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57" r:id="rId4"/>
    <p:sldId id="259" r:id="rId5"/>
    <p:sldId id="267" r:id="rId6"/>
    <p:sldId id="263" r:id="rId7"/>
    <p:sldId id="268" r:id="rId8"/>
    <p:sldId id="269" r:id="rId9"/>
    <p:sldId id="270" r:id="rId10"/>
    <p:sldId id="271" r:id="rId11"/>
    <p:sldId id="272" r:id="rId12"/>
    <p:sldId id="273" r:id="rId13"/>
    <p:sldId id="274" r:id="rId14"/>
    <p:sldId id="258" r:id="rId15"/>
    <p:sldId id="275" r:id="rId16"/>
    <p:sldId id="276" r:id="rId17"/>
    <p:sldId id="277" r:id="rId18"/>
    <p:sldId id="278" r:id="rId19"/>
    <p:sldId id="279" r:id="rId20"/>
    <p:sldId id="264" r:id="rId21"/>
    <p:sldId id="265" r:id="rId22"/>
    <p:sldId id="266" r:id="rId23"/>
    <p:sldId id="280" r:id="rId24"/>
    <p:sldId id="281" r:id="rId25"/>
    <p:sldId id="282" r:id="rId26"/>
    <p:sldId id="283"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02326BE-C06C-4A12-8457-D0CCA42397CA}"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02326BE-C06C-4A12-8457-D0CCA42397CA}"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02326BE-C06C-4A12-8457-D0CCA42397CA}"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02326BE-C06C-4A12-8457-D0CCA42397CA}"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02326BE-C06C-4A12-8457-D0CCA42397CA}"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02326BE-C06C-4A12-8457-D0CCA42397CA}" type="datetimeFigureOut">
              <a:rPr lang="fr-FR" smtClean="0"/>
              <a:t>14/05/2020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02326BE-C06C-4A12-8457-D0CCA42397CA}" type="datetimeFigureOut">
              <a:rPr lang="fr-FR" smtClean="0"/>
              <a:t>14/05/2020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02326BE-C06C-4A12-8457-D0CCA42397CA}" type="datetimeFigureOut">
              <a:rPr lang="fr-FR" smtClean="0"/>
              <a:t>14/05/2020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02326BE-C06C-4A12-8457-D0CCA42397CA}" type="datetimeFigureOut">
              <a:rPr lang="fr-FR" smtClean="0"/>
              <a:t>14/05/2020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02326BE-C06C-4A12-8457-D0CCA42397CA}" type="datetimeFigureOut">
              <a:rPr lang="fr-FR" smtClean="0"/>
              <a:t>14/05/2020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02326BE-C06C-4A12-8457-D0CCA42397CA}" type="datetimeFigureOut">
              <a:rPr lang="fr-FR" smtClean="0"/>
              <a:t>14/05/2020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96C8D6-9F2B-411D-83F3-4C02DC9AB15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326BE-C06C-4A12-8457-D0CCA42397CA}" type="datetimeFigureOut">
              <a:rPr lang="fr-FR" smtClean="0"/>
              <a:t>14/05/2020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6C8D6-9F2B-411D-83F3-4C02DC9AB15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Ponction lombaire</a:t>
            </a:r>
            <a:endParaRPr lang="fr-FR" dirty="0"/>
          </a:p>
        </p:txBody>
      </p:sp>
      <p:sp>
        <p:nvSpPr>
          <p:cNvPr id="3" name="Sous-titre 2"/>
          <p:cNvSpPr>
            <a:spLocks noGrp="1"/>
          </p:cNvSpPr>
          <p:nvPr>
            <p:ph type="subTitle" idx="1"/>
          </p:nvPr>
        </p:nvSpPr>
        <p:spPr/>
        <p:txBody>
          <a:bodyPr/>
          <a:lstStyle/>
          <a:p>
            <a:r>
              <a:rPr lang="fr-FR" dirty="0" smtClean="0"/>
              <a:t>DR. N. </a:t>
            </a:r>
            <a:r>
              <a:rPr lang="fr-FR" dirty="0" err="1" smtClean="0"/>
              <a:t>Kouider</a:t>
            </a:r>
            <a:endParaRPr lang="fr-FR" dirty="0" smtClean="0"/>
          </a:p>
          <a:p>
            <a:r>
              <a:rPr lang="fr-FR" smtClean="0"/>
              <a:t>Année universitaire 2019/2020</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r>
              <a:rPr lang="fr-FR" dirty="0" smtClean="0"/>
              <a:t>Préparation:</a:t>
            </a:r>
          </a:p>
          <a:p>
            <a:pPr marL="0" indent="0">
              <a:buNone/>
            </a:pPr>
            <a:r>
              <a:rPr lang="fr-FR" dirty="0" smtClean="0"/>
              <a:t>4. Le bon positionnement du patient est essentiel pour réussir ce geste:</a:t>
            </a:r>
          </a:p>
          <a:p>
            <a:pPr lvl="1">
              <a:buFont typeface="Wingdings" panose="05000000000000000000" pitchFamily="2" charset="2"/>
              <a:buChar char="ü"/>
            </a:pPr>
            <a:r>
              <a:rPr lang="fr-FR" dirty="0" smtClean="0"/>
              <a:t>En décubitus latéral (chien de fusil): mettre </a:t>
            </a:r>
            <a:r>
              <a:rPr lang="fr-FR" dirty="0"/>
              <a:t>le patient </a:t>
            </a:r>
            <a:r>
              <a:rPr lang="fr-FR" i="1" dirty="0"/>
              <a:t>le plus possible</a:t>
            </a:r>
            <a:r>
              <a:rPr lang="fr-FR" dirty="0"/>
              <a:t> en position fœtale (jambes qui touchent le thorax et tête pliée en avant), les épaules verticales. Un coussin sous la tête (alignement de la colonne) et un entre les genoux (confort) sont recommandés.</a:t>
            </a:r>
            <a:endParaRPr lang="fr-FR" dirty="0" smtClean="0"/>
          </a:p>
        </p:txBody>
      </p:sp>
    </p:spTree>
    <p:extLst>
      <p:ext uri="{BB962C8B-B14F-4D97-AF65-F5344CB8AC3E}">
        <p14:creationId xmlns:p14="http://schemas.microsoft.com/office/powerpoint/2010/main" val="2233644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pPr marL="0" indent="0">
              <a:buNone/>
            </a:pPr>
            <a:endParaRPr lang="fr-FR" dirty="0" smtClean="0"/>
          </a:p>
        </p:txBody>
      </p:sp>
      <p:sp>
        <p:nvSpPr>
          <p:cNvPr id="5" name="ZoneTexte 4"/>
          <p:cNvSpPr txBox="1"/>
          <p:nvPr/>
        </p:nvSpPr>
        <p:spPr>
          <a:xfrm>
            <a:off x="3063240" y="5129242"/>
            <a:ext cx="3384376" cy="523220"/>
          </a:xfrm>
          <a:prstGeom prst="rect">
            <a:avLst/>
          </a:prstGeom>
          <a:noFill/>
        </p:spPr>
        <p:txBody>
          <a:bodyPr wrap="square" rtlCol="0">
            <a:spAutoFit/>
          </a:bodyPr>
          <a:lstStyle/>
          <a:p>
            <a:pPr algn="ctr"/>
            <a:r>
              <a:rPr lang="fr-FR" sz="2800" dirty="0" smtClean="0"/>
              <a:t>Décubitus latéral</a:t>
            </a:r>
            <a:endParaRPr lang="fr-FR" sz="2800"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2204864"/>
            <a:ext cx="4464496" cy="2520280"/>
          </a:xfrm>
          <a:prstGeom prst="rect">
            <a:avLst/>
          </a:prstGeom>
        </p:spPr>
      </p:pic>
    </p:spTree>
    <p:extLst>
      <p:ext uri="{BB962C8B-B14F-4D97-AF65-F5344CB8AC3E}">
        <p14:creationId xmlns:p14="http://schemas.microsoft.com/office/powerpoint/2010/main" val="2254667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r>
              <a:rPr lang="fr-FR" dirty="0" smtClean="0"/>
              <a:t>Préparation:</a:t>
            </a:r>
          </a:p>
          <a:p>
            <a:pPr marL="0" indent="0">
              <a:buNone/>
            </a:pPr>
            <a:r>
              <a:rPr lang="fr-FR" dirty="0" smtClean="0"/>
              <a:t>4. Le bon positionnement du patient est essentiel pour réussir ce geste:</a:t>
            </a:r>
          </a:p>
          <a:p>
            <a:pPr lvl="1">
              <a:buFont typeface="Wingdings" panose="05000000000000000000" pitchFamily="2" charset="2"/>
              <a:buChar char="ü"/>
            </a:pPr>
            <a:r>
              <a:rPr lang="fr-FR" dirty="0" smtClean="0"/>
              <a:t>En position assise: le </a:t>
            </a:r>
            <a:r>
              <a:rPr lang="fr-FR" dirty="0"/>
              <a:t>malade est assis soit sur un tabouret , soit au bord du lit, le tronc est en flexion forcée le dos rond.</a:t>
            </a:r>
          </a:p>
          <a:p>
            <a:pPr lvl="1">
              <a:buFont typeface="Wingdings" panose="05000000000000000000" pitchFamily="2" charset="2"/>
              <a:buChar char="ü"/>
            </a:pPr>
            <a:endParaRPr lang="fr-FR" dirty="0" smtClean="0"/>
          </a:p>
          <a:p>
            <a:pPr marL="457200" lvl="1" indent="0">
              <a:buNone/>
            </a:pPr>
            <a:endParaRPr lang="fr-FR" dirty="0" smtClean="0"/>
          </a:p>
        </p:txBody>
      </p:sp>
    </p:spTree>
    <p:extLst>
      <p:ext uri="{BB962C8B-B14F-4D97-AF65-F5344CB8AC3E}">
        <p14:creationId xmlns:p14="http://schemas.microsoft.com/office/powerpoint/2010/main" val="3025264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pPr marL="0" indent="0">
              <a:buNone/>
            </a:pPr>
            <a:endParaRPr lang="fr-FR" dirty="0" smtClean="0"/>
          </a:p>
        </p:txBody>
      </p:sp>
      <p:sp>
        <p:nvSpPr>
          <p:cNvPr id="5" name="ZoneTexte 4"/>
          <p:cNvSpPr txBox="1"/>
          <p:nvPr/>
        </p:nvSpPr>
        <p:spPr>
          <a:xfrm>
            <a:off x="2707040" y="5805264"/>
            <a:ext cx="3384376" cy="523220"/>
          </a:xfrm>
          <a:prstGeom prst="rect">
            <a:avLst/>
          </a:prstGeom>
          <a:noFill/>
        </p:spPr>
        <p:txBody>
          <a:bodyPr wrap="square" rtlCol="0">
            <a:spAutoFit/>
          </a:bodyPr>
          <a:lstStyle/>
          <a:p>
            <a:pPr algn="ctr"/>
            <a:r>
              <a:rPr lang="fr-FR" sz="2800" dirty="0" smtClean="0"/>
              <a:t>Position assise</a:t>
            </a:r>
            <a:endParaRPr lang="fr-FR" sz="28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3240" y="2060848"/>
            <a:ext cx="3017520" cy="3584448"/>
          </a:xfrm>
          <a:prstGeom prst="rect">
            <a:avLst/>
          </a:prstGeom>
        </p:spPr>
      </p:pic>
    </p:spTree>
    <p:extLst>
      <p:ext uri="{BB962C8B-B14F-4D97-AF65-F5344CB8AC3E}">
        <p14:creationId xmlns:p14="http://schemas.microsoft.com/office/powerpoint/2010/main" val="2033977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fontScale="92500" lnSpcReduction="10000"/>
          </a:bodyPr>
          <a:lstStyle/>
          <a:p>
            <a:pPr marL="0" indent="0">
              <a:buNone/>
            </a:pPr>
            <a:r>
              <a:rPr lang="fr-FR" dirty="0" smtClean="0"/>
              <a:t>5. Repérer et marquer le point de ponction:</a:t>
            </a:r>
          </a:p>
          <a:p>
            <a:pPr>
              <a:buFontTx/>
              <a:buChar char="-"/>
            </a:pPr>
            <a:r>
              <a:rPr lang="fr-FR" dirty="0" smtClean="0"/>
              <a:t>Sites: espace L4- L5 ou L3-L4. Une ponction au-dessus de </a:t>
            </a:r>
            <a:r>
              <a:rPr lang="fr-FR" dirty="0"/>
              <a:t>L3-L4 comporte un risque accru de lésion médullaire étant donné que près de 6% des patients possèdent un cône médullaire qui </a:t>
            </a:r>
            <a:r>
              <a:rPr lang="fr-FR" dirty="0" smtClean="0"/>
              <a:t> </a:t>
            </a:r>
            <a:r>
              <a:rPr lang="fr-FR" dirty="0"/>
              <a:t>descend jusqu’à L2-L3</a:t>
            </a:r>
            <a:r>
              <a:rPr lang="fr-FR" dirty="0" smtClean="0"/>
              <a:t>.</a:t>
            </a:r>
            <a:endParaRPr lang="fr-FR" baseline="30000" dirty="0"/>
          </a:p>
          <a:p>
            <a:pPr marL="0" indent="0">
              <a:buNone/>
            </a:pPr>
            <a:r>
              <a:rPr lang="fr-FR" baseline="30000" dirty="0" smtClean="0"/>
              <a:t>-</a:t>
            </a:r>
            <a:r>
              <a:rPr lang="fr-FR" dirty="0" smtClean="0"/>
              <a:t> Repérage: </a:t>
            </a:r>
            <a:r>
              <a:rPr lang="fr-FR" dirty="0"/>
              <a:t> Pour se repérer, poser les deux index sur la partie supérieure des deux crêtes iliaques et former une ligne qui les relie, en joignant les pouces sur la colonne vertébrale. On se trouve alors sur </a:t>
            </a:r>
            <a:r>
              <a:rPr lang="fr-FR" dirty="0" smtClean="0"/>
              <a:t>L4.</a:t>
            </a:r>
            <a:endParaRPr lang="fr-FR" dirty="0"/>
          </a:p>
          <a:p>
            <a:pPr marL="0" indent="0">
              <a:buNone/>
            </a:pPr>
            <a:endParaRPr lang="fr-FR" dirty="0" smtClean="0"/>
          </a:p>
          <a:p>
            <a:pPr marL="0" indent="0">
              <a:buNone/>
            </a:pPr>
            <a:endParaRPr lang="fr-FR" dirty="0"/>
          </a:p>
          <a:p>
            <a:pPr marL="0" indent="0">
              <a:buNone/>
            </a:pPr>
            <a:endParaRPr lang="fr-F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5" name="ZoneTexte 4"/>
          <p:cNvSpPr txBox="1"/>
          <p:nvPr/>
        </p:nvSpPr>
        <p:spPr>
          <a:xfrm>
            <a:off x="2087724" y="5805264"/>
            <a:ext cx="4968552" cy="523220"/>
          </a:xfrm>
          <a:prstGeom prst="rect">
            <a:avLst/>
          </a:prstGeom>
          <a:noFill/>
        </p:spPr>
        <p:txBody>
          <a:bodyPr wrap="square" rtlCol="0">
            <a:spAutoFit/>
          </a:bodyPr>
          <a:lstStyle/>
          <a:p>
            <a:pPr algn="ctr"/>
            <a:r>
              <a:rPr lang="fr-FR" sz="2800" dirty="0" smtClean="0"/>
              <a:t>Repérage du point de ponction</a:t>
            </a:r>
            <a:endParaRPr lang="fr-FR" sz="2800" dirty="0"/>
          </a:p>
        </p:txBody>
      </p:sp>
      <p:pic>
        <p:nvPicPr>
          <p:cNvPr id="6" name="Espace réservé du contenu 3" descr="téléchargement.jpg"/>
          <p:cNvPicPr>
            <a:picLocks noGrp="1" noChangeAspect="1"/>
          </p:cNvPicPr>
          <p:nvPr>
            <p:ph idx="1"/>
          </p:nvPr>
        </p:nvPicPr>
        <p:blipFill>
          <a:blip r:embed="rId2" cstate="print"/>
          <a:stretch>
            <a:fillRect/>
          </a:stretch>
        </p:blipFill>
        <p:spPr>
          <a:xfrm>
            <a:off x="2915816" y="1556793"/>
            <a:ext cx="2880320" cy="3486696"/>
          </a:xfrm>
        </p:spPr>
      </p:pic>
    </p:spTree>
    <p:extLst>
      <p:ext uri="{BB962C8B-B14F-4D97-AF65-F5344CB8AC3E}">
        <p14:creationId xmlns:p14="http://schemas.microsoft.com/office/powerpoint/2010/main" val="519071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pPr marL="0" indent="0">
              <a:buNone/>
            </a:pPr>
            <a:r>
              <a:rPr lang="fr-FR" dirty="0" smtClean="0"/>
              <a:t>6. </a:t>
            </a:r>
            <a:r>
              <a:rPr lang="fr-FR" b="1" dirty="0"/>
              <a:t>Désinfection-anesthésie</a:t>
            </a:r>
          </a:p>
          <a:p>
            <a:pPr marL="0" indent="0">
              <a:buNone/>
            </a:pPr>
            <a:r>
              <a:rPr lang="fr-FR" dirty="0" smtClean="0"/>
              <a:t>- Désinfection </a:t>
            </a:r>
            <a:r>
              <a:rPr lang="fr-FR" dirty="0"/>
              <a:t>centrifuge trois fois à partir </a:t>
            </a:r>
            <a:r>
              <a:rPr lang="fr-FR" dirty="0" smtClean="0"/>
              <a:t>         du </a:t>
            </a:r>
            <a:r>
              <a:rPr lang="fr-FR" dirty="0"/>
              <a:t>site de ponction. Ensuite, mettre le champ stérile en place et procéder à l’anesthésie locale (2-3 ml de lidocaïne 1% par exemple) cutanée et sous-cutanée au site de ponction. Attendre une à deux minutes pour que l’anesthésie fasse effet.</a:t>
            </a:r>
          </a:p>
          <a:p>
            <a:pPr marL="0" indent="0">
              <a:buNone/>
            </a:pPr>
            <a:endParaRPr lang="fr-FR" dirty="0" smtClean="0"/>
          </a:p>
        </p:txBody>
      </p:sp>
    </p:spTree>
    <p:extLst>
      <p:ext uri="{BB962C8B-B14F-4D97-AF65-F5344CB8AC3E}">
        <p14:creationId xmlns:p14="http://schemas.microsoft.com/office/powerpoint/2010/main" val="1190660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fontScale="85000" lnSpcReduction="10000"/>
          </a:bodyPr>
          <a:lstStyle/>
          <a:p>
            <a:pPr marL="0" indent="0">
              <a:buNone/>
            </a:pPr>
            <a:r>
              <a:rPr lang="fr-FR" dirty="0" smtClean="0"/>
              <a:t>6. </a:t>
            </a:r>
            <a:r>
              <a:rPr lang="fr-FR" b="1" dirty="0" err="1" smtClean="0"/>
              <a:t>Rachicenthèse</a:t>
            </a:r>
            <a:r>
              <a:rPr lang="fr-FR" b="1" dirty="0" smtClean="0"/>
              <a:t>:</a:t>
            </a:r>
          </a:p>
          <a:p>
            <a:pPr>
              <a:buFontTx/>
              <a:buChar char="-"/>
            </a:pPr>
            <a:r>
              <a:rPr lang="fr-FR" dirty="0" smtClean="0"/>
              <a:t>Avancer </a:t>
            </a:r>
            <a:r>
              <a:rPr lang="fr-FR" dirty="0"/>
              <a:t>horizontalement avec un angle d’environ 15-20° en direction </a:t>
            </a:r>
            <a:r>
              <a:rPr lang="fr-FR" dirty="0" smtClean="0"/>
              <a:t>crâniale. </a:t>
            </a:r>
            <a:r>
              <a:rPr lang="fr-FR" dirty="0"/>
              <a:t>Si on butte contre une structure osseuse, retirer l’aiguille </a:t>
            </a:r>
            <a:r>
              <a:rPr lang="fr-FR" i="1" dirty="0"/>
              <a:t>jusqu’au tissu sous-cutané</a:t>
            </a:r>
            <a:r>
              <a:rPr lang="fr-FR" dirty="0"/>
              <a:t> et la réinsérer avec un angle légèrement différent. Continuer à avancer jusqu’à ce qu’on ressente la sensation «de perforer une feuille de papier» (augmentation puis perte de résistance). C’est le signe du passage à travers le </a:t>
            </a:r>
            <a:r>
              <a:rPr lang="fr-FR" i="1" dirty="0"/>
              <a:t>ligament jaune</a:t>
            </a:r>
            <a:r>
              <a:rPr lang="fr-FR" dirty="0"/>
              <a:t>. On se trouve alors dans l’espace sous-arachnoïdien </a:t>
            </a:r>
            <a:r>
              <a:rPr lang="fr-FR" dirty="0" smtClean="0"/>
              <a:t>.</a:t>
            </a:r>
          </a:p>
          <a:p>
            <a:pPr>
              <a:buFontTx/>
              <a:buChar char="-"/>
            </a:pPr>
            <a:r>
              <a:rPr lang="fr-FR" dirty="0" smtClean="0"/>
              <a:t> </a:t>
            </a:r>
            <a:r>
              <a:rPr lang="fr-FR" dirty="0"/>
              <a:t>Après avoir retiré le mandrin vérifier l’écoulement du </a:t>
            </a:r>
            <a:r>
              <a:rPr lang="fr-FR" dirty="0" smtClean="0"/>
              <a:t>LCR.</a:t>
            </a:r>
          </a:p>
          <a:p>
            <a:pPr>
              <a:buFontTx/>
              <a:buChar char="-"/>
            </a:pPr>
            <a:endParaRPr lang="fr-FR" b="1" dirty="0"/>
          </a:p>
        </p:txBody>
      </p:sp>
    </p:spTree>
    <p:extLst>
      <p:ext uri="{BB962C8B-B14F-4D97-AF65-F5344CB8AC3E}">
        <p14:creationId xmlns:p14="http://schemas.microsoft.com/office/powerpoint/2010/main" val="3139104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fontScale="62500" lnSpcReduction="20000"/>
          </a:bodyPr>
          <a:lstStyle/>
          <a:p>
            <a:pPr marL="0" indent="0">
              <a:buNone/>
            </a:pPr>
            <a:r>
              <a:rPr lang="fr-FR" dirty="0"/>
              <a:t>7</a:t>
            </a:r>
            <a:r>
              <a:rPr lang="fr-FR" dirty="0" smtClean="0"/>
              <a:t>. </a:t>
            </a:r>
            <a:r>
              <a:rPr lang="fr-FR" b="1" dirty="0" smtClean="0"/>
              <a:t>Procéder à la récolte du LCR:</a:t>
            </a:r>
          </a:p>
          <a:p>
            <a:pPr marL="72000">
              <a:buFontTx/>
              <a:buChar char="-"/>
            </a:pPr>
            <a:r>
              <a:rPr lang="fr-FR" dirty="0" smtClean="0"/>
              <a:t>Tubes d’analyse (typiquement </a:t>
            </a:r>
            <a:r>
              <a:rPr lang="fr-FR" dirty="0"/>
              <a:t>trois ou quatre</a:t>
            </a:r>
            <a:r>
              <a:rPr lang="fr-FR" dirty="0" smtClean="0"/>
              <a:t>)</a:t>
            </a:r>
            <a:r>
              <a:rPr lang="fr-FR" dirty="0"/>
              <a:t> : </a:t>
            </a:r>
            <a:r>
              <a:rPr lang="fr-FR" dirty="0" smtClean="0"/>
              <a:t>	</a:t>
            </a:r>
          </a:p>
          <a:p>
            <a:pPr marL="252000" lvl="1" indent="0">
              <a:buNone/>
            </a:pPr>
            <a:r>
              <a:rPr lang="fr-FR" dirty="0"/>
              <a:t> </a:t>
            </a:r>
            <a:r>
              <a:rPr lang="fr-FR" dirty="0" smtClean="0"/>
              <a:t>   </a:t>
            </a:r>
            <a:r>
              <a:rPr lang="fr-FR" sz="3400" dirty="0" smtClean="0"/>
              <a:t>-    Le</a:t>
            </a:r>
            <a:r>
              <a:rPr lang="fr-FR" sz="3400" dirty="0"/>
              <a:t> </a:t>
            </a:r>
            <a:r>
              <a:rPr lang="fr-FR" sz="3400" i="1" dirty="0"/>
              <a:t>premier tube</a:t>
            </a:r>
            <a:r>
              <a:rPr lang="fr-FR" sz="3400" dirty="0"/>
              <a:t> sera utilisé pour la biochimie</a:t>
            </a:r>
            <a:r>
              <a:rPr lang="fr-FR" sz="3400" dirty="0" smtClean="0"/>
              <a:t>,</a:t>
            </a:r>
          </a:p>
          <a:p>
            <a:pPr marL="709200" lvl="3">
              <a:buFontTx/>
              <a:buChar char="-"/>
            </a:pPr>
            <a:r>
              <a:rPr lang="fr-FR" sz="3400" dirty="0" smtClean="0"/>
              <a:t>  Le</a:t>
            </a:r>
            <a:r>
              <a:rPr lang="fr-FR" sz="3400" dirty="0"/>
              <a:t> </a:t>
            </a:r>
            <a:r>
              <a:rPr lang="fr-FR" sz="3400" i="1" dirty="0"/>
              <a:t>deuxième</a:t>
            </a:r>
            <a:r>
              <a:rPr lang="fr-FR" sz="3400" dirty="0"/>
              <a:t> pour la </a:t>
            </a:r>
            <a:r>
              <a:rPr lang="fr-FR" sz="3400" dirty="0" smtClean="0"/>
              <a:t>bactériologie</a:t>
            </a:r>
          </a:p>
          <a:p>
            <a:pPr marL="709200" lvl="3">
              <a:buFontTx/>
              <a:buChar char="-"/>
            </a:pPr>
            <a:r>
              <a:rPr lang="fr-FR" sz="3400" dirty="0" smtClean="0"/>
              <a:t>  Le</a:t>
            </a:r>
            <a:r>
              <a:rPr lang="fr-FR" sz="3400" dirty="0"/>
              <a:t> </a:t>
            </a:r>
            <a:r>
              <a:rPr lang="fr-FR" sz="3400" i="1" dirty="0"/>
              <a:t>troisième</a:t>
            </a:r>
            <a:r>
              <a:rPr lang="fr-FR" sz="3400" dirty="0"/>
              <a:t> pour la répartition cellulaire (ne pas utiliser les premiers tubes pour éviter la présence de sang traumatique suite à la ponction, ce qui pourrait fausser les résultats</a:t>
            </a:r>
            <a:r>
              <a:rPr lang="fr-FR" sz="3400" dirty="0" smtClean="0"/>
              <a:t>).</a:t>
            </a:r>
          </a:p>
          <a:p>
            <a:pPr marL="709200" lvl="3">
              <a:buFontTx/>
              <a:buChar char="-"/>
            </a:pPr>
            <a:r>
              <a:rPr lang="fr-FR" sz="3400" dirty="0" smtClean="0"/>
              <a:t>  </a:t>
            </a:r>
            <a:r>
              <a:rPr lang="fr-FR" sz="3400" dirty="0"/>
              <a:t>Eventuellement utiliser un quatrième </a:t>
            </a:r>
            <a:r>
              <a:rPr lang="fr-FR" sz="3400" dirty="0" smtClean="0"/>
              <a:t>tube  </a:t>
            </a:r>
            <a:r>
              <a:rPr lang="fr-FR" sz="3400" dirty="0"/>
              <a:t>pour d’autres analyses spécifiques</a:t>
            </a:r>
            <a:r>
              <a:rPr lang="fr-FR" sz="2500" dirty="0"/>
              <a:t>. </a:t>
            </a:r>
            <a:endParaRPr lang="fr-FR" sz="2500" dirty="0" smtClean="0"/>
          </a:p>
          <a:p>
            <a:pPr marL="243450" lvl="2" indent="0">
              <a:buNone/>
            </a:pPr>
            <a:endParaRPr lang="fr-FR" dirty="0"/>
          </a:p>
          <a:p>
            <a:pPr>
              <a:buFontTx/>
              <a:buChar char="-"/>
            </a:pPr>
            <a:r>
              <a:rPr lang="fr-FR" dirty="0" smtClean="0"/>
              <a:t>Quantité du liquide à retirer: </a:t>
            </a:r>
          </a:p>
          <a:p>
            <a:pPr marL="0" indent="0">
              <a:buNone/>
            </a:pPr>
            <a:r>
              <a:rPr lang="fr-FR" dirty="0"/>
              <a:t>	</a:t>
            </a:r>
            <a:r>
              <a:rPr lang="fr-FR" dirty="0" smtClean="0"/>
              <a:t>- Ponction diagnostique:  </a:t>
            </a:r>
            <a:r>
              <a:rPr lang="fr-FR" dirty="0"/>
              <a:t>12-14 ml de LCR. </a:t>
            </a:r>
          </a:p>
          <a:p>
            <a:pPr marL="0" indent="0">
              <a:buNone/>
            </a:pPr>
            <a:r>
              <a:rPr lang="fr-FR" dirty="0" smtClean="0"/>
              <a:t>	- </a:t>
            </a:r>
            <a:r>
              <a:rPr lang="fr-FR" dirty="0"/>
              <a:t>P</a:t>
            </a:r>
            <a:r>
              <a:rPr lang="fr-FR" dirty="0" smtClean="0"/>
              <a:t>onction évacuatrice:  </a:t>
            </a:r>
            <a:r>
              <a:rPr lang="fr-FR" dirty="0"/>
              <a:t>40 -</a:t>
            </a:r>
            <a:r>
              <a:rPr lang="fr-FR" dirty="0" smtClean="0"/>
              <a:t> </a:t>
            </a:r>
            <a:r>
              <a:rPr lang="fr-FR" dirty="0"/>
              <a:t>50 ml. </a:t>
            </a:r>
            <a:endParaRPr lang="fr-FR" dirty="0" smtClean="0"/>
          </a:p>
          <a:p>
            <a:pPr marL="0" indent="0">
              <a:buNone/>
            </a:pPr>
            <a:r>
              <a:rPr lang="fr-FR" dirty="0" smtClean="0"/>
              <a:t>A </a:t>
            </a:r>
            <a:r>
              <a:rPr lang="fr-FR" dirty="0"/>
              <a:t>la fin de la récolte, </a:t>
            </a:r>
            <a:r>
              <a:rPr lang="fr-FR" i="1" dirty="0"/>
              <a:t>remettre le mandrin en place</a:t>
            </a:r>
            <a:r>
              <a:rPr lang="fr-FR" dirty="0"/>
              <a:t> (important car cela permet de diminuer le risque de syndrome post-PL ou d’une </a:t>
            </a:r>
            <a:r>
              <a:rPr lang="fr-FR" dirty="0" err="1"/>
              <a:t>arachnoïdite</a:t>
            </a:r>
            <a:r>
              <a:rPr lang="fr-FR" dirty="0"/>
              <a:t>)</a:t>
            </a:r>
            <a:endParaRPr lang="fr-FR" b="1" dirty="0" smtClean="0"/>
          </a:p>
        </p:txBody>
      </p:sp>
    </p:spTree>
    <p:extLst>
      <p:ext uri="{BB962C8B-B14F-4D97-AF65-F5344CB8AC3E}">
        <p14:creationId xmlns:p14="http://schemas.microsoft.com/office/powerpoint/2010/main" val="957853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5256584"/>
          </a:xfrm>
        </p:spPr>
        <p:txBody>
          <a:bodyPr>
            <a:normAutofit fontScale="85000" lnSpcReduction="20000"/>
          </a:bodyPr>
          <a:lstStyle/>
          <a:p>
            <a:pPr marL="0" indent="0">
              <a:buNone/>
            </a:pPr>
            <a:r>
              <a:rPr lang="fr-FR" dirty="0" smtClean="0"/>
              <a:t>8. Fin de la PL</a:t>
            </a:r>
            <a:r>
              <a:rPr lang="fr-FR" b="1" dirty="0" smtClean="0"/>
              <a:t>:</a:t>
            </a:r>
          </a:p>
          <a:p>
            <a:pPr>
              <a:buFontTx/>
              <a:buChar char="-"/>
            </a:pPr>
            <a:r>
              <a:rPr lang="fr-FR" dirty="0" smtClean="0"/>
              <a:t>A </a:t>
            </a:r>
            <a:r>
              <a:rPr lang="fr-FR" dirty="0"/>
              <a:t>la fin de la récolte, </a:t>
            </a:r>
            <a:r>
              <a:rPr lang="fr-FR" i="1" dirty="0"/>
              <a:t>remettre le mandrin en place</a:t>
            </a:r>
            <a:r>
              <a:rPr lang="fr-FR" dirty="0"/>
              <a:t> (important car cela permet de diminuer le risque de syndrome post-PL ou d’une </a:t>
            </a:r>
            <a:r>
              <a:rPr lang="fr-FR" dirty="0" err="1"/>
              <a:t>arachnoïdite</a:t>
            </a:r>
            <a:r>
              <a:rPr lang="fr-FR" dirty="0" smtClean="0"/>
              <a:t>)</a:t>
            </a:r>
          </a:p>
          <a:p>
            <a:pPr>
              <a:buFontTx/>
              <a:buChar char="-"/>
            </a:pPr>
            <a:r>
              <a:rPr lang="fr-FR" dirty="0"/>
              <a:t>Retirer l’aiguille, désinfecter, mettre un pansement</a:t>
            </a:r>
            <a:r>
              <a:rPr lang="fr-FR" dirty="0" smtClean="0"/>
              <a:t>.</a:t>
            </a:r>
          </a:p>
          <a:p>
            <a:pPr marL="0" indent="0">
              <a:buNone/>
            </a:pPr>
            <a:r>
              <a:rPr lang="fr-FR" b="1" dirty="0" smtClean="0"/>
              <a:t>NB: </a:t>
            </a:r>
            <a:r>
              <a:rPr lang="fr-FR" i="1" dirty="0"/>
              <a:t>Après le geste, il n’est pas nécessaire que le patient reste alité, ni qu’il reçoive des liquides oraux ou intraveineux</a:t>
            </a:r>
            <a:r>
              <a:rPr lang="fr-FR" dirty="0"/>
              <a:t>. Plusieurs études </a:t>
            </a:r>
            <a:r>
              <a:rPr lang="fr-FR" dirty="0" smtClean="0"/>
              <a:t>ont </a:t>
            </a:r>
            <a:r>
              <a:rPr lang="fr-FR" dirty="0"/>
              <a:t>montré que ces procédures, par rapport à la mobilisation précoce et à l’absence d’hydratation, ne diminuent pas la survenue du syndrome </a:t>
            </a:r>
            <a:r>
              <a:rPr lang="fr-FR" dirty="0" smtClean="0"/>
              <a:t>post-PL.</a:t>
            </a:r>
            <a:endParaRPr lang="fr-FR" baseline="30000" dirty="0"/>
          </a:p>
          <a:p>
            <a:pPr marL="0" indent="0">
              <a:buNone/>
            </a:pPr>
            <a:r>
              <a:rPr lang="fr-FR" dirty="0" smtClean="0"/>
              <a:t>- Une </a:t>
            </a:r>
            <a:r>
              <a:rPr lang="fr-FR" dirty="0"/>
              <a:t>prise de sang proche de la PL, pour mesurer la glycémie, est nécessaire pour l’interprétation des analyses biochimiques du LCR.</a:t>
            </a:r>
            <a:endParaRPr lang="fr-FR" b="1" dirty="0" smtClean="0"/>
          </a:p>
        </p:txBody>
      </p:sp>
    </p:spTree>
    <p:extLst>
      <p:ext uri="{BB962C8B-B14F-4D97-AF65-F5344CB8AC3E}">
        <p14:creationId xmlns:p14="http://schemas.microsoft.com/office/powerpoint/2010/main" val="3248252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Plan:</a:t>
            </a:r>
            <a:endParaRPr lang="fr-FR" dirty="0"/>
          </a:p>
        </p:txBody>
      </p:sp>
      <p:sp>
        <p:nvSpPr>
          <p:cNvPr id="3" name="Espace réservé du contenu 2"/>
          <p:cNvSpPr>
            <a:spLocks noGrp="1"/>
          </p:cNvSpPr>
          <p:nvPr>
            <p:ph idx="1"/>
          </p:nvPr>
        </p:nvSpPr>
        <p:spPr/>
        <p:txBody>
          <a:bodyPr/>
          <a:lstStyle/>
          <a:p>
            <a:pPr marL="571500" indent="-571500">
              <a:buAutoNum type="romanUcPeriod"/>
            </a:pPr>
            <a:r>
              <a:rPr lang="fr-FR" dirty="0" smtClean="0"/>
              <a:t>Introduction</a:t>
            </a:r>
          </a:p>
          <a:p>
            <a:pPr marL="571500" indent="-571500">
              <a:buAutoNum type="romanUcPeriod"/>
            </a:pPr>
            <a:r>
              <a:rPr lang="fr-FR" dirty="0" smtClean="0"/>
              <a:t>Indications de la PL</a:t>
            </a:r>
          </a:p>
          <a:p>
            <a:pPr marL="571500" indent="-571500">
              <a:buAutoNum type="romanUcPeriod"/>
            </a:pPr>
            <a:r>
              <a:rPr lang="fr-FR" dirty="0" smtClean="0"/>
              <a:t>Contre-indications de la PL</a:t>
            </a:r>
          </a:p>
          <a:p>
            <a:pPr marL="571500" indent="-571500">
              <a:buAutoNum type="romanUcPeriod"/>
            </a:pPr>
            <a:r>
              <a:rPr lang="fr-FR" dirty="0" smtClean="0"/>
              <a:t>Technique </a:t>
            </a:r>
          </a:p>
          <a:p>
            <a:pPr marL="571500" indent="-571500">
              <a:buAutoNum type="romanUcPeriod"/>
            </a:pPr>
            <a:r>
              <a:rPr lang="fr-FR" dirty="0" smtClean="0"/>
              <a:t>Risques et Complications </a:t>
            </a:r>
          </a:p>
          <a:p>
            <a:pPr>
              <a:buNone/>
            </a:pPr>
            <a:r>
              <a:rPr lang="fr-FR" dirty="0"/>
              <a:t>	</a:t>
            </a:r>
          </a:p>
        </p:txBody>
      </p:sp>
    </p:spTree>
    <p:extLst>
      <p:ext uri="{BB962C8B-B14F-4D97-AF65-F5344CB8AC3E}">
        <p14:creationId xmlns:p14="http://schemas.microsoft.com/office/powerpoint/2010/main" val="388133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Repères et les différentes positions de réalisation de la PL</a:t>
            </a:r>
            <a:endParaRPr lang="fr-FR" dirty="0"/>
          </a:p>
        </p:txBody>
      </p:sp>
      <p:pic>
        <p:nvPicPr>
          <p:cNvPr id="5" name="Image 4" descr="ponction.jpg"/>
          <p:cNvPicPr>
            <a:picLocks noChangeAspect="1"/>
          </p:cNvPicPr>
          <p:nvPr/>
        </p:nvPicPr>
        <p:blipFill>
          <a:blip r:embed="rId2" cstate="print"/>
          <a:stretch>
            <a:fillRect/>
          </a:stretch>
        </p:blipFill>
        <p:spPr>
          <a:xfrm>
            <a:off x="611560" y="1772816"/>
            <a:ext cx="3962400" cy="3594100"/>
          </a:xfrm>
          <a:prstGeom prst="rect">
            <a:avLst/>
          </a:prstGeom>
        </p:spPr>
      </p:pic>
      <p:pic>
        <p:nvPicPr>
          <p:cNvPr id="6" name="Image 5" descr="Blausen_0617_LumbarPuncture.png"/>
          <p:cNvPicPr>
            <a:picLocks noChangeAspect="1"/>
          </p:cNvPicPr>
          <p:nvPr/>
        </p:nvPicPr>
        <p:blipFill>
          <a:blip r:embed="rId3" cstate="print"/>
          <a:stretch>
            <a:fillRect/>
          </a:stretch>
        </p:blipFill>
        <p:spPr>
          <a:xfrm>
            <a:off x="4644008" y="2348880"/>
            <a:ext cx="4320001" cy="273606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Réalisation de la PL</a:t>
            </a:r>
            <a:endParaRPr lang="fr-FR" dirty="0"/>
          </a:p>
        </p:txBody>
      </p:sp>
      <p:pic>
        <p:nvPicPr>
          <p:cNvPr id="5" name="Image 4" descr="m_1407913081.jpg"/>
          <p:cNvPicPr>
            <a:picLocks noChangeAspect="1"/>
          </p:cNvPicPr>
          <p:nvPr/>
        </p:nvPicPr>
        <p:blipFill>
          <a:blip r:embed="rId2" cstate="print"/>
          <a:stretch>
            <a:fillRect/>
          </a:stretch>
        </p:blipFill>
        <p:spPr>
          <a:xfrm>
            <a:off x="2267744" y="1772072"/>
            <a:ext cx="4752000" cy="3564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001419"/>
          </a:xfrm>
        </p:spPr>
        <p:txBody>
          <a:bodyPr>
            <a:normAutofit fontScale="85000" lnSpcReduction="20000"/>
          </a:bodyPr>
          <a:lstStyle/>
          <a:p>
            <a:r>
              <a:rPr lang="fr-FR" dirty="0"/>
              <a:t>Le liquide céphalo-rachidien normal </a:t>
            </a:r>
            <a:r>
              <a:rPr lang="fr-FR" dirty="0" smtClean="0"/>
              <a:t>:</a:t>
            </a:r>
          </a:p>
          <a:p>
            <a:pPr marL="0" indent="0">
              <a:buNone/>
            </a:pPr>
            <a:r>
              <a:rPr lang="fr-FR" dirty="0"/>
              <a:t>	</a:t>
            </a:r>
            <a:r>
              <a:rPr lang="fr-FR" dirty="0" smtClean="0"/>
              <a:t>- Clair, eau de roche</a:t>
            </a:r>
            <a:endParaRPr lang="fr-FR" dirty="0"/>
          </a:p>
          <a:p>
            <a:pPr>
              <a:buNone/>
            </a:pPr>
            <a:r>
              <a:rPr lang="fr-FR" dirty="0"/>
              <a:t>	</a:t>
            </a:r>
            <a:r>
              <a:rPr lang="fr-FR" dirty="0" smtClean="0"/>
              <a:t>	- La </a:t>
            </a:r>
            <a:r>
              <a:rPr lang="fr-FR" dirty="0"/>
              <a:t>pression peut donc être mesurée sur le malade en décubitus latéral à l’aide d’un manomètre ou d’un tube stérilisé, elle est de 12 à 15 cm d’eau.</a:t>
            </a:r>
          </a:p>
          <a:p>
            <a:pPr>
              <a:buNone/>
            </a:pPr>
            <a:r>
              <a:rPr lang="fr-FR" dirty="0" smtClean="0"/>
              <a:t>		- Le </a:t>
            </a:r>
            <a:r>
              <a:rPr lang="fr-FR" dirty="0"/>
              <a:t>nombre d’éléments est </a:t>
            </a:r>
            <a:r>
              <a:rPr lang="fr-FR" dirty="0" smtClean="0"/>
              <a:t>de 3à 5 /mm</a:t>
            </a:r>
            <a:r>
              <a:rPr lang="fr-FR" baseline="30000" dirty="0" smtClean="0"/>
              <a:t>3</a:t>
            </a:r>
            <a:r>
              <a:rPr lang="fr-FR" dirty="0"/>
              <a:t>.</a:t>
            </a:r>
          </a:p>
          <a:p>
            <a:pPr>
              <a:buNone/>
            </a:pPr>
            <a:r>
              <a:rPr lang="fr-FR" dirty="0"/>
              <a:t>	</a:t>
            </a:r>
            <a:r>
              <a:rPr lang="fr-FR" dirty="0" smtClean="0"/>
              <a:t>	- La </a:t>
            </a:r>
            <a:r>
              <a:rPr lang="fr-FR" dirty="0" err="1" smtClean="0"/>
              <a:t>protéinorachie</a:t>
            </a:r>
            <a:r>
              <a:rPr lang="fr-FR" dirty="0" smtClean="0"/>
              <a:t> </a:t>
            </a:r>
            <a:r>
              <a:rPr lang="fr-FR" dirty="0"/>
              <a:t>est </a:t>
            </a:r>
            <a:r>
              <a:rPr lang="fr-FR" dirty="0" smtClean="0"/>
              <a:t>: &lt; </a:t>
            </a:r>
            <a:r>
              <a:rPr lang="fr-FR" dirty="0"/>
              <a:t>0,40 g/l </a:t>
            </a:r>
          </a:p>
          <a:p>
            <a:pPr>
              <a:buNone/>
            </a:pPr>
            <a:r>
              <a:rPr lang="fr-FR" dirty="0"/>
              <a:t>	</a:t>
            </a:r>
            <a:r>
              <a:rPr lang="fr-FR" dirty="0" smtClean="0"/>
              <a:t>	- Electrophorèse </a:t>
            </a:r>
            <a:r>
              <a:rPr lang="fr-FR" dirty="0"/>
              <a:t>des protéines : les gammaglobulines ont une distribution </a:t>
            </a:r>
            <a:r>
              <a:rPr lang="fr-FR" dirty="0" err="1"/>
              <a:t>polyclonale</a:t>
            </a:r>
            <a:r>
              <a:rPr lang="fr-FR" dirty="0"/>
              <a:t> avec un taux &lt; 15 % des protéines.</a:t>
            </a:r>
          </a:p>
          <a:p>
            <a:pPr>
              <a:buNone/>
            </a:pPr>
            <a:r>
              <a:rPr lang="fr-FR" dirty="0" smtClean="0"/>
              <a:t>		- La </a:t>
            </a:r>
            <a:r>
              <a:rPr lang="fr-FR" dirty="0" err="1" smtClean="0"/>
              <a:t>glycorachie</a:t>
            </a:r>
            <a:r>
              <a:rPr lang="fr-FR" dirty="0" smtClean="0"/>
              <a:t> </a:t>
            </a:r>
            <a:r>
              <a:rPr lang="fr-FR" dirty="0"/>
              <a:t>est de 60 % de la glycémie.</a:t>
            </a:r>
          </a:p>
          <a:p>
            <a:pPr>
              <a:buNone/>
            </a:pPr>
            <a:r>
              <a:rPr lang="fr-FR" dirty="0"/>
              <a:t>	</a:t>
            </a:r>
            <a:r>
              <a:rPr lang="fr-FR" dirty="0" smtClean="0"/>
              <a:t>	- Le </a:t>
            </a:r>
            <a:r>
              <a:rPr lang="fr-FR" dirty="0"/>
              <a:t>liquide est stérile à la culture.</a:t>
            </a:r>
          </a:p>
          <a:p>
            <a:endParaRPr lang="fr-FR" dirty="0"/>
          </a:p>
        </p:txBody>
      </p:sp>
      <p:sp>
        <p:nvSpPr>
          <p:cNvPr id="4" name="Titre 1"/>
          <p:cNvSpPr>
            <a:spLocks noGrp="1"/>
          </p:cNvSpPr>
          <p:nvPr>
            <p:ph type="title"/>
          </p:nvPr>
        </p:nvSpPr>
        <p:spPr>
          <a:xfrm>
            <a:off x="457200" y="116632"/>
            <a:ext cx="8229600" cy="1143000"/>
          </a:xfrm>
        </p:spPr>
        <p:txBody>
          <a:bodyPr/>
          <a:lstStyle/>
          <a:p>
            <a:pPr algn="l"/>
            <a:r>
              <a:rPr lang="fr-FR" dirty="0" smtClean="0"/>
              <a:t>IV. Résultats:</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V. Risques et complications:</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Céphalées post-PL: complication la plus fréquente:</a:t>
            </a:r>
          </a:p>
          <a:p>
            <a:pPr marL="0" indent="0">
              <a:buNone/>
            </a:pPr>
            <a:r>
              <a:rPr lang="fr-FR" dirty="0"/>
              <a:t>	</a:t>
            </a:r>
            <a:r>
              <a:rPr lang="fr-FR" dirty="0" smtClean="0"/>
              <a:t>- céphalées bilatérales débutant 24 à 48H 	après la PL</a:t>
            </a:r>
          </a:p>
          <a:p>
            <a:pPr marL="0" indent="0">
              <a:buNone/>
            </a:pPr>
            <a:r>
              <a:rPr lang="fr-FR" dirty="0"/>
              <a:t>	</a:t>
            </a:r>
            <a:r>
              <a:rPr lang="fr-FR" dirty="0" smtClean="0"/>
              <a:t>- sont exacerbées par la position debout et 	améliorées par la position couchée</a:t>
            </a:r>
          </a:p>
          <a:p>
            <a:pPr marL="0" indent="0">
              <a:buNone/>
            </a:pPr>
            <a:r>
              <a:rPr lang="fr-FR" dirty="0"/>
              <a:t>	</a:t>
            </a:r>
            <a:r>
              <a:rPr lang="fr-FR" dirty="0" smtClean="0"/>
              <a:t>- parfois accompagnées de nausées, 	vomissements, vertiges, acouphènes et troubles 	visuels.</a:t>
            </a:r>
          </a:p>
          <a:p>
            <a:pPr marL="0" indent="0">
              <a:buNone/>
            </a:pPr>
            <a:r>
              <a:rPr lang="fr-FR" dirty="0"/>
              <a:t>	</a:t>
            </a:r>
            <a:r>
              <a:rPr lang="fr-FR" dirty="0" smtClean="0"/>
              <a:t>- Traitement: </a:t>
            </a:r>
            <a:r>
              <a:rPr lang="fr-FR" dirty="0"/>
              <a:t>période d’alitement strict, </a:t>
            </a:r>
            <a:r>
              <a:rPr lang="fr-FR" dirty="0" smtClean="0"/>
              <a:t>	combinée </a:t>
            </a:r>
            <a:r>
              <a:rPr lang="fr-FR" dirty="0"/>
              <a:t>à l’administration d’antalgiques </a:t>
            </a:r>
            <a:r>
              <a:rPr lang="fr-FR" dirty="0" smtClean="0"/>
              <a:t>	(</a:t>
            </a:r>
            <a:r>
              <a:rPr lang="fr-FR" dirty="0"/>
              <a:t>paracétamol, </a:t>
            </a:r>
            <a:r>
              <a:rPr lang="fr-FR" dirty="0" smtClean="0"/>
              <a:t>AINS)</a:t>
            </a:r>
          </a:p>
          <a:p>
            <a:pPr marL="0" indent="0">
              <a:buNone/>
            </a:pPr>
            <a:endParaRPr lang="fr-FR" dirty="0" smtClean="0"/>
          </a:p>
          <a:p>
            <a:endParaRPr lang="fr-FR" dirty="0" smtClean="0"/>
          </a:p>
          <a:p>
            <a:endParaRPr lang="fr-FR" dirty="0"/>
          </a:p>
        </p:txBody>
      </p:sp>
    </p:spTree>
    <p:extLst>
      <p:ext uri="{BB962C8B-B14F-4D97-AF65-F5344CB8AC3E}">
        <p14:creationId xmlns:p14="http://schemas.microsoft.com/office/powerpoint/2010/main" val="1303753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V. Risques et complications: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Engagement cérébral: </a:t>
            </a:r>
          </a:p>
          <a:p>
            <a:pPr marL="0" indent="0">
              <a:buNone/>
            </a:pPr>
            <a:r>
              <a:rPr lang="fr-FR" dirty="0" smtClean="0"/>
              <a:t>	Si une hypertension intracrânienne est cliniquement suspectée mais que l’imagerie ne montre pas de masse ni d’hydrocéphalie obstructive, le risque d’engagement peut être considéré comme minime.</a:t>
            </a:r>
          </a:p>
          <a:p>
            <a:r>
              <a:rPr lang="fr-FR" dirty="0" smtClean="0"/>
              <a:t>Douleurs lombaires: </a:t>
            </a:r>
            <a:r>
              <a:rPr lang="fr-FR" dirty="0"/>
              <a:t>Leur incidence peut aller jusqu’à 40% des patients. Elles sont transitoires et spontanément résolutives après deux à quatre jours.</a:t>
            </a:r>
          </a:p>
        </p:txBody>
      </p:sp>
    </p:spTree>
    <p:extLst>
      <p:ext uri="{BB962C8B-B14F-4D97-AF65-F5344CB8AC3E}">
        <p14:creationId xmlns:p14="http://schemas.microsoft.com/office/powerpoint/2010/main" val="906735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V. Risques et complications:</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Infections: </a:t>
            </a:r>
          </a:p>
          <a:p>
            <a:pPr>
              <a:buFontTx/>
              <a:buChar char="-"/>
            </a:pPr>
            <a:r>
              <a:rPr lang="fr-FR" dirty="0" smtClean="0"/>
              <a:t>Abcès épidural:</a:t>
            </a:r>
          </a:p>
          <a:p>
            <a:pPr lvl="1">
              <a:buFont typeface="Wingdings" panose="05000000000000000000" pitchFamily="2" charset="2"/>
              <a:buChar char="ü"/>
            </a:pPr>
            <a:r>
              <a:rPr lang="fr-FR" dirty="0" smtClean="0"/>
              <a:t>Facteurs de risque: diabète, traumatismes et l’abus de drogues et d’</a:t>
            </a:r>
            <a:r>
              <a:rPr lang="fr-FR" dirty="0" err="1" smtClean="0"/>
              <a:t>alccol</a:t>
            </a:r>
            <a:endParaRPr lang="fr-FR" dirty="0" smtClean="0"/>
          </a:p>
          <a:p>
            <a:pPr lvl="1">
              <a:buFont typeface="Wingdings" panose="05000000000000000000" pitchFamily="2" charset="2"/>
              <a:buChar char="ü"/>
            </a:pPr>
            <a:r>
              <a:rPr lang="fr-FR" dirty="0" smtClean="0"/>
              <a:t>Germe: </a:t>
            </a:r>
            <a:r>
              <a:rPr lang="fr-FR" i="1" dirty="0" smtClean="0"/>
              <a:t>Staphylococcus aureus</a:t>
            </a:r>
          </a:p>
          <a:p>
            <a:pPr lvl="1">
              <a:buFont typeface="Wingdings" panose="05000000000000000000" pitchFamily="2" charset="2"/>
              <a:buChar char="ü"/>
            </a:pPr>
            <a:r>
              <a:rPr lang="fr-FR" i="1" dirty="0" smtClean="0"/>
              <a:t>Diagnostic: IRM médullaire</a:t>
            </a:r>
          </a:p>
          <a:p>
            <a:pPr lvl="1">
              <a:buFont typeface="Wingdings" panose="05000000000000000000" pitchFamily="2" charset="2"/>
              <a:buChar char="ü"/>
            </a:pPr>
            <a:r>
              <a:rPr lang="fr-FR" i="1" dirty="0" smtClean="0"/>
              <a:t>Traitement: drainage chirurgical + </a:t>
            </a:r>
            <a:r>
              <a:rPr lang="fr-FR" dirty="0" smtClean="0"/>
              <a:t>antibiothérapie prolongée</a:t>
            </a:r>
          </a:p>
          <a:p>
            <a:pPr marL="0" indent="0">
              <a:buNone/>
            </a:pPr>
            <a:r>
              <a:rPr lang="fr-FR" dirty="0" smtClean="0"/>
              <a:t>- On </a:t>
            </a:r>
            <a:r>
              <a:rPr lang="fr-FR" dirty="0"/>
              <a:t>retrouve quelques </a:t>
            </a:r>
            <a:r>
              <a:rPr lang="fr-FR" i="1" dirty="0"/>
              <a:t>case-reports d’ostéomyélite</a:t>
            </a:r>
            <a:r>
              <a:rPr lang="fr-FR" dirty="0"/>
              <a:t> suite à une </a:t>
            </a:r>
            <a:r>
              <a:rPr lang="fr-FR" dirty="0" smtClean="0"/>
              <a:t>PL.</a:t>
            </a:r>
            <a:r>
              <a:rPr lang="fr-FR" dirty="0"/>
              <a:t> La plupart des cas étaient </a:t>
            </a:r>
            <a:r>
              <a:rPr lang="fr-FR" dirty="0" smtClean="0"/>
              <a:t>dus </a:t>
            </a:r>
            <a:r>
              <a:rPr lang="fr-FR" dirty="0"/>
              <a:t>à des germes cutanés commensaux </a:t>
            </a:r>
            <a:r>
              <a:rPr lang="fr-FR" dirty="0" smtClean="0"/>
              <a:t>(staphylocoques </a:t>
            </a:r>
            <a:r>
              <a:rPr lang="fr-FR" dirty="0"/>
              <a:t>à </a:t>
            </a:r>
            <a:r>
              <a:rPr lang="fr-FR" dirty="0" err="1"/>
              <a:t>coagulase</a:t>
            </a:r>
            <a:r>
              <a:rPr lang="fr-FR" dirty="0"/>
              <a:t> négative).</a:t>
            </a:r>
          </a:p>
          <a:p>
            <a:pPr marL="0" indent="0">
              <a:buNone/>
            </a:pPr>
            <a:endParaRPr lang="fr-FR" dirty="0"/>
          </a:p>
        </p:txBody>
      </p:sp>
    </p:spTree>
    <p:extLst>
      <p:ext uri="{BB962C8B-B14F-4D97-AF65-F5344CB8AC3E}">
        <p14:creationId xmlns:p14="http://schemas.microsoft.com/office/powerpoint/2010/main" val="341371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V. Risques et complications:</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Hémorragies - hématomes: </a:t>
            </a:r>
          </a:p>
          <a:p>
            <a:pPr marL="0" indent="0">
              <a:buNone/>
            </a:pPr>
            <a:r>
              <a:rPr lang="fr-FR" dirty="0"/>
              <a:t>Le risque d’hémorragies épi- ou intradurales (1-2%) est présent principalement chez les patients ayant des troubles de la crase ou </a:t>
            </a:r>
            <a:r>
              <a:rPr lang="fr-FR" dirty="0" err="1"/>
              <a:t>anticoagulés</a:t>
            </a:r>
            <a:r>
              <a:rPr lang="fr-FR" dirty="0"/>
              <a:t> pendant ou juste après la </a:t>
            </a:r>
            <a:r>
              <a:rPr lang="fr-FR" dirty="0" smtClean="0"/>
              <a:t>PL.</a:t>
            </a:r>
            <a:endParaRPr lang="fr-FR" baseline="30000" dirty="0"/>
          </a:p>
          <a:p>
            <a:pPr marL="0" indent="0">
              <a:buNone/>
            </a:pPr>
            <a:r>
              <a:rPr lang="fr-FR" dirty="0"/>
              <a:t> Chez les patients </a:t>
            </a:r>
            <a:r>
              <a:rPr lang="fr-FR" dirty="0" err="1"/>
              <a:t>anticoagulés</a:t>
            </a:r>
            <a:r>
              <a:rPr lang="fr-FR" dirty="0"/>
              <a:t>, une recommandation pragmatique serait de reprendre l’anticoagulation environ quatre à six heures après la ponction. Il n’y a pas de données claires concernant le risque lié à la thrombopénie, mais dans la littérature une valeur de 50 G/l a été fixée arbitrairement.</a:t>
            </a:r>
          </a:p>
        </p:txBody>
      </p:sp>
    </p:spTree>
    <p:extLst>
      <p:ext uri="{BB962C8B-B14F-4D97-AF65-F5344CB8AC3E}">
        <p14:creationId xmlns:p14="http://schemas.microsoft.com/office/powerpoint/2010/main" val="4198726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 Introduction:</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a:t>	</a:t>
            </a:r>
            <a:r>
              <a:rPr lang="fr-FR" dirty="0" smtClean="0"/>
              <a:t>La ponction lombaire consiste à introduire une aiguille ou un trocart au niveau de l’espace sous- arachnoïdien lombaire pour prélever du liquide céphalorachidien afin d’en effectuer l’analyse.</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lstStyle/>
          <a:p>
            <a:pPr algn="l"/>
            <a:r>
              <a:rPr lang="fr-FR" dirty="0" smtClean="0"/>
              <a:t>II. Indications de la PL:</a:t>
            </a:r>
            <a:endParaRPr lang="fr-FR" dirty="0"/>
          </a:p>
        </p:txBody>
      </p:sp>
      <p:sp>
        <p:nvSpPr>
          <p:cNvPr id="3" name="Espace réservé du contenu 2"/>
          <p:cNvSpPr>
            <a:spLocks noGrp="1"/>
          </p:cNvSpPr>
          <p:nvPr>
            <p:ph idx="1"/>
          </p:nvPr>
        </p:nvSpPr>
        <p:spPr>
          <a:xfrm>
            <a:off x="457200" y="1196752"/>
            <a:ext cx="8229600" cy="5661248"/>
          </a:xfrm>
        </p:spPr>
        <p:txBody>
          <a:bodyPr>
            <a:normAutofit lnSpcReduction="10000"/>
          </a:bodyPr>
          <a:lstStyle/>
          <a:p>
            <a:r>
              <a:rPr lang="fr-FR" dirty="0" smtClean="0"/>
              <a:t>Diagnostiques:</a:t>
            </a:r>
          </a:p>
          <a:p>
            <a:pPr>
              <a:buFontTx/>
              <a:buChar char="-"/>
            </a:pPr>
            <a:r>
              <a:rPr lang="fr-FR" dirty="0" smtClean="0"/>
              <a:t>Infections du système nerveux central (méningite, encéphalite, myélite)</a:t>
            </a:r>
          </a:p>
          <a:p>
            <a:pPr>
              <a:buFontTx/>
              <a:buChar char="-"/>
            </a:pPr>
            <a:r>
              <a:rPr lang="fr-FR" dirty="0" smtClean="0"/>
              <a:t>Aide au diagnostic d’hémorragie sous- arachnoïdienne</a:t>
            </a:r>
          </a:p>
          <a:p>
            <a:pPr>
              <a:buFontTx/>
              <a:buChar char="-"/>
            </a:pPr>
            <a:r>
              <a:rPr lang="fr-FR" dirty="0" smtClean="0"/>
              <a:t>Oncologie: méningite carcinomateuse, lymphome, leucémie)	 </a:t>
            </a:r>
          </a:p>
          <a:p>
            <a:pPr>
              <a:buFontTx/>
              <a:buChar char="-"/>
            </a:pPr>
            <a:r>
              <a:rPr lang="fr-FR" dirty="0" smtClean="0"/>
              <a:t>Maladies inflammatoires (syndrome de Guillain Barré, sclérose en plaque, vascularite)</a:t>
            </a:r>
          </a:p>
          <a:p>
            <a:pPr>
              <a:buNone/>
            </a:pPr>
            <a:r>
              <a:rPr lang="fr-FR" dirty="0" smtClean="0"/>
              <a:t/>
            </a:r>
            <a:br>
              <a:rPr lang="fr-FR"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lstStyle/>
          <a:p>
            <a:pPr algn="l"/>
            <a:r>
              <a:rPr lang="fr-FR" dirty="0" smtClean="0"/>
              <a:t>II. Indications de la PL:</a:t>
            </a:r>
            <a:endParaRPr lang="fr-FR" dirty="0"/>
          </a:p>
        </p:txBody>
      </p:sp>
      <p:sp>
        <p:nvSpPr>
          <p:cNvPr id="3" name="Espace réservé du contenu 2"/>
          <p:cNvSpPr>
            <a:spLocks noGrp="1"/>
          </p:cNvSpPr>
          <p:nvPr>
            <p:ph idx="1"/>
          </p:nvPr>
        </p:nvSpPr>
        <p:spPr>
          <a:xfrm>
            <a:off x="457200" y="1196752"/>
            <a:ext cx="8229600" cy="5661248"/>
          </a:xfrm>
        </p:spPr>
        <p:txBody>
          <a:bodyPr>
            <a:normAutofit/>
          </a:bodyPr>
          <a:lstStyle/>
          <a:p>
            <a:r>
              <a:rPr lang="fr-FR" dirty="0" smtClean="0"/>
              <a:t>Thérapeutiques:</a:t>
            </a:r>
          </a:p>
          <a:p>
            <a:pPr>
              <a:buFontTx/>
              <a:buChar char="-"/>
            </a:pPr>
            <a:r>
              <a:rPr lang="fr-FR" dirty="0" smtClean="0"/>
              <a:t>Hydrocéphalie ( ponction lombaire évacuatrice)</a:t>
            </a:r>
          </a:p>
          <a:p>
            <a:pPr>
              <a:buFontTx/>
              <a:buChar char="-"/>
            </a:pPr>
            <a:r>
              <a:rPr lang="fr-FR" dirty="0" smtClean="0"/>
              <a:t>Anesthésie spinale ou épidurale</a:t>
            </a:r>
          </a:p>
          <a:p>
            <a:pPr>
              <a:buFontTx/>
              <a:buChar char="-"/>
            </a:pPr>
            <a:r>
              <a:rPr lang="fr-FR" dirty="0" smtClean="0"/>
              <a:t>Traitement médicamenteux </a:t>
            </a:r>
            <a:r>
              <a:rPr lang="fr-FR" dirty="0" err="1" smtClean="0"/>
              <a:t>intrathécal</a:t>
            </a:r>
            <a:r>
              <a:rPr lang="fr-FR" dirty="0" smtClean="0"/>
              <a:t>             ( cytostatiques, antibiotiques) </a:t>
            </a:r>
            <a:br>
              <a:rPr lang="fr-FR" dirty="0" smtClean="0"/>
            </a:br>
            <a:endParaRPr lang="fr-FR" dirty="0"/>
          </a:p>
        </p:txBody>
      </p:sp>
    </p:spTree>
    <p:extLst>
      <p:ext uri="{BB962C8B-B14F-4D97-AF65-F5344CB8AC3E}">
        <p14:creationId xmlns:p14="http://schemas.microsoft.com/office/powerpoint/2010/main" val="3167849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III. Contre- indications de la PL:</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solidFill>
                  <a:srgbClr val="FF0000"/>
                </a:solidFill>
              </a:rPr>
              <a:t>Hypertension intracrânienne </a:t>
            </a:r>
            <a:r>
              <a:rPr lang="fr-FR" dirty="0" smtClean="0"/>
              <a:t>avec menace d’engagement par lésions expansives hémisphériques ou cérébelleuses avec effet de masse = car la PL peut entraîner un engagement des amygdales cérébelleuses dans le trou occipital qui peut être mortel.</a:t>
            </a:r>
          </a:p>
          <a:p>
            <a:r>
              <a:rPr lang="fr-FR" dirty="0" smtClean="0"/>
              <a:t>Troubles de l’hémostase sévères (risque de compression de la queue de cheval par un hématome épidural)</a:t>
            </a:r>
          </a:p>
          <a:p>
            <a:r>
              <a:rPr lang="fr-FR" dirty="0" smtClean="0"/>
              <a:t>Infection locale au site de ponction (risque de méningite d’inoculation)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fontScale="85000" lnSpcReduction="20000"/>
          </a:bodyPr>
          <a:lstStyle/>
          <a:p>
            <a:r>
              <a:rPr lang="fr-FR" dirty="0" smtClean="0"/>
              <a:t>Matériel pour ponction lombaire:</a:t>
            </a:r>
          </a:p>
          <a:p>
            <a:pPr>
              <a:buFontTx/>
              <a:buChar char="-"/>
            </a:pPr>
            <a:r>
              <a:rPr lang="fr-FR" dirty="0" smtClean="0"/>
              <a:t>Gants stériles</a:t>
            </a:r>
          </a:p>
          <a:p>
            <a:pPr>
              <a:buFontTx/>
              <a:buChar char="-"/>
            </a:pPr>
            <a:r>
              <a:rPr lang="fr-FR" dirty="0" smtClean="0"/>
              <a:t>Protection pour le lit</a:t>
            </a:r>
          </a:p>
          <a:p>
            <a:pPr>
              <a:buFontTx/>
              <a:buChar char="-"/>
            </a:pPr>
            <a:r>
              <a:rPr lang="fr-FR" dirty="0" smtClean="0"/>
              <a:t>Champ stérile autocollant percé</a:t>
            </a:r>
          </a:p>
          <a:p>
            <a:pPr>
              <a:buFontTx/>
              <a:buChar char="-"/>
            </a:pPr>
            <a:r>
              <a:rPr lang="fr-FR" dirty="0" smtClean="0"/>
              <a:t>Compresses stériles</a:t>
            </a:r>
          </a:p>
          <a:p>
            <a:pPr>
              <a:buFontTx/>
              <a:buChar char="-"/>
            </a:pPr>
            <a:r>
              <a:rPr lang="fr-FR" dirty="0" smtClean="0"/>
              <a:t>Antiseptique pour la peau</a:t>
            </a:r>
          </a:p>
          <a:p>
            <a:pPr>
              <a:buFontTx/>
              <a:buChar char="-"/>
            </a:pPr>
            <a:r>
              <a:rPr lang="fr-FR" dirty="0" smtClean="0"/>
              <a:t>Seringue et aiguilles pour l’anesthésie locale</a:t>
            </a:r>
          </a:p>
          <a:p>
            <a:pPr>
              <a:buFontTx/>
              <a:buChar char="-"/>
            </a:pPr>
            <a:r>
              <a:rPr lang="fr-FR" dirty="0" smtClean="0"/>
              <a:t>Une aiguille de ponction lombaire</a:t>
            </a:r>
          </a:p>
          <a:p>
            <a:pPr>
              <a:buFontTx/>
              <a:buChar char="-"/>
            </a:pPr>
            <a:r>
              <a:rPr lang="fr-FR" dirty="0" smtClean="0"/>
              <a:t>Un manomètre stérile ( mesure de la pression du LCR)</a:t>
            </a:r>
          </a:p>
          <a:p>
            <a:pPr>
              <a:buFontTx/>
              <a:buChar char="-"/>
            </a:pPr>
            <a:r>
              <a:rPr lang="fr-FR" dirty="0" smtClean="0"/>
              <a:t>Trois à quatre tubes stériles pour l’analyse.</a:t>
            </a:r>
          </a:p>
          <a:p>
            <a:pPr>
              <a:buFontTx/>
              <a:buChar char="-"/>
            </a:pPr>
            <a:r>
              <a:rPr lang="fr-FR" dirty="0" smtClean="0"/>
              <a:t>Matériel pour le pansement</a:t>
            </a:r>
          </a:p>
        </p:txBody>
      </p:sp>
    </p:spTree>
    <p:extLst>
      <p:ext uri="{BB962C8B-B14F-4D97-AF65-F5344CB8AC3E}">
        <p14:creationId xmlns:p14="http://schemas.microsoft.com/office/powerpoint/2010/main" val="2016083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r>
              <a:rPr lang="fr-FR" dirty="0" smtClean="0"/>
              <a:t>Matériel pour ponction lombaire:</a:t>
            </a:r>
          </a:p>
          <a:p>
            <a:pPr marL="0" indent="0">
              <a:buNone/>
            </a:pPr>
            <a:endParaRPr lang="fr-FR" dirty="0" smtClean="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2728712"/>
            <a:ext cx="3011424" cy="1420368"/>
          </a:xfrm>
          <a:prstGeom prst="rect">
            <a:avLst/>
          </a:prstGeom>
        </p:spPr>
      </p:pic>
      <p:sp>
        <p:nvSpPr>
          <p:cNvPr id="5" name="ZoneTexte 4"/>
          <p:cNvSpPr txBox="1"/>
          <p:nvPr/>
        </p:nvSpPr>
        <p:spPr>
          <a:xfrm>
            <a:off x="3089380" y="4149080"/>
            <a:ext cx="3384376" cy="369332"/>
          </a:xfrm>
          <a:prstGeom prst="rect">
            <a:avLst/>
          </a:prstGeom>
          <a:noFill/>
        </p:spPr>
        <p:txBody>
          <a:bodyPr wrap="square" rtlCol="0">
            <a:spAutoFit/>
          </a:bodyPr>
          <a:lstStyle/>
          <a:p>
            <a:pPr algn="ctr"/>
            <a:r>
              <a:rPr lang="fr-FR" dirty="0" smtClean="0"/>
              <a:t>Aiguille de ponction lombaire</a:t>
            </a:r>
            <a:endParaRPr lang="fr-FR" dirty="0"/>
          </a:p>
        </p:txBody>
      </p:sp>
    </p:spTree>
    <p:extLst>
      <p:ext uri="{BB962C8B-B14F-4D97-AF65-F5344CB8AC3E}">
        <p14:creationId xmlns:p14="http://schemas.microsoft.com/office/powerpoint/2010/main" val="6437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Technique: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r>
              <a:rPr lang="fr-FR" dirty="0" smtClean="0"/>
              <a:t>Préparation:</a:t>
            </a:r>
          </a:p>
          <a:p>
            <a:pPr marL="0" indent="0">
              <a:buNone/>
            </a:pPr>
            <a:r>
              <a:rPr lang="fr-FR" dirty="0" smtClean="0"/>
              <a:t>1. S’assurer de l’absence de contre-indication</a:t>
            </a:r>
          </a:p>
          <a:p>
            <a:pPr marL="0" indent="0">
              <a:buNone/>
            </a:pPr>
            <a:r>
              <a:rPr lang="fr-FR" dirty="0" smtClean="0"/>
              <a:t>2. Expliquer au patient l’utilité du geste, son déroulement et les complications.</a:t>
            </a:r>
          </a:p>
          <a:p>
            <a:pPr marL="0" indent="0">
              <a:buNone/>
            </a:pPr>
            <a:r>
              <a:rPr lang="fr-FR" dirty="0" smtClean="0"/>
              <a:t>3. S’assurer que tous les tubes et les formulaires de demande d’examens sont disponibles.</a:t>
            </a:r>
          </a:p>
          <a:p>
            <a:pPr marL="0" indent="0">
              <a:buNone/>
            </a:pPr>
            <a:r>
              <a:rPr lang="fr-FR" dirty="0" smtClean="0"/>
              <a:t>4. Le bon positionnement du patient est essentiel pour réussir ce geste</a:t>
            </a:r>
          </a:p>
        </p:txBody>
      </p:sp>
    </p:spTree>
    <p:extLst>
      <p:ext uri="{BB962C8B-B14F-4D97-AF65-F5344CB8AC3E}">
        <p14:creationId xmlns:p14="http://schemas.microsoft.com/office/powerpoint/2010/main" val="234032066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14471</TotalTime>
  <Words>708</Words>
  <Application>Microsoft Office PowerPoint</Application>
  <PresentationFormat>Affichage à l'écran (4:3)</PresentationFormat>
  <Paragraphs>128</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Ponction lombaire</vt:lpstr>
      <vt:lpstr>Plan:</vt:lpstr>
      <vt:lpstr>I. Introduction:</vt:lpstr>
      <vt:lpstr>II. Indications de la PL:</vt:lpstr>
      <vt:lpstr>II. Indications de la PL:</vt:lpstr>
      <vt:lpstr>III. Contre- indications de la PL:</vt:lpstr>
      <vt:lpstr>IV. Technique:</vt:lpstr>
      <vt:lpstr>IV. Technique:</vt:lpstr>
      <vt:lpstr>IV. Technique:</vt:lpstr>
      <vt:lpstr>IV. Technique:</vt:lpstr>
      <vt:lpstr>IV. Technique:</vt:lpstr>
      <vt:lpstr>IV. Technique:</vt:lpstr>
      <vt:lpstr>IV. Technique:</vt:lpstr>
      <vt:lpstr>IV. Technique:</vt:lpstr>
      <vt:lpstr>IV. Technique:</vt:lpstr>
      <vt:lpstr>IV. Technique:</vt:lpstr>
      <vt:lpstr>IV. Technique:</vt:lpstr>
      <vt:lpstr>IV. Technique:</vt:lpstr>
      <vt:lpstr>IV. Technique:</vt:lpstr>
      <vt:lpstr>Repères et les différentes positions de réalisation de la PL</vt:lpstr>
      <vt:lpstr>Réalisation de la PL</vt:lpstr>
      <vt:lpstr>IV. Résultats:</vt:lpstr>
      <vt:lpstr>V. Risques et complications:</vt:lpstr>
      <vt:lpstr>V. Risques et complications:</vt:lpstr>
      <vt:lpstr>V. Risques et complications:</vt:lpstr>
      <vt:lpstr>V. Risques et complications:</vt:lpstr>
    </vt:vector>
  </TitlesOfParts>
  <Company>ArcelorMittal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Rachid</dc:creator>
  <cp:lastModifiedBy>user</cp:lastModifiedBy>
  <cp:revision>95</cp:revision>
  <dcterms:created xsi:type="dcterms:W3CDTF">2015-11-26T21:51:12Z</dcterms:created>
  <dcterms:modified xsi:type="dcterms:W3CDTF">2020-05-14T16:23:24Z</dcterms:modified>
</cp:coreProperties>
</file>