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72" r:id="rId3"/>
    <p:sldId id="261" r:id="rId4"/>
    <p:sldId id="271" r:id="rId5"/>
    <p:sldId id="263" r:id="rId6"/>
    <p:sldId id="264" r:id="rId7"/>
    <p:sldId id="265" r:id="rId8"/>
    <p:sldId id="260" r:id="rId9"/>
    <p:sldId id="257" r:id="rId10"/>
    <p:sldId id="259" r:id="rId11"/>
    <p:sldId id="267" r:id="rId12"/>
    <p:sldId id="258" r:id="rId13"/>
    <p:sldId id="270" r:id="rId14"/>
    <p:sldId id="262" r:id="rId15"/>
    <p:sldId id="273" r:id="rId16"/>
    <p:sldId id="274" r:id="rId17"/>
    <p:sldId id="275" r:id="rId18"/>
    <p:sldId id="276" r:id="rId19"/>
    <p:sldId id="279" r:id="rId20"/>
    <p:sldId id="280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167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F981C-6B75-4120-8D45-505F468C7EBB}" type="datetimeFigureOut">
              <a:rPr lang="fr-FR" smtClean="0"/>
              <a:pPr/>
              <a:t>26/05/2020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856E1-E480-436C-B7F4-A3A1311DE5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856E1-E480-436C-B7F4-A3A1311DE5C3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AC3E-7692-4CA4-8A1A-370ECB52148E}" type="datetime1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Etude des compresseurs L3 ENG                Dr A. Haouam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5E06-A3EF-4F7F-BB1B-8A26256EB2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E0EE6-D688-472B-8536-235114D56AB3}" type="datetime1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Etude des compresseurs L3 ENG                Dr A. Haouam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5E06-A3EF-4F7F-BB1B-8A26256EB2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AF468-E78C-4C04-B26E-BF9518D248E1}" type="datetime1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Etude des compresseurs L3 ENG                Dr A. Haouam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5E06-A3EF-4F7F-BB1B-8A26256EB2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1338-E399-4A86-9701-2DC45796A111}" type="datetime1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Etude des compresseurs L3 ENG                Dr A. Haouam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5E06-A3EF-4F7F-BB1B-8A26256EB2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F917-C190-43EA-A355-41165BAD67DA}" type="datetime1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Etude des compresseurs L3 ENG                Dr A. Haouam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5E06-A3EF-4F7F-BB1B-8A26256EB2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D6B4-CB9B-408C-9024-39881D187BC8}" type="datetime1">
              <a:rPr lang="fr-FR" smtClean="0"/>
              <a:t>26/05/2020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Etude des compresseurs L3 ENG                Dr A. Haouam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5E06-A3EF-4F7F-BB1B-8A26256EB2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E571-86B2-4959-A2FD-E522F323D77E}" type="datetime1">
              <a:rPr lang="fr-FR" smtClean="0"/>
              <a:t>26/05/2020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Etude des compresseurs L3 ENG                Dr A. Haouam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5E06-A3EF-4F7F-BB1B-8A26256EB2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4E74D-9A99-4849-819E-5DCA37D0AB19}" type="datetime1">
              <a:rPr lang="fr-FR" smtClean="0"/>
              <a:t>26/05/2020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Etude des compresseurs L3 ENG                Dr A. Haouam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5E06-A3EF-4F7F-BB1B-8A26256EB2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2164F-1E4E-4884-B46D-61D9A791F570}" type="datetime1">
              <a:rPr lang="fr-FR" smtClean="0"/>
              <a:t>26/05/2020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Etude des compresseurs L3 ENG                Dr A. Haouam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5E06-A3EF-4F7F-BB1B-8A26256EB2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24CB-D9E7-4CD6-AA27-1B1907D41820}" type="datetime1">
              <a:rPr lang="fr-FR" smtClean="0"/>
              <a:t>26/05/2020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Etude des compresseurs L3 ENG                Dr A. Haouam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5E06-A3EF-4F7F-BB1B-8A26256EB2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098D-E323-488A-93DB-B29F1AC39494}" type="datetime1">
              <a:rPr lang="fr-FR" smtClean="0"/>
              <a:t>26/05/2020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Etude des compresseurs L3 ENG                Dr A. Haouam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5E06-A3EF-4F7F-BB1B-8A26256EB2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795A3-F0D0-4939-A3B6-28EF47C7E721}" type="datetime1">
              <a:rPr lang="fr-FR" smtClean="0"/>
              <a:t>26/05/2020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Etude des compresseurs L3 ENG                Dr A. Haouam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55E06-A3EF-4F7F-BB1B-8A26256EB2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Densit%C3%A9" TargetMode="External"/><Relationship Id="rId3" Type="http://schemas.openxmlformats.org/officeDocument/2006/relationships/hyperlink" Target="http://fr.wikipedia.org/wiki/Travail" TargetMode="External"/><Relationship Id="rId7" Type="http://schemas.openxmlformats.org/officeDocument/2006/relationships/hyperlink" Target="http://fr.wikipedia.org/wiki/Compresseur_m%C3%A9canique" TargetMode="External"/><Relationship Id="rId12" Type="http://schemas.openxmlformats.org/officeDocument/2006/relationships/hyperlink" Target="http://fr.wikipedia.org/wiki/Diazote" TargetMode="External"/><Relationship Id="rId2" Type="http://schemas.openxmlformats.org/officeDocument/2006/relationships/hyperlink" Target="http://fr.wikipedia.org/w/index.php?title=Turbomachine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.wikipedia.org/wiki/Soufflante" TargetMode="External"/><Relationship Id="rId11" Type="http://schemas.openxmlformats.org/officeDocument/2006/relationships/hyperlink" Target="http://fr.wikipedia.org/wiki/Air" TargetMode="External"/><Relationship Id="rId5" Type="http://schemas.openxmlformats.org/officeDocument/2006/relationships/hyperlink" Target="http://fr.wikipedia.org/wiki/Ventilateur" TargetMode="External"/><Relationship Id="rId10" Type="http://schemas.openxmlformats.org/officeDocument/2006/relationships/hyperlink" Target="http://fr.wikipedia.org/wiki/Mach" TargetMode="External"/><Relationship Id="rId4" Type="http://schemas.openxmlformats.org/officeDocument/2006/relationships/hyperlink" Target="http://fr.wikipedia.org/wiki/Pompe" TargetMode="External"/><Relationship Id="rId9" Type="http://schemas.openxmlformats.org/officeDocument/2006/relationships/hyperlink" Target="http://fr.wikipedia.org/wiki/Vitess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Rotor" TargetMode="External"/><Relationship Id="rId2" Type="http://schemas.openxmlformats.org/officeDocument/2006/relationships/hyperlink" Target="http://fr.wikipedia.org/wiki/%C3%89nergie_cin%C3%A9tiqu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fr.wikipedia.org/wiki/Diffuseur" TargetMode="External"/><Relationship Id="rId4" Type="http://schemas.openxmlformats.org/officeDocument/2006/relationships/hyperlink" Target="http://fr.wikipedia.org/wiki/Pression_statiqu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fr.wikipedia.org/wiki/Taux_de_compression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/index.php?title=S%C3%A9paration_de_l'air&amp;action=edit&amp;redlink=1" TargetMode="External"/><Relationship Id="rId13" Type="http://schemas.openxmlformats.org/officeDocument/2006/relationships/hyperlink" Target="http://fr.wikipedia.org/wiki/Pressurisation" TargetMode="External"/><Relationship Id="rId3" Type="http://schemas.openxmlformats.org/officeDocument/2006/relationships/hyperlink" Target="http://fr.wikipedia.org/wiki/Gaz_naturel" TargetMode="External"/><Relationship Id="rId7" Type="http://schemas.openxmlformats.org/officeDocument/2006/relationships/hyperlink" Target="http://fr.wikipedia.org/wiki/Chimie" TargetMode="External"/><Relationship Id="rId12" Type="http://schemas.openxmlformats.org/officeDocument/2006/relationships/hyperlink" Target="http://fr.wikipedia.org/wiki/Turbine_%C3%A0_gaz" TargetMode="External"/><Relationship Id="rId17" Type="http://schemas.openxmlformats.org/officeDocument/2006/relationships/hyperlink" Target="http://fr.wikipedia.org/wiki/Champ_p%C3%A9trolif%C3%A8re" TargetMode="External"/><Relationship Id="rId2" Type="http://schemas.openxmlformats.org/officeDocument/2006/relationships/hyperlink" Target="http://fr.wikipedia.org/wiki/Gazoduc" TargetMode="External"/><Relationship Id="rId16" Type="http://schemas.openxmlformats.org/officeDocument/2006/relationships/hyperlink" Target="http://fr.wikipedia.org/wiki/Moteur_diese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r.wikipedia.org/wiki/P%C3%A9trochimie" TargetMode="External"/><Relationship Id="rId11" Type="http://schemas.openxmlformats.org/officeDocument/2006/relationships/hyperlink" Target="http://fr.wikipedia.org/wiki/Air_comprim%C3%A9" TargetMode="External"/><Relationship Id="rId5" Type="http://schemas.openxmlformats.org/officeDocument/2006/relationships/hyperlink" Target="http://fr.wikipedia.org/wiki/P%C3%A9trole" TargetMode="External"/><Relationship Id="rId15" Type="http://schemas.openxmlformats.org/officeDocument/2006/relationships/hyperlink" Target="http://fr.wikipedia.org/wiki/Moteur_%C3%A0_essence" TargetMode="External"/><Relationship Id="rId10" Type="http://schemas.openxmlformats.org/officeDocument/2006/relationships/hyperlink" Target="http://fr.wikipedia.org/wiki/Climatisation" TargetMode="External"/><Relationship Id="rId4" Type="http://schemas.openxmlformats.org/officeDocument/2006/relationships/hyperlink" Target="http://fr.wikipedia.org/wiki/Raffinerie_de_p%C3%A9trole" TargetMode="External"/><Relationship Id="rId9" Type="http://schemas.openxmlformats.org/officeDocument/2006/relationships/hyperlink" Target="http://fr.wikipedia.org/wiki/R%C3%A9frig%C3%A9ration" TargetMode="External"/><Relationship Id="rId14" Type="http://schemas.openxmlformats.org/officeDocument/2006/relationships/hyperlink" Target="http://fr.wikipedia.org/wiki/Turbocompresseur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fr.wikipedia.org/wiki/Compresseur_centrifug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212976"/>
            <a:ext cx="7772400" cy="1470025"/>
          </a:xfrm>
        </p:spPr>
        <p:txBody>
          <a:bodyPr wrap="none">
            <a:normAutofit fontScale="90000"/>
          </a:bodyPr>
          <a:lstStyle/>
          <a:p>
            <a:r>
              <a:rPr lang="fr-FR" dirty="0" smtClean="0"/>
              <a:t>Chapitre </a:t>
            </a:r>
            <a:r>
              <a:rPr lang="fr-FR" dirty="0" smtClean="0"/>
              <a:t>VI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6700" dirty="0" smtClean="0">
                <a:solidFill>
                  <a:srgbClr val="FF0000"/>
                </a:solidFill>
              </a:rPr>
              <a:t>Etude des Compresseurs</a:t>
            </a:r>
            <a:br>
              <a:rPr lang="fr-FR" sz="6700" dirty="0" smtClean="0">
                <a:solidFill>
                  <a:srgbClr val="FF0000"/>
                </a:solidFill>
              </a:rPr>
            </a:br>
            <a:endParaRPr lang="fr-FR" sz="6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Imag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70567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55776" y="332656"/>
            <a:ext cx="40831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COMPRESSEUR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AXIAL</a:t>
            </a:r>
            <a:endParaRPr kumimoji="0" lang="fr-F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fld id="{E5C55E06-A3EF-4F7F-BB1B-8A26256EB27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28120" cy="365125"/>
          </a:xfrm>
        </p:spPr>
        <p:txBody>
          <a:bodyPr/>
          <a:lstStyle/>
          <a:p>
            <a:r>
              <a:rPr lang="fr-FR" smtClean="0"/>
              <a:t>Etude des compresseurs L3 ENG                Dr A. Haouam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1124744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3) Etage d’un compresseur axial</a:t>
            </a:r>
          </a:p>
          <a:p>
            <a:pPr algn="just"/>
            <a:r>
              <a:rPr lang="fr-FR" sz="2000" dirty="0" smtClean="0"/>
              <a:t>Un compresseur axial est composé d'éléments en rotation et d'éléments statiques</a:t>
            </a:r>
            <a:r>
              <a:rPr lang="fr-FR" sz="2000" dirty="0" smtClean="0"/>
              <a:t>.</a:t>
            </a:r>
          </a:p>
          <a:p>
            <a:pPr algn="just"/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 smtClean="0"/>
          </a:p>
          <a:p>
            <a:pPr algn="just"/>
            <a:r>
              <a:rPr lang="fr-FR" sz="2000" dirty="0" smtClean="0"/>
              <a:t>L'arbre central, guidé par des roulements, est composé d'anneaux composés eux-mêmes d'aubes </a:t>
            </a:r>
            <a:r>
              <a:rPr lang="fr-FR" sz="2000" dirty="0" err="1" smtClean="0"/>
              <a:t>rotoriques</a:t>
            </a:r>
            <a:r>
              <a:rPr lang="fr-FR" sz="2000" dirty="0" smtClean="0"/>
              <a:t> et </a:t>
            </a:r>
            <a:r>
              <a:rPr lang="fr-FR" sz="2000" dirty="0" err="1" smtClean="0"/>
              <a:t>statoriques</a:t>
            </a:r>
            <a:r>
              <a:rPr lang="fr-FR" sz="2000" dirty="0" smtClean="0"/>
              <a:t>. </a:t>
            </a:r>
            <a:endParaRPr lang="fr-FR" sz="2000" dirty="0" smtClean="0"/>
          </a:p>
          <a:p>
            <a:pPr algn="just"/>
            <a:endParaRPr lang="fr-FR" sz="2000" dirty="0" smtClean="0"/>
          </a:p>
          <a:p>
            <a:pPr algn="just"/>
            <a:r>
              <a:rPr lang="fr-FR" sz="2000" dirty="0" smtClean="0"/>
              <a:t>L'ensemble est un montage alternant des rotors et des stators.</a:t>
            </a:r>
            <a:br>
              <a:rPr lang="fr-FR" sz="2000" dirty="0" smtClean="0"/>
            </a:br>
            <a:endParaRPr lang="fr-FR" sz="2000" dirty="0" smtClean="0"/>
          </a:p>
          <a:p>
            <a:pPr algn="just"/>
            <a:r>
              <a:rPr lang="fr-FR" sz="2000" dirty="0" smtClean="0"/>
              <a:t>On appelle un étage, un disque de rotor suivi d'un disque </a:t>
            </a:r>
            <a:r>
              <a:rPr lang="fr-FR" sz="2000" dirty="0" smtClean="0"/>
              <a:t>de stator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fld id="{E5C55E06-A3EF-4F7F-BB1B-8A26256EB27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96072" cy="365125"/>
          </a:xfrm>
        </p:spPr>
        <p:txBody>
          <a:bodyPr/>
          <a:lstStyle/>
          <a:p>
            <a:r>
              <a:rPr lang="fr-FR" smtClean="0"/>
              <a:t>Etude des compresseurs L3 ENG                Dr A. Haouam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Imag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3448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03648" y="4869160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/>
              <a:t>Etage d’un compresseur axial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fld id="{E5C55E06-A3EF-4F7F-BB1B-8A26256EB27C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12096" cy="365125"/>
          </a:xfrm>
        </p:spPr>
        <p:txBody>
          <a:bodyPr/>
          <a:lstStyle/>
          <a:p>
            <a:r>
              <a:rPr lang="fr-FR" smtClean="0"/>
              <a:t>Etude des compresseurs L3 ENG                Dr A. Haouam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1357298"/>
            <a:ext cx="756084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Tous les compresseurs ont un taux de compression lié à la vitesse de rotation et au nombre d'étages. Les premiers moteurs ont été conçus simplement. Il a donc été utilisé un grand compresseur (plusieurs étages) simple corps tournant à la même vitesse. L'évolution des moteurs a été l'apport d'une deuxième turbine et la division du compresseur en </a:t>
            </a:r>
            <a:r>
              <a:rPr lang="fr-FR" sz="2000" b="1" dirty="0" smtClean="0">
                <a:solidFill>
                  <a:srgbClr val="00B0F0"/>
                </a:solidFill>
              </a:rPr>
              <a:t>basse pression </a:t>
            </a:r>
            <a:r>
              <a:rPr lang="fr-FR" sz="2000" dirty="0" smtClean="0"/>
              <a:t>et </a:t>
            </a:r>
            <a:r>
              <a:rPr lang="fr-FR" sz="2000" b="1" dirty="0" smtClean="0">
                <a:solidFill>
                  <a:srgbClr val="00B0F0"/>
                </a:solidFill>
              </a:rPr>
              <a:t>haute pression</a:t>
            </a:r>
            <a:r>
              <a:rPr lang="fr-FR" sz="2000" dirty="0" smtClean="0"/>
              <a:t>, ce dernier tournant plus rapidement. Cette conception dite </a:t>
            </a:r>
            <a:r>
              <a:rPr lang="fr-FR" sz="2000" i="1" dirty="0" smtClean="0">
                <a:solidFill>
                  <a:srgbClr val="00B0F0"/>
                </a:solidFill>
              </a:rPr>
              <a:t>double</a:t>
            </a:r>
            <a:r>
              <a:rPr lang="fr-FR" sz="2000" dirty="0" smtClean="0">
                <a:solidFill>
                  <a:srgbClr val="00B0F0"/>
                </a:solidFill>
              </a:rPr>
              <a:t> corps </a:t>
            </a:r>
            <a:r>
              <a:rPr lang="fr-FR" sz="2000" dirty="0" smtClean="0"/>
              <a:t>amène une nette </a:t>
            </a:r>
            <a:r>
              <a:rPr lang="fr-FR" sz="2000" dirty="0" smtClean="0">
                <a:solidFill>
                  <a:srgbClr val="00B050"/>
                </a:solidFill>
              </a:rPr>
              <a:t>amélioration du rendement</a:t>
            </a:r>
            <a:r>
              <a:rPr lang="fr-FR" sz="2400" dirty="0" smtClean="0">
                <a:solidFill>
                  <a:srgbClr val="00B050"/>
                </a:solidFill>
              </a:rPr>
              <a:t>.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55576" y="436510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0000"/>
                </a:solidFill>
              </a:rPr>
              <a:t>4) Domaines </a:t>
            </a:r>
            <a:r>
              <a:rPr lang="fr-FR" sz="3200" dirty="0" smtClean="0">
                <a:solidFill>
                  <a:srgbClr val="FF0000"/>
                </a:solidFill>
              </a:rPr>
              <a:t>d’utilisation</a:t>
            </a:r>
          </a:p>
          <a:p>
            <a:r>
              <a:rPr lang="fr-FR" dirty="0" smtClean="0"/>
              <a:t> </a:t>
            </a:r>
            <a:r>
              <a:rPr lang="fr-FR" sz="2000" dirty="0" smtClean="0"/>
              <a:t>Aviation, propulsion des turboréacteurs</a:t>
            </a:r>
          </a:p>
          <a:p>
            <a:r>
              <a:rPr lang="fr-FR" sz="2000" dirty="0" smtClean="0"/>
              <a:t>Valeur du taux de compression = 1.15 par étage</a:t>
            </a:r>
            <a:endParaRPr lang="fr-FR" sz="16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/>
          <a:p>
            <a:fld id="{E5C55E06-A3EF-4F7F-BB1B-8A26256EB27C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472136" cy="365125"/>
          </a:xfrm>
        </p:spPr>
        <p:txBody>
          <a:bodyPr/>
          <a:lstStyle/>
          <a:p>
            <a:r>
              <a:rPr lang="fr-FR" smtClean="0"/>
              <a:t>Etude des compresseurs L3 ENG                Dr A. Haouam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1" descr="Fichier:Jet engine french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8488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915816" y="548680"/>
            <a:ext cx="3879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Arial" pitchFamily="34" charset="0"/>
                <a:cs typeface="Arial" pitchFamily="34" charset="0"/>
              </a:rPr>
              <a:t>TURBOREACTEUR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fld id="{E5C55E06-A3EF-4F7F-BB1B-8A26256EB27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328120" cy="365125"/>
          </a:xfrm>
        </p:spPr>
        <p:txBody>
          <a:bodyPr/>
          <a:lstStyle/>
          <a:p>
            <a:r>
              <a:rPr lang="fr-FR" smtClean="0"/>
              <a:t>Etude des compresseurs L3 ENG                Dr A. Haouam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19634" cy="365125"/>
          </a:xfrm>
        </p:spPr>
        <p:txBody>
          <a:bodyPr/>
          <a:lstStyle/>
          <a:p>
            <a:r>
              <a:rPr lang="fr-FR" dirty="0" smtClean="0"/>
              <a:t>Etude des compresseurs L3 ENG                Dr A. </a:t>
            </a:r>
            <a:r>
              <a:rPr lang="fr-FR" dirty="0" err="1" smtClean="0"/>
              <a:t>Haouam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5E06-A3EF-4F7F-BB1B-8A26256EB27C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571604" y="3143248"/>
            <a:ext cx="6281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PARTIE THERMODYNAMIQUE</a:t>
            </a:r>
            <a:endParaRPr lang="fr-F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876824" cy="365125"/>
          </a:xfrm>
        </p:spPr>
        <p:txBody>
          <a:bodyPr/>
          <a:lstStyle/>
          <a:p>
            <a:r>
              <a:rPr lang="fr-FR" dirty="0" smtClean="0"/>
              <a:t>Etude des compresseurs L3 ENG                Dr A. </a:t>
            </a:r>
            <a:r>
              <a:rPr lang="fr-FR" dirty="0" err="1" smtClean="0"/>
              <a:t>Haouam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5E06-A3EF-4F7F-BB1B-8A26256EB27C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714348" y="1071546"/>
            <a:ext cx="6713505" cy="74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I. Expression du travail de compression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Consid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Arial" pitchFamily="34" charset="0"/>
              </a:rPr>
              <a:t>rons un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compresseur tel que sch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matis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ci-dessous 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Image 2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357430"/>
            <a:ext cx="27527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785786" y="4000504"/>
            <a:ext cx="5549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’é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quation de la conservation de 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’é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nergie 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’é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crit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4786322"/>
            <a:ext cx="5286412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421461"/>
            <a:ext cx="4305320" cy="365125"/>
          </a:xfrm>
        </p:spPr>
        <p:txBody>
          <a:bodyPr/>
          <a:lstStyle/>
          <a:p>
            <a:r>
              <a:rPr lang="fr-FR" dirty="0" smtClean="0"/>
              <a:t>Etude des compresseurs L3 ENG                Dr A. </a:t>
            </a:r>
            <a:r>
              <a:rPr lang="fr-FR" dirty="0" err="1" smtClean="0"/>
              <a:t>Haouam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5E06-A3EF-4F7F-BB1B-8A26256EB27C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28604"/>
            <a:ext cx="785818" cy="392909"/>
          </a:xfrm>
          <a:prstGeom prst="rect">
            <a:avLst/>
          </a:prstGeom>
          <a:noFill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071546"/>
            <a:ext cx="928694" cy="357190"/>
          </a:xfrm>
          <a:prstGeom prst="rect">
            <a:avLst/>
          </a:prstGeom>
          <a:noFill/>
        </p:spPr>
      </p:pic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785786" y="428604"/>
            <a:ext cx="523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ralement la compression est adiabatique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643050"/>
            <a:ext cx="2786082" cy="500066"/>
          </a:xfrm>
          <a:prstGeom prst="rect">
            <a:avLst/>
          </a:prstGeom>
          <a:noFill/>
        </p:spPr>
      </p:pic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357430"/>
            <a:ext cx="3000396" cy="420835"/>
          </a:xfrm>
          <a:prstGeom prst="rect">
            <a:avLst/>
          </a:prstGeom>
          <a:noFill/>
        </p:spPr>
      </p:pic>
      <p:sp>
        <p:nvSpPr>
          <p:cNvPr id="28" name="ZoneTexte 27"/>
          <p:cNvSpPr txBox="1"/>
          <p:nvPr/>
        </p:nvSpPr>
        <p:spPr>
          <a:xfrm>
            <a:off x="714348" y="3214686"/>
            <a:ext cx="800411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Gambria"/>
              </a:rPr>
              <a:t>Le travail correspond à la variation de l’enthalpie totale, on le notera</a:t>
            </a:r>
            <a:r>
              <a:rPr lang="fr-FR" sz="2000" dirty="0" smtClean="0"/>
              <a:t> </a:t>
            </a:r>
            <a:r>
              <a:rPr lang="fr-FR" sz="2000" dirty="0" smtClean="0"/>
              <a:t>: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800081"/>
            <a:ext cx="2786082" cy="343299"/>
          </a:xfrm>
          <a:prstGeom prst="rect">
            <a:avLst/>
          </a:prstGeom>
          <a:noFill/>
        </p:spPr>
      </p:pic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06997" y="4357694"/>
            <a:ext cx="736705" cy="357190"/>
          </a:xfrm>
          <a:prstGeom prst="rect">
            <a:avLst/>
          </a:prstGeom>
          <a:noFill/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929198"/>
            <a:ext cx="3071834" cy="418886"/>
          </a:xfrm>
          <a:prstGeom prst="rect">
            <a:avLst/>
          </a:prstGeom>
          <a:noFill/>
        </p:spPr>
      </p:pic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857224" y="4286256"/>
            <a:ext cx="407034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apr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è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s la 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finition de 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’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enthalpie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1357290" y="4857760"/>
            <a:ext cx="24384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</a:t>
            </a: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                                                  </a:t>
            </a: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233882" cy="365125"/>
          </a:xfrm>
        </p:spPr>
        <p:txBody>
          <a:bodyPr/>
          <a:lstStyle/>
          <a:p>
            <a:r>
              <a:rPr lang="fr-FR" dirty="0" smtClean="0"/>
              <a:t>Etude des compresseurs L3 ENG                Dr A. </a:t>
            </a:r>
            <a:r>
              <a:rPr lang="fr-FR" dirty="0" err="1" smtClean="0"/>
              <a:t>Haouam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5E06-A3EF-4F7F-BB1B-8A26256EB27C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142984"/>
            <a:ext cx="20574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286000" y="3105835"/>
            <a:ext cx="6072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Processus réel de compression basé sur les grandeurs totales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71472" y="3857628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Une compression est caractérisée par son rendement total à total isentropique </a:t>
            </a:r>
            <a:endParaRPr lang="fr-FR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4429132"/>
            <a:ext cx="1000132" cy="500066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5072074"/>
            <a:ext cx="1670550" cy="571504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5857892"/>
            <a:ext cx="1857388" cy="571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091006" cy="365125"/>
          </a:xfrm>
        </p:spPr>
        <p:txBody>
          <a:bodyPr/>
          <a:lstStyle/>
          <a:p>
            <a:r>
              <a:rPr lang="fr-FR" dirty="0" smtClean="0"/>
              <a:t>Etude des compresseurs L3 ENG                Dr A. </a:t>
            </a:r>
            <a:r>
              <a:rPr lang="fr-FR" dirty="0" err="1" smtClean="0"/>
              <a:t>Haouam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5E06-A3EF-4F7F-BB1B-8A26256EB27C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714356"/>
            <a:ext cx="1500198" cy="818290"/>
          </a:xfrm>
          <a:prstGeom prst="rect">
            <a:avLst/>
          </a:prstGeom>
          <a:noFill/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785926"/>
            <a:ext cx="1643074" cy="714380"/>
          </a:xfrm>
          <a:prstGeom prst="rect">
            <a:avLst/>
          </a:prstGeom>
          <a:noFill/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857232"/>
            <a:ext cx="3929090" cy="1000132"/>
          </a:xfrm>
          <a:prstGeom prst="rect">
            <a:avLst/>
          </a:prstGeom>
          <a:noFill/>
        </p:spPr>
      </p:pic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214282" y="2928934"/>
            <a:ext cx="8693727" cy="105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II. Equation d’Euler combiné à l’expression thermodynamique du travail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de compression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857628"/>
            <a:ext cx="4417250" cy="500066"/>
          </a:xfrm>
          <a:prstGeom prst="rect">
            <a:avLst/>
          </a:prstGeom>
          <a:noFill/>
        </p:spPr>
      </p:pic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714884"/>
            <a:ext cx="2428892" cy="337346"/>
          </a:xfrm>
          <a:prstGeom prst="rect">
            <a:avLst/>
          </a:prstGeom>
          <a:noFill/>
        </p:spPr>
      </p:pic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5500702"/>
            <a:ext cx="2839661" cy="357190"/>
          </a:xfrm>
          <a:prstGeom prst="rect">
            <a:avLst/>
          </a:prstGeom>
          <a:noFill/>
        </p:spPr>
      </p:pic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357958"/>
            <a:ext cx="4305320" cy="365125"/>
          </a:xfrm>
        </p:spPr>
        <p:txBody>
          <a:bodyPr/>
          <a:lstStyle/>
          <a:p>
            <a:r>
              <a:rPr lang="fr-FR" dirty="0" smtClean="0"/>
              <a:t>Etude des compresseurs L3 ENG                Dr A. </a:t>
            </a:r>
            <a:r>
              <a:rPr lang="fr-FR" dirty="0" err="1" smtClean="0"/>
              <a:t>Haouam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5E06-A3EF-4F7F-BB1B-8A26256EB27C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714480" y="3071810"/>
            <a:ext cx="5934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 smtClean="0">
                <a:solidFill>
                  <a:srgbClr val="FF0000"/>
                </a:solidFill>
              </a:rPr>
              <a:t>PARTIE TECHNOLOGIQUE</a:t>
            </a:r>
            <a:endParaRPr lang="fr-FR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162444" cy="365125"/>
          </a:xfrm>
        </p:spPr>
        <p:txBody>
          <a:bodyPr/>
          <a:lstStyle/>
          <a:p>
            <a:r>
              <a:rPr lang="fr-FR" dirty="0" smtClean="0"/>
              <a:t>Etude des compresseurs L3 ENG                Dr A. </a:t>
            </a:r>
            <a:r>
              <a:rPr lang="fr-FR" dirty="0" err="1" smtClean="0"/>
              <a:t>Haouam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5E06-A3EF-4F7F-BB1B-8A26256EB27C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57158" y="57148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En divisant par :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642918"/>
            <a:ext cx="642942" cy="404135"/>
          </a:xfrm>
          <a:prstGeom prst="rect">
            <a:avLst/>
          </a:prstGeom>
          <a:noFill/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1214422"/>
            <a:ext cx="3000396" cy="60007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85720" y="2000240"/>
            <a:ext cx="6286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En introduisant le rendement total à total </a:t>
            </a:r>
            <a:r>
              <a:rPr lang="fr-FR" dirty="0" smtClean="0"/>
              <a:t>isentropique :</a:t>
            </a:r>
            <a:endParaRPr lang="fr-FR" dirty="0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428868"/>
            <a:ext cx="3000396" cy="500066"/>
          </a:xfrm>
          <a:prstGeom prst="rect">
            <a:avLst/>
          </a:prstGeom>
          <a:noFill/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3071810"/>
            <a:ext cx="1500198" cy="500066"/>
          </a:xfrm>
          <a:prstGeom prst="rect">
            <a:avLst/>
          </a:prstGeom>
          <a:noFill/>
        </p:spPr>
      </p:pic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3714752"/>
            <a:ext cx="2357454" cy="500066"/>
          </a:xfrm>
          <a:prstGeom prst="rect">
            <a:avLst/>
          </a:prstGeom>
          <a:noFill/>
        </p:spPr>
      </p:pic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4357694"/>
            <a:ext cx="1357322" cy="631625"/>
          </a:xfrm>
          <a:prstGeom prst="rect">
            <a:avLst/>
          </a:prstGeom>
          <a:noFill/>
        </p:spPr>
      </p:pic>
      <p:sp>
        <p:nvSpPr>
          <p:cNvPr id="18" name="ZoneTexte 17"/>
          <p:cNvSpPr txBox="1"/>
          <p:nvPr/>
        </p:nvSpPr>
        <p:spPr>
          <a:xfrm>
            <a:off x="642910" y="4500570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Comme :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14348" y="5286388"/>
            <a:ext cx="343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Alors le taux de compression est : :</a:t>
            </a:r>
            <a:endParaRPr lang="fr-FR" dirty="0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5000636"/>
            <a:ext cx="4071966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813690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915465" y="260648"/>
            <a:ext cx="4934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I) COMPRESSEUR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CENTRIFUGE</a:t>
            </a:r>
            <a:endParaRPr kumimoji="0" lang="fr-FR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5E06-A3EF-4F7F-BB1B-8A26256EB27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365125"/>
          </a:xfrm>
        </p:spPr>
        <p:txBody>
          <a:bodyPr/>
          <a:lstStyle/>
          <a:p>
            <a:r>
              <a:rPr lang="fr-FR" smtClean="0"/>
              <a:t>Etude des compresseurs L3 ENG                Dr A. Haouam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chéma de princi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8136904" cy="4248472"/>
          </a:xfrm>
          <a:prstGeom prst="rect">
            <a:avLst/>
          </a:prstGeom>
          <a:noFill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5E06-A3EF-4F7F-BB1B-8A26256EB27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472136" cy="365125"/>
          </a:xfrm>
        </p:spPr>
        <p:txBody>
          <a:bodyPr/>
          <a:lstStyle/>
          <a:p>
            <a:r>
              <a:rPr lang="fr-FR" smtClean="0"/>
              <a:t>Etude des compresseurs L3 ENG                Dr A. Haouam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71472" y="1428736"/>
            <a:ext cx="78895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Le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terme «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compresseur centrifuge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» (aussi appelé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compresseur radial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désigne un type 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 tooltip="Turbomachine (page inexistante)"/>
              </a:rPr>
              <a:t>turbomachines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à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circulation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radiale et à absorption 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 tooltip="Travail"/>
              </a:rPr>
              <a:t>travail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qui comprend des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 tooltip="Pompe"/>
              </a:rPr>
              <a:t>pompes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des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 tooltip="Ventilateur"/>
              </a:rPr>
              <a:t>ventilateurs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des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 tooltip="Soufflante"/>
              </a:rPr>
              <a:t>soufflantes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et des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 tooltip="Compresseur mécanique"/>
              </a:rPr>
              <a:t>compresseurs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924944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2) Avantages</a:t>
            </a:r>
            <a:endParaRPr lang="fr-FR" sz="2000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latin typeface="Calibri" pitchFamily="34" charset="0"/>
                <a:cs typeface="Arial" pitchFamily="34" charset="0"/>
              </a:rPr>
              <a:t>Les </a:t>
            </a:r>
            <a:r>
              <a:rPr lang="fr-FR" sz="2000" dirty="0">
                <a:latin typeface="Calibri" pitchFamily="34" charset="0"/>
                <a:cs typeface="Arial" pitchFamily="34" charset="0"/>
              </a:rPr>
              <a:t>compresseurs centrifuges offrent une augmentation de la </a:t>
            </a:r>
            <a:r>
              <a:rPr lang="fr-FR" sz="2000" u="sng" dirty="0">
                <a:latin typeface="Calibri" pitchFamily="34" charset="0"/>
                <a:cs typeface="Arial" pitchFamily="34" charset="0"/>
                <a:hlinkClick r:id="rId8" tooltip="Densité"/>
              </a:rPr>
              <a:t>densité</a:t>
            </a:r>
            <a:r>
              <a:rPr lang="fr-FR" sz="2000" dirty="0">
                <a:latin typeface="Calibri" pitchFamily="34" charset="0"/>
                <a:cs typeface="Arial" pitchFamily="34" charset="0"/>
              </a:rPr>
              <a:t> du fluide de travail supérieure à 5 %. </a:t>
            </a:r>
            <a:endParaRPr lang="fr-FR" sz="2000" dirty="0" smtClean="0">
              <a:latin typeface="Calibri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latin typeface="Calibri" pitchFamily="34" charset="0"/>
                <a:cs typeface="Arial" pitchFamily="34" charset="0"/>
              </a:rPr>
              <a:t>Également</a:t>
            </a:r>
            <a:r>
              <a:rPr lang="fr-FR" sz="2000" dirty="0">
                <a:latin typeface="Calibri" pitchFamily="34" charset="0"/>
                <a:cs typeface="Arial" pitchFamily="34" charset="0"/>
              </a:rPr>
              <a:t>, les fluides qui les traversent voient leur </a:t>
            </a:r>
            <a:r>
              <a:rPr lang="fr-FR" sz="2000" u="sng" dirty="0">
                <a:latin typeface="Calibri" pitchFamily="34" charset="0"/>
                <a:cs typeface="Arial" pitchFamily="34" charset="0"/>
                <a:hlinkClick r:id="rId9" tooltip="Vitesse"/>
              </a:rPr>
              <a:t>vitesse</a:t>
            </a:r>
            <a:r>
              <a:rPr lang="fr-FR" sz="2000" dirty="0">
                <a:latin typeface="Calibri" pitchFamily="34" charset="0"/>
                <a:cs typeface="Arial" pitchFamily="34" charset="0"/>
              </a:rPr>
              <a:t> augmenter au-delà de </a:t>
            </a:r>
            <a:r>
              <a:rPr lang="fr-FR" sz="2000" u="sng" dirty="0">
                <a:latin typeface="Calibri" pitchFamily="34" charset="0"/>
                <a:cs typeface="Arial" pitchFamily="34" charset="0"/>
                <a:hlinkClick r:id="rId10" tooltip="Mach"/>
              </a:rPr>
              <a:t>Mach</a:t>
            </a:r>
            <a:r>
              <a:rPr lang="fr-FR" sz="2000" dirty="0">
                <a:latin typeface="Calibri" pitchFamily="34" charset="0"/>
                <a:cs typeface="Arial" pitchFamily="34" charset="0"/>
              </a:rPr>
              <a:t> 0,3 quand c'est de l'</a:t>
            </a:r>
            <a:r>
              <a:rPr lang="fr-FR" sz="2000" u="sng" dirty="0">
                <a:latin typeface="Calibri" pitchFamily="34" charset="0"/>
                <a:cs typeface="Arial" pitchFamily="34" charset="0"/>
                <a:hlinkClick r:id="rId11" tooltip="Air"/>
              </a:rPr>
              <a:t>air</a:t>
            </a:r>
            <a:r>
              <a:rPr lang="fr-FR" sz="2000" dirty="0">
                <a:latin typeface="Calibri" pitchFamily="34" charset="0"/>
                <a:cs typeface="Arial" pitchFamily="34" charset="0"/>
              </a:rPr>
              <a:t> ou du </a:t>
            </a:r>
            <a:r>
              <a:rPr lang="fr-FR" sz="2000" u="sng" dirty="0" err="1">
                <a:latin typeface="Calibri" pitchFamily="34" charset="0"/>
                <a:cs typeface="Arial" pitchFamily="34" charset="0"/>
                <a:hlinkClick r:id="rId12" tooltip="Diazote"/>
              </a:rPr>
              <a:t>diazote</a:t>
            </a:r>
            <a:r>
              <a:rPr lang="fr-FR" sz="2000" dirty="0">
                <a:latin typeface="Calibri" pitchFamily="34" charset="0"/>
                <a:cs typeface="Arial" pitchFamily="34" charset="0"/>
              </a:rPr>
              <a:t>. </a:t>
            </a:r>
            <a:endParaRPr lang="fr-FR" sz="2000" dirty="0" smtClean="0">
              <a:latin typeface="Calibri" pitchFamily="34" charset="0"/>
              <a:cs typeface="Arial" pitchFamily="34" charset="0"/>
            </a:endParaRPr>
          </a:p>
          <a:p>
            <a:pPr algn="just"/>
            <a:endParaRPr lang="fr-FR" sz="2000" dirty="0" smtClean="0">
              <a:latin typeface="Calibri" pitchFamily="34" charset="0"/>
              <a:cs typeface="Arial" pitchFamily="34" charset="0"/>
            </a:endParaRPr>
          </a:p>
          <a:p>
            <a:pPr algn="just"/>
            <a:r>
              <a:rPr lang="fr-FR" sz="2000" dirty="0" smtClean="0">
                <a:latin typeface="Calibri" pitchFamily="34" charset="0"/>
                <a:cs typeface="Arial" pitchFamily="34" charset="0"/>
              </a:rPr>
              <a:t>En </a:t>
            </a:r>
            <a:r>
              <a:rPr lang="fr-FR" sz="2000" dirty="0">
                <a:latin typeface="Calibri" pitchFamily="34" charset="0"/>
                <a:cs typeface="Arial" pitchFamily="34" charset="0"/>
              </a:rPr>
              <a:t>comparaison, les ventilateurs ou les soufflantes ne parviennent pas à atteindre une augmentation de densité de 5 % et la vitesse de pointe relative du fluide se situe en dessous de Mach 0,3-0,5.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476672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32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1) Définitions</a:t>
            </a:r>
            <a:endParaRPr lang="fr-FR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5E06-A3EF-4F7F-BB1B-8A26256EB27C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09320"/>
            <a:ext cx="4688160" cy="365125"/>
          </a:xfrm>
        </p:spPr>
        <p:txBody>
          <a:bodyPr/>
          <a:lstStyle/>
          <a:p>
            <a:r>
              <a:rPr lang="fr-FR" smtClean="0"/>
              <a:t>Etude des compresseurs L3 ENG                Dr A. Haouam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484784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/>
              <a:t>De façon idéalisée, le compresseur dynamique obtient une augmentation de pression en ajoutant de l'</a:t>
            </a:r>
            <a:r>
              <a:rPr lang="fr-FR" sz="2000" u="sng" dirty="0" smtClean="0">
                <a:hlinkClick r:id="rId2" tooltip="Énergie cinétique"/>
              </a:rPr>
              <a:t>énergie cinétique</a:t>
            </a:r>
            <a:r>
              <a:rPr lang="fr-FR" sz="2000" dirty="0" smtClean="0"/>
              <a:t> ou de la vitesse à un jet continu de fluide grâce à un </a:t>
            </a:r>
            <a:r>
              <a:rPr lang="fr-FR" sz="2000" u="sng" dirty="0" smtClean="0">
                <a:hlinkClick r:id="rId3" tooltip="Rotor"/>
              </a:rPr>
              <a:t>rotor</a:t>
            </a:r>
            <a:r>
              <a:rPr lang="fr-FR" sz="2000" dirty="0" smtClean="0"/>
              <a:t> ou à un étage de compression. L'énergie cinétique acquise est alors transformée en une augmentation de la </a:t>
            </a:r>
            <a:r>
              <a:rPr lang="fr-FR" sz="2000" u="sng" dirty="0" smtClean="0">
                <a:hlinkClick r:id="rId4" tooltip="Pression statique"/>
              </a:rPr>
              <a:t>pression statique</a:t>
            </a:r>
            <a:r>
              <a:rPr lang="fr-FR" sz="2000" dirty="0" smtClean="0"/>
              <a:t> en freinant le flux à travers un </a:t>
            </a:r>
            <a:r>
              <a:rPr lang="fr-FR" sz="2000" u="sng" dirty="0" smtClean="0">
                <a:hlinkClick r:id="rId5" tooltip="Diffuseur"/>
              </a:rPr>
              <a:t>diffuseur</a:t>
            </a:r>
            <a:r>
              <a:rPr lang="fr-FR" sz="2000" u="sng" dirty="0" smtClean="0"/>
              <a:t>.</a:t>
            </a:r>
          </a:p>
          <a:p>
            <a:pPr algn="just"/>
            <a:endParaRPr lang="fr-FR" sz="2000" u="sng" dirty="0" smtClean="0"/>
          </a:p>
          <a:p>
            <a:pPr algn="just"/>
            <a:r>
              <a:rPr lang="fr-FR" sz="2000" u="sng" dirty="0" smtClean="0"/>
              <a:t>Valeur du taux de compression: (P2/P1)= 5 à 6</a:t>
            </a:r>
            <a:endParaRPr lang="fr-FR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5E06-A3EF-4F7F-BB1B-8A26256EB27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365125"/>
          </a:xfrm>
        </p:spPr>
        <p:txBody>
          <a:bodyPr/>
          <a:lstStyle/>
          <a:p>
            <a:r>
              <a:rPr lang="fr-FR" smtClean="0"/>
              <a:t>Etude des compresseurs L3 ENG                Dr A. Haouam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714488"/>
            <a:ext cx="7458622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3) Inconvénients</a:t>
            </a:r>
            <a:endParaRPr kumimoji="0" lang="fr-F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Leur principal inconvénient est qu'ils ne peuvent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atteindre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hlinkClick r:id="rId2" tooltip="Taux de compression"/>
              </a:rPr>
              <a:t>taux de compression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élevé 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Les ventilateurs et les soufflantes sont mieux adaptés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aux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applications en continu qui demandent un grand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volume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sans augmentation notable de pression, tels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que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 ventilation, la réfrigération et l'injection 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gaz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sous la terre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5E06-A3EF-4F7F-BB1B-8A26256EB27C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365125"/>
          </a:xfrm>
        </p:spPr>
        <p:txBody>
          <a:bodyPr/>
          <a:lstStyle/>
          <a:p>
            <a:r>
              <a:rPr lang="fr-FR" smtClean="0"/>
              <a:t>Etude des compresseurs L3 ENG                Dr A. Haouam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624993"/>
            <a:ext cx="914400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fr-FR" sz="32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4) D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omaines d’utilisation</a:t>
            </a:r>
            <a:endParaRPr kumimoji="0" lang="fr-FR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compresseur centrifuge est utilisé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dans les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 tooltip="Gazoduc"/>
              </a:rPr>
              <a:t>gazoducs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(pour déplacer le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3" tooltip="Gaz naturel"/>
              </a:rPr>
              <a:t>gaz naturel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du gisement au consommateur).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dans les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4" tooltip="Raffinerie de pétrole"/>
              </a:rPr>
              <a:t>raffineries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5" tooltip="Pétrole"/>
              </a:rPr>
              <a:t>pétrole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et sur les sites de traitement de gaz naturel,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6" tooltip="Pétrochimie"/>
              </a:rPr>
              <a:t>pétrochimiques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et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7" tooltip="Chimie"/>
              </a:rPr>
              <a:t>chimiques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sur les sites 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8" tooltip="Séparation de l'air (page inexistante)"/>
              </a:rPr>
              <a:t>séparation de l'air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(pour fabriquer des produits gaziers).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dans les appareils 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9" tooltip="Réfrigération"/>
              </a:rPr>
              <a:t>réfrigération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10" tooltip="Climatisation"/>
              </a:rPr>
              <a:t>climatisation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dans les appareils fournissant de l'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11" tooltip="Air comprimé"/>
              </a:rPr>
              <a:t>air comprimé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dans les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12" tooltip="Turbine à gaz"/>
              </a:rPr>
              <a:t>turbines à gaz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et les unités auxiliaires de puissance.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dans les systèmes de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13" tooltip="Pressurisation"/>
              </a:rPr>
              <a:t>pressurisation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à bord des aéronefs (dans le but de maintenir une pression sécuritaire et confortable aux personnes).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dans les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14" tooltip="Turbocompresseur"/>
              </a:rPr>
              <a:t>turbocompresseurs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(qui servent à augmenter la puissance des moteurs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15" tooltip="Moteur à essence"/>
              </a:rPr>
              <a:t>à essence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ou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16" tooltip="Moteur diesel"/>
              </a:rPr>
              <a:t>au diesel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sur les sites d'exploitation des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17" tooltip="Champ pétrolifère"/>
              </a:rPr>
              <a:t>champs pétrolifères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(pour injecter des gaz dans le sous-sol dans le but d'augmenter le taux d'extraction).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55E06-A3EF-4F7F-BB1B-8A26256EB27C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876824" cy="365125"/>
          </a:xfrm>
        </p:spPr>
        <p:txBody>
          <a:bodyPr/>
          <a:lstStyle/>
          <a:p>
            <a:r>
              <a:rPr lang="fr-FR" smtClean="0"/>
              <a:t>Etude des compresseurs L3 ENG                Dr A. Haouam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34" y="500042"/>
            <a:ext cx="820891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II) COMPRESSEUR AXIAL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1)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Définition: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compresseur axial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est un compresseur dont l'écoulement suit l'arbre en rotation, ce qui diffère du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  <a:hlinkClick r:id="rId2" tooltip="Compresseur centrifuge"/>
              </a:rPr>
              <a:t>compresseur centrifuge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2) Caractéristiques: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Le compresseur axial génère un flux continu d'air comprimé et fournit un rendement élevé pour une masse volumique donnée et une section donnée du compresseur.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Il est nécessaire d'avoir </a:t>
            </a:r>
            <a:r>
              <a:rPr lang="fr-FR" sz="20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plusieurs étages 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de pales pour obtenir des </a:t>
            </a:r>
            <a:r>
              <a:rPr lang="fr-FR" sz="20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pressions élevées </a:t>
            </a:r>
            <a:r>
              <a:rPr lang="fr-FR" sz="20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afin d'obtenir des taux de compression équivalent avec un compresseur centrifuge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8316416" y="6356350"/>
            <a:ext cx="370384" cy="365125"/>
          </a:xfrm>
        </p:spPr>
        <p:txBody>
          <a:bodyPr/>
          <a:lstStyle/>
          <a:p>
            <a:fld id="{E5C55E06-A3EF-4F7F-BB1B-8A26256EB27C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365125"/>
          </a:xfrm>
        </p:spPr>
        <p:txBody>
          <a:bodyPr/>
          <a:lstStyle/>
          <a:p>
            <a:r>
              <a:rPr lang="fr-FR" smtClean="0"/>
              <a:t>Etude des compresseurs L3 ENG                Dr A. Haouam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655</Words>
  <Application>Microsoft Office PowerPoint</Application>
  <PresentationFormat>Affichage à l'écran (4:3)</PresentationFormat>
  <Paragraphs>113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Chapitre VI Etude des Compresseurs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haouam abdallah</dc:creator>
  <cp:lastModifiedBy>User</cp:lastModifiedBy>
  <cp:revision>27</cp:revision>
  <dcterms:created xsi:type="dcterms:W3CDTF">2011-04-12T07:06:15Z</dcterms:created>
  <dcterms:modified xsi:type="dcterms:W3CDTF">2020-05-26T13:17:25Z</dcterms:modified>
</cp:coreProperties>
</file>