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394" r:id="rId2"/>
    <p:sldId id="395" r:id="rId3"/>
    <p:sldId id="396" r:id="rId4"/>
    <p:sldId id="397" r:id="rId5"/>
    <p:sldId id="398" r:id="rId6"/>
    <p:sldId id="399" r:id="rId7"/>
    <p:sldId id="401" r:id="rId8"/>
    <p:sldId id="402" r:id="rId9"/>
    <p:sldId id="403" r:id="rId10"/>
    <p:sldId id="404" r:id="rId11"/>
    <p:sldId id="406" r:id="rId12"/>
    <p:sldId id="407" r:id="rId13"/>
    <p:sldId id="40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434" autoAdjust="0"/>
  </p:normalViewPr>
  <p:slideViewPr>
    <p:cSldViewPr snapToGrid="0">
      <p:cViewPr varScale="1">
        <p:scale>
          <a:sx n="48" d="100"/>
          <a:sy n="48" d="100"/>
        </p:scale>
        <p:origin x="-840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3C5BB-2E7C-4D49-B7EA-0A7229541E7B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8B638-38D9-434A-9B71-04665CDD90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674000" y="5281876"/>
            <a:ext cx="8915399" cy="1126283"/>
          </a:xfrm>
        </p:spPr>
        <p:txBody>
          <a:bodyPr>
            <a:normAutofit/>
          </a:bodyPr>
          <a:lstStyle/>
          <a:p>
            <a:r>
              <a:rPr lang="fr-FR" sz="4800" b="1" dirty="0" smtClean="0">
                <a:solidFill>
                  <a:srgbClr val="FF0000"/>
                </a:solidFill>
              </a:rPr>
              <a:t>Dr  </a:t>
            </a:r>
            <a:r>
              <a:rPr lang="fr-FR" sz="4800" b="1" dirty="0" err="1" smtClean="0">
                <a:solidFill>
                  <a:srgbClr val="FF0000"/>
                </a:solidFill>
              </a:rPr>
              <a:t>Fradj</a:t>
            </a:r>
            <a:r>
              <a:rPr lang="fr-FR" sz="4800" b="1" dirty="0" smtClean="0">
                <a:solidFill>
                  <a:srgbClr val="FF0000"/>
                </a:solidFill>
              </a:rPr>
              <a:t> </a:t>
            </a:r>
            <a:r>
              <a:rPr lang="fr-FR" sz="4800" b="1" dirty="0" err="1" smtClean="0">
                <a:solidFill>
                  <a:srgbClr val="FF0000"/>
                </a:solidFill>
              </a:rPr>
              <a:t>Billel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46244" y="0"/>
            <a:ext cx="111667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>
                <a:solidFill>
                  <a:srgbClr val="FF0000"/>
                </a:solidFill>
              </a:rPr>
              <a:t>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 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/>
              <a:t> </a:t>
            </a:r>
            <a:r>
              <a:rPr lang="fr-FR" sz="4400" b="1" dirty="0" smtClean="0">
                <a:solidFill>
                  <a:srgbClr val="FF0000"/>
                </a:solidFill>
              </a:rPr>
              <a:t>Anatomie descriptive des </a:t>
            </a:r>
            <a:r>
              <a:rPr lang="fr-FR" sz="4400" b="1" i="1" dirty="0" smtClean="0">
                <a:solidFill>
                  <a:srgbClr val="FF0000"/>
                </a:solidFill>
              </a:rPr>
              <a:t>canines</a:t>
            </a:r>
            <a:r>
              <a:rPr lang="fr-FR" sz="4400" b="1" dirty="0" smtClean="0">
                <a:solidFill>
                  <a:srgbClr val="FF0000"/>
                </a:solidFill>
              </a:rPr>
              <a:t> temporaires </a:t>
            </a:r>
            <a:r>
              <a:rPr lang="fr-FR" sz="4400" b="1" dirty="0" smtClean="0"/>
              <a:t> </a:t>
            </a: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b="1" dirty="0" smtClean="0"/>
              <a:t> </a:t>
            </a: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624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u="sng" dirty="0" smtClean="0">
                <a:solidFill>
                  <a:srgbClr val="FF0000"/>
                </a:solidFill>
              </a:rPr>
              <a:t>Observation par la face linguale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84871" y="1638924"/>
            <a:ext cx="8915400" cy="3777622"/>
          </a:xfrm>
        </p:spPr>
        <p:txBody>
          <a:bodyPr/>
          <a:lstStyle/>
          <a:p>
            <a:r>
              <a:rPr lang="fr-FR" dirty="0" smtClean="0"/>
              <a:t>Les crêtes marginales sont peu marquées.</a:t>
            </a:r>
          </a:p>
          <a:p>
            <a:r>
              <a:rPr lang="fr-FR" dirty="0" smtClean="0"/>
              <a:t>Il n'existe pas de sillon sur la face linguale.</a:t>
            </a:r>
          </a:p>
          <a:p>
            <a:endParaRPr lang="fr-FR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369430" y="1862293"/>
          <a:ext cx="1644000" cy="3009509"/>
        </p:xfrm>
        <a:graphic>
          <a:graphicData uri="http://schemas.openxmlformats.org/presentationml/2006/ole">
            <p:oleObj spid="_x0000_s45058" name="Photo" r:id="rId3" imgW="647619" imgH="1228571" progId="StaticMetafile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23496" y="294326"/>
            <a:ext cx="8911687" cy="1280890"/>
          </a:xfrm>
        </p:spPr>
        <p:txBody>
          <a:bodyPr>
            <a:normAutofit fontScale="90000"/>
          </a:bodyPr>
          <a:lstStyle/>
          <a:p>
            <a:pPr lvl="0"/>
            <a:r>
              <a:rPr lang="fr-FR" b="1" u="sng" dirty="0" smtClean="0">
                <a:solidFill>
                  <a:srgbClr val="FF0000"/>
                </a:solidFill>
              </a:rPr>
              <a:t>Observation par la face proximale</a:t>
            </a:r>
            <a:r>
              <a:rPr lang="fr-FR" u="sng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4989" y="1159240"/>
            <a:ext cx="8915400" cy="3777622"/>
          </a:xfrm>
        </p:spPr>
        <p:txBody>
          <a:bodyPr/>
          <a:lstStyle/>
          <a:p>
            <a:r>
              <a:rPr lang="fr-FR" dirty="0" smtClean="0"/>
              <a:t>Le diamètre </a:t>
            </a:r>
            <a:r>
              <a:rPr lang="fr-FR" dirty="0" err="1" smtClean="0"/>
              <a:t>vestibulolingual</a:t>
            </a:r>
            <a:r>
              <a:rPr lang="fr-FR" dirty="0" smtClean="0"/>
              <a:t> est plus court que celui de la canine maxillaire.</a:t>
            </a:r>
          </a:p>
          <a:p>
            <a:r>
              <a:rPr lang="fr-FR" dirty="0" smtClean="0"/>
              <a:t>Le cingulum est peu proéminent, Il occupe moins du tiers de la hauteur coronaire.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91673" y="2665271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fr-FR" sz="2000" b="1" u="sng" dirty="0" smtClean="0">
                <a:solidFill>
                  <a:srgbClr val="FF0000"/>
                </a:solidFill>
              </a:rPr>
              <a:t>Observation par la face incisive</a:t>
            </a:r>
            <a:r>
              <a:rPr lang="fr-FR" sz="2000" u="sng" dirty="0" smtClean="0">
                <a:solidFill>
                  <a:srgbClr val="FF0000"/>
                </a:solidFill>
              </a:rPr>
              <a:t> 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852851" y="3335312"/>
            <a:ext cx="7076946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 dirty="0" smtClean="0"/>
              <a:t>L'aspect de la </a:t>
            </a:r>
            <a:r>
              <a:rPr lang="de-DE" dirty="0" err="1" smtClean="0"/>
              <a:t>dent</a:t>
            </a:r>
            <a:r>
              <a:rPr lang="de-DE" dirty="0" smtClean="0"/>
              <a:t> </a:t>
            </a:r>
            <a:r>
              <a:rPr lang="fr-FR" dirty="0" smtClean="0"/>
              <a:t>est similaire a celui de la canine maxillaire.</a:t>
            </a:r>
            <a:endParaRPr lang="fr-FR" dirty="0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6129572" y="4101840"/>
          <a:ext cx="2357438" cy="2062163"/>
        </p:xfrm>
        <a:graphic>
          <a:graphicData uri="http://schemas.openxmlformats.org/presentationml/2006/ole">
            <p:oleObj spid="_x0000_s46083" name="Photo" r:id="rId3" imgW="838095" imgH="847843" progId="StaticMetafile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8328" y="534169"/>
            <a:ext cx="8911687" cy="1280890"/>
          </a:xfrm>
        </p:spPr>
        <p:txBody>
          <a:bodyPr/>
          <a:lstStyle/>
          <a:p>
            <a:pPr lvl="0"/>
            <a:r>
              <a:rPr lang="fr-FR" b="1" u="sng" dirty="0" smtClean="0">
                <a:solidFill>
                  <a:srgbClr val="FF0000"/>
                </a:solidFill>
              </a:rPr>
              <a:t>Contours internes : cavité pulpaire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05186" y="1683896"/>
            <a:ext cx="8915400" cy="3777622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fr-FR" dirty="0" smtClean="0"/>
              <a:t>La cavité pulpaire suit </a:t>
            </a:r>
            <a:r>
              <a:rPr lang="it-IT" dirty="0" smtClean="0"/>
              <a:t>l'anatomie </a:t>
            </a:r>
            <a:r>
              <a:rPr lang="fr-FR" dirty="0" smtClean="0"/>
              <a:t>générale de la dent.</a:t>
            </a:r>
          </a:p>
          <a:p>
            <a:pPr lvl="0">
              <a:lnSpc>
                <a:spcPct val="150000"/>
              </a:lnSpc>
            </a:pPr>
            <a:r>
              <a:rPr lang="fr-FR" dirty="0" smtClean="0"/>
              <a:t>La chambre pulpaire est centrée sur le tiers cervical de la couronne.</a:t>
            </a:r>
          </a:p>
          <a:p>
            <a:pPr lvl="0">
              <a:lnSpc>
                <a:spcPct val="150000"/>
              </a:lnSpc>
            </a:pPr>
            <a:r>
              <a:rPr lang="fr-FR" dirty="0" smtClean="0"/>
              <a:t>La corne pulpaire se projette en direction de la pointe cuspidienne et présente quelquefois deux cornes annexes.</a:t>
            </a:r>
          </a:p>
          <a:p>
            <a:pPr lvl="0">
              <a:lnSpc>
                <a:spcPct val="150000"/>
              </a:lnSpc>
            </a:pPr>
            <a:r>
              <a:rPr lang="fr-FR" dirty="0" smtClean="0"/>
              <a:t>Il n'existe pas de limite nette entre chambre pulpaire et canal radiculaire.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Dans la région cervicale, le diamètre </a:t>
            </a:r>
            <a:r>
              <a:rPr lang="fr-FR" dirty="0" err="1" smtClean="0"/>
              <a:t>vestibulolingual</a:t>
            </a:r>
            <a:r>
              <a:rPr lang="fr-FR" dirty="0" smtClean="0"/>
              <a:t> de la chambre pulpaire est plus grand que le diamètre </a:t>
            </a:r>
            <a:r>
              <a:rPr lang="fr-FR" dirty="0" err="1" smtClean="0"/>
              <a:t>mésiodistal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70" y="0"/>
            <a:ext cx="12192000" cy="8424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04792" y="1264170"/>
            <a:ext cx="10137437" cy="51666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200" dirty="0" smtClean="0"/>
              <a:t>Les canines temporaires sont au nombre de quatre. Du fait de leurs dimensions importantes, elles sont souvent confondues avec les canines permanentes lorsque ces dernières restent incluses.</a:t>
            </a:r>
            <a:endParaRPr lang="fr-F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Dimensions maxillaire et mandibulaire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8899" y="1484026"/>
            <a:ext cx="9043788" cy="4427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93319" y="339297"/>
            <a:ext cx="8911687" cy="1280890"/>
          </a:xfrm>
        </p:spPr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Chronologie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78702" y="1379095"/>
            <a:ext cx="8424471" cy="5126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8447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Description de la canine  maxillaire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b="1" u="sng" dirty="0" smtClean="0">
                <a:solidFill>
                  <a:srgbClr val="FF0000"/>
                </a:solidFill>
              </a:rPr>
              <a:t>Observation par la face vestibulaire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00057" y="1429063"/>
            <a:ext cx="8743354" cy="3777622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fr-FR" dirty="0" smtClean="0"/>
              <a:t>Le diamètre </a:t>
            </a:r>
            <a:r>
              <a:rPr lang="fr-FR" dirty="0" err="1" smtClean="0"/>
              <a:t>mésiodistal</a:t>
            </a:r>
            <a:r>
              <a:rPr lang="fr-FR" dirty="0" smtClean="0"/>
              <a:t> au collet très réduit lui donne </a:t>
            </a:r>
            <a:r>
              <a:rPr lang="fr-FR" b="1" dirty="0" smtClean="0"/>
              <a:t>une forme en diamant taillé</a:t>
            </a:r>
          </a:p>
          <a:p>
            <a:pPr>
              <a:lnSpc>
                <a:spcPct val="160000"/>
              </a:lnSpc>
            </a:pPr>
            <a:r>
              <a:rPr lang="fr-FR" dirty="0" smtClean="0"/>
              <a:t>Le contour mésial présente un maximum de convexité situé à mi-hauteur coronaire.</a:t>
            </a:r>
          </a:p>
          <a:p>
            <a:pPr>
              <a:lnSpc>
                <a:spcPct val="160000"/>
              </a:lnSpc>
            </a:pPr>
            <a:r>
              <a:rPr lang="fr-FR" dirty="0" smtClean="0"/>
              <a:t>Le contour distal présente un maximum de convexité â la jonction du tiers Incisif et du tiers médian </a:t>
            </a:r>
          </a:p>
          <a:p>
            <a:pPr>
              <a:lnSpc>
                <a:spcPct val="160000"/>
              </a:lnSpc>
            </a:pPr>
            <a:r>
              <a:rPr lang="fr-FR" dirty="0" smtClean="0"/>
              <a:t>Les faces </a:t>
            </a:r>
            <a:r>
              <a:rPr lang="de-DE" dirty="0" smtClean="0"/>
              <a:t>proximales </a:t>
            </a:r>
            <a:r>
              <a:rPr lang="fr-FR" dirty="0" smtClean="0"/>
              <a:t>convergent fortement dans </a:t>
            </a:r>
            <a:r>
              <a:rPr lang="fr-FR" b="1" dirty="0" smtClean="0"/>
              <a:t>le tiers cervical.</a:t>
            </a:r>
            <a:endParaRPr lang="fr-FR" dirty="0" smtClean="0"/>
          </a:p>
          <a:p>
            <a:pPr>
              <a:lnSpc>
                <a:spcPct val="160000"/>
              </a:lnSpc>
            </a:pPr>
            <a:r>
              <a:rPr lang="fr-FR" dirty="0" smtClean="0"/>
              <a:t>En revanche, elles convergent dans le </a:t>
            </a:r>
            <a:r>
              <a:rPr lang="fr-FR" b="1" dirty="0" smtClean="0"/>
              <a:t>tiers incisif</a:t>
            </a:r>
            <a:r>
              <a:rPr lang="fr-FR" dirty="0" smtClean="0"/>
              <a:t> en direction de la pointe cuspidienne. Cette </a:t>
            </a:r>
            <a:r>
              <a:rPr lang="fr-FR" b="1" dirty="0" smtClean="0"/>
              <a:t>pointe cuspidienne</a:t>
            </a:r>
            <a:r>
              <a:rPr lang="fr-FR" dirty="0" smtClean="0"/>
              <a:t> est beaucoup plus aigue que celle de la canine permanente Elle est </a:t>
            </a:r>
            <a:r>
              <a:rPr lang="fr-FR" dirty="0" err="1" smtClean="0"/>
              <a:t>distalée</a:t>
            </a:r>
            <a:r>
              <a:rPr lang="fr-FR" dirty="0" smtClean="0"/>
              <a:t> par rapport à l'axe </a:t>
            </a:r>
            <a:r>
              <a:rPr lang="it-IT" dirty="0" smtClean="0"/>
              <a:t>coronoradiculaire </a:t>
            </a:r>
            <a:r>
              <a:rPr lang="fr-FR" dirty="0" smtClean="0"/>
              <a:t>de la dent</a:t>
            </a:r>
          </a:p>
          <a:p>
            <a:pPr>
              <a:lnSpc>
                <a:spcPct val="160000"/>
              </a:lnSpc>
            </a:pPr>
            <a:r>
              <a:rPr lang="fr-FR" dirty="0" smtClean="0"/>
              <a:t>la racine est conique, longue et lisse. elle se termine par un apex arrondi. </a:t>
            </a:r>
          </a:p>
          <a:p>
            <a:pPr>
              <a:lnSpc>
                <a:spcPct val="160000"/>
              </a:lnSpc>
            </a:pPr>
            <a:endParaRPr lang="fr-FR" dirty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9685754" y="295822"/>
          <a:ext cx="2181225" cy="1906587"/>
        </p:xfrm>
        <a:graphic>
          <a:graphicData uri="http://schemas.openxmlformats.org/presentationml/2006/ole">
            <p:oleObj spid="_x0000_s40962" name="Photo" r:id="rId3" imgW="1028844" imgH="961905" progId="StaticMetafil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23496" y="294326"/>
            <a:ext cx="8911687" cy="1280890"/>
          </a:xfrm>
        </p:spPr>
        <p:txBody>
          <a:bodyPr>
            <a:normAutofit fontScale="90000"/>
          </a:bodyPr>
          <a:lstStyle/>
          <a:p>
            <a:pPr lvl="0"/>
            <a:r>
              <a:rPr lang="de-DE" b="1" u="sng" dirty="0" smtClean="0">
                <a:solidFill>
                  <a:srgbClr val="FF0000"/>
                </a:solidFill>
              </a:rPr>
              <a:t>Observation </a:t>
            </a:r>
            <a:r>
              <a:rPr lang="it-IT" b="1" u="sng" dirty="0" smtClean="0">
                <a:solidFill>
                  <a:srgbClr val="FF0000"/>
                </a:solidFill>
              </a:rPr>
              <a:t>par la face linguale </a:t>
            </a:r>
            <a:br>
              <a:rPr lang="it-IT" b="1" u="sng" dirty="0" smtClean="0">
                <a:solidFill>
                  <a:srgbClr val="FF0000"/>
                </a:solidFill>
              </a:rPr>
            </a:br>
            <a:r>
              <a:rPr lang="fr-FR" b="1" u="sng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29841" y="1129260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On retrouve sur cette dent les mêmes éléments anatomiques que sur la canine permanente : cingulum. crêtes marginales et arête d'email médiane.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0501547" y="977406"/>
          <a:ext cx="1404938" cy="2108200"/>
        </p:xfrm>
        <a:graphic>
          <a:graphicData uri="http://schemas.openxmlformats.org/presentationml/2006/ole">
            <p:oleObj spid="_x0000_s41986" name="Photo" r:id="rId3" imgW="876190" imgH="1314286" progId="StaticMetafile">
              <p:embed/>
            </p:oleObj>
          </a:graphicData>
        </a:graphic>
      </p:graphicFrame>
      <p:sp>
        <p:nvSpPr>
          <p:cNvPr id="5" name="Titre 1"/>
          <p:cNvSpPr txBox="1">
            <a:spLocks/>
          </p:cNvSpPr>
          <p:nvPr/>
        </p:nvSpPr>
        <p:spPr>
          <a:xfrm>
            <a:off x="1381221" y="254535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Observation par la face proximale 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527408" y="3380283"/>
            <a:ext cx="8291149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Le maximum de convexité vestibulaire et le maximum de convexité linguale sont situes dans le tiers cervical coronaire : ils forment un bourrelet d'émail.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Le cingulum est fortement proéminent et occupe la moitié de la hauteur coronaire.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9970412" y="3764172"/>
          <a:ext cx="2071688" cy="2589212"/>
        </p:xfrm>
        <a:graphic>
          <a:graphicData uri="http://schemas.openxmlformats.org/presentationml/2006/ole">
            <p:oleObj spid="_x0000_s41987" name="Photo" r:id="rId4" imgW="1066667" imgH="1333333" progId="StaticMetafil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23496" y="294326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Observation par la face incisive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4989" y="1159240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 smtClean="0"/>
              <a:t>un aspect de diamant </a:t>
            </a:r>
            <a:r>
              <a:rPr lang="fr-FR" dirty="0" smtClean="0"/>
              <a:t>dont tes différentes faces et arêtes sont bien définies.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871555" y="2140615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ct val="0"/>
              </a:spcBef>
            </a:pPr>
            <a:r>
              <a:rPr lang="fr-FR" sz="2000" b="1" u="sng" dirty="0" smtClean="0">
                <a:solidFill>
                  <a:srgbClr val="FF0000"/>
                </a:solidFill>
              </a:rPr>
              <a:t>Contours internes : cavité pulpaire 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957782" y="2765686"/>
            <a:ext cx="7076946" cy="377762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fr-FR" dirty="0" smtClean="0"/>
              <a:t>La cavité pulpaire suit </a:t>
            </a:r>
            <a:r>
              <a:rPr lang="it-IT" dirty="0" smtClean="0"/>
              <a:t>l'anatomie </a:t>
            </a:r>
            <a:r>
              <a:rPr lang="fr-FR" dirty="0" smtClean="0"/>
              <a:t>générale de la dent.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fr-FR" dirty="0" smtClean="0"/>
              <a:t>La chambre pulpaire est centrée sur le tiers cervical de la couronne.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fr-FR" dirty="0" smtClean="0"/>
              <a:t>La corne pulpaire se projette en direction de la pointe cuspidienne et présente quelquefois deux cornes annexes.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fr-FR" dirty="0" smtClean="0"/>
              <a:t>Il n'existe pas de limite nette entre chambre pulpaire et canal radiculaire.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fr-FR" dirty="0" smtClean="0"/>
              <a:t>Dans la région cervicale, le diamètre </a:t>
            </a:r>
            <a:r>
              <a:rPr lang="fr-FR" dirty="0" err="1" smtClean="0"/>
              <a:t>mésiodistal</a:t>
            </a:r>
            <a:r>
              <a:rPr lang="fr-FR" dirty="0" smtClean="0"/>
              <a:t> de la chambre pulpaire est plus grand que le diamètre </a:t>
            </a:r>
            <a:r>
              <a:rPr lang="fr-FR" dirty="0" err="1" smtClean="0"/>
              <a:t>vestibulolingual</a:t>
            </a:r>
            <a:r>
              <a:rPr lang="fr-FR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Char char="ü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9577309" y="704069"/>
          <a:ext cx="2420938" cy="2071688"/>
        </p:xfrm>
        <a:graphic>
          <a:graphicData uri="http://schemas.openxmlformats.org/presentationml/2006/ole">
            <p:oleObj spid="_x0000_s43012" name="Photo" r:id="rId3" imgW="990738" imgH="847843" progId="StaticMetafile">
              <p:embed/>
            </p:oleObj>
          </a:graphicData>
        </a:graphic>
      </p:graphicFrame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135530" y="3652218"/>
            <a:ext cx="189158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48077" y="3640740"/>
            <a:ext cx="197167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12191999" cy="7585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8447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Description de la canine mandibulaire</a:t>
            </a:r>
            <a:r>
              <a:rPr lang="fr-FR" u="sng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b="1" u="sng" dirty="0" smtClean="0">
                <a:solidFill>
                  <a:srgbClr val="FF0000"/>
                </a:solidFill>
              </a:rPr>
              <a:t>Observation par la face vestibulaire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00057" y="1429063"/>
            <a:ext cx="7933884" cy="3777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1600" dirty="0" smtClean="0"/>
              <a:t>La silhouette </a:t>
            </a:r>
            <a:r>
              <a:rPr lang="fr-FR" sz="1600" b="1" dirty="0" smtClean="0"/>
              <a:t>est en fer de lance </a:t>
            </a:r>
            <a:r>
              <a:rPr lang="fr-FR" sz="1600" dirty="0" smtClean="0"/>
              <a:t>en raison d'une moindre divergence des contours proximaux dans la région cervicale La hauteur coronaire est plus grande que le diamètre </a:t>
            </a:r>
            <a:r>
              <a:rPr lang="fr-FR" sz="1600" dirty="0" err="1" smtClean="0"/>
              <a:t>mésiodistal</a:t>
            </a:r>
            <a:r>
              <a:rPr lang="fr-FR" sz="16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. Le contour mésial </a:t>
            </a:r>
            <a:r>
              <a:rPr lang="fr-FR" sz="1600" dirty="0" smtClean="0"/>
              <a:t>peut présenter un maximum de convexité a la jonction du tiers incisif et du tiers médian.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Le contour distal </a:t>
            </a:r>
            <a:r>
              <a:rPr lang="fr-FR" sz="1600" dirty="0" smtClean="0"/>
              <a:t>peut présenter un maximum de convexité situé à mi-hauteur coronaire.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Les faces </a:t>
            </a:r>
            <a:r>
              <a:rPr lang="de-DE" sz="1600" b="1" dirty="0" smtClean="0"/>
              <a:t>proximales </a:t>
            </a:r>
            <a:r>
              <a:rPr lang="fr-FR" sz="1600" dirty="0" smtClean="0"/>
              <a:t>convergent vers la ligne cervicale.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Le sommet cuspidien </a:t>
            </a:r>
            <a:r>
              <a:rPr lang="fr-FR" sz="1600" dirty="0" smtClean="0"/>
              <a:t>est </a:t>
            </a:r>
            <a:r>
              <a:rPr lang="fr-FR" sz="1600" dirty="0" err="1" smtClean="0"/>
              <a:t>distalé</a:t>
            </a:r>
            <a:r>
              <a:rPr lang="fr-FR" sz="1600" dirty="0" smtClean="0"/>
              <a:t>. Il est plus aigu que celui de la canine </a:t>
            </a:r>
            <a:r>
              <a:rPr lang="de-DE" sz="1600" dirty="0" smtClean="0"/>
              <a:t>mandibulare </a:t>
            </a:r>
            <a:r>
              <a:rPr lang="fr-FR" sz="1600" dirty="0" smtClean="0"/>
              <a:t>permanente.</a:t>
            </a:r>
          </a:p>
          <a:p>
            <a:pPr>
              <a:lnSpc>
                <a:spcPct val="150000"/>
              </a:lnSpc>
            </a:pPr>
            <a:endParaRPr lang="fr-FR" sz="1600" dirty="0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9578715" y="981960"/>
          <a:ext cx="2613285" cy="3485108"/>
        </p:xfrm>
        <a:graphic>
          <a:graphicData uri="http://schemas.openxmlformats.org/presentationml/2006/ole">
            <p:oleObj spid="_x0000_s44035" name="Photo" r:id="rId3" imgW="952633" imgH="733333" progId="StaticMetafile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3792</TotalTime>
  <Words>570</Words>
  <Application>Microsoft Office PowerPoint</Application>
  <PresentationFormat>Personnalisé</PresentationFormat>
  <Paragraphs>47</Paragraphs>
  <Slides>13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5" baseType="lpstr">
      <vt:lpstr>Brin</vt:lpstr>
      <vt:lpstr>Photo</vt:lpstr>
      <vt:lpstr>        Anatomie descriptive des canines temporaires     </vt:lpstr>
      <vt:lpstr>Diapositive 2</vt:lpstr>
      <vt:lpstr>Dimensions maxillaire et mandibulaire  </vt:lpstr>
      <vt:lpstr>Chronologie </vt:lpstr>
      <vt:lpstr>Description de la canine  maxillaire  Observation par la face vestibulaire  </vt:lpstr>
      <vt:lpstr>Observation par la face linguale    </vt:lpstr>
      <vt:lpstr>Observation par la face incisive   </vt:lpstr>
      <vt:lpstr>Diapositive 8</vt:lpstr>
      <vt:lpstr>Description de la canine mandibulaire  Observation par la face vestibulaire  </vt:lpstr>
      <vt:lpstr>Observation par la face linguale </vt:lpstr>
      <vt:lpstr>Observation par la face proximale    </vt:lpstr>
      <vt:lpstr>Contours internes : cavité pulpaire  </vt:lpstr>
      <vt:lpstr>Diapositive 13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MERIEM</dc:creator>
  <cp:lastModifiedBy>Acer</cp:lastModifiedBy>
  <cp:revision>242</cp:revision>
  <dcterms:created xsi:type="dcterms:W3CDTF">2017-04-21T10:47:40Z</dcterms:created>
  <dcterms:modified xsi:type="dcterms:W3CDTF">2020-04-09T18:32:23Z</dcterms:modified>
</cp:coreProperties>
</file>