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6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7" autoAdjust="0"/>
    <p:restoredTop sz="94660"/>
  </p:normalViewPr>
  <p:slideViewPr>
    <p:cSldViewPr snapToGrid="0">
      <p:cViewPr varScale="1">
        <p:scale>
          <a:sx n="71" d="100"/>
          <a:sy n="71" d="100"/>
        </p:scale>
        <p:origin x="21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8D413-F031-421F-9539-45DF17C4B748}" type="datetimeFigureOut">
              <a:rPr lang="fr-FR" smtClean="0"/>
              <a:t>13/05/2020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E7829-9431-44DF-9E55-B2E36ED36F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0639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8D413-F031-421F-9539-45DF17C4B748}" type="datetimeFigureOut">
              <a:rPr lang="fr-FR" smtClean="0"/>
              <a:t>13/05/2020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E7829-9431-44DF-9E55-B2E36ED36F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3929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8D413-F031-421F-9539-45DF17C4B748}" type="datetimeFigureOut">
              <a:rPr lang="fr-FR" smtClean="0"/>
              <a:t>13/05/2020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E7829-9431-44DF-9E55-B2E36ED36F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583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8D413-F031-421F-9539-45DF17C4B748}" type="datetimeFigureOut">
              <a:rPr lang="fr-FR" smtClean="0"/>
              <a:t>13/05/2020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E7829-9431-44DF-9E55-B2E36ED36F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7818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8D413-F031-421F-9539-45DF17C4B748}" type="datetimeFigureOut">
              <a:rPr lang="fr-FR" smtClean="0"/>
              <a:t>13/05/2020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E7829-9431-44DF-9E55-B2E36ED36F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2793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8D413-F031-421F-9539-45DF17C4B748}" type="datetimeFigureOut">
              <a:rPr lang="fr-FR" smtClean="0"/>
              <a:t>13/05/2020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E7829-9431-44DF-9E55-B2E36ED36F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4327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8D413-F031-421F-9539-45DF17C4B748}" type="datetimeFigureOut">
              <a:rPr lang="fr-FR" smtClean="0"/>
              <a:t>13/05/2020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E7829-9431-44DF-9E55-B2E36ED36F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4803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8D413-F031-421F-9539-45DF17C4B748}" type="datetimeFigureOut">
              <a:rPr lang="fr-FR" smtClean="0"/>
              <a:t>13/05/2020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E7829-9431-44DF-9E55-B2E36ED36F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4073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8D413-F031-421F-9539-45DF17C4B748}" type="datetimeFigureOut">
              <a:rPr lang="fr-FR" smtClean="0"/>
              <a:t>13/05/2020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E7829-9431-44DF-9E55-B2E36ED36F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0311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8D413-F031-421F-9539-45DF17C4B748}" type="datetimeFigureOut">
              <a:rPr lang="fr-FR" smtClean="0"/>
              <a:t>13/05/2020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E7829-9431-44DF-9E55-B2E36ED36F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1678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8D413-F031-421F-9539-45DF17C4B748}" type="datetimeFigureOut">
              <a:rPr lang="fr-FR" smtClean="0"/>
              <a:t>13/05/2020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E7829-9431-44DF-9E55-B2E36ED36F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4906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8D413-F031-421F-9539-45DF17C4B748}" type="datetimeFigureOut">
              <a:rPr lang="fr-FR" smtClean="0"/>
              <a:t>13/05/2020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4E7829-9431-44DF-9E55-B2E36ED36F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2054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24675" y="0"/>
            <a:ext cx="2802563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b="1" dirty="0" smtClean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LES STRUCTURES IONIQUES</a:t>
            </a:r>
            <a:endParaRPr lang="fr-FR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533481" y="351991"/>
            <a:ext cx="76244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- Les éléments du </a:t>
            </a:r>
            <a:r>
              <a:rPr lang="fr-FR" b="1" u="sng" dirty="0" smtClean="0">
                <a:solidFill>
                  <a:srgbClr val="FF0000"/>
                </a:solidFill>
              </a:rPr>
              <a:t>motifs</a:t>
            </a:r>
            <a:r>
              <a:rPr lang="fr-FR" dirty="0" smtClean="0"/>
              <a:t> sont des ions: les </a:t>
            </a:r>
            <a:r>
              <a:rPr lang="fr-FR" b="1" dirty="0" smtClean="0">
                <a:solidFill>
                  <a:srgbClr val="FF0000"/>
                </a:solidFill>
              </a:rPr>
              <a:t>Anions</a:t>
            </a:r>
            <a:r>
              <a:rPr lang="fr-FR" dirty="0" smtClean="0"/>
              <a:t> </a:t>
            </a:r>
            <a:r>
              <a:rPr lang="fr-FR" dirty="0" smtClean="0">
                <a:solidFill>
                  <a:srgbClr val="7030A0"/>
                </a:solidFill>
              </a:rPr>
              <a:t>(–)</a:t>
            </a:r>
            <a:r>
              <a:rPr lang="fr-FR" dirty="0" smtClean="0"/>
              <a:t> et les </a:t>
            </a:r>
            <a:r>
              <a:rPr lang="fr-FR" b="1" dirty="0" smtClean="0">
                <a:solidFill>
                  <a:srgbClr val="FF0000"/>
                </a:solidFill>
              </a:rPr>
              <a:t>cations </a:t>
            </a:r>
            <a:r>
              <a:rPr lang="fr-FR" dirty="0" smtClean="0">
                <a:solidFill>
                  <a:srgbClr val="7030A0"/>
                </a:solidFill>
              </a:rPr>
              <a:t>(+)</a:t>
            </a:r>
            <a:r>
              <a:rPr lang="fr-FR" dirty="0" smtClean="0"/>
              <a:t>  </a:t>
            </a: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0" y="804967"/>
            <a:ext cx="11725835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r-FR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Quatre (04) </a:t>
            </a:r>
            <a:r>
              <a:rPr lang="fr-FR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types </a:t>
            </a: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 composés </a:t>
            </a:r>
            <a:r>
              <a:rPr lang="fr-FR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ioniques : </a:t>
            </a:r>
            <a:r>
              <a:rPr lang="fr-FR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AB (NaCl ou Chlorure de sodium), AB</a:t>
            </a:r>
            <a:r>
              <a:rPr lang="fr-FR" baseline="-25000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fr-FR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(CaF2 -Fluorine</a:t>
            </a:r>
            <a:r>
              <a:rPr lang="fr-FR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r-FR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ABO</a:t>
            </a:r>
            <a:r>
              <a:rPr lang="fr-FR" baseline="-250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</a:t>
            </a:r>
            <a:r>
              <a:rPr lang="fr-FR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(Pérovskite) et </a:t>
            </a:r>
            <a:r>
              <a:rPr lang="fr-FR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 spinelle AB</a:t>
            </a:r>
            <a:r>
              <a:rPr lang="fr-FR" baseline="-250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fr-FR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</a:t>
            </a:r>
            <a:r>
              <a:rPr lang="fr-FR" baseline="-250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384133" y="1412634"/>
            <a:ext cx="34836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u="sng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I- Les cristaux </a:t>
            </a:r>
            <a:r>
              <a:rPr lang="fr-FR" b="1" u="sng" dirty="0">
                <a:ea typeface="Times New Roman" panose="02020603050405020304" pitchFamily="18" charset="0"/>
                <a:cs typeface="Times New Roman" panose="02020603050405020304" pitchFamily="18" charset="0"/>
              </a:rPr>
              <a:t>ioniques de type AB </a:t>
            </a:r>
            <a:endParaRPr lang="fr-FR" b="1" u="sng" dirty="0"/>
          </a:p>
        </p:txBody>
      </p:sp>
      <p:sp>
        <p:nvSpPr>
          <p:cNvPr id="11" name="Rectangle 10"/>
          <p:cNvSpPr/>
          <p:nvPr/>
        </p:nvSpPr>
        <p:spPr>
          <a:xfrm>
            <a:off x="198323" y="1713536"/>
            <a:ext cx="9156692" cy="3859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6000"/>
              </a:lnSpc>
              <a:spcAft>
                <a:spcPts val="800"/>
              </a:spcAft>
            </a:pPr>
            <a:r>
              <a:rPr lang="fr-FR" dirty="0" smtClean="0">
                <a:solidFill>
                  <a:srgbClr val="4B84B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Classés </a:t>
            </a:r>
            <a:r>
              <a:rPr lang="fr-FR" dirty="0">
                <a:solidFill>
                  <a:srgbClr val="4B84B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selon le rapport : x = r</a:t>
            </a:r>
            <a:r>
              <a:rPr lang="fr-FR" baseline="30000" dirty="0">
                <a:solidFill>
                  <a:srgbClr val="4B84B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fr-FR" dirty="0">
                <a:solidFill>
                  <a:srgbClr val="4B84B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/ r ; r</a:t>
            </a:r>
            <a:r>
              <a:rPr lang="fr-FR" baseline="30000" dirty="0">
                <a:solidFill>
                  <a:srgbClr val="4B84B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fr-FR" dirty="0">
                <a:solidFill>
                  <a:srgbClr val="4B84B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rayon du cation ou </a:t>
            </a:r>
            <a:r>
              <a:rPr lang="fr-FR" dirty="0" smtClean="0">
                <a:solidFill>
                  <a:srgbClr val="4B84B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fr-FR" baseline="-25000" dirty="0" smtClean="0">
                <a:solidFill>
                  <a:srgbClr val="4B84B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fr-FR" dirty="0" smtClean="0">
                <a:solidFill>
                  <a:srgbClr val="4B84B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>
                <a:solidFill>
                  <a:srgbClr val="4B84B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 r</a:t>
            </a:r>
            <a:r>
              <a:rPr lang="fr-FR" baseline="30000" dirty="0">
                <a:solidFill>
                  <a:srgbClr val="4B84B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fr-FR" dirty="0">
                <a:solidFill>
                  <a:srgbClr val="4B84B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le rayon de l'anion ou R</a:t>
            </a:r>
            <a:r>
              <a:rPr lang="fr-FR" baseline="-25000" dirty="0">
                <a:solidFill>
                  <a:srgbClr val="4B84B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fr-FR" dirty="0">
                <a:solidFill>
                  <a:srgbClr val="4B84B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0" y="2128625"/>
            <a:ext cx="5008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noProof="1" smtClean="0">
                <a:solidFill>
                  <a:srgbClr val="002060"/>
                </a:solidFill>
              </a:rPr>
              <a:t>1) Les Composés de type CsCl (Chlorure de Césium</a:t>
            </a:r>
            <a:endParaRPr lang="fr-FR" b="1" u="sng" noProof="1">
              <a:solidFill>
                <a:srgbClr val="002060"/>
              </a:solidFill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5289448" y="2856105"/>
            <a:ext cx="67524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noProof="1" smtClean="0">
                <a:solidFill>
                  <a:srgbClr val="FF0000"/>
                </a:solidFill>
              </a:rPr>
              <a:t>2- Réseau </a:t>
            </a:r>
            <a:r>
              <a:rPr lang="fr-FR" b="1" noProof="1" smtClean="0">
                <a:solidFill>
                  <a:srgbClr val="FF0000"/>
                </a:solidFill>
              </a:rPr>
              <a:t>de Bravais </a:t>
            </a:r>
            <a:r>
              <a:rPr lang="fr-FR" b="1" noProof="1" smtClean="0">
                <a:solidFill>
                  <a:srgbClr val="FF0000"/>
                </a:solidFill>
              </a:rPr>
              <a:t>P</a:t>
            </a:r>
            <a:r>
              <a:rPr lang="fr-FR" b="1" noProof="1" smtClean="0">
                <a:solidFill>
                  <a:srgbClr val="FF0000"/>
                </a:solidFill>
              </a:rPr>
              <a:t>: </a:t>
            </a:r>
            <a:r>
              <a:rPr lang="fr-FR" sz="1400" noProof="1" smtClean="0">
                <a:solidFill>
                  <a:srgbClr val="FF0000"/>
                </a:solidFill>
              </a:rPr>
              <a:t>Pourquoi ce n’est pas -  I ? </a:t>
            </a:r>
          </a:p>
          <a:p>
            <a:r>
              <a:rPr lang="fr-FR" sz="1400" noProof="1" smtClean="0">
                <a:solidFill>
                  <a:srgbClr val="00B050"/>
                </a:solidFill>
              </a:rPr>
              <a:t>Rép: Chacune des espèces occupe les </a:t>
            </a:r>
            <a:r>
              <a:rPr lang="fr-FR" sz="1400" noProof="1" smtClean="0">
                <a:solidFill>
                  <a:srgbClr val="00B050"/>
                </a:solidFill>
              </a:rPr>
              <a:t>positions </a:t>
            </a:r>
            <a:r>
              <a:rPr lang="fr-FR" sz="1400" noProof="1" smtClean="0">
                <a:solidFill>
                  <a:srgbClr val="00B050"/>
                </a:solidFill>
              </a:rPr>
              <a:t>d’un réseau P  </a:t>
            </a:r>
            <a:endParaRPr lang="fr-FR" sz="1400" noProof="1">
              <a:solidFill>
                <a:srgbClr val="00B050"/>
              </a:solidFill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5289448" y="3377102"/>
            <a:ext cx="534572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3- Coordonnées </a:t>
            </a:r>
            <a:r>
              <a:rPr lang="fr-FR" b="1" dirty="0" smtClean="0">
                <a:solidFill>
                  <a:srgbClr val="FF0000"/>
                </a:solidFill>
              </a:rPr>
              <a:t>réduites :</a:t>
            </a:r>
          </a:p>
          <a:p>
            <a:r>
              <a:rPr lang="fr-FR" sz="1400" b="1" dirty="0" smtClean="0"/>
              <a:t>Cs+</a:t>
            </a:r>
            <a:r>
              <a:rPr lang="fr-FR" sz="1400" b="1" dirty="0" smtClean="0">
                <a:solidFill>
                  <a:srgbClr val="00B050"/>
                </a:solidFill>
              </a:rPr>
              <a:t> </a:t>
            </a:r>
            <a:r>
              <a:rPr lang="fr-FR" sz="1400" dirty="0" smtClean="0">
                <a:solidFill>
                  <a:srgbClr val="00B050"/>
                </a:solidFill>
              </a:rPr>
              <a:t>en position d’un réseau cubique </a:t>
            </a:r>
            <a:r>
              <a:rPr lang="fr-FR" sz="1400" dirty="0" smtClean="0"/>
              <a:t>simple </a:t>
            </a:r>
            <a:r>
              <a:rPr lang="fr-FR" sz="1400" b="1" dirty="0" smtClean="0"/>
              <a:t>P</a:t>
            </a:r>
            <a:r>
              <a:rPr lang="fr-FR" sz="1400" dirty="0" smtClean="0"/>
              <a:t> soit </a:t>
            </a:r>
            <a:r>
              <a:rPr lang="fr-FR" sz="1400" b="1" dirty="0" smtClean="0"/>
              <a:t>(000)</a:t>
            </a:r>
          </a:p>
          <a:p>
            <a:r>
              <a:rPr lang="fr-FR" sz="1400" b="1" dirty="0" smtClean="0"/>
              <a:t>Cl-</a:t>
            </a:r>
            <a:r>
              <a:rPr lang="fr-FR" sz="1400" dirty="0" smtClean="0">
                <a:solidFill>
                  <a:srgbClr val="00B050"/>
                </a:solidFill>
              </a:rPr>
              <a:t> </a:t>
            </a:r>
            <a:r>
              <a:rPr lang="fr-FR" sz="1400" dirty="0" smtClean="0">
                <a:solidFill>
                  <a:srgbClr val="00B050"/>
                </a:solidFill>
              </a:rPr>
              <a:t>en </a:t>
            </a:r>
            <a:r>
              <a:rPr lang="fr-FR" sz="1400" dirty="0">
                <a:solidFill>
                  <a:srgbClr val="00B050"/>
                </a:solidFill>
              </a:rPr>
              <a:t>position d’un réseau cubique </a:t>
            </a:r>
            <a:r>
              <a:rPr lang="fr-FR" sz="1400" dirty="0"/>
              <a:t>simple P </a:t>
            </a:r>
            <a:r>
              <a:rPr lang="fr-FR" sz="1400" dirty="0">
                <a:solidFill>
                  <a:srgbClr val="00B050"/>
                </a:solidFill>
              </a:rPr>
              <a:t>soit </a:t>
            </a:r>
            <a:r>
              <a:rPr lang="fr-FR" sz="1400" b="1" dirty="0" smtClean="0"/>
              <a:t>(½ </a:t>
            </a:r>
            <a:r>
              <a:rPr lang="fr-FR" sz="1400" b="1" dirty="0"/>
              <a:t>½ </a:t>
            </a:r>
            <a:r>
              <a:rPr lang="fr-FR" sz="1400" b="1" dirty="0" smtClean="0"/>
              <a:t>½) </a:t>
            </a:r>
            <a:r>
              <a:rPr lang="fr-FR" sz="1400" dirty="0" smtClean="0"/>
              <a:t>Figure 1b</a:t>
            </a:r>
            <a:endParaRPr lang="fr-FR" sz="1400" dirty="0"/>
          </a:p>
        </p:txBody>
      </p:sp>
      <p:sp>
        <p:nvSpPr>
          <p:cNvPr id="23" name="ZoneTexte 22"/>
          <p:cNvSpPr txBox="1"/>
          <p:nvPr/>
        </p:nvSpPr>
        <p:spPr>
          <a:xfrm>
            <a:off x="5334400" y="4543810"/>
            <a:ext cx="30667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4- Coordination </a:t>
            </a:r>
            <a:r>
              <a:rPr lang="fr-FR" b="1" dirty="0" smtClean="0">
                <a:solidFill>
                  <a:srgbClr val="FF0000"/>
                </a:solidFill>
              </a:rPr>
              <a:t>cubique = 8:8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6994604" y="4225119"/>
            <a:ext cx="41742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noProof="1" smtClean="0"/>
              <a:t>Q: Le contraire est-il possible? </a:t>
            </a:r>
            <a:r>
              <a:rPr lang="fr-FR" sz="1400" b="1" noProof="1" smtClean="0">
                <a:solidFill>
                  <a:srgbClr val="00B050"/>
                </a:solidFill>
              </a:rPr>
              <a:t>Rep: </a:t>
            </a:r>
            <a:r>
              <a:rPr lang="fr-FR" sz="1400" noProof="1" smtClean="0"/>
              <a:t>Oui </a:t>
            </a:r>
            <a:endParaRPr lang="fr-FR" sz="1400" noProof="1"/>
          </a:p>
        </p:txBody>
      </p:sp>
      <p:sp>
        <p:nvSpPr>
          <p:cNvPr id="25" name="ZoneTexte 24"/>
          <p:cNvSpPr txBox="1"/>
          <p:nvPr/>
        </p:nvSpPr>
        <p:spPr>
          <a:xfrm>
            <a:off x="5273003" y="5887100"/>
            <a:ext cx="67689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noProof="1" smtClean="0">
                <a:solidFill>
                  <a:srgbClr val="FF0000"/>
                </a:solidFill>
              </a:rPr>
              <a:t>5- Nombre </a:t>
            </a:r>
            <a:r>
              <a:rPr lang="fr-FR" b="1" noProof="1" smtClean="0">
                <a:solidFill>
                  <a:srgbClr val="FF0000"/>
                </a:solidFill>
              </a:rPr>
              <a:t>de motifs/maille ou Nbr de groupements </a:t>
            </a:r>
            <a:r>
              <a:rPr lang="fr-FR" b="1" noProof="1" smtClean="0">
                <a:solidFill>
                  <a:srgbClr val="FF0000"/>
                </a:solidFill>
              </a:rPr>
              <a:t>formulaires </a:t>
            </a:r>
            <a:r>
              <a:rPr lang="fr-FR" b="1" noProof="1" smtClean="0">
                <a:solidFill>
                  <a:srgbClr val="FF0000"/>
                </a:solidFill>
              </a:rPr>
              <a:t>Z=1</a:t>
            </a:r>
            <a:endParaRPr lang="fr-FR" b="1" noProof="1">
              <a:solidFill>
                <a:srgbClr val="FF0000"/>
              </a:solidFill>
            </a:endParaRPr>
          </a:p>
        </p:txBody>
      </p:sp>
      <p:grpSp>
        <p:nvGrpSpPr>
          <p:cNvPr id="2" name="Groupe 1"/>
          <p:cNvGrpSpPr/>
          <p:nvPr/>
        </p:nvGrpSpPr>
        <p:grpSpPr>
          <a:xfrm>
            <a:off x="198324" y="2641250"/>
            <a:ext cx="5091126" cy="4045004"/>
            <a:chOff x="198324" y="2641250"/>
            <a:chExt cx="5091126" cy="4045004"/>
          </a:xfrm>
        </p:grpSpPr>
        <p:pic>
          <p:nvPicPr>
            <p:cNvPr id="26" name="Image 2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98324" y="2641250"/>
              <a:ext cx="5091126" cy="4045004"/>
            </a:xfrm>
            <a:prstGeom prst="rect">
              <a:avLst/>
            </a:prstGeom>
          </p:spPr>
        </p:pic>
        <p:sp>
          <p:nvSpPr>
            <p:cNvPr id="27" name="ZoneTexte 26"/>
            <p:cNvSpPr txBox="1"/>
            <p:nvPr/>
          </p:nvSpPr>
          <p:spPr>
            <a:xfrm>
              <a:off x="3466789" y="3132935"/>
              <a:ext cx="1519311" cy="3798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b="1" dirty="0" smtClean="0">
                  <a:solidFill>
                    <a:srgbClr val="FF0000"/>
                  </a:solidFill>
                </a:rPr>
                <a:t>Figure 1b</a:t>
              </a:r>
              <a:endParaRPr lang="fr-FR" b="1" dirty="0">
                <a:solidFill>
                  <a:srgbClr val="FF0000"/>
                </a:solidFill>
              </a:endParaRPr>
            </a:p>
          </p:txBody>
        </p:sp>
        <p:sp>
          <p:nvSpPr>
            <p:cNvPr id="28" name="ZoneTexte 27"/>
            <p:cNvSpPr txBox="1"/>
            <p:nvPr/>
          </p:nvSpPr>
          <p:spPr>
            <a:xfrm>
              <a:off x="377080" y="5038687"/>
              <a:ext cx="1519311" cy="3798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b="1" dirty="0" smtClean="0">
                  <a:solidFill>
                    <a:srgbClr val="FF0000"/>
                  </a:solidFill>
                </a:rPr>
                <a:t>Figure </a:t>
              </a:r>
              <a:r>
                <a:rPr lang="fr-FR" b="1" dirty="0" smtClean="0">
                  <a:solidFill>
                    <a:srgbClr val="FF0000"/>
                  </a:solidFill>
                </a:rPr>
                <a:t>1a</a:t>
              </a:r>
              <a:endParaRPr lang="fr-FR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3" name="ZoneTexte 2"/>
          <p:cNvSpPr txBox="1"/>
          <p:nvPr/>
        </p:nvSpPr>
        <p:spPr>
          <a:xfrm>
            <a:off x="5289448" y="6256432"/>
            <a:ext cx="7033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noProof="1" smtClean="0"/>
              <a:t>1 molécule/maille = </a:t>
            </a:r>
            <a:r>
              <a:rPr lang="fr-FR" b="1" noProof="1" smtClean="0">
                <a:solidFill>
                  <a:srgbClr val="002060"/>
                </a:solidFill>
              </a:rPr>
              <a:t>1 motif CsCl/maille </a:t>
            </a:r>
            <a:r>
              <a:rPr lang="fr-FR" noProof="1" smtClean="0"/>
              <a:t>= 2 ions (1ion Cs+ 1ion Cl )/maille</a:t>
            </a:r>
            <a:endParaRPr lang="fr-FR" noProof="1"/>
          </a:p>
        </p:txBody>
      </p:sp>
      <p:sp>
        <p:nvSpPr>
          <p:cNvPr id="5" name="ZoneTexte 4"/>
          <p:cNvSpPr txBox="1"/>
          <p:nvPr/>
        </p:nvSpPr>
        <p:spPr>
          <a:xfrm>
            <a:off x="5289448" y="4837751"/>
            <a:ext cx="57990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1 (Cl-) entouré de 8 (Cs+) à distance égale: le ¼ de a√3 </a:t>
            </a:r>
            <a:endParaRPr lang="fr-FR" dirty="0"/>
          </a:p>
        </p:txBody>
      </p:sp>
      <p:sp>
        <p:nvSpPr>
          <p:cNvPr id="29" name="ZoneTexte 28"/>
          <p:cNvSpPr txBox="1"/>
          <p:nvPr/>
        </p:nvSpPr>
        <p:spPr>
          <a:xfrm>
            <a:off x="5273003" y="5232230"/>
            <a:ext cx="62797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De la même façon:</a:t>
            </a:r>
          </a:p>
          <a:p>
            <a:r>
              <a:rPr lang="fr-FR" dirty="0" smtClean="0"/>
              <a:t>1 (Cs+) entouré de 8 (Cl-) à distance égale: le ¼ de a√3. Donc </a:t>
            </a:r>
            <a:r>
              <a:rPr lang="fr-FR" b="1" u="sng" dirty="0" smtClean="0"/>
              <a:t>8/8</a:t>
            </a:r>
            <a:r>
              <a:rPr lang="fr-FR" dirty="0" smtClean="0"/>
              <a:t>  </a:t>
            </a:r>
            <a:endParaRPr lang="fr-FR" dirty="0"/>
          </a:p>
        </p:txBody>
      </p:sp>
      <p:sp>
        <p:nvSpPr>
          <p:cNvPr id="30" name="ZoneTexte 29"/>
          <p:cNvSpPr txBox="1"/>
          <p:nvPr/>
        </p:nvSpPr>
        <p:spPr>
          <a:xfrm>
            <a:off x="5264207" y="2274265"/>
            <a:ext cx="6777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1- Description de la structure </a:t>
            </a:r>
            <a:r>
              <a:rPr lang="fr-FR" dirty="0" smtClean="0"/>
              <a:t>: Les ions Cs+ occupent les sommets d’un cube, Cl- occupent le centre de </a:t>
            </a:r>
            <a:r>
              <a:rPr lang="fr-FR" b="1" u="sng" dirty="0" smtClean="0"/>
              <a:t>ce même cube </a:t>
            </a:r>
            <a:endParaRPr lang="fr-FR" b="1" u="sng" dirty="0"/>
          </a:p>
        </p:txBody>
      </p:sp>
    </p:spTree>
    <p:extLst>
      <p:ext uri="{BB962C8B-B14F-4D97-AF65-F5344CB8AC3E}">
        <p14:creationId xmlns:p14="http://schemas.microsoft.com/office/powerpoint/2010/main" val="35161847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-1" y="6081"/>
            <a:ext cx="53519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noProof="1" smtClean="0">
                <a:solidFill>
                  <a:srgbClr val="002060"/>
                </a:solidFill>
              </a:rPr>
              <a:t>2) </a:t>
            </a:r>
            <a:r>
              <a:rPr lang="fr-FR" b="1" u="sng" noProof="1" smtClean="0">
                <a:solidFill>
                  <a:srgbClr val="002060"/>
                </a:solidFill>
              </a:rPr>
              <a:t>Les Composés de type </a:t>
            </a:r>
            <a:r>
              <a:rPr lang="fr-FR" b="1" u="sng" noProof="1" smtClean="0">
                <a:solidFill>
                  <a:srgbClr val="002060"/>
                </a:solidFill>
              </a:rPr>
              <a:t>NaCl </a:t>
            </a:r>
            <a:r>
              <a:rPr lang="fr-FR" b="1" u="sng" noProof="1" smtClean="0">
                <a:solidFill>
                  <a:srgbClr val="002060"/>
                </a:solidFill>
              </a:rPr>
              <a:t>(Chlorure de </a:t>
            </a:r>
            <a:r>
              <a:rPr lang="fr-FR" b="1" u="sng" noProof="1" smtClean="0">
                <a:solidFill>
                  <a:srgbClr val="002060"/>
                </a:solidFill>
              </a:rPr>
              <a:t>sodium)</a:t>
            </a:r>
            <a:endParaRPr lang="fr-FR" b="1" u="sng" noProof="1">
              <a:solidFill>
                <a:srgbClr val="00206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5470776" y="1637794"/>
            <a:ext cx="624161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3- Coordonnées </a:t>
            </a:r>
            <a:r>
              <a:rPr lang="fr-FR" b="1" dirty="0" smtClean="0">
                <a:solidFill>
                  <a:srgbClr val="FF0000"/>
                </a:solidFill>
              </a:rPr>
              <a:t>réduites :</a:t>
            </a:r>
          </a:p>
          <a:p>
            <a:r>
              <a:rPr lang="fr-FR" sz="1400" b="1" dirty="0" smtClean="0"/>
              <a:t>Na+</a:t>
            </a:r>
            <a:r>
              <a:rPr lang="fr-FR" sz="1400" b="1" dirty="0" smtClean="0">
                <a:solidFill>
                  <a:srgbClr val="00B050"/>
                </a:solidFill>
              </a:rPr>
              <a:t> </a:t>
            </a:r>
            <a:r>
              <a:rPr lang="fr-FR" sz="1400" dirty="0" smtClean="0">
                <a:solidFill>
                  <a:srgbClr val="00B050"/>
                </a:solidFill>
              </a:rPr>
              <a:t>en position d’un réseau cubique </a:t>
            </a:r>
            <a:r>
              <a:rPr lang="fr-FR" sz="1400" b="1" dirty="0" smtClean="0"/>
              <a:t>F</a:t>
            </a:r>
            <a:r>
              <a:rPr lang="fr-FR" sz="1400" dirty="0" smtClean="0"/>
              <a:t> soit </a:t>
            </a:r>
            <a:r>
              <a:rPr lang="fr-FR" sz="1400" b="1" dirty="0" smtClean="0"/>
              <a:t>(000</a:t>
            </a:r>
            <a:r>
              <a:rPr lang="fr-FR" sz="1400" b="1" dirty="0"/>
              <a:t>), </a:t>
            </a:r>
            <a:r>
              <a:rPr lang="fr-FR" sz="1400" b="1" dirty="0" smtClean="0"/>
              <a:t>(0 </a:t>
            </a:r>
            <a:r>
              <a:rPr lang="fr-FR" sz="1400" b="1" dirty="0"/>
              <a:t>½ ½) (½ </a:t>
            </a:r>
            <a:r>
              <a:rPr lang="fr-FR" sz="1400" b="1" dirty="0" smtClean="0"/>
              <a:t>0 </a:t>
            </a:r>
            <a:r>
              <a:rPr lang="fr-FR" sz="1400" b="1" dirty="0"/>
              <a:t>½) (½ ½ </a:t>
            </a:r>
            <a:r>
              <a:rPr lang="fr-FR" sz="1400" b="1" dirty="0" smtClean="0"/>
              <a:t>0) </a:t>
            </a:r>
            <a:endParaRPr lang="fr-FR" sz="1400" b="1" dirty="0" smtClean="0"/>
          </a:p>
          <a:p>
            <a:r>
              <a:rPr lang="fr-FR" sz="1400" b="1" dirty="0" smtClean="0"/>
              <a:t>Cl-</a:t>
            </a:r>
            <a:r>
              <a:rPr lang="fr-FR" sz="1400" dirty="0" smtClean="0">
                <a:solidFill>
                  <a:srgbClr val="00B050"/>
                </a:solidFill>
              </a:rPr>
              <a:t>    Centre du cube et milieux des arêtes </a:t>
            </a:r>
            <a:r>
              <a:rPr lang="fr-FR" sz="1400" dirty="0" smtClean="0"/>
              <a:t>soit</a:t>
            </a:r>
            <a:r>
              <a:rPr lang="fr-FR" sz="1400" dirty="0" smtClean="0">
                <a:solidFill>
                  <a:srgbClr val="00B050"/>
                </a:solidFill>
              </a:rPr>
              <a:t> </a:t>
            </a:r>
            <a:r>
              <a:rPr lang="fr-FR" sz="1400" b="1" dirty="0" smtClean="0"/>
              <a:t>(½ </a:t>
            </a:r>
            <a:r>
              <a:rPr lang="fr-FR" sz="1400" b="1" dirty="0"/>
              <a:t>½ </a:t>
            </a:r>
            <a:r>
              <a:rPr lang="fr-FR" sz="1400" b="1" dirty="0"/>
              <a:t>½), </a:t>
            </a:r>
            <a:r>
              <a:rPr lang="fr-FR" sz="1400" b="1" dirty="0" smtClean="0"/>
              <a:t>(0 0 </a:t>
            </a:r>
            <a:r>
              <a:rPr lang="fr-FR" sz="1400" b="1" dirty="0"/>
              <a:t>½) </a:t>
            </a:r>
            <a:r>
              <a:rPr lang="fr-FR" sz="1400" b="1" dirty="0" smtClean="0"/>
              <a:t>(0 </a:t>
            </a:r>
            <a:r>
              <a:rPr lang="fr-FR" sz="1400" b="1" dirty="0"/>
              <a:t>½ 0</a:t>
            </a:r>
            <a:r>
              <a:rPr lang="fr-FR" sz="1400" b="1" dirty="0" smtClean="0"/>
              <a:t>) </a:t>
            </a:r>
            <a:r>
              <a:rPr lang="fr-FR" sz="1400" b="1" dirty="0"/>
              <a:t>(½ </a:t>
            </a:r>
            <a:r>
              <a:rPr lang="fr-FR" sz="1400" b="1" dirty="0" smtClean="0"/>
              <a:t>0 </a:t>
            </a:r>
            <a:r>
              <a:rPr lang="fr-FR" sz="1400" b="1" dirty="0"/>
              <a:t>0</a:t>
            </a:r>
            <a:r>
              <a:rPr lang="fr-FR" sz="1400" b="1" dirty="0" smtClean="0"/>
              <a:t>)</a:t>
            </a:r>
            <a:endParaRPr lang="fr-FR" sz="1400" dirty="0"/>
          </a:p>
        </p:txBody>
      </p:sp>
      <p:sp>
        <p:nvSpPr>
          <p:cNvPr id="6" name="ZoneTexte 5"/>
          <p:cNvSpPr txBox="1"/>
          <p:nvPr/>
        </p:nvSpPr>
        <p:spPr>
          <a:xfrm>
            <a:off x="5524822" y="2481985"/>
            <a:ext cx="66671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4- Coordination Octaédrique </a:t>
            </a:r>
            <a:r>
              <a:rPr lang="fr-FR" b="1" dirty="0" smtClean="0">
                <a:solidFill>
                  <a:srgbClr val="FF0000"/>
                </a:solidFill>
              </a:rPr>
              <a:t>= </a:t>
            </a:r>
            <a:r>
              <a:rPr lang="fr-FR" b="1" dirty="0" smtClean="0">
                <a:solidFill>
                  <a:srgbClr val="FF0000"/>
                </a:solidFill>
              </a:rPr>
              <a:t>6:6</a:t>
            </a:r>
          </a:p>
          <a:p>
            <a:r>
              <a:rPr lang="fr-FR" dirty="0" smtClean="0"/>
              <a:t>Le plus proche voisin de chaque ion (Na+ ou Cl-) se trouve à distance égale à </a:t>
            </a:r>
            <a:r>
              <a:rPr lang="fr-FR" b="1" dirty="0" smtClean="0"/>
              <a:t>a/2 </a:t>
            </a:r>
            <a:r>
              <a:rPr lang="fr-FR" dirty="0" smtClean="0"/>
              <a:t>(moitié de l’arête a et vis versa )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5470776" y="4139590"/>
            <a:ext cx="6625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noProof="1" smtClean="0">
                <a:solidFill>
                  <a:srgbClr val="FF0000"/>
                </a:solidFill>
              </a:rPr>
              <a:t>5- Nombre de </a:t>
            </a:r>
            <a:r>
              <a:rPr lang="fr-FR" b="1" noProof="1" smtClean="0">
                <a:solidFill>
                  <a:srgbClr val="FF0000"/>
                </a:solidFill>
              </a:rPr>
              <a:t>groupements </a:t>
            </a:r>
            <a:r>
              <a:rPr lang="fr-FR" b="1" noProof="1" smtClean="0">
                <a:solidFill>
                  <a:srgbClr val="FF0000"/>
                </a:solidFill>
              </a:rPr>
              <a:t>formulaires = Z= 4</a:t>
            </a:r>
            <a:endParaRPr lang="fr-FR" b="1" noProof="1">
              <a:solidFill>
                <a:srgbClr val="FF000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5524822" y="3449287"/>
            <a:ext cx="62797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De la même façon: Chaque ion se trouve au centre d’un site octaédrique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5470777" y="118377"/>
            <a:ext cx="67777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1- Description de la structure </a:t>
            </a:r>
            <a:r>
              <a:rPr lang="fr-FR" dirty="0" smtClean="0"/>
              <a:t>: Les ions Na+ occupent les positions d’un cube à faces centrée (F).</a:t>
            </a:r>
          </a:p>
          <a:p>
            <a:r>
              <a:rPr lang="fr-FR" dirty="0" smtClean="0"/>
              <a:t>Les ions Cl- occupent les centre </a:t>
            </a:r>
            <a:r>
              <a:rPr lang="fr-FR" b="1" u="sng" dirty="0" smtClean="0"/>
              <a:t>de tous les sites octaédriques du réseau</a:t>
            </a:r>
            <a:endParaRPr lang="fr-FR" b="1" u="sng" dirty="0"/>
          </a:p>
        </p:txBody>
      </p:sp>
      <p:sp>
        <p:nvSpPr>
          <p:cNvPr id="10" name="ZoneTexte 9"/>
          <p:cNvSpPr txBox="1"/>
          <p:nvPr/>
        </p:nvSpPr>
        <p:spPr>
          <a:xfrm>
            <a:off x="5470777" y="1233456"/>
            <a:ext cx="67524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noProof="1" smtClean="0">
                <a:solidFill>
                  <a:srgbClr val="FF0000"/>
                </a:solidFill>
              </a:rPr>
              <a:t>2- Réseau </a:t>
            </a:r>
            <a:r>
              <a:rPr lang="fr-FR" b="1" noProof="1" smtClean="0">
                <a:solidFill>
                  <a:srgbClr val="FF0000"/>
                </a:solidFill>
              </a:rPr>
              <a:t>de Bravais </a:t>
            </a:r>
            <a:r>
              <a:rPr lang="fr-FR" b="1" noProof="1" smtClean="0">
                <a:solidFill>
                  <a:srgbClr val="FF0000"/>
                </a:solidFill>
              </a:rPr>
              <a:t>F: </a:t>
            </a:r>
            <a:r>
              <a:rPr lang="fr-FR" sz="1400" noProof="1" smtClean="0">
                <a:solidFill>
                  <a:srgbClr val="FF0000"/>
                </a:solidFill>
              </a:rPr>
              <a:t> </a:t>
            </a:r>
            <a:r>
              <a:rPr lang="fr-FR" sz="1400" noProof="1" smtClean="0">
                <a:solidFill>
                  <a:srgbClr val="00B050"/>
                </a:solidFill>
              </a:rPr>
              <a:t>Chaque espèce peut occuper les positions </a:t>
            </a:r>
            <a:r>
              <a:rPr lang="fr-FR" sz="1400" noProof="1" smtClean="0">
                <a:solidFill>
                  <a:srgbClr val="00B050"/>
                </a:solidFill>
              </a:rPr>
              <a:t>d’un réseau </a:t>
            </a:r>
            <a:r>
              <a:rPr lang="fr-FR" sz="1400" noProof="1" smtClean="0">
                <a:solidFill>
                  <a:srgbClr val="00B050"/>
                </a:solidFill>
              </a:rPr>
              <a:t>F</a:t>
            </a:r>
            <a:endParaRPr lang="fr-FR" sz="1400" noProof="1">
              <a:solidFill>
                <a:srgbClr val="00B050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5708146" y="4546633"/>
            <a:ext cx="57668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La maille NaCl comprend : 4 Cations (Na+) et 4 Anions (Cl-)</a:t>
            </a:r>
            <a:endParaRPr lang="fr-FR" dirty="0"/>
          </a:p>
        </p:txBody>
      </p:sp>
      <p:grpSp>
        <p:nvGrpSpPr>
          <p:cNvPr id="14" name="Groupe 13"/>
          <p:cNvGrpSpPr/>
          <p:nvPr/>
        </p:nvGrpSpPr>
        <p:grpSpPr>
          <a:xfrm>
            <a:off x="0" y="652372"/>
            <a:ext cx="5476217" cy="4698633"/>
            <a:chOff x="0" y="652372"/>
            <a:chExt cx="5476217" cy="4698633"/>
          </a:xfrm>
        </p:grpSpPr>
        <p:grpSp>
          <p:nvGrpSpPr>
            <p:cNvPr id="2" name="Groupe 1"/>
            <p:cNvGrpSpPr/>
            <p:nvPr/>
          </p:nvGrpSpPr>
          <p:grpSpPr>
            <a:xfrm>
              <a:off x="0" y="764668"/>
              <a:ext cx="5476217" cy="4586337"/>
              <a:chOff x="0" y="764668"/>
              <a:chExt cx="5476217" cy="4586337"/>
            </a:xfrm>
          </p:grpSpPr>
          <p:pic>
            <p:nvPicPr>
              <p:cNvPr id="3" name="Image 2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764668"/>
                <a:ext cx="5476217" cy="4170403"/>
              </a:xfrm>
              <a:prstGeom prst="rect">
                <a:avLst/>
              </a:prstGeom>
            </p:spPr>
          </p:pic>
          <p:sp>
            <p:nvSpPr>
              <p:cNvPr id="11" name="ZoneTexte 10"/>
              <p:cNvSpPr txBox="1"/>
              <p:nvPr/>
            </p:nvSpPr>
            <p:spPr>
              <a:xfrm>
                <a:off x="1978452" y="4981673"/>
                <a:ext cx="268767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b="1" dirty="0" smtClean="0">
                    <a:solidFill>
                      <a:srgbClr val="FF0000"/>
                    </a:solidFill>
                  </a:rPr>
                  <a:t>Figure </a:t>
                </a:r>
                <a:r>
                  <a:rPr lang="fr-FR" b="1" dirty="0" smtClean="0">
                    <a:solidFill>
                      <a:srgbClr val="FF0000"/>
                    </a:solidFill>
                  </a:rPr>
                  <a:t>2b : 1 maille NaCl</a:t>
                </a:r>
                <a:endParaRPr lang="fr-FR" b="1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13" name="ZoneTexte 12"/>
            <p:cNvSpPr txBox="1"/>
            <p:nvPr/>
          </p:nvSpPr>
          <p:spPr>
            <a:xfrm>
              <a:off x="1012746" y="652372"/>
              <a:ext cx="248501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b="1" dirty="0" smtClean="0">
                  <a:solidFill>
                    <a:srgbClr val="FF0000"/>
                  </a:solidFill>
                </a:rPr>
                <a:t>Figure </a:t>
              </a:r>
              <a:r>
                <a:rPr lang="fr-FR" b="1" dirty="0" smtClean="0">
                  <a:solidFill>
                    <a:srgbClr val="FF0000"/>
                  </a:solidFill>
                </a:rPr>
                <a:t>1a: 1 maille NaCl</a:t>
              </a:r>
              <a:endParaRPr lang="fr-FR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15" name="ZoneTexte 14"/>
          <p:cNvSpPr txBox="1"/>
          <p:nvPr/>
        </p:nvSpPr>
        <p:spPr>
          <a:xfrm>
            <a:off x="6513130" y="4913282"/>
            <a:ext cx="39486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noProof="1" smtClean="0"/>
              <a:t>Z=4 parceque 4 molécules par maille</a:t>
            </a:r>
            <a:endParaRPr lang="fr-FR" sz="1400" noProof="1"/>
          </a:p>
        </p:txBody>
      </p:sp>
      <p:sp>
        <p:nvSpPr>
          <p:cNvPr id="16" name="ZoneTexte 15"/>
          <p:cNvSpPr txBox="1"/>
          <p:nvPr/>
        </p:nvSpPr>
        <p:spPr>
          <a:xfrm>
            <a:off x="5622627" y="5402105"/>
            <a:ext cx="6625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noProof="1" smtClean="0">
                <a:solidFill>
                  <a:srgbClr val="FF0000"/>
                </a:solidFill>
              </a:rPr>
              <a:t>6 - Compacité et masse volumique</a:t>
            </a:r>
            <a:endParaRPr lang="fr-FR" b="1" noProof="1">
              <a:solidFill>
                <a:srgbClr val="FF0000"/>
              </a:solidFill>
            </a:endParaRPr>
          </a:p>
        </p:txBody>
      </p:sp>
      <p:pic>
        <p:nvPicPr>
          <p:cNvPr id="18" name="Imag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8146" y="5830538"/>
            <a:ext cx="2705100" cy="933450"/>
          </a:xfrm>
          <a:prstGeom prst="rect">
            <a:avLst/>
          </a:prstGeom>
        </p:spPr>
      </p:pic>
      <p:pic>
        <p:nvPicPr>
          <p:cNvPr id="19" name="Image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70974" y="5830538"/>
            <a:ext cx="2333625" cy="80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8983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488848" y="247376"/>
            <a:ext cx="24291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noProof="1" smtClean="0">
                <a:solidFill>
                  <a:srgbClr val="FF0000"/>
                </a:solidFill>
              </a:rPr>
              <a:t>Conditions de stabilité </a:t>
            </a:r>
            <a:endParaRPr lang="fr-FR" b="1" noProof="1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32422" y="616708"/>
            <a:ext cx="20738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noProof="1" smtClean="0">
                <a:solidFill>
                  <a:srgbClr val="00B050"/>
                </a:solidFill>
              </a:rPr>
              <a:t>1- La </a:t>
            </a:r>
            <a:r>
              <a:rPr lang="fr-FR" noProof="1">
                <a:solidFill>
                  <a:srgbClr val="00B050"/>
                </a:solidFill>
              </a:rPr>
              <a:t>structures </a:t>
            </a:r>
            <a:r>
              <a:rPr lang="fr-FR" noProof="1" smtClean="0">
                <a:solidFill>
                  <a:srgbClr val="00B050"/>
                </a:solidFill>
              </a:rPr>
              <a:t>CsCl</a:t>
            </a:r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832422" y="3578143"/>
            <a:ext cx="21203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noProof="1" smtClean="0">
                <a:solidFill>
                  <a:srgbClr val="00B050"/>
                </a:solidFill>
              </a:rPr>
              <a:t>2- La </a:t>
            </a:r>
            <a:r>
              <a:rPr lang="fr-FR" noProof="1">
                <a:solidFill>
                  <a:srgbClr val="00B050"/>
                </a:solidFill>
              </a:rPr>
              <a:t>structures </a:t>
            </a:r>
            <a:r>
              <a:rPr lang="fr-FR" noProof="1" smtClean="0">
                <a:solidFill>
                  <a:srgbClr val="00B050"/>
                </a:solidFill>
              </a:rPr>
              <a:t>NaCl</a:t>
            </a: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2906259" y="644414"/>
            <a:ext cx="386631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dirty="0">
                <a:solidFill>
                  <a:srgbClr val="4B84B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fr-FR" sz="1400" baseline="30000" dirty="0">
                <a:solidFill>
                  <a:srgbClr val="4B84B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fr-FR" sz="1400" dirty="0">
                <a:solidFill>
                  <a:srgbClr val="4B84B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rayon </a:t>
            </a:r>
            <a:r>
              <a:rPr lang="fr-FR" sz="1400" dirty="0" smtClean="0">
                <a:solidFill>
                  <a:srgbClr val="4B84B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Cation </a:t>
            </a:r>
            <a:r>
              <a:rPr lang="fr-FR" sz="1400" dirty="0">
                <a:solidFill>
                  <a:srgbClr val="4B84B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 R</a:t>
            </a:r>
            <a:r>
              <a:rPr lang="fr-FR" sz="1400" baseline="-25000" dirty="0">
                <a:solidFill>
                  <a:srgbClr val="4B84B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fr-FR" sz="1400" dirty="0">
                <a:solidFill>
                  <a:srgbClr val="4B84B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lang="fr-FR" sz="1400" dirty="0" smtClean="0">
                <a:solidFill>
                  <a:srgbClr val="4B84B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 </a:t>
            </a:r>
            <a:r>
              <a:rPr lang="fr-FR" sz="1400" baseline="30000" dirty="0" smtClean="0">
                <a:solidFill>
                  <a:srgbClr val="4B84B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fr-FR" sz="1400" dirty="0">
                <a:solidFill>
                  <a:srgbClr val="4B84B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fr-FR" sz="1400" dirty="0" smtClean="0">
                <a:solidFill>
                  <a:srgbClr val="4B84B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fr-FR" sz="1400" dirty="0">
                <a:solidFill>
                  <a:srgbClr val="4B84B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rayon </a:t>
            </a:r>
            <a:r>
              <a:rPr lang="fr-FR" sz="1400" dirty="0" smtClean="0">
                <a:solidFill>
                  <a:srgbClr val="4B84B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Anion </a:t>
            </a:r>
            <a:r>
              <a:rPr lang="fr-FR" sz="1400" dirty="0">
                <a:solidFill>
                  <a:srgbClr val="4B84B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 R</a:t>
            </a:r>
            <a:r>
              <a:rPr lang="fr-FR" sz="1400" baseline="-25000" dirty="0">
                <a:solidFill>
                  <a:srgbClr val="4B84B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fr-FR" sz="1400" dirty="0">
                <a:solidFill>
                  <a:srgbClr val="4B84B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fr-F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9056" y="1107811"/>
            <a:ext cx="7201250" cy="2470332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574" y="1026511"/>
            <a:ext cx="4048125" cy="2524125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22699" y="3578143"/>
            <a:ext cx="7218750" cy="3222055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542" y="4095098"/>
            <a:ext cx="3543300" cy="270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42391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446</Words>
  <Application>Microsoft Office PowerPoint</Application>
  <PresentationFormat>Grand écran</PresentationFormat>
  <Paragraphs>42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Thème Office</vt:lpstr>
      <vt:lpstr>Présentation PowerPoint</vt:lpstr>
      <vt:lpstr>Présentation PowerPoint</vt:lpstr>
      <vt:lpstr>Présentation PowerPoint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COMPAQ</dc:creator>
  <cp:lastModifiedBy>COMPAQ</cp:lastModifiedBy>
  <cp:revision>24</cp:revision>
  <dcterms:created xsi:type="dcterms:W3CDTF">2020-05-12T08:59:06Z</dcterms:created>
  <dcterms:modified xsi:type="dcterms:W3CDTF">2020-05-13T10:34:19Z</dcterms:modified>
</cp:coreProperties>
</file>