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3"/>
  </p:notesMasterIdLst>
  <p:sldIdLst>
    <p:sldId id="462" r:id="rId2"/>
    <p:sldId id="390" r:id="rId3"/>
    <p:sldId id="486" r:id="rId4"/>
    <p:sldId id="487" r:id="rId5"/>
    <p:sldId id="490" r:id="rId6"/>
    <p:sldId id="488" r:id="rId7"/>
    <p:sldId id="489" r:id="rId8"/>
    <p:sldId id="461" r:id="rId9"/>
    <p:sldId id="491" r:id="rId10"/>
    <p:sldId id="492" r:id="rId11"/>
    <p:sldId id="442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990099"/>
    <a:srgbClr val="CC00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5053" autoAdjust="0"/>
  </p:normalViewPr>
  <p:slideViewPr>
    <p:cSldViewPr>
      <p:cViewPr varScale="1">
        <p:scale>
          <a:sx n="62" d="100"/>
          <a:sy n="62" d="100"/>
        </p:scale>
        <p:origin x="-162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38096D-0C08-4A52-B150-15170E71E317}" type="datetimeFigureOut">
              <a:rPr lang="fr-FR" smtClean="0"/>
              <a:pPr/>
              <a:t>14/04/2020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FAE6AB-C10C-4B92-9C73-2ADECCD8647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2413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FAE6AB-C10C-4B92-9C73-2ADECCD8647C}" type="slidenum">
              <a:rPr lang="fr-FR" smtClean="0"/>
              <a:pPr/>
              <a:t>1</a:t>
            </a:fld>
            <a:endParaRPr lang="fr-F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fr-FR" smtClean="0"/>
              <a:pPr/>
              <a:t>2</a:t>
            </a:fld>
            <a:endParaRPr lang="fr-F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sz="1200" u="none" baseline="0" dirty="0" smtClean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FAE6AB-C10C-4B92-9C73-2ADECCD8647C}" type="slidenum">
              <a:rPr lang="fr-FR" smtClean="0"/>
              <a:pPr/>
              <a:t>3</a:t>
            </a:fld>
            <a:endParaRPr lang="fr-F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FAE6AB-C10C-4B92-9C73-2ADECCD8647C}" type="slidenum">
              <a:rPr lang="fr-FR" smtClean="0"/>
              <a:pPr/>
              <a:t>4</a:t>
            </a:fld>
            <a:endParaRPr lang="fr-F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FAE6AB-C10C-4B92-9C73-2ADECCD8647C}" type="slidenum">
              <a:rPr lang="fr-FR" smtClean="0"/>
              <a:pPr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498431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es commentaires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fr-FR" sz="1600" b="0" i="0" dirty="0" smtClean="0">
                    <a:solidFill>
                      <a:srgbClr val="000000"/>
                    </a:solidFill>
                    <a:effectLst/>
                    <a:latin typeface="Lucida Sans"/>
                  </a:rPr>
                  <a:t> </a:t>
                </a:r>
                <a:r>
                  <a:rPr kumimoji="0" lang="fr-FR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3399"/>
                    </a:solidFill>
                    <a:effectLst/>
                    <a:uLnTx/>
                    <a:uFillTx/>
                    <a:latin typeface="Calibri" pitchFamily="34" charset="0"/>
                    <a:ea typeface="Times New Roman"/>
                    <a:cs typeface="Arial"/>
                  </a:rPr>
                  <a:t>Equation de </a:t>
                </a:r>
                <a:r>
                  <a:rPr kumimoji="0" lang="fr-FR" sz="1600" b="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rgbClr val="FF3399"/>
                    </a:solidFill>
                    <a:effectLst/>
                    <a:uLnTx/>
                    <a:uFillTx/>
                    <a:latin typeface="Calibri" pitchFamily="34" charset="0"/>
                    <a:ea typeface="Times New Roman"/>
                    <a:cs typeface="Arial"/>
                  </a:rPr>
                  <a:t>Riccati</a:t>
                </a:r>
                <a:r>
                  <a:rPr kumimoji="0" lang="fr-FR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3399"/>
                    </a:solidFill>
                    <a:effectLst/>
                    <a:uLnTx/>
                    <a:uFillTx/>
                    <a:latin typeface="Calibri" pitchFamily="34" charset="0"/>
                    <a:ea typeface="Times New Roman"/>
                    <a:cs typeface="Arial"/>
                  </a:rPr>
                  <a:t> : </a:t>
                </a:r>
                <a:r>
                  <a:rPr lang="fr-FR" sz="1600" b="0" i="0" dirty="0" smtClean="0">
                    <a:solidFill>
                      <a:srgbClr val="000000"/>
                    </a:solidFill>
                    <a:effectLst/>
                    <a:latin typeface="Lucida Sans"/>
                  </a:rPr>
                  <a:t>Il s'agit des équations différentielles du type 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1600" i="1" smtClean="0">
                              <a:effectLst/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sz="1600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𝑦</m:t>
                          </m:r>
                        </m:e>
                        <m:sup>
                          <m:r>
                            <a:rPr lang="fr-FR" sz="1600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′</m:t>
                          </m:r>
                        </m:sup>
                      </m:sSup>
                      <m:r>
                        <a:rPr lang="fr-FR" sz="1600" i="1">
                          <a:effectLst/>
                          <a:latin typeface="Cambria Math"/>
                          <a:ea typeface="Times New Roman"/>
                          <a:cs typeface="Arial"/>
                        </a:rPr>
                        <m:t>=</m:t>
                      </m:r>
                      <m:r>
                        <a:rPr lang="fr-FR" sz="1600" i="1">
                          <a:effectLst/>
                          <a:latin typeface="Cambria Math"/>
                          <a:ea typeface="Times New Roman"/>
                          <a:cs typeface="Arial"/>
                        </a:rPr>
                        <m:t>𝑎</m:t>
                      </m:r>
                      <m:d>
                        <m:dPr>
                          <m:ctrlPr>
                            <a:rPr lang="fr-FR" sz="1600" i="1">
                              <a:effectLst/>
                              <a:latin typeface="Cambria Math"/>
                            </a:rPr>
                          </m:ctrlPr>
                        </m:dPr>
                        <m:e>
                          <m:r>
                            <a:rPr lang="fr-FR" sz="1600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𝑥</m:t>
                          </m:r>
                        </m:e>
                      </m:d>
                      <m:r>
                        <a:rPr lang="fr-FR" sz="1600" i="1">
                          <a:effectLst/>
                          <a:latin typeface="Cambria Math"/>
                          <a:ea typeface="Times New Roman"/>
                          <a:cs typeface="Arial"/>
                        </a:rPr>
                        <m:t>𝑦</m:t>
                      </m:r>
                      <m:r>
                        <a:rPr lang="fr-FR" sz="1600" i="1">
                          <a:effectLst/>
                          <a:latin typeface="Cambria Math"/>
                          <a:ea typeface="Times New Roman"/>
                          <a:cs typeface="Arial"/>
                        </a:rPr>
                        <m:t>+</m:t>
                      </m:r>
                      <m:r>
                        <a:rPr lang="fr-FR" sz="1600" i="1">
                          <a:effectLst/>
                          <a:latin typeface="Cambria Math"/>
                          <a:ea typeface="Times New Roman"/>
                          <a:cs typeface="Arial"/>
                        </a:rPr>
                        <m:t>𝑏</m:t>
                      </m:r>
                      <m:d>
                        <m:dPr>
                          <m:ctrlPr>
                            <a:rPr lang="fr-FR" sz="1600" i="1">
                              <a:effectLst/>
                              <a:latin typeface="Cambria Math"/>
                            </a:rPr>
                          </m:ctrlPr>
                        </m:dPr>
                        <m:e>
                          <m:r>
                            <a:rPr lang="fr-FR" sz="1600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𝑥</m:t>
                          </m:r>
                        </m:e>
                      </m:d>
                      <m:sSup>
                        <m:sSupPr>
                          <m:ctrlPr>
                            <a:rPr lang="fr-FR" sz="1600" i="1">
                              <a:effectLst/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sz="1600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𝑦</m:t>
                          </m:r>
                        </m:e>
                        <m:sup>
                          <m:r>
                            <a:rPr lang="fr-FR" sz="1600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2</m:t>
                          </m:r>
                        </m:sup>
                      </m:sSup>
                      <m:r>
                        <a:rPr lang="fr-FR" sz="1600" i="1">
                          <a:effectLst/>
                          <a:latin typeface="Cambria Math"/>
                          <a:ea typeface="Times New Roman"/>
                          <a:cs typeface="Arial"/>
                        </a:rPr>
                        <m:t>+</m:t>
                      </m:r>
                      <m:r>
                        <a:rPr lang="fr-FR" sz="1600" i="1">
                          <a:effectLst/>
                          <a:latin typeface="Cambria Math"/>
                          <a:ea typeface="Times New Roman"/>
                          <a:cs typeface="Arial"/>
                        </a:rPr>
                        <m:t>𝑐</m:t>
                      </m:r>
                      <m:d>
                        <m:dPr>
                          <m:ctrlPr>
                            <a:rPr lang="fr-FR" sz="1600" i="1">
                              <a:effectLst/>
                              <a:latin typeface="Cambria Math"/>
                            </a:rPr>
                          </m:ctrlPr>
                        </m:dPr>
                        <m:e>
                          <m:r>
                            <a:rPr lang="fr-FR" sz="1600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fr-FR" sz="1600" dirty="0" smtClean="0"/>
              </a:p>
              <a:p>
                <a:r>
                  <a:rPr lang="fr-FR" sz="1600" b="0" i="0" dirty="0" smtClean="0">
                    <a:solidFill>
                      <a:srgbClr val="000000"/>
                    </a:solidFill>
                    <a:effectLst/>
                    <a:latin typeface="Lucida Sans"/>
                  </a:rPr>
                  <a:t>Si on connait une solution particulière y</a:t>
                </a:r>
                <a:r>
                  <a:rPr lang="fr-FR" sz="1600" b="0" i="0" baseline="-25000" dirty="0" smtClean="0">
                    <a:solidFill>
                      <a:srgbClr val="000000"/>
                    </a:solidFill>
                    <a:effectLst/>
                    <a:latin typeface="Lucida Sans"/>
                  </a:rPr>
                  <a:t>0</a:t>
                </a:r>
                <a:r>
                  <a:rPr lang="fr-FR" sz="1600" b="0" i="0" dirty="0" smtClean="0">
                    <a:solidFill>
                      <a:srgbClr val="000000"/>
                    </a:solidFill>
                    <a:effectLst/>
                    <a:latin typeface="Lucida Sans"/>
                  </a:rPr>
                  <a:t>, alors on sait résoudre cette équation différentielle. </a:t>
                </a:r>
              </a:p>
              <a:p>
                <a:r>
                  <a:rPr lang="fr-FR" sz="1600" b="0" i="0" dirty="0" smtClean="0">
                    <a:solidFill>
                      <a:srgbClr val="000000"/>
                    </a:solidFill>
                    <a:effectLst/>
                    <a:latin typeface="Lucida Sans"/>
                  </a:rPr>
                  <a:t>On pose </a:t>
                </a:r>
                <a:r>
                  <a:rPr lang="fr-FR" sz="1600" dirty="0" smtClean="0">
                    <a:effectLst/>
                    <a:latin typeface="Times New Roman"/>
                    <a:ea typeface="Times New Roman"/>
                  </a:rPr>
                  <a:t>: </a:t>
                </a:r>
                <a14:m>
                  <m:oMath xmlns:m="http://schemas.openxmlformats.org/officeDocument/2006/math">
                    <m:r>
                      <a:rPr lang="fr-FR" sz="1600" i="1">
                        <a:effectLst/>
                        <a:latin typeface="Cambria Math"/>
                        <a:ea typeface="Times New Roman"/>
                        <a:cs typeface="Arial"/>
                      </a:rPr>
                      <m:t>𝑦</m:t>
                    </m:r>
                    <m:d>
                      <m:dPr>
                        <m:ctrlPr>
                          <a:rPr lang="fr-FR" sz="1600" i="1">
                            <a:effectLst/>
                            <a:latin typeface="Cambria Math"/>
                          </a:rPr>
                        </m:ctrlPr>
                      </m:dPr>
                      <m:e>
                        <m:r>
                          <a:rPr lang="fr-FR" sz="16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𝑥</m:t>
                        </m:r>
                      </m:e>
                    </m:d>
                    <m:r>
                      <a:rPr lang="fr-FR" sz="1600" i="1">
                        <a:effectLst/>
                        <a:latin typeface="Cambria Math"/>
                        <a:ea typeface="Times New Roman"/>
                        <a:cs typeface="Arial"/>
                      </a:rPr>
                      <m:t>=</m:t>
                    </m:r>
                    <m:sSub>
                      <m:sSubPr>
                        <m:ctrlPr>
                          <a:rPr lang="fr-FR" sz="1600" i="1">
                            <a:effectLst/>
                            <a:latin typeface="Cambria Math"/>
                          </a:rPr>
                        </m:ctrlPr>
                      </m:sSubPr>
                      <m:e>
                        <m:r>
                          <a:rPr lang="fr-FR" sz="16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𝑦</m:t>
                        </m:r>
                      </m:e>
                      <m:sub>
                        <m:r>
                          <a:rPr lang="fr-FR" sz="16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0</m:t>
                        </m:r>
                      </m:sub>
                    </m:sSub>
                    <m:d>
                      <m:dPr>
                        <m:ctrlPr>
                          <a:rPr lang="fr-FR" sz="1600" i="1">
                            <a:effectLst/>
                            <a:latin typeface="Cambria Math"/>
                          </a:rPr>
                        </m:ctrlPr>
                      </m:dPr>
                      <m:e>
                        <m:r>
                          <a:rPr lang="fr-FR" sz="16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𝑥</m:t>
                        </m:r>
                      </m:e>
                    </m:d>
                    <m:r>
                      <a:rPr lang="fr-FR" sz="1600" i="1">
                        <a:effectLst/>
                        <a:latin typeface="Cambria Math"/>
                        <a:ea typeface="Times New Roman"/>
                        <a:cs typeface="Arial"/>
                      </a:rPr>
                      <m:t>+</m:t>
                    </m:r>
                    <m:r>
                      <a:rPr lang="fr-FR" sz="1600" i="1">
                        <a:effectLst/>
                        <a:latin typeface="Cambria Math"/>
                        <a:ea typeface="Times New Roman"/>
                        <a:cs typeface="Arial"/>
                      </a:rPr>
                      <m:t>𝑧</m:t>
                    </m:r>
                  </m:oMath>
                </a14:m>
                <a:r>
                  <a:rPr lang="fr-FR" sz="1600" b="0" i="0" dirty="0" smtClean="0">
                    <a:solidFill>
                      <a:srgbClr val="000000"/>
                    </a:solidFill>
                    <a:effectLst/>
                    <a:latin typeface="Lucida Sans"/>
                  </a:rPr>
                  <a:t> </a:t>
                </a:r>
              </a:p>
              <a:p>
                <a:r>
                  <a:rPr lang="fr-FR" sz="1600" b="0" i="0" dirty="0" smtClean="0">
                    <a:solidFill>
                      <a:srgbClr val="000000"/>
                    </a:solidFill>
                    <a:effectLst/>
                    <a:latin typeface="Lucida Sans"/>
                  </a:rPr>
                  <a:t>et en remplaçant :  z’= (2a(x))</a:t>
                </a:r>
                <a:r>
                  <a:rPr kumimoji="0" lang="fr-FR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Georgia"/>
                    <a:ea typeface="Times New Roman"/>
                    <a:cs typeface="Arial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fr-FR" sz="16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bPr>
                      <m:e>
                        <m:r>
                          <a:rPr kumimoji="0" lang="fr-FR" sz="16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Times New Roman"/>
                            <a:cs typeface="Arial"/>
                          </a:rPr>
                          <m:t>𝑦</m:t>
                        </m:r>
                      </m:e>
                      <m:sub>
                        <m:r>
                          <a:rPr kumimoji="0" lang="fr-FR" sz="16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Times New Roman"/>
                            <a:cs typeface="Arial"/>
                          </a:rPr>
                          <m:t>0</m:t>
                        </m:r>
                      </m:sub>
                    </m:sSub>
                    <m:d>
                      <m:dPr>
                        <m:ctrlPr>
                          <a:rPr kumimoji="0" lang="fr-FR" sz="16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Times New Roman"/>
                            <a:cs typeface="Arial"/>
                          </a:rPr>
                        </m:ctrlPr>
                      </m:dPr>
                      <m:e>
                        <m:r>
                          <a:rPr kumimoji="0" lang="fr-FR" sz="16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Times New Roman"/>
                            <a:cs typeface="Arial"/>
                          </a:rPr>
                          <m:t>𝑥</m:t>
                        </m:r>
                      </m:e>
                    </m:d>
                    <m:r>
                      <a:rPr kumimoji="0" lang="fr-FR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Times New Roman"/>
                        <a:cs typeface="Arial"/>
                      </a:rPr>
                      <m:t>+ </m:t>
                    </m:r>
                  </m:oMath>
                </a14:m>
                <a:r>
                  <a:rPr lang="fr-FR" sz="1600" dirty="0" smtClean="0"/>
                  <a:t>b(x))z + a(x)</a:t>
                </a:r>
                <a:r>
                  <a:rPr kumimoji="0" lang="fr-FR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Georgia"/>
                    <a:ea typeface="Times New Roman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fr-FR" sz="16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sSupPr>
                      <m:e>
                        <m:r>
                          <a:rPr kumimoji="0" lang="fr-FR" sz="16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Times New Roman"/>
                            <a:cs typeface="Times New Roman"/>
                          </a:rPr>
                          <m:t>𝑧</m:t>
                        </m:r>
                      </m:e>
                      <m:sup>
                        <m:r>
                          <a:rPr kumimoji="0" lang="fr-FR" sz="16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Times New Roman"/>
                            <a:cs typeface="Times New Roman"/>
                          </a:rPr>
                          <m:t>2</m:t>
                        </m:r>
                      </m:sup>
                    </m:sSup>
                  </m:oMath>
                </a14:m>
                <a:endParaRPr lang="fr-FR" sz="1600" dirty="0" smtClean="0"/>
              </a:p>
              <a:p>
                <a:r>
                  <a:rPr lang="fr-FR" sz="1600" b="0" i="0" dirty="0" smtClean="0">
                    <a:solidFill>
                      <a:srgbClr val="000000"/>
                    </a:solidFill>
                    <a:effectLst/>
                    <a:latin typeface="Lucida Sans"/>
                  </a:rPr>
                  <a:t>On obtient une équation de Bernoulli, que l'on sait résoudre.</a:t>
                </a:r>
                <a:endParaRPr lang="fr-FR" sz="1600" dirty="0"/>
              </a:p>
            </p:txBody>
          </p:sp>
        </mc:Choice>
        <mc:Fallback xmlns="">
          <p:sp>
            <p:nvSpPr>
              <p:cNvPr id="3" name="Espace réservé des commentaires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fr-FR" sz="1600" b="0" i="0" dirty="0" smtClean="0">
                    <a:solidFill>
                      <a:srgbClr val="000000"/>
                    </a:solidFill>
                    <a:effectLst/>
                    <a:latin typeface="Lucida Sans"/>
                  </a:rPr>
                  <a:t> </a:t>
                </a:r>
                <a:r>
                  <a:rPr kumimoji="0" lang="fr-FR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3399"/>
                    </a:solidFill>
                    <a:effectLst/>
                    <a:uLnTx/>
                    <a:uFillTx/>
                    <a:latin typeface="Calibri" pitchFamily="34" charset="0"/>
                    <a:ea typeface="Times New Roman"/>
                    <a:cs typeface="Arial"/>
                  </a:rPr>
                  <a:t>Equation de </a:t>
                </a:r>
                <a:r>
                  <a:rPr kumimoji="0" lang="fr-FR" sz="1600" b="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rgbClr val="FF3399"/>
                    </a:solidFill>
                    <a:effectLst/>
                    <a:uLnTx/>
                    <a:uFillTx/>
                    <a:latin typeface="Calibri" pitchFamily="34" charset="0"/>
                    <a:ea typeface="Times New Roman"/>
                    <a:cs typeface="Arial"/>
                  </a:rPr>
                  <a:t>Riccati</a:t>
                </a:r>
                <a:r>
                  <a:rPr kumimoji="0" lang="fr-FR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3399"/>
                    </a:solidFill>
                    <a:effectLst/>
                    <a:uLnTx/>
                    <a:uFillTx/>
                    <a:latin typeface="Calibri" pitchFamily="34" charset="0"/>
                    <a:ea typeface="Times New Roman"/>
                    <a:cs typeface="Arial"/>
                  </a:rPr>
                  <a:t> : </a:t>
                </a:r>
                <a:r>
                  <a:rPr lang="fr-FR" sz="1600" b="0" i="0" dirty="0" smtClean="0">
                    <a:solidFill>
                      <a:srgbClr val="000000"/>
                    </a:solidFill>
                    <a:effectLst/>
                    <a:latin typeface="Lucida Sans"/>
                  </a:rPr>
                  <a:t>Il s'agit des équations différentielles du type :</a:t>
                </a:r>
              </a:p>
              <a:p>
                <a:r>
                  <a:rPr lang="fr-FR" sz="1600" i="0">
                    <a:effectLst/>
                    <a:latin typeface="Cambria Math"/>
                    <a:ea typeface="Times New Roman"/>
                    <a:cs typeface="Arial"/>
                  </a:rPr>
                  <a:t>𝑦</a:t>
                </a:r>
                <a:r>
                  <a:rPr lang="fr-FR" sz="1600" i="0" smtClean="0">
                    <a:effectLst/>
                    <a:latin typeface="Cambria Math"/>
                    <a:ea typeface="Times New Roman"/>
                    <a:cs typeface="Arial"/>
                  </a:rPr>
                  <a:t>^</a:t>
                </a:r>
                <a:r>
                  <a:rPr lang="fr-FR" sz="1600" i="0">
                    <a:effectLst/>
                    <a:latin typeface="Cambria Math"/>
                    <a:ea typeface="Times New Roman"/>
                    <a:cs typeface="Arial"/>
                  </a:rPr>
                  <a:t>′=𝑎</a:t>
                </a:r>
                <a:r>
                  <a:rPr lang="fr-FR" sz="1600" i="0">
                    <a:effectLst/>
                    <a:latin typeface="Cambria Math"/>
                  </a:rPr>
                  <a:t>(</a:t>
                </a:r>
                <a:r>
                  <a:rPr lang="fr-FR" sz="1600" i="0">
                    <a:effectLst/>
                    <a:latin typeface="Cambria Math"/>
                    <a:ea typeface="Times New Roman"/>
                    <a:cs typeface="Arial"/>
                  </a:rPr>
                  <a:t>𝑥)𝑦+𝑏</a:t>
                </a:r>
                <a:r>
                  <a:rPr lang="fr-FR" sz="1600" i="0">
                    <a:effectLst/>
                    <a:latin typeface="Cambria Math"/>
                  </a:rPr>
                  <a:t>(</a:t>
                </a:r>
                <a:r>
                  <a:rPr lang="fr-FR" sz="1600" i="0">
                    <a:effectLst/>
                    <a:latin typeface="Cambria Math"/>
                    <a:ea typeface="Times New Roman"/>
                    <a:cs typeface="Arial"/>
                  </a:rPr>
                  <a:t>𝑥) 𝑦^2+𝑐</a:t>
                </a:r>
                <a:r>
                  <a:rPr lang="fr-FR" sz="1600" i="0">
                    <a:effectLst/>
                    <a:latin typeface="Cambria Math"/>
                  </a:rPr>
                  <a:t>(</a:t>
                </a:r>
                <a:r>
                  <a:rPr lang="fr-FR" sz="1600" i="0">
                    <a:effectLst/>
                    <a:latin typeface="Cambria Math"/>
                    <a:ea typeface="Times New Roman"/>
                    <a:cs typeface="Arial"/>
                  </a:rPr>
                  <a:t>𝑥)</a:t>
                </a:r>
                <a:endParaRPr lang="fr-FR" sz="1600" dirty="0" smtClean="0"/>
              </a:p>
              <a:p>
                <a:r>
                  <a:rPr lang="fr-FR" sz="1600" b="0" i="0" dirty="0" smtClean="0">
                    <a:solidFill>
                      <a:srgbClr val="000000"/>
                    </a:solidFill>
                    <a:effectLst/>
                    <a:latin typeface="Lucida Sans"/>
                  </a:rPr>
                  <a:t>Si on connait une solution particulière y</a:t>
                </a:r>
                <a:r>
                  <a:rPr lang="fr-FR" sz="1600" b="0" i="0" baseline="-25000" dirty="0" smtClean="0">
                    <a:solidFill>
                      <a:srgbClr val="000000"/>
                    </a:solidFill>
                    <a:effectLst/>
                    <a:latin typeface="Lucida Sans"/>
                  </a:rPr>
                  <a:t>0</a:t>
                </a:r>
                <a:r>
                  <a:rPr lang="fr-FR" sz="1600" b="0" i="0" dirty="0" smtClean="0">
                    <a:solidFill>
                      <a:srgbClr val="000000"/>
                    </a:solidFill>
                    <a:effectLst/>
                    <a:latin typeface="Lucida Sans"/>
                  </a:rPr>
                  <a:t>, alors on sait résoudre cette équation différentielle. </a:t>
                </a:r>
              </a:p>
              <a:p>
                <a:r>
                  <a:rPr lang="fr-FR" sz="1600" b="0" i="0" dirty="0" smtClean="0">
                    <a:solidFill>
                      <a:srgbClr val="000000"/>
                    </a:solidFill>
                    <a:effectLst/>
                    <a:latin typeface="Lucida Sans"/>
                  </a:rPr>
                  <a:t>On pose </a:t>
                </a:r>
                <a:r>
                  <a:rPr lang="fr-FR" sz="1600" dirty="0" smtClean="0">
                    <a:effectLst/>
                    <a:latin typeface="Times New Roman"/>
                    <a:ea typeface="Times New Roman"/>
                  </a:rPr>
                  <a:t>: </a:t>
                </a:r>
                <a:r>
                  <a:rPr lang="fr-FR" sz="1600" i="0">
                    <a:effectLst/>
                    <a:latin typeface="Cambria Math"/>
                    <a:ea typeface="Times New Roman"/>
                    <a:cs typeface="Arial"/>
                  </a:rPr>
                  <a:t>𝑦</a:t>
                </a:r>
                <a:r>
                  <a:rPr lang="fr-FR" sz="1600" i="0">
                    <a:effectLst/>
                    <a:latin typeface="Cambria Math"/>
                  </a:rPr>
                  <a:t>(</a:t>
                </a:r>
                <a:r>
                  <a:rPr lang="fr-FR" sz="1600" i="0">
                    <a:effectLst/>
                    <a:latin typeface="Cambria Math"/>
                    <a:ea typeface="Times New Roman"/>
                    <a:cs typeface="Arial"/>
                  </a:rPr>
                  <a:t>𝑥)=𝑦_0 </a:t>
                </a:r>
                <a:r>
                  <a:rPr lang="fr-FR" sz="1600" i="0">
                    <a:effectLst/>
                    <a:latin typeface="Cambria Math"/>
                  </a:rPr>
                  <a:t>(</a:t>
                </a:r>
                <a:r>
                  <a:rPr lang="fr-FR" sz="1600" i="0">
                    <a:effectLst/>
                    <a:latin typeface="Cambria Math"/>
                    <a:ea typeface="Times New Roman"/>
                    <a:cs typeface="Arial"/>
                  </a:rPr>
                  <a:t>𝑥)+𝑧</a:t>
                </a:r>
                <a:r>
                  <a:rPr lang="fr-FR" sz="1600" b="0" i="0" dirty="0" smtClean="0">
                    <a:solidFill>
                      <a:srgbClr val="000000"/>
                    </a:solidFill>
                    <a:effectLst/>
                    <a:latin typeface="Lucida Sans"/>
                  </a:rPr>
                  <a:t> </a:t>
                </a:r>
              </a:p>
              <a:p>
                <a:r>
                  <a:rPr lang="fr-FR" sz="1600" b="0" i="0" dirty="0" smtClean="0">
                    <a:solidFill>
                      <a:srgbClr val="000000"/>
                    </a:solidFill>
                    <a:effectLst/>
                    <a:latin typeface="Lucida Sans"/>
                  </a:rPr>
                  <a:t>et en remplaçant :  z’= (2a(x))</a:t>
                </a:r>
                <a:r>
                  <a:rPr kumimoji="0" lang="fr-FR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Georgia"/>
                    <a:ea typeface="Times New Roman"/>
                    <a:cs typeface="Arial"/>
                  </a:rPr>
                  <a:t> </a:t>
                </a:r>
                <a:r>
                  <a:rPr kumimoji="0" lang="fr-FR" sz="1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 Math"/>
                    <a:ea typeface="Times New Roman"/>
                    <a:cs typeface="Arial"/>
                  </a:rPr>
                  <a:t>𝑦_0 </a:t>
                </a:r>
                <a:r>
                  <a:rPr kumimoji="0" lang="fr-FR" sz="1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 Math"/>
                    <a:cs typeface="Arial"/>
                  </a:rPr>
                  <a:t>(</a:t>
                </a:r>
                <a:r>
                  <a:rPr kumimoji="0" lang="fr-FR" sz="1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 Math"/>
                    <a:ea typeface="Times New Roman"/>
                    <a:cs typeface="Arial"/>
                  </a:rPr>
                  <a:t>𝑥)</a:t>
                </a:r>
                <a:r>
                  <a:rPr kumimoji="0" lang="fr-FR" sz="1600" b="0" i="0" u="none" strike="noStrike" kern="120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 Math"/>
                    <a:ea typeface="Times New Roman"/>
                    <a:cs typeface="Arial"/>
                  </a:rPr>
                  <a:t>+ </a:t>
                </a:r>
                <a:r>
                  <a:rPr lang="fr-FR" sz="1600" dirty="0" smtClean="0"/>
                  <a:t>b(x))z + a(x)</a:t>
                </a:r>
                <a:r>
                  <a:rPr kumimoji="0" lang="fr-FR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Georgia"/>
                    <a:ea typeface="Times New Roman"/>
                    <a:cs typeface="Times New Roman"/>
                  </a:rPr>
                  <a:t> </a:t>
                </a:r>
                <a:r>
                  <a:rPr kumimoji="0" lang="fr-FR" sz="1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 Math"/>
                    <a:ea typeface="Times New Roman"/>
                    <a:cs typeface="Times New Roman"/>
                  </a:rPr>
                  <a:t>𝑧^2</a:t>
                </a:r>
                <a:endParaRPr lang="fr-FR" sz="1600" dirty="0" smtClean="0"/>
              </a:p>
              <a:p>
                <a:r>
                  <a:rPr lang="fr-FR" sz="1600" b="0" i="0" dirty="0" smtClean="0">
                    <a:solidFill>
                      <a:srgbClr val="000000"/>
                    </a:solidFill>
                    <a:effectLst/>
                    <a:latin typeface="Lucida Sans"/>
                  </a:rPr>
                  <a:t>On obtient une équation de Bernoulli, que l'on sait résoudre.</a:t>
                </a:r>
                <a:endParaRPr lang="fr-FR" sz="1600" dirty="0"/>
              </a:p>
            </p:txBody>
          </p:sp>
        </mc:Fallback>
      </mc:AlternateContent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FAE6AB-C10C-4B92-9C73-2ADECCD8647C}" type="slidenum">
              <a:rPr lang="fr-FR" smtClean="0"/>
              <a:pPr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627892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FAE6AB-C10C-4B92-9C73-2ADECCD8647C}" type="slidenum">
              <a:rPr lang="fr-FR" smtClean="0"/>
              <a:pPr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380660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FAE6AB-C10C-4B92-9C73-2ADECCD8647C}" type="slidenum">
              <a:rPr lang="fr-FR" smtClean="0"/>
              <a:pPr/>
              <a:t>11</a:t>
            </a:fld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ectangle à coins arrondi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ectangle à coins arrondi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3B263AC-0E38-436F-9EBA-251CE510624E}" type="datetime1">
              <a:rPr lang="fr-FR" smtClean="0"/>
              <a:pPr/>
              <a:t>14/04/2020</a:t>
            </a:fld>
            <a:endParaRPr lang="fr-FR" dirty="0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5E413FA-DD3A-4AFC-BE0F-E9B874A41A3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cut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16C4-503C-4A86-85B1-ED804918C98F}" type="datetime1">
              <a:rPr lang="fr-FR" smtClean="0"/>
              <a:pPr/>
              <a:t>14/04/2020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13FA-DD3A-4AFC-BE0F-E9B874A41A3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cut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66F8D-2066-41EE-A68D-7DED46D37300}" type="datetime1">
              <a:rPr lang="fr-FR" smtClean="0"/>
              <a:pPr/>
              <a:t>14/04/2020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13FA-DD3A-4AFC-BE0F-E9B874A41A3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cut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A24E6-2D5A-4B7C-AA6B-DEB6EA6AAB0A}" type="datetime1">
              <a:rPr lang="fr-FR" smtClean="0"/>
              <a:pPr/>
              <a:t>14/04/2020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13FA-DD3A-4AFC-BE0F-E9B874A41A3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cut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42DF7-C447-4136-A916-F563FA5BFB29}" type="datetime1">
              <a:rPr lang="fr-FR" smtClean="0"/>
              <a:pPr/>
              <a:t>14/04/2020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13FA-DD3A-4AFC-BE0F-E9B874A41A3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cut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4DE6-EFFF-4CD3-A859-6670AB64EBE3}" type="datetime1">
              <a:rPr lang="fr-FR" smtClean="0"/>
              <a:pPr/>
              <a:t>14/04/2020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13FA-DD3A-4AFC-BE0F-E9B874A41A3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cut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e la date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DA3419D-D350-4995-B399-669630049ACE}" type="datetime1">
              <a:rPr lang="fr-FR" smtClean="0"/>
              <a:pPr/>
              <a:t>14/04/2020</a:t>
            </a:fld>
            <a:endParaRPr lang="fr-FR" dirty="0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5E413FA-DD3A-4AFC-BE0F-E9B874A41A34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 dirty="0"/>
          </a:p>
        </p:txBody>
      </p:sp>
    </p:spTree>
  </p:cSld>
  <p:clrMapOvr>
    <a:masterClrMapping/>
  </p:clrMapOvr>
  <p:transition spd="med">
    <p:cut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5F06740-4064-4459-867C-81B67E05BABD}" type="datetime1">
              <a:rPr lang="fr-FR" smtClean="0"/>
              <a:pPr/>
              <a:t>14/04/2020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5E413FA-DD3A-4AFC-BE0F-E9B874A41A3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cut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92847-77C1-42DC-ADA8-BF6AA99E25A3}" type="datetime1">
              <a:rPr lang="fr-FR" smtClean="0"/>
              <a:pPr/>
              <a:t>14/04/2020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13FA-DD3A-4AFC-BE0F-E9B874A41A3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cut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158DE-B5C8-4C46-9FC7-DFF4F2AA0B4C}" type="datetime1">
              <a:rPr lang="fr-FR" smtClean="0"/>
              <a:pPr/>
              <a:t>14/04/2020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13FA-DD3A-4AFC-BE0F-E9B874A41A3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cut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dirty="0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E1DA4-27A3-42C8-B177-D4B688B84794}" type="datetime1">
              <a:rPr lang="fr-FR" smtClean="0"/>
              <a:pPr/>
              <a:t>14/04/2020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13FA-DD3A-4AFC-BE0F-E9B874A41A3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cut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ectangle à coins arrondi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ectangle à coins arrondi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35D85AC-3500-4C97-99A0-9DADC01050D1}" type="datetime1">
              <a:rPr lang="fr-FR" smtClean="0"/>
              <a:pPr/>
              <a:t>14/04/2020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5E413FA-DD3A-4AFC-BE0F-E9B874A41A3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>
    <p:cut thruBlk="1"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4" name="Text Box 32"/>
          <p:cNvSpPr txBox="1">
            <a:spLocks noChangeArrowheads="1"/>
          </p:cNvSpPr>
          <p:nvPr/>
        </p:nvSpPr>
        <p:spPr bwMode="auto">
          <a:xfrm>
            <a:off x="2936875" y="457200"/>
            <a:ext cx="1422400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dirty="0"/>
          </a:p>
        </p:txBody>
      </p:sp>
      <p:sp>
        <p:nvSpPr>
          <p:cNvPr id="3105" name="Rectangle 33"/>
          <p:cNvSpPr>
            <a:spLocks noChangeArrowheads="1"/>
          </p:cNvSpPr>
          <p:nvPr/>
        </p:nvSpPr>
        <p:spPr bwMode="auto">
          <a:xfrm>
            <a:off x="1571604" y="-71462"/>
            <a:ext cx="604837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-539580" rIns="-539580" bIns="0" anchor="ctr">
            <a:spAutoFit/>
          </a:bodyPr>
          <a:lstStyle/>
          <a:p>
            <a:pPr algn="ctr" rtl="1"/>
            <a:r>
              <a:rPr lang="ar-SA" sz="3300" dirty="0">
                <a:solidFill>
                  <a:schemeClr val="bg1"/>
                </a:solidFill>
                <a:latin typeface="Times New Roman" pitchFamily="18" charset="0"/>
                <a:cs typeface="Andalus" pitchFamily="2" charset="-78"/>
              </a:rPr>
              <a:t>وزارة التعليم العالي والبحث العلمي</a:t>
            </a:r>
            <a:endParaRPr lang="nl-NL" dirty="0">
              <a:solidFill>
                <a:schemeClr val="bg1"/>
              </a:solidFill>
              <a:latin typeface="Times New Roman" pitchFamily="18" charset="0"/>
              <a:cs typeface="Andalus" pitchFamily="2" charset="-78"/>
            </a:endParaRPr>
          </a:p>
          <a:p>
            <a:pPr algn="ctr" eaLnBrk="0" hangingPunct="0"/>
            <a:endParaRPr lang="nl-NL" dirty="0"/>
          </a:p>
        </p:txBody>
      </p:sp>
      <p:graphicFrame>
        <p:nvGraphicFramePr>
          <p:cNvPr id="3106" name="Group 34"/>
          <p:cNvGraphicFramePr>
            <a:graphicFrameLocks noGrp="1"/>
          </p:cNvGraphicFramePr>
          <p:nvPr/>
        </p:nvGraphicFramePr>
        <p:xfrm>
          <a:off x="-214346" y="642918"/>
          <a:ext cx="8786874" cy="1188720"/>
        </p:xfrm>
        <a:graphic>
          <a:graphicData uri="http://schemas.openxmlformats.org/drawingml/2006/table">
            <a:tbl>
              <a:tblPr/>
              <a:tblGrid>
                <a:gridCol w="5114720"/>
                <a:gridCol w="3672154"/>
              </a:tblGrid>
              <a:tr h="935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Eras Bold ITC" pitchFamily="34" charset="0"/>
                          <a:cs typeface="Times New Roman" pitchFamily="18" charset="0"/>
                        </a:rPr>
                        <a:t>         </a:t>
                      </a:r>
                      <a:r>
                        <a:rPr kumimoji="0" lang="en-GB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BADJI MOKHTAR –</a:t>
                      </a:r>
                      <a:r>
                        <a:rPr kumimoji="0" lang="fr-F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GB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ANNABA</a:t>
                      </a:r>
                      <a:endParaRPr kumimoji="0" lang="fr-FR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                       UNIVERSITY</a:t>
                      </a:r>
                      <a:endParaRPr kumimoji="0" lang="fr-FR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        UNIVERSITE BADJI MOKHTAR</a:t>
                      </a:r>
                      <a:endParaRPr kumimoji="0" lang="fr-FR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                       ANNABA</a:t>
                      </a:r>
                      <a:endParaRPr kumimoji="0" lang="fr-FR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  <a:cs typeface="+mn-cs"/>
                        </a:rPr>
                        <a:t>جامـــعة باجـي مختـار</a:t>
                      </a:r>
                      <a:r>
                        <a:rPr kumimoji="0" lang="fr-FR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  <a:cs typeface="+mn-cs"/>
                        </a:rPr>
                        <a:t>           </a:t>
                      </a:r>
                      <a:endParaRPr kumimoji="0" lang="nl-N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+mn-cs"/>
                      </a:endParaRP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+mn-cs"/>
                        </a:rPr>
                        <a:t>     </a:t>
                      </a:r>
                      <a:r>
                        <a:rPr kumimoji="0" lang="ar-SA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+mn-cs"/>
                        </a:rPr>
                        <a:t>- عنـــابـــة -</a:t>
                      </a:r>
                      <a:endParaRPr kumimoji="0" lang="ar-S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14" name="Rectangle 42"/>
          <p:cNvSpPr>
            <a:spLocks noChangeArrowheads="1"/>
          </p:cNvSpPr>
          <p:nvPr/>
        </p:nvSpPr>
        <p:spPr bwMode="auto">
          <a:xfrm>
            <a:off x="571472" y="2786058"/>
            <a:ext cx="8064500" cy="103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 anchor="ctr">
            <a:spAutoFit/>
          </a:bodyPr>
          <a:lstStyle/>
          <a:p>
            <a:pPr algn="ctr" eaLnBrk="0" hangingPunct="0"/>
            <a:r>
              <a:rPr lang="fr-FR" sz="4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eestyle Script" pitchFamily="66" charset="0"/>
                <a:cs typeface="Traditional Arabic" pitchFamily="2" charset="-78"/>
              </a:rPr>
              <a:t>Analyse 2</a:t>
            </a:r>
          </a:p>
          <a:p>
            <a:pPr algn="ctr" eaLnBrk="0" hangingPunct="0"/>
            <a:r>
              <a:rPr lang="fr-FR" altLang="zh-CN" sz="2000" i="1" dirty="0" smtClean="0">
                <a:latin typeface="Times New Roman" pitchFamily="18" charset="0"/>
                <a:ea typeface="宋体" charset="-122"/>
                <a:cs typeface="Times New Roman" pitchFamily="18" charset="0"/>
              </a:rPr>
              <a:t> </a:t>
            </a:r>
            <a:endParaRPr lang="fr-FR" sz="20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115" name="Group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3364099"/>
              </p:ext>
            </p:extLst>
          </p:nvPr>
        </p:nvGraphicFramePr>
        <p:xfrm>
          <a:off x="727101" y="1857364"/>
          <a:ext cx="7559675" cy="647700"/>
        </p:xfrm>
        <a:graphic>
          <a:graphicData uri="http://schemas.openxmlformats.org/drawingml/2006/table">
            <a:tbl>
              <a:tblPr/>
              <a:tblGrid>
                <a:gridCol w="3779837"/>
                <a:gridCol w="3779838"/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Faculté des Sciences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     Année : 2019-2020</a:t>
                      </a:r>
                      <a:endParaRPr kumimoji="0" lang="fr-FR" sz="15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                                           </a:t>
                      </a:r>
                      <a:r>
                        <a:rPr kumimoji="0" lang="fr-FR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Département de                     </a:t>
                      </a:r>
                    </a:p>
                    <a:p>
                      <a:r>
                        <a:rPr kumimoji="0" lang="fr-FR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     </a:t>
                      </a:r>
                      <a:r>
                        <a:rPr kumimoji="0" lang="fr-FR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</a:t>
                      </a:r>
                      <a:r>
                        <a:rPr kumimoji="0" lang="fr-FR" sz="15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Tronc Commun M.I</a:t>
                      </a:r>
                      <a:endParaRPr kumimoji="0" lang="fr-FR" sz="15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122" name="Picture 5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40591" y="796896"/>
            <a:ext cx="1502979" cy="1060468"/>
          </a:xfrm>
          <a:prstGeom prst="rect">
            <a:avLst/>
          </a:prstGeom>
          <a:noFill/>
        </p:spPr>
      </p:pic>
      <p:sp>
        <p:nvSpPr>
          <p:cNvPr id="13" name="Rectangle 3"/>
          <p:cNvSpPr txBox="1">
            <a:spLocks/>
          </p:cNvSpPr>
          <p:nvPr/>
        </p:nvSpPr>
        <p:spPr>
          <a:xfrm>
            <a:off x="536809" y="4143380"/>
            <a:ext cx="7643866" cy="94180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extLst/>
          </a:lstStyle>
          <a:p>
            <a:pPr lvl="0" algn="ctr">
              <a:spcBef>
                <a:spcPct val="0"/>
              </a:spcBef>
              <a:defRPr/>
            </a:pPr>
            <a:r>
              <a:rPr lang="pt-BR" sz="2400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Série de TD N° 2</a:t>
            </a:r>
          </a:p>
          <a:p>
            <a:pPr lvl="0" algn="ctr">
              <a:spcBef>
                <a:spcPct val="0"/>
              </a:spcBef>
              <a:defRPr/>
            </a:pPr>
            <a:r>
              <a:rPr lang="fr-FR" sz="2400" dirty="0" smtClean="0"/>
              <a:t>Exercice </a:t>
            </a:r>
            <a:r>
              <a:rPr lang="fr-FR" sz="2400" dirty="0"/>
              <a:t>1</a:t>
            </a:r>
            <a:endParaRPr kumimoji="0" lang="fr-FR" sz="2400" b="1" i="0" u="none" strike="noStrike" kern="1200" spc="50" normalizeH="0" baseline="0" noProof="0" dirty="0" smtClean="0">
              <a:ln w="11430"/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13FA-DD3A-4AFC-BE0F-E9B874A41A34}" type="slidenum">
              <a:rPr lang="fr-FR" smtClean="0"/>
              <a:pPr/>
              <a:t>1</a:t>
            </a:fld>
            <a:endParaRPr lang="fr-FR" dirty="0"/>
          </a:p>
        </p:txBody>
      </p:sp>
    </p:spTree>
  </p:cSld>
  <p:clrMapOvr>
    <a:masterClrMapping/>
  </p:clrMapOvr>
  <p:transition spd="med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13FA-DD3A-4AFC-BE0F-E9B874A41A34}" type="slidenum">
              <a:rPr lang="fr-FR" smtClean="0"/>
              <a:pPr/>
              <a:t>10</a:t>
            </a:fld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539552" y="541062"/>
                <a:ext cx="7488832" cy="43704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dirty="0" smtClean="0">
                    <a:latin typeface="Calibri"/>
                    <a:ea typeface="Times New Roman"/>
                    <a:cs typeface="Arial"/>
                  </a:rPr>
                  <a:t> D’où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p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𝑘</m:t>
                        </m:r>
                      </m:e>
                      <m:sup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d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𝑥</m:t>
                        </m:r>
                      </m:e>
                    </m:d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=</m:t>
                    </m:r>
                    <m:sSup>
                      <m:sSup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p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𝑒</m:t>
                        </m:r>
                      </m:e>
                      <m:sup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−</m:t>
                        </m:r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2</m:t>
                        </m:r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fr-FR" dirty="0">
                    <a:effectLst/>
                    <a:latin typeface="Calibri"/>
                    <a:ea typeface="Times New Roman"/>
                    <a:cs typeface="Arial"/>
                  </a:rPr>
                  <a:t> et par une intégration par parties on obtient : </a:t>
                </a:r>
                <a14:m>
                  <m:oMath xmlns:m="http://schemas.openxmlformats.org/officeDocument/2006/math"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𝑘</m:t>
                    </m:r>
                    <m:d>
                      <m:d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d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𝑥</m:t>
                        </m:r>
                      </m:e>
                    </m:d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=− </m:t>
                    </m:r>
                    <m:sSup>
                      <m:sSup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fr-FR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</m:ctrlPr>
                          </m:fPr>
                          <m:num>
                            <m:r>
                              <a:rPr lang="fr-FR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1</m:t>
                            </m:r>
                          </m:num>
                          <m:den>
                            <m:r>
                              <a:rPr lang="fr-FR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2</m:t>
                            </m:r>
                          </m:den>
                        </m:f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𝑒</m:t>
                        </m:r>
                      </m:e>
                      <m:sup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−</m:t>
                        </m:r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2</m:t>
                        </m:r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fr-FR" dirty="0">
                    <a:effectLst/>
                    <a:latin typeface="Calibri"/>
                    <a:ea typeface="Times New Roman"/>
                    <a:cs typeface="Arial"/>
                  </a:rPr>
                  <a:t> et donc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b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𝑡</m:t>
                        </m:r>
                      </m:e>
                      <m:sub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𝑝</m:t>
                        </m:r>
                      </m:sub>
                    </m:sSub>
                    <m:d>
                      <m:d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d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𝑥</m:t>
                        </m:r>
                      </m:e>
                    </m:d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=− </m:t>
                    </m:r>
                    <m:f>
                      <m:f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fPr>
                      <m:num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1</m:t>
                        </m:r>
                      </m:num>
                      <m:den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2</m:t>
                        </m:r>
                      </m:den>
                    </m:f>
                  </m:oMath>
                </a14:m>
                <a:endParaRPr lang="fr-FR" dirty="0">
                  <a:effectLst/>
                  <a:latin typeface="Calibri"/>
                  <a:ea typeface="Times New Roman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dirty="0">
                    <a:effectLst/>
                    <a:latin typeface="Calibri"/>
                    <a:ea typeface="Times New Roman"/>
                    <a:cs typeface="Arial"/>
                  </a:rPr>
                  <a:t>La solution générale de l’équation linéaire est donc :</a:t>
                </a:r>
                <a14:m>
                  <m:oMath xmlns:m="http://schemas.openxmlformats.org/officeDocument/2006/math"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 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𝑡</m:t>
                    </m:r>
                    <m:d>
                      <m:d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d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𝑥</m:t>
                        </m:r>
                      </m:e>
                    </m:d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=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𝑘</m:t>
                    </m:r>
                    <m:sSup>
                      <m:sSup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p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𝑒</m:t>
                        </m:r>
                      </m:e>
                      <m:sup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2</m:t>
                        </m:r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𝑥</m:t>
                        </m:r>
                      </m:sup>
                    </m:sSup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−</m:t>
                    </m:r>
                    <m:f>
                      <m:f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fPr>
                      <m:num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1</m:t>
                        </m:r>
                      </m:num>
                      <m:den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2</m:t>
                        </m:r>
                      </m:den>
                    </m:f>
                  </m:oMath>
                </a14:m>
                <a:endParaRPr lang="fr-FR" dirty="0">
                  <a:effectLst/>
                  <a:latin typeface="Calibri"/>
                  <a:ea typeface="Times New Roman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dirty="0">
                    <a:effectLst/>
                    <a:latin typeface="Calibri"/>
                    <a:ea typeface="Times New Roman"/>
                    <a:cs typeface="Arial"/>
                  </a:rPr>
                  <a:t>Et comme </a:t>
                </a:r>
                <a14:m>
                  <m:oMath xmlns:m="http://schemas.openxmlformats.org/officeDocument/2006/math"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𝑡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=</m:t>
                    </m:r>
                    <m:sSup>
                      <m:sSup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p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𝑧</m:t>
                        </m:r>
                      </m:e>
                      <m:sup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−</m:t>
                        </m:r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1</m:t>
                        </m:r>
                      </m:sup>
                    </m:sSup>
                  </m:oMath>
                </a14:m>
                <a:r>
                  <a:rPr lang="fr-FR" dirty="0">
                    <a:effectLst/>
                    <a:latin typeface="Calibri"/>
                    <a:ea typeface="Times New Roman"/>
                    <a:cs typeface="Arial"/>
                  </a:rPr>
                  <a:t> donc : </a:t>
                </a:r>
                <a14:m>
                  <m:oMath xmlns:m="http://schemas.openxmlformats.org/officeDocument/2006/math"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𝑧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=</m:t>
                    </m:r>
                    <m:sSup>
                      <m:sSup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p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𝑡</m:t>
                        </m:r>
                      </m:e>
                      <m:sup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−</m:t>
                        </m:r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1</m:t>
                        </m:r>
                      </m:sup>
                    </m:sSup>
                  </m:oMath>
                </a14:m>
                <a:r>
                  <a:rPr lang="fr-FR" dirty="0">
                    <a:effectLst/>
                    <a:latin typeface="Calibri"/>
                    <a:ea typeface="Times New Roman"/>
                    <a:cs typeface="Arial"/>
                  </a:rPr>
                  <a:t> alors la solution de l’équation de </a:t>
                </a:r>
                <a:r>
                  <a:rPr lang="fr-FR" dirty="0" smtClean="0">
                    <a:effectLst/>
                    <a:latin typeface="Calibri"/>
                    <a:ea typeface="Times New Roman"/>
                    <a:cs typeface="Arial"/>
                  </a:rPr>
                  <a:t>Bernoulli 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Calibri"/>
                    <a:ea typeface="Times New Roman"/>
                    <a:cs typeface="Arial"/>
                  </a:rPr>
                  <a:t>(2 ) </a:t>
                </a:r>
                <a:r>
                  <a:rPr lang="fr-FR" dirty="0">
                    <a:effectLst/>
                    <a:latin typeface="Calibri"/>
                    <a:ea typeface="Times New Roman"/>
                    <a:cs typeface="Arial"/>
                  </a:rPr>
                  <a:t>est donnée par  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dirty="0">
                    <a:effectLst/>
                    <a:latin typeface="Calibri"/>
                    <a:ea typeface="Times New Roman"/>
                    <a:cs typeface="Arial"/>
                  </a:rPr>
                  <a:t>                                             z =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fPr>
                      <m:num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1</m:t>
                        </m:r>
                      </m:num>
                      <m:den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𝑘</m:t>
                        </m:r>
                        <m:sSup>
                          <m:sSupPr>
                            <m:ctrlPr>
                              <a:rPr lang="fr-FR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</m:ctrlPr>
                          </m:sSupPr>
                          <m:e>
                            <m:r>
                              <a:rPr lang="fr-FR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𝑒</m:t>
                            </m:r>
                          </m:e>
                          <m:sup>
                            <m:r>
                              <a:rPr lang="fr-FR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2</m:t>
                            </m:r>
                            <m:r>
                              <a:rPr lang="fr-FR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𝑥</m:t>
                            </m:r>
                          </m:sup>
                        </m:sSup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−</m:t>
                        </m:r>
                        <m:f>
                          <m:fPr>
                            <m:ctrlPr>
                              <a:rPr lang="fr-FR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</m:ctrlPr>
                          </m:fPr>
                          <m:num>
                            <m:r>
                              <a:rPr lang="fr-FR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1</m:t>
                            </m:r>
                          </m:num>
                          <m:den>
                            <m:r>
                              <a:rPr lang="fr-FR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2</m:t>
                            </m:r>
                          </m:den>
                        </m:f>
                      </m:den>
                    </m:f>
                  </m:oMath>
                </a14:m>
                <a:r>
                  <a:rPr lang="fr-FR" dirty="0">
                    <a:effectLst/>
                    <a:latin typeface="Calibri"/>
                    <a:ea typeface="Times New Roman"/>
                    <a:cs typeface="Arial"/>
                  </a:rPr>
                  <a:t> 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dirty="0">
                    <a:effectLst/>
                    <a:latin typeface="Times New Roman"/>
                    <a:ea typeface="Times New Roman"/>
                    <a:cs typeface="Arial"/>
                  </a:rPr>
                  <a:t>Et aussi : </a:t>
                </a:r>
                <a14:m>
                  <m:oMath xmlns:m="http://schemas.openxmlformats.org/officeDocument/2006/math"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𝑦</m:t>
                    </m:r>
                    <m:d>
                      <m:d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d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𝑥</m:t>
                        </m:r>
                      </m:e>
                    </m:d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=</m:t>
                    </m:r>
                    <m:sSub>
                      <m:sSub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b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𝑦</m:t>
                        </m:r>
                      </m:e>
                      <m:sub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0</m:t>
                        </m:r>
                      </m:sub>
                    </m:sSub>
                    <m:d>
                      <m:d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d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𝑥</m:t>
                        </m:r>
                      </m:e>
                    </m:d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+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𝑧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= 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𝑥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+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1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+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𝑧</m:t>
                    </m:r>
                  </m:oMath>
                </a14:m>
                <a:r>
                  <a:rPr lang="fr-FR" dirty="0">
                    <a:effectLst/>
                    <a:latin typeface="Times New Roman"/>
                    <a:ea typeface="Times New Roman"/>
                    <a:cs typeface="Arial"/>
                  </a:rPr>
                  <a:t>, </a:t>
                </a:r>
                <a:r>
                  <a:rPr lang="fr-FR" dirty="0">
                    <a:effectLst/>
                    <a:latin typeface="Calibri"/>
                    <a:ea typeface="Times New Roman"/>
                    <a:cs typeface="Arial"/>
                  </a:rPr>
                  <a:t>, on déduit que la solution de l’équation de </a:t>
                </a:r>
                <a:r>
                  <a:rPr lang="fr-FR" dirty="0" err="1" smtClean="0">
                    <a:effectLst/>
                    <a:latin typeface="Calibri"/>
                    <a:ea typeface="Times New Roman"/>
                    <a:cs typeface="Arial"/>
                  </a:rPr>
                  <a:t>Ricatti</a:t>
                </a:r>
                <a:r>
                  <a:rPr lang="fr-FR" dirty="0" smtClean="0">
                    <a:effectLst/>
                    <a:latin typeface="Calibri"/>
                    <a:ea typeface="Times New Roman"/>
                    <a:cs typeface="Arial"/>
                  </a:rPr>
                  <a:t> 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Calibri"/>
                    <a:ea typeface="Times New Roman"/>
                    <a:cs typeface="Arial"/>
                  </a:rPr>
                  <a:t>(1</a:t>
                </a:r>
                <a:r>
                  <a:rPr lang="fr-FR" dirty="0" smtClean="0">
                    <a:effectLst/>
                    <a:latin typeface="Calibri"/>
                    <a:ea typeface="Times New Roman"/>
                    <a:cs typeface="Arial"/>
                  </a:rPr>
                  <a:t>) </a:t>
                </a:r>
                <a:r>
                  <a:rPr lang="fr-FR" dirty="0">
                    <a:effectLst/>
                    <a:latin typeface="Calibri"/>
                    <a:ea typeface="Times New Roman"/>
                    <a:cs typeface="Arial"/>
                  </a:rPr>
                  <a:t>est donnée par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fr-FR" b="0" i="1" smtClean="0">
                        <a:effectLst/>
                        <a:latin typeface="Cambria Math"/>
                        <a:ea typeface="Times New Roman"/>
                        <a:cs typeface="Arial"/>
                      </a:rPr>
                      <m:t>                                      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𝑦</m:t>
                    </m:r>
                    <m:d>
                      <m:d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d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𝑥</m:t>
                        </m:r>
                      </m:e>
                    </m:d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= 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𝑥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+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1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+</m:t>
                    </m:r>
                  </m:oMath>
                </a14:m>
                <a:r>
                  <a:rPr lang="fr-FR" dirty="0">
                    <a:effectLst/>
                    <a:latin typeface="Calibri"/>
                    <a:ea typeface="Times New Roman"/>
                    <a:cs typeface="Arial"/>
                  </a:rPr>
                  <a:t>=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fPr>
                      <m:num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1</m:t>
                        </m:r>
                      </m:num>
                      <m:den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𝑘</m:t>
                        </m:r>
                        <m:sSup>
                          <m:sSupPr>
                            <m:ctrlPr>
                              <a:rPr lang="fr-FR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</m:ctrlPr>
                          </m:sSupPr>
                          <m:e>
                            <m:r>
                              <a:rPr lang="fr-FR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𝑒</m:t>
                            </m:r>
                          </m:e>
                          <m:sup>
                            <m:r>
                              <a:rPr lang="fr-FR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2</m:t>
                            </m:r>
                            <m:r>
                              <a:rPr lang="fr-FR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𝑥</m:t>
                            </m:r>
                          </m:sup>
                        </m:sSup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−</m:t>
                        </m:r>
                        <m:f>
                          <m:fPr>
                            <m:ctrlPr>
                              <a:rPr lang="fr-FR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</m:ctrlPr>
                          </m:fPr>
                          <m:num>
                            <m:r>
                              <a:rPr lang="fr-FR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1</m:t>
                            </m:r>
                          </m:num>
                          <m:den>
                            <m:r>
                              <a:rPr lang="fr-FR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2</m:t>
                            </m:r>
                          </m:den>
                        </m:f>
                      </m:den>
                    </m:f>
                  </m:oMath>
                </a14:m>
                <a:endParaRPr lang="fr-FR" dirty="0">
                  <a:effectLst/>
                  <a:latin typeface="Calibri"/>
                  <a:ea typeface="Times New Roman"/>
                  <a:cs typeface="Arial"/>
                </a:endParaRPr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541062"/>
                <a:ext cx="7488832" cy="4370427"/>
              </a:xfrm>
              <a:prstGeom prst="rect">
                <a:avLst/>
              </a:prstGeom>
              <a:blipFill rotWithShape="1">
                <a:blip r:embed="rId2"/>
                <a:stretch>
                  <a:fillRect l="-733" t="-13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4467251"/>
      </p:ext>
    </p:extLst>
  </p:cSld>
  <p:clrMapOvr>
    <a:masterClrMapping/>
  </p:clrMapOvr>
  <p:transition spd="med">
    <p:cut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13FA-DD3A-4AFC-BE0F-E9B874A41A34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23" name="Bouton d'action : Vidéo 22">
            <a:hlinkClick r:id="" action="ppaction://hlinkshowjump?jump=previousslide" highlightClick="1"/>
          </p:cNvPr>
          <p:cNvSpPr/>
          <p:nvPr/>
        </p:nvSpPr>
        <p:spPr>
          <a:xfrm>
            <a:off x="6286512" y="0"/>
            <a:ext cx="642942" cy="285728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1026" name="Picture 2" descr="Clipart Merci Pour Votre Attention 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548681"/>
            <a:ext cx="8520881" cy="532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cut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13FA-DD3A-4AFC-BE0F-E9B874A41A34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0" y="1309860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endParaRPr lang="fr-FR" dirty="0" smtClean="0"/>
          </a:p>
          <a:p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95536" y="1484784"/>
                <a:ext cx="6462464" cy="41743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sz="3200" b="1" dirty="0" smtClean="0">
                    <a:solidFill>
                      <a:srgbClr val="FF0000"/>
                    </a:solidFill>
                    <a:latin typeface="Times New Roman"/>
                    <a:ea typeface="Times New Roman"/>
                    <a:cs typeface="Arial"/>
                  </a:rPr>
                  <a:t>Exercice 1: 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sz="2000" b="1" dirty="0" smtClean="0">
                    <a:latin typeface="Times New Roman"/>
                    <a:ea typeface="Times New Roman"/>
                    <a:cs typeface="Arial"/>
                  </a:rPr>
                  <a:t>I-Equations différentielles du premier ordre.</a:t>
                </a:r>
                <a:endParaRPr lang="fr-FR" sz="1600" dirty="0">
                  <a:latin typeface="Calibri"/>
                  <a:ea typeface="Times New Roman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b="1" dirty="0">
                    <a:latin typeface="Times New Roman"/>
                    <a:ea typeface="Times New Roman"/>
                    <a:cs typeface="Arial"/>
                  </a:rPr>
                  <a:t>Exercice 1. </a:t>
                </a:r>
                <a:r>
                  <a:rPr lang="fr-FR" dirty="0">
                    <a:latin typeface="Times New Roman"/>
                    <a:ea typeface="Times New Roman"/>
                    <a:cs typeface="Arial"/>
                  </a:rPr>
                  <a:t>Résolution des équations différentielles</a:t>
                </a:r>
                <a:r>
                  <a:rPr lang="fr-FR" dirty="0" smtClean="0">
                    <a:latin typeface="Times New Roman"/>
                    <a:ea typeface="Times New Roman"/>
                    <a:cs typeface="Arial"/>
                  </a:rPr>
                  <a:t>.(</a:t>
                </a:r>
                <a:r>
                  <a:rPr lang="fr-FR" dirty="0" err="1" smtClean="0">
                    <a:latin typeface="Times New Roman"/>
                    <a:ea typeface="Times New Roman"/>
                    <a:cs typeface="Arial"/>
                  </a:rPr>
                  <a:t>f+g</a:t>
                </a:r>
                <a:r>
                  <a:rPr lang="fr-FR" dirty="0" smtClean="0">
                    <a:latin typeface="Times New Roman"/>
                    <a:ea typeface="Times New Roman"/>
                    <a:cs typeface="Arial"/>
                  </a:rPr>
                  <a:t>) 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sz="2000" dirty="0" smtClean="0">
                    <a:effectLst/>
                    <a:latin typeface="Times New Roman"/>
                    <a:ea typeface="Times New Roman"/>
                    <a:cs typeface="Arial"/>
                  </a:rPr>
                  <a:t>f)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2000" i="1"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sSupPr>
                      <m:e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 </m:t>
                        </m:r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𝑦</m:t>
                        </m:r>
                      </m:e>
                      <m:sup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′</m:t>
                        </m:r>
                      </m:sup>
                    </m:sSup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𝑦</m:t>
                    </m:r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−2</m:t>
                    </m:r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𝑥</m:t>
                    </m:r>
                    <m:sSup>
                      <m:sSupPr>
                        <m:ctrlPr>
                          <a:rPr lang="fr-FR" sz="2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sSupPr>
                      <m:e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𝑦</m:t>
                        </m:r>
                      </m:e>
                      <m:sup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3</m:t>
                        </m:r>
                      </m:sup>
                    </m:sSup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 ,     2</m:t>
                    </m:r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𝑦</m:t>
                    </m:r>
                    <m:d>
                      <m:dPr>
                        <m:ctrlPr>
                          <a:rPr lang="fr-FR" sz="2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fr-FR" sz="2000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fPr>
                          <m:num>
                            <m:r>
                              <a:rPr lang="fr-FR" sz="2000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1</m:t>
                            </m:r>
                          </m:num>
                          <m:den>
                            <m:r>
                              <a:rPr lang="fr-FR" sz="2000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ad>
                      <m:radPr>
                        <m:degHide m:val="on"/>
                        <m:ctrlPr>
                          <a:rPr lang="fr-FR" sz="2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radPr>
                      <m:deg/>
                      <m:e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𝑒</m:t>
                        </m:r>
                      </m:e>
                    </m:rad>
                  </m:oMath>
                </a14:m>
                <a:r>
                  <a:rPr lang="fr-FR" sz="2000" dirty="0" smtClean="0">
                    <a:effectLst/>
                    <a:latin typeface="Calibri"/>
                    <a:ea typeface="Times New Roman"/>
                    <a:cs typeface="Arial"/>
                  </a:rPr>
                  <a:t>.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sz="2000" dirty="0" smtClean="0">
                    <a:latin typeface="Calibri"/>
                    <a:ea typeface="Times New Roman"/>
                    <a:cs typeface="Arial"/>
                  </a:rPr>
                  <a:t>g)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2000" i="1">
                            <a:latin typeface="Cambria Math"/>
                            <a:cs typeface="Times New Roman"/>
                          </a:rPr>
                        </m:ctrlPr>
                      </m:sSupPr>
                      <m:e>
                        <m:r>
                          <a:rPr lang="fr-FR" sz="2000" b="0" i="1" smtClean="0">
                            <a:latin typeface="Cambria Math"/>
                            <a:cs typeface="Times New Roman"/>
                          </a:rPr>
                          <m:t>  </m:t>
                        </m:r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𝑦</m:t>
                        </m:r>
                      </m:e>
                      <m:sup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′</m:t>
                        </m:r>
                      </m:sup>
                    </m:sSup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−2</m:t>
                    </m:r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𝑥𝑦</m:t>
                    </m:r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+</m:t>
                    </m:r>
                    <m:sSup>
                      <m:sSupPr>
                        <m:ctrlPr>
                          <a:rPr lang="fr-FR" sz="2000" i="1">
                            <a:effectLst/>
                            <a:latin typeface="Cambria Math"/>
                            <a:cs typeface="Times New Roman"/>
                          </a:rPr>
                        </m:ctrlPr>
                      </m:sSupPr>
                      <m:e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𝑦</m:t>
                        </m:r>
                      </m:e>
                      <m:sup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</m:t>
                        </m:r>
                      </m:sup>
                    </m:sSup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=2−</m:t>
                    </m:r>
                    <m:sSup>
                      <m:sSupPr>
                        <m:ctrlPr>
                          <a:rPr lang="fr-FR" sz="2000" i="1">
                            <a:effectLst/>
                            <a:latin typeface="Cambria Math"/>
                            <a:cs typeface="Times New Roman"/>
                          </a:rPr>
                        </m:ctrlPr>
                      </m:sSupPr>
                      <m:e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𝑥</m:t>
                        </m:r>
                      </m:e>
                      <m:sup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</m:t>
                        </m:r>
                      </m:sup>
                    </m:sSup>
                  </m:oMath>
                </a14:m>
                <a:r>
                  <a:rPr lang="fr-FR" sz="2000" dirty="0" smtClean="0">
                    <a:effectLst/>
                    <a:latin typeface="Calibri"/>
                    <a:ea typeface="Times New Roman"/>
                    <a:cs typeface="Arial"/>
                  </a:rPr>
                  <a:t>.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fr-FR" sz="2000" dirty="0">
                  <a:latin typeface="Calibri"/>
                  <a:ea typeface="Times New Roman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fr-FR" sz="2000" dirty="0">
                  <a:effectLst/>
                  <a:latin typeface="Calibri"/>
                  <a:ea typeface="Times New Roman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fr-FR" sz="2000" dirty="0">
                  <a:effectLst/>
                  <a:latin typeface="Calibri"/>
                  <a:ea typeface="Times New Roman"/>
                  <a:cs typeface="Arial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484784"/>
                <a:ext cx="6462464" cy="4174348"/>
              </a:xfrm>
              <a:prstGeom prst="rect">
                <a:avLst/>
              </a:prstGeom>
              <a:blipFill rotWithShape="1">
                <a:blip r:embed="rId3"/>
                <a:stretch>
                  <a:fillRect l="-2453" t="-131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>
    <p:cut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13FA-DD3A-4AFC-BE0F-E9B874A41A34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82218" y="428603"/>
            <a:ext cx="4680520" cy="584775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Corrigé exercice </a:t>
            </a:r>
            <a:r>
              <a:rPr lang="fr-FR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fr-FR" sz="3200" dirty="0">
              <a:solidFill>
                <a:srgbClr val="FF0000"/>
              </a:solidFill>
              <a:effectLst/>
              <a:latin typeface="Calibri"/>
              <a:ea typeface="Times New Roman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68759" y="3296867"/>
            <a:ext cx="184731" cy="3588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endParaRPr lang="fr-FR" sz="1600" dirty="0">
              <a:effectLst/>
              <a:latin typeface="Calibri"/>
              <a:ea typeface="Times New Roman"/>
              <a:cs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87561" y="1340768"/>
                <a:ext cx="5731857" cy="6220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sz="2000" dirty="0" smtClean="0">
                    <a:ea typeface="Times New Roman"/>
                    <a:cs typeface="Times New Roman"/>
                  </a:rPr>
                  <a:t>f)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2000" i="1"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sSupPr>
                      <m:e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 </m:t>
                        </m:r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𝑦</m:t>
                        </m:r>
                      </m:e>
                      <m:sup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′</m:t>
                        </m:r>
                      </m:sup>
                    </m:sSup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𝑦</m:t>
                    </m:r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−</m:t>
                    </m:r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2</m:t>
                    </m:r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𝑥</m:t>
                    </m:r>
                    <m:sSup>
                      <m:sSupPr>
                        <m:ctrlPr>
                          <a:rPr lang="fr-FR" sz="2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sSupPr>
                      <m:e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𝑦</m:t>
                        </m:r>
                      </m:e>
                      <m:sup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3</m:t>
                        </m:r>
                      </m:sup>
                    </m:sSup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 ,     </m:t>
                    </m:r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2</m:t>
                    </m:r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𝑦</m:t>
                    </m:r>
                    <m:d>
                      <m:dPr>
                        <m:ctrlPr>
                          <a:rPr lang="fr-FR" sz="2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fr-FR" sz="2000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fPr>
                          <m:num>
                            <m:r>
                              <a:rPr lang="fr-FR" sz="2000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1</m:t>
                            </m:r>
                          </m:num>
                          <m:den>
                            <m:r>
                              <a:rPr lang="fr-FR" sz="2000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ad>
                      <m:radPr>
                        <m:degHide m:val="on"/>
                        <m:ctrlPr>
                          <a:rPr lang="fr-FR" sz="2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radPr>
                      <m:deg/>
                      <m:e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𝑒</m:t>
                        </m:r>
                      </m:e>
                    </m:rad>
                  </m:oMath>
                </a14:m>
                <a:endParaRPr lang="fr-FR" sz="2000" dirty="0">
                  <a:effectLst/>
                  <a:latin typeface="Calibri"/>
                  <a:ea typeface="Times New Roman"/>
                  <a:cs typeface="Arial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561" y="1340768"/>
                <a:ext cx="5731857" cy="622093"/>
              </a:xfrm>
              <a:prstGeom prst="rect">
                <a:avLst/>
              </a:prstGeom>
              <a:blipFill rotWithShape="1">
                <a:blip r:embed="rId3"/>
                <a:stretch>
                  <a:fillRect l="-1064" b="-392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287561" y="2030512"/>
                <a:ext cx="9108975" cy="61099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sz="2000" dirty="0" smtClean="0">
                    <a:latin typeface="Calibri"/>
                    <a:ea typeface="Times New Roman"/>
                    <a:cs typeface="Arial"/>
                  </a:rPr>
                  <a:t>C’est une </a:t>
                </a:r>
                <a:r>
                  <a:rPr lang="fr-FR" sz="2000" dirty="0" smtClean="0">
                    <a:solidFill>
                      <a:schemeClr val="accent3">
                        <a:lumMod val="75000"/>
                      </a:schemeClr>
                    </a:solidFill>
                    <a:latin typeface="Calibri"/>
                    <a:ea typeface="Times New Roman"/>
                    <a:cs typeface="Arial"/>
                  </a:rPr>
                  <a:t>équation de Bernoulli </a:t>
                </a:r>
                <a:r>
                  <a:rPr lang="fr-FR" sz="2000" dirty="0" smtClean="0">
                    <a:latin typeface="Calibri"/>
                    <a:ea typeface="Times New Roman"/>
                    <a:cs typeface="Arial"/>
                  </a:rPr>
                  <a:t>de la forme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sz="1600" dirty="0" smtClean="0">
                    <a:effectLst/>
                    <a:latin typeface="Calibri"/>
                    <a:ea typeface="Times New Roman"/>
                    <a:cs typeface="Arial"/>
                  </a:rPr>
                  <a:t>*</a:t>
                </a:r>
                <a:endParaRPr lang="fr-FR" sz="1600" dirty="0">
                  <a:effectLst/>
                  <a:latin typeface="Calibri"/>
                  <a:ea typeface="Times New Roman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 smtClean="0">
                          <a:effectLst/>
                          <a:latin typeface="Cambria Math"/>
                          <a:ea typeface="Times New Roman"/>
                          <a:cs typeface="Arial"/>
                        </a:rPr>
                        <m:t>𝑦</m:t>
                      </m:r>
                      <m:r>
                        <a:rPr lang="fr-FR" i="1" smtClean="0">
                          <a:effectLst/>
                          <a:latin typeface="Cambria Math"/>
                          <a:ea typeface="Times New Roman"/>
                          <a:cs typeface="Arial"/>
                        </a:rPr>
                        <m:t>′</m:t>
                      </m:r>
                    </m:oMath>
                  </m:oMathPara>
                </a14:m>
                <a:endParaRPr lang="fr-FR" sz="1600" dirty="0" smtClean="0">
                  <a:effectLst/>
                  <a:latin typeface="Calibri"/>
                  <a:ea typeface="Times New Roman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fr-FR" sz="1600" dirty="0">
                  <a:effectLst/>
                  <a:latin typeface="Calibri"/>
                  <a:ea typeface="Times New Roman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sz="2000" dirty="0">
                    <a:effectLst/>
                    <a:latin typeface="Calibri"/>
                    <a:ea typeface="Times New Roman"/>
                    <a:cs typeface="Arial"/>
                  </a:rPr>
                  <a:t>Avec : </a:t>
                </a:r>
                <a14:m>
                  <m:oMath xmlns:m="http://schemas.openxmlformats.org/officeDocument/2006/math">
                    <m:r>
                      <a:rPr lang="fr-FR" sz="2000" b="0" i="0" smtClean="0">
                        <a:effectLst/>
                        <a:latin typeface="Cambria Math"/>
                        <a:ea typeface="Times New Roman"/>
                        <a:cs typeface="Arial"/>
                      </a:rPr>
                      <m:t>    </m:t>
                    </m:r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Arial"/>
                      </a:rPr>
                      <m:t>𝑎</m:t>
                    </m:r>
                    <m:d>
                      <m:dPr>
                        <m:ctrlP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dPr>
                      <m:e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𝑥</m:t>
                        </m:r>
                      </m:e>
                    </m:d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Arial"/>
                      </a:rPr>
                      <m:t>=</m:t>
                    </m:r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Arial"/>
                      </a:rPr>
                      <m:t>1</m:t>
                    </m:r>
                  </m:oMath>
                </a14:m>
                <a:r>
                  <a:rPr lang="fr-FR" sz="2000" dirty="0">
                    <a:effectLst/>
                    <a:latin typeface="Calibri"/>
                    <a:ea typeface="Times New Roman"/>
                    <a:cs typeface="Arial"/>
                  </a:rPr>
                  <a:t> </a:t>
                </a:r>
                <a:r>
                  <a:rPr lang="fr-FR" sz="2000" dirty="0" smtClean="0">
                    <a:effectLst/>
                    <a:latin typeface="Calibri"/>
                    <a:ea typeface="Times New Roman"/>
                    <a:cs typeface="Arial"/>
                  </a:rPr>
                  <a:t>,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sz="2000" dirty="0">
                    <a:latin typeface="Calibri"/>
                    <a:ea typeface="Times New Roman"/>
                    <a:cs typeface="Arial"/>
                  </a:rPr>
                  <a:t> </a:t>
                </a:r>
                <a:r>
                  <a:rPr lang="fr-FR" sz="2000" dirty="0" smtClean="0">
                    <a:latin typeface="Calibri"/>
                    <a:ea typeface="Times New Roman"/>
                    <a:cs typeface="Arial"/>
                  </a:rPr>
                  <a:t>          </a:t>
                </a:r>
                <a:r>
                  <a:rPr lang="fr-FR" sz="2000" dirty="0" smtClean="0">
                    <a:effectLst/>
                    <a:latin typeface="Calibri"/>
                    <a:ea typeface="Times New Roman"/>
                    <a:cs typeface="Arial"/>
                  </a:rPr>
                  <a:t>     </a:t>
                </a:r>
                <a14:m>
                  <m:oMath xmlns:m="http://schemas.openxmlformats.org/officeDocument/2006/math"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Arial"/>
                      </a:rPr>
                      <m:t>𝑏</m:t>
                    </m:r>
                    <m:d>
                      <m:dPr>
                        <m:ctrlP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dPr>
                      <m:e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𝑥</m:t>
                        </m:r>
                      </m:e>
                    </m:d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Arial"/>
                      </a:rPr>
                      <m:t>=−</m:t>
                    </m:r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Arial"/>
                      </a:rPr>
                      <m:t>2</m:t>
                    </m:r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Arial"/>
                      </a:rPr>
                      <m:t>𝑥</m:t>
                    </m:r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Arial"/>
                      </a:rPr>
                      <m:t>,  </m:t>
                    </m:r>
                  </m:oMath>
                </a14:m>
                <a:endParaRPr lang="fr-FR" sz="2000" i="1" dirty="0" smtClean="0">
                  <a:effectLst/>
                  <a:latin typeface="Cambria Math"/>
                  <a:ea typeface="Times New Roman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sz="2000" dirty="0" smtClean="0">
                    <a:effectLst/>
                    <a:ea typeface="Times New Roman"/>
                    <a:cs typeface="Arial"/>
                  </a:rPr>
                  <a:t>                     </a:t>
                </a:r>
                <a14:m>
                  <m:oMath xmlns:m="http://schemas.openxmlformats.org/officeDocument/2006/math"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Arial"/>
                      </a:rPr>
                      <m:t>𝑛</m:t>
                    </m:r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Arial"/>
                      </a:rPr>
                      <m:t>=</m:t>
                    </m:r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Arial"/>
                      </a:rPr>
                      <m:t>3</m:t>
                    </m:r>
                    <m:r>
                      <a:rPr lang="fr-FR" sz="2000" b="0" i="0" smtClean="0">
                        <a:effectLst/>
                        <a:latin typeface="Cambria Math"/>
                        <a:ea typeface="Times New Roman"/>
                        <a:cs typeface="Arial"/>
                      </a:rPr>
                      <m:t>.</m:t>
                    </m:r>
                  </m:oMath>
                </a14:m>
                <a:endParaRPr lang="fr-FR" sz="2000" b="0" dirty="0" smtClean="0">
                  <a:effectLst/>
                  <a:ea typeface="Times New Roman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sz="2000" dirty="0">
                    <a:latin typeface="Calibri"/>
                    <a:ea typeface="Times New Roman"/>
                    <a:cs typeface="Arial"/>
                  </a:rPr>
                  <a:t>Divisons alors par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pPr>
                      <m:e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𝑦</m:t>
                        </m:r>
                      </m:e>
                      <m:sup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3</m:t>
                        </m:r>
                      </m:sup>
                    </m:sSup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Arial"/>
                      </a:rPr>
                      <m:t> : </m:t>
                    </m:r>
                  </m:oMath>
                </a14:m>
                <a:r>
                  <a:rPr lang="fr-FR" sz="2000" dirty="0">
                    <a:effectLst/>
                    <a:latin typeface="Calibri"/>
                    <a:ea typeface="Times New Roman"/>
                    <a:cs typeface="Arial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pPr>
                      <m:e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𝑦</m:t>
                        </m:r>
                      </m:e>
                      <m:sup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′</m:t>
                        </m:r>
                      </m:sup>
                    </m:sSup>
                    <m:sSup>
                      <m:sSupPr>
                        <m:ctrlP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pPr>
                      <m:e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𝑦</m:t>
                        </m:r>
                      </m:e>
                      <m:sup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−</m:t>
                        </m:r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3</m:t>
                        </m:r>
                      </m:sup>
                    </m:sSup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Arial"/>
                      </a:rPr>
                      <m:t>=</m:t>
                    </m:r>
                    <m:sSup>
                      <m:sSupPr>
                        <m:ctrlP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pPr>
                      <m:e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𝑦</m:t>
                        </m:r>
                      </m:e>
                      <m:sup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−</m:t>
                        </m:r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2</m:t>
                        </m:r>
                      </m:sup>
                    </m:sSup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Arial"/>
                      </a:rPr>
                      <m:t>−</m:t>
                    </m:r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Arial"/>
                      </a:rPr>
                      <m:t>2</m:t>
                    </m:r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Arial"/>
                      </a:rPr>
                      <m:t>𝑥</m:t>
                    </m:r>
                  </m:oMath>
                </a14:m>
                <a:r>
                  <a:rPr lang="fr-FR" sz="2000" dirty="0">
                    <a:effectLst/>
                    <a:latin typeface="Calibri"/>
                    <a:ea typeface="Times New Roman"/>
                    <a:cs typeface="Arial"/>
                  </a:rPr>
                  <a:t> </a:t>
                </a:r>
                <a:r>
                  <a:rPr lang="fr-FR" sz="2000" dirty="0" smtClean="0">
                    <a:effectLst/>
                    <a:latin typeface="Calibri"/>
                    <a:ea typeface="Times New Roman"/>
                    <a:cs typeface="Arial"/>
                  </a:rPr>
                  <a:t>   et </a:t>
                </a:r>
                <a:r>
                  <a:rPr lang="fr-FR" sz="2000" dirty="0">
                    <a:effectLst/>
                    <a:latin typeface="Calibri"/>
                    <a:ea typeface="Times New Roman"/>
                    <a:cs typeface="Arial"/>
                  </a:rPr>
                  <a:t>on pose</a:t>
                </a:r>
                <a14:m>
                  <m:oMath xmlns:m="http://schemas.openxmlformats.org/officeDocument/2006/math">
                    <m:r>
                      <a:rPr lang="fr-FR" sz="2000" b="0" i="0" smtClean="0">
                        <a:effectLst/>
                        <a:latin typeface="Cambria Math"/>
                        <a:ea typeface="Times New Roman"/>
                        <a:cs typeface="Arial"/>
                      </a:rPr>
                      <m:t>       </m:t>
                    </m:r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Arial"/>
                      </a:rPr>
                      <m:t>𝑧</m:t>
                    </m:r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Arial"/>
                      </a:rPr>
                      <m:t>=</m:t>
                    </m:r>
                    <m:sSup>
                      <m:sSupPr>
                        <m:ctrlP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pPr>
                      <m:e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𝑦</m:t>
                        </m:r>
                      </m:e>
                      <m:sup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−</m:t>
                        </m:r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2</m:t>
                        </m:r>
                      </m:sup>
                    </m:sSup>
                  </m:oMath>
                </a14:m>
                <a:r>
                  <a:rPr lang="fr-FR" sz="2000" dirty="0">
                    <a:effectLst/>
                    <a:latin typeface="Calibri"/>
                    <a:ea typeface="Times New Roman"/>
                    <a:cs typeface="Arial"/>
                  </a:rPr>
                  <a:t> , </a:t>
                </a:r>
                <a:endParaRPr lang="fr-FR" sz="2000" dirty="0" smtClean="0">
                  <a:effectLst/>
                  <a:latin typeface="Calibri"/>
                  <a:ea typeface="Times New Roman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sz="2000" dirty="0" smtClean="0">
                    <a:effectLst/>
                    <a:latin typeface="Calibri"/>
                    <a:ea typeface="Times New Roman"/>
                    <a:cs typeface="Arial"/>
                  </a:rPr>
                  <a:t>on </a:t>
                </a:r>
                <a:r>
                  <a:rPr lang="fr-FR" sz="2000" dirty="0">
                    <a:effectLst/>
                    <a:latin typeface="Calibri"/>
                    <a:ea typeface="Times New Roman"/>
                    <a:cs typeface="Arial"/>
                  </a:rPr>
                  <a:t>dérive 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pPr>
                      <m:e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𝑧</m:t>
                        </m:r>
                      </m:e>
                      <m:sup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′</m:t>
                        </m:r>
                      </m:sup>
                    </m:sSup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Arial"/>
                      </a:rPr>
                      <m:t>=−</m:t>
                    </m:r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Arial"/>
                      </a:rPr>
                      <m:t>2</m:t>
                    </m:r>
                    <m:sSup>
                      <m:sSupPr>
                        <m:ctrlP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pPr>
                      <m:e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𝑦</m:t>
                        </m:r>
                      </m:e>
                      <m:sup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−</m:t>
                        </m:r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pPr>
                      <m:e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𝑦</m:t>
                        </m:r>
                      </m:e>
                      <m:sup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′</m:t>
                        </m:r>
                      </m:sup>
                    </m:sSup>
                  </m:oMath>
                </a14:m>
                <a:r>
                  <a:rPr lang="fr-FR" sz="2000" dirty="0">
                    <a:effectLst/>
                    <a:latin typeface="Calibri"/>
                    <a:ea typeface="Times New Roman"/>
                    <a:cs typeface="Arial"/>
                  </a:rPr>
                  <a:t>  </a:t>
                </a:r>
                <a:endParaRPr lang="fr-FR" sz="2000" dirty="0" smtClean="0">
                  <a:effectLst/>
                  <a:latin typeface="Calibri"/>
                  <a:ea typeface="Times New Roman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sz="2000" dirty="0" smtClean="0">
                    <a:effectLst/>
                    <a:latin typeface="Calibri"/>
                    <a:ea typeface="Times New Roman"/>
                    <a:cs typeface="Arial"/>
                  </a:rPr>
                  <a:t>c’est-à-dire   :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pPr>
                      <m:e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𝑦</m:t>
                        </m:r>
                      </m:e>
                      <m:sup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−</m:t>
                        </m:r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pPr>
                      <m:e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𝑦</m:t>
                        </m:r>
                      </m:e>
                      <m:sup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′</m:t>
                        </m:r>
                      </m:sup>
                    </m:sSup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Arial"/>
                      </a:rPr>
                      <m:t>=−</m:t>
                    </m:r>
                    <m:f>
                      <m:fPr>
                        <m:ctrlP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fr-FR" sz="2000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</m:ctrlPr>
                          </m:sSupPr>
                          <m:e>
                            <m:r>
                              <a:rPr lang="fr-FR" sz="2000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𝑧</m:t>
                            </m:r>
                          </m:e>
                          <m:sup>
                            <m:r>
                              <a:rPr lang="fr-FR" sz="2000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2</m:t>
                        </m:r>
                      </m:den>
                    </m:f>
                  </m:oMath>
                </a14:m>
                <a:endParaRPr lang="fr-FR" sz="2000" dirty="0">
                  <a:effectLst/>
                  <a:latin typeface="Calibri"/>
                  <a:ea typeface="Times New Roman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fr-FR" dirty="0">
                  <a:ea typeface="Times New Roman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fr-FR" b="0" dirty="0" smtClean="0">
                  <a:effectLst/>
                  <a:ea typeface="Times New Roman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fr-FR" sz="1600" dirty="0" smtClean="0">
                  <a:effectLst/>
                  <a:latin typeface="Calibri"/>
                  <a:ea typeface="Times New Roman"/>
                  <a:cs typeface="Arial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561" y="2030512"/>
                <a:ext cx="9108975" cy="6109942"/>
              </a:xfrm>
              <a:prstGeom prst="rect">
                <a:avLst/>
              </a:prstGeom>
              <a:blipFill rotWithShape="1">
                <a:blip r:embed="rId4"/>
                <a:stretch>
                  <a:fillRect l="-669" t="-10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2439606" y="2924944"/>
                <a:ext cx="2564442" cy="730739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/>
                          <a:ea typeface="Times New Roman"/>
                          <a:cs typeface="Arial"/>
                        </a:rPr>
                        <m:t>𝑦</m:t>
                      </m:r>
                      <m:r>
                        <a:rPr lang="fr-FR" i="1">
                          <a:latin typeface="Cambria Math"/>
                          <a:ea typeface="Times New Roman"/>
                          <a:cs typeface="Arial"/>
                        </a:rPr>
                        <m:t>′=</m:t>
                      </m:r>
                      <m:r>
                        <a:rPr lang="fr-FR" i="1">
                          <a:latin typeface="Cambria Math"/>
                          <a:ea typeface="Times New Roman"/>
                          <a:cs typeface="Arial"/>
                        </a:rPr>
                        <m:t>𝑎</m:t>
                      </m:r>
                      <m:d>
                        <m:dPr>
                          <m:ctrlPr>
                            <a:rPr lang="fr-FR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</m:ctrlPr>
                        </m:dPr>
                        <m:e>
                          <m:r>
                            <a:rPr lang="fr-FR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𝑥</m:t>
                          </m:r>
                        </m:e>
                      </m:d>
                      <m:r>
                        <a:rPr lang="fr-FR" i="1">
                          <a:effectLst/>
                          <a:latin typeface="Cambria Math"/>
                          <a:ea typeface="Times New Roman"/>
                          <a:cs typeface="Arial"/>
                        </a:rPr>
                        <m:t>𝑦</m:t>
                      </m:r>
                      <m:r>
                        <a:rPr lang="fr-FR" i="1">
                          <a:effectLst/>
                          <a:latin typeface="Cambria Math"/>
                          <a:ea typeface="Times New Roman"/>
                          <a:cs typeface="Arial"/>
                        </a:rPr>
                        <m:t>+</m:t>
                      </m:r>
                      <m:r>
                        <a:rPr lang="fr-FR" i="1">
                          <a:effectLst/>
                          <a:latin typeface="Cambria Math"/>
                          <a:ea typeface="Times New Roman"/>
                          <a:cs typeface="Arial"/>
                        </a:rPr>
                        <m:t>𝑏</m:t>
                      </m:r>
                      <m:d>
                        <m:dPr>
                          <m:ctrlPr>
                            <a:rPr lang="fr-FR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</m:ctrlPr>
                        </m:dPr>
                        <m:e>
                          <m:r>
                            <a:rPr lang="fr-FR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𝑥</m:t>
                          </m:r>
                        </m:e>
                      </m:d>
                      <m:sSup>
                        <m:sSupPr>
                          <m:ctrlPr>
                            <a:rPr lang="fr-FR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</m:ctrlPr>
                        </m:sSupPr>
                        <m:e>
                          <m:r>
                            <a:rPr lang="fr-FR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𝑦</m:t>
                          </m:r>
                        </m:e>
                        <m:sup>
                          <m:r>
                            <a:rPr lang="fr-FR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fr-FR" sz="1600" dirty="0">
                  <a:effectLst/>
                  <a:latin typeface="Calibri"/>
                  <a:ea typeface="Times New Roman"/>
                  <a:cs typeface="Arial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9606" y="2924944"/>
                <a:ext cx="2564442" cy="73073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>
    <p:cut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13FA-DD3A-4AFC-BE0F-E9B874A41A34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dirty="0"/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dirty="0"/>
          </a:p>
        </p:txBody>
      </p:sp>
      <p:sp>
        <p:nvSpPr>
          <p:cNvPr id="532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dirty="0"/>
          </a:p>
        </p:txBody>
      </p:sp>
      <p:sp>
        <p:nvSpPr>
          <p:cNvPr id="53257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dirty="0"/>
          </a:p>
        </p:txBody>
      </p:sp>
      <p:sp>
        <p:nvSpPr>
          <p:cNvPr id="5326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827584" y="1052737"/>
                <a:ext cx="7056784" cy="54117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sz="2000" dirty="0" smtClean="0">
                    <a:latin typeface="Calibri"/>
                    <a:ea typeface="Times New Roman"/>
                    <a:cs typeface="Arial"/>
                  </a:rPr>
                  <a:t>et on remplace pour trouver </a:t>
                </a:r>
                <a:r>
                  <a:rPr lang="fr-FR" sz="2000" dirty="0">
                    <a:latin typeface="Calibri"/>
                    <a:ea typeface="Times New Roman"/>
                    <a:cs typeface="Arial"/>
                  </a:rPr>
                  <a:t>:</a:t>
                </a:r>
                <a14:m>
                  <m:oMath xmlns:m="http://schemas.openxmlformats.org/officeDocument/2006/math"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Arial"/>
                      </a:rPr>
                      <m:t> −</m:t>
                    </m:r>
                    <m:f>
                      <m:fPr>
                        <m:ctrlP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fr-FR" sz="2000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</m:ctrlPr>
                          </m:sSupPr>
                          <m:e>
                            <m:r>
                              <a:rPr lang="fr-FR" sz="2000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𝑧</m:t>
                            </m:r>
                          </m:e>
                          <m:sup>
                            <m:r>
                              <a:rPr lang="fr-FR" sz="2000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2</m:t>
                        </m:r>
                      </m:den>
                    </m:f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Arial"/>
                      </a:rPr>
                      <m:t>=</m:t>
                    </m:r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Arial"/>
                      </a:rPr>
                      <m:t>𝑧</m:t>
                    </m:r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Arial"/>
                      </a:rPr>
                      <m:t>−</m:t>
                    </m:r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Arial"/>
                      </a:rPr>
                      <m:t>2</m:t>
                    </m:r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Arial"/>
                      </a:rPr>
                      <m:t>𝑥</m:t>
                    </m:r>
                  </m:oMath>
                </a14:m>
                <a:r>
                  <a:rPr lang="fr-FR" sz="2000" dirty="0">
                    <a:effectLst/>
                    <a:latin typeface="Calibri"/>
                    <a:ea typeface="Times New Roman"/>
                    <a:cs typeface="Arial"/>
                  </a:rPr>
                  <a:t>  ou </a:t>
                </a:r>
                <a:r>
                  <a:rPr lang="fr-FR" sz="2000" dirty="0" smtClean="0">
                    <a:effectLst/>
                    <a:latin typeface="Calibri"/>
                    <a:ea typeface="Times New Roman"/>
                    <a:cs typeface="Arial"/>
                  </a:rPr>
                  <a:t>encore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sz="2000" dirty="0" smtClean="0">
                    <a:effectLst/>
                    <a:latin typeface="Calibri"/>
                    <a:ea typeface="Times New Roman"/>
                    <a:cs typeface="Arial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2000" i="1" smtClean="0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pPr>
                      <m:e>
                        <m:r>
                          <a:rPr lang="fr-FR" sz="2000" b="0" i="1" smtClean="0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                                        </m:t>
                        </m:r>
                        <m:r>
                          <a:rPr lang="fr-FR" sz="2000" i="1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𝑧</m:t>
                        </m:r>
                      </m:e>
                      <m:sup>
                        <m:r>
                          <a:rPr lang="fr-FR" sz="2000" i="1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′</m:t>
                        </m:r>
                      </m:sup>
                    </m:sSup>
                    <m:r>
                      <a:rPr lang="fr-FR" sz="2000" i="1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Arial"/>
                      </a:rPr>
                      <m:t>=−</m:t>
                    </m:r>
                    <m:r>
                      <a:rPr lang="fr-FR" sz="2000" i="1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Arial"/>
                      </a:rPr>
                      <m:t>2</m:t>
                    </m:r>
                    <m:r>
                      <a:rPr lang="fr-FR" sz="200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Arial"/>
                      </a:rPr>
                      <m:t>𝑧</m:t>
                    </m:r>
                    <m:r>
                      <a:rPr lang="fr-FR" sz="2000" i="1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Arial"/>
                      </a:rPr>
                      <m:t>+</m:t>
                    </m:r>
                    <m:r>
                      <a:rPr lang="fr-FR" sz="2000" i="1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Arial"/>
                      </a:rPr>
                      <m:t>4</m:t>
                    </m:r>
                    <m:r>
                      <a:rPr lang="fr-FR" sz="2000" b="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Arial"/>
                      </a:rPr>
                      <m:t>𝑥</m:t>
                    </m:r>
                    <m:r>
                      <a:rPr lang="fr-FR" sz="2000" b="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Arial"/>
                      </a:rPr>
                      <m:t>  ………………..(</m:t>
                    </m:r>
                    <m:r>
                      <a:rPr lang="fr-FR" sz="2000" b="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Arial"/>
                      </a:rPr>
                      <m:t>1</m:t>
                    </m:r>
                    <m:r>
                      <a:rPr lang="fr-FR" sz="2000" b="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Arial"/>
                      </a:rPr>
                      <m:t>)   </m:t>
                    </m:r>
                  </m:oMath>
                </a14:m>
                <a:endParaRPr lang="fr-FR" sz="2000" dirty="0" smtClean="0">
                  <a:solidFill>
                    <a:srgbClr val="FF0000"/>
                  </a:solidFill>
                  <a:effectLst/>
                  <a:latin typeface="Calibri"/>
                  <a:ea typeface="Times New Roman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sz="2000" dirty="0" smtClean="0">
                    <a:solidFill>
                      <a:srgbClr val="FF0000"/>
                    </a:solidFill>
                    <a:effectLst/>
                    <a:latin typeface="Calibri"/>
                    <a:ea typeface="Times New Roman"/>
                    <a:cs typeface="Arial"/>
                  </a:rPr>
                  <a:t>       (</a:t>
                </a:r>
                <a:r>
                  <a:rPr lang="fr-FR" sz="2000" dirty="0">
                    <a:solidFill>
                      <a:srgbClr val="FF0000"/>
                    </a:solidFill>
                    <a:effectLst/>
                    <a:latin typeface="Calibri"/>
                    <a:ea typeface="Times New Roman"/>
                    <a:cs typeface="Arial"/>
                  </a:rPr>
                  <a:t>équation linéaire du premier ordre</a:t>
                </a:r>
                <a:r>
                  <a:rPr lang="fr-FR" sz="2000" dirty="0" smtClean="0">
                    <a:solidFill>
                      <a:srgbClr val="FF0000"/>
                    </a:solidFill>
                    <a:effectLst/>
                    <a:latin typeface="Calibri"/>
                    <a:ea typeface="Times New Roman"/>
                    <a:cs typeface="Arial"/>
                  </a:rPr>
                  <a:t>)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sz="2000" dirty="0" smtClean="0">
                    <a:effectLst/>
                    <a:latin typeface="Calibri"/>
                    <a:ea typeface="Times New Roman"/>
                    <a:cs typeface="Arial"/>
                  </a:rPr>
                  <a:t> </a:t>
                </a:r>
                <a:r>
                  <a:rPr lang="fr-FR" sz="2000" dirty="0">
                    <a:effectLst/>
                    <a:latin typeface="Calibri"/>
                    <a:ea typeface="Times New Roman"/>
                    <a:cs typeface="Arial"/>
                  </a:rPr>
                  <a:t>dont la solution générale est</a:t>
                </a:r>
                <a:r>
                  <a:rPr lang="fr-FR" sz="2000" dirty="0" smtClean="0">
                    <a:effectLst/>
                    <a:latin typeface="Calibri"/>
                    <a:ea typeface="Times New Roman"/>
                    <a:cs typeface="Arial"/>
                  </a:rPr>
                  <a:t>: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sz="2000" dirty="0" smtClean="0">
                    <a:effectLst/>
                    <a:latin typeface="Calibri"/>
                    <a:ea typeface="Times New Roman"/>
                    <a:cs typeface="Arial"/>
                  </a:rPr>
                  <a:t>                                         </a:t>
                </a:r>
                <a14:m>
                  <m:oMath xmlns:m="http://schemas.openxmlformats.org/officeDocument/2006/math">
                    <m:r>
                      <a:rPr lang="fr-FR" sz="2000" i="1" smtClean="0">
                        <a:solidFill>
                          <a:srgbClr val="00B050"/>
                        </a:solidFill>
                        <a:effectLst/>
                        <a:latin typeface="Cambria Math"/>
                        <a:ea typeface="Times New Roman"/>
                        <a:cs typeface="Arial"/>
                      </a:rPr>
                      <m:t>𝑧</m:t>
                    </m:r>
                    <m:d>
                      <m:dPr>
                        <m:ctrlPr>
                          <a:rPr lang="fr-FR" sz="2000" i="1">
                            <a:solidFill>
                              <a:srgbClr val="00B050"/>
                            </a:solidFill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dPr>
                      <m:e>
                        <m:r>
                          <a:rPr lang="fr-FR" sz="2000" i="1">
                            <a:solidFill>
                              <a:srgbClr val="00B050"/>
                            </a:solidFill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𝑥</m:t>
                        </m:r>
                      </m:e>
                    </m:d>
                    <m:r>
                      <a:rPr lang="fr-FR" sz="2000" i="1">
                        <a:solidFill>
                          <a:srgbClr val="00B050"/>
                        </a:solidFill>
                        <a:effectLst/>
                        <a:latin typeface="Cambria Math"/>
                        <a:ea typeface="Times New Roman"/>
                        <a:cs typeface="Arial"/>
                      </a:rPr>
                      <m:t>=</m:t>
                    </m:r>
                    <m:sSub>
                      <m:sSubPr>
                        <m:ctrlPr>
                          <a:rPr lang="fr-FR" sz="2000" i="1" smtClean="0">
                            <a:solidFill>
                              <a:srgbClr val="990099"/>
                            </a:solidFill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bPr>
                      <m:e>
                        <m:r>
                          <a:rPr lang="fr-FR" sz="2000" i="1">
                            <a:solidFill>
                              <a:srgbClr val="990099"/>
                            </a:solidFill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𝑧</m:t>
                        </m:r>
                      </m:e>
                      <m:sub>
                        <m:r>
                          <a:rPr lang="fr-FR" sz="2000" i="1">
                            <a:solidFill>
                              <a:srgbClr val="990099"/>
                            </a:solidFill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h</m:t>
                        </m:r>
                      </m:sub>
                    </m:sSub>
                    <m:d>
                      <m:dPr>
                        <m:ctrlPr>
                          <a:rPr lang="fr-FR" sz="2000" i="1">
                            <a:solidFill>
                              <a:srgbClr val="990099"/>
                            </a:solidFill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dPr>
                      <m:e>
                        <m:r>
                          <a:rPr lang="fr-FR" sz="2000" i="1">
                            <a:solidFill>
                              <a:srgbClr val="990099"/>
                            </a:solidFill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𝑥</m:t>
                        </m:r>
                      </m:e>
                    </m:d>
                    <m:r>
                      <a:rPr lang="fr-FR" sz="2000" i="1" smtClean="0">
                        <a:solidFill>
                          <a:srgbClr val="00B050"/>
                        </a:solidFill>
                        <a:effectLst/>
                        <a:latin typeface="Cambria Math"/>
                        <a:ea typeface="Times New Roman"/>
                        <a:cs typeface="Arial"/>
                      </a:rPr>
                      <m:t>+</m:t>
                    </m:r>
                    <m:sSub>
                      <m:sSubPr>
                        <m:ctrlPr>
                          <a:rPr lang="fr-FR" sz="2000" i="1" smtClean="0">
                            <a:solidFill>
                              <a:srgbClr val="FF3399"/>
                            </a:solidFill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bPr>
                      <m:e>
                        <m:r>
                          <a:rPr lang="fr-FR" sz="2000" i="1">
                            <a:solidFill>
                              <a:srgbClr val="FF3399"/>
                            </a:solidFill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𝑧</m:t>
                        </m:r>
                      </m:e>
                      <m:sub>
                        <m:r>
                          <a:rPr lang="fr-FR" sz="2000" i="1">
                            <a:solidFill>
                              <a:srgbClr val="FF3399"/>
                            </a:solidFill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𝑝</m:t>
                        </m:r>
                      </m:sub>
                    </m:sSub>
                    <m:r>
                      <a:rPr lang="fr-FR" sz="2000" i="1">
                        <a:solidFill>
                          <a:srgbClr val="FF3399"/>
                        </a:solidFill>
                        <a:effectLst/>
                        <a:latin typeface="Cambria Math"/>
                        <a:ea typeface="Times New Roman"/>
                        <a:cs typeface="Arial"/>
                      </a:rPr>
                      <m:t>(</m:t>
                    </m:r>
                    <m:r>
                      <a:rPr lang="fr-FR" sz="2000" i="1">
                        <a:solidFill>
                          <a:srgbClr val="FF3399"/>
                        </a:solidFill>
                        <a:effectLst/>
                        <a:latin typeface="Cambria Math"/>
                        <a:ea typeface="Times New Roman"/>
                        <a:cs typeface="Arial"/>
                      </a:rPr>
                      <m:t>𝑥</m:t>
                    </m:r>
                    <m:r>
                      <a:rPr lang="fr-FR" sz="2000" i="1">
                        <a:solidFill>
                          <a:srgbClr val="FF3399"/>
                        </a:solidFill>
                        <a:effectLst/>
                        <a:latin typeface="Cambria Math"/>
                        <a:ea typeface="Times New Roman"/>
                        <a:cs typeface="Arial"/>
                      </a:rPr>
                      <m:t>)</m:t>
                    </m:r>
                  </m:oMath>
                </a14:m>
                <a:r>
                  <a:rPr lang="fr-FR" sz="2000" dirty="0">
                    <a:solidFill>
                      <a:srgbClr val="FF3399"/>
                    </a:solidFill>
                    <a:effectLst/>
                    <a:latin typeface="Calibri"/>
                    <a:ea typeface="Times New Roman"/>
                    <a:cs typeface="Arial"/>
                  </a:rPr>
                  <a:t>,</a:t>
                </a:r>
                <a:r>
                  <a:rPr lang="fr-FR" sz="2000" dirty="0" smtClean="0">
                    <a:solidFill>
                      <a:srgbClr val="FF3399"/>
                    </a:solidFill>
                    <a:effectLst/>
                    <a:latin typeface="Calibri"/>
                    <a:ea typeface="Times New Roman"/>
                    <a:cs typeface="Arial"/>
                  </a:rPr>
                  <a:t>    </a:t>
                </a:r>
                <a:endParaRPr lang="fr-FR" sz="2000" dirty="0" smtClean="0">
                  <a:solidFill>
                    <a:srgbClr val="00B0F0"/>
                  </a:solidFill>
                  <a:effectLst/>
                  <a:latin typeface="Calibri"/>
                  <a:ea typeface="Times New Roman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sz="2000" dirty="0" smtClean="0">
                    <a:effectLst/>
                    <a:latin typeface="Calibri"/>
                    <a:ea typeface="Times New Roman"/>
                    <a:cs typeface="Arial"/>
                  </a:rPr>
                  <a:t>sachant </a:t>
                </a:r>
                <a:r>
                  <a:rPr lang="fr-FR" sz="2000" dirty="0">
                    <a:effectLst/>
                    <a:latin typeface="Calibri"/>
                    <a:ea typeface="Times New Roman"/>
                    <a:cs typeface="Arial"/>
                  </a:rPr>
                  <a:t>que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000" i="1" smtClean="0">
                            <a:solidFill>
                              <a:srgbClr val="990099"/>
                            </a:solidFill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bPr>
                      <m:e>
                        <m:r>
                          <a:rPr lang="fr-FR" sz="2000" i="1">
                            <a:solidFill>
                              <a:srgbClr val="990099"/>
                            </a:solidFill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𝑧</m:t>
                        </m:r>
                      </m:e>
                      <m:sub>
                        <m:r>
                          <a:rPr lang="fr-FR" sz="2000" i="1">
                            <a:solidFill>
                              <a:srgbClr val="990099"/>
                            </a:solidFill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h</m:t>
                        </m:r>
                      </m:sub>
                    </m:sSub>
                  </m:oMath>
                </a14:m>
                <a:r>
                  <a:rPr lang="fr-FR" sz="2000" dirty="0">
                    <a:effectLst/>
                    <a:latin typeface="Calibri"/>
                    <a:ea typeface="Times New Roman"/>
                    <a:cs typeface="Arial"/>
                  </a:rPr>
                  <a:t> est la solution de l’équation homogène associée donnée</a:t>
                </a:r>
                <a:r>
                  <a:rPr lang="fr-FR" sz="2000" dirty="0">
                    <a:latin typeface="Calibri"/>
                    <a:ea typeface="Times New Roman"/>
                    <a:cs typeface="Arial"/>
                  </a:rPr>
                  <a:t> </a:t>
                </a:r>
                <a:r>
                  <a:rPr lang="fr-FR" sz="2000" dirty="0" smtClean="0">
                    <a:latin typeface="Calibri"/>
                    <a:ea typeface="Times New Roman"/>
                    <a:cs typeface="Arial"/>
                  </a:rPr>
                  <a:t>   </a:t>
                </a:r>
                <a14:m>
                  <m:oMath xmlns:m="http://schemas.openxmlformats.org/officeDocument/2006/math"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Arial"/>
                      </a:rPr>
                      <m:t>𝐴</m:t>
                    </m:r>
                    <m:d>
                      <m:dPr>
                        <m:ctrlP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dPr>
                      <m:e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𝑥</m:t>
                        </m:r>
                      </m:e>
                    </m:d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Arial"/>
                      </a:rPr>
                      <m:t>=−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naryPr>
                      <m:sub/>
                      <m:sup/>
                      <m:e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2</m:t>
                        </m:r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𝑑𝑥</m:t>
                        </m:r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=</m:t>
                        </m:r>
                      </m:e>
                    </m:nary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Arial"/>
                      </a:rPr>
                      <m:t>−</m:t>
                    </m:r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Arial"/>
                      </a:rPr>
                      <m:t>2</m:t>
                    </m:r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Arial"/>
                      </a:rPr>
                      <m:t>𝑥</m:t>
                    </m:r>
                  </m:oMath>
                </a14:m>
                <a:endParaRPr lang="fr-FR" sz="2000" dirty="0">
                  <a:effectLst/>
                  <a:latin typeface="Calibri"/>
                  <a:ea typeface="Times New Roman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sz="2000" dirty="0">
                    <a:effectLst/>
                    <a:latin typeface="Calibri"/>
                    <a:ea typeface="Times New Roman"/>
                    <a:cs typeface="Arial"/>
                  </a:rPr>
                  <a:t>Ainsi,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000" i="1" smtClean="0">
                            <a:solidFill>
                              <a:srgbClr val="990099"/>
                            </a:solidFill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bPr>
                      <m:e>
                        <m:r>
                          <a:rPr lang="fr-FR" sz="2000" i="1">
                            <a:solidFill>
                              <a:srgbClr val="990099"/>
                            </a:solidFill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𝑧</m:t>
                        </m:r>
                      </m:e>
                      <m:sub>
                        <m:r>
                          <a:rPr lang="fr-FR" sz="2000" i="1">
                            <a:solidFill>
                              <a:srgbClr val="990099"/>
                            </a:solidFill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h</m:t>
                        </m:r>
                      </m:sub>
                    </m:sSub>
                    <m:d>
                      <m:dPr>
                        <m:ctrlPr>
                          <a:rPr lang="fr-FR" sz="2000" i="1">
                            <a:solidFill>
                              <a:srgbClr val="990099"/>
                            </a:solidFill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dPr>
                      <m:e>
                        <m:r>
                          <a:rPr lang="fr-FR" sz="2000" i="1">
                            <a:solidFill>
                              <a:srgbClr val="990099"/>
                            </a:solidFill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𝑥</m:t>
                        </m:r>
                      </m:e>
                    </m:d>
                    <m:r>
                      <a:rPr lang="fr-FR" sz="2000" i="1">
                        <a:solidFill>
                          <a:srgbClr val="990099"/>
                        </a:solidFill>
                        <a:effectLst/>
                        <a:latin typeface="Cambria Math"/>
                        <a:ea typeface="Times New Roman"/>
                        <a:cs typeface="Arial"/>
                      </a:rPr>
                      <m:t>=</m:t>
                    </m:r>
                    <m:r>
                      <a:rPr lang="fr-FR" sz="2000" i="1">
                        <a:solidFill>
                          <a:srgbClr val="990099"/>
                        </a:solidFill>
                        <a:effectLst/>
                        <a:latin typeface="Cambria Math"/>
                        <a:ea typeface="Times New Roman"/>
                        <a:cs typeface="Arial"/>
                      </a:rPr>
                      <m:t>𝑘</m:t>
                    </m:r>
                    <m:sSup>
                      <m:sSupPr>
                        <m:ctrlPr>
                          <a:rPr lang="fr-FR" sz="2000" i="1">
                            <a:solidFill>
                              <a:srgbClr val="990099"/>
                            </a:solidFill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pPr>
                      <m:e>
                        <m:r>
                          <a:rPr lang="fr-FR" sz="2000" i="1">
                            <a:solidFill>
                              <a:srgbClr val="990099"/>
                            </a:solidFill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𝑒</m:t>
                        </m:r>
                      </m:e>
                      <m:sup>
                        <m:r>
                          <a:rPr lang="fr-FR" sz="2000" i="1">
                            <a:solidFill>
                              <a:srgbClr val="990099"/>
                            </a:solidFill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−</m:t>
                        </m:r>
                        <m:r>
                          <a:rPr lang="fr-FR" sz="2000" i="1">
                            <a:solidFill>
                              <a:srgbClr val="990099"/>
                            </a:solidFill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2</m:t>
                        </m:r>
                        <m:r>
                          <a:rPr lang="fr-FR" sz="2000" i="1">
                            <a:solidFill>
                              <a:srgbClr val="990099"/>
                            </a:solidFill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𝑥</m:t>
                        </m:r>
                      </m:sup>
                    </m:sSup>
                  </m:oMath>
                </a14:m>
                <a:endParaRPr lang="fr-FR" sz="2000" dirty="0">
                  <a:effectLst/>
                  <a:latin typeface="Calibri"/>
                  <a:ea typeface="Times New Roman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sz="2000" dirty="0">
                    <a:effectLst/>
                    <a:latin typeface="Calibri"/>
                    <a:ea typeface="Times New Roman"/>
                    <a:cs typeface="Arial"/>
                  </a:rPr>
                  <a:t> par :</a:t>
                </a:r>
                <a14:m>
                  <m:oMath xmlns:m="http://schemas.openxmlformats.org/officeDocument/2006/math"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Arial"/>
                      </a:rPr>
                      <m:t> </m:t>
                    </m:r>
                    <m:sSub>
                      <m:sSubPr>
                        <m:ctrlP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bPr>
                      <m:e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𝑧</m:t>
                        </m:r>
                      </m:e>
                      <m:sub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h</m:t>
                        </m:r>
                      </m:sub>
                    </m:sSub>
                    <m:d>
                      <m:dPr>
                        <m:ctrlP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dPr>
                      <m:e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𝑥</m:t>
                        </m:r>
                      </m:e>
                    </m:d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Arial"/>
                      </a:rPr>
                      <m:t>=</m:t>
                    </m:r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Arial"/>
                      </a:rPr>
                      <m:t>𝑘</m:t>
                    </m:r>
                    <m:sSup>
                      <m:sSupPr>
                        <m:ctrlP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pPr>
                      <m:e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𝑒</m:t>
                        </m:r>
                      </m:e>
                      <m:sup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𝐴</m:t>
                        </m:r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(</m:t>
                        </m:r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𝑥</m:t>
                        </m:r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)</m:t>
                        </m:r>
                      </m:sup>
                    </m:sSup>
                  </m:oMath>
                </a14:m>
                <a:r>
                  <a:rPr lang="fr-FR" sz="2000" dirty="0">
                    <a:effectLst/>
                    <a:latin typeface="Calibri"/>
                    <a:ea typeface="Times New Roman"/>
                    <a:cs typeface="Arial"/>
                  </a:rPr>
                  <a:t>,</a:t>
                </a:r>
                <a:endParaRPr lang="fr-FR" sz="2000" dirty="0" smtClean="0">
                  <a:effectLst/>
                  <a:latin typeface="Calibri"/>
                  <a:ea typeface="Times New Roman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fr-FR" sz="2000" dirty="0" smtClean="0">
                  <a:effectLst/>
                  <a:latin typeface="Calibri"/>
                  <a:ea typeface="Times New Roman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fr-FR" sz="2000" dirty="0">
                  <a:effectLst/>
                  <a:latin typeface="Calibri"/>
                  <a:ea typeface="Times New Roman"/>
                  <a:cs typeface="Arial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1052737"/>
                <a:ext cx="7056784" cy="5411738"/>
              </a:xfrm>
              <a:prstGeom prst="rect">
                <a:avLst/>
              </a:prstGeom>
              <a:blipFill rotWithShape="1">
                <a:blip r:embed="rId3"/>
                <a:stretch>
                  <a:fillRect l="-95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>
    <p:cut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13FA-DD3A-4AFC-BE0F-E9B874A41A34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0" y="528560"/>
            <a:ext cx="40004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fr-FR" sz="2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323528" y="907349"/>
                <a:ext cx="7416824" cy="54990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sz="2000" dirty="0" smtClean="0">
                    <a:latin typeface="Calibri"/>
                    <a:ea typeface="Times New Roman"/>
                    <a:cs typeface="Arial"/>
                  </a:rPr>
                  <a:t>Cherchons maintenant la solution particulière sous la forme</a:t>
                </a:r>
                <a:r>
                  <a:rPr lang="fr-FR" sz="2000" dirty="0">
                    <a:latin typeface="Calibri"/>
                    <a:ea typeface="Times New Roman"/>
                    <a:cs typeface="Arial"/>
                  </a:rPr>
                  <a:t> </a:t>
                </a:r>
                <a:r>
                  <a:rPr lang="fr-FR" sz="2000" dirty="0" smtClean="0">
                    <a:latin typeface="Calibri"/>
                    <a:ea typeface="Times New Roman"/>
                    <a:cs typeface="Arial"/>
                  </a:rPr>
                  <a:t>: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000" i="1" smtClean="0">
                              <a:solidFill>
                                <a:srgbClr val="990099"/>
                              </a:solidFill>
                              <a:latin typeface="Cambria Math"/>
                              <a:ea typeface="Times New Roman"/>
                              <a:cs typeface="Arial"/>
                            </a:rPr>
                          </m:ctrlPr>
                        </m:sSubSupPr>
                        <m:e>
                          <m:r>
                            <a:rPr lang="fr-FR" sz="2000" i="1">
                              <a:solidFill>
                                <a:srgbClr val="990099"/>
                              </a:solidFill>
                              <a:latin typeface="Cambria Math"/>
                              <a:ea typeface="Times New Roman"/>
                              <a:cs typeface="Arial"/>
                            </a:rPr>
                            <m:t>𝑧</m:t>
                          </m:r>
                        </m:e>
                        <m:sub>
                          <m:r>
                            <a:rPr lang="fr-FR" sz="2000" i="1" smtClean="0">
                              <a:solidFill>
                                <a:srgbClr val="990099"/>
                              </a:solidFill>
                              <a:latin typeface="Cambria Math"/>
                              <a:ea typeface="Times New Roman"/>
                              <a:cs typeface="Arial"/>
                            </a:rPr>
                            <m:t>𝑝</m:t>
                          </m:r>
                        </m:sub>
                        <m:sup/>
                      </m:sSubSup>
                      <m:d>
                        <m:dPr>
                          <m:ctrlPr>
                            <a:rPr lang="en-US" sz="2000" i="1">
                              <a:solidFill>
                                <a:srgbClr val="990099"/>
                              </a:solidFill>
                              <a:latin typeface="Cambria Math"/>
                              <a:ea typeface="Times New Roman"/>
                              <a:cs typeface="Arial"/>
                            </a:rPr>
                          </m:ctrlPr>
                        </m:dPr>
                        <m:e>
                          <m:r>
                            <a:rPr lang="fr-FR" sz="2000" i="1">
                              <a:solidFill>
                                <a:srgbClr val="990099"/>
                              </a:solidFill>
                              <a:latin typeface="Cambria Math"/>
                              <a:ea typeface="Times New Roman"/>
                              <a:cs typeface="Arial"/>
                            </a:rPr>
                            <m:t>𝑥</m:t>
                          </m:r>
                        </m:e>
                      </m:d>
                      <m:r>
                        <a:rPr lang="fr-FR" sz="2000" b="0" i="1" smtClean="0">
                          <a:solidFill>
                            <a:srgbClr val="990099"/>
                          </a:solidFill>
                          <a:latin typeface="Cambria Math"/>
                          <a:ea typeface="Times New Roman"/>
                          <a:cs typeface="Arial"/>
                        </a:rPr>
                        <m:t>=</m:t>
                      </m:r>
                      <m:r>
                        <a:rPr lang="fr-FR" sz="2000" i="1">
                          <a:solidFill>
                            <a:srgbClr val="990099"/>
                          </a:solidFill>
                          <a:latin typeface="Cambria Math"/>
                          <a:ea typeface="Times New Roman"/>
                          <a:cs typeface="Arial"/>
                        </a:rPr>
                        <m:t>𝑘</m:t>
                      </m:r>
                      <m:r>
                        <a:rPr lang="fr-FR" sz="2000" i="1">
                          <a:solidFill>
                            <a:srgbClr val="990099"/>
                          </a:solidFill>
                          <a:latin typeface="Cambria Math"/>
                          <a:ea typeface="Times New Roman"/>
                          <a:cs typeface="Arial"/>
                        </a:rPr>
                        <m:t>(</m:t>
                      </m:r>
                      <m:r>
                        <a:rPr lang="fr-FR" sz="2000" i="1">
                          <a:solidFill>
                            <a:srgbClr val="990099"/>
                          </a:solidFill>
                          <a:latin typeface="Cambria Math"/>
                          <a:ea typeface="Times New Roman"/>
                          <a:cs typeface="Arial"/>
                        </a:rPr>
                        <m:t>𝑥</m:t>
                      </m:r>
                      <m:r>
                        <a:rPr lang="fr-FR" sz="2000" i="1">
                          <a:solidFill>
                            <a:srgbClr val="990099"/>
                          </a:solidFill>
                          <a:latin typeface="Cambria Math"/>
                          <a:ea typeface="Times New Roman"/>
                          <a:cs typeface="Arial"/>
                        </a:rPr>
                        <m:t>)</m:t>
                      </m:r>
                      <m:sSup>
                        <m:sSupPr>
                          <m:ctrlPr>
                            <a:rPr lang="fr-FR" sz="2000" i="1">
                              <a:solidFill>
                                <a:srgbClr val="990099"/>
                              </a:solidFill>
                              <a:latin typeface="Cambria Math"/>
                              <a:ea typeface="Times New Roman"/>
                              <a:cs typeface="Arial"/>
                            </a:rPr>
                          </m:ctrlPr>
                        </m:sSupPr>
                        <m:e>
                          <m:r>
                            <a:rPr lang="fr-FR" sz="2000" i="1">
                              <a:solidFill>
                                <a:srgbClr val="990099"/>
                              </a:solidFill>
                              <a:latin typeface="Cambria Math"/>
                              <a:ea typeface="Times New Roman"/>
                              <a:cs typeface="Arial"/>
                            </a:rPr>
                            <m:t>𝑒</m:t>
                          </m:r>
                        </m:e>
                        <m:sup>
                          <m:r>
                            <a:rPr lang="fr-FR" sz="2000" i="1">
                              <a:solidFill>
                                <a:srgbClr val="990099"/>
                              </a:solidFill>
                              <a:latin typeface="Cambria Math"/>
                              <a:ea typeface="Times New Roman"/>
                              <a:cs typeface="Arial"/>
                            </a:rPr>
                            <m:t>−</m:t>
                          </m:r>
                          <m:r>
                            <a:rPr lang="fr-FR" sz="2000" i="1">
                              <a:solidFill>
                                <a:srgbClr val="990099"/>
                              </a:solidFill>
                              <a:latin typeface="Cambria Math"/>
                              <a:ea typeface="Times New Roman"/>
                              <a:cs typeface="Arial"/>
                            </a:rPr>
                            <m:t>2</m:t>
                          </m:r>
                          <m:r>
                            <a:rPr lang="fr-FR" sz="2000" i="1">
                              <a:solidFill>
                                <a:srgbClr val="990099"/>
                              </a:solidFill>
                              <a:latin typeface="Cambria Math"/>
                              <a:ea typeface="Times New Roman"/>
                              <a:cs typeface="Arial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fr-FR" sz="2000" dirty="0">
                  <a:effectLst/>
                  <a:latin typeface="Calibri"/>
                  <a:ea typeface="Times New Roman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000" dirty="0">
                    <a:effectLst/>
                    <a:latin typeface="Calibri"/>
                    <a:ea typeface="Times New Roman"/>
                    <a:cs typeface="Arial"/>
                  </a:rPr>
                  <a:t>On a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bSupPr>
                      <m:e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𝑧</m:t>
                        </m:r>
                      </m:e>
                      <m:sub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𝑝</m:t>
                        </m:r>
                      </m:sub>
                      <m:sup>
                        <m:r>
                          <a:rPr lang="en-US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′</m:t>
                        </m:r>
                      </m:sup>
                    </m:sSubSup>
                    <m:r>
                      <a:rPr lang="en-US" sz="2000" i="1">
                        <a:effectLst/>
                        <a:latin typeface="Cambria Math"/>
                        <a:ea typeface="Times New Roman"/>
                        <a:cs typeface="Arial"/>
                      </a:rPr>
                      <m:t>(</m:t>
                    </m:r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Arial"/>
                      </a:rPr>
                      <m:t>𝑥</m:t>
                    </m:r>
                    <m:r>
                      <a:rPr lang="en-US" sz="2000" i="1">
                        <a:effectLst/>
                        <a:latin typeface="Cambria Math"/>
                        <a:ea typeface="Times New Roman"/>
                        <a:cs typeface="Arial"/>
                      </a:rPr>
                      <m:t>)=</m:t>
                    </m:r>
                    <m:sSup>
                      <m:sSupPr>
                        <m:ctrlP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pPr>
                      <m:e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𝐾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dPr>
                      <m:e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𝑥</m:t>
                        </m:r>
                      </m:e>
                    </m:d>
                    <m:sSup>
                      <m:sSupPr>
                        <m:ctrlP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pPr>
                      <m:e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𝑒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−</m:t>
                        </m:r>
                        <m:r>
                          <a:rPr lang="en-US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2</m:t>
                        </m:r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𝑥</m:t>
                        </m:r>
                      </m:sup>
                    </m:sSup>
                    <m:r>
                      <a:rPr lang="en-US" sz="2000" i="1">
                        <a:effectLst/>
                        <a:latin typeface="Cambria Math"/>
                        <a:ea typeface="Times New Roman"/>
                        <a:cs typeface="Arial"/>
                      </a:rPr>
                      <m:t>−</m:t>
                    </m:r>
                    <m:r>
                      <a:rPr lang="en-US" sz="2000" i="1">
                        <a:effectLst/>
                        <a:latin typeface="Cambria Math"/>
                        <a:ea typeface="Times New Roman"/>
                        <a:cs typeface="Arial"/>
                      </a:rPr>
                      <m:t>2</m:t>
                    </m:r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Arial"/>
                      </a:rPr>
                      <m:t>𝐾</m:t>
                    </m:r>
                    <m:r>
                      <a:rPr lang="en-US" sz="2000" i="1">
                        <a:effectLst/>
                        <a:latin typeface="Cambria Math"/>
                        <a:ea typeface="Times New Roman"/>
                        <a:cs typeface="Arial"/>
                      </a:rPr>
                      <m:t>(</m:t>
                    </m:r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Arial"/>
                      </a:rPr>
                      <m:t>𝑥</m:t>
                    </m:r>
                    <m:r>
                      <a:rPr lang="en-US" sz="2000" i="1">
                        <a:effectLst/>
                        <a:latin typeface="Cambria Math"/>
                        <a:ea typeface="Times New Roman"/>
                        <a:cs typeface="Arial"/>
                      </a:rPr>
                      <m:t>)</m:t>
                    </m:r>
                    <m:sSup>
                      <m:sSupPr>
                        <m:ctrlP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pPr>
                      <m:e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𝑒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−</m:t>
                        </m:r>
                        <m:r>
                          <a:rPr lang="en-US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2</m:t>
                        </m:r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𝑥</m:t>
                        </m:r>
                      </m:sup>
                    </m:sSup>
                  </m:oMath>
                </a14:m>
                <a:endParaRPr lang="fr-FR" sz="2000" dirty="0">
                  <a:effectLst/>
                  <a:latin typeface="Calibri"/>
                  <a:ea typeface="Times New Roman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000" dirty="0">
                    <a:effectLst/>
                    <a:latin typeface="Calibri"/>
                    <a:ea typeface="Times New Roman"/>
                    <a:cs typeface="Arial"/>
                  </a:rPr>
                  <a:t>  </a:t>
                </a:r>
                <a:r>
                  <a:rPr lang="fr-FR" sz="2000" dirty="0">
                    <a:effectLst/>
                    <a:latin typeface="Calibri"/>
                    <a:ea typeface="Times New Roman"/>
                    <a:cs typeface="Arial"/>
                  </a:rPr>
                  <a:t>on remplace alors dans </a:t>
                </a:r>
                <a:r>
                  <a:rPr lang="fr-FR" sz="2000" dirty="0" smtClean="0">
                    <a:effectLst/>
                    <a:latin typeface="Calibri"/>
                    <a:ea typeface="Times New Roman"/>
                    <a:cs typeface="Arial"/>
                  </a:rPr>
                  <a:t>l’équation </a:t>
                </a:r>
                <a:r>
                  <a:rPr lang="fr-FR" sz="2000" dirty="0" smtClean="0">
                    <a:solidFill>
                      <a:srgbClr val="FF0000"/>
                    </a:solidFill>
                    <a:effectLst/>
                    <a:latin typeface="Calibri"/>
                    <a:ea typeface="Times New Roman"/>
                    <a:cs typeface="Arial"/>
                  </a:rPr>
                  <a:t>(1)</a:t>
                </a:r>
                <a:r>
                  <a:rPr lang="fr-FR" sz="2000" dirty="0">
                    <a:effectLst/>
                    <a:latin typeface="Calibri"/>
                    <a:ea typeface="Times New Roman"/>
                    <a:cs typeface="Arial"/>
                  </a:rPr>
                  <a:t> pour obtenir :</a:t>
                </a:r>
                <a14:m>
                  <m:oMath xmlns:m="http://schemas.openxmlformats.org/officeDocument/2006/math"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Arial"/>
                      </a:rPr>
                      <m:t> </m:t>
                    </m:r>
                  </m:oMath>
                </a14:m>
                <a:endParaRPr lang="fr-FR" sz="2000" dirty="0">
                  <a:effectLst/>
                  <a:latin typeface="Calibri"/>
                  <a:ea typeface="Times New Roman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000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</m:ctrlPr>
                        </m:sSupPr>
                        <m:e>
                          <m:r>
                            <a:rPr lang="fr-FR" sz="2000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𝐾</m:t>
                          </m:r>
                        </m:e>
                        <m:sup>
                          <m:r>
                            <a:rPr lang="fr-FR" sz="2000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fr-FR" sz="2000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</m:ctrlPr>
                        </m:dPr>
                        <m:e>
                          <m:r>
                            <a:rPr lang="fr-FR" sz="2000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𝑥</m:t>
                          </m:r>
                        </m:e>
                      </m:d>
                      <m:sSup>
                        <m:sSupPr>
                          <m:ctrlPr>
                            <a:rPr lang="fr-FR" sz="2000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</m:ctrlPr>
                        </m:sSupPr>
                        <m:e>
                          <m:r>
                            <a:rPr lang="fr-FR" sz="2000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𝑒</m:t>
                          </m:r>
                        </m:e>
                        <m:sup>
                          <m:r>
                            <a:rPr lang="fr-FR" sz="2000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−</m:t>
                          </m:r>
                          <m:r>
                            <a:rPr lang="fr-FR" sz="2000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2</m:t>
                          </m:r>
                          <m:r>
                            <a:rPr lang="fr-FR" sz="2000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𝑥</m:t>
                          </m:r>
                        </m:sup>
                      </m:sSup>
                      <m:r>
                        <a:rPr lang="fr-FR" sz="2000" i="1">
                          <a:effectLst/>
                          <a:latin typeface="Cambria Math"/>
                          <a:ea typeface="Times New Roman"/>
                          <a:cs typeface="Arial"/>
                        </a:rPr>
                        <m:t>−</m:t>
                      </m:r>
                      <m:r>
                        <a:rPr lang="fr-FR" sz="2000" i="1">
                          <a:effectLst/>
                          <a:latin typeface="Cambria Math"/>
                          <a:ea typeface="Times New Roman"/>
                          <a:cs typeface="Arial"/>
                        </a:rPr>
                        <m:t>2</m:t>
                      </m:r>
                      <m:r>
                        <a:rPr lang="fr-FR" sz="2000" i="1">
                          <a:effectLst/>
                          <a:latin typeface="Cambria Math"/>
                          <a:ea typeface="Times New Roman"/>
                          <a:cs typeface="Arial"/>
                        </a:rPr>
                        <m:t>𝐾</m:t>
                      </m:r>
                      <m:r>
                        <a:rPr lang="fr-FR" sz="2000" i="1">
                          <a:effectLst/>
                          <a:latin typeface="Cambria Math"/>
                          <a:ea typeface="Times New Roman"/>
                          <a:cs typeface="Arial"/>
                        </a:rPr>
                        <m:t>(</m:t>
                      </m:r>
                      <m:r>
                        <a:rPr lang="fr-FR" sz="2000" i="1">
                          <a:effectLst/>
                          <a:latin typeface="Cambria Math"/>
                          <a:ea typeface="Times New Roman"/>
                          <a:cs typeface="Arial"/>
                        </a:rPr>
                        <m:t>𝑥</m:t>
                      </m:r>
                      <m:r>
                        <a:rPr lang="fr-FR" sz="2000" i="1">
                          <a:effectLst/>
                          <a:latin typeface="Cambria Math"/>
                          <a:ea typeface="Times New Roman"/>
                          <a:cs typeface="Arial"/>
                        </a:rPr>
                        <m:t>)</m:t>
                      </m:r>
                      <m:sSup>
                        <m:sSupPr>
                          <m:ctrlPr>
                            <a:rPr lang="fr-FR" sz="2000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</m:ctrlPr>
                        </m:sSupPr>
                        <m:e>
                          <m:r>
                            <a:rPr lang="fr-FR" sz="2000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𝑒</m:t>
                          </m:r>
                        </m:e>
                        <m:sup>
                          <m:r>
                            <a:rPr lang="fr-FR" sz="2000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−</m:t>
                          </m:r>
                          <m:r>
                            <a:rPr lang="fr-FR" sz="2000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2</m:t>
                          </m:r>
                          <m:r>
                            <a:rPr lang="fr-FR" sz="2000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𝑥</m:t>
                          </m:r>
                        </m:sup>
                      </m:sSup>
                      <m:r>
                        <a:rPr lang="fr-FR" sz="2000" i="1">
                          <a:effectLst/>
                          <a:latin typeface="Cambria Math"/>
                          <a:ea typeface="Times New Roman"/>
                          <a:cs typeface="Arial"/>
                        </a:rPr>
                        <m:t>=−</m:t>
                      </m:r>
                      <m:r>
                        <a:rPr lang="fr-FR" sz="2000" i="1">
                          <a:effectLst/>
                          <a:latin typeface="Cambria Math"/>
                          <a:ea typeface="Times New Roman"/>
                          <a:cs typeface="Arial"/>
                        </a:rPr>
                        <m:t>2</m:t>
                      </m:r>
                      <m:r>
                        <a:rPr lang="fr-FR" sz="2000" i="1">
                          <a:effectLst/>
                          <a:latin typeface="Cambria Math"/>
                          <a:ea typeface="Times New Roman"/>
                          <a:cs typeface="Arial"/>
                        </a:rPr>
                        <m:t>𝐾</m:t>
                      </m:r>
                      <m:d>
                        <m:dPr>
                          <m:ctrlPr>
                            <a:rPr lang="fr-FR" sz="2000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</m:ctrlPr>
                        </m:dPr>
                        <m:e>
                          <m:r>
                            <a:rPr lang="fr-FR" sz="2000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𝑥</m:t>
                          </m:r>
                        </m:e>
                      </m:d>
                      <m:sSup>
                        <m:sSupPr>
                          <m:ctrlPr>
                            <a:rPr lang="fr-FR" sz="2000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</m:ctrlPr>
                        </m:sSupPr>
                        <m:e>
                          <m:r>
                            <a:rPr lang="fr-FR" sz="2000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𝑒</m:t>
                          </m:r>
                        </m:e>
                        <m:sup>
                          <m:r>
                            <a:rPr lang="fr-FR" sz="2000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−</m:t>
                          </m:r>
                          <m:r>
                            <a:rPr lang="fr-FR" sz="2000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2</m:t>
                          </m:r>
                          <m:r>
                            <a:rPr lang="fr-FR" sz="2000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𝑥</m:t>
                          </m:r>
                        </m:sup>
                      </m:sSup>
                      <m:r>
                        <a:rPr lang="fr-FR" sz="2000" i="1">
                          <a:effectLst/>
                          <a:latin typeface="Cambria Math"/>
                          <a:ea typeface="Times New Roman"/>
                          <a:cs typeface="Arial"/>
                        </a:rPr>
                        <m:t>+</m:t>
                      </m:r>
                      <m:r>
                        <a:rPr lang="fr-FR" sz="2000" i="1">
                          <a:effectLst/>
                          <a:latin typeface="Cambria Math"/>
                          <a:ea typeface="Times New Roman"/>
                          <a:cs typeface="Arial"/>
                        </a:rPr>
                        <m:t>4</m:t>
                      </m:r>
                      <m:r>
                        <a:rPr lang="fr-FR" sz="2000" i="1">
                          <a:effectLst/>
                          <a:latin typeface="Cambria Math"/>
                          <a:ea typeface="Times New Roman"/>
                          <a:cs typeface="Arial"/>
                        </a:rPr>
                        <m:t>𝑥</m:t>
                      </m:r>
                    </m:oMath>
                  </m:oMathPara>
                </a14:m>
                <a:endParaRPr lang="fr-FR" sz="2000" dirty="0">
                  <a:effectLst/>
                  <a:latin typeface="Calibri"/>
                  <a:ea typeface="Times New Roman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sz="2000" dirty="0">
                    <a:effectLst/>
                    <a:latin typeface="Calibri"/>
                    <a:ea typeface="Times New Roman"/>
                    <a:cs typeface="Arial"/>
                  </a:rPr>
                  <a:t> D’où  </a:t>
                </a:r>
                <a:endParaRPr lang="fr-FR" sz="2000" dirty="0" smtClean="0">
                  <a:effectLst/>
                  <a:latin typeface="Calibri"/>
                  <a:ea typeface="Times New Roman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sz="2000" dirty="0" smtClean="0">
                    <a:effectLst/>
                    <a:latin typeface="Calibri"/>
                    <a:ea typeface="Times New Roman"/>
                    <a:cs typeface="Arial"/>
                  </a:rPr>
                  <a:t>                                  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pPr>
                      <m:e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𝑘</m:t>
                        </m:r>
                      </m:e>
                      <m:sup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dPr>
                      <m:e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𝑥</m:t>
                        </m:r>
                      </m:e>
                    </m:d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Arial"/>
                      </a:rPr>
                      <m:t>=</m:t>
                    </m:r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Arial"/>
                      </a:rPr>
                      <m:t>4</m:t>
                    </m:r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Arial"/>
                      </a:rPr>
                      <m:t>𝑥</m:t>
                    </m:r>
                    <m:sSup>
                      <m:sSupPr>
                        <m:ctrlP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pPr>
                      <m:e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𝑒</m:t>
                        </m:r>
                      </m:e>
                      <m:sup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2</m:t>
                        </m:r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𝑥</m:t>
                        </m:r>
                      </m:sup>
                    </m:sSup>
                  </m:oMath>
                </a14:m>
                <a:endParaRPr lang="fr-FR" sz="2000" dirty="0" smtClean="0">
                  <a:effectLst/>
                  <a:latin typeface="Calibri"/>
                  <a:ea typeface="Times New Roman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sz="2000" dirty="0">
                    <a:effectLst/>
                    <a:latin typeface="Calibri"/>
                    <a:ea typeface="Times New Roman"/>
                    <a:cs typeface="Arial"/>
                  </a:rPr>
                  <a:t> et par une intégration par parties </a:t>
                </a:r>
                <a:r>
                  <a:rPr lang="fr-FR" sz="2000" dirty="0" smtClean="0">
                    <a:solidFill>
                      <a:srgbClr val="FF3399"/>
                    </a:solidFill>
                    <a:effectLst/>
                    <a:latin typeface="Calibri"/>
                    <a:ea typeface="Times New Roman"/>
                    <a:cs typeface="Arial"/>
                  </a:rPr>
                  <a:t>(u’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2000" i="1">
                            <a:solidFill>
                              <a:srgbClr val="FF3399"/>
                            </a:solidFill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pPr>
                      <m:e>
                        <m:r>
                          <a:rPr lang="fr-FR" sz="2000" i="1">
                            <a:solidFill>
                              <a:srgbClr val="FF3399"/>
                            </a:solidFill>
                            <a:latin typeface="Cambria Math"/>
                            <a:ea typeface="Times New Roman"/>
                            <a:cs typeface="Arial"/>
                          </a:rPr>
                          <m:t>𝑒</m:t>
                        </m:r>
                      </m:e>
                      <m:sup>
                        <m:r>
                          <a:rPr lang="fr-FR" sz="2000" i="1">
                            <a:solidFill>
                              <a:srgbClr val="FF3399"/>
                            </a:solidFill>
                            <a:latin typeface="Cambria Math"/>
                            <a:ea typeface="Times New Roman"/>
                            <a:cs typeface="Arial"/>
                          </a:rPr>
                          <m:t>2</m:t>
                        </m:r>
                        <m:r>
                          <a:rPr lang="fr-FR" sz="2000" i="1">
                            <a:solidFill>
                              <a:srgbClr val="FF3399"/>
                            </a:solidFill>
                            <a:latin typeface="Cambria Math"/>
                            <a:ea typeface="Times New Roman"/>
                            <a:cs typeface="Arial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fr-FR" sz="2000" dirty="0" smtClean="0">
                    <a:solidFill>
                      <a:srgbClr val="FF3399"/>
                    </a:solidFill>
                    <a:effectLst/>
                    <a:latin typeface="Calibri"/>
                    <a:ea typeface="Times New Roman"/>
                    <a:cs typeface="Arial"/>
                  </a:rPr>
                  <a:t>, v = 4x ) </a:t>
                </a:r>
                <a:r>
                  <a:rPr lang="fr-FR" sz="2000" dirty="0" smtClean="0">
                    <a:effectLst/>
                    <a:latin typeface="Calibri"/>
                    <a:ea typeface="Times New Roman"/>
                    <a:cs typeface="Arial"/>
                  </a:rPr>
                  <a:t>on </a:t>
                </a:r>
                <a:r>
                  <a:rPr lang="fr-FR" sz="2000" dirty="0">
                    <a:effectLst/>
                    <a:latin typeface="Calibri"/>
                    <a:ea typeface="Times New Roman"/>
                    <a:cs typeface="Arial"/>
                  </a:rPr>
                  <a:t>obtient </a:t>
                </a:r>
                <a:r>
                  <a:rPr lang="fr-FR" sz="2000" dirty="0" smtClean="0">
                    <a:effectLst/>
                    <a:latin typeface="Calibri"/>
                    <a:ea typeface="Times New Roman"/>
                    <a:cs typeface="Arial"/>
                  </a:rPr>
                  <a:t>: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sz="2000" dirty="0">
                    <a:latin typeface="Calibri"/>
                    <a:ea typeface="Times New Roman"/>
                    <a:cs typeface="Arial"/>
                  </a:rPr>
                  <a:t> </a:t>
                </a:r>
                <a:r>
                  <a:rPr lang="fr-FR" sz="2000" dirty="0" smtClean="0">
                    <a:latin typeface="Calibri"/>
                    <a:ea typeface="Times New Roman"/>
                    <a:cs typeface="Arial"/>
                  </a:rPr>
                  <a:t>                                                </a:t>
                </a:r>
                <a:r>
                  <a:rPr lang="fr-FR" sz="2000" dirty="0" smtClean="0">
                    <a:effectLst/>
                    <a:latin typeface="Calibri"/>
                    <a:ea typeface="Times New Roman"/>
                    <a:cs typeface="Arial"/>
                  </a:rPr>
                  <a:t> </a:t>
                </a:r>
                <a14:m>
                  <m:oMath xmlns:m="http://schemas.openxmlformats.org/officeDocument/2006/math"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Arial"/>
                      </a:rPr>
                      <m:t>𝑘</m:t>
                    </m:r>
                    <m:d>
                      <m:dPr>
                        <m:ctrlP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dPr>
                      <m:e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𝑥</m:t>
                        </m:r>
                      </m:e>
                    </m:d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Arial"/>
                      </a:rPr>
                      <m:t>=</m:t>
                    </m:r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Arial"/>
                      </a:rPr>
                      <m:t>2</m:t>
                    </m:r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Arial"/>
                      </a:rPr>
                      <m:t>𝑥</m:t>
                    </m:r>
                    <m:sSup>
                      <m:sSupPr>
                        <m:ctrlP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pPr>
                      <m:e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𝑒</m:t>
                        </m:r>
                      </m:e>
                      <m:sup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2</m:t>
                        </m:r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𝑥</m:t>
                        </m:r>
                      </m:sup>
                    </m:sSup>
                    <m:r>
                      <a:rPr lang="fr-FR" sz="2000" i="1">
                        <a:effectLst/>
                        <a:latin typeface="Cambria Math"/>
                        <a:ea typeface="Times New Roman"/>
                        <a:cs typeface="Arial"/>
                      </a:rPr>
                      <m:t>−</m:t>
                    </m:r>
                    <m:sSup>
                      <m:sSupPr>
                        <m:ctrlP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pPr>
                      <m:e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𝑒</m:t>
                        </m:r>
                      </m:e>
                      <m:sup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2</m:t>
                        </m:r>
                        <m:r>
                          <a:rPr lang="fr-FR" sz="20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fr-FR" sz="2000" dirty="0">
                    <a:effectLst/>
                    <a:latin typeface="Calibri"/>
                    <a:ea typeface="Times New Roman"/>
                    <a:cs typeface="Arial"/>
                  </a:rPr>
                  <a:t> </a:t>
                </a:r>
                <a:endParaRPr lang="fr-FR" sz="2000" dirty="0" smtClean="0">
                  <a:effectLst/>
                  <a:latin typeface="Calibri"/>
                  <a:ea typeface="Times New Roman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sz="2000" dirty="0" smtClean="0">
                    <a:effectLst/>
                    <a:latin typeface="Calibri"/>
                    <a:ea typeface="Times New Roman"/>
                    <a:cs typeface="Arial"/>
                  </a:rPr>
                  <a:t>et </a:t>
                </a:r>
                <a:r>
                  <a:rPr lang="fr-FR" sz="2000" dirty="0">
                    <a:effectLst/>
                    <a:latin typeface="Calibri"/>
                    <a:ea typeface="Times New Roman"/>
                    <a:cs typeface="Arial"/>
                  </a:rPr>
                  <a:t>donc </a:t>
                </a:r>
                <a:r>
                  <a:rPr lang="fr-FR" sz="2000" dirty="0" smtClean="0">
                    <a:effectLst/>
                    <a:latin typeface="Calibri"/>
                    <a:ea typeface="Times New Roman"/>
                    <a:cs typeface="Arial"/>
                  </a:rPr>
                  <a:t>          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i="1" smtClean="0">
                              <a:solidFill>
                                <a:srgbClr val="990099"/>
                              </a:solidFill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</m:ctrlPr>
                        </m:sSubPr>
                        <m:e>
                          <m:r>
                            <a:rPr lang="fr-FR" sz="2000" i="1">
                              <a:solidFill>
                                <a:srgbClr val="990099"/>
                              </a:solidFill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𝑧</m:t>
                          </m:r>
                        </m:e>
                        <m:sub>
                          <m:r>
                            <a:rPr lang="fr-FR" sz="2000" i="1">
                              <a:solidFill>
                                <a:srgbClr val="990099"/>
                              </a:solidFill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fr-FR" sz="2000" i="1">
                              <a:solidFill>
                                <a:srgbClr val="990099"/>
                              </a:solidFill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</m:ctrlPr>
                        </m:dPr>
                        <m:e>
                          <m:r>
                            <a:rPr lang="fr-FR" sz="2000" i="1">
                              <a:solidFill>
                                <a:srgbClr val="990099"/>
                              </a:solidFill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𝑥</m:t>
                          </m:r>
                        </m:e>
                      </m:d>
                      <m:r>
                        <a:rPr lang="fr-FR" sz="2000" i="1">
                          <a:solidFill>
                            <a:srgbClr val="990099"/>
                          </a:solidFill>
                          <a:effectLst/>
                          <a:latin typeface="Cambria Math"/>
                          <a:ea typeface="Times New Roman"/>
                          <a:cs typeface="Arial"/>
                        </a:rPr>
                        <m:t>=</m:t>
                      </m:r>
                      <m:r>
                        <a:rPr lang="fr-FR" sz="2000" i="1">
                          <a:solidFill>
                            <a:srgbClr val="990099"/>
                          </a:solidFill>
                          <a:effectLst/>
                          <a:latin typeface="Cambria Math"/>
                          <a:ea typeface="Times New Roman"/>
                          <a:cs typeface="Arial"/>
                        </a:rPr>
                        <m:t>2</m:t>
                      </m:r>
                      <m:r>
                        <a:rPr lang="fr-FR" sz="2000" i="1">
                          <a:solidFill>
                            <a:srgbClr val="990099"/>
                          </a:solidFill>
                          <a:effectLst/>
                          <a:latin typeface="Cambria Math"/>
                          <a:ea typeface="Times New Roman"/>
                          <a:cs typeface="Arial"/>
                        </a:rPr>
                        <m:t>𝑥</m:t>
                      </m:r>
                      <m:r>
                        <a:rPr lang="fr-FR" sz="2000" i="1">
                          <a:solidFill>
                            <a:srgbClr val="990099"/>
                          </a:solidFill>
                          <a:effectLst/>
                          <a:latin typeface="Cambria Math"/>
                          <a:ea typeface="Times New Roman"/>
                          <a:cs typeface="Arial"/>
                        </a:rPr>
                        <m:t>−</m:t>
                      </m:r>
                      <m:r>
                        <a:rPr lang="fr-FR" sz="2000" i="1">
                          <a:solidFill>
                            <a:srgbClr val="990099"/>
                          </a:solidFill>
                          <a:effectLst/>
                          <a:latin typeface="Cambria Math"/>
                          <a:ea typeface="Times New Roman"/>
                          <a:cs typeface="Arial"/>
                        </a:rPr>
                        <m:t>1</m:t>
                      </m:r>
                    </m:oMath>
                  </m:oMathPara>
                </a14:m>
                <a:endParaRPr lang="fr-FR" sz="2000" dirty="0">
                  <a:solidFill>
                    <a:srgbClr val="990099"/>
                  </a:solidFill>
                  <a:effectLst/>
                  <a:latin typeface="Calibri"/>
                  <a:ea typeface="Times New Roman"/>
                  <a:cs typeface="Arial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907349"/>
                <a:ext cx="7416824" cy="5499069"/>
              </a:xfrm>
              <a:prstGeom prst="rect">
                <a:avLst/>
              </a:prstGeom>
              <a:blipFill rotWithShape="1">
                <a:blip r:embed="rId2"/>
                <a:stretch>
                  <a:fillRect l="-822" t="-11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>
    <p:cut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13FA-DD3A-4AFC-BE0F-E9B874A41A34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22" name="Rectangle 21"/>
          <p:cNvSpPr/>
          <p:nvPr/>
        </p:nvSpPr>
        <p:spPr>
          <a:xfrm>
            <a:off x="0" y="528560"/>
            <a:ext cx="40004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fr-FR" sz="2000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755576" y="1196752"/>
                <a:ext cx="7704856" cy="3496535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dirty="0" smtClean="0">
                    <a:latin typeface="Calibri"/>
                    <a:ea typeface="Times New Roman"/>
                    <a:cs typeface="Arial"/>
                  </a:rPr>
                  <a:t>La solution générale de l’équation linéaire est donc :</a:t>
                </a:r>
                <a14:m>
                  <m:oMath xmlns:m="http://schemas.openxmlformats.org/officeDocument/2006/math"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 </m:t>
                    </m:r>
                  </m:oMath>
                </a14:m>
                <a:endParaRPr lang="fr-FR" i="1" dirty="0" smtClean="0">
                  <a:effectLst/>
                  <a:latin typeface="Cambria Math"/>
                  <a:ea typeface="Times New Roman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fr-FR" i="1" dirty="0" smtClean="0">
                  <a:solidFill>
                    <a:schemeClr val="bg1">
                      <a:lumMod val="85000"/>
                    </a:schemeClr>
                  </a:solidFill>
                  <a:effectLst/>
                  <a:latin typeface="Cambria Math"/>
                  <a:ea typeface="Times New Roman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 smtClean="0">
                          <a:solidFill>
                            <a:srgbClr val="00B050"/>
                          </a:solidFill>
                          <a:effectLst/>
                          <a:latin typeface="Cambria Math"/>
                          <a:ea typeface="Times New Roman"/>
                          <a:cs typeface="Arial"/>
                        </a:rPr>
                        <m:t>𝑧</m:t>
                      </m:r>
                      <m:d>
                        <m:dPr>
                          <m:ctrlPr>
                            <a:rPr lang="fr-FR" i="1">
                              <a:solidFill>
                                <a:srgbClr val="00B050"/>
                              </a:solidFill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</m:ctrlPr>
                        </m:dPr>
                        <m:e>
                          <m:r>
                            <a:rPr lang="fr-FR" i="1">
                              <a:solidFill>
                                <a:srgbClr val="00B050"/>
                              </a:solidFill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𝑥</m:t>
                          </m:r>
                        </m:e>
                      </m:d>
                      <m:r>
                        <a:rPr lang="fr-FR" i="1">
                          <a:effectLst/>
                          <a:latin typeface="Cambria Math"/>
                          <a:ea typeface="Times New Roman"/>
                          <a:cs typeface="Arial"/>
                        </a:rPr>
                        <m:t>=</m:t>
                      </m:r>
                      <m:r>
                        <a:rPr lang="fr-FR" i="1" smtClean="0">
                          <a:solidFill>
                            <a:srgbClr val="FF3399"/>
                          </a:solidFill>
                          <a:effectLst/>
                          <a:latin typeface="Cambria Math"/>
                          <a:ea typeface="Times New Roman"/>
                          <a:cs typeface="Arial"/>
                        </a:rPr>
                        <m:t>𝑘</m:t>
                      </m:r>
                      <m:sSup>
                        <m:sSupPr>
                          <m:ctrlPr>
                            <a:rPr lang="fr-FR" i="1">
                              <a:solidFill>
                                <a:srgbClr val="FF3399"/>
                              </a:solidFill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</m:ctrlPr>
                        </m:sSupPr>
                        <m:e>
                          <m:r>
                            <a:rPr lang="fr-FR" i="1">
                              <a:solidFill>
                                <a:srgbClr val="FF3399"/>
                              </a:solidFill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𝑒</m:t>
                          </m:r>
                        </m:e>
                        <m:sup>
                          <m:r>
                            <a:rPr lang="fr-FR" i="1">
                              <a:solidFill>
                                <a:srgbClr val="FF3399"/>
                              </a:solidFill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−</m:t>
                          </m:r>
                          <m:r>
                            <a:rPr lang="fr-FR" i="1">
                              <a:solidFill>
                                <a:srgbClr val="FF3399"/>
                              </a:solidFill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2</m:t>
                          </m:r>
                          <m:r>
                            <a:rPr lang="fr-FR" i="1">
                              <a:solidFill>
                                <a:srgbClr val="FF3399"/>
                              </a:solidFill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𝑥</m:t>
                          </m:r>
                        </m:sup>
                      </m:sSup>
                      <m:r>
                        <a:rPr lang="fr-FR" i="1">
                          <a:effectLst/>
                          <a:latin typeface="Cambria Math"/>
                          <a:ea typeface="Times New Roman"/>
                          <a:cs typeface="Arial"/>
                        </a:rPr>
                        <m:t>+</m:t>
                      </m:r>
                      <m:r>
                        <a:rPr lang="fr-FR" b="0" i="1" smtClean="0">
                          <a:effectLst/>
                          <a:latin typeface="Cambria Math"/>
                          <a:ea typeface="Times New Roman"/>
                          <a:cs typeface="Arial"/>
                        </a:rPr>
                        <m:t> </m:t>
                      </m:r>
                      <m:r>
                        <a:rPr lang="fr-FR" i="1" smtClean="0">
                          <a:solidFill>
                            <a:srgbClr val="990099"/>
                          </a:solidFill>
                          <a:effectLst/>
                          <a:latin typeface="Cambria Math"/>
                          <a:ea typeface="Times New Roman"/>
                          <a:cs typeface="Arial"/>
                        </a:rPr>
                        <m:t>2</m:t>
                      </m:r>
                      <m:r>
                        <a:rPr lang="fr-FR" i="1" smtClean="0">
                          <a:solidFill>
                            <a:srgbClr val="990099"/>
                          </a:solidFill>
                          <a:effectLst/>
                          <a:latin typeface="Cambria Math"/>
                          <a:ea typeface="Times New Roman"/>
                          <a:cs typeface="Arial"/>
                        </a:rPr>
                        <m:t>𝑥</m:t>
                      </m:r>
                      <m:r>
                        <a:rPr lang="fr-FR" i="1" smtClean="0">
                          <a:solidFill>
                            <a:srgbClr val="990099"/>
                          </a:solidFill>
                          <a:effectLst/>
                          <a:latin typeface="Cambria Math"/>
                          <a:ea typeface="Times New Roman"/>
                          <a:cs typeface="Arial"/>
                        </a:rPr>
                        <m:t>−</m:t>
                      </m:r>
                      <m:r>
                        <a:rPr lang="fr-FR" i="1" smtClean="0">
                          <a:solidFill>
                            <a:srgbClr val="990099"/>
                          </a:solidFill>
                          <a:effectLst/>
                          <a:latin typeface="Cambria Math"/>
                          <a:ea typeface="Times New Roman"/>
                          <a:cs typeface="Arial"/>
                        </a:rPr>
                        <m:t>1</m:t>
                      </m:r>
                    </m:oMath>
                  </m:oMathPara>
                </a14:m>
                <a:endParaRPr lang="fr-FR" sz="1600" dirty="0">
                  <a:solidFill>
                    <a:srgbClr val="990099"/>
                  </a:solidFill>
                  <a:effectLst/>
                  <a:latin typeface="Calibri"/>
                  <a:ea typeface="Times New Roman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dirty="0">
                    <a:effectLst/>
                    <a:latin typeface="Calibri"/>
                    <a:ea typeface="Times New Roman"/>
                    <a:cs typeface="Arial"/>
                  </a:rPr>
                  <a:t>Et comme :</a:t>
                </a:r>
                <a14:m>
                  <m:oMath xmlns:m="http://schemas.openxmlformats.org/officeDocument/2006/math"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 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𝑧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=</m:t>
                    </m:r>
                    <m:sSup>
                      <m:sSup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p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𝑦</m:t>
                        </m:r>
                      </m:e>
                      <m:sup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−</m:t>
                        </m:r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2</m:t>
                        </m:r>
                      </m:sup>
                    </m:sSup>
                  </m:oMath>
                </a14:m>
                <a:r>
                  <a:rPr lang="fr-FR" dirty="0">
                    <a:effectLst/>
                    <a:latin typeface="Calibri"/>
                    <a:ea typeface="Times New Roman"/>
                    <a:cs typeface="Arial"/>
                  </a:rPr>
                  <a:t>, on déduit que les solutions de </a:t>
                </a:r>
                <a:r>
                  <a:rPr lang="fr-FR" dirty="0">
                    <a:solidFill>
                      <a:schemeClr val="accent3">
                        <a:lumMod val="60000"/>
                        <a:lumOff val="40000"/>
                      </a:schemeClr>
                    </a:solidFill>
                    <a:effectLst/>
                    <a:latin typeface="Calibri"/>
                    <a:ea typeface="Times New Roman"/>
                    <a:cs typeface="Arial"/>
                  </a:rPr>
                  <a:t>l’équation de Bernoulli </a:t>
                </a:r>
                <a:r>
                  <a:rPr lang="fr-FR" dirty="0">
                    <a:effectLst/>
                    <a:latin typeface="Calibri"/>
                    <a:ea typeface="Times New Roman"/>
                    <a:cs typeface="Arial"/>
                  </a:rPr>
                  <a:t>sont données par</a:t>
                </a:r>
                <a:endParaRPr lang="fr-FR" sz="1600" dirty="0">
                  <a:effectLst/>
                  <a:latin typeface="Calibri"/>
                  <a:ea typeface="Times New Roman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effectLst/>
                          <a:latin typeface="Cambria Math"/>
                          <a:ea typeface="Times New Roman"/>
                          <a:cs typeface="Arial"/>
                        </a:rPr>
                        <m:t>𝑦</m:t>
                      </m:r>
                      <m:d>
                        <m:dPr>
                          <m:ctrlPr>
                            <a:rPr lang="fr-FR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</m:ctrlPr>
                        </m:dPr>
                        <m:e>
                          <m:r>
                            <a:rPr lang="fr-FR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𝑥</m:t>
                          </m:r>
                        </m:e>
                      </m:d>
                      <m:r>
                        <a:rPr lang="fr-FR" i="1">
                          <a:effectLst/>
                          <a:latin typeface="Cambria Math"/>
                          <a:ea typeface="Times New Roman"/>
                          <a:cs typeface="Arial"/>
                        </a:rPr>
                        <m:t>=</m:t>
                      </m:r>
                      <m:f>
                        <m:fPr>
                          <m:ctrlPr>
                            <a:rPr lang="fr-FR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</m:ctrlPr>
                        </m:fPr>
                        <m:num>
                          <m:r>
                            <a:rPr lang="fr-FR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fr-FR" i="1">
                                  <a:effectLst/>
                                  <a:latin typeface="Cambria Math"/>
                                  <a:ea typeface="Times New Roman"/>
                                  <a:cs typeface="Arial"/>
                                </a:rPr>
                              </m:ctrlPr>
                            </m:radPr>
                            <m:deg/>
                            <m:e>
                              <m:r>
                                <a:rPr lang="fr-FR" i="1">
                                  <a:effectLst/>
                                  <a:latin typeface="Cambria Math"/>
                                  <a:ea typeface="Times New Roman"/>
                                  <a:cs typeface="Arial"/>
                                </a:rPr>
                                <m:t>𝑘</m:t>
                              </m:r>
                              <m:sSup>
                                <m:sSupPr>
                                  <m:ctrlPr>
                                    <a:rPr lang="fr-FR" i="1">
                                      <a:effectLst/>
                                      <a:latin typeface="Cambria Math"/>
                                      <a:ea typeface="Times New Roman"/>
                                      <a:cs typeface="Arial"/>
                                    </a:rPr>
                                  </m:ctrlPr>
                                </m:sSupPr>
                                <m:e>
                                  <m:r>
                                    <a:rPr lang="fr-FR" i="1">
                                      <a:effectLst/>
                                      <a:latin typeface="Cambria Math"/>
                                      <a:ea typeface="Times New Roman"/>
                                      <a:cs typeface="Arial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fr-FR" i="1">
                                      <a:effectLst/>
                                      <a:latin typeface="Cambria Math"/>
                                      <a:ea typeface="Times New Roman"/>
                                      <a:cs typeface="Arial"/>
                                    </a:rPr>
                                    <m:t>−</m:t>
                                  </m:r>
                                  <m:r>
                                    <a:rPr lang="fr-FR" i="1">
                                      <a:effectLst/>
                                      <a:latin typeface="Cambria Math"/>
                                      <a:ea typeface="Times New Roman"/>
                                      <a:cs typeface="Arial"/>
                                    </a:rPr>
                                    <m:t>2</m:t>
                                  </m:r>
                                  <m:r>
                                    <a:rPr lang="fr-FR" i="1">
                                      <a:effectLst/>
                                      <a:latin typeface="Cambria Math"/>
                                      <a:ea typeface="Times New Roman"/>
                                      <a:cs typeface="Arial"/>
                                    </a:rPr>
                                    <m:t>𝑥</m:t>
                                  </m:r>
                                </m:sup>
                              </m:sSup>
                              <m:r>
                                <a:rPr lang="fr-FR" i="1">
                                  <a:effectLst/>
                                  <a:latin typeface="Cambria Math"/>
                                  <a:ea typeface="Times New Roman"/>
                                  <a:cs typeface="Arial"/>
                                </a:rPr>
                                <m:t>+</m:t>
                              </m:r>
                              <m:r>
                                <a:rPr lang="fr-FR" i="1">
                                  <a:effectLst/>
                                  <a:latin typeface="Cambria Math"/>
                                  <a:ea typeface="Times New Roman"/>
                                  <a:cs typeface="Arial"/>
                                </a:rPr>
                                <m:t>2</m:t>
                              </m:r>
                              <m:r>
                                <a:rPr lang="fr-FR" i="1">
                                  <a:effectLst/>
                                  <a:latin typeface="Cambria Math"/>
                                  <a:ea typeface="Times New Roman"/>
                                  <a:cs typeface="Arial"/>
                                </a:rPr>
                                <m:t>𝑥</m:t>
                              </m:r>
                              <m:r>
                                <a:rPr lang="fr-FR" i="1">
                                  <a:effectLst/>
                                  <a:latin typeface="Cambria Math"/>
                                  <a:ea typeface="Times New Roman"/>
                                  <a:cs typeface="Arial"/>
                                </a:rPr>
                                <m:t>−</m:t>
                              </m:r>
                              <m:r>
                                <a:rPr lang="fr-FR" i="1">
                                  <a:effectLst/>
                                  <a:latin typeface="Cambria Math"/>
                                  <a:ea typeface="Times New Roman"/>
                                  <a:cs typeface="Arial"/>
                                </a:rPr>
                                <m:t>1</m:t>
                              </m:r>
                            </m:e>
                          </m:rad>
                        </m:den>
                      </m:f>
                      <m:r>
                        <a:rPr lang="fr-FR" i="1">
                          <a:effectLst/>
                          <a:latin typeface="Cambria Math"/>
                          <a:ea typeface="Times New Roman"/>
                          <a:cs typeface="Arial"/>
                        </a:rPr>
                        <m:t> </m:t>
                      </m:r>
                      <m:r>
                        <a:rPr lang="fr-FR" i="1">
                          <a:effectLst/>
                          <a:latin typeface="Cambria Math"/>
                          <a:ea typeface="Times New Roman"/>
                          <a:cs typeface="Arial"/>
                        </a:rPr>
                        <m:t>𝑜𝑢</m:t>
                      </m:r>
                      <m:r>
                        <a:rPr lang="fr-FR" i="1">
                          <a:effectLst/>
                          <a:latin typeface="Cambria Math"/>
                          <a:ea typeface="Times New Roman"/>
                          <a:cs typeface="Arial"/>
                        </a:rPr>
                        <m:t>  </m:t>
                      </m:r>
                      <m:r>
                        <a:rPr lang="fr-FR" i="1">
                          <a:effectLst/>
                          <a:latin typeface="Cambria Math"/>
                          <a:ea typeface="Times New Roman"/>
                          <a:cs typeface="Arial"/>
                        </a:rPr>
                        <m:t>𝑦</m:t>
                      </m:r>
                      <m:d>
                        <m:dPr>
                          <m:ctrlPr>
                            <a:rPr lang="fr-FR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</m:ctrlPr>
                        </m:dPr>
                        <m:e>
                          <m:r>
                            <a:rPr lang="fr-FR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𝑥</m:t>
                          </m:r>
                        </m:e>
                      </m:d>
                      <m:r>
                        <a:rPr lang="fr-FR" i="1">
                          <a:effectLst/>
                          <a:latin typeface="Cambria Math"/>
                          <a:ea typeface="Times New Roman"/>
                          <a:cs typeface="Arial"/>
                        </a:rPr>
                        <m:t>=</m:t>
                      </m:r>
                      <m:f>
                        <m:fPr>
                          <m:ctrlPr>
                            <a:rPr lang="fr-FR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</m:ctrlPr>
                        </m:fPr>
                        <m:num>
                          <m:r>
                            <a:rPr lang="fr-FR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−</m:t>
                          </m:r>
                          <m:r>
                            <a:rPr lang="fr-FR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fr-FR" i="1">
                                  <a:effectLst/>
                                  <a:latin typeface="Cambria Math"/>
                                  <a:ea typeface="Times New Roman"/>
                                  <a:cs typeface="Arial"/>
                                </a:rPr>
                              </m:ctrlPr>
                            </m:radPr>
                            <m:deg/>
                            <m:e>
                              <m:r>
                                <a:rPr lang="fr-FR" i="1">
                                  <a:effectLst/>
                                  <a:latin typeface="Cambria Math"/>
                                  <a:ea typeface="Times New Roman"/>
                                  <a:cs typeface="Arial"/>
                                </a:rPr>
                                <m:t>𝑘</m:t>
                              </m:r>
                              <m:sSup>
                                <m:sSupPr>
                                  <m:ctrlPr>
                                    <a:rPr lang="fr-FR" i="1">
                                      <a:effectLst/>
                                      <a:latin typeface="Cambria Math"/>
                                      <a:ea typeface="Times New Roman"/>
                                      <a:cs typeface="Arial"/>
                                    </a:rPr>
                                  </m:ctrlPr>
                                </m:sSupPr>
                                <m:e>
                                  <m:r>
                                    <a:rPr lang="fr-FR" i="1">
                                      <a:effectLst/>
                                      <a:latin typeface="Cambria Math"/>
                                      <a:ea typeface="Times New Roman"/>
                                      <a:cs typeface="Arial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fr-FR" i="1">
                                      <a:effectLst/>
                                      <a:latin typeface="Cambria Math"/>
                                      <a:ea typeface="Times New Roman"/>
                                      <a:cs typeface="Arial"/>
                                    </a:rPr>
                                    <m:t>−</m:t>
                                  </m:r>
                                  <m:r>
                                    <a:rPr lang="fr-FR" i="1">
                                      <a:effectLst/>
                                      <a:latin typeface="Cambria Math"/>
                                      <a:ea typeface="Times New Roman"/>
                                      <a:cs typeface="Arial"/>
                                    </a:rPr>
                                    <m:t>2</m:t>
                                  </m:r>
                                  <m:r>
                                    <a:rPr lang="fr-FR" i="1">
                                      <a:effectLst/>
                                      <a:latin typeface="Cambria Math"/>
                                      <a:ea typeface="Times New Roman"/>
                                      <a:cs typeface="Arial"/>
                                    </a:rPr>
                                    <m:t>𝑥</m:t>
                                  </m:r>
                                </m:sup>
                              </m:sSup>
                              <m:r>
                                <a:rPr lang="fr-FR" i="1">
                                  <a:effectLst/>
                                  <a:latin typeface="Cambria Math"/>
                                  <a:ea typeface="Times New Roman"/>
                                  <a:cs typeface="Arial"/>
                                </a:rPr>
                                <m:t>+</m:t>
                              </m:r>
                              <m:r>
                                <a:rPr lang="fr-FR" i="1">
                                  <a:effectLst/>
                                  <a:latin typeface="Cambria Math"/>
                                  <a:ea typeface="Times New Roman"/>
                                  <a:cs typeface="Arial"/>
                                </a:rPr>
                                <m:t>2</m:t>
                              </m:r>
                              <m:r>
                                <a:rPr lang="fr-FR" i="1">
                                  <a:effectLst/>
                                  <a:latin typeface="Cambria Math"/>
                                  <a:ea typeface="Times New Roman"/>
                                  <a:cs typeface="Arial"/>
                                </a:rPr>
                                <m:t>𝑥</m:t>
                              </m:r>
                              <m:r>
                                <a:rPr lang="fr-FR" i="1">
                                  <a:effectLst/>
                                  <a:latin typeface="Cambria Math"/>
                                  <a:ea typeface="Times New Roman"/>
                                  <a:cs typeface="Arial"/>
                                </a:rPr>
                                <m:t>−</m:t>
                              </m:r>
                              <m:r>
                                <a:rPr lang="fr-FR" i="1">
                                  <a:effectLst/>
                                  <a:latin typeface="Cambria Math"/>
                                  <a:ea typeface="Times New Roman"/>
                                  <a:cs typeface="Arial"/>
                                </a:rPr>
                                <m:t>1</m:t>
                              </m:r>
                            </m:e>
                          </m:rad>
                        </m:den>
                      </m:f>
                      <m:r>
                        <a:rPr lang="fr-FR" i="1">
                          <a:effectLst/>
                          <a:latin typeface="Cambria Math"/>
                          <a:ea typeface="Times New Roman"/>
                          <a:cs typeface="Arial"/>
                        </a:rPr>
                        <m:t>  </m:t>
                      </m:r>
                    </m:oMath>
                  </m:oMathPara>
                </a14:m>
                <a:endParaRPr lang="fr-FR" sz="1600" dirty="0">
                  <a:effectLst/>
                  <a:latin typeface="Calibri"/>
                  <a:ea typeface="Times New Roman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dirty="0">
                    <a:effectLst/>
                    <a:latin typeface="Calibri"/>
                    <a:ea typeface="Times New Roman"/>
                    <a:cs typeface="Arial"/>
                  </a:rPr>
                  <a:t>D’un autre coté on a par hypothèse </a:t>
                </a:r>
                <a14:m>
                  <m:oMath xmlns:m="http://schemas.openxmlformats.org/officeDocument/2006/math">
                    <m:r>
                      <a:rPr lang="fr-FR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2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𝑦</m:t>
                    </m:r>
                    <m:d>
                      <m:d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fr-FR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fPr>
                          <m:num>
                            <m:r>
                              <a:rPr lang="fr-FR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1</m:t>
                            </m:r>
                          </m:num>
                          <m:den>
                            <m:r>
                              <a:rPr lang="fr-FR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fr-FR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ad>
                      <m:radPr>
                        <m:degHide m:val="on"/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radPr>
                      <m:deg/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𝑒</m:t>
                        </m:r>
                      </m:e>
                    </m:rad>
                  </m:oMath>
                </a14:m>
                <a:r>
                  <a:rPr lang="fr-FR" dirty="0">
                    <a:effectLst/>
                    <a:latin typeface="Calibri"/>
                    <a:ea typeface="Times New Roman"/>
                    <a:cs typeface="Arial"/>
                  </a:rPr>
                  <a:t> ce qui nous donne </a:t>
                </a:r>
                <a14:m>
                  <m:oMath xmlns:m="http://schemas.openxmlformats.org/officeDocument/2006/math"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𝑘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=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4</m:t>
                    </m:r>
                  </m:oMath>
                </a14:m>
                <a:endParaRPr lang="fr-FR" sz="1600" dirty="0">
                  <a:effectLst/>
                  <a:latin typeface="Calibri"/>
                  <a:ea typeface="Times New Roman"/>
                  <a:cs typeface="Arial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1196752"/>
                <a:ext cx="7704856" cy="3496535"/>
              </a:xfrm>
              <a:prstGeom prst="rect">
                <a:avLst/>
              </a:prstGeom>
              <a:blipFill rotWithShape="1">
                <a:blip r:embed="rId3"/>
                <a:stretch>
                  <a:fillRect l="-632"/>
                </a:stretch>
              </a:blipFill>
              <a:ln>
                <a:solidFill>
                  <a:schemeClr val="bg1">
                    <a:lumMod val="95000"/>
                  </a:schemeClr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>
    <p:cut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13FA-DD3A-4AFC-BE0F-E9B874A41A34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827584" y="933848"/>
                <a:ext cx="7920880" cy="54009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AutoNum type="alphaLcParenR" startAt="7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fr-FR" i="1" smtClean="0"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sSup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𝑦</m:t>
                        </m:r>
                      </m:e>
                      <m:sup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′</m:t>
                        </m:r>
                      </m:sup>
                    </m:sSup>
                    <m:r>
                      <a:rPr lang="fr-FR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−2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𝑥𝑦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+</m:t>
                    </m:r>
                    <m:sSup>
                      <m:sSup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sSup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𝑦</m:t>
                        </m:r>
                      </m:e>
                      <m:sup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</m:t>
                        </m:r>
                      </m:sup>
                    </m:sSup>
                    <m:r>
                      <a:rPr lang="fr-FR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=2−</m:t>
                    </m:r>
                    <m:sSup>
                      <m:sSup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sSup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𝑥</m:t>
                        </m:r>
                      </m:e>
                      <m:sup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</m:t>
                        </m:r>
                      </m:sup>
                    </m:sSup>
                  </m:oMath>
                </a14:m>
                <a:endParaRPr lang="fr-FR" i="1" dirty="0" smtClean="0">
                  <a:effectLst/>
                  <a:latin typeface="Cambria Math"/>
                  <a:ea typeface="Times New Roman"/>
                  <a:cs typeface="Times New Roman"/>
                </a:endParaRPr>
              </a:p>
              <a:p>
                <a:pPr lvl="0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i="1">
                          <a:solidFill>
                            <a:prstClr val="black"/>
                          </a:solidFill>
                          <a:latin typeface="Cambria Math"/>
                          <a:ea typeface="Times New Roman"/>
                          <a:cs typeface="Times New Roman"/>
                        </a:rPr>
                        <m:t>𝑜𝑢</m:t>
                      </m:r>
                      <m:r>
                        <a:rPr lang="fr-FR" i="1">
                          <a:solidFill>
                            <a:prstClr val="black"/>
                          </a:solidFill>
                          <a:latin typeface="Cambria Math"/>
                          <a:ea typeface="Times New Roman"/>
                          <a:cs typeface="Times New Roman"/>
                        </a:rPr>
                        <m:t> </m:t>
                      </m:r>
                      <m:r>
                        <a:rPr lang="fr-FR" i="1">
                          <a:solidFill>
                            <a:prstClr val="black"/>
                          </a:solidFill>
                          <a:latin typeface="Cambria Math"/>
                          <a:ea typeface="Times New Roman"/>
                          <a:cs typeface="Times New Roman"/>
                        </a:rPr>
                        <m:t>𝑒𝑛𝑐𝑜𝑟𝑒</m:t>
                      </m:r>
                    </m:oMath>
                  </m:oMathPara>
                </a14:m>
                <a:endParaRPr lang="fr-FR" i="1" dirty="0">
                  <a:solidFill>
                    <a:prstClr val="black"/>
                  </a:solidFill>
                  <a:latin typeface="Cambria Math"/>
                  <a:ea typeface="Times New Roman"/>
                  <a:cs typeface="Times New Roman"/>
                </a:endParaRPr>
              </a:p>
              <a:p>
                <a:pPr lvl="0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i="1" smtClean="0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sSupPr>
                        <m:e>
                          <m:r>
                            <a:rPr lang="fr-FR" i="1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𝑦</m:t>
                          </m:r>
                        </m:e>
                        <m:sup>
                          <m:r>
                            <a:rPr lang="fr-FR" i="1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′</m:t>
                          </m:r>
                        </m:sup>
                      </m:sSup>
                      <m:r>
                        <a:rPr lang="fr-FR" i="1">
                          <a:solidFill>
                            <a:srgbClr val="FF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=2</m:t>
                      </m:r>
                      <m:r>
                        <a:rPr lang="fr-FR" i="1">
                          <a:solidFill>
                            <a:srgbClr val="FF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𝑥𝑦</m:t>
                      </m:r>
                      <m:r>
                        <a:rPr lang="fr-FR" i="1">
                          <a:solidFill>
                            <a:srgbClr val="FF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−</m:t>
                      </m:r>
                      <m:sSup>
                        <m:sSupPr>
                          <m:ctrlPr>
                            <a:rPr lang="fr-FR" i="1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sSupPr>
                        <m:e>
                          <m:r>
                            <a:rPr lang="fr-FR" i="1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𝑦</m:t>
                          </m:r>
                        </m:e>
                        <m:sup>
                          <m:r>
                            <a:rPr lang="fr-FR" i="1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2</m:t>
                          </m:r>
                        </m:sup>
                      </m:sSup>
                      <m:r>
                        <a:rPr lang="fr-FR" i="1">
                          <a:solidFill>
                            <a:srgbClr val="FF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+2−</m:t>
                      </m:r>
                      <m:sSup>
                        <m:sSupPr>
                          <m:ctrlPr>
                            <a:rPr lang="fr-FR" i="1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sSupPr>
                        <m:e>
                          <m:r>
                            <a:rPr lang="fr-FR" i="1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𝑥</m:t>
                          </m:r>
                        </m:e>
                        <m:sup>
                          <m:r>
                            <a:rPr lang="fr-FR" i="1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2</m:t>
                          </m:r>
                        </m:sup>
                      </m:sSup>
                      <m:r>
                        <a:rPr lang="fr-FR" i="1">
                          <a:solidFill>
                            <a:srgbClr val="FF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 </m:t>
                      </m:r>
                      <m:r>
                        <a:rPr lang="fr-FR" b="0" i="0" smtClean="0">
                          <a:solidFill>
                            <a:srgbClr val="FF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………….(1)</m:t>
                      </m:r>
                    </m:oMath>
                  </m:oMathPara>
                </a14:m>
                <a:endParaRPr lang="fr-FR" sz="1600" dirty="0" smtClean="0">
                  <a:solidFill>
                    <a:srgbClr val="FF0000"/>
                  </a:solidFill>
                  <a:effectLst/>
                  <a:latin typeface="Calibri"/>
                  <a:ea typeface="Times New Roman"/>
                  <a:cs typeface="Arial"/>
                </a:endParaRPr>
              </a:p>
              <a:p>
                <a:pPr lvl="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sz="2000" dirty="0">
                    <a:solidFill>
                      <a:prstClr val="black"/>
                    </a:solidFill>
                    <a:latin typeface="Calibri" pitchFamily="34" charset="0"/>
                    <a:ea typeface="Times New Roman"/>
                    <a:cs typeface="Arial"/>
                  </a:rPr>
                  <a:t>C’est </a:t>
                </a:r>
                <a:r>
                  <a:rPr lang="fr-FR" sz="2000" dirty="0" smtClean="0">
                    <a:solidFill>
                      <a:prstClr val="black"/>
                    </a:solidFill>
                    <a:latin typeface="Calibri" pitchFamily="34" charset="0"/>
                    <a:ea typeface="Times New Roman"/>
                    <a:cs typeface="Arial"/>
                  </a:rPr>
                  <a:t>une</a:t>
                </a:r>
                <a:r>
                  <a:rPr lang="fr-FR" dirty="0">
                    <a:solidFill>
                      <a:prstClr val="black"/>
                    </a:solidFill>
                    <a:latin typeface="Calibri" pitchFamily="34" charset="0"/>
                    <a:ea typeface="Times New Roman"/>
                    <a:cs typeface="Arial"/>
                  </a:rPr>
                  <a:t> </a:t>
                </a:r>
                <a:r>
                  <a:rPr lang="fr-FR" dirty="0">
                    <a:solidFill>
                      <a:srgbClr val="FF3399"/>
                    </a:solidFill>
                    <a:latin typeface="Calibri" pitchFamily="34" charset="0"/>
                    <a:ea typeface="Times New Roman"/>
                    <a:cs typeface="Arial"/>
                  </a:rPr>
                  <a:t>Equation de </a:t>
                </a:r>
                <a:r>
                  <a:rPr lang="fr-FR" dirty="0" err="1">
                    <a:solidFill>
                      <a:srgbClr val="FF3399"/>
                    </a:solidFill>
                    <a:latin typeface="Calibri" pitchFamily="34" charset="0"/>
                    <a:ea typeface="Times New Roman"/>
                    <a:cs typeface="Arial"/>
                  </a:rPr>
                  <a:t>Riccati</a:t>
                </a:r>
                <a:r>
                  <a:rPr lang="fr-FR" sz="2000" dirty="0" smtClean="0">
                    <a:solidFill>
                      <a:srgbClr val="FF3399"/>
                    </a:solidFill>
                    <a:latin typeface="Calibri" pitchFamily="34" charset="0"/>
                    <a:ea typeface="Times New Roman"/>
                    <a:cs typeface="Arial"/>
                  </a:rPr>
                  <a:t>   </a:t>
                </a:r>
                <a:r>
                  <a:rPr lang="fr-FR" sz="2000" dirty="0">
                    <a:solidFill>
                      <a:prstClr val="black"/>
                    </a:solidFill>
                    <a:latin typeface="Calibri" pitchFamily="34" charset="0"/>
                    <a:ea typeface="Times New Roman"/>
                    <a:cs typeface="Arial"/>
                  </a:rPr>
                  <a:t>de la forme</a:t>
                </a:r>
              </a:p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p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𝑦</m:t>
                        </m:r>
                      </m:e>
                      <m:sup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′</m:t>
                        </m:r>
                      </m:sup>
                    </m:sSup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=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𝑎</m:t>
                    </m:r>
                    <m:d>
                      <m:d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d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𝑥</m:t>
                        </m:r>
                      </m:e>
                    </m:d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𝑦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+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𝑏</m:t>
                    </m:r>
                    <m:d>
                      <m:d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d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𝑥</m:t>
                        </m:r>
                      </m:e>
                    </m:d>
                    <m:sSup>
                      <m:sSup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p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𝑦</m:t>
                        </m:r>
                      </m:e>
                      <m:sup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2</m:t>
                        </m:r>
                      </m:sup>
                    </m:sSup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+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𝑐</m:t>
                    </m:r>
                    <m:d>
                      <m:d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d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𝑥</m:t>
                        </m:r>
                      </m:e>
                    </m:d>
                  </m:oMath>
                </a14:m>
                <a:r>
                  <a:rPr lang="fr-FR" dirty="0">
                    <a:effectLst/>
                    <a:latin typeface="Times New Roman"/>
                    <a:ea typeface="Times New Roman"/>
                    <a:cs typeface="Arial"/>
                  </a:rPr>
                  <a:t> </a:t>
                </a:r>
                <a:r>
                  <a:rPr lang="fr-FR" dirty="0" smtClean="0">
                    <a:effectLst/>
                    <a:latin typeface="Times New Roman"/>
                    <a:ea typeface="Times New Roman"/>
                    <a:cs typeface="Arial"/>
                  </a:rPr>
                  <a:t>.</a:t>
                </a:r>
                <a:endParaRPr lang="fr-FR" sz="1600" dirty="0">
                  <a:effectLst/>
                  <a:latin typeface="Calibri"/>
                  <a:ea typeface="Times New Roman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dirty="0" smtClean="0">
                    <a:effectLst/>
                    <a:latin typeface="Calibri"/>
                    <a:ea typeface="Times New Roman"/>
                    <a:cs typeface="Arial"/>
                  </a:rPr>
                  <a:t>Avec</a:t>
                </a:r>
                <a14:m>
                  <m:oMath xmlns:m="http://schemas.openxmlformats.org/officeDocument/2006/math">
                    <m:r>
                      <a:rPr lang="fr-FR" b="0" i="1" smtClean="0">
                        <a:effectLst/>
                        <a:latin typeface="Cambria Math"/>
                        <a:ea typeface="Times New Roman"/>
                        <a:cs typeface="Arial"/>
                      </a:rPr>
                      <m:t>   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𝑎</m:t>
                    </m:r>
                    <m:d>
                      <m:d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d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𝑥</m:t>
                        </m:r>
                      </m:e>
                    </m:d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=2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𝑥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,</m:t>
                    </m:r>
                  </m:oMath>
                </a14:m>
                <a:endParaRPr lang="fr-FR" i="1" dirty="0" smtClean="0">
                  <a:effectLst/>
                  <a:latin typeface="Cambria Math"/>
                  <a:ea typeface="Times New Roman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dirty="0" smtClean="0">
                    <a:effectLst/>
                    <a:ea typeface="Times New Roman"/>
                    <a:cs typeface="Arial"/>
                  </a:rPr>
                  <a:t>           </a:t>
                </a:r>
                <a14:m>
                  <m:oMath xmlns:m="http://schemas.openxmlformats.org/officeDocument/2006/math"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𝑏</m:t>
                    </m:r>
                    <m:d>
                      <m:d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d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𝑥</m:t>
                        </m:r>
                      </m:e>
                    </m:d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=−1 </m:t>
                    </m:r>
                  </m:oMath>
                </a14:m>
                <a:endParaRPr lang="fr-FR" i="1" dirty="0" smtClean="0">
                  <a:effectLst/>
                  <a:latin typeface="Cambria Math"/>
                  <a:ea typeface="Times New Roman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dirty="0" smtClean="0">
                    <a:effectLst/>
                    <a:ea typeface="Times New Roman"/>
                    <a:cs typeface="Arial"/>
                  </a:rPr>
                  <a:t>           </a:t>
                </a:r>
                <a14:m>
                  <m:oMath xmlns:m="http://schemas.openxmlformats.org/officeDocument/2006/math">
                    <m:r>
                      <a:rPr lang="fr-FR" i="1" smtClean="0">
                        <a:effectLst/>
                        <a:latin typeface="Cambria Math"/>
                        <a:ea typeface="Times New Roman"/>
                        <a:cs typeface="Arial"/>
                      </a:rPr>
                      <m:t>𝑐</m:t>
                    </m:r>
                    <m:d>
                      <m:d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d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𝑥</m:t>
                        </m:r>
                      </m:e>
                    </m:d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=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2−</m:t>
                    </m:r>
                    <m:sSup>
                      <m:sSup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sSup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𝑥</m:t>
                        </m:r>
                      </m:e>
                      <m:sup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</m:t>
                        </m:r>
                      </m:sup>
                    </m:sSup>
                  </m:oMath>
                </a14:m>
                <a:endParaRPr lang="fr-FR" sz="1600" dirty="0">
                  <a:effectLst/>
                  <a:latin typeface="Calibri"/>
                  <a:ea typeface="Times New Roman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b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𝑦</m:t>
                        </m:r>
                      </m:e>
                      <m:sub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0</m:t>
                        </m:r>
                      </m:sub>
                    </m:sSub>
                    <m:d>
                      <m:d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d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𝑥</m:t>
                        </m:r>
                      </m:e>
                    </m:d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=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𝑥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+1</m:t>
                    </m:r>
                  </m:oMath>
                </a14:m>
                <a:r>
                  <a:rPr lang="fr-FR" dirty="0">
                    <a:effectLst/>
                    <a:latin typeface="Times New Roman"/>
                    <a:ea typeface="Times New Roman"/>
                    <a:cs typeface="Arial"/>
                  </a:rPr>
                  <a:t> est une solution particulière de notre équation. </a:t>
                </a:r>
                <a:endParaRPr lang="fr-FR" dirty="0" smtClean="0">
                  <a:effectLst/>
                  <a:latin typeface="Times New Roman"/>
                  <a:ea typeface="Times New Roman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dirty="0" smtClean="0">
                    <a:effectLst/>
                    <a:latin typeface="Times New Roman"/>
                    <a:ea typeface="Times New Roman"/>
                    <a:cs typeface="Arial"/>
                  </a:rPr>
                  <a:t>En </a:t>
                </a:r>
                <a:r>
                  <a:rPr lang="fr-FR" dirty="0">
                    <a:effectLst/>
                    <a:latin typeface="Times New Roman"/>
                    <a:ea typeface="Times New Roman"/>
                    <a:cs typeface="Arial"/>
                  </a:rPr>
                  <a:t>effet.</a:t>
                </a:r>
                <a:endParaRPr lang="fr-FR" sz="1600" dirty="0">
                  <a:effectLst/>
                  <a:latin typeface="Calibri"/>
                  <a:ea typeface="Times New Roman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solidFill>
                                <a:prstClr val="black"/>
                              </a:solidFill>
                              <a:latin typeface="Cambria Math"/>
                              <a:ea typeface="Times New Roman"/>
                              <a:cs typeface="Arial"/>
                            </a:rPr>
                          </m:ctrlPr>
                        </m:sSubPr>
                        <m:e>
                          <m:sSup>
                            <m:sSupPr>
                              <m:ctrlPr>
                                <a:rPr lang="fr-FR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Times New Roman"/>
                                  <a:cs typeface="Arial"/>
                                </a:rPr>
                              </m:ctrlPr>
                            </m:sSupPr>
                            <m:e>
                              <m:r>
                                <a:rPr lang="fr-FR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Times New Roman"/>
                                  <a:cs typeface="Arial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fr-FR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Times New Roman"/>
                                  <a:cs typeface="Arial"/>
                                </a:rPr>
                                <m:t>′</m:t>
                              </m:r>
                            </m:sup>
                          </m:sSup>
                        </m:e>
                        <m:sub>
                          <m:r>
                            <a:rPr lang="fr-FR" i="1">
                              <a:solidFill>
                                <a:prstClr val="black"/>
                              </a:solidFill>
                              <a:latin typeface="Cambria Math"/>
                              <a:ea typeface="Times New Roman"/>
                              <a:cs typeface="Arial"/>
                            </a:rPr>
                            <m:t>0</m:t>
                          </m:r>
                        </m:sub>
                      </m:sSub>
                      <m:r>
                        <a:rPr lang="fr-FR" b="0" i="1" smtClean="0">
                          <a:solidFill>
                            <a:prstClr val="black"/>
                          </a:solidFill>
                          <a:latin typeface="Cambria Math"/>
                          <a:ea typeface="Times New Roman"/>
                          <a:cs typeface="Arial"/>
                        </a:rPr>
                        <m:t>=</m:t>
                      </m:r>
                      <m:r>
                        <a:rPr lang="fr-FR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2</m:t>
                      </m:r>
                      <m:r>
                        <a:rPr lang="fr-FR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𝑥</m:t>
                      </m:r>
                      <m:sSub>
                        <m:sSubPr>
                          <m:ctrlPr>
                            <a:rPr lang="fr-FR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</m:ctrlPr>
                        </m:sSubPr>
                        <m:e>
                          <m:r>
                            <a:rPr lang="fr-FR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𝑦</m:t>
                          </m:r>
                        </m:e>
                        <m:sub>
                          <m:r>
                            <a:rPr lang="fr-FR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0</m:t>
                          </m:r>
                        </m:sub>
                      </m:sSub>
                      <m:r>
                        <a:rPr lang="fr-FR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−</m:t>
                      </m:r>
                      <m:sSup>
                        <m:sSupPr>
                          <m:ctrlPr>
                            <a:rPr lang="fr-FR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fr-FR" i="1">
                                  <a:effectLst/>
                                  <a:latin typeface="Cambria Math"/>
                                  <a:ea typeface="Times New Roman"/>
                                  <a:cs typeface="Arial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effectLst/>
                                  <a:latin typeface="Cambria Math"/>
                                  <a:ea typeface="Times New Roman"/>
                                  <a:cs typeface="Arial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fr-FR" i="1">
                                  <a:effectLst/>
                                  <a:latin typeface="Cambria Math"/>
                                  <a:ea typeface="Times New Roman"/>
                                  <a:cs typeface="Arial"/>
                                </a:rPr>
                                <m:t>0</m:t>
                              </m:r>
                            </m:sub>
                          </m:sSub>
                        </m:e>
                        <m:sup>
                          <m:r>
                            <a:rPr lang="fr-FR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2</m:t>
                          </m:r>
                        </m:sup>
                      </m:sSup>
                      <m:r>
                        <a:rPr lang="fr-FR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+2−</m:t>
                      </m:r>
                      <m:sSup>
                        <m:sSupPr>
                          <m:ctrlPr>
                            <a:rPr lang="fr-FR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sSupPr>
                        <m:e>
                          <m:r>
                            <a:rPr lang="fr-FR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𝑥</m:t>
                          </m:r>
                        </m:e>
                        <m:sup>
                          <m:r>
                            <a:rPr lang="fr-FR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fr-FR" i="1" dirty="0" smtClean="0">
                  <a:effectLst/>
                  <a:latin typeface="Cambria Math"/>
                  <a:ea typeface="Times New Roman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dirty="0" smtClean="0">
                    <a:effectLst/>
                    <a:ea typeface="Times New Roman"/>
                    <a:cs typeface="Times New Roman"/>
                  </a:rPr>
                  <a:t>                                                     </a:t>
                </a:r>
                <a14:m>
                  <m:oMath xmlns:m="http://schemas.openxmlformats.org/officeDocument/2006/math">
                    <m:r>
                      <a:rPr lang="fr-FR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=2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𝑥</m:t>
                    </m:r>
                    <m:d>
                      <m:d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d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𝑥</m:t>
                        </m:r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+1</m:t>
                        </m:r>
                      </m:e>
                    </m:d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−</m:t>
                    </m:r>
                    <m:sSup>
                      <m:sSup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fr-FR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dPr>
                          <m:e>
                            <m:r>
                              <a:rPr lang="fr-FR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𝑥</m:t>
                            </m:r>
                            <m:r>
                              <a:rPr lang="fr-FR" i="1"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+1</m:t>
                            </m:r>
                          </m:e>
                        </m:d>
                      </m:e>
                      <m:sup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</m:t>
                        </m:r>
                      </m:sup>
                    </m:sSup>
                    <m:r>
                      <a:rPr lang="fr-FR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+2−</m:t>
                    </m:r>
                    <m:sSup>
                      <m:sSup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sSup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𝑥</m:t>
                        </m:r>
                      </m:e>
                      <m:sup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</m:t>
                        </m:r>
                      </m:sup>
                    </m:sSup>
                  </m:oMath>
                </a14:m>
                <a:endParaRPr lang="fr-FR" sz="1600" dirty="0">
                  <a:effectLst/>
                  <a:latin typeface="Calibri"/>
                  <a:ea typeface="Times New Roman"/>
                  <a:cs typeface="Arial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933848"/>
                <a:ext cx="7920880" cy="5400966"/>
              </a:xfrm>
              <a:prstGeom prst="rect">
                <a:avLst/>
              </a:prstGeom>
              <a:blipFill rotWithShape="1">
                <a:blip r:embed="rId3"/>
                <a:stretch>
                  <a:fillRect l="-847" t="-11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275856" y="2708920"/>
                <a:ext cx="3168352" cy="592763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fr-FR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𝑦</m:t>
                        </m:r>
                      </m:e>
                      <m:sup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′</m:t>
                        </m:r>
                      </m:sup>
                    </m:sSup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=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𝑎</m:t>
                    </m:r>
                    <m:d>
                      <m:dPr>
                        <m:ctrlPr>
                          <a:rPr lang="fr-FR" i="1">
                            <a:effectLst/>
                            <a:latin typeface="Cambria Math"/>
                          </a:rPr>
                        </m:ctrlPr>
                      </m:d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𝑥</m:t>
                        </m:r>
                      </m:e>
                    </m:d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𝑦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+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𝑏</m:t>
                    </m:r>
                    <m:d>
                      <m:dPr>
                        <m:ctrlPr>
                          <a:rPr lang="fr-FR" i="1">
                            <a:effectLst/>
                            <a:latin typeface="Cambria Math"/>
                          </a:rPr>
                        </m:ctrlPr>
                      </m:d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𝑥</m:t>
                        </m:r>
                      </m:e>
                    </m:d>
                    <m:sSup>
                      <m:sSupPr>
                        <m:ctrlPr>
                          <a:rPr lang="fr-FR" i="1">
                            <a:effectLst/>
                            <a:latin typeface="Cambria Math"/>
                          </a:rPr>
                        </m:ctrlPr>
                      </m:sSup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𝑦</m:t>
                        </m:r>
                      </m:e>
                      <m:sup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2</m:t>
                        </m:r>
                      </m:sup>
                    </m:sSup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+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𝑐</m:t>
                    </m:r>
                    <m:d>
                      <m:dPr>
                        <m:ctrlPr>
                          <a:rPr lang="fr-FR" i="1">
                            <a:effectLst/>
                            <a:latin typeface="Cambria Math"/>
                          </a:rPr>
                        </m:ctrlPr>
                      </m:d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𝑥</m:t>
                        </m:r>
                      </m:e>
                    </m:d>
                  </m:oMath>
                </a14:m>
                <a:r>
                  <a:rPr lang="fr-FR" dirty="0">
                    <a:effectLst/>
                    <a:latin typeface="Times New Roman"/>
                    <a:ea typeface="Times New Roman"/>
                  </a:rPr>
                  <a:t> </a:t>
                </a:r>
                <a:endParaRPr lang="fr-FR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2708920"/>
                <a:ext cx="3168352" cy="59276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>
    <p:cut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13FA-DD3A-4AFC-BE0F-E9B874A41A34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3" name="Bouton d'action : Vidéo 2">
            <a:hlinkClick r:id="" action="ppaction://hlinkshowjump?jump=previousslide" highlightClick="1"/>
          </p:cNvPr>
          <p:cNvSpPr/>
          <p:nvPr/>
        </p:nvSpPr>
        <p:spPr>
          <a:xfrm>
            <a:off x="6286512" y="0"/>
            <a:ext cx="642942" cy="285728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0" y="-24"/>
            <a:ext cx="184731" cy="76944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endParaRPr lang="fr-FR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611560" y="908721"/>
                <a:ext cx="8064896" cy="57006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dirty="0" smtClean="0">
                    <a:latin typeface="Times New Roman"/>
                    <a:ea typeface="Times New Roman"/>
                    <a:cs typeface="Arial"/>
                  </a:rPr>
                  <a:t>On fait alors le changement : </a:t>
                </a:r>
                <a:endParaRPr lang="fr-FR" dirty="0" smtClean="0">
                  <a:latin typeface="Times New Roman"/>
                  <a:ea typeface="Times New Roman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dirty="0">
                    <a:effectLst/>
                    <a:latin typeface="Times New Roman"/>
                    <a:ea typeface="Times New Roman"/>
                    <a:cs typeface="Arial"/>
                  </a:rPr>
                  <a:t> </a:t>
                </a:r>
                <a:r>
                  <a:rPr lang="fr-FR" dirty="0" smtClean="0">
                    <a:effectLst/>
                    <a:latin typeface="Times New Roman"/>
                    <a:ea typeface="Times New Roman"/>
                    <a:cs typeface="Arial"/>
                  </a:rPr>
                  <a:t>                            </a:t>
                </a:r>
                <a14:m>
                  <m:oMath xmlns:m="http://schemas.openxmlformats.org/officeDocument/2006/math"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𝑦</m:t>
                    </m:r>
                    <m:d>
                      <m:d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d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𝑥</m:t>
                        </m:r>
                      </m:e>
                    </m:d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=</m:t>
                    </m:r>
                    <m:sSub>
                      <m:sSub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b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𝑦</m:t>
                        </m:r>
                      </m:e>
                      <m:sub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0</m:t>
                        </m:r>
                      </m:sub>
                    </m:sSub>
                    <m:d>
                      <m:d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d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𝑥</m:t>
                        </m:r>
                      </m:e>
                    </m:d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+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𝑧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= 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𝑥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+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1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+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𝑧</m:t>
                    </m:r>
                  </m:oMath>
                </a14:m>
                <a:r>
                  <a:rPr lang="fr-FR" dirty="0">
                    <a:effectLst/>
                    <a:latin typeface="Times New Roman"/>
                    <a:ea typeface="Times New Roman"/>
                    <a:cs typeface="Arial"/>
                  </a:rPr>
                  <a:t> </a:t>
                </a:r>
                <a:endParaRPr lang="fr-FR" dirty="0" smtClean="0">
                  <a:effectLst/>
                  <a:latin typeface="Times New Roman"/>
                  <a:ea typeface="Times New Roman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dirty="0" smtClean="0">
                    <a:effectLst/>
                    <a:latin typeface="Times New Roman"/>
                    <a:ea typeface="Times New Roman"/>
                    <a:cs typeface="Arial"/>
                  </a:rPr>
                  <a:t>ce </a:t>
                </a:r>
                <a:r>
                  <a:rPr lang="fr-FR" dirty="0">
                    <a:effectLst/>
                    <a:latin typeface="Times New Roman"/>
                    <a:ea typeface="Times New Roman"/>
                    <a:cs typeface="Arial"/>
                  </a:rPr>
                  <a:t>qui donne </a:t>
                </a:r>
                <a:endParaRPr lang="fr-FR" dirty="0" smtClean="0">
                  <a:effectLst/>
                  <a:latin typeface="Times New Roman"/>
                  <a:ea typeface="Times New Roman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sSupPr>
                        <m:e>
                          <m:r>
                            <a:rPr lang="fr-FR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𝑦</m:t>
                          </m:r>
                        </m:e>
                        <m:sup>
                          <m:r>
                            <a:rPr lang="fr-FR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′</m:t>
                          </m:r>
                        </m:sup>
                      </m:sSup>
                      <m:r>
                        <a:rPr lang="fr-FR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=</m:t>
                      </m:r>
                      <m:r>
                        <a:rPr lang="fr-FR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1</m:t>
                      </m:r>
                      <m:r>
                        <a:rPr lang="fr-FR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+</m:t>
                      </m:r>
                      <m:r>
                        <a:rPr lang="fr-FR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𝑧</m:t>
                      </m:r>
                      <m:r>
                        <a:rPr lang="fr-FR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′</m:t>
                      </m:r>
                    </m:oMath>
                  </m:oMathPara>
                </a14:m>
                <a:endParaRPr lang="fr-FR" dirty="0">
                  <a:effectLst/>
                  <a:latin typeface="Calibri"/>
                  <a:ea typeface="Times New Roman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dirty="0">
                    <a:effectLst/>
                    <a:latin typeface="Times New Roman"/>
                    <a:ea typeface="Times New Roman"/>
                    <a:cs typeface="Arial"/>
                  </a:rPr>
                  <a:t>En remplaçant dans l’équation de </a:t>
                </a:r>
                <a:r>
                  <a:rPr lang="fr-FR" dirty="0" err="1">
                    <a:effectLst/>
                    <a:latin typeface="Times New Roman"/>
                    <a:ea typeface="Times New Roman"/>
                    <a:cs typeface="Arial"/>
                  </a:rPr>
                  <a:t>Riccati</a:t>
                </a:r>
                <a:r>
                  <a:rPr lang="fr-FR" dirty="0">
                    <a:effectLst/>
                    <a:latin typeface="Times New Roman"/>
                    <a:ea typeface="Times New Roman"/>
                    <a:cs typeface="Arial"/>
                  </a:rPr>
                  <a:t> on trouve</a:t>
                </a:r>
                <a:endParaRPr lang="fr-FR" dirty="0">
                  <a:effectLst/>
                  <a:latin typeface="Calibri"/>
                  <a:ea typeface="Times New Roman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1</m:t>
                      </m:r>
                      <m:r>
                        <a:rPr lang="fr-FR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+</m:t>
                      </m:r>
                      <m:sSup>
                        <m:sSupPr>
                          <m:ctrlPr>
                            <a:rPr lang="fr-FR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sSupPr>
                        <m:e>
                          <m:r>
                            <a:rPr lang="fr-FR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𝑧</m:t>
                          </m:r>
                        </m:e>
                        <m:sup>
                          <m:r>
                            <a:rPr lang="fr-FR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′</m:t>
                          </m:r>
                        </m:sup>
                      </m:sSup>
                      <m:r>
                        <a:rPr lang="fr-FR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=</m:t>
                      </m:r>
                      <m:r>
                        <a:rPr lang="fr-FR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2</m:t>
                      </m:r>
                      <m:r>
                        <a:rPr lang="fr-FR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𝑥</m:t>
                      </m:r>
                      <m:d>
                        <m:dPr>
                          <m:ctrlPr>
                            <a:rPr lang="fr-FR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dPr>
                        <m:e>
                          <m:r>
                            <a:rPr lang="fr-FR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𝑥</m:t>
                          </m:r>
                          <m:r>
                            <a:rPr lang="fr-FR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+</m:t>
                          </m:r>
                          <m:r>
                            <a:rPr lang="fr-FR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1</m:t>
                          </m:r>
                          <m:r>
                            <a:rPr lang="fr-FR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+</m:t>
                          </m:r>
                          <m:r>
                            <a:rPr lang="fr-FR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𝑧</m:t>
                          </m:r>
                        </m:e>
                      </m:d>
                      <m:r>
                        <a:rPr lang="fr-FR" i="1">
                          <a:effectLst/>
                          <a:latin typeface="Cambria Math"/>
                          <a:ea typeface="Times New Roman"/>
                          <a:cs typeface="Arial"/>
                        </a:rPr>
                        <m:t>−</m:t>
                      </m:r>
                      <m:sSup>
                        <m:sSupPr>
                          <m:ctrlPr>
                            <a:rPr lang="fr-FR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fr-FR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effectLst/>
                                  <a:latin typeface="Cambria Math"/>
                                  <a:ea typeface="Times New Roman"/>
                                  <a:cs typeface="Arial"/>
                                </a:rPr>
                                <m:t>𝑥</m:t>
                              </m:r>
                              <m:r>
                                <a:rPr lang="fr-FR" i="1">
                                  <a:effectLst/>
                                  <a:latin typeface="Cambria Math"/>
                                  <a:ea typeface="Times New Roman"/>
                                  <a:cs typeface="Arial"/>
                                </a:rPr>
                                <m:t>+</m:t>
                              </m:r>
                              <m:r>
                                <a:rPr lang="fr-FR" i="1">
                                  <a:effectLst/>
                                  <a:latin typeface="Cambria Math"/>
                                  <a:ea typeface="Times New Roman"/>
                                  <a:cs typeface="Arial"/>
                                </a:rPr>
                                <m:t>1</m:t>
                              </m:r>
                              <m:r>
                                <a:rPr lang="fr-FR" i="1">
                                  <a:effectLst/>
                                  <a:latin typeface="Cambria Math"/>
                                  <a:ea typeface="Times New Roman"/>
                                  <a:cs typeface="Arial"/>
                                </a:rPr>
                                <m:t>+</m:t>
                              </m:r>
                              <m:r>
                                <a:rPr lang="fr-FR" i="1">
                                  <a:effectLst/>
                                  <a:latin typeface="Cambria Math"/>
                                  <a:ea typeface="Times New Roman"/>
                                  <a:cs typeface="Arial"/>
                                </a:rPr>
                                <m:t>𝑧</m:t>
                              </m:r>
                            </m:e>
                          </m:d>
                        </m:e>
                        <m:sup>
                          <m:r>
                            <a:rPr lang="fr-FR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2</m:t>
                          </m:r>
                        </m:sup>
                      </m:sSup>
                      <m:r>
                        <a:rPr lang="fr-FR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+</m:t>
                      </m:r>
                      <m:r>
                        <a:rPr lang="fr-FR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2</m:t>
                      </m:r>
                      <m:r>
                        <a:rPr lang="fr-FR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−</m:t>
                      </m:r>
                      <m:sSup>
                        <m:sSupPr>
                          <m:ctrlPr>
                            <a:rPr lang="fr-FR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sSupPr>
                        <m:e>
                          <m:r>
                            <a:rPr lang="fr-FR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𝑥</m:t>
                          </m:r>
                        </m:e>
                        <m:sup>
                          <m:r>
                            <a:rPr lang="fr-FR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fr-FR" dirty="0">
                  <a:effectLst/>
                  <a:latin typeface="Calibri"/>
                  <a:ea typeface="Times New Roman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fr-FR" i="1" smtClean="0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sSupPr>
                      <m:e>
                        <m:r>
                          <a:rPr lang="fr-FR" b="0" i="1" smtClean="0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                                               </m:t>
                        </m:r>
                        <m:r>
                          <a:rPr lang="fr-FR" i="1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𝑧</m:t>
                        </m:r>
                      </m:e>
                      <m:sup>
                        <m:r>
                          <a:rPr lang="fr-FR" i="1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′</m:t>
                        </m:r>
                      </m:sup>
                    </m:sSup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=−</m:t>
                    </m:r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2</m:t>
                    </m:r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𝑧</m:t>
                    </m:r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−</m:t>
                    </m:r>
                    <m:sSup>
                      <m:sSupPr>
                        <m:ctrlPr>
                          <a:rPr lang="fr-FR" i="1" smtClean="0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sSupPr>
                      <m:e>
                        <m:r>
                          <a:rPr lang="fr-FR" i="1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𝑧</m:t>
                        </m:r>
                      </m:e>
                      <m:sup>
                        <m:r>
                          <a:rPr lang="fr-FR" i="1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</m:t>
                        </m:r>
                      </m:sup>
                    </m:sSup>
                  </m:oMath>
                </a14:m>
                <a:r>
                  <a:rPr lang="fr-FR" dirty="0" smtClean="0">
                    <a:solidFill>
                      <a:srgbClr val="FF0000"/>
                    </a:solidFill>
                    <a:effectLst/>
                    <a:latin typeface="Calibri"/>
                    <a:ea typeface="Times New Roman"/>
                    <a:cs typeface="Arial"/>
                  </a:rPr>
                  <a:t>…………….(2)</a:t>
                </a:r>
                <a:endParaRPr lang="fr-FR" dirty="0">
                  <a:solidFill>
                    <a:srgbClr val="FF0000"/>
                  </a:solidFill>
                  <a:effectLst/>
                  <a:latin typeface="Calibri"/>
                  <a:ea typeface="Times New Roman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dirty="0">
                    <a:latin typeface="Times New Roman"/>
                    <a:ea typeface="Times New Roman"/>
                    <a:cs typeface="Arial"/>
                  </a:rPr>
                  <a:t>Qui est une équation de Bernoulli sous la forme </a:t>
                </a:r>
                <a:endParaRPr lang="fr-FR" dirty="0">
                  <a:effectLst/>
                  <a:latin typeface="Calibri"/>
                  <a:ea typeface="Times New Roman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effectLst/>
                          <a:latin typeface="Cambria Math"/>
                          <a:ea typeface="Times New Roman"/>
                          <a:cs typeface="Arial"/>
                        </a:rPr>
                        <m:t>𝑧</m:t>
                      </m:r>
                      <m:r>
                        <a:rPr lang="fr-FR" i="1">
                          <a:effectLst/>
                          <a:latin typeface="Cambria Math"/>
                          <a:ea typeface="Times New Roman"/>
                          <a:cs typeface="Arial"/>
                        </a:rPr>
                        <m:t>′=</m:t>
                      </m:r>
                      <m:r>
                        <a:rPr lang="fr-FR" i="1">
                          <a:effectLst/>
                          <a:latin typeface="Cambria Math"/>
                          <a:ea typeface="Times New Roman"/>
                          <a:cs typeface="Arial"/>
                        </a:rPr>
                        <m:t>𝑎</m:t>
                      </m:r>
                      <m:d>
                        <m:dPr>
                          <m:ctrlPr>
                            <a:rPr lang="fr-FR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</m:ctrlPr>
                        </m:dPr>
                        <m:e>
                          <m:r>
                            <a:rPr lang="fr-FR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𝑥</m:t>
                          </m:r>
                        </m:e>
                      </m:d>
                      <m:r>
                        <a:rPr lang="fr-FR" i="1">
                          <a:effectLst/>
                          <a:latin typeface="Cambria Math"/>
                          <a:ea typeface="Times New Roman"/>
                          <a:cs typeface="Arial"/>
                        </a:rPr>
                        <m:t>𝑧</m:t>
                      </m:r>
                      <m:r>
                        <a:rPr lang="fr-FR" i="1">
                          <a:effectLst/>
                          <a:latin typeface="Cambria Math"/>
                          <a:ea typeface="Times New Roman"/>
                          <a:cs typeface="Arial"/>
                        </a:rPr>
                        <m:t>+</m:t>
                      </m:r>
                      <m:r>
                        <a:rPr lang="fr-FR" i="1">
                          <a:effectLst/>
                          <a:latin typeface="Cambria Math"/>
                          <a:ea typeface="Times New Roman"/>
                          <a:cs typeface="Arial"/>
                        </a:rPr>
                        <m:t>𝑏</m:t>
                      </m:r>
                      <m:d>
                        <m:dPr>
                          <m:ctrlPr>
                            <a:rPr lang="fr-FR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</m:ctrlPr>
                        </m:dPr>
                        <m:e>
                          <m:r>
                            <a:rPr lang="fr-FR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𝑥</m:t>
                          </m:r>
                        </m:e>
                      </m:d>
                      <m:sSup>
                        <m:sSupPr>
                          <m:ctrlPr>
                            <a:rPr lang="fr-FR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</m:ctrlPr>
                        </m:sSupPr>
                        <m:e>
                          <m:r>
                            <a:rPr lang="fr-FR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𝑧</m:t>
                          </m:r>
                        </m:e>
                        <m:sup>
                          <m:r>
                            <a:rPr lang="fr-FR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fr-FR" dirty="0">
                  <a:effectLst/>
                  <a:latin typeface="Calibri"/>
                  <a:ea typeface="Times New Roman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dirty="0">
                    <a:effectLst/>
                    <a:latin typeface="Calibri"/>
                    <a:ea typeface="Times New Roman"/>
                    <a:cs typeface="Arial"/>
                  </a:rPr>
                  <a:t>Avec : </a:t>
                </a:r>
                <a14:m>
                  <m:oMath xmlns:m="http://schemas.openxmlformats.org/officeDocument/2006/math"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𝑎</m:t>
                    </m:r>
                    <m:d>
                      <m:d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d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𝑥</m:t>
                        </m:r>
                      </m:e>
                    </m:d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=−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2</m:t>
                    </m:r>
                  </m:oMath>
                </a14:m>
                <a:r>
                  <a:rPr lang="fr-FR" dirty="0">
                    <a:effectLst/>
                    <a:latin typeface="Calibri"/>
                    <a:ea typeface="Times New Roman"/>
                    <a:cs typeface="Arial"/>
                  </a:rPr>
                  <a:t> , </a:t>
                </a:r>
                <a14:m>
                  <m:oMath xmlns:m="http://schemas.openxmlformats.org/officeDocument/2006/math"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𝑏</m:t>
                    </m:r>
                    <m:d>
                      <m:d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d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𝑥</m:t>
                        </m:r>
                      </m:e>
                    </m:d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=−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1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,  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𝑛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=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2</m:t>
                    </m:r>
                  </m:oMath>
                </a14:m>
                <a:endParaRPr lang="fr-FR" dirty="0">
                  <a:effectLst/>
                  <a:latin typeface="Calibri"/>
                  <a:ea typeface="Times New Roman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dirty="0">
                    <a:effectLst/>
                    <a:latin typeface="Calibri"/>
                    <a:ea typeface="Times New Roman"/>
                    <a:cs typeface="Arial"/>
                  </a:rPr>
                  <a:t>Divisons alors par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p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𝑧</m:t>
                        </m:r>
                      </m:e>
                      <m:sup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2</m:t>
                        </m:r>
                      </m:sup>
                    </m:sSup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 : </m:t>
                    </m:r>
                  </m:oMath>
                </a14:m>
                <a:r>
                  <a:rPr lang="fr-FR" dirty="0">
                    <a:effectLst/>
                    <a:latin typeface="Calibri"/>
                    <a:ea typeface="Times New Roman"/>
                    <a:cs typeface="Arial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p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𝑧</m:t>
                        </m:r>
                      </m:e>
                      <m:sup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′</m:t>
                        </m:r>
                      </m:sup>
                    </m:sSup>
                    <m:sSup>
                      <m:sSup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p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𝑧</m:t>
                        </m:r>
                      </m:e>
                      <m:sup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−</m:t>
                        </m:r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2</m:t>
                        </m:r>
                      </m:sup>
                    </m:sSup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=</m:t>
                    </m:r>
                    <m:sSup>
                      <m:sSup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p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𝑧</m:t>
                        </m:r>
                      </m:e>
                      <m:sup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−</m:t>
                        </m:r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1</m:t>
                        </m:r>
                      </m:sup>
                    </m:sSup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−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1</m:t>
                    </m:r>
                  </m:oMath>
                </a14:m>
                <a:r>
                  <a:rPr lang="fr-FR" dirty="0">
                    <a:effectLst/>
                    <a:latin typeface="Calibri"/>
                    <a:ea typeface="Times New Roman"/>
                    <a:cs typeface="Arial"/>
                  </a:rPr>
                  <a:t> et on pose </a:t>
                </a:r>
                <a14:m>
                  <m:oMath xmlns:m="http://schemas.openxmlformats.org/officeDocument/2006/math"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  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𝑡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=</m:t>
                    </m:r>
                    <m:sSup>
                      <m:sSup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p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𝑧</m:t>
                        </m:r>
                      </m:e>
                      <m:sup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−</m:t>
                        </m:r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1</m:t>
                        </m:r>
                      </m:sup>
                    </m:sSup>
                  </m:oMath>
                </a14:m>
                <a:r>
                  <a:rPr lang="fr-FR" dirty="0">
                    <a:effectLst/>
                    <a:latin typeface="Calibri"/>
                    <a:ea typeface="Times New Roman"/>
                    <a:cs typeface="Arial"/>
                  </a:rPr>
                  <a:t> , on dérive 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p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𝑡</m:t>
                        </m:r>
                      </m:e>
                      <m:sup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′</m:t>
                        </m:r>
                      </m:sup>
                    </m:sSup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=−</m:t>
                    </m:r>
                    <m:sSup>
                      <m:sSup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p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𝑧</m:t>
                        </m:r>
                      </m:e>
                      <m:sup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−</m:t>
                        </m:r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p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𝑧</m:t>
                        </m:r>
                      </m:e>
                      <m:sup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′</m:t>
                        </m:r>
                      </m:sup>
                    </m:sSup>
                  </m:oMath>
                </a14:m>
                <a:r>
                  <a:rPr lang="fr-FR" dirty="0">
                    <a:effectLst/>
                    <a:latin typeface="Calibri"/>
                    <a:ea typeface="Times New Roman"/>
                    <a:cs typeface="Arial"/>
                  </a:rPr>
                  <a:t>  c’est-à-dire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p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𝑧</m:t>
                        </m:r>
                      </m:e>
                      <m:sup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−</m:t>
                        </m:r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p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𝑧</m:t>
                        </m:r>
                      </m:e>
                      <m:sup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′</m:t>
                        </m:r>
                      </m:sup>
                    </m:sSup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=−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𝑡</m:t>
                    </m:r>
                    <m:r>
                      <a:rPr lang="fr-FR" i="1" smtClean="0">
                        <a:effectLst/>
                        <a:latin typeface="Cambria Math"/>
                        <a:ea typeface="Times New Roman"/>
                        <a:cs typeface="Arial"/>
                      </a:rPr>
                      <m:t>′</m:t>
                    </m:r>
                  </m:oMath>
                </a14:m>
                <a:endParaRPr lang="fr-FR" dirty="0" smtClean="0">
                  <a:effectLst/>
                  <a:latin typeface="Calibri"/>
                  <a:ea typeface="Times New Roman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fr-FR" sz="1400" dirty="0" smtClean="0">
                  <a:latin typeface="Calibri"/>
                  <a:ea typeface="Times New Roman"/>
                  <a:cs typeface="Arial"/>
                </a:endParaRP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908721"/>
                <a:ext cx="8064896" cy="5700600"/>
              </a:xfrm>
              <a:prstGeom prst="rect">
                <a:avLst/>
              </a:prstGeom>
              <a:blipFill rotWithShape="1">
                <a:blip r:embed="rId3"/>
                <a:stretch>
                  <a:fillRect l="-605" t="-21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>
    <p:cut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13FA-DD3A-4AFC-BE0F-E9B874A41A34}" type="slidenum">
              <a:rPr lang="fr-FR" smtClean="0"/>
              <a:pPr/>
              <a:t>9</a:t>
            </a:fld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899592" y="1340768"/>
                <a:ext cx="7848872" cy="45885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r-FR" dirty="0"/>
                  <a:t>et on remplace pour trouver:</a:t>
                </a:r>
                <a14:m>
                  <m:oMath xmlns:m="http://schemas.openxmlformats.org/officeDocument/2006/math">
                    <m:r>
                      <a:rPr lang="fr-FR" i="1"/>
                      <m:t> −</m:t>
                    </m:r>
                    <m:sSup>
                      <m:sSupPr>
                        <m:ctrlPr>
                          <a:rPr lang="fr-FR" i="1"/>
                        </m:ctrlPr>
                      </m:sSupPr>
                      <m:e>
                        <m:r>
                          <a:rPr lang="fr-FR" i="1"/>
                          <m:t>𝑡</m:t>
                        </m:r>
                      </m:e>
                      <m:sup>
                        <m:r>
                          <a:rPr lang="fr-FR" i="1"/>
                          <m:t>′</m:t>
                        </m:r>
                      </m:sup>
                    </m:sSup>
                    <m:r>
                      <a:rPr lang="fr-FR" i="1"/>
                      <m:t>=−</m:t>
                    </m:r>
                    <m:r>
                      <a:rPr lang="fr-FR" i="1"/>
                      <m:t>2</m:t>
                    </m:r>
                    <m:r>
                      <a:rPr lang="fr-FR" i="1"/>
                      <m:t>𝑡</m:t>
                    </m:r>
                    <m:r>
                      <a:rPr lang="fr-FR" i="1"/>
                      <m:t>−</m:t>
                    </m:r>
                    <m:r>
                      <a:rPr lang="fr-FR" i="1"/>
                      <m:t>1</m:t>
                    </m:r>
                  </m:oMath>
                </a14:m>
                <a:r>
                  <a:rPr lang="fr-FR" dirty="0"/>
                  <a:t>  ou encore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i="1"/>
                        </m:ctrlPr>
                      </m:sSupPr>
                      <m:e>
                        <m:r>
                          <a:rPr lang="fr-FR" i="1"/>
                          <m:t>𝑡</m:t>
                        </m:r>
                      </m:e>
                      <m:sup>
                        <m:r>
                          <a:rPr lang="fr-FR" i="1"/>
                          <m:t>′</m:t>
                        </m:r>
                      </m:sup>
                    </m:sSup>
                    <m:r>
                      <a:rPr lang="fr-FR" i="1"/>
                      <m:t>=</m:t>
                    </m:r>
                    <m:r>
                      <a:rPr lang="fr-FR" i="1"/>
                      <m:t>2</m:t>
                    </m:r>
                    <m:r>
                      <a:rPr lang="fr-FR" i="1"/>
                      <m:t>𝑡</m:t>
                    </m:r>
                    <m:r>
                      <a:rPr lang="fr-FR" i="1"/>
                      <m:t>+</m:t>
                    </m:r>
                    <m:r>
                      <a:rPr lang="fr-FR" i="1"/>
                      <m:t>1</m:t>
                    </m:r>
                    <m:r>
                      <a:rPr lang="fr-FR" i="1"/>
                      <m:t> </m:t>
                    </m:r>
                  </m:oMath>
                </a14:m>
                <a:r>
                  <a:rPr lang="fr-FR" dirty="0"/>
                  <a:t>(équation linéaire du premier ordre) dont la solution générale est : </a:t>
                </a:r>
                <a14:m>
                  <m:oMath xmlns:m="http://schemas.openxmlformats.org/officeDocument/2006/math">
                    <m:r>
                      <a:rPr lang="fr-FR" i="1"/>
                      <m:t>𝑡</m:t>
                    </m:r>
                    <m:d>
                      <m:dPr>
                        <m:ctrlPr>
                          <a:rPr lang="fr-FR" i="1"/>
                        </m:ctrlPr>
                      </m:dPr>
                      <m:e>
                        <m:r>
                          <a:rPr lang="fr-FR" i="1"/>
                          <m:t>𝑥</m:t>
                        </m:r>
                      </m:e>
                    </m:d>
                    <m:r>
                      <a:rPr lang="fr-FR" i="1"/>
                      <m:t>=</m:t>
                    </m:r>
                    <m:sSub>
                      <m:sSubPr>
                        <m:ctrlPr>
                          <a:rPr lang="fr-FR" i="1"/>
                        </m:ctrlPr>
                      </m:sSubPr>
                      <m:e>
                        <m:r>
                          <a:rPr lang="fr-FR" i="1"/>
                          <m:t>𝑡</m:t>
                        </m:r>
                      </m:e>
                      <m:sub>
                        <m:r>
                          <a:rPr lang="fr-FR" i="1"/>
                          <m:t>h</m:t>
                        </m:r>
                      </m:sub>
                    </m:sSub>
                    <m:d>
                      <m:dPr>
                        <m:ctrlPr>
                          <a:rPr lang="fr-FR" i="1"/>
                        </m:ctrlPr>
                      </m:dPr>
                      <m:e>
                        <m:r>
                          <a:rPr lang="fr-FR" i="1"/>
                          <m:t>𝑥</m:t>
                        </m:r>
                      </m:e>
                    </m:d>
                    <m:r>
                      <a:rPr lang="fr-FR" i="1"/>
                      <m:t>+</m:t>
                    </m:r>
                    <m:sSub>
                      <m:sSubPr>
                        <m:ctrlPr>
                          <a:rPr lang="fr-FR" i="1"/>
                        </m:ctrlPr>
                      </m:sSubPr>
                      <m:e>
                        <m:r>
                          <a:rPr lang="fr-FR" i="1"/>
                          <m:t>𝑡</m:t>
                        </m:r>
                      </m:e>
                      <m:sub>
                        <m:r>
                          <a:rPr lang="fr-FR" i="1"/>
                          <m:t>𝑝</m:t>
                        </m:r>
                      </m:sub>
                    </m:sSub>
                    <m:r>
                      <a:rPr lang="fr-FR" i="1"/>
                      <m:t>(</m:t>
                    </m:r>
                    <m:r>
                      <a:rPr lang="fr-FR" i="1"/>
                      <m:t>𝑥</m:t>
                    </m:r>
                    <m:r>
                      <a:rPr lang="fr-FR" i="1"/>
                      <m:t>)</m:t>
                    </m:r>
                  </m:oMath>
                </a14:m>
                <a:r>
                  <a:rPr lang="fr-FR" dirty="0"/>
                  <a:t>, sachant que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/>
                        </m:ctrlPr>
                      </m:sSubPr>
                      <m:e>
                        <m:r>
                          <a:rPr lang="fr-FR" i="1"/>
                          <m:t>𝑡</m:t>
                        </m:r>
                      </m:e>
                      <m:sub>
                        <m:r>
                          <a:rPr lang="fr-FR" i="1"/>
                          <m:t>h</m:t>
                        </m:r>
                      </m:sub>
                    </m:sSub>
                  </m:oMath>
                </a14:m>
                <a:r>
                  <a:rPr lang="fr-FR" dirty="0"/>
                  <a:t> est la solution de l’équation homogène associée donnée par :</a:t>
                </a:r>
                <a14:m>
                  <m:oMath xmlns:m="http://schemas.openxmlformats.org/officeDocument/2006/math">
                    <m:r>
                      <a:rPr lang="fr-FR" i="1"/>
                      <m:t> </m:t>
                    </m:r>
                    <m:sSub>
                      <m:sSubPr>
                        <m:ctrlPr>
                          <a:rPr lang="fr-FR" i="1"/>
                        </m:ctrlPr>
                      </m:sSubPr>
                      <m:e>
                        <m:r>
                          <a:rPr lang="fr-FR" i="1"/>
                          <m:t>𝑡</m:t>
                        </m:r>
                      </m:e>
                      <m:sub>
                        <m:r>
                          <a:rPr lang="fr-FR" i="1"/>
                          <m:t>h</m:t>
                        </m:r>
                      </m:sub>
                    </m:sSub>
                    <m:d>
                      <m:dPr>
                        <m:ctrlPr>
                          <a:rPr lang="fr-FR" i="1"/>
                        </m:ctrlPr>
                      </m:dPr>
                      <m:e>
                        <m:r>
                          <a:rPr lang="fr-FR" i="1"/>
                          <m:t>𝑥</m:t>
                        </m:r>
                      </m:e>
                    </m:d>
                    <m:r>
                      <a:rPr lang="fr-FR" i="1"/>
                      <m:t>=</m:t>
                    </m:r>
                    <m:r>
                      <a:rPr lang="fr-FR" i="1"/>
                      <m:t>𝑘</m:t>
                    </m:r>
                    <m:sSup>
                      <m:sSupPr>
                        <m:ctrlPr>
                          <a:rPr lang="fr-FR" i="1"/>
                        </m:ctrlPr>
                      </m:sSupPr>
                      <m:e>
                        <m:r>
                          <a:rPr lang="fr-FR" i="1"/>
                          <m:t>𝑒</m:t>
                        </m:r>
                      </m:e>
                      <m:sup>
                        <m:r>
                          <a:rPr lang="fr-FR" i="1"/>
                          <m:t>𝐴</m:t>
                        </m:r>
                        <m:r>
                          <a:rPr lang="fr-FR" i="1"/>
                          <m:t>(</m:t>
                        </m:r>
                        <m:r>
                          <a:rPr lang="fr-FR" i="1"/>
                          <m:t>𝑥</m:t>
                        </m:r>
                        <m:r>
                          <a:rPr lang="fr-FR" i="1"/>
                          <m:t>)</m:t>
                        </m:r>
                      </m:sup>
                    </m:sSup>
                  </m:oMath>
                </a14:m>
                <a:r>
                  <a:rPr lang="fr-FR" dirty="0"/>
                  <a:t>,</a:t>
                </a:r>
                <a:endParaRPr lang="fr-FR" dirty="0" smtClean="0"/>
              </a:p>
              <a:p>
                <a:endParaRPr lang="fr-FR" dirty="0"/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dirty="0">
                    <a:latin typeface="Calibri"/>
                    <a:ea typeface="Times New Roman"/>
                    <a:cs typeface="Arial"/>
                  </a:rPr>
                  <a:t> </a:t>
                </a:r>
                <a14:m>
                  <m:oMath xmlns:m="http://schemas.openxmlformats.org/officeDocument/2006/math"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𝐴</m:t>
                    </m:r>
                    <m:d>
                      <m:d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d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𝑥</m:t>
                        </m:r>
                      </m:e>
                    </m:d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=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naryPr>
                      <m:sub/>
                      <m:sup/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2</m:t>
                        </m:r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𝑑𝑥</m:t>
                        </m:r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=</m:t>
                        </m:r>
                      </m:e>
                    </m:nary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2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𝑥</m:t>
                    </m:r>
                  </m:oMath>
                </a14:m>
                <a:endParaRPr lang="fr-FR" sz="1600" dirty="0">
                  <a:effectLst/>
                  <a:latin typeface="Calibri"/>
                  <a:ea typeface="Times New Roman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dirty="0">
                    <a:effectLst/>
                    <a:latin typeface="Calibri"/>
                    <a:ea typeface="Times New Roman"/>
                    <a:cs typeface="Arial"/>
                  </a:rPr>
                  <a:t>Ainsi,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b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𝑡</m:t>
                        </m:r>
                      </m:e>
                      <m:sub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h</m:t>
                        </m:r>
                      </m:sub>
                    </m:sSub>
                    <m:d>
                      <m:d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d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𝑥</m:t>
                        </m:r>
                      </m:e>
                    </m:d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=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𝑘</m:t>
                    </m:r>
                    <m:sSup>
                      <m:sSup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p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𝑒</m:t>
                        </m:r>
                      </m:e>
                      <m:sup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−</m:t>
                        </m:r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2</m:t>
                        </m:r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𝑥</m:t>
                        </m:r>
                      </m:sup>
                    </m:sSup>
                  </m:oMath>
                </a14:m>
                <a:endParaRPr lang="fr-FR" sz="1600" dirty="0">
                  <a:effectLst/>
                  <a:latin typeface="Calibri"/>
                  <a:ea typeface="Times New Roman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dirty="0">
                    <a:effectLst/>
                    <a:latin typeface="Calibri"/>
                    <a:ea typeface="Times New Roman"/>
                    <a:cs typeface="Arial"/>
                  </a:rPr>
                  <a:t>Cherchons maintenant la solution particulière sous la forme :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b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 </m:t>
                        </m:r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𝑡</m:t>
                        </m:r>
                      </m:e>
                      <m:sub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𝑝</m:t>
                        </m:r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(</m:t>
                        </m:r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𝑥</m:t>
                        </m:r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)=</m:t>
                        </m:r>
                      </m:sub>
                    </m:sSub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 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𝑘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(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𝑥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)</m:t>
                    </m:r>
                    <m:sSup>
                      <m:sSup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p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𝑒</m:t>
                        </m:r>
                      </m:e>
                      <m:sup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2</m:t>
                        </m:r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𝑥</m:t>
                        </m:r>
                      </m:sup>
                    </m:sSup>
                  </m:oMath>
                </a14:m>
                <a:endParaRPr lang="fr-FR" sz="1600" dirty="0">
                  <a:effectLst/>
                  <a:latin typeface="Calibri"/>
                  <a:ea typeface="Times New Roman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dirty="0">
                    <a:effectLst/>
                    <a:latin typeface="Calibri"/>
                    <a:ea typeface="Times New Roman"/>
                    <a:cs typeface="Arial"/>
                  </a:rPr>
                  <a:t>On a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bSup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𝑡</m:t>
                        </m:r>
                      </m:e>
                      <m:sub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𝑝</m:t>
                        </m:r>
                      </m:sub>
                      <m:sup>
                        <m:r>
                          <a:rPr lang="en-US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′</m:t>
                        </m:r>
                      </m:sup>
                    </m:sSubSup>
                    <m:d>
                      <m:d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d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𝑥</m:t>
                        </m:r>
                      </m:e>
                    </m:d>
                    <m:r>
                      <a:rPr lang="en-US" i="1">
                        <a:effectLst/>
                        <a:latin typeface="Cambria Math"/>
                        <a:ea typeface="Times New Roman"/>
                        <a:cs typeface="Arial"/>
                      </a:rPr>
                      <m:t>=</m:t>
                    </m:r>
                    <m:sSup>
                      <m:sSup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p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𝐾</m:t>
                        </m:r>
                      </m:e>
                      <m:sup>
                        <m:r>
                          <a:rPr lang="en-US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d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𝑥</m:t>
                        </m:r>
                      </m:e>
                    </m:d>
                    <m:sSup>
                      <m:sSup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p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2</m:t>
                        </m:r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𝑥</m:t>
                        </m:r>
                      </m:sup>
                    </m:sSup>
                    <m:r>
                      <a:rPr lang="en-US" i="1">
                        <a:effectLst/>
                        <a:latin typeface="Cambria Math"/>
                        <a:ea typeface="Times New Roman"/>
                        <a:cs typeface="Arial"/>
                      </a:rPr>
                      <m:t>+</m:t>
                    </m:r>
                    <m:r>
                      <a:rPr lang="en-US" i="1">
                        <a:effectLst/>
                        <a:latin typeface="Cambria Math"/>
                        <a:ea typeface="Times New Roman"/>
                        <a:cs typeface="Arial"/>
                      </a:rPr>
                      <m:t>2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𝐾</m:t>
                    </m:r>
                    <m:r>
                      <a:rPr lang="en-US" i="1">
                        <a:effectLst/>
                        <a:latin typeface="Cambria Math"/>
                        <a:ea typeface="Times New Roman"/>
                        <a:cs typeface="Arial"/>
                      </a:rPr>
                      <m:t>(</m:t>
                    </m:r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𝑥</m:t>
                    </m:r>
                    <m:r>
                      <a:rPr lang="en-US" i="1">
                        <a:effectLst/>
                        <a:latin typeface="Cambria Math"/>
                        <a:ea typeface="Times New Roman"/>
                        <a:cs typeface="Arial"/>
                      </a:rPr>
                      <m:t>)</m:t>
                    </m:r>
                    <m:sSup>
                      <m:sSupPr>
                        <m:ctrlP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pPr>
                      <m:e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2</m:t>
                        </m:r>
                        <m:r>
                          <a:rPr lang="fr-FR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𝑥</m:t>
                        </m:r>
                      </m:sup>
                    </m:sSup>
                  </m:oMath>
                </a14:m>
                <a:endParaRPr lang="fr-FR" sz="1600" dirty="0">
                  <a:effectLst/>
                  <a:latin typeface="Calibri"/>
                  <a:ea typeface="Times New Roman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dirty="0">
                    <a:effectLst/>
                    <a:latin typeface="Calibri"/>
                    <a:ea typeface="Times New Roman"/>
                    <a:cs typeface="Arial"/>
                  </a:rPr>
                  <a:t>  </a:t>
                </a:r>
                <a:r>
                  <a:rPr lang="fr-FR" dirty="0">
                    <a:effectLst/>
                    <a:latin typeface="Calibri"/>
                    <a:ea typeface="Times New Roman"/>
                    <a:cs typeface="Arial"/>
                  </a:rPr>
                  <a:t>on remplace alors dans l’équation pour obtenir :</a:t>
                </a:r>
                <a14:m>
                  <m:oMath xmlns:m="http://schemas.openxmlformats.org/officeDocument/2006/math">
                    <m:r>
                      <a:rPr lang="fr-FR" i="1">
                        <a:effectLst/>
                        <a:latin typeface="Cambria Math"/>
                        <a:ea typeface="Times New Roman"/>
                        <a:cs typeface="Arial"/>
                      </a:rPr>
                      <m:t> </m:t>
                    </m:r>
                  </m:oMath>
                </a14:m>
                <a:endParaRPr lang="fr-FR" sz="1600" dirty="0">
                  <a:effectLst/>
                  <a:latin typeface="Calibri"/>
                  <a:ea typeface="Times New Roman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</m:ctrlPr>
                        </m:sSupPr>
                        <m:e>
                          <m:r>
                            <a:rPr lang="fr-FR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𝐾</m:t>
                          </m:r>
                        </m:e>
                        <m:sup>
                          <m:r>
                            <a:rPr lang="fr-FR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fr-FR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</m:ctrlPr>
                        </m:dPr>
                        <m:e>
                          <m:r>
                            <a:rPr lang="fr-FR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𝑥</m:t>
                          </m:r>
                        </m:e>
                      </m:d>
                      <m:sSup>
                        <m:sSupPr>
                          <m:ctrlPr>
                            <a:rPr lang="fr-FR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</m:ctrlPr>
                        </m:sSupPr>
                        <m:e>
                          <m:r>
                            <a:rPr lang="fr-FR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𝑒</m:t>
                          </m:r>
                        </m:e>
                        <m:sup>
                          <m:r>
                            <a:rPr lang="fr-FR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2</m:t>
                          </m:r>
                          <m:r>
                            <a:rPr lang="fr-FR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𝑥</m:t>
                          </m:r>
                        </m:sup>
                      </m:sSup>
                      <m:r>
                        <a:rPr lang="fr-FR" i="1">
                          <a:effectLst/>
                          <a:latin typeface="Cambria Math"/>
                          <a:ea typeface="Times New Roman"/>
                          <a:cs typeface="Arial"/>
                        </a:rPr>
                        <m:t>+</m:t>
                      </m:r>
                      <m:r>
                        <a:rPr lang="fr-FR" i="1">
                          <a:effectLst/>
                          <a:latin typeface="Cambria Math"/>
                          <a:ea typeface="Times New Roman"/>
                          <a:cs typeface="Arial"/>
                        </a:rPr>
                        <m:t>2</m:t>
                      </m:r>
                      <m:r>
                        <a:rPr lang="fr-FR" i="1">
                          <a:effectLst/>
                          <a:latin typeface="Cambria Math"/>
                          <a:ea typeface="Times New Roman"/>
                          <a:cs typeface="Arial"/>
                        </a:rPr>
                        <m:t>𝐾</m:t>
                      </m:r>
                      <m:r>
                        <a:rPr lang="fr-FR" i="1">
                          <a:effectLst/>
                          <a:latin typeface="Cambria Math"/>
                          <a:ea typeface="Times New Roman"/>
                          <a:cs typeface="Arial"/>
                        </a:rPr>
                        <m:t>(</m:t>
                      </m:r>
                      <m:r>
                        <a:rPr lang="fr-FR" i="1">
                          <a:effectLst/>
                          <a:latin typeface="Cambria Math"/>
                          <a:ea typeface="Times New Roman"/>
                          <a:cs typeface="Arial"/>
                        </a:rPr>
                        <m:t>𝑥</m:t>
                      </m:r>
                      <m:r>
                        <a:rPr lang="fr-FR" i="1">
                          <a:effectLst/>
                          <a:latin typeface="Cambria Math"/>
                          <a:ea typeface="Times New Roman"/>
                          <a:cs typeface="Arial"/>
                        </a:rPr>
                        <m:t>)</m:t>
                      </m:r>
                      <m:sSup>
                        <m:sSupPr>
                          <m:ctrlPr>
                            <a:rPr lang="fr-FR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</m:ctrlPr>
                        </m:sSupPr>
                        <m:e>
                          <m:r>
                            <a:rPr lang="fr-FR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𝑒</m:t>
                          </m:r>
                        </m:e>
                        <m:sup>
                          <m:r>
                            <a:rPr lang="fr-FR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2</m:t>
                          </m:r>
                          <m:r>
                            <a:rPr lang="fr-FR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𝑥</m:t>
                          </m:r>
                        </m:sup>
                      </m:sSup>
                      <m:r>
                        <a:rPr lang="fr-FR" i="1">
                          <a:effectLst/>
                          <a:latin typeface="Cambria Math"/>
                          <a:ea typeface="Times New Roman"/>
                          <a:cs typeface="Arial"/>
                        </a:rPr>
                        <m:t>=</m:t>
                      </m:r>
                      <m:r>
                        <a:rPr lang="fr-FR" i="1">
                          <a:effectLst/>
                          <a:latin typeface="Cambria Math"/>
                          <a:ea typeface="Times New Roman"/>
                          <a:cs typeface="Arial"/>
                        </a:rPr>
                        <m:t>2</m:t>
                      </m:r>
                      <m:r>
                        <a:rPr lang="fr-FR" i="1">
                          <a:effectLst/>
                          <a:latin typeface="Cambria Math"/>
                          <a:ea typeface="Times New Roman"/>
                          <a:cs typeface="Arial"/>
                        </a:rPr>
                        <m:t>𝐾</m:t>
                      </m:r>
                      <m:d>
                        <m:dPr>
                          <m:ctrlPr>
                            <a:rPr lang="fr-FR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</m:ctrlPr>
                        </m:dPr>
                        <m:e>
                          <m:r>
                            <a:rPr lang="fr-FR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𝑥</m:t>
                          </m:r>
                        </m:e>
                      </m:d>
                      <m:sSup>
                        <m:sSupPr>
                          <m:ctrlPr>
                            <a:rPr lang="fr-FR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</m:ctrlPr>
                        </m:sSupPr>
                        <m:e>
                          <m:r>
                            <a:rPr lang="fr-FR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𝑒</m:t>
                          </m:r>
                        </m:e>
                        <m:sup>
                          <m:r>
                            <a:rPr lang="fr-FR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2</m:t>
                          </m:r>
                          <m:r>
                            <a:rPr lang="fr-FR" i="1">
                              <a:effectLst/>
                              <a:latin typeface="Cambria Math"/>
                              <a:ea typeface="Times New Roman"/>
                              <a:cs typeface="Arial"/>
                            </a:rPr>
                            <m:t>𝑥</m:t>
                          </m:r>
                        </m:sup>
                      </m:sSup>
                      <m:r>
                        <a:rPr lang="fr-FR" i="1">
                          <a:effectLst/>
                          <a:latin typeface="Cambria Math"/>
                          <a:ea typeface="Times New Roman"/>
                          <a:cs typeface="Arial"/>
                        </a:rPr>
                        <m:t>+</m:t>
                      </m:r>
                      <m:r>
                        <a:rPr lang="fr-FR" i="1">
                          <a:effectLst/>
                          <a:latin typeface="Cambria Math"/>
                          <a:ea typeface="Times New Roman"/>
                          <a:cs typeface="Arial"/>
                        </a:rPr>
                        <m:t>1</m:t>
                      </m:r>
                    </m:oMath>
                  </m:oMathPara>
                </a14:m>
                <a:endParaRPr lang="fr-FR" sz="1600" dirty="0">
                  <a:effectLst/>
                  <a:latin typeface="Calibri"/>
                  <a:ea typeface="Times New Roman"/>
                  <a:cs typeface="Arial"/>
                </a:endParaRPr>
              </a:p>
              <a:p>
                <a:endParaRPr lang="fr-FR" dirty="0"/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1340768"/>
                <a:ext cx="7848872" cy="4588564"/>
              </a:xfrm>
              <a:prstGeom prst="rect">
                <a:avLst/>
              </a:prstGeom>
              <a:blipFill rotWithShape="1">
                <a:blip r:embed="rId2"/>
                <a:stretch>
                  <a:fillRect l="-699" t="-664" r="-93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8354219"/>
      </p:ext>
    </p:extLst>
  </p:cSld>
  <p:clrMapOvr>
    <a:masterClrMapping/>
  </p:clrMapOvr>
  <p:transition spd="med">
    <p:cut thruBlk="1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in">
  <a:themeElements>
    <a:clrScheme name="Urbai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i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i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7915</TotalTime>
  <Words>427</Words>
  <Application>Microsoft Office PowerPoint</Application>
  <PresentationFormat>Affichage à l'écran (4:3)</PresentationFormat>
  <Paragraphs>126</Paragraphs>
  <Slides>11</Slides>
  <Notes>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Urbain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ANNABA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NASRI BRAHIM</dc:creator>
  <cp:lastModifiedBy>hp</cp:lastModifiedBy>
  <cp:revision>1415</cp:revision>
  <dcterms:created xsi:type="dcterms:W3CDTF">2007-11-02T11:54:39Z</dcterms:created>
  <dcterms:modified xsi:type="dcterms:W3CDTF">2020-04-14T20:08:48Z</dcterms:modified>
</cp:coreProperties>
</file>