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4"/>
  </p:notesMasterIdLst>
  <p:sldIdLst>
    <p:sldId id="407" r:id="rId2"/>
    <p:sldId id="406" r:id="rId3"/>
    <p:sldId id="402" r:id="rId4"/>
    <p:sldId id="408" r:id="rId5"/>
    <p:sldId id="393" r:id="rId6"/>
    <p:sldId id="378" r:id="rId7"/>
    <p:sldId id="392" r:id="rId8"/>
    <p:sldId id="398" r:id="rId9"/>
    <p:sldId id="391" r:id="rId10"/>
    <p:sldId id="400" r:id="rId11"/>
    <p:sldId id="380" r:id="rId12"/>
    <p:sldId id="399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97" r:id="rId29"/>
    <p:sldId id="351" r:id="rId30"/>
    <p:sldId id="352" r:id="rId31"/>
    <p:sldId id="353" r:id="rId32"/>
    <p:sldId id="39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5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265" autoAdjust="0"/>
  </p:normalViewPr>
  <p:slideViewPr>
    <p:cSldViewPr>
      <p:cViewPr varScale="1">
        <p:scale>
          <a:sx n="78" d="100"/>
          <a:sy n="78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0E81-615B-4C84-9BDE-DA5A485BBD10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DFE5-D8D0-4CB2-A769-7721F1A1E9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DFE5-D8D0-4CB2-A769-7721F1A1E91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DFE5-D8D0-4CB2-A769-7721F1A1E91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DFE5-D8D0-4CB2-A769-7721F1A1E91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DFE5-D8D0-4CB2-A769-7721F1A1E91A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8DFE5-D8D0-4CB2-A769-7721F1A1E91A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D27AB9-883F-4043-AEA7-6623163AD2BD}" type="datetimeFigureOut">
              <a:rPr lang="fr-FR" smtClean="0"/>
              <a:pPr/>
              <a:t>03/04/2020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2974E3-BF8B-4EC7-B140-4F6A8C501E5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0"/>
            <a:ext cx="707233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Diverticulose colique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2016/2017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DDF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26" name="Picture 2" descr="http://ramsaygds.fr/sites/default/files/styles/article_header_desktop/public/GASTRO-Diverticule.jpg?itok=7jhgVD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39538"/>
            <a:ext cx="7704000" cy="551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2\Pictures\diverti coliq.PN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0"/>
            <a:ext cx="85725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342900" indent="-342900">
              <a:buAutoNum type="arabicParenR"/>
            </a:pPr>
            <a:r>
              <a:rPr lang="fr-FR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Diverticulite aigue non compliquée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b="1" dirty="0" smtClean="0"/>
              <a:t>: </a:t>
            </a:r>
          </a:p>
          <a:p>
            <a:pPr marL="342900" indent="-342900">
              <a:buAutoNum type="arabicParenR"/>
            </a:pPr>
            <a:endParaRPr lang="fr-FR" b="1" dirty="0" smtClean="0"/>
          </a:p>
          <a:p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142984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fr-FR" sz="2400" b="1" u="sng" dirty="0" smtClean="0">
                <a:latin typeface="Aharoni" pitchFamily="2" charset="-79"/>
                <a:cs typeface="Aharoni" pitchFamily="2" charset="-79"/>
              </a:rPr>
              <a:t> Physiopathologie de la diverticulite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Obésité, activité physique, tabagisme…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Médicaments </a:t>
            </a:r>
            <a:r>
              <a:rPr lang="fr-FR" sz="2400" dirty="0" err="1" smtClean="0">
                <a:latin typeface="Aharoni" pitchFamily="2" charset="-79"/>
                <a:cs typeface="Aharoni" pitchFamily="2" charset="-79"/>
              </a:rPr>
              <a:t>diverticulo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-toxiques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AINS, corticoïdes, immunosuppresseur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43314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  La diverticulite est en rapport avec une perforation micro ou macroscopique d’un diverticule ; cette perforation peut être due à une augmentation de la pression intraluminale ou à une incarcération de particules alimentaires,, voire un </a:t>
            </a:r>
            <a:r>
              <a:rPr lang="fr-FR" sz="2400" b="1" dirty="0" err="1" smtClean="0">
                <a:latin typeface="Aharoni" pitchFamily="2" charset="-79"/>
                <a:cs typeface="Aharoni" pitchFamily="2" charset="-79"/>
              </a:rPr>
              <a:t>stercolites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 érodant la paroi diverticulaire.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2\Pictures\diverti coliq.PN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92971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135729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0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Douleur de la FIG</a:t>
            </a:r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:  fréquente,  précoce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</a:t>
            </a:r>
            <a:endParaRPr lang="fr-FR" sz="2400" b="1" i="0" u="sng" dirty="0">
              <a:solidFill>
                <a:schemeClr val="hlink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i="0" u="sng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transit intestinal</a:t>
            </a:r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2 fois sur 3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              diarrhée 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&gt;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constipation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              Arrêt des matières et des gaz = 21 % des cas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symptômes urinaires</a:t>
            </a:r>
            <a:r>
              <a:rPr lang="fr-FR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: pollakiurie ou dysurie</a:t>
            </a:r>
          </a:p>
          <a:p>
            <a:endParaRPr lang="fr-FR" sz="2400" b="1" i="0" dirty="0">
              <a:solidFill>
                <a:schemeClr val="hlink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SG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fièvre++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Pouls accéléré</a:t>
            </a:r>
          </a:p>
          <a:p>
            <a:endParaRPr lang="fr-FR" sz="2400" i="0" u="sng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SP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défense </a:t>
            </a:r>
            <a:r>
              <a:rPr lang="el-GR" sz="2400" i="0" dirty="0">
                <a:latin typeface="Arial" charset="0"/>
                <a:cs typeface="Aharoni" pitchFamily="2" charset="-79"/>
              </a:rPr>
              <a:t>de la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FIG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parfois examen normal</a:t>
            </a:r>
            <a:endParaRPr lang="el-GR" sz="2400" i="0" dirty="0">
              <a:latin typeface="Arial" charset="0"/>
              <a:cs typeface="Aharoni" pitchFamily="2" charset="-79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286000" y="304800"/>
            <a:ext cx="5257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fr-FR" sz="3600" i="0">
                <a:solidFill>
                  <a:schemeClr val="tx2"/>
                </a:solidFill>
                <a:latin typeface="Franklin Gothic Medium Cond" pitchFamily="34" charset="0"/>
                <a:cs typeface="Arial" charset="0"/>
              </a:rPr>
              <a:t>      </a:t>
            </a:r>
            <a:endParaRPr lang="fr-FR" sz="3600" b="1" i="0" u="sng">
              <a:solidFill>
                <a:srgbClr val="FFFF00"/>
              </a:solidFill>
              <a:latin typeface="Batang" pitchFamily="18" charset="-127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0"/>
            <a:ext cx="20377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i="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CLINIQUE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14356"/>
            <a:ext cx="9268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poussée de DA non CPC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= appendicite à gauche</a:t>
            </a:r>
            <a:endParaRPr lang="fr-FR" sz="3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78579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                </a:t>
            </a:r>
            <a:r>
              <a:rPr lang="fr-FR" sz="32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BIOLOGIE </a:t>
            </a:r>
            <a:r>
              <a:rPr lang="fr-FR" sz="3200" i="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defRPr/>
            </a:pPr>
            <a:endParaRPr lang="fr-FR" sz="3200" i="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3200" i="0" dirty="0">
                <a:latin typeface="Arial" charset="0"/>
                <a:cs typeface="Arial" charset="0"/>
              </a:rPr>
              <a:t>- </a:t>
            </a:r>
            <a:r>
              <a:rPr lang="fr-FR" sz="3200" i="0" dirty="0">
                <a:latin typeface="Aharoni" pitchFamily="2" charset="-79"/>
                <a:cs typeface="Aharoni" pitchFamily="2" charset="-79"/>
              </a:rPr>
              <a:t>∑ infectieux bactérien avec hyperleucocytose à PNN</a:t>
            </a:r>
          </a:p>
          <a:p>
            <a:pPr>
              <a:defRPr/>
            </a:pPr>
            <a:endParaRPr lang="fr-FR" sz="3200" i="1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3200" i="0" dirty="0">
                <a:latin typeface="Aharoni" pitchFamily="2" charset="-79"/>
                <a:cs typeface="Aharoni" pitchFamily="2" charset="-79"/>
              </a:rPr>
              <a:t>- ∑ inflammatoire (CRP +) </a:t>
            </a:r>
          </a:p>
          <a:p>
            <a:pPr>
              <a:defRPr/>
            </a:pPr>
            <a:endParaRPr lang="fr-FR" sz="3200" i="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3200" i="0" dirty="0">
                <a:latin typeface="Aharoni" pitchFamily="2" charset="-79"/>
                <a:cs typeface="Aharoni" pitchFamily="2" charset="-79"/>
              </a:rPr>
              <a:t>-ECBU normal en dehors des cas de fistules colo vésicales</a:t>
            </a:r>
            <a:r>
              <a:rPr lang="fr-FR" sz="3200" dirty="0"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DIAGNOSTIC</a:t>
            </a:r>
            <a:endParaRPr lang="fr-F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pPr>
              <a:buFontTx/>
              <a:buNone/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 scanner abdomino-pelvien est l’examen de référence</a:t>
            </a: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bonne spécificité Sensibilité.</a:t>
            </a: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1</a:t>
            </a:r>
            <a:r>
              <a:rPr lang="fr-FR" u="sng" dirty="0" smtClean="0">
                <a:latin typeface="Aharoni" pitchFamily="2" charset="-79"/>
                <a:cs typeface="Aharoni" pitchFamily="2" charset="-79"/>
              </a:rPr>
              <a:t>) épaississement de la paroi colique 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(&gt;4mm)</a:t>
            </a: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2) </a:t>
            </a:r>
            <a:r>
              <a:rPr lang="fr-FR" u="sng" dirty="0" smtClean="0">
                <a:latin typeface="Aharoni" pitchFamily="2" charset="-79"/>
                <a:cs typeface="Aharoni" pitchFamily="2" charset="-79"/>
              </a:rPr>
              <a:t>anomalies de la graisse péri-colique 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(de la simple densification jusqu’à la perforation et la formation d’abcès)</a:t>
            </a: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3) </a:t>
            </a:r>
            <a:r>
              <a:rPr lang="fr-FR" u="sng" dirty="0" smtClean="0">
                <a:latin typeface="Aharoni" pitchFamily="2" charset="-79"/>
                <a:cs typeface="Aharoni" pitchFamily="2" charset="-79"/>
              </a:rPr>
              <a:t>présence de diverticules coliques</a:t>
            </a:r>
            <a:endParaRPr lang="fr-FR" u="sng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DIAGNOSTIC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L'échographie peut être performante</a:t>
            </a: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•présence de diverticules</a:t>
            </a: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•épaississement pariétal hypoéchogène</a:t>
            </a: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•Hyperéchogénicité autour du colon atteint</a:t>
            </a: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•douleur au passage de la sonde</a:t>
            </a:r>
          </a:p>
          <a:p>
            <a:pPr>
              <a:defRPr/>
            </a:pPr>
            <a:endParaRPr lang="fr-FR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dirty="0" smtClean="0">
                <a:latin typeface="Aharoni" pitchFamily="2" charset="-79"/>
                <a:cs typeface="Aharoni" pitchFamily="2" charset="-79"/>
              </a:rPr>
              <a:t>-</a:t>
            </a:r>
            <a:r>
              <a:rPr lang="fr-FR" b="1" dirty="0" smtClean="0">
                <a:latin typeface="Aharoni" pitchFamily="2" charset="-79"/>
                <a:cs typeface="Aharoni" pitchFamily="2" charset="-79"/>
              </a:rPr>
              <a:t>Mais... examen très opérateur-dépendant (et qui discrimine peu une masse inflammatoire d’une masse néoplasique)</a:t>
            </a: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457200" y="1219200"/>
            <a:ext cx="8001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</a:t>
            </a:r>
            <a:r>
              <a:rPr lang="fr-FR" sz="3200" b="1" i="0" u="sng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32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coloscopie</a:t>
            </a:r>
            <a:r>
              <a:rPr lang="fr-FR" sz="3200" i="0" dirty="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</a:p>
          <a:p>
            <a:endParaRPr lang="fr-FR" sz="2400" i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fr-FR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n’a pas sa place dans l’exploration diagnostic initiale d’une DA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. 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pPr>
              <a:buFont typeface="Arial" charset="0"/>
              <a:buChar char="•"/>
            </a:pPr>
            <a:r>
              <a:rPr lang="fr-FR" sz="2400" i="0" dirty="0">
                <a:latin typeface="Aharoni" pitchFamily="2" charset="-79"/>
                <a:cs typeface="Aharoni" pitchFamily="2" charset="-79"/>
              </a:rPr>
              <a:t> Les signes endoscopiques de DA sont :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l’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oedème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et l’érythème de la paroi colique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un bombement sous muqueux d’où peut sourdre du pus.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pPr>
              <a:buFont typeface="Arial" charset="0"/>
              <a:buChar char="•"/>
            </a:pPr>
            <a:r>
              <a:rPr lang="fr-FR" sz="2400" i="0" dirty="0">
                <a:latin typeface="Aharoni" pitchFamily="2" charset="-79"/>
                <a:cs typeface="Aharoni" pitchFamily="2" charset="-79"/>
              </a:rPr>
              <a:t> proposée à distance d’une 1° poussée de DA pour éliminer une pathologie colique associée (cancer ou polype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659063" cy="2263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3352800"/>
            <a:ext cx="2557462" cy="2333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438400"/>
            <a:ext cx="3048000" cy="259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04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452813"/>
            <a:ext cx="26257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5795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Définition </a:t>
            </a:r>
            <a:r>
              <a:rPr lang="fr-F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2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457200" indent="-457200">
              <a:buAutoNum type="arabicPeriod"/>
            </a:pPr>
            <a:endParaRPr lang="fr-FR" sz="2200" u="sng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Le diverticule ;</a:t>
            </a: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est une hernie de la muqueuse colique à </a:t>
            </a: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travers la musculeuse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fr-FR" sz="32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fr-FR" sz="3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10" descr="http://drballet.chirurgie.be/img/9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0"/>
            <a:ext cx="3357586" cy="2953499"/>
          </a:xfrm>
          <a:prstGeom prst="rect">
            <a:avLst/>
          </a:prstGeom>
          <a:noFill/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2016/2017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DDF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2214554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haroni" pitchFamily="2" charset="-79"/>
                <a:cs typeface="Aharoni" pitchFamily="2" charset="-79"/>
              </a:rPr>
              <a:t>La  «  diverticulose  colique  »</a:t>
            </a: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 caractérisée  par  la  présence de multiples </a:t>
            </a:r>
          </a:p>
          <a:p>
            <a:r>
              <a:rPr lang="fr-FR" sz="2000" dirty="0" smtClean="0">
                <a:latin typeface="Aharoni" pitchFamily="2" charset="-79"/>
                <a:cs typeface="Aharoni" pitchFamily="2" charset="-79"/>
              </a:rPr>
              <a:t>diverticules prédominant au niveau du colon sigmoïde..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342900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anomalie  anatomique  acquise  du colon correspond  à  un  état  asymptomatique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357694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La  </a:t>
            </a:r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«  maladie  diverticulaire  » 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correspond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a deux mode d’expression: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158" y="5143512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fr-FR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la diverticulite  et  ses complications.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l’hémorragie diverticulaire . </a:t>
            </a:r>
            <a:endParaRPr lang="fr-FR" sz="24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" name="Picture 2" descr="http://www.chirurgiecolorectale.fr/wordpress/wp-content/uploads/diverticulo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929085"/>
            <a:ext cx="2643174" cy="2928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latin typeface="Aharoni" pitchFamily="2" charset="-79"/>
                <a:cs typeface="Aharoni" pitchFamily="2" charset="-79"/>
              </a:rPr>
              <a:t>AUTRES EXAMENS</a:t>
            </a:r>
            <a:br>
              <a:rPr lang="fr-FR" dirty="0" smtClean="0">
                <a:latin typeface="Aharoni" pitchFamily="2" charset="-79"/>
                <a:cs typeface="Aharoni" pitchFamily="2" charset="-79"/>
              </a:rPr>
            </a:br>
            <a:endParaRPr lang="fr-F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214422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ASP</a:t>
            </a:r>
          </a:p>
          <a:p>
            <a:pPr>
              <a:defRPr/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Lavement colique aux hydrosolubles</a:t>
            </a:r>
          </a:p>
          <a:p>
            <a:pPr>
              <a:defRPr/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IRM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mtClean="0"/>
              <a:t>                                                     </a:t>
            </a:r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r>
              <a:rPr lang="fr-FR" smtClean="0"/>
              <a:t>                                                     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81000" y="714356"/>
            <a:ext cx="8763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5021263" algn="l"/>
              </a:tabLst>
            </a:pP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                                            </a:t>
            </a:r>
            <a:r>
              <a:rPr lang="fr-FR" sz="2800" b="1" i="0" u="sng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EVOLUTION </a:t>
            </a:r>
            <a:r>
              <a:rPr lang="fr-FR" sz="2800" b="1" i="0" u="sng" dirty="0">
                <a:solidFill>
                  <a:schemeClr val="hlink"/>
                </a:solidFill>
                <a:latin typeface="Arial" charset="0"/>
                <a:cs typeface="Arial" charset="0"/>
              </a:rPr>
              <a:t>:</a:t>
            </a:r>
          </a:p>
          <a:p>
            <a:endParaRPr lang="fr-FR" sz="2400" i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fr-FR" sz="2400" i="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* Spontanée =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complication</a:t>
            </a:r>
          </a:p>
          <a:p>
            <a:endParaRPr lang="fr-FR" sz="2400" i="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* s/traitement médical :</a:t>
            </a:r>
          </a:p>
          <a:p>
            <a:r>
              <a:rPr lang="fr-FR" sz="2400" i="0" u="sng" dirty="0">
                <a:latin typeface="Aharoni" pitchFamily="2" charset="-79"/>
                <a:cs typeface="Aharoni" pitchFamily="2" charset="-79"/>
              </a:rPr>
              <a:t>Favorable: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guérison dans 70% des cas</a:t>
            </a:r>
          </a:p>
          <a:p>
            <a:endParaRPr lang="fr-FR" sz="2400" i="0" u="sng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u="sng" dirty="0">
                <a:latin typeface="Aharoni" pitchFamily="2" charset="-79"/>
                <a:cs typeface="Aharoni" pitchFamily="2" charset="-79"/>
              </a:rPr>
              <a:t>Défavorable: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Échec au traitement médical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– Immédiates : abcès et péritonite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– Retardées : sténose et fistule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– Imprévisibles : récidives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2506663"/>
            <a:ext cx="9144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b="1" i="0" dirty="0">
                <a:solidFill>
                  <a:schemeClr val="hlink"/>
                </a:solidFill>
                <a:latin typeface="Franklin Gothic Medium Cond" pitchFamily="34" charset="0"/>
                <a:cs typeface="Arial" charset="0"/>
              </a:rPr>
              <a:t>                             </a:t>
            </a:r>
            <a:r>
              <a:rPr lang="fr-FR" sz="4000" b="1" i="0" u="sng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FORMES CLINIQUES:</a:t>
            </a:r>
          </a:p>
          <a:p>
            <a:pPr algn="ctr"/>
            <a:endParaRPr lang="fr-FR" sz="4000" b="1" i="0" dirty="0">
              <a:solidFill>
                <a:schemeClr val="hlink"/>
              </a:solidFill>
              <a:latin typeface="Franklin Gothic Medium Cond" pitchFamily="34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endParaRPr lang="fr-FR" sz="4000" b="1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81000" y="6858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i="0">
                <a:solidFill>
                  <a:schemeClr val="tx2"/>
                </a:solidFill>
                <a:latin typeface="Franklin Gothic Medium Cond" pitchFamily="34" charset="0"/>
                <a:cs typeface="Arial" charset="0"/>
              </a:rPr>
              <a:t>B- formes compliquées</a:t>
            </a:r>
          </a:p>
        </p:txBody>
      </p:sp>
      <p:pic>
        <p:nvPicPr>
          <p:cNvPr id="23555" name="Picture 5" descr="Diverticules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685800"/>
            <a:ext cx="510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800" b="1" i="0" u="sng">
                <a:solidFill>
                  <a:srgbClr val="FF3399"/>
                </a:solidFill>
                <a:latin typeface="Arial" charset="0"/>
                <a:cs typeface="Arial" charset="0"/>
              </a:rPr>
              <a:t>B-Formes Compliquées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88392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0" u="sng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1/ L’abcès diverticulaire:</a:t>
            </a:r>
            <a:endParaRPr lang="fr-FR" sz="2400" i="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400" i="0" u="sng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u="sng" dirty="0">
                <a:latin typeface="Aharoni" pitchFamily="2" charset="-79"/>
                <a:cs typeface="Aharoni" pitchFamily="2" charset="-79"/>
              </a:rPr>
              <a:t>Abcès </a:t>
            </a:r>
            <a:r>
              <a:rPr lang="fr-FR" sz="2400" i="0" u="sng" dirty="0" err="1">
                <a:latin typeface="Aharoni" pitchFamily="2" charset="-79"/>
                <a:cs typeface="Aharoni" pitchFamily="2" charset="-79"/>
              </a:rPr>
              <a:t>perisigmoidien</a:t>
            </a:r>
            <a:r>
              <a:rPr lang="fr-FR" sz="2400" i="0" u="sng" dirty="0"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persistance ou aggravation des signes cliniques (douleur, fièvre)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masse  du flanc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gauche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sensible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TR = sensibilité  et/ou masse palpable</a:t>
            </a:r>
          </a:p>
          <a:p>
            <a:endParaRPr lang="fr-FR" sz="2400" i="0" u="sng" dirty="0">
              <a:latin typeface="Aharoni" pitchFamily="2" charset="-79"/>
              <a:cs typeface="Aharoni" pitchFamily="2" charset="-79"/>
            </a:endParaRP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hyper leuco a PN, CRP +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Coloscopie: a éviter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LB: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compression ou refoulement du côlon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extravasat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° du PC a l’intérieur d’1 cavité abcédée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85720" y="714356"/>
            <a:ext cx="8305800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TDM </a:t>
            </a:r>
            <a:r>
              <a:rPr lang="fr-FR" sz="2400" i="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décrit la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taille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de l’abcès, Ses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rapports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son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accessibilité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éventuelle à un drainage percutané.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syndrome de masse pelvien hétérogène (phlegmon)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et/ou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présence d’air ou de PC en dehors de la lumière colique (abcès péri colique ou perforation)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                                    </a:t>
            </a:r>
          </a:p>
          <a:p>
            <a:endParaRPr lang="fr-FR" sz="2400" i="0" dirty="0">
              <a:latin typeface="Arial" charset="0"/>
              <a:cs typeface="Arial" charset="0"/>
            </a:endParaRPr>
          </a:p>
          <a:p>
            <a:endParaRPr lang="fr-FR" sz="2400" i="0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fr-FR" sz="2400" dirty="0">
                <a:latin typeface="Franklin Gothic Medium Cond" pitchFamily="34" charset="0"/>
                <a:cs typeface="Arial" charset="0"/>
              </a:rPr>
              <a:t>                                                    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05200"/>
            <a:ext cx="3425825" cy="282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04800" y="381000"/>
            <a:ext cx="85344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0" u="sng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2/ fistules: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conséquence du drainage spontané d’un abcès dans une cavité anatomique adjacente : vagin, l’utérus, l’uretère, l’intestin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grêle, l’ombilic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, la peau, l’ovaire.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* clinique : selon le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siège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- F </a:t>
            </a:r>
            <a:r>
              <a:rPr lang="fr-FR" sz="2400" i="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colovesicale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la +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fréquente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pollakiurie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infection urinaire poly microbienne</a:t>
            </a:r>
          </a:p>
          <a:p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pneumaturie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-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fécalurie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Dc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+ : cystoscopie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LB =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communication° colo </a:t>
            </a:r>
            <a:r>
              <a:rPr lang="fr-FR" sz="2400" i="0" dirty="0" err="1" smtClean="0">
                <a:latin typeface="Aharoni" pitchFamily="2" charset="-79"/>
                <a:cs typeface="Aharoni" pitchFamily="2" charset="-79"/>
              </a:rPr>
              <a:t>vesicale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pneumo </a:t>
            </a:r>
            <a:r>
              <a:rPr lang="fr-FR" sz="2400" i="0" dirty="0" err="1" smtClean="0">
                <a:latin typeface="Aharoni" pitchFamily="2" charset="-79"/>
                <a:cs typeface="Aharoni" pitchFamily="2" charset="-79"/>
              </a:rPr>
              <a:t>cystie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sur l’ASP ou la TDM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04800" y="4953000"/>
            <a:ext cx="88392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 colo vaginale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infections vaginales poly microbiennes récidivantes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émission de gaz ou de selles par le vagin.</a:t>
            </a:r>
          </a:p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 </a:t>
            </a:r>
            <a:r>
              <a:rPr lang="fr-FR" sz="2400" i="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ileosigmoidienne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diarrhée chronique</a:t>
            </a:r>
          </a:p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- F colo cutanée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peut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cpc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1 geste de drainage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endParaRPr lang="fr-FR" sz="2400" i="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ptureKKKKKKKKKKKKKKKKKKK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388938"/>
            <a:ext cx="8974137" cy="607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500063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0" u="sng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3/La péritonite généralisée</a:t>
            </a:r>
            <a:r>
              <a:rPr lang="fr-FR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cpc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la+grave de la DA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*Clinique: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contracture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, état de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choc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forme asthénique (sujet âgé/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immunoD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/CTC)</a:t>
            </a:r>
          </a:p>
          <a:p>
            <a:endParaRPr lang="fr-FR" sz="2400" i="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*Biologie 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∑ infectieux - IR -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Troubles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hydroelect </a:t>
            </a:r>
          </a:p>
          <a:p>
            <a:endParaRPr lang="fr-FR" sz="2400" i="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*</a:t>
            </a:r>
            <a:r>
              <a:rPr lang="fr-FR" sz="2400" i="0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Rx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ASP = pneumopéritoine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TDM =épanchement gazeux ou liquidien intra péritonéal</a:t>
            </a:r>
          </a:p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LB =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0010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•  Prédominance dans les pays développés ayant un mode de         vie (en particulier alimentaire) de type occidental.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5072074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214290"/>
            <a:ext cx="4033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EPIDEMIOLOGIE</a:t>
            </a:r>
            <a:endParaRPr lang="fr-FR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49676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•  Très rare avant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30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ans, augmente en fréquence avec l’âge.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Accroissement de l’incidence après 40 ans</a:t>
            </a: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→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50 à65%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des plus de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80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ans</a:t>
            </a:r>
            <a:endParaRPr lang="fr-FR" sz="2400" b="1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→ </a:t>
            </a:r>
            <a:r>
              <a:rPr lang="fr-FR" sz="3200" dirty="0" smtClean="0">
                <a:latin typeface="Aharoni" pitchFamily="2" charset="-79"/>
                <a:cs typeface="Aharoni" pitchFamily="2" charset="-79"/>
              </a:rPr>
              <a:t>20 à35%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de la population</a:t>
            </a:r>
          </a:p>
        </p:txBody>
      </p:sp>
      <p:pic>
        <p:nvPicPr>
          <p:cNvPr id="6" name="Picture 10" descr="https://omedit.sante-lorraine.fr/gallery_images/site/131/739/744/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298" y="3745268"/>
            <a:ext cx="2071702" cy="3112732"/>
          </a:xfrm>
          <a:prstGeom prst="rect">
            <a:avLst/>
          </a:prstGeom>
          <a:noFill/>
        </p:spPr>
      </p:pic>
      <p:pic>
        <p:nvPicPr>
          <p:cNvPr id="7" name="Picture 2" descr="http://tubeaessai.blogs.nouvelobs.com/media/00/00/444502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2819509" cy="2147881"/>
          </a:xfrm>
          <a:prstGeom prst="rect">
            <a:avLst/>
          </a:prstGeom>
          <a:noFill/>
        </p:spPr>
      </p:pic>
      <p:pic>
        <p:nvPicPr>
          <p:cNvPr id="8" name="Picture 4" descr="http://i.huffpost.com/gen/1087583/images/o-REGIME-OCCIDENTAL-face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85992"/>
            <a:ext cx="2957901" cy="197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81000" y="533400"/>
            <a:ext cx="87630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0" u="sng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4/occlusion colique aiguë:</a:t>
            </a:r>
          </a:p>
          <a:p>
            <a:endParaRPr lang="fr-FR" i="0" dirty="0">
              <a:solidFill>
                <a:schemeClr val="hlink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Tableau clinique d’1 occlusion fébrile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ASP</a:t>
            </a:r>
            <a:r>
              <a:rPr lang="en-US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 NHA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Coloscopie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sténose large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&gt;5cm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serrée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trés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dlreuse</a:t>
            </a:r>
            <a:endParaRPr lang="en-US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en-US" sz="2400" i="0" dirty="0">
                <a:latin typeface="Aharoni" pitchFamily="2" charset="-79"/>
                <a:cs typeface="Aharoni" pitchFamily="2" charset="-79"/>
              </a:rPr>
              <a:t>                   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peut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etre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précedée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 d’1 zone de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diverticules</a:t>
            </a:r>
            <a:endParaRPr lang="en-US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en-US" sz="2400" i="0" dirty="0">
                <a:latin typeface="Aharoni" pitchFamily="2" charset="-79"/>
                <a:cs typeface="Aharoni" pitchFamily="2" charset="-79"/>
              </a:rPr>
              <a:t>                   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Muq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oed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, fragile, non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ulcérée</a:t>
            </a:r>
            <a:endParaRPr lang="en-US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en-US" sz="2400" i="0" dirty="0">
                <a:latin typeface="Aharoni" pitchFamily="2" charset="-79"/>
                <a:cs typeface="Aharoni" pitchFamily="2" charset="-79"/>
              </a:rPr>
              <a:t>                    *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elimine</a:t>
            </a:r>
            <a:r>
              <a:rPr lang="en-US" sz="2400" i="0" dirty="0">
                <a:latin typeface="Aharoni" pitchFamily="2" charset="-79"/>
                <a:cs typeface="Aharoni" pitchFamily="2" charset="-79"/>
              </a:rPr>
              <a:t> un </a:t>
            </a:r>
            <a:r>
              <a:rPr lang="en-US" sz="2400" i="0" dirty="0" err="1">
                <a:latin typeface="Aharoni" pitchFamily="2" charset="-79"/>
                <a:cs typeface="Aharoni" pitchFamily="2" charset="-79"/>
              </a:rPr>
              <a:t>Kc</a:t>
            </a:r>
            <a:endParaRPr lang="en-US" sz="2400" i="0" dirty="0">
              <a:latin typeface="Aharoni" pitchFamily="2" charset="-79"/>
              <a:cs typeface="Aharoni" pitchFamily="2" charset="-79"/>
            </a:endParaRPr>
          </a:p>
          <a:p>
            <a:endParaRPr lang="en-US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lavement opaque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= sténose régulière, centrée, large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              1 ou +s diverticules 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endParaRPr lang="fr-FR" sz="2400" i="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Hémorragies </a:t>
            </a:r>
            <a:r>
              <a:rPr lang="fr-FR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diverticulaires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60007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b="1" dirty="0" smtClean="0">
                <a:latin typeface="Aharoni" pitchFamily="2" charset="-79"/>
                <a:cs typeface="Aharoni" pitchFamily="2" charset="-79"/>
              </a:rPr>
              <a:t>- 5% des sujets au cours de leur vie ?</a:t>
            </a:r>
          </a:p>
          <a:p>
            <a:pPr>
              <a:defRPr/>
            </a:pPr>
            <a:r>
              <a:rPr lang="fr-FR" b="1" dirty="0" smtClean="0">
                <a:latin typeface="Aharoni" pitchFamily="2" charset="-79"/>
                <a:cs typeface="Aharoni" pitchFamily="2" charset="-79"/>
              </a:rPr>
              <a:t>- 30 à 50% des causes d d’HD basse</a:t>
            </a:r>
            <a:endParaRPr lang="fr-FR" b="1" dirty="0" smtClean="0"/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282" y="235743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Physiopathologie </a:t>
            </a:r>
            <a:endParaRPr lang="fr-FR" sz="2400" b="1" dirty="0" smtClean="0">
              <a:latin typeface="Aharoni" pitchFamily="2" charset="-79"/>
              <a:cs typeface="Aharoni" pitchFamily="2" charset="-79"/>
            </a:endParaRPr>
          </a:p>
          <a:p>
            <a:endParaRPr lang="fr-FR" sz="2400" b="1" u="sng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  L’hémorragie diverticulaire, le diverticule apparaît le plus souvent au niveau d’un point faible de la paroi correspondant à la pénétration des vaisseaux à la travers  la muqueuse , Ces vaisseaux sont donc au contact immédiat de la muqueuse et sont exposés à la rupture en cas d’hyperpression diverticulaire;                                                        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87463"/>
            <a:ext cx="87154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jamais responsable de saignement chronique</a:t>
            </a: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Rarement chirurgicale, car le saignement cède spontanément  3 fois sur 4</a:t>
            </a: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Parfois récidivante</a:t>
            </a: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(30% des cas)</a:t>
            </a:r>
          </a:p>
          <a:p>
            <a:pPr>
              <a:defRPr/>
            </a:pPr>
            <a:endParaRPr lang="fr-FR" sz="3200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coloscopie</a:t>
            </a:r>
            <a:r>
              <a:rPr lang="fr-FR" sz="32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 </a:t>
            </a: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saignement actif, </a:t>
            </a: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Vx visible non hémorragique ;</a:t>
            </a:r>
          </a:p>
          <a:p>
            <a:pPr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caillot adhèrent</a:t>
            </a:r>
          </a:p>
          <a:p>
            <a:pPr>
              <a:defRPr/>
            </a:pP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00010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ces hémorragies souvent massives surviennent généralement en l’absence de diverticulite</a:t>
            </a:r>
            <a:endParaRPr lang="fr-FR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31" y="3000372"/>
            <a:ext cx="4219569" cy="38576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00034" y="857232"/>
            <a:ext cx="815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i="0" u="sng" dirty="0">
                <a:solidFill>
                  <a:srgbClr val="FF3399"/>
                </a:solidFill>
                <a:latin typeface="Aharoni" pitchFamily="2" charset="-79"/>
                <a:cs typeface="Aharoni" pitchFamily="2" charset="-79"/>
              </a:rPr>
              <a:t>D- formes selon le siège</a:t>
            </a:r>
            <a:r>
              <a:rPr lang="fr-FR" sz="3200" b="1" i="0" u="sng" dirty="0" smtClean="0">
                <a:solidFill>
                  <a:srgbClr val="FF3399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endParaRPr lang="fr-FR" sz="3200" b="1" i="0" u="sng" dirty="0">
              <a:solidFill>
                <a:srgbClr val="FF3399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. Colon gauche: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sigmoïde +++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         complication infectieuse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+++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. Colon transverse: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6-20%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              le + souvent asymptomatique</a:t>
            </a:r>
          </a:p>
          <a:p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. Colon droit ;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chez les asiatique</a:t>
            </a:r>
            <a:endParaRPr lang="fr-FR" sz="2400" i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 rectum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rares</a:t>
            </a:r>
          </a:p>
          <a:p>
            <a:endParaRPr lang="fr-FR" sz="3200" b="1" i="0" u="sng" dirty="0">
              <a:solidFill>
                <a:srgbClr val="FF3399"/>
              </a:solidFill>
              <a:latin typeface="Arial" charset="0"/>
              <a:cs typeface="Arial" charset="0"/>
            </a:endParaRPr>
          </a:p>
          <a:p>
            <a:endParaRPr lang="fr-FR" sz="2400" i="0" dirty="0">
              <a:latin typeface="Arial" charset="0"/>
              <a:cs typeface="Arial" charset="0"/>
            </a:endParaRPr>
          </a:p>
          <a:p>
            <a:endParaRPr lang="fr-FR" sz="24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914400" y="1214422"/>
            <a:ext cx="822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i="0" dirty="0" err="1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dvt</a:t>
            </a:r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une DA non cpc: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Appendicite pelvienne ou ectopique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Pyélonéphrite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Salpingite</a:t>
            </a:r>
          </a:p>
          <a:p>
            <a:r>
              <a:rPr lang="fr-FR" sz="2400" i="0" dirty="0" err="1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dvt</a:t>
            </a:r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une suppuration </a:t>
            </a:r>
            <a:r>
              <a:rPr lang="fr-FR" sz="2400" i="0" dirty="0" err="1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pericolique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ou pseudo tumorale: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cancer colique</a:t>
            </a:r>
            <a:endParaRPr lang="fr-FR" sz="2400" i="0" dirty="0">
              <a:solidFill>
                <a:schemeClr val="hlin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371600" y="381000"/>
            <a:ext cx="5945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DIAGNOSTIC DIFFERENTIEL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642910" y="3643314"/>
            <a:ext cx="88392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i="0" dirty="0" err="1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dvt</a:t>
            </a:r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une HDB:</a:t>
            </a:r>
          </a:p>
          <a:p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Kc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du colon- polype-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Angiodysplasies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HD d’origine haute abondante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 err="1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dvt</a:t>
            </a:r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une péritonite: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Autre causes de perforation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coliqu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 err="1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dvt</a:t>
            </a:r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une fistule:</a:t>
            </a:r>
          </a:p>
          <a:p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Kc,Crohn,Colite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radique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endParaRPr lang="fr-FR" sz="24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609600" y="2286000"/>
            <a:ext cx="6858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i="0" dirty="0">
              <a:solidFill>
                <a:schemeClr val="hlink"/>
              </a:solidFill>
              <a:latin typeface="Franklin Gothic Medium Cond" pitchFamily="34" charset="0"/>
              <a:cs typeface="Arial" charset="0"/>
            </a:endParaRPr>
          </a:p>
          <a:p>
            <a:pPr algn="ctr"/>
            <a:r>
              <a:rPr lang="fr-FR" sz="28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32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BUT</a:t>
            </a:r>
            <a:r>
              <a:rPr lang="fr-FR" sz="28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algn="ctr"/>
            <a:endParaRPr lang="fr-FR" sz="2800" i="0" u="sng" dirty="0">
              <a:solidFill>
                <a:schemeClr val="hlink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fr-FR" sz="2800" i="0" dirty="0">
                <a:latin typeface="Aharoni" pitchFamily="2" charset="-79"/>
                <a:cs typeface="Aharoni" pitchFamily="2" charset="-79"/>
              </a:rPr>
              <a:t>1/ améliorer la qualité de vie</a:t>
            </a:r>
          </a:p>
          <a:p>
            <a:pPr algn="ctr"/>
            <a:endParaRPr lang="fr-FR" sz="2800" i="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fr-FR" sz="2800" i="0" dirty="0">
                <a:latin typeface="Aharoni" pitchFamily="2" charset="-79"/>
                <a:cs typeface="Aharoni" pitchFamily="2" charset="-79"/>
              </a:rPr>
              <a:t>2/ traiter la poussée de diverticulite aigue</a:t>
            </a:r>
          </a:p>
          <a:p>
            <a:pPr algn="ctr"/>
            <a:endParaRPr lang="fr-FR" sz="2800" i="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fr-FR" sz="2800" i="0" dirty="0">
                <a:latin typeface="Aharoni" pitchFamily="2" charset="-79"/>
                <a:cs typeface="Aharoni" pitchFamily="2" charset="-79"/>
              </a:rPr>
              <a:t>3/ </a:t>
            </a:r>
            <a:r>
              <a:rPr lang="fr-FR" sz="2800" i="0" dirty="0" err="1">
                <a:latin typeface="Aharoni" pitchFamily="2" charset="-79"/>
                <a:cs typeface="Aharoni" pitchFamily="2" charset="-79"/>
              </a:rPr>
              <a:t>trt</a:t>
            </a:r>
            <a:r>
              <a:rPr lang="fr-FR" sz="2800" i="0" dirty="0">
                <a:latin typeface="Aharoni" pitchFamily="2" charset="-79"/>
                <a:cs typeface="Aharoni" pitchFamily="2" charset="-79"/>
              </a:rPr>
              <a:t> les complications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438400" y="11430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TRAITEMENT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14282" y="0"/>
            <a:ext cx="89297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fr-FR" sz="2800" b="1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                                                 </a:t>
            </a:r>
            <a:r>
              <a:rPr lang="fr-FR" sz="28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MOYENS:</a:t>
            </a:r>
          </a:p>
          <a:p>
            <a:pPr marL="342900" indent="-342900"/>
            <a:endParaRPr lang="fr-FR" sz="2800" i="0" u="sng" dirty="0">
              <a:solidFill>
                <a:srgbClr val="FF0000"/>
              </a:solidFill>
              <a:latin typeface="Franklin Gothic Medium Cond" pitchFamily="34" charset="0"/>
              <a:cs typeface="Arial" charset="0"/>
            </a:endParaRPr>
          </a:p>
          <a:p>
            <a:pPr marL="342900" indent="-342900"/>
            <a:r>
              <a:rPr lang="fr-FR" sz="24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RHD:</a:t>
            </a:r>
          </a:p>
          <a:p>
            <a:pPr marL="342900" indent="-342900"/>
            <a:r>
              <a:rPr lang="fr-FR" sz="2400" i="0" dirty="0">
                <a:latin typeface="Aharoni" pitchFamily="2" charset="-79"/>
                <a:cs typeface="Aharoni" pitchFamily="2" charset="-79"/>
              </a:rPr>
              <a:t>- Alimentation riche en fibres</a:t>
            </a:r>
          </a:p>
          <a:p>
            <a:pPr marL="342900" indent="-342900"/>
            <a:r>
              <a:rPr lang="fr-FR" sz="2400" i="0" dirty="0">
                <a:latin typeface="Aharoni" pitchFamily="2" charset="-79"/>
                <a:cs typeface="Aharoni" pitchFamily="2" charset="-79"/>
              </a:rPr>
              <a:t>- Éviter les laxatifs irritants</a:t>
            </a:r>
          </a:p>
          <a:p>
            <a:pPr marL="342900" indent="-342900">
              <a:buFontTx/>
              <a:buChar char="-"/>
            </a:pPr>
            <a:r>
              <a:rPr lang="fr-FR" sz="2400" i="0" dirty="0">
                <a:latin typeface="Aharoni" pitchFamily="2" charset="-79"/>
                <a:cs typeface="Aharoni" pitchFamily="2" charset="-79"/>
              </a:rPr>
              <a:t>//       certains médicaments </a:t>
            </a:r>
            <a:r>
              <a:rPr lang="fr-FR" sz="2400" dirty="0" err="1" smtClean="0">
                <a:latin typeface="Aharoni" pitchFamily="2" charset="-79"/>
                <a:cs typeface="Aharoni" pitchFamily="2" charset="-79"/>
              </a:rPr>
              <a:t>corticide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fr-FR" sz="2400" i="0" dirty="0" err="1" smtClean="0">
                <a:latin typeface="Aharoni" pitchFamily="2" charset="-79"/>
                <a:cs typeface="Aharoni" pitchFamily="2" charset="-79"/>
              </a:rPr>
              <a:t>AINS,immunosuppresseurs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)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                                                                  potentiellement   </a:t>
            </a:r>
            <a:r>
              <a:rPr lang="fr-FR" sz="2400" i="0" dirty="0" err="1" smtClean="0">
                <a:latin typeface="Aharoni" pitchFamily="2" charset="-79"/>
                <a:cs typeface="Aharoni" pitchFamily="2" charset="-79"/>
              </a:rPr>
              <a:t>diverticulo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toxiques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pPr marL="342900" indent="-342900"/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pPr marL="342900" indent="-342900" eaLnBrk="0" hangingPunct="0">
              <a:spcBef>
                <a:spcPct val="50000"/>
              </a:spcBef>
            </a:pPr>
            <a:endParaRPr lang="fr-FR" sz="2400" i="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81000" y="3276600"/>
            <a:ext cx="8763000" cy="400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TRT MEDICAL: DA+++</a:t>
            </a:r>
          </a:p>
          <a:p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mise au repos du côlon 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en fonction de la gravité des symptômes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- Régime sans résidus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- Aspiration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naso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-gastrique non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syst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=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trt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sympt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d’1 occlusion ou de vomissements répétés.</a:t>
            </a:r>
          </a:p>
          <a:p>
            <a:r>
              <a:rPr lang="fr-FR" sz="2400" i="0" dirty="0" err="1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trt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de la Dlr 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antispasmodiques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    antalgiques non- AINS,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                 poche  de glace sur la FIG.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endParaRPr lang="fr-FR" sz="2400" i="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00034" y="285728"/>
            <a:ext cx="7924800" cy="68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Antibiothérapie: </a:t>
            </a:r>
            <a:endParaRPr lang="fr-FR" sz="2400" i="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active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contre les germes habituellement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responsables des DA : BGN aérobies ou anaérobies et entérocoques 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association +++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* </a:t>
            </a:r>
            <a:r>
              <a:rPr lang="fr-FR" sz="2400" i="0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amoxicilline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+ acide </a:t>
            </a:r>
            <a:r>
              <a:rPr lang="fr-FR" sz="2400" i="0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clavulanique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= active sur les anaérobies et les entérocoques.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 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+ un aminoside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(gentamicine) couvrant les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entéroB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et certaines souches d’</a:t>
            </a:r>
            <a:r>
              <a:rPr lang="fr-FR" sz="2400" dirty="0" err="1">
                <a:latin typeface="Aharoni" pitchFamily="2" charset="-79"/>
                <a:cs typeface="Aharoni" pitchFamily="2" charset="-79"/>
              </a:rPr>
              <a:t>E.coli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sécrétrices de pénicillinases.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* C3°G ou </a:t>
            </a:r>
            <a:r>
              <a:rPr lang="fr-FR" sz="2400" i="0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fluoroquinolone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+ </a:t>
            </a:r>
            <a:r>
              <a:rPr lang="fr-FR" sz="2400" i="0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métronidazole</a:t>
            </a:r>
            <a:endParaRPr lang="fr-FR" sz="2400" i="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* Si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allergie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à la pénicilline = 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aminoside + </a:t>
            </a:r>
            <a:r>
              <a:rPr lang="fr-FR" sz="2400" i="0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métronidazole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endParaRPr lang="fr-FR" sz="2400" i="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57200" y="914400"/>
            <a:ext cx="8686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TRT INSTRUMENTAL:</a:t>
            </a:r>
          </a:p>
          <a:p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drainage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percutané sous contrôle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échographique ou TDM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8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TRT CHIRURGICAL: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résection anastomose en un tps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résection anastomose protégée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intervention de Hartmann: résection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sigmoidienne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, colostomie terminale gauche et fermeture du moignon rectal 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- colectomie prophylactique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428596" y="0"/>
            <a:ext cx="8305800" cy="790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i="0" dirty="0">
                <a:solidFill>
                  <a:srgbClr val="FF0000"/>
                </a:solidFill>
                <a:latin typeface="Arial" charset="0"/>
                <a:cs typeface="Arial" charset="0"/>
              </a:rPr>
              <a:t>                    </a:t>
            </a:r>
            <a:r>
              <a:rPr lang="fr-FR" sz="32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INDICATIONS</a:t>
            </a:r>
            <a:r>
              <a:rPr lang="fr-FR" sz="3200" b="1" i="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endParaRPr lang="fr-FR" sz="3200" b="1" i="0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endParaRPr lang="fr-FR" i="0" u="sng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8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1/ diverticulose colique non CPC:</a:t>
            </a: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               Pas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traitement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8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2/ diverticulite aigue non CPC:</a:t>
            </a: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        Mise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au repos du colon</a:t>
            </a: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        Antalgiques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        ATB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: IV pendant 10j puis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relais</a:t>
            </a: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                     per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os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pendant 2-3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semaines</a:t>
            </a:r>
          </a:p>
          <a:p>
            <a:endParaRPr lang="fr-FR" sz="2400" i="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      Échec au traitement médical: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        Résection anastomose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endParaRPr lang="fr-FR" sz="2400" i="0" dirty="0">
              <a:latin typeface="Arial" charset="0"/>
              <a:cs typeface="Arial" charset="0"/>
            </a:endParaRPr>
          </a:p>
          <a:p>
            <a:endParaRPr lang="fr-FR" sz="2400" i="0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endParaRPr lang="fr-FR" sz="24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ETIOPATHOGENIE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6434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les régimes pauvres en fibres </a:t>
            </a:r>
          </a:p>
          <a:p>
            <a:pPr eaLnBrk="1" hangingPunct="1">
              <a:defRPr/>
            </a:pPr>
            <a:endParaRPr lang="fr-FR" sz="28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defRPr/>
            </a:pPr>
            <a:r>
              <a:rPr lang="fr-FR" sz="2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Association de troubles moteurs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contractions excessives et fortes pressions liées au faible volume du bol fécal</a:t>
            </a:r>
          </a:p>
          <a:p>
            <a:pPr eaLnBrk="1" hangingPunct="1">
              <a:defRPr/>
            </a:pPr>
            <a:endParaRPr lang="fr-FR" sz="28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defRPr/>
            </a:pPr>
            <a:r>
              <a:rPr lang="fr-F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Anomalies de la paroi colique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modifications de la matrice liées à l'âge et hernie muqueuse aux points de faiblesse de la paroi </a:t>
            </a:r>
            <a:endParaRPr lang="fr-FR" sz="28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2016/2017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DDF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74E3-BF8B-4EC7-B140-4F6A8C501E5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04800" y="0"/>
            <a:ext cx="8534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3/ traitement des CPC de la diverticulite:</a:t>
            </a:r>
          </a:p>
          <a:p>
            <a:endParaRPr lang="fr-FR" sz="2400" dirty="0" smtClean="0">
              <a:solidFill>
                <a:schemeClr val="hlink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a) Abcès :</a:t>
            </a:r>
          </a:p>
          <a:p>
            <a:r>
              <a:rPr lang="fr-FR" sz="2400" u="sng" dirty="0" smtClean="0">
                <a:latin typeface="Aharoni" pitchFamily="2" charset="-79"/>
                <a:cs typeface="Aharoni" pitchFamily="2" charset="-79"/>
              </a:rPr>
              <a:t>Abcès pelviens mal limités :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- geste </a:t>
            </a:r>
            <a:r>
              <a:rPr lang="fr-FR" sz="240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chirurgical 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- si possible précédé d’un drainage percutané qui pourra retarder L’intervention et permettre sa réalisation en 1 temps 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57158" y="3857628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b) fistules</a:t>
            </a:r>
            <a:r>
              <a:rPr lang="fr-FR" sz="2400" b="1" i="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le traitement  à distance de la poussée inflammatoire initiale</a:t>
            </a:r>
          </a:p>
          <a:p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Résection </a:t>
            </a:r>
            <a:r>
              <a:rPr lang="fr-FR" sz="2400" i="0" dirty="0" err="1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sigmoidienne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avec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rétablissement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immédiat de la continuité   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+ cure de la fistule </a:t>
            </a:r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selon l’organe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concerné  fermeture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du pertuis </a:t>
            </a:r>
          </a:p>
          <a:p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                         Résection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segmentaire du grêle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04800" y="928670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i="0" dirty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fr-FR" sz="2400" b="1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) Sténoses coliques 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si  significatives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L’intervention est réalisée au mieux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a distance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de l’épisode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occlusif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,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Après préparation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colique :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304800" y="2714620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i="0" dirty="0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fr-FR" sz="2400" b="1" i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) péritonites:</a:t>
            </a:r>
            <a:endParaRPr lang="fr-FR" sz="2400" i="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exérèse d’emblée avec colostomie terminale type Hartmann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suture et drainage au contact sans exérèse avec colostomie d’amont</a:t>
            </a:r>
            <a:r>
              <a:rPr lang="fr-FR" sz="2400" dirty="0"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500034" y="4643446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4/ hémorragie diverticulaire:</a:t>
            </a:r>
          </a:p>
          <a:p>
            <a:pPr>
              <a:defRPr/>
            </a:pPr>
            <a:r>
              <a:rPr lang="fr-FR" sz="2400" i="0" dirty="0" err="1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Rea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 :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transfusion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sg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+ correction d’1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coagulopathie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fr-FR" sz="2400" i="0" dirty="0">
                <a:latin typeface="Aharoni" pitchFamily="2" charset="-79"/>
                <a:cs typeface="Aharoni" pitchFamily="2" charset="-79"/>
              </a:rPr>
              <a:t>Perfusion de </a:t>
            </a:r>
            <a:r>
              <a:rPr lang="fr-FR" sz="2400" i="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vasopressine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( arrêt du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sg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90%- récidive 40%)</a:t>
            </a:r>
          </a:p>
          <a:p>
            <a:pPr>
              <a:defRPr/>
            </a:pPr>
            <a:r>
              <a:rPr lang="fr-FR" sz="2400" i="0" dirty="0">
                <a:latin typeface="Arial" charset="0"/>
                <a:cs typeface="Arial" charset="0"/>
              </a:rPr>
              <a:t>Si échec ou récidive = </a:t>
            </a:r>
            <a:r>
              <a:rPr lang="fr-FR" sz="2400" i="0" dirty="0">
                <a:solidFill>
                  <a:schemeClr val="tx2"/>
                </a:solidFill>
                <a:latin typeface="Arial" charset="0"/>
                <a:cs typeface="Arial" charset="0"/>
              </a:rPr>
              <a:t>colectomie</a:t>
            </a:r>
            <a:r>
              <a:rPr lang="fr-FR" sz="2400" i="0" dirty="0">
                <a:latin typeface="Arial" charset="0"/>
                <a:cs typeface="Arial" charset="0"/>
              </a:rPr>
              <a:t> segmentaire ou totale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409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28596" y="3857628"/>
            <a:ext cx="8534400" cy="26776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Les indications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lors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des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diverticulite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sont 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endParaRPr lang="fr-FR" sz="2400" i="0" dirty="0">
              <a:latin typeface="Aharoni" pitchFamily="2" charset="-79"/>
              <a:cs typeface="Aharoni" pitchFamily="2" charset="-79"/>
            </a:endParaRP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– simples pour les urgences (péritonite) et les </a:t>
            </a:r>
            <a:r>
              <a:rPr lang="fr-FR" sz="2400" i="0" dirty="0" err="1">
                <a:latin typeface="Aharoni" pitchFamily="2" charset="-79"/>
                <a:cs typeface="Aharoni" pitchFamily="2" charset="-79"/>
              </a:rPr>
              <a:t>cpc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tardives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  (fistules, sténoses) 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– différées si possible pour les abcès grâce aux ponctions et drainages guidés</a:t>
            </a:r>
          </a:p>
          <a:p>
            <a:r>
              <a:rPr lang="fr-FR" sz="2400" i="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opératoires </a:t>
            </a:r>
            <a:endParaRPr lang="fr-FR" sz="2400" i="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2714612" y="500042"/>
            <a:ext cx="336708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i="0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CONCLUSION</a:t>
            </a:r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500034" y="1071546"/>
            <a:ext cx="8305800" cy="26776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sz="2400" i="0" dirty="0">
                <a:latin typeface="Aharoni" pitchFamily="2" charset="-79"/>
                <a:cs typeface="Aharoni" pitchFamily="2" charset="-79"/>
              </a:rPr>
              <a:t>La diverticulose du côlon (DDC) est une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anomalie anatomique acquise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de la paroi colique.</a:t>
            </a:r>
          </a:p>
          <a:p>
            <a:pPr algn="ctr"/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non compliquée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est en général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asymptomatique.</a:t>
            </a:r>
          </a:p>
          <a:p>
            <a:pPr algn="ctr"/>
            <a:r>
              <a:rPr lang="fr-FR" sz="2400" i="0" dirty="0">
                <a:latin typeface="Aharoni" pitchFamily="2" charset="-79"/>
                <a:cs typeface="Aharoni" pitchFamily="2" charset="-79"/>
              </a:rPr>
              <a:t>peut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se compliquer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sur un mode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inflammatoire et/ou infectieux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, ou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hémorragique</a:t>
            </a:r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fr-FR" sz="2400" dirty="0" smtClean="0">
              <a:solidFill>
                <a:schemeClr val="hlink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fr-FR" sz="2400" i="0" dirty="0" smtClean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TDM</a:t>
            </a:r>
            <a:r>
              <a:rPr lang="fr-FR" sz="2400" i="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= outil de </a:t>
            </a:r>
            <a:r>
              <a:rPr lang="fr-FR" sz="2400" i="0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référence diagnostique</a:t>
            </a:r>
            <a:r>
              <a:rPr lang="fr-FR" sz="2400" i="0" dirty="0">
                <a:latin typeface="Aharoni" pitchFamily="2" charset="-79"/>
                <a:cs typeface="Aharoni" pitchFamily="2" charset="-79"/>
              </a:rPr>
              <a:t> et pronostique de la 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8" grpId="0"/>
      <p:bldP spid="419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0"/>
            <a:ext cx="9144001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None/>
              <a:defRPr/>
            </a:pPr>
            <a:r>
              <a:rPr lang="fr-FR" smtClean="0"/>
              <a:t>                                                     </a:t>
            </a:r>
          </a:p>
        </p:txBody>
      </p:sp>
      <p:pic>
        <p:nvPicPr>
          <p:cNvPr id="10243" name="Picture 3" descr="Shemadiverticul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0" y="571480"/>
            <a:ext cx="2879725" cy="4318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fr-FR" i="0" dirty="0" err="1">
                <a:solidFill>
                  <a:schemeClr val="bg1"/>
                </a:solidFill>
                <a:latin typeface="Arial" charset="0"/>
                <a:cs typeface="Arial" charset="0"/>
              </a:rPr>
              <a:t>Pathogenie</a:t>
            </a:r>
            <a:endParaRPr lang="fr-FR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4000505"/>
            <a:ext cx="8929718" cy="26875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la constitution de zones d’hyper pression à l’intérieur de la lumière colique, par hypertrophie (épaississement) de la musculeuse. 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Se constituent  des segments intestinaux à pression élevée, poussant la muqueuse à travers des interstices de la musculeuse.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des zones de faiblesse notamment celles par où les vaisseaux sanguins pénètrent dans la paroi colique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L’hypertrophie de la musculeuse prédomine sur le sigmoïde.</a:t>
            </a:r>
            <a:endParaRPr lang="fr-FR" sz="20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928670"/>
            <a:ext cx="85011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Clinique</a:t>
            </a:r>
          </a:p>
          <a:p>
            <a:endParaRPr lang="fr-FR" sz="2400" b="1" dirty="0" smtClean="0"/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Par définition, la diverticulose colique est </a:t>
            </a:r>
            <a:r>
              <a:rPr lang="fr-FR" sz="2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asymptomatique, 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même si il peut exister des symptômes digestifs non spécifiques habituellement décrits au cours de la colopathie fonctionnelle (syndrome du colon irritable). 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4143380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découverte le plus souvent lors </a:t>
            </a:r>
            <a:r>
              <a:rPr lang="fr-FR" sz="2400" b="1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d’une coloscopie </a:t>
            </a:r>
            <a:r>
              <a:rPr lang="fr-FR" sz="2400" b="1" dirty="0" smtClean="0">
                <a:latin typeface="Aharoni" pitchFamily="2" charset="-79"/>
                <a:cs typeface="Aharoni" pitchFamily="2" charset="-79"/>
              </a:rPr>
              <a:t>indiquée pour la détection de lésions néoplasiques ou des symptômes digestifs d’autre origine </a:t>
            </a:r>
          </a:p>
          <a:p>
            <a:endParaRPr lang="fr-FR" sz="2400" b="1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"/>
            <a:ext cx="8858280" cy="68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2\Pictures\diverti coliq.PNG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46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2918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COMPLICATIONS DE LA DIVERTICULOSE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La maladie diverticulaire correspond à                                                                           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la diverticulite (inflammation/infection d’origine diverticulaire et ses complications (péritonite, abcès, fistules, sténoses), et à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  l’hémorragie diverticulaire.</a:t>
            </a:r>
          </a:p>
          <a:p>
            <a:endParaRPr lang="fr-FR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La maladie diverticulaire touche une minorité des</a:t>
            </a:r>
          </a:p>
          <a:p>
            <a:r>
              <a:rPr lang="fr-FR" sz="2400" dirty="0" smtClean="0">
                <a:latin typeface="Aharoni" pitchFamily="2" charset="-79"/>
                <a:cs typeface="Aharoni" pitchFamily="2" charset="-79"/>
              </a:rPr>
              <a:t> qui ont une diverticulose.</a:t>
            </a:r>
            <a:endParaRPr lang="fr-FR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2123</TotalTime>
  <Words>1799</Words>
  <Application>Microsoft Office PowerPoint</Application>
  <PresentationFormat>Affichage à l'écran (4:3)</PresentationFormat>
  <Paragraphs>362</Paragraphs>
  <Slides>42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Débit</vt:lpstr>
      <vt:lpstr>Diverticulose colique</vt:lpstr>
      <vt:lpstr>Diapositive 2</vt:lpstr>
      <vt:lpstr>Diapositive 3</vt:lpstr>
      <vt:lpstr>ETIOPATHOGENIE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DIAGNOSTIC</vt:lpstr>
      <vt:lpstr>Diapositive 16</vt:lpstr>
      <vt:lpstr>DIAGNOSTIC</vt:lpstr>
      <vt:lpstr>Diapositive 18</vt:lpstr>
      <vt:lpstr>Diapositive 19</vt:lpstr>
      <vt:lpstr> AUTRES EXAMENS 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Hémorragies diverticulaires 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CIRRHOSE</dc:title>
  <dc:creator>RAYANE SOFT</dc:creator>
  <cp:lastModifiedBy>Propriétaire</cp:lastModifiedBy>
  <cp:revision>190</cp:revision>
  <dcterms:created xsi:type="dcterms:W3CDTF">2012-05-30T21:28:03Z</dcterms:created>
  <dcterms:modified xsi:type="dcterms:W3CDTF">2020-04-03T15:24:24Z</dcterms:modified>
</cp:coreProperties>
</file>