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0"/>
  </p:notesMasterIdLst>
  <p:sldIdLst>
    <p:sldId id="256" r:id="rId2"/>
    <p:sldId id="265" r:id="rId3"/>
    <p:sldId id="392" r:id="rId4"/>
    <p:sldId id="312" r:id="rId5"/>
    <p:sldId id="259" r:id="rId6"/>
    <p:sldId id="269" r:id="rId7"/>
    <p:sldId id="331" r:id="rId8"/>
    <p:sldId id="316" r:id="rId9"/>
    <p:sldId id="260" r:id="rId10"/>
    <p:sldId id="262" r:id="rId11"/>
    <p:sldId id="263" r:id="rId12"/>
    <p:sldId id="270" r:id="rId13"/>
    <p:sldId id="266" r:id="rId14"/>
    <p:sldId id="317" r:id="rId15"/>
    <p:sldId id="272" r:id="rId16"/>
    <p:sldId id="326" r:id="rId17"/>
    <p:sldId id="384" r:id="rId18"/>
    <p:sldId id="393" r:id="rId19"/>
    <p:sldId id="394" r:id="rId20"/>
    <p:sldId id="337" r:id="rId21"/>
    <p:sldId id="395" r:id="rId22"/>
    <p:sldId id="396" r:id="rId23"/>
    <p:sldId id="397" r:id="rId24"/>
    <p:sldId id="398" r:id="rId25"/>
    <p:sldId id="399" r:id="rId26"/>
    <p:sldId id="400" r:id="rId27"/>
    <p:sldId id="402" r:id="rId28"/>
    <p:sldId id="283" r:id="rId2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64"/>
  </p:normalViewPr>
  <p:slideViewPr>
    <p:cSldViewPr>
      <p:cViewPr varScale="1">
        <p:scale>
          <a:sx n="90" d="100"/>
          <a:sy n="90" d="100"/>
        </p:scale>
        <p:origin x="1648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F3CAE3-2956-4B77-AA27-1C262724DC28}" type="datetimeFigureOut">
              <a:rPr lang="fr-FR" smtClean="0"/>
              <a:pPr/>
              <a:t>06/07/2020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CDE34F-B07E-4017-AB3B-C990DB1FB86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61205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baseline="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A85BA0-CBE7-4D27-9632-9D8A3F040F4C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50166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60420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2D4730F-E74F-4F0F-958A-F31C4F902726}" type="slidenum">
              <a:rPr lang="fr-FR" smtClean="0"/>
              <a:pPr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21447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baseline="0" dirty="0"/>
          </a:p>
          <a:p>
            <a:r>
              <a:rPr lang="fr-FR" baseline="0" dirty="0"/>
              <a:t>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A85BA0-CBE7-4D27-9632-9D8A3F040F4C}" type="slidenum">
              <a:rPr lang="fr-FR" smtClean="0">
                <a:solidFill>
                  <a:prstClr val="black"/>
                </a:solidFill>
              </a:rPr>
              <a:pPr>
                <a:defRPr/>
              </a:pPr>
              <a:t>23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8904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baseline="0" dirty="0"/>
          </a:p>
          <a:p>
            <a:r>
              <a:rPr lang="fr-FR" baseline="0" dirty="0"/>
              <a:t>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A85BA0-CBE7-4D27-9632-9D8A3F040F4C}" type="slidenum">
              <a:rPr lang="fr-FR" smtClean="0">
                <a:solidFill>
                  <a:prstClr val="black"/>
                </a:solidFill>
              </a:rPr>
              <a:pPr>
                <a:defRPr/>
              </a:pPr>
              <a:t>24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83563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baseline="0" dirty="0"/>
          </a:p>
          <a:p>
            <a:r>
              <a:rPr lang="fr-FR" baseline="0" dirty="0"/>
              <a:t>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A85BA0-CBE7-4D27-9632-9D8A3F040F4C}" type="slidenum">
              <a:rPr lang="fr-FR" smtClean="0">
                <a:solidFill>
                  <a:prstClr val="black"/>
                </a:solidFill>
              </a:rPr>
              <a:pPr>
                <a:defRPr/>
              </a:pPr>
              <a:t>25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18316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baseline="0" dirty="0"/>
          </a:p>
          <a:p>
            <a:r>
              <a:rPr lang="fr-FR" baseline="0" dirty="0"/>
              <a:t>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A85BA0-CBE7-4D27-9632-9D8A3F040F4C}" type="slidenum">
              <a:rPr lang="fr-FR" smtClean="0">
                <a:solidFill>
                  <a:prstClr val="black"/>
                </a:solidFill>
              </a:rPr>
              <a:pPr>
                <a:defRPr/>
              </a:pPr>
              <a:t>26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7712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316B39E-3A1F-42F2-B1F2-66157E2FB631}" type="datetimeFigureOut">
              <a:rPr lang="fr-FR" smtClean="0"/>
              <a:pPr/>
              <a:t>06/07/2020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D3FCB57-50D1-4A89-8423-CCFB3CB510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B39E-3A1F-42F2-B1F2-66157E2FB631}" type="datetimeFigureOut">
              <a:rPr lang="fr-FR" smtClean="0"/>
              <a:pPr/>
              <a:t>06/07/2020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FCB57-50D1-4A89-8423-CCFB3CB510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B39E-3A1F-42F2-B1F2-66157E2FB631}" type="datetimeFigureOut">
              <a:rPr lang="fr-FR" smtClean="0"/>
              <a:pPr/>
              <a:t>06/07/2020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FCB57-50D1-4A89-8423-CCFB3CB510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A8935A-CE42-4E6E-BEBE-3CF12773583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316B39E-3A1F-42F2-B1F2-66157E2FB631}" type="datetimeFigureOut">
              <a:rPr lang="fr-FR" smtClean="0"/>
              <a:pPr/>
              <a:t>06/07/2020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D3FCB57-50D1-4A89-8423-CCFB3CB5109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316B39E-3A1F-42F2-B1F2-66157E2FB631}" type="datetimeFigureOut">
              <a:rPr lang="fr-FR" smtClean="0"/>
              <a:pPr/>
              <a:t>06/07/2020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D3FCB57-50D1-4A89-8423-CCFB3CB510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B39E-3A1F-42F2-B1F2-66157E2FB631}" type="datetimeFigureOut">
              <a:rPr lang="fr-FR" smtClean="0"/>
              <a:pPr/>
              <a:t>06/07/2020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FCB57-50D1-4A89-8423-CCFB3CB5109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B39E-3A1F-42F2-B1F2-66157E2FB631}" type="datetimeFigureOut">
              <a:rPr lang="fr-FR" smtClean="0"/>
              <a:pPr/>
              <a:t>06/07/2020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FCB57-50D1-4A89-8423-CCFB3CB5109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316B39E-3A1F-42F2-B1F2-66157E2FB631}" type="datetimeFigureOut">
              <a:rPr lang="fr-FR" smtClean="0"/>
              <a:pPr/>
              <a:t>06/07/2020</a:t>
            </a:fld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D3FCB57-50D1-4A89-8423-CCFB3CB5109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B39E-3A1F-42F2-B1F2-66157E2FB631}" type="datetimeFigureOut">
              <a:rPr lang="fr-FR" smtClean="0"/>
              <a:pPr/>
              <a:t>06/07/2020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FCB57-50D1-4A89-8423-CCFB3CB510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316B39E-3A1F-42F2-B1F2-66157E2FB631}" type="datetimeFigureOut">
              <a:rPr lang="fr-FR" smtClean="0"/>
              <a:pPr/>
              <a:t>06/07/2020</a:t>
            </a:fld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D3FCB57-50D1-4A89-8423-CCFB3CB5109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316B39E-3A1F-42F2-B1F2-66157E2FB631}" type="datetimeFigureOut">
              <a:rPr lang="fr-FR" smtClean="0"/>
              <a:pPr/>
              <a:t>06/07/2020</a:t>
            </a:fld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D3FCB57-50D1-4A89-8423-CCFB3CB5109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316B39E-3A1F-42F2-B1F2-66157E2FB631}" type="datetimeFigureOut">
              <a:rPr lang="fr-FR" smtClean="0"/>
              <a:pPr/>
              <a:t>06/07/2020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D3FCB57-50D1-4A89-8423-CCFB3CB510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000232" y="1534638"/>
            <a:ext cx="6172200" cy="1894362"/>
          </a:xfrm>
        </p:spPr>
        <p:txBody>
          <a:bodyPr>
            <a:normAutofit/>
          </a:bodyPr>
          <a:lstStyle/>
          <a:p>
            <a:r>
              <a:rPr lang="fr-FR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La réaction inflammatoire</a:t>
            </a:r>
            <a:br>
              <a:rPr lang="fr-FR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endParaRPr lang="fr-FR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2843808" y="4077072"/>
            <a:ext cx="612068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tx2"/>
                </a:solidFill>
              </a:rPr>
              <a:t>Pr  MERICHE H.</a:t>
            </a:r>
          </a:p>
          <a:p>
            <a:r>
              <a:rPr lang="fr-FR" dirty="0">
                <a:solidFill>
                  <a:schemeClr val="tx2"/>
                </a:solidFill>
              </a:rPr>
              <a:t>Service D’Immunologie, CHU , ANNBA</a:t>
            </a:r>
          </a:p>
          <a:p>
            <a:endParaRPr lang="fr-FR" dirty="0">
              <a:solidFill>
                <a:schemeClr val="tx2"/>
              </a:solidFill>
            </a:endParaRPr>
          </a:p>
          <a:p>
            <a:endParaRPr lang="fr-FR" dirty="0">
              <a:solidFill>
                <a:schemeClr val="tx2"/>
              </a:solidFill>
            </a:endParaRPr>
          </a:p>
          <a:p>
            <a:endParaRPr lang="fr-FR" dirty="0">
              <a:solidFill>
                <a:schemeClr val="tx2"/>
              </a:solidFill>
            </a:endParaRPr>
          </a:p>
          <a:p>
            <a:endParaRPr lang="fr-FR" dirty="0">
              <a:solidFill>
                <a:schemeClr val="tx2"/>
              </a:solidFill>
            </a:endParaRPr>
          </a:p>
          <a:p>
            <a:endParaRPr lang="fr-FR" dirty="0">
              <a:solidFill>
                <a:schemeClr val="tx2"/>
              </a:solidFill>
            </a:endParaRPr>
          </a:p>
          <a:p>
            <a:endParaRPr lang="fr-FR" dirty="0">
              <a:solidFill>
                <a:schemeClr val="tx2"/>
              </a:solidFill>
            </a:endParaRPr>
          </a:p>
          <a:p>
            <a:r>
              <a:rPr lang="fr-FR" dirty="0">
                <a:solidFill>
                  <a:schemeClr val="tx2"/>
                </a:solidFill>
              </a:rPr>
              <a:t>                                                    Meriche.h23@gmail.com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14290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fr-FR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Les médiateurs préformés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1142976" y="1397000"/>
          <a:ext cx="7000924" cy="40677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861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147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75893">
                <a:tc>
                  <a:txBody>
                    <a:bodyPr/>
                    <a:lstStyle/>
                    <a:p>
                      <a:pPr algn="l"/>
                      <a:r>
                        <a:rPr lang="fr-FR" dirty="0">
                          <a:latin typeface="Comic Sans MS" pitchFamily="66" charset="0"/>
                        </a:rPr>
                        <a:t>Médiateurs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dirty="0">
                          <a:latin typeface="Comic Sans MS" pitchFamily="66" charset="0"/>
                        </a:rPr>
                        <a:t>Activités biologiques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5893">
                <a:tc>
                  <a:txBody>
                    <a:bodyPr/>
                    <a:lstStyle/>
                    <a:p>
                      <a:pPr algn="l"/>
                      <a:r>
                        <a:rPr lang="fr-FR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Histamine</a:t>
                      </a:r>
                    </a:p>
                    <a:p>
                      <a:pPr algn="l"/>
                      <a:endParaRPr lang="fr-FR" dirty="0">
                        <a:solidFill>
                          <a:srgbClr val="0070C0"/>
                        </a:solidFill>
                        <a:latin typeface="Comic Sans MS" pitchFamily="66" charset="0"/>
                      </a:endParaRPr>
                    </a:p>
                    <a:p>
                      <a:pPr algn="l"/>
                      <a:endParaRPr lang="fr-FR" dirty="0">
                        <a:solidFill>
                          <a:srgbClr val="0070C0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Contraction des fibres musculaires lisses.</a:t>
                      </a:r>
                    </a:p>
                    <a:p>
                      <a:pPr algn="l"/>
                      <a:r>
                        <a:rPr lang="fr-FR" baseline="0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    de la perméabilité vasculaire.</a:t>
                      </a:r>
                    </a:p>
                    <a:p>
                      <a:pPr algn="l"/>
                      <a:r>
                        <a:rPr lang="fr-FR" baseline="0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Chimiotactisme des leucocytes.</a:t>
                      </a:r>
                      <a:endParaRPr lang="fr-FR" dirty="0">
                        <a:solidFill>
                          <a:srgbClr val="0070C0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5893">
                <a:tc>
                  <a:txBody>
                    <a:bodyPr/>
                    <a:lstStyle/>
                    <a:p>
                      <a:pPr algn="l"/>
                      <a:r>
                        <a:rPr lang="fr-FR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Protéases</a:t>
                      </a:r>
                      <a:r>
                        <a:rPr lang="fr-FR" baseline="0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 neutres</a:t>
                      </a:r>
                    </a:p>
                    <a:p>
                      <a:pPr algn="l"/>
                      <a:r>
                        <a:rPr lang="fr-FR" baseline="0" dirty="0" err="1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Tryptase</a:t>
                      </a:r>
                      <a:endParaRPr lang="fr-FR" baseline="0" dirty="0">
                        <a:solidFill>
                          <a:srgbClr val="0070C0"/>
                        </a:solidFill>
                        <a:latin typeface="Comic Sans MS" pitchFamily="66" charset="0"/>
                      </a:endParaRPr>
                    </a:p>
                    <a:p>
                      <a:pPr algn="l"/>
                      <a:r>
                        <a:rPr lang="fr-FR" baseline="0" dirty="0" err="1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Chymase</a:t>
                      </a:r>
                      <a:endParaRPr lang="fr-FR" baseline="0" dirty="0">
                        <a:solidFill>
                          <a:srgbClr val="0070C0"/>
                        </a:solidFill>
                        <a:latin typeface="Comic Sans MS" pitchFamily="66" charset="0"/>
                      </a:endParaRPr>
                    </a:p>
                    <a:p>
                      <a:pPr algn="l"/>
                      <a:endParaRPr lang="fr-FR" baseline="0" dirty="0">
                        <a:solidFill>
                          <a:srgbClr val="0070C0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Bronchoconstriction.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5893">
                <a:tc>
                  <a:txBody>
                    <a:bodyPr/>
                    <a:lstStyle/>
                    <a:p>
                      <a:pPr algn="l"/>
                      <a:r>
                        <a:rPr lang="fr-FR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Facteurs chimiotactiques</a:t>
                      </a:r>
                    </a:p>
                    <a:p>
                      <a:pPr algn="l"/>
                      <a:r>
                        <a:rPr lang="fr-FR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ECF-A</a:t>
                      </a:r>
                    </a:p>
                    <a:p>
                      <a:pPr algn="l"/>
                      <a:r>
                        <a:rPr lang="fr-FR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NCF-A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fr-FR" dirty="0">
                        <a:solidFill>
                          <a:srgbClr val="0070C0"/>
                        </a:solidFill>
                        <a:latin typeface="Comic Sans MS" pitchFamily="66" charset="0"/>
                      </a:endParaRPr>
                    </a:p>
                    <a:p>
                      <a:pPr algn="l"/>
                      <a:r>
                        <a:rPr lang="fr-FR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Chimiotactisme</a:t>
                      </a:r>
                      <a:r>
                        <a:rPr lang="fr-FR" baseline="0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 des PNE.</a:t>
                      </a:r>
                    </a:p>
                    <a:p>
                      <a:pPr algn="l"/>
                      <a:r>
                        <a:rPr lang="fr-FR" baseline="0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Chimiotactisme des PNN.</a:t>
                      </a:r>
                      <a:endParaRPr lang="fr-FR" dirty="0">
                        <a:solidFill>
                          <a:srgbClr val="0070C0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6" name="Connecteur droit avec flèche 5"/>
          <p:cNvCxnSpPr/>
          <p:nvPr/>
        </p:nvCxnSpPr>
        <p:spPr>
          <a:xfrm rot="5400000" flipH="1" flipV="1">
            <a:off x="4536281" y="2821777"/>
            <a:ext cx="214314" cy="142876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24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fr-FR" sz="20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Les médiateurs néoformés (dérivés de l’acide arachidonique)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1142976" y="1397000"/>
          <a:ext cx="6929486" cy="31533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59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35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75893">
                <a:tc>
                  <a:txBody>
                    <a:bodyPr/>
                    <a:lstStyle/>
                    <a:p>
                      <a:r>
                        <a:rPr lang="fr-FR" dirty="0">
                          <a:latin typeface="Comic Sans MS" pitchFamily="66" charset="0"/>
                        </a:rPr>
                        <a:t>Médiateurs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Comic Sans MS" pitchFamily="66" charset="0"/>
                        </a:rPr>
                        <a:t>Effet biologique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5893"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PGD2</a:t>
                      </a:r>
                    </a:p>
                    <a:p>
                      <a:r>
                        <a:rPr lang="fr-FR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PGF2</a:t>
                      </a:r>
                    </a:p>
                    <a:p>
                      <a:r>
                        <a:rPr lang="fr-FR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Thromboxanes</a:t>
                      </a:r>
                    </a:p>
                    <a:p>
                      <a:endParaRPr lang="fr-FR" dirty="0">
                        <a:solidFill>
                          <a:srgbClr val="0070C0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Bronchoconstriction</a:t>
                      </a:r>
                    </a:p>
                    <a:p>
                      <a:r>
                        <a:rPr lang="fr-FR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Vasodilatation</a:t>
                      </a:r>
                    </a:p>
                    <a:p>
                      <a:r>
                        <a:rPr lang="fr-FR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Agrégation plaquettaire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5893"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Leucotrienes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Contraction des voies aériennes.</a:t>
                      </a:r>
                    </a:p>
                    <a:p>
                      <a:r>
                        <a:rPr lang="fr-FR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   de la</a:t>
                      </a:r>
                      <a:r>
                        <a:rPr lang="fr-FR" baseline="0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fr-FR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perméabilité vasculaire.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6" name="Connecteur droit avec flèche 5"/>
          <p:cNvCxnSpPr/>
          <p:nvPr/>
        </p:nvCxnSpPr>
        <p:spPr>
          <a:xfrm rot="5400000" flipH="1" flipV="1">
            <a:off x="4643438" y="4000504"/>
            <a:ext cx="285752" cy="142876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2"/>
          <p:cNvSpPr>
            <a:spLocks noChangeArrowheads="1"/>
          </p:cNvSpPr>
          <p:nvPr/>
        </p:nvSpPr>
        <p:spPr bwMode="auto">
          <a:xfrm rot="1300216">
            <a:off x="2627313" y="1557338"/>
            <a:ext cx="3217862" cy="1439862"/>
          </a:xfrm>
          <a:prstGeom prst="flowChartMagneticDrum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34819" name="AutoShape 3"/>
          <p:cNvSpPr>
            <a:spLocks noChangeArrowheads="1"/>
          </p:cNvSpPr>
          <p:nvPr/>
        </p:nvSpPr>
        <p:spPr bwMode="auto">
          <a:xfrm>
            <a:off x="4716463" y="2781300"/>
            <a:ext cx="576262" cy="503238"/>
          </a:xfrm>
          <a:prstGeom prst="lightningBol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34820" name="Oval 4"/>
          <p:cNvSpPr>
            <a:spLocks noChangeArrowheads="1"/>
          </p:cNvSpPr>
          <p:nvPr/>
        </p:nvSpPr>
        <p:spPr bwMode="auto">
          <a:xfrm>
            <a:off x="5435600" y="2924175"/>
            <a:ext cx="144463" cy="71438"/>
          </a:xfrm>
          <a:prstGeom prst="ellipse">
            <a:avLst/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34821" name="Oval 5"/>
          <p:cNvSpPr>
            <a:spLocks noChangeArrowheads="1"/>
          </p:cNvSpPr>
          <p:nvPr/>
        </p:nvSpPr>
        <p:spPr bwMode="auto">
          <a:xfrm>
            <a:off x="5148263" y="2852738"/>
            <a:ext cx="144462" cy="71437"/>
          </a:xfrm>
          <a:prstGeom prst="ellipse">
            <a:avLst/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34822" name="Oval 6"/>
          <p:cNvSpPr>
            <a:spLocks noChangeArrowheads="1"/>
          </p:cNvSpPr>
          <p:nvPr/>
        </p:nvSpPr>
        <p:spPr bwMode="auto">
          <a:xfrm>
            <a:off x="5364163" y="2708275"/>
            <a:ext cx="144462" cy="71438"/>
          </a:xfrm>
          <a:prstGeom prst="ellipse">
            <a:avLst/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34823" name="Oval 7"/>
          <p:cNvSpPr>
            <a:spLocks noChangeArrowheads="1"/>
          </p:cNvSpPr>
          <p:nvPr/>
        </p:nvSpPr>
        <p:spPr bwMode="auto">
          <a:xfrm>
            <a:off x="5003800" y="2708275"/>
            <a:ext cx="144463" cy="71438"/>
          </a:xfrm>
          <a:prstGeom prst="ellipse">
            <a:avLst/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34824" name="Oval 8"/>
          <p:cNvSpPr>
            <a:spLocks noChangeArrowheads="1"/>
          </p:cNvSpPr>
          <p:nvPr/>
        </p:nvSpPr>
        <p:spPr bwMode="auto">
          <a:xfrm>
            <a:off x="5219700" y="3068638"/>
            <a:ext cx="144463" cy="71437"/>
          </a:xfrm>
          <a:prstGeom prst="ellipse">
            <a:avLst/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34825" name="Oval 9"/>
          <p:cNvSpPr>
            <a:spLocks noChangeArrowheads="1"/>
          </p:cNvSpPr>
          <p:nvPr/>
        </p:nvSpPr>
        <p:spPr bwMode="auto">
          <a:xfrm>
            <a:off x="5003800" y="3141663"/>
            <a:ext cx="144463" cy="71437"/>
          </a:xfrm>
          <a:prstGeom prst="ellipse">
            <a:avLst/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34826" name="Text Box 10"/>
          <p:cNvSpPr txBox="1">
            <a:spLocks noChangeArrowheads="1"/>
          </p:cNvSpPr>
          <p:nvPr/>
        </p:nvSpPr>
        <p:spPr bwMode="auto">
          <a:xfrm>
            <a:off x="3184525" y="3519488"/>
            <a:ext cx="270939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fr-FR" sz="2400" dirty="0">
                <a:solidFill>
                  <a:schemeClr val="hlink"/>
                </a:solidFill>
                <a:latin typeface="Comic Sans MS" pitchFamily="66" charset="0"/>
              </a:rPr>
              <a:t>Brèche vasculaire</a:t>
            </a:r>
            <a:endParaRPr lang="en-US" sz="2400" dirty="0">
              <a:solidFill>
                <a:schemeClr val="hlink"/>
              </a:solidFill>
              <a:latin typeface="Comic Sans MS" pitchFamily="66" charset="0"/>
            </a:endParaRPr>
          </a:p>
        </p:txBody>
      </p:sp>
      <p:sp>
        <p:nvSpPr>
          <p:cNvPr id="34827" name="Line 11"/>
          <p:cNvSpPr>
            <a:spLocks noChangeShapeType="1"/>
          </p:cNvSpPr>
          <p:nvPr/>
        </p:nvSpPr>
        <p:spPr bwMode="auto">
          <a:xfrm>
            <a:off x="4500562" y="4149725"/>
            <a:ext cx="0" cy="719138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34828" name="Text Box 12"/>
          <p:cNvSpPr txBox="1">
            <a:spLocks noChangeArrowheads="1"/>
          </p:cNvSpPr>
          <p:nvPr/>
        </p:nvSpPr>
        <p:spPr bwMode="auto">
          <a:xfrm>
            <a:off x="2700338" y="4941888"/>
            <a:ext cx="6119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2400" dirty="0">
                <a:solidFill>
                  <a:schemeClr val="hlink"/>
                </a:solidFill>
                <a:latin typeface="Comic Sans MS" pitchFamily="66" charset="0"/>
              </a:rPr>
              <a:t>Agrégation des plaquettes </a:t>
            </a:r>
            <a:endParaRPr lang="en-US" sz="2400" dirty="0">
              <a:solidFill>
                <a:schemeClr val="hlink"/>
              </a:solidFill>
              <a:latin typeface="Comic Sans MS" pitchFamily="66" charset="0"/>
            </a:endParaRPr>
          </a:p>
        </p:txBody>
      </p:sp>
      <p:sp>
        <p:nvSpPr>
          <p:cNvPr id="34829" name="Line 13"/>
          <p:cNvSpPr>
            <a:spLocks noChangeShapeType="1"/>
          </p:cNvSpPr>
          <p:nvPr/>
        </p:nvSpPr>
        <p:spPr bwMode="auto">
          <a:xfrm>
            <a:off x="4500562" y="5516563"/>
            <a:ext cx="0" cy="433387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34830" name="Text Box 14"/>
          <p:cNvSpPr txBox="1">
            <a:spLocks noChangeArrowheads="1"/>
          </p:cNvSpPr>
          <p:nvPr/>
        </p:nvSpPr>
        <p:spPr bwMode="auto">
          <a:xfrm>
            <a:off x="2955953" y="6021388"/>
            <a:ext cx="5616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2400" dirty="0">
                <a:solidFill>
                  <a:srgbClr val="002060"/>
                </a:solidFill>
                <a:latin typeface="Comic Sans MS" pitchFamily="66" charset="0"/>
              </a:rPr>
              <a:t>Histamine</a:t>
            </a:r>
            <a:r>
              <a:rPr lang="fr-FR" sz="2400" dirty="0">
                <a:solidFill>
                  <a:schemeClr val="accent2"/>
                </a:solidFill>
                <a:latin typeface="Comic Sans MS" pitchFamily="66" charset="0"/>
              </a:rPr>
              <a:t> </a:t>
            </a:r>
            <a:r>
              <a:rPr lang="fr-FR" sz="2400" dirty="0">
                <a:solidFill>
                  <a:srgbClr val="002060"/>
                </a:solidFill>
                <a:latin typeface="Comic Sans MS" pitchFamily="66" charset="0"/>
              </a:rPr>
              <a:t>et sérotonine</a:t>
            </a:r>
            <a:endParaRPr lang="en-US" sz="2400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428728" y="214290"/>
            <a:ext cx="20762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b/ les plaquettes</a:t>
            </a:r>
            <a:r>
              <a:rPr lang="fr-FR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:</a:t>
            </a: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4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4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4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4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4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4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500"/>
                            </p:stCondLst>
                            <p:childTnLst>
                              <p:par>
                                <p:cTn id="3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4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48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48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48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000"/>
                            </p:stCondLst>
                            <p:childTnLst>
                              <p:par>
                                <p:cTn id="4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4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6500"/>
                            </p:stCondLst>
                            <p:childTnLst>
                              <p:par>
                                <p:cTn id="5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48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7500"/>
                            </p:stCondLst>
                            <p:childTnLst>
                              <p:par>
                                <p:cTn id="5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48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animBg="1"/>
      <p:bldP spid="34819" grpId="0" animBg="1"/>
      <p:bldP spid="34820" grpId="0" animBg="1"/>
      <p:bldP spid="34821" grpId="0" animBg="1"/>
      <p:bldP spid="34822" grpId="0" animBg="1"/>
      <p:bldP spid="34823" grpId="0" animBg="1"/>
      <p:bldP spid="34824" grpId="0" animBg="1"/>
      <p:bldP spid="34825" grpId="0" animBg="1"/>
      <p:bldP spid="34826" grpId="0"/>
      <p:bldP spid="34827" grpId="0" animBg="1"/>
      <p:bldP spid="34828" grpId="0"/>
      <p:bldP spid="34829" grpId="0" animBg="1"/>
      <p:bldP spid="3483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-642966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fr-FR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B/ La phase d’amplification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0" y="285728"/>
            <a:ext cx="9144000" cy="2428892"/>
          </a:xfrm>
        </p:spPr>
        <p:txBody>
          <a:bodyPr>
            <a:normAutofit/>
          </a:bodyPr>
          <a:lstStyle/>
          <a:p>
            <a:endParaRPr lang="fr-FR" sz="1400" dirty="0">
              <a:latin typeface="Comic Sans MS" pitchFamily="66" charset="0"/>
            </a:endParaRPr>
          </a:p>
          <a:p>
            <a:pPr>
              <a:buNone/>
            </a:pPr>
            <a:r>
              <a:rPr lang="fr-FR" sz="1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     a/ Amplification  au niveau local:</a:t>
            </a:r>
          </a:p>
          <a:p>
            <a:endParaRPr lang="fr-FR" sz="1400" dirty="0">
              <a:latin typeface="Comic Sans MS" pitchFamily="66" charset="0"/>
            </a:endParaRPr>
          </a:p>
          <a:p>
            <a:pPr>
              <a:buClr>
                <a:srgbClr val="0070C0"/>
              </a:buClr>
              <a:buFont typeface="Wingdings" pitchFamily="2" charset="2"/>
              <a:buChar char="v"/>
            </a:pPr>
            <a:r>
              <a:rPr lang="fr-FR" sz="1400" dirty="0">
                <a:latin typeface="Comic Sans MS" pitchFamily="66" charset="0"/>
              </a:rPr>
              <a:t>Recrutement de cellules: l’afflux de cellules au foyer inflammatoire dépend de la libération de facteurs chimioattractants libérés lors de la phase d’initiation.</a:t>
            </a:r>
          </a:p>
          <a:p>
            <a:pPr>
              <a:buClr>
                <a:srgbClr val="0070C0"/>
              </a:buClr>
              <a:buFont typeface="Wingdings" pitchFamily="2" charset="2"/>
              <a:buChar char="v"/>
            </a:pPr>
            <a:endParaRPr lang="fr-FR" sz="1400" dirty="0">
              <a:latin typeface="Comic Sans MS" pitchFamily="66" charset="0"/>
            </a:endParaRPr>
          </a:p>
          <a:p>
            <a:pPr>
              <a:buClr>
                <a:srgbClr val="0070C0"/>
              </a:buClr>
              <a:buFont typeface="Wingdings" pitchFamily="2" charset="2"/>
              <a:buChar char="v"/>
            </a:pPr>
            <a:r>
              <a:rPr lang="fr-FR" sz="1400" dirty="0">
                <a:latin typeface="Comic Sans MS" pitchFamily="66" charset="0"/>
              </a:rPr>
              <a:t>L’infiltration par les PNN précède de 24H-48H celle des monocytes-macrophages, ces cellules assurent la phagocytose des agents pathogènes ainsi que les cellules infectées.</a:t>
            </a:r>
          </a:p>
          <a:p>
            <a:pPr>
              <a:buClr>
                <a:srgbClr val="0070C0"/>
              </a:buClr>
              <a:buNone/>
            </a:pPr>
            <a:endParaRPr lang="fr-FR" sz="1400" dirty="0">
              <a:latin typeface="Comic Sans MS" pitchFamily="66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777" y="2571744"/>
            <a:ext cx="7872437" cy="407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266700" y="323850"/>
            <a:ext cx="8877300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fr-FR" sz="2000" b="0" dirty="0">
                <a:solidFill>
                  <a:srgbClr val="FF0000"/>
                </a:solidFill>
                <a:latin typeface="Calibri" pitchFamily="34" charset="0"/>
              </a:rPr>
              <a:t>Pour que les leucocytes exercent leurs fonctions de défense </a:t>
            </a:r>
            <a:r>
              <a:rPr lang="fr-FR" sz="2000" dirty="0">
                <a:solidFill>
                  <a:srgbClr val="FF0000"/>
                </a:solidFill>
                <a:latin typeface="Calibri" pitchFamily="34" charset="0"/>
                <a:sym typeface="Wingdings 3" pitchFamily="18" charset="2"/>
              </a:rPr>
              <a:t></a:t>
            </a:r>
            <a:r>
              <a:rPr lang="fr-FR" sz="2000" b="0" dirty="0">
                <a:solidFill>
                  <a:srgbClr val="FF0000"/>
                </a:solidFill>
                <a:latin typeface="Calibri" pitchFamily="34" charset="0"/>
                <a:cs typeface="Arial" charset="0"/>
              </a:rPr>
              <a:t> </a:t>
            </a:r>
            <a:r>
              <a:rPr lang="fr-FR" sz="2000" b="0" dirty="0">
                <a:solidFill>
                  <a:srgbClr val="FF0000"/>
                </a:solidFill>
                <a:latin typeface="Calibri" pitchFamily="34" charset="0"/>
              </a:rPr>
              <a:t>3 conditions fondamentales :</a:t>
            </a:r>
          </a:p>
        </p:txBody>
      </p:sp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228600" y="1120775"/>
            <a:ext cx="8915400" cy="162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81000" indent="-381000">
              <a:lnSpc>
                <a:spcPct val="80000"/>
              </a:lnSpc>
              <a:spcBef>
                <a:spcPct val="20000"/>
              </a:spcBef>
              <a:buFont typeface="+mj-lt"/>
              <a:buAutoNum type="arabicPeriod"/>
            </a:pPr>
            <a:r>
              <a:rPr lang="fr-FR" b="0" dirty="0">
                <a:solidFill>
                  <a:srgbClr val="002060"/>
                </a:solidFill>
                <a:latin typeface="Calibri" pitchFamily="34" charset="0"/>
                <a:sym typeface="Symbol" pitchFamily="18" charset="2"/>
              </a:rPr>
              <a:t>Attraction des leucocytes au niveau du tissu agressé = élément essentiel pour l’inflammation et la réponse de l’hôte à l’infection </a:t>
            </a:r>
            <a:r>
              <a:rPr lang="fr-FR" b="0" dirty="0">
                <a:solidFill>
                  <a:srgbClr val="002060"/>
                </a:solidFill>
                <a:latin typeface="Calibri" pitchFamily="34" charset="0"/>
                <a:sym typeface="Wingdings 3" pitchFamily="18" charset="2"/>
              </a:rPr>
              <a:t></a:t>
            </a:r>
            <a:r>
              <a:rPr lang="fr-FR" b="0" dirty="0">
                <a:solidFill>
                  <a:srgbClr val="002060"/>
                </a:solidFill>
                <a:latin typeface="Calibri" pitchFamily="34" charset="0"/>
                <a:cs typeface="Arial" charset="0"/>
              </a:rPr>
              <a:t> </a:t>
            </a:r>
            <a:r>
              <a:rPr lang="fr-FR" b="0" dirty="0">
                <a:solidFill>
                  <a:srgbClr val="002060"/>
                </a:solidFill>
                <a:latin typeface="Calibri" pitchFamily="34" charset="0"/>
                <a:sym typeface="Symbol" pitchFamily="18" charset="2"/>
              </a:rPr>
              <a:t>chimiotactisme exercé par :</a:t>
            </a:r>
          </a:p>
          <a:p>
            <a:pPr marL="381000" indent="-381000">
              <a:lnSpc>
                <a:spcPct val="80000"/>
              </a:lnSpc>
              <a:spcBef>
                <a:spcPct val="20000"/>
              </a:spcBef>
              <a:buClr>
                <a:srgbClr val="FFCC00"/>
              </a:buClr>
              <a:buFont typeface="Wingdings" pitchFamily="2" charset="2"/>
              <a:buNone/>
            </a:pPr>
            <a:endParaRPr lang="fr-FR" sz="1000" b="0" dirty="0">
              <a:latin typeface="Calibri" pitchFamily="34" charset="0"/>
              <a:sym typeface="Symbol" pitchFamily="18" charset="2"/>
            </a:endParaRPr>
          </a:p>
          <a:p>
            <a:pPr marL="381000" indent="-3810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fr-FR" b="0" dirty="0">
                <a:latin typeface="Calibri" pitchFamily="34" charset="0"/>
                <a:sym typeface="Symbol" pitchFamily="18" charset="2"/>
              </a:rPr>
              <a:t>		  </a:t>
            </a:r>
            <a:r>
              <a:rPr lang="fr-FR" b="0" dirty="0" err="1">
                <a:latin typeface="Calibri" pitchFamily="34" charset="0"/>
                <a:sym typeface="Symbol" pitchFamily="18" charset="2"/>
              </a:rPr>
              <a:t>Chimiokines</a:t>
            </a:r>
            <a:r>
              <a:rPr lang="fr-FR" b="0" dirty="0">
                <a:latin typeface="Calibri" pitchFamily="34" charset="0"/>
                <a:sym typeface="Symbol" pitchFamily="18" charset="2"/>
              </a:rPr>
              <a:t> = cytokines </a:t>
            </a:r>
            <a:r>
              <a:rPr lang="fr-FR" b="0" dirty="0" err="1">
                <a:latin typeface="Calibri" pitchFamily="34" charset="0"/>
                <a:sym typeface="Symbol" pitchFamily="18" charset="2"/>
              </a:rPr>
              <a:t>chimioattractantes</a:t>
            </a:r>
            <a:r>
              <a:rPr lang="fr-FR" b="0" dirty="0">
                <a:latin typeface="Calibri" pitchFamily="34" charset="0"/>
                <a:sym typeface="Symbol" pitchFamily="18" charset="2"/>
              </a:rPr>
              <a:t> </a:t>
            </a:r>
          </a:p>
          <a:p>
            <a:pPr marL="381000" indent="-3810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fr-FR" b="0" dirty="0">
                <a:latin typeface="Calibri" pitchFamily="34" charset="0"/>
                <a:sym typeface="Symbol" pitchFamily="18" charset="2"/>
              </a:rPr>
              <a:t>		  Autres facteurs </a:t>
            </a:r>
            <a:r>
              <a:rPr lang="fr-FR" b="0" dirty="0" err="1">
                <a:latin typeface="Calibri" pitchFamily="34" charset="0"/>
                <a:sym typeface="Symbol" pitchFamily="18" charset="2"/>
              </a:rPr>
              <a:t>chimioattractants</a:t>
            </a:r>
            <a:r>
              <a:rPr lang="fr-FR" b="0" dirty="0">
                <a:latin typeface="Calibri" pitchFamily="34" charset="0"/>
                <a:sym typeface="Symbol" pitchFamily="18" charset="2"/>
              </a:rPr>
              <a:t> libérés au cours des phases</a:t>
            </a:r>
          </a:p>
          <a:p>
            <a:pPr marL="381000" indent="-3810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fr-FR" b="0" dirty="0">
                <a:latin typeface="Calibri" pitchFamily="34" charset="0"/>
                <a:sym typeface="Symbol" pitchFamily="18" charset="2"/>
              </a:rPr>
              <a:t>		    d’initiation et d’amplification de la RI</a:t>
            </a:r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228600" y="2857500"/>
            <a:ext cx="8958263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81000" indent="-381000">
              <a:lnSpc>
                <a:spcPct val="80000"/>
              </a:lnSpc>
              <a:spcBef>
                <a:spcPct val="20000"/>
              </a:spcBef>
              <a:buClr>
                <a:srgbClr val="FFCC00"/>
              </a:buClr>
            </a:pPr>
            <a:r>
              <a:rPr lang="fr-FR" b="0" dirty="0">
                <a:latin typeface="Calibri" pitchFamily="34" charset="0"/>
                <a:sym typeface="Symbol" pitchFamily="18" charset="2"/>
              </a:rPr>
              <a:t>2.    Activation des cellules de l’inflammation </a:t>
            </a:r>
            <a:r>
              <a:rPr lang="fr-FR" b="0" dirty="0" err="1">
                <a:latin typeface="Calibri" pitchFamily="34" charset="0"/>
                <a:sym typeface="Symbol" pitchFamily="18" charset="2"/>
              </a:rPr>
              <a:t>médiée</a:t>
            </a:r>
            <a:r>
              <a:rPr lang="fr-FR" b="0" dirty="0">
                <a:latin typeface="Calibri" pitchFamily="34" charset="0"/>
                <a:sym typeface="Symbol" pitchFamily="18" charset="2"/>
              </a:rPr>
              <a:t> par :</a:t>
            </a:r>
          </a:p>
          <a:p>
            <a:pPr marL="381000" indent="-381000">
              <a:lnSpc>
                <a:spcPct val="80000"/>
              </a:lnSpc>
              <a:spcBef>
                <a:spcPct val="20000"/>
              </a:spcBef>
              <a:buClr>
                <a:srgbClr val="FFCC00"/>
              </a:buClr>
              <a:buFont typeface="Wingdings" pitchFamily="2" charset="2"/>
              <a:buAutoNum type="arabicPeriod" startAt="2"/>
            </a:pPr>
            <a:endParaRPr lang="fr-FR" sz="1000" b="0" dirty="0">
              <a:latin typeface="Calibri" pitchFamily="34" charset="0"/>
              <a:sym typeface="Symbol" pitchFamily="18" charset="2"/>
            </a:endParaRPr>
          </a:p>
          <a:p>
            <a:pPr marL="381000" indent="-3810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fr-FR" b="0" dirty="0">
                <a:latin typeface="Calibri" pitchFamily="34" charset="0"/>
                <a:sym typeface="Symbol" pitchFamily="18" charset="2"/>
              </a:rPr>
              <a:t>		  IL1, TNF</a:t>
            </a:r>
          </a:p>
          <a:p>
            <a:pPr marL="381000" indent="-3810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fr-FR" b="0" dirty="0">
                <a:latin typeface="Calibri" pitchFamily="34" charset="0"/>
                <a:sym typeface="Symbol" pitchFamily="18" charset="2"/>
              </a:rPr>
              <a:t>		  </a:t>
            </a:r>
            <a:r>
              <a:rPr lang="fr-FR" b="0" dirty="0" err="1">
                <a:latin typeface="Calibri" pitchFamily="34" charset="0"/>
                <a:sym typeface="Symbol" pitchFamily="18" charset="2"/>
              </a:rPr>
              <a:t>Chimiokines</a:t>
            </a:r>
            <a:r>
              <a:rPr lang="fr-FR" b="0" dirty="0">
                <a:latin typeface="Calibri" pitchFamily="34" charset="0"/>
                <a:sym typeface="Symbol" pitchFamily="18" charset="2"/>
              </a:rPr>
              <a:t> </a:t>
            </a:r>
          </a:p>
          <a:p>
            <a:pPr marL="381000" indent="-3810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fr-FR" b="0" dirty="0">
                <a:latin typeface="Calibri" pitchFamily="34" charset="0"/>
                <a:sym typeface="Symbol" pitchFamily="18" charset="2"/>
              </a:rPr>
              <a:t>		 Autres facteurs </a:t>
            </a:r>
            <a:r>
              <a:rPr lang="fr-FR" b="0" dirty="0" err="1">
                <a:latin typeface="Calibri" pitchFamily="34" charset="0"/>
                <a:sym typeface="Symbol" pitchFamily="18" charset="2"/>
              </a:rPr>
              <a:t>chimioattractants</a:t>
            </a:r>
            <a:endParaRPr lang="fr-FR" b="0" dirty="0">
              <a:latin typeface="Calibri" pitchFamily="34" charset="0"/>
              <a:sym typeface="Symbol" pitchFamily="18" charset="2"/>
            </a:endParaRPr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228600" y="4429125"/>
            <a:ext cx="8450263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81000" indent="-381000">
              <a:lnSpc>
                <a:spcPct val="80000"/>
              </a:lnSpc>
              <a:spcBef>
                <a:spcPct val="20000"/>
              </a:spcBef>
              <a:buClr>
                <a:srgbClr val="FFCC00"/>
              </a:buClr>
            </a:pPr>
            <a:r>
              <a:rPr lang="fr-FR" b="0" dirty="0">
                <a:latin typeface="Calibri" pitchFamily="34" charset="0"/>
                <a:sym typeface="Symbol" pitchFamily="18" charset="2"/>
              </a:rPr>
              <a:t>3. Migration </a:t>
            </a:r>
            <a:r>
              <a:rPr lang="fr-FR" b="0" dirty="0" err="1">
                <a:latin typeface="Calibri" pitchFamily="34" charset="0"/>
                <a:sym typeface="Symbol" pitchFamily="18" charset="2"/>
              </a:rPr>
              <a:t>trans</a:t>
            </a:r>
            <a:r>
              <a:rPr lang="fr-FR" b="0" dirty="0">
                <a:latin typeface="Calibri" pitchFamily="34" charset="0"/>
                <a:sym typeface="Symbol" pitchFamily="18" charset="2"/>
              </a:rPr>
              <a:t>-endothéliale nécessitant les molécules d’adhérence cellulaire :</a:t>
            </a:r>
          </a:p>
          <a:p>
            <a:pPr marL="381000" indent="-381000">
              <a:lnSpc>
                <a:spcPct val="80000"/>
              </a:lnSpc>
              <a:spcBef>
                <a:spcPct val="20000"/>
              </a:spcBef>
              <a:buClr>
                <a:srgbClr val="FFCC00"/>
              </a:buClr>
              <a:buFont typeface="Wingdings" pitchFamily="2" charset="2"/>
              <a:buAutoNum type="arabicPeriod" startAt="3"/>
            </a:pPr>
            <a:endParaRPr lang="fr-FR" sz="1000" b="0" dirty="0">
              <a:latin typeface="Calibri" pitchFamily="34" charset="0"/>
              <a:sym typeface="Symbol" pitchFamily="18" charset="2"/>
            </a:endParaRPr>
          </a:p>
          <a:p>
            <a:pPr marL="381000" indent="-3810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fr-FR" b="0" dirty="0">
                <a:latin typeface="Calibri" pitchFamily="34" charset="0"/>
                <a:sym typeface="Symbol" pitchFamily="18" charset="2"/>
              </a:rPr>
              <a:t>		  </a:t>
            </a:r>
            <a:r>
              <a:rPr lang="fr-FR" b="0" dirty="0" err="1">
                <a:latin typeface="Calibri" pitchFamily="34" charset="0"/>
                <a:sym typeface="Symbol" pitchFamily="18" charset="2"/>
              </a:rPr>
              <a:t>Sélectines</a:t>
            </a:r>
            <a:endParaRPr lang="fr-FR" b="0" dirty="0">
              <a:latin typeface="Calibri" pitchFamily="34" charset="0"/>
              <a:sym typeface="Symbol" pitchFamily="18" charset="2"/>
            </a:endParaRPr>
          </a:p>
          <a:p>
            <a:pPr marL="381000" indent="-3810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fr-FR" b="0" dirty="0">
                <a:latin typeface="Calibri" pitchFamily="34" charset="0"/>
                <a:sym typeface="Symbol" pitchFamily="18" charset="2"/>
              </a:rPr>
              <a:t>		  </a:t>
            </a:r>
            <a:r>
              <a:rPr lang="fr-FR" b="0" dirty="0" err="1">
                <a:latin typeface="Calibri" pitchFamily="34" charset="0"/>
                <a:sym typeface="Symbol" pitchFamily="18" charset="2"/>
              </a:rPr>
              <a:t>Intégrines</a:t>
            </a:r>
            <a:endParaRPr lang="fr-FR" b="0" dirty="0">
              <a:latin typeface="Calibri" pitchFamily="34" charset="0"/>
              <a:sym typeface="Symbol" pitchFamily="18" charset="2"/>
            </a:endParaRPr>
          </a:p>
          <a:p>
            <a:pPr marL="381000" indent="-3810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fr-FR" b="0" dirty="0">
                <a:latin typeface="Calibri" pitchFamily="34" charset="0"/>
                <a:sym typeface="Symbol" pitchFamily="18" charset="2"/>
              </a:rPr>
              <a:t>		  Superfamille des </a:t>
            </a:r>
            <a:r>
              <a:rPr lang="fr-FR" b="0" dirty="0" err="1">
                <a:latin typeface="Calibri" pitchFamily="34" charset="0"/>
                <a:sym typeface="Symbol" pitchFamily="18" charset="2"/>
              </a:rPr>
              <a:t>Ig</a:t>
            </a:r>
            <a:endParaRPr lang="fr-FR" b="0" dirty="0">
              <a:latin typeface="Calibri" pitchFamily="34" charset="0"/>
              <a:sym typeface="Symbol" pitchFamily="18" charset="2"/>
            </a:endParaRPr>
          </a:p>
          <a:p>
            <a:pPr marL="381000" indent="-3810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endParaRPr lang="fr-FR" b="0" dirty="0">
              <a:solidFill>
                <a:schemeClr val="bg1"/>
              </a:solidFill>
              <a:sym typeface="Symbol" pitchFamily="18" charset="2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autoUpdateAnimBg="0"/>
      <p:bldP spid="35844" grpId="0" autoUpdateAnimBg="0"/>
      <p:bldP spid="35845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4"/>
          <p:cNvSpPr txBox="1">
            <a:spLocks noChangeArrowheads="1"/>
          </p:cNvSpPr>
          <p:nvPr/>
        </p:nvSpPr>
        <p:spPr bwMode="auto">
          <a:xfrm>
            <a:off x="2176463" y="157163"/>
            <a:ext cx="4916487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800"/>
          </a:p>
        </p:txBody>
      </p:sp>
      <p:sp>
        <p:nvSpPr>
          <p:cNvPr id="74757" name="Text Box 5"/>
          <p:cNvSpPr txBox="1">
            <a:spLocks noChangeArrowheads="1"/>
          </p:cNvSpPr>
          <p:nvPr/>
        </p:nvSpPr>
        <p:spPr bwMode="auto">
          <a:xfrm>
            <a:off x="-32" y="357166"/>
            <a:ext cx="928694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LA MIGRATION TRANSENDOTHELIALE DES CELLULES DE L’INFLAMMATION</a:t>
            </a:r>
          </a:p>
        </p:txBody>
      </p:sp>
      <p:sp>
        <p:nvSpPr>
          <p:cNvPr id="74758" name="Text Box 6"/>
          <p:cNvSpPr txBox="1">
            <a:spLocks noChangeArrowheads="1"/>
          </p:cNvSpPr>
          <p:nvPr/>
        </p:nvSpPr>
        <p:spPr bwMode="auto">
          <a:xfrm>
            <a:off x="2143108" y="4500570"/>
            <a:ext cx="7343775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1800" dirty="0">
                <a:latin typeface="Comic Sans MS" pitchFamily="66" charset="0"/>
              </a:rPr>
              <a:t>Interactions de type </a:t>
            </a:r>
            <a:r>
              <a:rPr lang="en-US" sz="1800" dirty="0" err="1">
                <a:latin typeface="Comic Sans MS" pitchFamily="66" charset="0"/>
              </a:rPr>
              <a:t>ligand-récepteur</a:t>
            </a:r>
            <a:r>
              <a:rPr lang="en-US" sz="1800" dirty="0">
                <a:latin typeface="Comic Sans MS" pitchFamily="66" charset="0"/>
              </a:rPr>
              <a:t>:  </a:t>
            </a:r>
          </a:p>
        </p:txBody>
      </p:sp>
      <p:sp>
        <p:nvSpPr>
          <p:cNvPr id="74759" name="Text Box 7"/>
          <p:cNvSpPr txBox="1">
            <a:spLocks noChangeArrowheads="1"/>
          </p:cNvSpPr>
          <p:nvPr/>
        </p:nvSpPr>
        <p:spPr bwMode="auto">
          <a:xfrm>
            <a:off x="3991012" y="2324103"/>
            <a:ext cx="5795962" cy="160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1800" dirty="0">
                <a:latin typeface="Comic Sans MS" pitchFamily="66" charset="0"/>
              </a:rPr>
              <a:t>       </a:t>
            </a:r>
          </a:p>
          <a:p>
            <a:pPr algn="l">
              <a:spcBef>
                <a:spcPct val="50000"/>
              </a:spcBef>
            </a:pPr>
            <a:r>
              <a:rPr lang="fr-FR" sz="1800" dirty="0">
                <a:latin typeface="Comic Sans MS" pitchFamily="66" charset="0"/>
              </a:rPr>
              <a:t>                   </a:t>
            </a:r>
            <a:r>
              <a:rPr lang="fr-FR" sz="1800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Les polynucléaires</a:t>
            </a:r>
          </a:p>
          <a:p>
            <a:pPr algn="l">
              <a:spcBef>
                <a:spcPct val="50000"/>
              </a:spcBef>
            </a:pPr>
            <a:r>
              <a:rPr lang="fr-FR" sz="1800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                   Les macrophages</a:t>
            </a:r>
          </a:p>
          <a:p>
            <a:pPr algn="l">
              <a:spcBef>
                <a:spcPct val="50000"/>
              </a:spcBef>
            </a:pPr>
            <a:r>
              <a:rPr lang="fr-FR" sz="1800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                   Les lymphocytes</a:t>
            </a:r>
            <a:endParaRPr lang="en-US" sz="1800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74760" name="Text Box 8"/>
          <p:cNvSpPr txBox="1">
            <a:spLocks noChangeArrowheads="1"/>
          </p:cNvSpPr>
          <p:nvPr/>
        </p:nvSpPr>
        <p:spPr bwMode="auto">
          <a:xfrm>
            <a:off x="827088" y="1412875"/>
            <a:ext cx="1584325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1800" u="sng" dirty="0">
                <a:solidFill>
                  <a:srgbClr val="0070C0"/>
                </a:solidFill>
                <a:latin typeface="Comic Sans MS" pitchFamily="66" charset="0"/>
              </a:rPr>
              <a:t>Implique:</a:t>
            </a:r>
            <a:endParaRPr lang="en-US" sz="1800" u="sng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74761" name="AutoShape 9"/>
          <p:cNvSpPr>
            <a:spLocks noChangeArrowheads="1"/>
          </p:cNvSpPr>
          <p:nvPr/>
        </p:nvSpPr>
        <p:spPr bwMode="auto">
          <a:xfrm>
            <a:off x="2339975" y="1773238"/>
            <a:ext cx="1368425" cy="142875"/>
          </a:xfrm>
          <a:prstGeom prst="rightArrow">
            <a:avLst>
              <a:gd name="adj1" fmla="val 50000"/>
              <a:gd name="adj2" fmla="val 239444"/>
            </a:avLst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74762" name="AutoShape 10"/>
          <p:cNvSpPr>
            <a:spLocks noChangeArrowheads="1"/>
          </p:cNvSpPr>
          <p:nvPr/>
        </p:nvSpPr>
        <p:spPr bwMode="auto">
          <a:xfrm>
            <a:off x="2339975" y="2133600"/>
            <a:ext cx="1368425" cy="142875"/>
          </a:xfrm>
          <a:prstGeom prst="rightArrow">
            <a:avLst>
              <a:gd name="adj1" fmla="val 50000"/>
              <a:gd name="adj2" fmla="val 239444"/>
            </a:avLst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74763" name="Text Box 11"/>
          <p:cNvSpPr txBox="1">
            <a:spLocks noChangeArrowheads="1"/>
          </p:cNvSpPr>
          <p:nvPr/>
        </p:nvSpPr>
        <p:spPr bwMode="auto">
          <a:xfrm>
            <a:off x="2500298" y="4991113"/>
            <a:ext cx="6227762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dirty="0">
                <a:solidFill>
                  <a:schemeClr val="hlink"/>
                </a:solidFill>
                <a:latin typeface="Comic Sans MS" pitchFamily="66" charset="0"/>
              </a:rPr>
              <a:t>Les </a:t>
            </a:r>
            <a:r>
              <a:rPr lang="en-US" dirty="0" err="1">
                <a:solidFill>
                  <a:schemeClr val="hlink"/>
                </a:solidFill>
                <a:latin typeface="Comic Sans MS" pitchFamily="66" charset="0"/>
              </a:rPr>
              <a:t>molécules</a:t>
            </a:r>
            <a:r>
              <a:rPr lang="en-US" dirty="0">
                <a:solidFill>
                  <a:schemeClr val="hlink"/>
                </a:solidFill>
                <a:latin typeface="Comic Sans MS" pitchFamily="66" charset="0"/>
              </a:rPr>
              <a:t> d’adhésion </a:t>
            </a:r>
            <a:r>
              <a:rPr lang="en-US" dirty="0" err="1">
                <a:solidFill>
                  <a:schemeClr val="hlink"/>
                </a:solidFill>
                <a:latin typeface="Comic Sans MS" pitchFamily="66" charset="0"/>
              </a:rPr>
              <a:t>cellulaire</a:t>
            </a:r>
            <a:endParaRPr lang="en-US" sz="1800" dirty="0">
              <a:solidFill>
                <a:schemeClr val="hlink"/>
              </a:solidFill>
              <a:latin typeface="Comic Sans MS" pitchFamily="66" charset="0"/>
            </a:endParaRPr>
          </a:p>
        </p:txBody>
      </p:sp>
      <p:sp>
        <p:nvSpPr>
          <p:cNvPr id="74764" name="Text Box 12"/>
          <p:cNvSpPr txBox="1">
            <a:spLocks noChangeArrowheads="1"/>
          </p:cNvSpPr>
          <p:nvPr/>
        </p:nvSpPr>
        <p:spPr bwMode="auto">
          <a:xfrm>
            <a:off x="3492500" y="5699485"/>
            <a:ext cx="5651500" cy="10156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2400" dirty="0">
                <a:solidFill>
                  <a:srgbClr val="FF66FF"/>
                </a:solidFill>
                <a:latin typeface="Comic Sans MS" pitchFamily="66" charset="0"/>
              </a:rPr>
              <a:t>Les sélectines</a:t>
            </a:r>
          </a:p>
          <a:p>
            <a:pPr algn="l">
              <a:spcBef>
                <a:spcPct val="50000"/>
              </a:spcBef>
            </a:pPr>
            <a:r>
              <a:rPr lang="fr-FR" sz="2400" dirty="0">
                <a:solidFill>
                  <a:srgbClr val="FF66FF"/>
                </a:solidFill>
                <a:latin typeface="Comic Sans MS" pitchFamily="66" charset="0"/>
              </a:rPr>
              <a:t>Les integrines</a:t>
            </a:r>
          </a:p>
        </p:txBody>
      </p:sp>
      <p:sp>
        <p:nvSpPr>
          <p:cNvPr id="74765" name="Text Box 13"/>
          <p:cNvSpPr txBox="1">
            <a:spLocks noChangeArrowheads="1"/>
          </p:cNvSpPr>
          <p:nvPr/>
        </p:nvSpPr>
        <p:spPr bwMode="auto">
          <a:xfrm>
            <a:off x="3779838" y="1628775"/>
            <a:ext cx="4537075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1800" dirty="0">
                <a:latin typeface="Comic Sans MS" pitchFamily="66" charset="0"/>
              </a:rPr>
              <a:t> </a:t>
            </a:r>
            <a:r>
              <a:rPr lang="fr-FR" dirty="0">
                <a:latin typeface="Comic Sans MS" pitchFamily="66" charset="0"/>
              </a:rPr>
              <a:t>La cellule endothéliale</a:t>
            </a:r>
            <a:endParaRPr lang="en-US" sz="2800" dirty="0">
              <a:latin typeface="Comic Sans MS" pitchFamily="66" charset="0"/>
            </a:endParaRPr>
          </a:p>
        </p:txBody>
      </p:sp>
      <p:sp>
        <p:nvSpPr>
          <p:cNvPr id="74766" name="Text Box 14"/>
          <p:cNvSpPr txBox="1">
            <a:spLocks noChangeArrowheads="1"/>
          </p:cNvSpPr>
          <p:nvPr/>
        </p:nvSpPr>
        <p:spPr bwMode="auto">
          <a:xfrm>
            <a:off x="3779838" y="1989138"/>
            <a:ext cx="5364162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1800" dirty="0">
                <a:latin typeface="Comic Sans MS" pitchFamily="66" charset="0"/>
              </a:rPr>
              <a:t> Les cellules de l’inflammation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13" name="Flèche courbée vers la droite 12"/>
          <p:cNvSpPr/>
          <p:nvPr/>
        </p:nvSpPr>
        <p:spPr>
          <a:xfrm>
            <a:off x="4357686" y="2427162"/>
            <a:ext cx="731520" cy="1216152"/>
          </a:xfrm>
          <a:prstGeom prst="curvedRightArrow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1841422" y="1785926"/>
            <a:ext cx="288862" cy="369332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tx2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1857356" y="4488428"/>
            <a:ext cx="325730" cy="369332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tx2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16" name="Flèche courbée vers la droite 15"/>
          <p:cNvSpPr/>
          <p:nvPr/>
        </p:nvSpPr>
        <p:spPr>
          <a:xfrm>
            <a:off x="2697472" y="5641872"/>
            <a:ext cx="731520" cy="1216152"/>
          </a:xfrm>
          <a:prstGeom prst="curved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4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74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4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47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47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47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74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1000"/>
                            </p:stCondLst>
                            <p:childTnLst>
                              <p:par>
                                <p:cTn id="27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47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47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47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600"/>
                            </p:stCondLst>
                            <p:childTnLst>
                              <p:par>
                                <p:cTn id="3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747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747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74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66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74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8600"/>
                            </p:stCondLst>
                            <p:childTnLst>
                              <p:par>
                                <p:cTn id="43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747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47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47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2700"/>
                            </p:stCondLst>
                            <p:childTnLst>
                              <p:par>
                                <p:cTn id="49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747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747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747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7" grpId="0"/>
      <p:bldP spid="74758" grpId="0"/>
      <p:bldP spid="74759" grpId="0"/>
      <p:bldP spid="74760" grpId="0"/>
      <p:bldP spid="74761" grpId="0" animBg="1"/>
      <p:bldP spid="74762" grpId="0" animBg="1"/>
      <p:bldP spid="74763" grpId="0"/>
      <p:bldP spid="74764" grpId="0"/>
      <p:bldP spid="74765" grpId="0"/>
      <p:bldP spid="7476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5"/>
          <p:cNvSpPr>
            <a:spLocks noChangeArrowheads="1"/>
          </p:cNvSpPr>
          <p:nvPr/>
        </p:nvSpPr>
        <p:spPr bwMode="auto">
          <a:xfrm>
            <a:off x="1006475" y="2708275"/>
            <a:ext cx="7129463" cy="1441450"/>
          </a:xfrm>
          <a:prstGeom prst="rect">
            <a:avLst/>
          </a:prstGeom>
          <a:solidFill>
            <a:schemeClr val="tx1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fr-FR" sz="3200" dirty="0">
                <a:solidFill>
                  <a:srgbClr val="FFFF00"/>
                </a:solidFill>
                <a:latin typeface="Arial" charset="0"/>
              </a:rPr>
              <a:t>  IMPLICATIONS DANS LA REACTION INFLAMMATOIRE</a:t>
            </a:r>
            <a:endParaRPr lang="en-US" sz="3200" dirty="0">
              <a:solidFill>
                <a:srgbClr val="FFFF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89" name="Picture 4" descr="infl0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549" r="877" b="11189"/>
          <a:stretch>
            <a:fillRect/>
          </a:stretch>
        </p:blipFill>
        <p:spPr bwMode="auto">
          <a:xfrm>
            <a:off x="1503363" y="1000108"/>
            <a:ext cx="6164262" cy="58578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552790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21"/>
          <p:cNvSpPr>
            <a:spLocks/>
          </p:cNvSpPr>
          <p:nvPr/>
        </p:nvSpPr>
        <p:spPr bwMode="auto">
          <a:xfrm>
            <a:off x="1584325" y="2887663"/>
            <a:ext cx="514350" cy="396875"/>
          </a:xfrm>
          <a:custGeom>
            <a:avLst/>
            <a:gdLst>
              <a:gd name="T0" fmla="*/ 0 w 324"/>
              <a:gd name="T1" fmla="*/ 342741266 h 250"/>
              <a:gd name="T2" fmla="*/ 229333438 w 324"/>
              <a:gd name="T3" fmla="*/ 572076321 h 250"/>
              <a:gd name="T4" fmla="*/ 572074658 w 324"/>
              <a:gd name="T5" fmla="*/ 572076321 h 250"/>
              <a:gd name="T6" fmla="*/ 798890222 w 324"/>
              <a:gd name="T7" fmla="*/ 229335056 h 250"/>
              <a:gd name="T8" fmla="*/ 685482440 w 324"/>
              <a:gd name="T9" fmla="*/ 0 h 2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24"/>
              <a:gd name="T16" fmla="*/ 0 h 250"/>
              <a:gd name="T17" fmla="*/ 324 w 324"/>
              <a:gd name="T18" fmla="*/ 250 h 25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24" h="250">
                <a:moveTo>
                  <a:pt x="0" y="136"/>
                </a:moveTo>
                <a:cubicBezTo>
                  <a:pt x="26" y="174"/>
                  <a:pt x="53" y="212"/>
                  <a:pt x="91" y="227"/>
                </a:cubicBezTo>
                <a:cubicBezTo>
                  <a:pt x="129" y="242"/>
                  <a:pt x="190" y="250"/>
                  <a:pt x="227" y="227"/>
                </a:cubicBezTo>
                <a:cubicBezTo>
                  <a:pt x="264" y="204"/>
                  <a:pt x="310" y="129"/>
                  <a:pt x="317" y="91"/>
                </a:cubicBezTo>
                <a:cubicBezTo>
                  <a:pt x="324" y="53"/>
                  <a:pt x="279" y="15"/>
                  <a:pt x="272" y="0"/>
                </a:cubicBezTo>
              </a:path>
            </a:pathLst>
          </a:custGeom>
          <a:solidFill>
            <a:srgbClr val="C0C0C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 b="1"/>
          </a:p>
        </p:txBody>
      </p:sp>
      <p:sp>
        <p:nvSpPr>
          <p:cNvPr id="3075" name="Freeform 19"/>
          <p:cNvSpPr>
            <a:spLocks/>
          </p:cNvSpPr>
          <p:nvPr/>
        </p:nvSpPr>
        <p:spPr bwMode="auto">
          <a:xfrm>
            <a:off x="539750" y="2154238"/>
            <a:ext cx="1547813" cy="1020762"/>
          </a:xfrm>
          <a:custGeom>
            <a:avLst/>
            <a:gdLst>
              <a:gd name="T0" fmla="*/ 1428929888 w 975"/>
              <a:gd name="T1" fmla="*/ 1277717711 h 643"/>
              <a:gd name="T2" fmla="*/ 514112111 w 975"/>
              <a:gd name="T3" fmla="*/ 1277717711 h 643"/>
              <a:gd name="T4" fmla="*/ 171370687 w 975"/>
              <a:gd name="T5" fmla="*/ 1164311572 h 643"/>
              <a:gd name="T6" fmla="*/ 57964417 w 975"/>
              <a:gd name="T7" fmla="*/ 934976759 h 643"/>
              <a:gd name="T8" fmla="*/ 57964417 w 975"/>
              <a:gd name="T9" fmla="*/ 592235608 h 643"/>
              <a:gd name="T10" fmla="*/ 400705766 w 975"/>
              <a:gd name="T11" fmla="*/ 249494557 h 643"/>
              <a:gd name="T12" fmla="*/ 856853584 w 975"/>
              <a:gd name="T13" fmla="*/ 136088369 h 643"/>
              <a:gd name="T14" fmla="*/ 1544857084 w 975"/>
              <a:gd name="T15" fmla="*/ 20161239 h 643"/>
              <a:gd name="T16" fmla="*/ 2147483647 w 975"/>
              <a:gd name="T17" fmla="*/ 249494557 h 643"/>
              <a:gd name="T18" fmla="*/ 2147483647 w 975"/>
              <a:gd name="T19" fmla="*/ 934976759 h 643"/>
              <a:gd name="T20" fmla="*/ 2147483647 w 975"/>
              <a:gd name="T21" fmla="*/ 1393644798 h 643"/>
              <a:gd name="T22" fmla="*/ 1544857084 w 975"/>
              <a:gd name="T23" fmla="*/ 1620458663 h 643"/>
              <a:gd name="T24" fmla="*/ 1199594859 w 975"/>
              <a:gd name="T25" fmla="*/ 1393644798 h 643"/>
              <a:gd name="T26" fmla="*/ 1199594859 w 975"/>
              <a:gd name="T27" fmla="*/ 1277717711 h 643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975"/>
              <a:gd name="T43" fmla="*/ 0 h 643"/>
              <a:gd name="T44" fmla="*/ 975 w 975"/>
              <a:gd name="T45" fmla="*/ 643 h 643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975" h="643">
                <a:moveTo>
                  <a:pt x="567" y="507"/>
                </a:moveTo>
                <a:cubicBezTo>
                  <a:pt x="427" y="510"/>
                  <a:pt x="287" y="514"/>
                  <a:pt x="204" y="507"/>
                </a:cubicBezTo>
                <a:cubicBezTo>
                  <a:pt x="121" y="500"/>
                  <a:pt x="98" y="485"/>
                  <a:pt x="68" y="462"/>
                </a:cubicBezTo>
                <a:cubicBezTo>
                  <a:pt x="38" y="439"/>
                  <a:pt x="30" y="409"/>
                  <a:pt x="23" y="371"/>
                </a:cubicBezTo>
                <a:cubicBezTo>
                  <a:pt x="16" y="333"/>
                  <a:pt x="0" y="280"/>
                  <a:pt x="23" y="235"/>
                </a:cubicBezTo>
                <a:cubicBezTo>
                  <a:pt x="46" y="190"/>
                  <a:pt x="106" y="129"/>
                  <a:pt x="159" y="99"/>
                </a:cubicBezTo>
                <a:cubicBezTo>
                  <a:pt x="212" y="69"/>
                  <a:pt x="264" y="69"/>
                  <a:pt x="340" y="54"/>
                </a:cubicBezTo>
                <a:cubicBezTo>
                  <a:pt x="416" y="39"/>
                  <a:pt x="522" y="0"/>
                  <a:pt x="613" y="8"/>
                </a:cubicBezTo>
                <a:cubicBezTo>
                  <a:pt x="704" y="16"/>
                  <a:pt x="825" y="38"/>
                  <a:pt x="885" y="99"/>
                </a:cubicBezTo>
                <a:cubicBezTo>
                  <a:pt x="945" y="160"/>
                  <a:pt x="975" y="295"/>
                  <a:pt x="975" y="371"/>
                </a:cubicBezTo>
                <a:cubicBezTo>
                  <a:pt x="975" y="447"/>
                  <a:pt x="945" y="508"/>
                  <a:pt x="885" y="553"/>
                </a:cubicBezTo>
                <a:cubicBezTo>
                  <a:pt x="825" y="598"/>
                  <a:pt x="681" y="643"/>
                  <a:pt x="613" y="643"/>
                </a:cubicBezTo>
                <a:cubicBezTo>
                  <a:pt x="545" y="643"/>
                  <a:pt x="499" y="576"/>
                  <a:pt x="476" y="553"/>
                </a:cubicBezTo>
                <a:cubicBezTo>
                  <a:pt x="453" y="530"/>
                  <a:pt x="476" y="515"/>
                  <a:pt x="476" y="507"/>
                </a:cubicBezTo>
              </a:path>
            </a:pathLst>
          </a:custGeom>
          <a:solidFill>
            <a:srgbClr val="EAEAEA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 b="1"/>
          </a:p>
        </p:txBody>
      </p:sp>
      <p:sp>
        <p:nvSpPr>
          <p:cNvPr id="3076" name="Freeform 2"/>
          <p:cNvSpPr>
            <a:spLocks/>
          </p:cNvSpPr>
          <p:nvPr/>
        </p:nvSpPr>
        <p:spPr bwMode="auto">
          <a:xfrm>
            <a:off x="6732588" y="4437063"/>
            <a:ext cx="1550987" cy="1439862"/>
          </a:xfrm>
          <a:custGeom>
            <a:avLst/>
            <a:gdLst>
              <a:gd name="T0" fmla="*/ 67406487 w 1401"/>
              <a:gd name="T1" fmla="*/ 753318321 h 1368"/>
              <a:gd name="T2" fmla="*/ 96821001 w 1401"/>
              <a:gd name="T3" fmla="*/ 150663467 h 1368"/>
              <a:gd name="T4" fmla="*/ 155647815 w 1401"/>
              <a:gd name="T5" fmla="*/ 70900581 h 1368"/>
              <a:gd name="T6" fmla="*/ 292912954 w 1401"/>
              <a:gd name="T7" fmla="*/ 17724619 h 1368"/>
              <a:gd name="T8" fmla="*/ 371349029 w 1401"/>
              <a:gd name="T9" fmla="*/ 0 h 1368"/>
              <a:gd name="T10" fmla="*/ 1351809797 w 1401"/>
              <a:gd name="T11" fmla="*/ 26587977 h 1368"/>
              <a:gd name="T12" fmla="*/ 1518488256 w 1401"/>
              <a:gd name="T13" fmla="*/ 53174901 h 1368"/>
              <a:gd name="T14" fmla="*/ 1557706847 w 1401"/>
              <a:gd name="T15" fmla="*/ 79762886 h 1368"/>
              <a:gd name="T16" fmla="*/ 1587120237 w 1401"/>
              <a:gd name="T17" fmla="*/ 88625191 h 1368"/>
              <a:gd name="T18" fmla="*/ 1636142923 w 1401"/>
              <a:gd name="T19" fmla="*/ 124075465 h 1368"/>
              <a:gd name="T20" fmla="*/ 1714580105 w 1401"/>
              <a:gd name="T21" fmla="*/ 194976046 h 1368"/>
              <a:gd name="T22" fmla="*/ 1636142923 w 1401"/>
              <a:gd name="T23" fmla="*/ 363365176 h 1368"/>
              <a:gd name="T24" fmla="*/ 1518488256 w 1401"/>
              <a:gd name="T25" fmla="*/ 443128029 h 1368"/>
              <a:gd name="T26" fmla="*/ 1410637684 w 1401"/>
              <a:gd name="T27" fmla="*/ 469715998 h 1368"/>
              <a:gd name="T28" fmla="*/ 1302787111 w 1401"/>
              <a:gd name="T29" fmla="*/ 496303966 h 1368"/>
              <a:gd name="T30" fmla="*/ 1185131338 w 1401"/>
              <a:gd name="T31" fmla="*/ 584929256 h 1368"/>
              <a:gd name="T32" fmla="*/ 1018452602 w 1401"/>
              <a:gd name="T33" fmla="*/ 726730352 h 1368"/>
              <a:gd name="T34" fmla="*/ 930211325 w 1401"/>
              <a:gd name="T35" fmla="*/ 841943479 h 1368"/>
              <a:gd name="T36" fmla="*/ 910602029 w 1401"/>
              <a:gd name="T37" fmla="*/ 895119416 h 1368"/>
              <a:gd name="T38" fmla="*/ 812556658 w 1401"/>
              <a:gd name="T39" fmla="*/ 1028057154 h 1368"/>
              <a:gd name="T40" fmla="*/ 724315382 w 1401"/>
              <a:gd name="T41" fmla="*/ 1152133902 h 1368"/>
              <a:gd name="T42" fmla="*/ 675292696 w 1401"/>
              <a:gd name="T43" fmla="*/ 1231896755 h 1368"/>
              <a:gd name="T44" fmla="*/ 489004803 w 1401"/>
              <a:gd name="T45" fmla="*/ 1435736093 h 1368"/>
              <a:gd name="T46" fmla="*/ 381154230 w 1401"/>
              <a:gd name="T47" fmla="*/ 1497774336 h 1368"/>
              <a:gd name="T48" fmla="*/ 322326344 w 1401"/>
              <a:gd name="T49" fmla="*/ 1515498947 h 1368"/>
              <a:gd name="T50" fmla="*/ 185062312 w 1401"/>
              <a:gd name="T51" fmla="*/ 1453460704 h 1368"/>
              <a:gd name="T52" fmla="*/ 165453017 w 1401"/>
              <a:gd name="T53" fmla="*/ 1418010430 h 1368"/>
              <a:gd name="T54" fmla="*/ 106625095 w 1401"/>
              <a:gd name="T55" fmla="*/ 1364835546 h 1368"/>
              <a:gd name="T56" fmla="*/ 67406487 w 1401"/>
              <a:gd name="T57" fmla="*/ 1249622419 h 1368"/>
              <a:gd name="T58" fmla="*/ 67406487 w 1401"/>
              <a:gd name="T59" fmla="*/ 1081233091 h 1368"/>
              <a:gd name="T60" fmla="*/ 57602392 w 1401"/>
              <a:gd name="T61" fmla="*/ 903981722 h 1368"/>
              <a:gd name="T62" fmla="*/ 37993097 w 1401"/>
              <a:gd name="T63" fmla="*/ 584929256 h 1368"/>
              <a:gd name="T64" fmla="*/ 67406487 w 1401"/>
              <a:gd name="T65" fmla="*/ 753318321 h 1368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1401"/>
              <a:gd name="T100" fmla="*/ 0 h 1368"/>
              <a:gd name="T101" fmla="*/ 1401 w 1401"/>
              <a:gd name="T102" fmla="*/ 1368 h 1368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1401" h="1368">
                <a:moveTo>
                  <a:pt x="55" y="680"/>
                </a:moveTo>
                <a:cubicBezTo>
                  <a:pt x="49" y="558"/>
                  <a:pt x="0" y="241"/>
                  <a:pt x="79" y="136"/>
                </a:cubicBezTo>
                <a:cubicBezTo>
                  <a:pt x="90" y="103"/>
                  <a:pt x="97" y="84"/>
                  <a:pt x="127" y="64"/>
                </a:cubicBezTo>
                <a:cubicBezTo>
                  <a:pt x="155" y="22"/>
                  <a:pt x="194" y="26"/>
                  <a:pt x="239" y="16"/>
                </a:cubicBezTo>
                <a:cubicBezTo>
                  <a:pt x="261" y="11"/>
                  <a:pt x="303" y="0"/>
                  <a:pt x="303" y="0"/>
                </a:cubicBezTo>
                <a:cubicBezTo>
                  <a:pt x="637" y="4"/>
                  <a:pt x="823" y="2"/>
                  <a:pt x="1103" y="24"/>
                </a:cubicBezTo>
                <a:cubicBezTo>
                  <a:pt x="1148" y="39"/>
                  <a:pt x="1194" y="33"/>
                  <a:pt x="1239" y="48"/>
                </a:cubicBezTo>
                <a:cubicBezTo>
                  <a:pt x="1250" y="56"/>
                  <a:pt x="1259" y="65"/>
                  <a:pt x="1271" y="72"/>
                </a:cubicBezTo>
                <a:cubicBezTo>
                  <a:pt x="1278" y="76"/>
                  <a:pt x="1289" y="74"/>
                  <a:pt x="1295" y="80"/>
                </a:cubicBezTo>
                <a:cubicBezTo>
                  <a:pt x="1337" y="122"/>
                  <a:pt x="1255" y="92"/>
                  <a:pt x="1335" y="112"/>
                </a:cubicBezTo>
                <a:cubicBezTo>
                  <a:pt x="1364" y="155"/>
                  <a:pt x="1373" y="125"/>
                  <a:pt x="1399" y="176"/>
                </a:cubicBezTo>
                <a:cubicBezTo>
                  <a:pt x="1392" y="251"/>
                  <a:pt x="1401" y="295"/>
                  <a:pt x="1335" y="328"/>
                </a:cubicBezTo>
                <a:cubicBezTo>
                  <a:pt x="1321" y="371"/>
                  <a:pt x="1279" y="387"/>
                  <a:pt x="1239" y="400"/>
                </a:cubicBezTo>
                <a:cubicBezTo>
                  <a:pt x="1185" y="387"/>
                  <a:pt x="1194" y="405"/>
                  <a:pt x="1151" y="424"/>
                </a:cubicBezTo>
                <a:cubicBezTo>
                  <a:pt x="1125" y="435"/>
                  <a:pt x="1090" y="441"/>
                  <a:pt x="1063" y="448"/>
                </a:cubicBezTo>
                <a:cubicBezTo>
                  <a:pt x="1030" y="470"/>
                  <a:pt x="995" y="500"/>
                  <a:pt x="967" y="528"/>
                </a:cubicBezTo>
                <a:cubicBezTo>
                  <a:pt x="919" y="576"/>
                  <a:pt x="894" y="625"/>
                  <a:pt x="831" y="656"/>
                </a:cubicBezTo>
                <a:cubicBezTo>
                  <a:pt x="806" y="690"/>
                  <a:pt x="782" y="725"/>
                  <a:pt x="759" y="760"/>
                </a:cubicBezTo>
                <a:cubicBezTo>
                  <a:pt x="750" y="774"/>
                  <a:pt x="755" y="796"/>
                  <a:pt x="743" y="808"/>
                </a:cubicBezTo>
                <a:cubicBezTo>
                  <a:pt x="707" y="844"/>
                  <a:pt x="691" y="885"/>
                  <a:pt x="663" y="928"/>
                </a:cubicBezTo>
                <a:cubicBezTo>
                  <a:pt x="629" y="979"/>
                  <a:pt x="644" y="1000"/>
                  <a:pt x="591" y="1040"/>
                </a:cubicBezTo>
                <a:cubicBezTo>
                  <a:pt x="582" y="1066"/>
                  <a:pt x="560" y="1086"/>
                  <a:pt x="551" y="1112"/>
                </a:cubicBezTo>
                <a:cubicBezTo>
                  <a:pt x="524" y="1194"/>
                  <a:pt x="474" y="1254"/>
                  <a:pt x="399" y="1296"/>
                </a:cubicBezTo>
                <a:cubicBezTo>
                  <a:pt x="370" y="1312"/>
                  <a:pt x="340" y="1337"/>
                  <a:pt x="311" y="1352"/>
                </a:cubicBezTo>
                <a:cubicBezTo>
                  <a:pt x="296" y="1360"/>
                  <a:pt x="263" y="1368"/>
                  <a:pt x="263" y="1368"/>
                </a:cubicBezTo>
                <a:cubicBezTo>
                  <a:pt x="225" y="1349"/>
                  <a:pt x="192" y="1326"/>
                  <a:pt x="151" y="1312"/>
                </a:cubicBezTo>
                <a:cubicBezTo>
                  <a:pt x="146" y="1301"/>
                  <a:pt x="142" y="1289"/>
                  <a:pt x="135" y="1280"/>
                </a:cubicBezTo>
                <a:cubicBezTo>
                  <a:pt x="121" y="1262"/>
                  <a:pt x="87" y="1232"/>
                  <a:pt x="87" y="1232"/>
                </a:cubicBezTo>
                <a:cubicBezTo>
                  <a:pt x="74" y="1194"/>
                  <a:pt x="62" y="1168"/>
                  <a:pt x="55" y="1128"/>
                </a:cubicBezTo>
                <a:cubicBezTo>
                  <a:pt x="62" y="1078"/>
                  <a:pt x="44" y="1018"/>
                  <a:pt x="55" y="976"/>
                </a:cubicBezTo>
                <a:cubicBezTo>
                  <a:pt x="63" y="899"/>
                  <a:pt x="65" y="890"/>
                  <a:pt x="47" y="816"/>
                </a:cubicBezTo>
                <a:cubicBezTo>
                  <a:pt x="50" y="720"/>
                  <a:pt x="23" y="552"/>
                  <a:pt x="31" y="528"/>
                </a:cubicBezTo>
                <a:cubicBezTo>
                  <a:pt x="23" y="304"/>
                  <a:pt x="55" y="680"/>
                  <a:pt x="55" y="680"/>
                </a:cubicBezTo>
                <a:close/>
              </a:path>
            </a:pathLst>
          </a:custGeom>
          <a:solidFill>
            <a:srgbClr val="CC6600"/>
          </a:solidFill>
          <a:ln w="9525">
            <a:miter lim="800000"/>
            <a:headEnd/>
            <a:tailEnd/>
          </a:ln>
          <a:scene3d>
            <a:camera prst="legacyPerspectiveFront">
              <a:rot lat="1500000" lon="20099994" rev="0"/>
            </a:camera>
            <a:lightRig rig="legacyFlat4" dir="t"/>
          </a:scene3d>
          <a:sp3d extrusionH="430200" prstMaterial="legacyMatte">
            <a:bevelT w="13500" h="13500" prst="angle"/>
            <a:bevelB w="13500" h="13500" prst="angle"/>
            <a:extrusionClr>
              <a:srgbClr val="CC6600"/>
            </a:extrusionClr>
          </a:sp3d>
        </p:spPr>
        <p:txBody>
          <a:bodyPr>
            <a:flatTx/>
          </a:bodyPr>
          <a:lstStyle/>
          <a:p>
            <a:endParaRPr lang="fr-FR" b="1"/>
          </a:p>
        </p:txBody>
      </p:sp>
      <p:sp>
        <p:nvSpPr>
          <p:cNvPr id="3077" name="Oval 3"/>
          <p:cNvSpPr>
            <a:spLocks noChangeArrowheads="1"/>
          </p:cNvSpPr>
          <p:nvPr/>
        </p:nvSpPr>
        <p:spPr bwMode="auto">
          <a:xfrm>
            <a:off x="3490913" y="404813"/>
            <a:ext cx="1512887" cy="1439862"/>
          </a:xfrm>
          <a:prstGeom prst="ellipse">
            <a:avLst/>
          </a:prstGeom>
          <a:solidFill>
            <a:srgbClr val="FFCC6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997A3D"/>
            </a:prstShdw>
          </a:effectLst>
        </p:spPr>
        <p:txBody>
          <a:bodyPr wrap="none" anchor="ctr"/>
          <a:lstStyle/>
          <a:p>
            <a:endParaRPr lang="fr-FR" b="1"/>
          </a:p>
        </p:txBody>
      </p:sp>
      <p:sp>
        <p:nvSpPr>
          <p:cNvPr id="3078" name="Oval 4"/>
          <p:cNvSpPr>
            <a:spLocks noChangeArrowheads="1"/>
          </p:cNvSpPr>
          <p:nvPr/>
        </p:nvSpPr>
        <p:spPr bwMode="auto">
          <a:xfrm>
            <a:off x="3851275" y="765175"/>
            <a:ext cx="863600" cy="720725"/>
          </a:xfrm>
          <a:prstGeom prst="ellipse">
            <a:avLst/>
          </a:prstGeom>
          <a:solidFill>
            <a:srgbClr val="CC6600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7A3D00"/>
            </a:prstShdw>
          </a:effectLst>
        </p:spPr>
        <p:txBody>
          <a:bodyPr wrap="none" anchor="ctr"/>
          <a:lstStyle/>
          <a:p>
            <a:endParaRPr lang="fr-FR" b="1"/>
          </a:p>
        </p:txBody>
      </p:sp>
      <p:sp>
        <p:nvSpPr>
          <p:cNvPr id="3079" name="Text Box 5"/>
          <p:cNvSpPr txBox="1">
            <a:spLocks noChangeArrowheads="1"/>
          </p:cNvSpPr>
          <p:nvPr/>
        </p:nvSpPr>
        <p:spPr bwMode="auto">
          <a:xfrm>
            <a:off x="7131050" y="4502150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b="1">
                <a:solidFill>
                  <a:srgbClr val="FFCC66"/>
                </a:solidFill>
              </a:rPr>
              <a:t>FOIE</a:t>
            </a:r>
          </a:p>
        </p:txBody>
      </p:sp>
      <p:sp>
        <p:nvSpPr>
          <p:cNvPr id="3080" name="Text Box 14"/>
          <p:cNvSpPr txBox="1">
            <a:spLocks noChangeArrowheads="1"/>
          </p:cNvSpPr>
          <p:nvPr/>
        </p:nvSpPr>
        <p:spPr bwMode="auto">
          <a:xfrm>
            <a:off x="4140200" y="1477963"/>
            <a:ext cx="6492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CC6600"/>
                </a:solidFill>
              </a:rPr>
              <a:t>MØ</a:t>
            </a:r>
          </a:p>
        </p:txBody>
      </p:sp>
      <p:sp>
        <p:nvSpPr>
          <p:cNvPr id="3081" name="Line 15"/>
          <p:cNvSpPr>
            <a:spLocks noChangeShapeType="1"/>
          </p:cNvSpPr>
          <p:nvPr/>
        </p:nvSpPr>
        <p:spPr bwMode="auto">
          <a:xfrm>
            <a:off x="4284663" y="1844675"/>
            <a:ext cx="0" cy="208915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 b="1"/>
          </a:p>
        </p:txBody>
      </p:sp>
      <p:sp>
        <p:nvSpPr>
          <p:cNvPr id="3082" name="Text Box 16"/>
          <p:cNvSpPr txBox="1">
            <a:spLocks noChangeArrowheads="1"/>
          </p:cNvSpPr>
          <p:nvPr/>
        </p:nvSpPr>
        <p:spPr bwMode="auto">
          <a:xfrm>
            <a:off x="3419475" y="2270125"/>
            <a:ext cx="1800225" cy="369332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b="1"/>
              <a:t>IL1, IL6, TNF </a:t>
            </a:r>
            <a:r>
              <a:rPr lang="el-GR" b="1"/>
              <a:t>α</a:t>
            </a:r>
            <a:endParaRPr lang="fr-FR" b="1"/>
          </a:p>
        </p:txBody>
      </p:sp>
      <p:sp>
        <p:nvSpPr>
          <p:cNvPr id="3083" name="Text Box 17"/>
          <p:cNvSpPr txBox="1">
            <a:spLocks noChangeArrowheads="1"/>
          </p:cNvSpPr>
          <p:nvPr/>
        </p:nvSpPr>
        <p:spPr bwMode="auto">
          <a:xfrm>
            <a:off x="2051050" y="0"/>
            <a:ext cx="56165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b="1"/>
              <a:t>LA REACTION INFLAMMATOIRE SYSTEMIQUE</a:t>
            </a:r>
          </a:p>
        </p:txBody>
      </p:sp>
      <p:sp>
        <p:nvSpPr>
          <p:cNvPr id="3084" name="Freeform 23"/>
          <p:cNvSpPr>
            <a:spLocks/>
          </p:cNvSpPr>
          <p:nvPr/>
        </p:nvSpPr>
        <p:spPr bwMode="auto">
          <a:xfrm>
            <a:off x="3563938" y="4221163"/>
            <a:ext cx="1271587" cy="1165225"/>
          </a:xfrm>
          <a:custGeom>
            <a:avLst/>
            <a:gdLst>
              <a:gd name="T0" fmla="*/ 1408765964 w 801"/>
              <a:gd name="T1" fmla="*/ 229335035 h 734"/>
              <a:gd name="T2" fmla="*/ 496469839 w 801"/>
              <a:gd name="T3" fmla="*/ 1257557154 h 734"/>
              <a:gd name="T4" fmla="*/ 151209319 w 801"/>
              <a:gd name="T5" fmla="*/ 1373485890 h 734"/>
              <a:gd name="T6" fmla="*/ 37801536 w 801"/>
              <a:gd name="T7" fmla="*/ 1600299877 h 734"/>
              <a:gd name="T8" fmla="*/ 380542634 w 801"/>
              <a:gd name="T9" fmla="*/ 1829633623 h 734"/>
              <a:gd name="T10" fmla="*/ 609877585 w 801"/>
              <a:gd name="T11" fmla="*/ 1716227423 h 734"/>
              <a:gd name="T12" fmla="*/ 609877585 w 801"/>
              <a:gd name="T13" fmla="*/ 1486892090 h 734"/>
              <a:gd name="T14" fmla="*/ 1408765964 w 801"/>
              <a:gd name="T15" fmla="*/ 572074683 h 734"/>
              <a:gd name="T16" fmla="*/ 1754028319 w 801"/>
              <a:gd name="T17" fmla="*/ 458668483 h 734"/>
              <a:gd name="T18" fmla="*/ 1980842224 w 801"/>
              <a:gd name="T19" fmla="*/ 342741235 h 734"/>
              <a:gd name="T20" fmla="*/ 1980842224 w 801"/>
              <a:gd name="T21" fmla="*/ 115927199 h 734"/>
              <a:gd name="T22" fmla="*/ 1867434478 w 801"/>
              <a:gd name="T23" fmla="*/ 0 h 734"/>
              <a:gd name="T24" fmla="*/ 1638100816 w 801"/>
              <a:gd name="T25" fmla="*/ 115927199 h 734"/>
              <a:gd name="T26" fmla="*/ 1524693070 w 801"/>
              <a:gd name="T27" fmla="*/ 0 h 734"/>
              <a:gd name="T28" fmla="*/ 1638100816 w 801"/>
              <a:gd name="T29" fmla="*/ 115927199 h 734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801"/>
              <a:gd name="T46" fmla="*/ 0 h 734"/>
              <a:gd name="T47" fmla="*/ 801 w 801"/>
              <a:gd name="T48" fmla="*/ 734 h 734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801" h="734">
                <a:moveTo>
                  <a:pt x="559" y="91"/>
                </a:moveTo>
                <a:cubicBezTo>
                  <a:pt x="419" y="257"/>
                  <a:pt x="280" y="423"/>
                  <a:pt x="197" y="499"/>
                </a:cubicBezTo>
                <a:cubicBezTo>
                  <a:pt x="114" y="575"/>
                  <a:pt x="90" y="522"/>
                  <a:pt x="60" y="545"/>
                </a:cubicBezTo>
                <a:cubicBezTo>
                  <a:pt x="30" y="568"/>
                  <a:pt x="0" y="605"/>
                  <a:pt x="15" y="635"/>
                </a:cubicBezTo>
                <a:cubicBezTo>
                  <a:pt x="30" y="665"/>
                  <a:pt x="113" y="718"/>
                  <a:pt x="151" y="726"/>
                </a:cubicBezTo>
                <a:cubicBezTo>
                  <a:pt x="189" y="734"/>
                  <a:pt x="227" y="704"/>
                  <a:pt x="242" y="681"/>
                </a:cubicBezTo>
                <a:cubicBezTo>
                  <a:pt x="257" y="658"/>
                  <a:pt x="189" y="666"/>
                  <a:pt x="242" y="590"/>
                </a:cubicBezTo>
                <a:cubicBezTo>
                  <a:pt x="295" y="514"/>
                  <a:pt x="483" y="295"/>
                  <a:pt x="559" y="227"/>
                </a:cubicBezTo>
                <a:cubicBezTo>
                  <a:pt x="635" y="159"/>
                  <a:pt x="658" y="197"/>
                  <a:pt x="696" y="182"/>
                </a:cubicBezTo>
                <a:cubicBezTo>
                  <a:pt x="734" y="167"/>
                  <a:pt x="771" y="159"/>
                  <a:pt x="786" y="136"/>
                </a:cubicBezTo>
                <a:cubicBezTo>
                  <a:pt x="801" y="113"/>
                  <a:pt x="793" y="69"/>
                  <a:pt x="786" y="46"/>
                </a:cubicBezTo>
                <a:cubicBezTo>
                  <a:pt x="779" y="23"/>
                  <a:pt x="764" y="0"/>
                  <a:pt x="741" y="0"/>
                </a:cubicBezTo>
                <a:cubicBezTo>
                  <a:pt x="718" y="0"/>
                  <a:pt x="673" y="46"/>
                  <a:pt x="650" y="46"/>
                </a:cubicBezTo>
                <a:cubicBezTo>
                  <a:pt x="627" y="46"/>
                  <a:pt x="605" y="0"/>
                  <a:pt x="605" y="0"/>
                </a:cubicBezTo>
                <a:cubicBezTo>
                  <a:pt x="605" y="0"/>
                  <a:pt x="643" y="38"/>
                  <a:pt x="650" y="46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 b="1"/>
          </a:p>
        </p:txBody>
      </p:sp>
      <p:sp>
        <p:nvSpPr>
          <p:cNvPr id="3085" name="Freeform 24"/>
          <p:cNvSpPr>
            <a:spLocks/>
          </p:cNvSpPr>
          <p:nvPr/>
        </p:nvSpPr>
        <p:spPr bwMode="auto">
          <a:xfrm>
            <a:off x="4379913" y="4027488"/>
            <a:ext cx="239712" cy="325437"/>
          </a:xfrm>
          <a:custGeom>
            <a:avLst/>
            <a:gdLst>
              <a:gd name="T0" fmla="*/ 342740496 w 151"/>
              <a:gd name="T1" fmla="*/ 403224360 h 205"/>
              <a:gd name="T2" fmla="*/ 342740496 w 151"/>
              <a:gd name="T3" fmla="*/ 57962718 h 205"/>
              <a:gd name="T4" fmla="*/ 113406005 w 151"/>
              <a:gd name="T5" fmla="*/ 57962718 h 205"/>
              <a:gd name="T6" fmla="*/ 0 w 151"/>
              <a:gd name="T7" fmla="*/ 403224360 h 205"/>
              <a:gd name="T8" fmla="*/ 113406005 w 151"/>
              <a:gd name="T9" fmla="*/ 516630488 h 20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1"/>
              <a:gd name="T16" fmla="*/ 0 h 205"/>
              <a:gd name="T17" fmla="*/ 151 w 151"/>
              <a:gd name="T18" fmla="*/ 205 h 20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1" h="205">
                <a:moveTo>
                  <a:pt x="136" y="160"/>
                </a:moveTo>
                <a:cubicBezTo>
                  <a:pt x="143" y="103"/>
                  <a:pt x="151" y="46"/>
                  <a:pt x="136" y="23"/>
                </a:cubicBezTo>
                <a:cubicBezTo>
                  <a:pt x="121" y="0"/>
                  <a:pt x="68" y="0"/>
                  <a:pt x="45" y="23"/>
                </a:cubicBezTo>
                <a:cubicBezTo>
                  <a:pt x="22" y="46"/>
                  <a:pt x="0" y="130"/>
                  <a:pt x="0" y="160"/>
                </a:cubicBezTo>
                <a:cubicBezTo>
                  <a:pt x="0" y="190"/>
                  <a:pt x="22" y="197"/>
                  <a:pt x="45" y="205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 b="1"/>
          </a:p>
        </p:txBody>
      </p:sp>
      <p:sp>
        <p:nvSpPr>
          <p:cNvPr id="3086" name="Freeform 26"/>
          <p:cNvSpPr>
            <a:spLocks/>
          </p:cNvSpPr>
          <p:nvPr/>
        </p:nvSpPr>
        <p:spPr bwMode="auto">
          <a:xfrm>
            <a:off x="1039813" y="4545013"/>
            <a:ext cx="595312" cy="935037"/>
          </a:xfrm>
          <a:custGeom>
            <a:avLst/>
            <a:gdLst>
              <a:gd name="T0" fmla="*/ 156249555 w 375"/>
              <a:gd name="T1" fmla="*/ 703122331 h 589"/>
              <a:gd name="T2" fmla="*/ 5040308 w 375"/>
              <a:gd name="T3" fmla="*/ 403224716 h 589"/>
              <a:gd name="T4" fmla="*/ 118446462 w 375"/>
              <a:gd name="T5" fmla="*/ 57962770 h 589"/>
              <a:gd name="T6" fmla="*/ 577114513 w 375"/>
              <a:gd name="T7" fmla="*/ 57962770 h 589"/>
              <a:gd name="T8" fmla="*/ 806449259 w 375"/>
              <a:gd name="T9" fmla="*/ 403224716 h 589"/>
              <a:gd name="T10" fmla="*/ 919855562 w 375"/>
              <a:gd name="T11" fmla="*/ 972779786 h 589"/>
              <a:gd name="T12" fmla="*/ 660280366 w 375"/>
              <a:gd name="T13" fmla="*/ 1408765610 h 589"/>
              <a:gd name="T14" fmla="*/ 277216964 w 375"/>
              <a:gd name="T15" fmla="*/ 1428926840 h 589"/>
              <a:gd name="T16" fmla="*/ 118446462 w 375"/>
              <a:gd name="T17" fmla="*/ 1088706863 h 589"/>
              <a:gd name="T18" fmla="*/ 216733284 w 375"/>
              <a:gd name="T19" fmla="*/ 824089716 h 589"/>
              <a:gd name="T20" fmla="*/ 118446462 w 375"/>
              <a:gd name="T21" fmla="*/ 630038663 h 58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375"/>
              <a:gd name="T34" fmla="*/ 0 h 589"/>
              <a:gd name="T35" fmla="*/ 375 w 375"/>
              <a:gd name="T36" fmla="*/ 589 h 589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375" h="589">
                <a:moveTo>
                  <a:pt x="62" y="279"/>
                </a:moveTo>
                <a:cubicBezTo>
                  <a:pt x="51" y="258"/>
                  <a:pt x="4" y="203"/>
                  <a:pt x="2" y="160"/>
                </a:cubicBezTo>
                <a:cubicBezTo>
                  <a:pt x="0" y="117"/>
                  <a:pt x="9" y="46"/>
                  <a:pt x="47" y="23"/>
                </a:cubicBezTo>
                <a:cubicBezTo>
                  <a:pt x="85" y="0"/>
                  <a:pt x="184" y="0"/>
                  <a:pt x="229" y="23"/>
                </a:cubicBezTo>
                <a:cubicBezTo>
                  <a:pt x="274" y="46"/>
                  <a:pt x="297" y="99"/>
                  <a:pt x="320" y="160"/>
                </a:cubicBezTo>
                <a:cubicBezTo>
                  <a:pt x="343" y="221"/>
                  <a:pt x="375" y="320"/>
                  <a:pt x="365" y="386"/>
                </a:cubicBezTo>
                <a:cubicBezTo>
                  <a:pt x="355" y="452"/>
                  <a:pt x="304" y="529"/>
                  <a:pt x="262" y="559"/>
                </a:cubicBezTo>
                <a:cubicBezTo>
                  <a:pt x="220" y="589"/>
                  <a:pt x="146" y="588"/>
                  <a:pt x="110" y="567"/>
                </a:cubicBezTo>
                <a:cubicBezTo>
                  <a:pt x="74" y="546"/>
                  <a:pt x="51" y="472"/>
                  <a:pt x="47" y="432"/>
                </a:cubicBezTo>
                <a:cubicBezTo>
                  <a:pt x="43" y="392"/>
                  <a:pt x="86" y="357"/>
                  <a:pt x="86" y="327"/>
                </a:cubicBezTo>
                <a:cubicBezTo>
                  <a:pt x="86" y="297"/>
                  <a:pt x="55" y="266"/>
                  <a:pt x="47" y="250"/>
                </a:cubicBezTo>
              </a:path>
            </a:pathLst>
          </a:custGeom>
          <a:solidFill>
            <a:srgbClr val="CC9900">
              <a:alpha val="14117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 b="1"/>
          </a:p>
        </p:txBody>
      </p:sp>
      <p:sp>
        <p:nvSpPr>
          <p:cNvPr id="3087" name="Freeform 28"/>
          <p:cNvSpPr>
            <a:spLocks/>
          </p:cNvSpPr>
          <p:nvPr/>
        </p:nvSpPr>
        <p:spPr bwMode="auto">
          <a:xfrm>
            <a:off x="971550" y="4365625"/>
            <a:ext cx="527050" cy="360363"/>
          </a:xfrm>
          <a:custGeom>
            <a:avLst/>
            <a:gdLst>
              <a:gd name="T0" fmla="*/ 113406245 w 332"/>
              <a:gd name="T1" fmla="*/ 572077101 h 227"/>
              <a:gd name="T2" fmla="*/ 0 w 332"/>
              <a:gd name="T3" fmla="*/ 458669149 h 227"/>
              <a:gd name="T4" fmla="*/ 113406245 w 332"/>
              <a:gd name="T5" fmla="*/ 115927367 h 227"/>
              <a:gd name="T6" fmla="*/ 342741223 w 332"/>
              <a:gd name="T7" fmla="*/ 0 h 227"/>
              <a:gd name="T8" fmla="*/ 572074663 w 332"/>
              <a:gd name="T9" fmla="*/ 115927367 h 227"/>
              <a:gd name="T10" fmla="*/ 798890230 w 332"/>
              <a:gd name="T11" fmla="*/ 342741733 h 227"/>
              <a:gd name="T12" fmla="*/ 798890230 w 332"/>
              <a:gd name="T13" fmla="*/ 458669149 h 22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32"/>
              <a:gd name="T22" fmla="*/ 0 h 227"/>
              <a:gd name="T23" fmla="*/ 332 w 332"/>
              <a:gd name="T24" fmla="*/ 227 h 22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32" h="227">
                <a:moveTo>
                  <a:pt x="45" y="227"/>
                </a:moveTo>
                <a:cubicBezTo>
                  <a:pt x="22" y="219"/>
                  <a:pt x="0" y="212"/>
                  <a:pt x="0" y="182"/>
                </a:cubicBezTo>
                <a:cubicBezTo>
                  <a:pt x="0" y="152"/>
                  <a:pt x="22" y="76"/>
                  <a:pt x="45" y="46"/>
                </a:cubicBezTo>
                <a:cubicBezTo>
                  <a:pt x="68" y="16"/>
                  <a:pt x="106" y="0"/>
                  <a:pt x="136" y="0"/>
                </a:cubicBezTo>
                <a:cubicBezTo>
                  <a:pt x="166" y="0"/>
                  <a:pt x="197" y="23"/>
                  <a:pt x="227" y="46"/>
                </a:cubicBezTo>
                <a:cubicBezTo>
                  <a:pt x="257" y="69"/>
                  <a:pt x="302" y="113"/>
                  <a:pt x="317" y="136"/>
                </a:cubicBezTo>
                <a:cubicBezTo>
                  <a:pt x="332" y="159"/>
                  <a:pt x="317" y="174"/>
                  <a:pt x="317" y="182"/>
                </a:cubicBezTo>
              </a:path>
            </a:pathLst>
          </a:custGeom>
          <a:solidFill>
            <a:srgbClr val="CC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 b="1"/>
          </a:p>
        </p:txBody>
      </p:sp>
      <p:sp>
        <p:nvSpPr>
          <p:cNvPr id="3088" name="Line 30"/>
          <p:cNvSpPr>
            <a:spLocks noChangeShapeType="1"/>
          </p:cNvSpPr>
          <p:nvPr/>
        </p:nvSpPr>
        <p:spPr bwMode="auto">
          <a:xfrm flipV="1">
            <a:off x="3851275" y="4437063"/>
            <a:ext cx="649288" cy="720725"/>
          </a:xfrm>
          <a:prstGeom prst="line">
            <a:avLst/>
          </a:prstGeom>
          <a:noFill/>
          <a:ln w="76200">
            <a:solidFill>
              <a:srgbClr val="FF6600"/>
            </a:solidFill>
            <a:round/>
            <a:headEnd/>
            <a:tailEnd/>
          </a:ln>
        </p:spPr>
        <p:txBody>
          <a:bodyPr/>
          <a:lstStyle/>
          <a:p>
            <a:endParaRPr lang="fr-FR" b="1"/>
          </a:p>
        </p:txBody>
      </p:sp>
      <p:sp>
        <p:nvSpPr>
          <p:cNvPr id="3089" name="Line 35"/>
          <p:cNvSpPr>
            <a:spLocks noChangeShapeType="1"/>
          </p:cNvSpPr>
          <p:nvPr/>
        </p:nvSpPr>
        <p:spPr bwMode="auto">
          <a:xfrm>
            <a:off x="6588125" y="1557338"/>
            <a:ext cx="22320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 b="1"/>
          </a:p>
        </p:txBody>
      </p:sp>
      <p:sp>
        <p:nvSpPr>
          <p:cNvPr id="3090" name="AutoShape 37"/>
          <p:cNvSpPr>
            <a:spLocks noChangeArrowheads="1"/>
          </p:cNvSpPr>
          <p:nvPr/>
        </p:nvSpPr>
        <p:spPr bwMode="auto">
          <a:xfrm>
            <a:off x="6588125" y="1412875"/>
            <a:ext cx="503238" cy="14446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 b="1"/>
          </a:p>
        </p:txBody>
      </p:sp>
      <p:sp>
        <p:nvSpPr>
          <p:cNvPr id="3091" name="AutoShape 38"/>
          <p:cNvSpPr>
            <a:spLocks noChangeArrowheads="1"/>
          </p:cNvSpPr>
          <p:nvPr/>
        </p:nvSpPr>
        <p:spPr bwMode="auto">
          <a:xfrm>
            <a:off x="7092950" y="1412875"/>
            <a:ext cx="503238" cy="14446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 b="1"/>
          </a:p>
        </p:txBody>
      </p:sp>
      <p:sp>
        <p:nvSpPr>
          <p:cNvPr id="3092" name="AutoShape 39"/>
          <p:cNvSpPr>
            <a:spLocks noChangeArrowheads="1"/>
          </p:cNvSpPr>
          <p:nvPr/>
        </p:nvSpPr>
        <p:spPr bwMode="auto">
          <a:xfrm>
            <a:off x="7596188" y="1412875"/>
            <a:ext cx="503237" cy="14446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 b="1"/>
          </a:p>
        </p:txBody>
      </p:sp>
      <p:sp>
        <p:nvSpPr>
          <p:cNvPr id="3093" name="AutoShape 40"/>
          <p:cNvSpPr>
            <a:spLocks noChangeArrowheads="1"/>
          </p:cNvSpPr>
          <p:nvPr/>
        </p:nvSpPr>
        <p:spPr bwMode="auto">
          <a:xfrm>
            <a:off x="8101013" y="1412875"/>
            <a:ext cx="503237" cy="14446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 b="1"/>
          </a:p>
        </p:txBody>
      </p:sp>
      <p:sp>
        <p:nvSpPr>
          <p:cNvPr id="3094" name="Oval 41"/>
          <p:cNvSpPr>
            <a:spLocks noChangeArrowheads="1"/>
          </p:cNvSpPr>
          <p:nvPr/>
        </p:nvSpPr>
        <p:spPr bwMode="auto">
          <a:xfrm>
            <a:off x="6659563" y="1484313"/>
            <a:ext cx="360362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 b="1"/>
          </a:p>
        </p:txBody>
      </p:sp>
      <p:sp>
        <p:nvSpPr>
          <p:cNvPr id="3095" name="Oval 42"/>
          <p:cNvSpPr>
            <a:spLocks noChangeArrowheads="1"/>
          </p:cNvSpPr>
          <p:nvPr/>
        </p:nvSpPr>
        <p:spPr bwMode="auto">
          <a:xfrm>
            <a:off x="7164388" y="1484313"/>
            <a:ext cx="360362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 b="1"/>
          </a:p>
        </p:txBody>
      </p:sp>
      <p:sp>
        <p:nvSpPr>
          <p:cNvPr id="3096" name="Oval 43"/>
          <p:cNvSpPr>
            <a:spLocks noChangeArrowheads="1"/>
          </p:cNvSpPr>
          <p:nvPr/>
        </p:nvSpPr>
        <p:spPr bwMode="auto">
          <a:xfrm>
            <a:off x="7667625" y="1484313"/>
            <a:ext cx="360363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 b="1"/>
          </a:p>
        </p:txBody>
      </p:sp>
      <p:sp>
        <p:nvSpPr>
          <p:cNvPr id="3097" name="Oval 44"/>
          <p:cNvSpPr>
            <a:spLocks noChangeArrowheads="1"/>
          </p:cNvSpPr>
          <p:nvPr/>
        </p:nvSpPr>
        <p:spPr bwMode="auto">
          <a:xfrm>
            <a:off x="8172450" y="1485900"/>
            <a:ext cx="360363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 b="1"/>
          </a:p>
        </p:txBody>
      </p:sp>
      <p:sp>
        <p:nvSpPr>
          <p:cNvPr id="3098" name="AutoShape 45"/>
          <p:cNvSpPr>
            <a:spLocks noChangeArrowheads="1"/>
          </p:cNvSpPr>
          <p:nvPr/>
        </p:nvSpPr>
        <p:spPr bwMode="auto">
          <a:xfrm>
            <a:off x="6875463" y="2565400"/>
            <a:ext cx="1368425" cy="215900"/>
          </a:xfrm>
          <a:prstGeom prst="flowChartDecision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 b="1"/>
          </a:p>
        </p:txBody>
      </p:sp>
      <p:sp>
        <p:nvSpPr>
          <p:cNvPr id="3099" name="Oval 46"/>
          <p:cNvSpPr>
            <a:spLocks noChangeArrowheads="1"/>
          </p:cNvSpPr>
          <p:nvPr/>
        </p:nvSpPr>
        <p:spPr bwMode="auto">
          <a:xfrm>
            <a:off x="7451725" y="2638425"/>
            <a:ext cx="144463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 b="1"/>
          </a:p>
        </p:txBody>
      </p:sp>
      <p:sp>
        <p:nvSpPr>
          <p:cNvPr id="3100" name="Line 47"/>
          <p:cNvSpPr>
            <a:spLocks noChangeShapeType="1"/>
          </p:cNvSpPr>
          <p:nvPr/>
        </p:nvSpPr>
        <p:spPr bwMode="auto">
          <a:xfrm flipH="1">
            <a:off x="2124075" y="2420938"/>
            <a:ext cx="1223963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 b="1"/>
          </a:p>
        </p:txBody>
      </p:sp>
      <p:sp>
        <p:nvSpPr>
          <p:cNvPr id="3101" name="Line 48"/>
          <p:cNvSpPr>
            <a:spLocks noChangeShapeType="1"/>
          </p:cNvSpPr>
          <p:nvPr/>
        </p:nvSpPr>
        <p:spPr bwMode="auto">
          <a:xfrm>
            <a:off x="5292725" y="2420938"/>
            <a:ext cx="1584325" cy="14446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 b="1"/>
          </a:p>
        </p:txBody>
      </p:sp>
      <p:sp>
        <p:nvSpPr>
          <p:cNvPr id="3102" name="Line 49"/>
          <p:cNvSpPr>
            <a:spLocks noChangeShapeType="1"/>
          </p:cNvSpPr>
          <p:nvPr/>
        </p:nvSpPr>
        <p:spPr bwMode="auto">
          <a:xfrm flipV="1">
            <a:off x="5292725" y="1628775"/>
            <a:ext cx="1727200" cy="6477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 b="1"/>
          </a:p>
        </p:txBody>
      </p:sp>
      <p:sp>
        <p:nvSpPr>
          <p:cNvPr id="3103" name="Line 50"/>
          <p:cNvSpPr>
            <a:spLocks noChangeShapeType="1"/>
          </p:cNvSpPr>
          <p:nvPr/>
        </p:nvSpPr>
        <p:spPr bwMode="auto">
          <a:xfrm>
            <a:off x="4932363" y="2781300"/>
            <a:ext cx="1727200" cy="158432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 b="1"/>
          </a:p>
        </p:txBody>
      </p:sp>
      <p:sp>
        <p:nvSpPr>
          <p:cNvPr id="3104" name="Text Box 51"/>
          <p:cNvSpPr txBox="1">
            <a:spLocks noChangeArrowheads="1"/>
          </p:cNvSpPr>
          <p:nvPr/>
        </p:nvSpPr>
        <p:spPr bwMode="auto">
          <a:xfrm>
            <a:off x="1116013" y="2420938"/>
            <a:ext cx="719137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200" b="1" dirty="0">
                <a:solidFill>
                  <a:schemeClr val="bg1"/>
                </a:solidFill>
              </a:rPr>
              <a:t>SNC</a:t>
            </a:r>
          </a:p>
        </p:txBody>
      </p:sp>
      <p:sp>
        <p:nvSpPr>
          <p:cNvPr id="3105" name="Text Box 52"/>
          <p:cNvSpPr txBox="1">
            <a:spLocks noChangeArrowheads="1"/>
          </p:cNvSpPr>
          <p:nvPr/>
        </p:nvSpPr>
        <p:spPr bwMode="auto">
          <a:xfrm>
            <a:off x="1131888" y="4883150"/>
            <a:ext cx="71913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200" b="1"/>
              <a:t>REIN</a:t>
            </a:r>
          </a:p>
        </p:txBody>
      </p:sp>
      <p:sp>
        <p:nvSpPr>
          <p:cNvPr id="3106" name="Text Box 53"/>
          <p:cNvSpPr txBox="1">
            <a:spLocks noChangeArrowheads="1"/>
          </p:cNvSpPr>
          <p:nvPr/>
        </p:nvSpPr>
        <p:spPr bwMode="auto">
          <a:xfrm>
            <a:off x="3132138" y="4392613"/>
            <a:ext cx="93662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200" b="1"/>
              <a:t>MOELLE</a:t>
            </a:r>
          </a:p>
          <a:p>
            <a:pPr>
              <a:spcBef>
                <a:spcPct val="50000"/>
              </a:spcBef>
            </a:pPr>
            <a:r>
              <a:rPr lang="fr-FR" sz="1200" b="1"/>
              <a:t>OSSEUSE</a:t>
            </a:r>
          </a:p>
        </p:txBody>
      </p:sp>
      <p:sp>
        <p:nvSpPr>
          <p:cNvPr id="3107" name="Text Box 54"/>
          <p:cNvSpPr txBox="1">
            <a:spLocks noChangeArrowheads="1"/>
          </p:cNvSpPr>
          <p:nvPr/>
        </p:nvSpPr>
        <p:spPr bwMode="auto">
          <a:xfrm>
            <a:off x="7019925" y="2794000"/>
            <a:ext cx="136683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200" b="1"/>
              <a:t>FIBROBLASTE</a:t>
            </a:r>
          </a:p>
        </p:txBody>
      </p:sp>
      <p:sp>
        <p:nvSpPr>
          <p:cNvPr id="3108" name="Text Box 55"/>
          <p:cNvSpPr txBox="1">
            <a:spLocks noChangeArrowheads="1"/>
          </p:cNvSpPr>
          <p:nvPr/>
        </p:nvSpPr>
        <p:spPr bwMode="auto">
          <a:xfrm>
            <a:off x="7381875" y="1628775"/>
            <a:ext cx="71913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200" b="1"/>
              <a:t>C. End</a:t>
            </a:r>
          </a:p>
        </p:txBody>
      </p:sp>
      <p:sp>
        <p:nvSpPr>
          <p:cNvPr id="3109" name="Line 56"/>
          <p:cNvSpPr>
            <a:spLocks noChangeShapeType="1"/>
          </p:cNvSpPr>
          <p:nvPr/>
        </p:nvSpPr>
        <p:spPr bwMode="auto">
          <a:xfrm>
            <a:off x="1187450" y="3068638"/>
            <a:ext cx="0" cy="11525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 b="1"/>
          </a:p>
        </p:txBody>
      </p:sp>
      <p:sp>
        <p:nvSpPr>
          <p:cNvPr id="3110" name="Line 57"/>
          <p:cNvSpPr>
            <a:spLocks noChangeShapeType="1"/>
          </p:cNvSpPr>
          <p:nvPr/>
        </p:nvSpPr>
        <p:spPr bwMode="auto">
          <a:xfrm>
            <a:off x="1187450" y="3068638"/>
            <a:ext cx="1223963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 b="1"/>
          </a:p>
        </p:txBody>
      </p:sp>
      <p:sp>
        <p:nvSpPr>
          <p:cNvPr id="3111" name="Text Box 58"/>
          <p:cNvSpPr txBox="1">
            <a:spLocks noChangeArrowheads="1"/>
          </p:cNvSpPr>
          <p:nvPr/>
        </p:nvSpPr>
        <p:spPr bwMode="auto">
          <a:xfrm>
            <a:off x="2339975" y="3730625"/>
            <a:ext cx="863600" cy="284163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200" b="1">
                <a:solidFill>
                  <a:srgbClr val="FF6600"/>
                </a:solidFill>
              </a:rPr>
              <a:t>FIEVRE</a:t>
            </a:r>
          </a:p>
        </p:txBody>
      </p:sp>
      <p:sp>
        <p:nvSpPr>
          <p:cNvPr id="3112" name="Text Box 59"/>
          <p:cNvSpPr txBox="1">
            <a:spLocks noChangeArrowheads="1"/>
          </p:cNvSpPr>
          <p:nvPr/>
        </p:nvSpPr>
        <p:spPr bwMode="auto">
          <a:xfrm>
            <a:off x="612775" y="3514725"/>
            <a:ext cx="71913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200" b="1"/>
              <a:t>ACTH</a:t>
            </a:r>
          </a:p>
        </p:txBody>
      </p:sp>
      <p:sp>
        <p:nvSpPr>
          <p:cNvPr id="3113" name="Text Box 60"/>
          <p:cNvSpPr txBox="1">
            <a:spLocks noChangeArrowheads="1"/>
          </p:cNvSpPr>
          <p:nvPr/>
        </p:nvSpPr>
        <p:spPr bwMode="auto">
          <a:xfrm>
            <a:off x="971550" y="6034088"/>
            <a:ext cx="1008063" cy="284162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200" b="1">
                <a:solidFill>
                  <a:srgbClr val="FF6600"/>
                </a:solidFill>
              </a:rPr>
              <a:t>CORTISOL</a:t>
            </a:r>
            <a:endParaRPr lang="fr-FR" sz="1200" b="1"/>
          </a:p>
        </p:txBody>
      </p:sp>
      <p:sp>
        <p:nvSpPr>
          <p:cNvPr id="3114" name="Line 61"/>
          <p:cNvSpPr>
            <a:spLocks noChangeShapeType="1"/>
          </p:cNvSpPr>
          <p:nvPr/>
        </p:nvSpPr>
        <p:spPr bwMode="auto">
          <a:xfrm flipH="1">
            <a:off x="250825" y="6165850"/>
            <a:ext cx="649288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</p:spPr>
        <p:txBody>
          <a:bodyPr/>
          <a:lstStyle/>
          <a:p>
            <a:endParaRPr lang="fr-FR" b="1"/>
          </a:p>
        </p:txBody>
      </p:sp>
      <p:sp>
        <p:nvSpPr>
          <p:cNvPr id="3115" name="Line 62"/>
          <p:cNvSpPr>
            <a:spLocks noChangeShapeType="1"/>
          </p:cNvSpPr>
          <p:nvPr/>
        </p:nvSpPr>
        <p:spPr bwMode="auto">
          <a:xfrm flipH="1" flipV="1">
            <a:off x="500033" y="1071545"/>
            <a:ext cx="45719" cy="5072099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</p:spPr>
        <p:txBody>
          <a:bodyPr/>
          <a:lstStyle/>
          <a:p>
            <a:endParaRPr lang="fr-FR" b="1"/>
          </a:p>
        </p:txBody>
      </p:sp>
      <p:sp>
        <p:nvSpPr>
          <p:cNvPr id="3116" name="Line 63"/>
          <p:cNvSpPr>
            <a:spLocks noChangeShapeType="1"/>
          </p:cNvSpPr>
          <p:nvPr/>
        </p:nvSpPr>
        <p:spPr bwMode="auto">
          <a:xfrm>
            <a:off x="250825" y="1052513"/>
            <a:ext cx="2952750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 b="1"/>
          </a:p>
        </p:txBody>
      </p:sp>
      <p:sp>
        <p:nvSpPr>
          <p:cNvPr id="3117" name="Text Box 64"/>
          <p:cNvSpPr txBox="1">
            <a:spLocks noChangeArrowheads="1"/>
          </p:cNvSpPr>
          <p:nvPr/>
        </p:nvSpPr>
        <p:spPr bwMode="auto">
          <a:xfrm>
            <a:off x="3132138" y="692150"/>
            <a:ext cx="3603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000" b="1">
                <a:solidFill>
                  <a:srgbClr val="FF6600"/>
                </a:solidFill>
              </a:rPr>
              <a:t>─</a:t>
            </a:r>
          </a:p>
        </p:txBody>
      </p:sp>
      <p:sp>
        <p:nvSpPr>
          <p:cNvPr id="3118" name="Text Box 65"/>
          <p:cNvSpPr txBox="1">
            <a:spLocks noChangeArrowheads="1"/>
          </p:cNvSpPr>
          <p:nvPr/>
        </p:nvSpPr>
        <p:spPr bwMode="auto">
          <a:xfrm>
            <a:off x="2989263" y="5589588"/>
            <a:ext cx="1943100" cy="284162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200" b="1">
                <a:solidFill>
                  <a:srgbClr val="FF6600"/>
                </a:solidFill>
              </a:rPr>
              <a:t>HYPERLEUCOCYTOSE</a:t>
            </a:r>
          </a:p>
        </p:txBody>
      </p:sp>
      <p:sp>
        <p:nvSpPr>
          <p:cNvPr id="3119" name="Text Box 66"/>
          <p:cNvSpPr txBox="1">
            <a:spLocks noChangeArrowheads="1"/>
          </p:cNvSpPr>
          <p:nvPr/>
        </p:nvSpPr>
        <p:spPr bwMode="auto">
          <a:xfrm>
            <a:off x="6589713" y="6034088"/>
            <a:ext cx="1943100" cy="284162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200" b="1">
                <a:solidFill>
                  <a:srgbClr val="FF6600"/>
                </a:solidFill>
              </a:rPr>
              <a:t>PRODUCTION DE PPA</a:t>
            </a:r>
          </a:p>
        </p:txBody>
      </p:sp>
      <p:sp>
        <p:nvSpPr>
          <p:cNvPr id="3120" name="Text Box 67"/>
          <p:cNvSpPr txBox="1">
            <a:spLocks noChangeArrowheads="1"/>
          </p:cNvSpPr>
          <p:nvPr/>
        </p:nvSpPr>
        <p:spPr bwMode="auto">
          <a:xfrm>
            <a:off x="7380288" y="3068638"/>
            <a:ext cx="1546225" cy="284162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200" b="1">
                <a:solidFill>
                  <a:srgbClr val="FF6600"/>
                </a:solidFill>
              </a:rPr>
              <a:t>RESTAURATION</a:t>
            </a:r>
            <a:endParaRPr lang="fr-FR" sz="1200" b="1"/>
          </a:p>
        </p:txBody>
      </p:sp>
      <p:sp>
        <p:nvSpPr>
          <p:cNvPr id="3121" name="Text Box 68"/>
          <p:cNvSpPr txBox="1">
            <a:spLocks noChangeArrowheads="1"/>
          </p:cNvSpPr>
          <p:nvPr/>
        </p:nvSpPr>
        <p:spPr bwMode="auto">
          <a:xfrm>
            <a:off x="6732588" y="739775"/>
            <a:ext cx="2159000" cy="466725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200" b="1">
                <a:solidFill>
                  <a:srgbClr val="FF6600"/>
                </a:solidFill>
              </a:rPr>
              <a:t>EXPRESSION DES MOLECULES D’ADHESION</a:t>
            </a:r>
            <a:endParaRPr lang="fr-FR" sz="1200" b="1"/>
          </a:p>
        </p:txBody>
      </p:sp>
      <p:sp>
        <p:nvSpPr>
          <p:cNvPr id="3122" name="Text Box 69"/>
          <p:cNvSpPr txBox="1">
            <a:spLocks noChangeArrowheads="1"/>
          </p:cNvSpPr>
          <p:nvPr/>
        </p:nvSpPr>
        <p:spPr bwMode="auto">
          <a:xfrm>
            <a:off x="6948488" y="1484313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400" b="1">
                <a:solidFill>
                  <a:srgbClr val="33CC33"/>
                </a:solidFill>
              </a:rPr>
              <a:t>+</a:t>
            </a:r>
          </a:p>
        </p:txBody>
      </p:sp>
      <p:sp>
        <p:nvSpPr>
          <p:cNvPr id="3123" name="Text Box 70"/>
          <p:cNvSpPr txBox="1">
            <a:spLocks noChangeArrowheads="1"/>
          </p:cNvSpPr>
          <p:nvPr/>
        </p:nvSpPr>
        <p:spPr bwMode="auto">
          <a:xfrm>
            <a:off x="6372225" y="4292600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400" b="1">
                <a:solidFill>
                  <a:srgbClr val="33CC33"/>
                </a:solidFill>
              </a:rPr>
              <a:t>+</a:t>
            </a:r>
          </a:p>
        </p:txBody>
      </p:sp>
      <p:sp>
        <p:nvSpPr>
          <p:cNvPr id="3124" name="Text Box 71"/>
          <p:cNvSpPr txBox="1">
            <a:spLocks noChangeArrowheads="1"/>
          </p:cNvSpPr>
          <p:nvPr/>
        </p:nvSpPr>
        <p:spPr bwMode="auto">
          <a:xfrm>
            <a:off x="1908175" y="1963738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400" b="1">
                <a:solidFill>
                  <a:srgbClr val="33CC33"/>
                </a:solidFill>
              </a:rPr>
              <a:t>+</a:t>
            </a:r>
          </a:p>
        </p:txBody>
      </p:sp>
      <p:sp>
        <p:nvSpPr>
          <p:cNvPr id="3125" name="Text Box 72"/>
          <p:cNvSpPr txBox="1">
            <a:spLocks noChangeArrowheads="1"/>
          </p:cNvSpPr>
          <p:nvPr/>
        </p:nvSpPr>
        <p:spPr bwMode="auto">
          <a:xfrm>
            <a:off x="4068763" y="3908425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400" b="1">
                <a:solidFill>
                  <a:srgbClr val="33CC33"/>
                </a:solidFill>
              </a:rPr>
              <a:t>+</a:t>
            </a:r>
          </a:p>
        </p:txBody>
      </p:sp>
      <p:sp>
        <p:nvSpPr>
          <p:cNvPr id="3126" name="Text Box 73"/>
          <p:cNvSpPr txBox="1">
            <a:spLocks noChangeArrowheads="1"/>
          </p:cNvSpPr>
          <p:nvPr/>
        </p:nvSpPr>
        <p:spPr bwMode="auto">
          <a:xfrm>
            <a:off x="6588125" y="2565400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400" b="1">
                <a:solidFill>
                  <a:srgbClr val="33CC33"/>
                </a:solidFill>
              </a:rPr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16836171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914400" y="512064"/>
            <a:ext cx="5014922" cy="559482"/>
          </a:xfrm>
        </p:spPr>
        <p:txBody>
          <a:bodyPr>
            <a:normAutofit fontScale="90000"/>
          </a:bodyPr>
          <a:lstStyle/>
          <a:p>
            <a:r>
              <a:rPr lang="fr-FR" sz="2400" dirty="0">
                <a:solidFill>
                  <a:srgbClr val="00FF00"/>
                </a:solidFill>
              </a:rPr>
              <a:t>EFFETS SYSTEMIQUES DE LA RI</a:t>
            </a:r>
            <a:endParaRPr lang="ar-DZ" sz="2400" dirty="0">
              <a:solidFill>
                <a:srgbClr val="00FF00"/>
              </a:solidFill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1000100" y="1214422"/>
            <a:ext cx="7772400" cy="4572000"/>
          </a:xfrm>
        </p:spPr>
        <p:txBody>
          <a:bodyPr>
            <a:normAutofit/>
          </a:bodyPr>
          <a:lstStyle/>
          <a:p>
            <a:pPr algn="l" rtl="0">
              <a:buClr>
                <a:srgbClr val="00B0F0"/>
              </a:buClr>
              <a:buFont typeface="Wingdings" pitchFamily="2" charset="2"/>
              <a:buChar char="Ø"/>
            </a:pPr>
            <a:r>
              <a:rPr lang="fr-FR" sz="2000" dirty="0"/>
              <a:t> </a:t>
            </a:r>
            <a:r>
              <a:rPr lang="fr-FR" sz="2000" dirty="0">
                <a:solidFill>
                  <a:srgbClr val="7030A0"/>
                </a:solidFill>
              </a:rPr>
              <a:t>Synthèse des protéines de la phase aigue  (PPA) par l’hépatocyte:</a:t>
            </a:r>
          </a:p>
          <a:p>
            <a:pPr lvl="1" algn="l" rtl="0">
              <a:buClr>
                <a:srgbClr val="00B0F0"/>
              </a:buClr>
              <a:buFont typeface="Wingdings" pitchFamily="2" charset="2"/>
              <a:buChar char="Ø"/>
            </a:pPr>
            <a:endParaRPr lang="fr-FR" sz="1600" dirty="0"/>
          </a:p>
          <a:p>
            <a:pPr lvl="1" algn="l" rtl="0">
              <a:buClr>
                <a:srgbClr val="00B0F0"/>
              </a:buClr>
              <a:buFont typeface="Wingdings" pitchFamily="2" charset="2"/>
              <a:buChar char="Ø"/>
            </a:pPr>
            <a:r>
              <a:rPr lang="fr-FR" sz="1600" dirty="0"/>
              <a:t>PPA à amplitude de variation élevé:</a:t>
            </a:r>
          </a:p>
          <a:p>
            <a:pPr lvl="2" algn="l" rtl="0">
              <a:buClr>
                <a:srgbClr val="00B0F0"/>
              </a:buClr>
            </a:pPr>
            <a:r>
              <a:rPr lang="fr-FR" sz="1400" dirty="0"/>
              <a:t>C Réactive Protéine : CRP </a:t>
            </a:r>
          </a:p>
          <a:p>
            <a:pPr lvl="2" algn="l" rtl="0">
              <a:buClr>
                <a:srgbClr val="00B0F0"/>
              </a:buClr>
            </a:pPr>
            <a:r>
              <a:rPr lang="fr-FR" sz="1400" dirty="0"/>
              <a:t> Protéine sérique amyloïde A  : SAA</a:t>
            </a:r>
          </a:p>
          <a:p>
            <a:pPr lvl="2" algn="l" rtl="0">
              <a:buClr>
                <a:srgbClr val="00B0F0"/>
              </a:buClr>
            </a:pPr>
            <a:r>
              <a:rPr lang="fr-FR" sz="1400" dirty="0"/>
              <a:t> Procalcitonine </a:t>
            </a:r>
          </a:p>
          <a:p>
            <a:pPr lvl="1" algn="l" rtl="0">
              <a:buClr>
                <a:srgbClr val="00B0F0"/>
              </a:buClr>
              <a:buFont typeface="Wingdings" pitchFamily="2" charset="2"/>
              <a:buChar char="Ø"/>
            </a:pPr>
            <a:r>
              <a:rPr lang="fr-FR" sz="1600" dirty="0"/>
              <a:t> PPA à amplitude de variation modérée:</a:t>
            </a:r>
          </a:p>
          <a:p>
            <a:pPr lvl="2" algn="l" rtl="0">
              <a:buClr>
                <a:srgbClr val="00B0F0"/>
              </a:buClr>
            </a:pPr>
            <a:r>
              <a:rPr lang="fr-FR" sz="1400" dirty="0"/>
              <a:t> </a:t>
            </a:r>
            <a:r>
              <a:rPr lang="el-GR" sz="1400" dirty="0"/>
              <a:t>α</a:t>
            </a:r>
            <a:r>
              <a:rPr lang="fr-FR" sz="1400" dirty="0"/>
              <a:t>1 Antitrypsine : A1AT</a:t>
            </a:r>
          </a:p>
          <a:p>
            <a:pPr lvl="2" algn="l" rtl="0">
              <a:buClr>
                <a:srgbClr val="00B0F0"/>
              </a:buClr>
            </a:pPr>
            <a:r>
              <a:rPr lang="fr-FR" sz="1400" dirty="0"/>
              <a:t> </a:t>
            </a:r>
            <a:r>
              <a:rPr lang="el-GR" sz="1400" dirty="0"/>
              <a:t>α</a:t>
            </a:r>
            <a:r>
              <a:rPr lang="fr-FR" sz="1400" dirty="0"/>
              <a:t>1 Anti chymotrypsine</a:t>
            </a:r>
          </a:p>
          <a:p>
            <a:pPr lvl="2" algn="l" rtl="0">
              <a:buClr>
                <a:srgbClr val="00B0F0"/>
              </a:buClr>
            </a:pPr>
            <a:r>
              <a:rPr lang="fr-FR" sz="1400" dirty="0"/>
              <a:t>Orosomucoide </a:t>
            </a:r>
          </a:p>
          <a:p>
            <a:pPr lvl="2" algn="l" rtl="0">
              <a:buClr>
                <a:srgbClr val="00B0F0"/>
              </a:buClr>
            </a:pPr>
            <a:r>
              <a:rPr lang="fr-FR" sz="1400" dirty="0"/>
              <a:t>Haptoglobine</a:t>
            </a:r>
          </a:p>
          <a:p>
            <a:pPr lvl="2" algn="l" rtl="0">
              <a:buClr>
                <a:srgbClr val="00B0F0"/>
              </a:buClr>
            </a:pPr>
            <a:r>
              <a:rPr lang="fr-FR" sz="1400" dirty="0"/>
              <a:t> fibrinogène</a:t>
            </a:r>
          </a:p>
          <a:p>
            <a:pPr lvl="1" algn="l" rtl="0">
              <a:buClr>
                <a:srgbClr val="00B0F0"/>
              </a:buClr>
              <a:buFont typeface="Wingdings" pitchFamily="2" charset="2"/>
              <a:buChar char="Ø"/>
            </a:pPr>
            <a:r>
              <a:rPr lang="fr-FR" sz="1600" dirty="0"/>
              <a:t>  PPA à amplitude de variation  faible:</a:t>
            </a:r>
          </a:p>
          <a:p>
            <a:pPr lvl="2" algn="l" rtl="0">
              <a:buClr>
                <a:srgbClr val="00B0F0"/>
              </a:buClr>
            </a:pPr>
            <a:r>
              <a:rPr lang="fr-FR" sz="1400" dirty="0"/>
              <a:t> C3  </a:t>
            </a:r>
          </a:p>
          <a:p>
            <a:pPr lvl="2" algn="l" rtl="0">
              <a:buClr>
                <a:srgbClr val="00B0F0"/>
              </a:buClr>
            </a:pPr>
            <a:r>
              <a:rPr lang="fr-FR" sz="1400" dirty="0"/>
              <a:t> Céruléoplasmine</a:t>
            </a:r>
          </a:p>
          <a:p>
            <a:pPr lvl="1" algn="l" rtl="0">
              <a:buClr>
                <a:srgbClr val="00B0F0"/>
              </a:buClr>
              <a:buFont typeface="Wingdings" pitchFamily="2" charset="2"/>
              <a:buChar char="Ø"/>
            </a:pPr>
            <a:endParaRPr lang="ar-DZ" sz="1600" dirty="0"/>
          </a:p>
        </p:txBody>
      </p:sp>
    </p:spTree>
    <p:extLst>
      <p:ext uri="{BB962C8B-B14F-4D97-AF65-F5344CB8AC3E}">
        <p14:creationId xmlns:p14="http://schemas.microsoft.com/office/powerpoint/2010/main" val="7948672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71414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fr-FR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Phases de la RI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1285852" y="2285992"/>
            <a:ext cx="6189515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Clr>
                <a:srgbClr val="0070C0"/>
              </a:buClr>
              <a:buFont typeface="Wingdings" pitchFamily="2" charset="2"/>
              <a:buChar char="v"/>
            </a:pPr>
            <a:r>
              <a:rPr lang="fr-FR" sz="2000" dirty="0">
                <a:latin typeface="Comic Sans MS" pitchFamily="66" charset="0"/>
              </a:rPr>
              <a:t>Phase d’initiation: phase vasculaire</a:t>
            </a:r>
          </a:p>
          <a:p>
            <a:pPr>
              <a:buClr>
                <a:srgbClr val="0070C0"/>
              </a:buClr>
              <a:buFont typeface="Wingdings" pitchFamily="2" charset="2"/>
              <a:buChar char="v"/>
            </a:pPr>
            <a:endParaRPr lang="fr-FR" sz="2000" dirty="0">
              <a:latin typeface="Comic Sans MS" pitchFamily="66" charset="0"/>
            </a:endParaRPr>
          </a:p>
          <a:p>
            <a:pPr>
              <a:buClr>
                <a:srgbClr val="0070C0"/>
              </a:buClr>
              <a:buFont typeface="Wingdings" pitchFamily="2" charset="2"/>
              <a:buChar char="v"/>
            </a:pPr>
            <a:r>
              <a:rPr lang="fr-FR" sz="2000" dirty="0">
                <a:latin typeface="Comic Sans MS" pitchFamily="66" charset="0"/>
              </a:rPr>
              <a:t>Phase d’amplification.</a:t>
            </a:r>
          </a:p>
          <a:p>
            <a:pPr>
              <a:buClr>
                <a:srgbClr val="0070C0"/>
              </a:buClr>
              <a:buFont typeface="Wingdings" pitchFamily="2" charset="2"/>
              <a:buChar char="v"/>
            </a:pPr>
            <a:endParaRPr lang="fr-FR" sz="2000" dirty="0">
              <a:latin typeface="Comic Sans MS" pitchFamily="66" charset="0"/>
            </a:endParaRPr>
          </a:p>
          <a:p>
            <a:pPr>
              <a:buClr>
                <a:srgbClr val="0070C0"/>
              </a:buClr>
              <a:buFont typeface="Wingdings" pitchFamily="2" charset="2"/>
              <a:buChar char="v"/>
            </a:pPr>
            <a:r>
              <a:rPr lang="fr-FR" sz="2000" dirty="0">
                <a:latin typeface="Comic Sans MS" pitchFamily="66" charset="0"/>
              </a:rPr>
              <a:t>Phase de réparation: </a:t>
            </a:r>
            <a:r>
              <a:rPr lang="fr-FR" sz="1600" dirty="0">
                <a:latin typeface="Comic Sans MS" pitchFamily="66" charset="0"/>
              </a:rPr>
              <a:t>restaurer l’intégrité du tissu lésé</a:t>
            </a:r>
            <a:r>
              <a:rPr lang="fr-FR" sz="2000" dirty="0">
                <a:latin typeface="Comic Sans MS" pitchFamily="66" charset="0"/>
              </a:rPr>
              <a:t>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FR" sz="2000" dirty="0"/>
              <a:t>CRP: </a:t>
            </a:r>
            <a:r>
              <a:rPr lang="fr-FR" sz="2000" dirty="0" err="1"/>
              <a:t>pentraxine</a:t>
            </a:r>
            <a:endParaRPr lang="fr-FR" sz="2000" dirty="0"/>
          </a:p>
          <a:p>
            <a:pPr algn="just">
              <a:buFont typeface="Arial" pitchFamily="34" charset="0"/>
              <a:buChar char="•"/>
            </a:pPr>
            <a:r>
              <a:rPr lang="fr-FR" sz="2000" dirty="0"/>
              <a:t>Fixe les ligands d’une façon dépendante du calcium</a:t>
            </a:r>
          </a:p>
          <a:p>
            <a:pPr algn="just">
              <a:buFont typeface="Arial" pitchFamily="34" charset="0"/>
              <a:buChar char="•"/>
            </a:pPr>
            <a:r>
              <a:rPr lang="fr-FR" sz="2000" dirty="0"/>
              <a:t>Polysaccharides à la surface des pneumocoques</a:t>
            </a:r>
          </a:p>
          <a:p>
            <a:pPr algn="just">
              <a:buFont typeface="Arial" pitchFamily="34" charset="0"/>
              <a:buChar char="•"/>
            </a:pPr>
            <a:r>
              <a:rPr lang="fr-FR" sz="2000" dirty="0" err="1"/>
              <a:t>Phosphorylcholine</a:t>
            </a:r>
            <a:r>
              <a:rPr lang="fr-FR" sz="2000" dirty="0"/>
              <a:t> à la surface de la plupart des pathogènes.</a:t>
            </a:r>
          </a:p>
          <a:p>
            <a:pPr algn="just">
              <a:buFont typeface="Arial" pitchFamily="34" charset="0"/>
              <a:buChar char="•"/>
            </a:pPr>
            <a:r>
              <a:rPr lang="fr-FR" sz="2000" dirty="0"/>
              <a:t>Opsonine et active une attaque du pathogène dépendante du complément.</a:t>
            </a:r>
          </a:p>
          <a:p>
            <a:pPr algn="just">
              <a:buFont typeface="Courier New" pitchFamily="49" charset="0"/>
              <a:buChar char="o"/>
            </a:pPr>
            <a:endParaRPr lang="fr-FR" sz="2000" dirty="0"/>
          </a:p>
          <a:p>
            <a:pPr algn="just">
              <a:buFont typeface="Courier New" pitchFamily="49" charset="0"/>
              <a:buChar char="o"/>
            </a:pPr>
            <a:r>
              <a:rPr lang="fr-FR" sz="2000" dirty="0"/>
              <a:t>OROSOMUCOIDE  sont des opsonines et activateurs du complément.</a:t>
            </a:r>
          </a:p>
          <a:p>
            <a:pPr algn="just">
              <a:buFont typeface="Arial" pitchFamily="34" charset="0"/>
              <a:buChar char="•"/>
            </a:pPr>
            <a:endParaRPr lang="fr-FR" sz="2000" dirty="0"/>
          </a:p>
          <a:p>
            <a:endParaRPr lang="fr-FR" sz="2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400" dirty="0">
                <a:solidFill>
                  <a:srgbClr val="03DF08"/>
                </a:solidFill>
              </a:rPr>
              <a:t>AUTRES EFFETS SYSTEMIQUES</a:t>
            </a:r>
            <a:endParaRPr lang="ar-DZ" sz="2400" dirty="0">
              <a:solidFill>
                <a:srgbClr val="03DF08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28662" y="1285860"/>
            <a:ext cx="7772400" cy="4572000"/>
          </a:xfrm>
        </p:spPr>
        <p:txBody>
          <a:bodyPr>
            <a:normAutofit/>
          </a:bodyPr>
          <a:lstStyle/>
          <a:p>
            <a:pPr algn="l" rtl="0">
              <a:buClr>
                <a:srgbClr val="00B0F0"/>
              </a:buClr>
              <a:buFont typeface="Wingdings" pitchFamily="2" charset="2"/>
              <a:buChar char="Ø"/>
            </a:pPr>
            <a:r>
              <a:rPr lang="fr-FR" sz="2000" dirty="0"/>
              <a:t>Douleur : via bradykinine, substance P, somatostatine.</a:t>
            </a:r>
          </a:p>
          <a:p>
            <a:pPr algn="l" rtl="0">
              <a:buClr>
                <a:srgbClr val="00B0F0"/>
              </a:buClr>
              <a:buNone/>
            </a:pPr>
            <a:endParaRPr lang="fr-FR" sz="2000" dirty="0"/>
          </a:p>
          <a:p>
            <a:pPr algn="l" rtl="0">
              <a:buClr>
                <a:srgbClr val="00B0F0"/>
              </a:buClr>
              <a:buFont typeface="Wingdings" pitchFamily="2" charset="2"/>
              <a:buChar char="Ø"/>
            </a:pPr>
            <a:r>
              <a:rPr lang="fr-FR" sz="2000" dirty="0"/>
              <a:t>Fièvre : IL-1, IL-6, TNF</a:t>
            </a:r>
            <a:r>
              <a:rPr lang="el-GR" sz="2000" dirty="0"/>
              <a:t>α</a:t>
            </a:r>
            <a:r>
              <a:rPr lang="fr-FR" sz="2000" dirty="0"/>
              <a:t>, PGE2</a:t>
            </a:r>
          </a:p>
          <a:p>
            <a:pPr algn="l" rtl="0">
              <a:buClr>
                <a:srgbClr val="00B0F0"/>
              </a:buClr>
              <a:buFont typeface="Wingdings" pitchFamily="2" charset="2"/>
              <a:buChar char="Ø"/>
            </a:pPr>
            <a:r>
              <a:rPr lang="fr-FR" sz="2000" dirty="0"/>
              <a:t> Anorexie : via  leptine</a:t>
            </a:r>
          </a:p>
          <a:p>
            <a:pPr algn="l" rtl="0">
              <a:buClr>
                <a:srgbClr val="00B0F0"/>
              </a:buClr>
              <a:buFont typeface="Wingdings" pitchFamily="2" charset="2"/>
              <a:buChar char="Ø"/>
            </a:pPr>
            <a:r>
              <a:rPr lang="fr-FR" sz="2000" dirty="0"/>
              <a:t> Asthénie                                                                              SNC </a:t>
            </a:r>
          </a:p>
          <a:p>
            <a:pPr algn="l" rtl="0">
              <a:buClr>
                <a:srgbClr val="00B0F0"/>
              </a:buClr>
              <a:buFont typeface="Wingdings" pitchFamily="2" charset="2"/>
              <a:buChar char="Ø"/>
            </a:pPr>
            <a:r>
              <a:rPr lang="fr-FR" sz="2000" dirty="0"/>
              <a:t> Amaigrissement                                                           Hypothalamus</a:t>
            </a:r>
          </a:p>
          <a:p>
            <a:pPr algn="l" rtl="0">
              <a:buClr>
                <a:srgbClr val="00B0F0"/>
              </a:buClr>
              <a:buNone/>
            </a:pPr>
            <a:r>
              <a:rPr lang="fr-FR" sz="2000" dirty="0"/>
              <a:t>                                                                              </a:t>
            </a:r>
          </a:p>
          <a:p>
            <a:pPr algn="l" rtl="0">
              <a:buClr>
                <a:srgbClr val="00B0F0"/>
              </a:buClr>
              <a:buFont typeface="Wingdings" pitchFamily="2" charset="2"/>
              <a:buChar char="Ø"/>
            </a:pPr>
            <a:r>
              <a:rPr lang="fr-FR" sz="2000" dirty="0"/>
              <a:t> Trouble du sommeil</a:t>
            </a:r>
          </a:p>
          <a:p>
            <a:pPr algn="l" rtl="0">
              <a:buClr>
                <a:srgbClr val="00B0F0"/>
              </a:buClr>
              <a:buNone/>
            </a:pPr>
            <a:endParaRPr lang="ar-DZ" sz="2000" dirty="0"/>
          </a:p>
        </p:txBody>
      </p:sp>
      <p:sp>
        <p:nvSpPr>
          <p:cNvPr id="4" name="Flèche droite 3"/>
          <p:cNvSpPr/>
          <p:nvPr/>
        </p:nvSpPr>
        <p:spPr>
          <a:xfrm>
            <a:off x="4929190" y="3214686"/>
            <a:ext cx="928694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5" name="Accolade fermante 4"/>
          <p:cNvSpPr/>
          <p:nvPr/>
        </p:nvSpPr>
        <p:spPr>
          <a:xfrm>
            <a:off x="4572000" y="2071678"/>
            <a:ext cx="428628" cy="228601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1157378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-528740"/>
            <a:ext cx="7467600" cy="1143000"/>
          </a:xfrm>
        </p:spPr>
        <p:txBody>
          <a:bodyPr/>
          <a:lstStyle/>
          <a:p>
            <a:r>
              <a:rPr lang="fr-FR" sz="2800" dirty="0">
                <a:solidFill>
                  <a:srgbClr val="03DF08"/>
                </a:solidFill>
              </a:rPr>
              <a:t>PHASE DE RESOLUTION DE LA RI</a:t>
            </a:r>
            <a:endParaRPr lang="ar-DZ" sz="2800" dirty="0">
              <a:solidFill>
                <a:srgbClr val="03DF08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340768"/>
            <a:ext cx="8172400" cy="4572000"/>
          </a:xfrm>
        </p:spPr>
        <p:txBody>
          <a:bodyPr>
            <a:normAutofit fontScale="92500" lnSpcReduction="20000"/>
          </a:bodyPr>
          <a:lstStyle/>
          <a:p>
            <a:pPr algn="l" rtl="0">
              <a:buNone/>
            </a:pPr>
            <a:r>
              <a:rPr lang="fr-FR" sz="2000" dirty="0"/>
              <a:t>                                                      Déclin des évènements d’initiation: Mode passif</a:t>
            </a:r>
          </a:p>
          <a:p>
            <a:pPr lvl="3" algn="l" rtl="0">
              <a:buNone/>
            </a:pPr>
            <a:r>
              <a:rPr lang="fr-FR" sz="1800" dirty="0"/>
              <a:t>                                                          - Demie vie courte des médiateurs (CK)</a:t>
            </a:r>
          </a:p>
          <a:p>
            <a:pPr lvl="3" algn="l" rtl="0">
              <a:buNone/>
            </a:pPr>
            <a:r>
              <a:rPr lang="fr-FR" sz="1800" dirty="0"/>
              <a:t>                                                          - Epuration , élimination de                       </a:t>
            </a:r>
          </a:p>
          <a:p>
            <a:pPr lvl="3" algn="l" rtl="0">
              <a:buNone/>
            </a:pPr>
            <a:r>
              <a:rPr lang="fr-FR" dirty="0"/>
              <a:t>                                                             </a:t>
            </a:r>
            <a:r>
              <a:rPr lang="fr-FR" sz="1800" dirty="0"/>
              <a:t>l’agent causal </a:t>
            </a:r>
          </a:p>
          <a:p>
            <a:pPr lvl="3" algn="l" rtl="0">
              <a:buNone/>
            </a:pPr>
            <a:r>
              <a:rPr lang="fr-FR" sz="1800" dirty="0"/>
              <a:t>                                                                                                                                 </a:t>
            </a:r>
          </a:p>
          <a:p>
            <a:pPr algn="l" rtl="0">
              <a:buNone/>
            </a:pPr>
            <a:r>
              <a:rPr lang="fr-FR" sz="2000" dirty="0"/>
              <a:t>2 MECANISMES  </a:t>
            </a:r>
          </a:p>
          <a:p>
            <a:pPr algn="l" rtl="0">
              <a:buNone/>
            </a:pPr>
            <a:r>
              <a:rPr lang="fr-FR" sz="2000" dirty="0"/>
              <a:t>                                                              Inhibition des CK, CHK: Mode actif</a:t>
            </a:r>
          </a:p>
          <a:p>
            <a:pPr algn="l" rtl="0">
              <a:buNone/>
            </a:pPr>
            <a:r>
              <a:rPr lang="fr-FR" sz="2000" dirty="0"/>
              <a:t>                                                                        - CK inhibitrices: IL-4, IL-10, IL-13</a:t>
            </a:r>
          </a:p>
          <a:p>
            <a:pPr algn="l" rtl="0">
              <a:buNone/>
            </a:pPr>
            <a:r>
              <a:rPr lang="fr-FR" sz="2000" dirty="0"/>
              <a:t>                                                                        - Cortisol</a:t>
            </a:r>
          </a:p>
          <a:p>
            <a:pPr algn="l" rtl="0">
              <a:buNone/>
            </a:pPr>
            <a:r>
              <a:rPr lang="fr-FR" sz="2000" dirty="0"/>
              <a:t>                                                                        - antagonistes: IL-1 RA </a:t>
            </a:r>
          </a:p>
          <a:p>
            <a:pPr algn="l" rtl="0">
              <a:buNone/>
            </a:pPr>
            <a:r>
              <a:rPr lang="fr-FR" sz="2000" dirty="0"/>
              <a:t>                                                                        - Apoptose des cellules activées (M</a:t>
            </a:r>
            <a:r>
              <a:rPr lang="el-GR" sz="2000" dirty="0"/>
              <a:t>φ</a:t>
            </a:r>
            <a:r>
              <a:rPr lang="fr-FR" sz="2000" dirty="0"/>
              <a:t>)</a:t>
            </a:r>
            <a:endParaRPr lang="ar-DZ" sz="2000" dirty="0"/>
          </a:p>
        </p:txBody>
      </p:sp>
      <p:cxnSp>
        <p:nvCxnSpPr>
          <p:cNvPr id="5" name="Connecteur droit avec flèche 4"/>
          <p:cNvCxnSpPr/>
          <p:nvPr/>
        </p:nvCxnSpPr>
        <p:spPr>
          <a:xfrm flipV="1">
            <a:off x="2928926" y="1988112"/>
            <a:ext cx="1500198" cy="7143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avec flèche 5"/>
          <p:cNvCxnSpPr/>
          <p:nvPr/>
        </p:nvCxnSpPr>
        <p:spPr>
          <a:xfrm>
            <a:off x="2928926" y="3071810"/>
            <a:ext cx="1133484" cy="3476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96530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0789E3-BF9F-4DD4-AFB2-63089D45C8C4}" type="slidenum">
              <a:rPr lang="fr-BE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70054"/>
            <a:ext cx="1120800" cy="687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3450" y="642937"/>
            <a:ext cx="7277100" cy="5572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3133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0789E3-BF9F-4DD4-AFB2-63089D45C8C4}" type="slidenum">
              <a:rPr lang="fr-BE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70054"/>
            <a:ext cx="1120800" cy="687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1062" y="681037"/>
            <a:ext cx="7381875" cy="549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2648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0789E3-BF9F-4DD4-AFB2-63089D45C8C4}" type="slidenum">
              <a:rPr lang="fr-BE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70054"/>
            <a:ext cx="1120800" cy="687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1075" y="661987"/>
            <a:ext cx="7181850" cy="5534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142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0789E3-BF9F-4DD4-AFB2-63089D45C8C4}" type="slidenum">
              <a:rPr lang="fr-BE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70054"/>
            <a:ext cx="1120800" cy="687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5350" y="628650"/>
            <a:ext cx="7353300" cy="560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324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0185" y="1755434"/>
            <a:ext cx="3205793" cy="3369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ZoneTexte 5"/>
          <p:cNvSpPr txBox="1"/>
          <p:nvPr/>
        </p:nvSpPr>
        <p:spPr>
          <a:xfrm>
            <a:off x="4491372" y="743472"/>
            <a:ext cx="4113076" cy="5493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5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Hypothèse de l’existence d’un phénotype de switch M3 qui :</a:t>
            </a:r>
          </a:p>
          <a:p>
            <a:r>
              <a:rPr lang="fr-FR" sz="135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réponse a RF-M1 induit  la production des </a:t>
            </a:r>
            <a:r>
              <a:rPr lang="fr-FR" sz="135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Ctk</a:t>
            </a:r>
            <a:r>
              <a:rPr lang="fr-FR" sz="135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anti-inflammatoires et se reprogramme vers un phénotype M2….(phenotypeM1/M2).</a:t>
            </a:r>
          </a:p>
          <a:p>
            <a:r>
              <a:rPr lang="fr-FR" sz="135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Contrairement en réponse a RF-M2 induit  la production des </a:t>
            </a:r>
            <a:r>
              <a:rPr lang="fr-FR" sz="135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Ctk</a:t>
            </a:r>
            <a:r>
              <a:rPr lang="fr-FR" sz="135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proinflammatoires et se reprogramme vers un phénotype M1….(phénotype M2/M1).</a:t>
            </a:r>
          </a:p>
          <a:p>
            <a:r>
              <a:rPr lang="fr-FR" sz="135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 hypothèses suggèrent que  ce phénotype serait formé quand il y a nécessité  d'un mécanisme de rétroaction négative:</a:t>
            </a:r>
          </a:p>
          <a:p>
            <a:r>
              <a:rPr lang="fr-FR" sz="135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Quand il y a un risque d'inflammation excessive</a:t>
            </a:r>
          </a:p>
          <a:p>
            <a:r>
              <a:rPr lang="fr-FR" sz="135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 résultat de l'influence de RF-M1 sur macrophage : formation M1 / M2 , alors qu'en</a:t>
            </a:r>
          </a:p>
          <a:p>
            <a:r>
              <a:rPr lang="fr-FR" sz="135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cas de risque d'une diminution significative des propriétés bactéricides ou antivirales</a:t>
            </a:r>
          </a:p>
          <a:p>
            <a:r>
              <a:rPr lang="fr-FR" sz="135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un résultat  de l’action du RF-M2: formation M2 / M1.</a:t>
            </a:r>
          </a:p>
          <a:p>
            <a:endParaRPr lang="fr-FR" sz="135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fr-FR" sz="135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fr-FR" sz="135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fr-FR" sz="1350" b="1" i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Ellipse 6"/>
          <p:cNvSpPr/>
          <p:nvPr/>
        </p:nvSpPr>
        <p:spPr>
          <a:xfrm>
            <a:off x="2398449" y="1775227"/>
            <a:ext cx="540060" cy="37804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9" name="Rectangle 8"/>
          <p:cNvSpPr/>
          <p:nvPr/>
        </p:nvSpPr>
        <p:spPr>
          <a:xfrm>
            <a:off x="1385646" y="5104493"/>
            <a:ext cx="3429000" cy="5078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sz="135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RF-M1</a:t>
            </a:r>
            <a:r>
              <a:rPr lang="fr-FR" sz="1350" dirty="0"/>
              <a:t>: a </a:t>
            </a:r>
            <a:r>
              <a:rPr lang="fr-FR" sz="1350" dirty="0" err="1"/>
              <a:t>reprogramming</a:t>
            </a:r>
            <a:r>
              <a:rPr lang="fr-FR" sz="1350" dirty="0"/>
              <a:t> factor M1.</a:t>
            </a:r>
          </a:p>
          <a:p>
            <a:r>
              <a:rPr lang="fr-FR" sz="1350" b="1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RF-M2</a:t>
            </a:r>
            <a:r>
              <a:rPr lang="fr-FR" sz="1350" dirty="0"/>
              <a:t>:a </a:t>
            </a:r>
            <a:r>
              <a:rPr lang="fr-FR" sz="1350" dirty="0" err="1"/>
              <a:t>reprogramming</a:t>
            </a:r>
            <a:r>
              <a:rPr lang="fr-FR" sz="1350" dirty="0"/>
              <a:t> factor M2.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491372" y="5490373"/>
            <a:ext cx="3429000" cy="553998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fr-FR" sz="750" dirty="0" err="1"/>
              <a:t>Hindawi</a:t>
            </a:r>
            <a:r>
              <a:rPr lang="fr-FR" sz="750" dirty="0"/>
              <a:t> </a:t>
            </a:r>
            <a:r>
              <a:rPr lang="fr-FR" sz="750" dirty="0" err="1"/>
              <a:t>Publishing</a:t>
            </a:r>
            <a:r>
              <a:rPr lang="fr-FR" sz="750" dirty="0"/>
              <a:t> Corporation</a:t>
            </a:r>
          </a:p>
          <a:p>
            <a:pPr algn="r"/>
            <a:r>
              <a:rPr lang="fr-FR" sz="750" dirty="0" err="1"/>
              <a:t>BioMed</a:t>
            </a:r>
            <a:r>
              <a:rPr lang="fr-FR" sz="750" dirty="0"/>
              <a:t> </a:t>
            </a:r>
            <a:r>
              <a:rPr lang="fr-FR" sz="750" dirty="0" err="1"/>
              <a:t>Research</a:t>
            </a:r>
            <a:r>
              <a:rPr lang="fr-FR" sz="750" dirty="0"/>
              <a:t> International</a:t>
            </a:r>
          </a:p>
          <a:p>
            <a:pPr algn="r"/>
            <a:r>
              <a:rPr lang="fr-FR" sz="750" dirty="0"/>
              <a:t>Volume 2015, Article ID 341308, 22 pages</a:t>
            </a:r>
          </a:p>
          <a:p>
            <a:pPr algn="r"/>
            <a:r>
              <a:rPr lang="fr-FR" sz="750" dirty="0"/>
              <a:t>http://dx.doi.org/10.1155/2015/341308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10669" y="263186"/>
            <a:ext cx="5590313" cy="530915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fr-FR" sz="3000" b="1" dirty="0">
                <a:ln w="10541" cmpd="sng">
                  <a:solidFill>
                    <a:srgbClr val="92D050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</a:rPr>
              <a:t>Plasticité des macrophages</a:t>
            </a:r>
          </a:p>
        </p:txBody>
      </p:sp>
    </p:spTree>
    <p:extLst>
      <p:ext uri="{BB962C8B-B14F-4D97-AF65-F5344CB8AC3E}">
        <p14:creationId xmlns:p14="http://schemas.microsoft.com/office/powerpoint/2010/main" val="37392814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8"/>
          <p:cNvSpPr txBox="1">
            <a:spLocks noChangeArrowheads="1"/>
          </p:cNvSpPr>
          <p:nvPr/>
        </p:nvSpPr>
        <p:spPr bwMode="auto">
          <a:xfrm>
            <a:off x="2714612" y="528560"/>
            <a:ext cx="626427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EXPLORATION DE LA RI</a:t>
            </a:r>
          </a:p>
        </p:txBody>
      </p:sp>
      <p:sp>
        <p:nvSpPr>
          <p:cNvPr id="7172" name="Text Box 30"/>
          <p:cNvSpPr txBox="1">
            <a:spLocks noChangeArrowheads="1"/>
          </p:cNvSpPr>
          <p:nvPr/>
        </p:nvSpPr>
        <p:spPr bwMode="auto">
          <a:xfrm>
            <a:off x="684213" y="1628775"/>
            <a:ext cx="79914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l-GR" sz="1400" dirty="0"/>
          </a:p>
        </p:txBody>
      </p:sp>
      <p:sp>
        <p:nvSpPr>
          <p:cNvPr id="7173" name="Text Box 31"/>
          <p:cNvSpPr txBox="1">
            <a:spLocks noChangeArrowheads="1"/>
          </p:cNvSpPr>
          <p:nvPr/>
        </p:nvSpPr>
        <p:spPr bwMode="auto">
          <a:xfrm>
            <a:off x="509615" y="2000240"/>
            <a:ext cx="7991475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600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Le profil protéique sérique (PPS):</a:t>
            </a:r>
          </a:p>
          <a:p>
            <a:pPr>
              <a:spcBef>
                <a:spcPct val="50000"/>
              </a:spcBef>
            </a:pPr>
            <a:endParaRPr lang="fr-FR" sz="1600" u="sng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spcBef>
                <a:spcPct val="50000"/>
              </a:spcBef>
              <a:buClr>
                <a:srgbClr val="0070C0"/>
              </a:buClr>
              <a:buFont typeface="Wingdings" pitchFamily="2" charset="2"/>
              <a:buChar char="v"/>
            </a:pPr>
            <a:r>
              <a:rPr lang="fr-FR" sz="1600" dirty="0">
                <a:latin typeface="Comic Sans MS" pitchFamily="66" charset="0"/>
              </a:rPr>
              <a:t>    Le PPS est la représentation graphique du dosage de plusieurs protéines sériques.</a:t>
            </a:r>
          </a:p>
          <a:p>
            <a:pPr>
              <a:spcBef>
                <a:spcPct val="50000"/>
              </a:spcBef>
              <a:buClr>
                <a:srgbClr val="0070C0"/>
              </a:buClr>
              <a:buFont typeface="Wingdings" pitchFamily="2" charset="2"/>
              <a:buChar char="v"/>
            </a:pPr>
            <a:endParaRPr lang="fr-FR" sz="1600" dirty="0">
              <a:latin typeface="Comic Sans MS" pitchFamily="66" charset="0"/>
            </a:endParaRPr>
          </a:p>
          <a:p>
            <a:pPr>
              <a:spcBef>
                <a:spcPct val="50000"/>
              </a:spcBef>
              <a:buClr>
                <a:srgbClr val="0070C0"/>
              </a:buClr>
              <a:buFont typeface="Wingdings" pitchFamily="2" charset="2"/>
              <a:buChar char="v"/>
            </a:pPr>
            <a:r>
              <a:rPr lang="fr-FR" sz="1600" dirty="0">
                <a:latin typeface="Comic Sans MS" pitchFamily="66" charset="0"/>
              </a:rPr>
              <a:t>    Il comporte au moins les 08 protéines sériques suivantes permettant d’explorer plusieurs axes physiopathologiques:</a:t>
            </a:r>
          </a:p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fr-FR" sz="1600" dirty="0">
                <a:latin typeface="Comic Sans MS" pitchFamily="66" charset="0"/>
              </a:rPr>
              <a:t>      Les immunoglobulines G, A, M: impliquées dans l’immunité humorale.</a:t>
            </a:r>
          </a:p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fr-FR" sz="1600" dirty="0">
                <a:latin typeface="Comic Sans MS" pitchFamily="66" charset="0"/>
              </a:rPr>
              <a:t>      L’</a:t>
            </a:r>
            <a:r>
              <a:rPr lang="fr-FR" sz="1600" dirty="0" err="1">
                <a:latin typeface="Comic Sans MS" pitchFamily="66" charset="0"/>
              </a:rPr>
              <a:t>orosomucoide</a:t>
            </a:r>
            <a:r>
              <a:rPr lang="fr-FR" sz="1600" dirty="0">
                <a:latin typeface="Comic Sans MS" pitchFamily="66" charset="0"/>
              </a:rPr>
              <a:t>, l’haptoglobine, la transferrine, l’albumine et le C3 : toutes d’origine hépatocytaire et impliquées essentiellement dans l’insuffisance hépatique et l’inflammation.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856" y="6165257"/>
            <a:ext cx="1120800" cy="588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512" y="260648"/>
            <a:ext cx="8568952" cy="5949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74507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9" y="714356"/>
            <a:ext cx="7429552" cy="5572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0" y="285728"/>
            <a:ext cx="9144000" cy="564357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dirty="0">
                <a:latin typeface="Comic Sans MS" pitchFamily="66" charset="0"/>
              </a:rPr>
              <a:t>                        </a:t>
            </a:r>
            <a:r>
              <a:rPr lang="fr-FR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A/ LA PHASE D’INITIATION</a:t>
            </a:r>
          </a:p>
          <a:p>
            <a:endParaRPr lang="fr-FR" sz="1600" dirty="0">
              <a:latin typeface="Comic Sans MS" pitchFamily="66" charset="0"/>
            </a:endParaRPr>
          </a:p>
          <a:p>
            <a:endParaRPr lang="fr-FR" sz="1600" dirty="0">
              <a:latin typeface="Comic Sans MS" pitchFamily="66" charset="0"/>
            </a:endParaRPr>
          </a:p>
          <a:p>
            <a:pPr>
              <a:buNone/>
            </a:pPr>
            <a:r>
              <a:rPr lang="fr-FR" sz="1600" dirty="0">
                <a:latin typeface="Comic Sans MS" pitchFamily="66" charset="0"/>
              </a:rPr>
              <a:t>      </a:t>
            </a:r>
            <a:r>
              <a:rPr lang="fr-FR" sz="1600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1/ Au niveau moléculaire:</a:t>
            </a:r>
          </a:p>
          <a:p>
            <a:endParaRPr lang="fr-FR" sz="1600" dirty="0">
              <a:latin typeface="Comic Sans MS" pitchFamily="66" charset="0"/>
            </a:endParaRPr>
          </a:p>
          <a:p>
            <a:pPr>
              <a:buNone/>
            </a:pPr>
            <a:r>
              <a:rPr lang="fr-FR" sz="1600" dirty="0">
                <a:latin typeface="Comic Sans MS" pitchFamily="66" charset="0"/>
              </a:rPr>
              <a:t>      Le facteur XII est l’unique initiateur de la RI.</a:t>
            </a:r>
          </a:p>
          <a:p>
            <a:endParaRPr lang="fr-FR" sz="1600" dirty="0">
              <a:latin typeface="Comic Sans MS" pitchFamily="66" charset="0"/>
            </a:endParaRPr>
          </a:p>
          <a:p>
            <a:endParaRPr lang="fr-FR" sz="16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85720" y="71414"/>
            <a:ext cx="86901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>
                <a:solidFill>
                  <a:schemeClr val="tx2"/>
                </a:solidFill>
                <a:latin typeface="Comic Sans MS" pitchFamily="66" charset="0"/>
              </a:rPr>
              <a:t>Rôle du facteur XII dans l’activation des principaux systèmes enzymatiques plasmatiques</a:t>
            </a:r>
          </a:p>
        </p:txBody>
      </p:sp>
      <p:sp>
        <p:nvSpPr>
          <p:cNvPr id="5" name="Ellipse 4"/>
          <p:cNvSpPr/>
          <p:nvPr/>
        </p:nvSpPr>
        <p:spPr>
          <a:xfrm>
            <a:off x="4000496" y="571480"/>
            <a:ext cx="857256" cy="485772"/>
          </a:xfrm>
          <a:prstGeom prst="ellipse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002060"/>
                </a:solidFill>
                <a:latin typeface="Comic Sans MS" pitchFamily="66" charset="0"/>
              </a:rPr>
              <a:t>XII</a:t>
            </a:r>
          </a:p>
        </p:txBody>
      </p:sp>
      <p:sp>
        <p:nvSpPr>
          <p:cNvPr id="6" name="Ellipse 5"/>
          <p:cNvSpPr/>
          <p:nvPr/>
        </p:nvSpPr>
        <p:spPr>
          <a:xfrm>
            <a:off x="3714744" y="1571612"/>
            <a:ext cx="1428760" cy="571504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002060"/>
                </a:solidFill>
                <a:latin typeface="Comic Sans MS" pitchFamily="66" charset="0"/>
              </a:rPr>
              <a:t>XII activé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214282" y="2714620"/>
            <a:ext cx="2214578" cy="557210"/>
          </a:xfrm>
          <a:prstGeom prst="round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>
                <a:solidFill>
                  <a:srgbClr val="002060"/>
                </a:solidFill>
                <a:latin typeface="Comic Sans MS" pitchFamily="66" charset="0"/>
              </a:rPr>
              <a:t>Système de la coagulation-fibrinolyse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3500430" y="2714620"/>
            <a:ext cx="2214578" cy="557210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>
                <a:solidFill>
                  <a:srgbClr val="002060"/>
                </a:solidFill>
                <a:latin typeface="Comic Sans MS" pitchFamily="66" charset="0"/>
              </a:rPr>
              <a:t>Système du complément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6786578" y="2800352"/>
            <a:ext cx="2214578" cy="557210"/>
          </a:xfrm>
          <a:prstGeom prst="roundRect">
            <a:avLst/>
          </a:prstGeom>
          <a:gradFill>
            <a:gsLst>
              <a:gs pos="0">
                <a:schemeClr val="accent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solidFill>
                  <a:srgbClr val="FF0000"/>
                </a:solidFill>
                <a:latin typeface="Comic Sans MS" pitchFamily="66" charset="0"/>
              </a:rPr>
              <a:t>Système des kinines</a:t>
            </a:r>
          </a:p>
        </p:txBody>
      </p:sp>
      <p:sp>
        <p:nvSpPr>
          <p:cNvPr id="11" name="Ellipse 10"/>
          <p:cNvSpPr/>
          <p:nvPr/>
        </p:nvSpPr>
        <p:spPr>
          <a:xfrm>
            <a:off x="785786" y="4357694"/>
            <a:ext cx="914400" cy="628648"/>
          </a:xfrm>
          <a:prstGeom prst="ellipse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002060"/>
                </a:solidFill>
                <a:latin typeface="Comic Sans MS" pitchFamily="66" charset="0"/>
              </a:rPr>
              <a:t>PDF</a:t>
            </a:r>
          </a:p>
        </p:txBody>
      </p:sp>
      <p:sp>
        <p:nvSpPr>
          <p:cNvPr id="12" name="Ellipse 11"/>
          <p:cNvSpPr/>
          <p:nvPr/>
        </p:nvSpPr>
        <p:spPr>
          <a:xfrm>
            <a:off x="3071802" y="4014798"/>
            <a:ext cx="2857520" cy="914400"/>
          </a:xfrm>
          <a:prstGeom prst="ellipse">
            <a:avLst/>
          </a:prstGeom>
          <a:solidFill>
            <a:srgbClr val="92D050"/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rgbClr val="008000"/>
                </a:solidFill>
                <a:latin typeface="Comic Sans MS" pitchFamily="66" charset="0"/>
              </a:rPr>
              <a:t>Anaphylatoxines</a:t>
            </a:r>
            <a:endParaRPr lang="fr-FR" dirty="0">
              <a:solidFill>
                <a:srgbClr val="008000"/>
              </a:solidFill>
              <a:latin typeface="Comic Sans MS" pitchFamily="66" charset="0"/>
            </a:endParaRPr>
          </a:p>
          <a:p>
            <a:pPr algn="ctr"/>
            <a:r>
              <a:rPr lang="fr-FR" dirty="0">
                <a:solidFill>
                  <a:srgbClr val="008000"/>
                </a:solidFill>
                <a:latin typeface="Comic Sans MS" pitchFamily="66" charset="0"/>
              </a:rPr>
              <a:t>C3a, C4a, C5a</a:t>
            </a:r>
          </a:p>
        </p:txBody>
      </p:sp>
      <p:sp>
        <p:nvSpPr>
          <p:cNvPr id="13" name="Ellipse 12"/>
          <p:cNvSpPr/>
          <p:nvPr/>
        </p:nvSpPr>
        <p:spPr>
          <a:xfrm>
            <a:off x="6572264" y="4214818"/>
            <a:ext cx="2500330" cy="557210"/>
          </a:xfrm>
          <a:prstGeom prst="ellipse">
            <a:avLst/>
          </a:prstGeom>
          <a:gradFill>
            <a:gsLst>
              <a:gs pos="0">
                <a:srgbClr val="FF0000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C00000"/>
                </a:solidFill>
                <a:latin typeface="Comic Sans MS" pitchFamily="66" charset="0"/>
              </a:rPr>
              <a:t>Bradykinine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214282" y="5526961"/>
            <a:ext cx="2797561" cy="830997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sz="1600" dirty="0">
                <a:solidFill>
                  <a:srgbClr val="002060"/>
                </a:solidFill>
                <a:latin typeface="Comic Sans MS" pitchFamily="66" charset="0"/>
              </a:rPr>
              <a:t>Perméabilité vasculaire</a:t>
            </a:r>
          </a:p>
          <a:p>
            <a:r>
              <a:rPr lang="fr-FR" sz="1600" dirty="0">
                <a:solidFill>
                  <a:srgbClr val="002060"/>
                </a:solidFill>
                <a:latin typeface="Comic Sans MS" pitchFamily="66" charset="0"/>
              </a:rPr>
              <a:t>Chimiotactisme des PNN et</a:t>
            </a:r>
          </a:p>
          <a:p>
            <a:r>
              <a:rPr lang="fr-FR" sz="1600" dirty="0">
                <a:solidFill>
                  <a:srgbClr val="002060"/>
                </a:solidFill>
                <a:latin typeface="Comic Sans MS" pitchFamily="66" charset="0"/>
              </a:rPr>
              <a:t>macrophages</a:t>
            </a:r>
          </a:p>
        </p:txBody>
      </p:sp>
      <p:cxnSp>
        <p:nvCxnSpPr>
          <p:cNvPr id="16" name="Connecteur droit avec flèche 15"/>
          <p:cNvCxnSpPr/>
          <p:nvPr/>
        </p:nvCxnSpPr>
        <p:spPr>
          <a:xfrm rot="5400000" flipH="1" flipV="1">
            <a:off x="107125" y="5536421"/>
            <a:ext cx="214314" cy="142876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oneTexte 16"/>
          <p:cNvSpPr txBox="1"/>
          <p:nvPr/>
        </p:nvSpPr>
        <p:spPr>
          <a:xfrm>
            <a:off x="3207102" y="5402721"/>
            <a:ext cx="3076483" cy="1323439"/>
          </a:xfrm>
          <a:prstGeom prst="rect">
            <a:avLst/>
          </a:prstGeom>
          <a:noFill/>
          <a:ln w="6350">
            <a:solidFill>
              <a:srgbClr val="008000"/>
            </a:solidFill>
          </a:ln>
        </p:spPr>
        <p:txBody>
          <a:bodyPr wrap="none" rtlCol="0">
            <a:spAutoFit/>
          </a:bodyPr>
          <a:lstStyle/>
          <a:p>
            <a:r>
              <a:rPr lang="fr-FR" sz="1600" dirty="0">
                <a:solidFill>
                  <a:srgbClr val="008000"/>
                </a:solidFill>
                <a:latin typeface="Comic Sans MS" pitchFamily="66" charset="0"/>
              </a:rPr>
              <a:t>Dégranulation des mastocytes</a:t>
            </a:r>
          </a:p>
          <a:p>
            <a:r>
              <a:rPr lang="fr-FR" sz="1600" dirty="0">
                <a:solidFill>
                  <a:srgbClr val="008000"/>
                </a:solidFill>
                <a:latin typeface="Comic Sans MS" pitchFamily="66" charset="0"/>
              </a:rPr>
              <a:t>   Perméabilité vasculaire</a:t>
            </a:r>
          </a:p>
          <a:p>
            <a:r>
              <a:rPr lang="fr-FR" sz="1600" dirty="0">
                <a:solidFill>
                  <a:srgbClr val="008000"/>
                </a:solidFill>
                <a:latin typeface="Comic Sans MS" pitchFamily="66" charset="0"/>
              </a:rPr>
              <a:t>Chimiotactisme des PNN et</a:t>
            </a:r>
          </a:p>
          <a:p>
            <a:r>
              <a:rPr lang="fr-FR" sz="1600" dirty="0">
                <a:solidFill>
                  <a:srgbClr val="008000"/>
                </a:solidFill>
                <a:latin typeface="Comic Sans MS" pitchFamily="66" charset="0"/>
              </a:rPr>
              <a:t>macrophages.</a:t>
            </a:r>
          </a:p>
          <a:p>
            <a:r>
              <a:rPr lang="fr-FR" sz="1600" dirty="0">
                <a:solidFill>
                  <a:srgbClr val="008000"/>
                </a:solidFill>
                <a:latin typeface="Comic Sans MS" pitchFamily="66" charset="0"/>
              </a:rPr>
              <a:t>Contraction des muscles lisses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6424738" y="5429264"/>
            <a:ext cx="2719261" cy="132343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rgbClr val="FF0000"/>
                </a:solidFill>
                <a:latin typeface="Comic Sans MS" pitchFamily="66" charset="0"/>
              </a:rPr>
              <a:t>Vasodilatation</a:t>
            </a:r>
          </a:p>
          <a:p>
            <a:r>
              <a:rPr lang="fr-FR" sz="1600" dirty="0">
                <a:solidFill>
                  <a:srgbClr val="FF0000"/>
                </a:solidFill>
                <a:latin typeface="Comic Sans MS" pitchFamily="66" charset="0"/>
              </a:rPr>
              <a:t>Contraction des muscles</a:t>
            </a:r>
          </a:p>
          <a:p>
            <a:r>
              <a:rPr lang="fr-FR" sz="1600" dirty="0">
                <a:solidFill>
                  <a:srgbClr val="FF0000"/>
                </a:solidFill>
                <a:latin typeface="Comic Sans MS" pitchFamily="66" charset="0"/>
              </a:rPr>
              <a:t> lisses</a:t>
            </a:r>
          </a:p>
          <a:p>
            <a:r>
              <a:rPr lang="fr-FR" sz="1600" dirty="0">
                <a:solidFill>
                  <a:srgbClr val="FF0000"/>
                </a:solidFill>
                <a:latin typeface="Comic Sans MS" pitchFamily="66" charset="0"/>
              </a:rPr>
              <a:t>Douleur</a:t>
            </a:r>
          </a:p>
          <a:p>
            <a:r>
              <a:rPr lang="fr-FR" sz="1600" dirty="0">
                <a:solidFill>
                  <a:srgbClr val="FF0000"/>
                </a:solidFill>
                <a:latin typeface="Comic Sans MS" pitchFamily="66" charset="0"/>
              </a:rPr>
              <a:t>     Perméabilité vasculaire</a:t>
            </a:r>
          </a:p>
        </p:txBody>
      </p:sp>
      <p:cxnSp>
        <p:nvCxnSpPr>
          <p:cNvPr id="19" name="Connecteur droit avec flèche 18"/>
          <p:cNvCxnSpPr/>
          <p:nvPr/>
        </p:nvCxnSpPr>
        <p:spPr>
          <a:xfrm rot="5400000" flipH="1" flipV="1">
            <a:off x="6536545" y="6536553"/>
            <a:ext cx="214314" cy="142876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/>
          <p:nvPr/>
        </p:nvCxnSpPr>
        <p:spPr>
          <a:xfrm rot="5400000" flipH="1" flipV="1">
            <a:off x="3250397" y="5750735"/>
            <a:ext cx="214314" cy="142876"/>
          </a:xfrm>
          <a:prstGeom prst="straightConnector1">
            <a:avLst/>
          </a:prstGeom>
          <a:ln w="19050">
            <a:solidFill>
              <a:srgbClr val="008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/>
          <p:nvPr/>
        </p:nvCxnSpPr>
        <p:spPr>
          <a:xfrm rot="5400000">
            <a:off x="4250529" y="1321579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 rot="5400000">
            <a:off x="4250529" y="2393149"/>
            <a:ext cx="357190" cy="158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/>
          <p:nvPr/>
        </p:nvCxnSpPr>
        <p:spPr>
          <a:xfrm rot="10800000" flipV="1">
            <a:off x="2143108" y="2071678"/>
            <a:ext cx="1428760" cy="35719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avec flèche 27"/>
          <p:cNvCxnSpPr/>
          <p:nvPr/>
        </p:nvCxnSpPr>
        <p:spPr>
          <a:xfrm>
            <a:off x="5357818" y="1928802"/>
            <a:ext cx="1785950" cy="642942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ZoneTexte 28"/>
          <p:cNvSpPr txBox="1"/>
          <p:nvPr/>
        </p:nvSpPr>
        <p:spPr>
          <a:xfrm>
            <a:off x="2786050" y="2143116"/>
            <a:ext cx="3000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+</a:t>
            </a:r>
          </a:p>
        </p:txBody>
      </p:sp>
      <p:sp>
        <p:nvSpPr>
          <p:cNvPr id="31" name="ZoneTexte 30"/>
          <p:cNvSpPr txBox="1"/>
          <p:nvPr/>
        </p:nvSpPr>
        <p:spPr>
          <a:xfrm>
            <a:off x="6286512" y="1928802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/>
              <a:t>+</a:t>
            </a:r>
          </a:p>
        </p:txBody>
      </p:sp>
      <p:cxnSp>
        <p:nvCxnSpPr>
          <p:cNvPr id="33" name="Connecteur droit avec flèche 32"/>
          <p:cNvCxnSpPr/>
          <p:nvPr/>
        </p:nvCxnSpPr>
        <p:spPr>
          <a:xfrm rot="5400000">
            <a:off x="857224" y="3857628"/>
            <a:ext cx="857256" cy="1588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avec flèche 34"/>
          <p:cNvCxnSpPr/>
          <p:nvPr/>
        </p:nvCxnSpPr>
        <p:spPr>
          <a:xfrm rot="5400000">
            <a:off x="4286248" y="3643314"/>
            <a:ext cx="428628" cy="1588"/>
          </a:xfrm>
          <a:prstGeom prst="straightConnector1">
            <a:avLst/>
          </a:prstGeom>
          <a:ln w="254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avec flèche 36"/>
          <p:cNvCxnSpPr/>
          <p:nvPr/>
        </p:nvCxnSpPr>
        <p:spPr>
          <a:xfrm rot="5400000">
            <a:off x="7572396" y="3786190"/>
            <a:ext cx="571504" cy="1588"/>
          </a:xfrm>
          <a:prstGeom prst="straightConnector1">
            <a:avLst/>
          </a:prstGeom>
          <a:ln w="254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avec flèche 38"/>
          <p:cNvCxnSpPr/>
          <p:nvPr/>
        </p:nvCxnSpPr>
        <p:spPr>
          <a:xfrm rot="5400000">
            <a:off x="1071538" y="5286388"/>
            <a:ext cx="285752" cy="1588"/>
          </a:xfrm>
          <a:prstGeom prst="straightConnector1">
            <a:avLst/>
          </a:prstGeom>
          <a:ln w="254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avec flèche 40"/>
          <p:cNvCxnSpPr/>
          <p:nvPr/>
        </p:nvCxnSpPr>
        <p:spPr>
          <a:xfrm rot="5400000">
            <a:off x="4429124" y="5214950"/>
            <a:ext cx="285752" cy="1588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avec flèche 42"/>
          <p:cNvCxnSpPr/>
          <p:nvPr/>
        </p:nvCxnSpPr>
        <p:spPr>
          <a:xfrm rot="5400000">
            <a:off x="7680347" y="5106999"/>
            <a:ext cx="357190" cy="1588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ZoneTexte 31"/>
          <p:cNvSpPr txBox="1"/>
          <p:nvPr/>
        </p:nvSpPr>
        <p:spPr>
          <a:xfrm>
            <a:off x="4429124" y="2071678"/>
            <a:ext cx="3000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+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590800" y="363538"/>
            <a:ext cx="3481388" cy="400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rtl="1"/>
            <a:r>
              <a:rPr lang="fr-FR" sz="2000" dirty="0">
                <a:latin typeface="Calibri" pitchFamily="34" charset="0"/>
                <a:cs typeface="Arial" charset="0"/>
              </a:rPr>
              <a:t>1.  PHASE D’INITIATION</a:t>
            </a:r>
            <a:endParaRPr lang="en-US" sz="2000" dirty="0">
              <a:latin typeface="Calibri" pitchFamily="34" charset="0"/>
              <a:cs typeface="Arial" charset="0"/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4857750" y="2286000"/>
            <a:ext cx="2998788" cy="2714625"/>
            <a:chOff x="381" y="1891"/>
            <a:chExt cx="1733" cy="1745"/>
          </a:xfrm>
        </p:grpSpPr>
        <p:sp>
          <p:nvSpPr>
            <p:cNvPr id="5132" name="AutoShape 4"/>
            <p:cNvSpPr>
              <a:spLocks noChangeArrowheads="1"/>
            </p:cNvSpPr>
            <p:nvPr/>
          </p:nvSpPr>
          <p:spPr bwMode="auto">
            <a:xfrm>
              <a:off x="381" y="1937"/>
              <a:ext cx="1733" cy="413"/>
            </a:xfrm>
            <a:prstGeom prst="roundRect">
              <a:avLst>
                <a:gd name="adj" fmla="val 16667"/>
              </a:avLst>
            </a:prstGeom>
            <a:solidFill>
              <a:srgbClr val="FFCC00"/>
            </a:solidFill>
            <a:ln w="9525">
              <a:round/>
              <a:headEnd/>
              <a:tailEnd/>
            </a:ln>
            <a:scene3d>
              <a:camera prst="legacyObliqueTopLeft"/>
              <a:lightRig rig="legacyFlat3" dir="t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CC00"/>
              </a:extrusionClr>
            </a:sp3d>
          </p:spPr>
          <p:txBody>
            <a:bodyPr wrap="none" anchor="ctr">
              <a:flatTx/>
            </a:bodyPr>
            <a:lstStyle/>
            <a:p>
              <a:endParaRPr lang="fr-FR"/>
            </a:p>
          </p:txBody>
        </p:sp>
        <p:sp>
          <p:nvSpPr>
            <p:cNvPr id="5133" name="Text Box 5"/>
            <p:cNvSpPr txBox="1">
              <a:spLocks noChangeArrowheads="1"/>
            </p:cNvSpPr>
            <p:nvPr/>
          </p:nvSpPr>
          <p:spPr bwMode="auto">
            <a:xfrm>
              <a:off x="383" y="1891"/>
              <a:ext cx="1690" cy="3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fr-FR" sz="1600" b="1" dirty="0">
                  <a:latin typeface="Calibri" pitchFamily="34" charset="0"/>
                  <a:cs typeface="Arial" charset="0"/>
                </a:rPr>
                <a:t>MEDIATEURS </a:t>
              </a:r>
            </a:p>
            <a:p>
              <a:pPr algn="ctr"/>
              <a:r>
                <a:rPr lang="fr-FR" sz="1600" b="1" dirty="0">
                  <a:latin typeface="Calibri" pitchFamily="34" charset="0"/>
                  <a:cs typeface="Arial" charset="0"/>
                </a:rPr>
                <a:t> CHIMIOATTRACTANTS</a:t>
              </a:r>
              <a:endParaRPr lang="en-US" sz="1600" b="1" dirty="0">
                <a:latin typeface="Calibri" pitchFamily="34" charset="0"/>
                <a:cs typeface="Arial" charset="0"/>
              </a:endParaRPr>
            </a:p>
          </p:txBody>
        </p:sp>
        <p:sp>
          <p:nvSpPr>
            <p:cNvPr id="5134" name="Text Box 7"/>
            <p:cNvSpPr txBox="1">
              <a:spLocks noChangeArrowheads="1"/>
            </p:cNvSpPr>
            <p:nvPr/>
          </p:nvSpPr>
          <p:spPr bwMode="auto">
            <a:xfrm>
              <a:off x="381" y="2983"/>
              <a:ext cx="1733" cy="653"/>
            </a:xfrm>
            <a:prstGeom prst="rect">
              <a:avLst/>
            </a:prstGeom>
            <a:solidFill>
              <a:srgbClr val="CCCCFF"/>
            </a:solidFill>
            <a:ln w="9525">
              <a:miter lim="800000"/>
              <a:headEnd/>
              <a:tailEnd/>
            </a:ln>
            <a:scene3d>
              <a:camera prst="legacyObliqueTopLeft"/>
              <a:lightRig rig="legacyFlat3" dir="t"/>
            </a:scene3d>
            <a:sp3d extrusionH="430200" prstMaterial="legacyMatte">
              <a:bevelT w="13500" h="13500" prst="angle"/>
              <a:bevelB w="13500" h="13500" prst="angle"/>
              <a:extrusionClr>
                <a:srgbClr val="CCCCFF"/>
              </a:extrusionClr>
            </a:sp3d>
          </p:spPr>
          <p:txBody>
            <a:bodyPr>
              <a:spAutoFit/>
              <a:flatTx/>
            </a:bodyPr>
            <a:lstStyle/>
            <a:p>
              <a:r>
                <a:rPr lang="fr-FR" sz="1500" b="1" dirty="0" err="1">
                  <a:latin typeface="Calibri" pitchFamily="34" charset="0"/>
                  <a:cs typeface="Arial" charset="0"/>
                </a:rPr>
                <a:t>Chimiokines</a:t>
              </a:r>
              <a:r>
                <a:rPr lang="fr-FR" sz="1500" b="1" dirty="0">
                  <a:latin typeface="Calibri" pitchFamily="34" charset="0"/>
                  <a:cs typeface="Arial" charset="0"/>
                </a:rPr>
                <a:t>,</a:t>
              </a:r>
            </a:p>
            <a:p>
              <a:r>
                <a:rPr lang="fr-FR" sz="1500" b="1" dirty="0">
                  <a:latin typeface="Calibri" pitchFamily="34" charset="0"/>
                  <a:cs typeface="Arial" charset="0"/>
                </a:rPr>
                <a:t> LTB4,</a:t>
              </a:r>
            </a:p>
            <a:p>
              <a:r>
                <a:rPr lang="fr-FR" sz="1500" b="1" dirty="0">
                  <a:latin typeface="Calibri" pitchFamily="34" charset="0"/>
                  <a:cs typeface="Arial" charset="0"/>
                </a:rPr>
                <a:t> PDF,</a:t>
              </a:r>
            </a:p>
            <a:p>
              <a:r>
                <a:rPr lang="fr-FR" sz="1500" b="1" dirty="0">
                  <a:latin typeface="Calibri" pitchFamily="34" charset="0"/>
                  <a:cs typeface="Arial" charset="0"/>
                </a:rPr>
                <a:t>C3a, C4a, C5a</a:t>
              </a:r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642938" y="2335213"/>
            <a:ext cx="2870200" cy="3379787"/>
            <a:chOff x="3205" y="1661"/>
            <a:chExt cx="1845" cy="1252"/>
          </a:xfrm>
        </p:grpSpPr>
        <p:sp>
          <p:nvSpPr>
            <p:cNvPr id="5129" name="AutoShape 10"/>
            <p:cNvSpPr>
              <a:spLocks noChangeArrowheads="1"/>
            </p:cNvSpPr>
            <p:nvPr/>
          </p:nvSpPr>
          <p:spPr bwMode="auto">
            <a:xfrm>
              <a:off x="3475" y="1665"/>
              <a:ext cx="1575" cy="242"/>
            </a:xfrm>
            <a:prstGeom prst="roundRect">
              <a:avLst>
                <a:gd name="adj" fmla="val 16667"/>
              </a:avLst>
            </a:prstGeom>
            <a:solidFill>
              <a:srgbClr val="FF9933"/>
            </a:solidFill>
            <a:ln w="9525">
              <a:round/>
              <a:headEnd/>
              <a:tailEnd/>
            </a:ln>
            <a:scene3d>
              <a:camera prst="legacyObliqueTopLeft"/>
              <a:lightRig rig="legacyFlat3" dir="t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9933"/>
              </a:extrusionClr>
            </a:sp3d>
          </p:spPr>
          <p:txBody>
            <a:bodyPr wrap="none" anchor="ctr">
              <a:flatTx/>
            </a:bodyPr>
            <a:lstStyle/>
            <a:p>
              <a:endParaRPr lang="fr-FR"/>
            </a:p>
          </p:txBody>
        </p:sp>
        <p:sp>
          <p:nvSpPr>
            <p:cNvPr id="5130" name="Text Box 11"/>
            <p:cNvSpPr txBox="1">
              <a:spLocks noChangeArrowheads="1"/>
            </p:cNvSpPr>
            <p:nvPr/>
          </p:nvSpPr>
          <p:spPr bwMode="auto">
            <a:xfrm>
              <a:off x="3205" y="1661"/>
              <a:ext cx="1845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/>
              <a:r>
                <a:rPr lang="fr-FR" b="1" dirty="0">
                  <a:latin typeface="Calibri" pitchFamily="34" charset="0"/>
                  <a:cs typeface="Arial" charset="0"/>
                </a:rPr>
                <a:t>       </a:t>
              </a:r>
              <a:r>
                <a:rPr lang="fr-FR" sz="1600" b="1" dirty="0">
                  <a:latin typeface="Calibri" pitchFamily="34" charset="0"/>
                  <a:cs typeface="Arial" charset="0"/>
                </a:rPr>
                <a:t>MEDIATEURS </a:t>
              </a:r>
            </a:p>
            <a:p>
              <a:pPr algn="ctr" rtl="1"/>
              <a:r>
                <a:rPr lang="fr-FR" sz="1600" b="1" dirty="0">
                  <a:latin typeface="Calibri" pitchFamily="34" charset="0"/>
                  <a:cs typeface="Arial" charset="0"/>
                </a:rPr>
                <a:t>VASOA CTIFS</a:t>
              </a:r>
              <a:endParaRPr lang="en-US" sz="1600" b="1" dirty="0">
                <a:latin typeface="Calibri" pitchFamily="34" charset="0"/>
                <a:cs typeface="Arial" charset="0"/>
              </a:endParaRPr>
            </a:p>
          </p:txBody>
        </p:sp>
        <p:sp>
          <p:nvSpPr>
            <p:cNvPr id="5131" name="Text Box 12"/>
            <p:cNvSpPr txBox="1">
              <a:spLocks noChangeArrowheads="1"/>
            </p:cNvSpPr>
            <p:nvPr/>
          </p:nvSpPr>
          <p:spPr bwMode="auto">
            <a:xfrm>
              <a:off x="3480" y="2280"/>
              <a:ext cx="1561" cy="633"/>
            </a:xfrm>
            <a:prstGeom prst="rect">
              <a:avLst/>
            </a:prstGeom>
            <a:solidFill>
              <a:srgbClr val="CCCCFF"/>
            </a:solidFill>
            <a:ln w="9525">
              <a:miter lim="800000"/>
              <a:headEnd/>
              <a:tailEnd/>
            </a:ln>
            <a:scene3d>
              <a:camera prst="legacyObliqueTopLeft"/>
              <a:lightRig rig="legacyFlat3" dir="t"/>
            </a:scene3d>
            <a:sp3d extrusionH="430200" prstMaterial="legacyMatte">
              <a:bevelT w="13500" h="13500" prst="angle"/>
              <a:bevelB w="13500" h="13500" prst="angle"/>
              <a:extrusionClr>
                <a:srgbClr val="CCCCFF"/>
              </a:extrusionClr>
            </a:sp3d>
          </p:spPr>
          <p:txBody>
            <a:bodyPr>
              <a:spAutoFit/>
              <a:flatTx/>
            </a:bodyPr>
            <a:lstStyle/>
            <a:p>
              <a:pPr rtl="1"/>
              <a:r>
                <a:rPr lang="fr-FR" sz="1500" b="1" dirty="0">
                  <a:latin typeface="Calibri" pitchFamily="34" charset="0"/>
                  <a:cs typeface="Arial" charset="0"/>
                </a:rPr>
                <a:t>Histamine, </a:t>
              </a:r>
            </a:p>
            <a:p>
              <a:pPr rtl="1"/>
              <a:r>
                <a:rPr lang="fr-FR" sz="1500" b="1" dirty="0">
                  <a:latin typeface="Calibri" pitchFamily="34" charset="0"/>
                  <a:cs typeface="Arial" charset="0"/>
                </a:rPr>
                <a:t>Sérotonine,</a:t>
              </a:r>
            </a:p>
            <a:p>
              <a:pPr rtl="1"/>
              <a:r>
                <a:rPr lang="fr-FR" sz="1500" b="1" dirty="0">
                  <a:latin typeface="Calibri" pitchFamily="34" charset="0"/>
                  <a:cs typeface="Arial" charset="0"/>
                </a:rPr>
                <a:t> Prostaglandines,</a:t>
              </a:r>
            </a:p>
            <a:p>
              <a:pPr rtl="1"/>
              <a:r>
                <a:rPr lang="fr-FR" sz="1500" b="1" dirty="0">
                  <a:latin typeface="Calibri" pitchFamily="34" charset="0"/>
                  <a:cs typeface="Arial" charset="0"/>
                </a:rPr>
                <a:t>TXA2, </a:t>
              </a:r>
            </a:p>
            <a:p>
              <a:pPr rtl="1"/>
              <a:r>
                <a:rPr lang="fr-FR" sz="1500" b="1" dirty="0">
                  <a:latin typeface="Calibri" pitchFamily="34" charset="0"/>
                  <a:cs typeface="Arial" charset="0"/>
                </a:rPr>
                <a:t>Bradykinine,</a:t>
              </a:r>
            </a:p>
            <a:p>
              <a:pPr rtl="1"/>
              <a:r>
                <a:rPr lang="fr-FR" sz="1500" b="1" dirty="0">
                  <a:latin typeface="Calibri" pitchFamily="34" charset="0"/>
                  <a:cs typeface="Arial" charset="0"/>
                </a:rPr>
                <a:t> PDF, </a:t>
              </a:r>
            </a:p>
            <a:p>
              <a:pPr rtl="1"/>
              <a:r>
                <a:rPr lang="fr-FR" sz="1500" b="1" dirty="0">
                  <a:latin typeface="Calibri" pitchFamily="34" charset="0"/>
                  <a:cs typeface="Arial" charset="0"/>
                </a:rPr>
                <a:t>C3a, C4a, C5a</a:t>
              </a:r>
              <a:endParaRPr lang="en-US" sz="1500" b="1" dirty="0">
                <a:latin typeface="Calibri" pitchFamily="34" charset="0"/>
                <a:cs typeface="Arial" charset="0"/>
              </a:endParaRPr>
            </a:p>
          </p:txBody>
        </p:sp>
      </p:grpSp>
      <p:sp>
        <p:nvSpPr>
          <p:cNvPr id="31758" name="Text Box 14"/>
          <p:cNvSpPr txBox="1">
            <a:spLocks noChangeArrowheads="1"/>
          </p:cNvSpPr>
          <p:nvPr/>
        </p:nvSpPr>
        <p:spPr bwMode="auto">
          <a:xfrm>
            <a:off x="152400" y="987425"/>
            <a:ext cx="8964613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b="0" dirty="0">
                <a:latin typeface="Calibri" pitchFamily="34" charset="0"/>
                <a:cs typeface="Arial" charset="0"/>
                <a:sym typeface="Symbol" pitchFamily="18" charset="2"/>
              </a:rPr>
              <a:t>    Reconnaissance par les macrophages de l’agresseur grâce à des récepteurs  de surface</a:t>
            </a:r>
          </a:p>
        </p:txBody>
      </p:sp>
      <p:sp>
        <p:nvSpPr>
          <p:cNvPr id="31759" name="Text Box 15"/>
          <p:cNvSpPr txBox="1">
            <a:spLocks noChangeArrowheads="1"/>
          </p:cNvSpPr>
          <p:nvPr/>
        </p:nvSpPr>
        <p:spPr bwMode="auto">
          <a:xfrm>
            <a:off x="142875" y="1400175"/>
            <a:ext cx="890270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rtl="1"/>
            <a:r>
              <a:rPr lang="fr-FR" b="0" dirty="0">
                <a:solidFill>
                  <a:srgbClr val="FFCCFF"/>
                </a:solidFill>
                <a:cs typeface="Arial" charset="0"/>
                <a:sym typeface="Symbol" pitchFamily="18" charset="2"/>
              </a:rPr>
              <a:t></a:t>
            </a:r>
            <a:r>
              <a:rPr lang="fr-FR" sz="1600" b="0" dirty="0">
                <a:solidFill>
                  <a:srgbClr val="FFF533"/>
                </a:solidFill>
                <a:cs typeface="Arial" charset="0"/>
                <a:sym typeface="Symbol" pitchFamily="18" charset="2"/>
              </a:rPr>
              <a:t>    </a:t>
            </a:r>
            <a:r>
              <a:rPr lang="fr-FR" b="0" dirty="0">
                <a:latin typeface="Calibri" pitchFamily="34" charset="0"/>
                <a:cs typeface="Arial" charset="0"/>
                <a:sym typeface="Symbol" pitchFamily="18" charset="2"/>
              </a:rPr>
              <a:t>Activation des systèmes enzymatiques plasmatiques  sécrétion de médiateurs </a:t>
            </a:r>
            <a:r>
              <a:rPr lang="fr-FR" b="0" dirty="0">
                <a:solidFill>
                  <a:schemeClr val="bg1"/>
                </a:solidFill>
                <a:latin typeface="Calibri" pitchFamily="34" charset="0"/>
                <a:cs typeface="Arial" charset="0"/>
                <a:sym typeface="Symbol" pitchFamily="18" charset="2"/>
              </a:rPr>
              <a:t>:</a:t>
            </a:r>
          </a:p>
          <a:p>
            <a:r>
              <a:rPr lang="fr-FR" b="0" dirty="0">
                <a:solidFill>
                  <a:schemeClr val="bg1"/>
                </a:solidFill>
                <a:latin typeface="Calibri" pitchFamily="34" charset="0"/>
                <a:cs typeface="Arial" charset="0"/>
                <a:sym typeface="Symbol" pitchFamily="18" charset="2"/>
              </a:rPr>
              <a:t>       </a:t>
            </a:r>
          </a:p>
        </p:txBody>
      </p:sp>
      <p:sp>
        <p:nvSpPr>
          <p:cNvPr id="16" name="AutoShape 5"/>
          <p:cNvSpPr>
            <a:spLocks noChangeArrowheads="1"/>
          </p:cNvSpPr>
          <p:nvPr/>
        </p:nvSpPr>
        <p:spPr bwMode="auto">
          <a:xfrm>
            <a:off x="2000250" y="3143250"/>
            <a:ext cx="285750" cy="500063"/>
          </a:xfrm>
          <a:prstGeom prst="downArrow">
            <a:avLst>
              <a:gd name="adj1" fmla="val 43954"/>
              <a:gd name="adj2" fmla="val 39561"/>
            </a:avLst>
          </a:prstGeom>
          <a:solidFill>
            <a:srgbClr val="FF0000"/>
          </a:solidFill>
          <a:ln w="9525">
            <a:solidFill>
              <a:srgbClr val="FF66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8" name="AutoShape 5"/>
          <p:cNvSpPr>
            <a:spLocks noChangeArrowheads="1"/>
          </p:cNvSpPr>
          <p:nvPr/>
        </p:nvSpPr>
        <p:spPr bwMode="auto">
          <a:xfrm>
            <a:off x="6215063" y="3143250"/>
            <a:ext cx="285750" cy="500063"/>
          </a:xfrm>
          <a:prstGeom prst="downArrow">
            <a:avLst>
              <a:gd name="adj1" fmla="val 43954"/>
              <a:gd name="adj2" fmla="val 39561"/>
            </a:avLst>
          </a:prstGeom>
          <a:solidFill>
            <a:srgbClr val="FF0000"/>
          </a:solidFill>
          <a:ln w="9525">
            <a:solidFill>
              <a:srgbClr val="FF66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8" grpId="0" autoUpdateAnimBg="0"/>
      <p:bldP spid="31759" grpId="0" autoUpdateAnimBg="0"/>
      <p:bldP spid="16" grpId="0" animBg="1"/>
      <p:bldP spid="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 txBox="1">
            <a:spLocks noGrp="1"/>
          </p:cNvSpPr>
          <p:nvPr>
            <p:ph sz="quarter" idx="1"/>
          </p:nvPr>
        </p:nvSpPr>
        <p:spPr>
          <a:xfrm>
            <a:off x="457200" y="1600200"/>
            <a:ext cx="7829576" cy="260071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fr-FR" sz="1600" dirty="0">
                <a:solidFill>
                  <a:srgbClr val="FF0000"/>
                </a:solidFill>
                <a:latin typeface="Comic Sans MS" pitchFamily="66" charset="0"/>
              </a:rPr>
              <a:t>Vasodilatation est responsable d’une augmentation du volume sanguin local</a:t>
            </a:r>
          </a:p>
          <a:p>
            <a:endParaRPr lang="fr-FR" sz="1600" dirty="0">
              <a:solidFill>
                <a:srgbClr val="FF0000"/>
              </a:solidFill>
              <a:latin typeface="Comic Sans MS" pitchFamily="66" charset="0"/>
            </a:endParaRPr>
          </a:p>
          <a:p>
            <a:endParaRPr lang="fr-FR" sz="1600" dirty="0">
              <a:solidFill>
                <a:srgbClr val="FF0000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fr-FR" sz="1600" b="1" dirty="0">
                <a:solidFill>
                  <a:srgbClr val="002060"/>
                </a:solidFill>
                <a:latin typeface="Comic Sans MS" pitchFamily="66" charset="0"/>
              </a:rPr>
              <a:t>                                </a:t>
            </a:r>
            <a:r>
              <a:rPr lang="fr-FR" sz="1600" b="1" u="sng" dirty="0">
                <a:solidFill>
                  <a:srgbClr val="002060"/>
                </a:solidFill>
                <a:latin typeface="Comic Sans MS" pitchFamily="66" charset="0"/>
              </a:rPr>
              <a:t>Chaleur </a:t>
            </a:r>
            <a:r>
              <a:rPr lang="fr-FR" sz="1600" b="1" dirty="0">
                <a:solidFill>
                  <a:srgbClr val="002060"/>
                </a:solidFill>
                <a:latin typeface="Comic Sans MS" pitchFamily="66" charset="0"/>
              </a:rPr>
              <a:t>et </a:t>
            </a:r>
            <a:r>
              <a:rPr lang="fr-FR" sz="1600" b="1" u="sng" dirty="0">
                <a:solidFill>
                  <a:srgbClr val="002060"/>
                </a:solidFill>
                <a:latin typeface="Comic Sans MS" pitchFamily="66" charset="0"/>
              </a:rPr>
              <a:t>Douleur </a:t>
            </a:r>
          </a:p>
          <a:p>
            <a:pPr>
              <a:buNone/>
            </a:pPr>
            <a:endParaRPr lang="fr-FR" sz="1600" dirty="0">
              <a:solidFill>
                <a:srgbClr val="FF0000"/>
              </a:solidFill>
              <a:latin typeface="Comic Sans MS" pitchFamily="66" charset="0"/>
            </a:endParaRPr>
          </a:p>
          <a:p>
            <a:pPr>
              <a:buNone/>
            </a:pPr>
            <a:endParaRPr lang="fr-FR" sz="1600" dirty="0">
              <a:solidFill>
                <a:srgbClr val="FF0000"/>
              </a:solidFill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fr-FR" sz="1600" dirty="0">
                <a:solidFill>
                  <a:srgbClr val="FF0000"/>
                </a:solidFill>
                <a:latin typeface="Comic Sans MS" pitchFamily="66" charset="0"/>
              </a:rPr>
              <a:t> Perméabilité vasculaire               </a:t>
            </a:r>
            <a:r>
              <a:rPr lang="fr-FR" sz="1600" b="1" dirty="0">
                <a:solidFill>
                  <a:srgbClr val="002060"/>
                </a:solidFill>
                <a:latin typeface="Comic Sans MS" pitchFamily="66" charset="0"/>
              </a:rPr>
              <a:t>fuite de fluides des vx sanguin :</a:t>
            </a:r>
            <a:r>
              <a:rPr lang="fr-FR" sz="1600" b="1" u="sng" dirty="0">
                <a:solidFill>
                  <a:srgbClr val="002060"/>
                </a:solidFill>
                <a:latin typeface="Comic Sans MS" pitchFamily="66" charset="0"/>
              </a:rPr>
              <a:t>Œdème.</a:t>
            </a:r>
          </a:p>
          <a:p>
            <a:endParaRPr lang="fr-FR" sz="16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cxnSp>
        <p:nvCxnSpPr>
          <p:cNvPr id="5" name="Connecteur droit avec flèche 4"/>
          <p:cNvCxnSpPr/>
          <p:nvPr/>
        </p:nvCxnSpPr>
        <p:spPr>
          <a:xfrm rot="5400000">
            <a:off x="4037009" y="2320917"/>
            <a:ext cx="357190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avec flèche 5"/>
          <p:cNvCxnSpPr/>
          <p:nvPr/>
        </p:nvCxnSpPr>
        <p:spPr>
          <a:xfrm>
            <a:off x="3214678" y="3714752"/>
            <a:ext cx="642942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     </a:t>
            </a:r>
            <a:r>
              <a:rPr lang="fr-FR" sz="1600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2/ au niveau cellulaire: </a:t>
            </a:r>
          </a:p>
          <a:p>
            <a:pPr>
              <a:buNone/>
            </a:pPr>
            <a:r>
              <a:rPr lang="fr-FR" sz="1600" dirty="0">
                <a:solidFill>
                  <a:srgbClr val="002060"/>
                </a:solidFill>
              </a:rPr>
              <a:t>        </a:t>
            </a:r>
          </a:p>
          <a:p>
            <a:pPr>
              <a:buNone/>
            </a:pPr>
            <a:r>
              <a:rPr lang="fr-FR" sz="1600" dirty="0"/>
              <a:t>          </a:t>
            </a:r>
            <a:r>
              <a:rPr lang="fr-FR" sz="1600" dirty="0">
                <a:latin typeface="Comic Sans MS" pitchFamily="66" charset="0"/>
              </a:rPr>
              <a:t>Les mastocytes et les plaquettes jouent un rôle important au cours de l’inflammation.</a:t>
            </a:r>
          </a:p>
          <a:p>
            <a:pPr>
              <a:buNone/>
            </a:pPr>
            <a:r>
              <a:rPr lang="fr-FR" sz="1600" dirty="0">
                <a:latin typeface="Comic Sans MS" pitchFamily="66" charset="0"/>
              </a:rPr>
              <a:t>       </a:t>
            </a:r>
          </a:p>
          <a:p>
            <a:pPr>
              <a:buNone/>
            </a:pPr>
            <a:r>
              <a:rPr lang="fr-FR" sz="1600" dirty="0">
                <a:solidFill>
                  <a:srgbClr val="002060"/>
                </a:solidFill>
                <a:latin typeface="Comic Sans MS" pitchFamily="66" charset="0"/>
              </a:rPr>
              <a:t>       </a:t>
            </a:r>
            <a:r>
              <a:rPr lang="fr-FR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a/ les mastocytes:</a:t>
            </a:r>
          </a:p>
          <a:p>
            <a:pPr>
              <a:buNone/>
            </a:pPr>
            <a:r>
              <a:rPr lang="fr-FR" sz="1600" dirty="0">
                <a:latin typeface="Comic Sans MS" pitchFamily="66" charset="0"/>
              </a:rPr>
              <a:t>                           </a:t>
            </a:r>
          </a:p>
          <a:p>
            <a:pPr>
              <a:buNone/>
            </a:pPr>
            <a:r>
              <a:rPr lang="fr-FR" sz="1600" dirty="0">
                <a:latin typeface="Comic Sans MS" pitchFamily="66" charset="0"/>
              </a:rPr>
              <a:t>                            </a:t>
            </a:r>
            <a:r>
              <a:rPr lang="fr-FR" sz="1800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Activation, dégranulation et libération des médiateurs</a:t>
            </a:r>
          </a:p>
          <a:p>
            <a:pPr>
              <a:buNone/>
            </a:pPr>
            <a:endParaRPr lang="fr-FR" sz="1600" dirty="0"/>
          </a:p>
        </p:txBody>
      </p:sp>
      <p:sp>
        <p:nvSpPr>
          <p:cNvPr id="5" name="ZoneTexte 4"/>
          <p:cNvSpPr txBox="1"/>
          <p:nvPr/>
        </p:nvSpPr>
        <p:spPr>
          <a:xfrm>
            <a:off x="3683544" y="3631172"/>
            <a:ext cx="1388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00B050"/>
                </a:solidFill>
                <a:latin typeface="Comic Sans MS" pitchFamily="66" charset="0"/>
              </a:rPr>
              <a:t>médiateurs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1227722" y="4345552"/>
            <a:ext cx="15744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7030A0"/>
                </a:solidFill>
                <a:latin typeface="Comic Sans MS" pitchFamily="66" charset="0"/>
              </a:rPr>
              <a:t>Préformés</a:t>
            </a:r>
            <a:r>
              <a:rPr lang="fr-FR" dirty="0">
                <a:solidFill>
                  <a:srgbClr val="7030A0"/>
                </a:solidFill>
              </a:rPr>
              <a:t>     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6072198" y="4416990"/>
            <a:ext cx="3357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C00000"/>
                </a:solidFill>
                <a:latin typeface="Comic Sans MS" pitchFamily="66" charset="0"/>
              </a:rPr>
              <a:t>néoformés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642910" y="5229067"/>
            <a:ext cx="302679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7030A0"/>
                </a:solidFill>
                <a:latin typeface="Comic Sans MS" pitchFamily="66" charset="0"/>
              </a:rPr>
              <a:t>Histamine</a:t>
            </a:r>
          </a:p>
          <a:p>
            <a:r>
              <a:rPr lang="fr-FR" dirty="0">
                <a:solidFill>
                  <a:srgbClr val="7030A0"/>
                </a:solidFill>
                <a:latin typeface="Comic Sans MS" pitchFamily="66" charset="0"/>
              </a:rPr>
              <a:t>Sérotonine</a:t>
            </a:r>
          </a:p>
          <a:p>
            <a:r>
              <a:rPr lang="fr-FR" dirty="0">
                <a:solidFill>
                  <a:srgbClr val="7030A0"/>
                </a:solidFill>
                <a:latin typeface="Comic Sans MS" pitchFamily="66" charset="0"/>
              </a:rPr>
              <a:t>Protéases neutres</a:t>
            </a:r>
          </a:p>
          <a:p>
            <a:r>
              <a:rPr lang="fr-FR" dirty="0">
                <a:solidFill>
                  <a:srgbClr val="7030A0"/>
                </a:solidFill>
                <a:latin typeface="Comic Sans MS" pitchFamily="66" charset="0"/>
              </a:rPr>
              <a:t>Facteurs chimiotactiques 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6069781" y="5286388"/>
            <a:ext cx="185980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C00000"/>
                </a:solidFill>
                <a:latin typeface="Comic Sans MS" pitchFamily="66" charset="0"/>
              </a:rPr>
              <a:t>Prostaglandines</a:t>
            </a:r>
          </a:p>
          <a:p>
            <a:r>
              <a:rPr lang="fr-FR" dirty="0">
                <a:solidFill>
                  <a:srgbClr val="C00000"/>
                </a:solidFill>
                <a:latin typeface="Comic Sans MS" pitchFamily="66" charset="0"/>
              </a:rPr>
              <a:t>Leucotrienes</a:t>
            </a:r>
          </a:p>
          <a:p>
            <a:r>
              <a:rPr lang="fr-FR" dirty="0" err="1">
                <a:solidFill>
                  <a:srgbClr val="C00000"/>
                </a:solidFill>
                <a:latin typeface="Comic Sans MS" pitchFamily="66" charset="0"/>
              </a:rPr>
              <a:t>thromboxanes</a:t>
            </a:r>
            <a:endParaRPr lang="fr-FR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10" name="Oval 4"/>
          <p:cNvSpPr>
            <a:spLocks noChangeArrowheads="1"/>
          </p:cNvSpPr>
          <p:nvPr/>
        </p:nvSpPr>
        <p:spPr bwMode="auto">
          <a:xfrm>
            <a:off x="3500430" y="2430454"/>
            <a:ext cx="1785950" cy="998546"/>
          </a:xfrm>
          <a:prstGeom prst="ellipse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1" name="Oval 5"/>
          <p:cNvSpPr>
            <a:spLocks noChangeArrowheads="1"/>
          </p:cNvSpPr>
          <p:nvPr/>
        </p:nvSpPr>
        <p:spPr bwMode="auto">
          <a:xfrm>
            <a:off x="3921127" y="2571744"/>
            <a:ext cx="722311" cy="357190"/>
          </a:xfrm>
          <a:prstGeom prst="ellipse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9" name="Oval 6"/>
          <p:cNvSpPr>
            <a:spLocks noChangeArrowheads="1"/>
          </p:cNvSpPr>
          <p:nvPr/>
        </p:nvSpPr>
        <p:spPr bwMode="auto">
          <a:xfrm>
            <a:off x="3786182" y="2935278"/>
            <a:ext cx="214314" cy="136532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3" name="Oval 6"/>
          <p:cNvSpPr>
            <a:spLocks noChangeArrowheads="1"/>
          </p:cNvSpPr>
          <p:nvPr/>
        </p:nvSpPr>
        <p:spPr bwMode="auto">
          <a:xfrm>
            <a:off x="3938582" y="3087678"/>
            <a:ext cx="214314" cy="136532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4" name="Oval 6"/>
          <p:cNvSpPr>
            <a:spLocks noChangeArrowheads="1"/>
          </p:cNvSpPr>
          <p:nvPr/>
        </p:nvSpPr>
        <p:spPr bwMode="auto">
          <a:xfrm>
            <a:off x="4090982" y="3006716"/>
            <a:ext cx="214314" cy="136532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5" name="Oval 6"/>
          <p:cNvSpPr>
            <a:spLocks noChangeArrowheads="1"/>
          </p:cNvSpPr>
          <p:nvPr/>
        </p:nvSpPr>
        <p:spPr bwMode="auto">
          <a:xfrm>
            <a:off x="4243382" y="3214686"/>
            <a:ext cx="214314" cy="136532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6" name="Oval 6"/>
          <p:cNvSpPr>
            <a:spLocks noChangeArrowheads="1"/>
          </p:cNvSpPr>
          <p:nvPr/>
        </p:nvSpPr>
        <p:spPr bwMode="auto">
          <a:xfrm>
            <a:off x="4395782" y="3000372"/>
            <a:ext cx="214314" cy="136532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7" name="Oval 6"/>
          <p:cNvSpPr>
            <a:spLocks noChangeArrowheads="1"/>
          </p:cNvSpPr>
          <p:nvPr/>
        </p:nvSpPr>
        <p:spPr bwMode="auto">
          <a:xfrm>
            <a:off x="4572000" y="3143248"/>
            <a:ext cx="214314" cy="136532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cxnSp>
        <p:nvCxnSpPr>
          <p:cNvPr id="31" name="Connecteur droit avec flèche 30"/>
          <p:cNvCxnSpPr/>
          <p:nvPr/>
        </p:nvCxnSpPr>
        <p:spPr>
          <a:xfrm>
            <a:off x="4500562" y="4071942"/>
            <a:ext cx="1714512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/>
          <p:nvPr/>
        </p:nvCxnSpPr>
        <p:spPr>
          <a:xfrm rot="10800000" flipV="1">
            <a:off x="2500298" y="4071942"/>
            <a:ext cx="1571636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avec flèche 34"/>
          <p:cNvCxnSpPr/>
          <p:nvPr/>
        </p:nvCxnSpPr>
        <p:spPr>
          <a:xfrm rot="5400000">
            <a:off x="1428728" y="4857760"/>
            <a:ext cx="500066" cy="357190"/>
          </a:xfrm>
          <a:prstGeom prst="straightConnector1">
            <a:avLst/>
          </a:prstGeom>
          <a:ln w="254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avec flèche 36"/>
          <p:cNvCxnSpPr/>
          <p:nvPr/>
        </p:nvCxnSpPr>
        <p:spPr>
          <a:xfrm rot="5400000">
            <a:off x="6322231" y="5036355"/>
            <a:ext cx="500066" cy="1588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813 0.03958 C 0.02813 0.05856 0.02813 0.07777 0.02813 0.09675 " pathEditMode="relative" ptsTypes="fA">
                                      <p:cBhvr>
                                        <p:cTn id="1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813 0.03958 C 0.02813 0.05856 0.02813 0.07777 0.02813 0.09675 " pathEditMode="relative" ptsTypes="fA">
                                      <p:cBhvr>
                                        <p:cTn id="23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813 0.03958 C 0.02813 0.05856 0.02813 0.07777 0.02813 0.09675 " pathEditMode="relative" ptsTypes="fA">
                                      <p:cBhvr>
                                        <p:cTn id="2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813 0.03958 C 0.02813 0.05856 0.02813 0.07777 0.02813 0.09675 " pathEditMode="relative" ptsTypes="fA">
                                      <p:cBhvr>
                                        <p:cTn id="33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813 0.03958 C 0.02813 0.05856 0.02813 0.07777 0.02813 0.09675 " pathEditMode="relative" ptsTypes="fA">
                                      <p:cBhvr>
                                        <p:cTn id="3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813 0.03958 C 0.02813 0.05856 0.02813 0.07777 0.02813 0.09675 " pathEditMode="relative" ptsTypes="fA">
                                      <p:cBhvr>
                                        <p:cTn id="43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9" grpId="0" animBg="1"/>
      <p:bldP spid="19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7323</TotalTime>
  <Words>1125</Words>
  <Application>Microsoft Macintosh PowerPoint</Application>
  <PresentationFormat>Affichage à l'écran (4:3)</PresentationFormat>
  <Paragraphs>272</Paragraphs>
  <Slides>28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28</vt:i4>
      </vt:variant>
    </vt:vector>
  </HeadingPairs>
  <TitlesOfParts>
    <vt:vector size="36" baseType="lpstr">
      <vt:lpstr>Arial</vt:lpstr>
      <vt:lpstr>Calibri</vt:lpstr>
      <vt:lpstr>Century Schoolbook</vt:lpstr>
      <vt:lpstr>Comic Sans MS</vt:lpstr>
      <vt:lpstr>Courier New</vt:lpstr>
      <vt:lpstr>Wingdings</vt:lpstr>
      <vt:lpstr>Wingdings 2</vt:lpstr>
      <vt:lpstr>Oriel</vt:lpstr>
      <vt:lpstr>La réaction inflammatoire </vt:lpstr>
      <vt:lpstr>Phases de la RI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Les médiateurs préformés</vt:lpstr>
      <vt:lpstr>Les médiateurs néoformés (dérivés de l’acide arachidonique)</vt:lpstr>
      <vt:lpstr>Présentation PowerPoint</vt:lpstr>
      <vt:lpstr>B/ La phase d’amplification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EFFETS SYSTEMIQUES DE LA RI</vt:lpstr>
      <vt:lpstr>Présentation PowerPoint</vt:lpstr>
      <vt:lpstr>AUTRES EFFETS SYSTEMIQUES</vt:lpstr>
      <vt:lpstr>PHASE DE RESOLUTION DE LA RI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réaction inflammatoire</dc:title>
  <dc:creator>louzai</dc:creator>
  <cp:lastModifiedBy>malek maalzk</cp:lastModifiedBy>
  <cp:revision>162</cp:revision>
  <dcterms:created xsi:type="dcterms:W3CDTF">2010-12-03T11:32:46Z</dcterms:created>
  <dcterms:modified xsi:type="dcterms:W3CDTF">2020-07-06T11:54:48Z</dcterms:modified>
</cp:coreProperties>
</file>