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7" r:id="rId2"/>
    <p:sldId id="258" r:id="rId3"/>
    <p:sldId id="304" r:id="rId4"/>
    <p:sldId id="305" r:id="rId5"/>
    <p:sldId id="334" r:id="rId6"/>
    <p:sldId id="308" r:id="rId7"/>
    <p:sldId id="311" r:id="rId8"/>
    <p:sldId id="312" r:id="rId9"/>
    <p:sldId id="313" r:id="rId10"/>
    <p:sldId id="340" r:id="rId11"/>
    <p:sldId id="293" r:id="rId12"/>
    <p:sldId id="314" r:id="rId13"/>
    <p:sldId id="315" r:id="rId14"/>
    <p:sldId id="294" r:id="rId15"/>
    <p:sldId id="295" r:id="rId16"/>
    <p:sldId id="296" r:id="rId17"/>
    <p:sldId id="317" r:id="rId18"/>
    <p:sldId id="318" r:id="rId19"/>
    <p:sldId id="319" r:id="rId20"/>
    <p:sldId id="333" r:id="rId21"/>
    <p:sldId id="316" r:id="rId22"/>
    <p:sldId id="321" r:id="rId23"/>
    <p:sldId id="320" r:id="rId24"/>
    <p:sldId id="287" r:id="rId25"/>
    <p:sldId id="288" r:id="rId26"/>
    <p:sldId id="322" r:id="rId27"/>
    <p:sldId id="324" r:id="rId28"/>
    <p:sldId id="325" r:id="rId29"/>
    <p:sldId id="326" r:id="rId30"/>
    <p:sldId id="328" r:id="rId31"/>
    <p:sldId id="32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3CA42-95B3-467E-AE74-BEFD164EDE99}" v="77" dt="2020-04-18T14:53:58.9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F0AB9-416A-467E-97C0-65C04465D5BD}" type="datetimeFigureOut">
              <a:rPr lang="fr-FR" smtClean="0"/>
              <a:pPr/>
              <a:t>18/04/2020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C6CE9-DA1D-4D97-8C18-587A339A3A9B}" type="slidenum">
              <a:rPr lang="fr-FR" smtClean="0"/>
              <a:pPr/>
              <a:t>‹N°›</a:t>
            </a:fld>
            <a:endParaRPr lang="fr-FR"/>
          </a:p>
        </p:txBody>
      </p:sp>
    </p:spTree>
    <p:extLst>
      <p:ext uri="{BB962C8B-B14F-4D97-AF65-F5344CB8AC3E}">
        <p14:creationId xmlns:p14="http://schemas.microsoft.com/office/powerpoint/2010/main" xmlns="" val="135480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C29B0-201C-4E32-B7F9-5A902C18CD86}" type="slidenum">
              <a:rPr lang="fr-FR"/>
              <a:pPr/>
              <a:t>5</a:t>
            </a:fld>
            <a:endParaRPr lang="fr-FR"/>
          </a:p>
        </p:txBody>
      </p:sp>
      <p:sp>
        <p:nvSpPr>
          <p:cNvPr id="161794" name="Rectangle 2"/>
          <p:cNvSpPr>
            <a:spLocks noGrp="1" noChangeArrowheads="1"/>
          </p:cNvSpPr>
          <p:nvPr>
            <p:ph type="body" idx="1"/>
          </p:nvPr>
        </p:nvSpPr>
        <p:spPr>
          <a:xfrm>
            <a:off x="979488" y="3763963"/>
            <a:ext cx="4911725" cy="5091112"/>
          </a:xfrm>
          <a:noFill/>
          <a:ln/>
        </p:spPr>
        <p:txBody>
          <a:bodyPr lIns="92075" tIns="46038" rIns="92075" bIns="46038"/>
          <a:lstStyle/>
          <a:p>
            <a:pPr>
              <a:tabLst>
                <a:tab pos="95250" algn="l"/>
                <a:tab pos="107950" algn="l"/>
              </a:tabLst>
            </a:pPr>
            <a:r>
              <a:rPr lang="en-US" sz="1500"/>
              <a:t>5. TP activity in human tissues</a:t>
            </a:r>
            <a:endParaRPr lang="en-US"/>
          </a:p>
          <a:p>
            <a:pPr>
              <a:tabLst>
                <a:tab pos="95250" algn="l"/>
                <a:tab pos="107950" algn="l"/>
              </a:tabLst>
            </a:pPr>
            <a:r>
              <a:rPr lang="en-US"/>
              <a:t>In a study by Miwa and colleagues, the activity of the three enzymes (cytidine deaminase, carboxylesterase and TP) involved in the conversion of Xeloda to 5-FU was measured.</a:t>
            </a:r>
            <a:r>
              <a:rPr lang="en-US" sz="900" baseline="40000"/>
              <a:t>1</a:t>
            </a:r>
            <a:r>
              <a:rPr lang="en-US"/>
              <a:t> Samples of healthy and tumour tissue were taken from each patient. TP activity was found to be significantly higher in tumour tissue than in healthy tissue from the same individual in breast, gastric, colorectal, cervical, uterine, renal, bladder, thyroid and ovarian cancers. The study also showed that carboxylesterase was found almost exclusively in the liver and showed little variation in activity between normal and tumour tissue. Analysis of cytidine deaminase revealed that this enzyme was more active in tumour tissue and the liver than in normal tissue adjacent to malignant cells.</a:t>
            </a:r>
          </a:p>
          <a:p>
            <a:pPr>
              <a:tabLst>
                <a:tab pos="95250" algn="l"/>
                <a:tab pos="107950" algn="l"/>
              </a:tabLst>
            </a:pPr>
            <a:r>
              <a:rPr lang="en-US"/>
              <a:t> </a:t>
            </a:r>
          </a:p>
          <a:p>
            <a:pPr>
              <a:tabLst>
                <a:tab pos="95250" algn="l"/>
                <a:tab pos="107950" algn="l"/>
              </a:tabLst>
            </a:pPr>
            <a:r>
              <a:rPr lang="en-US" sz="900"/>
              <a:t>1. Miwa M, Ura M, Nishida M et al. Design of a novel oral fluoropyrimidine carbamate, capecitabine, which 		generates 5-fluorouracil selectively in tumours by enzymes concentrated in human liver and cancer tissue. 	Eur J Cancer 1998;34:1274–81.</a:t>
            </a:r>
            <a:endParaRPr lang="en-US"/>
          </a:p>
          <a:p>
            <a:pPr>
              <a:tabLst>
                <a:tab pos="95250" algn="l"/>
                <a:tab pos="107950" algn="l"/>
              </a:tabLst>
            </a:pPr>
            <a:endParaRPr lang="en-US"/>
          </a:p>
        </p:txBody>
      </p:sp>
      <p:sp>
        <p:nvSpPr>
          <p:cNvPr id="161795" name="Rectangle 3"/>
          <p:cNvSpPr>
            <a:spLocks noGrp="1" noRot="1" noChangeAspect="1" noChangeArrowheads="1" noTextEdit="1"/>
          </p:cNvSpPr>
          <p:nvPr>
            <p:ph type="sldImg"/>
          </p:nvPr>
        </p:nvSpPr>
        <p:spPr>
          <a:xfrm>
            <a:off x="588963" y="404813"/>
            <a:ext cx="5681662" cy="3197225"/>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err="1">
                <a:solidFill>
                  <a:schemeClr val="tx1"/>
                </a:solidFill>
                <a:latin typeface="+mn-lt"/>
                <a:ea typeface="+mn-ea"/>
                <a:cs typeface="+mn-cs"/>
              </a:rPr>
              <a:t>Cholangiocarcinomes</a:t>
            </a:r>
            <a:r>
              <a:rPr lang="fr-FR" sz="1200" b="0" i="0" kern="1200" dirty="0">
                <a:solidFill>
                  <a:schemeClr val="tx1"/>
                </a:solidFill>
                <a:latin typeface="+mn-lt"/>
                <a:ea typeface="+mn-ea"/>
                <a:cs typeface="+mn-cs"/>
              </a:rPr>
              <a:t> (environ un tiers des cancers biliaires) :intra-hépatiques (« périphériques ») (tableau 1) ;</a:t>
            </a:r>
          </a:p>
          <a:p>
            <a:r>
              <a:rPr lang="fr-FR" sz="1200" b="0" i="0" kern="1200" dirty="0">
                <a:solidFill>
                  <a:schemeClr val="tx1"/>
                </a:solidFill>
                <a:latin typeface="+mn-lt"/>
                <a:ea typeface="+mn-ea"/>
                <a:cs typeface="+mn-cs"/>
              </a:rPr>
              <a:t>extra-hépatiques proximaux (péri-hilaires ou tumeurs de </a:t>
            </a:r>
            <a:r>
              <a:rPr lang="fr-FR" sz="1200" b="0" i="0" kern="1200" dirty="0" err="1">
                <a:solidFill>
                  <a:schemeClr val="tx1"/>
                </a:solidFill>
                <a:latin typeface="+mn-lt"/>
                <a:ea typeface="+mn-ea"/>
                <a:cs typeface="+mn-cs"/>
              </a:rPr>
              <a:t>Klatskin</a:t>
            </a:r>
            <a:r>
              <a:rPr lang="fr-FR" sz="1200" b="0" i="0" kern="1200" dirty="0">
                <a:solidFill>
                  <a:schemeClr val="tx1"/>
                </a:solidFill>
                <a:latin typeface="+mn-lt"/>
                <a:ea typeface="+mn-ea"/>
                <a:cs typeface="+mn-cs"/>
              </a:rPr>
              <a:t>) (tableau 2) ;</a:t>
            </a:r>
          </a:p>
          <a:p>
            <a:r>
              <a:rPr lang="fr-FR" sz="1200" b="0" i="0" kern="1200" dirty="0">
                <a:solidFill>
                  <a:schemeClr val="tx1"/>
                </a:solidFill>
                <a:latin typeface="+mn-lt"/>
                <a:ea typeface="+mn-ea"/>
                <a:cs typeface="+mn-cs"/>
              </a:rPr>
              <a:t>extra-hépatiques distaux (tableau 3) ;</a:t>
            </a:r>
          </a:p>
          <a:p>
            <a:endParaRPr lang="fr-FR" dirty="0"/>
          </a:p>
        </p:txBody>
      </p:sp>
      <p:sp>
        <p:nvSpPr>
          <p:cNvPr id="4" name="Espace réservé du numéro de diapositive 3"/>
          <p:cNvSpPr>
            <a:spLocks noGrp="1"/>
          </p:cNvSpPr>
          <p:nvPr>
            <p:ph type="sldNum" sz="quarter" idx="10"/>
          </p:nvPr>
        </p:nvSpPr>
        <p:spPr/>
        <p:txBody>
          <a:bodyPr/>
          <a:lstStyle/>
          <a:p>
            <a:fld id="{031148CD-773C-4779-A153-94C15A1D1C51}"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jronline.org/cgi/content/full/180/2/441/FIG42"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24839" y="790411"/>
            <a:ext cx="7772400" cy="696293"/>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fr-FR" sz="3600" dirty="0">
                <a:solidFill>
                  <a:schemeClr val="bg1"/>
                </a:solidFill>
              </a:rPr>
              <a:t/>
            </a:r>
            <a:br>
              <a:rPr lang="fr-FR" sz="3600" dirty="0">
                <a:solidFill>
                  <a:schemeClr val="bg1"/>
                </a:solidFill>
              </a:rPr>
            </a:br>
            <a:r>
              <a:rPr lang="fr-FR" sz="3600" dirty="0">
                <a:solidFill>
                  <a:schemeClr val="bg1"/>
                </a:solidFill>
              </a:rPr>
              <a:t>Tumeur du </a:t>
            </a:r>
            <a:r>
              <a:rPr lang="fr-FR" sz="3600" smtClean="0">
                <a:solidFill>
                  <a:schemeClr val="bg1"/>
                </a:solidFill>
              </a:rPr>
              <a:t>foie </a:t>
            </a:r>
            <a:endParaRPr lang="fr-FR" sz="3600" dirty="0">
              <a:solidFill>
                <a:schemeClr val="bg1"/>
              </a:solidFill>
            </a:endParaRPr>
          </a:p>
        </p:txBody>
      </p:sp>
      <p:sp>
        <p:nvSpPr>
          <p:cNvPr id="3" name="Sous-titre 2"/>
          <p:cNvSpPr>
            <a:spLocks noGrp="1"/>
          </p:cNvSpPr>
          <p:nvPr>
            <p:ph type="subTitle" idx="1"/>
          </p:nvPr>
        </p:nvSpPr>
        <p:spPr>
          <a:xfrm>
            <a:off x="7680960" y="5448173"/>
            <a:ext cx="1641566" cy="852478"/>
          </a:xfrm>
        </p:spPr>
        <p:txBody>
          <a:bodyPr>
            <a:normAutofit fontScale="40000" lnSpcReduction="20000"/>
          </a:bodyPr>
          <a:lstStyle/>
          <a:p>
            <a:endParaRPr lang="fr-FR" dirty="0"/>
          </a:p>
          <a:p>
            <a:endParaRPr lang="fr-FR" dirty="0"/>
          </a:p>
          <a:p>
            <a:pPr algn="r"/>
            <a:r>
              <a:rPr lang="fr-FR" sz="4200" b="1" dirty="0">
                <a:solidFill>
                  <a:schemeClr val="accent1">
                    <a:lumMod val="60000"/>
                    <a:lumOff val="40000"/>
                  </a:schemeClr>
                </a:solidFill>
              </a:rPr>
              <a:t>Dr F. CHETTAB</a:t>
            </a:r>
          </a:p>
        </p:txBody>
      </p:sp>
      <p:pic>
        <p:nvPicPr>
          <p:cNvPr id="1026" name="Picture 2" descr="Cancer du foie">
            <a:extLst>
              <a:ext uri="{FF2B5EF4-FFF2-40B4-BE49-F238E27FC236}">
                <a16:creationId xmlns:a16="http://schemas.microsoft.com/office/drawing/2014/main" xmlns="" id="{5FC82FEA-89D6-466D-8FAB-13EE3794288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011" y="1713411"/>
            <a:ext cx="4937761" cy="343117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3503195110"/>
              </p:ext>
            </p:extLst>
          </p:nvPr>
        </p:nvGraphicFramePr>
        <p:xfrm>
          <a:off x="2492953" y="2068243"/>
          <a:ext cx="8128000" cy="2931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0">
                <a:tc>
                  <a:txBody>
                    <a:bodyPr/>
                    <a:lstStyle/>
                    <a:p>
                      <a:r>
                        <a:rPr lang="fr-FR" dirty="0"/>
                        <a:t>Petit</a:t>
                      </a:r>
                      <a:r>
                        <a:rPr lang="fr-FR" baseline="0" dirty="0"/>
                        <a:t> CHC</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1" i="1" dirty="0"/>
                        <a:t>CHC </a:t>
                      </a:r>
                      <a:r>
                        <a:rPr lang="fr-FR" sz="1800" b="1" i="1" dirty="0" smtClean="0"/>
                        <a:t>étendu</a:t>
                      </a:r>
                      <a:endParaRPr lang="fr-FR" sz="1800" b="1" i="1" dirty="0"/>
                    </a:p>
                    <a:p>
                      <a:endParaRPr lang="fr-FR" dirty="0"/>
                    </a:p>
                  </a:txBody>
                  <a:tcPr/>
                </a:tc>
                <a:extLst>
                  <a:ext uri="{0D108BD9-81ED-4DB2-BD59-A6C34878D82A}">
                    <a16:rowId xmlns:a16="http://schemas.microsoft.com/office/drawing/2014/main" xmlns="" val="10000"/>
                  </a:ext>
                </a:extLst>
              </a:tr>
              <a:tr h="370840">
                <a:tc>
                  <a:txBody>
                    <a:bodyPr/>
                    <a:lstStyle/>
                    <a:p>
                      <a:r>
                        <a:rPr lang="fr-FR" dirty="0"/>
                        <a:t>Taille  </a:t>
                      </a:r>
                      <a:r>
                        <a:rPr lang="fr-FR" i="1" dirty="0">
                          <a:solidFill>
                            <a:srgbClr val="FF3300"/>
                          </a:solidFill>
                          <a:cs typeface="Arial" charset="0"/>
                        </a:rPr>
                        <a:t>≤</a:t>
                      </a:r>
                      <a:r>
                        <a:rPr lang="fr-FR" i="1" dirty="0">
                          <a:solidFill>
                            <a:srgbClr val="FF3300"/>
                          </a:solidFill>
                        </a:rPr>
                        <a:t>5cm</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i="1" dirty="0">
                          <a:solidFill>
                            <a:srgbClr val="FF3300"/>
                          </a:solidFill>
                        </a:rPr>
                        <a:t>T </a:t>
                      </a:r>
                      <a:r>
                        <a:rPr lang="fr-FR" sz="1800" i="1" dirty="0">
                          <a:solidFill>
                            <a:srgbClr val="FF3300"/>
                          </a:solidFill>
                          <a:cs typeface="Arial" charset="0"/>
                        </a:rPr>
                        <a:t>&gt;</a:t>
                      </a:r>
                      <a:r>
                        <a:rPr lang="fr-FR" sz="1800" i="1" dirty="0">
                          <a:solidFill>
                            <a:srgbClr val="FF3300"/>
                          </a:solidFill>
                        </a:rPr>
                        <a:t>5cm ou</a:t>
                      </a:r>
                    </a:p>
                    <a:p>
                      <a:endParaRPr lang="fr-FR" dirty="0"/>
                    </a:p>
                  </a:txBody>
                  <a:tcPr/>
                </a:tc>
                <a:extLst>
                  <a:ext uri="{0D108BD9-81ED-4DB2-BD59-A6C34878D82A}">
                    <a16:rowId xmlns:a16="http://schemas.microsoft.com/office/drawing/2014/main" xmlns="" val="10001"/>
                  </a:ext>
                </a:extLst>
              </a:tr>
              <a:tr h="370840">
                <a:tc>
                  <a:txBody>
                    <a:bodyPr/>
                    <a:lstStyle/>
                    <a:p>
                      <a:r>
                        <a:rPr lang="fr-FR" i="1" dirty="0">
                          <a:solidFill>
                            <a:srgbClr val="FF3300"/>
                          </a:solidFill>
                        </a:rPr>
                        <a:t>N ≤</a:t>
                      </a:r>
                      <a:r>
                        <a:rPr lang="fr-FR" dirty="0"/>
                        <a:t> </a:t>
                      </a:r>
                      <a:r>
                        <a:rPr lang="fr-FR" i="1" dirty="0">
                          <a:solidFill>
                            <a:srgbClr val="FF3300"/>
                          </a:solidFill>
                        </a:rPr>
                        <a:t>3 et T ≤</a:t>
                      </a:r>
                      <a:r>
                        <a:rPr lang="fr-FR" dirty="0"/>
                        <a:t> </a:t>
                      </a:r>
                      <a:r>
                        <a:rPr lang="fr-FR" i="1" dirty="0">
                          <a:solidFill>
                            <a:srgbClr val="FF3300"/>
                          </a:solidFill>
                        </a:rPr>
                        <a:t>3cm</a:t>
                      </a:r>
                      <a:endParaRPr lang="fr-FR" dirty="0"/>
                    </a:p>
                  </a:txBody>
                  <a:tcPr/>
                </a:tc>
                <a:tc>
                  <a:txBody>
                    <a:bodyPr/>
                    <a:lstStyle/>
                    <a:p>
                      <a:r>
                        <a:rPr lang="fr-FR" sz="1800" i="1" dirty="0">
                          <a:solidFill>
                            <a:srgbClr val="FF3300"/>
                          </a:solidFill>
                        </a:rPr>
                        <a:t>N&gt;3 et T&gt;3cm</a:t>
                      </a:r>
                      <a:endParaRPr lang="fr-FR" dirty="0"/>
                    </a:p>
                  </a:txBody>
                  <a:tcPr/>
                </a:tc>
                <a:extLst>
                  <a:ext uri="{0D108BD9-81ED-4DB2-BD59-A6C34878D82A}">
                    <a16:rowId xmlns:a16="http://schemas.microsoft.com/office/drawing/2014/main" xmlns=""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i="1" dirty="0">
                          <a:solidFill>
                            <a:srgbClr val="FF3300"/>
                          </a:solidFill>
                        </a:rPr>
                        <a:t>Veine porte libre</a:t>
                      </a:r>
                    </a:p>
                    <a:p>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i="1" dirty="0">
                          <a:solidFill>
                            <a:srgbClr val="FF3300"/>
                          </a:solidFill>
                        </a:rPr>
                        <a:t>thrombose porte</a:t>
                      </a:r>
                    </a:p>
                    <a:p>
                      <a:endParaRPr lang="fr-FR" dirty="0"/>
                    </a:p>
                  </a:txBody>
                  <a:tcPr/>
                </a:tc>
                <a:extLst>
                  <a:ext uri="{0D108BD9-81ED-4DB2-BD59-A6C34878D82A}">
                    <a16:rowId xmlns:a16="http://schemas.microsoft.com/office/drawing/2014/main" xmlns=""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i="1" dirty="0">
                          <a:solidFill>
                            <a:srgbClr val="FF3300"/>
                          </a:solidFill>
                        </a:rPr>
                        <a:t>Métastases = non</a:t>
                      </a:r>
                    </a:p>
                    <a:p>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i="1" dirty="0">
                          <a:solidFill>
                            <a:srgbClr val="FF3300"/>
                          </a:solidFill>
                        </a:rPr>
                        <a:t>Métastases = oui</a:t>
                      </a:r>
                    </a:p>
                    <a:p>
                      <a:endParaRPr lang="fr-FR" dirty="0"/>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160" y="1213008"/>
            <a:ext cx="9144000" cy="5170646"/>
          </a:xfrm>
          <a:prstGeom prst="rect">
            <a:avLst/>
          </a:prstGeom>
        </p:spPr>
        <p:txBody>
          <a:bodyPr wrap="square">
            <a:spAutoFit/>
          </a:bodyPr>
          <a:lstStyle/>
          <a:p>
            <a:r>
              <a:rPr lang="fr-FR" sz="2400" b="1" u="sng" dirty="0">
                <a:solidFill>
                  <a:srgbClr val="C00000"/>
                </a:solidFill>
              </a:rPr>
              <a:t>2-Le </a:t>
            </a:r>
            <a:r>
              <a:rPr lang="fr-FR" sz="2400" b="1" u="sng" dirty="0" err="1">
                <a:solidFill>
                  <a:srgbClr val="C00000"/>
                </a:solidFill>
              </a:rPr>
              <a:t>cholangiocarcinome</a:t>
            </a:r>
            <a:r>
              <a:rPr lang="fr-FR" sz="2400" b="1" u="sng" dirty="0">
                <a:solidFill>
                  <a:srgbClr val="C00000"/>
                </a:solidFill>
              </a:rPr>
              <a:t> </a:t>
            </a:r>
          </a:p>
          <a:p>
            <a:endParaRPr lang="fr-FR" dirty="0"/>
          </a:p>
          <a:p>
            <a:r>
              <a:rPr lang="fr-FR" dirty="0"/>
              <a:t>- </a:t>
            </a:r>
            <a:r>
              <a:rPr lang="fr-FR" sz="2400" dirty="0"/>
              <a:t>Moins fréquent que le CHC</a:t>
            </a:r>
          </a:p>
          <a:p>
            <a:r>
              <a:rPr lang="fr-FR" sz="2400" dirty="0"/>
              <a:t> -se développe sur l’épithélium des canaux biliaires intrahépatiques.</a:t>
            </a:r>
          </a:p>
          <a:p>
            <a:endParaRPr lang="fr-FR" sz="2400" dirty="0"/>
          </a:p>
          <a:p>
            <a:pPr>
              <a:buFont typeface="Wingdings" pitchFamily="2" charset="2"/>
              <a:buChar char="Ø"/>
            </a:pPr>
            <a:r>
              <a:rPr lang="fr-FR" sz="2400" u="sng" dirty="0">
                <a:solidFill>
                  <a:srgbClr val="C00000"/>
                </a:solidFill>
              </a:rPr>
              <a:t>Epidémiologie</a:t>
            </a:r>
            <a:r>
              <a:rPr lang="fr-FR" sz="2400" dirty="0">
                <a:solidFill>
                  <a:srgbClr val="C00000"/>
                </a:solidFill>
              </a:rPr>
              <a:t> </a:t>
            </a:r>
          </a:p>
          <a:p>
            <a:pPr>
              <a:buFont typeface="Wingdings" pitchFamily="2" charset="2"/>
              <a:buChar char="Ø"/>
            </a:pPr>
            <a:endParaRPr lang="fr-FR" sz="2400" dirty="0"/>
          </a:p>
          <a:p>
            <a:r>
              <a:rPr lang="fr-FR" sz="2400" dirty="0"/>
              <a:t>Pic de fréquence 60 ans ,légère prédominance masculine</a:t>
            </a:r>
          </a:p>
          <a:p>
            <a:r>
              <a:rPr lang="fr-FR" sz="2400" dirty="0"/>
              <a:t>Facteur de risque :</a:t>
            </a:r>
          </a:p>
          <a:p>
            <a:pPr marL="342900" indent="-342900">
              <a:buClr>
                <a:srgbClr val="C00000"/>
              </a:buClr>
              <a:buFont typeface="Wingdings" panose="05000000000000000000" pitchFamily="2" charset="2"/>
              <a:buChar char="§"/>
            </a:pPr>
            <a:r>
              <a:rPr lang="fr-FR" sz="2400" dirty="0"/>
              <a:t> CSP</a:t>
            </a:r>
          </a:p>
          <a:p>
            <a:pPr marL="342900" indent="-342900">
              <a:buClr>
                <a:srgbClr val="C00000"/>
              </a:buClr>
              <a:buFont typeface="Wingdings" panose="05000000000000000000" pitchFamily="2" charset="2"/>
              <a:buChar char="§"/>
            </a:pPr>
            <a:r>
              <a:rPr lang="fr-FR" sz="2400" dirty="0"/>
              <a:t> Maladie de </a:t>
            </a:r>
            <a:r>
              <a:rPr lang="fr-FR" sz="2400" dirty="0" err="1"/>
              <a:t>carolie</a:t>
            </a:r>
            <a:endParaRPr lang="fr-FR" sz="2400" dirty="0"/>
          </a:p>
          <a:p>
            <a:pPr marL="342900" indent="-342900">
              <a:buClr>
                <a:srgbClr val="C00000"/>
              </a:buClr>
              <a:buFont typeface="Wingdings" panose="05000000000000000000" pitchFamily="2" charset="2"/>
              <a:buChar char="§"/>
            </a:pPr>
            <a:r>
              <a:rPr lang="fr-FR" sz="2400" dirty="0"/>
              <a:t> lithiase intra- hépatique </a:t>
            </a:r>
          </a:p>
          <a:p>
            <a:pPr marL="342900" indent="-342900">
              <a:buClr>
                <a:srgbClr val="C00000"/>
              </a:buClr>
              <a:buFont typeface="Wingdings" panose="05000000000000000000" pitchFamily="2" charset="2"/>
              <a:buChar char="§"/>
            </a:pPr>
            <a:r>
              <a:rPr lang="fr-FR" sz="2400" dirty="0"/>
              <a:t> Distomatose orientale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8420" y="500042"/>
            <a:ext cx="9144000" cy="5201424"/>
          </a:xfrm>
          <a:prstGeom prst="rect">
            <a:avLst/>
          </a:prstGeom>
        </p:spPr>
        <p:txBody>
          <a:bodyPr wrap="square">
            <a:spAutoFit/>
          </a:bodyPr>
          <a:lstStyle/>
          <a:p>
            <a:pPr>
              <a:buFont typeface="Wingdings" pitchFamily="2" charset="2"/>
              <a:buChar char="Ø"/>
            </a:pPr>
            <a:r>
              <a:rPr lang="fr-FR" sz="2400" b="1" u="sng" dirty="0">
                <a:solidFill>
                  <a:srgbClr val="C00000"/>
                </a:solidFill>
              </a:rPr>
              <a:t>Diagnostic </a:t>
            </a:r>
          </a:p>
          <a:p>
            <a:pPr>
              <a:buFont typeface="Wingdings" pitchFamily="2" charset="2"/>
              <a:buChar char="Ø"/>
            </a:pPr>
            <a:endParaRPr lang="fr-FR" sz="2400" u="sng" dirty="0"/>
          </a:p>
          <a:p>
            <a:pPr algn="just"/>
            <a:r>
              <a:rPr lang="fr-FR" sz="2400" dirty="0"/>
              <a:t>Les symptômes sont variables, ils dépendent en fait de la localisation de la tumeur.</a:t>
            </a:r>
          </a:p>
          <a:p>
            <a:pPr algn="just"/>
            <a:endParaRPr lang="fr-FR" sz="2400" dirty="0"/>
          </a:p>
          <a:p>
            <a:pPr algn="just"/>
            <a:r>
              <a:rPr lang="fr-FR" sz="2400" dirty="0"/>
              <a:t> Les lésions à la bifurcation des canaux biliaires provoquent un ictère </a:t>
            </a:r>
            <a:r>
              <a:rPr lang="fr-FR" sz="2400" dirty="0" err="1"/>
              <a:t>cholestatique</a:t>
            </a:r>
            <a:r>
              <a:rPr lang="fr-FR" sz="2400" dirty="0"/>
              <a:t>, sans douleur.</a:t>
            </a:r>
          </a:p>
          <a:p>
            <a:pPr algn="just"/>
            <a:r>
              <a:rPr lang="fr-FR" sz="2400" dirty="0"/>
              <a:t> </a:t>
            </a:r>
          </a:p>
          <a:p>
            <a:pPr algn="just"/>
            <a:r>
              <a:rPr lang="fr-FR" sz="2400" dirty="0"/>
              <a:t>Les tumeurs périphériques, </a:t>
            </a:r>
            <a:r>
              <a:rPr lang="fr-FR" sz="2400" dirty="0" err="1"/>
              <a:t>cholangiocarcinome</a:t>
            </a:r>
            <a:r>
              <a:rPr lang="fr-FR" sz="2400" dirty="0"/>
              <a:t> intra-hépatique, ne sont souvent détectées que très tardivement à l’occasion de malaises, d’une perte de poids, éventuellement de douleurs abdominales, rarement d’angiocholites</a:t>
            </a:r>
          </a:p>
          <a:p>
            <a:pPr algn="just"/>
            <a:endParaRPr lang="fr-F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282" y="1214422"/>
            <a:ext cx="8929718" cy="5539978"/>
          </a:xfrm>
          <a:prstGeom prst="rect">
            <a:avLst/>
          </a:prstGeom>
        </p:spPr>
        <p:txBody>
          <a:bodyPr wrap="square">
            <a:spAutoFit/>
          </a:bodyPr>
          <a:lstStyle/>
          <a:p>
            <a:pPr algn="just">
              <a:buFont typeface="Wingdings" pitchFamily="2" charset="2"/>
              <a:buChar char="Ø"/>
            </a:pPr>
            <a:r>
              <a:rPr lang="fr-FR" sz="2400" b="1" u="sng" dirty="0">
                <a:solidFill>
                  <a:srgbClr val="C00000"/>
                </a:solidFill>
              </a:rPr>
              <a:t>Examens </a:t>
            </a:r>
            <a:r>
              <a:rPr lang="fr-FR" sz="2400" b="1" u="sng" dirty="0" err="1">
                <a:solidFill>
                  <a:srgbClr val="C00000"/>
                </a:solidFill>
              </a:rPr>
              <a:t>para-cliniques</a:t>
            </a:r>
            <a:r>
              <a:rPr lang="fr-FR" sz="2400" b="1" u="sng" dirty="0">
                <a:solidFill>
                  <a:srgbClr val="C00000"/>
                </a:solidFill>
              </a:rPr>
              <a:t> </a:t>
            </a:r>
          </a:p>
          <a:p>
            <a:pPr algn="just">
              <a:buFont typeface="Wingdings" pitchFamily="2" charset="2"/>
              <a:buChar char="Ø"/>
            </a:pPr>
            <a:endParaRPr lang="fr-FR" sz="2400" dirty="0"/>
          </a:p>
          <a:p>
            <a:pPr algn="just"/>
            <a:r>
              <a:rPr lang="fr-FR" sz="2400" dirty="0"/>
              <a:t>cholestase à bilirubine conjuguée - cytolyse </a:t>
            </a:r>
          </a:p>
          <a:p>
            <a:pPr algn="just"/>
            <a:r>
              <a:rPr lang="fr-FR" sz="2400" dirty="0"/>
              <a:t>ACE et ca 19.9 sont élevé mais non spécifique  sauf …..</a:t>
            </a:r>
          </a:p>
          <a:p>
            <a:pPr algn="just"/>
            <a:endParaRPr lang="fr-FR" sz="2400" dirty="0"/>
          </a:p>
          <a:p>
            <a:pPr algn="just"/>
            <a:r>
              <a:rPr lang="fr-FR" sz="2400" dirty="0">
                <a:solidFill>
                  <a:srgbClr val="C00000"/>
                </a:solidFill>
              </a:rPr>
              <a:t>Imagerie :</a:t>
            </a:r>
          </a:p>
          <a:p>
            <a:pPr algn="just"/>
            <a:r>
              <a:rPr lang="fr-FR" sz="2400" dirty="0"/>
              <a:t>Confirme et localise environ 90% des obstructions biliaires </a:t>
            </a:r>
          </a:p>
          <a:p>
            <a:pPr algn="just"/>
            <a:r>
              <a:rPr lang="fr-FR" sz="2400" dirty="0"/>
              <a:t> aide au diagnostic différentiel avec les autres causes d’obstruction biliaire</a:t>
            </a:r>
          </a:p>
          <a:p>
            <a:pPr algn="just"/>
            <a:r>
              <a:rPr lang="fr-FR" sz="2400" dirty="0"/>
              <a:t> mise en difficulté quand: tumeur infiltrante, petite, péri hilaire ou extra-hépatique Imagerie </a:t>
            </a:r>
          </a:p>
          <a:p>
            <a:pPr algn="just"/>
            <a:endParaRPr lang="fr-FR" sz="2400" dirty="0"/>
          </a:p>
          <a:p>
            <a:pPr algn="just"/>
            <a:r>
              <a:rPr lang="fr-FR" sz="2400" b="1" i="1" u="sng" dirty="0">
                <a:solidFill>
                  <a:srgbClr val="C00000"/>
                </a:solidFill>
                <a:effectLst>
                  <a:outerShdw blurRad="38100" dist="38100" dir="2700000" algn="tl">
                    <a:srgbClr val="C0C0C0"/>
                  </a:outerShdw>
                </a:effectLst>
              </a:rPr>
              <a:t>Traitement curatif:</a:t>
            </a:r>
            <a:r>
              <a:rPr lang="fr-FR" sz="2400" b="1" dirty="0">
                <a:solidFill>
                  <a:srgbClr val="C00000"/>
                </a:solidFill>
              </a:rPr>
              <a:t> </a:t>
            </a:r>
            <a:r>
              <a:rPr lang="fr-FR" sz="2400" dirty="0"/>
              <a:t>Chirurgie seule (stade précoce)</a:t>
            </a:r>
          </a:p>
          <a:p>
            <a:endParaRPr lang="fr-FR" sz="2400" dirty="0"/>
          </a:p>
          <a:p>
            <a:pPr>
              <a:buFont typeface="Wingdings" pitchFamily="2" charset="2"/>
              <a:buChar char="Ø"/>
            </a:pP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31965" y="977251"/>
            <a:ext cx="3264035" cy="461665"/>
          </a:xfrm>
          <a:prstGeom prst="rect">
            <a:avLst/>
          </a:prstGeom>
          <a:noFill/>
        </p:spPr>
        <p:txBody>
          <a:bodyPr wrap="none" rtlCol="0">
            <a:spAutoFit/>
          </a:bodyPr>
          <a:lstStyle/>
          <a:p>
            <a:r>
              <a:rPr lang="fr-FR" dirty="0">
                <a:solidFill>
                  <a:srgbClr val="C00000"/>
                </a:solidFill>
              </a:rPr>
              <a:t> </a:t>
            </a:r>
            <a:r>
              <a:rPr lang="fr-FR" sz="2400" b="1" u="sng" dirty="0">
                <a:solidFill>
                  <a:srgbClr val="C00000"/>
                </a:solidFill>
              </a:rPr>
              <a:t>3-</a:t>
            </a:r>
            <a:r>
              <a:rPr lang="fr-FR" sz="2400" b="1" u="sng" dirty="0" err="1">
                <a:solidFill>
                  <a:srgbClr val="C00000"/>
                </a:solidFill>
              </a:rPr>
              <a:t>Hépato-blastome</a:t>
            </a:r>
            <a:r>
              <a:rPr lang="fr-FR" sz="2400" b="1" u="sng" dirty="0">
                <a:solidFill>
                  <a:srgbClr val="C00000"/>
                </a:solidFill>
              </a:rPr>
              <a:t> </a:t>
            </a:r>
          </a:p>
        </p:txBody>
      </p:sp>
      <p:sp>
        <p:nvSpPr>
          <p:cNvPr id="3" name="Rectangle 2"/>
          <p:cNvSpPr/>
          <p:nvPr/>
        </p:nvSpPr>
        <p:spPr>
          <a:xfrm>
            <a:off x="2872710" y="1747526"/>
            <a:ext cx="7929618" cy="4708981"/>
          </a:xfrm>
          <a:prstGeom prst="rect">
            <a:avLst/>
          </a:prstGeom>
        </p:spPr>
        <p:txBody>
          <a:bodyPr wrap="square">
            <a:spAutoFit/>
          </a:bodyPr>
          <a:lstStyle/>
          <a:p>
            <a:pPr algn="just"/>
            <a:r>
              <a:rPr lang="fr-FR" sz="2400" dirty="0"/>
              <a:t>Ces maladies sont rares chez l’enfant et ne représentent qu’environ 2 % des tumeurs. </a:t>
            </a:r>
            <a:br>
              <a:rPr lang="fr-FR" sz="2400" dirty="0"/>
            </a:br>
            <a:r>
              <a:rPr lang="fr-FR" sz="2400" dirty="0"/>
              <a:t>Le type de tumeur varie en fonction de l’âge et sont malignes 2 fois sur 3 .</a:t>
            </a:r>
          </a:p>
          <a:p>
            <a:endParaRPr lang="fr-FR" sz="2400" dirty="0"/>
          </a:p>
          <a:p>
            <a:pPr algn="just"/>
            <a:r>
              <a:rPr lang="fr-FR" sz="2400" b="1" dirty="0">
                <a:solidFill>
                  <a:srgbClr val="C00000"/>
                </a:solidFill>
              </a:rPr>
              <a:t>Le dosage de l’AFP</a:t>
            </a:r>
          </a:p>
          <a:p>
            <a:pPr algn="just"/>
            <a:r>
              <a:rPr lang="fr-FR" sz="2400" b="1" dirty="0"/>
              <a:t> </a:t>
            </a:r>
            <a:r>
              <a:rPr lang="fr-FR" sz="2400" dirty="0"/>
              <a:t/>
            </a:r>
            <a:br>
              <a:rPr lang="fr-FR" sz="2400" dirty="0"/>
            </a:br>
            <a:r>
              <a:rPr lang="fr-FR" sz="2400" dirty="0"/>
              <a:t>L’examen essentiel pour le diagnostic est le dosage de l’AFP qui est élevé dans plus de 90 % des cas d’hépatoblastomes et dans 60 à 80 % des carcinomes hépatocellulaires.</a:t>
            </a:r>
            <a:br>
              <a:rPr lang="fr-FR" sz="2400" dirty="0"/>
            </a:br>
            <a:r>
              <a:rPr lang="fr-FR" dirty="0"/>
              <a:t/>
            </a:r>
            <a:br>
              <a:rPr lang="fr-FR" dirty="0"/>
            </a:b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46954" y="612844"/>
            <a:ext cx="8715436" cy="5632311"/>
          </a:xfrm>
          <a:prstGeom prst="rect">
            <a:avLst/>
          </a:prstGeom>
          <a:noFill/>
        </p:spPr>
        <p:txBody>
          <a:bodyPr wrap="square" rtlCol="0">
            <a:spAutoFit/>
          </a:bodyPr>
          <a:lstStyle/>
          <a:p>
            <a:endParaRPr lang="fr-FR" dirty="0"/>
          </a:p>
          <a:p>
            <a:endParaRPr lang="fr-FR" dirty="0"/>
          </a:p>
          <a:p>
            <a:r>
              <a:rPr lang="fr-FR" b="1" u="sng" dirty="0">
                <a:solidFill>
                  <a:srgbClr val="C00000"/>
                </a:solidFill>
              </a:rPr>
              <a:t>B</a:t>
            </a:r>
            <a:r>
              <a:rPr lang="fr-FR" b="1" u="sng" dirty="0" smtClean="0">
                <a:solidFill>
                  <a:srgbClr val="C00000"/>
                </a:solidFill>
              </a:rPr>
              <a:t>- </a:t>
            </a:r>
            <a:r>
              <a:rPr lang="fr-FR" b="1" u="sng" dirty="0">
                <a:solidFill>
                  <a:srgbClr val="C00000"/>
                </a:solidFill>
              </a:rPr>
              <a:t>Tumeurs hépatiques primitives bénignes</a:t>
            </a:r>
          </a:p>
          <a:p>
            <a:endParaRPr lang="fr-FR" dirty="0"/>
          </a:p>
          <a:p>
            <a:pPr marL="285750" indent="-285750">
              <a:buFont typeface="Wingdings" panose="05000000000000000000" pitchFamily="2" charset="2"/>
              <a:buChar char="§"/>
            </a:pPr>
            <a:r>
              <a:rPr lang="fr-FR" dirty="0"/>
              <a:t>leur fréquence est en nette augmentation </a:t>
            </a:r>
          </a:p>
          <a:p>
            <a:pPr marL="285750" indent="-285750">
              <a:buFont typeface="Wingdings" panose="05000000000000000000" pitchFamily="2" charset="2"/>
              <a:buChar char="§"/>
            </a:pPr>
            <a:r>
              <a:rPr lang="fr-FR" dirty="0"/>
              <a:t>Les moyens sont de plus en plus sensibles cependant l’</a:t>
            </a:r>
            <a:r>
              <a:rPr lang="fr-FR" dirty="0" err="1"/>
              <a:t>echographie</a:t>
            </a:r>
            <a:r>
              <a:rPr lang="fr-FR" dirty="0"/>
              <a:t> joue un rôle centrale </a:t>
            </a:r>
          </a:p>
          <a:p>
            <a:pPr marL="285750" indent="-285750">
              <a:buFont typeface="Wingdings" panose="05000000000000000000" pitchFamily="2" charset="2"/>
              <a:buChar char="§"/>
            </a:pPr>
            <a:r>
              <a:rPr lang="fr-FR" dirty="0"/>
              <a:t>Traitement en l’absence de complications et de douta </a:t>
            </a:r>
            <a:r>
              <a:rPr lang="fr-FR" dirty="0" err="1"/>
              <a:t>diag</a:t>
            </a:r>
            <a:r>
              <a:rPr lang="fr-FR" dirty="0"/>
              <a:t> l’</a:t>
            </a:r>
            <a:r>
              <a:rPr lang="fr-FR" dirty="0" err="1"/>
              <a:t>abstension</a:t>
            </a:r>
            <a:r>
              <a:rPr lang="fr-FR" dirty="0"/>
              <a:t> thérapeutique est de règle </a:t>
            </a:r>
          </a:p>
          <a:p>
            <a:endParaRPr lang="fr-FR" dirty="0"/>
          </a:p>
          <a:p>
            <a:pPr>
              <a:buFont typeface="Wingdings" pitchFamily="2" charset="2"/>
              <a:buChar char="Ø"/>
            </a:pPr>
            <a:r>
              <a:rPr lang="fr-FR" b="1" dirty="0">
                <a:solidFill>
                  <a:srgbClr val="C00000"/>
                </a:solidFill>
              </a:rPr>
              <a:t>Diagnostic</a:t>
            </a:r>
            <a:r>
              <a:rPr lang="fr-FR" dirty="0"/>
              <a:t> </a:t>
            </a:r>
          </a:p>
          <a:p>
            <a:pPr marL="285750" indent="-285750">
              <a:buFont typeface="Wingdings" panose="05000000000000000000" pitchFamily="2" charset="2"/>
              <a:buChar char="§"/>
            </a:pPr>
            <a:r>
              <a:rPr lang="fr-FR" dirty="0"/>
              <a:t>Asymptomatique</a:t>
            </a:r>
          </a:p>
          <a:p>
            <a:pPr marL="285750" indent="-285750">
              <a:buFont typeface="Wingdings" panose="05000000000000000000" pitchFamily="2" charset="2"/>
              <a:buChar char="§"/>
            </a:pPr>
            <a:r>
              <a:rPr lang="fr-FR" dirty="0"/>
              <a:t>Leur découverte se fait à la faveur d’une échographie réalisée pour un motif (exploration ou bilan lésionnel)</a:t>
            </a:r>
          </a:p>
          <a:p>
            <a:pPr marL="285750" indent="-285750">
              <a:buFont typeface="Wingdings" panose="05000000000000000000" pitchFamily="2" charset="2"/>
              <a:buChar char="§"/>
            </a:pPr>
            <a:r>
              <a:rPr lang="fr-FR" dirty="0"/>
              <a:t>A l’examen physique HPM</a:t>
            </a:r>
          </a:p>
          <a:p>
            <a:pPr marL="285750" indent="-285750">
              <a:buFont typeface="Wingdings" panose="05000000000000000000" pitchFamily="2" charset="2"/>
              <a:buChar char="§"/>
            </a:pPr>
            <a:r>
              <a:rPr lang="fr-FR" dirty="0"/>
              <a:t>A l’occasion d’une complication( Dl de l’hypocondre droit, fièvre peut être le témoin d’une nécrose tumorale ,anémie ou même de signes de choc) </a:t>
            </a:r>
          </a:p>
          <a:p>
            <a:endParaRPr lang="fr-FR" dirty="0"/>
          </a:p>
          <a:p>
            <a:r>
              <a:rPr lang="fr-FR"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282" y="785795"/>
            <a:ext cx="10320368" cy="6370975"/>
          </a:xfrm>
          <a:prstGeom prst="rect">
            <a:avLst/>
          </a:prstGeom>
        </p:spPr>
        <p:txBody>
          <a:bodyPr wrap="square">
            <a:spAutoFit/>
          </a:bodyPr>
          <a:lstStyle/>
          <a:p>
            <a:pPr algn="just"/>
            <a:r>
              <a:rPr lang="fr-FR" sz="2400" b="1" u="sng" dirty="0">
                <a:solidFill>
                  <a:srgbClr val="C00000"/>
                </a:solidFill>
              </a:rPr>
              <a:t>1-Les Hyperplasies nodulaires focales</a:t>
            </a:r>
          </a:p>
          <a:p>
            <a:pPr algn="just">
              <a:buFont typeface="Wingdings" pitchFamily="2" charset="2"/>
              <a:buChar char="Ø"/>
            </a:pPr>
            <a:r>
              <a:rPr lang="fr-FR" sz="2400" dirty="0">
                <a:solidFill>
                  <a:srgbClr val="C00000"/>
                </a:solidFill>
              </a:rPr>
              <a:t>Epidémiologie</a:t>
            </a:r>
            <a:r>
              <a:rPr lang="fr-FR" sz="2400" dirty="0"/>
              <a:t> </a:t>
            </a:r>
          </a:p>
          <a:p>
            <a:pPr algn="just"/>
            <a:r>
              <a:rPr lang="fr-FR" sz="2400" dirty="0"/>
              <a:t>Représente 1- 3%   des tumeur</a:t>
            </a:r>
          </a:p>
          <a:p>
            <a:pPr algn="just"/>
            <a:r>
              <a:rPr lang="fr-FR" sz="2400" dirty="0"/>
              <a:t>Survient chez la femme entre 	2O à 50 ans </a:t>
            </a:r>
          </a:p>
          <a:p>
            <a:pPr algn="just"/>
            <a:endParaRPr lang="fr-FR" sz="2400" dirty="0"/>
          </a:p>
          <a:p>
            <a:pPr algn="just">
              <a:buFont typeface="Wingdings" pitchFamily="2" charset="2"/>
              <a:buChar char="Ø"/>
            </a:pPr>
            <a:r>
              <a:rPr lang="fr-FR" sz="2400" dirty="0" err="1">
                <a:solidFill>
                  <a:srgbClr val="C00000"/>
                </a:solidFill>
              </a:rPr>
              <a:t>Anatomo</a:t>
            </a:r>
            <a:r>
              <a:rPr lang="fr-FR" sz="2400" dirty="0">
                <a:solidFill>
                  <a:srgbClr val="C00000"/>
                </a:solidFill>
              </a:rPr>
              <a:t>- pathologie </a:t>
            </a:r>
          </a:p>
          <a:p>
            <a:pPr algn="just"/>
            <a:r>
              <a:rPr lang="fr-FR" sz="2400" dirty="0"/>
              <a:t>bien limitée, non encapsulée, centrée par une cicatrice fibreuse, prolongée par des2bandes fibreuses isolant des nodules hépatocytaires .</a:t>
            </a:r>
          </a:p>
          <a:p>
            <a:pPr algn="just"/>
            <a:r>
              <a:rPr lang="fr-FR" sz="2400" dirty="0"/>
              <a:t> Les bandes fibreuses abritent des structures vasculaires dystrophiques, une prolifération </a:t>
            </a:r>
            <a:r>
              <a:rPr lang="fr-FR" sz="2400" dirty="0" err="1"/>
              <a:t>cholangiolaire</a:t>
            </a:r>
            <a:r>
              <a:rPr lang="fr-FR" sz="2400" dirty="0"/>
              <a:t>.</a:t>
            </a:r>
          </a:p>
          <a:p>
            <a:pPr algn="just"/>
            <a:endParaRPr lang="fr-FR" sz="2400" dirty="0"/>
          </a:p>
          <a:p>
            <a:pPr algn="just">
              <a:buFont typeface="Wingdings" pitchFamily="2" charset="2"/>
              <a:buChar char="Ø"/>
            </a:pPr>
            <a:r>
              <a:rPr lang="fr-FR" sz="2400" dirty="0">
                <a:solidFill>
                  <a:srgbClr val="C00000"/>
                </a:solidFill>
              </a:rPr>
              <a:t>Clinique </a:t>
            </a:r>
          </a:p>
          <a:p>
            <a:pPr algn="just"/>
            <a:r>
              <a:rPr lang="fr-FR" sz="2400" dirty="0"/>
              <a:t>Asymptomatique parfois découverte fortuite d’une HPM et ou d’une cholestase  </a:t>
            </a:r>
            <a:r>
              <a:rPr lang="fr-FR" sz="2400" dirty="0" err="1"/>
              <a:t>anicterique</a:t>
            </a:r>
            <a:r>
              <a:rPr lang="fr-FR" sz="2400" dirty="0"/>
              <a:t> </a:t>
            </a:r>
          </a:p>
          <a:p>
            <a:pPr algn="just"/>
            <a:endParaRPr lang="fr-FR" sz="2400" dirty="0"/>
          </a:p>
          <a:p>
            <a:pPr algn="just"/>
            <a:endParaRPr lang="fr-F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00109"/>
            <a:ext cx="10043160" cy="5262979"/>
          </a:xfrm>
          <a:prstGeom prst="rect">
            <a:avLst/>
          </a:prstGeom>
        </p:spPr>
        <p:txBody>
          <a:bodyPr wrap="square">
            <a:spAutoFit/>
          </a:bodyPr>
          <a:lstStyle/>
          <a:p>
            <a:pPr>
              <a:buFont typeface="Wingdings" pitchFamily="2" charset="2"/>
              <a:buChar char="Ø"/>
            </a:pPr>
            <a:r>
              <a:rPr lang="fr-FR" sz="2400" b="1" dirty="0">
                <a:solidFill>
                  <a:srgbClr val="C00000"/>
                </a:solidFill>
              </a:rPr>
              <a:t>Examens </a:t>
            </a:r>
            <a:r>
              <a:rPr lang="fr-FR" sz="2400" b="1" dirty="0" err="1" smtClean="0">
                <a:solidFill>
                  <a:srgbClr val="C00000"/>
                </a:solidFill>
              </a:rPr>
              <a:t>paracliniques</a:t>
            </a:r>
            <a:r>
              <a:rPr lang="fr-FR" sz="2400" b="1" dirty="0" smtClean="0">
                <a:solidFill>
                  <a:srgbClr val="C00000"/>
                </a:solidFill>
              </a:rPr>
              <a:t> </a:t>
            </a:r>
            <a:endParaRPr lang="fr-FR" sz="2400" b="1" dirty="0">
              <a:solidFill>
                <a:srgbClr val="C00000"/>
              </a:solidFill>
            </a:endParaRPr>
          </a:p>
          <a:p>
            <a:endParaRPr lang="fr-FR" sz="2400" dirty="0"/>
          </a:p>
          <a:p>
            <a:pPr marL="342900" indent="-342900" algn="just">
              <a:buFont typeface="Wingdings" panose="05000000000000000000" pitchFamily="2" charset="2"/>
              <a:buChar char="§"/>
            </a:pPr>
            <a:r>
              <a:rPr lang="fr-FR" sz="2400" dirty="0"/>
              <a:t>Bilan biologique élévation des </a:t>
            </a:r>
            <a:r>
              <a:rPr lang="fr-FR" sz="2400" dirty="0" err="1"/>
              <a:t>gama</a:t>
            </a:r>
            <a:r>
              <a:rPr lang="fr-FR" sz="2400" dirty="0"/>
              <a:t> gt </a:t>
            </a:r>
          </a:p>
          <a:p>
            <a:pPr marL="342900" indent="-342900" algn="just">
              <a:buFont typeface="Wingdings" panose="05000000000000000000" pitchFamily="2" charset="2"/>
              <a:buChar char="§"/>
            </a:pPr>
            <a:r>
              <a:rPr lang="fr-FR" sz="2400" dirty="0" err="1"/>
              <a:t>Echo-DOPPLER</a:t>
            </a:r>
            <a:r>
              <a:rPr lang="fr-FR" sz="2400" dirty="0"/>
              <a:t> iso ou hypo </a:t>
            </a:r>
            <a:r>
              <a:rPr lang="fr-FR" sz="2400" dirty="0" err="1"/>
              <a:t>échogéne</a:t>
            </a:r>
            <a:r>
              <a:rPr lang="fr-FR" sz="2400" dirty="0"/>
              <a:t> avec un signal artériel central</a:t>
            </a:r>
          </a:p>
          <a:p>
            <a:pPr marL="342900" indent="-342900" algn="just">
              <a:buFont typeface="Wingdings" panose="05000000000000000000" pitchFamily="2" charset="2"/>
              <a:buChar char="§"/>
            </a:pPr>
            <a:r>
              <a:rPr lang="fr-FR" sz="2400" dirty="0"/>
              <a:t>TDM sans </a:t>
            </a:r>
            <a:r>
              <a:rPr lang="fr-FR" sz="2400" dirty="0" err="1"/>
              <a:t>inj</a:t>
            </a:r>
            <a:r>
              <a:rPr lang="fr-FR" sz="2400" dirty="0"/>
              <a:t> iso ou hypodense</a:t>
            </a:r>
          </a:p>
          <a:p>
            <a:pPr marL="342900" indent="-342900" algn="just">
              <a:buFont typeface="Wingdings" panose="05000000000000000000" pitchFamily="2" charset="2"/>
              <a:buChar char="§"/>
            </a:pPr>
            <a:r>
              <a:rPr lang="fr-FR" sz="2400" dirty="0"/>
              <a:t>          avec </a:t>
            </a:r>
            <a:r>
              <a:rPr lang="fr-FR" sz="2400" dirty="0" err="1"/>
              <a:t>inj</a:t>
            </a:r>
            <a:r>
              <a:rPr lang="fr-FR" sz="2400" dirty="0"/>
              <a:t> hyper vasculaire au temps artériel </a:t>
            </a:r>
          </a:p>
          <a:p>
            <a:pPr algn="just"/>
            <a:endParaRPr lang="fr-FR" sz="2400" dirty="0"/>
          </a:p>
          <a:p>
            <a:pPr marL="342900" indent="-342900" algn="just">
              <a:buFont typeface="Wingdings" panose="05000000000000000000" pitchFamily="2" charset="2"/>
              <a:buChar char="§"/>
            </a:pPr>
            <a:r>
              <a:rPr lang="fr-FR" sz="2400" dirty="0"/>
              <a:t>IRM cicatrice centrale très intense en T2</a:t>
            </a:r>
          </a:p>
          <a:p>
            <a:pPr marL="342900" indent="-342900" algn="just">
              <a:buFont typeface="Wingdings" panose="05000000000000000000" pitchFamily="2" charset="2"/>
              <a:buChar char="§"/>
            </a:pPr>
            <a:r>
              <a:rPr lang="fr-FR" sz="2400" dirty="0"/>
              <a:t>Biologie hépatique élévation des g gt rare°</a:t>
            </a:r>
          </a:p>
          <a:p>
            <a:pPr marL="342900" indent="-342900" algn="just">
              <a:buFont typeface="Wingdings" panose="05000000000000000000" pitchFamily="2" charset="2"/>
              <a:buChar char="§"/>
            </a:pPr>
            <a:r>
              <a:rPr lang="fr-FR" sz="2400" dirty="0"/>
              <a:t>Complications néant</a:t>
            </a:r>
          </a:p>
          <a:p>
            <a:pPr marL="342900" indent="-342900" algn="just">
              <a:buFont typeface="Wingdings" panose="05000000000000000000" pitchFamily="2" charset="2"/>
              <a:buChar char="§"/>
            </a:pPr>
            <a:r>
              <a:rPr lang="fr-FR" sz="2400" dirty="0"/>
              <a:t>Surveillance morphologique annuelle </a:t>
            </a:r>
            <a:r>
              <a:rPr lang="fr-FR" sz="2400" dirty="0" err="1"/>
              <a:t>echo</a:t>
            </a:r>
            <a:r>
              <a:rPr lang="fr-FR" sz="2400" dirty="0"/>
              <a:t> ou IRM pendant 2à 3 ans</a:t>
            </a:r>
          </a:p>
          <a:p>
            <a:pPr marL="342900" indent="-342900" algn="just">
              <a:buFont typeface="Wingdings" panose="05000000000000000000" pitchFamily="2" charset="2"/>
              <a:buChar char="§"/>
            </a:pPr>
            <a:r>
              <a:rPr lang="fr-FR" sz="2400" dirty="0"/>
              <a:t>TRT aucun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80210" y="1770627"/>
            <a:ext cx="8406765" cy="4668273"/>
          </a:xfrm>
          <a:prstGeom prst="rect">
            <a:avLst/>
          </a:prstGeom>
          <a:noFill/>
          <a:ln w="9525">
            <a:noFill/>
            <a:miter lim="800000"/>
            <a:headEnd/>
            <a:tailEnd/>
          </a:ln>
          <a:effectLst/>
        </p:spPr>
      </p:pic>
      <p:sp>
        <p:nvSpPr>
          <p:cNvPr id="3" name="ZoneTexte 2"/>
          <p:cNvSpPr txBox="1"/>
          <p:nvPr/>
        </p:nvSpPr>
        <p:spPr>
          <a:xfrm>
            <a:off x="3958235" y="317172"/>
            <a:ext cx="4275529" cy="584775"/>
          </a:xfrm>
          <a:prstGeom prst="rect">
            <a:avLst/>
          </a:prstGeom>
          <a:noFill/>
        </p:spPr>
        <p:txBody>
          <a:bodyPr wrap="none" rtlCol="0">
            <a:spAutoFit/>
          </a:bodyPr>
          <a:lstStyle/>
          <a:p>
            <a:r>
              <a:rPr lang="fr-FR" sz="3200" b="1" dirty="0">
                <a:solidFill>
                  <a:srgbClr val="C00000"/>
                </a:solidFill>
              </a:rPr>
              <a:t>HNF sous capsulaire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548890" y="0"/>
            <a:ext cx="7475220" cy="674369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0377" y="171264"/>
            <a:ext cx="8911687" cy="1280890"/>
          </a:xfrm>
        </p:spPr>
        <p:txBody>
          <a:bodyPr/>
          <a:lstStyle/>
          <a:p>
            <a:r>
              <a:rPr lang="fr-FR" dirty="0"/>
              <a:t>Plan</a:t>
            </a:r>
          </a:p>
        </p:txBody>
      </p:sp>
      <p:sp>
        <p:nvSpPr>
          <p:cNvPr id="3" name="Espace réservé du contenu 2"/>
          <p:cNvSpPr>
            <a:spLocks noGrp="1"/>
          </p:cNvSpPr>
          <p:nvPr>
            <p:ph idx="1"/>
          </p:nvPr>
        </p:nvSpPr>
        <p:spPr>
          <a:xfrm>
            <a:off x="2480280" y="971720"/>
            <a:ext cx="8401080" cy="5715016"/>
          </a:xfrm>
        </p:spPr>
        <p:txBody>
          <a:bodyPr>
            <a:normAutofit lnSpcReduction="10000"/>
          </a:bodyPr>
          <a:lstStyle/>
          <a:p>
            <a:pPr>
              <a:buNone/>
            </a:pPr>
            <a:r>
              <a:rPr lang="fr-FR" sz="2400" b="1" u="sng" dirty="0">
                <a:solidFill>
                  <a:schemeClr val="accent1">
                    <a:lumMod val="60000"/>
                    <a:lumOff val="40000"/>
                  </a:schemeClr>
                </a:solidFill>
              </a:rPr>
              <a:t>I-Introduction</a:t>
            </a:r>
          </a:p>
          <a:p>
            <a:pPr>
              <a:buNone/>
            </a:pPr>
            <a:r>
              <a:rPr lang="fr-FR" sz="2400" b="1" u="sng" dirty="0">
                <a:solidFill>
                  <a:schemeClr val="accent1">
                    <a:lumMod val="60000"/>
                    <a:lumOff val="40000"/>
                  </a:schemeClr>
                </a:solidFill>
              </a:rPr>
              <a:t>II-tumeurs hépatiques primitives</a:t>
            </a:r>
          </a:p>
          <a:p>
            <a:pPr>
              <a:buNone/>
            </a:pPr>
            <a:r>
              <a:rPr lang="fr-FR" sz="2400" dirty="0"/>
              <a:t>      </a:t>
            </a:r>
            <a:r>
              <a:rPr lang="fr-FR" sz="2400" u="sng" dirty="0">
                <a:solidFill>
                  <a:schemeClr val="accent1">
                    <a:lumMod val="60000"/>
                    <a:lumOff val="40000"/>
                  </a:schemeClr>
                </a:solidFill>
              </a:rPr>
              <a:t>A-Tumeurs hépatiques primitives malignes </a:t>
            </a:r>
          </a:p>
          <a:p>
            <a:pPr>
              <a:buNone/>
            </a:pPr>
            <a:r>
              <a:rPr lang="fr-FR" sz="2400" dirty="0">
                <a:solidFill>
                  <a:schemeClr val="accent1">
                    <a:lumMod val="60000"/>
                    <a:lumOff val="40000"/>
                  </a:schemeClr>
                </a:solidFill>
              </a:rPr>
              <a:t>          1-CHC</a:t>
            </a:r>
          </a:p>
          <a:p>
            <a:pPr>
              <a:buNone/>
            </a:pPr>
            <a:r>
              <a:rPr lang="fr-FR" sz="2400" dirty="0">
                <a:solidFill>
                  <a:schemeClr val="accent1">
                    <a:lumMod val="60000"/>
                    <a:lumOff val="40000"/>
                  </a:schemeClr>
                </a:solidFill>
              </a:rPr>
              <a:t>          2-</a:t>
            </a:r>
            <a:r>
              <a:rPr lang="fr-FR" sz="2400" dirty="0" err="1">
                <a:solidFill>
                  <a:schemeClr val="accent1">
                    <a:lumMod val="60000"/>
                    <a:lumOff val="40000"/>
                  </a:schemeClr>
                </a:solidFill>
              </a:rPr>
              <a:t>Cholangiocarcinome</a:t>
            </a:r>
            <a:endParaRPr lang="fr-FR" sz="2400" dirty="0">
              <a:solidFill>
                <a:schemeClr val="accent1">
                  <a:lumMod val="60000"/>
                  <a:lumOff val="40000"/>
                </a:schemeClr>
              </a:solidFill>
            </a:endParaRPr>
          </a:p>
          <a:p>
            <a:pPr>
              <a:buNone/>
            </a:pPr>
            <a:r>
              <a:rPr lang="fr-FR" sz="2400" dirty="0">
                <a:solidFill>
                  <a:schemeClr val="accent1">
                    <a:lumMod val="60000"/>
                    <a:lumOff val="40000"/>
                  </a:schemeClr>
                </a:solidFill>
              </a:rPr>
              <a:t>          3-Hépatoblastome </a:t>
            </a:r>
          </a:p>
          <a:p>
            <a:pPr>
              <a:buNone/>
            </a:pPr>
            <a:r>
              <a:rPr lang="fr-FR" sz="2400" dirty="0">
                <a:solidFill>
                  <a:schemeClr val="accent1">
                    <a:lumMod val="60000"/>
                    <a:lumOff val="40000"/>
                  </a:schemeClr>
                </a:solidFill>
              </a:rPr>
              <a:t>   </a:t>
            </a:r>
            <a:r>
              <a:rPr lang="fr-FR" sz="2400" u="sng" dirty="0">
                <a:solidFill>
                  <a:schemeClr val="accent1">
                    <a:lumMod val="60000"/>
                    <a:lumOff val="40000"/>
                  </a:schemeClr>
                </a:solidFill>
              </a:rPr>
              <a:t>B-Tumeurs hépatiques primitives bénignes</a:t>
            </a:r>
          </a:p>
          <a:p>
            <a:pPr>
              <a:buNone/>
            </a:pPr>
            <a:r>
              <a:rPr lang="fr-FR" sz="2400" dirty="0">
                <a:solidFill>
                  <a:schemeClr val="accent1">
                    <a:lumMod val="60000"/>
                    <a:lumOff val="40000"/>
                  </a:schemeClr>
                </a:solidFill>
              </a:rPr>
              <a:t>         1- Angiome</a:t>
            </a:r>
          </a:p>
          <a:p>
            <a:pPr>
              <a:buNone/>
            </a:pPr>
            <a:r>
              <a:rPr lang="fr-FR" sz="2400" dirty="0">
                <a:solidFill>
                  <a:schemeClr val="accent1">
                    <a:lumMod val="60000"/>
                    <a:lumOff val="40000"/>
                  </a:schemeClr>
                </a:solidFill>
              </a:rPr>
              <a:t>         2 Hyperplasie nodulaire focale</a:t>
            </a:r>
          </a:p>
          <a:p>
            <a:pPr>
              <a:buNone/>
            </a:pPr>
            <a:r>
              <a:rPr lang="fr-FR" sz="2400" dirty="0">
                <a:solidFill>
                  <a:schemeClr val="accent1">
                    <a:lumMod val="60000"/>
                    <a:lumOff val="40000"/>
                  </a:schemeClr>
                </a:solidFill>
              </a:rPr>
              <a:t>         3-Adénome</a:t>
            </a:r>
          </a:p>
          <a:p>
            <a:pPr>
              <a:buNone/>
            </a:pPr>
            <a:r>
              <a:rPr lang="fr-FR" sz="2400" b="1" u="sng" dirty="0">
                <a:solidFill>
                  <a:schemeClr val="accent1">
                    <a:lumMod val="60000"/>
                    <a:lumOff val="40000"/>
                  </a:schemeClr>
                </a:solidFill>
              </a:rPr>
              <a:t>III-Tumeurs hépatiques secondaire ( Métastase)</a:t>
            </a:r>
          </a:p>
          <a:p>
            <a:pPr>
              <a:buNone/>
            </a:pPr>
            <a:r>
              <a:rPr lang="fr-FR" sz="2400" b="1" u="sng" dirty="0">
                <a:solidFill>
                  <a:schemeClr val="accent1">
                    <a:lumMod val="60000"/>
                    <a:lumOff val="40000"/>
                  </a:schemeClr>
                </a:solidFill>
              </a:rPr>
              <a:t>IV- Conclusion</a:t>
            </a:r>
          </a:p>
          <a:p>
            <a:pPr>
              <a:buNone/>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E:\téléchargement (9).jpg"/>
          <p:cNvPicPr>
            <a:picLocks noChangeAspect="1" noChangeArrowheads="1"/>
          </p:cNvPicPr>
          <p:nvPr/>
        </p:nvPicPr>
        <p:blipFill>
          <a:blip r:embed="rId2"/>
          <a:srcRect/>
          <a:stretch>
            <a:fillRect/>
          </a:stretch>
        </p:blipFill>
        <p:spPr bwMode="auto">
          <a:xfrm>
            <a:off x="2952729" y="571501"/>
            <a:ext cx="7882911" cy="535783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52760" y="280015"/>
            <a:ext cx="8286808" cy="6678751"/>
          </a:xfrm>
          <a:prstGeom prst="rect">
            <a:avLst/>
          </a:prstGeom>
          <a:noFill/>
        </p:spPr>
        <p:txBody>
          <a:bodyPr wrap="square" rtlCol="0">
            <a:spAutoFit/>
          </a:bodyPr>
          <a:lstStyle/>
          <a:p>
            <a:r>
              <a:rPr lang="fr-FR" sz="2400" b="1" u="sng" dirty="0">
                <a:solidFill>
                  <a:srgbClr val="C00000"/>
                </a:solidFill>
              </a:rPr>
              <a:t>2-Angiome</a:t>
            </a:r>
          </a:p>
          <a:p>
            <a:endParaRPr lang="fr-FR" sz="2400" b="1" dirty="0"/>
          </a:p>
          <a:p>
            <a:r>
              <a:rPr lang="fr-FR" sz="2400" dirty="0"/>
              <a:t>2_5%</a:t>
            </a:r>
          </a:p>
          <a:p>
            <a:pPr marL="342900" indent="-342900">
              <a:buFont typeface="Wingdings" panose="05000000000000000000" pitchFamily="2" charset="2"/>
              <a:buChar char="§"/>
            </a:pPr>
            <a:r>
              <a:rPr lang="fr-FR" sz="2400" dirty="0"/>
              <a:t>Asymptomatique </a:t>
            </a:r>
          </a:p>
          <a:p>
            <a:pPr marL="342900" indent="-342900">
              <a:buFont typeface="Wingdings" panose="05000000000000000000" pitchFamily="2" charset="2"/>
              <a:buChar char="§"/>
            </a:pPr>
            <a:r>
              <a:rPr lang="fr-FR" sz="2400" dirty="0"/>
              <a:t>Diagnostic </a:t>
            </a:r>
          </a:p>
          <a:p>
            <a:pPr marL="342900" indent="-342900">
              <a:buFont typeface="Wingdings" panose="05000000000000000000" pitchFamily="2" charset="2"/>
              <a:buChar char="§"/>
            </a:pPr>
            <a:r>
              <a:rPr lang="fr-FR" sz="2400" dirty="0"/>
              <a:t> </a:t>
            </a:r>
            <a:r>
              <a:rPr lang="fr-FR" sz="2400" dirty="0" err="1"/>
              <a:t>echo</a:t>
            </a:r>
            <a:r>
              <a:rPr lang="fr-FR" sz="2400" dirty="0"/>
              <a:t> et Doppler  </a:t>
            </a:r>
            <a:r>
              <a:rPr lang="fr-FR" sz="2400" dirty="0" err="1"/>
              <a:t>hyperéchogene</a:t>
            </a:r>
            <a:r>
              <a:rPr lang="fr-FR" sz="2400" dirty="0"/>
              <a:t> </a:t>
            </a:r>
          </a:p>
          <a:p>
            <a:r>
              <a:rPr lang="fr-FR" sz="2400" dirty="0"/>
              <a:t>                                  </a:t>
            </a:r>
            <a:r>
              <a:rPr lang="fr-FR" sz="2400" dirty="0" err="1"/>
              <a:t>homogéne</a:t>
            </a:r>
            <a:r>
              <a:rPr lang="fr-FR" sz="2400" dirty="0"/>
              <a:t> </a:t>
            </a:r>
          </a:p>
          <a:p>
            <a:r>
              <a:rPr lang="fr-FR" sz="2400" dirty="0"/>
              <a:t>                                  renforcement postérieur </a:t>
            </a:r>
          </a:p>
          <a:p>
            <a:r>
              <a:rPr lang="fr-FR" sz="2400" dirty="0"/>
              <a:t>                                  pas de signal doppler </a:t>
            </a:r>
          </a:p>
          <a:p>
            <a:pPr marL="342900" indent="-342900">
              <a:buFont typeface="Wingdings" panose="05000000000000000000" pitchFamily="2" charset="2"/>
              <a:buChar char="§"/>
            </a:pPr>
            <a:r>
              <a:rPr lang="fr-FR" sz="2400" dirty="0"/>
              <a:t>TDM                       remplissage  </a:t>
            </a:r>
            <a:r>
              <a:rPr lang="fr-FR" sz="2400" dirty="0" err="1"/>
              <a:t>centripéte</a:t>
            </a:r>
            <a:r>
              <a:rPr lang="fr-FR" sz="2400" dirty="0"/>
              <a:t> en mottes</a:t>
            </a:r>
          </a:p>
          <a:p>
            <a:pPr marL="342900" indent="-342900">
              <a:buFont typeface="Wingdings" panose="05000000000000000000" pitchFamily="2" charset="2"/>
              <a:buChar char="§"/>
            </a:pPr>
            <a:r>
              <a:rPr lang="fr-FR" sz="2400" dirty="0"/>
              <a:t>IRM                        </a:t>
            </a:r>
            <a:r>
              <a:rPr lang="fr-FR" sz="2400" dirty="0" err="1"/>
              <a:t>hyposignal</a:t>
            </a:r>
            <a:r>
              <a:rPr lang="fr-FR" sz="2400" dirty="0"/>
              <a:t> T1 et </a:t>
            </a:r>
            <a:r>
              <a:rPr lang="fr-FR" sz="2400" dirty="0" err="1"/>
              <a:t>hypersignal</a:t>
            </a:r>
            <a:r>
              <a:rPr lang="fr-FR" sz="2400" dirty="0"/>
              <a:t> T2</a:t>
            </a:r>
          </a:p>
          <a:p>
            <a:pPr marL="342900" indent="-342900">
              <a:buFont typeface="Wingdings" panose="05000000000000000000" pitchFamily="2" charset="2"/>
              <a:buChar char="§"/>
            </a:pPr>
            <a:endParaRPr lang="fr-FR" sz="2400" dirty="0"/>
          </a:p>
          <a:p>
            <a:pPr marL="342900" indent="-342900">
              <a:buFont typeface="Wingdings" panose="05000000000000000000" pitchFamily="2" charset="2"/>
              <a:buChar char="§"/>
            </a:pPr>
            <a:r>
              <a:rPr lang="fr-FR" sz="2400" dirty="0"/>
              <a:t>Biologie hépatique normale</a:t>
            </a:r>
          </a:p>
          <a:p>
            <a:pPr marL="342900" indent="-342900">
              <a:buFont typeface="Wingdings" panose="05000000000000000000" pitchFamily="2" charset="2"/>
              <a:buChar char="§"/>
            </a:pPr>
            <a:r>
              <a:rPr lang="fr-FR" sz="2400" dirty="0"/>
              <a:t>Surveillance          aucune</a:t>
            </a:r>
          </a:p>
          <a:p>
            <a:pPr marL="342900" indent="-342900">
              <a:buFont typeface="Wingdings" panose="05000000000000000000" pitchFamily="2" charset="2"/>
              <a:buChar char="§"/>
            </a:pPr>
            <a:r>
              <a:rPr lang="fr-FR" sz="2400" dirty="0"/>
              <a:t>Complication        rupture thrombose </a:t>
            </a:r>
          </a:p>
          <a:p>
            <a:pPr marL="342900" indent="-342900">
              <a:buFont typeface="Wingdings" panose="05000000000000000000" pitchFamily="2" charset="2"/>
              <a:buChar char="§"/>
            </a:pPr>
            <a:endParaRPr lang="fr-FR" sz="2400" dirty="0"/>
          </a:p>
          <a:p>
            <a:r>
              <a:rPr lang="fr-FR" sz="2400" dirty="0">
                <a:solidFill>
                  <a:srgbClr val="C00000"/>
                </a:solidFill>
              </a:rPr>
              <a:t>TRT   </a:t>
            </a:r>
            <a:r>
              <a:rPr lang="fr-FR" sz="2400" dirty="0"/>
              <a:t>                      résection si complication </a:t>
            </a:r>
          </a:p>
          <a:p>
            <a:endParaRPr lang="fr-FR" sz="2000" dirty="0"/>
          </a:p>
        </p:txBody>
      </p:sp>
      <p:sp>
        <p:nvSpPr>
          <p:cNvPr id="3" name="Flèche : droite 2">
            <a:extLst>
              <a:ext uri="{FF2B5EF4-FFF2-40B4-BE49-F238E27FC236}">
                <a16:creationId xmlns:a16="http://schemas.microsoft.com/office/drawing/2014/main" xmlns="" id="{0C035341-5176-4276-A733-24B902A65CF9}"/>
              </a:ext>
            </a:extLst>
          </p:cNvPr>
          <p:cNvSpPr/>
          <p:nvPr/>
        </p:nvSpPr>
        <p:spPr>
          <a:xfrm>
            <a:off x="4126230" y="6309360"/>
            <a:ext cx="845820" cy="20574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52732" y="677213"/>
            <a:ext cx="8286808" cy="6986528"/>
          </a:xfrm>
          <a:prstGeom prst="rect">
            <a:avLst/>
          </a:prstGeom>
          <a:noFill/>
        </p:spPr>
        <p:txBody>
          <a:bodyPr wrap="square" rtlCol="0">
            <a:spAutoFit/>
          </a:bodyPr>
          <a:lstStyle/>
          <a:p>
            <a:r>
              <a:rPr lang="fr-FR" b="1" u="sng" dirty="0"/>
              <a:t> </a:t>
            </a:r>
            <a:r>
              <a:rPr lang="fr-FR" sz="2000" b="1" u="sng" dirty="0">
                <a:solidFill>
                  <a:srgbClr val="C00000"/>
                </a:solidFill>
              </a:rPr>
              <a:t>3-Adénome</a:t>
            </a:r>
          </a:p>
          <a:p>
            <a:endParaRPr lang="fr-FR" sz="2000" dirty="0"/>
          </a:p>
          <a:p>
            <a:pPr marL="342900" indent="-342900">
              <a:buFont typeface="Wingdings" panose="05000000000000000000" pitchFamily="2" charset="2"/>
              <a:buChar char="§"/>
            </a:pPr>
            <a:r>
              <a:rPr lang="fr-FR" sz="2000" dirty="0" err="1"/>
              <a:t>Inf</a:t>
            </a:r>
            <a:r>
              <a:rPr lang="fr-FR" sz="2000" dirty="0"/>
              <a:t> à 0.1%</a:t>
            </a:r>
          </a:p>
          <a:p>
            <a:pPr marL="342900" indent="-342900">
              <a:buFont typeface="Wingdings" panose="05000000000000000000" pitchFamily="2" charset="2"/>
              <a:buChar char="§"/>
            </a:pPr>
            <a:r>
              <a:rPr lang="fr-FR" sz="2000" dirty="0"/>
              <a:t>Femme 20à50 ans</a:t>
            </a:r>
          </a:p>
          <a:p>
            <a:pPr marL="342900" indent="-342900">
              <a:buFont typeface="Wingdings" panose="05000000000000000000" pitchFamily="2" charset="2"/>
              <a:buChar char="§"/>
            </a:pPr>
            <a:r>
              <a:rPr lang="fr-FR" sz="2000" dirty="0"/>
              <a:t>Symptomatique </a:t>
            </a:r>
          </a:p>
          <a:p>
            <a:endParaRPr lang="fr-FR" sz="2000" dirty="0"/>
          </a:p>
          <a:p>
            <a:r>
              <a:rPr lang="fr-FR" sz="2000" dirty="0">
                <a:solidFill>
                  <a:srgbClr val="C00000"/>
                </a:solidFill>
              </a:rPr>
              <a:t>Anatomo-pathologie </a:t>
            </a:r>
            <a:r>
              <a:rPr lang="fr-FR" sz="2000" dirty="0"/>
              <a:t>:</a:t>
            </a:r>
          </a:p>
          <a:p>
            <a:pPr marL="342900" indent="-342900">
              <a:buFont typeface="Wingdings" panose="05000000000000000000" pitchFamily="2" charset="2"/>
              <a:buChar char="§"/>
            </a:pPr>
            <a:r>
              <a:rPr lang="fr-FR" sz="2000" dirty="0"/>
              <a:t>Travées d’hépatocytes normaux plus ou moins irréguliers</a:t>
            </a:r>
          </a:p>
          <a:p>
            <a:pPr marL="342900" indent="-342900">
              <a:buFont typeface="Wingdings" panose="05000000000000000000" pitchFamily="2" charset="2"/>
              <a:buChar char="§"/>
            </a:pPr>
            <a:r>
              <a:rPr lang="fr-FR" sz="2000" dirty="0"/>
              <a:t>Echo et Doppler hétérogène bien limité </a:t>
            </a:r>
          </a:p>
          <a:p>
            <a:r>
              <a:rPr lang="fr-FR" sz="2000" dirty="0"/>
              <a:t>                             pas de cicatrice centrale  </a:t>
            </a:r>
          </a:p>
          <a:p>
            <a:endParaRPr lang="fr-FR" sz="2000" dirty="0"/>
          </a:p>
          <a:p>
            <a:pPr marL="342900" indent="-342900">
              <a:buFont typeface="Wingdings" panose="05000000000000000000" pitchFamily="2" charset="2"/>
              <a:buChar char="§"/>
            </a:pPr>
            <a:r>
              <a:rPr lang="fr-FR" sz="2000" dirty="0"/>
              <a:t>TDM hyper vascularisée de façons hétérogène au temps artériel </a:t>
            </a:r>
          </a:p>
          <a:p>
            <a:pPr marL="342900" indent="-342900">
              <a:buFont typeface="Wingdings" panose="05000000000000000000" pitchFamily="2" charset="2"/>
              <a:buChar char="§"/>
            </a:pPr>
            <a:r>
              <a:rPr lang="fr-FR" sz="2000" dirty="0"/>
              <a:t>Complications hémorragie et  dégénérescence</a:t>
            </a:r>
          </a:p>
          <a:p>
            <a:r>
              <a:rPr lang="fr-FR" sz="2000" dirty="0"/>
              <a:t> </a:t>
            </a:r>
          </a:p>
          <a:p>
            <a:r>
              <a:rPr lang="fr-FR" sz="2000" b="1" dirty="0"/>
              <a:t>TRT</a:t>
            </a:r>
            <a:r>
              <a:rPr lang="fr-FR" sz="2000" dirty="0"/>
              <a:t>                   chirurgie et arrêt des contraceptif oraux</a:t>
            </a:r>
          </a:p>
          <a:p>
            <a:endParaRPr lang="fr-FR" sz="2000" dirty="0"/>
          </a:p>
          <a:p>
            <a:endParaRPr lang="fr-FR" dirty="0"/>
          </a:p>
          <a:p>
            <a:endParaRPr lang="fr-FR" dirty="0"/>
          </a:p>
          <a:p>
            <a:endParaRPr lang="fr-FR" dirty="0"/>
          </a:p>
          <a:p>
            <a:endParaRPr lang="fr-FR" dirty="0"/>
          </a:p>
          <a:p>
            <a:endParaRPr lang="fr-FR" dirty="0"/>
          </a:p>
          <a:p>
            <a:endParaRPr lang="fr-FR" dirty="0"/>
          </a:p>
        </p:txBody>
      </p:sp>
      <p:sp>
        <p:nvSpPr>
          <p:cNvPr id="3" name="Flèche : droite 2">
            <a:extLst>
              <a:ext uri="{FF2B5EF4-FFF2-40B4-BE49-F238E27FC236}">
                <a16:creationId xmlns:a16="http://schemas.microsoft.com/office/drawing/2014/main" xmlns="" id="{B5911A89-D2DF-4E88-A454-313DFAD69303}"/>
              </a:ext>
            </a:extLst>
          </p:cNvPr>
          <p:cNvSpPr/>
          <p:nvPr/>
        </p:nvSpPr>
        <p:spPr>
          <a:xfrm>
            <a:off x="3657600" y="5440680"/>
            <a:ext cx="811530" cy="12573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E:\images adenome.jpg"/>
          <p:cNvPicPr>
            <a:picLocks noChangeAspect="1" noChangeArrowheads="1"/>
          </p:cNvPicPr>
          <p:nvPr/>
        </p:nvPicPr>
        <p:blipFill>
          <a:blip r:embed="rId2"/>
          <a:srcRect/>
          <a:stretch>
            <a:fillRect/>
          </a:stretch>
        </p:blipFill>
        <p:spPr bwMode="auto">
          <a:xfrm>
            <a:off x="3381356" y="1214423"/>
            <a:ext cx="6000792" cy="4643469"/>
          </a:xfrm>
          <a:prstGeom prst="rect">
            <a:avLst/>
          </a:prstGeom>
          <a:noFill/>
        </p:spPr>
      </p:pic>
      <p:sp>
        <p:nvSpPr>
          <p:cNvPr id="4" name="ZoneTexte 3"/>
          <p:cNvSpPr txBox="1"/>
          <p:nvPr/>
        </p:nvSpPr>
        <p:spPr>
          <a:xfrm>
            <a:off x="5384908" y="511478"/>
            <a:ext cx="2383986" cy="584775"/>
          </a:xfrm>
          <a:prstGeom prst="rect">
            <a:avLst/>
          </a:prstGeom>
          <a:noFill/>
        </p:spPr>
        <p:txBody>
          <a:bodyPr wrap="none" rtlCol="0">
            <a:spAutoFit/>
          </a:bodyPr>
          <a:lstStyle/>
          <a:p>
            <a:r>
              <a:rPr lang="fr-FR" sz="3200" b="1" dirty="0">
                <a:solidFill>
                  <a:srgbClr val="C00000"/>
                </a:solidFill>
              </a:rPr>
              <a:t>ADENOME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738546" y="928670"/>
            <a:ext cx="6215106" cy="5429264"/>
          </a:xfrm>
          <a:prstGeom prst="rect">
            <a:avLst/>
          </a:prstGeom>
          <a:noFill/>
          <a:ln w="9525">
            <a:noFill/>
            <a:miter lim="800000"/>
            <a:headEnd/>
            <a:tailEnd/>
          </a:ln>
          <a:effectLst/>
        </p:spPr>
      </p:pic>
      <p:sp>
        <p:nvSpPr>
          <p:cNvPr id="3" name="ZoneTexte 2"/>
          <p:cNvSpPr txBox="1"/>
          <p:nvPr/>
        </p:nvSpPr>
        <p:spPr>
          <a:xfrm>
            <a:off x="5184432" y="315400"/>
            <a:ext cx="2904962" cy="369332"/>
          </a:xfrm>
          <a:prstGeom prst="rect">
            <a:avLst/>
          </a:prstGeom>
          <a:noFill/>
        </p:spPr>
        <p:txBody>
          <a:bodyPr wrap="none" rtlCol="0">
            <a:spAutoFit/>
          </a:bodyPr>
          <a:lstStyle/>
          <a:p>
            <a:r>
              <a:rPr lang="fr-FR" b="1" dirty="0">
                <a:solidFill>
                  <a:srgbClr val="C00000"/>
                </a:solidFill>
              </a:rPr>
              <a:t>Adénome du segment II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245169" y="651510"/>
            <a:ext cx="6981825" cy="607220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0190" y="2554903"/>
            <a:ext cx="10830884" cy="646331"/>
          </a:xfrm>
          <a:prstGeom prst="rect">
            <a:avLst/>
          </a:prstGeom>
        </p:spPr>
        <p:txBody>
          <a:bodyPr wrap="square">
            <a:spAutoFit/>
          </a:bodyPr>
          <a:lstStyle/>
          <a:p>
            <a:pPr>
              <a:buNone/>
            </a:pPr>
            <a:r>
              <a:rPr lang="fr-FR" sz="3600" b="1" u="sng" dirty="0">
                <a:solidFill>
                  <a:srgbClr val="C00000"/>
                </a:solidFill>
              </a:rPr>
              <a:t>III-Tumeurs hépatiques secondaire ( Métastase)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1071546"/>
            <a:ext cx="10668000" cy="5564600"/>
          </a:xfrm>
          <a:prstGeom prst="rect">
            <a:avLst/>
          </a:prstGeom>
        </p:spPr>
        <p:txBody>
          <a:bodyPr wrap="square">
            <a:spAutoFit/>
          </a:bodyPr>
          <a:lstStyle/>
          <a:p>
            <a:pPr marL="342900" indent="-342900" algn="just">
              <a:spcBef>
                <a:spcPct val="20000"/>
              </a:spcBef>
              <a:buClr>
                <a:srgbClr val="C00000"/>
              </a:buClr>
              <a:buFont typeface="Wingdings" panose="05000000000000000000" pitchFamily="2" charset="2"/>
              <a:buChar char="q"/>
            </a:pPr>
            <a:r>
              <a:rPr lang="fr-FR" sz="2000" i="1" dirty="0"/>
              <a:t>Localisation hépatique de tumeur maligne primitive  extra-hépatique</a:t>
            </a:r>
          </a:p>
          <a:p>
            <a:pPr marL="342900" indent="-342900" algn="just">
              <a:buClr>
                <a:srgbClr val="C00000"/>
              </a:buClr>
              <a:buFont typeface="Wingdings" panose="05000000000000000000" pitchFamily="2" charset="2"/>
              <a:buChar char="q"/>
            </a:pPr>
            <a:r>
              <a:rPr lang="fr-FR" sz="2000" i="1" dirty="0"/>
              <a:t>Tumeurs primitives essentiellement du tractus digestif (estomac, vésicule, pancréas, côlon ), sein, appareil génito-urinaire.</a:t>
            </a:r>
          </a:p>
          <a:p>
            <a:pPr algn="just"/>
            <a:endParaRPr lang="fr-FR" sz="2000" i="1" dirty="0"/>
          </a:p>
          <a:p>
            <a:pPr algn="just"/>
            <a:r>
              <a:rPr lang="fr-FR" sz="2000" b="1" i="1" dirty="0">
                <a:effectLst>
                  <a:outerShdw blurRad="38100" dist="38100" dir="2700000" algn="tl">
                    <a:srgbClr val="C0C0C0"/>
                  </a:outerShdw>
                </a:effectLst>
              </a:rPr>
              <a:t>Anatomo-pathologie</a:t>
            </a:r>
          </a:p>
          <a:p>
            <a:pPr algn="just"/>
            <a:r>
              <a:rPr lang="fr-FR" sz="2000" b="1" i="1" dirty="0">
                <a:solidFill>
                  <a:srgbClr val="C00000"/>
                </a:solidFill>
                <a:effectLst>
                  <a:outerShdw blurRad="38100" dist="38100" dir="2700000" algn="tl">
                    <a:srgbClr val="C0C0C0"/>
                  </a:outerShdw>
                </a:effectLst>
              </a:rPr>
              <a:t>Macroscopie </a:t>
            </a:r>
            <a:endParaRPr lang="fr-FR" sz="2000" b="1" i="1" dirty="0">
              <a:solidFill>
                <a:srgbClr val="C00000"/>
              </a:solidFill>
            </a:endParaRPr>
          </a:p>
          <a:p>
            <a:pPr algn="just"/>
            <a:r>
              <a:rPr lang="fr-FR" sz="2000" i="1" dirty="0"/>
              <a:t>Presque toujours lésions </a:t>
            </a:r>
            <a:r>
              <a:rPr lang="fr-FR" sz="2000" i="1" dirty="0" err="1"/>
              <a:t>multinodulaires</a:t>
            </a:r>
            <a:r>
              <a:rPr lang="fr-FR" sz="2000" i="1" dirty="0"/>
              <a:t> ou infiltration diffuse plus rarement solitaire et massive nécrose centrale souvent caractéristique</a:t>
            </a:r>
          </a:p>
          <a:p>
            <a:pPr algn="just"/>
            <a:endParaRPr lang="fr-FR" sz="2000" i="1" dirty="0"/>
          </a:p>
          <a:p>
            <a:pPr algn="just"/>
            <a:endParaRPr lang="fr-FR" sz="2000" i="1" dirty="0"/>
          </a:p>
          <a:p>
            <a:pPr algn="just"/>
            <a:r>
              <a:rPr lang="fr-FR" sz="2000" b="1" dirty="0">
                <a:solidFill>
                  <a:srgbClr val="C00000"/>
                </a:solidFill>
                <a:effectLst>
                  <a:outerShdw blurRad="38100" dist="38100" dir="2700000" algn="tl">
                    <a:srgbClr val="C0C0C0"/>
                  </a:outerShdw>
                </a:effectLst>
              </a:rPr>
              <a:t>Microscopie </a:t>
            </a:r>
            <a:endParaRPr lang="fr-FR" sz="2000" b="1" i="1" dirty="0">
              <a:solidFill>
                <a:srgbClr val="C00000"/>
              </a:solidFill>
            </a:endParaRPr>
          </a:p>
          <a:p>
            <a:pPr algn="just"/>
            <a:endParaRPr lang="fr-FR" sz="2000" i="1" dirty="0"/>
          </a:p>
          <a:p>
            <a:pPr algn="just"/>
            <a:r>
              <a:rPr lang="fr-FR" sz="2000" i="1" dirty="0"/>
              <a:t>Reproduit en règle générale l’histologie</a:t>
            </a:r>
          </a:p>
          <a:p>
            <a:pPr algn="just"/>
            <a:r>
              <a:rPr lang="fr-FR" sz="2000" i="1" dirty="0"/>
              <a:t> de la tumeur initiale</a:t>
            </a:r>
          </a:p>
          <a:p>
            <a:endParaRPr lang="fr-FR" i="1" dirty="0"/>
          </a:p>
          <a:p>
            <a:endParaRPr lang="fr-FR" i="1" dirty="0"/>
          </a:p>
          <a:p>
            <a:endParaRPr lang="fr-FR" i="1" dirty="0"/>
          </a:p>
          <a:p>
            <a:pPr>
              <a:spcBef>
                <a:spcPct val="20000"/>
              </a:spcBef>
            </a:pPr>
            <a:endParaRPr lang="fr-FR" dirty="0"/>
          </a:p>
        </p:txBody>
      </p:sp>
      <p:pic>
        <p:nvPicPr>
          <p:cNvPr id="9" name="Picture 6" descr="méta 01"/>
          <p:cNvPicPr>
            <a:picLocks noChangeAspect="1" noChangeArrowheads="1"/>
          </p:cNvPicPr>
          <p:nvPr/>
        </p:nvPicPr>
        <p:blipFill>
          <a:blip r:embed="rId2"/>
          <a:srcRect/>
          <a:stretch>
            <a:fillRect/>
          </a:stretch>
        </p:blipFill>
        <p:spPr bwMode="auto">
          <a:xfrm>
            <a:off x="7607616" y="3831431"/>
            <a:ext cx="3897304" cy="2617025"/>
          </a:xfrm>
          <a:prstGeom prst="rect">
            <a:avLst/>
          </a:prstGeom>
          <a:noFill/>
          <a:ln w="28575">
            <a:solidFill>
              <a:srgbClr val="FF33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90" name="Text Box 6"/>
          <p:cNvSpPr txBox="1">
            <a:spLocks noChangeArrowheads="1"/>
          </p:cNvSpPr>
          <p:nvPr/>
        </p:nvSpPr>
        <p:spPr bwMode="auto">
          <a:xfrm>
            <a:off x="2063751" y="1257619"/>
            <a:ext cx="4543231" cy="461665"/>
          </a:xfrm>
          <a:prstGeom prst="rect">
            <a:avLst/>
          </a:prstGeom>
          <a:noFill/>
          <a:ln w="9525">
            <a:solidFill>
              <a:srgbClr val="FF3300"/>
            </a:solidFill>
            <a:miter lim="800000"/>
            <a:headEnd/>
            <a:tailEnd/>
          </a:ln>
          <a:effectLst/>
        </p:spPr>
        <p:txBody>
          <a:bodyPr wrap="none">
            <a:spAutoFit/>
          </a:bodyPr>
          <a:lstStyle/>
          <a:p>
            <a:r>
              <a:rPr lang="fr-FR" sz="2400" b="1" i="1" dirty="0">
                <a:effectLst>
                  <a:outerShdw blurRad="38100" dist="38100" dir="2700000" algn="tl">
                    <a:srgbClr val="C0C0C0"/>
                  </a:outerShdw>
                </a:effectLst>
              </a:rPr>
              <a:t>Tumeur  primitive  est connue</a:t>
            </a:r>
          </a:p>
        </p:txBody>
      </p:sp>
      <p:sp>
        <p:nvSpPr>
          <p:cNvPr id="195591" name="Text Box 7"/>
          <p:cNvSpPr txBox="1">
            <a:spLocks noChangeArrowheads="1"/>
          </p:cNvSpPr>
          <p:nvPr/>
        </p:nvSpPr>
        <p:spPr bwMode="auto">
          <a:xfrm>
            <a:off x="1631950" y="1257619"/>
            <a:ext cx="357790" cy="461665"/>
          </a:xfrm>
          <a:prstGeom prst="rect">
            <a:avLst/>
          </a:prstGeom>
          <a:noFill/>
          <a:ln w="9525">
            <a:solidFill>
              <a:srgbClr val="FF3300"/>
            </a:solidFill>
            <a:miter lim="800000"/>
            <a:headEnd/>
            <a:tailEnd/>
          </a:ln>
          <a:effectLst/>
        </p:spPr>
        <p:txBody>
          <a:bodyPr wrap="none">
            <a:spAutoFit/>
          </a:bodyPr>
          <a:lstStyle/>
          <a:p>
            <a:r>
              <a:rPr lang="fr-FR" sz="2400" b="1" i="1" dirty="0">
                <a:effectLst>
                  <a:outerShdw blurRad="38100" dist="38100" dir="2700000" algn="tl">
                    <a:srgbClr val="C0C0C0"/>
                  </a:outerShdw>
                </a:effectLst>
              </a:rPr>
              <a:t>1</a:t>
            </a:r>
          </a:p>
        </p:txBody>
      </p:sp>
      <p:sp>
        <p:nvSpPr>
          <p:cNvPr id="195592" name="Text Box 8"/>
          <p:cNvSpPr txBox="1">
            <a:spLocks noChangeArrowheads="1"/>
          </p:cNvSpPr>
          <p:nvPr/>
        </p:nvSpPr>
        <p:spPr bwMode="auto">
          <a:xfrm>
            <a:off x="1631951" y="1789430"/>
            <a:ext cx="9001125" cy="1569660"/>
          </a:xfrm>
          <a:prstGeom prst="rect">
            <a:avLst/>
          </a:prstGeom>
          <a:noFill/>
          <a:ln w="9525">
            <a:solidFill>
              <a:srgbClr val="FF3300"/>
            </a:solidFill>
            <a:miter lim="800000"/>
            <a:headEnd/>
            <a:tailEnd/>
          </a:ln>
          <a:effectLst/>
        </p:spPr>
        <p:txBody>
          <a:bodyPr>
            <a:spAutoFit/>
          </a:bodyPr>
          <a:lstStyle/>
          <a:p>
            <a:pPr algn="l"/>
            <a:r>
              <a:rPr lang="fr-FR" sz="2400" i="1" dirty="0"/>
              <a:t>Les  métastases hépatiques sont découverts soit dans le cadre:</a:t>
            </a:r>
          </a:p>
          <a:p>
            <a:pPr algn="l">
              <a:buFontTx/>
              <a:buChar char="•"/>
            </a:pPr>
            <a:r>
              <a:rPr lang="fr-FR" sz="2400" i="1" dirty="0"/>
              <a:t> </a:t>
            </a:r>
            <a:r>
              <a:rPr lang="fr-FR" sz="2000" i="1" dirty="0"/>
              <a:t>Du bilan d’extension </a:t>
            </a:r>
            <a:r>
              <a:rPr lang="fr-FR" sz="2000" i="1" dirty="0">
                <a:sym typeface="Wingdings" pitchFamily="2" charset="2"/>
              </a:rPr>
              <a:t> Métastases synchrones.</a:t>
            </a:r>
          </a:p>
          <a:p>
            <a:pPr algn="l">
              <a:buFontTx/>
              <a:buChar char="•"/>
            </a:pPr>
            <a:r>
              <a:rPr lang="fr-FR" sz="2000" i="1" dirty="0">
                <a:sym typeface="Wingdings" pitchFamily="2" charset="2"/>
              </a:rPr>
              <a:t> De surveillance d’un cancer réséqué Métastases </a:t>
            </a:r>
            <a:r>
              <a:rPr lang="fr-FR" sz="2000" i="1" dirty="0" err="1">
                <a:sym typeface="Wingdings" pitchFamily="2" charset="2"/>
              </a:rPr>
              <a:t>métachrones</a:t>
            </a:r>
            <a:r>
              <a:rPr lang="fr-FR" sz="2400" i="1" dirty="0">
                <a:sym typeface="Wingdings" pitchFamily="2" charset="2"/>
              </a:rPr>
              <a:t> </a:t>
            </a:r>
            <a:endParaRPr lang="fr-FR" sz="2400" i="1" dirty="0"/>
          </a:p>
        </p:txBody>
      </p:sp>
      <p:sp>
        <p:nvSpPr>
          <p:cNvPr id="195594" name="Text Box 10"/>
          <p:cNvSpPr txBox="1">
            <a:spLocks noChangeArrowheads="1"/>
          </p:cNvSpPr>
          <p:nvPr/>
        </p:nvSpPr>
        <p:spPr bwMode="auto">
          <a:xfrm>
            <a:off x="2544726" y="3498911"/>
            <a:ext cx="7427033" cy="400110"/>
          </a:xfrm>
          <a:prstGeom prst="rect">
            <a:avLst/>
          </a:prstGeom>
          <a:noFill/>
          <a:ln w="9525">
            <a:solidFill>
              <a:srgbClr val="FF3300"/>
            </a:solidFill>
            <a:miter lim="800000"/>
            <a:headEnd/>
            <a:tailEnd/>
          </a:ln>
          <a:effectLst/>
        </p:spPr>
        <p:txBody>
          <a:bodyPr wrap="none">
            <a:spAutoFit/>
          </a:bodyPr>
          <a:lstStyle/>
          <a:p>
            <a:r>
              <a:rPr lang="fr-FR" sz="2000" i="1" dirty="0">
                <a:solidFill>
                  <a:srgbClr val="FF3300"/>
                </a:solidFill>
                <a:effectLst>
                  <a:outerShdw blurRad="38100" dist="38100" dir="2700000" algn="tl">
                    <a:srgbClr val="C0C0C0"/>
                  </a:outerShdw>
                </a:effectLst>
              </a:rPr>
              <a:t> </a:t>
            </a:r>
            <a:r>
              <a:rPr lang="fr-FR" sz="2000" i="1" dirty="0">
                <a:effectLst>
                  <a:outerShdw blurRad="38100" dist="38100" dir="2700000" algn="tl">
                    <a:srgbClr val="C0C0C0"/>
                  </a:outerShdw>
                </a:effectLst>
              </a:rPr>
              <a:t>souvent </a:t>
            </a:r>
            <a:r>
              <a:rPr lang="fr-FR" sz="2000" i="1" dirty="0" err="1">
                <a:effectLst>
                  <a:outerShdw blurRad="38100" dist="38100" dir="2700000" algn="tl">
                    <a:srgbClr val="C0C0C0"/>
                  </a:outerShdw>
                </a:effectLst>
              </a:rPr>
              <a:t>asympatomatiques</a:t>
            </a:r>
            <a:r>
              <a:rPr lang="fr-FR" sz="2000" i="1" dirty="0">
                <a:effectLst>
                  <a:outerShdw blurRad="38100" dist="38100" dir="2700000" algn="tl">
                    <a:srgbClr val="C0C0C0"/>
                  </a:outerShdw>
                </a:effectLst>
              </a:rPr>
              <a:t>, découverte échographique </a:t>
            </a:r>
          </a:p>
        </p:txBody>
      </p:sp>
      <p:sp>
        <p:nvSpPr>
          <p:cNvPr id="195595" name="Text Box 11"/>
          <p:cNvSpPr txBox="1">
            <a:spLocks noChangeArrowheads="1"/>
          </p:cNvSpPr>
          <p:nvPr/>
        </p:nvSpPr>
        <p:spPr bwMode="auto">
          <a:xfrm>
            <a:off x="2092325" y="4464051"/>
            <a:ext cx="4814138" cy="461665"/>
          </a:xfrm>
          <a:prstGeom prst="rect">
            <a:avLst/>
          </a:prstGeom>
          <a:noFill/>
          <a:ln w="9525">
            <a:solidFill>
              <a:srgbClr val="FF3300"/>
            </a:solidFill>
            <a:miter lim="800000"/>
            <a:headEnd/>
            <a:tailEnd/>
          </a:ln>
          <a:effectLst/>
        </p:spPr>
        <p:txBody>
          <a:bodyPr wrap="none">
            <a:spAutoFit/>
          </a:bodyPr>
          <a:lstStyle/>
          <a:p>
            <a:r>
              <a:rPr lang="fr-FR" sz="2400" b="1" i="1" dirty="0">
                <a:effectLst>
                  <a:outerShdw blurRad="38100" dist="38100" dir="2700000" algn="tl">
                    <a:srgbClr val="C0C0C0"/>
                  </a:outerShdw>
                </a:effectLst>
              </a:rPr>
              <a:t>Tumeur  primitive  n’est connue</a:t>
            </a:r>
          </a:p>
        </p:txBody>
      </p:sp>
      <p:sp>
        <p:nvSpPr>
          <p:cNvPr id="195596" name="Text Box 12"/>
          <p:cNvSpPr txBox="1">
            <a:spLocks noChangeArrowheads="1"/>
          </p:cNvSpPr>
          <p:nvPr/>
        </p:nvSpPr>
        <p:spPr bwMode="auto">
          <a:xfrm>
            <a:off x="1631950" y="4464051"/>
            <a:ext cx="357790" cy="461665"/>
          </a:xfrm>
          <a:prstGeom prst="rect">
            <a:avLst/>
          </a:prstGeom>
          <a:noFill/>
          <a:ln w="9525">
            <a:solidFill>
              <a:srgbClr val="FF3300"/>
            </a:solidFill>
            <a:miter lim="800000"/>
            <a:headEnd/>
            <a:tailEnd/>
          </a:ln>
          <a:effectLst/>
        </p:spPr>
        <p:txBody>
          <a:bodyPr wrap="none">
            <a:spAutoFit/>
          </a:bodyPr>
          <a:lstStyle/>
          <a:p>
            <a:r>
              <a:rPr lang="fr-FR" sz="2400" b="1" i="1" dirty="0">
                <a:effectLst>
                  <a:outerShdw blurRad="38100" dist="38100" dir="2700000" algn="tl">
                    <a:srgbClr val="C0C0C0"/>
                  </a:outerShdw>
                </a:effectLst>
              </a:rPr>
              <a:t>2</a:t>
            </a:r>
          </a:p>
        </p:txBody>
      </p:sp>
      <p:sp>
        <p:nvSpPr>
          <p:cNvPr id="195597" name="Text Box 13"/>
          <p:cNvSpPr txBox="1">
            <a:spLocks noChangeArrowheads="1"/>
          </p:cNvSpPr>
          <p:nvPr/>
        </p:nvSpPr>
        <p:spPr bwMode="auto">
          <a:xfrm>
            <a:off x="1631951" y="4995864"/>
            <a:ext cx="9001125" cy="1138773"/>
          </a:xfrm>
          <a:prstGeom prst="rect">
            <a:avLst/>
          </a:prstGeom>
          <a:noFill/>
          <a:ln w="9525">
            <a:solidFill>
              <a:srgbClr val="FF3300"/>
            </a:solidFill>
            <a:miter lim="800000"/>
            <a:headEnd/>
            <a:tailEnd/>
          </a:ln>
          <a:effectLst/>
        </p:spPr>
        <p:txBody>
          <a:bodyPr>
            <a:spAutoFit/>
          </a:bodyPr>
          <a:lstStyle/>
          <a:p>
            <a:pPr algn="l"/>
            <a:r>
              <a:rPr lang="fr-FR" sz="2400" i="1" dirty="0"/>
              <a:t>Les  métastases hépatiques révèle la maladie:</a:t>
            </a:r>
          </a:p>
          <a:p>
            <a:pPr algn="l"/>
            <a:r>
              <a:rPr lang="fr-FR" sz="2400" i="1" dirty="0"/>
              <a:t>souvent symptomatique:</a:t>
            </a:r>
            <a:r>
              <a:rPr lang="fr-FR" sz="2000" i="1" dirty="0"/>
              <a:t> Douleurs, Amaigrissement, HPM tumorale.</a:t>
            </a:r>
            <a:endParaRPr lang="fr-FR" sz="2400" i="1" dirty="0"/>
          </a:p>
        </p:txBody>
      </p:sp>
      <p:sp>
        <p:nvSpPr>
          <p:cNvPr id="11" name="Rectangle 10"/>
          <p:cNvSpPr/>
          <p:nvPr/>
        </p:nvSpPr>
        <p:spPr>
          <a:xfrm>
            <a:off x="1810845" y="391816"/>
            <a:ext cx="1930337" cy="523220"/>
          </a:xfrm>
          <a:prstGeom prst="rect">
            <a:avLst/>
          </a:prstGeom>
        </p:spPr>
        <p:txBody>
          <a:bodyPr wrap="none">
            <a:spAutoFit/>
          </a:bodyPr>
          <a:lstStyle/>
          <a:p>
            <a:r>
              <a:rPr lang="fr-FR" sz="2800" b="1" i="1" dirty="0">
                <a:solidFill>
                  <a:schemeClr val="bg1"/>
                </a:solidFill>
                <a:effectLst>
                  <a:outerShdw blurRad="38100" dist="38100" dir="2700000" algn="tl">
                    <a:srgbClr val="000000"/>
                  </a:outerShdw>
                </a:effectLst>
              </a:rPr>
              <a:t> </a:t>
            </a:r>
            <a:r>
              <a:rPr lang="fr-FR" sz="2800" b="1" i="1" dirty="0">
                <a:effectLst>
                  <a:outerShdw blurRad="38100" dist="38100" dir="2700000" algn="tl">
                    <a:srgbClr val="000000"/>
                  </a:outerShdw>
                </a:effectLst>
              </a:rPr>
              <a:t>cliniques </a:t>
            </a:r>
            <a:endParaRPr lang="fr-F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8" name="Text Box 6"/>
          <p:cNvSpPr txBox="1">
            <a:spLocks noChangeArrowheads="1"/>
          </p:cNvSpPr>
          <p:nvPr/>
        </p:nvSpPr>
        <p:spPr bwMode="auto">
          <a:xfrm>
            <a:off x="4602164" y="1668463"/>
            <a:ext cx="1678665" cy="523220"/>
          </a:xfrm>
          <a:prstGeom prst="rect">
            <a:avLst/>
          </a:prstGeom>
          <a:noFill/>
          <a:ln w="9525">
            <a:solidFill>
              <a:srgbClr val="FF3300"/>
            </a:solidFill>
            <a:miter lim="800000"/>
            <a:headEnd/>
            <a:tailEnd/>
          </a:ln>
          <a:effectLst/>
        </p:spPr>
        <p:txBody>
          <a:bodyPr wrap="none">
            <a:spAutoFit/>
          </a:bodyPr>
          <a:lstStyle/>
          <a:p>
            <a:r>
              <a:rPr lang="fr-FR" sz="2800" b="1" i="1" dirty="0">
                <a:effectLst>
                  <a:outerShdw blurRad="38100" dist="38100" dir="2700000" algn="tl">
                    <a:srgbClr val="C0C0C0"/>
                  </a:outerShdw>
                </a:effectLst>
              </a:rPr>
              <a:t>Biologie </a:t>
            </a:r>
          </a:p>
        </p:txBody>
      </p:sp>
      <p:sp>
        <p:nvSpPr>
          <p:cNvPr id="197639" name="Text Box 7"/>
          <p:cNvSpPr txBox="1">
            <a:spLocks noChangeArrowheads="1"/>
          </p:cNvSpPr>
          <p:nvPr/>
        </p:nvSpPr>
        <p:spPr bwMode="auto">
          <a:xfrm>
            <a:off x="2063751" y="2276476"/>
            <a:ext cx="7540847" cy="954107"/>
          </a:xfrm>
          <a:prstGeom prst="rect">
            <a:avLst/>
          </a:prstGeom>
          <a:noFill/>
          <a:ln w="9525">
            <a:solidFill>
              <a:srgbClr val="FF3300"/>
            </a:solidFill>
            <a:miter lim="800000"/>
            <a:headEnd/>
            <a:tailEnd/>
          </a:ln>
          <a:effectLst/>
        </p:spPr>
        <p:txBody>
          <a:bodyPr wrap="none">
            <a:spAutoFit/>
          </a:bodyPr>
          <a:lstStyle/>
          <a:p>
            <a:r>
              <a:rPr lang="fr-FR" sz="2800" i="1" dirty="0"/>
              <a:t>Syndrome de cholestase </a:t>
            </a:r>
            <a:r>
              <a:rPr lang="fr-FR" sz="2800" i="1" dirty="0" err="1"/>
              <a:t>anictérique</a:t>
            </a:r>
            <a:r>
              <a:rPr lang="fr-FR" sz="2800" i="1" dirty="0"/>
              <a:t> + + +</a:t>
            </a:r>
          </a:p>
          <a:p>
            <a:r>
              <a:rPr lang="fr-FR" sz="2800" i="1" dirty="0"/>
              <a:t>PA, GGT</a:t>
            </a:r>
          </a:p>
        </p:txBody>
      </p:sp>
      <p:sp>
        <p:nvSpPr>
          <p:cNvPr id="197640" name="Text Box 8"/>
          <p:cNvSpPr txBox="1">
            <a:spLocks noChangeArrowheads="1"/>
          </p:cNvSpPr>
          <p:nvPr/>
        </p:nvSpPr>
        <p:spPr bwMode="auto">
          <a:xfrm>
            <a:off x="3503614" y="3860800"/>
            <a:ext cx="4334841" cy="523220"/>
          </a:xfrm>
          <a:prstGeom prst="rect">
            <a:avLst/>
          </a:prstGeom>
          <a:noFill/>
          <a:ln w="9525">
            <a:solidFill>
              <a:srgbClr val="FF3300"/>
            </a:solidFill>
            <a:miter lim="800000"/>
            <a:headEnd/>
            <a:tailEnd/>
          </a:ln>
          <a:effectLst/>
        </p:spPr>
        <p:txBody>
          <a:bodyPr wrap="none">
            <a:spAutoFit/>
          </a:bodyPr>
          <a:lstStyle/>
          <a:p>
            <a:r>
              <a:rPr lang="fr-FR" sz="2800" b="1" i="1" dirty="0">
                <a:effectLst>
                  <a:outerShdw blurRad="38100" dist="38100" dir="2700000" algn="tl">
                    <a:srgbClr val="C0C0C0"/>
                  </a:outerShdw>
                </a:effectLst>
              </a:rPr>
              <a:t>Morphologie: </a:t>
            </a:r>
            <a:r>
              <a:rPr lang="fr-FR" sz="2800" b="1" i="1" dirty="0" err="1">
                <a:effectLst>
                  <a:outerShdw blurRad="38100" dist="38100" dir="2700000" algn="tl">
                    <a:srgbClr val="C0C0C0"/>
                  </a:outerShdw>
                </a:effectLst>
              </a:rPr>
              <a:t>écho,TDM</a:t>
            </a:r>
            <a:endParaRPr lang="fr-FR" sz="2800" b="1" i="1" dirty="0">
              <a:effectLst>
                <a:outerShdw blurRad="38100" dist="38100" dir="2700000" algn="tl">
                  <a:srgbClr val="C0C0C0"/>
                </a:outerShdw>
              </a:effectLst>
            </a:endParaRPr>
          </a:p>
        </p:txBody>
      </p:sp>
      <p:sp>
        <p:nvSpPr>
          <p:cNvPr id="197641" name="Text Box 9"/>
          <p:cNvSpPr txBox="1">
            <a:spLocks noChangeArrowheads="1"/>
          </p:cNvSpPr>
          <p:nvPr/>
        </p:nvSpPr>
        <p:spPr bwMode="auto">
          <a:xfrm>
            <a:off x="1843088" y="4437064"/>
            <a:ext cx="9147056" cy="1384995"/>
          </a:xfrm>
          <a:prstGeom prst="rect">
            <a:avLst/>
          </a:prstGeom>
          <a:noFill/>
          <a:ln w="9525">
            <a:solidFill>
              <a:srgbClr val="FF3300"/>
            </a:solidFill>
            <a:miter lim="800000"/>
            <a:headEnd/>
            <a:tailEnd/>
          </a:ln>
          <a:effectLst/>
        </p:spPr>
        <p:txBody>
          <a:bodyPr wrap="none">
            <a:spAutoFit/>
          </a:bodyPr>
          <a:lstStyle/>
          <a:p>
            <a:r>
              <a:rPr lang="fr-FR" sz="2800" i="1" dirty="0"/>
              <a:t>Une ou plusieurs tumeurs intra-hépatiques; la partie </a:t>
            </a:r>
          </a:p>
          <a:p>
            <a:r>
              <a:rPr lang="fr-FR" sz="2800" i="1" dirty="0"/>
              <a:t>centrale de la tumeur peut être nécrosée</a:t>
            </a:r>
          </a:p>
          <a:p>
            <a:r>
              <a:rPr lang="fr-FR" sz="2800" i="1" dirty="0"/>
              <a:t> (image en cocarde) </a:t>
            </a:r>
          </a:p>
        </p:txBody>
      </p:sp>
      <p:sp>
        <p:nvSpPr>
          <p:cNvPr id="7" name="Rectangle 6"/>
          <p:cNvSpPr/>
          <p:nvPr/>
        </p:nvSpPr>
        <p:spPr>
          <a:xfrm>
            <a:off x="2024035" y="857233"/>
            <a:ext cx="2792431" cy="646331"/>
          </a:xfrm>
          <a:prstGeom prst="rect">
            <a:avLst/>
          </a:prstGeom>
        </p:spPr>
        <p:txBody>
          <a:bodyPr wrap="square">
            <a:spAutoFit/>
          </a:bodyPr>
          <a:lstStyle/>
          <a:p>
            <a:r>
              <a:rPr lang="fr-FR" b="1" i="1" dirty="0">
                <a:effectLst>
                  <a:outerShdw blurRad="38100" dist="38100" dir="2700000" algn="tl">
                    <a:srgbClr val="000000"/>
                  </a:outerShdw>
                </a:effectLst>
              </a:rPr>
              <a:t>Examens complémentaires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925763" y="233364"/>
            <a:ext cx="6265862" cy="674687"/>
          </a:xfrm>
        </p:spPr>
        <p:style>
          <a:lnRef idx="1">
            <a:schemeClr val="accent1"/>
          </a:lnRef>
          <a:fillRef idx="2">
            <a:schemeClr val="accent1"/>
          </a:fillRef>
          <a:effectRef idx="1">
            <a:schemeClr val="accent1"/>
          </a:effectRef>
          <a:fontRef idx="minor">
            <a:schemeClr val="dk1"/>
          </a:fontRef>
        </p:style>
        <p:txBody>
          <a:bodyPr/>
          <a:lstStyle/>
          <a:p>
            <a:r>
              <a:rPr lang="fr-FR" b="1" i="1" dirty="0">
                <a:effectLst>
                  <a:outerShdw blurRad="38100" dist="38100" dir="2700000" algn="tl">
                    <a:srgbClr val="000000"/>
                  </a:outerShdw>
                </a:effectLst>
              </a:rPr>
              <a:t>ARMES THERAPEUTIQUES</a:t>
            </a:r>
          </a:p>
        </p:txBody>
      </p:sp>
      <p:sp>
        <p:nvSpPr>
          <p:cNvPr id="64518" name="Text Box 6"/>
          <p:cNvSpPr txBox="1">
            <a:spLocks noChangeArrowheads="1"/>
          </p:cNvSpPr>
          <p:nvPr/>
        </p:nvSpPr>
        <p:spPr bwMode="auto">
          <a:xfrm>
            <a:off x="2208213" y="3573464"/>
            <a:ext cx="2465740" cy="1015663"/>
          </a:xfrm>
          <a:prstGeom prst="rect">
            <a:avLst/>
          </a:prstGeom>
          <a:noFill/>
          <a:ln w="9525">
            <a:solidFill>
              <a:srgbClr val="FF3300"/>
            </a:solidFill>
            <a:miter lim="800000"/>
            <a:headEnd/>
            <a:tailEnd/>
          </a:ln>
          <a:effectLst/>
        </p:spPr>
        <p:txBody>
          <a:bodyPr wrap="none">
            <a:spAutoFit/>
          </a:bodyPr>
          <a:lstStyle/>
          <a:p>
            <a:r>
              <a:rPr lang="fr-FR" sz="2000" i="1" dirty="0"/>
              <a:t>Guérir le malade </a:t>
            </a:r>
          </a:p>
          <a:p>
            <a:r>
              <a:rPr lang="fr-FR" sz="2000" i="1" dirty="0"/>
              <a:t>et </a:t>
            </a:r>
          </a:p>
          <a:p>
            <a:r>
              <a:rPr lang="fr-FR" sz="2000" i="1" dirty="0"/>
              <a:t>améliorer sa survie</a:t>
            </a:r>
          </a:p>
        </p:txBody>
      </p:sp>
      <p:sp>
        <p:nvSpPr>
          <p:cNvPr id="64519" name="Text Box 7"/>
          <p:cNvSpPr txBox="1">
            <a:spLocks noChangeArrowheads="1"/>
          </p:cNvSpPr>
          <p:nvPr/>
        </p:nvSpPr>
        <p:spPr bwMode="auto">
          <a:xfrm>
            <a:off x="7232650" y="3644901"/>
            <a:ext cx="3586238" cy="1015663"/>
          </a:xfrm>
          <a:prstGeom prst="rect">
            <a:avLst/>
          </a:prstGeom>
          <a:noFill/>
          <a:ln w="9525">
            <a:solidFill>
              <a:srgbClr val="FF3300"/>
            </a:solidFill>
            <a:miter lim="800000"/>
            <a:headEnd/>
            <a:tailEnd/>
          </a:ln>
          <a:effectLst/>
        </p:spPr>
        <p:txBody>
          <a:bodyPr wrap="none">
            <a:spAutoFit/>
          </a:bodyPr>
          <a:lstStyle/>
          <a:p>
            <a:r>
              <a:rPr lang="fr-FR" sz="2000" i="1" dirty="0"/>
              <a:t>Améliorer la qualité de vie  </a:t>
            </a:r>
          </a:p>
          <a:p>
            <a:r>
              <a:rPr lang="fr-FR" sz="2000" i="1" dirty="0"/>
              <a:t>Sans</a:t>
            </a:r>
          </a:p>
          <a:p>
            <a:r>
              <a:rPr lang="fr-FR" sz="2000" i="1" dirty="0"/>
              <a:t> augmenter la survie</a:t>
            </a:r>
          </a:p>
        </p:txBody>
      </p:sp>
      <p:sp>
        <p:nvSpPr>
          <p:cNvPr id="64521" name="Text Box 9"/>
          <p:cNvSpPr txBox="1">
            <a:spLocks noChangeArrowheads="1"/>
          </p:cNvSpPr>
          <p:nvPr/>
        </p:nvSpPr>
        <p:spPr bwMode="auto">
          <a:xfrm>
            <a:off x="3638551" y="981076"/>
            <a:ext cx="5067413" cy="461665"/>
          </a:xfrm>
          <a:prstGeom prst="rect">
            <a:avLst/>
          </a:prstGeom>
          <a:noFill/>
          <a:ln w="28575">
            <a:solidFill>
              <a:srgbClr val="FF3300"/>
            </a:solidFill>
            <a:miter lim="800000"/>
            <a:headEnd/>
            <a:tailEnd/>
          </a:ln>
          <a:effectLst/>
        </p:spPr>
        <p:txBody>
          <a:bodyPr wrap="none">
            <a:spAutoFit/>
          </a:bodyPr>
          <a:lstStyle/>
          <a:p>
            <a:r>
              <a:rPr lang="fr-FR" sz="2400" i="1" dirty="0">
                <a:effectLst>
                  <a:outerShdw blurRad="38100" dist="38100" dir="2700000" algn="tl">
                    <a:srgbClr val="C0C0C0"/>
                  </a:outerShdw>
                </a:effectLst>
              </a:rPr>
              <a:t>2 moyens de principes différents </a:t>
            </a:r>
          </a:p>
        </p:txBody>
      </p:sp>
      <p:sp>
        <p:nvSpPr>
          <p:cNvPr id="64522" name="Oval 10"/>
          <p:cNvSpPr>
            <a:spLocks noChangeArrowheads="1"/>
          </p:cNvSpPr>
          <p:nvPr/>
        </p:nvSpPr>
        <p:spPr bwMode="auto">
          <a:xfrm>
            <a:off x="1847851" y="1916114"/>
            <a:ext cx="2879725" cy="13668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fr-FR" sz="2800" b="1" i="1" dirty="0">
                <a:effectLst>
                  <a:outerShdw blurRad="38100" dist="38100" dir="2700000" algn="tl">
                    <a:srgbClr val="000000"/>
                  </a:outerShdw>
                </a:effectLst>
              </a:rPr>
              <a:t>TRAITEMENT </a:t>
            </a:r>
          </a:p>
          <a:p>
            <a:r>
              <a:rPr lang="fr-FR" sz="2800" b="1" i="1" dirty="0">
                <a:effectLst>
                  <a:outerShdw blurRad="38100" dist="38100" dir="2700000" algn="tl">
                    <a:srgbClr val="000000"/>
                  </a:outerShdw>
                </a:effectLst>
              </a:rPr>
              <a:t>CURATIF</a:t>
            </a:r>
          </a:p>
        </p:txBody>
      </p:sp>
      <p:sp>
        <p:nvSpPr>
          <p:cNvPr id="64523" name="Oval 11"/>
          <p:cNvSpPr>
            <a:spLocks noChangeArrowheads="1"/>
          </p:cNvSpPr>
          <p:nvPr/>
        </p:nvSpPr>
        <p:spPr bwMode="auto">
          <a:xfrm>
            <a:off x="7248526" y="1989139"/>
            <a:ext cx="2879725" cy="13668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fr-FR" sz="2800" b="1" i="1" dirty="0">
                <a:effectLst>
                  <a:outerShdw blurRad="38100" dist="38100" dir="2700000" algn="tl">
                    <a:srgbClr val="000000"/>
                  </a:outerShdw>
                </a:effectLst>
              </a:rPr>
              <a:t>TRAITEMENT</a:t>
            </a:r>
          </a:p>
          <a:p>
            <a:r>
              <a:rPr lang="fr-FR" sz="2800" b="1" i="1" dirty="0">
                <a:effectLst>
                  <a:outerShdw blurRad="38100" dist="38100" dir="2700000" algn="tl">
                    <a:srgbClr val="000000"/>
                  </a:outerShdw>
                </a:effectLst>
              </a:rPr>
              <a:t> PALLIATIF</a:t>
            </a:r>
          </a:p>
        </p:txBody>
      </p:sp>
      <p:sp>
        <p:nvSpPr>
          <p:cNvPr id="64524" name="Text Box 12"/>
          <p:cNvSpPr txBox="1">
            <a:spLocks noChangeArrowheads="1"/>
          </p:cNvSpPr>
          <p:nvPr/>
        </p:nvSpPr>
        <p:spPr bwMode="auto">
          <a:xfrm>
            <a:off x="5100639" y="2900364"/>
            <a:ext cx="1647825" cy="4667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fr-FR" sz="2400" b="1" i="1" dirty="0">
                <a:solidFill>
                  <a:schemeClr val="bg1"/>
                </a:solidFill>
                <a:effectLst>
                  <a:outerShdw blurRad="38100" dist="38100" dir="2700000" algn="tl">
                    <a:srgbClr val="000000"/>
                  </a:outerShdw>
                </a:effectLst>
              </a:rPr>
              <a:t>  Principe </a:t>
            </a:r>
          </a:p>
        </p:txBody>
      </p:sp>
      <p:sp>
        <p:nvSpPr>
          <p:cNvPr id="64526" name="Text Box 14"/>
          <p:cNvSpPr txBox="1">
            <a:spLocks noChangeArrowheads="1"/>
          </p:cNvSpPr>
          <p:nvPr/>
        </p:nvSpPr>
        <p:spPr bwMode="auto">
          <a:xfrm>
            <a:off x="2063751" y="4652964"/>
            <a:ext cx="5009705" cy="1200329"/>
          </a:xfrm>
          <a:prstGeom prst="rect">
            <a:avLst/>
          </a:prstGeom>
          <a:noFill/>
          <a:ln w="9525">
            <a:noFill/>
            <a:miter lim="800000"/>
            <a:headEnd/>
            <a:tailEnd/>
          </a:ln>
          <a:effectLst/>
        </p:spPr>
        <p:txBody>
          <a:bodyPr wrap="none">
            <a:spAutoFit/>
          </a:bodyPr>
          <a:lstStyle/>
          <a:p>
            <a:pPr algn="l"/>
            <a:r>
              <a:rPr lang="fr-FR" sz="2000" i="1" dirty="0">
                <a:effectLst>
                  <a:outerShdw blurRad="38100" dist="38100" dir="2700000" algn="tl">
                    <a:srgbClr val="C0C0C0"/>
                  </a:outerShdw>
                </a:effectLst>
              </a:rPr>
              <a:t>1-Transplantation hépatique</a:t>
            </a:r>
          </a:p>
          <a:p>
            <a:pPr algn="l">
              <a:lnSpc>
                <a:spcPct val="50000"/>
              </a:lnSpc>
            </a:pPr>
            <a:endParaRPr lang="fr-FR" sz="2400" i="1" dirty="0">
              <a:effectLst>
                <a:outerShdw blurRad="38100" dist="38100" dir="2700000" algn="tl">
                  <a:srgbClr val="C0C0C0"/>
                </a:outerShdw>
              </a:effectLst>
            </a:endParaRPr>
          </a:p>
          <a:p>
            <a:pPr algn="l"/>
            <a:r>
              <a:rPr lang="fr-FR" sz="2000" i="1" dirty="0">
                <a:effectLst>
                  <a:outerShdw blurRad="38100" dist="38100" dir="2700000" algn="tl">
                    <a:srgbClr val="C0C0C0"/>
                  </a:outerShdw>
                </a:effectLst>
              </a:rPr>
              <a:t>2-Exérèse  chirurgicale </a:t>
            </a:r>
          </a:p>
          <a:p>
            <a:r>
              <a:rPr lang="fr-FR" sz="2000" i="1" dirty="0">
                <a:effectLst>
                  <a:outerShdw blurRad="38100" dist="38100" dir="2700000" algn="tl">
                    <a:srgbClr val="C0C0C0"/>
                  </a:outerShdw>
                </a:effectLst>
              </a:rPr>
              <a:t>3-Radiofréquence à un stade précoce</a:t>
            </a:r>
          </a:p>
        </p:txBody>
      </p:sp>
      <p:sp>
        <p:nvSpPr>
          <p:cNvPr id="64527" name="Text Box 15"/>
          <p:cNvSpPr txBox="1">
            <a:spLocks noChangeArrowheads="1"/>
          </p:cNvSpPr>
          <p:nvPr/>
        </p:nvSpPr>
        <p:spPr bwMode="auto">
          <a:xfrm>
            <a:off x="7175500" y="4652963"/>
            <a:ext cx="3605474" cy="1046440"/>
          </a:xfrm>
          <a:prstGeom prst="rect">
            <a:avLst/>
          </a:prstGeom>
          <a:noFill/>
          <a:ln w="9525">
            <a:noFill/>
            <a:miter lim="800000"/>
            <a:headEnd/>
            <a:tailEnd/>
          </a:ln>
          <a:effectLst/>
        </p:spPr>
        <p:txBody>
          <a:bodyPr wrap="none">
            <a:spAutoFit/>
          </a:bodyPr>
          <a:lstStyle/>
          <a:p>
            <a:pPr algn="l"/>
            <a:r>
              <a:rPr lang="fr-FR" sz="2000" i="1" dirty="0">
                <a:effectLst>
                  <a:outerShdw blurRad="38100" dist="38100" dir="2700000" algn="tl">
                    <a:srgbClr val="C0C0C0"/>
                  </a:outerShdw>
                </a:effectLst>
              </a:rPr>
              <a:t>1-Alcoolisation=</a:t>
            </a:r>
            <a:r>
              <a:rPr lang="fr-FR" sz="2000" i="1" dirty="0" err="1">
                <a:effectLst>
                  <a:outerShdw blurRad="38100" dist="38100" dir="2700000" algn="tl">
                    <a:srgbClr val="C0C0C0"/>
                  </a:outerShdw>
                </a:effectLst>
              </a:rPr>
              <a:t>acétisation</a:t>
            </a:r>
            <a:r>
              <a:rPr lang="fr-FR" sz="2000" i="1" dirty="0">
                <a:effectLst>
                  <a:outerShdw blurRad="38100" dist="38100" dir="2700000" algn="tl">
                    <a:srgbClr val="C0C0C0"/>
                  </a:outerShdw>
                </a:effectLst>
              </a:rPr>
              <a:t> </a:t>
            </a:r>
          </a:p>
          <a:p>
            <a:pPr algn="l"/>
            <a:endParaRPr lang="fr-FR" sz="2000" i="1" dirty="0">
              <a:effectLst>
                <a:outerShdw blurRad="38100" dist="38100" dir="2700000" algn="tl">
                  <a:srgbClr val="C0C0C0"/>
                </a:outerShdw>
              </a:effectLst>
            </a:endParaRPr>
          </a:p>
          <a:p>
            <a:pPr algn="l">
              <a:lnSpc>
                <a:spcPct val="10000"/>
              </a:lnSpc>
            </a:pPr>
            <a:endParaRPr lang="fr-FR" sz="2000" i="1" dirty="0">
              <a:effectLst>
                <a:outerShdw blurRad="38100" dist="38100" dir="2700000" algn="tl">
                  <a:srgbClr val="C0C0C0"/>
                </a:outerShdw>
              </a:effectLst>
            </a:endParaRPr>
          </a:p>
          <a:p>
            <a:pPr algn="l"/>
            <a:r>
              <a:rPr lang="fr-FR" sz="2000" i="1" dirty="0">
                <a:effectLst>
                  <a:outerShdw blurRad="38100" dist="38100" dir="2700000" algn="tl">
                    <a:srgbClr val="C0C0C0"/>
                  </a:outerShdw>
                </a:effectLst>
              </a:rPr>
              <a:t>2-Chimio-</a:t>
            </a:r>
            <a:r>
              <a:rPr lang="fr-FR" sz="2000" i="1" dirty="0" err="1">
                <a:effectLst>
                  <a:outerShdw blurRad="38100" dist="38100" dir="2700000" algn="tl">
                    <a:srgbClr val="C0C0C0"/>
                  </a:outerShdw>
                </a:effectLst>
              </a:rPr>
              <a:t>embolisation</a:t>
            </a:r>
            <a:r>
              <a:rPr lang="fr-FR" sz="2000" i="1" dirty="0">
                <a:effectLst>
                  <a:outerShdw blurRad="38100" dist="38100" dir="2700000" algn="tl">
                    <a:srgbClr val="C0C0C0"/>
                  </a:outerShdw>
                </a:effectLst>
              </a:rPr>
              <a:t> </a:t>
            </a:r>
          </a:p>
        </p:txBody>
      </p:sp>
      <p:sp>
        <p:nvSpPr>
          <p:cNvPr id="64529" name="Text Box 17"/>
          <p:cNvSpPr txBox="1">
            <a:spLocks noChangeArrowheads="1"/>
          </p:cNvSpPr>
          <p:nvPr/>
        </p:nvSpPr>
        <p:spPr bwMode="auto">
          <a:xfrm>
            <a:off x="1870075" y="5661025"/>
            <a:ext cx="240772" cy="338554"/>
          </a:xfrm>
          <a:prstGeom prst="rect">
            <a:avLst/>
          </a:prstGeom>
          <a:noFill/>
          <a:ln w="9525">
            <a:noFill/>
            <a:miter lim="800000"/>
            <a:headEnd/>
            <a:tailEnd/>
          </a:ln>
          <a:effectLst/>
        </p:spPr>
        <p:txBody>
          <a:bodyPr wrap="none">
            <a:spAutoFit/>
          </a:bodyPr>
          <a:lstStyle/>
          <a:p>
            <a:r>
              <a:rPr lang="fr-FR" sz="1600" i="1" dirty="0">
                <a:solidFill>
                  <a:srgbClr val="FF3300"/>
                </a:solidFill>
                <a:effectLst>
                  <a:outerShdw blurRad="38100" dist="38100" dir="2700000" algn="tl">
                    <a:srgbClr val="C0C0C0"/>
                  </a:outerShdw>
                </a:effectLst>
              </a:rPr>
              <a:t> </a:t>
            </a:r>
          </a:p>
        </p:txBody>
      </p:sp>
      <p:cxnSp>
        <p:nvCxnSpPr>
          <p:cNvPr id="64530" name="AutoShape 18"/>
          <p:cNvCxnSpPr>
            <a:cxnSpLocks noChangeShapeType="1"/>
            <a:stCxn id="64521" idx="1"/>
            <a:endCxn id="64522" idx="0"/>
          </p:cNvCxnSpPr>
          <p:nvPr/>
        </p:nvCxnSpPr>
        <p:spPr bwMode="auto">
          <a:xfrm rot="10800000" flipV="1">
            <a:off x="3287715" y="1211908"/>
            <a:ext cx="350837" cy="704205"/>
          </a:xfrm>
          <a:prstGeom prst="bentConnector2">
            <a:avLst/>
          </a:prstGeom>
          <a:noFill/>
          <a:ln w="28575">
            <a:solidFill>
              <a:srgbClr val="FF3300"/>
            </a:solidFill>
            <a:miter lim="800000"/>
            <a:headEnd/>
            <a:tailEnd type="triangle" w="med" len="med"/>
          </a:ln>
          <a:effectLst/>
        </p:spPr>
      </p:cxnSp>
      <p:cxnSp>
        <p:nvCxnSpPr>
          <p:cNvPr id="64532" name="AutoShape 20"/>
          <p:cNvCxnSpPr>
            <a:cxnSpLocks noChangeShapeType="1"/>
            <a:stCxn id="64521" idx="3"/>
            <a:endCxn id="64523" idx="0"/>
          </p:cNvCxnSpPr>
          <p:nvPr/>
        </p:nvCxnSpPr>
        <p:spPr bwMode="auto">
          <a:xfrm flipH="1">
            <a:off x="8688389" y="1211908"/>
            <a:ext cx="17575" cy="777230"/>
          </a:xfrm>
          <a:prstGeom prst="bentConnector4">
            <a:avLst>
              <a:gd name="adj1" fmla="val -1300711"/>
              <a:gd name="adj2" fmla="val 64850"/>
            </a:avLst>
          </a:prstGeom>
          <a:noFill/>
          <a:ln w="28575">
            <a:solidFill>
              <a:srgbClr val="FF3300"/>
            </a:solidFill>
            <a:miter lim="800000"/>
            <a:headEnd/>
            <a:tailEnd type="triangle" w="med" len="med"/>
          </a:ln>
          <a:effectLst/>
        </p:spPr>
      </p:cxnSp>
      <p:sp>
        <p:nvSpPr>
          <p:cNvPr id="64533" name="Line 21"/>
          <p:cNvSpPr>
            <a:spLocks noChangeShapeType="1"/>
          </p:cNvSpPr>
          <p:nvPr/>
        </p:nvSpPr>
        <p:spPr bwMode="auto">
          <a:xfrm>
            <a:off x="8759825" y="3357564"/>
            <a:ext cx="0" cy="287337"/>
          </a:xfrm>
          <a:prstGeom prst="line">
            <a:avLst/>
          </a:prstGeom>
          <a:noFill/>
          <a:ln w="9525">
            <a:solidFill>
              <a:srgbClr val="FF3300"/>
            </a:solidFill>
            <a:round/>
            <a:headEnd/>
            <a:tailEnd type="triangle" w="med" len="med"/>
          </a:ln>
          <a:effectLst/>
        </p:spPr>
        <p:txBody>
          <a:bodyPr/>
          <a:lstStyle/>
          <a:p>
            <a:endParaRPr lang="fr-FR"/>
          </a:p>
        </p:txBody>
      </p:sp>
      <p:sp>
        <p:nvSpPr>
          <p:cNvPr id="64534" name="Line 22"/>
          <p:cNvSpPr>
            <a:spLocks noChangeShapeType="1"/>
          </p:cNvSpPr>
          <p:nvPr/>
        </p:nvSpPr>
        <p:spPr bwMode="auto">
          <a:xfrm>
            <a:off x="3287713" y="3286125"/>
            <a:ext cx="0" cy="287338"/>
          </a:xfrm>
          <a:prstGeom prst="line">
            <a:avLst/>
          </a:prstGeom>
          <a:noFill/>
          <a:ln w="9525">
            <a:solidFill>
              <a:srgbClr val="FF3300"/>
            </a:solidFill>
            <a:round/>
            <a:headEnd/>
            <a:tailEnd type="triangle" w="med" len="med"/>
          </a:ln>
          <a:effectLst/>
        </p:spPr>
        <p:txBody>
          <a:bodyPr/>
          <a:lstStyle/>
          <a:p>
            <a:endParaRPr lang="fr-FR"/>
          </a:p>
        </p:txBody>
      </p:sp>
      <p:sp>
        <p:nvSpPr>
          <p:cNvPr id="64535" name="Line 23"/>
          <p:cNvSpPr>
            <a:spLocks noChangeShapeType="1"/>
          </p:cNvSpPr>
          <p:nvPr/>
        </p:nvSpPr>
        <p:spPr bwMode="auto">
          <a:xfrm flipH="1">
            <a:off x="4511676" y="3357563"/>
            <a:ext cx="576263" cy="215900"/>
          </a:xfrm>
          <a:prstGeom prst="line">
            <a:avLst/>
          </a:prstGeom>
          <a:noFill/>
          <a:ln w="28575">
            <a:solidFill>
              <a:srgbClr val="FF3300"/>
            </a:solidFill>
            <a:round/>
            <a:headEnd/>
            <a:tailEnd type="triangle" w="med" len="med"/>
          </a:ln>
          <a:effectLst/>
        </p:spPr>
        <p:txBody>
          <a:bodyPr/>
          <a:lstStyle/>
          <a:p>
            <a:endParaRPr lang="fr-FR"/>
          </a:p>
        </p:txBody>
      </p:sp>
      <p:sp>
        <p:nvSpPr>
          <p:cNvPr id="64536" name="Line 24"/>
          <p:cNvSpPr>
            <a:spLocks noChangeShapeType="1"/>
          </p:cNvSpPr>
          <p:nvPr/>
        </p:nvSpPr>
        <p:spPr bwMode="auto">
          <a:xfrm>
            <a:off x="6743701" y="3357564"/>
            <a:ext cx="504825" cy="287337"/>
          </a:xfrm>
          <a:prstGeom prst="line">
            <a:avLst/>
          </a:prstGeom>
          <a:noFill/>
          <a:ln w="28575">
            <a:solidFill>
              <a:srgbClr val="FF3300"/>
            </a:solidFill>
            <a:round/>
            <a:headEnd/>
            <a:tailEnd type="triangle" w="med" len="me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checkerboard(across)">
                                      <p:cBhvr>
                                        <p:cTn id="7" dur="500"/>
                                        <p:tgtEl>
                                          <p:spTgt spid="645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4519"/>
                                        </p:tgtEl>
                                        <p:attrNameLst>
                                          <p:attrName>style.visibility</p:attrName>
                                        </p:attrNameLst>
                                      </p:cBhvr>
                                      <p:to>
                                        <p:strVal val="visible"/>
                                      </p:to>
                                    </p:set>
                                    <p:animEffect transition="in" filter="checkerboard(across)">
                                      <p:cBhvr>
                                        <p:cTn id="10" dur="500"/>
                                        <p:tgtEl>
                                          <p:spTgt spid="645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4524"/>
                                        </p:tgtEl>
                                        <p:attrNameLst>
                                          <p:attrName>style.visibility</p:attrName>
                                        </p:attrNameLst>
                                      </p:cBhvr>
                                      <p:to>
                                        <p:strVal val="visible"/>
                                      </p:to>
                                    </p:set>
                                    <p:animEffect transition="in" filter="checkerboard(across)">
                                      <p:cBhvr>
                                        <p:cTn id="13" dur="500"/>
                                        <p:tgtEl>
                                          <p:spTgt spid="6452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4533"/>
                                        </p:tgtEl>
                                        <p:attrNameLst>
                                          <p:attrName>style.visibility</p:attrName>
                                        </p:attrNameLst>
                                      </p:cBhvr>
                                      <p:to>
                                        <p:strVal val="visible"/>
                                      </p:to>
                                    </p:set>
                                    <p:animEffect transition="in" filter="checkerboard(across)">
                                      <p:cBhvr>
                                        <p:cTn id="16" dur="500"/>
                                        <p:tgtEl>
                                          <p:spTgt spid="6453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4534"/>
                                        </p:tgtEl>
                                        <p:attrNameLst>
                                          <p:attrName>style.visibility</p:attrName>
                                        </p:attrNameLst>
                                      </p:cBhvr>
                                      <p:to>
                                        <p:strVal val="visible"/>
                                      </p:to>
                                    </p:set>
                                    <p:animEffect transition="in" filter="checkerboard(across)">
                                      <p:cBhvr>
                                        <p:cTn id="19" dur="500"/>
                                        <p:tgtEl>
                                          <p:spTgt spid="6453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4535"/>
                                        </p:tgtEl>
                                        <p:attrNameLst>
                                          <p:attrName>style.visibility</p:attrName>
                                        </p:attrNameLst>
                                      </p:cBhvr>
                                      <p:to>
                                        <p:strVal val="visible"/>
                                      </p:to>
                                    </p:set>
                                    <p:animEffect transition="in" filter="checkerboard(across)">
                                      <p:cBhvr>
                                        <p:cTn id="22" dur="500"/>
                                        <p:tgtEl>
                                          <p:spTgt spid="6453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4536"/>
                                        </p:tgtEl>
                                        <p:attrNameLst>
                                          <p:attrName>style.visibility</p:attrName>
                                        </p:attrNameLst>
                                      </p:cBhvr>
                                      <p:to>
                                        <p:strVal val="visible"/>
                                      </p:to>
                                    </p:set>
                                    <p:animEffect transition="in" filter="checkerboard(across)">
                                      <p:cBhvr>
                                        <p:cTn id="25" dur="500"/>
                                        <p:tgtEl>
                                          <p:spTgt spid="6453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4526"/>
                                        </p:tgtEl>
                                        <p:attrNameLst>
                                          <p:attrName>style.visibility</p:attrName>
                                        </p:attrNameLst>
                                      </p:cBhvr>
                                      <p:to>
                                        <p:strVal val="visible"/>
                                      </p:to>
                                    </p:set>
                                    <p:animEffect transition="in" filter="checkerboard(across)">
                                      <p:cBhvr>
                                        <p:cTn id="30" dur="500"/>
                                        <p:tgtEl>
                                          <p:spTgt spid="6452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64527"/>
                                        </p:tgtEl>
                                        <p:attrNameLst>
                                          <p:attrName>style.visibility</p:attrName>
                                        </p:attrNameLst>
                                      </p:cBhvr>
                                      <p:to>
                                        <p:strVal val="visible"/>
                                      </p:to>
                                    </p:set>
                                    <p:animEffect transition="in" filter="checkerboard(across)">
                                      <p:cBhvr>
                                        <p:cTn id="33" dur="500"/>
                                        <p:tgtEl>
                                          <p:spTgt spid="6452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64529"/>
                                        </p:tgtEl>
                                        <p:attrNameLst>
                                          <p:attrName>style.visibility</p:attrName>
                                        </p:attrNameLst>
                                      </p:cBhvr>
                                      <p:to>
                                        <p:strVal val="visible"/>
                                      </p:to>
                                    </p:set>
                                    <p:animEffect transition="in" filter="checkerboard(across)">
                                      <p:cBhvr>
                                        <p:cTn id="36" dur="500"/>
                                        <p:tgtEl>
                                          <p:spTgt spid="64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64519" grpId="0" animBg="1"/>
      <p:bldP spid="64524" grpId="0" animBg="1"/>
      <p:bldP spid="64526" grpId="0"/>
      <p:bldP spid="64527" grpId="0"/>
      <p:bldP spid="64529" grpId="0"/>
      <p:bldP spid="64533" grpId="0" animBg="1"/>
      <p:bldP spid="64534" grpId="0" animBg="1"/>
      <p:bldP spid="64535" grpId="0" animBg="1"/>
      <p:bldP spid="6453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61" name="Text Box 5"/>
          <p:cNvSpPr txBox="1">
            <a:spLocks noChangeArrowheads="1"/>
          </p:cNvSpPr>
          <p:nvPr/>
        </p:nvSpPr>
        <p:spPr bwMode="auto">
          <a:xfrm>
            <a:off x="1502435" y="3364805"/>
            <a:ext cx="9187130"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l"/>
            <a:r>
              <a:rPr lang="fr-FR" sz="2400" i="1" dirty="0"/>
              <a:t>Repose sur le traitement d’abord de la tumeur primitive puis </a:t>
            </a:r>
          </a:p>
          <a:p>
            <a:pPr algn="l"/>
            <a:r>
              <a:rPr lang="fr-FR" sz="2400" i="1" dirty="0"/>
              <a:t>des métastases hépatiques souvent en deux temps associé </a:t>
            </a:r>
          </a:p>
          <a:p>
            <a:pPr algn="l"/>
            <a:r>
              <a:rPr lang="fr-FR" sz="2400" i="1" dirty="0"/>
              <a:t>souvent un traitement adjuvant ou </a:t>
            </a:r>
            <a:r>
              <a:rPr lang="fr-FR" sz="2400" i="1" dirty="0" err="1"/>
              <a:t>néoadjuvant</a:t>
            </a:r>
            <a:r>
              <a:rPr lang="fr-FR" sz="2400" i="1" dirty="0"/>
              <a:t> </a:t>
            </a:r>
          </a:p>
        </p:txBody>
      </p:sp>
      <p:sp>
        <p:nvSpPr>
          <p:cNvPr id="198662" name="Text Box 6"/>
          <p:cNvSpPr txBox="1">
            <a:spLocks noChangeArrowheads="1"/>
          </p:cNvSpPr>
          <p:nvPr/>
        </p:nvSpPr>
        <p:spPr bwMode="auto">
          <a:xfrm>
            <a:off x="1703389" y="1557339"/>
            <a:ext cx="9619941"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fr-FR" sz="2800" i="1" dirty="0"/>
              <a:t>Métastase hépatique n’est plus synonyme d’1 tumeur </a:t>
            </a:r>
          </a:p>
          <a:p>
            <a:r>
              <a:rPr lang="fr-FR" sz="2800" i="1" dirty="0"/>
              <a:t>non curable </a:t>
            </a:r>
          </a:p>
        </p:txBody>
      </p:sp>
      <p:sp>
        <p:nvSpPr>
          <p:cNvPr id="198663" name="Text Box 7"/>
          <p:cNvSpPr txBox="1">
            <a:spLocks noChangeArrowheads="1"/>
          </p:cNvSpPr>
          <p:nvPr/>
        </p:nvSpPr>
        <p:spPr bwMode="auto">
          <a:xfrm>
            <a:off x="3359150" y="2708276"/>
            <a:ext cx="4960938" cy="519113"/>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fr-FR" sz="2800" b="1" i="1" dirty="0">
                <a:solidFill>
                  <a:schemeClr val="bg1"/>
                </a:solidFill>
                <a:effectLst>
                  <a:outerShdw blurRad="38100" dist="38100" dir="2700000" algn="tl">
                    <a:srgbClr val="000000"/>
                  </a:outerShdw>
                </a:effectLst>
              </a:rPr>
              <a:t>Traitement curatif possible </a:t>
            </a:r>
          </a:p>
        </p:txBody>
      </p:sp>
      <p:sp>
        <p:nvSpPr>
          <p:cNvPr id="198664" name="Text Box 8"/>
          <p:cNvSpPr txBox="1">
            <a:spLocks noChangeArrowheads="1"/>
          </p:cNvSpPr>
          <p:nvPr/>
        </p:nvSpPr>
        <p:spPr bwMode="auto">
          <a:xfrm>
            <a:off x="3359150" y="4976237"/>
            <a:ext cx="5011737" cy="519112"/>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r-FR" sz="2800" b="1" i="1" dirty="0">
                <a:solidFill>
                  <a:schemeClr val="bg1"/>
                </a:solidFill>
                <a:effectLst>
                  <a:outerShdw blurRad="38100" dist="38100" dir="2700000" algn="tl">
                    <a:srgbClr val="000000"/>
                  </a:outerShdw>
                </a:effectLst>
              </a:rPr>
              <a:t>Traitement souvent  palliatif </a:t>
            </a:r>
          </a:p>
        </p:txBody>
      </p:sp>
      <p:sp>
        <p:nvSpPr>
          <p:cNvPr id="198665" name="Text Box 9"/>
          <p:cNvSpPr txBox="1">
            <a:spLocks noChangeArrowheads="1"/>
          </p:cNvSpPr>
          <p:nvPr/>
        </p:nvSpPr>
        <p:spPr bwMode="auto">
          <a:xfrm>
            <a:off x="3359150" y="5826443"/>
            <a:ext cx="5270995"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fr-FR" sz="2800" i="1" dirty="0">
                <a:solidFill>
                  <a:schemeClr val="tx1"/>
                </a:solidFill>
              </a:rPr>
              <a:t>Traitement symptomatique    </a:t>
            </a:r>
          </a:p>
        </p:txBody>
      </p:sp>
      <p:sp>
        <p:nvSpPr>
          <p:cNvPr id="9" name="Rectangle 8"/>
          <p:cNvSpPr/>
          <p:nvPr/>
        </p:nvSpPr>
        <p:spPr>
          <a:xfrm>
            <a:off x="2309786" y="642918"/>
            <a:ext cx="2357454" cy="523220"/>
          </a:xfrm>
          <a:prstGeom prst="rect">
            <a:avLst/>
          </a:prstGeom>
        </p:spPr>
        <p:txBody>
          <a:bodyPr wrap="square">
            <a:spAutoFit/>
          </a:bodyPr>
          <a:lstStyle/>
          <a:p>
            <a:r>
              <a:rPr lang="fr-FR" sz="2800" b="1" i="1" dirty="0">
                <a:solidFill>
                  <a:srgbClr val="C00000"/>
                </a:solidFill>
                <a:effectLst>
                  <a:outerShdw blurRad="38100" dist="38100" dir="2700000" algn="tl">
                    <a:srgbClr val="000000"/>
                  </a:outerShdw>
                </a:effectLst>
              </a:rPr>
              <a:t>Traitement </a:t>
            </a:r>
            <a:endParaRPr lang="fr-FR" sz="2800"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conclusion</a:t>
            </a:r>
          </a:p>
        </p:txBody>
      </p:sp>
      <p:sp>
        <p:nvSpPr>
          <p:cNvPr id="3" name="ZoneTexte 2"/>
          <p:cNvSpPr txBox="1"/>
          <p:nvPr/>
        </p:nvSpPr>
        <p:spPr>
          <a:xfrm>
            <a:off x="3101310" y="2094538"/>
            <a:ext cx="8858280" cy="2308324"/>
          </a:xfrm>
          <a:prstGeom prst="rect">
            <a:avLst/>
          </a:prstGeom>
          <a:noFill/>
        </p:spPr>
        <p:txBody>
          <a:bodyPr wrap="square" rtlCol="0">
            <a:spAutoFit/>
          </a:bodyPr>
          <a:lstStyle/>
          <a:p>
            <a:r>
              <a:rPr lang="fr-FR" sz="2400" b="1" dirty="0">
                <a:solidFill>
                  <a:srgbClr val="C00000"/>
                </a:solidFill>
              </a:rPr>
              <a:t>Toujours évoque un CHC devant un nodule sur cirrhose </a:t>
            </a:r>
          </a:p>
          <a:p>
            <a:endParaRPr lang="fr-FR" sz="2400" b="1" dirty="0">
              <a:solidFill>
                <a:srgbClr val="C00000"/>
              </a:solidFill>
            </a:endParaRPr>
          </a:p>
          <a:p>
            <a:r>
              <a:rPr lang="fr-FR" sz="2400" b="1" dirty="0">
                <a:solidFill>
                  <a:srgbClr val="C00000"/>
                </a:solidFill>
              </a:rPr>
              <a:t>Le bilan d’un CHC doit également comprendre celui du terrain et de l’hépatopathie </a:t>
            </a:r>
          </a:p>
          <a:p>
            <a:endParaRPr lang="fr-FR" sz="2400" b="1" dirty="0">
              <a:solidFill>
                <a:srgbClr val="C00000"/>
              </a:solidFill>
            </a:endParaRPr>
          </a:p>
          <a:p>
            <a:r>
              <a:rPr lang="fr-FR" sz="2400" b="1" dirty="0">
                <a:solidFill>
                  <a:srgbClr val="C00000"/>
                </a:solidFill>
              </a:rPr>
              <a:t>L’adénome hépatique est à risque de cancer CHC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ChangeArrowheads="1"/>
          </p:cNvSpPr>
          <p:nvPr/>
        </p:nvSpPr>
        <p:spPr bwMode="auto">
          <a:xfrm>
            <a:off x="3205163" y="117475"/>
            <a:ext cx="5770562" cy="7064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r>
              <a:rPr lang="fr-FR" sz="4000" b="1" i="1" dirty="0">
                <a:effectLst>
                  <a:outerShdw blurRad="38100" dist="38100" dir="2700000" algn="tl">
                    <a:srgbClr val="000000"/>
                  </a:outerShdw>
                </a:effectLst>
              </a:rPr>
              <a:t>Traitement curatif</a:t>
            </a:r>
          </a:p>
        </p:txBody>
      </p:sp>
      <p:sp>
        <p:nvSpPr>
          <p:cNvPr id="176133" name="Text Box 5"/>
          <p:cNvSpPr txBox="1">
            <a:spLocks noChangeArrowheads="1"/>
          </p:cNvSpPr>
          <p:nvPr/>
        </p:nvSpPr>
        <p:spPr bwMode="auto">
          <a:xfrm>
            <a:off x="4289425" y="908051"/>
            <a:ext cx="3507692" cy="461665"/>
          </a:xfrm>
          <a:prstGeom prst="rect">
            <a:avLst/>
          </a:prstGeom>
          <a:noFill/>
          <a:ln w="9525">
            <a:solidFill>
              <a:srgbClr val="FF3300"/>
            </a:solidFill>
            <a:miter lim="800000"/>
            <a:headEnd/>
            <a:tailEnd/>
          </a:ln>
          <a:effectLst/>
        </p:spPr>
        <p:txBody>
          <a:bodyPr wrap="none">
            <a:spAutoFit/>
          </a:bodyPr>
          <a:lstStyle/>
          <a:p>
            <a:r>
              <a:rPr lang="fr-FR" sz="2400" b="1" i="1" dirty="0">
                <a:effectLst>
                  <a:outerShdw blurRad="38100" dist="38100" dir="2700000" algn="tl">
                    <a:srgbClr val="C0C0C0"/>
                  </a:outerShdw>
                </a:effectLst>
              </a:rPr>
              <a:t>Résection chirurgicale</a:t>
            </a:r>
          </a:p>
        </p:txBody>
      </p:sp>
      <p:sp>
        <p:nvSpPr>
          <p:cNvPr id="176137" name="Text Box 9"/>
          <p:cNvSpPr txBox="1">
            <a:spLocks noChangeArrowheads="1"/>
          </p:cNvSpPr>
          <p:nvPr/>
        </p:nvSpPr>
        <p:spPr bwMode="auto">
          <a:xfrm>
            <a:off x="4652306" y="2886898"/>
            <a:ext cx="2271776" cy="461665"/>
          </a:xfrm>
          <a:prstGeom prst="rect">
            <a:avLst/>
          </a:prstGeom>
          <a:noFill/>
          <a:ln w="9525">
            <a:solidFill>
              <a:srgbClr val="FF3300"/>
            </a:solidFill>
            <a:miter lim="800000"/>
            <a:headEnd/>
            <a:tailEnd/>
          </a:ln>
          <a:effectLst/>
        </p:spPr>
        <p:txBody>
          <a:bodyPr wrap="none">
            <a:spAutoFit/>
          </a:bodyPr>
          <a:lstStyle/>
          <a:p>
            <a:r>
              <a:rPr lang="fr-FR" sz="2400" b="1" i="1" dirty="0">
                <a:effectLst>
                  <a:outerShdw blurRad="38100" dist="38100" dir="2700000" algn="tl">
                    <a:srgbClr val="C0C0C0"/>
                  </a:outerShdw>
                </a:effectLst>
              </a:rPr>
              <a:t>Inconvénients</a:t>
            </a:r>
          </a:p>
        </p:txBody>
      </p:sp>
      <p:sp>
        <p:nvSpPr>
          <p:cNvPr id="176139" name="Text Box 11"/>
          <p:cNvSpPr txBox="1">
            <a:spLocks noChangeArrowheads="1"/>
          </p:cNvSpPr>
          <p:nvPr/>
        </p:nvSpPr>
        <p:spPr bwMode="auto">
          <a:xfrm>
            <a:off x="4907456" y="4884684"/>
            <a:ext cx="1601721" cy="461665"/>
          </a:xfrm>
          <a:prstGeom prst="rect">
            <a:avLst/>
          </a:prstGeom>
          <a:noFill/>
          <a:ln w="9525">
            <a:solidFill>
              <a:srgbClr val="FF3300"/>
            </a:solidFill>
            <a:miter lim="800000"/>
            <a:headEnd/>
            <a:tailEnd/>
          </a:ln>
          <a:effectLst/>
        </p:spPr>
        <p:txBody>
          <a:bodyPr wrap="none">
            <a:spAutoFit/>
          </a:bodyPr>
          <a:lstStyle/>
          <a:p>
            <a:r>
              <a:rPr lang="fr-FR" sz="2400" b="1" i="1" dirty="0">
                <a:effectLst>
                  <a:outerShdw blurRad="38100" dist="38100" dir="2700000" algn="tl">
                    <a:srgbClr val="C0C0C0"/>
                  </a:outerShdw>
                </a:effectLst>
              </a:rPr>
              <a:t>Indiquée </a:t>
            </a:r>
          </a:p>
        </p:txBody>
      </p:sp>
      <p:sp>
        <p:nvSpPr>
          <p:cNvPr id="10" name="ZoneTexte 9"/>
          <p:cNvSpPr txBox="1"/>
          <p:nvPr/>
        </p:nvSpPr>
        <p:spPr>
          <a:xfrm>
            <a:off x="262760" y="1639614"/>
            <a:ext cx="6926622" cy="1061829"/>
          </a:xfrm>
          <a:prstGeom prst="rect">
            <a:avLst/>
          </a:prstGeom>
          <a:noFill/>
        </p:spPr>
        <p:txBody>
          <a:bodyPr wrap="square" rtlCol="0">
            <a:spAutoFit/>
          </a:bodyPr>
          <a:lstStyle/>
          <a:p>
            <a:r>
              <a:rPr lang="fr-FR" i="1" dirty="0" err="1"/>
              <a:t>Resection</a:t>
            </a:r>
            <a:r>
              <a:rPr lang="fr-FR" i="1" dirty="0"/>
              <a:t> chirurgicale de la tumeur </a:t>
            </a:r>
          </a:p>
          <a:p>
            <a:pPr>
              <a:lnSpc>
                <a:spcPct val="50000"/>
              </a:lnSpc>
            </a:pPr>
            <a:endParaRPr lang="fr-FR" i="1" dirty="0">
              <a:sym typeface="Wingdings" pitchFamily="2" charset="2"/>
            </a:endParaRPr>
          </a:p>
          <a:p>
            <a:r>
              <a:rPr lang="fr-FR" i="1" dirty="0">
                <a:sym typeface="Wingdings" pitchFamily="2" charset="2"/>
              </a:rPr>
              <a:t>Hépatectomie  droite ou gauche </a:t>
            </a:r>
            <a:r>
              <a:rPr lang="fr-FR" i="1" dirty="0"/>
              <a:t> </a:t>
            </a:r>
          </a:p>
          <a:p>
            <a:endParaRPr lang="fr-FR" dirty="0"/>
          </a:p>
        </p:txBody>
      </p:sp>
      <p:sp>
        <p:nvSpPr>
          <p:cNvPr id="12" name="ZoneTexte 11"/>
          <p:cNvSpPr txBox="1"/>
          <p:nvPr/>
        </p:nvSpPr>
        <p:spPr>
          <a:xfrm>
            <a:off x="0" y="3867808"/>
            <a:ext cx="9648497" cy="1006429"/>
          </a:xfrm>
          <a:prstGeom prst="rect">
            <a:avLst/>
          </a:prstGeom>
          <a:noFill/>
        </p:spPr>
        <p:txBody>
          <a:bodyPr wrap="square" rtlCol="0">
            <a:spAutoFit/>
          </a:bodyPr>
          <a:lstStyle/>
          <a:p>
            <a:r>
              <a:rPr lang="fr-FR" i="1" dirty="0"/>
              <a:t>On laisse en place le foie malade </a:t>
            </a:r>
            <a:r>
              <a:rPr lang="fr-FR" i="1" dirty="0">
                <a:sym typeface="Wingdings" pitchFamily="2" charset="2"/>
              </a:rPr>
              <a:t>  risque de récidive</a:t>
            </a:r>
          </a:p>
          <a:p>
            <a:pPr>
              <a:lnSpc>
                <a:spcPct val="20000"/>
              </a:lnSpc>
            </a:pPr>
            <a:endParaRPr lang="fr-FR" i="1" dirty="0">
              <a:sym typeface="Wingdings" pitchFamily="2" charset="2"/>
            </a:endParaRPr>
          </a:p>
          <a:p>
            <a:r>
              <a:rPr lang="fr-FR" i="1" dirty="0"/>
              <a:t>Risque d’insuffisance hépatocellulaire en </a:t>
            </a:r>
            <a:r>
              <a:rPr lang="fr-FR" i="1" dirty="0" err="1"/>
              <a:t>post-opératoire</a:t>
            </a:r>
            <a:endParaRPr lang="fr-FR" i="1" dirty="0"/>
          </a:p>
          <a:p>
            <a:pPr>
              <a:lnSpc>
                <a:spcPct val="10000"/>
              </a:lnSpc>
            </a:pPr>
            <a:r>
              <a:rPr lang="fr-FR" i="1" dirty="0">
                <a:sym typeface="Wingdings" pitchFamily="2" charset="2"/>
              </a:rPr>
              <a:t> </a:t>
            </a:r>
          </a:p>
          <a:p>
            <a:endParaRPr lang="fr-FR" dirty="0"/>
          </a:p>
        </p:txBody>
      </p:sp>
      <p:sp>
        <p:nvSpPr>
          <p:cNvPr id="14" name="ZoneTexte 13"/>
          <p:cNvSpPr txBox="1"/>
          <p:nvPr/>
        </p:nvSpPr>
        <p:spPr>
          <a:xfrm>
            <a:off x="273270" y="5875283"/>
            <a:ext cx="8292648" cy="646331"/>
          </a:xfrm>
          <a:prstGeom prst="rect">
            <a:avLst/>
          </a:prstGeom>
          <a:noFill/>
        </p:spPr>
        <p:txBody>
          <a:bodyPr wrap="square" rtlCol="0">
            <a:spAutoFit/>
          </a:bodyPr>
          <a:lstStyle/>
          <a:p>
            <a:r>
              <a:rPr lang="fr-FR" i="1" dirty="0"/>
              <a:t>CHC sur foie sain , CHC sur cirrhose Child A en attente d’une TH</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0772" name="Picture 4"/>
          <p:cNvPicPr>
            <a:picLocks noChangeAspect="1" noChangeArrowheads="1"/>
          </p:cNvPicPr>
          <p:nvPr/>
        </p:nvPicPr>
        <p:blipFill>
          <a:blip r:embed="rId3"/>
          <a:srcRect r="3145" b="8891"/>
          <a:stretch>
            <a:fillRect/>
          </a:stretch>
        </p:blipFill>
        <p:spPr bwMode="auto">
          <a:xfrm>
            <a:off x="1631950" y="3500438"/>
            <a:ext cx="5976938" cy="3168650"/>
          </a:xfrm>
          <a:prstGeom prst="rect">
            <a:avLst/>
          </a:prstGeom>
          <a:noFill/>
          <a:ln w="28575">
            <a:solidFill>
              <a:srgbClr val="FF3300"/>
            </a:solidFill>
            <a:miter lim="800000"/>
            <a:headEnd/>
            <a:tailEnd/>
          </a:ln>
          <a:effectLst/>
        </p:spPr>
      </p:pic>
      <p:pic>
        <p:nvPicPr>
          <p:cNvPr id="160775" name="Picture 7"/>
          <p:cNvPicPr>
            <a:picLocks noChangeAspect="1" noChangeArrowheads="1"/>
          </p:cNvPicPr>
          <p:nvPr/>
        </p:nvPicPr>
        <p:blipFill>
          <a:blip r:embed="rId4"/>
          <a:srcRect l="9184" t="1161" r="9779" b="1230"/>
          <a:stretch>
            <a:fillRect/>
          </a:stretch>
        </p:blipFill>
        <p:spPr bwMode="auto">
          <a:xfrm>
            <a:off x="7751763" y="1268414"/>
            <a:ext cx="2735262" cy="5329237"/>
          </a:xfrm>
          <a:prstGeom prst="rect">
            <a:avLst/>
          </a:prstGeom>
          <a:noFill/>
          <a:ln w="28575">
            <a:solidFill>
              <a:srgbClr val="FF3300"/>
            </a:solidFill>
            <a:miter lim="800000"/>
            <a:headEnd/>
            <a:tailEnd/>
          </a:ln>
          <a:effectLst/>
        </p:spPr>
      </p:pic>
      <p:sp>
        <p:nvSpPr>
          <p:cNvPr id="160777" name="Text Box 9"/>
          <p:cNvSpPr txBox="1">
            <a:spLocks noChangeArrowheads="1"/>
          </p:cNvSpPr>
          <p:nvPr/>
        </p:nvSpPr>
        <p:spPr bwMode="auto">
          <a:xfrm>
            <a:off x="4510089" y="874714"/>
            <a:ext cx="2932213" cy="461665"/>
          </a:xfrm>
          <a:prstGeom prst="rect">
            <a:avLst/>
          </a:prstGeom>
          <a:noFill/>
          <a:ln w="9525">
            <a:solidFill>
              <a:srgbClr val="FF3300"/>
            </a:solidFill>
            <a:miter lim="800000"/>
            <a:headEnd/>
            <a:tailEnd/>
          </a:ln>
          <a:effectLst/>
        </p:spPr>
        <p:txBody>
          <a:bodyPr wrap="none">
            <a:spAutoFit/>
          </a:bodyPr>
          <a:lstStyle/>
          <a:p>
            <a:r>
              <a:rPr lang="fr-FR" sz="2400" b="1" i="1" dirty="0">
                <a:solidFill>
                  <a:srgbClr val="FF3300"/>
                </a:solidFill>
                <a:effectLst>
                  <a:outerShdw blurRad="38100" dist="38100" dir="2700000" algn="tl">
                    <a:srgbClr val="C0C0C0"/>
                  </a:outerShdw>
                </a:effectLst>
              </a:rPr>
              <a:t>  </a:t>
            </a:r>
            <a:r>
              <a:rPr lang="fr-FR" sz="2400" b="1" i="1" dirty="0">
                <a:effectLst>
                  <a:outerShdw blurRad="38100" dist="38100" dir="2700000" algn="tl">
                    <a:srgbClr val="C0C0C0"/>
                  </a:outerShdw>
                </a:effectLst>
              </a:rPr>
              <a:t>Radiofréquence  </a:t>
            </a:r>
          </a:p>
        </p:txBody>
      </p:sp>
      <p:pic>
        <p:nvPicPr>
          <p:cNvPr id="160778" name="Picture 10" descr="slide5"/>
          <p:cNvPicPr>
            <a:picLocks noChangeAspect="1" noChangeArrowheads="1"/>
          </p:cNvPicPr>
          <p:nvPr/>
        </p:nvPicPr>
        <p:blipFill>
          <a:blip r:embed="rId5"/>
          <a:srcRect l="22800" t="69254" r="41789" b="8612"/>
          <a:stretch>
            <a:fillRect/>
          </a:stretch>
        </p:blipFill>
        <p:spPr bwMode="auto">
          <a:xfrm>
            <a:off x="2855913" y="2708275"/>
            <a:ext cx="2952750" cy="1296988"/>
          </a:xfrm>
          <a:prstGeom prst="rect">
            <a:avLst/>
          </a:prstGeom>
          <a:noFill/>
          <a:ln w="57150">
            <a:solidFill>
              <a:schemeClr val="bg1"/>
            </a:solidFill>
            <a:miter lim="800000"/>
            <a:headEnd/>
            <a:tailEnd/>
          </a:ln>
        </p:spPr>
      </p:pic>
      <p:sp>
        <p:nvSpPr>
          <p:cNvPr id="160779" name="Text Box 11"/>
          <p:cNvSpPr txBox="1">
            <a:spLocks noChangeArrowheads="1"/>
          </p:cNvSpPr>
          <p:nvPr/>
        </p:nvSpPr>
        <p:spPr bwMode="auto">
          <a:xfrm>
            <a:off x="2063750" y="2085975"/>
            <a:ext cx="5729454" cy="400110"/>
          </a:xfrm>
          <a:prstGeom prst="rect">
            <a:avLst/>
          </a:prstGeom>
          <a:noFill/>
          <a:ln w="9525">
            <a:solidFill>
              <a:srgbClr val="FF3300"/>
            </a:solidFill>
            <a:miter lim="800000"/>
            <a:headEnd/>
            <a:tailEnd/>
          </a:ln>
          <a:effectLst/>
        </p:spPr>
        <p:txBody>
          <a:bodyPr wrap="none">
            <a:spAutoFit/>
          </a:bodyPr>
          <a:lstStyle/>
          <a:p>
            <a:r>
              <a:rPr lang="fr-FR" sz="2000" i="1" dirty="0"/>
              <a:t>Destruction tumorale par un effet  thermique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2" name="Rectangle 4"/>
          <p:cNvSpPr>
            <a:spLocks noGrp="1" noChangeArrowheads="1"/>
          </p:cNvSpPr>
          <p:nvPr>
            <p:ph type="title"/>
          </p:nvPr>
        </p:nvSpPr>
        <p:spPr>
          <a:xfrm>
            <a:off x="3205163" y="117475"/>
            <a:ext cx="5770562" cy="706438"/>
          </a:xfrm>
        </p:spPr>
        <p:style>
          <a:lnRef idx="1">
            <a:schemeClr val="accent2"/>
          </a:lnRef>
          <a:fillRef idx="2">
            <a:schemeClr val="accent2"/>
          </a:fillRef>
          <a:effectRef idx="1">
            <a:schemeClr val="accent2"/>
          </a:effectRef>
          <a:fontRef idx="minor">
            <a:schemeClr val="dk1"/>
          </a:fontRef>
        </p:style>
        <p:txBody>
          <a:bodyPr/>
          <a:lstStyle/>
          <a:p>
            <a:r>
              <a:rPr lang="fr-FR" sz="4000" b="1" i="1" dirty="0">
                <a:effectLst>
                  <a:outerShdw blurRad="38100" dist="38100" dir="2700000" algn="tl">
                    <a:srgbClr val="000000"/>
                  </a:outerShdw>
                </a:effectLst>
              </a:rPr>
              <a:t>Traitement palliatif</a:t>
            </a:r>
          </a:p>
        </p:txBody>
      </p:sp>
      <p:sp>
        <p:nvSpPr>
          <p:cNvPr id="155653" name="Text Box 5"/>
          <p:cNvSpPr txBox="1">
            <a:spLocks noChangeArrowheads="1"/>
          </p:cNvSpPr>
          <p:nvPr/>
        </p:nvSpPr>
        <p:spPr bwMode="auto">
          <a:xfrm>
            <a:off x="4746625" y="874714"/>
            <a:ext cx="2357438" cy="466725"/>
          </a:xfrm>
          <a:prstGeom prst="rect">
            <a:avLst/>
          </a:prstGeom>
          <a:noFill/>
          <a:ln w="9525">
            <a:solidFill>
              <a:srgbClr val="FF3300"/>
            </a:solidFill>
            <a:miter lim="800000"/>
            <a:headEnd/>
            <a:tailEnd/>
          </a:ln>
          <a:effectLst/>
        </p:spPr>
        <p:txBody>
          <a:bodyPr wrap="none">
            <a:spAutoFit/>
          </a:bodyPr>
          <a:lstStyle/>
          <a:p>
            <a:r>
              <a:rPr lang="fr-FR" sz="2400" b="1" i="1">
                <a:solidFill>
                  <a:srgbClr val="FF3300"/>
                </a:solidFill>
                <a:effectLst>
                  <a:outerShdw blurRad="38100" dist="38100" dir="2700000" algn="tl">
                    <a:srgbClr val="C0C0C0"/>
                  </a:outerShdw>
                </a:effectLst>
              </a:rPr>
              <a:t>  Alcoolisation </a:t>
            </a:r>
          </a:p>
        </p:txBody>
      </p:sp>
      <p:pic>
        <p:nvPicPr>
          <p:cNvPr id="155654" name="Picture 6" descr="P2"/>
          <p:cNvPicPr>
            <a:picLocks noChangeAspect="1" noChangeArrowheads="1"/>
          </p:cNvPicPr>
          <p:nvPr/>
        </p:nvPicPr>
        <p:blipFill>
          <a:blip r:embed="rId2">
            <a:lum bright="-12000" contrast="20000"/>
          </a:blip>
          <a:srcRect/>
          <a:stretch>
            <a:fillRect/>
          </a:stretch>
        </p:blipFill>
        <p:spPr bwMode="auto">
          <a:xfrm>
            <a:off x="1992313" y="4902201"/>
            <a:ext cx="1681162" cy="1827213"/>
          </a:xfrm>
          <a:prstGeom prst="rect">
            <a:avLst/>
          </a:prstGeom>
          <a:noFill/>
          <a:ln w="28575">
            <a:solidFill>
              <a:srgbClr val="FF3300"/>
            </a:solidFill>
            <a:miter lim="800000"/>
            <a:headEnd/>
            <a:tailEnd/>
          </a:ln>
        </p:spPr>
      </p:pic>
      <p:pic>
        <p:nvPicPr>
          <p:cNvPr id="155655" name="Picture 7" descr="P3"/>
          <p:cNvPicPr>
            <a:picLocks noChangeAspect="1" noChangeArrowheads="1"/>
          </p:cNvPicPr>
          <p:nvPr/>
        </p:nvPicPr>
        <p:blipFill>
          <a:blip r:embed="rId3">
            <a:lum bright="-12000" contrast="20000"/>
          </a:blip>
          <a:srcRect/>
          <a:stretch>
            <a:fillRect/>
          </a:stretch>
        </p:blipFill>
        <p:spPr bwMode="auto">
          <a:xfrm>
            <a:off x="3673476" y="4902201"/>
            <a:ext cx="1681163" cy="1827213"/>
          </a:xfrm>
          <a:prstGeom prst="rect">
            <a:avLst/>
          </a:prstGeom>
          <a:noFill/>
          <a:ln w="28575">
            <a:solidFill>
              <a:srgbClr val="FF3300"/>
            </a:solidFill>
            <a:miter lim="800000"/>
            <a:headEnd/>
            <a:tailEnd/>
          </a:ln>
        </p:spPr>
      </p:pic>
      <p:pic>
        <p:nvPicPr>
          <p:cNvPr id="155656" name="Picture 8" descr="P4"/>
          <p:cNvPicPr>
            <a:picLocks noChangeAspect="1" noChangeArrowheads="1"/>
          </p:cNvPicPr>
          <p:nvPr/>
        </p:nvPicPr>
        <p:blipFill>
          <a:blip r:embed="rId4">
            <a:lum bright="-12000" contrast="20000"/>
          </a:blip>
          <a:srcRect/>
          <a:stretch>
            <a:fillRect/>
          </a:stretch>
        </p:blipFill>
        <p:spPr bwMode="auto">
          <a:xfrm>
            <a:off x="5370513" y="4902201"/>
            <a:ext cx="1687512" cy="1820863"/>
          </a:xfrm>
          <a:prstGeom prst="rect">
            <a:avLst/>
          </a:prstGeom>
          <a:noFill/>
          <a:ln w="28575">
            <a:solidFill>
              <a:srgbClr val="FF3300"/>
            </a:solidFill>
            <a:miter lim="800000"/>
            <a:headEnd/>
            <a:tailEnd/>
          </a:ln>
        </p:spPr>
      </p:pic>
      <p:pic>
        <p:nvPicPr>
          <p:cNvPr id="155657" name="Picture 9" descr="P6"/>
          <p:cNvPicPr>
            <a:picLocks noChangeAspect="1" noChangeArrowheads="1"/>
          </p:cNvPicPr>
          <p:nvPr/>
        </p:nvPicPr>
        <p:blipFill>
          <a:blip r:embed="rId5">
            <a:lum bright="-12000" contrast="20000"/>
          </a:blip>
          <a:srcRect/>
          <a:stretch>
            <a:fillRect/>
          </a:stretch>
        </p:blipFill>
        <p:spPr bwMode="auto">
          <a:xfrm>
            <a:off x="7026276" y="4905375"/>
            <a:ext cx="1687513" cy="1836738"/>
          </a:xfrm>
          <a:prstGeom prst="rect">
            <a:avLst/>
          </a:prstGeom>
          <a:noFill/>
          <a:ln w="28575">
            <a:solidFill>
              <a:srgbClr val="FF3300"/>
            </a:solidFill>
            <a:miter lim="800000"/>
            <a:headEnd/>
            <a:tailEnd/>
          </a:ln>
        </p:spPr>
      </p:pic>
      <p:pic>
        <p:nvPicPr>
          <p:cNvPr id="155658" name="Picture 10" descr="P7"/>
          <p:cNvPicPr>
            <a:picLocks noChangeAspect="1" noChangeArrowheads="1"/>
          </p:cNvPicPr>
          <p:nvPr/>
        </p:nvPicPr>
        <p:blipFill>
          <a:blip r:embed="rId6">
            <a:lum bright="-12000" contrast="20000"/>
          </a:blip>
          <a:srcRect/>
          <a:stretch>
            <a:fillRect/>
          </a:stretch>
        </p:blipFill>
        <p:spPr bwMode="auto">
          <a:xfrm>
            <a:off x="8670926" y="4903789"/>
            <a:ext cx="1698625" cy="1838325"/>
          </a:xfrm>
          <a:prstGeom prst="rect">
            <a:avLst/>
          </a:prstGeom>
          <a:noFill/>
          <a:ln w="28575">
            <a:solidFill>
              <a:srgbClr val="FF3300"/>
            </a:solidFill>
            <a:miter lim="800000"/>
            <a:headEnd/>
            <a:tailEnd/>
          </a:ln>
        </p:spPr>
      </p:pic>
      <p:pic>
        <p:nvPicPr>
          <p:cNvPr id="155659" name="Picture 11" descr="PUNKTI~6"/>
          <p:cNvPicPr>
            <a:picLocks noChangeAspect="1" noChangeArrowheads="1"/>
          </p:cNvPicPr>
          <p:nvPr/>
        </p:nvPicPr>
        <p:blipFill>
          <a:blip r:embed="rId7" cstate="print"/>
          <a:srcRect t="6731" b="6058"/>
          <a:stretch>
            <a:fillRect/>
          </a:stretch>
        </p:blipFill>
        <p:spPr bwMode="auto">
          <a:xfrm>
            <a:off x="1992314" y="1557339"/>
            <a:ext cx="3133725" cy="3240087"/>
          </a:xfrm>
          <a:prstGeom prst="rect">
            <a:avLst/>
          </a:prstGeom>
          <a:noFill/>
          <a:ln w="28575">
            <a:solidFill>
              <a:srgbClr val="FF3300"/>
            </a:solidFill>
            <a:miter lim="800000"/>
            <a:headEnd/>
            <a:tailEnd/>
          </a:ln>
        </p:spPr>
      </p:pic>
      <p:sp>
        <p:nvSpPr>
          <p:cNvPr id="155660" name="Text Box 12"/>
          <p:cNvSpPr txBox="1">
            <a:spLocks noChangeArrowheads="1"/>
          </p:cNvSpPr>
          <p:nvPr/>
        </p:nvSpPr>
        <p:spPr bwMode="auto">
          <a:xfrm>
            <a:off x="5303839" y="1709738"/>
            <a:ext cx="5662127" cy="707886"/>
          </a:xfrm>
          <a:prstGeom prst="rect">
            <a:avLst/>
          </a:prstGeom>
          <a:noFill/>
          <a:ln w="9525">
            <a:solidFill>
              <a:srgbClr val="FF3300"/>
            </a:solidFill>
            <a:miter lim="800000"/>
            <a:headEnd/>
            <a:tailEnd/>
          </a:ln>
          <a:effectLst/>
        </p:spPr>
        <p:txBody>
          <a:bodyPr wrap="none">
            <a:spAutoFit/>
          </a:bodyPr>
          <a:lstStyle/>
          <a:p>
            <a:pPr algn="l"/>
            <a:r>
              <a:rPr lang="fr-FR" sz="2000" i="1" dirty="0"/>
              <a:t>Injection </a:t>
            </a:r>
            <a:r>
              <a:rPr lang="fr-FR" sz="2000" i="1" dirty="0" err="1"/>
              <a:t>intratumorale</a:t>
            </a:r>
            <a:r>
              <a:rPr lang="fr-FR" sz="2000" i="1" dirty="0"/>
              <a:t> d’alcool absolu sous </a:t>
            </a:r>
          </a:p>
          <a:p>
            <a:pPr algn="l"/>
            <a:r>
              <a:rPr lang="fr-FR" sz="2000" i="1" dirty="0"/>
              <a:t>échographie </a:t>
            </a:r>
            <a:r>
              <a:rPr lang="fr-FR" sz="2000" i="1" dirty="0">
                <a:sym typeface="Wingdings" pitchFamily="2" charset="2"/>
              </a:rPr>
              <a:t> nécrose de coagulation</a:t>
            </a:r>
            <a:r>
              <a:rPr lang="fr-FR" sz="2000" i="1" dirty="0"/>
              <a:t> </a:t>
            </a:r>
          </a:p>
        </p:txBody>
      </p:sp>
      <p:sp>
        <p:nvSpPr>
          <p:cNvPr id="155661" name="Text Box 13"/>
          <p:cNvSpPr txBox="1">
            <a:spLocks noChangeArrowheads="1"/>
          </p:cNvSpPr>
          <p:nvPr/>
        </p:nvSpPr>
        <p:spPr bwMode="auto">
          <a:xfrm>
            <a:off x="5062538" y="1341438"/>
            <a:ext cx="1407758" cy="400110"/>
          </a:xfrm>
          <a:prstGeom prst="rect">
            <a:avLst/>
          </a:prstGeom>
          <a:noFill/>
          <a:ln w="9525">
            <a:noFill/>
            <a:miter lim="800000"/>
            <a:headEnd/>
            <a:tailEnd/>
          </a:ln>
          <a:effectLst/>
        </p:spPr>
        <p:txBody>
          <a:bodyPr wrap="none">
            <a:spAutoFit/>
          </a:bodyPr>
          <a:lstStyle/>
          <a:p>
            <a:r>
              <a:rPr lang="fr-FR" sz="2000" i="1">
                <a:solidFill>
                  <a:srgbClr val="FF3300"/>
                </a:solidFill>
                <a:effectLst>
                  <a:outerShdw blurRad="38100" dist="38100" dir="2700000" algn="tl">
                    <a:srgbClr val="C0C0C0"/>
                  </a:outerShdw>
                </a:effectLst>
              </a:rPr>
              <a:t>-Principe: </a:t>
            </a:r>
          </a:p>
        </p:txBody>
      </p:sp>
      <p:sp>
        <p:nvSpPr>
          <p:cNvPr id="155662" name="Text Box 14"/>
          <p:cNvSpPr txBox="1">
            <a:spLocks noChangeArrowheads="1"/>
          </p:cNvSpPr>
          <p:nvPr/>
        </p:nvSpPr>
        <p:spPr bwMode="auto">
          <a:xfrm>
            <a:off x="5087938" y="2527300"/>
            <a:ext cx="3435556" cy="400110"/>
          </a:xfrm>
          <a:prstGeom prst="rect">
            <a:avLst/>
          </a:prstGeom>
          <a:noFill/>
          <a:ln w="9525">
            <a:noFill/>
            <a:miter lim="800000"/>
            <a:headEnd/>
            <a:tailEnd/>
          </a:ln>
          <a:effectLst/>
        </p:spPr>
        <p:txBody>
          <a:bodyPr wrap="none">
            <a:spAutoFit/>
          </a:bodyPr>
          <a:lstStyle/>
          <a:p>
            <a:r>
              <a:rPr lang="fr-FR" sz="2000" i="1" dirty="0">
                <a:solidFill>
                  <a:srgbClr val="FF3300"/>
                </a:solidFill>
                <a:effectLst>
                  <a:outerShdw blurRad="38100" dist="38100" dir="2700000" algn="tl">
                    <a:srgbClr val="C0C0C0"/>
                  </a:outerShdw>
                </a:effectLst>
              </a:rPr>
              <a:t>-</a:t>
            </a:r>
            <a:r>
              <a:rPr lang="fr-FR" sz="2000" i="1" dirty="0">
                <a:effectLst>
                  <a:outerShdw blurRad="38100" dist="38100" dir="2700000" algn="tl">
                    <a:srgbClr val="C0C0C0"/>
                  </a:outerShdw>
                </a:effectLst>
              </a:rPr>
              <a:t>Indication</a:t>
            </a:r>
            <a:r>
              <a:rPr lang="fr-FR" sz="2000" i="1" dirty="0"/>
              <a:t> petit CHC 3cm</a:t>
            </a:r>
          </a:p>
        </p:txBody>
      </p:sp>
      <p:sp>
        <p:nvSpPr>
          <p:cNvPr id="155663" name="Text Box 15"/>
          <p:cNvSpPr txBox="1">
            <a:spLocks noChangeArrowheads="1"/>
          </p:cNvSpPr>
          <p:nvPr/>
        </p:nvSpPr>
        <p:spPr bwMode="auto">
          <a:xfrm>
            <a:off x="5087938" y="3024188"/>
            <a:ext cx="2587568" cy="400110"/>
          </a:xfrm>
          <a:prstGeom prst="rect">
            <a:avLst/>
          </a:prstGeom>
          <a:noFill/>
          <a:ln w="9525">
            <a:noFill/>
            <a:miter lim="800000"/>
            <a:headEnd/>
            <a:tailEnd/>
          </a:ln>
          <a:effectLst/>
        </p:spPr>
        <p:txBody>
          <a:bodyPr wrap="none">
            <a:spAutoFit/>
          </a:bodyPr>
          <a:lstStyle/>
          <a:p>
            <a:r>
              <a:rPr lang="fr-FR" sz="2000" i="1" dirty="0">
                <a:solidFill>
                  <a:srgbClr val="FF3300"/>
                </a:solidFill>
                <a:effectLst>
                  <a:outerShdw blurRad="38100" dist="38100" dir="2700000" algn="tl">
                    <a:srgbClr val="C0C0C0"/>
                  </a:outerShdw>
                </a:effectLst>
              </a:rPr>
              <a:t>- </a:t>
            </a:r>
            <a:r>
              <a:rPr lang="fr-FR" sz="2000" dirty="0">
                <a:solidFill>
                  <a:srgbClr val="FF3300"/>
                </a:solidFill>
                <a:effectLst>
                  <a:outerShdw blurRad="38100" dist="38100" dir="2700000" algn="tl">
                    <a:srgbClr val="C0C0C0"/>
                  </a:outerShdw>
                </a:effectLst>
              </a:rPr>
              <a:t>contre-indications</a:t>
            </a:r>
          </a:p>
        </p:txBody>
      </p:sp>
      <p:sp>
        <p:nvSpPr>
          <p:cNvPr id="155664" name="Text Box 16"/>
          <p:cNvSpPr txBox="1">
            <a:spLocks noChangeArrowheads="1"/>
          </p:cNvSpPr>
          <p:nvPr/>
        </p:nvSpPr>
        <p:spPr bwMode="auto">
          <a:xfrm>
            <a:off x="5438776" y="3382963"/>
            <a:ext cx="5304657" cy="400110"/>
          </a:xfrm>
          <a:prstGeom prst="rect">
            <a:avLst/>
          </a:prstGeom>
          <a:noFill/>
          <a:ln w="9525">
            <a:solidFill>
              <a:srgbClr val="FF3300"/>
            </a:solidFill>
            <a:miter lim="800000"/>
            <a:headEnd/>
            <a:tailEnd/>
          </a:ln>
          <a:effectLst/>
        </p:spPr>
        <p:txBody>
          <a:bodyPr wrap="none">
            <a:spAutoFit/>
          </a:bodyPr>
          <a:lstStyle/>
          <a:p>
            <a:r>
              <a:rPr lang="fr-FR" sz="2000" i="1" dirty="0"/>
              <a:t>Troubles hémostase, CHC sous capsulaire</a:t>
            </a:r>
          </a:p>
        </p:txBody>
      </p:sp>
      <p:sp>
        <p:nvSpPr>
          <p:cNvPr id="155665" name="Text Box 17"/>
          <p:cNvSpPr txBox="1">
            <a:spLocks noChangeArrowheads="1"/>
          </p:cNvSpPr>
          <p:nvPr/>
        </p:nvSpPr>
        <p:spPr bwMode="auto">
          <a:xfrm>
            <a:off x="5087939" y="4040188"/>
            <a:ext cx="2138727" cy="400110"/>
          </a:xfrm>
          <a:prstGeom prst="rect">
            <a:avLst/>
          </a:prstGeom>
          <a:noFill/>
          <a:ln w="9525">
            <a:noFill/>
            <a:miter lim="800000"/>
            <a:headEnd/>
            <a:tailEnd/>
          </a:ln>
          <a:effectLst/>
        </p:spPr>
        <p:txBody>
          <a:bodyPr wrap="none">
            <a:spAutoFit/>
          </a:bodyPr>
          <a:lstStyle/>
          <a:p>
            <a:r>
              <a:rPr lang="fr-FR" sz="2000" i="1">
                <a:solidFill>
                  <a:srgbClr val="FF3300"/>
                </a:solidFill>
                <a:effectLst>
                  <a:outerShdw blurRad="38100" dist="38100" dir="2700000" algn="tl">
                    <a:srgbClr val="C0C0C0"/>
                  </a:outerShdw>
                </a:effectLst>
              </a:rPr>
              <a:t>-Complications </a:t>
            </a:r>
          </a:p>
        </p:txBody>
      </p:sp>
      <p:sp>
        <p:nvSpPr>
          <p:cNvPr id="155666" name="Text Box 18"/>
          <p:cNvSpPr txBox="1">
            <a:spLocks noChangeArrowheads="1"/>
          </p:cNvSpPr>
          <p:nvPr/>
        </p:nvSpPr>
        <p:spPr bwMode="auto">
          <a:xfrm>
            <a:off x="5338763" y="4391025"/>
            <a:ext cx="2654894" cy="400110"/>
          </a:xfrm>
          <a:prstGeom prst="rect">
            <a:avLst/>
          </a:prstGeom>
          <a:noFill/>
          <a:ln w="9525">
            <a:solidFill>
              <a:srgbClr val="FF3300"/>
            </a:solidFill>
            <a:miter lim="800000"/>
            <a:headEnd/>
            <a:tailEnd/>
          </a:ln>
          <a:effectLst/>
        </p:spPr>
        <p:txBody>
          <a:bodyPr wrap="none">
            <a:spAutoFit/>
          </a:bodyPr>
          <a:lstStyle/>
          <a:p>
            <a:r>
              <a:rPr lang="fr-FR" sz="2000" i="1" dirty="0"/>
              <a:t>Abcès, fièvre, </a:t>
            </a:r>
            <a:r>
              <a:rPr lang="fr-FR" sz="2000" i="1" dirty="0" err="1"/>
              <a:t>Hgie</a:t>
            </a:r>
            <a:r>
              <a:rPr lang="fr-FR" sz="2000" i="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6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6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6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 ">
            <a:hlinkClick r:id="rId2"/>
          </p:cNvPr>
          <p:cNvPicPr>
            <a:picLocks noChangeAspect="1" noChangeArrowheads="1"/>
          </p:cNvPicPr>
          <p:nvPr/>
        </p:nvPicPr>
        <p:blipFill>
          <a:blip r:embed="rId3"/>
          <a:srcRect/>
          <a:stretch>
            <a:fillRect/>
          </a:stretch>
        </p:blipFill>
        <p:spPr bwMode="auto">
          <a:xfrm>
            <a:off x="1917701" y="1412875"/>
            <a:ext cx="3025775" cy="2736850"/>
          </a:xfrm>
          <a:prstGeom prst="rect">
            <a:avLst/>
          </a:prstGeom>
          <a:noFill/>
          <a:ln w="28575">
            <a:solidFill>
              <a:srgbClr val="FF3300"/>
            </a:solidFill>
            <a:miter lim="800000"/>
            <a:headEnd/>
            <a:tailEnd/>
          </a:ln>
        </p:spPr>
      </p:pic>
      <p:sp>
        <p:nvSpPr>
          <p:cNvPr id="105475" name="Text Box 3"/>
          <p:cNvSpPr txBox="1">
            <a:spLocks noChangeArrowheads="1"/>
          </p:cNvSpPr>
          <p:nvPr/>
        </p:nvSpPr>
        <p:spPr bwMode="auto">
          <a:xfrm>
            <a:off x="3717925" y="2341563"/>
            <a:ext cx="1261884" cy="369332"/>
          </a:xfrm>
          <a:prstGeom prst="rect">
            <a:avLst/>
          </a:prstGeom>
          <a:noFill/>
          <a:ln w="9525">
            <a:noFill/>
            <a:miter lim="800000"/>
            <a:headEnd/>
            <a:tailEnd/>
          </a:ln>
          <a:effectLst/>
        </p:spPr>
        <p:txBody>
          <a:bodyPr wrap="none">
            <a:spAutoFit/>
          </a:bodyPr>
          <a:lstStyle/>
          <a:p>
            <a:pPr algn="l"/>
            <a:r>
              <a:rPr lang="fr-FR" i="1"/>
              <a:t>Cathéter </a:t>
            </a:r>
          </a:p>
        </p:txBody>
      </p:sp>
      <p:sp>
        <p:nvSpPr>
          <p:cNvPr id="105476" name="Text Box 4"/>
          <p:cNvSpPr txBox="1">
            <a:spLocks noChangeArrowheads="1"/>
          </p:cNvSpPr>
          <p:nvPr/>
        </p:nvSpPr>
        <p:spPr bwMode="auto">
          <a:xfrm>
            <a:off x="2998789" y="1838325"/>
            <a:ext cx="2117887" cy="369332"/>
          </a:xfrm>
          <a:prstGeom prst="rect">
            <a:avLst/>
          </a:prstGeom>
          <a:noFill/>
          <a:ln w="9525">
            <a:noFill/>
            <a:miter lim="800000"/>
            <a:headEnd/>
            <a:tailEnd/>
          </a:ln>
          <a:effectLst/>
        </p:spPr>
        <p:txBody>
          <a:bodyPr wrap="none">
            <a:spAutoFit/>
          </a:bodyPr>
          <a:lstStyle/>
          <a:p>
            <a:pPr algn="l"/>
            <a:r>
              <a:rPr lang="fr-FR" i="1"/>
              <a:t>Artère hépatique</a:t>
            </a:r>
          </a:p>
        </p:txBody>
      </p:sp>
      <p:sp>
        <p:nvSpPr>
          <p:cNvPr id="105477" name="Text Box 5"/>
          <p:cNvSpPr txBox="1">
            <a:spLocks noChangeArrowheads="1"/>
          </p:cNvSpPr>
          <p:nvPr/>
        </p:nvSpPr>
        <p:spPr bwMode="auto">
          <a:xfrm>
            <a:off x="1846264" y="3068638"/>
            <a:ext cx="981359" cy="369332"/>
          </a:xfrm>
          <a:prstGeom prst="rect">
            <a:avLst/>
          </a:prstGeom>
          <a:noFill/>
          <a:ln w="9525">
            <a:noFill/>
            <a:miter lim="800000"/>
            <a:headEnd/>
            <a:tailEnd/>
          </a:ln>
          <a:effectLst/>
        </p:spPr>
        <p:txBody>
          <a:bodyPr wrap="none">
            <a:spAutoFit/>
          </a:bodyPr>
          <a:lstStyle/>
          <a:p>
            <a:pPr algn="l"/>
            <a:r>
              <a:rPr lang="fr-FR" i="1"/>
              <a:t>tumeur</a:t>
            </a:r>
          </a:p>
        </p:txBody>
      </p:sp>
      <p:sp>
        <p:nvSpPr>
          <p:cNvPr id="105479" name="Text Box 7"/>
          <p:cNvSpPr txBox="1">
            <a:spLocks noChangeArrowheads="1"/>
          </p:cNvSpPr>
          <p:nvPr/>
        </p:nvSpPr>
        <p:spPr bwMode="auto">
          <a:xfrm>
            <a:off x="4470401" y="874714"/>
            <a:ext cx="3713163" cy="466725"/>
          </a:xfrm>
          <a:prstGeom prst="rect">
            <a:avLst/>
          </a:prstGeom>
          <a:noFill/>
          <a:ln w="9525">
            <a:solidFill>
              <a:srgbClr val="FF3300"/>
            </a:solidFill>
            <a:miter lim="800000"/>
            <a:headEnd/>
            <a:tailEnd/>
          </a:ln>
          <a:effectLst/>
        </p:spPr>
        <p:txBody>
          <a:bodyPr wrap="none">
            <a:spAutoFit/>
          </a:bodyPr>
          <a:lstStyle/>
          <a:p>
            <a:pPr algn="l"/>
            <a:r>
              <a:rPr lang="fr-FR" sz="2400" b="1" i="1">
                <a:solidFill>
                  <a:srgbClr val="FF3300"/>
                </a:solidFill>
              </a:rPr>
              <a:t>CHIMIOEMBOLISATION </a:t>
            </a:r>
          </a:p>
        </p:txBody>
      </p:sp>
      <p:sp>
        <p:nvSpPr>
          <p:cNvPr id="105480" name="Rectangle 8"/>
          <p:cNvSpPr>
            <a:spLocks noChangeArrowheads="1"/>
          </p:cNvSpPr>
          <p:nvPr/>
        </p:nvSpPr>
        <p:spPr bwMode="auto">
          <a:xfrm>
            <a:off x="3205163" y="117475"/>
            <a:ext cx="5770562" cy="7064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r>
              <a:rPr lang="fr-FR" sz="4000" b="1" i="1" dirty="0">
                <a:effectLst>
                  <a:outerShdw blurRad="38100" dist="38100" dir="2700000" algn="tl">
                    <a:srgbClr val="000000"/>
                  </a:outerShdw>
                </a:effectLst>
              </a:rPr>
              <a:t>Traitement palliatif</a:t>
            </a:r>
          </a:p>
        </p:txBody>
      </p:sp>
      <p:pic>
        <p:nvPicPr>
          <p:cNvPr id="105482" name="Picture 10"/>
          <p:cNvPicPr>
            <a:picLocks noChangeAspect="1" noChangeArrowheads="1"/>
          </p:cNvPicPr>
          <p:nvPr/>
        </p:nvPicPr>
        <p:blipFill>
          <a:blip r:embed="rId4"/>
          <a:srcRect/>
          <a:stretch>
            <a:fillRect/>
          </a:stretch>
        </p:blipFill>
        <p:spPr bwMode="auto">
          <a:xfrm>
            <a:off x="5303839" y="1512888"/>
            <a:ext cx="5184775" cy="5084762"/>
          </a:xfrm>
          <a:prstGeom prst="rect">
            <a:avLst/>
          </a:prstGeom>
          <a:noFill/>
          <a:ln w="38100">
            <a:solidFill>
              <a:srgbClr val="FF3300"/>
            </a:solidFill>
            <a:miter lim="800000"/>
            <a:headEnd/>
            <a:tailEnd/>
          </a:ln>
          <a:effectLst/>
        </p:spPr>
      </p:pic>
      <p:pic>
        <p:nvPicPr>
          <p:cNvPr id="105500" name="Picture 28"/>
          <p:cNvPicPr>
            <a:picLocks noChangeAspect="1" noChangeArrowheads="1"/>
          </p:cNvPicPr>
          <p:nvPr/>
        </p:nvPicPr>
        <p:blipFill>
          <a:blip r:embed="rId5"/>
          <a:srcRect l="10524" t="6100" r="7733" b="17943"/>
          <a:stretch>
            <a:fillRect/>
          </a:stretch>
        </p:blipFill>
        <p:spPr bwMode="auto">
          <a:xfrm>
            <a:off x="1954214" y="4321175"/>
            <a:ext cx="2987675" cy="2420938"/>
          </a:xfrm>
          <a:prstGeom prst="rect">
            <a:avLst/>
          </a:prstGeom>
          <a:noFill/>
          <a:ln w="19050">
            <a:solidFill>
              <a:srgbClr val="FF3300"/>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92724" y="1000108"/>
            <a:ext cx="8715436" cy="3046988"/>
          </a:xfrm>
          <a:prstGeom prst="rect">
            <a:avLst/>
          </a:prstGeom>
          <a:noFill/>
        </p:spPr>
        <p:txBody>
          <a:bodyPr wrap="square" rtlCol="0">
            <a:spAutoFit/>
          </a:bodyPr>
          <a:lstStyle/>
          <a:p>
            <a:r>
              <a:rPr lang="fr-FR" dirty="0"/>
              <a:t> </a:t>
            </a:r>
            <a:r>
              <a:rPr lang="fr-FR" sz="2400" b="1" u="sng" dirty="0"/>
              <a:t>Traitement  médical </a:t>
            </a:r>
            <a:r>
              <a:rPr lang="fr-FR" sz="2400" b="1" u="sng" dirty="0" err="1"/>
              <a:t>Nexavar</a:t>
            </a:r>
            <a:r>
              <a:rPr lang="fr-FR" sz="2400" b="1" u="sng" dirty="0"/>
              <a:t> </a:t>
            </a:r>
          </a:p>
          <a:p>
            <a:endParaRPr lang="fr-FR" sz="2400" b="1" dirty="0"/>
          </a:p>
          <a:p>
            <a:endParaRPr lang="fr-FR" sz="2400" b="1" dirty="0"/>
          </a:p>
          <a:p>
            <a:r>
              <a:rPr lang="fr-FR" sz="2400" b="1" dirty="0"/>
              <a:t>C’est un anti-</a:t>
            </a:r>
            <a:r>
              <a:rPr lang="fr-FR" sz="2400" b="1" dirty="0" err="1"/>
              <a:t>angiogénique</a:t>
            </a:r>
            <a:r>
              <a:rPr lang="fr-FR" sz="2400" b="1" dirty="0"/>
              <a:t>  administré par voie orale</a:t>
            </a:r>
          </a:p>
          <a:p>
            <a:endParaRPr lang="fr-FR" sz="2400" b="1" dirty="0"/>
          </a:p>
          <a:p>
            <a:r>
              <a:rPr lang="fr-FR" sz="2400" b="1" dirty="0"/>
              <a:t>Indication :</a:t>
            </a:r>
          </a:p>
          <a:p>
            <a:r>
              <a:rPr lang="fr-FR" sz="2400" b="1" dirty="0"/>
              <a:t>CHC  chez les patients ayant une cirrhose compensée non accessible  au traitement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438400" y="228601"/>
            <a:ext cx="7467600" cy="9366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r>
              <a:rPr lang="fr-FR" sz="3600" b="1" dirty="0"/>
              <a:t>INDICATIONS DU TRAITEMENT </a:t>
            </a:r>
          </a:p>
        </p:txBody>
      </p:sp>
      <p:sp>
        <p:nvSpPr>
          <p:cNvPr id="54275" name="Text Box 3"/>
          <p:cNvSpPr txBox="1">
            <a:spLocks noChangeArrowheads="1"/>
          </p:cNvSpPr>
          <p:nvPr/>
        </p:nvSpPr>
        <p:spPr bwMode="auto">
          <a:xfrm>
            <a:off x="3960813" y="1350963"/>
            <a:ext cx="4735592" cy="845552"/>
          </a:xfrm>
          <a:prstGeom prst="rect">
            <a:avLst/>
          </a:prstGeom>
          <a:noFill/>
          <a:ln w="9525">
            <a:solidFill>
              <a:srgbClr val="FF3300"/>
            </a:solidFill>
            <a:miter lim="800000"/>
            <a:headEnd/>
            <a:tailEnd/>
          </a:ln>
          <a:effectLst/>
        </p:spPr>
        <p:txBody>
          <a:bodyPr wrap="none">
            <a:spAutoFit/>
          </a:bodyPr>
          <a:lstStyle/>
          <a:p>
            <a:pPr algn="l">
              <a:lnSpc>
                <a:spcPct val="20000"/>
              </a:lnSpc>
            </a:pPr>
            <a:endParaRPr lang="fr-FR" sz="3200" b="1" i="1">
              <a:solidFill>
                <a:srgbClr val="FF3300"/>
              </a:solidFill>
            </a:endParaRPr>
          </a:p>
          <a:p>
            <a:pPr algn="l"/>
            <a:r>
              <a:rPr lang="fr-FR" sz="3200" b="1" i="1">
                <a:solidFill>
                  <a:srgbClr val="FF3300"/>
                </a:solidFill>
              </a:rPr>
              <a:t>Bilan préthérapeutique</a:t>
            </a:r>
          </a:p>
          <a:p>
            <a:pPr algn="l">
              <a:lnSpc>
                <a:spcPct val="20000"/>
              </a:lnSpc>
            </a:pPr>
            <a:endParaRPr lang="fr-FR" sz="3200" b="1" i="1">
              <a:solidFill>
                <a:srgbClr val="FF3300"/>
              </a:solidFill>
            </a:endParaRPr>
          </a:p>
        </p:txBody>
      </p:sp>
      <p:sp>
        <p:nvSpPr>
          <p:cNvPr id="54276" name="Text Box 4"/>
          <p:cNvSpPr txBox="1">
            <a:spLocks noChangeArrowheads="1"/>
          </p:cNvSpPr>
          <p:nvPr/>
        </p:nvSpPr>
        <p:spPr bwMode="auto">
          <a:xfrm>
            <a:off x="2009776" y="2476500"/>
            <a:ext cx="1879041" cy="523220"/>
          </a:xfrm>
          <a:prstGeom prst="rect">
            <a:avLst/>
          </a:prstGeom>
          <a:noFill/>
          <a:ln w="9525">
            <a:solidFill>
              <a:srgbClr val="FF3300"/>
            </a:solidFill>
            <a:miter lim="800000"/>
            <a:headEnd/>
            <a:tailEnd/>
          </a:ln>
          <a:effectLst/>
        </p:spPr>
        <p:txBody>
          <a:bodyPr wrap="none">
            <a:spAutoFit/>
          </a:bodyPr>
          <a:lstStyle/>
          <a:p>
            <a:pPr algn="l"/>
            <a:r>
              <a:rPr lang="fr-FR" sz="2800" b="1" i="1" dirty="0"/>
              <a:t>PETIT CHC</a:t>
            </a:r>
          </a:p>
        </p:txBody>
      </p:sp>
      <p:sp>
        <p:nvSpPr>
          <p:cNvPr id="54277" name="Text Box 5"/>
          <p:cNvSpPr txBox="1">
            <a:spLocks noChangeArrowheads="1"/>
          </p:cNvSpPr>
          <p:nvPr/>
        </p:nvSpPr>
        <p:spPr bwMode="auto">
          <a:xfrm>
            <a:off x="7967664" y="2540000"/>
            <a:ext cx="2359941" cy="523220"/>
          </a:xfrm>
          <a:prstGeom prst="rect">
            <a:avLst/>
          </a:prstGeom>
          <a:noFill/>
          <a:ln w="9525">
            <a:solidFill>
              <a:srgbClr val="FF3300"/>
            </a:solidFill>
            <a:miter lim="800000"/>
            <a:headEnd/>
            <a:tailEnd/>
          </a:ln>
          <a:effectLst/>
        </p:spPr>
        <p:txBody>
          <a:bodyPr wrap="none">
            <a:spAutoFit/>
          </a:bodyPr>
          <a:lstStyle/>
          <a:p>
            <a:pPr algn="l"/>
            <a:r>
              <a:rPr lang="fr-FR" sz="2800" b="1" i="1" dirty="0"/>
              <a:t>CHC ETENDU</a:t>
            </a:r>
          </a:p>
        </p:txBody>
      </p:sp>
      <p:sp>
        <p:nvSpPr>
          <p:cNvPr id="54279" name="Text Box 7"/>
          <p:cNvSpPr txBox="1">
            <a:spLocks noChangeArrowheads="1"/>
          </p:cNvSpPr>
          <p:nvPr/>
        </p:nvSpPr>
        <p:spPr bwMode="auto">
          <a:xfrm>
            <a:off x="1793056" y="4362560"/>
            <a:ext cx="2350323" cy="124021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nSpc>
                <a:spcPct val="40000"/>
              </a:lnSpc>
            </a:pPr>
            <a:endParaRPr lang="fr-FR" sz="2000" b="1" i="1" dirty="0">
              <a:solidFill>
                <a:schemeClr val="bg1"/>
              </a:solidFill>
            </a:endParaRPr>
          </a:p>
          <a:p>
            <a:r>
              <a:rPr lang="fr-FR" sz="2000" b="1" i="1" dirty="0">
                <a:solidFill>
                  <a:schemeClr val="tx1"/>
                </a:solidFill>
              </a:rPr>
              <a:t>TRASPLANTATION </a:t>
            </a:r>
          </a:p>
          <a:p>
            <a:r>
              <a:rPr lang="fr-FR" sz="2000" b="1" i="1" dirty="0">
                <a:solidFill>
                  <a:schemeClr val="tx1"/>
                </a:solidFill>
              </a:rPr>
              <a:t>HEPATIQUE</a:t>
            </a:r>
          </a:p>
          <a:p>
            <a:r>
              <a:rPr lang="fr-FR" sz="2000" b="1" i="1" dirty="0">
                <a:solidFill>
                  <a:schemeClr val="tx1"/>
                </a:solidFill>
              </a:rPr>
              <a:t>Ou    RESECTION  </a:t>
            </a:r>
          </a:p>
          <a:p>
            <a:pPr>
              <a:lnSpc>
                <a:spcPct val="20000"/>
              </a:lnSpc>
            </a:pPr>
            <a:endParaRPr lang="fr-FR" sz="2000" b="1" i="1" dirty="0">
              <a:solidFill>
                <a:schemeClr val="tx1"/>
              </a:solidFill>
            </a:endParaRPr>
          </a:p>
        </p:txBody>
      </p:sp>
      <p:sp>
        <p:nvSpPr>
          <p:cNvPr id="54281" name="Text Box 9"/>
          <p:cNvSpPr txBox="1">
            <a:spLocks noChangeArrowheads="1"/>
          </p:cNvSpPr>
          <p:nvPr/>
        </p:nvSpPr>
        <p:spPr bwMode="auto">
          <a:xfrm>
            <a:off x="7215955" y="4593952"/>
            <a:ext cx="3565400"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l">
              <a:buFontTx/>
              <a:buChar char="•"/>
            </a:pPr>
            <a:r>
              <a:rPr lang="fr-FR" sz="2400" b="1" i="1" dirty="0">
                <a:solidFill>
                  <a:schemeClr val="bg1"/>
                </a:solidFill>
              </a:rPr>
              <a:t> </a:t>
            </a:r>
            <a:r>
              <a:rPr lang="fr-FR" sz="2400" b="1" i="1" dirty="0">
                <a:solidFill>
                  <a:schemeClr val="tx1"/>
                </a:solidFill>
              </a:rPr>
              <a:t>Chimio-</a:t>
            </a:r>
            <a:r>
              <a:rPr lang="fr-FR" sz="2400" b="1" i="1" dirty="0" err="1">
                <a:solidFill>
                  <a:schemeClr val="tx1"/>
                </a:solidFill>
              </a:rPr>
              <a:t>embolisation</a:t>
            </a:r>
            <a:endParaRPr lang="fr-FR" sz="2400" b="1" i="1" dirty="0">
              <a:solidFill>
                <a:schemeClr val="tx1"/>
              </a:solidFill>
            </a:endParaRPr>
          </a:p>
          <a:p>
            <a:pPr algn="l"/>
            <a:endParaRPr lang="fr-FR" sz="2400" b="1" i="1" dirty="0">
              <a:solidFill>
                <a:schemeClr val="tx1"/>
              </a:solidFill>
            </a:endParaRPr>
          </a:p>
          <a:p>
            <a:pPr algn="l">
              <a:buFontTx/>
              <a:buChar char="•"/>
            </a:pPr>
            <a:r>
              <a:rPr lang="fr-FR" sz="2400" b="1" i="1" dirty="0">
                <a:solidFill>
                  <a:schemeClr val="tx1"/>
                </a:solidFill>
              </a:rPr>
              <a:t> Alcoolisation</a:t>
            </a:r>
          </a:p>
        </p:txBody>
      </p:sp>
      <p:cxnSp>
        <p:nvCxnSpPr>
          <p:cNvPr id="54282" name="AutoShape 10"/>
          <p:cNvCxnSpPr>
            <a:cxnSpLocks noChangeShapeType="1"/>
            <a:stCxn id="54275" idx="1"/>
            <a:endCxn id="54276" idx="0"/>
          </p:cNvCxnSpPr>
          <p:nvPr/>
        </p:nvCxnSpPr>
        <p:spPr bwMode="auto">
          <a:xfrm rot="10800000" flipV="1">
            <a:off x="2949298" y="1773739"/>
            <a:ext cx="1011517" cy="702761"/>
          </a:xfrm>
          <a:prstGeom prst="bentConnector2">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54283" name="AutoShape 11"/>
          <p:cNvCxnSpPr>
            <a:cxnSpLocks noChangeShapeType="1"/>
            <a:stCxn id="54275" idx="3"/>
            <a:endCxn id="54277" idx="0"/>
          </p:cNvCxnSpPr>
          <p:nvPr/>
        </p:nvCxnSpPr>
        <p:spPr bwMode="auto">
          <a:xfrm>
            <a:off x="8696406" y="1773740"/>
            <a:ext cx="451229" cy="766261"/>
          </a:xfrm>
          <a:prstGeom prst="bentConnector2">
            <a:avLst/>
          </a:prstGeom>
          <a:ln>
            <a:headEnd/>
            <a:tailEnd type="triangle" w="med" len="med"/>
          </a:ln>
        </p:spPr>
        <p:style>
          <a:lnRef idx="2">
            <a:schemeClr val="accent1"/>
          </a:lnRef>
          <a:fillRef idx="0">
            <a:schemeClr val="accent1"/>
          </a:fillRef>
          <a:effectRef idx="1">
            <a:schemeClr val="accent1"/>
          </a:effectRef>
          <a:fontRef idx="minor">
            <a:schemeClr val="tx1"/>
          </a:fontRef>
        </p:style>
      </p:cxnSp>
      <p:sp>
        <p:nvSpPr>
          <p:cNvPr id="54286" name="Text Box 14"/>
          <p:cNvSpPr txBox="1">
            <a:spLocks noChangeArrowheads="1"/>
          </p:cNvSpPr>
          <p:nvPr/>
        </p:nvSpPr>
        <p:spPr bwMode="auto">
          <a:xfrm>
            <a:off x="4832350" y="3917951"/>
            <a:ext cx="184150" cy="366713"/>
          </a:xfrm>
          <a:prstGeom prst="rect">
            <a:avLst/>
          </a:prstGeom>
          <a:noFill/>
          <a:ln w="9525">
            <a:noFill/>
            <a:miter lim="800000"/>
            <a:headEnd/>
            <a:tailEnd/>
          </a:ln>
          <a:effectLst/>
        </p:spPr>
        <p:txBody>
          <a:bodyPr wrap="none">
            <a:spAutoFit/>
          </a:bodyPr>
          <a:lstStyle/>
          <a:p>
            <a:pPr algn="l"/>
            <a:endParaRPr lang="fr-FR"/>
          </a:p>
        </p:txBody>
      </p:sp>
      <p:sp>
        <p:nvSpPr>
          <p:cNvPr id="54287" name="Line 15"/>
          <p:cNvSpPr>
            <a:spLocks noChangeShapeType="1"/>
          </p:cNvSpPr>
          <p:nvPr/>
        </p:nvSpPr>
        <p:spPr bwMode="auto">
          <a:xfrm flipH="1">
            <a:off x="2893345" y="3111501"/>
            <a:ext cx="45719" cy="123978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54290" name="Text Box 18"/>
          <p:cNvSpPr txBox="1">
            <a:spLocks noChangeArrowheads="1"/>
          </p:cNvSpPr>
          <p:nvPr/>
        </p:nvSpPr>
        <p:spPr bwMode="auto">
          <a:xfrm>
            <a:off x="7867378" y="3468797"/>
            <a:ext cx="1266825" cy="457200"/>
          </a:xfrm>
          <a:prstGeom prst="rect">
            <a:avLst/>
          </a:prstGeom>
          <a:noFill/>
          <a:ln w="9525">
            <a:noFill/>
            <a:miter lim="800000"/>
            <a:headEnd/>
            <a:tailEnd/>
          </a:ln>
          <a:effectLst/>
        </p:spPr>
        <p:txBody>
          <a:bodyPr wrap="none">
            <a:spAutoFit/>
          </a:bodyPr>
          <a:lstStyle/>
          <a:p>
            <a:pPr algn="l"/>
            <a:r>
              <a:rPr lang="fr-FR" sz="2400" b="1" i="1" dirty="0"/>
              <a:t>Palliatif</a:t>
            </a:r>
          </a:p>
        </p:txBody>
      </p:sp>
      <p:sp>
        <p:nvSpPr>
          <p:cNvPr id="19" name="ZoneTexte 18"/>
          <p:cNvSpPr txBox="1"/>
          <p:nvPr/>
        </p:nvSpPr>
        <p:spPr>
          <a:xfrm>
            <a:off x="1692166" y="3363310"/>
            <a:ext cx="917239" cy="369332"/>
          </a:xfrm>
          <a:prstGeom prst="rect">
            <a:avLst/>
          </a:prstGeom>
          <a:noFill/>
        </p:spPr>
        <p:txBody>
          <a:bodyPr wrap="none" rtlCol="0">
            <a:spAutoFit/>
          </a:bodyPr>
          <a:lstStyle/>
          <a:p>
            <a:r>
              <a:rPr lang="fr-FR" b="1" dirty="0"/>
              <a:t>Curatif</a:t>
            </a:r>
          </a:p>
        </p:txBody>
      </p:sp>
      <p:cxnSp>
        <p:nvCxnSpPr>
          <p:cNvPr id="22" name="Connecteur droit avec flèche 21"/>
          <p:cNvCxnSpPr/>
          <p:nvPr/>
        </p:nvCxnSpPr>
        <p:spPr>
          <a:xfrm rot="16200000" flipH="1">
            <a:off x="8455572" y="3841531"/>
            <a:ext cx="1387366" cy="10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checkerboard(across)">
                                      <p:cBhvr>
                                        <p:cTn id="7" dur="500"/>
                                        <p:tgtEl>
                                          <p:spTgt spid="5427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4282"/>
                                        </p:tgtEl>
                                        <p:attrNameLst>
                                          <p:attrName>style.visibility</p:attrName>
                                        </p:attrNameLst>
                                      </p:cBhvr>
                                      <p:to>
                                        <p:strVal val="visible"/>
                                      </p:to>
                                    </p:set>
                                    <p:animEffect transition="in" filter="checkerboard(across)">
                                      <p:cBhvr>
                                        <p:cTn id="11" dur="500"/>
                                        <p:tgtEl>
                                          <p:spTgt spid="54282"/>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4276"/>
                                        </p:tgtEl>
                                        <p:attrNameLst>
                                          <p:attrName>style.visibility</p:attrName>
                                        </p:attrNameLst>
                                      </p:cBhvr>
                                      <p:to>
                                        <p:strVal val="visible"/>
                                      </p:to>
                                    </p:set>
                                    <p:animEffect transition="in" filter="checkerboard(across)">
                                      <p:cBhvr>
                                        <p:cTn id="15" dur="500"/>
                                        <p:tgtEl>
                                          <p:spTgt spid="54276"/>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Effect transition="in" filter="checkerboard(across)">
                                      <p:cBhvr>
                                        <p:cTn id="19" dur="500"/>
                                        <p:tgtEl>
                                          <p:spTgt spid="5427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4283"/>
                                        </p:tgtEl>
                                        <p:attrNameLst>
                                          <p:attrName>style.visibility</p:attrName>
                                        </p:attrNameLst>
                                      </p:cBhvr>
                                      <p:to>
                                        <p:strVal val="visible"/>
                                      </p:to>
                                    </p:set>
                                    <p:animEffect transition="in" filter="checkerboard(across)">
                                      <p:cBhvr>
                                        <p:cTn id="24" dur="500"/>
                                        <p:tgtEl>
                                          <p:spTgt spid="54283"/>
                                        </p:tgtEl>
                                      </p:cBhvr>
                                    </p:animEffect>
                                  </p:childTnLst>
                                </p:cTn>
                              </p:par>
                            </p:childTnLst>
                          </p:cTn>
                        </p:par>
                        <p:par>
                          <p:cTn id="25" fill="hold">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54277"/>
                                        </p:tgtEl>
                                        <p:attrNameLst>
                                          <p:attrName>style.visibility</p:attrName>
                                        </p:attrNameLst>
                                      </p:cBhvr>
                                      <p:to>
                                        <p:strVal val="visible"/>
                                      </p:to>
                                    </p:set>
                                    <p:animEffect transition="in" filter="checkerboard(across)">
                                      <p:cBhvr>
                                        <p:cTn id="28" dur="500"/>
                                        <p:tgtEl>
                                          <p:spTgt spid="54277"/>
                                        </p:tgtEl>
                                      </p:cBhvr>
                                    </p:animEffect>
                                  </p:childTnLst>
                                </p:cTn>
                              </p:par>
                            </p:childTnLst>
                          </p:cTn>
                        </p:par>
                        <p:par>
                          <p:cTn id="29" fill="hold">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54281"/>
                                        </p:tgtEl>
                                        <p:attrNameLst>
                                          <p:attrName>style.visibility</p:attrName>
                                        </p:attrNameLst>
                                      </p:cBhvr>
                                      <p:to>
                                        <p:strVal val="visible"/>
                                      </p:to>
                                    </p:set>
                                    <p:animEffect transition="in" filter="checkerboard(across)">
                                      <p:cBhvr>
                                        <p:cTn id="32" dur="5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autoUpdateAnimBg="0"/>
      <p:bldP spid="54276" grpId="0" animBg="1" autoUpdateAnimBg="0"/>
      <p:bldP spid="54277" grpId="0" animBg="1" autoUpdateAnimBg="0"/>
      <p:bldP spid="54279" grpId="0" animBg="1" autoUpdateAnimBg="0"/>
      <p:bldP spid="54281" grpId="0" animBg="1" autoUpdateAnimBg="0"/>
    </p:bld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107</TotalTime>
  <Words>1129</Words>
  <Application>Microsoft Office PowerPoint</Application>
  <PresentationFormat>Personnalisé</PresentationFormat>
  <Paragraphs>271</Paragraphs>
  <Slides>31</Slides>
  <Notes>2</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Brin</vt:lpstr>
      <vt:lpstr> Tumeur du foie </vt:lpstr>
      <vt:lpstr>Plan</vt:lpstr>
      <vt:lpstr>ARMES THERAPEUTIQUES</vt:lpstr>
      <vt:lpstr>Diapositive 4</vt:lpstr>
      <vt:lpstr>Diapositive 5</vt:lpstr>
      <vt:lpstr>Traitement palliatif</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Nadia CHETTAB</dc:creator>
  <cp:lastModifiedBy>Propriétaire</cp:lastModifiedBy>
  <cp:revision>9</cp:revision>
  <dcterms:created xsi:type="dcterms:W3CDTF">2020-04-18T09:38:51Z</dcterms:created>
  <dcterms:modified xsi:type="dcterms:W3CDTF">2020-04-18T21:47:21Z</dcterms:modified>
</cp:coreProperties>
</file>