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0"/>
  </p:notesMasterIdLst>
  <p:sldIdLst>
    <p:sldId id="257" r:id="rId2"/>
    <p:sldId id="301" r:id="rId3"/>
    <p:sldId id="310" r:id="rId4"/>
    <p:sldId id="311" r:id="rId5"/>
    <p:sldId id="294" r:id="rId6"/>
    <p:sldId id="312" r:id="rId7"/>
    <p:sldId id="288" r:id="rId8"/>
    <p:sldId id="313" r:id="rId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5pPr>
    <a:lvl6pPr marL="2286000" algn="l" defTabSz="914400" rtl="0" eaLnBrk="1" latinLnBrk="0" hangingPunct="1">
      <a:defRPr sz="2400" kern="1200">
        <a:solidFill>
          <a:schemeClr val="bg1"/>
        </a:solidFill>
        <a:latin typeface="Times New Roman" pitchFamily="16" charset="0"/>
        <a:ea typeface="Microsoft YaHei" charset="-122"/>
        <a:cs typeface="+mn-cs"/>
      </a:defRPr>
    </a:lvl6pPr>
    <a:lvl7pPr marL="2743200" algn="l" defTabSz="914400" rtl="0" eaLnBrk="1" latinLnBrk="0" hangingPunct="1">
      <a:defRPr sz="2400" kern="1200">
        <a:solidFill>
          <a:schemeClr val="bg1"/>
        </a:solidFill>
        <a:latin typeface="Times New Roman" pitchFamily="16" charset="0"/>
        <a:ea typeface="Microsoft YaHei" charset="-122"/>
        <a:cs typeface="+mn-cs"/>
      </a:defRPr>
    </a:lvl7pPr>
    <a:lvl8pPr marL="3200400" algn="l" defTabSz="914400" rtl="0" eaLnBrk="1" latinLnBrk="0" hangingPunct="1">
      <a:defRPr sz="2400" kern="1200">
        <a:solidFill>
          <a:schemeClr val="bg1"/>
        </a:solidFill>
        <a:latin typeface="Times New Roman" pitchFamily="16" charset="0"/>
        <a:ea typeface="Microsoft YaHei" charset="-122"/>
        <a:cs typeface="+mn-cs"/>
      </a:defRPr>
    </a:lvl8pPr>
    <a:lvl9pPr marL="3657600" algn="l" defTabSz="914400" rtl="0" eaLnBrk="1" latinLnBrk="0" hangingPunct="1">
      <a:defRPr sz="2400" kern="1200">
        <a:solidFill>
          <a:schemeClr val="bg1"/>
        </a:solidFill>
        <a:latin typeface="Times New Roman" pitchFamily="16"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p:scale>
          <a:sx n="60" d="100"/>
          <a:sy n="60" d="100"/>
        </p:scale>
        <p:origin x="-1584" y="-17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652463" y="769938"/>
            <a:ext cx="5549900" cy="2941637"/>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652463" y="4002088"/>
            <a:ext cx="5549900" cy="43084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fr-FR" smtClean="0"/>
          </a:p>
        </p:txBody>
      </p:sp>
      <p:sp>
        <p:nvSpPr>
          <p:cNvPr id="3075" name="Rectangle 3"/>
          <p:cNvSpPr>
            <a:spLocks noGrp="1" noChangeArrowheads="1"/>
          </p:cNvSpPr>
          <p:nvPr>
            <p:ph type="hdr"/>
          </p:nvPr>
        </p:nvSpPr>
        <p:spPr bwMode="auto">
          <a:xfrm>
            <a:off x="0" y="0"/>
            <a:ext cx="2974975" cy="4556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 pos="2695575" algn="l"/>
              </a:tabLst>
              <a:defRPr sz="1400">
                <a:solidFill>
                  <a:srgbClr val="000000"/>
                </a:solidFill>
                <a:cs typeface="Segoe UI" charset="0"/>
              </a:defRPr>
            </a:lvl1pPr>
          </a:lstStyle>
          <a:p>
            <a:endParaRPr lang="fr-FR" dirty="0"/>
          </a:p>
        </p:txBody>
      </p:sp>
      <p:sp>
        <p:nvSpPr>
          <p:cNvPr id="3076" name="Rectangle 4"/>
          <p:cNvSpPr>
            <a:spLocks noGrp="1" noChangeArrowheads="1"/>
          </p:cNvSpPr>
          <p:nvPr>
            <p:ph type="dt"/>
          </p:nvPr>
        </p:nvSpPr>
        <p:spPr bwMode="auto">
          <a:xfrm>
            <a:off x="3881438" y="0"/>
            <a:ext cx="2974975" cy="4556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 pos="2695575" algn="l"/>
              </a:tabLst>
              <a:defRPr sz="1400">
                <a:solidFill>
                  <a:srgbClr val="000000"/>
                </a:solidFill>
                <a:cs typeface="Segoe UI" charset="0"/>
              </a:defRPr>
            </a:lvl1pPr>
          </a:lstStyle>
          <a:p>
            <a:endParaRPr lang="fr-FR" dirty="0"/>
          </a:p>
        </p:txBody>
      </p:sp>
      <p:sp>
        <p:nvSpPr>
          <p:cNvPr id="3077" name="Rectangle 5"/>
          <p:cNvSpPr>
            <a:spLocks noGrp="1" noChangeArrowheads="1"/>
          </p:cNvSpPr>
          <p:nvPr>
            <p:ph type="ftr"/>
          </p:nvPr>
        </p:nvSpPr>
        <p:spPr bwMode="auto">
          <a:xfrm>
            <a:off x="0" y="8686800"/>
            <a:ext cx="2974975" cy="4556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449263" algn="l"/>
                <a:tab pos="898525" algn="l"/>
                <a:tab pos="1347788" algn="l"/>
                <a:tab pos="1797050" algn="l"/>
                <a:tab pos="2246313" algn="l"/>
                <a:tab pos="2695575" algn="l"/>
              </a:tabLst>
              <a:defRPr sz="1400">
                <a:solidFill>
                  <a:srgbClr val="000000"/>
                </a:solidFill>
                <a:cs typeface="Segoe UI" charset="0"/>
              </a:defRPr>
            </a:lvl1pPr>
          </a:lstStyle>
          <a:p>
            <a:endParaRPr lang="fr-FR" dirty="0"/>
          </a:p>
        </p:txBody>
      </p:sp>
      <p:sp>
        <p:nvSpPr>
          <p:cNvPr id="3078" name="Rectangle 6"/>
          <p:cNvSpPr>
            <a:spLocks noGrp="1" noChangeArrowheads="1"/>
          </p:cNvSpPr>
          <p:nvPr>
            <p:ph type="sldNum"/>
          </p:nvPr>
        </p:nvSpPr>
        <p:spPr bwMode="auto">
          <a:xfrm>
            <a:off x="3881438" y="8686800"/>
            <a:ext cx="2974975" cy="4556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449263" algn="l"/>
                <a:tab pos="898525" algn="l"/>
                <a:tab pos="1347788" algn="l"/>
                <a:tab pos="1797050" algn="l"/>
                <a:tab pos="2246313" algn="l"/>
                <a:tab pos="2695575" algn="l"/>
              </a:tabLst>
              <a:defRPr sz="1400">
                <a:solidFill>
                  <a:srgbClr val="000000"/>
                </a:solidFill>
                <a:cs typeface="Segoe UI" charset="0"/>
              </a:defRPr>
            </a:lvl1pPr>
          </a:lstStyle>
          <a:p>
            <a:fld id="{EEB60E01-EE2A-4E44-9B61-F031C9933986}" type="slidenum">
              <a:rPr lang="fr-FR"/>
              <a:pPr/>
              <a:t>‹N°›</a:t>
            </a:fld>
            <a:endParaRPr lang="fr-FR" dirty="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00F3D6-E044-4599-BFA3-BE3E95012F87}" type="slidenum">
              <a:rPr lang="fr-FR"/>
              <a:pPr/>
              <a:t>1</a:t>
            </a:fld>
            <a:endParaRPr lang="fr-FR" dirty="0"/>
          </a:p>
        </p:txBody>
      </p:sp>
      <p:sp>
        <p:nvSpPr>
          <p:cNvPr id="96257" name="Rectangle 1"/>
          <p:cNvSpPr txBox="1">
            <a:spLocks noGrp="1" noRot="1" noChangeAspect="1" noChangeArrowheads="1"/>
          </p:cNvSpPr>
          <p:nvPr>
            <p:ph type="sldImg"/>
          </p:nvPr>
        </p:nvSpPr>
        <p:spPr bwMode="auto">
          <a:xfrm>
            <a:off x="1465263" y="769938"/>
            <a:ext cx="3925887" cy="2943225"/>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652463" y="4002088"/>
            <a:ext cx="5551487" cy="4310062"/>
          </a:xfrm>
          <a:prstGeom prst="rect">
            <a:avLst/>
          </a:prstGeom>
          <a:noFill/>
          <a:ln cap="flat">
            <a:round/>
            <a:headEnd/>
            <a:tailEnd/>
          </a:ln>
        </p:spPr>
        <p:txBody>
          <a:bodyPr wrap="none" anchor="ct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66850" y="769938"/>
            <a:ext cx="3921125" cy="294163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fld id="{EEB60E01-EE2A-4E44-9B61-F031C9933986}" type="slidenum">
              <a:rPr lang="fr-FR" smtClean="0"/>
              <a:pPr/>
              <a:t>4</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335319-B797-465F-B2B9-61DCEEBCCC33}" type="slidenum">
              <a:rPr lang="fr-FR"/>
              <a:pPr/>
              <a:t>5</a:t>
            </a:fld>
            <a:endParaRPr lang="fr-FR" dirty="0"/>
          </a:p>
        </p:txBody>
      </p:sp>
      <p:sp>
        <p:nvSpPr>
          <p:cNvPr id="133121" name="Rectangle 1"/>
          <p:cNvSpPr txBox="1">
            <a:spLocks noGrp="1" noRot="1" noChangeAspect="1" noChangeArrowheads="1"/>
          </p:cNvSpPr>
          <p:nvPr>
            <p:ph type="sldImg"/>
          </p:nvPr>
        </p:nvSpPr>
        <p:spPr bwMode="auto">
          <a:xfrm>
            <a:off x="1465263" y="769938"/>
            <a:ext cx="3925887" cy="2943225"/>
          </a:xfrm>
          <a:prstGeom prst="rect">
            <a:avLst/>
          </a:prstGeom>
          <a:solidFill>
            <a:srgbClr val="FFFFFF"/>
          </a:solidFill>
          <a:ln>
            <a:solidFill>
              <a:srgbClr val="000000"/>
            </a:solidFill>
            <a:miter lim="800000"/>
            <a:headEnd/>
            <a:tailEnd/>
          </a:ln>
        </p:spPr>
      </p:sp>
      <p:sp>
        <p:nvSpPr>
          <p:cNvPr id="133122" name="Rectangle 2"/>
          <p:cNvSpPr txBox="1">
            <a:spLocks noGrp="1" noChangeArrowheads="1"/>
          </p:cNvSpPr>
          <p:nvPr>
            <p:ph type="body" idx="1"/>
          </p:nvPr>
        </p:nvSpPr>
        <p:spPr bwMode="auto">
          <a:xfrm>
            <a:off x="652463" y="4002088"/>
            <a:ext cx="5551487" cy="4310062"/>
          </a:xfrm>
          <a:prstGeom prst="rect">
            <a:avLst/>
          </a:prstGeom>
          <a:noFill/>
          <a:ln cap="flat">
            <a:round/>
            <a:headEnd/>
            <a:tailEnd/>
          </a:ln>
        </p:spPr>
        <p:txBody>
          <a:bodyPr wrap="none" anchor="ct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E7A8C3-8446-49EC-95F4-2CB85EFE666B}" type="slidenum">
              <a:rPr lang="fr-FR"/>
              <a:pPr/>
              <a:t>7</a:t>
            </a:fld>
            <a:endParaRPr lang="fr-FR" dirty="0"/>
          </a:p>
        </p:txBody>
      </p:sp>
      <p:sp>
        <p:nvSpPr>
          <p:cNvPr id="128001" name="Rectangle 1"/>
          <p:cNvSpPr txBox="1">
            <a:spLocks noGrp="1" noRot="1" noChangeAspect="1" noChangeArrowheads="1"/>
          </p:cNvSpPr>
          <p:nvPr>
            <p:ph type="sldImg"/>
          </p:nvPr>
        </p:nvSpPr>
        <p:spPr bwMode="auto">
          <a:xfrm>
            <a:off x="1465263" y="769938"/>
            <a:ext cx="3925887" cy="2943225"/>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652463" y="4002088"/>
            <a:ext cx="5551487" cy="4310062"/>
          </a:xfrm>
          <a:prstGeom prst="rect">
            <a:avLst/>
          </a:prstGeom>
          <a:noFill/>
          <a:ln cap="flat">
            <a:round/>
            <a:headEnd/>
            <a:tailEnd/>
          </a:ln>
        </p:spPr>
        <p:txBody>
          <a:bodyPr wrap="none" anchor="ct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E7A8C3-8446-49EC-95F4-2CB85EFE666B}" type="slidenum">
              <a:rPr lang="fr-FR"/>
              <a:pPr/>
              <a:t>8</a:t>
            </a:fld>
            <a:endParaRPr lang="fr-FR" dirty="0"/>
          </a:p>
        </p:txBody>
      </p:sp>
      <p:sp>
        <p:nvSpPr>
          <p:cNvPr id="128001" name="Rectangle 1"/>
          <p:cNvSpPr txBox="1">
            <a:spLocks noGrp="1" noRot="1" noChangeAspect="1" noChangeArrowheads="1"/>
          </p:cNvSpPr>
          <p:nvPr>
            <p:ph type="sldImg"/>
          </p:nvPr>
        </p:nvSpPr>
        <p:spPr bwMode="auto">
          <a:xfrm>
            <a:off x="1465263" y="769938"/>
            <a:ext cx="3925887" cy="2943225"/>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652463" y="4002088"/>
            <a:ext cx="5551487" cy="4310062"/>
          </a:xfrm>
          <a:prstGeom prst="rect">
            <a:avLst/>
          </a:prstGeom>
          <a:noFill/>
          <a:ln cap="flat">
            <a:round/>
            <a:headEnd/>
            <a:tailEnd/>
          </a:ln>
        </p:spPr>
        <p:txBody>
          <a:bodyPr wrap="none" anchor="ct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17" name="Espace réservé du pied de page 16"/>
          <p:cNvSpPr>
            <a:spLocks noGrp="1"/>
          </p:cNvSpPr>
          <p:nvPr>
            <p:ph type="ftr" sz="quarter" idx="11"/>
          </p:nvPr>
        </p:nvSpPr>
        <p:spPr/>
        <p:txBody>
          <a:bodyPr/>
          <a:lstStyle/>
          <a:p>
            <a:endParaRPr kumimoji="0" lang="en-US" dirty="0"/>
          </a:p>
        </p:txBody>
      </p:sp>
      <p:sp>
        <p:nvSpPr>
          <p:cNvPr id="29" name="Espace réservé du numéro de diapositive 28"/>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‹N°›</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5/14/2020</a:t>
            </a:fld>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5/14/2020</a:t>
            </a:fld>
            <a:endParaRPr lang="en-US" dirty="0">
              <a:solidFill>
                <a:schemeClr val="tx1">
                  <a:shade val="50000"/>
                </a:scheme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dirty="0">
              <a:solidFill>
                <a:schemeClr val="tx1">
                  <a:shade val="50000"/>
                </a:scheme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6596063"/>
            <a:ext cx="9372600" cy="304800"/>
          </a:xfrm>
          <a:prstGeom prst="rect">
            <a:avLst/>
          </a:prstGeom>
          <a:noFill/>
          <a:ln w="9525" cap="flat">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FFFFFF"/>
                </a:solidFill>
              </a:rPr>
              <a:t>  -                                                </a:t>
            </a:r>
          </a:p>
        </p:txBody>
      </p:sp>
      <p:sp>
        <p:nvSpPr>
          <p:cNvPr id="5122" name="Text Box 2"/>
          <p:cNvSpPr txBox="1">
            <a:spLocks noChangeArrowheads="1"/>
          </p:cNvSpPr>
          <p:nvPr/>
        </p:nvSpPr>
        <p:spPr bwMode="auto">
          <a:xfrm>
            <a:off x="1500166" y="3143248"/>
            <a:ext cx="5832000" cy="2210307"/>
          </a:xfrm>
          <a:prstGeom prst="ellipse">
            <a:avLst/>
          </a:prstGeom>
          <a:solidFill>
            <a:srgbClr val="FFFF00"/>
          </a:solid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smtClean="0">
                <a:solidFill>
                  <a:srgbClr val="FF0000"/>
                </a:solidFill>
              </a:rPr>
              <a:t>TP N° 6</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smtClean="0">
                <a:solidFill>
                  <a:srgbClr val="FF0000"/>
                </a:solidFill>
              </a:rPr>
              <a:t> les traitements thermochimiques</a:t>
            </a:r>
            <a:endParaRPr lang="fr-FR" sz="3200" b="1" dirty="0">
              <a:solidFill>
                <a:srgbClr val="FF0000"/>
              </a:solidFill>
            </a:endParaRPr>
          </a:p>
        </p:txBody>
      </p:sp>
      <p:sp>
        <p:nvSpPr>
          <p:cNvPr id="5" name="Text Box 2"/>
          <p:cNvSpPr txBox="1">
            <a:spLocks noChangeArrowheads="1"/>
          </p:cNvSpPr>
          <p:nvPr/>
        </p:nvSpPr>
        <p:spPr bwMode="auto">
          <a:xfrm>
            <a:off x="1571604" y="1857364"/>
            <a:ext cx="5832000" cy="1079399"/>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smtClean="0">
                <a:solidFill>
                  <a:schemeClr val="accent4">
                    <a:lumMod val="50000"/>
                  </a:schemeClr>
                </a:solidFill>
              </a:rPr>
              <a:t>TP traitement thermique et thermochimique</a:t>
            </a:r>
            <a:endParaRPr lang="fr-FR" sz="3200" b="1" dirty="0">
              <a:solidFill>
                <a:schemeClr val="accent4">
                  <a:lumMod val="50000"/>
                </a:schemeClr>
              </a:solidFill>
            </a:endParaRPr>
          </a:p>
        </p:txBody>
      </p:sp>
      <p:sp>
        <p:nvSpPr>
          <p:cNvPr id="6" name="Text Box 2"/>
          <p:cNvSpPr txBox="1">
            <a:spLocks noChangeArrowheads="1"/>
          </p:cNvSpPr>
          <p:nvPr/>
        </p:nvSpPr>
        <p:spPr bwMode="auto">
          <a:xfrm>
            <a:off x="2398512" y="642918"/>
            <a:ext cx="3888000" cy="649399"/>
          </a:xfrm>
          <a:prstGeom prst="roundRect">
            <a:avLst/>
          </a:prstGeom>
          <a:noFill/>
          <a:ln w="38100" cap="flat">
            <a:solidFill>
              <a:schemeClr val="accent2">
                <a:lumMod val="60000"/>
                <a:lumOff val="40000"/>
              </a:schemeClr>
            </a:solid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dirty="0" smtClean="0"/>
              <a:t>Licence Métallurgie</a:t>
            </a:r>
            <a:endParaRPr lang="fr-FR" sz="3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42876" y="1558062"/>
            <a:ext cx="8858280" cy="3371136"/>
          </a:xfrm>
          <a:prstGeom prst="roundRect">
            <a:avLst/>
          </a:prstGeom>
          <a:solidFill>
            <a:schemeClr val="accent6">
              <a:lumMod val="75000"/>
            </a:schemeClr>
          </a:solidFill>
        </p:spPr>
        <p:txBody>
          <a:bodyPr wrap="square">
            <a:spAutoFit/>
          </a:bodyPr>
          <a:lstStyle/>
          <a:p>
            <a:pPr algn="just"/>
            <a:r>
              <a:rPr lang="fr-FR" sz="1600" b="1" dirty="0" smtClean="0">
                <a:solidFill>
                  <a:srgbClr val="FFFFFF"/>
                </a:solidFill>
                <a:cs typeface="Times New Roman" pitchFamily="16" charset="0"/>
              </a:rPr>
              <a:t>Consistent à </a:t>
            </a:r>
            <a:r>
              <a:rPr lang="fr-FR" sz="1600" b="1" dirty="0" smtClean="0">
                <a:solidFill>
                  <a:srgbClr val="FF0000"/>
                </a:solidFill>
                <a:cs typeface="Times New Roman" pitchFamily="16" charset="0"/>
              </a:rPr>
              <a:t>modifier</a:t>
            </a:r>
            <a:r>
              <a:rPr lang="fr-FR" sz="1600" b="1" dirty="0" smtClean="0">
                <a:solidFill>
                  <a:srgbClr val="FFFFFF"/>
                </a:solidFill>
                <a:cs typeface="Times New Roman" pitchFamily="16" charset="0"/>
              </a:rPr>
              <a:t> la microstructure de la </a:t>
            </a:r>
            <a:r>
              <a:rPr lang="fr-FR" sz="1600" b="1" dirty="0" smtClean="0">
                <a:solidFill>
                  <a:srgbClr val="FF0000"/>
                </a:solidFill>
                <a:cs typeface="Times New Roman" pitchFamily="16" charset="0"/>
              </a:rPr>
              <a:t>peau</a:t>
            </a:r>
            <a:r>
              <a:rPr lang="fr-FR" sz="1600" b="1" dirty="0" smtClean="0">
                <a:solidFill>
                  <a:srgbClr val="FFFFFF"/>
                </a:solidFill>
                <a:cs typeface="Times New Roman" pitchFamily="16" charset="0"/>
              </a:rPr>
              <a:t> de la pièce en réalisant un gradient de composition chimique  </a:t>
            </a:r>
          </a:p>
          <a:p>
            <a:pPr algn="just"/>
            <a:r>
              <a:rPr lang="fr-FR" sz="1600" b="1" dirty="0" smtClean="0">
                <a:solidFill>
                  <a:srgbClr val="FFFFFF"/>
                </a:solidFill>
                <a:cs typeface="Times New Roman" pitchFamily="16" charset="0"/>
              </a:rPr>
              <a:t>Bien souvent, ce gradient de composition s’effectue par diffusion d’un métalloïde (C, N, ou les deux)</a:t>
            </a:r>
          </a:p>
          <a:p>
            <a:pPr algn="just"/>
            <a:r>
              <a:rPr lang="fr-FR" sz="1600" b="1" dirty="0" smtClean="0">
                <a:solidFill>
                  <a:srgbClr val="FFFFFF"/>
                </a:solidFill>
                <a:cs typeface="Times New Roman" pitchFamily="16" charset="0"/>
              </a:rPr>
              <a:t> Les profondeurs atteintes ~ 1 ou 2 mm. </a:t>
            </a:r>
          </a:p>
          <a:p>
            <a:pPr algn="just"/>
            <a:r>
              <a:rPr lang="fr-FR" sz="1600" b="1" dirty="0" smtClean="0">
                <a:solidFill>
                  <a:srgbClr val="FFFFFF"/>
                </a:solidFill>
                <a:cs typeface="Times New Roman" pitchFamily="16" charset="0"/>
              </a:rPr>
              <a:t>Les traitements les plus connus sont des traitements de cémentation </a:t>
            </a:r>
            <a:r>
              <a:rPr lang="fr-FR" sz="1600" b="1" dirty="0" smtClean="0">
                <a:solidFill>
                  <a:srgbClr val="FFFFFF"/>
                </a:solidFill>
              </a:rPr>
              <a:t>consiste à faire pénétrer superficiellement du carbone ou de l’azote (ou les 2) dans un acier afin de le transformer en surface en un acier fortement carburé susceptible d'être trempé </a:t>
            </a:r>
            <a:r>
              <a:rPr lang="fr-FR" sz="1600" b="1" dirty="0" smtClean="0">
                <a:solidFill>
                  <a:srgbClr val="FFFFFF"/>
                </a:solidFill>
                <a:cs typeface="Times New Roman" pitchFamily="16" charset="0"/>
              </a:rPr>
              <a:t>: </a:t>
            </a:r>
          </a:p>
          <a:p>
            <a:pPr algn="just"/>
            <a:endParaRPr lang="fr-FR" sz="1600" dirty="0" smtClean="0">
              <a:solidFill>
                <a:srgbClr val="FFFFFF"/>
              </a:solidFill>
              <a:cs typeface="Times New Roman" pitchFamily="16" charset="0"/>
            </a:endParaRPr>
          </a:p>
          <a:p>
            <a:pPr algn="just"/>
            <a:endParaRPr lang="fr-FR" sz="1600" dirty="0" smtClean="0">
              <a:solidFill>
                <a:srgbClr val="FFFFFF"/>
              </a:solidFill>
              <a:cs typeface="Times New Roman" pitchFamily="16" charset="0"/>
            </a:endParaRPr>
          </a:p>
          <a:p>
            <a:pPr algn="just"/>
            <a:endParaRPr lang="fr-FR" sz="1600" dirty="0" smtClean="0">
              <a:solidFill>
                <a:srgbClr val="FFFFFF"/>
              </a:solidFill>
              <a:cs typeface="Times New Roman" pitchFamily="16" charset="0"/>
            </a:endParaRPr>
          </a:p>
          <a:p>
            <a:pPr algn="just"/>
            <a:endParaRPr lang="fr-FR" sz="1600" dirty="0" smtClean="0">
              <a:solidFill>
                <a:schemeClr val="tx1"/>
              </a:solidFill>
            </a:endParaRPr>
          </a:p>
        </p:txBody>
      </p:sp>
      <p:sp>
        <p:nvSpPr>
          <p:cNvPr id="10" name="Ellipse 9"/>
          <p:cNvSpPr/>
          <p:nvPr/>
        </p:nvSpPr>
        <p:spPr>
          <a:xfrm>
            <a:off x="1764628" y="714356"/>
            <a:ext cx="4950512" cy="822305"/>
          </a:xfrm>
          <a:prstGeom prst="ellipse">
            <a:avLst/>
          </a:prstGeom>
          <a:solidFill>
            <a:schemeClr val="accent6">
              <a:lumMod val="60000"/>
              <a:lumOff val="40000"/>
            </a:schemeClr>
          </a:solidFill>
          <a:ln>
            <a:solidFill>
              <a:schemeClr val="bg2"/>
            </a:solidFill>
          </a:ln>
        </p:spPr>
        <p:txBody>
          <a:bodyPr wrap="none">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solidFill>
                  <a:schemeClr val="accent4">
                    <a:lumMod val="75000"/>
                  </a:schemeClr>
                </a:solidFill>
              </a:rPr>
              <a:t>Les traitements de surface des aciers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solidFill>
                  <a:schemeClr val="accent4">
                    <a:lumMod val="75000"/>
                  </a:schemeClr>
                </a:solidFill>
              </a:rPr>
              <a:t>traitements thermochimiques</a:t>
            </a:r>
            <a:endParaRPr lang="fr-FR" sz="1600" b="1" dirty="0">
              <a:solidFill>
                <a:schemeClr val="accent4">
                  <a:lumMod val="75000"/>
                </a:schemeClr>
              </a:solidFill>
            </a:endParaRPr>
          </a:p>
        </p:txBody>
      </p:sp>
      <p:sp>
        <p:nvSpPr>
          <p:cNvPr id="13" name="Rectangle 12"/>
          <p:cNvSpPr/>
          <p:nvPr/>
        </p:nvSpPr>
        <p:spPr>
          <a:xfrm>
            <a:off x="1000100" y="3786190"/>
            <a:ext cx="3756156" cy="338554"/>
          </a:xfrm>
          <a:prstGeom prst="rect">
            <a:avLst/>
          </a:prstGeom>
        </p:spPr>
        <p:txBody>
          <a:bodyPr wrap="none">
            <a:spAutoFit/>
          </a:bodyPr>
          <a:lstStyle/>
          <a:p>
            <a:pPr marL="457200" lvl="1" indent="0" algn="jus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cs typeface="Times New Roman" pitchFamily="16" charset="0"/>
              </a:rPr>
              <a:t>Carburation </a:t>
            </a:r>
            <a:r>
              <a:rPr lang="fr-FR" sz="1600" b="1" dirty="0" smtClean="0">
                <a:solidFill>
                  <a:schemeClr val="tx1"/>
                </a:solidFill>
                <a:cs typeface="Times New Roman" pitchFamily="16" charset="0"/>
              </a:rPr>
              <a:t>(diffusion du </a:t>
            </a:r>
            <a:r>
              <a:rPr lang="fr-FR" sz="1600" b="1" dirty="0" smtClean="0">
                <a:cs typeface="Times New Roman" pitchFamily="16" charset="0"/>
              </a:rPr>
              <a:t>carbone</a:t>
            </a:r>
            <a:r>
              <a:rPr lang="fr-FR" sz="1600" b="1" dirty="0" smtClean="0">
                <a:solidFill>
                  <a:schemeClr val="tx1"/>
                </a:solidFill>
                <a:cs typeface="Times New Roman" pitchFamily="16" charset="0"/>
              </a:rPr>
              <a:t>)</a:t>
            </a:r>
          </a:p>
        </p:txBody>
      </p:sp>
      <p:sp>
        <p:nvSpPr>
          <p:cNvPr id="14" name="Rectangle 13"/>
          <p:cNvSpPr/>
          <p:nvPr/>
        </p:nvSpPr>
        <p:spPr>
          <a:xfrm>
            <a:off x="3500430" y="4429132"/>
            <a:ext cx="4014240" cy="338554"/>
          </a:xfrm>
          <a:prstGeom prst="rect">
            <a:avLst/>
          </a:prstGeom>
        </p:spPr>
        <p:txBody>
          <a:bodyPr wrap="none">
            <a:spAutoFit/>
          </a:bodyPr>
          <a:lstStyle/>
          <a:p>
            <a:pPr marL="457200" lvl="1" indent="0" algn="jus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solidFill>
                  <a:srgbClr val="FFFF00"/>
                </a:solidFill>
                <a:cs typeface="Times New Roman" pitchFamily="16" charset="0"/>
              </a:rPr>
              <a:t> </a:t>
            </a:r>
            <a:r>
              <a:rPr lang="fr-FR" sz="1600" b="1" dirty="0" smtClean="0">
                <a:cs typeface="Times New Roman" pitchFamily="16" charset="0"/>
              </a:rPr>
              <a:t>Carbo</a:t>
            </a:r>
            <a:r>
              <a:rPr lang="fr-FR" sz="1600" b="1" dirty="0" smtClean="0">
                <a:solidFill>
                  <a:srgbClr val="FFFF00"/>
                </a:solidFill>
                <a:cs typeface="Times New Roman" pitchFamily="16" charset="0"/>
              </a:rPr>
              <a:t>nitruration </a:t>
            </a:r>
            <a:r>
              <a:rPr lang="fr-FR" sz="1600" b="1" dirty="0" smtClean="0">
                <a:solidFill>
                  <a:schemeClr val="tx1"/>
                </a:solidFill>
                <a:cs typeface="Times New Roman" pitchFamily="16" charset="0"/>
              </a:rPr>
              <a:t>(diffusion des deux)</a:t>
            </a:r>
          </a:p>
        </p:txBody>
      </p:sp>
      <p:sp>
        <p:nvSpPr>
          <p:cNvPr id="15" name="Rectangle 14"/>
          <p:cNvSpPr/>
          <p:nvPr/>
        </p:nvSpPr>
        <p:spPr>
          <a:xfrm>
            <a:off x="2214546" y="4071942"/>
            <a:ext cx="3571812" cy="338554"/>
          </a:xfrm>
          <a:prstGeom prst="rect">
            <a:avLst/>
          </a:prstGeom>
        </p:spPr>
        <p:txBody>
          <a:bodyPr wrap="none">
            <a:spAutoFit/>
          </a:bodyPr>
          <a:lstStyle/>
          <a:p>
            <a:pPr marL="457200" lvl="1" indent="0" algn="jus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solidFill>
                  <a:srgbClr val="FFFF00"/>
                </a:solidFill>
                <a:cs typeface="Times New Roman" pitchFamily="16" charset="0"/>
              </a:rPr>
              <a:t>Nitruration </a:t>
            </a:r>
            <a:r>
              <a:rPr lang="fr-FR" sz="1600" b="1" dirty="0" smtClean="0">
                <a:solidFill>
                  <a:schemeClr val="tx1"/>
                </a:solidFill>
                <a:cs typeface="Times New Roman" pitchFamily="16" charset="0"/>
              </a:rPr>
              <a:t>(diffusion de </a:t>
            </a:r>
            <a:r>
              <a:rPr lang="fr-FR" sz="1600" b="1" dirty="0" smtClean="0">
                <a:solidFill>
                  <a:srgbClr val="FFFF00"/>
                </a:solidFill>
                <a:cs typeface="Times New Roman" pitchFamily="16" charset="0"/>
              </a:rPr>
              <a:t>l’azote</a:t>
            </a:r>
            <a:r>
              <a:rPr lang="fr-FR" sz="1600" b="1" dirty="0" smtClean="0">
                <a:solidFill>
                  <a:schemeClr val="tx1"/>
                </a:solidFill>
                <a:cs typeface="Times New Roman" pitchFamily="16" charset="0"/>
              </a:rPr>
              <a:t>) </a:t>
            </a:r>
          </a:p>
        </p:txBody>
      </p:sp>
      <p:sp>
        <p:nvSpPr>
          <p:cNvPr id="7" name="ZoneTexte 6"/>
          <p:cNvSpPr txBox="1"/>
          <p:nvPr/>
        </p:nvSpPr>
        <p:spPr>
          <a:xfrm>
            <a:off x="2071670" y="142852"/>
            <a:ext cx="3587636" cy="510778"/>
          </a:xfrm>
          <a:prstGeom prst="roundRect">
            <a:avLst/>
          </a:prstGeom>
          <a:solidFill>
            <a:srgbClr val="00B050"/>
          </a:solidFill>
        </p:spPr>
        <p:txBody>
          <a:bodyPr wrap="square" rtlCol="0">
            <a:spAutoFit/>
          </a:bodyPr>
          <a:lstStyle/>
          <a:p>
            <a:r>
              <a:rPr lang="fr-FR" b="1" dirty="0" smtClean="0">
                <a:solidFill>
                  <a:srgbClr val="FFFF00"/>
                </a:solidFill>
              </a:rPr>
              <a:t>I-INTRODUCTION</a:t>
            </a:r>
            <a:endParaRPr lang="fr-FR"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14282" y="214314"/>
            <a:ext cx="8643998" cy="650083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857488" y="-24"/>
            <a:ext cx="2857520" cy="562630"/>
          </a:xfrm>
          <a:prstGeom prst="flowChartTerminator">
            <a:avLst/>
          </a:prstGeom>
          <a:solidFill>
            <a:srgbClr val="00B050"/>
          </a:solidFill>
        </p:spPr>
        <p:txBody>
          <a:bodyPr wrap="square" rtlCol="0">
            <a:spAutoFit/>
          </a:bodyPr>
          <a:lstStyle/>
          <a:p>
            <a:r>
              <a:rPr lang="fr-FR" sz="2000" b="1" dirty="0" smtClean="0">
                <a:solidFill>
                  <a:srgbClr val="FFFF00"/>
                </a:solidFill>
              </a:rPr>
              <a:t>2-CÉMENTATION</a:t>
            </a:r>
            <a:endParaRPr lang="fr-FR" sz="2000" b="1" dirty="0">
              <a:solidFill>
                <a:srgbClr val="FFFF00"/>
              </a:solidFill>
            </a:endParaRPr>
          </a:p>
        </p:txBody>
      </p:sp>
      <p:sp>
        <p:nvSpPr>
          <p:cNvPr id="7" name="Rectangle 6"/>
          <p:cNvSpPr/>
          <p:nvPr/>
        </p:nvSpPr>
        <p:spPr>
          <a:xfrm>
            <a:off x="3000364" y="2643182"/>
            <a:ext cx="3094117" cy="400110"/>
          </a:xfrm>
          <a:prstGeom prst="rect">
            <a:avLst/>
          </a:prstGeom>
          <a:solidFill>
            <a:schemeClr val="accent4"/>
          </a:solidFill>
        </p:spPr>
        <p:txBody>
          <a:bodyPr wrap="none">
            <a:spAutoFit/>
          </a:bodyPr>
          <a:lstStyle/>
          <a:p>
            <a:r>
              <a:rPr lang="fr-FR" sz="2000" b="1" dirty="0" smtClean="0"/>
              <a:t>Principe de la cémentation</a:t>
            </a:r>
            <a:endParaRPr lang="fr-FR" sz="2000" dirty="0"/>
          </a:p>
        </p:txBody>
      </p:sp>
      <p:sp>
        <p:nvSpPr>
          <p:cNvPr id="8" name="Rectangle à coins arrondis 7"/>
          <p:cNvSpPr/>
          <p:nvPr/>
        </p:nvSpPr>
        <p:spPr>
          <a:xfrm>
            <a:off x="5000628" y="3071810"/>
            <a:ext cx="3643338" cy="2281476"/>
          </a:xfrm>
          <a:prstGeom prst="roundRect">
            <a:avLst/>
          </a:prstGeom>
          <a:solidFill>
            <a:schemeClr val="accent5">
              <a:lumMod val="60000"/>
              <a:lumOff val="40000"/>
            </a:schemeClr>
          </a:solidFill>
        </p:spPr>
        <p:txBody>
          <a:bodyPr wrap="square">
            <a:spAutoFit/>
          </a:bodyPr>
          <a:lstStyle/>
          <a:p>
            <a:pPr algn="just"/>
            <a:r>
              <a:rPr lang="fr-FR" sz="1600" dirty="0" smtClean="0"/>
              <a:t>Les pièces à cémenter sont mises en présence d’un corps riche en carbone appelé cément (Elément apportant le C). Celui-ci peut-être solide, liquide ou gazeux. L’ensemble (pièce-cément) est porté à une température élevée (875° à 925° C) nécessaire à la diffusion du carbone.</a:t>
            </a:r>
            <a:endParaRPr lang="fr-FR" sz="1600" dirty="0"/>
          </a:p>
        </p:txBody>
      </p:sp>
      <p:pic>
        <p:nvPicPr>
          <p:cNvPr id="1026" name="Picture 2"/>
          <p:cNvPicPr>
            <a:picLocks noChangeAspect="1" noChangeArrowheads="1"/>
          </p:cNvPicPr>
          <p:nvPr/>
        </p:nvPicPr>
        <p:blipFill>
          <a:blip r:embed="rId2"/>
          <a:srcRect/>
          <a:stretch>
            <a:fillRect/>
          </a:stretch>
        </p:blipFill>
        <p:spPr bwMode="auto">
          <a:xfrm>
            <a:off x="2143108" y="3214686"/>
            <a:ext cx="2643206" cy="2056576"/>
          </a:xfrm>
          <a:prstGeom prst="rect">
            <a:avLst/>
          </a:prstGeom>
          <a:noFill/>
          <a:ln w="9525">
            <a:noFill/>
            <a:miter lim="800000"/>
            <a:headEnd/>
            <a:tailEnd/>
          </a:ln>
          <a:effectLst/>
        </p:spPr>
      </p:pic>
      <p:sp>
        <p:nvSpPr>
          <p:cNvPr id="10" name="Rectangle à coins arrondis 9"/>
          <p:cNvSpPr/>
          <p:nvPr/>
        </p:nvSpPr>
        <p:spPr>
          <a:xfrm>
            <a:off x="428596" y="571480"/>
            <a:ext cx="7929618" cy="646986"/>
          </a:xfrm>
          <a:prstGeom prst="roundRect">
            <a:avLst/>
          </a:prstGeom>
          <a:solidFill>
            <a:schemeClr val="tx1"/>
          </a:solidFill>
        </p:spPr>
        <p:txBody>
          <a:bodyPr wrap="square">
            <a:spAutoFit/>
          </a:bodyPr>
          <a:lstStyle/>
          <a:p>
            <a:r>
              <a:rPr lang="fr-FR" sz="1600" dirty="0" smtClean="0"/>
              <a:t>La cémentation est un traitement thermochimique superficiel qui consiste à augmenter la teneur superficielle en C d'une pièce, puis à durcir par trempe la structure ainsi obtenue.</a:t>
            </a:r>
          </a:p>
        </p:txBody>
      </p:sp>
      <p:sp>
        <p:nvSpPr>
          <p:cNvPr id="11" name="Rectangle à coins arrondis 10"/>
          <p:cNvSpPr/>
          <p:nvPr/>
        </p:nvSpPr>
        <p:spPr>
          <a:xfrm>
            <a:off x="357158" y="1214423"/>
            <a:ext cx="4429156" cy="1464231"/>
          </a:xfrm>
          <a:prstGeom prst="roundRect">
            <a:avLst/>
          </a:prstGeom>
          <a:solidFill>
            <a:schemeClr val="accent2">
              <a:lumMod val="60000"/>
              <a:lumOff val="40000"/>
            </a:schemeClr>
          </a:solidFill>
        </p:spPr>
        <p:txBody>
          <a:bodyPr wrap="square">
            <a:spAutoFit/>
          </a:bodyPr>
          <a:lstStyle/>
          <a:p>
            <a:pPr algn="just"/>
            <a:r>
              <a:rPr lang="fr-FR" sz="1600" dirty="0" smtClean="0"/>
              <a:t>1-Enrichissement de la surface en carbone à haute température (généralement 900 à 980°C). On distingue trois types de cémentation suivant l'état du milieu cémentant : Cémentation solide, cémentation  liquide, cémentation gazeuse.</a:t>
            </a:r>
          </a:p>
        </p:txBody>
      </p:sp>
      <p:sp>
        <p:nvSpPr>
          <p:cNvPr id="12" name="Rectangle à coins arrondis 11"/>
          <p:cNvSpPr/>
          <p:nvPr/>
        </p:nvSpPr>
        <p:spPr>
          <a:xfrm>
            <a:off x="5357818" y="1214422"/>
            <a:ext cx="3357586" cy="1191816"/>
          </a:xfrm>
          <a:prstGeom prst="roundRect">
            <a:avLst/>
          </a:prstGeom>
          <a:solidFill>
            <a:schemeClr val="accent2">
              <a:lumMod val="60000"/>
              <a:lumOff val="40000"/>
            </a:schemeClr>
          </a:solidFill>
        </p:spPr>
        <p:txBody>
          <a:bodyPr wrap="square">
            <a:spAutoFit/>
          </a:bodyPr>
          <a:lstStyle/>
          <a:p>
            <a:pPr algn="just"/>
            <a:r>
              <a:rPr lang="fr-FR" sz="1600" dirty="0" smtClean="0"/>
              <a:t>2- Trempe de la pièce afin d'obtenir une structure martensitique en surface (&lt;900 HV) et une structure plus douce (bainite) à cœur.</a:t>
            </a:r>
            <a:endParaRPr lang="fr-FR" sz="1600" dirty="0"/>
          </a:p>
        </p:txBody>
      </p:sp>
      <p:pic>
        <p:nvPicPr>
          <p:cNvPr id="1027" name="Picture 3"/>
          <p:cNvPicPr>
            <a:picLocks noChangeAspect="1" noChangeArrowheads="1"/>
          </p:cNvPicPr>
          <p:nvPr/>
        </p:nvPicPr>
        <p:blipFill>
          <a:blip r:embed="rId3"/>
          <a:srcRect/>
          <a:stretch>
            <a:fillRect/>
          </a:stretch>
        </p:blipFill>
        <p:spPr bwMode="auto">
          <a:xfrm>
            <a:off x="4429124" y="5429264"/>
            <a:ext cx="3643338" cy="1088239"/>
          </a:xfrm>
          <a:prstGeom prst="rect">
            <a:avLst/>
          </a:prstGeom>
          <a:noFill/>
          <a:ln w="57150">
            <a:solidFill>
              <a:schemeClr val="accent2"/>
            </a:solidFill>
            <a:miter lim="800000"/>
            <a:headEnd/>
            <a:tailEnd/>
          </a:ln>
          <a:effectLst/>
        </p:spPr>
      </p:pic>
      <p:sp>
        <p:nvSpPr>
          <p:cNvPr id="15" name="Pentagone 14"/>
          <p:cNvSpPr/>
          <p:nvPr/>
        </p:nvSpPr>
        <p:spPr>
          <a:xfrm>
            <a:off x="928662" y="5429264"/>
            <a:ext cx="3500462" cy="1077218"/>
          </a:xfrm>
          <a:prstGeom prst="homePlate">
            <a:avLst/>
          </a:prstGeom>
          <a:solidFill>
            <a:schemeClr val="accent2"/>
          </a:solidFill>
        </p:spPr>
        <p:txBody>
          <a:bodyPr wrap="square">
            <a:spAutoFit/>
          </a:bodyP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smtClean="0">
                <a:solidFill>
                  <a:srgbClr val="FFFFFF"/>
                </a:solidFill>
                <a:cs typeface="Times New Roman" pitchFamily="16" charset="0"/>
              </a:rPr>
              <a:t>Généralement à la suite de la cémentation  une trempe et un revenu est réalisé afin de maximiser la dureté de la peau</a:t>
            </a:r>
            <a:r>
              <a:rPr lang="fr-FR" sz="1600" dirty="0" smtClean="0">
                <a:solidFill>
                  <a:srgbClr val="FFFFFF"/>
                </a:solidFill>
              </a:rPr>
              <a:t> </a:t>
            </a:r>
            <a:endParaRPr lang="fr-FR" sz="16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checkerboard(across)">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12" presetClass="entr" presetSubtype="4"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Effect transition="in" filter="slide(fromBottom)">
                                      <p:cBhvr>
                                        <p:cTn id="5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10" grpId="0" animBg="1"/>
      <p:bldP spid="11"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0" y="5286388"/>
            <a:ext cx="8929718" cy="919401"/>
          </a:xfrm>
          <a:prstGeom prst="roundRect">
            <a:avLst/>
          </a:prstGeom>
          <a:solidFill>
            <a:srgbClr val="FFFF00"/>
          </a:solidFill>
        </p:spPr>
        <p:txBody>
          <a:bodyPr wrap="square">
            <a:spAutoFit/>
          </a:bodyPr>
          <a:lstStyle/>
          <a:p>
            <a:pPr algn="just"/>
            <a:r>
              <a:rPr lang="fr-FR" sz="1600" b="1" dirty="0" smtClean="0">
                <a:cs typeface="Times New Roman" pitchFamily="16" charset="0"/>
              </a:rPr>
              <a:t>La cémentation permet d’obtenir des surfaces dures et résistantes à l’usure à partir d’aciers à faibles teneurs en carbone (0,1 et 0,3% de C)</a:t>
            </a:r>
            <a:r>
              <a:rPr lang="fr-FR" sz="1600" b="1" dirty="0" smtClean="0"/>
              <a:t> grâce à l’obtention d’une martensite à haute teneur en carbone, tout en garantissant à cœur une bonne ductilité .</a:t>
            </a:r>
            <a:endParaRPr lang="fr-FR" sz="1600" b="1" dirty="0"/>
          </a:p>
        </p:txBody>
      </p:sp>
      <p:sp>
        <p:nvSpPr>
          <p:cNvPr id="7" name="Rectangle à coins arrondis 6"/>
          <p:cNvSpPr/>
          <p:nvPr/>
        </p:nvSpPr>
        <p:spPr>
          <a:xfrm>
            <a:off x="1785918" y="214290"/>
            <a:ext cx="5143520" cy="646986"/>
          </a:xfrm>
          <a:prstGeom prst="roundRect">
            <a:avLst/>
          </a:prstGeom>
          <a:solidFill>
            <a:schemeClr val="accent4">
              <a:lumMod val="75000"/>
            </a:schemeClr>
          </a:solidFill>
        </p:spPr>
        <p:txBody>
          <a:bodyPr wrap="square">
            <a:spAutoFit/>
          </a:bodyPr>
          <a:lstStyle/>
          <a:p>
            <a:pPr algn="ctr"/>
            <a:r>
              <a:rPr lang="fr-FR" sz="1600" b="1" dirty="0" smtClean="0">
                <a:solidFill>
                  <a:schemeClr val="tx1"/>
                </a:solidFill>
              </a:rPr>
              <a:t>La profondeur de la couche cémentée et la rapidité de l'opération sont fonction des trois paramètres</a:t>
            </a:r>
          </a:p>
        </p:txBody>
      </p:sp>
      <p:sp>
        <p:nvSpPr>
          <p:cNvPr id="8" name="Ellipse 7"/>
          <p:cNvSpPr/>
          <p:nvPr/>
        </p:nvSpPr>
        <p:spPr>
          <a:xfrm>
            <a:off x="0" y="1142984"/>
            <a:ext cx="3357554" cy="1168539"/>
          </a:xfrm>
          <a:prstGeom prst="ellipse">
            <a:avLst/>
          </a:prstGeom>
          <a:solidFill>
            <a:schemeClr val="accent3">
              <a:lumMod val="60000"/>
              <a:lumOff val="40000"/>
            </a:schemeClr>
          </a:solidFill>
        </p:spPr>
        <p:txBody>
          <a:bodyPr wrap="square">
            <a:spAutoFit/>
          </a:bodyPr>
          <a:lstStyle/>
          <a:p>
            <a:pPr algn="ctr"/>
            <a:r>
              <a:rPr lang="fr-FR" sz="1600" b="1" dirty="0" smtClean="0"/>
              <a:t>Le pouvoir cémentant du cément caractérisé par son potentiel carbone.</a:t>
            </a:r>
          </a:p>
        </p:txBody>
      </p:sp>
      <p:sp>
        <p:nvSpPr>
          <p:cNvPr id="9" name="Ellipse 8"/>
          <p:cNvSpPr/>
          <p:nvPr/>
        </p:nvSpPr>
        <p:spPr>
          <a:xfrm>
            <a:off x="5429256" y="1357298"/>
            <a:ext cx="2643206" cy="822305"/>
          </a:xfrm>
          <a:prstGeom prst="ellipse">
            <a:avLst/>
          </a:prstGeom>
          <a:solidFill>
            <a:schemeClr val="accent3">
              <a:lumMod val="60000"/>
              <a:lumOff val="40000"/>
            </a:schemeClr>
          </a:solidFill>
        </p:spPr>
        <p:txBody>
          <a:bodyPr wrap="square">
            <a:spAutoFit/>
          </a:bodyPr>
          <a:lstStyle/>
          <a:p>
            <a:r>
              <a:rPr lang="fr-FR" sz="1600" b="1" dirty="0" smtClean="0"/>
              <a:t>La cinétique de réaction gaz-métal</a:t>
            </a:r>
          </a:p>
        </p:txBody>
      </p:sp>
      <p:sp>
        <p:nvSpPr>
          <p:cNvPr id="10" name="Ellipse 9"/>
          <p:cNvSpPr/>
          <p:nvPr/>
        </p:nvSpPr>
        <p:spPr>
          <a:xfrm>
            <a:off x="3143240" y="1357298"/>
            <a:ext cx="2357454" cy="822305"/>
          </a:xfrm>
          <a:prstGeom prst="ellipse">
            <a:avLst/>
          </a:prstGeom>
          <a:solidFill>
            <a:schemeClr val="accent3">
              <a:lumMod val="60000"/>
              <a:lumOff val="40000"/>
            </a:schemeClr>
          </a:solidFill>
        </p:spPr>
        <p:txBody>
          <a:bodyPr wrap="square">
            <a:spAutoFit/>
          </a:bodyPr>
          <a:lstStyle/>
          <a:p>
            <a:pPr algn="ctr"/>
            <a:r>
              <a:rPr lang="fr-FR" sz="1600" b="1" dirty="0" smtClean="0"/>
              <a:t>La diffusion du C dans l'acier.</a:t>
            </a:r>
            <a:endParaRPr lang="fr-FR" sz="1600" b="1" dirty="0"/>
          </a:p>
        </p:txBody>
      </p:sp>
      <p:sp>
        <p:nvSpPr>
          <p:cNvPr id="13" name="Rectangle à coins arrondis 12"/>
          <p:cNvSpPr/>
          <p:nvPr/>
        </p:nvSpPr>
        <p:spPr>
          <a:xfrm>
            <a:off x="4143372" y="2714620"/>
            <a:ext cx="4572000" cy="2247424"/>
          </a:xfrm>
          <a:prstGeom prst="roundRect">
            <a:avLst/>
          </a:prstGeom>
          <a:ln w="57150">
            <a:solidFill>
              <a:srgbClr val="FF0000"/>
            </a:solidFill>
          </a:ln>
        </p:spPr>
        <p:txBody>
          <a:bodyPr>
            <a:spAutoFit/>
          </a:bodyP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800" dirty="0" smtClean="0">
                <a:solidFill>
                  <a:srgbClr val="FFFFFF"/>
                </a:solidFill>
                <a:cs typeface="Times New Roman" pitchFamily="16" charset="0"/>
              </a:rPr>
              <a:t>Les mélanges gazeux :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800" dirty="0" smtClean="0">
                <a:solidFill>
                  <a:srgbClr val="FFFFFF"/>
                </a:solidFill>
                <a:cs typeface="Times New Roman" pitchFamily="16" charset="0"/>
              </a:rPr>
              <a:t>le traitement est réalisé dans un four étanche dans lequel on maintient une atmosphère contrôlée constituée d’un gaz support auquel on ajoute si nécessaire, pour atteindre le potentiel carbone souhaité, un gaz d’enrichissement en carbone</a:t>
            </a:r>
            <a:endParaRPr lang="fr-FR" sz="1800" dirty="0">
              <a:solidFill>
                <a:srgbClr val="FFFFFF"/>
              </a:solidFill>
              <a:cs typeface="Times New Roman" pitchFamily="16" charset="0"/>
            </a:endParaRPr>
          </a:p>
        </p:txBody>
      </p:sp>
      <p:sp>
        <p:nvSpPr>
          <p:cNvPr id="14" name="Rectangle à coins arrondis 13"/>
          <p:cNvSpPr/>
          <p:nvPr/>
        </p:nvSpPr>
        <p:spPr>
          <a:xfrm>
            <a:off x="214282" y="2714620"/>
            <a:ext cx="3643306" cy="2247424"/>
          </a:xfrm>
          <a:prstGeom prst="roundRect">
            <a:avLst/>
          </a:prstGeom>
          <a:ln w="57150">
            <a:solidFill>
              <a:srgbClr val="FF0000"/>
            </a:solidFill>
          </a:ln>
        </p:spPr>
        <p:txBody>
          <a:bodyPr wrap="square">
            <a:spAutoFit/>
          </a:bodyPr>
          <a:lstStyle/>
          <a:p>
            <a:pPr marL="457200" lvl="1" indent="0"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800" dirty="0" smtClean="0">
                <a:solidFill>
                  <a:srgbClr val="FFFFFF"/>
                </a:solidFill>
                <a:cs typeface="Times New Roman" pitchFamily="16" charset="0"/>
              </a:rPr>
              <a:t>Cémentation en caisse:  la pièce est placée dans un mélange de charbon et de fer. Cette technique est de moins en moins utilisée pour des raisons de coût et d’environnement</a:t>
            </a:r>
            <a:endParaRPr lang="fr-FR" sz="1800" dirty="0">
              <a:solidFill>
                <a:srgbClr val="FFFFFF"/>
              </a:solidFill>
              <a:cs typeface="Times New Roman" pitchFamily="1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1+#ppt_w/2"/>
                                          </p:val>
                                        </p:tav>
                                        <p:tav tm="100000">
                                          <p:val>
                                            <p:strVal val="#ppt_x"/>
                                          </p:val>
                                        </p:tav>
                                      </p:tavLst>
                                    </p:anim>
                                    <p:anim calcmode="lin" valueType="num">
                                      <p:cBhvr additive="base">
                                        <p:cTn id="23"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357158" y="1142984"/>
            <a:ext cx="8358246" cy="2009061"/>
          </a:xfrm>
          <a:prstGeom prst="roundRect">
            <a:avLst/>
          </a:prstGeom>
          <a:solidFill>
            <a:schemeClr val="accent3">
              <a:lumMod val="60000"/>
              <a:lumOff val="40000"/>
            </a:schemeClr>
          </a:solidFill>
        </p:spPr>
        <p:txBody>
          <a:bodyPr wrap="square">
            <a:spAutoFit/>
          </a:bodyPr>
          <a:lstStyle/>
          <a:p>
            <a:pPr>
              <a:buClr>
                <a:srgbClr val="FFFFFF"/>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b="1" dirty="0" smtClean="0">
              <a:cs typeface="Times New Roman" pitchFamily="16" charset="0"/>
            </a:endParaRPr>
          </a:p>
          <a:p>
            <a:pPr algn="jus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cs typeface="Times New Roman" pitchFamily="16" charset="0"/>
              </a:rPr>
              <a:t>Les duretés superficielles obtenues après nitruration sont supérieures à celles obtenues par carburation. </a:t>
            </a:r>
          </a:p>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cs typeface="Times New Roman" pitchFamily="16" charset="0"/>
              </a:rPr>
              <a:t>La zone traitée est de faible épaisseur : 0,2 mm pour un traitement de 10h à 525°C et 0,6 mm pour 60h à 525°C. Ces faibles épaisseurs sont liées à la température du traitement . </a:t>
            </a:r>
          </a:p>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cs typeface="Times New Roman" pitchFamily="16" charset="0"/>
              </a:rPr>
              <a:t>Comme la nitruration s’opère sur du fer sous la forme </a:t>
            </a:r>
            <a:r>
              <a:rPr lang="fr-FR" sz="1600" b="1" dirty="0" smtClean="0">
                <a:latin typeface="Symbol" pitchFamily="16" charset="2"/>
              </a:rPr>
              <a:t></a:t>
            </a:r>
            <a:r>
              <a:rPr lang="fr-FR" sz="1600" b="1" dirty="0" smtClean="0">
                <a:cs typeface="Times New Roman" pitchFamily="16" charset="0"/>
              </a:rPr>
              <a:t> et que le durcissement n’est dû qu’à la formation de nitrure aucun traitement thermique ultérieur n’est nécessaire </a:t>
            </a:r>
          </a:p>
        </p:txBody>
      </p:sp>
      <p:sp>
        <p:nvSpPr>
          <p:cNvPr id="18" name="Rectangle à coins arrondis 17"/>
          <p:cNvSpPr/>
          <p:nvPr/>
        </p:nvSpPr>
        <p:spPr>
          <a:xfrm>
            <a:off x="428596" y="625537"/>
            <a:ext cx="7848000" cy="374571"/>
          </a:xfrm>
          <a:prstGeom prst="roundRect">
            <a:avLst/>
          </a:prstGeom>
          <a:solidFill>
            <a:schemeClr val="accent5">
              <a:lumMod val="40000"/>
              <a:lumOff val="60000"/>
            </a:schemeClr>
          </a:solidFill>
        </p:spPr>
        <p:txBody>
          <a:bodyPr wrap="square">
            <a:spAutoFit/>
          </a:bodyPr>
          <a:lstStyle/>
          <a:p>
            <a:r>
              <a:rPr lang="fr-FR" sz="1600" b="1" dirty="0" smtClean="0"/>
              <a:t>La nitruration est un traitement thermochimique d’enrichissement superficiel en azote.</a:t>
            </a:r>
            <a:endParaRPr lang="fr-FR" sz="1600" b="1" dirty="0"/>
          </a:p>
        </p:txBody>
      </p:sp>
      <p:sp>
        <p:nvSpPr>
          <p:cNvPr id="19" name="Rectangle à coins arrondis 18"/>
          <p:cNvSpPr/>
          <p:nvPr/>
        </p:nvSpPr>
        <p:spPr>
          <a:xfrm>
            <a:off x="214282" y="214314"/>
            <a:ext cx="8643998" cy="650083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à coins arrondis 14"/>
          <p:cNvSpPr/>
          <p:nvPr/>
        </p:nvSpPr>
        <p:spPr>
          <a:xfrm>
            <a:off x="3428992" y="1"/>
            <a:ext cx="2571768" cy="504000"/>
          </a:xfrm>
          <a:prstGeom prst="roundRect">
            <a:avLst/>
          </a:prstGeom>
          <a:solidFill>
            <a:srgbClr val="00B050"/>
          </a:solidFill>
        </p:spPr>
        <p:txBody>
          <a:bodyPr wrap="square">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1" dirty="0" smtClean="0">
                <a:solidFill>
                  <a:srgbClr val="FFFF00"/>
                </a:solidFill>
                <a:cs typeface="Times New Roman" pitchFamily="16" charset="0"/>
              </a:rPr>
              <a:t>3-NITRURATION</a:t>
            </a:r>
            <a:endParaRPr lang="fr-FR" sz="2000" b="1" dirty="0" smtClean="0">
              <a:solidFill>
                <a:srgbClr val="FFFF00"/>
              </a:solidFill>
              <a:cs typeface="Times New Roman" pitchFamily="16"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2000" b="1" dirty="0" smtClean="0">
              <a:solidFill>
                <a:srgbClr val="FFFF00"/>
              </a:solidFill>
              <a:cs typeface="Times New Roman" pitchFamily="16" charset="0"/>
            </a:endParaRPr>
          </a:p>
        </p:txBody>
      </p:sp>
      <p:pic>
        <p:nvPicPr>
          <p:cNvPr id="1026" name="Picture 2"/>
          <p:cNvPicPr>
            <a:picLocks noChangeAspect="1" noChangeArrowheads="1"/>
          </p:cNvPicPr>
          <p:nvPr/>
        </p:nvPicPr>
        <p:blipFill>
          <a:blip r:embed="rId3"/>
          <a:srcRect/>
          <a:stretch>
            <a:fillRect/>
          </a:stretch>
        </p:blipFill>
        <p:spPr bwMode="auto">
          <a:xfrm>
            <a:off x="1500166" y="3286124"/>
            <a:ext cx="5487976" cy="3200403"/>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5"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1" nodeType="clickEffect">
                                  <p:stCondLst>
                                    <p:cond delay="0"/>
                                  </p:stCondLst>
                                  <p:iterate type="lt">
                                    <p:tmPct val="0"/>
                                  </p:iterate>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53"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1" animBg="1"/>
      <p:bldP spid="19"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7158" y="571480"/>
            <a:ext cx="8215370" cy="2009061"/>
          </a:xfrm>
          <a:prstGeom prst="roundRect">
            <a:avLst/>
          </a:prstGeom>
          <a:solidFill>
            <a:schemeClr val="accent3">
              <a:lumMod val="20000"/>
              <a:lumOff val="80000"/>
            </a:schemeClr>
          </a:solidFill>
        </p:spPr>
        <p:txBody>
          <a:bodyPr wrap="square">
            <a:spAutoFit/>
          </a:bodyPr>
          <a:lstStyle/>
          <a:p>
            <a:pPr algn="just"/>
            <a:r>
              <a:rPr lang="fr-FR" sz="1600" b="1" dirty="0" smtClean="0"/>
              <a:t>Elle consiste à enrichir simultanément la pièce en carbone et en azote. Elle comporte un traitement de chauffage en atmosphère à des températures comprises entre 723 et 990°C, pendant des temps inférieurs à ceux des cémentations par le carbone seul, sauf pour les cémentations basses pressions, suivi en général d’une trempe directe.</a:t>
            </a:r>
          </a:p>
          <a:p>
            <a:pPr algn="just"/>
            <a:r>
              <a:rPr lang="fr-FR" sz="1600" b="1" dirty="0" smtClean="0"/>
              <a:t>Comme le traitement a lieu à température plus faible que celle des cémentations par le carbone, les risques de surchauffe et de grossissement de grains sont limités et la trempe donne des déformations des pièces plus faibles et mieux maîtrisées.</a:t>
            </a:r>
            <a:endParaRPr lang="fr-FR" sz="1600" b="1" dirty="0"/>
          </a:p>
        </p:txBody>
      </p:sp>
      <p:sp>
        <p:nvSpPr>
          <p:cNvPr id="3" name="Rectangle à coins arrondis 2"/>
          <p:cNvSpPr/>
          <p:nvPr/>
        </p:nvSpPr>
        <p:spPr>
          <a:xfrm>
            <a:off x="2714612" y="109815"/>
            <a:ext cx="3193830" cy="442674"/>
          </a:xfrm>
          <a:prstGeom prst="roundRect">
            <a:avLst/>
          </a:prstGeom>
          <a:solidFill>
            <a:srgbClr val="00B050"/>
          </a:solidFill>
        </p:spPr>
        <p:txBody>
          <a:bodyPr wrap="none">
            <a:spAutoFit/>
          </a:bodyPr>
          <a:lstStyle/>
          <a:p>
            <a:pPr algn="just"/>
            <a:r>
              <a:rPr lang="fr-FR" sz="2000" b="1" dirty="0" smtClean="0">
                <a:solidFill>
                  <a:srgbClr val="FFFF00"/>
                </a:solidFill>
              </a:rPr>
              <a:t>4-CARBONITRURATION</a:t>
            </a:r>
            <a:endParaRPr lang="fr-FR" sz="2000" b="1" dirty="0" smtClean="0">
              <a:solidFill>
                <a:srgbClr val="FFFF00"/>
              </a:solidFill>
            </a:endParaRPr>
          </a:p>
        </p:txBody>
      </p:sp>
      <p:sp>
        <p:nvSpPr>
          <p:cNvPr id="6" name="Rectangle à coins arrondis 5"/>
          <p:cNvSpPr/>
          <p:nvPr/>
        </p:nvSpPr>
        <p:spPr>
          <a:xfrm>
            <a:off x="214282" y="2714620"/>
            <a:ext cx="8358246" cy="1191816"/>
          </a:xfrm>
          <a:prstGeom prst="roundRect">
            <a:avLst/>
          </a:prstGeom>
          <a:solidFill>
            <a:schemeClr val="accent2">
              <a:lumMod val="60000"/>
              <a:lumOff val="40000"/>
            </a:schemeClr>
          </a:solidFill>
        </p:spPr>
        <p:txBody>
          <a:bodyPr wrap="square">
            <a:spAutoFit/>
          </a:bodyPr>
          <a:lstStyle/>
          <a:p>
            <a:pPr algn="jus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cs typeface="Times New Roman" pitchFamily="16" charset="0"/>
              </a:rPr>
              <a:t>Diffusion simultanément de carbone et d’azote en surface </a:t>
            </a:r>
          </a:p>
          <a:p>
            <a:pPr algn="jus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cs typeface="Times New Roman" pitchFamily="16" charset="0"/>
              </a:rPr>
              <a:t>Traitement très proche de la carburation s’effectue sur du fer sous la forme </a:t>
            </a:r>
            <a:r>
              <a:rPr lang="fr-FR" sz="1600" b="1" dirty="0" smtClean="0">
                <a:latin typeface="Symbol" pitchFamily="16" charset="2"/>
              </a:rPr>
              <a:t></a:t>
            </a:r>
            <a:r>
              <a:rPr lang="fr-FR" sz="1600" b="1" dirty="0" smtClean="0">
                <a:cs typeface="Times New Roman" pitchFamily="16" charset="0"/>
              </a:rPr>
              <a:t> </a:t>
            </a:r>
          </a:p>
          <a:p>
            <a:pPr algn="jus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smtClean="0">
                <a:cs typeface="Times New Roman" pitchFamily="16" charset="0"/>
              </a:rPr>
              <a:t>Les propriétés de la couche traité sont intermédiaires aux propriétés des traitements de carburation et de nitruration </a:t>
            </a:r>
            <a:endParaRPr lang="fr-FR" sz="1600" b="1" dirty="0">
              <a:cs typeface="Times New Roman" pitchFamily="16" charset="0"/>
            </a:endParaRPr>
          </a:p>
        </p:txBody>
      </p:sp>
      <p:sp>
        <p:nvSpPr>
          <p:cNvPr id="9" name="Rectangle à coins arrondis 8"/>
          <p:cNvSpPr/>
          <p:nvPr/>
        </p:nvSpPr>
        <p:spPr>
          <a:xfrm>
            <a:off x="214282" y="214314"/>
            <a:ext cx="8643998" cy="650083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à coins arrondis 10"/>
          <p:cNvSpPr/>
          <p:nvPr/>
        </p:nvSpPr>
        <p:spPr>
          <a:xfrm>
            <a:off x="571472" y="4429132"/>
            <a:ext cx="7786742" cy="2009061"/>
          </a:xfrm>
          <a:prstGeom prst="roundRect">
            <a:avLst/>
          </a:prstGeom>
          <a:solidFill>
            <a:schemeClr val="accent5">
              <a:lumMod val="20000"/>
              <a:lumOff val="80000"/>
            </a:schemeClr>
          </a:solidFill>
        </p:spPr>
        <p:txBody>
          <a:bodyPr wrap="square">
            <a:spAutoFit/>
          </a:bodyPr>
          <a:lstStyle/>
          <a:p>
            <a:r>
              <a:rPr lang="fr-FR" sz="1600" b="1" dirty="0" smtClean="0"/>
              <a:t>- Amélioration de la diffusion du carbone</a:t>
            </a:r>
          </a:p>
          <a:p>
            <a:r>
              <a:rPr lang="fr-FR" sz="1600" b="1" dirty="0" smtClean="0"/>
              <a:t>- Accroissement du domaine de solubilité du carbone dans l’austénite par abaissement des points de transformation Fe α a Fe γ.</a:t>
            </a:r>
          </a:p>
          <a:p>
            <a:r>
              <a:rPr lang="fr-FR" sz="1600" b="1" dirty="0" smtClean="0"/>
              <a:t>- Action synergique de l’azote et du carbone en augmentant considérablement la</a:t>
            </a:r>
          </a:p>
          <a:p>
            <a:r>
              <a:rPr lang="fr-FR" sz="1600" b="1" dirty="0" smtClean="0"/>
              <a:t>trempabilité de la couche par abaissement du point de transformation Ms. Cependant, une couche carbonitrurée contiendra plus d’austénite résiduelle qu’une couche cémentée de même teneur en carbone</a:t>
            </a:r>
            <a:endParaRPr lang="fr-FR" sz="1600" b="1" dirty="0"/>
          </a:p>
        </p:txBody>
      </p:sp>
      <p:sp>
        <p:nvSpPr>
          <p:cNvPr id="10" name="Ellipse 9"/>
          <p:cNvSpPr/>
          <p:nvPr/>
        </p:nvSpPr>
        <p:spPr>
          <a:xfrm>
            <a:off x="2857488" y="3929066"/>
            <a:ext cx="2357454" cy="519351"/>
          </a:xfrm>
          <a:prstGeom prst="ellipse">
            <a:avLst/>
          </a:prstGeom>
          <a:solidFill>
            <a:schemeClr val="tx1"/>
          </a:solidFill>
        </p:spPr>
        <p:txBody>
          <a:bodyPr wrap="square">
            <a:spAutoFit/>
          </a:bodyPr>
          <a:lstStyle/>
          <a:p>
            <a:r>
              <a:rPr lang="fr-FR" sz="1800" b="1" dirty="0" smtClean="0">
                <a:solidFill>
                  <a:srgbClr val="FF0000"/>
                </a:solidFill>
              </a:rPr>
              <a:t>Rôle de l’azote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Bottom)">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9" grpId="0" animBg="1"/>
      <p:bldP spid="11"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14282" y="4505110"/>
            <a:ext cx="8715436" cy="2281476"/>
          </a:xfrm>
          <a:prstGeom prst="roundRect">
            <a:avLst/>
          </a:prstGeom>
          <a:solidFill>
            <a:schemeClr val="accent6">
              <a:lumMod val="60000"/>
              <a:lumOff val="40000"/>
            </a:schemeClr>
          </a:solidFill>
          <a:ln w="57150">
            <a:solidFill>
              <a:schemeClr val="accent3">
                <a:lumMod val="40000"/>
                <a:lumOff val="60000"/>
              </a:schemeClr>
            </a:solidFill>
          </a:ln>
        </p:spPr>
        <p:txBody>
          <a:bodyPr wrap="square">
            <a:spAutoFit/>
          </a:bodyPr>
          <a:lstStyle/>
          <a:p>
            <a:r>
              <a:rPr lang="fr-FR" sz="1600" b="1" dirty="0" smtClean="0"/>
              <a:t>- Un raccourcissement du temps de traitement comparé à celui nécessaire en cémentation classique pour obtenir la même épaisseur de couche. Ceci s’explique par l’augmentation du coefficient de diffusion du carbone dans l’acier quand il est associé à l’azote.</a:t>
            </a:r>
          </a:p>
          <a:p>
            <a:r>
              <a:rPr lang="fr-FR" sz="1600" b="1" dirty="0" smtClean="0"/>
              <a:t>- Une diminution de la température de traitement. L’azote diminuant la température de transformation allotropique du fer, on peut ainsi obtenir du fer γ à 590 °C en augmentant la teneur en azote.</a:t>
            </a:r>
          </a:p>
          <a:p>
            <a:r>
              <a:rPr lang="fr-FR" sz="1600" b="1" dirty="0" smtClean="0"/>
              <a:t>- Une amélioration de la trempabilité de la couche enrichie. Dans le cas des aciers non alliés, cela permet d’atteindre un meilleur durcissement pour un refroidissement donné. </a:t>
            </a:r>
            <a:endParaRPr lang="fr-FR" sz="1600" b="1" dirty="0"/>
          </a:p>
        </p:txBody>
      </p:sp>
      <p:pic>
        <p:nvPicPr>
          <p:cNvPr id="8" name="Picture 2"/>
          <p:cNvPicPr>
            <a:picLocks noChangeAspect="1" noChangeArrowheads="1"/>
          </p:cNvPicPr>
          <p:nvPr/>
        </p:nvPicPr>
        <p:blipFill>
          <a:blip r:embed="rId3"/>
          <a:srcRect/>
          <a:stretch>
            <a:fillRect/>
          </a:stretch>
        </p:blipFill>
        <p:spPr bwMode="auto">
          <a:xfrm>
            <a:off x="2500298" y="214290"/>
            <a:ext cx="4214842" cy="3117227"/>
          </a:xfrm>
          <a:prstGeom prst="rect">
            <a:avLst/>
          </a:prstGeom>
          <a:noFill/>
          <a:ln w="9525">
            <a:noFill/>
            <a:miter lim="800000"/>
            <a:headEnd/>
            <a:tailEnd/>
          </a:ln>
          <a:effectLst/>
        </p:spPr>
      </p:pic>
      <p:sp>
        <p:nvSpPr>
          <p:cNvPr id="9" name="Rectangle à coins arrondis 8"/>
          <p:cNvSpPr/>
          <p:nvPr/>
        </p:nvSpPr>
        <p:spPr>
          <a:xfrm>
            <a:off x="357158" y="3643314"/>
            <a:ext cx="8358246" cy="919401"/>
          </a:xfrm>
          <a:prstGeom prst="roundRect">
            <a:avLst/>
          </a:prstGeom>
          <a:solidFill>
            <a:schemeClr val="accent3">
              <a:lumMod val="40000"/>
              <a:lumOff val="60000"/>
            </a:schemeClr>
          </a:solidFill>
        </p:spPr>
        <p:txBody>
          <a:bodyPr wrap="square">
            <a:spAutoFit/>
          </a:bodyPr>
          <a:lstStyle/>
          <a:p>
            <a:r>
              <a:rPr lang="fr-FR" sz="1600" b="1" dirty="0" smtClean="0"/>
              <a:t>la carbonitruration est un traitement thermochimique de cémentation activé par l’azote. Des trois effets précédemment décrits découlent des avantages de la carbonitruration par rapport à la cémentation avec notamment: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285852" y="1142984"/>
            <a:ext cx="6068028" cy="2714644"/>
          </a:xfrm>
          <a:prstGeom prst="rect">
            <a:avLst/>
          </a:prstGeom>
          <a:noFill/>
          <a:ln w="9525">
            <a:noFill/>
            <a:miter lim="800000"/>
            <a:headEnd/>
            <a:tailEnd/>
          </a:ln>
          <a:effectLst/>
        </p:spPr>
      </p:pic>
      <p:sp>
        <p:nvSpPr>
          <p:cNvPr id="3" name="ZoneTexte 2"/>
          <p:cNvSpPr txBox="1"/>
          <p:nvPr/>
        </p:nvSpPr>
        <p:spPr>
          <a:xfrm>
            <a:off x="2071670" y="142852"/>
            <a:ext cx="3587636" cy="510778"/>
          </a:xfrm>
          <a:prstGeom prst="roundRect">
            <a:avLst/>
          </a:prstGeom>
          <a:solidFill>
            <a:srgbClr val="00B050"/>
          </a:solidFill>
        </p:spPr>
        <p:txBody>
          <a:bodyPr wrap="square" rtlCol="0">
            <a:spAutoFit/>
          </a:bodyPr>
          <a:lstStyle/>
          <a:p>
            <a:r>
              <a:rPr lang="fr-FR" b="1" dirty="0" smtClean="0">
                <a:solidFill>
                  <a:srgbClr val="FFFF00"/>
                </a:solidFill>
              </a:rPr>
              <a:t>5-CONCLUSION</a:t>
            </a:r>
            <a:endParaRPr lang="fr-FR" b="1" dirty="0">
              <a:solidFill>
                <a:srgbClr val="FFFF00"/>
              </a:solidFill>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8146</TotalTime>
  <Words>859</Words>
  <PresentationFormat>Affichage à l'écran (4:3)</PresentationFormat>
  <Paragraphs>59</Paragraphs>
  <Slides>8</Slides>
  <Notes>5</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Apex</vt:lpstr>
      <vt:lpstr>Diapositive 1</vt:lpstr>
      <vt:lpstr>Diapositive 2</vt:lpstr>
      <vt:lpstr>Diapositive 3</vt:lpstr>
      <vt:lpstr>Diapositive 4</vt:lpstr>
      <vt:lpstr>Diapositive 5</vt:lpstr>
      <vt:lpstr>Diapositive 6</vt:lpstr>
      <vt:lpstr>Diapositive 7</vt:lpstr>
      <vt:lpstr>Diapositive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bouzid</dc:creator>
  <cp:lastModifiedBy>bouzid</cp:lastModifiedBy>
  <cp:revision>304</cp:revision>
  <cp:lastPrinted>1601-01-01T00:00:00Z</cp:lastPrinted>
  <dcterms:created xsi:type="dcterms:W3CDTF">2007-09-21T08:57:13Z</dcterms:created>
  <dcterms:modified xsi:type="dcterms:W3CDTF">2020-05-14T11:46:34Z</dcterms:modified>
</cp:coreProperties>
</file>