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62" r:id="rId5"/>
    <p:sldId id="263" r:id="rId6"/>
    <p:sldId id="264" r:id="rId7"/>
    <p:sldId id="286" r:id="rId8"/>
    <p:sldId id="287" r:id="rId9"/>
    <p:sldId id="288" r:id="rId10"/>
    <p:sldId id="269" r:id="rId11"/>
    <p:sldId id="270" r:id="rId12"/>
    <p:sldId id="271" r:id="rId13"/>
    <p:sldId id="290" r:id="rId14"/>
    <p:sldId id="275" r:id="rId15"/>
    <p:sldId id="277" r:id="rId16"/>
    <p:sldId id="293" r:id="rId17"/>
    <p:sldId id="279" r:id="rId18"/>
    <p:sldId id="280" r:id="rId19"/>
    <p:sldId id="294" r:id="rId20"/>
    <p:sldId id="296" r:id="rId21"/>
    <p:sldId id="297" r:id="rId22"/>
    <p:sldId id="298" r:id="rId23"/>
    <p:sldId id="284" r:id="rId24"/>
    <p:sldId id="285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FE773D7C-D96E-4B43-8C4A-93F205DA932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Section sans titre" id="{1BA55C2F-9E83-4E62-8AC5-5A968C9D2A64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71" autoAdjust="0"/>
  </p:normalViewPr>
  <p:slideViewPr>
    <p:cSldViewPr>
      <p:cViewPr varScale="1">
        <p:scale>
          <a:sx n="46" d="100"/>
          <a:sy n="46" d="100"/>
        </p:scale>
        <p:origin x="-138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2E5BC-2231-4846-8FA5-34B8333806A5}" type="datetimeFigureOut">
              <a:rPr lang="fr-FR" smtClean="0"/>
              <a:t>22/06/2019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50413-CA18-46D7-9676-8B5188B782E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9600" dirty="0" smtClean="0"/>
              <a:t>Ensemble d’anomalies liées à la sécrétion excessive et non </a:t>
            </a:r>
            <a:r>
              <a:rPr lang="fr-FR" sz="9600" dirty="0" err="1" smtClean="0"/>
              <a:t>freinable</a:t>
            </a:r>
            <a:r>
              <a:rPr lang="fr-FR" sz="9600" dirty="0" smtClean="0"/>
              <a:t> de la PTH par les parathyroïdes</a:t>
            </a:r>
          </a:p>
          <a:p>
            <a:r>
              <a:rPr lang="fr-FR" sz="9600" b="1" dirty="0" smtClean="0">
                <a:solidFill>
                  <a:srgbClr val="FF0000"/>
                </a:solidFill>
              </a:rPr>
              <a:t>Hyperparathyroïdies primaires </a:t>
            </a:r>
            <a:r>
              <a:rPr lang="fr-FR" sz="9600" dirty="0" smtClean="0"/>
              <a:t>: Augmentation du nombre de cellules parathyroïdiennes et de leur fonctionnement avec hypersécrétion de PTH responsable hypercalcémie ne pouvant freiner la sécrétion de PTH</a:t>
            </a:r>
          </a:p>
          <a:p>
            <a:r>
              <a:rPr lang="fr-FR" sz="9600" dirty="0" smtClean="0"/>
              <a:t> </a:t>
            </a:r>
            <a:r>
              <a:rPr lang="fr-FR" sz="9600" b="1" dirty="0" smtClean="0">
                <a:solidFill>
                  <a:srgbClr val="FF0000"/>
                </a:solidFill>
              </a:rPr>
              <a:t>Hyperparathyroïdies secondaires </a:t>
            </a:r>
            <a:r>
              <a:rPr lang="fr-FR" sz="9600" b="1" dirty="0" smtClean="0"/>
              <a:t>: </a:t>
            </a:r>
            <a:r>
              <a:rPr lang="fr-FR" sz="9600" dirty="0" smtClean="0"/>
              <a:t>à un état d’ hypocalcémie chronique avec hypersécrétion réactionnelle de la PTH    </a:t>
            </a:r>
          </a:p>
          <a:p>
            <a:r>
              <a:rPr lang="fr-FR" sz="9600" b="1" dirty="0" smtClean="0">
                <a:solidFill>
                  <a:srgbClr val="FF0000"/>
                </a:solidFill>
              </a:rPr>
              <a:t>Hyperparathyroïdies tertiaires </a:t>
            </a:r>
            <a:r>
              <a:rPr lang="fr-FR" sz="9600" b="1" dirty="0" smtClean="0"/>
              <a:t>:                                          </a:t>
            </a:r>
            <a:r>
              <a:rPr lang="fr-FR" sz="9600" dirty="0" smtClean="0"/>
              <a:t>l’ hypersécrétion de PTH peut se pérenniser et devenir autonome malgré correction de l’ hypocalcémie </a:t>
            </a:r>
            <a:endParaRPr lang="fr-FR" sz="9600" b="1" dirty="0" smtClean="0"/>
          </a:p>
          <a:p>
            <a:endParaRPr lang="fr-FR" sz="800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Adénome parathyroïdien</a:t>
            </a:r>
          </a:p>
          <a:p>
            <a:pPr marL="0" indent="0">
              <a:buNone/>
            </a:pPr>
            <a:r>
              <a:rPr lang="fr-FR" dirty="0" smtClean="0"/>
              <a:t>-souvent unique</a:t>
            </a:r>
          </a:p>
          <a:p>
            <a:pPr marL="0" indent="0">
              <a:buNone/>
            </a:pPr>
            <a:r>
              <a:rPr lang="fr-FR" dirty="0" smtClean="0"/>
              <a:t>-responsable de 90% des hyperparathyroïdies primaires 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Hyperplasie des parathyroïdes </a:t>
            </a:r>
          </a:p>
          <a:p>
            <a:pPr marL="0" indent="0">
              <a:buNone/>
            </a:pPr>
            <a:r>
              <a:rPr lang="fr-FR" dirty="0" smtClean="0"/>
              <a:t>-5-10% des hyperparathyroïdies primaires</a:t>
            </a:r>
          </a:p>
          <a:p>
            <a:pPr marL="0" indent="0">
              <a:buNone/>
            </a:pPr>
            <a:r>
              <a:rPr lang="fr-FR" dirty="0" smtClean="0"/>
              <a:t>-Les 04 parathyroïdes sont souvent hyperplasiés</a:t>
            </a:r>
          </a:p>
          <a:p>
            <a:pPr marL="0" indent="0">
              <a:buNone/>
            </a:pPr>
            <a:r>
              <a:rPr lang="fr-FR" dirty="0" smtClean="0"/>
              <a:t>-Sporadique ou rentrant dans le cadre de NEM1-NEM2 ou hyperparathyroïdie primaire familiale isolée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Cancer parathyroïdien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-Rare :- de 1% </a:t>
            </a:r>
          </a:p>
          <a:p>
            <a:pPr marL="0" indent="0">
              <a:buNone/>
            </a:pPr>
            <a:r>
              <a:rPr lang="fr-FR" dirty="0" smtClean="0"/>
              <a:t>-Tm volumineuse , dure , adhérant aux structures voisines : thyroïde –œsophage –muscle-récurrent</a:t>
            </a:r>
          </a:p>
          <a:p>
            <a:pPr marL="0" indent="0">
              <a:buNone/>
            </a:pPr>
            <a:r>
              <a:rPr lang="fr-FR" dirty="0" smtClean="0"/>
              <a:t>-Présence de métastases ganglionnaires hépatiques ou pulmonaires</a:t>
            </a:r>
          </a:p>
          <a:p>
            <a:pPr marL="0" indent="0">
              <a:buNone/>
            </a:pPr>
            <a:r>
              <a:rPr lang="fr-FR" dirty="0" smtClean="0"/>
              <a:t>-Symptomatologie sévère ,calcémie levée 3,4-3,9 </a:t>
            </a:r>
            <a:r>
              <a:rPr lang="fr-FR" dirty="0" err="1" smtClean="0"/>
              <a:t>mmol</a:t>
            </a:r>
            <a:r>
              <a:rPr lang="fr-FR" dirty="0" smtClean="0"/>
              <a:t>/l , PTH &gt; 10x la normale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NEM1 :       -   Adénome hypophysaire (acromégalie, </a:t>
            </a:r>
            <a:r>
              <a:rPr lang="fr-FR" dirty="0" err="1" smtClean="0"/>
              <a:t>prolactinome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                    - Hyperparathyroïdies. </a:t>
            </a:r>
          </a:p>
          <a:p>
            <a:pPr marL="0" indent="0">
              <a:buNone/>
            </a:pPr>
            <a:r>
              <a:rPr lang="fr-FR" dirty="0" smtClean="0"/>
              <a:t>                    - Tumeurs pancréatiques         (</a:t>
            </a:r>
            <a:r>
              <a:rPr lang="fr-FR" dirty="0" err="1" smtClean="0"/>
              <a:t>gastrinome</a:t>
            </a:r>
            <a:r>
              <a:rPr lang="fr-FR" dirty="0" smtClean="0"/>
              <a:t>, </a:t>
            </a:r>
            <a:r>
              <a:rPr lang="fr-FR" dirty="0" err="1" smtClean="0"/>
              <a:t>glucagonome</a:t>
            </a:r>
            <a:r>
              <a:rPr lang="fr-FR" dirty="0" smtClean="0"/>
              <a:t> , </a:t>
            </a:r>
            <a:r>
              <a:rPr lang="fr-FR" dirty="0" err="1" smtClean="0"/>
              <a:t>insulinome</a:t>
            </a:r>
            <a:r>
              <a:rPr lang="fr-FR" dirty="0" smtClean="0"/>
              <a:t>)</a:t>
            </a:r>
          </a:p>
          <a:p>
            <a:r>
              <a:rPr lang="fr-FR" dirty="0" smtClean="0"/>
              <a:t>NEM2 :      - Cancer médullaire de la thyroïde</a:t>
            </a:r>
          </a:p>
          <a:p>
            <a:pPr marL="0" indent="0">
              <a:buNone/>
            </a:pPr>
            <a:r>
              <a:rPr lang="fr-FR" dirty="0" smtClean="0"/>
              <a:t>                       - Hyperparathyroïdie</a:t>
            </a:r>
          </a:p>
          <a:p>
            <a:pPr marL="0" indent="0">
              <a:buNone/>
            </a:pPr>
            <a:r>
              <a:rPr lang="fr-FR" dirty="0" smtClean="0"/>
              <a:t>                       - Phéochromocytome 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Hypercalcémies néoplasiques </a:t>
            </a:r>
            <a:r>
              <a:rPr lang="fr-FR" dirty="0" smtClean="0"/>
              <a:t>:cancer du rein-sein-des bronches de la thyroïde : calcémie très élevée en raison des métastases osseuses 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Hypercalcemie</a:t>
            </a:r>
            <a:r>
              <a:rPr lang="fr-FR" dirty="0" smtClean="0">
                <a:solidFill>
                  <a:srgbClr val="FF0000"/>
                </a:solidFill>
              </a:rPr>
              <a:t> médicamenteuses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-diurétiques thiazidiques : effet </a:t>
            </a:r>
            <a:r>
              <a:rPr lang="fr-FR" dirty="0" err="1" smtClean="0"/>
              <a:t>hypocalciurique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-VIT D : Ca et </a:t>
            </a:r>
            <a:r>
              <a:rPr lang="fr-FR" dirty="0" err="1" smtClean="0"/>
              <a:t>phosphorémie</a:t>
            </a:r>
            <a:r>
              <a:rPr lang="fr-FR" dirty="0" smtClean="0"/>
              <a:t> sont élevés / PTH et </a:t>
            </a:r>
            <a:r>
              <a:rPr lang="fr-FR" dirty="0" err="1" smtClean="0"/>
              <a:t>AMPc</a:t>
            </a:r>
            <a:r>
              <a:rPr lang="fr-FR" dirty="0" smtClean="0"/>
              <a:t> effondrées</a:t>
            </a:r>
          </a:p>
          <a:p>
            <a:pPr marL="0" indent="0">
              <a:buNone/>
            </a:pPr>
            <a:r>
              <a:rPr lang="fr-FR" dirty="0" smtClean="0"/>
              <a:t>-Syndrome de Burnet : prise de grandes quantités de lait et d’ alcalins</a:t>
            </a:r>
          </a:p>
          <a:p>
            <a:pPr marL="0" indent="0">
              <a:buNone/>
            </a:pPr>
            <a:r>
              <a:rPr lang="fr-FR" dirty="0" smtClean="0"/>
              <a:t>-TRT par le lithium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3-</a:t>
            </a:r>
            <a:r>
              <a:rPr lang="fr-FR" dirty="0" err="1" smtClean="0">
                <a:solidFill>
                  <a:srgbClr val="FF0000"/>
                </a:solidFill>
              </a:rPr>
              <a:t>Endocrinopathies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dirty="0" smtClean="0"/>
              <a:t>Hyperthyroïdies</a:t>
            </a:r>
          </a:p>
          <a:p>
            <a:r>
              <a:rPr lang="fr-FR" dirty="0" smtClean="0"/>
              <a:t>Insuffisance surrénalienne aigue</a:t>
            </a:r>
          </a:p>
          <a:p>
            <a:r>
              <a:rPr lang="fr-FR" dirty="0" smtClean="0"/>
              <a:t>Sarcoïdose </a:t>
            </a:r>
          </a:p>
          <a:p>
            <a:r>
              <a:rPr lang="fr-FR" dirty="0" smtClean="0"/>
              <a:t>Immobilisation </a:t>
            </a:r>
          </a:p>
          <a:p>
            <a:r>
              <a:rPr lang="fr-FR" dirty="0" smtClean="0"/>
              <a:t>IR aigue</a:t>
            </a:r>
          </a:p>
          <a:p>
            <a:r>
              <a:rPr lang="fr-FR" dirty="0" smtClean="0"/>
              <a:t>Hypercalcémie </a:t>
            </a:r>
            <a:r>
              <a:rPr lang="fr-FR" dirty="0" err="1" smtClean="0"/>
              <a:t>hypocalciurique</a:t>
            </a:r>
            <a:r>
              <a:rPr lang="fr-FR" dirty="0" smtClean="0"/>
              <a:t> familiale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Indications :</a:t>
            </a:r>
          </a:p>
          <a:p>
            <a:pPr marL="0" indent="0">
              <a:buNone/>
            </a:pPr>
            <a:r>
              <a:rPr lang="fr-FR" dirty="0" smtClean="0"/>
              <a:t>-Adénome : ablation sélective avec visualisation obligatoire des parathyroïdes car  possibilité d’ adénomes multiples</a:t>
            </a:r>
          </a:p>
          <a:p>
            <a:pPr marL="0" indent="0">
              <a:buNone/>
            </a:pPr>
            <a:r>
              <a:rPr lang="fr-FR" dirty="0" smtClean="0"/>
              <a:t>-Hyperplasie : ablation des 04 glandes</a:t>
            </a:r>
          </a:p>
          <a:p>
            <a:pPr marL="0" indent="0">
              <a:buNone/>
            </a:pPr>
            <a:r>
              <a:rPr lang="fr-FR" dirty="0" smtClean="0"/>
              <a:t>-Carcinome :chirurgie très large avec curage ganglionnaire</a:t>
            </a:r>
          </a:p>
          <a:p>
            <a:r>
              <a:rPr lang="fr-FR" dirty="0" smtClean="0"/>
              <a:t>TRT </a:t>
            </a:r>
            <a:r>
              <a:rPr lang="fr-FR" dirty="0" err="1" smtClean="0"/>
              <a:t>vitamino</a:t>
            </a:r>
            <a:r>
              <a:rPr lang="fr-FR" dirty="0" smtClean="0"/>
              <a:t>-calcique préventif de hypocalcémie en post –op +++++</a:t>
            </a:r>
          </a:p>
          <a:p>
            <a:r>
              <a:rPr lang="fr-FR" dirty="0" smtClean="0"/>
              <a:t>Apports calciques normaux</a:t>
            </a:r>
          </a:p>
          <a:p>
            <a:r>
              <a:rPr lang="fr-FR" dirty="0" smtClean="0"/>
              <a:t>Diurèse et hydratation abondante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Calcitonine :effet d’échappement 24-48 h Corticoïdes : granulomatoses –intoxication VITD – myélome </a:t>
            </a:r>
          </a:p>
          <a:p>
            <a:r>
              <a:rPr lang="fr-FR" dirty="0" smtClean="0"/>
              <a:t>Diurèse forcée au furosémide</a:t>
            </a:r>
          </a:p>
          <a:p>
            <a:r>
              <a:rPr lang="fr-FR" dirty="0" err="1" smtClean="0"/>
              <a:t>Biphosphonates</a:t>
            </a:r>
            <a:r>
              <a:rPr lang="fr-FR" dirty="0" smtClean="0"/>
              <a:t> iv</a:t>
            </a:r>
          </a:p>
          <a:p>
            <a:r>
              <a:rPr lang="fr-FR" dirty="0" smtClean="0"/>
              <a:t>Hémodialyse surtout en cas IRA ,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pathologie des glandes parathyroïdes est dominée par l’</a:t>
            </a:r>
            <a:r>
              <a:rPr lang="fr-FR" dirty="0" err="1" smtClean="0"/>
              <a:t>hyperparathyroidie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La fréquence a nettement augmente depuis le dosage systématiques de la calcémie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les signes digestifs :</a:t>
            </a:r>
          </a:p>
          <a:p>
            <a:pPr marL="0" indent="0">
              <a:buNone/>
            </a:pPr>
            <a:r>
              <a:rPr lang="fr-FR" u="sng" dirty="0" smtClean="0"/>
              <a:t>-Symptomatologie fonctionnelle:</a:t>
            </a:r>
            <a:r>
              <a:rPr lang="fr-FR" dirty="0" smtClean="0"/>
              <a:t> constituée de douleurs abdominales non spécifiques d’anorexie, nausées ou de constipation</a:t>
            </a:r>
          </a:p>
          <a:p>
            <a:pPr marL="0" indent="0"/>
            <a:r>
              <a:rPr lang="fr-FR" b="1" dirty="0" smtClean="0"/>
              <a:t>Syndrome </a:t>
            </a:r>
            <a:r>
              <a:rPr lang="fr-FR" b="1" dirty="0" err="1" smtClean="0"/>
              <a:t>polyuro-polydipsique:Par</a:t>
            </a:r>
            <a:r>
              <a:rPr lang="fr-FR" b="1" dirty="0" smtClean="0"/>
              <a:t> </a:t>
            </a:r>
            <a:r>
              <a:rPr lang="fr-FR" dirty="0" smtClean="0"/>
              <a:t>insensibilité du tubule rénal à L’ADH observée au cours de toutes  les hypercalcémies </a:t>
            </a:r>
          </a:p>
          <a:p>
            <a:pPr marL="0" indent="0"/>
            <a:r>
              <a:rPr lang="fr-FR" dirty="0" smtClean="0"/>
              <a:t>Signes digestifs :</a:t>
            </a:r>
          </a:p>
          <a:p>
            <a:pPr marL="0" indent="0"/>
            <a:r>
              <a:rPr lang="fr-FR" b="1" dirty="0" smtClean="0"/>
              <a:t>Douleurs abdominales </a:t>
            </a:r>
            <a:r>
              <a:rPr lang="fr-FR" dirty="0" smtClean="0"/>
              <a:t>non spécifiques, nausées, </a:t>
            </a:r>
            <a:r>
              <a:rPr lang="fr-FR" b="1" dirty="0" smtClean="0"/>
              <a:t>constipation</a:t>
            </a:r>
            <a:r>
              <a:rPr lang="fr-FR" dirty="0" smtClean="0"/>
              <a:t> </a:t>
            </a:r>
          </a:p>
          <a:p>
            <a:pPr marL="0" indent="0"/>
            <a:r>
              <a:rPr lang="fr-FR" b="1" dirty="0" smtClean="0"/>
              <a:t>ulcère gastroduodénal:  </a:t>
            </a:r>
            <a:r>
              <a:rPr lang="fr-FR" dirty="0" smtClean="0"/>
              <a:t>par hypersécrétion de gastrine secondaires  à l’ hypercalcémie ou a un </a:t>
            </a:r>
            <a:r>
              <a:rPr lang="fr-FR" dirty="0" err="1" smtClean="0"/>
              <a:t>gastrinome</a:t>
            </a:r>
            <a:r>
              <a:rPr lang="fr-FR" dirty="0" smtClean="0"/>
              <a:t> (NEM1)</a:t>
            </a:r>
            <a:endParaRPr lang="fr-FR" u="sng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- Au niveau des articulations: chondrocalcinose pouvant comporter des crises pseudo-goutte.</a:t>
            </a:r>
          </a:p>
          <a:p>
            <a:pPr marL="0" indent="0">
              <a:buNone/>
            </a:pPr>
            <a:r>
              <a:rPr lang="fr-FR" dirty="0" smtClean="0"/>
              <a:t>- Au niveau de la cornée ou des conjonctives: conjonctivite rebelle au traitement.</a:t>
            </a:r>
          </a:p>
          <a:p>
            <a:pPr marL="0" indent="0">
              <a:buNone/>
            </a:pPr>
            <a:r>
              <a:rPr lang="fr-FR" dirty="0" smtClean="0"/>
              <a:t>- Au niveau des tympans : diminution de l’acuité auditive. </a:t>
            </a:r>
          </a:p>
          <a:p>
            <a:pPr>
              <a:buFontTx/>
              <a:buChar char="-"/>
            </a:pPr>
            <a:r>
              <a:rPr lang="fr-FR" dirty="0" smtClean="0"/>
              <a:t>Au niveau de la paroi artérielle : participent à l’HTA</a:t>
            </a:r>
          </a:p>
          <a:p>
            <a:pPr>
              <a:buFontTx/>
              <a:buChar char="-"/>
            </a:pPr>
            <a:r>
              <a:rPr lang="fr-FR" dirty="0" smtClean="0"/>
              <a:t>Au niveau de la peau : prurit généralisé.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II aires à  l’ </a:t>
            </a:r>
            <a:r>
              <a:rPr lang="fr-FR" dirty="0" err="1" smtClean="0"/>
              <a:t>hypercalciurie</a:t>
            </a:r>
            <a:r>
              <a:rPr lang="fr-FR" dirty="0" smtClean="0"/>
              <a:t> chez des patients ayant des apports </a:t>
            </a:r>
            <a:r>
              <a:rPr lang="fr-FR" dirty="0" err="1" smtClean="0"/>
              <a:t>vitamino</a:t>
            </a:r>
            <a:r>
              <a:rPr lang="fr-FR" dirty="0" smtClean="0"/>
              <a:t>-calciques normaux</a:t>
            </a:r>
          </a:p>
          <a:p>
            <a:pPr marL="0" indent="0">
              <a:buNone/>
            </a:pPr>
            <a:r>
              <a:rPr lang="fr-FR" dirty="0" smtClean="0"/>
              <a:t>- Lithiase rénale : bilatérale et récidivante, spontanément radio-opaque ( calcique pure ou mixte )</a:t>
            </a:r>
          </a:p>
          <a:p>
            <a:pPr>
              <a:buFontTx/>
              <a:buChar char="-"/>
            </a:pPr>
            <a:r>
              <a:rPr lang="fr-FR" dirty="0" smtClean="0"/>
              <a:t>La </a:t>
            </a:r>
            <a:r>
              <a:rPr lang="fr-FR" dirty="0" err="1" smtClean="0"/>
              <a:t>néphrocalcinose</a:t>
            </a:r>
            <a:r>
              <a:rPr lang="fr-FR" dirty="0" smtClean="0"/>
              <a:t> : présence de fine calcifications présentes dans le parenchyme rénale ( visible à l’échographie ) </a:t>
            </a:r>
          </a:p>
          <a:p>
            <a:pPr>
              <a:buFontTx/>
              <a:buChar char="-"/>
            </a:pPr>
            <a:r>
              <a:rPr lang="fr-FR" dirty="0" smtClean="0"/>
              <a:t>Insuffisance rénale chronique : complication la plus grave de l’ </a:t>
            </a:r>
            <a:r>
              <a:rPr lang="fr-FR" dirty="0" err="1" smtClean="0"/>
              <a:t>hyperparathyroidie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Ostéite </a:t>
            </a:r>
            <a:r>
              <a:rPr lang="fr-FR" b="1" dirty="0" err="1" smtClean="0"/>
              <a:t>fibrokystique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dirty="0" smtClean="0"/>
              <a:t>Douleurs osseuses au niveau des os longs, rachis, bassin ou diffuses de type mécanique.</a:t>
            </a:r>
          </a:p>
          <a:p>
            <a:pPr>
              <a:buFontTx/>
              <a:buChar char="-"/>
            </a:pPr>
            <a:r>
              <a:rPr lang="fr-FR" dirty="0" smtClean="0"/>
              <a:t>Fracture spontanée ,de consolidation tardive.</a:t>
            </a:r>
          </a:p>
          <a:p>
            <a:pPr>
              <a:buFontTx/>
              <a:buChar char="-"/>
            </a:pPr>
            <a:r>
              <a:rPr lang="fr-FR" dirty="0" smtClean="0"/>
              <a:t>Déformation squelettique tardive.  </a:t>
            </a:r>
          </a:p>
          <a:p>
            <a:pPr>
              <a:buFontTx/>
              <a:buChar char="-"/>
            </a:pPr>
            <a:r>
              <a:rPr lang="fr-FR" dirty="0" smtClean="0"/>
              <a:t>Chute précoce des dents.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fr-FR" dirty="0" err="1" smtClean="0"/>
              <a:t>Densitométrie</a:t>
            </a:r>
            <a:r>
              <a:rPr lang="fr-FR" dirty="0" smtClean="0"/>
              <a:t> osseuse : diminution de la minéralisation osseuse.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 smtClean="0"/>
              <a:t>La résorption osseuse localisée : lacune siégeant au niveau cortical externe et interne avec élargissement de la diaphyse . Ainsi sont réalisés les aspects radiologiques suivants :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Biologie : </a:t>
            </a:r>
          </a:p>
          <a:p>
            <a:r>
              <a:rPr lang="fr-FR" dirty="0" smtClean="0"/>
              <a:t>L’association :</a:t>
            </a:r>
          </a:p>
          <a:p>
            <a:pPr marL="0" indent="0">
              <a:buNone/>
            </a:pPr>
            <a:r>
              <a:rPr lang="fr-FR" dirty="0" smtClean="0"/>
              <a:t>      *- Hypercalcémie - </a:t>
            </a:r>
            <a:r>
              <a:rPr lang="fr-FR" dirty="0" err="1" smtClean="0"/>
              <a:t>hypophosphorémie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      *- </a:t>
            </a:r>
            <a:r>
              <a:rPr lang="fr-FR" dirty="0" err="1" smtClean="0"/>
              <a:t>Hypercalciurie</a:t>
            </a:r>
            <a:r>
              <a:rPr lang="fr-FR" dirty="0" smtClean="0"/>
              <a:t> – hyper phosphaturie</a:t>
            </a:r>
          </a:p>
          <a:p>
            <a:pPr marL="0" indent="0">
              <a:buNone/>
            </a:pPr>
            <a:r>
              <a:rPr lang="fr-FR" dirty="0" smtClean="0"/>
              <a:t>      *- PTH intacte et </a:t>
            </a:r>
            <a:r>
              <a:rPr lang="fr-FR" dirty="0" err="1" smtClean="0"/>
              <a:t>AMPc</a:t>
            </a:r>
            <a:r>
              <a:rPr lang="fr-FR" dirty="0" smtClean="0"/>
              <a:t> </a:t>
            </a:r>
            <a:r>
              <a:rPr lang="fr-FR" dirty="0" err="1" smtClean="0"/>
              <a:t>néphrogénique</a:t>
            </a:r>
            <a:r>
              <a:rPr lang="fr-FR" dirty="0" smtClean="0"/>
              <a:t> élevées, association évoquant une hyperparathyroïdie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-la localisation pré-op est importante pour réduire le temps opératoire  surtout les sujets âgés fragiles </a:t>
            </a:r>
          </a:p>
          <a:p>
            <a:pPr marL="0" indent="0">
              <a:buNone/>
            </a:pPr>
            <a:r>
              <a:rPr lang="fr-FR" dirty="0" smtClean="0"/>
              <a:t>Échographie cervicale:</a:t>
            </a:r>
          </a:p>
          <a:p>
            <a:pPr marL="0" indent="0">
              <a:buNone/>
            </a:pPr>
            <a:r>
              <a:rPr lang="fr-FR" dirty="0" smtClean="0"/>
              <a:t>-Aide au </a:t>
            </a:r>
            <a:r>
              <a:rPr lang="fr-FR" dirty="0" err="1" smtClean="0"/>
              <a:t>dgc</a:t>
            </a:r>
            <a:r>
              <a:rPr lang="fr-FR" dirty="0" smtClean="0"/>
              <a:t> si TM volumineuse à localisation  ectopique</a:t>
            </a:r>
          </a:p>
          <a:p>
            <a:pPr marL="0" indent="0">
              <a:buNone/>
            </a:pPr>
            <a:r>
              <a:rPr lang="fr-FR" dirty="0" smtClean="0"/>
              <a:t>-Guider la </a:t>
            </a:r>
            <a:r>
              <a:rPr lang="fr-FR" dirty="0" err="1" smtClean="0"/>
              <a:t>cytoponction</a:t>
            </a:r>
            <a:r>
              <a:rPr lang="fr-FR" dirty="0" smtClean="0"/>
              <a:t> avec étude cytologique et hormonale sur liquide de ponction PTH -Tg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TDM/ IRM: Cervicale et </a:t>
            </a:r>
            <a:r>
              <a:rPr lang="fr-FR" dirty="0" err="1" smtClean="0"/>
              <a:t>médiatisnale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-visualise les TM de + 01 cm même ectopique</a:t>
            </a:r>
          </a:p>
          <a:p>
            <a:pPr marL="0" indent="0">
              <a:buNone/>
            </a:pPr>
            <a:r>
              <a:rPr lang="fr-FR" dirty="0" smtClean="0"/>
              <a:t> SCINTIGRAPHIE : -au thallium-TC99</a:t>
            </a:r>
          </a:p>
          <a:p>
            <a:pPr marL="0" indent="0">
              <a:buNone/>
            </a:pPr>
            <a:r>
              <a:rPr lang="fr-FR" dirty="0" smtClean="0"/>
              <a:t>                                 -SESTAMIBI</a:t>
            </a:r>
          </a:p>
          <a:p>
            <a:pPr marL="0" indent="0">
              <a:buNone/>
            </a:pPr>
            <a:r>
              <a:rPr lang="fr-FR" dirty="0" smtClean="0"/>
              <a:t>Le TC99 se fixe uniquement sur la thyroïde</a:t>
            </a:r>
          </a:p>
          <a:p>
            <a:pPr marL="0" indent="0">
              <a:buNone/>
            </a:pPr>
            <a:r>
              <a:rPr lang="fr-FR" dirty="0" smtClean="0"/>
              <a:t>Le thallium se fixe sur la thyroïde + parathyroïdes</a:t>
            </a:r>
          </a:p>
          <a:p>
            <a:pPr marL="0" indent="0">
              <a:buNone/>
            </a:pPr>
            <a:r>
              <a:rPr lang="fr-FR" dirty="0" smtClean="0"/>
              <a:t>La soustraction entre les 02 images permet de localiser la parathyroïde pathologique </a:t>
            </a:r>
          </a:p>
          <a:p>
            <a:pPr marL="0" indent="0">
              <a:buNone/>
            </a:pPr>
            <a:r>
              <a:rPr lang="fr-FR" dirty="0" smtClean="0"/>
              <a:t>Une image précoce T10’ :thyroïde ou parathyroïde fixent le thallium ou </a:t>
            </a:r>
            <a:r>
              <a:rPr lang="fr-FR" dirty="0" err="1" smtClean="0"/>
              <a:t>Sestamibi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Une image tardive T 120’ :seules les parathyroïdes pathologiques visibles car élimination tardive du produit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42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37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7699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1028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286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2225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1035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941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211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128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55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B2ED-567C-4B18-8032-5170CBB19573}" type="datetimeFigureOut">
              <a:rPr lang="fr-FR" smtClean="0"/>
              <a:pPr/>
              <a:t>22/06/2019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410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HYPERPARATHYROIDIES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</a:t>
            </a:r>
            <a:r>
              <a:rPr lang="fr-FR" dirty="0" err="1" smtClean="0"/>
              <a:t>Harbi</a:t>
            </a:r>
            <a:r>
              <a:rPr lang="fr-FR" dirty="0" smtClean="0"/>
              <a:t> A</a:t>
            </a:r>
          </a:p>
          <a:p>
            <a:r>
              <a:rPr lang="fr-FR" dirty="0" smtClean="0"/>
              <a:t>Service d’Endocrinologie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24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Signes radiologique </a:t>
            </a: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514350" indent="-514350"/>
            <a:r>
              <a:rPr lang="fr-FR" b="1" dirty="0" smtClean="0"/>
              <a:t>DMO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r>
              <a:rPr lang="fr-FR" dirty="0" smtClean="0"/>
              <a:t>Diminution </a:t>
            </a:r>
            <a:r>
              <a:rPr lang="fr-FR" dirty="0" smtClean="0"/>
              <a:t>de la minéralisation osseuse</a:t>
            </a:r>
            <a:r>
              <a:rPr lang="fr-FR" dirty="0" smtClean="0"/>
              <a:t>.</a:t>
            </a:r>
          </a:p>
          <a:p>
            <a:pPr marL="514350" indent="-514350"/>
            <a:r>
              <a:rPr lang="fr-FR" b="1" dirty="0" smtClean="0"/>
              <a:t>Radio</a:t>
            </a:r>
            <a:r>
              <a:rPr lang="fr-FR" dirty="0" smtClean="0"/>
              <a:t>: </a:t>
            </a:r>
            <a:r>
              <a:rPr lang="fr-FR" dirty="0" smtClean="0"/>
              <a:t>Lacunes </a:t>
            </a:r>
            <a:r>
              <a:rPr lang="fr-FR" dirty="0" smtClean="0"/>
              <a:t>siégeant au niveau cortical externe et interne avec élargissement de la diaphyse . </a:t>
            </a:r>
            <a:endParaRPr lang="fr-FR" dirty="0" smtClean="0"/>
          </a:p>
          <a:p>
            <a:r>
              <a:rPr lang="fr-FR" i="1" dirty="0" smtClean="0"/>
              <a:t>Mains</a:t>
            </a:r>
            <a:r>
              <a:rPr lang="fr-FR" dirty="0" smtClean="0"/>
              <a:t> : </a:t>
            </a:r>
            <a:r>
              <a:rPr lang="fr-FR" dirty="0" err="1" smtClean="0"/>
              <a:t>Erosion</a:t>
            </a:r>
            <a:r>
              <a:rPr lang="fr-FR" dirty="0" smtClean="0"/>
              <a:t> sous- </a:t>
            </a:r>
            <a:r>
              <a:rPr lang="fr-FR" dirty="0" err="1" smtClean="0"/>
              <a:t>périostées</a:t>
            </a:r>
            <a:r>
              <a:rPr lang="fr-FR" dirty="0" smtClean="0"/>
              <a:t> en coup d’angle avec calcification des cartilages du carpe.</a:t>
            </a:r>
          </a:p>
          <a:p>
            <a:r>
              <a:rPr lang="fr-FR" i="1" dirty="0" smtClean="0"/>
              <a:t>Clavicule</a:t>
            </a:r>
            <a:r>
              <a:rPr lang="fr-FR" dirty="0" smtClean="0"/>
              <a:t> : érosion distale. </a:t>
            </a:r>
          </a:p>
          <a:p>
            <a:pPr marL="514350" indent="-514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244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781128"/>
          </a:xfrm>
        </p:spPr>
        <p:txBody>
          <a:bodyPr>
            <a:normAutofit/>
          </a:bodyPr>
          <a:lstStyle/>
          <a:p>
            <a:r>
              <a:rPr lang="fr-FR" i="1" dirty="0" smtClean="0"/>
              <a:t>Crane</a:t>
            </a:r>
            <a:r>
              <a:rPr lang="fr-FR" dirty="0" smtClean="0"/>
              <a:t> </a:t>
            </a:r>
            <a:r>
              <a:rPr lang="fr-FR" dirty="0" smtClean="0"/>
              <a:t>: géodes : aspect en sel et poivre des os du crane .</a:t>
            </a:r>
          </a:p>
          <a:p>
            <a:r>
              <a:rPr lang="fr-FR" i="1" dirty="0" smtClean="0"/>
              <a:t>Bassin</a:t>
            </a:r>
            <a:r>
              <a:rPr lang="fr-FR" dirty="0" smtClean="0"/>
              <a:t> : calcification de la symphyse pubienne.</a:t>
            </a:r>
          </a:p>
          <a:p>
            <a:r>
              <a:rPr lang="fr-FR" i="1" dirty="0" smtClean="0"/>
              <a:t>Vertèbres</a:t>
            </a:r>
            <a:r>
              <a:rPr lang="fr-FR" dirty="0" smtClean="0"/>
              <a:t> : déminéralisation diffuse : aspect en sandwich 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Possibilité </a:t>
            </a:r>
            <a:r>
              <a:rPr lang="fr-FR" dirty="0" smtClean="0"/>
              <a:t>de </a:t>
            </a:r>
            <a:r>
              <a:rPr lang="fr-FR" dirty="0" smtClean="0"/>
              <a:t>fractures (vertébrales, extrémités </a:t>
            </a:r>
            <a:r>
              <a:rPr lang="fr-FR" dirty="0" smtClean="0"/>
              <a:t>de </a:t>
            </a:r>
            <a:r>
              <a:rPr lang="fr-FR" dirty="0" smtClean="0"/>
              <a:t>l’avant </a:t>
            </a:r>
            <a:r>
              <a:rPr lang="fr-FR" dirty="0" smtClean="0"/>
              <a:t>bras </a:t>
            </a:r>
            <a:r>
              <a:rPr lang="fr-FR" dirty="0" smtClean="0"/>
              <a:t>,cotes, pelvis).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124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Examens </a:t>
            </a:r>
            <a:r>
              <a:rPr lang="fr-FR" u="sng" dirty="0" err="1" smtClean="0">
                <a:solidFill>
                  <a:srgbClr val="FF0000"/>
                </a:solidFill>
              </a:rPr>
              <a:t>paracliniques</a:t>
            </a:r>
            <a:endParaRPr lang="fr-FR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fr-FR" u="sng" dirty="0" smtClean="0">
              <a:solidFill>
                <a:srgbClr val="FF0000"/>
              </a:solidFill>
            </a:endParaRPr>
          </a:p>
          <a:p>
            <a:pPr marL="0" indent="0"/>
            <a:r>
              <a:rPr lang="fr-FR" dirty="0" smtClean="0"/>
              <a:t>Hypercalcémie </a:t>
            </a:r>
            <a:r>
              <a:rPr lang="fr-FR" dirty="0" smtClean="0"/>
              <a:t>- </a:t>
            </a:r>
            <a:r>
              <a:rPr lang="fr-FR" dirty="0" err="1" smtClean="0"/>
              <a:t>hypophosphorémie</a:t>
            </a:r>
            <a:r>
              <a:rPr lang="fr-FR" dirty="0" smtClean="0"/>
              <a:t> </a:t>
            </a:r>
          </a:p>
          <a:p>
            <a:pPr marL="0" indent="0"/>
            <a:r>
              <a:rPr lang="fr-FR" dirty="0" err="1" smtClean="0"/>
              <a:t>Hypercalciurie</a:t>
            </a:r>
            <a:r>
              <a:rPr lang="fr-FR" dirty="0" smtClean="0"/>
              <a:t> - </a:t>
            </a:r>
            <a:r>
              <a:rPr lang="fr-FR" dirty="0" smtClean="0"/>
              <a:t>hyper phosphaturie</a:t>
            </a:r>
          </a:p>
          <a:p>
            <a:pPr marL="0" indent="0"/>
            <a:r>
              <a:rPr lang="fr-FR" dirty="0" smtClean="0"/>
              <a:t>PTH </a:t>
            </a:r>
            <a:r>
              <a:rPr lang="fr-FR" dirty="0" smtClean="0"/>
              <a:t>intacte et </a:t>
            </a:r>
            <a:r>
              <a:rPr lang="fr-FR" dirty="0" err="1" smtClean="0"/>
              <a:t>AMPc</a:t>
            </a:r>
            <a:r>
              <a:rPr lang="fr-FR" dirty="0" smtClean="0"/>
              <a:t> </a:t>
            </a:r>
            <a:r>
              <a:rPr lang="fr-FR" dirty="0" err="1" smtClean="0"/>
              <a:t>néphrogénique</a:t>
            </a:r>
            <a:r>
              <a:rPr lang="fr-FR" dirty="0" smtClean="0"/>
              <a:t> élevées, association évoquant une hyperparathyroïdie  </a:t>
            </a:r>
          </a:p>
          <a:p>
            <a:endParaRPr lang="fr-FR" u="sng" dirty="0" smtClean="0">
              <a:solidFill>
                <a:srgbClr val="FF0000"/>
              </a:solidFill>
            </a:endParaRPr>
          </a:p>
          <a:p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xmlns="" val="253795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fr-FR" dirty="0" smtClean="0"/>
              <a:t>PTH élevée + Ca total normal → dosage Ca ionisé normal → test de charge orale → si </a:t>
            </a:r>
            <a:r>
              <a:rPr lang="fr-FR" dirty="0" smtClean="0">
                <a:latin typeface="Times New Roman"/>
                <a:cs typeface="Times New Roman"/>
              </a:rPr>
              <a:t>↑ de la calcémie</a:t>
            </a:r>
            <a:r>
              <a:rPr lang="fr-FR" dirty="0" smtClean="0"/>
              <a:t> sans freination de la PTH = hyperparathyroïdie primaire    </a:t>
            </a:r>
            <a:r>
              <a:rPr lang="fr-FR" dirty="0" err="1" smtClean="0"/>
              <a:t>normocalcémique</a:t>
            </a:r>
            <a:endParaRPr lang="fr-FR" dirty="0" smtClean="0"/>
          </a:p>
          <a:p>
            <a:r>
              <a:rPr lang="fr-FR" dirty="0" smtClean="0"/>
              <a:t>Autres </a:t>
            </a:r>
            <a:r>
              <a:rPr lang="fr-FR" dirty="0" smtClean="0"/>
              <a:t>: Augmentation </a:t>
            </a:r>
            <a:r>
              <a:rPr lang="fr-FR" dirty="0" smtClean="0"/>
              <a:t>des PAL, </a:t>
            </a:r>
            <a:r>
              <a:rPr lang="fr-FR" dirty="0" err="1" smtClean="0"/>
              <a:t>hydroxyprolinurie</a:t>
            </a:r>
            <a:r>
              <a:rPr lang="fr-FR" dirty="0" smtClean="0"/>
              <a:t>, </a:t>
            </a:r>
            <a:r>
              <a:rPr lang="fr-FR" dirty="0" err="1" smtClean="0"/>
              <a:t>O</a:t>
            </a:r>
            <a:r>
              <a:rPr lang="fr-FR" dirty="0" err="1" smtClean="0"/>
              <a:t>stéocacine</a:t>
            </a:r>
            <a:r>
              <a:rPr lang="fr-FR" dirty="0" smtClean="0"/>
              <a:t> </a:t>
            </a:r>
            <a:r>
              <a:rPr lang="fr-FR" dirty="0" smtClean="0"/>
              <a:t>et de 1,25( OH ) 2 VIT D3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/>
              <a:t> </a:t>
            </a:r>
            <a:r>
              <a:rPr lang="fr-FR" u="sng" dirty="0" smtClean="0"/>
              <a:t>Imageries</a:t>
            </a:r>
            <a:r>
              <a:rPr lang="fr-FR" dirty="0" smtClean="0"/>
              <a:t> 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marL="0" indent="0"/>
            <a:r>
              <a:rPr lang="fr-FR" dirty="0"/>
              <a:t> </a:t>
            </a:r>
            <a:r>
              <a:rPr lang="fr-FR" dirty="0" smtClean="0"/>
              <a:t>Échographie cervicale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/>
            <a:r>
              <a:rPr lang="fr-FR" dirty="0" smtClean="0"/>
              <a:t>TDM/IRM cervicale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/>
            <a:r>
              <a:rPr lang="fr-FR" dirty="0" smtClean="0"/>
              <a:t>Scintigraphie </a:t>
            </a:r>
            <a:r>
              <a:rPr lang="fr-FR" dirty="0" smtClean="0"/>
              <a:t>: -au </a:t>
            </a:r>
            <a:r>
              <a:rPr lang="fr-FR" dirty="0" smtClean="0"/>
              <a:t>Thallium-TC99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            </a:t>
            </a:r>
            <a:r>
              <a:rPr lang="fr-FR" dirty="0" smtClean="0"/>
              <a:t>-</a:t>
            </a:r>
            <a:r>
              <a:rPr lang="fr-FR" dirty="0" smtClean="0"/>
              <a:t>SESTAMIBI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33569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Diagnostic étiologique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Adénome parathyroïdien </a:t>
            </a:r>
            <a:r>
              <a:rPr lang="fr-FR" dirty="0" smtClean="0"/>
              <a:t>90</a:t>
            </a:r>
            <a:r>
              <a:rPr lang="fr-FR" dirty="0" smtClean="0"/>
              <a:t>% des hyperparathyroïdies primaires 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Hyperplasie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parathyroïdes </a:t>
            </a:r>
          </a:p>
          <a:p>
            <a:pPr marL="0" indent="0">
              <a:buNone/>
            </a:pPr>
            <a:r>
              <a:rPr lang="fr-FR" dirty="0" smtClean="0"/>
              <a:t>-5-10% des hyperparathyroïdies </a:t>
            </a:r>
            <a:r>
              <a:rPr lang="fr-FR" dirty="0" smtClean="0"/>
              <a:t>primaires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smtClean="0"/>
              <a:t>Sporadique</a:t>
            </a:r>
            <a:r>
              <a:rPr lang="fr-FR" dirty="0" smtClean="0"/>
              <a:t>/</a:t>
            </a:r>
            <a:r>
              <a:rPr lang="fr-FR" dirty="0" smtClean="0"/>
              <a:t>NEM1/NEM2/Hyperparathyroïdie </a:t>
            </a:r>
            <a:r>
              <a:rPr lang="fr-FR" dirty="0" smtClean="0"/>
              <a:t>primaire familiale </a:t>
            </a:r>
            <a:r>
              <a:rPr lang="fr-FR" dirty="0" smtClean="0"/>
              <a:t>isolée</a:t>
            </a:r>
          </a:p>
          <a:p>
            <a:pPr marL="0" indent="0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parathyroidien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-Tumeur volumineuse , dure , </a:t>
            </a:r>
            <a:r>
              <a:rPr lang="fr-FR" dirty="0" err="1" smtClean="0"/>
              <a:t>adhérante</a:t>
            </a:r>
            <a:r>
              <a:rPr lang="fr-FR" dirty="0" smtClean="0"/>
              <a:t>, métastases ganglionnaires hépatiques ou </a:t>
            </a:r>
            <a:r>
              <a:rPr lang="fr-FR" dirty="0" err="1" smtClean="0"/>
              <a:t>pulmonaires,calcémie</a:t>
            </a:r>
            <a:r>
              <a:rPr lang="fr-FR" dirty="0" smtClean="0"/>
              <a:t> </a:t>
            </a:r>
            <a:r>
              <a:rPr lang="fr-FR" dirty="0" err="1" smtClean="0"/>
              <a:t>elevée</a:t>
            </a:r>
            <a:r>
              <a:rPr lang="fr-FR" dirty="0" smtClean="0"/>
              <a:t> 3,4-3,9 </a:t>
            </a:r>
            <a:r>
              <a:rPr lang="fr-FR" dirty="0" err="1" smtClean="0"/>
              <a:t>mmol</a:t>
            </a:r>
            <a:r>
              <a:rPr lang="fr-FR" dirty="0" smtClean="0"/>
              <a:t>/l , PTH &gt; 10 fois la normale</a:t>
            </a:r>
          </a:p>
          <a:p>
            <a:pPr marL="0" indent="0"/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73656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Formes associées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NEM1</a:t>
            </a:r>
            <a:r>
              <a:rPr lang="fr-FR" dirty="0" smtClean="0"/>
              <a:t> </a:t>
            </a:r>
            <a:r>
              <a:rPr lang="fr-FR" dirty="0" smtClean="0"/>
              <a:t>:</a:t>
            </a:r>
          </a:p>
          <a:p>
            <a:r>
              <a:rPr lang="fr-FR" dirty="0" smtClean="0"/>
              <a:t>Adénome </a:t>
            </a:r>
            <a:r>
              <a:rPr lang="fr-FR" dirty="0" smtClean="0"/>
              <a:t>hypophysaire </a:t>
            </a:r>
            <a:r>
              <a:rPr lang="fr-FR" dirty="0" smtClean="0"/>
              <a:t>/Hyperparathyroïdies/Tumeurs </a:t>
            </a:r>
            <a:r>
              <a:rPr lang="fr-FR" dirty="0" smtClean="0"/>
              <a:t>pancréatiques         (</a:t>
            </a:r>
            <a:r>
              <a:rPr lang="fr-FR" dirty="0" err="1" smtClean="0"/>
              <a:t>gastrinome</a:t>
            </a:r>
            <a:r>
              <a:rPr lang="fr-FR" dirty="0" smtClean="0"/>
              <a:t>, </a:t>
            </a:r>
            <a:r>
              <a:rPr lang="fr-FR" dirty="0" err="1" smtClean="0"/>
              <a:t>glucagonome</a:t>
            </a:r>
            <a:r>
              <a:rPr lang="fr-FR" dirty="0" smtClean="0"/>
              <a:t> , </a:t>
            </a:r>
            <a:r>
              <a:rPr lang="fr-FR" dirty="0" err="1" smtClean="0"/>
              <a:t>insulinome</a:t>
            </a:r>
            <a:r>
              <a:rPr lang="fr-FR" dirty="0" smtClean="0"/>
              <a:t>)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NEM2</a:t>
            </a:r>
            <a:r>
              <a:rPr lang="fr-FR" dirty="0" smtClean="0"/>
              <a:t> </a:t>
            </a:r>
            <a:r>
              <a:rPr lang="fr-FR" dirty="0" smtClean="0"/>
              <a:t>:</a:t>
            </a:r>
          </a:p>
          <a:p>
            <a:r>
              <a:rPr lang="fr-FR" dirty="0" smtClean="0"/>
              <a:t> CMT/Hyperparathyroïdie/Phéochromocytome 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Diagnostic différentiel</a:t>
            </a:r>
          </a:p>
          <a:p>
            <a:pPr algn="ctr">
              <a:buNone/>
            </a:pPr>
            <a:endParaRPr lang="fr-FR" u="sng" dirty="0" smtClean="0">
              <a:solidFill>
                <a:srgbClr val="FF0000"/>
              </a:solidFill>
            </a:endParaRP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Hypercalcémies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néoplasiques </a:t>
            </a:r>
          </a:p>
          <a:p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Hypercalcemie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médicamenteuses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dirty="0" smtClean="0"/>
              <a:t>-diurétiques </a:t>
            </a:r>
            <a:r>
              <a:rPr lang="fr-FR" dirty="0" err="1" smtClean="0"/>
              <a:t>thiazidiques,VIT</a:t>
            </a:r>
            <a:r>
              <a:rPr lang="fr-FR" dirty="0" smtClean="0"/>
              <a:t> D, lithium</a:t>
            </a:r>
          </a:p>
          <a:p>
            <a:pPr marL="0" indent="0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Burnet </a:t>
            </a:r>
            <a:r>
              <a:rPr lang="fr-FR" dirty="0" smtClean="0"/>
              <a:t>: prise de grandes quantités de lait et d’ </a:t>
            </a:r>
            <a:r>
              <a:rPr lang="fr-FR" dirty="0" smtClean="0"/>
              <a:t>alcalins</a:t>
            </a:r>
          </a:p>
          <a:p>
            <a:pPr marL="0" indent="0"/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Endocrinopathie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815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Sarcoïdose 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Immobilisation 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 aigue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Hypercalcémie hypocalciurique familiale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12058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HYPERPARATHYROIDIE SECONDAIRE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fr-FR" sz="4600" dirty="0" smtClean="0"/>
              <a:t>Hypocalcémie </a:t>
            </a:r>
            <a:r>
              <a:rPr lang="fr-FR" sz="4600" dirty="0" smtClean="0"/>
              <a:t>chronique avec hypersécrétion réactionnelle de la PTH </a:t>
            </a:r>
            <a:endParaRPr lang="fr-FR" sz="4600" dirty="0" smtClean="0"/>
          </a:p>
          <a:p>
            <a:endParaRPr lang="fr-FR" sz="5100" b="1" dirty="0" smtClean="0"/>
          </a:p>
          <a:p>
            <a:pPr algn="ctr">
              <a:buNone/>
            </a:pPr>
            <a:r>
              <a:rPr lang="fr-FR" sz="5100" b="1" dirty="0" smtClean="0">
                <a:solidFill>
                  <a:srgbClr val="FF0000"/>
                </a:solidFill>
              </a:rPr>
              <a:t>HYPERPARATHYROIDIE </a:t>
            </a:r>
            <a:r>
              <a:rPr lang="fr-FR" sz="5100" b="1" dirty="0" smtClean="0">
                <a:solidFill>
                  <a:srgbClr val="FF0000"/>
                </a:solidFill>
              </a:rPr>
              <a:t>TERTIAIRE</a:t>
            </a:r>
            <a:endParaRPr lang="fr-FR" sz="5100" b="1" dirty="0" smtClean="0"/>
          </a:p>
          <a:p>
            <a:endParaRPr lang="fr-FR" dirty="0" smtClean="0"/>
          </a:p>
          <a:p>
            <a:r>
              <a:rPr lang="fr-FR" sz="4600" dirty="0" smtClean="0"/>
              <a:t>  L</a:t>
            </a:r>
            <a:r>
              <a:rPr lang="fr-FR" sz="4600" dirty="0" smtClean="0"/>
              <a:t>’ hypersécrétion de PTH peut se pérenniser et devenir autonome malgré correction de l’ hypocalcémie </a:t>
            </a:r>
            <a:endParaRPr lang="fr-FR" sz="4600" b="1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INTRODUCTION-DEFINITION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 fontScale="25000" lnSpcReduction="20000"/>
          </a:bodyPr>
          <a:lstStyle/>
          <a:p>
            <a:r>
              <a:rPr lang="fr-FR" sz="12800" dirty="0" smtClean="0"/>
              <a:t>E</a:t>
            </a:r>
            <a:r>
              <a:rPr lang="fr-FR" sz="12800" dirty="0" smtClean="0"/>
              <a:t>nsemble d’anomalies </a:t>
            </a:r>
            <a:r>
              <a:rPr lang="fr-FR" sz="12800" dirty="0" smtClean="0"/>
              <a:t>liées </a:t>
            </a:r>
            <a:r>
              <a:rPr lang="fr-FR" sz="12800" dirty="0"/>
              <a:t>à</a:t>
            </a:r>
            <a:r>
              <a:rPr lang="fr-FR" sz="12800" dirty="0" smtClean="0"/>
              <a:t> la sécrétion excessive et non freinable de la PTH par les </a:t>
            </a:r>
            <a:r>
              <a:rPr lang="fr-FR" sz="12800" dirty="0" smtClean="0"/>
              <a:t>parathyroïdes</a:t>
            </a:r>
          </a:p>
          <a:p>
            <a:r>
              <a:rPr lang="fr-FR" sz="12800" b="1" dirty="0" smtClean="0"/>
              <a:t>H</a:t>
            </a:r>
            <a:r>
              <a:rPr lang="fr-FR" sz="12800" b="1" dirty="0" smtClean="0"/>
              <a:t>yperparathyroïdies </a:t>
            </a:r>
            <a:r>
              <a:rPr lang="fr-FR" sz="12800" b="1" dirty="0" smtClean="0"/>
              <a:t>primaires </a:t>
            </a:r>
            <a:r>
              <a:rPr lang="fr-FR" sz="12800" dirty="0" smtClean="0"/>
              <a:t>: A</a:t>
            </a:r>
            <a:r>
              <a:rPr lang="fr-FR" sz="12800" dirty="0" smtClean="0"/>
              <a:t>ugmentation </a:t>
            </a:r>
            <a:r>
              <a:rPr lang="fr-FR" sz="12800" dirty="0" smtClean="0"/>
              <a:t>du nombre de cellules </a:t>
            </a:r>
            <a:r>
              <a:rPr lang="fr-FR" sz="12800" dirty="0" smtClean="0"/>
              <a:t>parathyroïdiennes </a:t>
            </a:r>
            <a:r>
              <a:rPr lang="fr-FR" sz="12800" dirty="0" smtClean="0"/>
              <a:t>avec hypersécrétion </a:t>
            </a:r>
            <a:r>
              <a:rPr lang="fr-FR" sz="12800" dirty="0" smtClean="0"/>
              <a:t>non </a:t>
            </a:r>
            <a:r>
              <a:rPr lang="fr-FR" sz="12800" dirty="0" err="1" smtClean="0"/>
              <a:t>freinable</a:t>
            </a:r>
            <a:r>
              <a:rPr lang="fr-FR" sz="12800" dirty="0" smtClean="0"/>
              <a:t> de </a:t>
            </a:r>
            <a:r>
              <a:rPr lang="fr-FR" sz="12800" dirty="0" smtClean="0"/>
              <a:t>PTH </a:t>
            </a:r>
            <a:r>
              <a:rPr lang="fr-FR" sz="12800" dirty="0" smtClean="0"/>
              <a:t>par l’hypercalcémie</a:t>
            </a:r>
          </a:p>
          <a:p>
            <a:r>
              <a:rPr lang="fr-FR" sz="12800" dirty="0" smtClean="0"/>
              <a:t> </a:t>
            </a:r>
            <a:r>
              <a:rPr lang="fr-FR" sz="12800" b="1" dirty="0" smtClean="0"/>
              <a:t>Hyperparathyroïdies secondaires </a:t>
            </a:r>
            <a:r>
              <a:rPr lang="fr-FR" sz="12800" b="1" dirty="0" smtClean="0"/>
              <a:t>:</a:t>
            </a:r>
            <a:r>
              <a:rPr lang="fr-FR" sz="12800" dirty="0" smtClean="0"/>
              <a:t> </a:t>
            </a:r>
            <a:r>
              <a:rPr lang="fr-FR" sz="12800" dirty="0" smtClean="0"/>
              <a:t>hypocalcémie chronique avec hypersécrétion réactionnelle de la PTH    </a:t>
            </a:r>
          </a:p>
          <a:p>
            <a:r>
              <a:rPr lang="fr-FR" sz="12800" b="1" dirty="0" smtClean="0"/>
              <a:t>Hyperparathyroïdies tertiaires :                                          </a:t>
            </a:r>
            <a:r>
              <a:rPr lang="fr-FR" sz="12800" dirty="0" smtClean="0"/>
              <a:t>H</a:t>
            </a:r>
            <a:r>
              <a:rPr lang="fr-FR" sz="12800" dirty="0" smtClean="0"/>
              <a:t>ypersécrétion </a:t>
            </a:r>
            <a:r>
              <a:rPr lang="fr-FR" sz="12800" dirty="0" smtClean="0"/>
              <a:t>de </a:t>
            </a:r>
            <a:r>
              <a:rPr lang="fr-FR" sz="12800" dirty="0" smtClean="0"/>
              <a:t>PTH pérennisée, </a:t>
            </a:r>
            <a:r>
              <a:rPr lang="fr-FR" sz="12800" dirty="0" smtClean="0"/>
              <a:t>autonome malgré correction de l’ hypocalcémie </a:t>
            </a:r>
            <a:endParaRPr lang="fr-FR" sz="12800" b="1" dirty="0" smtClean="0"/>
          </a:p>
          <a:p>
            <a:endParaRPr lang="fr-FR" sz="3800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616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OBJECTIF:</a:t>
            </a:r>
          </a:p>
          <a:p>
            <a:r>
              <a:rPr lang="fr-FR" dirty="0" smtClean="0"/>
              <a:t>Obtenir une calcémie normale</a:t>
            </a:r>
          </a:p>
          <a:p>
            <a:r>
              <a:rPr lang="fr-FR" dirty="0" smtClean="0"/>
              <a:t>Traiter les complications de l’hypercalcémie</a:t>
            </a:r>
          </a:p>
          <a:p>
            <a:r>
              <a:rPr lang="fr-FR" dirty="0" smtClean="0"/>
              <a:t>Traiter la cause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MOYENS</a:t>
            </a:r>
          </a:p>
          <a:p>
            <a:r>
              <a:rPr lang="fr-FR" dirty="0" smtClean="0"/>
              <a:t>Traitement médical</a:t>
            </a:r>
          </a:p>
          <a:p>
            <a:r>
              <a:rPr lang="fr-FR" dirty="0" smtClean="0"/>
              <a:t>Traitement chirurgical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6048672"/>
          </a:xfrm>
        </p:spPr>
        <p:txBody>
          <a:bodyPr>
            <a:normAutofit fontScale="92500"/>
          </a:bodyPr>
          <a:lstStyle/>
          <a:p>
            <a:pPr algn="ctr"/>
            <a:r>
              <a:rPr lang="fr-FR" u="sng" dirty="0" smtClean="0"/>
              <a:t>Traitement médical:</a:t>
            </a:r>
          </a:p>
          <a:p>
            <a:pPr algn="ctr">
              <a:buNone/>
            </a:pPr>
            <a:endParaRPr lang="fr-FR" u="sng" dirty="0" smtClean="0"/>
          </a:p>
          <a:p>
            <a:pPr marL="0" indent="0"/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Biphosphonates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: effet anti- </a:t>
            </a:r>
            <a:r>
              <a:rPr lang="fr-FR" dirty="0" err="1" smtClean="0"/>
              <a:t>osteoclastique</a:t>
            </a:r>
            <a:endParaRPr lang="fr-FR" dirty="0" smtClean="0"/>
          </a:p>
          <a:p>
            <a:pPr marL="0" indent="0"/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Cinacalcet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Mimpara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avec surveillance du bilan </a:t>
            </a:r>
            <a:r>
              <a:rPr lang="fr-FR" dirty="0" smtClean="0"/>
              <a:t>phosphocalcique</a:t>
            </a:r>
          </a:p>
          <a:p>
            <a:pPr marL="0" indent="0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Hydratation suffisante</a:t>
            </a:r>
          </a:p>
          <a:p>
            <a:pPr marL="0" indent="0"/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Eviter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médicaments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hypercalcémiants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/>
            <a:r>
              <a:rPr lang="fr-FR" dirty="0" smtClean="0"/>
              <a:t>Indications:</a:t>
            </a:r>
          </a:p>
          <a:p>
            <a:pPr marL="0" indent="0"/>
            <a:r>
              <a:rPr lang="fr-FR" dirty="0" smtClean="0"/>
              <a:t>Hypercalcémie </a:t>
            </a:r>
            <a:r>
              <a:rPr lang="fr-FR" dirty="0" smtClean="0"/>
              <a:t>modérée chez le sujet âgé inopérable</a:t>
            </a:r>
          </a:p>
          <a:p>
            <a:pPr marL="0" indent="0"/>
            <a:r>
              <a:rPr lang="fr-FR" dirty="0" smtClean="0"/>
              <a:t>Refus de la chirurgie</a:t>
            </a:r>
          </a:p>
          <a:p>
            <a:pPr marL="0" indent="0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TRT des complications(HTA)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/>
            <a:endParaRPr lang="fr-FR" dirty="0" smtClean="0"/>
          </a:p>
          <a:p>
            <a:endParaRPr lang="fr-FR" u="sng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u="sng" dirty="0" smtClean="0"/>
              <a:t>Chirurgie</a:t>
            </a:r>
          </a:p>
          <a:p>
            <a:pPr>
              <a:buNone/>
            </a:pPr>
            <a:endParaRPr lang="fr-FR" dirty="0" smtClean="0"/>
          </a:p>
          <a:p>
            <a:pPr marL="0" indent="0"/>
            <a:r>
              <a:rPr lang="fr-FR" dirty="0" smtClean="0"/>
              <a:t>Adénome </a:t>
            </a:r>
            <a:r>
              <a:rPr lang="fr-FR" dirty="0" smtClean="0"/>
              <a:t>: </a:t>
            </a:r>
            <a:r>
              <a:rPr lang="fr-FR" dirty="0" smtClean="0"/>
              <a:t>ablation sélective</a:t>
            </a:r>
            <a:endParaRPr lang="fr-FR" dirty="0" smtClean="0"/>
          </a:p>
          <a:p>
            <a:pPr marL="0" indent="0"/>
            <a:r>
              <a:rPr lang="fr-FR" dirty="0" smtClean="0"/>
              <a:t>Hyperplasie </a:t>
            </a:r>
            <a:r>
              <a:rPr lang="fr-FR" dirty="0" smtClean="0"/>
              <a:t>: </a:t>
            </a:r>
            <a:r>
              <a:rPr lang="fr-FR" dirty="0" smtClean="0"/>
              <a:t>Ablation </a:t>
            </a:r>
            <a:r>
              <a:rPr lang="fr-FR" dirty="0" smtClean="0"/>
              <a:t>des 04 </a:t>
            </a:r>
            <a:r>
              <a:rPr lang="fr-FR" dirty="0" smtClean="0"/>
              <a:t>glandes</a:t>
            </a:r>
            <a:endParaRPr lang="fr-FR" dirty="0" smtClean="0"/>
          </a:p>
          <a:p>
            <a:pPr marL="0" indent="0"/>
            <a:r>
              <a:rPr lang="fr-FR" dirty="0" smtClean="0"/>
              <a:t>Carcinome </a:t>
            </a:r>
            <a:r>
              <a:rPr lang="fr-FR" dirty="0" smtClean="0"/>
              <a:t>:chirurgie très large avec curage </a:t>
            </a:r>
            <a:r>
              <a:rPr lang="fr-FR" dirty="0" smtClean="0"/>
              <a:t>ganglionnaire</a:t>
            </a:r>
          </a:p>
          <a:p>
            <a:r>
              <a:rPr lang="fr-FR" dirty="0" smtClean="0"/>
              <a:t>TRT </a:t>
            </a:r>
            <a:r>
              <a:rPr lang="fr-FR" dirty="0" err="1" smtClean="0"/>
              <a:t>vitamino</a:t>
            </a:r>
            <a:r>
              <a:rPr lang="fr-FR" dirty="0" smtClean="0"/>
              <a:t>-calcique préventif </a:t>
            </a:r>
            <a:r>
              <a:rPr lang="fr-FR" dirty="0" smtClean="0"/>
              <a:t>en </a:t>
            </a:r>
            <a:r>
              <a:rPr lang="fr-FR" dirty="0" smtClean="0"/>
              <a:t>post –op </a:t>
            </a:r>
            <a:r>
              <a:rPr lang="fr-FR" dirty="0" smtClean="0"/>
              <a:t>+++</a:t>
            </a:r>
            <a:endParaRPr lang="fr-FR" dirty="0" smtClean="0"/>
          </a:p>
          <a:p>
            <a:r>
              <a:rPr lang="fr-FR" dirty="0" smtClean="0"/>
              <a:t>Apports calciques normaux</a:t>
            </a:r>
          </a:p>
          <a:p>
            <a:r>
              <a:rPr lang="fr-FR" dirty="0" smtClean="0"/>
              <a:t>Diurèse et hydratation </a:t>
            </a:r>
            <a:r>
              <a:rPr lang="fr-FR" dirty="0" smtClean="0"/>
              <a:t>abondante</a:t>
            </a:r>
          </a:p>
          <a:p>
            <a:r>
              <a:rPr lang="fr-FR" dirty="0" smtClean="0"/>
              <a:t>Surveillance annuelle  </a:t>
            </a:r>
            <a:r>
              <a:rPr lang="fr-FR" dirty="0" err="1" smtClean="0"/>
              <a:t>tx</a:t>
            </a:r>
            <a:r>
              <a:rPr lang="fr-FR" dirty="0" smtClean="0"/>
              <a:t> de PTH1-84 et du bilan phosphocalcique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u="sng" dirty="0" smtClean="0"/>
          </a:p>
          <a:p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Hypercalcémie aigue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TRT en urgence</a:t>
            </a:r>
          </a:p>
          <a:p>
            <a:r>
              <a:rPr lang="fr-FR" dirty="0" smtClean="0"/>
              <a:t>Calcitonine </a:t>
            </a:r>
            <a:r>
              <a:rPr lang="fr-FR" dirty="0"/>
              <a:t>:effet d’échappement 24-48 h </a:t>
            </a:r>
            <a:endParaRPr lang="fr-FR" dirty="0" smtClean="0"/>
          </a:p>
          <a:p>
            <a:r>
              <a:rPr lang="fr-FR" dirty="0" smtClean="0"/>
              <a:t>Corticoïdes </a:t>
            </a:r>
            <a:endParaRPr lang="fr-FR" dirty="0" smtClean="0"/>
          </a:p>
          <a:p>
            <a:r>
              <a:rPr lang="fr-FR" dirty="0"/>
              <a:t>Diurèse forcée au </a:t>
            </a:r>
            <a:r>
              <a:rPr lang="fr-FR" dirty="0" smtClean="0"/>
              <a:t>furosémide</a:t>
            </a:r>
          </a:p>
          <a:p>
            <a:r>
              <a:rPr lang="fr-FR" dirty="0" err="1" smtClean="0"/>
              <a:t>Biphosphonates</a:t>
            </a:r>
            <a:r>
              <a:rPr lang="fr-FR" dirty="0" smtClean="0"/>
              <a:t> </a:t>
            </a:r>
            <a:r>
              <a:rPr lang="fr-FR" dirty="0" smtClean="0"/>
              <a:t>en IV</a:t>
            </a:r>
            <a:endParaRPr lang="fr-FR" dirty="0" smtClean="0"/>
          </a:p>
          <a:p>
            <a:r>
              <a:rPr lang="fr-FR" dirty="0" smtClean="0"/>
              <a:t>Hémodialyse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87654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pc\Pictures\merci-de-votre-attention-png-6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43931"/>
            <a:ext cx="612068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409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TABLEAU CLINIQUE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HYPERPARATHYROIDIES </a:t>
            </a:r>
            <a:r>
              <a:rPr lang="fr-FR" dirty="0" smtClean="0">
                <a:solidFill>
                  <a:srgbClr val="FF0000"/>
                </a:solidFill>
              </a:rPr>
              <a:t>PRIMAIRES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/>
            <a:r>
              <a:rPr lang="fr-FR" dirty="0" smtClean="0"/>
              <a:t>P</a:t>
            </a:r>
            <a:r>
              <a:rPr lang="fr-FR" dirty="0" smtClean="0"/>
              <a:t>révalence </a:t>
            </a:r>
            <a:r>
              <a:rPr lang="fr-FR" dirty="0" smtClean="0"/>
              <a:t>:1/1000</a:t>
            </a:r>
          </a:p>
          <a:p>
            <a:pPr marL="0" indent="0"/>
            <a:r>
              <a:rPr lang="fr-FR" dirty="0" smtClean="0"/>
              <a:t>3eme </a:t>
            </a:r>
            <a:r>
              <a:rPr lang="fr-FR" dirty="0" smtClean="0"/>
              <a:t>pathologie endocrinienne la + fréquente</a:t>
            </a:r>
          </a:p>
          <a:p>
            <a:pPr marL="0" indent="0">
              <a:buNone/>
            </a:pPr>
            <a:r>
              <a:rPr lang="fr-FR" dirty="0" smtClean="0"/>
              <a:t>DS </a:t>
            </a:r>
            <a:r>
              <a:rPr lang="fr-FR" dirty="0" smtClean="0">
                <a:latin typeface="Calibri"/>
                <a:cs typeface="Calibri"/>
              </a:rPr>
              <a:t>˃ HYPERTHYROIDIE ˃ </a:t>
            </a:r>
            <a:r>
              <a:rPr lang="fr-FR" dirty="0" smtClean="0">
                <a:latin typeface="Calibri"/>
                <a:cs typeface="Calibri"/>
              </a:rPr>
              <a:t>HYPERPARATHYROIDIE</a:t>
            </a:r>
          </a:p>
          <a:p>
            <a:pPr marL="0" indent="0"/>
            <a:r>
              <a:rPr lang="fr-FR" dirty="0" smtClean="0"/>
              <a:t> F</a:t>
            </a:r>
            <a:r>
              <a:rPr lang="fr-FR" dirty="0" smtClean="0"/>
              <a:t>réquente </a:t>
            </a:r>
            <a:r>
              <a:rPr lang="fr-FR" dirty="0" smtClean="0"/>
              <a:t>chez les </a:t>
            </a:r>
            <a:r>
              <a:rPr lang="fr-FR" dirty="0" smtClean="0"/>
              <a:t>femmes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2950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Circonstances de découverte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Souvent asymptomatique </a:t>
            </a:r>
            <a:r>
              <a:rPr lang="fr-FR" dirty="0" smtClean="0"/>
              <a:t>, de découverte </a:t>
            </a:r>
            <a:r>
              <a:rPr lang="fr-FR" dirty="0" smtClean="0"/>
              <a:t>fortuite </a:t>
            </a:r>
          </a:p>
          <a:p>
            <a:r>
              <a:rPr lang="fr-FR" dirty="0" smtClean="0"/>
              <a:t>Parfois symptomatologie </a:t>
            </a:r>
            <a:r>
              <a:rPr lang="fr-FR" dirty="0" smtClean="0"/>
              <a:t>d’ hypercalcémie </a:t>
            </a:r>
            <a:r>
              <a:rPr lang="fr-FR" dirty="0" smtClean="0"/>
              <a:t>aigue </a:t>
            </a:r>
            <a:r>
              <a:rPr lang="fr-FR" dirty="0" smtClean="0"/>
              <a:t>sévère </a:t>
            </a:r>
          </a:p>
          <a:p>
            <a:r>
              <a:rPr lang="fr-FR" dirty="0" smtClean="0"/>
              <a:t>Les complications rénales et osseuses sont devenues rares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564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500" u="sng" dirty="0" smtClean="0">
                <a:solidFill>
                  <a:srgbClr val="FF0000"/>
                </a:solidFill>
              </a:rPr>
              <a:t>Signes cliniques</a:t>
            </a:r>
            <a:r>
              <a:rPr lang="fr-FR" sz="3500" u="sng" dirty="0" smtClean="0">
                <a:solidFill>
                  <a:srgbClr val="FF0000"/>
                </a:solidFill>
              </a:rPr>
              <a:t> </a:t>
            </a:r>
            <a:endParaRPr lang="fr-FR" sz="3500" u="sng" dirty="0" smtClean="0">
              <a:solidFill>
                <a:srgbClr val="FF0000"/>
              </a:solidFill>
            </a:endParaRPr>
          </a:p>
          <a:p>
            <a:pPr marL="0" indent="0"/>
            <a:r>
              <a:rPr lang="fr-FR" b="1" dirty="0" smtClean="0"/>
              <a:t>S</a:t>
            </a:r>
            <a:r>
              <a:rPr lang="fr-FR" b="1" dirty="0" smtClean="0"/>
              <a:t>yndrome </a:t>
            </a:r>
            <a:r>
              <a:rPr lang="fr-FR" b="1" dirty="0" err="1" smtClean="0"/>
              <a:t>polyuro-polydipsique:</a:t>
            </a:r>
            <a:r>
              <a:rPr lang="fr-FR" dirty="0" err="1" smtClean="0"/>
              <a:t>Par</a:t>
            </a:r>
            <a:r>
              <a:rPr lang="fr-FR" b="1" dirty="0" smtClean="0"/>
              <a:t> </a:t>
            </a:r>
            <a:r>
              <a:rPr lang="fr-FR" dirty="0" smtClean="0"/>
              <a:t>insensibilité </a:t>
            </a:r>
            <a:r>
              <a:rPr lang="fr-FR" dirty="0" smtClean="0"/>
              <a:t>du tubule rénal à L’ADH </a:t>
            </a:r>
            <a:r>
              <a:rPr lang="fr-FR" dirty="0" smtClean="0"/>
              <a:t>lors des </a:t>
            </a:r>
            <a:r>
              <a:rPr lang="fr-FR" dirty="0" smtClean="0"/>
              <a:t>hypercalcémies </a:t>
            </a:r>
          </a:p>
          <a:p>
            <a:pPr marL="0" indent="0"/>
            <a:r>
              <a:rPr lang="fr-FR" b="1" dirty="0" smtClean="0"/>
              <a:t>S</a:t>
            </a:r>
            <a:r>
              <a:rPr lang="fr-FR" b="1" dirty="0" smtClean="0"/>
              <a:t>ignes </a:t>
            </a:r>
            <a:r>
              <a:rPr lang="fr-FR" b="1" dirty="0" smtClean="0"/>
              <a:t>digestifs :</a:t>
            </a:r>
          </a:p>
          <a:p>
            <a:pPr marL="0" indent="0"/>
            <a:r>
              <a:rPr lang="fr-FR" i="1" dirty="0" smtClean="0"/>
              <a:t>D</a:t>
            </a:r>
            <a:r>
              <a:rPr lang="fr-FR" i="1" dirty="0" smtClean="0"/>
              <a:t>ouleurs </a:t>
            </a:r>
            <a:r>
              <a:rPr lang="fr-FR" i="1" dirty="0" smtClean="0"/>
              <a:t>abdominales </a:t>
            </a:r>
            <a:r>
              <a:rPr lang="fr-FR" dirty="0" smtClean="0"/>
              <a:t>non </a:t>
            </a:r>
            <a:r>
              <a:rPr lang="fr-FR" dirty="0" smtClean="0"/>
              <a:t>spécifiques,</a:t>
            </a:r>
            <a:r>
              <a:rPr lang="fr-FR" i="1" dirty="0" smtClean="0"/>
              <a:t> nausées</a:t>
            </a:r>
            <a:r>
              <a:rPr lang="fr-FR" dirty="0" smtClean="0"/>
              <a:t>, </a:t>
            </a:r>
            <a:r>
              <a:rPr lang="fr-FR" i="1" dirty="0" smtClean="0"/>
              <a:t>constipation </a:t>
            </a:r>
          </a:p>
          <a:p>
            <a:pPr marL="0" indent="0"/>
            <a:r>
              <a:rPr lang="fr-FR" i="1" dirty="0" smtClean="0"/>
              <a:t>ulcère </a:t>
            </a:r>
            <a:r>
              <a:rPr lang="fr-FR" i="1" dirty="0" smtClean="0"/>
              <a:t>gastroduodénal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xmlns="" val="18565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/>
          </a:bodyPr>
          <a:lstStyle/>
          <a:p>
            <a:pPr marL="0" indent="0"/>
            <a:r>
              <a:rPr lang="fr-FR" b="1" dirty="0" smtClean="0"/>
              <a:t>P</a:t>
            </a:r>
            <a:r>
              <a:rPr lang="fr-FR" b="1" dirty="0" smtClean="0"/>
              <a:t>ancréatite</a:t>
            </a:r>
            <a:r>
              <a:rPr lang="fr-FR" dirty="0" smtClean="0"/>
              <a:t> </a:t>
            </a:r>
            <a:r>
              <a:rPr lang="fr-FR" dirty="0" smtClean="0"/>
              <a:t>chronique calcifiée ou non</a:t>
            </a:r>
          </a:p>
          <a:p>
            <a:pPr marL="0" indent="0"/>
            <a:r>
              <a:rPr lang="fr-FR" b="1" dirty="0" smtClean="0"/>
              <a:t>S</a:t>
            </a:r>
            <a:r>
              <a:rPr lang="fr-FR" b="1" dirty="0" smtClean="0"/>
              <a:t>ignes </a:t>
            </a:r>
            <a:r>
              <a:rPr lang="fr-FR" b="1" dirty="0" smtClean="0"/>
              <a:t>neuromusculaires </a:t>
            </a:r>
          </a:p>
          <a:p>
            <a:pPr marL="0" indent="0"/>
            <a:r>
              <a:rPr lang="fr-FR" b="1" dirty="0" smtClean="0"/>
              <a:t>A</a:t>
            </a:r>
            <a:r>
              <a:rPr lang="fr-FR" b="1" dirty="0" smtClean="0"/>
              <a:t>sthénie</a:t>
            </a:r>
            <a:r>
              <a:rPr lang="fr-FR" dirty="0" smtClean="0"/>
              <a:t>  </a:t>
            </a:r>
            <a:endParaRPr lang="fr-FR" dirty="0" smtClean="0"/>
          </a:p>
          <a:p>
            <a:pPr marL="0" indent="0"/>
            <a:r>
              <a:rPr lang="fr-FR" b="1" dirty="0" smtClean="0"/>
              <a:t>Céphalées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/>
            <a:r>
              <a:rPr lang="fr-FR" b="1" dirty="0" smtClean="0"/>
              <a:t>Troubles </a:t>
            </a:r>
            <a:r>
              <a:rPr lang="fr-FR" b="1" dirty="0" smtClean="0"/>
              <a:t>psychiques </a:t>
            </a:r>
            <a:r>
              <a:rPr lang="fr-FR" dirty="0" smtClean="0"/>
              <a:t>: allant de la simple irritabilité </a:t>
            </a:r>
            <a:r>
              <a:rPr lang="fr-FR" dirty="0" smtClean="0"/>
              <a:t> aux états dépressifs et </a:t>
            </a:r>
            <a:r>
              <a:rPr lang="fr-FR" dirty="0" smtClean="0"/>
              <a:t>mélancoliques</a:t>
            </a:r>
          </a:p>
          <a:p>
            <a:pPr marL="0" indent="0"/>
            <a:r>
              <a:rPr lang="fr-FR" dirty="0" smtClean="0"/>
              <a:t> </a:t>
            </a:r>
            <a:r>
              <a:rPr lang="fr-FR" b="1" dirty="0" smtClean="0"/>
              <a:t>HTA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r>
              <a:rPr lang="fr-FR" dirty="0" err="1" smtClean="0"/>
              <a:t>S</a:t>
            </a:r>
            <a:r>
              <a:rPr lang="fr-FR" dirty="0" err="1" smtClean="0"/>
              <a:t>ystolo</a:t>
            </a:r>
            <a:r>
              <a:rPr lang="fr-FR" dirty="0" smtClean="0"/>
              <a:t>-diastolique par </a:t>
            </a:r>
            <a:r>
              <a:rPr lang="fr-FR" dirty="0" smtClean="0"/>
              <a:t>insuffisance rénale </a:t>
            </a:r>
          </a:p>
          <a:p>
            <a:pPr marL="0" indent="0"/>
            <a:r>
              <a:rPr lang="fr-FR" b="1" dirty="0" smtClean="0"/>
              <a:t>R</a:t>
            </a:r>
            <a:r>
              <a:rPr lang="fr-FR" b="1" dirty="0" smtClean="0"/>
              <a:t>accourcissement </a:t>
            </a:r>
            <a:r>
              <a:rPr lang="fr-FR" b="1" dirty="0" smtClean="0"/>
              <a:t>du segment QT </a:t>
            </a:r>
            <a:r>
              <a:rPr lang="fr-FR" dirty="0" smtClean="0"/>
              <a:t>à l’ECG</a:t>
            </a:r>
            <a:endParaRPr lang="fr-FR" dirty="0" smtClean="0"/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98077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Calcifications métastatiques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/>
              <a:t>Articulations</a:t>
            </a:r>
            <a:r>
              <a:rPr lang="fr-FR" dirty="0" smtClean="0"/>
              <a:t>: chondrocalcinose </a:t>
            </a:r>
            <a:r>
              <a:rPr lang="fr-FR" dirty="0" smtClean="0"/>
              <a:t>(crises pseudo-goutte).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-Cornée ou </a:t>
            </a:r>
            <a:r>
              <a:rPr lang="fr-FR" dirty="0" smtClean="0"/>
              <a:t>conjonctives: conjonctivite rebelle au traitement.</a:t>
            </a:r>
          </a:p>
          <a:p>
            <a:pPr marL="0" indent="0">
              <a:buNone/>
            </a:pPr>
            <a:r>
              <a:rPr lang="fr-FR" dirty="0" smtClean="0"/>
              <a:t>- T</a:t>
            </a:r>
            <a:r>
              <a:rPr lang="fr-FR" dirty="0" smtClean="0"/>
              <a:t>ympans </a:t>
            </a:r>
            <a:r>
              <a:rPr lang="fr-FR" dirty="0" smtClean="0"/>
              <a:t>: diminution de l’acuité auditive. </a:t>
            </a:r>
          </a:p>
          <a:p>
            <a:pPr>
              <a:buFontTx/>
              <a:buChar char="-"/>
            </a:pPr>
            <a:r>
              <a:rPr lang="fr-FR" dirty="0" smtClean="0"/>
              <a:t>P</a:t>
            </a:r>
            <a:r>
              <a:rPr lang="fr-FR" dirty="0" smtClean="0"/>
              <a:t>aroi </a:t>
            </a:r>
            <a:r>
              <a:rPr lang="fr-FR" dirty="0" smtClean="0"/>
              <a:t>artérielle : participent à l’HTA</a:t>
            </a:r>
          </a:p>
          <a:p>
            <a:pPr>
              <a:buFontTx/>
              <a:buChar char="-"/>
            </a:pPr>
            <a:r>
              <a:rPr lang="fr-FR" dirty="0" smtClean="0"/>
              <a:t>P</a:t>
            </a:r>
            <a:r>
              <a:rPr lang="fr-FR" dirty="0" smtClean="0"/>
              <a:t>eau </a:t>
            </a:r>
            <a:r>
              <a:rPr lang="fr-FR" dirty="0" smtClean="0"/>
              <a:t>: prurit généralisé.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fr-FR" b="1" dirty="0" smtClean="0"/>
              <a:t>Complications rénales: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Lithiase rénale : bilatérale et récidivante, spontanément radio-opaque ( calcique pure ou mixte )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dirty="0" err="1" smtClean="0"/>
              <a:t>Néphrocalcinose</a:t>
            </a:r>
            <a:r>
              <a:rPr lang="fr-FR" dirty="0" smtClean="0"/>
              <a:t> </a:t>
            </a:r>
            <a:r>
              <a:rPr lang="fr-FR" dirty="0" smtClean="0"/>
              <a:t>: présence </a:t>
            </a:r>
            <a:r>
              <a:rPr lang="fr-FR" dirty="0" smtClean="0"/>
              <a:t>de </a:t>
            </a:r>
            <a:r>
              <a:rPr lang="fr-FR" dirty="0" smtClean="0"/>
              <a:t>calcifications présentes dans le parenchyme </a:t>
            </a:r>
            <a:r>
              <a:rPr lang="fr-FR" dirty="0" smtClean="0"/>
              <a:t>rénal </a:t>
            </a:r>
            <a:r>
              <a:rPr lang="fr-FR" dirty="0" smtClean="0"/>
              <a:t>( visible à l’échographie ) </a:t>
            </a:r>
          </a:p>
          <a:p>
            <a:pPr>
              <a:buNone/>
            </a:pPr>
            <a:r>
              <a:rPr lang="fr-FR" dirty="0" smtClean="0"/>
              <a:t>- Insuffisance </a:t>
            </a:r>
            <a:r>
              <a:rPr lang="fr-FR" dirty="0" smtClean="0"/>
              <a:t>rénale chronique </a:t>
            </a:r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525963"/>
          </a:xfrm>
        </p:spPr>
        <p:txBody>
          <a:bodyPr>
            <a:normAutofit/>
          </a:bodyPr>
          <a:lstStyle/>
          <a:p>
            <a:r>
              <a:rPr lang="fr-FR" b="1" dirty="0" smtClean="0"/>
              <a:t>Ostéite </a:t>
            </a:r>
            <a:r>
              <a:rPr lang="fr-FR" b="1" dirty="0" err="1" smtClean="0"/>
              <a:t>fibrokystique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i="1" dirty="0" smtClean="0"/>
              <a:t>Douleurs </a:t>
            </a:r>
            <a:r>
              <a:rPr lang="fr-FR" i="1" dirty="0" smtClean="0"/>
              <a:t>osseuses </a:t>
            </a:r>
            <a:r>
              <a:rPr lang="fr-FR" dirty="0" smtClean="0"/>
              <a:t>au niveau des </a:t>
            </a:r>
            <a:r>
              <a:rPr lang="fr-FR" dirty="0" smtClean="0"/>
              <a:t>os longs</a:t>
            </a:r>
            <a:r>
              <a:rPr lang="fr-FR" dirty="0" smtClean="0"/>
              <a:t>, rachis, bassin </a:t>
            </a:r>
            <a:r>
              <a:rPr lang="fr-FR" dirty="0" smtClean="0"/>
              <a:t>ou </a:t>
            </a:r>
            <a:r>
              <a:rPr lang="fr-FR" dirty="0" smtClean="0"/>
              <a:t>diffuses.</a:t>
            </a:r>
            <a:endParaRPr lang="fr-FR" dirty="0" smtClean="0"/>
          </a:p>
          <a:p>
            <a:pPr>
              <a:buFontTx/>
              <a:buChar char="-"/>
            </a:pPr>
            <a:r>
              <a:rPr lang="fr-FR" i="1" dirty="0" smtClean="0"/>
              <a:t>Fracture spontanée </a:t>
            </a:r>
            <a:r>
              <a:rPr lang="fr-FR" dirty="0" smtClean="0"/>
              <a:t>,de consolidation tardive.</a:t>
            </a:r>
          </a:p>
          <a:p>
            <a:pPr>
              <a:buFontTx/>
              <a:buChar char="-"/>
            </a:pPr>
            <a:r>
              <a:rPr lang="fr-FR" i="1" dirty="0" smtClean="0"/>
              <a:t>Déformation squelettique </a:t>
            </a:r>
            <a:r>
              <a:rPr lang="fr-FR" dirty="0" smtClean="0"/>
              <a:t>tardive.  </a:t>
            </a:r>
          </a:p>
          <a:p>
            <a:pPr>
              <a:buFontTx/>
              <a:buChar char="-"/>
            </a:pPr>
            <a:r>
              <a:rPr lang="fr-FR" i="1" dirty="0" smtClean="0"/>
              <a:t>Chute précoce des dents</a:t>
            </a:r>
            <a:r>
              <a:rPr lang="fr-FR" dirty="0" smtClean="0"/>
              <a:t>. </a:t>
            </a:r>
          </a:p>
          <a:p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1529</Words>
  <Application>Microsoft Office PowerPoint</Application>
  <PresentationFormat>Affichage à l'écran (4:3)</PresentationFormat>
  <Paragraphs>253</Paragraphs>
  <Slides>24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HYPERPARATHYROIDIES</vt:lpstr>
      <vt:lpstr>INTRODUCTION-DEFINITION</vt:lpstr>
      <vt:lpstr>TABLEAU CLINIQUE HYPERPARATHYROIDIES PRIMAIRES 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HYPERPARATHYROIDIE SECONDAIRE</vt:lpstr>
      <vt:lpstr>TRAITEMENT</vt:lpstr>
      <vt:lpstr>Diapositive 21</vt:lpstr>
      <vt:lpstr>Diapositive 22</vt:lpstr>
      <vt:lpstr>Hypercalcémie aigue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HYPERPARATHYROIDIES</dc:title>
  <dc:creator>pc</dc:creator>
  <cp:lastModifiedBy>khalil arioua</cp:lastModifiedBy>
  <cp:revision>30</cp:revision>
  <dcterms:created xsi:type="dcterms:W3CDTF">2018-11-28T20:46:09Z</dcterms:created>
  <dcterms:modified xsi:type="dcterms:W3CDTF">2019-06-23T09:47:49Z</dcterms:modified>
</cp:coreProperties>
</file>