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0" r:id="rId1"/>
  </p:sldMasterIdLst>
  <p:notesMasterIdLst>
    <p:notesMasterId r:id="rId86"/>
  </p:notesMasterIdLst>
  <p:sldIdLst>
    <p:sldId id="256" r:id="rId2"/>
    <p:sldId id="388" r:id="rId3"/>
    <p:sldId id="379" r:id="rId4"/>
    <p:sldId id="380" r:id="rId5"/>
    <p:sldId id="397" r:id="rId6"/>
    <p:sldId id="377" r:id="rId7"/>
    <p:sldId id="392" r:id="rId8"/>
    <p:sldId id="341" r:id="rId9"/>
    <p:sldId id="398" r:id="rId10"/>
    <p:sldId id="323" r:id="rId11"/>
    <p:sldId id="325" r:id="rId12"/>
    <p:sldId id="327" r:id="rId13"/>
    <p:sldId id="330" r:id="rId14"/>
    <p:sldId id="331" r:id="rId15"/>
    <p:sldId id="333" r:id="rId16"/>
    <p:sldId id="335" r:id="rId17"/>
    <p:sldId id="426" r:id="rId18"/>
    <p:sldId id="337" r:id="rId19"/>
    <p:sldId id="339" r:id="rId20"/>
    <p:sldId id="355" r:id="rId21"/>
    <p:sldId id="267" r:id="rId22"/>
    <p:sldId id="343" r:id="rId23"/>
    <p:sldId id="265" r:id="rId24"/>
    <p:sldId id="384" r:id="rId25"/>
    <p:sldId id="274" r:id="rId26"/>
    <p:sldId id="342" r:id="rId27"/>
    <p:sldId id="356" r:id="rId28"/>
    <p:sldId id="385" r:id="rId29"/>
    <p:sldId id="415" r:id="rId30"/>
    <p:sldId id="423" r:id="rId31"/>
    <p:sldId id="399" r:id="rId32"/>
    <p:sldId id="386" r:id="rId33"/>
    <p:sldId id="406" r:id="rId34"/>
    <p:sldId id="393" r:id="rId35"/>
    <p:sldId id="400" r:id="rId36"/>
    <p:sldId id="358" r:id="rId37"/>
    <p:sldId id="381" r:id="rId38"/>
    <p:sldId id="424" r:id="rId39"/>
    <p:sldId id="416" r:id="rId40"/>
    <p:sldId id="382" r:id="rId41"/>
    <p:sldId id="418" r:id="rId42"/>
    <p:sldId id="359" r:id="rId43"/>
    <p:sldId id="428" r:id="rId44"/>
    <p:sldId id="394" r:id="rId45"/>
    <p:sldId id="360" r:id="rId46"/>
    <p:sldId id="430" r:id="rId47"/>
    <p:sldId id="361" r:id="rId48"/>
    <p:sldId id="347" r:id="rId49"/>
    <p:sldId id="348" r:id="rId50"/>
    <p:sldId id="349" r:id="rId51"/>
    <p:sldId id="351" r:id="rId52"/>
    <p:sldId id="352" r:id="rId53"/>
    <p:sldId id="353" r:id="rId54"/>
    <p:sldId id="354" r:id="rId55"/>
    <p:sldId id="279" r:id="rId56"/>
    <p:sldId id="432" r:id="rId57"/>
    <p:sldId id="433" r:id="rId58"/>
    <p:sldId id="434" r:id="rId59"/>
    <p:sldId id="435" r:id="rId60"/>
    <p:sldId id="436" r:id="rId61"/>
    <p:sldId id="437" r:id="rId62"/>
    <p:sldId id="438" r:id="rId63"/>
    <p:sldId id="439" r:id="rId64"/>
    <p:sldId id="440" r:id="rId65"/>
    <p:sldId id="314" r:id="rId66"/>
    <p:sldId id="404" r:id="rId67"/>
    <p:sldId id="441" r:id="rId68"/>
    <p:sldId id="442" r:id="rId69"/>
    <p:sldId id="443" r:id="rId70"/>
    <p:sldId id="403" r:id="rId71"/>
    <p:sldId id="419" r:id="rId72"/>
    <p:sldId id="420" r:id="rId73"/>
    <p:sldId id="375" r:id="rId74"/>
    <p:sldId id="402" r:id="rId75"/>
    <p:sldId id="390" r:id="rId76"/>
    <p:sldId id="425" r:id="rId77"/>
    <p:sldId id="395" r:id="rId78"/>
    <p:sldId id="421" r:id="rId79"/>
    <p:sldId id="410" r:id="rId80"/>
    <p:sldId id="444" r:id="rId81"/>
    <p:sldId id="445" r:id="rId82"/>
    <p:sldId id="287" r:id="rId83"/>
    <p:sldId id="289" r:id="rId84"/>
    <p:sldId id="431" r:id="rId8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 autoAdjust="0"/>
    <p:restoredTop sz="94653" autoAdjust="0"/>
  </p:normalViewPr>
  <p:slideViewPr>
    <p:cSldViewPr>
      <p:cViewPr varScale="1">
        <p:scale>
          <a:sx n="91" d="100"/>
          <a:sy n="91" d="100"/>
        </p:scale>
        <p:origin x="-1458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ableStyles" Target="tableStyle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D17D57-DE60-4CCE-B052-DDCA940C89E5}" type="datetimeFigureOut">
              <a:rPr lang="fr-FR" smtClean="0"/>
              <a:pPr/>
              <a:t>20/04/2020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E26C06-8149-4527-A80D-3A148646CA1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210719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237322F-20AE-4BD5-A9B1-FFD9BC0D816D}" type="slidenum">
              <a:rPr lang="fr-FR" sz="1200"/>
              <a:pPr algn="r"/>
              <a:t>8</a:t>
            </a:fld>
            <a:endParaRPr lang="fr-FR" sz="1200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b="1" smtClean="0">
                <a:solidFill>
                  <a:srgbClr val="003399"/>
                </a:solidFill>
              </a:rPr>
              <a:t>3 major influenza pandemics during the past 100 years. </a:t>
            </a:r>
            <a:br>
              <a:rPr lang="en-US" b="1" smtClean="0">
                <a:solidFill>
                  <a:srgbClr val="003399"/>
                </a:solidFill>
              </a:rPr>
            </a:br>
            <a:r>
              <a:rPr lang="en-US" b="1" smtClean="0">
                <a:solidFill>
                  <a:srgbClr val="003399"/>
                </a:solidFill>
              </a:rPr>
              <a:t>In recent years, strong signals of potential emergence of a new one</a:t>
            </a:r>
          </a:p>
          <a:p>
            <a:pPr eaLnBrk="1" hangingPunct="1">
              <a:spcBef>
                <a:spcPct val="0"/>
              </a:spcBef>
            </a:pPr>
            <a:r>
              <a:rPr lang="en-US" b="1" smtClean="0">
                <a:solidFill>
                  <a:srgbClr val="003399"/>
                </a:solidFill>
              </a:rPr>
              <a:t>Explication de transmission et mortalité</a:t>
            </a:r>
          </a:p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fr-FR"/>
              <a:t>Glaxo\B3876\Lina.ppt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47417A73-8AAE-4EAF-B28C-67CB6A808BB1}" type="datetime1">
              <a:rPr lang="fr-FR"/>
              <a:pPr/>
              <a:t>20/04/2020</a:t>
            </a:fld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ECCC4A-800D-4263-8913-977978D2B29A}" type="slidenum">
              <a:rPr lang="ar-SA"/>
              <a:pPr/>
              <a:t>65</a:t>
            </a:fld>
            <a:endParaRPr lang="fr-FR"/>
          </a:p>
        </p:txBody>
      </p:sp>
      <p:sp>
        <p:nvSpPr>
          <p:cNvPr id="23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920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329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>
              <a:cs typeface="Arial" pitchFamily="34" charset="0"/>
            </a:endParaRPr>
          </a:p>
        </p:txBody>
      </p:sp>
      <p:sp>
        <p:nvSpPr>
          <p:cNvPr id="7168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DC4B8A5-ED94-4702-9D1C-5B69BB1286AE}" type="slidenum">
              <a:rPr lang="fr-FR" smtClean="0">
                <a:latin typeface="Garamond" pitchFamily="18" charset="0"/>
                <a:cs typeface="Arial" pitchFamily="34" charset="0"/>
              </a:rPr>
              <a:pPr/>
              <a:t>19</a:t>
            </a:fld>
            <a:endParaRPr lang="fr-FR" smtClean="0">
              <a:latin typeface="Garamond" pitchFamily="18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800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smtClean="0"/>
          </a:p>
        </p:txBody>
      </p:sp>
      <p:sp>
        <p:nvSpPr>
          <p:cNvPr id="128004" name="Espace réservé du numéro de diapositiv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B8F9A6A-1520-4A4D-8879-24875D308045}" type="slidenum">
              <a:rPr lang="fr-FR" sz="1200"/>
              <a:pPr algn="r"/>
              <a:t>21</a:t>
            </a:fld>
            <a:endParaRPr lang="fr-FR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DZ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974EC-41A0-458C-87BB-F8DFC8E317C0}" type="slidenum">
              <a:rPr lang="ar-DZ" smtClean="0"/>
              <a:pPr/>
              <a:t>22</a:t>
            </a:fld>
            <a:endParaRPr lang="ar-DZ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421" y="4344025"/>
            <a:ext cx="5485158" cy="4114488"/>
          </a:xfrm>
          <a:noFill/>
          <a:ln/>
        </p:spPr>
        <p:txBody>
          <a:bodyPr/>
          <a:lstStyle/>
          <a:p>
            <a:r>
              <a:rPr lang="en-US" sz="800" dirty="0" err="1"/>
              <a:t>Effetsde</a:t>
            </a:r>
            <a:r>
              <a:rPr lang="en-US" sz="800" dirty="0"/>
              <a:t> </a:t>
            </a:r>
            <a:r>
              <a:rPr lang="en-US" sz="800" dirty="0" err="1"/>
              <a:t>l’humidité</a:t>
            </a:r>
            <a:r>
              <a:rPr lang="en-US" sz="800" dirty="0"/>
              <a:t> </a:t>
            </a:r>
            <a:r>
              <a:rPr lang="en-US" sz="800" dirty="0" err="1"/>
              <a:t>sur</a:t>
            </a:r>
            <a:r>
              <a:rPr lang="en-US" sz="800" dirty="0"/>
              <a:t> la </a:t>
            </a:r>
            <a:r>
              <a:rPr lang="en-US" sz="800" dirty="0" err="1"/>
              <a:t>survie</a:t>
            </a:r>
            <a:r>
              <a:rPr lang="en-US" sz="800" dirty="0"/>
              <a:t> du virus </a:t>
            </a:r>
            <a:r>
              <a:rPr lang="en-US" sz="800" dirty="0" err="1"/>
              <a:t>dans</a:t>
            </a:r>
            <a:r>
              <a:rPr lang="en-US" sz="800" dirty="0"/>
              <a:t> </a:t>
            </a:r>
            <a:r>
              <a:rPr lang="en-US" sz="800" dirty="0" err="1"/>
              <a:t>l’air</a:t>
            </a:r>
            <a:r>
              <a:rPr lang="en-US" sz="800" dirty="0"/>
              <a:t> ,</a:t>
            </a:r>
            <a:r>
              <a:rPr lang="en-US" sz="800" i="1" dirty="0"/>
              <a:t> </a:t>
            </a:r>
            <a:r>
              <a:rPr lang="en-US" sz="800" i="1" dirty="0" err="1"/>
              <a:t>Loosli</a:t>
            </a:r>
            <a:r>
              <a:rPr lang="en-US" sz="800" i="1" dirty="0"/>
              <a:t> et al, 1943</a:t>
            </a:r>
          </a:p>
          <a:p>
            <a:endParaRPr lang="en-US" sz="800" i="1" dirty="0"/>
          </a:p>
          <a:p>
            <a:endParaRPr lang="en-US" sz="800" i="1" dirty="0"/>
          </a:p>
          <a:p>
            <a:endParaRPr lang="en-US" sz="800" i="1" dirty="0"/>
          </a:p>
        </p:txBody>
      </p:sp>
      <p:pic>
        <p:nvPicPr>
          <p:cNvPr id="49156" name="Picture 5" descr="http___ww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4522" y="5010776"/>
            <a:ext cx="4881045" cy="2905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1872AA8-F9F8-4836-9B0E-E28A3B576E3A}" type="slidenum">
              <a:rPr lang="fr-FR" sz="1200"/>
              <a:pPr algn="r"/>
              <a:t>25</a:t>
            </a:fld>
            <a:endParaRPr lang="fr-FR" sz="1200"/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05300"/>
            <a:ext cx="54864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29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smtClean="0"/>
          </a:p>
        </p:txBody>
      </p:sp>
      <p:sp>
        <p:nvSpPr>
          <p:cNvPr id="140292" name="Espace réservé du numéro de diapositiv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BD37C6B-85D9-40C7-B9E8-36A9079E563A}" type="slidenum">
              <a:rPr lang="fr-FR" sz="1200"/>
              <a:pPr algn="r"/>
              <a:t>26</a:t>
            </a:fld>
            <a:endParaRPr lang="fr-FR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DZ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974EC-41A0-458C-87BB-F8DFC8E317C0}" type="slidenum">
              <a:rPr lang="ar-DZ" smtClean="0"/>
              <a:pPr/>
              <a:t>48</a:t>
            </a:fld>
            <a:endParaRPr lang="ar-DZ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smtClean="0"/>
          </a:p>
        </p:txBody>
      </p:sp>
      <p:sp>
        <p:nvSpPr>
          <p:cNvPr id="144388" name="Espace réservé du numéro de diapositiv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48B996E-5EC3-42DA-B2DD-DB644BDC8700}" type="slidenum">
              <a:rPr lang="fr-FR" sz="1200"/>
              <a:pPr algn="r"/>
              <a:t>55</a:t>
            </a:fld>
            <a:endParaRPr lang="fr-FR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2" name="Sous-titr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242992-62BF-48B9-ACA6-4AEE070FE58C}" type="datetimeFigureOut">
              <a:rPr lang="fr-FR" smtClean="0"/>
              <a:pPr/>
              <a:t>20/04/2020</a:t>
            </a:fld>
            <a:endParaRPr lang="fr-FR"/>
          </a:p>
        </p:txBody>
      </p:sp>
      <p:sp>
        <p:nvSpPr>
          <p:cNvPr id="20" name="Espace réservé du pied de pag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A7F4C5-FB59-4E55-B2E5-A6BA1A8B438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lips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242992-62BF-48B9-ACA6-4AEE070FE58C}" type="datetimeFigureOut">
              <a:rPr lang="fr-FR" smtClean="0"/>
              <a:pPr/>
              <a:t>20/04/2020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A7F4C5-FB59-4E55-B2E5-A6BA1A8B438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242992-62BF-48B9-ACA6-4AEE070FE58C}" type="datetimeFigureOut">
              <a:rPr lang="fr-FR" smtClean="0"/>
              <a:pPr/>
              <a:t>20/04/2020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A7F4C5-FB59-4E55-B2E5-A6BA1A8B438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re. Texte et image de la bibliothè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'image de la bibliothèque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/>
          <a:p>
            <a:pPr lvl="0"/>
            <a:endParaRPr lang="fr-FR" noProof="0" smtClean="0"/>
          </a:p>
        </p:txBody>
      </p:sp>
      <p:sp>
        <p:nvSpPr>
          <p:cNvPr id="5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E4DB5-7660-4366-8FE4-6B5FB74E079B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242992-62BF-48B9-ACA6-4AEE070FE58C}" type="datetimeFigureOut">
              <a:rPr lang="fr-FR" smtClean="0"/>
              <a:pPr/>
              <a:t>20/04/2020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A7F4C5-FB59-4E55-B2E5-A6BA1A8B438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242992-62BF-48B9-ACA6-4AEE070FE58C}" type="datetimeFigureOut">
              <a:rPr lang="fr-FR" smtClean="0"/>
              <a:pPr/>
              <a:t>20/04/2020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A7F4C5-FB59-4E55-B2E5-A6BA1A8B438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lips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lips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242992-62BF-48B9-ACA6-4AEE070FE58C}" type="datetimeFigureOut">
              <a:rPr lang="fr-FR" smtClean="0"/>
              <a:pPr/>
              <a:t>20/04/2020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A7F4C5-FB59-4E55-B2E5-A6BA1A8B438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242992-62BF-48B9-ACA6-4AEE070FE58C}" type="datetimeFigureOut">
              <a:rPr lang="fr-FR" smtClean="0"/>
              <a:pPr/>
              <a:t>20/04/2020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A7F4C5-FB59-4E55-B2E5-A6BA1A8B438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242992-62BF-48B9-ACA6-4AEE070FE58C}" type="datetimeFigureOut">
              <a:rPr lang="fr-FR" smtClean="0"/>
              <a:pPr/>
              <a:t>20/04/2020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A7F4C5-FB59-4E55-B2E5-A6BA1A8B438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242992-62BF-48B9-ACA6-4AEE070FE58C}" type="datetimeFigureOut">
              <a:rPr lang="fr-FR" smtClean="0"/>
              <a:pPr/>
              <a:t>20/04/2020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A7F4C5-FB59-4E55-B2E5-A6BA1A8B438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242992-62BF-48B9-ACA6-4AEE070FE58C}" type="datetimeFigureOut">
              <a:rPr lang="fr-FR" smtClean="0"/>
              <a:pPr/>
              <a:t>20/04/2020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A7F4C5-FB59-4E55-B2E5-A6BA1A8B438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242992-62BF-48B9-ACA6-4AEE070FE58C}" type="datetimeFigureOut">
              <a:rPr lang="fr-FR" smtClean="0"/>
              <a:pPr/>
              <a:t>20/04/2020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A7F4C5-FB59-4E55-B2E5-A6BA1A8B438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9" name="Organigramme : Processu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Organigramme : Processu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cteurs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lips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Bouée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Espace réservé du titre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Espace réservé du texte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B242992-62BF-48B9-ACA6-4AEE070FE58C}" type="datetimeFigureOut">
              <a:rPr lang="fr-FR" smtClean="0"/>
              <a:pPr/>
              <a:t>20/04/2020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fr-FR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34A7F4C5-FB59-4E55-B2E5-A6BA1A8B438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fr.wikipedia.org/wiki/Fichier:Hemagglutinin_molecule.png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fr.wikipedia.org/wiki/Fichier:Neuraminidase_Ribbon_Diagram.jpg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ho.int/fr/emergencies/diseases/novel-coronavirus-2019/advice-for-public" TargetMode="Externa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o.int/csr/disease/influenza/pandemic10things/fr/index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hyperlink" Target="http://www.who.int/csr/disease/avian_influenza/country/cases_table_2005_11_29/en/index.html" TargetMode="External"/><Relationship Id="rId4" Type="http://schemas.openxmlformats.org/officeDocument/2006/relationships/hyperlink" Target="http://www.who.int/csr/don/2004_01_15/en/print.html" TargetMode="Externa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32560" y="1456750"/>
            <a:ext cx="7406640" cy="1472184"/>
          </a:xfrm>
        </p:spPr>
        <p:txBody>
          <a:bodyPr/>
          <a:lstStyle/>
          <a:p>
            <a:pPr algn="ctr"/>
            <a:r>
              <a:rPr lang="fr-FR" b="1" dirty="0" smtClean="0">
                <a:solidFill>
                  <a:srgbClr val="0070C0"/>
                </a:solidFill>
                <a:latin typeface="Times-Roman"/>
              </a:rPr>
              <a:t>LA GRIPPE</a:t>
            </a:r>
            <a:br>
              <a:rPr lang="fr-FR" b="1" dirty="0" smtClean="0">
                <a:solidFill>
                  <a:srgbClr val="0070C0"/>
                </a:solidFill>
                <a:latin typeface="Times-Roman"/>
              </a:rPr>
            </a:br>
            <a:endParaRPr lang="fr-FR" b="1" dirty="0">
              <a:solidFill>
                <a:srgbClr val="0070C0"/>
              </a:solidFill>
              <a:latin typeface="Times-Roman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2103714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fr-FR" b="1" dirty="0" smtClean="0">
                <a:latin typeface="Times-Roman"/>
              </a:rPr>
              <a:t>N. MESSALHI-OUKI</a:t>
            </a:r>
          </a:p>
          <a:p>
            <a:pPr algn="ctr"/>
            <a:endParaRPr lang="fr-FR" b="1" dirty="0" smtClean="0">
              <a:latin typeface="Times-Roman"/>
            </a:endParaRPr>
          </a:p>
          <a:p>
            <a:pPr algn="ctr"/>
            <a:r>
              <a:rPr lang="fr-FR" b="1" dirty="0" smtClean="0">
                <a:latin typeface="Times-Roman"/>
              </a:rPr>
              <a:t>MALADIES INFECTIEUSES</a:t>
            </a:r>
          </a:p>
          <a:p>
            <a:pPr algn="ctr"/>
            <a:r>
              <a:rPr lang="fr-FR" b="1" dirty="0" smtClean="0">
                <a:latin typeface="Times-Roman"/>
              </a:rPr>
              <a:t>4° Année médecine</a:t>
            </a:r>
          </a:p>
          <a:p>
            <a:pPr algn="ctr"/>
            <a:r>
              <a:rPr lang="fr-FR" b="1" dirty="0" smtClean="0">
                <a:latin typeface="Times-Roman"/>
              </a:rPr>
              <a:t>2019– 2020</a:t>
            </a:r>
          </a:p>
          <a:p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ChangeArrowheads="1"/>
          </p:cNvSpPr>
          <p:nvPr/>
        </p:nvSpPr>
        <p:spPr bwMode="auto">
          <a:xfrm>
            <a:off x="71406" y="218803"/>
            <a:ext cx="9144000" cy="7109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fr-FR" sz="4000" b="1" dirty="0" smtClean="0">
                <a:solidFill>
                  <a:srgbClr val="FF0000"/>
                </a:solidFill>
              </a:rPr>
              <a:t>                </a:t>
            </a:r>
            <a:r>
              <a:rPr lang="fr-FR" sz="3200" b="1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Structure du virus</a:t>
            </a:r>
            <a:endParaRPr lang="fr-FR" sz="3200" b="1" dirty="0" smtClean="0">
              <a:latin typeface="Arial Narrow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3200" b="1" dirty="0" smtClean="0">
                <a:solidFill>
                  <a:schemeClr val="accent1"/>
                </a:solidFill>
                <a:latin typeface="Arial Narrow" pitchFamily="34" charset="0"/>
                <a:cs typeface="Arial" pitchFamily="34" charset="0"/>
              </a:rPr>
              <a:t>Virus </a:t>
            </a:r>
            <a:r>
              <a:rPr lang="fr-FR" sz="3200" b="1" dirty="0">
                <a:solidFill>
                  <a:schemeClr val="accent1"/>
                </a:solidFill>
                <a:latin typeface="Arial Narrow" pitchFamily="34" charset="0"/>
                <a:cs typeface="Arial" pitchFamily="34" charset="0"/>
              </a:rPr>
              <a:t>à ARN.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endParaRPr lang="fr-FR" sz="3200" b="1" dirty="0" smtClean="0">
              <a:solidFill>
                <a:schemeClr val="accent1"/>
              </a:solidFill>
              <a:latin typeface="Arial Narrow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3200" b="1" dirty="0" smtClean="0">
                <a:solidFill>
                  <a:schemeClr val="accent1"/>
                </a:solidFill>
                <a:latin typeface="Arial Narrow" pitchFamily="34" charset="0"/>
                <a:cs typeface="Arial" pitchFamily="34" charset="0"/>
              </a:rPr>
              <a:t>Famille </a:t>
            </a:r>
            <a:r>
              <a:rPr lang="fr-FR" sz="3200" b="1" dirty="0">
                <a:solidFill>
                  <a:schemeClr val="accent1"/>
                </a:solidFill>
                <a:latin typeface="Arial Narrow" pitchFamily="34" charset="0"/>
                <a:cs typeface="Arial" pitchFamily="34" charset="0"/>
              </a:rPr>
              <a:t>des Orthomyxoviridae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endParaRPr lang="fr-FR" sz="3200" b="1" dirty="0" smtClean="0">
              <a:solidFill>
                <a:schemeClr val="accent1"/>
              </a:solidFill>
              <a:latin typeface="Arial Narrow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3200" b="1" dirty="0" smtClean="0">
                <a:solidFill>
                  <a:schemeClr val="accent1"/>
                </a:solidFill>
                <a:latin typeface="Arial Narrow" pitchFamily="34" charset="0"/>
                <a:cs typeface="Arial" pitchFamily="34" charset="0"/>
              </a:rPr>
              <a:t>Genre </a:t>
            </a:r>
            <a:r>
              <a:rPr lang="fr-FR" sz="3200" b="1" dirty="0" err="1" smtClean="0">
                <a:solidFill>
                  <a:schemeClr val="accent1"/>
                </a:solidFill>
                <a:latin typeface="Arial Narrow" pitchFamily="34" charset="0"/>
                <a:cs typeface="Arial" pitchFamily="34" charset="0"/>
              </a:rPr>
              <a:t>Influenzavirus</a:t>
            </a:r>
            <a:endParaRPr lang="fr-FR" sz="3200" b="1" dirty="0" smtClean="0">
              <a:latin typeface="Arial Narrow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3200" b="1" dirty="0" smtClean="0">
                <a:latin typeface="Arial Narrow" pitchFamily="34" charset="0"/>
                <a:cs typeface="Arial" pitchFamily="34" charset="0"/>
              </a:rPr>
              <a:t>Trois </a:t>
            </a:r>
            <a:r>
              <a:rPr lang="fr-FR" sz="3200" b="1" dirty="0">
                <a:latin typeface="Arial Narrow" pitchFamily="34" charset="0"/>
                <a:cs typeface="Arial" pitchFamily="34" charset="0"/>
              </a:rPr>
              <a:t>types A, B et C </a:t>
            </a:r>
            <a:r>
              <a:rPr lang="fr-FR" sz="3200" b="1" dirty="0" smtClean="0">
                <a:latin typeface="Arial Narrow" pitchFamily="34" charset="0"/>
                <a:cs typeface="Arial" pitchFamily="34" charset="0"/>
              </a:rPr>
              <a:t>différents  </a:t>
            </a:r>
            <a:r>
              <a:rPr lang="fr-FR" sz="3200" b="1" dirty="0">
                <a:latin typeface="Arial Narrow" pitchFamily="34" charset="0"/>
                <a:cs typeface="Arial" pitchFamily="34" charset="0"/>
              </a:rPr>
              <a:t>par l'antigénicité de leurs nucléoprotéines</a:t>
            </a:r>
            <a:r>
              <a:rPr lang="fr-FR" sz="3200" b="1" dirty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. </a:t>
            </a:r>
            <a:endParaRPr lang="fr-FR" sz="3200" b="1" dirty="0" smtClean="0">
              <a:solidFill>
                <a:srgbClr val="FF0000"/>
              </a:solidFill>
              <a:latin typeface="Arial Narrow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fr-F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85728"/>
            <a:ext cx="7286644" cy="514353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r-FR" sz="2800" b="1" dirty="0" smtClean="0">
                <a:solidFill>
                  <a:schemeClr val="accent1"/>
                </a:solidFill>
                <a:latin typeface="Times-Roman"/>
                <a:ea typeface="Majalla UI"/>
                <a:cs typeface="Majalla UI"/>
              </a:rPr>
              <a:t>Forme sphérique ou ovalaire</a:t>
            </a:r>
          </a:p>
          <a:p>
            <a:pPr>
              <a:lnSpc>
                <a:spcPct val="90000"/>
              </a:lnSpc>
            </a:pPr>
            <a:endParaRPr lang="fr-FR" sz="2800" b="1" dirty="0" smtClean="0">
              <a:latin typeface="Times-Roman"/>
              <a:ea typeface="Majalla UI"/>
              <a:cs typeface="Majalla UI"/>
            </a:endParaRPr>
          </a:p>
          <a:p>
            <a:pPr>
              <a:lnSpc>
                <a:spcPct val="90000"/>
              </a:lnSpc>
            </a:pPr>
            <a:r>
              <a:rPr lang="fr-FR" sz="2800" b="1" dirty="0" smtClean="0">
                <a:solidFill>
                  <a:schemeClr val="accent1"/>
                </a:solidFill>
                <a:latin typeface="Times-Roman"/>
                <a:ea typeface="Majalla UI"/>
                <a:cs typeface="Majalla UI"/>
              </a:rPr>
              <a:t>Mesure : 80 à 120 nm</a:t>
            </a:r>
          </a:p>
          <a:p>
            <a:pPr>
              <a:lnSpc>
                <a:spcPct val="90000"/>
              </a:lnSpc>
            </a:pPr>
            <a:endParaRPr lang="fr-FR" sz="2800" b="1" dirty="0" smtClean="0">
              <a:latin typeface="Times-Roman"/>
              <a:ea typeface="Majalla UI"/>
              <a:cs typeface="Majalla UI"/>
            </a:endParaRPr>
          </a:p>
          <a:p>
            <a:pPr>
              <a:lnSpc>
                <a:spcPct val="90000"/>
              </a:lnSpc>
            </a:pPr>
            <a:r>
              <a:rPr lang="fr-FR" sz="2800" b="1" dirty="0" smtClean="0">
                <a:solidFill>
                  <a:srgbClr val="FF0000"/>
                </a:solidFill>
                <a:latin typeface="Times-Roman"/>
                <a:ea typeface="Majalla UI"/>
                <a:cs typeface="Majalla UI"/>
              </a:rPr>
              <a:t>Enveloppé </a:t>
            </a:r>
          </a:p>
          <a:p>
            <a:pPr>
              <a:lnSpc>
                <a:spcPct val="90000"/>
              </a:lnSpc>
            </a:pPr>
            <a:endParaRPr lang="fr-FR" sz="2800" b="1" dirty="0" smtClean="0">
              <a:latin typeface="Times-Roman"/>
              <a:ea typeface="Majalla UI"/>
              <a:cs typeface="Majalla UI"/>
            </a:endParaRPr>
          </a:p>
          <a:p>
            <a:pPr>
              <a:lnSpc>
                <a:spcPct val="90000"/>
              </a:lnSpc>
            </a:pPr>
            <a:r>
              <a:rPr lang="fr-FR" sz="2800" b="1" dirty="0" smtClean="0">
                <a:latin typeface="Times-Roman"/>
                <a:ea typeface="Majalla UI"/>
                <a:cs typeface="Majalla UI"/>
              </a:rPr>
              <a:t>Génome segmenté </a:t>
            </a:r>
          </a:p>
          <a:p>
            <a:pPr>
              <a:lnSpc>
                <a:spcPct val="90000"/>
              </a:lnSpc>
            </a:pPr>
            <a:endParaRPr lang="ar-SA" sz="2800" b="1" dirty="0" smtClean="0">
              <a:latin typeface="Times-Roman"/>
            </a:endParaRPr>
          </a:p>
          <a:p>
            <a:pPr>
              <a:lnSpc>
                <a:spcPct val="90000"/>
              </a:lnSpc>
            </a:pPr>
            <a:r>
              <a:rPr lang="fr-FR" sz="2800" b="1" dirty="0" smtClean="0">
                <a:solidFill>
                  <a:schemeClr val="accent1"/>
                </a:solidFill>
                <a:latin typeface="Times-Roman"/>
                <a:ea typeface="Majalla UI"/>
                <a:cs typeface="Majalla UI"/>
              </a:rPr>
              <a:t>Nucléocapside</a:t>
            </a:r>
          </a:p>
        </p:txBody>
      </p:sp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714877" y="2000239"/>
            <a:ext cx="4286279" cy="4786347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ChangeArrowheads="1"/>
          </p:cNvSpPr>
          <p:nvPr/>
        </p:nvSpPr>
        <p:spPr bwMode="auto">
          <a:xfrm>
            <a:off x="-857288" y="1357298"/>
            <a:ext cx="6000792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3600" b="1" dirty="0" smtClean="0"/>
              <a:t>          3 parties : </a:t>
            </a:r>
          </a:p>
          <a:p>
            <a:pPr>
              <a:lnSpc>
                <a:spcPct val="150000"/>
              </a:lnSpc>
            </a:pPr>
            <a:endParaRPr lang="fr-FR" sz="3600" b="1" dirty="0" smtClean="0"/>
          </a:p>
          <a:p>
            <a:pPr>
              <a:lnSpc>
                <a:spcPct val="150000"/>
              </a:lnSpc>
            </a:pPr>
            <a:endParaRPr lang="fr-FR" sz="3600" b="1" dirty="0" smtClean="0"/>
          </a:p>
          <a:p>
            <a:pPr lvl="2"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3200" b="1" dirty="0" smtClean="0">
                <a:solidFill>
                  <a:srgbClr val="FF0000"/>
                </a:solidFill>
              </a:rPr>
              <a:t>Enveloppe</a:t>
            </a:r>
          </a:p>
          <a:p>
            <a:pPr lvl="2"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3200" b="1" dirty="0" smtClean="0">
                <a:solidFill>
                  <a:srgbClr val="FF0000"/>
                </a:solidFill>
              </a:rPr>
              <a:t> Matériel génétique </a:t>
            </a:r>
          </a:p>
          <a:p>
            <a:pPr lvl="2"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3200" b="1" dirty="0" err="1" smtClean="0">
                <a:solidFill>
                  <a:srgbClr val="FF0000"/>
                </a:solidFill>
              </a:rPr>
              <a:t>Proteines</a:t>
            </a:r>
            <a:endParaRPr lang="fr-FR" sz="3200" b="1" dirty="0" smtClean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18132" y="285728"/>
            <a:ext cx="4968925" cy="646331"/>
          </a:xfrm>
          <a:prstGeom prst="rect">
            <a:avLst/>
          </a:prstGeom>
          <a:solidFill>
            <a:schemeClr val="tx1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36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SRUCTURE DU VIRUS</a:t>
            </a:r>
            <a:endParaRPr lang="fr-FR" sz="36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7" descr="sche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286248" y="2643182"/>
            <a:ext cx="4929222" cy="4071967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://upload.wikimedia.org/wikipedia/commons/thumb/a/a1/Hemagglutinin_molecule.png/200px-Hemagglutinin_molecule.png">
            <a:hlinkClick r:id="rId2" tooltip="L’hémagglutinine, représentée dans un modèle moléculaire simplifié.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24520" y="1446735"/>
            <a:ext cx="3548074" cy="5339851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357290" y="142852"/>
            <a:ext cx="5283049" cy="754694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3200" b="1" dirty="0" smtClean="0">
                <a:solidFill>
                  <a:srgbClr val="00B0F0"/>
                </a:solidFill>
              </a:rPr>
              <a:t> </a:t>
            </a:r>
            <a:r>
              <a:rPr lang="fr-FR" sz="32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L'HÉMAGGLUTININE (H) </a:t>
            </a:r>
          </a:p>
        </p:txBody>
      </p:sp>
      <p:sp>
        <p:nvSpPr>
          <p:cNvPr id="9" name="Rectangle 8"/>
          <p:cNvSpPr/>
          <p:nvPr/>
        </p:nvSpPr>
        <p:spPr>
          <a:xfrm>
            <a:off x="-32" y="977800"/>
            <a:ext cx="607219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2400" b="1" dirty="0" smtClean="0"/>
              <a:t> </a:t>
            </a:r>
            <a:r>
              <a:rPr lang="fr-FR" sz="2400" b="1" dirty="0" smtClean="0">
                <a:solidFill>
                  <a:srgbClr val="FF0000"/>
                </a:solidFill>
                <a:latin typeface="Times-Roman"/>
              </a:rPr>
              <a:t>Glycoprotéine antigénique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2400" b="1" dirty="0" smtClean="0">
                <a:latin typeface="Times-Roman"/>
              </a:rPr>
              <a:t> </a:t>
            </a:r>
            <a:r>
              <a:rPr lang="fr-FR" sz="2400" b="1" dirty="0" smtClean="0">
                <a:solidFill>
                  <a:srgbClr val="0070C0"/>
                </a:solidFill>
                <a:latin typeface="Times-Roman"/>
              </a:rPr>
              <a:t>Permet la fixation du virus à la cellule cible.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endParaRPr lang="fr-FR" sz="2400" b="1" dirty="0" smtClean="0">
              <a:latin typeface="Times-Roman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2400" b="1" dirty="0" smtClean="0">
                <a:latin typeface="Times-Roman"/>
              </a:rPr>
              <a:t> Deux sous unités, HA1 et HA2.</a:t>
            </a:r>
            <a:endParaRPr lang="fr-FR" sz="2400" b="1" dirty="0">
              <a:latin typeface="Times-Roman"/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0" y="3957631"/>
            <a:ext cx="5572132" cy="290039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2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-Roman"/>
              </a:rPr>
              <a:t>HA1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-Roman"/>
              </a:rPr>
              <a:t> </a:t>
            </a: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-Roman"/>
              </a:rPr>
              <a:t>: </a:t>
            </a: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-Roman"/>
              </a:rPr>
              <a:t>attachement de la particule virale à la cellule cible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fr-FR" sz="2800" b="1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imes-Roman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-Roman"/>
              </a:rPr>
              <a:t>HA2</a:t>
            </a: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-Roman"/>
              </a:rPr>
              <a:t> : </a:t>
            </a: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-Roman"/>
              </a:rPr>
              <a:t>libération du contenu viral dans la cellule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upload.wikimedia.org/wikipedia/commons/thumb/2/27/Neuraminidase_Ribbon_Diagram.jpg/200px-Neuraminidase_Ribbon_Diagram.jpg">
            <a:hlinkClick r:id="rId2" tooltip="Neuraminidase ribbon diagram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12836" y="1000108"/>
            <a:ext cx="3631196" cy="4593466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-32" y="857232"/>
            <a:ext cx="5715040" cy="1305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800" b="1" dirty="0" smtClean="0"/>
              <a:t>(</a:t>
            </a:r>
            <a:r>
              <a:rPr lang="fr-FR" sz="2800" b="1" dirty="0" smtClean="0">
                <a:latin typeface="Times-Roman"/>
              </a:rPr>
              <a:t>se situe à la surface de la </a:t>
            </a:r>
            <a:r>
              <a:rPr lang="fr-FR" sz="2800" b="1" dirty="0" smtClean="0"/>
              <a:t>particule virale.</a:t>
            </a:r>
          </a:p>
        </p:txBody>
      </p:sp>
      <p:sp>
        <p:nvSpPr>
          <p:cNvPr id="3" name="Rectangle 2"/>
          <p:cNvSpPr/>
          <p:nvPr/>
        </p:nvSpPr>
        <p:spPr>
          <a:xfrm>
            <a:off x="2143108" y="0"/>
            <a:ext cx="4393319" cy="754694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fr-FR" sz="32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 NEURAMINIDASE </a:t>
            </a: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0" y="3386150"/>
            <a:ext cx="7000892" cy="361475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-Roman"/>
              </a:rPr>
              <a:t>Rompt la liaison entre HA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-Roman"/>
              </a:rPr>
              <a:t>Et</a:t>
            </a:r>
            <a:r>
              <a:rPr lang="fr-FR" sz="3200" b="1" dirty="0" smtClean="0">
                <a:solidFill>
                  <a:srgbClr val="FF0000"/>
                </a:solidFill>
                <a:latin typeface="Times-Roman"/>
              </a:rPr>
              <a:t> </a:t>
            </a: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-Roman"/>
              </a:rPr>
              <a:t>Acide sialique</a:t>
            </a: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-Roman"/>
              </a:rPr>
              <a:t>   </a:t>
            </a:r>
            <a:endParaRPr kumimoji="0" lang="fr-FR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-Roman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fr-F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-Roman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-Roman"/>
                <a:cs typeface="Arial" pitchFamily="34" charset="0"/>
              </a:rPr>
              <a:t>Pour 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-Roman"/>
                <a:cs typeface="Arial" pitchFamily="34" charset="0"/>
              </a:rPr>
              <a:t>libérer</a:t>
            </a: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-Roman"/>
                <a:cs typeface="Arial" pitchFamily="34" charset="0"/>
              </a:rPr>
              <a:t> le nouveau virion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-Roman"/>
                <a:cs typeface="Arial" pitchFamily="34" charset="0"/>
              </a:rPr>
              <a:t>Eviter l’agrégation </a:t>
            </a: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-Roman"/>
                <a:cs typeface="Arial" pitchFamily="34" charset="0"/>
              </a:rPr>
              <a:t>des virions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-Roman"/>
                <a:cs typeface="Arial" pitchFamily="34" charset="0"/>
              </a:rPr>
              <a:t>Détacher</a:t>
            </a: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-Roman"/>
                <a:cs typeface="Arial" pitchFamily="34" charset="0"/>
              </a:rPr>
              <a:t> les virions du mucus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57356" y="2714620"/>
            <a:ext cx="6143668" cy="1843582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4000" b="1" dirty="0" smtClean="0">
                <a:latin typeface="Times-Roman"/>
              </a:rPr>
              <a:t>CLASSIFICATION DES VIRUS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ChangeArrowheads="1"/>
          </p:cNvSpPr>
          <p:nvPr/>
        </p:nvSpPr>
        <p:spPr bwMode="auto">
          <a:xfrm>
            <a:off x="0" y="500042"/>
            <a:ext cx="9144000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400" b="1" dirty="0" smtClean="0"/>
              <a:t> </a:t>
            </a:r>
            <a:endParaRPr lang="fr-FR" sz="3200" b="1" dirty="0">
              <a:solidFill>
                <a:schemeClr val="accent1"/>
              </a:solidFill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v"/>
            </a:pPr>
            <a:r>
              <a:rPr lang="fr-FR" sz="2400" b="1" dirty="0"/>
              <a:t> </a:t>
            </a:r>
            <a:r>
              <a:rPr lang="fr-FR" sz="2400" b="1" dirty="0" smtClean="0">
                <a:solidFill>
                  <a:schemeClr val="accent1"/>
                </a:solidFill>
                <a:latin typeface="Times-Roman"/>
                <a:cs typeface="Arial" pitchFamily="34" charset="0"/>
              </a:rPr>
              <a:t>Les Plus Fréquents 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v"/>
            </a:pPr>
            <a:r>
              <a:rPr lang="fr-FR" sz="2400" b="1" dirty="0" smtClean="0">
                <a:latin typeface="Times-Roman"/>
                <a:cs typeface="Arial" pitchFamily="34" charset="0"/>
              </a:rPr>
              <a:t> </a:t>
            </a:r>
            <a:r>
              <a:rPr lang="fr-FR" sz="2400" b="1" dirty="0" smtClean="0">
                <a:latin typeface="Times-Roman"/>
                <a:ea typeface="Majalla UI"/>
                <a:cs typeface="Arial" pitchFamily="34" charset="0"/>
              </a:rPr>
              <a:t>Pouvoir pathogène potentiellement élevé</a:t>
            </a:r>
            <a:endParaRPr lang="fr-FR" sz="2400" b="1" dirty="0" smtClean="0">
              <a:latin typeface="Times-Roman"/>
              <a:cs typeface="Arial" pitchFamily="34" charset="0"/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v"/>
            </a:pPr>
            <a:r>
              <a:rPr lang="fr-FR" sz="2400" b="1" dirty="0" smtClean="0">
                <a:latin typeface="Times-Roman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FF0000"/>
                </a:solidFill>
                <a:latin typeface="Times-Roman"/>
                <a:cs typeface="Arial" pitchFamily="34" charset="0"/>
              </a:rPr>
              <a:t>Potentiel de mutation élevé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v"/>
            </a:pPr>
            <a:r>
              <a:rPr lang="fr-FR" sz="2400" b="1" dirty="0" smtClean="0">
                <a:latin typeface="Times-Roman"/>
                <a:cs typeface="Arial" pitchFamily="34" charset="0"/>
              </a:rPr>
              <a:t> Plusieurs </a:t>
            </a:r>
            <a:r>
              <a:rPr lang="fr-FR" sz="2400" b="1" dirty="0">
                <a:latin typeface="Times-Roman"/>
                <a:cs typeface="Arial" pitchFamily="34" charset="0"/>
              </a:rPr>
              <a:t>sous-types sur la base de leurs antigènes de surface, l'hémagglutinine (</a:t>
            </a:r>
            <a:r>
              <a:rPr lang="fr-FR" sz="2400" b="1" dirty="0">
                <a:solidFill>
                  <a:schemeClr val="accent1"/>
                </a:solidFill>
                <a:latin typeface="Times-Roman"/>
                <a:cs typeface="Arial" pitchFamily="34" charset="0"/>
              </a:rPr>
              <a:t>H1 à </a:t>
            </a:r>
            <a:r>
              <a:rPr lang="fr-FR" sz="2400" b="1" dirty="0" smtClean="0">
                <a:solidFill>
                  <a:schemeClr val="accent1"/>
                </a:solidFill>
                <a:latin typeface="Times-Roman"/>
                <a:cs typeface="Arial" pitchFamily="34" charset="0"/>
              </a:rPr>
              <a:t>H16) </a:t>
            </a:r>
            <a:r>
              <a:rPr lang="fr-FR" sz="2400" b="1" dirty="0">
                <a:latin typeface="Times-Roman"/>
                <a:cs typeface="Arial" pitchFamily="34" charset="0"/>
              </a:rPr>
              <a:t>et la neuraminidase (</a:t>
            </a:r>
            <a:r>
              <a:rPr lang="fr-FR" sz="2400" b="1" dirty="0">
                <a:solidFill>
                  <a:schemeClr val="accent1"/>
                </a:solidFill>
                <a:latin typeface="Times-Roman"/>
                <a:cs typeface="Arial" pitchFamily="34" charset="0"/>
              </a:rPr>
              <a:t>N1 à </a:t>
            </a:r>
            <a:r>
              <a:rPr lang="fr-FR" sz="2400" b="1" dirty="0" smtClean="0">
                <a:solidFill>
                  <a:schemeClr val="accent1"/>
                </a:solidFill>
                <a:latin typeface="Times-Roman"/>
                <a:cs typeface="Arial" pitchFamily="34" charset="0"/>
              </a:rPr>
              <a:t>N9) </a:t>
            </a:r>
          </a:p>
          <a:p>
            <a:pPr lvl="1">
              <a:lnSpc>
                <a:spcPct val="150000"/>
              </a:lnSpc>
            </a:pPr>
            <a:r>
              <a:rPr lang="fr-FR" sz="2400" b="1" dirty="0" smtClean="0">
                <a:latin typeface="Times-Roman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chemeClr val="accent1"/>
                </a:solidFill>
                <a:latin typeface="Times-Roman"/>
                <a:ea typeface="Majalla UI"/>
                <a:cs typeface="Arial" pitchFamily="34" charset="0"/>
              </a:rPr>
              <a:t>existe  _ chez l’Homme</a:t>
            </a:r>
          </a:p>
          <a:p>
            <a:pPr lvl="1">
              <a:lnSpc>
                <a:spcPct val="150000"/>
              </a:lnSpc>
            </a:pPr>
            <a:r>
              <a:rPr lang="fr-FR" sz="2400" b="1" dirty="0" smtClean="0">
                <a:solidFill>
                  <a:schemeClr val="accent1"/>
                </a:solidFill>
                <a:latin typeface="Times-Roman"/>
                <a:ea typeface="Majalla UI"/>
                <a:cs typeface="Arial" pitchFamily="34" charset="0"/>
              </a:rPr>
              <a:t>             _ différentes  espèces animales, notamment les       mammifères et les oiseaux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v"/>
            </a:pPr>
            <a:r>
              <a:rPr lang="fr-FR" sz="2400" b="1" dirty="0" smtClean="0">
                <a:latin typeface="Times-Roman"/>
                <a:ea typeface="Majalla UI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FF0000"/>
                </a:solidFill>
                <a:latin typeface="Times-Roman"/>
                <a:ea typeface="Majalla UI"/>
                <a:cs typeface="Arial" pitchFamily="34" charset="0"/>
              </a:rPr>
              <a:t>Le seul  type subdivisé en sous types</a:t>
            </a:r>
            <a:endParaRPr lang="fr-FR" sz="2400" b="1" dirty="0" smtClean="0">
              <a:solidFill>
                <a:srgbClr val="FF0000"/>
              </a:solidFill>
              <a:latin typeface="Times-Roman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86116" y="71414"/>
            <a:ext cx="2783647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fr-FR" sz="3600" b="1" dirty="0">
                <a:solidFill>
                  <a:srgbClr val="FF0000"/>
                </a:solidFill>
                <a:latin typeface="Times-Roman"/>
                <a:cs typeface="Majalla UI"/>
              </a:rPr>
              <a:t>Les virus A</a:t>
            </a:r>
            <a:r>
              <a:rPr lang="fr-FR" sz="3600" dirty="0">
                <a:solidFill>
                  <a:srgbClr val="FF0000"/>
                </a:solidFill>
                <a:latin typeface="Times-Roman"/>
                <a:cs typeface="Majalla UI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7158" y="1500174"/>
            <a:ext cx="650084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Les virus de la grippe de type A sont séparés en sous type en fonction de deux glycoprotéines de surface :</a:t>
            </a:r>
          </a:p>
          <a:p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• l'hémagglutinine (H1 à 17) </a:t>
            </a:r>
          </a:p>
          <a:p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• la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neuraminidase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(N1 à N9) </a:t>
            </a:r>
          </a:p>
          <a:p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Les deux sous-types circulants actuellement sont :</a:t>
            </a:r>
          </a:p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• H1N1 • H3N2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ce réservé du contenu 2"/>
          <p:cNvSpPr>
            <a:spLocks noGrp="1"/>
          </p:cNvSpPr>
          <p:nvPr>
            <p:ph idx="1"/>
          </p:nvPr>
        </p:nvSpPr>
        <p:spPr>
          <a:xfrm>
            <a:off x="214313" y="1500174"/>
            <a:ext cx="8515350" cy="555466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fr-FR" sz="2800" b="1" dirty="0" smtClean="0">
                <a:solidFill>
                  <a:srgbClr val="FF0000"/>
                </a:solidFill>
                <a:latin typeface="Arial Narrow" pitchFamily="34" charset="0"/>
                <a:ea typeface="Majalla UI"/>
                <a:cs typeface="Arial" pitchFamily="34" charset="0"/>
              </a:rPr>
              <a:t>Spécifique de l'homme surtout l’enfant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fr-FR" sz="2800" b="1" dirty="0" smtClean="0">
                <a:latin typeface="Arial Narrow" pitchFamily="34" charset="0"/>
                <a:ea typeface="Majalla UI"/>
                <a:cs typeface="Arial" pitchFamily="34" charset="0"/>
              </a:rPr>
              <a:t>Pas de subdivision du genre en espèces.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fr-FR" sz="2800" b="1" dirty="0" smtClean="0">
                <a:latin typeface="Arial Narrow" pitchFamily="34" charset="0"/>
                <a:ea typeface="Majalla UI"/>
                <a:cs typeface="Arial" pitchFamily="34" charset="0"/>
              </a:rPr>
              <a:t>Moins virulent et provoque moins de complications que le virus A</a:t>
            </a:r>
            <a:r>
              <a:rPr lang="fr-FR" sz="2800" b="1" dirty="0" smtClean="0">
                <a:solidFill>
                  <a:srgbClr val="FF0000"/>
                </a:solidFill>
                <a:latin typeface="Arial Narrow" pitchFamily="34" charset="0"/>
                <a:ea typeface="Majalla UI"/>
                <a:cs typeface="Arial" pitchFamily="34" charset="0"/>
              </a:rPr>
              <a:t>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fr-FR" sz="2800" b="1" dirty="0" smtClean="0">
                <a:solidFill>
                  <a:schemeClr val="accent1"/>
                </a:solidFill>
                <a:latin typeface="Arial Narrow" pitchFamily="34" charset="0"/>
                <a:ea typeface="Majalla UI"/>
                <a:cs typeface="Arial" pitchFamily="34" charset="0"/>
              </a:rPr>
              <a:t>Peut  provoquer  des épidémies</a:t>
            </a:r>
          </a:p>
          <a:p>
            <a:pPr algn="just">
              <a:lnSpc>
                <a:spcPct val="150000"/>
              </a:lnSpc>
              <a:buFont typeface="Wingdings" pitchFamily="2" charset="2"/>
              <a:buNone/>
            </a:pPr>
            <a:endParaRPr lang="fr-FR" sz="2400" b="1" dirty="0" smtClean="0">
              <a:latin typeface="Arial" pitchFamily="34" charset="0"/>
              <a:ea typeface="Majalla UI"/>
              <a:cs typeface="Arial" pitchFamily="34" charset="0"/>
            </a:endParaRPr>
          </a:p>
          <a:p>
            <a:pPr algn="just">
              <a:lnSpc>
                <a:spcPct val="150000"/>
              </a:lnSpc>
              <a:buFont typeface="Courier New" pitchFamily="49" charset="0"/>
              <a:buChar char="o"/>
            </a:pPr>
            <a:endParaRPr lang="fr-FR" b="1" dirty="0" smtClean="0">
              <a:ea typeface="Majalla UI"/>
              <a:cs typeface="Majalla U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57563" y="714356"/>
            <a:ext cx="2559050" cy="584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fr-FR" sz="3200" b="1" dirty="0">
                <a:solidFill>
                  <a:schemeClr val="accent1"/>
                </a:solidFill>
                <a:cs typeface="Majalla UI"/>
              </a:rPr>
              <a:t>LE VIRUS B</a:t>
            </a:r>
            <a:r>
              <a:rPr lang="fr-FR" sz="3200" dirty="0">
                <a:solidFill>
                  <a:schemeClr val="accent1"/>
                </a:solidFill>
                <a:cs typeface="Majalla UI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ce réservé du contenu 2"/>
          <p:cNvSpPr>
            <a:spLocks noGrp="1"/>
          </p:cNvSpPr>
          <p:nvPr>
            <p:ph idx="1"/>
          </p:nvPr>
        </p:nvSpPr>
        <p:spPr>
          <a:xfrm>
            <a:off x="71469" y="1500174"/>
            <a:ext cx="9001125" cy="4357718"/>
          </a:xfrm>
        </p:spPr>
        <p:txBody>
          <a:bodyPr>
            <a:normAutofit/>
          </a:bodyPr>
          <a:lstStyle/>
          <a:p>
            <a:pPr algn="just">
              <a:lnSpc>
                <a:spcPct val="200000"/>
              </a:lnSpc>
            </a:pPr>
            <a:endParaRPr lang="fr-FR" sz="2400" b="1" dirty="0" smtClean="0">
              <a:solidFill>
                <a:schemeClr val="accent1"/>
              </a:solidFill>
              <a:latin typeface="Arial" pitchFamily="34" charset="0"/>
              <a:ea typeface="Majalla UI"/>
              <a:cs typeface="Arial" pitchFamily="34" charset="0"/>
            </a:endParaRPr>
          </a:p>
          <a:p>
            <a:pPr algn="just">
              <a:lnSpc>
                <a:spcPct val="200000"/>
              </a:lnSpc>
            </a:pPr>
            <a:r>
              <a:rPr lang="fr-FR" sz="2400" b="1" dirty="0" smtClean="0">
                <a:solidFill>
                  <a:schemeClr val="accent1"/>
                </a:solidFill>
                <a:latin typeface="Arial" pitchFamily="34" charset="0"/>
                <a:ea typeface="Majalla UI"/>
                <a:cs typeface="Arial" pitchFamily="34" charset="0"/>
              </a:rPr>
              <a:t>    </a:t>
            </a:r>
            <a:r>
              <a:rPr lang="fr-FR" sz="2400" b="1" dirty="0" smtClean="0">
                <a:latin typeface="Arial" pitchFamily="34" charset="0"/>
                <a:ea typeface="Majalla UI"/>
                <a:cs typeface="Arial" pitchFamily="34" charset="0"/>
              </a:rPr>
              <a:t>chez l’homme</a:t>
            </a:r>
          </a:p>
          <a:p>
            <a:pPr algn="just">
              <a:lnSpc>
                <a:spcPct val="200000"/>
              </a:lnSpc>
            </a:pPr>
            <a:r>
              <a:rPr lang="fr-FR" sz="2400" b="1" dirty="0" smtClean="0">
                <a:latin typeface="Arial" pitchFamily="34" charset="0"/>
                <a:ea typeface="Majalla UI"/>
                <a:cs typeface="Arial" pitchFamily="34" charset="0"/>
              </a:rPr>
              <a:t>   quelques espèces animales vivant au </a:t>
            </a:r>
          </a:p>
          <a:p>
            <a:pPr algn="just">
              <a:lnSpc>
                <a:spcPct val="200000"/>
              </a:lnSpc>
              <a:buNone/>
            </a:pPr>
            <a:r>
              <a:rPr lang="fr-FR" sz="2400" b="1" dirty="0" smtClean="0">
                <a:latin typeface="Arial" pitchFamily="34" charset="0"/>
                <a:ea typeface="Majalla UI"/>
                <a:cs typeface="Arial" pitchFamily="34" charset="0"/>
              </a:rPr>
              <a:t>        contact de l'homme  (chat, chien) </a:t>
            </a:r>
          </a:p>
          <a:p>
            <a:pPr algn="just">
              <a:lnSpc>
                <a:spcPct val="200000"/>
              </a:lnSpc>
            </a:pPr>
            <a:endParaRPr lang="fr-FR" sz="3600" b="1" dirty="0" smtClean="0">
              <a:ea typeface="Majalla UI"/>
              <a:cs typeface="Majalla U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97174" y="1006463"/>
            <a:ext cx="3275023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74320" indent="-274320" algn="ctr" rtl="0" fontAlgn="auto">
              <a:spcBef>
                <a:spcPts val="580"/>
              </a:spcBef>
              <a:spcAft>
                <a:spcPts val="0"/>
              </a:spcAft>
              <a:buClr>
                <a:srgbClr val="4F81BD"/>
              </a:buClr>
              <a:buSzPct val="85000"/>
              <a:buFont typeface="Wingdings" pitchFamily="2" charset="2"/>
              <a:buNone/>
              <a:defRPr/>
            </a:pPr>
            <a:r>
              <a:rPr lang="fr-FR" sz="3200" b="1" dirty="0">
                <a:solidFill>
                  <a:schemeClr val="accent1"/>
                </a:solidFill>
                <a:latin typeface="Perpetua"/>
                <a:cs typeface="Majalla UI"/>
              </a:rPr>
              <a:t>LE VIRUS C</a:t>
            </a:r>
            <a:endParaRPr lang="fr-FR" sz="3200" dirty="0">
              <a:solidFill>
                <a:schemeClr val="accent1"/>
              </a:solidFill>
              <a:latin typeface="Perpetua"/>
              <a:cs typeface="Majalla U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1"/>
          <p:cNvSpPr>
            <a:spLocks noChangeArrowheads="1"/>
          </p:cNvSpPr>
          <p:nvPr/>
        </p:nvSpPr>
        <p:spPr bwMode="auto">
          <a:xfrm>
            <a:off x="0" y="-68034"/>
            <a:ext cx="9144000" cy="7171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-Roman"/>
              </a:rPr>
              <a:t> </a:t>
            </a:r>
            <a:r>
              <a:rPr kumimoji="0" lang="fr-FR" sz="28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Introduction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Infection virale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aigüe respiratoire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contagieuse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Evolue selon un mode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épidémique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Peut entrainer des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pandémies.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SzTx/>
              <a:buFont typeface="Wingdings" pitchFamily="2" charset="2"/>
              <a:buChar char="§"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En général bénigne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SzTx/>
              <a:buFont typeface="Wingdings" pitchFamily="2" charset="2"/>
              <a:buChar char="§"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peut être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maligne et mortelle</a:t>
            </a:r>
            <a:r>
              <a:rPr kumimoji="0" lang="fr-FR" sz="24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chez le sujet âgé et les sujets ayant des affections cardiaques ou respiratoires sous jacentes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Le virus se caractérise par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des variations fréquentes et des mutations </a:t>
            </a:r>
            <a:r>
              <a:rPr kumimoji="0" lang="fr-FR" sz="24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               l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’apparition de grandes épidémies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et</a:t>
            </a:r>
            <a:r>
              <a:rPr kumimoji="0" lang="fr-FR" sz="2400" b="1" i="0" u="none" strike="noStrike" cap="none" normalizeH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pandémies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400" dirty="0" smtClean="0">
              <a:solidFill>
                <a:srgbClr val="0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Problème de santé publique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Elle peut être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prévenue ou atténuée par la vaccination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des populations à risque  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Flèche droite 2"/>
          <p:cNvSpPr/>
          <p:nvPr/>
        </p:nvSpPr>
        <p:spPr>
          <a:xfrm>
            <a:off x="2093394" y="4643446"/>
            <a:ext cx="978408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fr-F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MECANISME DE VARIATION DES VIRUS GRIPPAUX  </a:t>
            </a:r>
            <a:endParaRPr lang="fr-FR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6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43050"/>
            <a:ext cx="8543956" cy="4389120"/>
          </a:xfrm>
        </p:spPr>
        <p:txBody>
          <a:bodyPr>
            <a:normAutofit/>
          </a:bodyPr>
          <a:lstStyle/>
          <a:p>
            <a:r>
              <a:rPr lang="fr-FR" sz="2800" b="1" u="sng" dirty="0" smtClean="0">
                <a:latin typeface="Arial Narrow" pitchFamily="34" charset="0"/>
              </a:rPr>
              <a:t>2 mécanismes</a:t>
            </a:r>
          </a:p>
          <a:p>
            <a:endParaRPr lang="fr-FR" sz="2800" b="1" u="sng" dirty="0" smtClean="0">
              <a:solidFill>
                <a:schemeClr val="accent1"/>
              </a:solidFill>
              <a:latin typeface="Arial Narrow" pitchFamily="34" charset="0"/>
              <a:cs typeface="Arial" pitchFamily="34" charset="0"/>
            </a:endParaRPr>
          </a:p>
          <a:p>
            <a:r>
              <a:rPr lang="fr-FR" sz="2800" b="1" u="sng" dirty="0" smtClean="0">
                <a:solidFill>
                  <a:srgbClr val="00B0F0"/>
                </a:solidFill>
                <a:latin typeface="Arial Narrow" pitchFamily="34" charset="0"/>
                <a:cs typeface="Arial" pitchFamily="34" charset="0"/>
              </a:rPr>
              <a:t>Glissements  antigéniques </a:t>
            </a:r>
            <a:r>
              <a:rPr lang="fr-FR" sz="2800" dirty="0" smtClean="0">
                <a:latin typeface="Arial Narrow" pitchFamily="34" charset="0"/>
                <a:cs typeface="Arial" pitchFamily="34" charset="0"/>
              </a:rPr>
              <a:t>: par mutation ponctuelle (ARN polymérase)</a:t>
            </a:r>
          </a:p>
          <a:p>
            <a:endParaRPr lang="fr-FR" sz="2800" b="1" u="sng" dirty="0" smtClean="0">
              <a:latin typeface="Arial Narrow" pitchFamily="34" charset="0"/>
              <a:cs typeface="Arial" pitchFamily="34" charset="0"/>
            </a:endParaRPr>
          </a:p>
          <a:p>
            <a:endParaRPr lang="fr-FR" sz="2800" b="1" u="sng" dirty="0" smtClean="0">
              <a:latin typeface="Arial Narrow" pitchFamily="34" charset="0"/>
              <a:cs typeface="Arial" pitchFamily="34" charset="0"/>
            </a:endParaRPr>
          </a:p>
          <a:p>
            <a:r>
              <a:rPr lang="fr-FR" sz="2800" b="1" u="sng" dirty="0" smtClean="0">
                <a:solidFill>
                  <a:srgbClr val="00B0F0"/>
                </a:solidFill>
                <a:latin typeface="Arial Narrow" pitchFamily="34" charset="0"/>
                <a:cs typeface="Arial" pitchFamily="34" charset="0"/>
              </a:rPr>
              <a:t>Cassures antigéniques </a:t>
            </a:r>
            <a:r>
              <a:rPr lang="fr-FR" sz="2800" dirty="0" smtClean="0">
                <a:latin typeface="Arial Narrow" pitchFamily="34" charset="0"/>
                <a:cs typeface="Arial" pitchFamily="34" charset="0"/>
              </a:rPr>
              <a:t>: par changement complet des protéines de surface HA ou 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Text Box 5"/>
          <p:cNvSpPr txBox="1">
            <a:spLocks noChangeArrowheads="1"/>
          </p:cNvSpPr>
          <p:nvPr/>
        </p:nvSpPr>
        <p:spPr bwMode="auto">
          <a:xfrm>
            <a:off x="233363" y="369888"/>
            <a:ext cx="184150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fr-FR" sz="3600" b="1" i="1">
              <a:solidFill>
                <a:schemeClr val="accent1"/>
              </a:solidFill>
              <a:latin typeface="Minion"/>
            </a:endParaRPr>
          </a:p>
        </p:txBody>
      </p:sp>
      <p:sp>
        <p:nvSpPr>
          <p:cNvPr id="126980" name="Text Box 12"/>
          <p:cNvSpPr txBox="1">
            <a:spLocks noChangeArrowheads="1"/>
          </p:cNvSpPr>
          <p:nvPr/>
        </p:nvSpPr>
        <p:spPr bwMode="auto">
          <a:xfrm>
            <a:off x="6302375" y="3016250"/>
            <a:ext cx="2122697" cy="72782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sz="2000" b="1" dirty="0">
                <a:solidFill>
                  <a:srgbClr val="FF0000"/>
                </a:solidFill>
                <a:latin typeface="Arial" pitchFamily="34" charset="0"/>
              </a:rPr>
              <a:t>mutations</a:t>
            </a:r>
          </a:p>
          <a:p>
            <a:pPr eaLnBrk="0" hangingPunct="0">
              <a:lnSpc>
                <a:spcPct val="50000"/>
              </a:lnSpc>
              <a:spcBef>
                <a:spcPct val="50000"/>
              </a:spcBef>
            </a:pPr>
            <a:r>
              <a:rPr lang="fr-FR" sz="2000" b="1" dirty="0">
                <a:solidFill>
                  <a:srgbClr val="FF0000"/>
                </a:solidFill>
                <a:latin typeface="Arial" pitchFamily="34" charset="0"/>
              </a:rPr>
              <a:t>réarrangements</a:t>
            </a:r>
          </a:p>
        </p:txBody>
      </p:sp>
      <p:pic>
        <p:nvPicPr>
          <p:cNvPr id="126981" name="Picture 13" descr="0027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989138"/>
            <a:ext cx="3533775" cy="3806825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</p:pic>
      <p:sp>
        <p:nvSpPr>
          <p:cNvPr id="126982" name="Text Box 14"/>
          <p:cNvSpPr txBox="1">
            <a:spLocks noChangeArrowheads="1"/>
          </p:cNvSpPr>
          <p:nvPr/>
        </p:nvSpPr>
        <p:spPr bwMode="auto">
          <a:xfrm>
            <a:off x="4221163" y="4437063"/>
            <a:ext cx="1833562" cy="854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z="2000" b="1">
                <a:solidFill>
                  <a:srgbClr val="002060"/>
                </a:solidFill>
              </a:rPr>
              <a:t>N</a:t>
            </a:r>
            <a:r>
              <a:rPr lang="fr-FR" sz="2000" b="1"/>
              <a:t>euraminidase</a:t>
            </a:r>
          </a:p>
          <a:p>
            <a:pPr algn="ctr" eaLnBrk="0" hangingPunct="0">
              <a:spcBef>
                <a:spcPct val="50000"/>
              </a:spcBef>
            </a:pPr>
            <a:r>
              <a:rPr lang="fr-FR" sz="2000" b="1"/>
              <a:t>(9 types)</a:t>
            </a:r>
          </a:p>
        </p:txBody>
      </p:sp>
      <p:sp>
        <p:nvSpPr>
          <p:cNvPr id="126983" name="Text Box 15"/>
          <p:cNvSpPr txBox="1">
            <a:spLocks noChangeArrowheads="1"/>
          </p:cNvSpPr>
          <p:nvPr/>
        </p:nvSpPr>
        <p:spPr bwMode="auto">
          <a:xfrm>
            <a:off x="4314825" y="2935288"/>
            <a:ext cx="1916113" cy="854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z="2000" b="1" dirty="0">
                <a:solidFill>
                  <a:srgbClr val="002060"/>
                </a:solidFill>
              </a:rPr>
              <a:t>H</a:t>
            </a:r>
            <a:r>
              <a:rPr lang="fr-FR" sz="2000" b="1" dirty="0"/>
              <a:t>émagglutinine</a:t>
            </a:r>
          </a:p>
          <a:p>
            <a:pPr algn="ctr" eaLnBrk="0" hangingPunct="0">
              <a:spcBef>
                <a:spcPct val="50000"/>
              </a:spcBef>
            </a:pPr>
            <a:r>
              <a:rPr lang="fr-FR" sz="2000" b="1" dirty="0"/>
              <a:t>(16 types)</a:t>
            </a:r>
          </a:p>
        </p:txBody>
      </p:sp>
      <p:sp>
        <p:nvSpPr>
          <p:cNvPr id="126985" name="Line 17"/>
          <p:cNvSpPr>
            <a:spLocks noChangeShapeType="1"/>
          </p:cNvSpPr>
          <p:nvPr/>
        </p:nvSpPr>
        <p:spPr bwMode="auto">
          <a:xfrm>
            <a:off x="4000500" y="3141663"/>
            <a:ext cx="331788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 type="triangle" w="med" len="med"/>
            <a:tailEnd/>
          </a:ln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126986" name="Line 18"/>
          <p:cNvSpPr>
            <a:spLocks noChangeShapeType="1"/>
          </p:cNvSpPr>
          <p:nvPr/>
        </p:nvSpPr>
        <p:spPr bwMode="auto">
          <a:xfrm>
            <a:off x="3859213" y="4652963"/>
            <a:ext cx="40005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 type="triangle" w="med" len="med"/>
            <a:tailEnd/>
          </a:ln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126987" name="Rectangle 19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214313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r-FR" b="1" dirty="0" smtClean="0"/>
              <a:t>                 </a:t>
            </a:r>
            <a:r>
              <a:rPr lang="fr-FR" b="1" dirty="0" smtClean="0">
                <a:solidFill>
                  <a:schemeClr val="tx1"/>
                </a:solidFill>
                <a:latin typeface="Times-Roman"/>
              </a:rPr>
              <a:t>Virus grippaux </a:t>
            </a:r>
            <a:br>
              <a:rPr lang="fr-FR" b="1" dirty="0" smtClean="0">
                <a:solidFill>
                  <a:schemeClr val="tx1"/>
                </a:solidFill>
                <a:latin typeface="Times-Roman"/>
              </a:rPr>
            </a:br>
            <a:endParaRPr lang="fr-FR" sz="2900" b="1" i="1" dirty="0" smtClean="0">
              <a:solidFill>
                <a:schemeClr val="tx1"/>
              </a:solidFill>
              <a:latin typeface="Times-Roman"/>
            </a:endParaRPr>
          </a:p>
        </p:txBody>
      </p:sp>
      <p:sp>
        <p:nvSpPr>
          <p:cNvPr id="126988" name="Rectangle 20"/>
          <p:cNvSpPr>
            <a:spLocks noChangeArrowheads="1"/>
          </p:cNvSpPr>
          <p:nvPr/>
        </p:nvSpPr>
        <p:spPr bwMode="auto">
          <a:xfrm>
            <a:off x="6157913" y="4313238"/>
            <a:ext cx="2843212" cy="13112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  <a:latin typeface="Arial" pitchFamily="34" charset="0"/>
              </a:rPr>
              <a:t>structure  relativement stable quelles que soient les mutations du virus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gliss_anti1_fichiers\chap1_glissanti1.gi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642910" y="1428736"/>
            <a:ext cx="7786742" cy="4786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3429000" y="6491288"/>
            <a:ext cx="5715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en-US" sz="1200"/>
              <a:t>Source: Bean B, et al. JID 1982;146:47-51</a:t>
            </a:r>
          </a:p>
        </p:txBody>
      </p:sp>
      <p:sp>
        <p:nvSpPr>
          <p:cNvPr id="1126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709637" y="285728"/>
            <a:ext cx="7362825" cy="71438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-Roman"/>
              </a:rPr>
              <a:t>Survie</a:t>
            </a:r>
            <a:r>
              <a:rPr lang="en-US" sz="2800" b="1" dirty="0" smtClean="0">
                <a:solidFill>
                  <a:srgbClr val="FF0000"/>
                </a:solidFill>
                <a:latin typeface="Times-Roman"/>
              </a:rPr>
              <a:t>  du Virus de la grippe. 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214313" y="1885950"/>
            <a:ext cx="8929687" cy="4972050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/>
          <a:lstStyle/>
          <a:p>
            <a:pPr algn="just">
              <a:buClr>
                <a:srgbClr val="0000FF"/>
              </a:buClr>
              <a:buFont typeface="Wingdings" pitchFamily="2" charset="2"/>
              <a:buChar char="v"/>
            </a:pPr>
            <a:r>
              <a:rPr lang="en-US" sz="2400" b="1" dirty="0" smtClean="0">
                <a:latin typeface="Times-Roman"/>
              </a:rPr>
              <a:t>Surfaces </a:t>
            </a:r>
            <a:r>
              <a:rPr lang="en-US" sz="2400" b="1" dirty="0" err="1" smtClean="0">
                <a:latin typeface="Times-Roman"/>
              </a:rPr>
              <a:t>dures</a:t>
            </a:r>
            <a:r>
              <a:rPr lang="en-US" sz="2400" b="1" dirty="0" smtClean="0">
                <a:latin typeface="Times-Roman"/>
              </a:rPr>
              <a:t> non </a:t>
            </a:r>
            <a:r>
              <a:rPr lang="en-US" sz="2400" b="1" dirty="0" err="1" smtClean="0">
                <a:latin typeface="Times-Roman"/>
              </a:rPr>
              <a:t>porreuses</a:t>
            </a:r>
            <a:r>
              <a:rPr lang="en-US" sz="2400" b="1" dirty="0" smtClean="0">
                <a:latin typeface="Times-Roman"/>
              </a:rPr>
              <a:t>:  </a:t>
            </a:r>
            <a:r>
              <a:rPr lang="en-US" sz="2400" b="1" dirty="0" smtClean="0">
                <a:solidFill>
                  <a:srgbClr val="FF0000"/>
                </a:solidFill>
                <a:latin typeface="Times-Roman"/>
              </a:rPr>
              <a:t>24-48 heures</a:t>
            </a:r>
          </a:p>
          <a:p>
            <a:pPr algn="just">
              <a:buClr>
                <a:srgbClr val="0000FF"/>
              </a:buClr>
              <a:buFont typeface="Wingdings" pitchFamily="2" charset="2"/>
              <a:buChar char="v"/>
            </a:pPr>
            <a:endParaRPr lang="en-US" sz="2400" b="1" dirty="0" smtClean="0">
              <a:latin typeface="Times-Roman"/>
            </a:endParaRPr>
          </a:p>
          <a:p>
            <a:pPr algn="just">
              <a:buClr>
                <a:srgbClr val="0000FF"/>
              </a:buClr>
              <a:buFont typeface="Wingdings" pitchFamily="2" charset="2"/>
              <a:buChar char="v"/>
            </a:pPr>
            <a:r>
              <a:rPr lang="en-US" sz="2400" b="1" dirty="0" err="1" smtClean="0">
                <a:latin typeface="Times-Roman"/>
              </a:rPr>
              <a:t>Plastique</a:t>
            </a:r>
            <a:r>
              <a:rPr lang="en-US" sz="2400" b="1" dirty="0" smtClean="0">
                <a:latin typeface="Times-Roman"/>
              </a:rPr>
              <a:t>, </a:t>
            </a:r>
            <a:r>
              <a:rPr lang="en-US" sz="2400" b="1" dirty="0" err="1" smtClean="0">
                <a:latin typeface="Times-Roman"/>
              </a:rPr>
              <a:t>acier</a:t>
            </a:r>
            <a:r>
              <a:rPr lang="en-US" sz="2400" b="1" dirty="0" smtClean="0">
                <a:latin typeface="Times-Roman"/>
              </a:rPr>
              <a:t> </a:t>
            </a:r>
            <a:r>
              <a:rPr lang="en-US" sz="2400" b="1" dirty="0" err="1" smtClean="0">
                <a:latin typeface="Times-Roman"/>
              </a:rPr>
              <a:t>inoxydable</a:t>
            </a:r>
            <a:r>
              <a:rPr lang="en-US" sz="2400" b="1" dirty="0" smtClean="0">
                <a:latin typeface="Times-Roman"/>
              </a:rPr>
              <a:t>:  &gt; </a:t>
            </a:r>
            <a:r>
              <a:rPr lang="en-US" sz="2400" b="1" dirty="0" smtClean="0">
                <a:solidFill>
                  <a:srgbClr val="FF0000"/>
                </a:solidFill>
                <a:latin typeface="Times-Roman"/>
              </a:rPr>
              <a:t>24 heures</a:t>
            </a:r>
          </a:p>
          <a:p>
            <a:pPr algn="just">
              <a:buClr>
                <a:srgbClr val="0000FF"/>
              </a:buClr>
              <a:buFont typeface="Wingdings" pitchFamily="2" charset="2"/>
              <a:buChar char="v"/>
            </a:pPr>
            <a:endParaRPr lang="en-US" sz="2400" b="1" dirty="0" smtClean="0">
              <a:latin typeface="Times-Roman"/>
            </a:endParaRPr>
          </a:p>
          <a:p>
            <a:pPr algn="just">
              <a:buClr>
                <a:srgbClr val="0000FF"/>
              </a:buClr>
              <a:buFont typeface="Wingdings" pitchFamily="2" charset="2"/>
              <a:buChar char="v"/>
            </a:pPr>
            <a:r>
              <a:rPr lang="en-US" sz="2400" b="1" dirty="0" smtClean="0">
                <a:latin typeface="Times-Roman"/>
              </a:rPr>
              <a:t>Transmissible par les mains </a:t>
            </a:r>
            <a:r>
              <a:rPr lang="en-US" sz="2400" b="1" dirty="0" smtClean="0">
                <a:solidFill>
                  <a:srgbClr val="FF0000"/>
                </a:solidFill>
                <a:latin typeface="Times-Roman"/>
              </a:rPr>
              <a:t>plus de  24 heures</a:t>
            </a:r>
          </a:p>
          <a:p>
            <a:pPr algn="just">
              <a:buClr>
                <a:srgbClr val="0000FF"/>
              </a:buClr>
              <a:buFont typeface="Wingdings" pitchFamily="2" charset="2"/>
              <a:buChar char="v"/>
            </a:pPr>
            <a:endParaRPr lang="en-US" sz="2400" b="1" dirty="0" smtClean="0">
              <a:latin typeface="Times-Roman"/>
            </a:endParaRPr>
          </a:p>
          <a:p>
            <a:pPr algn="just">
              <a:buClr>
                <a:srgbClr val="0000FF"/>
              </a:buClr>
              <a:buFont typeface="Wingdings" pitchFamily="2" charset="2"/>
              <a:buChar char="v"/>
            </a:pPr>
            <a:r>
              <a:rPr lang="en-US" sz="2400" b="1" dirty="0" err="1" smtClean="0">
                <a:latin typeface="Times-Roman"/>
              </a:rPr>
              <a:t>Vêtements</a:t>
            </a:r>
            <a:r>
              <a:rPr lang="en-US" sz="2400" b="1" dirty="0" smtClean="0">
                <a:latin typeface="Times-Roman"/>
              </a:rPr>
              <a:t> , </a:t>
            </a:r>
            <a:r>
              <a:rPr lang="en-US" sz="2400" b="1" dirty="0" err="1" smtClean="0">
                <a:latin typeface="Times-Roman"/>
              </a:rPr>
              <a:t>papier</a:t>
            </a:r>
            <a:r>
              <a:rPr lang="en-US" sz="2400" b="1" dirty="0" smtClean="0">
                <a:latin typeface="Times-Roman"/>
              </a:rPr>
              <a:t>  et </a:t>
            </a:r>
            <a:r>
              <a:rPr lang="en-US" sz="2400" b="1" dirty="0" err="1" smtClean="0">
                <a:latin typeface="Times-Roman"/>
              </a:rPr>
              <a:t>tissus</a:t>
            </a:r>
            <a:r>
              <a:rPr lang="en-US" sz="2400" b="1" dirty="0" smtClean="0">
                <a:latin typeface="Times-Roman"/>
              </a:rPr>
              <a:t> :  </a:t>
            </a:r>
            <a:r>
              <a:rPr lang="en-US" sz="2400" b="1" dirty="0" smtClean="0">
                <a:solidFill>
                  <a:srgbClr val="FF0000"/>
                </a:solidFill>
                <a:latin typeface="Times-Roman"/>
              </a:rPr>
              <a:t>8 à 12 heures </a:t>
            </a:r>
          </a:p>
          <a:p>
            <a:pPr algn="just">
              <a:buClr>
                <a:srgbClr val="0000FF"/>
              </a:buClr>
              <a:buFont typeface="Wingdings" pitchFamily="2" charset="2"/>
              <a:buChar char="v"/>
            </a:pPr>
            <a:endParaRPr lang="en-US" sz="2400" b="1" dirty="0" smtClean="0">
              <a:latin typeface="Times-Roman"/>
            </a:endParaRPr>
          </a:p>
          <a:p>
            <a:pPr algn="just">
              <a:buClr>
                <a:srgbClr val="0000FF"/>
              </a:buClr>
              <a:buFont typeface="Wingdings" pitchFamily="2" charset="2"/>
              <a:buChar char="v"/>
            </a:pPr>
            <a:r>
              <a:rPr lang="en-US" sz="2400" b="1" dirty="0" smtClean="0">
                <a:latin typeface="Times-Roman"/>
              </a:rPr>
              <a:t> </a:t>
            </a:r>
            <a:r>
              <a:rPr lang="en-US" sz="2400" b="1" dirty="0" err="1" smtClean="0">
                <a:latin typeface="Times-Roman"/>
              </a:rPr>
              <a:t>Humidité</a:t>
            </a:r>
            <a:r>
              <a:rPr lang="en-US" sz="2400" b="1" dirty="0" smtClean="0">
                <a:latin typeface="Times-Roman"/>
              </a:rPr>
              <a:t> :  35-40%, </a:t>
            </a:r>
          </a:p>
          <a:p>
            <a:pPr algn="just">
              <a:buClr>
                <a:srgbClr val="0000FF"/>
              </a:buClr>
              <a:buFont typeface="Wingdings" pitchFamily="2" charset="2"/>
              <a:buChar char="v"/>
            </a:pPr>
            <a:endParaRPr lang="en-US" sz="2400" b="1" dirty="0" smtClean="0">
              <a:latin typeface="Times-Roman"/>
            </a:endParaRPr>
          </a:p>
          <a:p>
            <a:pPr algn="just">
              <a:buClr>
                <a:srgbClr val="0000FF"/>
              </a:buClr>
              <a:buFont typeface="Wingdings" pitchFamily="2" charset="2"/>
              <a:buChar char="v"/>
            </a:pPr>
            <a:r>
              <a:rPr lang="en-US" sz="2400" b="1" dirty="0" smtClean="0">
                <a:latin typeface="Times-Roman"/>
              </a:rPr>
              <a:t> </a:t>
            </a:r>
            <a:r>
              <a:rPr lang="en-US" sz="2400" b="1" dirty="0" err="1" smtClean="0">
                <a:latin typeface="Times-Roman"/>
              </a:rPr>
              <a:t>Température</a:t>
            </a:r>
            <a:r>
              <a:rPr lang="en-US" sz="2400" b="1" dirty="0" smtClean="0">
                <a:latin typeface="Times-Roman"/>
              </a:rPr>
              <a:t> : 28°C</a:t>
            </a:r>
          </a:p>
          <a:p>
            <a:endParaRPr lang="en-US" sz="2400" dirty="0" smtClean="0">
              <a:latin typeface="Arial" charset="0"/>
            </a:endParaRPr>
          </a:p>
        </p:txBody>
      </p:sp>
      <p:sp>
        <p:nvSpPr>
          <p:cNvPr id="11269" name="Line 5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1"/>
          <p:cNvSpPr>
            <a:spLocks noChangeArrowheads="1"/>
          </p:cNvSpPr>
          <p:nvPr/>
        </p:nvSpPr>
        <p:spPr bwMode="auto">
          <a:xfrm>
            <a:off x="71406" y="428604"/>
            <a:ext cx="8715436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-Roman"/>
              </a:rPr>
              <a:t>         </a:t>
            </a:r>
            <a:r>
              <a:rPr kumimoji="0" lang="fr-FR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Caractéristiques du  virus de la grippe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Times-Roman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Tx/>
              <a:buFont typeface="Wingdings" pitchFamily="2" charset="2"/>
              <a:buChar char="Ø"/>
              <a:tabLst/>
            </a:pP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Grande  </a:t>
            </a:r>
            <a:r>
              <a:rPr kumimoji="0" lang="en-US" sz="2400" b="1" i="0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contagiosité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: Transmission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dirécte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inter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humaine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par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voie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aérienne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Tx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Char char="Ø"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une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épidémie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atteint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30 à 60% des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sujets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non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immunisés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dans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une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population  </a:t>
            </a:r>
            <a:endParaRPr kumimoji="0" lang="fr-FR" sz="2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Char char="Ø"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Variabilité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génétique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du virus A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rendant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la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prophylaxie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vaccinale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difficile</a:t>
            </a:r>
            <a:endParaRPr kumimoji="0" lang="fr-FR" sz="2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Char char="Ø"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Resurgence de virus 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anciens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non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modifiés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suggérant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le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rôle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d’un reservoir animal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le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porc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ou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les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oiseaux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domestiques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ou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migrateurs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</a:t>
            </a:r>
            <a:endParaRPr kumimoji="0" lang="fr-FR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85750"/>
            <a:ext cx="8072438" cy="1195388"/>
          </a:xfrm>
          <a:solidFill>
            <a:srgbClr val="FFFFFF"/>
          </a:solidFill>
        </p:spPr>
        <p:txBody>
          <a:bodyPr anchor="t">
            <a:noAutofit/>
          </a:bodyPr>
          <a:lstStyle/>
          <a:p>
            <a:pPr eaLnBrk="1" hangingPunct="1"/>
            <a:r>
              <a:rPr lang="fr-FR" sz="2800" b="1" dirty="0" smtClean="0">
                <a:solidFill>
                  <a:srgbClr val="FF0000"/>
                </a:solidFill>
                <a:latin typeface="Times-Roman"/>
                <a:cs typeface="Arial" pitchFamily="34" charset="0"/>
              </a:rPr>
              <a:t>Comment une grippe animale peut évoluer vers une pandémie humaine?</a:t>
            </a:r>
          </a:p>
        </p:txBody>
      </p:sp>
      <p:sp>
        <p:nvSpPr>
          <p:cNvPr id="135172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286000"/>
            <a:ext cx="9144000" cy="3352800"/>
          </a:xfrm>
        </p:spPr>
        <p:txBody>
          <a:bodyPr>
            <a:normAutofit/>
          </a:bodyPr>
          <a:lstStyle/>
          <a:p>
            <a:pPr marL="266700" indent="-266700" eaLnBrk="1" hangingPunct="1">
              <a:lnSpc>
                <a:spcPct val="80000"/>
              </a:lnSpc>
            </a:pPr>
            <a:endParaRPr lang="fr-FR" sz="2800" b="1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marL="266700" indent="-266700" eaLnBrk="1" hangingPunct="1">
              <a:lnSpc>
                <a:spcPct val="80000"/>
              </a:lnSpc>
            </a:pPr>
            <a:r>
              <a:rPr lang="fr-FR" sz="2800" dirty="0" smtClean="0">
                <a:latin typeface="Arial" pitchFamily="34" charset="0"/>
                <a:cs typeface="Arial" pitchFamily="34" charset="0"/>
              </a:rPr>
              <a:t>Le virus muterait pour  devenir transmissible d’Homme à Homme</a:t>
            </a:r>
          </a:p>
          <a:p>
            <a:pPr marL="266700" indent="-266700" eaLnBrk="1" hangingPunct="1">
              <a:lnSpc>
                <a:spcPct val="80000"/>
              </a:lnSpc>
            </a:pPr>
            <a:endParaRPr lang="fr-FR" sz="2800" dirty="0" smtClean="0">
              <a:latin typeface="Arial" pitchFamily="34" charset="0"/>
              <a:cs typeface="Arial" pitchFamily="34" charset="0"/>
            </a:endParaRPr>
          </a:p>
          <a:p>
            <a:pPr marL="266700" indent="-266700" eaLnBrk="1" hangingPunct="1">
              <a:lnSpc>
                <a:spcPct val="80000"/>
              </a:lnSpc>
            </a:pPr>
            <a:endParaRPr lang="fr-FR" sz="2800" dirty="0" smtClean="0">
              <a:latin typeface="Arial" pitchFamily="34" charset="0"/>
              <a:cs typeface="Arial" pitchFamily="34" charset="0"/>
            </a:endParaRPr>
          </a:p>
          <a:p>
            <a:pPr marL="266700" indent="-266700" eaLnBrk="1" hangingPunct="1">
              <a:lnSpc>
                <a:spcPct val="80000"/>
              </a:lnSpc>
            </a:pPr>
            <a:r>
              <a:rPr lang="fr-FR" sz="2800" dirty="0" smtClean="0">
                <a:latin typeface="Arial" pitchFamily="34" charset="0"/>
                <a:cs typeface="Arial" pitchFamily="34" charset="0"/>
              </a:rPr>
              <a:t>Déclenchement d’une pandémie de grippe humaine dans une population vierge de </a:t>
            </a:r>
            <a:r>
              <a:rPr lang="fr-F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toute immunité contre ce nouveau virus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85841" y="593732"/>
            <a:ext cx="7929563" cy="3835400"/>
          </a:xfr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graphicFrame>
        <p:nvGraphicFramePr>
          <p:cNvPr id="24596" name="Group 20"/>
          <p:cNvGraphicFramePr>
            <a:graphicFrameLocks noGrp="1"/>
          </p:cNvGraphicFramePr>
          <p:nvPr/>
        </p:nvGraphicFramePr>
        <p:xfrm>
          <a:off x="71406" y="5000636"/>
          <a:ext cx="8763000" cy="660400"/>
        </p:xfrm>
        <a:graphic>
          <a:graphicData uri="http://schemas.openxmlformats.org/drawingml/2006/table">
            <a:tbl>
              <a:tblPr/>
              <a:tblGrid>
                <a:gridCol w="8763000"/>
              </a:tblGrid>
              <a:tr h="660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165D"/>
                          </a:solidFill>
                          <a:effectLst/>
                          <a:latin typeface="Arial Narrow" pitchFamily="34" charset="0"/>
                        </a:rPr>
                        <a:t>C’est l’hypothèse qui semble être privilégiée pour cette épidémie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re 1"/>
          <p:cNvSpPr>
            <a:spLocks noGrp="1"/>
          </p:cNvSpPr>
          <p:nvPr>
            <p:ph type="title" idx="4294967295"/>
          </p:nvPr>
        </p:nvSpPr>
        <p:spPr>
          <a:xfrm>
            <a:off x="0" y="857250"/>
            <a:ext cx="8858250" cy="571500"/>
          </a:xfrm>
        </p:spPr>
        <p:txBody>
          <a:bodyPr>
            <a:noAutofit/>
          </a:bodyPr>
          <a:lstStyle/>
          <a:p>
            <a:pPr algn="ctr" eaLnBrk="1" hangingPunct="1"/>
            <a:r>
              <a:rPr lang="fr-FR" sz="3200" b="1" dirty="0" smtClean="0">
                <a:solidFill>
                  <a:srgbClr val="FF0000"/>
                </a:solidFill>
                <a:latin typeface="Times-Roman"/>
              </a:rPr>
              <a:t>Transmission du virus animal à l’homme  </a:t>
            </a:r>
            <a:endParaRPr lang="fr-FR" sz="3200" dirty="0" smtClean="0">
              <a:solidFill>
                <a:srgbClr val="FF0000"/>
              </a:solidFill>
              <a:latin typeface="Times-Roman"/>
            </a:endParaRPr>
          </a:p>
        </p:txBody>
      </p:sp>
      <p:sp>
        <p:nvSpPr>
          <p:cNvPr id="17411" name="Espace réservé du contenu 2"/>
          <p:cNvSpPr>
            <a:spLocks noGrp="1"/>
          </p:cNvSpPr>
          <p:nvPr>
            <p:ph idx="4294967295"/>
          </p:nvPr>
        </p:nvSpPr>
        <p:spPr>
          <a:xfrm>
            <a:off x="0" y="1714500"/>
            <a:ext cx="9144000" cy="5929313"/>
          </a:xfrm>
        </p:spPr>
        <p:txBody>
          <a:bodyPr>
            <a:normAutofit/>
          </a:bodyPr>
          <a:lstStyle/>
          <a:p>
            <a:pPr eaLnBrk="1" hangingPunct="1"/>
            <a:r>
              <a:rPr lang="fr-FR" sz="2800" b="1" dirty="0" smtClean="0">
                <a:latin typeface="Times-Roman"/>
                <a:cs typeface="Arial" pitchFamily="34" charset="0"/>
              </a:rPr>
              <a:t>Contact  direct  avec  les  </a:t>
            </a:r>
            <a:r>
              <a:rPr lang="fr-FR" sz="2800" b="1" dirty="0" smtClean="0">
                <a:solidFill>
                  <a:schemeClr val="accent1"/>
                </a:solidFill>
                <a:latin typeface="Times-Roman"/>
                <a:cs typeface="Arial" pitchFamily="34" charset="0"/>
              </a:rPr>
              <a:t>animaux malades </a:t>
            </a:r>
          </a:p>
          <a:p>
            <a:pPr eaLnBrk="1" hangingPunct="1"/>
            <a:endParaRPr lang="fr-FR" sz="2800" b="1" dirty="0" smtClean="0">
              <a:latin typeface="Times-Roman"/>
              <a:cs typeface="Arial" pitchFamily="34" charset="0"/>
            </a:endParaRPr>
          </a:p>
          <a:p>
            <a:pPr eaLnBrk="1" hangingPunct="1"/>
            <a:endParaRPr lang="fr-FR" sz="2800" b="1" dirty="0" smtClean="0">
              <a:latin typeface="Times-Roman"/>
              <a:cs typeface="Arial" pitchFamily="34" charset="0"/>
            </a:endParaRPr>
          </a:p>
          <a:p>
            <a:pPr eaLnBrk="1" hangingPunct="1"/>
            <a:r>
              <a:rPr lang="fr-FR" sz="2800" b="1" dirty="0" smtClean="0">
                <a:latin typeface="Times-Roman"/>
                <a:cs typeface="Arial" pitchFamily="34" charset="0"/>
              </a:rPr>
              <a:t>Contact avec  </a:t>
            </a:r>
            <a:r>
              <a:rPr lang="fr-FR" sz="2800" b="1" dirty="0" smtClean="0">
                <a:solidFill>
                  <a:schemeClr val="accent1"/>
                </a:solidFill>
                <a:latin typeface="Times-Roman"/>
                <a:cs typeface="Arial" pitchFamily="34" charset="0"/>
              </a:rPr>
              <a:t>les environnements contaminés </a:t>
            </a:r>
            <a:r>
              <a:rPr lang="fr-FR" sz="2800" b="1" dirty="0" smtClean="0">
                <a:latin typeface="Times-Roman"/>
                <a:cs typeface="Arial" pitchFamily="34" charset="0"/>
              </a:rPr>
              <a:t>par les animaux malades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1"/>
          <p:cNvSpPr>
            <a:spLocks noChangeArrowheads="1"/>
          </p:cNvSpPr>
          <p:nvPr/>
        </p:nvSpPr>
        <p:spPr bwMode="auto">
          <a:xfrm>
            <a:off x="142844" y="0"/>
            <a:ext cx="8858312" cy="8915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Transmission inter humaine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ea typeface="Calibri" pitchFamily="34" charset="0"/>
              <a:cs typeface="Times-Roman"/>
            </a:endParaRPr>
          </a:p>
          <a:p>
            <a:pPr>
              <a:lnSpc>
                <a:spcPct val="90000"/>
              </a:lnSpc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 virus ubiquitaire</a:t>
            </a:r>
          </a:p>
          <a:p>
            <a:pPr>
              <a:lnSpc>
                <a:spcPct val="90000"/>
              </a:lnSpc>
            </a:pP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Très contagieux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facilement transmis par 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fr-FR" sz="2400" b="1" dirty="0" smtClean="0">
                <a:latin typeface="Arial" pitchFamily="34" charset="0"/>
                <a:cs typeface="Arial" pitchFamily="34" charset="0"/>
              </a:rPr>
              <a:t>Contact avec une personne ayant la grippe </a:t>
            </a:r>
          </a:p>
          <a:p>
            <a:endParaRPr lang="fr-FR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fr-FR" sz="2400" b="1" dirty="0" smtClean="0">
                <a:latin typeface="Arial" pitchFamily="34" charset="0"/>
                <a:cs typeface="Arial" pitchFamily="34" charset="0"/>
              </a:rPr>
              <a:t>Le virus semble se transmettre d’humain à humain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par:       </a:t>
            </a:r>
          </a:p>
          <a:p>
            <a:endParaRPr lang="fr-FR" sz="2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fr-FR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contact étroit </a:t>
            </a:r>
          </a:p>
          <a:p>
            <a:pPr lvl="1"/>
            <a:r>
              <a:rPr lang="fr-FR" sz="2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personnes partageant le même lieu de vie 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: </a:t>
            </a:r>
          </a:p>
          <a:p>
            <a:pPr lvl="1"/>
            <a:r>
              <a:rPr lang="fr-FR" sz="2400" b="1" dirty="0" smtClean="0">
                <a:latin typeface="Arial" pitchFamily="34" charset="0"/>
                <a:cs typeface="Arial" pitchFamily="34" charset="0"/>
              </a:rPr>
              <a:t>Famille, travail, école, amis proches,  voisins de classe   </a:t>
            </a:r>
          </a:p>
          <a:p>
            <a:pPr lvl="1"/>
            <a:r>
              <a:rPr lang="fr-FR" sz="2400" b="1" dirty="0" smtClean="0">
                <a:latin typeface="Arial" pitchFamily="34" charset="0"/>
                <a:cs typeface="Arial" pitchFamily="34" charset="0"/>
              </a:rPr>
              <a:t>dans un moyen de transport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…etc. </a:t>
            </a:r>
          </a:p>
          <a:p>
            <a:pPr lvl="1"/>
            <a:endParaRPr lang="fr-FR" sz="2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fr-FR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contact direct &lt; à 1 mètre</a:t>
            </a:r>
            <a:r>
              <a:rPr lang="fr-FR" sz="2400" b="1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au moment d’une toux, éternuement, discussion </a:t>
            </a:r>
          </a:p>
          <a:p>
            <a:pPr lvl="1"/>
            <a:endParaRPr lang="fr-FR" sz="2400" b="1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GB" sz="2800" b="1" u="sng" dirty="0" smtClean="0">
                <a:solidFill>
                  <a:srgbClr val="FF0000"/>
                </a:solidFill>
                <a:latin typeface="Arial Narrow" pitchFamily="34" charset="0"/>
                <a:ea typeface="Calibri" pitchFamily="34" charset="0"/>
                <a:cs typeface="Arial" pitchFamily="34" charset="0"/>
              </a:rPr>
              <a:t>le confinement: </a:t>
            </a:r>
            <a:r>
              <a:rPr lang="fr-FR" sz="2800" b="1" u="sng" dirty="0" smtClean="0">
                <a:latin typeface="Arial Narrow" pitchFamily="34" charset="0"/>
                <a:cs typeface="Arial" pitchFamily="34" charset="0"/>
              </a:rPr>
              <a:t> </a:t>
            </a:r>
            <a:r>
              <a:rPr lang="fr-FR" sz="2800" b="1" dirty="0" smtClean="0">
                <a:latin typeface="Arial Narrow" pitchFamily="34" charset="0"/>
                <a:cs typeface="Arial" pitchFamily="34" charset="0"/>
              </a:rPr>
              <a:t>favorise la transmission</a:t>
            </a:r>
          </a:p>
          <a:p>
            <a:pPr lvl="1"/>
            <a:endParaRPr lang="fr-FR" sz="2400" b="1" dirty="0" smtClean="0">
              <a:latin typeface="Arial" pitchFamily="34" charset="0"/>
              <a:cs typeface="Arial" pitchFamily="34" charset="0"/>
            </a:endParaRPr>
          </a:p>
          <a:p>
            <a:pPr lvl="1"/>
            <a:endParaRPr lang="fr-FR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314" y="-71462"/>
            <a:ext cx="8786842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sz="2400" b="1" dirty="0" smtClean="0">
                <a:solidFill>
                  <a:srgbClr val="0070C0"/>
                </a:solidFill>
                <a:latin typeface="Arial Narrow" pitchFamily="34" charset="0"/>
                <a:ea typeface="Calibri" pitchFamily="34" charset="0"/>
                <a:cs typeface="Arial" pitchFamily="34" charset="0"/>
              </a:rPr>
              <a:t>                              </a:t>
            </a:r>
            <a:r>
              <a:rPr lang="fr-FR" sz="3600" b="1" dirty="0" smtClean="0">
                <a:solidFill>
                  <a:srgbClr val="FF0000"/>
                </a:solidFill>
                <a:latin typeface="Times-Roman"/>
                <a:ea typeface="Calibri" pitchFamily="34" charset="0"/>
                <a:cs typeface="Arial" pitchFamily="34" charset="0"/>
              </a:rPr>
              <a:t>Transmission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fr-FR" sz="2400" b="1" dirty="0" smtClean="0">
              <a:solidFill>
                <a:srgbClr val="0070C0"/>
              </a:solidFill>
              <a:latin typeface="Times-Roman"/>
              <a:ea typeface="Calibri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sz="2400" b="1" u="sng" dirty="0" smtClean="0">
                <a:solidFill>
                  <a:srgbClr val="0070C0"/>
                </a:solidFill>
                <a:latin typeface="Times-Roman"/>
                <a:ea typeface="Calibri" pitchFamily="34" charset="0"/>
                <a:cs typeface="Arial" pitchFamily="34" charset="0"/>
              </a:rPr>
              <a:t>Directe ++</a:t>
            </a:r>
            <a:r>
              <a:rPr lang="fr-FR" sz="2400" b="1" dirty="0" smtClean="0">
                <a:solidFill>
                  <a:srgbClr val="0070C0"/>
                </a:solidFill>
                <a:latin typeface="Times-Roman"/>
                <a:ea typeface="Calibri" pitchFamily="34" charset="0"/>
                <a:cs typeface="Arial" pitchFamily="34" charset="0"/>
              </a:rPr>
              <a:t>+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fr-FR" sz="2400" b="1" dirty="0" smtClean="0">
              <a:solidFill>
                <a:srgbClr val="FF0000"/>
              </a:solidFill>
              <a:latin typeface="Times-Roman"/>
              <a:ea typeface="Calibri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Ø"/>
            </a:pPr>
            <a:r>
              <a:rPr lang="fr-FR" sz="2400" dirty="0" smtClean="0">
                <a:solidFill>
                  <a:srgbClr val="000000"/>
                </a:solidFill>
                <a:latin typeface="Times-Roman"/>
                <a:ea typeface="Calibri" pitchFamily="34" charset="0"/>
                <a:cs typeface="Arial" pitchFamily="34" charset="0"/>
              </a:rPr>
              <a:t>  </a:t>
            </a:r>
            <a:r>
              <a:rPr lang="fr-FR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par voie aérienne: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Ø"/>
            </a:pPr>
            <a:r>
              <a:rPr lang="fr-FR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grosses et petites gouttelettes</a:t>
            </a:r>
            <a:r>
              <a:rPr lang="fr-FR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émises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Ø"/>
            </a:pPr>
            <a:r>
              <a:rPr lang="fr-FR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à l’occasion de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Ø"/>
            </a:pPr>
            <a:r>
              <a:rPr lang="fr-FR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la toux, des éternuements,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Ø"/>
            </a:pPr>
            <a:r>
              <a:rPr lang="fr-FR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de la parole d’une personne infectée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GB" sz="2400" dirty="0" smtClean="0">
              <a:solidFill>
                <a:srgbClr val="000000"/>
              </a:solidFill>
              <a:latin typeface="Times-Roman"/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400" b="1" dirty="0" smtClean="0">
              <a:solidFill>
                <a:srgbClr val="FF0000"/>
              </a:solidFill>
              <a:latin typeface="Times-Roman"/>
              <a:ea typeface="Calibri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5720" y="3786190"/>
            <a:ext cx="7786742" cy="2936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BE" dirty="0" smtClean="0"/>
              <a:t>1 </a:t>
            </a:r>
            <a:r>
              <a:rPr lang="fr-BE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- Grandes particules </a:t>
            </a:r>
            <a:r>
              <a:rPr lang="fr-BE" sz="2400" dirty="0" smtClean="0">
                <a:latin typeface="Times New Roman" pitchFamily="18" charset="0"/>
                <a:cs typeface="Times New Roman" pitchFamily="18" charset="0"/>
              </a:rPr>
              <a:t>dispersées lors de la toux, l’éternuement: se déposent sur les meubles, les mains, </a:t>
            </a:r>
            <a:r>
              <a:rPr lang="fr-BE" sz="2400" dirty="0" err="1" smtClean="0">
                <a:latin typeface="Times New Roman" pitchFamily="18" charset="0"/>
                <a:cs typeface="Times New Roman" pitchFamily="18" charset="0"/>
              </a:rPr>
              <a:t>etc</a:t>
            </a:r>
            <a:endParaRPr lang="fr-BE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fr-BE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</a:pPr>
            <a:r>
              <a:rPr lang="fr-BE" sz="2400" dirty="0" smtClean="0">
                <a:latin typeface="Times New Roman" pitchFamily="18" charset="0"/>
                <a:cs typeface="Times New Roman" pitchFamily="18" charset="0"/>
              </a:rPr>
              <a:t>2 - </a:t>
            </a:r>
            <a:r>
              <a:rPr lang="fr-BE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Particules de très petite taille (</a:t>
            </a:r>
            <a:r>
              <a:rPr lang="fr-BE" sz="24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droplet</a:t>
            </a:r>
            <a:r>
              <a:rPr lang="fr-BE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BE" sz="24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nuclei</a:t>
            </a:r>
            <a:r>
              <a:rPr lang="fr-BE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fr-BE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BE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BE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suspendues dans l'air</a:t>
            </a:r>
            <a:r>
              <a:rPr lang="fr-BE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BE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BE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se dispersent avec les flux d'air</a:t>
            </a:r>
            <a:r>
              <a:rPr lang="fr-BE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fr-BE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BE" sz="2400" dirty="0" smtClean="0">
                <a:latin typeface="Times New Roman" pitchFamily="18" charset="0"/>
                <a:cs typeface="Times New Roman" pitchFamily="18" charset="0"/>
              </a:rPr>
              <a:t>- peuvent se disséminer à distance du patient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atisho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928670"/>
            <a:ext cx="3143272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314" y="214290"/>
            <a:ext cx="878684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fr-FR" dirty="0" smtClean="0"/>
              <a:t>                                                 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HISTORIQUE</a:t>
            </a:r>
          </a:p>
          <a:p>
            <a:pPr>
              <a:buFontTx/>
              <a:buChar char="-"/>
            </a:pPr>
            <a:r>
              <a:rPr lang="fr-FR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400 ans AV JC Hippocrate 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: épidémies d’allure grippale (Grèce)</a:t>
            </a:r>
          </a:p>
          <a:p>
            <a:r>
              <a:rPr lang="fr-FR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fr-FR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1510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 Angleterre:</a:t>
            </a:r>
            <a:r>
              <a:rPr lang="fr-FR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première  description  précise  de la grippe</a:t>
            </a:r>
            <a:endParaRPr lang="fr-FR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fr-FR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fr-FR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1918 </a:t>
            </a:r>
            <a:r>
              <a:rPr lang="fr-FR" sz="24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grippe espagnole </a:t>
            </a:r>
            <a:r>
              <a:rPr lang="fr-FR" sz="2400" b="1" i="1" dirty="0" smtClean="0">
                <a:latin typeface="Arial" pitchFamily="34" charset="0"/>
                <a:cs typeface="Arial" pitchFamily="34" charset="0"/>
              </a:rPr>
              <a:t>(H1N1)             pandémie la plus sévère</a:t>
            </a:r>
          </a:p>
          <a:p>
            <a:endParaRPr lang="fr-F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1931-33 isolement 1er virus grippal porcin et humain(H1N1)</a:t>
            </a:r>
            <a:endParaRPr lang="fr-FR" sz="2400" b="1" dirty="0" smtClean="0">
              <a:latin typeface="Arial" pitchFamily="34" charset="0"/>
              <a:cs typeface="Arial" pitchFamily="34" charset="0"/>
            </a:endParaRPr>
          </a:p>
          <a:p>
            <a:endParaRPr lang="fr-F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fr-FR" sz="24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1957-58 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pandémie de </a:t>
            </a:r>
            <a:r>
              <a:rPr lang="fr-FR" sz="2400" b="1" i="1" dirty="0" smtClean="0">
                <a:latin typeface="Arial" pitchFamily="34" charset="0"/>
                <a:cs typeface="Arial" pitchFamily="34" charset="0"/>
              </a:rPr>
              <a:t>grippe asiatique (H2N2) </a:t>
            </a:r>
          </a:p>
          <a:p>
            <a:r>
              <a:rPr lang="fr-FR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fr-FR" sz="2400" b="1" dirty="0" smtClean="0">
                <a:latin typeface="Arial" pitchFamily="34" charset="0"/>
                <a:cs typeface="Arial" pitchFamily="34" charset="0"/>
              </a:rPr>
              <a:t>1968 pandémie de </a:t>
            </a:r>
            <a:r>
              <a:rPr lang="fr-FR" sz="2400" b="1" i="1" dirty="0" smtClean="0">
                <a:latin typeface="Arial" pitchFamily="34" charset="0"/>
                <a:cs typeface="Arial" pitchFamily="34" charset="0"/>
              </a:rPr>
              <a:t>grippe de Hong-Kong (H3N2)</a:t>
            </a:r>
          </a:p>
          <a:p>
            <a:r>
              <a:rPr lang="fr-FR" sz="2400" dirty="0" smtClean="0">
                <a:latin typeface="Arial" pitchFamily="34" charset="0"/>
                <a:cs typeface="Arial" pitchFamily="34" charset="0"/>
              </a:rPr>
              <a:t> </a:t>
            </a:r>
            <a:endParaRPr lang="fr-FR" sz="2400" b="1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Égal 2"/>
          <p:cNvSpPr/>
          <p:nvPr/>
        </p:nvSpPr>
        <p:spPr>
          <a:xfrm>
            <a:off x="4729170" y="3714752"/>
            <a:ext cx="914400" cy="35719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2910" y="1428736"/>
            <a:ext cx="621509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400" b="1" u="sng" dirty="0" smtClean="0">
                <a:solidFill>
                  <a:srgbClr val="0070C0"/>
                </a:solidFill>
                <a:latin typeface="Times-Roman"/>
                <a:ea typeface="Calibri" pitchFamily="34" charset="0"/>
                <a:cs typeface="Arial" pitchFamily="34" charset="0"/>
              </a:rPr>
              <a:t>Indirecte: rare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400" b="1" u="sng" dirty="0" smtClean="0">
              <a:solidFill>
                <a:srgbClr val="0070C0"/>
              </a:solidFill>
              <a:latin typeface="Times-Roman"/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Ø"/>
            </a:pPr>
            <a:r>
              <a:rPr lang="fr-FR" sz="2400" dirty="0" smtClean="0">
                <a:solidFill>
                  <a:srgbClr val="000000"/>
                </a:solidFill>
                <a:latin typeface="Times-Roman"/>
                <a:ea typeface="Calibri" pitchFamily="34" charset="0"/>
                <a:cs typeface="Arial" pitchFamily="34" charset="0"/>
              </a:rPr>
              <a:t>    Mains contaminées( serrer la main)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</a:pPr>
            <a:endParaRPr lang="fr-FR" sz="2400" dirty="0" smtClean="0">
              <a:solidFill>
                <a:srgbClr val="000000"/>
              </a:solidFill>
              <a:latin typeface="Times-Roman"/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</a:pPr>
            <a:endParaRPr lang="fr-FR" sz="2400" dirty="0" smtClean="0">
              <a:solidFill>
                <a:srgbClr val="000000"/>
              </a:solidFill>
              <a:latin typeface="Times-Roman"/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</a:pPr>
            <a:endParaRPr lang="fr-FR" sz="2400" dirty="0" smtClean="0">
              <a:solidFill>
                <a:srgbClr val="000000"/>
              </a:solidFill>
              <a:latin typeface="Times-Roman"/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</a:pPr>
            <a:endParaRPr lang="fr-FR" sz="2400" dirty="0" smtClean="0">
              <a:solidFill>
                <a:srgbClr val="000000"/>
              </a:solidFill>
              <a:latin typeface="Times-Roman"/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</a:pPr>
            <a:endParaRPr lang="fr-FR" sz="2400" dirty="0" smtClean="0">
              <a:solidFill>
                <a:srgbClr val="000000"/>
              </a:solidFill>
              <a:latin typeface="Times-Roman"/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</a:pPr>
            <a:endParaRPr lang="fr-FR" sz="2400" dirty="0" smtClean="0">
              <a:solidFill>
                <a:srgbClr val="000000"/>
              </a:solidFill>
              <a:latin typeface="Times-Roman"/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</a:pPr>
            <a:endParaRPr lang="fr-FR" sz="2400" dirty="0" smtClean="0">
              <a:solidFill>
                <a:srgbClr val="000000"/>
              </a:solidFill>
              <a:latin typeface="Times-Roman"/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Ø"/>
            </a:pPr>
            <a:r>
              <a:rPr lang="fr-FR" sz="2400" dirty="0" smtClean="0">
                <a:solidFill>
                  <a:srgbClr val="000000"/>
                </a:solidFill>
                <a:latin typeface="Times-Roman"/>
                <a:ea typeface="Calibri" pitchFamily="34" charset="0"/>
                <a:cs typeface="Arial" pitchFamily="34" charset="0"/>
              </a:rPr>
              <a:t>    Contact avec des objets contaminés( poignée de porte…etc.)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2714620"/>
            <a:ext cx="2971800" cy="1971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5984" y="2714620"/>
            <a:ext cx="40441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36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-Roman" charset="0"/>
              </a:rPr>
              <a:t>PHYSIOPATHOLOGIE</a:t>
            </a:r>
            <a:endParaRPr lang="fr-FR" sz="3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Rectangle 1"/>
          <p:cNvSpPr>
            <a:spLocks noChangeArrowheads="1"/>
          </p:cNvSpPr>
          <p:nvPr/>
        </p:nvSpPr>
        <p:spPr bwMode="auto">
          <a:xfrm>
            <a:off x="0" y="2428868"/>
            <a:ext cx="898496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1- Inhalation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des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aérosols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réspiratoires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chargés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de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virus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400" b="1" u="sng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  La d</a:t>
            </a:r>
            <a:r>
              <a:rPr lang="en-GB" sz="2400" b="1" u="sng" dirty="0" err="1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ose</a:t>
            </a:r>
            <a:r>
              <a:rPr lang="en-GB" sz="2400" b="1" u="sng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lang="en-GB" sz="2400" b="1" u="sng" dirty="0" err="1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infectante</a:t>
            </a:r>
            <a:r>
              <a:rPr lang="en-GB" sz="2400" b="1" u="sng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lang="en-GB" sz="2400" b="1" u="sng" dirty="0" err="1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est</a:t>
            </a:r>
            <a:r>
              <a:rPr lang="en-GB" sz="2400" b="1" u="sng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GB" sz="2400" b="1" u="sng" dirty="0" err="1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très</a:t>
            </a:r>
            <a:r>
              <a:rPr lang="en-GB" sz="2400" b="1" u="sng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GB" sz="2400" b="1" u="sng" dirty="0" err="1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basse</a:t>
            </a:r>
            <a:r>
              <a:rPr lang="en-GB" sz="24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: </a:t>
            </a:r>
            <a:r>
              <a:rPr lang="en-GB" sz="2400" b="1" u="sng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100 à 300 virus</a:t>
            </a:r>
            <a:r>
              <a:rPr lang="en-GB" sz="24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lang="fr-FR" sz="2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2-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Attachement du virus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à un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récepteur spécifique à la surface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des cellules des voies respiratoires</a:t>
            </a:r>
            <a:r>
              <a:rPr lang="fr-FR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grâce à l’</a:t>
            </a:r>
            <a:r>
              <a:rPr lang="fr-FR" sz="2400" b="1" dirty="0" err="1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hémagglutine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3-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Pénétration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du virus dans la cellule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4- Réplication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puis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libération 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de nouveaux virions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5- Diffusion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des virus à d’autres </a:t>
            </a:r>
            <a:r>
              <a:rPr lang="fr-FR" sz="24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cellules sous l’action de la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4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  </a:t>
            </a:r>
            <a:r>
              <a:rPr lang="fr-FR" sz="2400" b="1" dirty="0" err="1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neuraminidase</a:t>
            </a: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-Roman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-Roman" charset="0"/>
              </a:rPr>
              <a:t>                                   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-Roman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214282" y="5214950"/>
            <a:ext cx="87154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-Roman" charset="0"/>
              </a:rPr>
              <a:t> </a:t>
            </a:r>
            <a:endParaRPr lang="fr-FR" sz="2800" b="1" dirty="0"/>
          </a:p>
        </p:txBody>
      </p:sp>
      <p:sp>
        <p:nvSpPr>
          <p:cNvPr id="4" name="Rectangle 3"/>
          <p:cNvSpPr/>
          <p:nvPr/>
        </p:nvSpPr>
        <p:spPr>
          <a:xfrm>
            <a:off x="357158" y="571480"/>
            <a:ext cx="857256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fr-FR" sz="24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Introduction du virus dans l’organisme  sous forme d’aérosols   par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fr-FR" sz="2400" b="1" dirty="0" smtClean="0">
                <a:solidFill>
                  <a:schemeClr val="accent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lang="fr-FR" b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-Roman"/>
              </a:rPr>
              <a:t> 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la bouche ou le nez  +++ = inhalation</a:t>
            </a:r>
            <a:endParaRPr lang="fr-FR" sz="2400" dirty="0" smtClean="0">
              <a:solidFill>
                <a:srgbClr val="FF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fr-FR" sz="24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les yeux :Exceptionnellement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000" dirty="0" smtClean="0">
              <a:solidFill>
                <a:srgbClr val="000000"/>
              </a:solidFill>
              <a:latin typeface="Calibri" pitchFamily="34" charset="0"/>
              <a:ea typeface="Calibri" pitchFamily="34" charset="0"/>
              <a:cs typeface="Times-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00100" y="1714488"/>
            <a:ext cx="785818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La multiplication initiale des virus se fait </a:t>
            </a:r>
          </a:p>
          <a:p>
            <a:endParaRPr lang="fr-FR" sz="2800" b="1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r>
              <a:rPr lang="fr-FR" sz="28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dans l’arbre respiratoire haut ou bas</a:t>
            </a:r>
          </a:p>
          <a:p>
            <a:endParaRPr lang="fr-FR" sz="2800" b="1" dirty="0" smtClean="0">
              <a:solidFill>
                <a:srgbClr val="0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r>
              <a:rPr lang="fr-FR" sz="28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seul endroit où est présente la </a:t>
            </a:r>
            <a:r>
              <a:rPr lang="fr-FR" sz="28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protéase </a:t>
            </a:r>
          </a:p>
          <a:p>
            <a:endParaRPr lang="fr-FR" sz="2800" b="1" dirty="0" smtClean="0">
              <a:solidFill>
                <a:srgbClr val="FF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r>
              <a:rPr lang="fr-FR" sz="28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nécessaire au clivage de l’hémagglutinine </a:t>
            </a:r>
            <a:r>
              <a:rPr lang="fr-FR" sz="28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virale</a:t>
            </a:r>
            <a:endParaRPr lang="fr-FR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24"/>
            <a:ext cx="9144000" cy="7417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400" dirty="0" smtClean="0">
                <a:solidFill>
                  <a:srgbClr val="FF0000"/>
                </a:solidFill>
                <a:latin typeface="Times-Roman"/>
                <a:ea typeface="Calibri" pitchFamily="34" charset="0"/>
                <a:cs typeface="Arial" pitchFamily="34" charset="0"/>
              </a:rPr>
              <a:t>                                </a:t>
            </a:r>
            <a:r>
              <a:rPr lang="fr-FR" sz="2400" dirty="0" smtClean="0">
                <a:solidFill>
                  <a:srgbClr val="FF0000"/>
                </a:solidFill>
                <a:latin typeface="Times-Roman"/>
                <a:ea typeface="Calibri" pitchFamily="34" charset="0"/>
                <a:cs typeface="Times-Roman" charset="0"/>
              </a:rPr>
              <a:t>    </a:t>
            </a:r>
            <a:r>
              <a:rPr lang="fr-FR" sz="3200" b="1" dirty="0" smtClean="0">
                <a:solidFill>
                  <a:srgbClr val="FF0000"/>
                </a:solidFill>
                <a:latin typeface="Times-Roman"/>
                <a:ea typeface="Calibri" pitchFamily="34" charset="0"/>
                <a:cs typeface="Times-Roman" charset="0"/>
              </a:rPr>
              <a:t>Conséquences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400" dirty="0" smtClean="0">
              <a:solidFill>
                <a:srgbClr val="000000"/>
              </a:solidFill>
              <a:latin typeface="Times-Roman"/>
              <a:ea typeface="Calibri" pitchFamily="34" charset="0"/>
              <a:cs typeface="Times-Roman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800" b="1" dirty="0" smtClean="0">
                <a:solidFill>
                  <a:schemeClr val="accent1"/>
                </a:solidFill>
                <a:latin typeface="Times-Roman"/>
                <a:ea typeface="Calibri" pitchFamily="34" charset="0"/>
                <a:cs typeface="Times-Roman" charset="0"/>
              </a:rPr>
              <a:t>1-Multiplication </a:t>
            </a:r>
            <a:r>
              <a:rPr lang="fr-FR" sz="2800" dirty="0" smtClean="0">
                <a:solidFill>
                  <a:srgbClr val="000000"/>
                </a:solidFill>
                <a:latin typeface="Times-Roman"/>
                <a:ea typeface="Calibri" pitchFamily="34" charset="0"/>
                <a:cs typeface="Times-Roman" charset="0"/>
              </a:rPr>
              <a:t>du virus dans les cellules ciliées et à mucus de l’épithélium des  voies respiratoires.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800" dirty="0" smtClean="0">
              <a:solidFill>
                <a:srgbClr val="000000"/>
              </a:solidFill>
              <a:latin typeface="Times-Roman"/>
              <a:ea typeface="Calibri" pitchFamily="34" charset="0"/>
              <a:cs typeface="Times-Roman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800" b="1" dirty="0" smtClean="0">
                <a:solidFill>
                  <a:schemeClr val="accent1"/>
                </a:solidFill>
                <a:latin typeface="Times-Roman"/>
                <a:ea typeface="Calibri" pitchFamily="34" charset="0"/>
                <a:cs typeface="Times-Roman" charset="0"/>
              </a:rPr>
              <a:t>2-Réaction inflammatoire </a:t>
            </a:r>
            <a:r>
              <a:rPr lang="fr-FR" sz="2800" dirty="0" smtClean="0">
                <a:solidFill>
                  <a:srgbClr val="000000"/>
                </a:solidFill>
                <a:latin typeface="Times-Roman"/>
                <a:ea typeface="Calibri" pitchFamily="34" charset="0"/>
                <a:cs typeface="Times-Roman" charset="0"/>
              </a:rPr>
              <a:t>sous muqueuse avec œdème interstitiel, Nécrose et lyse des cellules infectées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800" dirty="0" smtClean="0">
              <a:solidFill>
                <a:srgbClr val="000000"/>
              </a:solidFill>
              <a:latin typeface="Times-Roman"/>
              <a:ea typeface="Calibri" pitchFamily="34" charset="0"/>
              <a:cs typeface="Times-Roman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800" dirty="0" smtClean="0">
                <a:solidFill>
                  <a:srgbClr val="000000"/>
                </a:solidFill>
                <a:latin typeface="Times-Roman"/>
                <a:ea typeface="Calibri" pitchFamily="34" charset="0"/>
                <a:cs typeface="Times-Roman" charset="0"/>
              </a:rPr>
              <a:t>3- </a:t>
            </a:r>
            <a:r>
              <a:rPr lang="fr-FR" sz="2800" b="1" dirty="0" smtClean="0">
                <a:solidFill>
                  <a:schemeClr val="accent1"/>
                </a:solidFill>
                <a:latin typeface="Times-Roman"/>
                <a:ea typeface="Calibri" pitchFamily="34" charset="0"/>
                <a:cs typeface="Times-Roman" charset="0"/>
              </a:rPr>
              <a:t>Desquamation hémorragique </a:t>
            </a:r>
            <a:r>
              <a:rPr lang="fr-FR" sz="2800" dirty="0" smtClean="0">
                <a:solidFill>
                  <a:srgbClr val="000000"/>
                </a:solidFill>
                <a:latin typeface="Times-Roman"/>
                <a:ea typeface="Calibri" pitchFamily="34" charset="0"/>
                <a:cs typeface="Times-Roman" charset="0"/>
              </a:rPr>
              <a:t>des cellules alvéolaires et œdème pulmonaire.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800" dirty="0" smtClean="0">
              <a:solidFill>
                <a:srgbClr val="000000"/>
              </a:solidFill>
              <a:latin typeface="Times-Roman"/>
              <a:ea typeface="Calibri" pitchFamily="34" charset="0"/>
              <a:cs typeface="Times-Roman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800" b="1" dirty="0" smtClean="0">
                <a:solidFill>
                  <a:schemeClr val="accent1"/>
                </a:solidFill>
                <a:latin typeface="Times-Roman"/>
                <a:ea typeface="Calibri" pitchFamily="34" charset="0"/>
                <a:cs typeface="Times-Roman" charset="0"/>
              </a:rPr>
              <a:t>4-Virémie</a:t>
            </a:r>
            <a:r>
              <a:rPr lang="fr-FR" sz="2800" dirty="0" smtClean="0">
                <a:solidFill>
                  <a:srgbClr val="000000"/>
                </a:solidFill>
                <a:latin typeface="Times-Roman"/>
                <a:ea typeface="Calibri" pitchFamily="34" charset="0"/>
                <a:cs typeface="Times-Roman" charset="0"/>
              </a:rPr>
              <a:t> inconstante et transitoire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800" dirty="0" smtClean="0">
              <a:solidFill>
                <a:srgbClr val="000000"/>
              </a:solidFill>
              <a:latin typeface="Times-Roman"/>
              <a:ea typeface="Calibri" pitchFamily="34" charset="0"/>
              <a:cs typeface="Times-Roman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800" b="1" dirty="0" smtClean="0">
                <a:solidFill>
                  <a:srgbClr val="FF0000"/>
                </a:solidFill>
                <a:latin typeface="Times-Roman"/>
                <a:ea typeface="Calibri" pitchFamily="34" charset="0"/>
                <a:cs typeface="Times-Roman" charset="0"/>
              </a:rPr>
              <a:t> Le  Patient </a:t>
            </a:r>
            <a:r>
              <a:rPr lang="en-GB" sz="2800" b="1" dirty="0" err="1" smtClean="0">
                <a:solidFill>
                  <a:srgbClr val="FF0000"/>
                </a:solidFill>
                <a:latin typeface="Times-Roman"/>
                <a:ea typeface="Calibri" pitchFamily="34" charset="0"/>
                <a:cs typeface="Times-Roman" charset="0"/>
              </a:rPr>
              <a:t>est</a:t>
            </a:r>
            <a:r>
              <a:rPr lang="en-GB" sz="2800" b="1" dirty="0" smtClean="0">
                <a:solidFill>
                  <a:srgbClr val="FF0000"/>
                </a:solidFill>
                <a:latin typeface="Times-Roman"/>
                <a:ea typeface="Calibri" pitchFamily="34" charset="0"/>
                <a:cs typeface="Times-Roman" charset="0"/>
              </a:rPr>
              <a:t> </a:t>
            </a:r>
            <a:r>
              <a:rPr lang="en-GB" sz="2800" b="1" dirty="0" err="1" smtClean="0">
                <a:solidFill>
                  <a:srgbClr val="FF0000"/>
                </a:solidFill>
                <a:latin typeface="Times-Roman"/>
                <a:ea typeface="Calibri" pitchFamily="34" charset="0"/>
                <a:cs typeface="Times-Roman" charset="0"/>
              </a:rPr>
              <a:t>contagieux</a:t>
            </a:r>
            <a:r>
              <a:rPr lang="en-GB" sz="2800" b="1" dirty="0" smtClean="0">
                <a:solidFill>
                  <a:srgbClr val="FF0000"/>
                </a:solidFill>
                <a:latin typeface="Times-Roman"/>
                <a:ea typeface="Calibri" pitchFamily="34" charset="0"/>
                <a:cs typeface="Times-Roman" charset="0"/>
              </a:rPr>
              <a:t> 1-2 </a:t>
            </a:r>
            <a:r>
              <a:rPr lang="en-GB" sz="2800" b="1" dirty="0" err="1" smtClean="0">
                <a:solidFill>
                  <a:srgbClr val="FF0000"/>
                </a:solidFill>
                <a:latin typeface="Times-Roman"/>
                <a:ea typeface="Calibri" pitchFamily="34" charset="0"/>
                <a:cs typeface="Times-Roman" charset="0"/>
              </a:rPr>
              <a:t>jours</a:t>
            </a:r>
            <a:r>
              <a:rPr lang="en-GB" sz="2800" b="1" dirty="0" smtClean="0">
                <a:solidFill>
                  <a:srgbClr val="FF0000"/>
                </a:solidFill>
                <a:latin typeface="Times-Roman"/>
                <a:ea typeface="Calibri" pitchFamily="34" charset="0"/>
                <a:cs typeface="Times-Roman" charset="0"/>
              </a:rPr>
              <a:t>  </a:t>
            </a:r>
            <a:r>
              <a:rPr lang="en-GB" sz="2800" dirty="0" err="1" smtClean="0">
                <a:solidFill>
                  <a:srgbClr val="000000"/>
                </a:solidFill>
                <a:latin typeface="Times-Roman"/>
                <a:ea typeface="Calibri" pitchFamily="34" charset="0"/>
                <a:cs typeface="Times-Roman" charset="0"/>
              </a:rPr>
              <a:t>avant</a:t>
            </a:r>
            <a:r>
              <a:rPr lang="en-GB" sz="2800" dirty="0" smtClean="0">
                <a:solidFill>
                  <a:srgbClr val="000000"/>
                </a:solidFill>
                <a:latin typeface="Times-Roman"/>
                <a:ea typeface="Calibri" pitchFamily="34" charset="0"/>
                <a:cs typeface="Times-Roman" charset="0"/>
              </a:rPr>
              <a:t> et </a:t>
            </a:r>
            <a:r>
              <a:rPr lang="en-GB" sz="2800" b="1" dirty="0" smtClean="0">
                <a:solidFill>
                  <a:srgbClr val="FF0000"/>
                </a:solidFill>
                <a:latin typeface="Times-Roman"/>
                <a:ea typeface="Calibri" pitchFamily="34" charset="0"/>
                <a:cs typeface="Times-Roman" charset="0"/>
              </a:rPr>
              <a:t>5-7 </a:t>
            </a:r>
            <a:r>
              <a:rPr lang="en-GB" sz="2800" b="1" dirty="0" err="1" smtClean="0">
                <a:solidFill>
                  <a:srgbClr val="FF0000"/>
                </a:solidFill>
                <a:latin typeface="Times-Roman"/>
                <a:ea typeface="Calibri" pitchFamily="34" charset="0"/>
                <a:cs typeface="Times-Roman" charset="0"/>
              </a:rPr>
              <a:t>jours</a:t>
            </a:r>
            <a:r>
              <a:rPr lang="en-GB" sz="2800" b="1" dirty="0" smtClean="0">
                <a:solidFill>
                  <a:srgbClr val="FF0000"/>
                </a:solidFill>
                <a:latin typeface="Times-Roman"/>
                <a:ea typeface="Calibri" pitchFamily="34" charset="0"/>
                <a:cs typeface="Times-Roman" charset="0"/>
              </a:rPr>
              <a:t> </a:t>
            </a:r>
            <a:r>
              <a:rPr lang="en-GB" sz="2800" dirty="0" smtClean="0">
                <a:solidFill>
                  <a:srgbClr val="000000"/>
                </a:solidFill>
                <a:latin typeface="Times-Roman"/>
                <a:ea typeface="Calibri" pitchFamily="34" charset="0"/>
                <a:cs typeface="Times-Roman" charset="0"/>
              </a:rPr>
              <a:t>après </a:t>
            </a:r>
            <a:r>
              <a:rPr lang="en-GB" sz="2800" dirty="0" err="1" smtClean="0">
                <a:solidFill>
                  <a:srgbClr val="000000"/>
                </a:solidFill>
                <a:latin typeface="Times-Roman"/>
                <a:ea typeface="Calibri" pitchFamily="34" charset="0"/>
                <a:cs typeface="Times-Roman" charset="0"/>
              </a:rPr>
              <a:t>l’apparition</a:t>
            </a:r>
            <a:r>
              <a:rPr lang="en-GB" sz="2800" dirty="0" smtClean="0">
                <a:solidFill>
                  <a:srgbClr val="000000"/>
                </a:solidFill>
                <a:latin typeface="Times-Roman"/>
                <a:ea typeface="Calibri" pitchFamily="34" charset="0"/>
                <a:cs typeface="Times-Roman" charset="0"/>
              </a:rPr>
              <a:t> des    </a:t>
            </a:r>
            <a:r>
              <a:rPr lang="en-GB" sz="2800" dirty="0" err="1" smtClean="0">
                <a:solidFill>
                  <a:srgbClr val="000000"/>
                </a:solidFill>
                <a:latin typeface="Times-Roman"/>
                <a:ea typeface="Calibri" pitchFamily="34" charset="0"/>
                <a:cs typeface="Times-Roman" charset="0"/>
              </a:rPr>
              <a:t>symptômes</a:t>
            </a:r>
            <a:endParaRPr lang="fr-FR" sz="2800" dirty="0" smtClean="0">
              <a:latin typeface="Times-Roman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8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80357" y="2714620"/>
            <a:ext cx="553484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48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-Roman"/>
              </a:rPr>
              <a:t>ASPECTS CLINIQUES  </a:t>
            </a:r>
            <a:endParaRPr lang="fr-FR" sz="4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214346" y="111450"/>
            <a:ext cx="9144000" cy="4389120"/>
          </a:xfrm>
        </p:spPr>
        <p:txBody>
          <a:bodyPr>
            <a:noAutofit/>
          </a:bodyPr>
          <a:lstStyle/>
          <a:p>
            <a:pPr>
              <a:buClr>
                <a:srgbClr val="00FFFF"/>
              </a:buClr>
              <a:buNone/>
              <a:defRPr/>
            </a:pPr>
            <a:r>
              <a:rPr lang="fr-FR" sz="2400" dirty="0" smtClean="0">
                <a:latin typeface="Times-Roman"/>
                <a:cs typeface="Arial" pitchFamily="34" charset="0"/>
              </a:rPr>
              <a:t>  Il faut toujours tenir compte de la </a:t>
            </a:r>
            <a:r>
              <a:rPr lang="fr-FR" sz="2400" b="1" dirty="0" smtClean="0">
                <a:solidFill>
                  <a:srgbClr val="FF0000"/>
                </a:solidFill>
                <a:latin typeface="Times-Roman"/>
                <a:cs typeface="Arial" pitchFamily="34" charset="0"/>
              </a:rPr>
              <a:t>situation épidémiologique</a:t>
            </a:r>
          </a:p>
          <a:p>
            <a:pPr>
              <a:buClr>
                <a:srgbClr val="00FFFF"/>
              </a:buClr>
              <a:buNone/>
              <a:defRPr/>
            </a:pPr>
            <a:r>
              <a:rPr lang="fr-FR" sz="2400" dirty="0" smtClean="0">
                <a:latin typeface="Times-Roman"/>
                <a:cs typeface="Arial" pitchFamily="34" charset="0"/>
              </a:rPr>
              <a:t>  Plusieurs aspects  possibles </a:t>
            </a:r>
          </a:p>
          <a:p>
            <a:pPr>
              <a:buClr>
                <a:srgbClr val="00FFFF"/>
              </a:buClr>
              <a:buNone/>
              <a:defRPr/>
            </a:pPr>
            <a:r>
              <a:rPr lang="fr-FR" sz="2400" b="1" dirty="0" smtClean="0">
                <a:solidFill>
                  <a:srgbClr val="FF0000"/>
                </a:solidFill>
                <a:latin typeface="Times-Roman"/>
                <a:cs typeface="Arial" pitchFamily="34" charset="0"/>
              </a:rPr>
              <a:t>                    du simple rhume à la grippe maligne</a:t>
            </a:r>
          </a:p>
          <a:p>
            <a:pPr lvl="1">
              <a:buNone/>
              <a:defRPr/>
            </a:pPr>
            <a:endParaRPr lang="fr-FR" sz="2400" b="1" dirty="0" smtClean="0">
              <a:solidFill>
                <a:srgbClr val="000000"/>
              </a:solidFill>
              <a:latin typeface="Times-Roman"/>
              <a:ea typeface="Calibri" pitchFamily="34" charset="0"/>
              <a:cs typeface="Arial" pitchFamily="34" charset="0"/>
            </a:endParaRPr>
          </a:p>
          <a:p>
            <a:pPr lvl="1">
              <a:buNone/>
              <a:defRPr/>
            </a:pPr>
            <a:r>
              <a:rPr lang="fr-FR" sz="2400" b="1" dirty="0" smtClean="0">
                <a:solidFill>
                  <a:schemeClr val="accent1"/>
                </a:solidFill>
                <a:latin typeface="Times-Roman"/>
                <a:ea typeface="Calibri" pitchFamily="34" charset="0"/>
                <a:cs typeface="Arial" pitchFamily="34" charset="0"/>
              </a:rPr>
              <a:t>Type de description: </a:t>
            </a:r>
            <a:r>
              <a:rPr lang="fr-FR" sz="2400" b="1" u="sng" dirty="0" smtClean="0">
                <a:solidFill>
                  <a:srgbClr val="000000"/>
                </a:solidFill>
                <a:latin typeface="Times-Roman"/>
                <a:ea typeface="Calibri" pitchFamily="34" charset="0"/>
                <a:cs typeface="Arial" pitchFamily="34" charset="0"/>
              </a:rPr>
              <a:t>la grippe commune de l’adulte sain (grippe saisonnière)</a:t>
            </a:r>
          </a:p>
          <a:p>
            <a:pPr lvl="1">
              <a:defRPr/>
            </a:pPr>
            <a:endParaRPr lang="fr-FR" sz="2400" b="1" dirty="0" smtClean="0">
              <a:solidFill>
                <a:schemeClr val="accent2"/>
              </a:solidFill>
              <a:latin typeface="Times-Roman"/>
              <a:cs typeface="Arial" pitchFamily="34" charset="0"/>
            </a:endParaRPr>
          </a:p>
          <a:p>
            <a:pPr lvl="1">
              <a:buNone/>
              <a:defRPr/>
            </a:pPr>
            <a:r>
              <a:rPr lang="fr-FR" sz="2400" b="1" u="sng" dirty="0" smtClean="0">
                <a:solidFill>
                  <a:schemeClr val="accent2"/>
                </a:solidFill>
                <a:latin typeface="Times-Roman"/>
                <a:cs typeface="Arial" pitchFamily="34" charset="0"/>
              </a:rPr>
              <a:t> </a:t>
            </a:r>
            <a:r>
              <a:rPr lang="fr-FR" sz="2400" b="1" u="sng" dirty="0" smtClean="0">
                <a:solidFill>
                  <a:srgbClr val="0070C0"/>
                </a:solidFill>
                <a:latin typeface="Times-Roman"/>
                <a:cs typeface="Arial" pitchFamily="34" charset="0"/>
              </a:rPr>
              <a:t>Incubation:</a:t>
            </a:r>
            <a:r>
              <a:rPr lang="fr-FR" sz="2400" dirty="0" smtClean="0">
                <a:latin typeface="Times-Roman"/>
                <a:cs typeface="Arial" pitchFamily="34" charset="0"/>
              </a:rPr>
              <a:t> </a:t>
            </a:r>
            <a:r>
              <a:rPr lang="fr-FR" sz="2400" dirty="0" smtClean="0">
                <a:solidFill>
                  <a:schemeClr val="tx1"/>
                </a:solidFill>
                <a:latin typeface="Times-Roman"/>
                <a:cs typeface="Arial" pitchFamily="34" charset="0"/>
              </a:rPr>
              <a:t>courte</a:t>
            </a:r>
            <a:r>
              <a:rPr lang="fr-FR" sz="2400" dirty="0" smtClean="0">
                <a:latin typeface="Times-Roman"/>
                <a:cs typeface="Arial" pitchFamily="34" charset="0"/>
              </a:rPr>
              <a:t> </a:t>
            </a:r>
            <a:r>
              <a:rPr lang="fr-FR" sz="2400" dirty="0" smtClean="0">
                <a:solidFill>
                  <a:srgbClr val="000000"/>
                </a:solidFill>
                <a:latin typeface="Times-Roman"/>
                <a:ea typeface="Calibri" pitchFamily="34" charset="0"/>
                <a:cs typeface="Arial" pitchFamily="34" charset="0"/>
              </a:rPr>
              <a:t>24 à 72 heures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None/>
            </a:pPr>
            <a:endParaRPr lang="fr-FR" sz="2400" b="1" dirty="0" smtClean="0">
              <a:solidFill>
                <a:srgbClr val="000000"/>
              </a:solidFill>
              <a:latin typeface="Times-Roman"/>
              <a:ea typeface="Calibri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None/>
            </a:pPr>
            <a:r>
              <a:rPr lang="fr-FR" sz="2400" b="1" dirty="0" smtClean="0">
                <a:solidFill>
                  <a:srgbClr val="000000"/>
                </a:solidFill>
                <a:latin typeface="Times-Roman"/>
                <a:ea typeface="Calibri" pitchFamily="34" charset="0"/>
                <a:cs typeface="Arial" pitchFamily="34" charset="0"/>
              </a:rPr>
              <a:t>    </a:t>
            </a:r>
            <a:r>
              <a:rPr lang="fr-FR" sz="2400" b="1" u="sng" dirty="0" smtClean="0">
                <a:solidFill>
                  <a:srgbClr val="0070C0"/>
                </a:solidFill>
                <a:latin typeface="Times-Roman"/>
                <a:ea typeface="Calibri" pitchFamily="34" charset="0"/>
                <a:cs typeface="Arial" pitchFamily="34" charset="0"/>
              </a:rPr>
              <a:t>Invasion brusque</a:t>
            </a:r>
            <a:r>
              <a:rPr lang="fr-FR" sz="2400" b="1" dirty="0" smtClean="0">
                <a:solidFill>
                  <a:srgbClr val="0070C0"/>
                </a:solidFill>
                <a:latin typeface="Times-Roman"/>
                <a:ea typeface="Calibri" pitchFamily="34" charset="0"/>
                <a:cs typeface="Arial" pitchFamily="34" charset="0"/>
              </a:rPr>
              <a:t>  </a:t>
            </a:r>
            <a:r>
              <a:rPr lang="fr-FR" sz="24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avec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r-FR" sz="24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                   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r-FR" sz="24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                     </a:t>
            </a:r>
            <a:r>
              <a:rPr lang="fr-FR" sz="2400" dirty="0" smtClean="0">
                <a:solidFill>
                  <a:srgbClr val="000000"/>
                </a:solidFill>
                <a:latin typeface="Times-Roman"/>
                <a:ea typeface="Calibri" pitchFamily="34" charset="0"/>
                <a:cs typeface="Arial" pitchFamily="34" charset="0"/>
              </a:rPr>
              <a:t>Malaise général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SzTx/>
              <a:buNone/>
            </a:pPr>
            <a:r>
              <a:rPr lang="fr-FR" sz="2400" dirty="0" smtClean="0">
                <a:solidFill>
                  <a:srgbClr val="000000"/>
                </a:solidFill>
                <a:latin typeface="Times-Roman"/>
                <a:ea typeface="Calibri" pitchFamily="34" charset="0"/>
                <a:cs typeface="Arial" pitchFamily="34" charset="0"/>
              </a:rPr>
              <a:t>                       Frissons intenses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SzTx/>
              <a:buNone/>
            </a:pPr>
            <a:r>
              <a:rPr lang="fr-FR" sz="2400" dirty="0" smtClean="0">
                <a:solidFill>
                  <a:srgbClr val="000000"/>
                </a:solidFill>
                <a:latin typeface="Times-Roman"/>
                <a:ea typeface="Calibri" pitchFamily="34" charset="0"/>
                <a:cs typeface="Arial" pitchFamily="34" charset="0"/>
              </a:rPr>
              <a:t>                       Une fièvre qui s’élève rapidement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SzTx/>
              <a:buNone/>
            </a:pPr>
            <a:r>
              <a:rPr lang="fr-FR" sz="2400" dirty="0" smtClean="0">
                <a:solidFill>
                  <a:srgbClr val="000000"/>
                </a:solidFill>
                <a:latin typeface="Times-Roman"/>
                <a:ea typeface="Calibri" pitchFamily="34" charset="0"/>
                <a:cs typeface="Arial" pitchFamily="34" charset="0"/>
              </a:rPr>
              <a:t>                       Céphalées et myalgies vives et diffuses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5000"/>
              <a:buNone/>
            </a:pPr>
            <a:r>
              <a:rPr lang="fr-FR" sz="2400" dirty="0" smtClean="0">
                <a:solidFill>
                  <a:srgbClr val="000000"/>
                </a:solidFill>
                <a:latin typeface="Times-Roman"/>
                <a:ea typeface="Calibri" pitchFamily="34" charset="0"/>
                <a:cs typeface="Arial" pitchFamily="34" charset="0"/>
              </a:rPr>
              <a:t>                       Lombalgies _ Cervicalgies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5000"/>
              <a:buNone/>
            </a:pPr>
            <a:r>
              <a:rPr lang="fr-FR" sz="2400" dirty="0" smtClean="0">
                <a:solidFill>
                  <a:srgbClr val="000000"/>
                </a:solidFill>
                <a:latin typeface="Times-Roman"/>
                <a:ea typeface="Calibri" pitchFamily="34" charset="0"/>
                <a:cs typeface="Arial" pitchFamily="34" charset="0"/>
              </a:rPr>
              <a:t>                      </a:t>
            </a:r>
            <a:r>
              <a:rPr lang="fr-FR" sz="2400" b="1" dirty="0" smtClean="0">
                <a:solidFill>
                  <a:srgbClr val="FF0000"/>
                </a:solidFill>
                <a:latin typeface="Times-Roman"/>
                <a:ea typeface="Calibri" pitchFamily="34" charset="0"/>
                <a:cs typeface="Arial" pitchFamily="34" charset="0"/>
              </a:rPr>
              <a:t>Myalgies _ Arthralgie</a:t>
            </a:r>
          </a:p>
          <a:p>
            <a:pPr lvl="1">
              <a:defRPr/>
            </a:pPr>
            <a:endParaRPr lang="fr-FR" sz="2400" b="1" dirty="0" smtClean="0">
              <a:solidFill>
                <a:srgbClr val="00B0F0"/>
              </a:solidFill>
              <a:latin typeface="Times-Roman"/>
              <a:cs typeface="Arial" pitchFamily="34" charset="0"/>
            </a:endParaRPr>
          </a:p>
          <a:p>
            <a:pPr>
              <a:defRPr/>
            </a:pPr>
            <a:endParaRPr lang="fr-FR" sz="2400" dirty="0">
              <a:latin typeface="Times-Roman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1"/>
          <p:cNvSpPr>
            <a:spLocks noChangeArrowheads="1"/>
          </p:cNvSpPr>
          <p:nvPr/>
        </p:nvSpPr>
        <p:spPr bwMode="auto">
          <a:xfrm>
            <a:off x="71406" y="48538"/>
            <a:ext cx="9072594" cy="630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4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-Roman"/>
              </a:rPr>
              <a:t>                                     </a:t>
            </a:r>
            <a:r>
              <a:rPr kumimoji="0" lang="fr-FR" sz="32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" pitchFamily="34" charset="0"/>
                <a:ea typeface="Calibri" pitchFamily="34" charset="0"/>
                <a:cs typeface="Times-Roman"/>
              </a:rPr>
              <a:t> </a:t>
            </a:r>
            <a:r>
              <a:rPr kumimoji="0" lang="fr-FR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Phase d’état</a:t>
            </a:r>
            <a:endParaRPr kumimoji="0" lang="fr-FR" sz="2800" b="0" i="0" u="none" strike="noStrike" cap="none" normalizeH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" pitchFamily="34" charset="0"/>
                <a:ea typeface="Calibri" pitchFamily="34" charset="0"/>
                <a:cs typeface="Times-Roman"/>
              </a:rPr>
              <a:t>   </a:t>
            </a:r>
            <a:r>
              <a:rPr kumimoji="0" lang="fr-FR" sz="28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-Roman"/>
              </a:rPr>
              <a:t>C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-Roman"/>
              </a:rPr>
              <a:t>ontraste</a:t>
            </a:r>
            <a:r>
              <a:rPr kumimoji="0" lang="fr-FR" sz="2800" b="0" i="0" u="none" strike="noStrike" cap="none" normalizeH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" pitchFamily="34" charset="0"/>
                <a:ea typeface="Calibri" pitchFamily="34" charset="0"/>
                <a:cs typeface="Times-Roman"/>
              </a:rPr>
              <a:t>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" pitchFamily="34" charset="0"/>
                <a:ea typeface="Calibri" pitchFamily="34" charset="0"/>
                <a:cs typeface="Times-Roman"/>
              </a:rPr>
              <a:t>entre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-Roman"/>
              </a:rPr>
              <a:t>l’intensité des signes généraux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" pitchFamily="34" charset="0"/>
                <a:ea typeface="Calibri" pitchFamily="34" charset="0"/>
                <a:cs typeface="Times-Roman"/>
              </a:rPr>
              <a:t>et fonctionnels et la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-Roman"/>
              </a:rPr>
              <a:t>pauvreté des signes physiques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-Roman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Times-Roman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5000"/>
              <a:buFont typeface="Wingdings" pitchFamily="2" charset="2"/>
              <a:buChar char="Ø"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-Roman"/>
              </a:rPr>
              <a:t>    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Fièvre à 40°c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5000"/>
              <a:buFont typeface="Wingdings" pitchFamily="2" charset="2"/>
              <a:buChar char="Ø"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Tachycardie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4000"/>
              <a:buFont typeface="Wingdings" pitchFamily="2" charset="2"/>
              <a:buChar char="Ø"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 Frissons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5000"/>
              <a:buFont typeface="Wingdings" pitchFamily="2" charset="2"/>
              <a:buChar char="Ø"/>
              <a:tabLst/>
            </a:pPr>
            <a:r>
              <a:rPr lang="fr-FR" sz="24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Asthénie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5000"/>
              <a:buFont typeface="Wingdings" pitchFamily="2" charset="2"/>
              <a:buChar char="Ø"/>
              <a:tabLst/>
            </a:pPr>
            <a:r>
              <a:rPr kumimoji="0" lang="fr-FR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Anorexie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5000"/>
              <a:buFont typeface="Wingdings" pitchFamily="2" charset="2"/>
              <a:buChar char="Ø"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 Abattement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5000"/>
              <a:buFont typeface="Wingdings" pitchFamily="2" charset="2"/>
              <a:buChar char="Ø"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5000"/>
            </a:pPr>
            <a:r>
              <a:rPr lang="fr-FR" sz="2800" dirty="0" smtClean="0">
                <a:solidFill>
                  <a:srgbClr val="0070C0"/>
                </a:solidFill>
                <a:latin typeface="Times-Roman"/>
              </a:rPr>
              <a:t>    </a:t>
            </a:r>
            <a:r>
              <a:rPr lang="fr-FR" sz="2400" b="1" u="sng" dirty="0" smtClean="0">
                <a:solidFill>
                  <a:srgbClr val="0070C0"/>
                </a:solidFill>
                <a:latin typeface="Times-Roman"/>
              </a:rPr>
              <a:t>Un syndrome algique diffus</a:t>
            </a:r>
            <a:r>
              <a:rPr lang="fr-FR" sz="2800" dirty="0" smtClean="0">
                <a:solidFill>
                  <a:srgbClr val="0070C0"/>
                </a:solidFill>
                <a:latin typeface="Times-Roman"/>
              </a:rPr>
              <a:t> :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-Roman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5000"/>
              <a:buFont typeface="Wingdings" pitchFamily="2" charset="2"/>
              <a:buChar char="Ø"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Douleurs diffuses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5000"/>
              <a:buFont typeface="Wingdings" pitchFamily="2" charset="2"/>
              <a:buChar char="Ø"/>
              <a:tabLst/>
            </a:pPr>
            <a:r>
              <a:rPr lang="fr-FR" sz="24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  C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éphalées intenses frontales et retro orbitaires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5000"/>
              <a:buFont typeface="Wingdings" pitchFamily="2" charset="2"/>
              <a:buChar char="Ø"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Photophobie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5000"/>
              <a:buFont typeface="Wingdings" pitchFamily="2" charset="2"/>
              <a:buChar char="Ø"/>
              <a:tabLst/>
            </a:pPr>
            <a:r>
              <a:rPr lang="fr-FR" sz="24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-Roman"/>
              </a:rPr>
              <a:t>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vendredi 24 mars 2006 (4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42844" y="533400"/>
            <a:ext cx="7772400" cy="5556250"/>
          </a:xfrm>
          <a:prstGeom prst="rect">
            <a:avLst/>
          </a:prstGeom>
          <a:noFill/>
          <a:ln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1"/>
          <p:cNvSpPr>
            <a:spLocks noChangeArrowheads="1"/>
          </p:cNvSpPr>
          <p:nvPr/>
        </p:nvSpPr>
        <p:spPr bwMode="auto">
          <a:xfrm>
            <a:off x="0" y="0"/>
            <a:ext cx="9183924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-Roman"/>
                <a:ea typeface="Calibri" pitchFamily="34" charset="0"/>
                <a:cs typeface="Times New Roman" pitchFamily="18" charset="0"/>
              </a:rPr>
              <a:t>Un syndrome fonctionnel respiratoire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-Roman"/>
                <a:ea typeface="Calibri" pitchFamily="34" charset="0"/>
                <a:cs typeface="Times New Roman" pitchFamily="18" charset="0"/>
              </a:rPr>
              <a:t> :  </a:t>
            </a:r>
          </a:p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-Roman"/>
                <a:ea typeface="Calibri" pitchFamily="34" charset="0"/>
                <a:cs typeface="Times New Roman" pitchFamily="18" charset="0"/>
              </a:rPr>
              <a:t>catarrhe </a:t>
            </a: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-Roman"/>
                <a:ea typeface="Calibri" pitchFamily="34" charset="0"/>
                <a:cs typeface="Times New Roman" pitchFamily="18" charset="0"/>
              </a:rPr>
              <a:t>occulo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-Roman"/>
                <a:ea typeface="Calibri" pitchFamily="34" charset="0"/>
                <a:cs typeface="Times New Roman" pitchFamily="18" charset="0"/>
              </a:rPr>
              <a:t> nasal fait de:</a:t>
            </a:r>
          </a:p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-Roman"/>
                <a:ea typeface="Calibri" pitchFamily="34" charset="0"/>
                <a:cs typeface="Times New Roman" pitchFamily="18" charset="0"/>
              </a:rPr>
              <a:t>          une injection conjonctivale,</a:t>
            </a:r>
          </a:p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-Roman"/>
                <a:ea typeface="Calibri" pitchFamily="34" charset="0"/>
                <a:cs typeface="Times New Roman" pitchFamily="18" charset="0"/>
              </a:rPr>
              <a:t>          </a:t>
            </a: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-Roman"/>
                <a:ea typeface="Calibri" pitchFamily="34" charset="0"/>
                <a:cs typeface="Times New Roman" pitchFamily="18" charset="0"/>
              </a:rPr>
              <a:t>rhinorrhée</a:t>
            </a:r>
            <a:endParaRPr lang="fr-FR" sz="2400" dirty="0" smtClean="0">
              <a:solidFill>
                <a:srgbClr val="000000"/>
              </a:solidFill>
              <a:latin typeface="Times-Roman"/>
              <a:ea typeface="Calibri" pitchFamily="34" charset="0"/>
              <a:cs typeface="Times New Roman" pitchFamily="18" charset="0"/>
            </a:endParaRPr>
          </a:p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-Roman"/>
                <a:ea typeface="Calibri" pitchFamily="34" charset="0"/>
                <a:cs typeface="Times New Roman" pitchFamily="18" charset="0"/>
              </a:rPr>
              <a:t>        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-Roman"/>
                <a:ea typeface="Calibri" pitchFamily="34" charset="0"/>
                <a:cs typeface="Times New Roman" pitchFamily="18" charset="0"/>
              </a:rPr>
              <a:t> congestion nasale, </a:t>
            </a:r>
          </a:p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-Roman"/>
                <a:ea typeface="Calibri" pitchFamily="34" charset="0"/>
                <a:cs typeface="Times New Roman" pitchFamily="18" charset="0"/>
              </a:rPr>
              <a:t>          douleurs pharyngées et laryngées,</a:t>
            </a:r>
          </a:p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-Roman"/>
                <a:ea typeface="Calibri" pitchFamily="34" charset="0"/>
                <a:cs typeface="Times New Roman" pitchFamily="18" charset="0"/>
              </a:rPr>
              <a:t>          dysphagie, dysphonie, </a:t>
            </a:r>
          </a:p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-Roman"/>
                <a:ea typeface="Calibri" pitchFamily="34" charset="0"/>
                <a:cs typeface="Times New Roman" pitchFamily="18" charset="0"/>
              </a:rPr>
              <a:t>          des brulures rétro-sternales(bronchite) avec une toux sèche</a:t>
            </a:r>
          </a:p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-Roman"/>
                <a:ea typeface="Calibri" pitchFamily="34" charset="0"/>
                <a:cs typeface="Times New Roman" pitchFamily="18" charset="0"/>
              </a:rPr>
              <a:t> et douloureuse.</a:t>
            </a:r>
          </a:p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400" dirty="0" smtClean="0">
              <a:solidFill>
                <a:srgbClr val="000000"/>
              </a:solidFill>
              <a:latin typeface="Times-Roman"/>
              <a:ea typeface="Calibri" pitchFamily="34" charset="0"/>
              <a:cs typeface="Times New Roman" pitchFamily="18" charset="0"/>
            </a:endParaRPr>
          </a:p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-Roman"/>
              <a:ea typeface="Calibri" pitchFamily="34" charset="0"/>
              <a:cs typeface="Times New Roman" pitchFamily="18" charset="0"/>
            </a:endParaRPr>
          </a:p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-Roman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-Roman"/>
                <a:ea typeface="Calibri" pitchFamily="34" charset="0"/>
                <a:cs typeface="Times New Roman" pitchFamily="18" charset="0"/>
              </a:rPr>
              <a:t>L’examen physique est pauvre et retrouve </a:t>
            </a:r>
          </a:p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-Roman"/>
                <a:ea typeface="Calibri" pitchFamily="34" charset="0"/>
                <a:cs typeface="Times New Roman" pitchFamily="18" charset="0"/>
              </a:rPr>
              <a:t>          une rougeur diffuse du pharynx, </a:t>
            </a:r>
          </a:p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-Roman"/>
                <a:ea typeface="Calibri" pitchFamily="34" charset="0"/>
                <a:cs typeface="Times New Roman" pitchFamily="18" charset="0"/>
              </a:rPr>
              <a:t>          une langue saburrale </a:t>
            </a:r>
          </a:p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-Roman"/>
                <a:ea typeface="Calibri" pitchFamily="34" charset="0"/>
                <a:cs typeface="Times New Roman" pitchFamily="18" charset="0"/>
              </a:rPr>
              <a:t>                  et parfois </a:t>
            </a:r>
          </a:p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400" dirty="0" smtClean="0">
                <a:solidFill>
                  <a:srgbClr val="000000"/>
                </a:solidFill>
                <a:latin typeface="Times-Roman"/>
                <a:ea typeface="Calibri" pitchFamily="34" charset="0"/>
                <a:cs typeface="Times New Roman" pitchFamily="18" charset="0"/>
              </a:rPr>
              <a:t>        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-Roman"/>
                <a:ea typeface="Calibri" pitchFamily="34" charset="0"/>
                <a:cs typeface="Times New Roman" pitchFamily="18" charset="0"/>
              </a:rPr>
              <a:t>des râles sous-  </a:t>
            </a: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-Roman"/>
                <a:ea typeface="Calibri" pitchFamily="34" charset="0"/>
                <a:cs typeface="Times New Roman" pitchFamily="18" charset="0"/>
              </a:rPr>
              <a:t>crépitants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-Roman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1406" y="357166"/>
            <a:ext cx="9144000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latin typeface="Arial" pitchFamily="34" charset="0"/>
                <a:cs typeface="Arial" pitchFamily="34" charset="0"/>
              </a:rPr>
              <a:t>1977 épidémie grippe russe : réémergence H1N1</a:t>
            </a:r>
          </a:p>
          <a:p>
            <a:r>
              <a:rPr lang="fr-FR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fr-F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latin typeface="Times-Roman"/>
                <a:cs typeface="Arial" pitchFamily="34" charset="0"/>
              </a:rPr>
              <a:t>1996 grippe aviaire (oie en Chine) H5N1 : « grippe du poulet »</a:t>
            </a:r>
          </a:p>
          <a:p>
            <a:r>
              <a:rPr lang="fr-FR" sz="2400" dirty="0" smtClean="0">
                <a:latin typeface="Times-Roman"/>
                <a:cs typeface="Arial" pitchFamily="34" charset="0"/>
              </a:rPr>
              <a:t> </a:t>
            </a:r>
          </a:p>
          <a:p>
            <a:r>
              <a:rPr lang="fr-FR" sz="2400" b="1" dirty="0" smtClean="0">
                <a:latin typeface="Times-Roman"/>
                <a:cs typeface="Arial" pitchFamily="34" charset="0"/>
              </a:rPr>
              <a:t>1997 extension grippe aviaire à Hong-Kong et 1er cas humain</a:t>
            </a:r>
          </a:p>
          <a:p>
            <a:r>
              <a:rPr lang="fr-FR" sz="2400" dirty="0" smtClean="0">
                <a:latin typeface="Times-Roman"/>
                <a:cs typeface="Arial" pitchFamily="34" charset="0"/>
              </a:rPr>
              <a:t> </a:t>
            </a:r>
          </a:p>
          <a:p>
            <a:r>
              <a:rPr lang="fr-FR" sz="2400" b="1" dirty="0" smtClean="0">
                <a:latin typeface="Times-Roman"/>
                <a:cs typeface="Arial" pitchFamily="34" charset="0"/>
              </a:rPr>
              <a:t>1999 H9N2 grippe poulet           cas humains en Chine</a:t>
            </a:r>
          </a:p>
          <a:p>
            <a:endParaRPr lang="fr-FR" sz="2400" dirty="0" smtClean="0">
              <a:latin typeface="Times-Roman"/>
              <a:cs typeface="Arial" pitchFamily="34" charset="0"/>
            </a:endParaRPr>
          </a:p>
          <a:p>
            <a:r>
              <a:rPr lang="fr-FR" sz="2400" dirty="0" smtClean="0">
                <a:latin typeface="Times-Roman"/>
                <a:cs typeface="Arial" pitchFamily="34" charset="0"/>
              </a:rPr>
              <a:t> </a:t>
            </a:r>
            <a:r>
              <a:rPr lang="fr-FR" sz="2400" b="1" dirty="0" smtClean="0">
                <a:latin typeface="Times-Roman"/>
                <a:cs typeface="Arial" pitchFamily="34" charset="0"/>
              </a:rPr>
              <a:t>2003 H7N7 mouettes cas humains </a:t>
            </a:r>
            <a:r>
              <a:rPr lang="fr-FR" sz="2400" b="1" dirty="0" err="1" smtClean="0">
                <a:latin typeface="Times-Roman"/>
                <a:cs typeface="Arial" pitchFamily="34" charset="0"/>
              </a:rPr>
              <a:t>pays-Bas</a:t>
            </a:r>
            <a:r>
              <a:rPr lang="fr-FR" sz="2400" b="1" dirty="0" smtClean="0">
                <a:latin typeface="Times-Roman"/>
                <a:cs typeface="Arial" pitchFamily="34" charset="0"/>
              </a:rPr>
              <a:t> (conjonctivites et grippe)</a:t>
            </a:r>
          </a:p>
          <a:p>
            <a:r>
              <a:rPr lang="fr-FR" sz="2400" dirty="0" smtClean="0">
                <a:latin typeface="Times-Roman"/>
                <a:cs typeface="Arial" pitchFamily="34" charset="0"/>
              </a:rPr>
              <a:t> </a:t>
            </a:r>
          </a:p>
          <a:p>
            <a:r>
              <a:rPr lang="fr-FR" sz="2400" b="1" dirty="0" smtClean="0">
                <a:latin typeface="Times-Roman"/>
                <a:cs typeface="Arial" pitchFamily="34" charset="0"/>
              </a:rPr>
              <a:t>2003-2004 H5N1 de nouveau (Vietnam)  extension mondiale</a:t>
            </a:r>
          </a:p>
          <a:p>
            <a:r>
              <a:rPr lang="fr-FR" sz="2400" b="1" dirty="0" smtClean="0">
                <a:latin typeface="Times-Roman"/>
                <a:cs typeface="Arial" pitchFamily="34" charset="0"/>
              </a:rPr>
              <a:t>2009 H1N1  pandémie(y compris ALGERIE)</a:t>
            </a:r>
          </a:p>
          <a:p>
            <a:pPr marL="0" lvl="1"/>
            <a:r>
              <a:rPr lang="fr-FR" sz="2400" b="1" dirty="0" smtClean="0">
                <a:solidFill>
                  <a:srgbClr val="FF0000"/>
                </a:solidFill>
                <a:latin typeface="Times-Roman"/>
                <a:cs typeface="Arial" pitchFamily="34" charset="0"/>
              </a:rPr>
              <a:t>= dernière pandémie</a:t>
            </a:r>
          </a:p>
          <a:p>
            <a:pPr marL="0" lvl="1"/>
            <a:r>
              <a:rPr lang="fr-FR" sz="2400" b="1" dirty="0" smtClean="0">
                <a:latin typeface="Times-Roman"/>
                <a:cs typeface="Arial" pitchFamily="34" charset="0"/>
              </a:rPr>
              <a:t>Grippe 2014_ 2015  virus H3N2: complications +++</a:t>
            </a:r>
          </a:p>
          <a:p>
            <a:pPr marL="0" lvl="1"/>
            <a:r>
              <a:rPr lang="fr-FR" sz="2400" b="1" dirty="0" smtClean="0">
                <a:latin typeface="Times-Roman"/>
                <a:cs typeface="Arial" pitchFamily="34" charset="0"/>
              </a:rPr>
              <a:t>Décès +++ par mutation du virus</a:t>
            </a:r>
          </a:p>
          <a:p>
            <a:pPr marL="0" lvl="1"/>
            <a:r>
              <a:rPr lang="fr-FR" sz="2400" b="1" dirty="0" smtClean="0">
                <a:latin typeface="Times-Roman"/>
                <a:cs typeface="Arial" pitchFamily="34" charset="0"/>
              </a:rPr>
              <a:t>2019_2020: H1N1, H3N2, B</a:t>
            </a:r>
          </a:p>
          <a:p>
            <a:pPr marL="0" lvl="1"/>
            <a:endParaRPr lang="fr-FR" sz="2400" b="1" dirty="0" smtClean="0">
              <a:solidFill>
                <a:srgbClr val="FF0000"/>
              </a:solidFill>
              <a:latin typeface="Times-Roman"/>
              <a:cs typeface="Arial" pitchFamily="34" charset="0"/>
            </a:endParaRPr>
          </a:p>
          <a:p>
            <a:endParaRPr lang="fr-FR" sz="2400" b="1" dirty="0" smtClean="0">
              <a:latin typeface="Times-Roman"/>
              <a:cs typeface="Arial" pitchFamily="34" charset="0"/>
            </a:endParaRPr>
          </a:p>
          <a:p>
            <a:endParaRPr lang="fr-FR" sz="2400" b="1" i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357166"/>
            <a:ext cx="864399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4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-Roman"/>
              </a:rPr>
              <a:t>       </a:t>
            </a:r>
            <a:endParaRPr lang="fr-FR" sz="2800" dirty="0" smtClean="0">
              <a:solidFill>
                <a:srgbClr val="000000"/>
              </a:solidFill>
              <a:latin typeface="Arial" pitchFamily="34" charset="0"/>
              <a:ea typeface="Calibri" pitchFamily="34" charset="0"/>
              <a:cs typeface="Times-Roman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800" dirty="0" smtClean="0">
              <a:solidFill>
                <a:srgbClr val="000000"/>
              </a:solidFill>
              <a:latin typeface="Arial" pitchFamily="34" charset="0"/>
              <a:ea typeface="Calibri" pitchFamily="34" charset="0"/>
              <a:cs typeface="Times-Roman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8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-Roman"/>
              </a:rPr>
              <a:t>L’</a:t>
            </a:r>
            <a:r>
              <a:rPr lang="fr-FR" sz="2800" b="1" dirty="0" smtClean="0">
                <a:solidFill>
                  <a:schemeClr val="accent1"/>
                </a:solidFill>
                <a:latin typeface="Arial" pitchFamily="34" charset="0"/>
                <a:ea typeface="Calibri" pitchFamily="34" charset="0"/>
                <a:cs typeface="Times-Roman"/>
              </a:rPr>
              <a:t>évolution</a:t>
            </a:r>
            <a:r>
              <a:rPr lang="fr-FR" sz="28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-Roman"/>
              </a:rPr>
              <a:t> </a:t>
            </a:r>
            <a:r>
              <a:rPr lang="fr-FR" sz="2800" dirty="0" smtClean="0">
                <a:solidFill>
                  <a:schemeClr val="accent1"/>
                </a:solidFill>
                <a:latin typeface="Arial" pitchFamily="34" charset="0"/>
                <a:ea typeface="Calibri" pitchFamily="34" charset="0"/>
                <a:cs typeface="Times-Roman"/>
              </a:rPr>
              <a:t>est </a:t>
            </a:r>
            <a:r>
              <a:rPr lang="fr-FR" sz="2800" b="1" dirty="0" smtClean="0">
                <a:solidFill>
                  <a:schemeClr val="accent1"/>
                </a:solidFill>
                <a:latin typeface="Arial" pitchFamily="34" charset="0"/>
                <a:ea typeface="Calibri" pitchFamily="34" charset="0"/>
                <a:cs typeface="Times-Roman"/>
              </a:rPr>
              <a:t>brève</a:t>
            </a:r>
            <a:r>
              <a:rPr lang="fr-FR" sz="28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-Roman"/>
              </a:rPr>
              <a:t> </a:t>
            </a:r>
            <a:r>
              <a:rPr lang="fr-FR" sz="28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-Roman"/>
              </a:rPr>
              <a:t>et se fait vers la </a:t>
            </a:r>
            <a:r>
              <a:rPr lang="fr-FR" sz="2800" b="1" dirty="0" smtClean="0">
                <a:solidFill>
                  <a:schemeClr val="accent1"/>
                </a:solidFill>
                <a:latin typeface="Arial" pitchFamily="34" charset="0"/>
                <a:ea typeface="Calibri" pitchFamily="34" charset="0"/>
                <a:cs typeface="Times-Roman"/>
              </a:rPr>
              <a:t>guérison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800" b="1" dirty="0" smtClean="0">
                <a:solidFill>
                  <a:schemeClr val="accent1"/>
                </a:solidFill>
                <a:latin typeface="Arial" pitchFamily="34" charset="0"/>
                <a:ea typeface="Calibri" pitchFamily="34" charset="0"/>
                <a:cs typeface="Times-Roman"/>
              </a:rPr>
              <a:t>spontanée en 4 à 7 jours.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800" dirty="0" smtClean="0">
              <a:solidFill>
                <a:srgbClr val="000000"/>
              </a:solidFill>
              <a:latin typeface="Arial" pitchFamily="34" charset="0"/>
              <a:ea typeface="Calibri" pitchFamily="34" charset="0"/>
              <a:cs typeface="Times-Roman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8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-Roman"/>
              </a:rPr>
              <a:t> Disparition progressive des symptômes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8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-Roman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8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-Roman"/>
              </a:rPr>
              <a:t> </a:t>
            </a:r>
            <a:r>
              <a:rPr lang="fr-FR" sz="2800" b="1" dirty="0" smtClean="0">
                <a:solidFill>
                  <a:schemeClr val="accent1"/>
                </a:solidFill>
                <a:latin typeface="Arial" pitchFamily="34" charset="0"/>
                <a:ea typeface="Calibri" pitchFamily="34" charset="0"/>
                <a:cs typeface="Times-Roman"/>
              </a:rPr>
              <a:t>la fièvre disparait brusquement ou par paliers.</a:t>
            </a:r>
            <a:r>
              <a:rPr lang="fr-FR" sz="28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-Roman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8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-Roman"/>
              </a:rPr>
              <a:t>on note parfois </a:t>
            </a:r>
            <a:r>
              <a:rPr lang="fr-FR" sz="28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Times-Roman"/>
              </a:rPr>
              <a:t>une ré ascension  de la fièvre vers le 4° jour puis sa disparition.</a:t>
            </a:r>
            <a:r>
              <a:rPr lang="fr-FR" sz="28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-Roman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800" dirty="0" smtClean="0">
              <a:solidFill>
                <a:schemeClr val="accent1"/>
              </a:solidFill>
              <a:latin typeface="Arial" pitchFamily="34" charset="0"/>
              <a:ea typeface="Calibri" pitchFamily="34" charset="0"/>
              <a:cs typeface="Times-Roman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800" dirty="0" smtClean="0">
                <a:solidFill>
                  <a:schemeClr val="accent1"/>
                </a:solidFill>
                <a:latin typeface="Arial" pitchFamily="34" charset="0"/>
                <a:ea typeface="Calibri" pitchFamily="34" charset="0"/>
                <a:cs typeface="Times-Roman"/>
              </a:rPr>
              <a:t>la toux et l’asthénie </a:t>
            </a:r>
            <a:r>
              <a:rPr lang="fr-FR" sz="28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-Roman"/>
              </a:rPr>
              <a:t>sont </a:t>
            </a:r>
            <a:r>
              <a:rPr lang="fr-FR" sz="2800" dirty="0" smtClean="0">
                <a:solidFill>
                  <a:schemeClr val="accent1"/>
                </a:solidFill>
                <a:latin typeface="Arial" pitchFamily="34" charset="0"/>
                <a:ea typeface="Calibri" pitchFamily="34" charset="0"/>
                <a:cs typeface="Times-Roman"/>
              </a:rPr>
              <a:t>tenaces</a:t>
            </a:r>
            <a:r>
              <a:rPr lang="fr-FR" sz="28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-Roman"/>
              </a:rPr>
              <a:t> et peuvent persister plusieurs semaines. </a:t>
            </a:r>
            <a:endParaRPr lang="fr-FR" sz="28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17745" y="142852"/>
            <a:ext cx="31598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Formes cliniques</a:t>
            </a:r>
            <a:endParaRPr lang="fr-FR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42918"/>
            <a:ext cx="81439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fr-FR" b="1" u="sng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Enfant</a:t>
            </a:r>
            <a:r>
              <a:rPr lang="fr-FR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:     </a:t>
            </a:r>
            <a:r>
              <a:rPr lang="fr-FR" sz="2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_ P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eu de symptômes avant 1an</a:t>
            </a:r>
          </a:p>
          <a:p>
            <a:pPr lvl="1">
              <a:defRPr/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                _ Peu spécifiques entre 3 _ 5 ans</a:t>
            </a:r>
          </a:p>
          <a:p>
            <a:pPr lvl="1">
              <a:defRPr/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                _  Typique après 5ans</a:t>
            </a:r>
          </a:p>
          <a:p>
            <a:pPr lvl="1">
              <a:defRPr/>
            </a:pPr>
            <a:endParaRPr lang="fr-FR" sz="2000" b="1" u="sng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lvl="1">
              <a:defRPr/>
            </a:pPr>
            <a:r>
              <a:rPr lang="fr-FR" sz="2000" b="1" u="sng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Immuno</a:t>
            </a:r>
            <a:r>
              <a:rPr lang="fr-FR" sz="2000" b="1" u="sng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– déprimé: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cancer, hémopathie maligne, transplantation, infection à VIH, drépanocytaire</a:t>
            </a:r>
          </a:p>
          <a:p>
            <a:pPr lvl="1">
              <a:defRPr/>
            </a:pPr>
            <a:endParaRPr lang="fr-FR" sz="2000" b="1" u="sng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lvl="1">
              <a:defRPr/>
            </a:pPr>
            <a:r>
              <a:rPr lang="fr-FR" sz="2000" b="1" u="sng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Femme enceinte: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virus traverse la barrière placentaire </a:t>
            </a:r>
          </a:p>
          <a:p>
            <a:pPr lvl="1">
              <a:defRPr/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 Risque:      avortement précoce</a:t>
            </a:r>
          </a:p>
          <a:p>
            <a:pPr lvl="1">
              <a:defRPr/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                    prématurité</a:t>
            </a:r>
          </a:p>
          <a:p>
            <a:pPr lvl="1">
              <a:defRPr/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                    malformations neurologiques si grippe au 1</a:t>
            </a:r>
            <a:r>
              <a:rPr lang="fr-FR" sz="2000" b="1" baseline="30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er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trimestre</a:t>
            </a:r>
          </a:p>
          <a:p>
            <a:pPr lvl="1">
              <a:defRPr/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                    Au 3</a:t>
            </a:r>
            <a:r>
              <a:rPr lang="fr-FR" sz="2000" b="1" baseline="30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ème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trimestre: hospitalisations +++</a:t>
            </a:r>
          </a:p>
          <a:p>
            <a:pPr lvl="1">
              <a:defRPr/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                              Complications  pulmonaires  </a:t>
            </a:r>
          </a:p>
          <a:p>
            <a:pPr lvl="1">
              <a:defRPr/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                              Décès +++ </a:t>
            </a:r>
          </a:p>
          <a:p>
            <a:pPr lvl="1">
              <a:defRPr/>
            </a:pPr>
            <a:endParaRPr lang="fr-FR" sz="2000" b="1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lvl="1">
              <a:defRPr/>
            </a:pPr>
            <a:r>
              <a:rPr lang="fr-FR" sz="2000" b="1" u="sng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Sujet âgé </a:t>
            </a:r>
            <a:r>
              <a:rPr lang="fr-FR" sz="2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: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hospitalisation +++</a:t>
            </a:r>
          </a:p>
          <a:p>
            <a:pPr lvl="1">
              <a:defRPr/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                 Décès +++  si âge supérieur à 75 ans</a:t>
            </a:r>
          </a:p>
          <a:p>
            <a:pPr lvl="1">
              <a:defRPr/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                 Décompensations cardiaques et </a:t>
            </a: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neuro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psychiques</a:t>
            </a:r>
          </a:p>
          <a:p>
            <a:pPr lvl="1">
              <a:defRPr/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                Surinfections bactériennes fréquentes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re 1"/>
          <p:cNvSpPr>
            <a:spLocks noGrp="1"/>
          </p:cNvSpPr>
          <p:nvPr>
            <p:ph type="title" idx="4294967295"/>
          </p:nvPr>
        </p:nvSpPr>
        <p:spPr>
          <a:xfrm>
            <a:off x="0" y="-357188"/>
            <a:ext cx="8229600" cy="1143001"/>
          </a:xfrm>
        </p:spPr>
        <p:txBody>
          <a:bodyPr>
            <a:normAutofit/>
          </a:bodyPr>
          <a:lstStyle/>
          <a:p>
            <a:r>
              <a:rPr lang="fr-FR" sz="4400" dirty="0" smtClean="0"/>
              <a:t>                  </a:t>
            </a:r>
            <a:endParaRPr lang="fr-FR" sz="3600" b="1" dirty="0" smtClean="0">
              <a:solidFill>
                <a:srgbClr val="FF0000"/>
              </a:solidFill>
            </a:endParaRPr>
          </a:p>
        </p:txBody>
      </p:sp>
      <p:sp>
        <p:nvSpPr>
          <p:cNvPr id="21507" name="Espace réservé du contenu 2"/>
          <p:cNvSpPr>
            <a:spLocks noGrp="1"/>
          </p:cNvSpPr>
          <p:nvPr>
            <p:ph idx="4294967295"/>
          </p:nvPr>
        </p:nvSpPr>
        <p:spPr>
          <a:xfrm>
            <a:off x="0" y="-285750"/>
            <a:ext cx="9501188" cy="6072188"/>
          </a:xfrm>
        </p:spPr>
        <p:txBody>
          <a:bodyPr>
            <a:normAutofit fontScale="25000" lnSpcReduction="20000"/>
          </a:bodyPr>
          <a:lstStyle/>
          <a:p>
            <a:endParaRPr lang="fr-FR" b="1" u="sng" dirty="0" smtClean="0">
              <a:solidFill>
                <a:srgbClr val="FF9900"/>
              </a:solidFill>
            </a:endParaRPr>
          </a:p>
          <a:p>
            <a:pPr lvl="1"/>
            <a:r>
              <a:rPr lang="fr-FR" sz="2800" b="1" dirty="0" smtClean="0">
                <a:solidFill>
                  <a:srgbClr val="FF0000"/>
                </a:solidFill>
              </a:rPr>
              <a:t>     </a:t>
            </a:r>
          </a:p>
          <a:p>
            <a:pPr lvl="1">
              <a:buNone/>
            </a:pPr>
            <a:r>
              <a:rPr lang="fr-FR" sz="17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 </a:t>
            </a:r>
            <a:r>
              <a:rPr lang="fr-FR" sz="14400" b="1" dirty="0" smtClean="0">
                <a:solidFill>
                  <a:srgbClr val="FF0000"/>
                </a:solidFill>
                <a:latin typeface="Times-Roman"/>
                <a:cs typeface="Arial" pitchFamily="34" charset="0"/>
              </a:rPr>
              <a:t>Complications</a:t>
            </a:r>
          </a:p>
          <a:p>
            <a:pPr lvl="1">
              <a:buNone/>
            </a:pPr>
            <a:r>
              <a:rPr lang="fr-FR" sz="128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A- respiratoires</a:t>
            </a:r>
          </a:p>
          <a:p>
            <a:pPr lvl="1"/>
            <a:endParaRPr lang="fr-FR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1"/>
            <a:endParaRPr lang="fr-FR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Clr>
                <a:srgbClr val="0070C0"/>
              </a:buClr>
              <a:buNone/>
            </a:pPr>
            <a:r>
              <a:rPr lang="fr-FR" sz="11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Forme maligne= pneumonie primaire=Pneumonie virale </a:t>
            </a:r>
            <a:endParaRPr lang="fr-FR" sz="112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lvl="1">
              <a:buNone/>
            </a:pPr>
            <a:r>
              <a:rPr lang="fr-FR" sz="11200" dirty="0" smtClean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1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Plus fréquente lors des </a:t>
            </a:r>
            <a:r>
              <a:rPr lang="fr-FR" sz="1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pandémies</a:t>
            </a:r>
          </a:p>
          <a:p>
            <a:pPr lvl="1">
              <a:buNone/>
            </a:pPr>
            <a:r>
              <a:rPr lang="fr-FR" sz="1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touche surtout le sujet âgé et </a:t>
            </a:r>
            <a:r>
              <a:rPr lang="fr-FR" sz="1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Terrain particulier: déficit immunitaire, cardiopathie gauche, atteinte rénale…</a:t>
            </a:r>
            <a:r>
              <a:rPr lang="fr-FR" sz="1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etc</a:t>
            </a:r>
            <a:endParaRPr lang="fr-FR" sz="1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lvl="0"/>
            <a:endParaRPr lang="fr-FR" sz="112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fr-FR" sz="11200" dirty="0" smtClean="0">
                <a:latin typeface="Times New Roman" pitchFamily="18" charset="0"/>
                <a:cs typeface="Times New Roman" pitchFamily="18" charset="0"/>
              </a:rPr>
              <a:t>        Rare</a:t>
            </a:r>
          </a:p>
          <a:p>
            <a:pPr lvl="0">
              <a:lnSpc>
                <a:spcPct val="90000"/>
              </a:lnSpc>
              <a:buNone/>
              <a:defRPr/>
            </a:pPr>
            <a:endParaRPr lang="fr-FR" sz="96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90000"/>
              </a:lnSpc>
              <a:buNone/>
              <a:defRPr/>
            </a:pPr>
            <a:r>
              <a:rPr lang="fr-FR" sz="9600" dirty="0" smtClean="0">
                <a:latin typeface="Times New Roman" pitchFamily="18" charset="0"/>
                <a:cs typeface="Times New Roman" pitchFamily="18" charset="0"/>
              </a:rPr>
              <a:t>      Survenue précoce, installation progressive, rapide</a:t>
            </a:r>
          </a:p>
          <a:p>
            <a:pPr lvl="0">
              <a:lnSpc>
                <a:spcPct val="90000"/>
              </a:lnSpc>
              <a:buNone/>
              <a:defRPr/>
            </a:pPr>
            <a:r>
              <a:rPr lang="fr-FR" sz="9600" dirty="0" smtClean="0">
                <a:latin typeface="Times New Roman" pitchFamily="18" charset="0"/>
                <a:cs typeface="Times New Roman" pitchFamily="18" charset="0"/>
              </a:rPr>
              <a:t>      Antibiothérapie inefficace</a:t>
            </a:r>
          </a:p>
          <a:p>
            <a:pPr lvl="0">
              <a:lnSpc>
                <a:spcPct val="90000"/>
              </a:lnSpc>
              <a:buNone/>
              <a:defRPr/>
            </a:pPr>
            <a:r>
              <a:rPr lang="fr-FR" sz="9600" dirty="0" smtClean="0">
                <a:latin typeface="Times New Roman" pitchFamily="18" charset="0"/>
                <a:cs typeface="Times New Roman" pitchFamily="18" charset="0"/>
              </a:rPr>
              <a:t>      Localisation bilatérale, interstitielle</a:t>
            </a:r>
          </a:p>
          <a:p>
            <a:pPr lvl="0">
              <a:buNone/>
            </a:pPr>
            <a:r>
              <a:rPr lang="fr-FR" sz="11200" dirty="0" smtClean="0">
                <a:latin typeface="Times New Roman" pitchFamily="18" charset="0"/>
                <a:cs typeface="Times New Roman" pitchFamily="18" charset="0"/>
              </a:rPr>
              <a:t>    souvent mortelle. </a:t>
            </a:r>
          </a:p>
          <a:p>
            <a:pPr lvl="0"/>
            <a:endParaRPr lang="fr-FR" sz="112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fr-FR" sz="11200" dirty="0" smtClean="0"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fr-FR" sz="1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Due au virus lui-même</a:t>
            </a:r>
          </a:p>
          <a:p>
            <a:pPr lvl="0">
              <a:buNone/>
            </a:pPr>
            <a:r>
              <a:rPr lang="fr-FR" sz="1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</a:t>
            </a:r>
            <a:endParaRPr lang="fr-FR" sz="112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fr-FR" sz="112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fr-FR" sz="11200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14282" y="214290"/>
            <a:ext cx="8743950" cy="4967287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endParaRPr kumimoji="0" lang="fr-F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fr-F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Se caractérise par</a:t>
            </a:r>
          </a:p>
          <a:p>
            <a:pPr lvl="0">
              <a:buNone/>
            </a:pPr>
            <a:r>
              <a:rPr lang="fr-F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un œdème pulmonaire lésionnel responsable d’une     insuffisance respiratoire aiguë </a:t>
            </a:r>
          </a:p>
          <a:p>
            <a:pPr lvl="0">
              <a:buNone/>
            </a:pP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                          et </a:t>
            </a:r>
          </a:p>
          <a:p>
            <a:pPr lvl="0">
              <a:buNone/>
            </a:pP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un 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O.A.P. diffus et irréversible</a:t>
            </a:r>
          </a:p>
          <a:p>
            <a:pPr lvl="0">
              <a:buNone/>
            </a:pPr>
            <a:endParaRPr lang="fr-FR" sz="2400" b="1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r>
              <a:rPr lang="fr-FR" sz="2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S’installe Quelques jours après le 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début d’une grippe  apparemment banale</a:t>
            </a:r>
          </a:p>
          <a:p>
            <a:pPr lvl="0">
              <a:buNone/>
            </a:pPr>
            <a:endParaRPr lang="fr-FR" sz="2400" b="1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lvl="0">
              <a:buNone/>
            </a:pPr>
            <a:endParaRPr lang="fr-FR" sz="2400" b="1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102258"/>
            <a:ext cx="8786874" cy="7255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fr-F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Clinique</a:t>
            </a:r>
            <a:endParaRPr lang="fr-FR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21208" lvl="1" indent="-228600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Toux sèche, puis productive,</a:t>
            </a:r>
          </a:p>
          <a:p>
            <a:pPr marL="521208" lvl="1" indent="-228600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Expectoration sanglante,</a:t>
            </a:r>
          </a:p>
          <a:p>
            <a:pPr marL="521208" lvl="1" indent="-228600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Absence d’amélioration transitoire</a:t>
            </a:r>
            <a:r>
              <a:rPr lang="fr-FR" sz="2400" dirty="0" smtClean="0">
                <a:solidFill>
                  <a:schemeClr val="tx1">
                    <a:tint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274320" lvl="0" indent="-274320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SzPct val="73000"/>
              <a:defRPr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fr-FR" sz="2400" b="1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fr-FR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Signes d’insuffisance respiratoire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: dyspnée</a:t>
            </a:r>
            <a:r>
              <a:rPr lang="fr-FR" sz="2400" dirty="0" smtClean="0">
                <a:solidFill>
                  <a:schemeClr val="tx1">
                    <a:tint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progressive, allant jusqu’à la détresse respiratoire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, cyanose</a:t>
            </a:r>
          </a:p>
          <a:p>
            <a:pPr lvl="0"/>
            <a:r>
              <a:rPr lang="fr-FR" sz="2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Signes d’atteinte extra respiratoire  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à type de myocardite, péricardite, hépatite, </a:t>
            </a:r>
            <a:r>
              <a:rPr lang="fr-FR" sz="2400" dirty="0" err="1" smtClean="0">
                <a:latin typeface="Arial" pitchFamily="34" charset="0"/>
                <a:cs typeface="Arial" pitchFamily="34" charset="0"/>
              </a:rPr>
              <a:t>meningo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dirty="0" err="1" smtClean="0">
                <a:latin typeface="Arial" pitchFamily="34" charset="0"/>
                <a:cs typeface="Arial" pitchFamily="34" charset="0"/>
              </a:rPr>
              <a:t>encephalite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, insuffisance rénale.</a:t>
            </a:r>
          </a:p>
          <a:p>
            <a:pPr lvl="0"/>
            <a:r>
              <a:rPr lang="fr-FR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0"/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Malgré  une  assistance  respiratoire</a:t>
            </a:r>
          </a:p>
          <a:p>
            <a:pPr lvl="0"/>
            <a:r>
              <a:rPr lang="fr-FR" sz="2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Evolution en général 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vers le 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décès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 dans un tableau d’hypoxie réfractaire</a:t>
            </a:r>
          </a:p>
          <a:p>
            <a:pPr lvl="0"/>
            <a:r>
              <a:rPr lang="fr-FR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0"/>
            <a:r>
              <a:rPr lang="fr-FR" sz="2400" b="1" dirty="0" smtClean="0">
                <a:latin typeface="Arial" pitchFamily="34" charset="0"/>
                <a:cs typeface="Arial" pitchFamily="34" charset="0"/>
              </a:rPr>
              <a:t>                        En absence de décès </a:t>
            </a:r>
          </a:p>
          <a:p>
            <a:pPr lvl="0"/>
            <a:r>
              <a:rPr lang="fr-FR" sz="2400" dirty="0" smtClean="0">
                <a:latin typeface="Arial" pitchFamily="34" charset="0"/>
                <a:cs typeface="Arial" pitchFamily="34" charset="0"/>
              </a:rPr>
              <a:t>la </a:t>
            </a:r>
            <a:r>
              <a:rPr lang="fr-FR" sz="2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guérison 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se fait au prix de </a:t>
            </a:r>
            <a:r>
              <a:rPr lang="fr-FR" sz="2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séquelles respiratoires sévères </a:t>
            </a:r>
          </a:p>
          <a:p>
            <a:pPr lvl="0"/>
            <a:r>
              <a:rPr lang="fr-FR" sz="2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par fibrose aigüe diffuse.</a:t>
            </a:r>
          </a:p>
          <a:p>
            <a:endParaRPr lang="fr-FR" sz="2400" dirty="0" smtClean="0">
              <a:latin typeface="Arial" pitchFamily="34" charset="0"/>
              <a:cs typeface="Arial" pitchFamily="34" charset="0"/>
            </a:endParaRPr>
          </a:p>
          <a:p>
            <a:endParaRPr lang="fr-FR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428596" y="0"/>
            <a:ext cx="8715404" cy="6858000"/>
          </a:xfrm>
        </p:spPr>
        <p:txBody>
          <a:bodyPr>
            <a:normAutofit fontScale="25000" lnSpcReduction="20000"/>
          </a:bodyPr>
          <a:lstStyle/>
          <a:p>
            <a:pPr marL="514350" indent="-514350">
              <a:buAutoNum type="arabicPlain" startAt="2"/>
              <a:defRPr/>
            </a:pPr>
            <a:endParaRPr lang="fr-FR" b="1" dirty="0" smtClean="0">
              <a:solidFill>
                <a:srgbClr val="FF0000"/>
              </a:solidFill>
              <a:latin typeface="Times-Roman"/>
            </a:endParaRPr>
          </a:p>
          <a:p>
            <a:pPr marL="514350" indent="-514350">
              <a:buNone/>
              <a:defRPr/>
            </a:pPr>
            <a:r>
              <a:rPr lang="fr-FR" sz="8000" b="1" dirty="0" smtClean="0">
                <a:solidFill>
                  <a:srgbClr val="FF0000"/>
                </a:solidFill>
                <a:latin typeface="Times-Roman"/>
              </a:rPr>
              <a:t>2-  </a:t>
            </a:r>
            <a:r>
              <a:rPr lang="fr-FR" sz="9600" b="1" dirty="0" smtClean="0">
                <a:solidFill>
                  <a:srgbClr val="FF0000"/>
                </a:solidFill>
                <a:latin typeface="Times-Roman"/>
              </a:rPr>
              <a:t>Pneumonie bactérienne</a:t>
            </a:r>
            <a:r>
              <a:rPr lang="fr-FR" sz="9600" dirty="0" smtClean="0">
                <a:solidFill>
                  <a:srgbClr val="FF0000"/>
                </a:solidFill>
                <a:latin typeface="Times-Roman"/>
              </a:rPr>
              <a:t>:</a:t>
            </a:r>
          </a:p>
          <a:p>
            <a:pPr marL="514350" indent="-514350">
              <a:buNone/>
              <a:defRPr/>
            </a:pPr>
            <a:r>
              <a:rPr lang="fr-FR" sz="9600" dirty="0" smtClean="0">
                <a:solidFill>
                  <a:srgbClr val="FF0000"/>
                </a:solidFill>
                <a:latin typeface="Times-Roman"/>
              </a:rPr>
              <a:t> </a:t>
            </a:r>
            <a:r>
              <a:rPr lang="fr-FR" sz="8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fréquente</a:t>
            </a:r>
          </a:p>
          <a:p>
            <a:pPr marL="514350" indent="-514350">
              <a:buNone/>
              <a:defRPr/>
            </a:pPr>
            <a:r>
              <a:rPr lang="fr-FR" sz="8000" dirty="0" smtClean="0">
                <a:latin typeface="Times New Roman" pitchFamily="18" charset="0"/>
                <a:cs typeface="Times New Roman" pitchFamily="18" charset="0"/>
              </a:rPr>
              <a:t>Favorisées par l’atteinte virale des voies respiratoires </a:t>
            </a:r>
            <a:r>
              <a:rPr lang="fr-FR" sz="8000" b="1" dirty="0" smtClean="0">
                <a:latin typeface="Times New Roman" pitchFamily="18" charset="0"/>
                <a:cs typeface="Times New Roman" pitchFamily="18" charset="0"/>
              </a:rPr>
              <a:t>cause</a:t>
            </a:r>
            <a:r>
              <a:rPr lang="fr-FR" sz="8000" dirty="0" smtClean="0">
                <a:latin typeface="Times New Roman" pitchFamily="18" charset="0"/>
                <a:cs typeface="Times New Roman" pitchFamily="18" charset="0"/>
              </a:rPr>
              <a:t> de lésions </a:t>
            </a:r>
          </a:p>
          <a:p>
            <a:pPr marL="514350" indent="-514350">
              <a:buNone/>
              <a:defRPr/>
            </a:pPr>
            <a:r>
              <a:rPr lang="fr-FR" sz="8000" dirty="0" smtClean="0">
                <a:latin typeface="Times New Roman" pitchFamily="18" charset="0"/>
                <a:cs typeface="Times New Roman" pitchFamily="18" charset="0"/>
              </a:rPr>
              <a:t>épithéliales bronchiques surtout,</a:t>
            </a:r>
          </a:p>
          <a:p>
            <a:pPr marL="514350" indent="-514350">
              <a:buNone/>
              <a:defRPr/>
            </a:pPr>
            <a:endParaRPr lang="fr-FR" sz="80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  <a:defRPr/>
            </a:pPr>
            <a:r>
              <a:rPr lang="fr-FR" sz="8000" b="1" dirty="0" smtClean="0">
                <a:latin typeface="Times New Roman" pitchFamily="18" charset="0"/>
                <a:cs typeface="Times New Roman" pitchFamily="18" charset="0"/>
              </a:rPr>
              <a:t>Conséquence</a:t>
            </a:r>
            <a:r>
              <a:rPr lang="fr-FR" sz="8000" dirty="0" smtClean="0">
                <a:latin typeface="Times New Roman" pitchFamily="18" charset="0"/>
                <a:cs typeface="Times New Roman" pitchFamily="18" charset="0"/>
              </a:rPr>
              <a:t>: une diminution du chimiotactisme des phagocytes et donc invasion bactérienne, </a:t>
            </a:r>
          </a:p>
          <a:p>
            <a:pPr marL="514350" indent="-514350">
              <a:buNone/>
              <a:defRPr/>
            </a:pPr>
            <a:r>
              <a:rPr lang="fr-FR" sz="8000" dirty="0" smtClean="0">
                <a:latin typeface="Times New Roman" pitchFamily="18" charset="0"/>
                <a:cs typeface="Times New Roman" pitchFamily="18" charset="0"/>
              </a:rPr>
              <a:t>Elle est surtout fréquente chez le sujet âgé et le sujet ayant des lésions antérieures de l’arbre respiratoire, </a:t>
            </a:r>
          </a:p>
          <a:p>
            <a:pPr marL="514350" indent="-514350">
              <a:buNone/>
              <a:defRPr/>
            </a:pPr>
            <a:endParaRPr lang="fr-FR" sz="8000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514350" indent="-514350">
              <a:buNone/>
              <a:defRPr/>
            </a:pPr>
            <a:r>
              <a:rPr lang="fr-FR" sz="8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survient au 5</a:t>
            </a:r>
            <a:r>
              <a:rPr lang="fr-FR" sz="8000" baseline="30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ème</a:t>
            </a:r>
            <a:r>
              <a:rPr lang="fr-FR" sz="8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– 7</a:t>
            </a:r>
            <a:r>
              <a:rPr lang="fr-FR" sz="8000" baseline="30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ème</a:t>
            </a:r>
            <a:r>
              <a:rPr lang="fr-FR" sz="8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jour. </a:t>
            </a:r>
          </a:p>
          <a:p>
            <a:pPr marL="514350" lvl="0" indent="-514350">
              <a:buNone/>
              <a:defRPr/>
            </a:pPr>
            <a:r>
              <a:rPr lang="fr-FR" sz="8000" dirty="0" smtClean="0">
                <a:latin typeface="Times New Roman" pitchFamily="18" charset="0"/>
                <a:cs typeface="Times New Roman" pitchFamily="18" charset="0"/>
              </a:rPr>
              <a:t>Localisation plutôt lobaire</a:t>
            </a:r>
          </a:p>
          <a:p>
            <a:pPr marL="514350" indent="-514350">
              <a:buNone/>
              <a:defRPr/>
            </a:pPr>
            <a:endParaRPr lang="fr-FR" sz="8000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514350" indent="-514350">
              <a:buNone/>
              <a:defRPr/>
            </a:pPr>
            <a:r>
              <a:rPr lang="fr-FR" sz="8000" dirty="0" smtClean="0">
                <a:latin typeface="Times New Roman" pitchFamily="18" charset="0"/>
                <a:cs typeface="Times New Roman" pitchFamily="18" charset="0"/>
              </a:rPr>
              <a:t>surinfection à:  </a:t>
            </a:r>
            <a:r>
              <a:rPr lang="fr-FR" sz="8000" dirty="0" err="1" smtClean="0">
                <a:latin typeface="Times New Roman" pitchFamily="18" charset="0"/>
                <a:cs typeface="Times New Roman" pitchFamily="18" charset="0"/>
              </a:rPr>
              <a:t>staph</a:t>
            </a:r>
            <a:r>
              <a:rPr lang="fr-FR" sz="8000" dirty="0" smtClean="0">
                <a:latin typeface="Times New Roman" pitchFamily="18" charset="0"/>
                <a:cs typeface="Times New Roman" pitchFamily="18" charset="0"/>
              </a:rPr>
              <a:t>, pneumocoque, </a:t>
            </a:r>
            <a:r>
              <a:rPr lang="fr-FR" sz="8000" dirty="0" err="1" smtClean="0">
                <a:latin typeface="Times New Roman" pitchFamily="18" charset="0"/>
                <a:cs typeface="Times New Roman" pitchFamily="18" charset="0"/>
              </a:rPr>
              <a:t>hemophilus</a:t>
            </a:r>
            <a:r>
              <a:rPr lang="fr-FR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8000" dirty="0" err="1" smtClean="0">
                <a:latin typeface="Times New Roman" pitchFamily="18" charset="0"/>
                <a:cs typeface="Times New Roman" pitchFamily="18" charset="0"/>
              </a:rPr>
              <a:t>Influ</a:t>
            </a:r>
            <a:r>
              <a:rPr lang="fr-FR" sz="8000" dirty="0" smtClean="0">
                <a:latin typeface="Times New Roman" pitchFamily="18" charset="0"/>
                <a:cs typeface="Times New Roman" pitchFamily="18" charset="0"/>
              </a:rPr>
              <a:t> , anaérobies et BGN</a:t>
            </a:r>
            <a:endParaRPr lang="fr-FR" sz="8000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514350" indent="-514350">
              <a:buNone/>
              <a:defRPr/>
            </a:pPr>
            <a:endParaRPr lang="fr-FR" sz="8000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514350" indent="-514350">
              <a:buNone/>
              <a:defRPr/>
            </a:pPr>
            <a:r>
              <a:rPr lang="fr-FR" sz="8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facteurs de mauvais pronostic</a:t>
            </a:r>
            <a:r>
              <a:rPr lang="fr-FR" sz="8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:</a:t>
            </a:r>
          </a:p>
          <a:p>
            <a:pPr marL="514350" indent="-514350">
              <a:buNone/>
              <a:defRPr/>
            </a:pPr>
            <a:r>
              <a:rPr lang="fr-FR" sz="8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L’âge, le terrain et la nature de l’agent bactérien</a:t>
            </a:r>
          </a:p>
          <a:p>
            <a:pPr marL="514350" indent="-514350">
              <a:buNone/>
              <a:defRPr/>
            </a:pPr>
            <a:endParaRPr lang="fr-FR" sz="8000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lvl="0">
              <a:lnSpc>
                <a:spcPct val="80000"/>
              </a:lnSpc>
              <a:buNone/>
              <a:defRPr/>
            </a:pPr>
            <a:endParaRPr lang="fr-FR" sz="80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80000"/>
              </a:lnSpc>
              <a:defRPr/>
            </a:pPr>
            <a:r>
              <a:rPr lang="fr-FR" sz="8000" b="1" dirty="0" smtClean="0">
                <a:latin typeface="Times New Roman" pitchFamily="18" charset="0"/>
                <a:cs typeface="Times New Roman" pitchFamily="18" charset="0"/>
              </a:rPr>
              <a:t>Antibiothérapie efficace</a:t>
            </a:r>
          </a:p>
          <a:p>
            <a:pPr lvl="0">
              <a:lnSpc>
                <a:spcPct val="80000"/>
              </a:lnSpc>
              <a:defRPr/>
            </a:pPr>
            <a:endParaRPr lang="fr-FR" sz="80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Clr>
                <a:srgbClr val="7030A0"/>
              </a:buClr>
              <a:buFont typeface="Wingdings" pitchFamily="2" charset="2"/>
              <a:buChar char="q"/>
              <a:defRPr/>
            </a:pPr>
            <a:endParaRPr lang="fr-FR" sz="8000" b="1" dirty="0" smtClean="0">
              <a:solidFill>
                <a:schemeClr val="accent1"/>
              </a:solidFill>
              <a:latin typeface="Times-Roman"/>
              <a:cs typeface="Arial" pitchFamily="34" charset="0"/>
              <a:sym typeface="Wingdings" pitchFamily="2" charset="2"/>
            </a:endParaRPr>
          </a:p>
          <a:p>
            <a:pPr lvl="1">
              <a:defRPr/>
            </a:pPr>
            <a:endParaRPr lang="fr-FR" sz="8000" b="1" dirty="0" smtClean="0">
              <a:solidFill>
                <a:schemeClr val="accent1"/>
              </a:solidFill>
              <a:latin typeface="Times-Roman"/>
              <a:cs typeface="Arial" pitchFamily="34" charset="0"/>
              <a:sym typeface="Wingdings" pitchFamily="2" charset="2"/>
            </a:endParaRPr>
          </a:p>
          <a:p>
            <a:pPr lvl="1">
              <a:defRPr/>
            </a:pPr>
            <a:endParaRPr lang="fr-FR" sz="5500" b="1" dirty="0" smtClean="0">
              <a:solidFill>
                <a:schemeClr val="accent1"/>
              </a:solidFill>
              <a:latin typeface="Times-Roman"/>
              <a:cs typeface="Arial" pitchFamily="34" charset="0"/>
              <a:sym typeface="Wingdings" pitchFamily="2" charset="2"/>
            </a:endParaRPr>
          </a:p>
          <a:p>
            <a:pPr lvl="1">
              <a:defRPr/>
            </a:pPr>
            <a:endParaRPr lang="fr-FR" b="1" dirty="0" smtClean="0">
              <a:solidFill>
                <a:schemeClr val="accent1"/>
              </a:solidFill>
              <a:latin typeface="Times-Roman"/>
              <a:cs typeface="Arial" pitchFamily="34" charset="0"/>
              <a:sym typeface="Wingdings" pitchFamily="2" charset="2"/>
            </a:endParaRPr>
          </a:p>
          <a:p>
            <a:pPr lvl="1">
              <a:defRPr/>
            </a:pPr>
            <a:endParaRPr lang="fr-FR" sz="2400" dirty="0" smtClean="0">
              <a:solidFill>
                <a:srgbClr val="FF0000"/>
              </a:solidFill>
              <a:latin typeface="Times-Roman"/>
              <a:cs typeface="Arial" pitchFamily="34" charset="0"/>
              <a:sym typeface="Wingdings" pitchFamily="2" charset="2"/>
            </a:endParaRPr>
          </a:p>
          <a:p>
            <a:pPr lvl="2">
              <a:defRPr/>
            </a:pPr>
            <a:endParaRPr lang="fr-FR" sz="2400" b="1" dirty="0" smtClean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lvl="2">
              <a:defRPr/>
            </a:pPr>
            <a:r>
              <a:rPr lang="fr-FR" sz="24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endParaRPr lang="fr-F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42976" y="775917"/>
            <a:ext cx="7572428" cy="5582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lnSpc>
                <a:spcPct val="80000"/>
              </a:lnSpc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Signes et symptômes :</a:t>
            </a:r>
          </a:p>
          <a:p>
            <a:pPr marL="274320" lvl="0" indent="-274320">
              <a:lnSpc>
                <a:spcPct val="80000"/>
              </a:lnSpc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Fièvre &gt; 5 jours</a:t>
            </a:r>
          </a:p>
          <a:p>
            <a:pPr marL="521208" lvl="1" indent="-228600">
              <a:lnSpc>
                <a:spcPct val="80000"/>
              </a:lnSpc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Toux productive, expectoration purulente</a:t>
            </a:r>
          </a:p>
          <a:p>
            <a:pPr marL="521208" lvl="1" indent="-228600">
              <a:lnSpc>
                <a:spcPct val="80000"/>
              </a:lnSpc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Dyspnée</a:t>
            </a:r>
          </a:p>
          <a:p>
            <a:pPr marL="521208" lvl="1" indent="-228600">
              <a:lnSpc>
                <a:spcPct val="80000"/>
              </a:lnSpc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Signe clinique et/ou radiologique en foyer</a:t>
            </a:r>
          </a:p>
          <a:p>
            <a:pPr marL="521208" lvl="1" indent="-228600">
              <a:lnSpc>
                <a:spcPct val="80000"/>
              </a:lnSpc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Leucocytose &gt; 9000/mm</a:t>
            </a:r>
            <a:r>
              <a:rPr lang="fr-FR" sz="24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521208" lvl="1" indent="-228600">
              <a:lnSpc>
                <a:spcPct val="80000"/>
              </a:lnSpc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VS &gt; 50,</a:t>
            </a:r>
          </a:p>
          <a:p>
            <a:pPr marL="521208" lvl="1" indent="-228600">
              <a:lnSpc>
                <a:spcPct val="80000"/>
              </a:lnSpc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CRP élevée</a:t>
            </a:r>
          </a:p>
          <a:p>
            <a:pPr marL="521208" lvl="1" indent="-228600">
              <a:lnSpc>
                <a:spcPct val="80000"/>
              </a:lnSpc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/>
            </a:pPr>
            <a:endParaRPr lang="fr-FR" sz="2400" dirty="0" smtClean="0">
              <a:solidFill>
                <a:schemeClr val="tx1">
                  <a:tint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Clr>
                <a:srgbClr val="7030A0"/>
              </a:buClr>
              <a:defRPr/>
            </a:pPr>
            <a:endParaRPr lang="fr-FR" sz="2400" b="1" dirty="0" smtClean="0">
              <a:solidFill>
                <a:schemeClr val="tx1">
                  <a:tint val="85000"/>
                </a:schemeClr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lvl="1">
              <a:buClr>
                <a:srgbClr val="7030A0"/>
              </a:buClr>
              <a:defRPr/>
            </a:pPr>
            <a:r>
              <a:rPr lang="fr-FR" sz="2400" b="1" dirty="0" smtClean="0">
                <a:solidFill>
                  <a:schemeClr val="tx1">
                    <a:tint val="8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3- </a:t>
            </a:r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Bronchite aiguë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: incidence variable plus fréquente chez le sujet âgé</a:t>
            </a:r>
          </a:p>
          <a:p>
            <a:pPr lvl="1">
              <a:defRPr/>
            </a:pPr>
            <a:endParaRPr lang="fr-FR" sz="2400" b="1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lvl="1">
              <a:buClr>
                <a:srgbClr val="7030A0"/>
              </a:buClr>
              <a:defRPr/>
            </a:pPr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4- Otite, sinusite, laryngite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: surtout chez les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enfants</a:t>
            </a:r>
          </a:p>
          <a:p>
            <a:pPr marL="521208" lvl="1" indent="-228600">
              <a:lnSpc>
                <a:spcPct val="80000"/>
              </a:lnSpc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/>
            </a:pPr>
            <a:endParaRPr lang="fr-FR" sz="2400" dirty="0">
              <a:solidFill>
                <a:schemeClr val="tx1">
                  <a:tint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0192" y="0"/>
            <a:ext cx="8858312" cy="5373216"/>
          </a:xfrm>
        </p:spPr>
        <p:txBody>
          <a:bodyPr>
            <a:noAutofit/>
          </a:bodyPr>
          <a:lstStyle/>
          <a:p>
            <a:pPr>
              <a:buNone/>
              <a:defRPr/>
            </a:pPr>
            <a:r>
              <a:rPr lang="fr-FR" sz="36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B-</a:t>
            </a:r>
            <a:r>
              <a:rPr lang="fr-FR" sz="32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Autres formes </a:t>
            </a:r>
            <a:r>
              <a:rPr lang="fr-FR" sz="32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compliquées 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: plus rares</a:t>
            </a:r>
          </a:p>
          <a:p>
            <a:pPr>
              <a:buNone/>
              <a:defRPr/>
            </a:pPr>
            <a:endParaRPr lang="fr-FR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  <a:defRPr/>
            </a:pPr>
            <a:r>
              <a:rPr lang="fr-FR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Cardio-vasculaires</a:t>
            </a:r>
            <a:r>
              <a:rPr lang="fr-FR" u="sng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: </a:t>
            </a:r>
            <a:r>
              <a:rPr lang="fr-F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Cardiomyopathie globale, œdème myocardique et + rarement péricardite et myocardite (terrain : grossesse)</a:t>
            </a:r>
          </a:p>
          <a:p>
            <a:pPr>
              <a:buFont typeface="Wingdings" pitchFamily="2" charset="2"/>
              <a:buChar char="q"/>
              <a:defRPr/>
            </a:pPr>
            <a:endParaRPr lang="fr-FR" b="1" u="sng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>
              <a:buFont typeface="Wingdings" pitchFamily="2" charset="2"/>
              <a:buChar char="q"/>
              <a:defRPr/>
            </a:pPr>
            <a:r>
              <a:rPr lang="fr-FR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neurologiques</a:t>
            </a:r>
            <a:r>
              <a:rPr lang="fr-FR" u="sng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: </a:t>
            </a:r>
            <a:r>
              <a:rPr lang="fr-F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convulsions, troubles de la conscience et parésie  encéphalite</a:t>
            </a:r>
          </a:p>
          <a:p>
            <a:pPr>
              <a:buFont typeface="Wingdings" pitchFamily="2" charset="2"/>
              <a:buChar char="q"/>
              <a:defRPr/>
            </a:pPr>
            <a:endParaRPr lang="fr-FR" b="1" u="sng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>
              <a:buFont typeface="Wingdings" pitchFamily="2" charset="2"/>
              <a:buChar char="q"/>
              <a:defRPr/>
            </a:pPr>
            <a:r>
              <a:rPr lang="fr-FR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Syndrome de REYE </a:t>
            </a:r>
            <a:r>
              <a:rPr lang="fr-F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: </a:t>
            </a:r>
            <a:r>
              <a:rPr lang="fr-F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encéphalopathie et dégénérescence graisseuse du foie (prise de Salicylés )</a:t>
            </a:r>
          </a:p>
          <a:p>
            <a:pPr>
              <a:buFont typeface="Wingdings" pitchFamily="2" charset="2"/>
              <a:buChar char="q"/>
              <a:defRPr/>
            </a:pPr>
            <a:endParaRPr lang="fr-FR" b="1" u="sng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>
              <a:buFont typeface="Wingdings" pitchFamily="2" charset="2"/>
              <a:buChar char="q"/>
              <a:defRPr/>
            </a:pPr>
            <a:r>
              <a:rPr lang="fr-FR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Autres</a:t>
            </a:r>
            <a:r>
              <a:rPr lang="fr-FR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: </a:t>
            </a:r>
            <a:r>
              <a:rPr lang="fr-F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myosite, malformations congénitales </a:t>
            </a:r>
            <a:r>
              <a:rPr lang="fr-F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…</a:t>
            </a: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85918" y="2428868"/>
            <a:ext cx="448654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DIAGNOSTIC</a:t>
            </a:r>
          </a:p>
          <a:p>
            <a:pPr algn="ctr"/>
            <a:r>
              <a:rPr lang="fr-FR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VIROLOGIQUE</a:t>
            </a:r>
            <a:endParaRPr lang="fr-FR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214290"/>
            <a:ext cx="928694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 smtClean="0"/>
              <a:t>  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Prélèvement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naso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pharyngé </a:t>
            </a:r>
          </a:p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fr-FR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N’est pas systématique</a:t>
            </a:r>
          </a:p>
          <a:p>
            <a:r>
              <a:rPr lang="fr-FR" sz="2400" u="sng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endParaRPr lang="fr-FR" sz="2400" u="sng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Qui prélever?</a:t>
            </a:r>
          </a:p>
          <a:p>
            <a:r>
              <a:rPr lang="fr-FR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Patient suspect  si  risque de pandémie: toute personne répondant à la définition de cas de grippe</a:t>
            </a:r>
          </a:p>
          <a:p>
            <a:r>
              <a:rPr lang="fr-FR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fr-FR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Pas de prélèvement si grippe saisonnière</a:t>
            </a:r>
          </a:p>
          <a:p>
            <a:r>
              <a:rPr lang="fr-FR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Quand prélever?</a:t>
            </a:r>
          </a:p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   Idéalement dans les 3 jours suivants le début</a:t>
            </a:r>
          </a:p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   des symptômes</a:t>
            </a:r>
          </a:p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Comment?</a:t>
            </a:r>
          </a:p>
          <a:p>
            <a:r>
              <a:rPr lang="fr-FR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Ecouvillonnage 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naso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- pharyngé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28662" y="1428736"/>
            <a:ext cx="778674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 smtClean="0">
                <a:solidFill>
                  <a:schemeClr val="accent1"/>
                </a:solidFill>
                <a:latin typeface="Arial Narrow" pitchFamily="34" charset="0"/>
              </a:rPr>
              <a:t>1947 : surveillance de la grippe par OMS </a:t>
            </a:r>
          </a:p>
          <a:p>
            <a:endParaRPr lang="fr-FR" sz="3200" b="1" dirty="0" smtClean="0">
              <a:latin typeface="Arial Narrow" pitchFamily="34" charset="0"/>
            </a:endParaRPr>
          </a:p>
          <a:p>
            <a:r>
              <a:rPr lang="fr-FR" sz="3200" b="1" dirty="0" smtClean="0">
                <a:solidFill>
                  <a:srgbClr val="FF0000"/>
                </a:solidFill>
                <a:latin typeface="Arial Narrow" pitchFamily="34" charset="0"/>
              </a:rPr>
              <a:t>1960 découverte du  vaccin  </a:t>
            </a:r>
          </a:p>
          <a:p>
            <a:endParaRPr lang="fr-FR" sz="2800" b="1" i="1" dirty="0" smtClean="0"/>
          </a:p>
          <a:p>
            <a:r>
              <a:rPr lang="fr-FR" sz="3200" b="1" dirty="0" smtClean="0">
                <a:solidFill>
                  <a:srgbClr val="FF0000"/>
                </a:solidFill>
                <a:latin typeface="Arial Narrow" pitchFamily="34" charset="0"/>
              </a:rPr>
              <a:t>1966: Découverte des antiviraux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66103"/>
            <a:ext cx="9144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fr-FR" sz="3200" b="1" dirty="0" smtClean="0"/>
          </a:p>
          <a:p>
            <a:pPr>
              <a:lnSpc>
                <a:spcPct val="150000"/>
              </a:lnSpc>
            </a:pP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Equipement de protection pour le soignant réalisant le prélèvement 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: 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Masque de protection respiratoire (type FFP2) 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Une paire de lunettes de protection  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Une paire de gants jetables non stériles  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Une casaque de protection 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Un sac pour le recueil des déchets (masques, gants usagés)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66103"/>
            <a:ext cx="914400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fr-FR" sz="3200" b="1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32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            </a:t>
            </a:r>
            <a:r>
              <a:rPr lang="fr-FR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Acheminement et conservation 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endParaRPr lang="fr-FR" sz="24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Le transport se fait dans une glacière avec ice box vers le laboratoire de référence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Conservation à + 04°C si dans les 24-48 heures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endParaRPr lang="fr-FR" sz="24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Plus les délais sont courts Plus les chances de </a:t>
            </a:r>
          </a:p>
          <a:p>
            <a:pPr>
              <a:lnSpc>
                <a:spcPct val="150000"/>
              </a:lnSpc>
            </a:pP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détection du virus sont grandes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857232"/>
            <a:ext cx="8076138" cy="5462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39762"/>
            <a:ext cx="7139014" cy="6013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8604"/>
            <a:ext cx="8205979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62" name="Object 2"/>
          <p:cNvGraphicFramePr>
            <a:graphicFrameLocks noChangeAspect="1"/>
          </p:cNvGraphicFramePr>
          <p:nvPr/>
        </p:nvGraphicFramePr>
        <p:xfrm>
          <a:off x="642910" y="1371619"/>
          <a:ext cx="7056438" cy="4986339"/>
        </p:xfrm>
        <a:graphic>
          <a:graphicData uri="http://schemas.openxmlformats.org/presentationml/2006/ole">
            <p:oleObj spid="_x0000_s1028" name="Slide" r:id="rId4" imgW="2442891" imgH="1831990" progId="PowerPoint.Slide.8">
              <p:embed/>
            </p:oleObj>
          </a:graphicData>
        </a:graphic>
      </p:graphicFrame>
      <p:sp>
        <p:nvSpPr>
          <p:cNvPr id="14336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823913"/>
            <a:ext cx="9001125" cy="153352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fr-FR" sz="3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Contagiosité du virus de la grippe épidémique</a:t>
            </a:r>
            <a:br>
              <a:rPr lang="fr-FR" sz="3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r-FR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r-FR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fr-FR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j avant </a:t>
            </a:r>
            <a:r>
              <a:rPr lang="fr-FR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fr-FR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 j après le début des symptômes</a:t>
            </a:r>
          </a:p>
        </p:txBody>
      </p:sp>
      <p:cxnSp>
        <p:nvCxnSpPr>
          <p:cNvPr id="6" name="Connecteur droit avec flèche 5"/>
          <p:cNvCxnSpPr/>
          <p:nvPr/>
        </p:nvCxnSpPr>
        <p:spPr>
          <a:xfrm>
            <a:off x="857250" y="5400675"/>
            <a:ext cx="3000375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366" name="ZoneTexte 6"/>
          <p:cNvSpPr txBox="1">
            <a:spLocks noChangeArrowheads="1"/>
          </p:cNvSpPr>
          <p:nvPr/>
        </p:nvSpPr>
        <p:spPr bwMode="auto">
          <a:xfrm>
            <a:off x="1357313" y="5400675"/>
            <a:ext cx="23193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/>
              <a:t>Incubation</a:t>
            </a:r>
            <a:r>
              <a:rPr lang="fr-FR">
                <a:sym typeface="Wingdings" pitchFamily="2" charset="2"/>
              </a:rPr>
              <a:t>J-7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300038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fr-FR" sz="4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DIAGNOSTIC LORS DES PANDEMIES</a:t>
            </a:r>
            <a:r>
              <a:rPr lang="fr-FR" sz="4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fr-FR" sz="4400" b="1" dirty="0" smtClean="0">
                <a:latin typeface="Arial" pitchFamily="34" charset="0"/>
                <a:cs typeface="Arial" pitchFamily="34" charset="0"/>
              </a:rPr>
            </a:br>
            <a:endParaRPr lang="fr-FR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-285776"/>
            <a:ext cx="7498080" cy="1143000"/>
          </a:xfrm>
        </p:spPr>
        <p:txBody>
          <a:bodyPr/>
          <a:lstStyle/>
          <a:p>
            <a:r>
              <a:rPr lang="fr-FR" dirty="0" smtClean="0"/>
              <a:t>Cas possible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00100" y="714356"/>
            <a:ext cx="7933588" cy="5534044"/>
          </a:xfrm>
        </p:spPr>
        <p:txBody>
          <a:bodyPr>
            <a:normAutofit/>
          </a:bodyPr>
          <a:lstStyle/>
          <a:p>
            <a:pPr>
              <a:buNone/>
              <a:defRPr/>
            </a:pPr>
            <a:r>
              <a:rPr lang="fr-FR" dirty="0" smtClean="0"/>
              <a:t>Toute personne présentant soit: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  <a:defRPr/>
            </a:pPr>
            <a:endParaRPr lang="fr-FR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syndrome respiratoire aigu bénin</a:t>
            </a:r>
            <a:r>
              <a:rPr lang="fr-FR" b="1" dirty="0" smtClean="0">
                <a:solidFill>
                  <a:srgbClr val="FF0000"/>
                </a:solidFill>
              </a:rPr>
              <a:t> à modéré </a:t>
            </a:r>
            <a:r>
              <a:rPr lang="fr-FR" b="1" dirty="0" smtClean="0"/>
              <a:t>(fièvre supérieure à 38 °C) avec courbatures ou asthénie associée à une toux et/ou une dyspnée) ;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  <a:defRPr/>
            </a:pPr>
            <a:endParaRPr lang="fr-FR" dirty="0" smtClean="0"/>
          </a:p>
          <a:p>
            <a:pPr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fr-FR" dirty="0" smtClean="0"/>
              <a:t> </a:t>
            </a:r>
            <a:r>
              <a:rPr lang="fr-FR" b="1" dirty="0" smtClean="0">
                <a:solidFill>
                  <a:srgbClr val="FF0000"/>
                </a:solidFill>
              </a:rPr>
              <a:t>un syndrome respiratoire fébrile avec détresse respiratoire aigue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28728" y="571481"/>
            <a:ext cx="707236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smtClean="0">
                <a:solidFill>
                  <a:srgbClr val="FF0000"/>
                </a:solidFill>
                <a:latin typeface="Times-Roman"/>
              </a:rPr>
              <a:t>ET</a:t>
            </a:r>
            <a:r>
              <a:rPr lang="fr-FR" sz="2800" b="1" dirty="0" smtClean="0">
                <a:latin typeface="Times-Roman"/>
              </a:rPr>
              <a:t> </a:t>
            </a:r>
          </a:p>
          <a:p>
            <a:pPr>
              <a:defRPr/>
            </a:pPr>
            <a:r>
              <a:rPr lang="fr-FR" sz="2800" b="1" dirty="0" smtClean="0">
                <a:latin typeface="Times-Roman"/>
              </a:rPr>
              <a:t>qui dans les </a:t>
            </a:r>
            <a:r>
              <a:rPr lang="fr-FR" sz="2800" b="1" dirty="0" smtClean="0">
                <a:solidFill>
                  <a:schemeClr val="accent1"/>
                </a:solidFill>
                <a:latin typeface="Times-Roman"/>
              </a:rPr>
              <a:t>7 jours avant le début des signes cliniques </a:t>
            </a:r>
            <a:r>
              <a:rPr lang="fr-FR" sz="2800" b="1" dirty="0" smtClean="0">
                <a:latin typeface="Times-Roman"/>
              </a:rPr>
              <a:t>présente un des critères suivants :</a:t>
            </a:r>
          </a:p>
          <a:p>
            <a:pPr>
              <a:buClr>
                <a:srgbClr val="FF0000"/>
              </a:buClr>
              <a:buFont typeface="Wingdings" pitchFamily="2" charset="2"/>
              <a:buChar char="q"/>
              <a:defRPr/>
            </a:pPr>
            <a:endParaRPr lang="fr-FR" sz="2800" dirty="0" smtClean="0">
              <a:latin typeface="Times-Roman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fr-FR" sz="2800" dirty="0" smtClean="0">
                <a:latin typeface="Times-Roman"/>
              </a:rPr>
              <a:t> soit a séjourné dans </a:t>
            </a:r>
            <a:r>
              <a:rPr lang="fr-FR" sz="2800" b="1" dirty="0" smtClean="0">
                <a:solidFill>
                  <a:srgbClr val="FF0000"/>
                </a:solidFill>
                <a:latin typeface="Times-Roman"/>
              </a:rPr>
              <a:t>une zone touchée </a:t>
            </a:r>
            <a:r>
              <a:rPr lang="fr-FR" sz="2800" dirty="0" smtClean="0">
                <a:latin typeface="Times-Roman"/>
              </a:rPr>
              <a:t>;</a:t>
            </a:r>
          </a:p>
          <a:p>
            <a:pPr>
              <a:buClr>
                <a:srgbClr val="FF0000"/>
              </a:buClr>
              <a:buFont typeface="Wingdings" pitchFamily="2" charset="2"/>
              <a:buChar char="q"/>
              <a:defRPr/>
            </a:pPr>
            <a:endParaRPr lang="fr-FR" sz="2800" dirty="0" smtClean="0">
              <a:latin typeface="Times-Roman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fr-FR" sz="2800" dirty="0" smtClean="0">
                <a:latin typeface="Times-Roman"/>
              </a:rPr>
              <a:t> soit a eu </a:t>
            </a:r>
            <a:r>
              <a:rPr lang="fr-FR" sz="2800" b="1" dirty="0" smtClean="0">
                <a:solidFill>
                  <a:srgbClr val="FF0000"/>
                </a:solidFill>
                <a:latin typeface="Times-Roman"/>
              </a:rPr>
              <a:t>un contact étroit </a:t>
            </a:r>
            <a:r>
              <a:rPr lang="fr-FR" sz="2800" b="1" dirty="0" smtClean="0">
                <a:latin typeface="Times-Roman"/>
              </a:rPr>
              <a:t>(&lt; 2 mètres) avec un cas probable ou confirmé dans les 24h avant le début des signes</a:t>
            </a:r>
            <a:endParaRPr lang="fr-FR" sz="2800" dirty="0">
              <a:latin typeface="Times-Roman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71604" y="571480"/>
            <a:ext cx="735811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3200" dirty="0" smtClean="0">
                <a:latin typeface="Times-Roman"/>
              </a:rPr>
              <a:t>A l’issue de l’enquête épidémiologique et des résultats de laboratoire,</a:t>
            </a:r>
          </a:p>
          <a:p>
            <a:pPr>
              <a:defRPr/>
            </a:pPr>
            <a:r>
              <a:rPr lang="fr-FR" sz="3200" dirty="0" smtClean="0">
                <a:latin typeface="Times-Roman"/>
              </a:rPr>
              <a:t> la personne déclarée comme</a:t>
            </a:r>
          </a:p>
          <a:p>
            <a:pPr>
              <a:defRPr/>
            </a:pPr>
            <a:r>
              <a:rPr lang="fr-FR" sz="3200" dirty="0" smtClean="0">
                <a:latin typeface="Times-Roman"/>
              </a:rPr>
              <a:t> « cas possible de grippe à virus A» devra être classée dans l’une des rubriques suivantes :</a:t>
            </a:r>
          </a:p>
          <a:p>
            <a:pPr>
              <a:defRPr/>
            </a:pPr>
            <a:endParaRPr lang="fr-FR" sz="3200" dirty="0" smtClean="0">
              <a:latin typeface="Times-Roman"/>
            </a:endParaRPr>
          </a:p>
          <a:p>
            <a:pPr marL="514350" indent="-514350" algn="ctr">
              <a:buClr>
                <a:srgbClr val="FF0000"/>
              </a:buClr>
              <a:buFont typeface="+mj-lt"/>
              <a:buAutoNum type="arabicParenR"/>
              <a:defRPr/>
            </a:pPr>
            <a:r>
              <a:rPr lang="fr-FR" sz="3200" dirty="0" smtClean="0">
                <a:solidFill>
                  <a:schemeClr val="tx2"/>
                </a:solidFill>
                <a:latin typeface="Times-Roman"/>
              </a:rPr>
              <a:t>cas exclu</a:t>
            </a:r>
          </a:p>
          <a:p>
            <a:pPr marL="514350" indent="-514350" algn="ctr">
              <a:buClr>
                <a:srgbClr val="FF0000"/>
              </a:buClr>
              <a:defRPr/>
            </a:pPr>
            <a:endParaRPr lang="fr-FR" sz="3200" dirty="0" smtClean="0">
              <a:solidFill>
                <a:schemeClr val="tx2"/>
              </a:solidFill>
              <a:latin typeface="Times-Roman"/>
            </a:endParaRPr>
          </a:p>
          <a:p>
            <a:pPr marL="514350" indent="-514350" algn="ctr">
              <a:buClr>
                <a:srgbClr val="FF0000"/>
              </a:buClr>
              <a:buFont typeface="+mj-lt"/>
              <a:buAutoNum type="arabicParenR"/>
              <a:defRPr/>
            </a:pPr>
            <a:r>
              <a:rPr lang="fr-FR" sz="3200" dirty="0" smtClean="0">
                <a:solidFill>
                  <a:schemeClr val="tx2"/>
                </a:solidFill>
                <a:latin typeface="Times-Roman"/>
              </a:rPr>
              <a:t>cas probable </a:t>
            </a:r>
          </a:p>
          <a:p>
            <a:pPr marL="514350" indent="-514350" algn="ctr">
              <a:buClr>
                <a:srgbClr val="FF0000"/>
              </a:buClr>
              <a:defRPr/>
            </a:pPr>
            <a:endParaRPr lang="fr-FR" sz="3200" dirty="0" smtClean="0">
              <a:solidFill>
                <a:schemeClr val="tx2"/>
              </a:solidFill>
              <a:latin typeface="Times-Roman"/>
            </a:endParaRPr>
          </a:p>
          <a:p>
            <a:pPr marL="514350" indent="-514350" algn="ctr">
              <a:buClr>
                <a:srgbClr val="FF0000"/>
              </a:buClr>
              <a:buFont typeface="+mj-lt"/>
              <a:buAutoNum type="arabicParenR"/>
              <a:defRPr/>
            </a:pPr>
            <a:r>
              <a:rPr lang="fr-FR" sz="3200" dirty="0" smtClean="0">
                <a:solidFill>
                  <a:schemeClr val="tx2"/>
                </a:solidFill>
                <a:latin typeface="Times-Roman"/>
              </a:rPr>
              <a:t>cas confirmé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843392"/>
            <a:ext cx="9144000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 smtClean="0">
                <a:solidFill>
                  <a:schemeClr val="accent1"/>
                </a:solidFill>
              </a:rPr>
              <a:t>                          </a:t>
            </a:r>
            <a:r>
              <a:rPr lang="fr-FR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Les pandémies de grippe</a:t>
            </a:r>
          </a:p>
          <a:p>
            <a:endParaRPr lang="fr-FR" sz="24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1"/>
              </a:buClr>
              <a:buFont typeface="Wingdings" pitchFamily="2" charset="2"/>
              <a:buChar char="Ø"/>
            </a:pPr>
            <a:endParaRPr lang="fr-FR" sz="2400" b="1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1"/>
              </a:buClr>
              <a:buFont typeface="Wingdings" pitchFamily="2" charset="2"/>
              <a:buChar char="Ø"/>
            </a:pPr>
            <a:r>
              <a:rPr lang="fr-FR" sz="28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Ont lieu tous les 10 à 40 ans</a:t>
            </a:r>
          </a:p>
          <a:p>
            <a:pPr>
              <a:buClr>
                <a:schemeClr val="accent1"/>
              </a:buClr>
              <a:buFont typeface="Wingdings" pitchFamily="2" charset="2"/>
              <a:buChar char="Ø"/>
            </a:pPr>
            <a:endParaRPr lang="fr-FR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1"/>
              </a:buClr>
              <a:buFont typeface="Wingdings" pitchFamily="2" charset="2"/>
              <a:buChar char="Ø"/>
            </a:pPr>
            <a:r>
              <a:rPr lang="fr-F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Jusqu’à 50 % de la population mondiale </a:t>
            </a:r>
            <a:r>
              <a:rPr lang="fr-FR" sz="2800" b="1" dirty="0" smtClean="0">
                <a:latin typeface="Arial" pitchFamily="34" charset="0"/>
                <a:cs typeface="Arial" pitchFamily="34" charset="0"/>
              </a:rPr>
              <a:t>peut être affectée</a:t>
            </a:r>
          </a:p>
          <a:p>
            <a:pPr>
              <a:buClr>
                <a:schemeClr val="accent1"/>
              </a:buClr>
              <a:buFont typeface="Wingdings" pitchFamily="2" charset="2"/>
              <a:buChar char="Ø"/>
            </a:pPr>
            <a:endParaRPr lang="fr-FR" sz="28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1"/>
              </a:buClr>
              <a:buFont typeface="Wingdings" pitchFamily="2" charset="2"/>
              <a:buChar char="Ø"/>
            </a:pPr>
            <a:r>
              <a:rPr lang="fr-FR" sz="2800" b="1" dirty="0" smtClean="0">
                <a:latin typeface="Arial" pitchFamily="34" charset="0"/>
                <a:cs typeface="Arial" pitchFamily="34" charset="0"/>
              </a:rPr>
              <a:t>Causée par  </a:t>
            </a:r>
            <a:r>
              <a:rPr lang="fr-F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virus nouveau </a:t>
            </a:r>
            <a:r>
              <a:rPr lang="fr-FR" sz="2800" b="1" dirty="0" smtClean="0">
                <a:latin typeface="Arial" pitchFamily="34" charset="0"/>
                <a:cs typeface="Arial" pitchFamily="34" charset="0"/>
              </a:rPr>
              <a:t>pour la population humaine  </a:t>
            </a:r>
            <a:r>
              <a:rPr lang="fr-F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non reconnu par le système immunitaire </a:t>
            </a:r>
          </a:p>
          <a:p>
            <a:pPr>
              <a:buClr>
                <a:schemeClr val="accent1"/>
              </a:buClr>
              <a:buFont typeface="Wingdings" pitchFamily="2" charset="2"/>
              <a:buChar char="Ø"/>
            </a:pPr>
            <a:endParaRPr lang="fr-FR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1"/>
              </a:buClr>
              <a:buFont typeface="Wingdings" pitchFamily="2" charset="2"/>
              <a:buChar char="Ø"/>
            </a:pPr>
            <a:r>
              <a:rPr lang="fr-F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800" b="1" dirty="0" smtClean="0">
                <a:latin typeface="Arial" pitchFamily="34" charset="0"/>
                <a:cs typeface="Arial" pitchFamily="34" charset="0"/>
              </a:rPr>
              <a:t>taux de létalité élevé</a:t>
            </a:r>
          </a:p>
          <a:p>
            <a:pPr>
              <a:buClr>
                <a:schemeClr val="accent1"/>
              </a:buClr>
              <a:buFont typeface="Wingdings" pitchFamily="2" charset="2"/>
              <a:buChar char="Ø"/>
            </a:pPr>
            <a:endParaRPr lang="fr-FR" sz="2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142852"/>
            <a:ext cx="7498080" cy="785818"/>
          </a:xfrm>
        </p:spPr>
        <p:txBody>
          <a:bodyPr/>
          <a:lstStyle/>
          <a:p>
            <a:r>
              <a:rPr lang="fr-FR" dirty="0" smtClean="0">
                <a:solidFill>
                  <a:srgbClr val="0070C0"/>
                </a:solidFill>
              </a:rPr>
              <a:t>Cas exclu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35608" y="1142984"/>
            <a:ext cx="7498080" cy="5715016"/>
          </a:xfrm>
        </p:spPr>
        <p:txBody>
          <a:bodyPr>
            <a:normAutofit fontScale="92500" lnSpcReduction="20000"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fr-FR" b="1" dirty="0" smtClean="0"/>
              <a:t>si après enquête, le cas  </a:t>
            </a:r>
            <a:r>
              <a:rPr lang="fr-FR" b="1" u="sng" dirty="0" smtClean="0">
                <a:solidFill>
                  <a:schemeClr val="accent1"/>
                </a:solidFill>
              </a:rPr>
              <a:t>ne répond pas aux critères de définition  </a:t>
            </a:r>
            <a:r>
              <a:rPr lang="fr-FR" b="1" dirty="0" smtClean="0"/>
              <a:t>d'un cas possible ;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endParaRPr lang="fr-FR" b="1" dirty="0" smtClean="0"/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fr-FR" b="1" dirty="0" smtClean="0"/>
              <a:t>si les </a:t>
            </a:r>
            <a:r>
              <a:rPr lang="fr-FR" b="1" u="sng" dirty="0" smtClean="0">
                <a:solidFill>
                  <a:schemeClr val="accent1"/>
                </a:solidFill>
              </a:rPr>
              <a:t>résultats virologiques sont négatifs</a:t>
            </a:r>
            <a:endParaRPr lang="fr-FR" b="1" dirty="0" smtClean="0"/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endParaRPr lang="fr-FR" b="1" dirty="0" smtClean="0"/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endParaRPr lang="fr-FR" b="1" dirty="0" smtClean="0"/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fr-FR" b="1" dirty="0" smtClean="0"/>
              <a:t>De même, </a:t>
            </a:r>
            <a:r>
              <a:rPr lang="fr-FR" b="1" u="sng" dirty="0" smtClean="0">
                <a:solidFill>
                  <a:schemeClr val="accent1"/>
                </a:solidFill>
              </a:rPr>
              <a:t>un sujet contact n’ayant pas présenté une symptomatologie compatible </a:t>
            </a:r>
            <a:r>
              <a:rPr lang="fr-FR" b="1" dirty="0" smtClean="0"/>
              <a:t>avec le diagnostic durant la période de suivi, sera considéré « exclu ».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64021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Cas probable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32560" y="1071546"/>
            <a:ext cx="7406640" cy="5429288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fr-FR" sz="2800" b="1" dirty="0" smtClean="0"/>
              <a:t>Cas possible (diagnostic rapide : réponse virus de type A  </a:t>
            </a:r>
            <a:r>
              <a:rPr lang="fr-FR" sz="2800" b="1" u="sng" dirty="0" smtClean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sans précision du sous-type viral)</a:t>
            </a:r>
            <a:endParaRPr lang="fr-FR" sz="2800" b="1" dirty="0" smtClean="0"/>
          </a:p>
          <a:p>
            <a:pPr>
              <a:defRPr/>
            </a:pPr>
            <a:r>
              <a:rPr lang="fr-FR" sz="2800" b="1" dirty="0" smtClean="0"/>
              <a:t>Ou avec détresse respiratoire </a:t>
            </a:r>
            <a:r>
              <a:rPr lang="fr-FR" sz="2800" b="1" u="sng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sans investigation supplémentaire</a:t>
            </a:r>
            <a:r>
              <a:rPr lang="fr-FR" sz="2800" b="1" dirty="0" smtClean="0">
                <a:solidFill>
                  <a:schemeClr val="accent1"/>
                </a:solidFill>
              </a:rPr>
              <a:t> </a:t>
            </a:r>
            <a:r>
              <a:rPr lang="fr-FR" sz="2800" b="1" dirty="0" smtClean="0"/>
              <a:t>(sans confirmation du sous-type A[H1N1]) ;</a:t>
            </a:r>
          </a:p>
          <a:p>
            <a:pPr>
              <a:defRPr/>
            </a:pPr>
            <a:endParaRPr lang="fr-FR" sz="2800" b="1" dirty="0" smtClean="0"/>
          </a:p>
          <a:p>
            <a:pPr>
              <a:defRPr/>
            </a:pPr>
            <a:r>
              <a:rPr lang="fr-FR" sz="2800" b="1" dirty="0" smtClean="0"/>
              <a:t>Tout </a:t>
            </a:r>
            <a:r>
              <a:rPr lang="fr-FR" sz="2800" b="1" u="sng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décès</a:t>
            </a:r>
            <a:r>
              <a:rPr lang="fr-FR" sz="2800" b="1" dirty="0" smtClean="0"/>
              <a:t> répondant à la définition d'un cas possible et pour lequel </a:t>
            </a:r>
            <a:r>
              <a:rPr lang="fr-FR" sz="2800" b="1" u="sng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investigations virologiques n'ont pu être réalisées </a:t>
            </a:r>
            <a:r>
              <a:rPr lang="fr-FR" sz="2800" b="1" dirty="0" smtClean="0"/>
              <a:t>;</a:t>
            </a:r>
          </a:p>
          <a:p>
            <a:pPr>
              <a:defRPr/>
            </a:pPr>
            <a:endParaRPr lang="fr-FR" sz="2800" b="1" dirty="0" smtClean="0"/>
          </a:p>
          <a:p>
            <a:pPr>
              <a:defRPr/>
            </a:pPr>
            <a:r>
              <a:rPr lang="fr-FR" sz="2800" b="1" dirty="0" smtClean="0"/>
              <a:t>Tout cas possible en faveur d'une contamination par H1N1, ne répondant pas aux critères retenus, </a:t>
            </a:r>
            <a:r>
              <a:rPr lang="fr-FR" sz="2800" b="1" u="sng" dirty="0" smtClean="0">
                <a:solidFill>
                  <a:srgbClr val="00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évaluée par un comité d'expert</a:t>
            </a:r>
            <a:r>
              <a:rPr lang="fr-FR" sz="2800" b="1" dirty="0" smtClean="0"/>
              <a:t>.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96908"/>
          </a:xfrm>
        </p:spPr>
        <p:txBody>
          <a:bodyPr/>
          <a:lstStyle/>
          <a:p>
            <a:r>
              <a:rPr lang="fr-FR" dirty="0" smtClean="0">
                <a:solidFill>
                  <a:srgbClr val="0070C0"/>
                </a:solidFill>
              </a:rPr>
              <a:t>Cas confirmé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Un cas déclaré initialement « </a:t>
            </a:r>
            <a:r>
              <a:rPr lang="fr-FR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cas possible 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» sera mentionné </a:t>
            </a:r>
            <a:r>
              <a:rPr lang="fr-FR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 cas confirmé </a:t>
            </a:r>
            <a:r>
              <a:rPr lang="fr-FR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»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 lorsque</a:t>
            </a:r>
          </a:p>
          <a:p>
            <a:pPr>
              <a:defRPr/>
            </a:pPr>
            <a:endParaRPr lang="fr-FR" b="1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fr-FR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les résultats des  prélèvements  virologiques reviennent  positifs</a:t>
            </a:r>
            <a:endParaRPr lang="fr-FR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Cas index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410200"/>
          </a:xfrm>
        </p:spPr>
        <p:txBody>
          <a:bodyPr>
            <a:normAutofit/>
          </a:bodyPr>
          <a:lstStyle/>
          <a:p>
            <a:pPr>
              <a:buNone/>
              <a:defRPr/>
            </a:pPr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 première personne</a:t>
            </a:r>
          </a:p>
          <a:p>
            <a:pPr>
              <a:buNone/>
              <a:defRPr/>
            </a:pPr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qui a motivé des investigations complémentaires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buNone/>
              <a:defRPr/>
            </a:pP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  <a:defRPr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Elle a été déclarée comme </a:t>
            </a:r>
            <a:r>
              <a:rPr lang="fr-FR" b="1" u="sng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</a:t>
            </a:r>
            <a:r>
              <a:rPr lang="fr-FR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fr-FR" b="1" u="sng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cas possible ». </a:t>
            </a:r>
          </a:p>
          <a:p>
            <a:pPr>
              <a:buNone/>
              <a:defRPr/>
            </a:pP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  <a:defRPr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Sont reliés à ce malade d’éventuels </a:t>
            </a:r>
            <a:r>
              <a:rPr lang="fr-F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sujets contacts</a:t>
            </a:r>
            <a:endParaRPr lang="fr-FR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fr-FR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25470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0070C0"/>
                </a:solidFill>
                <a:latin typeface="Times-Roman"/>
                <a:cs typeface="Arial" pitchFamily="34" charset="0"/>
              </a:rPr>
              <a:t>Un sujet contact est 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/>
            </a:r>
            <a:br>
              <a:rPr lang="fr-FR" dirty="0" smtClean="0">
                <a:latin typeface="Arial" pitchFamily="34" charset="0"/>
                <a:cs typeface="Arial" pitchFamily="34" charset="0"/>
              </a:rPr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00100" y="928670"/>
            <a:ext cx="7933588" cy="5786478"/>
          </a:xfrm>
        </p:spPr>
        <p:txBody>
          <a:bodyPr>
            <a:normAutofit fontScale="92500" lnSpcReduction="10000"/>
          </a:bodyPr>
          <a:lstStyle/>
          <a:p>
            <a:pPr>
              <a:buNone/>
              <a:defRPr/>
            </a:pPr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une personne reliée au cas index</a:t>
            </a:r>
            <a:r>
              <a:rPr lang="fr-F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ne présentant initialement </a:t>
            </a:r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pas de symptomatologie respiratoire 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compatible avec un cas possible  de grippe à virus A</a:t>
            </a:r>
            <a:endParaRPr lang="fr-FR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fr-FR" b="1" dirty="0" smtClean="0">
                <a:solidFill>
                  <a:schemeClr val="accent1"/>
                </a:solidFill>
              </a:rPr>
              <a:t>ET </a:t>
            </a:r>
          </a:p>
          <a:p>
            <a:pPr algn="ctr">
              <a:defRPr/>
            </a:pPr>
            <a:r>
              <a:rPr lang="fr-FR" b="1" dirty="0" smtClean="0">
                <a:latin typeface="Arial" pitchFamily="34" charset="0"/>
                <a:cs typeface="Arial" pitchFamily="34" charset="0"/>
              </a:rPr>
              <a:t>qui a eu des </a:t>
            </a:r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contacts répétés  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et  </a:t>
            </a:r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très proches 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avec un cas possible   de grippe  à virus A[H1N1] mais     </a:t>
            </a:r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n’a pas été soumis à la même exposition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. Il s’agit généralement de   personnes partageant le même foyer  ou de voyageurs  ayant partagé  le même transport</a:t>
            </a:r>
            <a:r>
              <a:rPr lang="fr-FR" b="1" dirty="0" smtClean="0"/>
              <a:t>.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435608" y="-24"/>
            <a:ext cx="7498080" cy="1143000"/>
          </a:xfrm>
        </p:spPr>
        <p:txBody>
          <a:bodyPr>
            <a:normAutofit/>
          </a:bodyPr>
          <a:lstStyle/>
          <a:p>
            <a:r>
              <a:rPr lang="fr-FR" sz="3200" b="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Surveillance de la grippe</a:t>
            </a:r>
            <a:endParaRPr lang="fr-FR" sz="3200" b="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2275" name="Rectangle 3"/>
          <p:cNvSpPr>
            <a:spLocks noGrp="1" noChangeArrowheads="1"/>
          </p:cNvSpPr>
          <p:nvPr>
            <p:ph idx="1"/>
          </p:nvPr>
        </p:nvSpPr>
        <p:spPr>
          <a:xfrm>
            <a:off x="500034" y="1500174"/>
            <a:ext cx="8286808" cy="121444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fr-FR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fr-F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Pourquoi surveiller la grippe ?</a:t>
            </a:r>
            <a:endParaRPr lang="fr-FR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sz="2800" dirty="0" smtClean="0">
                <a:latin typeface="Times-Roman"/>
                <a:cs typeface="Arial" pitchFamily="34" charset="0"/>
              </a:rPr>
              <a:t>La grippe préoccupation </a:t>
            </a:r>
            <a:r>
              <a:rPr lang="fr-FR" sz="2800" dirty="0">
                <a:latin typeface="Times-Roman"/>
                <a:cs typeface="Arial" pitchFamily="34" charset="0"/>
              </a:rPr>
              <a:t>de santé publique</a:t>
            </a:r>
          </a:p>
          <a:p>
            <a:pPr>
              <a:buNone/>
            </a:pPr>
            <a:endParaRPr lang="fr-FR" sz="2800" dirty="0" smtClean="0">
              <a:latin typeface="Times-Roman"/>
              <a:cs typeface="Arial" pitchFamily="34" charset="0"/>
            </a:endParaRPr>
          </a:p>
          <a:p>
            <a:pPr>
              <a:buNone/>
            </a:pPr>
            <a:r>
              <a:rPr lang="fr-FR" sz="2800" dirty="0" smtClean="0">
                <a:latin typeface="Times-Roman"/>
                <a:cs typeface="Arial" pitchFamily="34" charset="0"/>
              </a:rPr>
              <a:t>Maladie </a:t>
            </a:r>
            <a:r>
              <a:rPr lang="fr-FR" sz="2800" dirty="0">
                <a:latin typeface="Times-Roman"/>
                <a:cs typeface="Arial" pitchFamily="34" charset="0"/>
              </a:rPr>
              <a:t>fréquente à fort potentiel épidémique</a:t>
            </a:r>
          </a:p>
          <a:p>
            <a:pPr>
              <a:buNone/>
            </a:pPr>
            <a:endParaRPr lang="fr-FR" sz="2800" dirty="0" smtClean="0">
              <a:latin typeface="Times-Roman"/>
              <a:cs typeface="Arial" pitchFamily="34" charset="0"/>
            </a:endParaRPr>
          </a:p>
          <a:p>
            <a:pPr>
              <a:buNone/>
            </a:pPr>
            <a:r>
              <a:rPr lang="fr-FR" sz="2800" dirty="0" smtClean="0">
                <a:latin typeface="Times-Roman"/>
                <a:cs typeface="Arial" pitchFamily="34" charset="0"/>
              </a:rPr>
              <a:t>Morbidité </a:t>
            </a:r>
            <a:r>
              <a:rPr lang="fr-FR" sz="2800" dirty="0">
                <a:latin typeface="Times-Roman"/>
                <a:cs typeface="Arial" pitchFamily="34" charset="0"/>
              </a:rPr>
              <a:t>importante (mortalité non négligeable</a:t>
            </a:r>
            <a:r>
              <a:rPr lang="fr-FR" sz="2800" dirty="0" smtClean="0">
                <a:latin typeface="Times-Roman"/>
                <a:cs typeface="Arial" pitchFamily="34" charset="0"/>
              </a:rPr>
              <a:t>)</a:t>
            </a:r>
          </a:p>
          <a:p>
            <a:pPr>
              <a:buNone/>
            </a:pPr>
            <a:endParaRPr lang="fr-FR" sz="2800" b="1" dirty="0" smtClean="0">
              <a:solidFill>
                <a:srgbClr val="0070C0"/>
              </a:solidFill>
              <a:latin typeface="Times-Roman"/>
              <a:cs typeface="Arial" pitchFamily="34" charset="0"/>
            </a:endParaRPr>
          </a:p>
          <a:p>
            <a:pPr>
              <a:buNone/>
            </a:pPr>
            <a:r>
              <a:rPr lang="fr-FR" sz="2800" b="1" dirty="0" smtClean="0">
                <a:solidFill>
                  <a:srgbClr val="0070C0"/>
                </a:solidFill>
                <a:latin typeface="Times-Roman"/>
                <a:cs typeface="Arial" pitchFamily="34" charset="0"/>
              </a:rPr>
              <a:t>En Algérie</a:t>
            </a:r>
            <a:r>
              <a:rPr lang="fr-FR" sz="2800" dirty="0" smtClean="0">
                <a:latin typeface="Times-Roman"/>
                <a:cs typeface="Arial" pitchFamily="34" charset="0"/>
              </a:rPr>
              <a:t>: Réseau national de surveillance de la grippe saisonnière</a:t>
            </a:r>
          </a:p>
          <a:p>
            <a:pPr>
              <a:buNone/>
            </a:pP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2277" name="Rectangle 5"/>
          <p:cNvSpPr>
            <a:spLocks noChangeArrowheads="1"/>
          </p:cNvSpPr>
          <p:nvPr/>
        </p:nvSpPr>
        <p:spPr bwMode="auto">
          <a:xfrm>
            <a:off x="585612" y="5062555"/>
            <a:ext cx="7772400" cy="795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lIns="90482" tIns="44447" rIns="90482" bIns="44447"/>
          <a:lstStyle/>
          <a:p>
            <a:pPr algn="ctr"/>
            <a:endParaRPr lang="fr-FR" sz="3000" b="1" dirty="0">
              <a:solidFill>
                <a:srgbClr val="FFFF00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336512"/>
            <a:ext cx="9144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FFFF00"/>
              </a:buClr>
              <a:buSzPct val="80000"/>
            </a:pPr>
            <a:r>
              <a:rPr lang="fr-FR" sz="28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Limiter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le retentissement d’une épidémie sur le système de soin</a:t>
            </a:r>
          </a:p>
          <a:p>
            <a:pPr marL="342900" indent="-342900">
              <a:spcBef>
                <a:spcPct val="20000"/>
              </a:spcBef>
              <a:buClr>
                <a:srgbClr val="FFFF00"/>
              </a:buClr>
              <a:buSzPct val="80000"/>
            </a:pPr>
            <a:endParaRPr lang="fr-FR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rgbClr val="FFFF00"/>
              </a:buClr>
              <a:buSzPct val="80000"/>
            </a:pPr>
            <a:r>
              <a:rPr lang="fr-FR" sz="28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Connaitre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les souches grippales en circulation pour:</a:t>
            </a:r>
          </a:p>
          <a:p>
            <a:pPr marL="749300" lvl="1" indent="-292100">
              <a:spcBef>
                <a:spcPct val="20000"/>
              </a:spcBef>
              <a:buClr>
                <a:srgbClr val="FFFF00"/>
              </a:buClr>
              <a:buSzPct val="85000"/>
            </a:pPr>
            <a:r>
              <a:rPr lang="fr-FR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Composition du vaccin</a:t>
            </a:r>
          </a:p>
          <a:p>
            <a:pPr marL="749300" lvl="1" indent="-292100">
              <a:spcBef>
                <a:spcPct val="20000"/>
              </a:spcBef>
              <a:buClr>
                <a:srgbClr val="FFFF00"/>
              </a:buClr>
              <a:buSzPct val="85000"/>
            </a:pPr>
            <a:r>
              <a:rPr lang="fr-FR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Détection de l’émergence d’un virus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à potentiel pandémique</a:t>
            </a:r>
          </a:p>
          <a:p>
            <a:pPr marL="749300" lvl="1" indent="-292100">
              <a:spcBef>
                <a:spcPct val="20000"/>
              </a:spcBef>
              <a:buClr>
                <a:srgbClr val="FFFF00"/>
              </a:buClr>
              <a:buSzPct val="85000"/>
            </a:pPr>
            <a:endParaRPr lang="fr-FR" sz="28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64633" y="571480"/>
            <a:ext cx="49648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FF0000"/>
                </a:solidFill>
                <a:latin typeface="Arial" pitchFamily="34" charset="0"/>
              </a:rPr>
              <a:t>Intérêt de la surveillance</a:t>
            </a:r>
            <a:endParaRPr lang="fr-FR" sz="3200" b="1" dirty="0">
              <a:solidFill>
                <a:srgbClr val="FF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-71462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Infection à COVID-19(</a:t>
            </a:r>
            <a:r>
              <a:rPr lang="fr-FR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sras</a:t>
            </a:r>
            <a:r>
              <a:rPr lang="fr-FR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COV2)</a:t>
            </a:r>
            <a:endParaRPr lang="fr-FR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14414" y="1142984"/>
            <a:ext cx="7719274" cy="5715016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Les Coronavirus sont une grande famille de virus, qui provoquent des infections allant d’un simple rhume (certains virus saisonniers sont des Coronavirus) à des pathologies plus sévères comme le MERS-COV ou le SRAS.</a:t>
            </a:r>
          </a:p>
          <a:p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Le virus identifié en janvier 2020 en Chine est un nouveau Coronavirus. </a:t>
            </a:r>
          </a:p>
          <a:p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Ce Coronavirus a été nommée COVID-19 par </a:t>
            </a:r>
            <a:r>
              <a:rPr lang="fr-FR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l’Organisation mondiale de la Santé - OMS</a:t>
            </a:r>
            <a:endParaRPr lang="fr-FR" b="1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142852"/>
            <a:ext cx="7498080" cy="785818"/>
          </a:xfrm>
        </p:spPr>
        <p:txBody>
          <a:bodyPr>
            <a:normAutofit/>
          </a:bodyPr>
          <a:lstStyle/>
          <a:p>
            <a:r>
              <a:rPr lang="fr-FR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EPIDEMIOLOGIE</a:t>
            </a:r>
            <a:endParaRPr lang="fr-FR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42976" y="1000108"/>
            <a:ext cx="7786742" cy="5643602"/>
          </a:xfrm>
        </p:spPr>
        <p:txBody>
          <a:bodyPr>
            <a:normAutofit fontScale="77500" lnSpcReduction="20000"/>
          </a:bodyPr>
          <a:lstStyle/>
          <a:p>
            <a:endParaRPr lang="fr-FR" b="1" dirty="0" smtClean="0">
              <a:solidFill>
                <a:srgbClr val="0070C0"/>
              </a:solidFill>
            </a:endParaRPr>
          </a:p>
          <a:p>
            <a:r>
              <a:rPr lang="fr-FR" b="1" dirty="0" smtClean="0">
                <a:solidFill>
                  <a:srgbClr val="0070C0"/>
                </a:solidFill>
              </a:rPr>
              <a:t>Réservoir: </a:t>
            </a:r>
            <a:r>
              <a:rPr lang="fr-FR" b="1" dirty="0" smtClean="0">
                <a:solidFill>
                  <a:srgbClr val="FF0000"/>
                </a:solidFill>
              </a:rPr>
              <a:t>????</a:t>
            </a:r>
            <a:r>
              <a:rPr lang="fr-FR" b="1" dirty="0" smtClean="0">
                <a:solidFill>
                  <a:srgbClr val="0070C0"/>
                </a:solidFill>
              </a:rPr>
              <a:t> </a:t>
            </a:r>
            <a:r>
              <a:rPr lang="fr-FR" dirty="0" smtClean="0"/>
              <a:t>Chauve souris, mammifère</a:t>
            </a:r>
          </a:p>
          <a:p>
            <a:endParaRPr lang="fr-FR" b="1" dirty="0" smtClean="0">
              <a:solidFill>
                <a:srgbClr val="0070C0"/>
              </a:solidFill>
            </a:endParaRPr>
          </a:p>
          <a:p>
            <a:r>
              <a:rPr lang="fr-FR" b="1" dirty="0" smtClean="0">
                <a:solidFill>
                  <a:srgbClr val="0070C0"/>
                </a:solidFill>
              </a:rPr>
              <a:t>TRANSMISSION COVID-19</a:t>
            </a:r>
            <a:r>
              <a:rPr lang="fr-FR" b="1" dirty="0" smtClean="0"/>
              <a:t> </a:t>
            </a:r>
            <a:endParaRPr lang="fr-FR" dirty="0" smtClean="0"/>
          </a:p>
          <a:p>
            <a:r>
              <a:rPr lang="fr-FR" u="sng" dirty="0" smtClean="0"/>
              <a:t>par les postillons</a:t>
            </a:r>
            <a:r>
              <a:rPr lang="fr-FR" dirty="0" smtClean="0"/>
              <a:t>: particules émises lors des éternuements ou de la toux). 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On considère qu’un contact étroit avec une personne </a:t>
            </a:r>
            <a:r>
              <a:rPr lang="fr-FR" dirty="0" smtClean="0"/>
              <a:t>malade est nécessaire pour transmettre la maladie : </a:t>
            </a:r>
          </a:p>
          <a:p>
            <a:r>
              <a:rPr lang="fr-FR" dirty="0" smtClean="0"/>
              <a:t>même lieu de vie, </a:t>
            </a:r>
          </a:p>
          <a:p>
            <a:r>
              <a:rPr lang="fr-FR" dirty="0" smtClean="0"/>
              <a:t>contact direct à moins d’un mètre lors d’une toux, d’un éternuement ou une discussion en l’absence de mesures de protection.</a:t>
            </a:r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 </a:t>
            </a:r>
            <a:r>
              <a:rPr lang="fr-FR" u="sng" dirty="0" smtClean="0"/>
              <a:t>Les mains contaminées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1"/>
          <p:cNvSpPr>
            <a:spLocks noChangeArrowheads="1"/>
          </p:cNvSpPr>
          <p:nvPr/>
        </p:nvSpPr>
        <p:spPr bwMode="auto">
          <a:xfrm>
            <a:off x="0" y="142852"/>
            <a:ext cx="13112757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</a:t>
            </a:r>
            <a:r>
              <a:rPr kumimoji="0" lang="fr-FR" sz="3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Diagnostic positif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400" b="1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_ Prélèvement </a:t>
            </a:r>
            <a:r>
              <a:rPr kumimoji="0" lang="fr-FR" sz="240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naso</a:t>
            </a:r>
            <a:r>
              <a:rPr kumimoji="0" lang="fr-FR" sz="24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pharyngé par écouvillon; </a:t>
            </a:r>
            <a:r>
              <a:rPr kumimoji="0" lang="fr-FR" sz="24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écouvillon nez et pharynx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_ LBA: sur récipient stérile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_ Aspiration bronchique sur récipient stérile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Les tests diagnostic du Coronavirus COVID-19 :</a:t>
            </a:r>
            <a:r>
              <a:rPr kumimoji="0" lang="fr-FR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PCR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sont effectués Dans les établissements de santé de référence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Résultats: 3 à 5 HEURES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IPA</a:t>
            </a:r>
            <a:r>
              <a:rPr lang="fr-FR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seul en ALGERIE à ALGER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Qui</a:t>
            </a:r>
            <a:r>
              <a:rPr kumimoji="0" lang="fr-FR" sz="24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prélever: Cas suspect et contact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Qui fait le prélèvement: centre de référence: </a:t>
            </a: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infectiologue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7158" y="-214338"/>
            <a:ext cx="8786842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                                   </a:t>
            </a:r>
            <a:r>
              <a:rPr lang="fr-FR" sz="3200" b="1" dirty="0" smtClean="0">
                <a:solidFill>
                  <a:srgbClr val="FF0000"/>
                </a:solidFill>
                <a:latin typeface="Arial Narrow" pitchFamily="34" charset="0"/>
              </a:rPr>
              <a:t>Les épidémies de grippe</a:t>
            </a:r>
          </a:p>
          <a:p>
            <a:endParaRPr lang="fr-FR" sz="3200" dirty="0" smtClean="0">
              <a:latin typeface="Arial Narrow" pitchFamily="34" charset="0"/>
            </a:endParaRPr>
          </a:p>
          <a:p>
            <a:pPr>
              <a:buClr>
                <a:schemeClr val="accent1"/>
              </a:buClr>
              <a:buFont typeface="Wingdings" pitchFamily="2" charset="2"/>
              <a:buChar char="Ø"/>
            </a:pPr>
            <a:r>
              <a:rPr lang="fr-FR" sz="2800" dirty="0" smtClean="0">
                <a:latin typeface="Times-Roman"/>
              </a:rPr>
              <a:t>ont des </a:t>
            </a:r>
            <a:r>
              <a:rPr lang="fr-FR" sz="2800" b="1" dirty="0" smtClean="0">
                <a:solidFill>
                  <a:srgbClr val="0070C0"/>
                </a:solidFill>
                <a:latin typeface="Times-Roman"/>
              </a:rPr>
              <a:t>profils différents</a:t>
            </a:r>
          </a:p>
          <a:p>
            <a:pPr>
              <a:buClr>
                <a:schemeClr val="accent1"/>
              </a:buClr>
              <a:buFont typeface="Wingdings" pitchFamily="2" charset="2"/>
              <a:buChar char="Ø"/>
            </a:pPr>
            <a:endParaRPr lang="fr-FR" sz="2800" dirty="0" smtClean="0">
              <a:latin typeface="Times-Roman"/>
            </a:endParaRPr>
          </a:p>
          <a:p>
            <a:pPr>
              <a:buClr>
                <a:schemeClr val="accent1"/>
              </a:buClr>
              <a:buFont typeface="Wingdings" pitchFamily="2" charset="2"/>
              <a:buChar char="Ø"/>
            </a:pPr>
            <a:r>
              <a:rPr lang="fr-FR" sz="2800" dirty="0" smtClean="0">
                <a:latin typeface="Times-Roman"/>
              </a:rPr>
              <a:t>Sont dues à </a:t>
            </a:r>
            <a:r>
              <a:rPr lang="fr-FR" sz="2800" b="1" dirty="0" smtClean="0">
                <a:solidFill>
                  <a:srgbClr val="0070C0"/>
                </a:solidFill>
                <a:latin typeface="Times-Roman"/>
              </a:rPr>
              <a:t>des virus différents </a:t>
            </a:r>
            <a:r>
              <a:rPr lang="fr-FR" sz="2800" dirty="0" smtClean="0">
                <a:latin typeface="Times-Roman"/>
              </a:rPr>
              <a:t>(glissement antigénique)</a:t>
            </a:r>
          </a:p>
          <a:p>
            <a:pPr>
              <a:buClr>
                <a:schemeClr val="accent1"/>
              </a:buClr>
              <a:buFont typeface="Wingdings" pitchFamily="2" charset="2"/>
              <a:buChar char="Ø"/>
            </a:pPr>
            <a:endParaRPr lang="fr-FR" sz="2800" dirty="0" smtClean="0">
              <a:latin typeface="Times-Roman"/>
            </a:endParaRPr>
          </a:p>
          <a:p>
            <a:pPr>
              <a:buClr>
                <a:schemeClr val="accent1"/>
              </a:buClr>
              <a:buFont typeface="Wingdings" pitchFamily="2" charset="2"/>
              <a:buChar char="Ø"/>
            </a:pPr>
            <a:r>
              <a:rPr lang="fr-FR" sz="2800" dirty="0" smtClean="0">
                <a:latin typeface="Times-Roman"/>
              </a:rPr>
              <a:t>Chaque année, il y a </a:t>
            </a:r>
            <a:r>
              <a:rPr lang="fr-FR" sz="2800" b="1" dirty="0" smtClean="0">
                <a:solidFill>
                  <a:srgbClr val="0070C0"/>
                </a:solidFill>
                <a:latin typeface="Times-Roman"/>
              </a:rPr>
              <a:t>une épidémie</a:t>
            </a:r>
          </a:p>
          <a:p>
            <a:pPr>
              <a:buClr>
                <a:schemeClr val="accent1"/>
              </a:buClr>
              <a:buFont typeface="Wingdings" pitchFamily="2" charset="2"/>
              <a:buChar char="Ø"/>
            </a:pPr>
            <a:endParaRPr lang="fr-FR" sz="2800" dirty="0" smtClean="0">
              <a:latin typeface="Times-Roman"/>
            </a:endParaRPr>
          </a:p>
          <a:p>
            <a:pPr>
              <a:buClr>
                <a:schemeClr val="accent1"/>
              </a:buClr>
              <a:buFont typeface="Wingdings" pitchFamily="2" charset="2"/>
              <a:buChar char="Ø"/>
            </a:pPr>
            <a:r>
              <a:rPr lang="fr-FR" sz="2800" dirty="0" smtClean="0">
                <a:latin typeface="Times-Roman"/>
              </a:rPr>
              <a:t>L’épidémie est essentiellement </a:t>
            </a:r>
            <a:r>
              <a:rPr lang="fr-FR" sz="2800" dirty="0" smtClean="0">
                <a:solidFill>
                  <a:srgbClr val="FF0000"/>
                </a:solidFill>
                <a:latin typeface="Times-Roman"/>
              </a:rPr>
              <a:t>un phénomène communautaire</a:t>
            </a:r>
          </a:p>
          <a:p>
            <a:pPr>
              <a:buClr>
                <a:schemeClr val="accent1"/>
              </a:buClr>
              <a:buFont typeface="Wingdings" pitchFamily="2" charset="2"/>
              <a:buChar char="Ø"/>
            </a:pPr>
            <a:endParaRPr lang="fr-FR" sz="2800" dirty="0" smtClean="0">
              <a:latin typeface="Times-Roman"/>
            </a:endParaRPr>
          </a:p>
          <a:p>
            <a:pPr>
              <a:buClr>
                <a:schemeClr val="accent1"/>
              </a:buClr>
              <a:buFont typeface="Wingdings" pitchFamily="2" charset="2"/>
              <a:buChar char="Ø"/>
            </a:pPr>
            <a:r>
              <a:rPr lang="fr-FR" sz="2800" b="1" dirty="0" smtClean="0">
                <a:solidFill>
                  <a:srgbClr val="0070C0"/>
                </a:solidFill>
                <a:latin typeface="Times-Roman"/>
              </a:rPr>
              <a:t>Certains</a:t>
            </a:r>
            <a:r>
              <a:rPr lang="fr-FR" sz="2800" dirty="0" smtClean="0">
                <a:solidFill>
                  <a:srgbClr val="0070C0"/>
                </a:solidFill>
                <a:latin typeface="Times-Roman"/>
              </a:rPr>
              <a:t> </a:t>
            </a:r>
            <a:r>
              <a:rPr lang="fr-FR" sz="2800" dirty="0" smtClean="0">
                <a:latin typeface="Times-Roman"/>
              </a:rPr>
              <a:t>patients seulement sont </a:t>
            </a:r>
            <a:r>
              <a:rPr lang="fr-FR" sz="2800" b="1" dirty="0" smtClean="0">
                <a:solidFill>
                  <a:srgbClr val="0070C0"/>
                </a:solidFill>
                <a:latin typeface="Times-Roman"/>
              </a:rPr>
              <a:t>hospitalisés</a:t>
            </a:r>
            <a:endParaRPr lang="fr-FR" sz="2800" b="1" dirty="0">
              <a:solidFill>
                <a:srgbClr val="0070C0"/>
              </a:solidFill>
              <a:latin typeface="Times-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5786" y="1214422"/>
            <a:ext cx="821537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r>
              <a:rPr lang="fr-FR" sz="24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CURATIF</a:t>
            </a:r>
          </a:p>
          <a:p>
            <a:endParaRPr lang="fr-FR" sz="2400" b="1" u="sng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1-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Traitement symptomatique( repos, boissons, antipyrétiques) </a:t>
            </a:r>
          </a:p>
          <a:p>
            <a:pPr>
              <a:buNone/>
            </a:pPr>
            <a:endParaRPr lang="fr-FR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2- Antiviraux</a:t>
            </a:r>
          </a:p>
          <a:p>
            <a:pPr>
              <a:buNone/>
            </a:pPr>
            <a:endParaRPr lang="fr-FR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3- Traitement des complications (Antibiotiques)</a:t>
            </a:r>
          </a:p>
          <a:p>
            <a:pPr>
              <a:buNone/>
            </a:pPr>
            <a:endParaRPr lang="fr-FR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fr-FR" sz="2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                                  </a:t>
            </a:r>
            <a:r>
              <a:rPr lang="fr-FR" sz="24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PREVENTIF</a:t>
            </a:r>
          </a:p>
          <a:p>
            <a:pPr>
              <a:buNone/>
            </a:pPr>
            <a:endParaRPr lang="fr-FR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1-Mesures d’hygiène</a:t>
            </a:r>
          </a:p>
          <a:p>
            <a:pPr>
              <a:buNone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2-vaccination</a:t>
            </a:r>
          </a:p>
          <a:p>
            <a:pPr>
              <a:buNone/>
            </a:pPr>
            <a:endParaRPr lang="fr-FR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fr-FR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00232" y="214290"/>
            <a:ext cx="46202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Traitement de la grippe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-24"/>
            <a:ext cx="8686800" cy="6572272"/>
          </a:xfrm>
        </p:spPr>
        <p:txBody>
          <a:bodyPr>
            <a:normAutofit/>
          </a:bodyPr>
          <a:lstStyle/>
          <a:p>
            <a:pPr marL="193675" indent="-193675" eaLnBrk="0" hangingPunct="0"/>
            <a:r>
              <a:rPr lang="fr-FR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TRT symptomatique : </a:t>
            </a:r>
          </a:p>
          <a:p>
            <a:pPr marL="193675" indent="-193675" eaLnBrk="0" hangingPunct="0">
              <a:buNone/>
            </a:pPr>
            <a:r>
              <a:rPr lang="fr-FR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Médicaments de confort</a:t>
            </a:r>
          </a:p>
          <a:p>
            <a:pPr marL="193675" indent="-193675" eaLnBrk="0" hangingPunct="0">
              <a:buNone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        ne ciblent pas le virus </a:t>
            </a:r>
          </a:p>
          <a:p>
            <a:pPr marL="193675" indent="-193675" eaLnBrk="0" hangingPunct="0">
              <a:buNone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        améliorent les symptômes</a:t>
            </a:r>
          </a:p>
          <a:p>
            <a:pPr marL="193675" indent="-193675" eaLnBrk="0" hangingPunct="0">
              <a:buNone/>
            </a:pPr>
            <a:endParaRPr lang="fr-FR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193675" indent="-193675" eaLnBrk="0" hangingPunct="0"/>
            <a:r>
              <a:rPr lang="fr-FR" sz="2800" b="1" u="sng" dirty="0" smtClean="0">
                <a:solidFill>
                  <a:srgbClr val="002060"/>
                </a:solidFill>
                <a:latin typeface="Arial" pitchFamily="34" charset="0"/>
              </a:rPr>
              <a:t>Antibiotiques</a:t>
            </a:r>
          </a:p>
          <a:p>
            <a:pPr marL="193675" indent="-193675" eaLnBrk="0" hangingPunct="0">
              <a:buNone/>
            </a:pPr>
            <a:r>
              <a:rPr lang="fr-FR" sz="2800" b="1" dirty="0" smtClean="0">
                <a:solidFill>
                  <a:srgbClr val="002060"/>
                </a:solidFill>
                <a:latin typeface="Arial" pitchFamily="34" charset="0"/>
              </a:rPr>
              <a:t>   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Ne ciblent pas le virus</a:t>
            </a:r>
          </a:p>
          <a:p>
            <a:pPr marL="193675" indent="-193675" eaLnBrk="0" hangingPunct="0">
              <a:buNone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   Prescrits en cas de complications  avérées seulement</a:t>
            </a:r>
          </a:p>
          <a:p>
            <a:pPr marL="193675" indent="-193675" eaLnBrk="0" hangingPunct="0">
              <a:buNone/>
            </a:pPr>
            <a:endParaRPr lang="fr-FR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Les antiviraux</a:t>
            </a:r>
          </a:p>
          <a:p>
            <a:pPr>
              <a:buNone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Tamiflu</a:t>
            </a:r>
            <a:r>
              <a:rPr lang="fr-FR" sz="2800" baseline="30000" dirty="0" smtClean="0">
                <a:latin typeface="Times New Roman" pitchFamily="18" charset="0"/>
                <a:cs typeface="Times New Roman" pitchFamily="18" charset="0"/>
              </a:rPr>
              <a:t>®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oseltamivir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Relenza</a:t>
            </a:r>
            <a:r>
              <a:rPr lang="fr-FR" sz="2800" baseline="30000" dirty="0" smtClean="0">
                <a:latin typeface="Times New Roman" pitchFamily="18" charset="0"/>
                <a:cs typeface="Times New Roman" pitchFamily="18" charset="0"/>
              </a:rPr>
              <a:t>®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zeltamivir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marL="193675" indent="-193675" eaLnBrk="0" hangingPunct="0">
              <a:buNone/>
            </a:pPr>
            <a:endParaRPr lang="fr-FR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193675" indent="-193675" eaLnBrk="0" hangingPunct="0">
              <a:buNone/>
            </a:pPr>
            <a:endParaRPr lang="fr-FR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FR"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71422"/>
            <a:ext cx="7239000" cy="1143000"/>
          </a:xfrm>
        </p:spPr>
        <p:txBody>
          <a:bodyPr>
            <a:normAutofit/>
          </a:bodyPr>
          <a:lstStyle/>
          <a:p>
            <a:pPr algn="ctr"/>
            <a:r>
              <a:rPr lang="fr-FR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fr-FR" sz="3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Les antiviraux</a:t>
            </a:r>
            <a:r>
              <a:rPr lang="fr-FR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r-FR" sz="32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fr-FR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928670"/>
            <a:ext cx="7858180" cy="5527066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Bénéfice maximum si traitement précoce.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endParaRPr lang="fr-FR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Plus le traitement antiviral est instauré tôt, plus la maladie est de courte durée. 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None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 </a:t>
            </a:r>
            <a:endParaRPr lang="fr-FR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Permettent de </a:t>
            </a:r>
            <a:r>
              <a:rPr lang="fr-FR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diminuer le portage viral nasal et limitent ainsi la contagiosité du virus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endParaRPr lang="fr-FR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Clr>
                <a:schemeClr val="tx1"/>
              </a:buClr>
              <a:buNone/>
            </a:pPr>
            <a:endParaRPr lang="fr-FR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Clr>
                <a:schemeClr val="tx1"/>
              </a:buClr>
              <a:buNone/>
            </a:pPr>
            <a:r>
              <a:rPr lang="fr-F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</a:t>
            </a:r>
            <a:r>
              <a:rPr lang="fr-FR" sz="3200" b="1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Indications</a:t>
            </a:r>
          </a:p>
          <a:p>
            <a:pPr>
              <a:lnSpc>
                <a:spcPct val="90000"/>
              </a:lnSpc>
              <a:buClr>
                <a:schemeClr val="tx1"/>
              </a:buClr>
              <a:buNone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En cas de pandémie pour limiter la contagiosité et la diffusion du virus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endParaRPr lang="fr-FR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Clr>
                <a:schemeClr val="tx1"/>
              </a:buClr>
            </a:pPr>
            <a:endParaRPr lang="fr-FR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Grippe saisonnière: terrains particuliers</a:t>
            </a:r>
            <a:endParaRPr lang="fr-FR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re 1"/>
          <p:cNvSpPr>
            <a:spLocks noGrp="1"/>
          </p:cNvSpPr>
          <p:nvPr>
            <p:ph type="title"/>
          </p:nvPr>
        </p:nvSpPr>
        <p:spPr>
          <a:xfrm>
            <a:off x="428596" y="-71462"/>
            <a:ext cx="8229600" cy="571504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fr-FR" sz="3200" b="1" dirty="0" smtClean="0">
                <a:solidFill>
                  <a:srgbClr val="FF0000"/>
                </a:solidFill>
                <a:latin typeface="Times-Roman"/>
                <a:cs typeface="Arial" pitchFamily="34" charset="0"/>
              </a:rPr>
              <a:t>Effets indésirables</a:t>
            </a:r>
            <a:endParaRPr lang="fr-FR" b="1" dirty="0" smtClean="0">
              <a:solidFill>
                <a:srgbClr val="FF0000"/>
              </a:solidFill>
              <a:latin typeface="Times-Roman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0034" y="714356"/>
            <a:ext cx="8339166" cy="6143644"/>
          </a:xfrm>
        </p:spPr>
        <p:txBody>
          <a:bodyPr>
            <a:normAutofit fontScale="85000" lnSpcReduction="20000"/>
          </a:bodyPr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fr-FR" sz="2800" b="1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-Roman"/>
                <a:cs typeface="Arial" pitchFamily="34" charset="0"/>
              </a:rPr>
              <a:t>Troubles gastro-intestinaux </a:t>
            </a:r>
            <a:r>
              <a:rPr lang="fr-FR" sz="2400" b="1" i="1" u="sng" dirty="0" smtClean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</a:p>
          <a:p>
            <a:pPr marL="0" indent="0" eaLnBrk="1" hangingPunct="1"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Vomissements </a:t>
            </a:r>
          </a:p>
          <a:p>
            <a:pPr marL="0" indent="0" eaLnBrk="1" hangingPunct="1"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Nausées </a:t>
            </a:r>
          </a:p>
          <a:p>
            <a:pPr marL="0" indent="0" eaLnBrk="1" hangingPunct="1"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Diarrhée</a:t>
            </a:r>
          </a:p>
          <a:p>
            <a:pPr marL="0" indent="0" eaLnBrk="1" hangingPunct="1"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Douleurs abdominales</a:t>
            </a:r>
            <a:endParaRPr lang="fr-FR" sz="2800" b="1" i="1" u="sng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fr-FR" sz="2800" b="1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Infections respiratoires </a:t>
            </a:r>
            <a:endParaRPr lang="fr-FR" sz="280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Bronchite </a:t>
            </a:r>
          </a:p>
          <a:p>
            <a:pPr marL="0" indent="0" eaLnBrk="1" hangingPunct="1"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Bronchite aiguë</a:t>
            </a:r>
          </a:p>
          <a:p>
            <a:pPr marL="0" indent="0" eaLnBrk="1" hangingPunct="1"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Toux</a:t>
            </a:r>
          </a:p>
          <a:p>
            <a:pPr>
              <a:buNone/>
              <a:defRPr/>
            </a:pPr>
            <a:r>
              <a:rPr lang="fr-FR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-Roman"/>
                <a:cs typeface="Arial" pitchFamily="34" charset="0"/>
              </a:rPr>
              <a:t>Troubles généraux </a:t>
            </a:r>
            <a:endParaRPr lang="fr-FR" sz="2800" b="1" dirty="0" smtClean="0">
              <a:solidFill>
                <a:srgbClr val="00B0F0"/>
              </a:solidFill>
              <a:latin typeface="Times-Roman"/>
              <a:cs typeface="Arial" pitchFamily="34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Vertiges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Fatigue</a:t>
            </a:r>
          </a:p>
          <a:p>
            <a:pPr>
              <a:buNone/>
              <a:defRPr/>
            </a:pPr>
            <a:r>
              <a:rPr lang="fr-FR" sz="2800" b="1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-Roman"/>
                <a:cs typeface="Arial" pitchFamily="34" charset="0"/>
              </a:rPr>
              <a:t>Troubles neurologiques </a:t>
            </a:r>
            <a:endParaRPr lang="fr-FR" sz="2800" b="1" dirty="0" smtClean="0">
              <a:solidFill>
                <a:srgbClr val="00B0F0"/>
              </a:solidFill>
              <a:latin typeface="Times-Roman"/>
              <a:cs typeface="Arial" pitchFamily="34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Céphalées 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Insomnie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Vertige </a:t>
            </a:r>
          </a:p>
          <a:p>
            <a:pPr marL="0" indent="0" eaLnBrk="1" hangingPunct="1">
              <a:buClr>
                <a:srgbClr val="FF0000"/>
              </a:buClr>
              <a:buFont typeface="Wingdings" pitchFamily="2" charset="2"/>
              <a:buChar char="q"/>
              <a:defRPr/>
            </a:pPr>
            <a:endParaRPr lang="fr-FR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30605" y="2571744"/>
            <a:ext cx="324159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44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TE3732848t00"/>
              </a:rPr>
              <a:t>PREVENTION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Rectangle 1"/>
          <p:cNvSpPr>
            <a:spLocks noChangeArrowheads="1"/>
          </p:cNvSpPr>
          <p:nvPr/>
        </p:nvSpPr>
        <p:spPr bwMode="auto">
          <a:xfrm>
            <a:off x="0" y="-24"/>
            <a:ext cx="8086701" cy="7171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TE3732848t00"/>
              </a:rPr>
              <a:t>                                          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VACCINATION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TE3732848t00"/>
              </a:rPr>
              <a:t>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Une suspension 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virale  inactivée </a:t>
            </a:r>
            <a:endParaRPr kumimoji="0" lang="fr-FR" sz="2400" b="0" i="0" u="sng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Préparée sur 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embryon de poulet</a:t>
            </a:r>
            <a:r>
              <a:rPr kumimoji="0" lang="fr-FR" sz="2400" b="0" i="0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il est modifié chaque année en raison des modifications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antigéniques du virus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il comporte les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souches A et B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Posologie</a:t>
            </a:r>
            <a:r>
              <a:rPr kumimoji="0" lang="fr-FR" sz="240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sz="240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Adulte </a:t>
            </a:r>
            <a:r>
              <a:rPr kumimoji="0" lang="fr-FR" sz="2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0.5ml,</a:t>
            </a:r>
            <a:r>
              <a:rPr kumimoji="0" lang="fr-FR" sz="2400" b="0" i="0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 seule dose</a:t>
            </a:r>
            <a:endParaRPr kumimoji="0" lang="fr-FR" sz="2400" b="0" i="0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sz="2400" b="0" i="0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enfant </a:t>
            </a:r>
            <a:r>
              <a:rPr kumimoji="0" lang="fr-FR" sz="2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0.25ml </a:t>
            </a:r>
            <a:r>
              <a:rPr lang="fr-FR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doses </a:t>
            </a:r>
            <a:endParaRPr kumimoji="0" lang="fr-FR" sz="24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Sous cutanée  profonde ou intra musculaire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SzTx/>
              <a:buFont typeface="Wingdings" pitchFamily="2" charset="2"/>
              <a:buChar char="Ø"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l’immunité apparait 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 à 15jours après et dure 9 à 12 MOIS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SzTx/>
              <a:buFont typeface="Wingdings" pitchFamily="2" charset="2"/>
              <a:buChar char="Ø"/>
              <a:tabLst/>
            </a:pPr>
            <a:endParaRPr kumimoji="0" lang="fr-FR" sz="2400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Font typeface="Wingdings" pitchFamily="2" charset="2"/>
              <a:buChar char="Ø"/>
            </a:pPr>
            <a:r>
              <a:rPr lang="fr-FR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Efficaci</a:t>
            </a:r>
            <a:r>
              <a:rPr lang="fr-FR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</a:t>
            </a:r>
            <a:r>
              <a:rPr lang="fr-FR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é est de 70% à 90%                           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Font typeface="Wingdings" pitchFamily="2" charset="2"/>
              <a:buChar char="Ø"/>
            </a:pPr>
            <a:r>
              <a:rPr lang="fr-FR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Bonne tolérance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Efficacité du vaccin</a:t>
            </a:r>
            <a:endParaRPr lang="fr-FR" sz="24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4" descr="Rotation de mercredi 19 avril 2006 (2)"/>
          <p:cNvPicPr>
            <a:picLocks noChangeAspect="1" noChangeArrowheads="1"/>
          </p:cNvPicPr>
          <p:nvPr/>
        </p:nvPicPr>
        <p:blipFill>
          <a:blip r:embed="rId2" cstate="print"/>
          <a:srcRect t="28987"/>
          <a:stretch>
            <a:fillRect/>
          </a:stretch>
        </p:blipFill>
        <p:spPr>
          <a:xfrm>
            <a:off x="428596" y="1643050"/>
            <a:ext cx="7643866" cy="4267200"/>
          </a:xfrm>
          <a:prstGeom prst="rect">
            <a:avLst/>
          </a:prstGeom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1406" y="142852"/>
            <a:ext cx="8858280" cy="7355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800" b="1" dirty="0" smtClean="0">
                <a:solidFill>
                  <a:srgbClr val="FF0000"/>
                </a:solidFill>
                <a:latin typeface="Times-Roman"/>
                <a:ea typeface="Calibri" pitchFamily="34" charset="0"/>
                <a:cs typeface="TTE3732848t00"/>
              </a:rPr>
              <a:t> </a:t>
            </a:r>
            <a:r>
              <a:rPr lang="fr-FR" sz="28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Indications 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800" u="sng" dirty="0" smtClean="0">
                <a:solidFill>
                  <a:srgbClr val="0070C0"/>
                </a:solidFill>
                <a:latin typeface="Times-Roman"/>
                <a:ea typeface="Calibri" pitchFamily="34" charset="0"/>
                <a:cs typeface="TTE3732848t00"/>
              </a:rPr>
              <a:t>Chaque pays a sa propre politique de vaccination</a:t>
            </a:r>
            <a:r>
              <a:rPr lang="fr-FR" sz="2400" u="sng" dirty="0" smtClean="0">
                <a:solidFill>
                  <a:srgbClr val="0070C0"/>
                </a:solidFill>
                <a:latin typeface="Times-Roman"/>
                <a:ea typeface="Calibri" pitchFamily="34" charset="0"/>
                <a:cs typeface="TTE3732848t0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4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Font typeface="Wingdings" pitchFamily="2" charset="2"/>
              <a:buChar char="Ø"/>
            </a:pPr>
            <a:r>
              <a:rPr lang="fr-FR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sujet âgé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Font typeface="Wingdings" pitchFamily="2" charset="2"/>
              <a:buChar char="Ø"/>
            </a:pPr>
            <a:r>
              <a:rPr lang="fr-FR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affections chroniques surtout des voies respiratoires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Font typeface="Wingdings" pitchFamily="2" charset="2"/>
              <a:buChar char="Ø"/>
            </a:pPr>
            <a:r>
              <a:rPr lang="fr-FR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femmes enceintes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Font typeface="Wingdings" pitchFamily="2" charset="2"/>
              <a:buChar char="Ø"/>
            </a:pPr>
            <a:r>
              <a:rPr lang="fr-FR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Sujet </a:t>
            </a:r>
            <a:r>
              <a:rPr lang="fr-FR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immuno</a:t>
            </a:r>
            <a:r>
              <a:rPr lang="fr-FR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déprimé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Font typeface="Wingdings" pitchFamily="2" charset="2"/>
              <a:buChar char="Ø"/>
            </a:pPr>
            <a:endParaRPr lang="fr-FR" sz="28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Font typeface="Wingdings" pitchFamily="2" charset="2"/>
              <a:buChar char="Ø"/>
            </a:pPr>
            <a:r>
              <a:rPr lang="fr-FR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personnes vivant en collectivité,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Font typeface="Wingdings" pitchFamily="2" charset="2"/>
              <a:buChar char="Ø"/>
            </a:pPr>
            <a:r>
              <a:rPr lang="fr-FR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personnel de santé dans certains pays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Font typeface="Wingdings" pitchFamily="2" charset="2"/>
              <a:buChar char="Ø"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Personnel enseignant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Font typeface="Wingdings" pitchFamily="2" charset="2"/>
              <a:buChar char="Ø"/>
            </a:pPr>
            <a:r>
              <a:rPr lang="fr-FR" sz="24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ALGERIE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Font typeface="Wingdings" pitchFamily="2" charset="2"/>
              <a:buChar char="Ø"/>
            </a:pP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AGE&gt; 65 ANS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Font typeface="Wingdings" pitchFamily="2" charset="2"/>
              <a:buChar char="Ø"/>
            </a:pP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Maladies chroniques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Font typeface="Wingdings" pitchFamily="2" charset="2"/>
              <a:buChar char="Ø"/>
            </a:pP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Femmes enceintes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Font typeface="Wingdings" pitchFamily="2" charset="2"/>
              <a:buChar char="Ø"/>
            </a:pP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Personnel santé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4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                                  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5720" y="642918"/>
            <a:ext cx="7686700" cy="6215106"/>
          </a:xfrm>
        </p:spPr>
        <p:txBody>
          <a:bodyPr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fr-FR" sz="32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Contre indications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fr-FR" sz="2800" b="1" dirty="0" smtClean="0">
              <a:solidFill>
                <a:schemeClr val="accent1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800" b="1" u="sng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Temporaires</a:t>
            </a:r>
            <a:r>
              <a:rPr lang="fr-FR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 : </a:t>
            </a:r>
            <a:r>
              <a:rPr lang="fr-FR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maladies infectieuses aigues en évolution et</a:t>
            </a:r>
            <a:r>
              <a:rPr lang="fr-FR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injection récente de gammaglobulines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fr-FR" sz="2800" b="1" dirty="0" smtClean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800" b="1" dirty="0" smtClean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8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Définitive : allergie à l’ovalbumine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1406" y="142852"/>
            <a:ext cx="892971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</a:t>
            </a:r>
            <a:r>
              <a:rPr lang="fr-FR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2.  </a:t>
            </a:r>
            <a:r>
              <a:rPr lang="fr-FR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Mesures d’hygiène  ++++</a:t>
            </a:r>
          </a:p>
          <a:p>
            <a:endParaRPr lang="fr-FR" sz="2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r>
              <a:rPr lang="fr-F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Le virus ne circule pas tout seul, c’est l’homme,   porteur du virus, qui circule</a:t>
            </a:r>
          </a:p>
          <a:p>
            <a:endParaRPr lang="fr-FR" sz="2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Des mesures barrières s’imposent: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        des gestes simples pour préserver votre santé et celle de votre entourage :</a:t>
            </a:r>
          </a:p>
          <a:p>
            <a:endParaRPr lang="fr-FR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ChangeArrowheads="1"/>
          </p:cNvSpPr>
          <p:nvPr/>
        </p:nvSpPr>
        <p:spPr bwMode="auto">
          <a:xfrm>
            <a:off x="2124075" y="71438"/>
            <a:ext cx="5170488" cy="124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04" tIns="41052" rIns="82104" bIns="41052"/>
          <a:lstStyle/>
          <a:p>
            <a:pPr algn="ctr"/>
            <a:r>
              <a:rPr lang="fr-FR" sz="360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Les pandémies font partie de l’histoire naturelle de la grippe</a:t>
            </a:r>
          </a:p>
        </p:txBody>
      </p:sp>
      <p:sp>
        <p:nvSpPr>
          <p:cNvPr id="133123" name="Text Box 107"/>
          <p:cNvSpPr txBox="1">
            <a:spLocks noChangeArrowheads="1"/>
          </p:cNvSpPr>
          <p:nvPr/>
        </p:nvSpPr>
        <p:spPr bwMode="auto">
          <a:xfrm>
            <a:off x="250825" y="5876925"/>
            <a:ext cx="8588375" cy="701675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fr-FR" sz="1000" i="1">
                <a:latin typeface="Arial Narrow" pitchFamily="34" charset="0"/>
              </a:rPr>
              <a:t>1. Belshe RB. The origins of pandemic influenza – lessons from the 1918 virus. N Engl J Med 2005;353:2209-2211.</a:t>
            </a:r>
          </a:p>
          <a:p>
            <a:pPr marL="342900" indent="-342900"/>
            <a:r>
              <a:rPr lang="fr-FR" sz="1000" i="1">
                <a:latin typeface="Arial Narrow" pitchFamily="34" charset="0"/>
              </a:rPr>
              <a:t>2. </a:t>
            </a:r>
            <a:r>
              <a:rPr lang="en-GB" sz="1000" i="1">
                <a:latin typeface="Arial Narrow" pitchFamily="34" charset="0"/>
                <a:hlinkClick r:id="rId3"/>
              </a:rPr>
              <a:t>http://www.who.int/csr/disease/influenza/pandemic10things/fr/index.html</a:t>
            </a:r>
            <a:r>
              <a:rPr lang="en-GB" sz="1000" i="1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fr-FR" sz="1000" i="1">
                <a:latin typeface="Arial Narrow" pitchFamily="34" charset="0"/>
              </a:rPr>
              <a:t>(Date d’accès le 27/12/2005)</a:t>
            </a:r>
          </a:p>
          <a:p>
            <a:pPr marL="342900" indent="-342900"/>
            <a:r>
              <a:rPr lang="fr-FR" sz="1000" i="1">
                <a:latin typeface="Arial Narrow" pitchFamily="34" charset="0"/>
              </a:rPr>
              <a:t>3. </a:t>
            </a:r>
            <a:r>
              <a:rPr lang="fr-FR" sz="1000" i="1">
                <a:latin typeface="Arial Narrow" pitchFamily="34" charset="0"/>
                <a:hlinkClick r:id="rId4"/>
              </a:rPr>
              <a:t>http://www.who.int/csr/don/2004_01_15/en/print.html</a:t>
            </a:r>
            <a:r>
              <a:rPr lang="fr-FR" sz="1000" i="1">
                <a:latin typeface="Arial Narrow" pitchFamily="34" charset="0"/>
              </a:rPr>
              <a:t> (Date d’accès le 27/12/2005)</a:t>
            </a:r>
          </a:p>
          <a:p>
            <a:pPr marL="342900" indent="-342900"/>
            <a:r>
              <a:rPr lang="fr-FR" sz="1000" i="1">
                <a:latin typeface="Arial Narrow" pitchFamily="34" charset="0"/>
              </a:rPr>
              <a:t>4. </a:t>
            </a:r>
            <a:r>
              <a:rPr lang="fr-FR" sz="1000" i="1">
                <a:latin typeface="Arial Narrow" pitchFamily="34" charset="0"/>
                <a:hlinkClick r:id="rId5"/>
              </a:rPr>
              <a:t>http://www.who.int/csr/disease/avian_influenza/country/cases_table_2005_11_29/en/index.html</a:t>
            </a:r>
            <a:r>
              <a:rPr lang="fr-FR" sz="1000" i="1">
                <a:latin typeface="Arial Narrow" pitchFamily="34" charset="0"/>
              </a:rPr>
              <a:t> (Date d’accès le 27/12/2005)</a:t>
            </a:r>
          </a:p>
        </p:txBody>
      </p:sp>
      <p:pic>
        <p:nvPicPr>
          <p:cNvPr id="133124" name="Picture 11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68375" y="1285875"/>
            <a:ext cx="7175500" cy="458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2976" y="285728"/>
            <a:ext cx="785818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Vous êtes grippé, Vous toussez, vous éternuez ?</a:t>
            </a:r>
          </a:p>
          <a:p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Couvrez-vous le nez et la bouche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avec un mouchoir en papier ou toussez et   éternuez dans le haut de votre manche  mais </a:t>
            </a:r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pas dans vos mains</a:t>
            </a:r>
          </a:p>
          <a:p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Jetez votre mouchoir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en papier dans la poubelle la plus proche</a:t>
            </a:r>
          </a:p>
          <a:p>
            <a:endParaRPr lang="fr-FR" sz="2400" b="1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Lavez-vous</a:t>
            </a:r>
            <a:r>
              <a:rPr lang="fr-FR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systématiquement les mains à l'eau et au savon, ou désinfectez-les par friction avec un produit hydro-alcoolique</a:t>
            </a:r>
          </a:p>
          <a:p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4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Portez un masque chirurgical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si vous êtes grippé pour protéger les autres en cas de contact rapproché </a:t>
            </a:r>
          </a:p>
          <a:p>
            <a:endParaRPr lang="fr-FR" sz="2400" b="1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24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Evitez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les contacts étroits et le confineme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nt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1"/>
          <p:cNvSpPr>
            <a:spLocks noChangeArrowheads="1"/>
          </p:cNvSpPr>
          <p:nvPr/>
        </p:nvSpPr>
        <p:spPr bwMode="auto">
          <a:xfrm>
            <a:off x="923929" y="1334990"/>
            <a:ext cx="8190063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Saluer sans se serrer la main, éviter les embrassades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Porter un masque si vous êtes malade (sur prescription médicale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lang="fr-FR" sz="2400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Ne rendez pas visite aux personnes âgées ni ayant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des pathologies chroniques).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Titre 1"/>
          <p:cNvSpPr>
            <a:spLocks noGrp="1"/>
          </p:cNvSpPr>
          <p:nvPr>
            <p:ph type="title" idx="4294967295"/>
          </p:nvPr>
        </p:nvSpPr>
        <p:spPr>
          <a:xfrm>
            <a:off x="0" y="-142875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sz="3600" b="1" dirty="0" smtClean="0">
                <a:solidFill>
                  <a:srgbClr val="FF0000"/>
                </a:solidFill>
                <a:latin typeface="Times-Roman"/>
                <a:cs typeface="Arial" pitchFamily="34" charset="0"/>
              </a:rPr>
              <a:t>      </a:t>
            </a:r>
            <a:r>
              <a:rPr lang="fr-FR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pour les patients hospitalisés  </a:t>
            </a:r>
          </a:p>
        </p:txBody>
      </p:sp>
      <p:sp>
        <p:nvSpPr>
          <p:cNvPr id="178179" name="Espace réservé du contenu 2"/>
          <p:cNvSpPr>
            <a:spLocks noGrp="1"/>
          </p:cNvSpPr>
          <p:nvPr>
            <p:ph idx="4294967295"/>
          </p:nvPr>
        </p:nvSpPr>
        <p:spPr>
          <a:xfrm>
            <a:off x="395288" y="1357313"/>
            <a:ext cx="8748712" cy="4114800"/>
          </a:xfrm>
        </p:spPr>
        <p:txBody>
          <a:bodyPr>
            <a:noAutofit/>
          </a:bodyPr>
          <a:lstStyle/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Isolement en chambre individuelle </a:t>
            </a:r>
            <a:br>
              <a:rPr lang="fr-FR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(avec renouvellement d’air</a:t>
            </a:r>
          </a:p>
          <a:p>
            <a:endParaRPr lang="fr-FR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Porte fermée</a:t>
            </a:r>
          </a:p>
          <a:p>
            <a:endParaRPr lang="fr-FR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Masque chirurgical</a:t>
            </a:r>
          </a:p>
          <a:p>
            <a:endParaRPr lang="fr-FR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Hygiène des mains (lavage fréquent)</a:t>
            </a:r>
          </a:p>
          <a:p>
            <a:endParaRPr lang="fr-FR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Précautions standard + gouttelette + contact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Titre 1"/>
          <p:cNvSpPr>
            <a:spLocks noGrp="1"/>
          </p:cNvSpPr>
          <p:nvPr>
            <p:ph type="title" idx="4294967295"/>
          </p:nvPr>
        </p:nvSpPr>
        <p:spPr>
          <a:xfrm>
            <a:off x="0" y="-285750"/>
            <a:ext cx="8229600" cy="1143000"/>
          </a:xfrm>
        </p:spPr>
        <p:txBody>
          <a:bodyPr>
            <a:normAutofit/>
          </a:bodyPr>
          <a:lstStyle/>
          <a:p>
            <a:r>
              <a:rPr lang="fr-FR" sz="3200" b="1" dirty="0" smtClean="0">
                <a:solidFill>
                  <a:srgbClr val="FF0000"/>
                </a:solidFill>
                <a:latin typeface="Times-Roman"/>
              </a:rPr>
              <a:t>            </a:t>
            </a:r>
            <a:r>
              <a:rPr lang="fr-FR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pour les soignants</a:t>
            </a:r>
          </a:p>
        </p:txBody>
      </p:sp>
      <p:sp>
        <p:nvSpPr>
          <p:cNvPr id="182275" name="Espace réservé du contenu 2"/>
          <p:cNvSpPr>
            <a:spLocks noGrp="1"/>
          </p:cNvSpPr>
          <p:nvPr>
            <p:ph idx="4294967295"/>
          </p:nvPr>
        </p:nvSpPr>
        <p:spPr>
          <a:xfrm>
            <a:off x="0" y="1071563"/>
            <a:ext cx="8786813" cy="5500687"/>
          </a:xfrm>
        </p:spPr>
        <p:txBody>
          <a:bodyPr>
            <a:normAutofit fontScale="40000" lnSpcReduction="20000"/>
          </a:bodyPr>
          <a:lstStyle/>
          <a:p>
            <a:pPr algn="ctr">
              <a:buFontTx/>
              <a:buNone/>
            </a:pPr>
            <a:endParaRPr lang="fr-FR" sz="3800" dirty="0" smtClean="0">
              <a:latin typeface="Times-Roman"/>
            </a:endParaRPr>
          </a:p>
          <a:p>
            <a:r>
              <a:rPr lang="fr-FR" sz="6000" dirty="0" smtClean="0">
                <a:latin typeface="Times New Roman" pitchFamily="18" charset="0"/>
                <a:cs typeface="Times New Roman" pitchFamily="18" charset="0"/>
              </a:rPr>
              <a:t>masque de protection respiratoire de type FFP2</a:t>
            </a:r>
          </a:p>
          <a:p>
            <a:endParaRPr lang="fr-FR" sz="6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6000" dirty="0" smtClean="0">
                <a:latin typeface="Times New Roman" pitchFamily="18" charset="0"/>
                <a:cs typeface="Times New Roman" pitchFamily="18" charset="0"/>
              </a:rPr>
              <a:t>hygiène stricte des mains par friction avec SHA nécessaire (mains et avant bras) avant d’entrer et de sortir de la chambre</a:t>
            </a:r>
          </a:p>
          <a:p>
            <a:endParaRPr lang="fr-FR" sz="6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6000" dirty="0" smtClean="0">
                <a:latin typeface="Times New Roman" pitchFamily="18" charset="0"/>
                <a:cs typeface="Times New Roman" pitchFamily="18" charset="0"/>
              </a:rPr>
              <a:t>Port de </a:t>
            </a:r>
            <a:r>
              <a:rPr lang="fr-FR" sz="6000" dirty="0" err="1" smtClean="0">
                <a:latin typeface="Times New Roman" pitchFamily="18" charset="0"/>
                <a:cs typeface="Times New Roman" pitchFamily="18" charset="0"/>
              </a:rPr>
              <a:t>surblouse</a:t>
            </a:r>
            <a:endParaRPr lang="fr-FR" sz="6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FR" sz="6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6000" dirty="0" smtClean="0">
                <a:latin typeface="Times New Roman" pitchFamily="18" charset="0"/>
                <a:cs typeface="Times New Roman" pitchFamily="18" charset="0"/>
              </a:rPr>
              <a:t>lunettes de protection en cas d’exposition aux secrétions respiratoires</a:t>
            </a:r>
          </a:p>
          <a:p>
            <a:endParaRPr lang="fr-FR" sz="6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6000" dirty="0" smtClean="0">
                <a:latin typeface="Times New Roman" pitchFamily="18" charset="0"/>
                <a:cs typeface="Times New Roman" pitchFamily="18" charset="0"/>
              </a:rPr>
              <a:t>port d’une charlotte</a:t>
            </a:r>
          </a:p>
          <a:p>
            <a:endParaRPr lang="fr-FR" sz="6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6000" dirty="0" smtClean="0">
                <a:latin typeface="Times New Roman" pitchFamily="18" charset="0"/>
                <a:cs typeface="Times New Roman" pitchFamily="18" charset="0"/>
              </a:rPr>
              <a:t>Gants non stériles, à usage unique, en cas d’exposition aux liquides biologiques, et pour tout contact avec le patient</a:t>
            </a:r>
            <a:r>
              <a:rPr lang="fr-FR" sz="6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fr-FR" sz="6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FR" sz="6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43042" y="1000108"/>
            <a:ext cx="685804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altLang="fr-FR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altLang="fr-FR" sz="3200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Références bibliographiques</a:t>
            </a:r>
          </a:p>
          <a:p>
            <a:r>
              <a:rPr lang="fr-FR" altLang="fr-FR" sz="3200" dirty="0" smtClean="0">
                <a:latin typeface="Times New Roman" pitchFamily="18" charset="0"/>
                <a:cs typeface="Times New Roman" pitchFamily="18" charset="0"/>
              </a:rPr>
              <a:t>E. PILLY : Maladies infectieuses</a:t>
            </a:r>
          </a:p>
          <a:p>
            <a:endParaRPr lang="fr-FR" altLang="fr-FR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altLang="fr-FR" sz="3200" dirty="0" smtClean="0">
                <a:latin typeface="Times New Roman" pitchFamily="18" charset="0"/>
                <a:cs typeface="Times New Roman" pitchFamily="18" charset="0"/>
              </a:rPr>
              <a:t>LE POPI</a:t>
            </a:r>
          </a:p>
          <a:p>
            <a:pPr>
              <a:buFontTx/>
              <a:buNone/>
            </a:pPr>
            <a:endParaRPr lang="fr-FR" altLang="fr-FR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endParaRPr lang="fr-FR" altLang="fr-FR" sz="32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endParaRPr lang="fr-FR" altLang="fr-FR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altLang="fr-FR" sz="3200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Me contacter</a:t>
            </a:r>
            <a:r>
              <a:rPr lang="fr-FR" altLang="fr-FR" sz="3200" dirty="0" smtClean="0">
                <a:latin typeface="Times New Roman" pitchFamily="18" charset="0"/>
                <a:cs typeface="Times New Roman" pitchFamily="18" charset="0"/>
              </a:rPr>
              <a:t>: nmessalhi@yahoo.fr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0166" y="2214554"/>
            <a:ext cx="5357850" cy="1668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3" algn="ctr">
              <a:lnSpc>
                <a:spcPct val="150000"/>
              </a:lnSpc>
            </a:pPr>
            <a:r>
              <a:rPr lang="fr-FR" sz="3600" b="1" dirty="0" smtClean="0">
                <a:solidFill>
                  <a:schemeClr val="accent1"/>
                </a:solidFill>
              </a:rPr>
              <a:t>VIRUS DE LA           GRIPPE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2647</TotalTime>
  <Words>3244</Words>
  <Application>Microsoft Office PowerPoint</Application>
  <PresentationFormat>Affichage à l'écran (4:3)</PresentationFormat>
  <Paragraphs>757</Paragraphs>
  <Slides>84</Slides>
  <Notes>12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84</vt:i4>
      </vt:variant>
    </vt:vector>
  </HeadingPairs>
  <TitlesOfParts>
    <vt:vector size="86" baseType="lpstr">
      <vt:lpstr>Solstice</vt:lpstr>
      <vt:lpstr>Slide</vt:lpstr>
      <vt:lpstr>LA GRIPPE 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   MECANISME DE VARIATION DES VIRUS GRIPPAUX  </vt:lpstr>
      <vt:lpstr>                 Virus grippaux  </vt:lpstr>
      <vt:lpstr>Diapositive 22</vt:lpstr>
      <vt:lpstr>Survie  du Virus de la grippe. </vt:lpstr>
      <vt:lpstr>Diapositive 24</vt:lpstr>
      <vt:lpstr>Comment une grippe animale peut évoluer vers une pandémie humaine?</vt:lpstr>
      <vt:lpstr>Diapositive 26</vt:lpstr>
      <vt:lpstr>Transmission du virus animal à l’homme  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                  </vt:lpstr>
      <vt:lpstr>Diapositive 43</vt:lpstr>
      <vt:lpstr>Diapositive 44</vt:lpstr>
      <vt:lpstr>Diapositive 45</vt:lpstr>
      <vt:lpstr>Diapositive 46</vt:lpstr>
      <vt:lpstr>Diapositive 47</vt:lpstr>
      <vt:lpstr>Diapositive 48</vt:lpstr>
      <vt:lpstr>Diapositive 49</vt:lpstr>
      <vt:lpstr>Diapositive 50</vt:lpstr>
      <vt:lpstr>Diapositive 51</vt:lpstr>
      <vt:lpstr>Diapositive 52</vt:lpstr>
      <vt:lpstr>Diapositive 53</vt:lpstr>
      <vt:lpstr>Diapositive 54</vt:lpstr>
      <vt:lpstr>Contagiosité du virus de la grippe épidémique  1 j avant  7 j après le début des symptômes</vt:lpstr>
      <vt:lpstr>DIAGNOSTIC LORS DES PANDEMIES </vt:lpstr>
      <vt:lpstr>Cas possible</vt:lpstr>
      <vt:lpstr>Diapositive 58</vt:lpstr>
      <vt:lpstr>Diapositive 59</vt:lpstr>
      <vt:lpstr>Cas exclu</vt:lpstr>
      <vt:lpstr>Cas probable</vt:lpstr>
      <vt:lpstr>Cas confirmé</vt:lpstr>
      <vt:lpstr>Cas index</vt:lpstr>
      <vt:lpstr>Un sujet contact est  </vt:lpstr>
      <vt:lpstr>Surveillance de la grippe</vt:lpstr>
      <vt:lpstr>Diapositive 66</vt:lpstr>
      <vt:lpstr>Infection à COVID-19(sras COV2)</vt:lpstr>
      <vt:lpstr>          EPIDEMIOLOGIE</vt:lpstr>
      <vt:lpstr>Diapositive 69</vt:lpstr>
      <vt:lpstr>Diapositive 70</vt:lpstr>
      <vt:lpstr>Diapositive 71</vt:lpstr>
      <vt:lpstr>     Les antiviraux    </vt:lpstr>
      <vt:lpstr>Effets indésirables</vt:lpstr>
      <vt:lpstr>Diapositive 74</vt:lpstr>
      <vt:lpstr>Diapositive 75</vt:lpstr>
      <vt:lpstr>Efficacité du vaccin</vt:lpstr>
      <vt:lpstr>Diapositive 77</vt:lpstr>
      <vt:lpstr>Diapositive 78</vt:lpstr>
      <vt:lpstr>Diapositive 79</vt:lpstr>
      <vt:lpstr>Diapositive 80</vt:lpstr>
      <vt:lpstr>Diapositive 81</vt:lpstr>
      <vt:lpstr>       pour les patients hospitalisés  </vt:lpstr>
      <vt:lpstr>            pour les soignants</vt:lpstr>
      <vt:lpstr>Diapositive 84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GRIPPE</dc:title>
  <dc:creator>SWEET</dc:creator>
  <cp:lastModifiedBy>degh_khal</cp:lastModifiedBy>
  <cp:revision>192</cp:revision>
  <dcterms:created xsi:type="dcterms:W3CDTF">2009-10-28T04:32:05Z</dcterms:created>
  <dcterms:modified xsi:type="dcterms:W3CDTF">2020-04-20T12:07:27Z</dcterms:modified>
</cp:coreProperties>
</file>