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2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1" r:id="rId1"/>
  </p:sldMasterIdLst>
  <p:notesMasterIdLst>
    <p:notesMasterId r:id="rId85"/>
  </p:notesMasterIdLst>
  <p:handoutMasterIdLst>
    <p:handoutMasterId r:id="rId86"/>
  </p:handoutMasterIdLst>
  <p:sldIdLst>
    <p:sldId id="257" r:id="rId2"/>
    <p:sldId id="292" r:id="rId3"/>
    <p:sldId id="293" r:id="rId4"/>
    <p:sldId id="294" r:id="rId5"/>
    <p:sldId id="340" r:id="rId6"/>
    <p:sldId id="307" r:id="rId7"/>
    <p:sldId id="304" r:id="rId8"/>
    <p:sldId id="377" r:id="rId9"/>
    <p:sldId id="319" r:id="rId10"/>
    <p:sldId id="310" r:id="rId11"/>
    <p:sldId id="308" r:id="rId12"/>
    <p:sldId id="360" r:id="rId13"/>
    <p:sldId id="359" r:id="rId14"/>
    <p:sldId id="378" r:id="rId15"/>
    <p:sldId id="342" r:id="rId16"/>
    <p:sldId id="309" r:id="rId17"/>
    <p:sldId id="275" r:id="rId18"/>
    <p:sldId id="312" r:id="rId19"/>
    <p:sldId id="314" r:id="rId20"/>
    <p:sldId id="313" r:id="rId21"/>
    <p:sldId id="343" r:id="rId22"/>
    <p:sldId id="379" r:id="rId23"/>
    <p:sldId id="315" r:id="rId24"/>
    <p:sldId id="344" r:id="rId25"/>
    <p:sldId id="345" r:id="rId26"/>
    <p:sldId id="320" r:id="rId27"/>
    <p:sldId id="380" r:id="rId28"/>
    <p:sldId id="330" r:id="rId29"/>
    <p:sldId id="346" r:id="rId30"/>
    <p:sldId id="347" r:id="rId31"/>
    <p:sldId id="348" r:id="rId32"/>
    <p:sldId id="349" r:id="rId33"/>
    <p:sldId id="306" r:id="rId34"/>
    <p:sldId id="381" r:id="rId35"/>
    <p:sldId id="350" r:id="rId36"/>
    <p:sldId id="351" r:id="rId37"/>
    <p:sldId id="352" r:id="rId38"/>
    <p:sldId id="353" r:id="rId39"/>
    <p:sldId id="337" r:id="rId40"/>
    <p:sldId id="278" r:id="rId41"/>
    <p:sldId id="354" r:id="rId42"/>
    <p:sldId id="382" r:id="rId43"/>
    <p:sldId id="357" r:id="rId44"/>
    <p:sldId id="358" r:id="rId45"/>
    <p:sldId id="338" r:id="rId46"/>
    <p:sldId id="279" r:id="rId47"/>
    <p:sldId id="361" r:id="rId48"/>
    <p:sldId id="362" r:id="rId49"/>
    <p:sldId id="383" r:id="rId50"/>
    <p:sldId id="321" r:id="rId51"/>
    <p:sldId id="385" r:id="rId52"/>
    <p:sldId id="368" r:id="rId53"/>
    <p:sldId id="369" r:id="rId54"/>
    <p:sldId id="370" r:id="rId55"/>
    <p:sldId id="363" r:id="rId56"/>
    <p:sldId id="364" r:id="rId57"/>
    <p:sldId id="298" r:id="rId58"/>
    <p:sldId id="316" r:id="rId59"/>
    <p:sldId id="365" r:id="rId60"/>
    <p:sldId id="384" r:id="rId61"/>
    <p:sldId id="311" r:id="rId62"/>
    <p:sldId id="299" r:id="rId63"/>
    <p:sldId id="366" r:id="rId64"/>
    <p:sldId id="317" r:id="rId65"/>
    <p:sldId id="281" r:id="rId66"/>
    <p:sldId id="282" r:id="rId67"/>
    <p:sldId id="372" r:id="rId68"/>
    <p:sldId id="371" r:id="rId69"/>
    <p:sldId id="283" r:id="rId70"/>
    <p:sldId id="339" r:id="rId71"/>
    <p:sldId id="284" r:id="rId72"/>
    <p:sldId id="285" r:id="rId73"/>
    <p:sldId id="373" r:id="rId74"/>
    <p:sldId id="374" r:id="rId75"/>
    <p:sldId id="326" r:id="rId76"/>
    <p:sldId id="286" r:id="rId77"/>
    <p:sldId id="375" r:id="rId78"/>
    <p:sldId id="376" r:id="rId79"/>
    <p:sldId id="302" r:id="rId80"/>
    <p:sldId id="288" r:id="rId81"/>
    <p:sldId id="289" r:id="rId82"/>
    <p:sldId id="290" r:id="rId83"/>
    <p:sldId id="259" r:id="rId8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FF3300"/>
    <a:srgbClr val="FF4F4F"/>
    <a:srgbClr val="FF0066"/>
    <a:srgbClr val="8000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632" autoAdjust="0"/>
    <p:restoredTop sz="94660"/>
  </p:normalViewPr>
  <p:slideViewPr>
    <p:cSldViewPr>
      <p:cViewPr>
        <p:scale>
          <a:sx n="76" d="100"/>
          <a:sy n="76" d="100"/>
        </p:scale>
        <p:origin x="-119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E7A1D2A-ADB8-4486-B4B1-FFD83853ACD6}" type="slidenum">
              <a:rPr lang="ar-SA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65460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Click to edit Master text styles</a:t>
            </a:r>
          </a:p>
          <a:p>
            <a:pPr lvl="1"/>
            <a:r>
              <a:rPr lang="fr-FR" noProof="0" smtClean="0"/>
              <a:t>Second level</a:t>
            </a:r>
          </a:p>
          <a:p>
            <a:pPr lvl="2"/>
            <a:r>
              <a:rPr lang="fr-FR" noProof="0" smtClean="0"/>
              <a:t>Third level</a:t>
            </a:r>
          </a:p>
          <a:p>
            <a:pPr lvl="3"/>
            <a:r>
              <a:rPr lang="fr-FR" noProof="0" smtClean="0"/>
              <a:t>Fourth level</a:t>
            </a:r>
          </a:p>
          <a:p>
            <a:pPr lvl="4"/>
            <a:r>
              <a:rPr lang="fr-FR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49329F0-BFD1-472E-A31D-EEDFF456964E}" type="slidenum">
              <a:rPr lang="ar-SA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209448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5CE369-CA86-419C-8C5E-F8605C6DB317}" type="slidenum">
              <a:rPr lang="ar-SA" smtClean="0"/>
              <a:pPr/>
              <a:t>1</a:t>
            </a:fld>
            <a:endParaRPr lang="fr-F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043382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070F5A-A5F4-41AF-A991-E84F68566208}" type="slidenum">
              <a:rPr lang="ar-SA" smtClean="0"/>
              <a:pPr/>
              <a:t>71</a:t>
            </a:fld>
            <a:endParaRPr lang="fr-FR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982131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16D29C-8677-43AC-A4D1-F8DB9AACBAC9}" type="slidenum">
              <a:rPr lang="ar-SA" smtClean="0"/>
              <a:pPr/>
              <a:t>72</a:t>
            </a:fld>
            <a:endParaRPr lang="fr-FR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6182437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CB8CC7-52EA-467E-A8C7-54F40884A0F3}" type="slidenum">
              <a:rPr lang="ar-SA" smtClean="0"/>
              <a:pPr/>
              <a:t>76</a:t>
            </a:fld>
            <a:endParaRPr lang="fr-FR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9644190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F0B553-C13A-47EC-836D-1B7DC41ECFE7}" type="slidenum">
              <a:rPr lang="ar-SA" smtClean="0"/>
              <a:pPr/>
              <a:t>80</a:t>
            </a:fld>
            <a:endParaRPr lang="fr-FR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677694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5D7D0D-DCD1-48E0-9373-DDC2CCE6049D}" type="slidenum">
              <a:rPr lang="ar-SA" smtClean="0"/>
              <a:pPr/>
              <a:t>81</a:t>
            </a:fld>
            <a:endParaRPr lang="fr-FR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8920294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8923A1-F4B4-4BBF-B343-5386FE5E0E16}" type="slidenum">
              <a:rPr lang="ar-SA" smtClean="0"/>
              <a:pPr/>
              <a:t>82</a:t>
            </a:fld>
            <a:endParaRPr lang="fr-FR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4091105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BA8921-D964-4B1A-A711-937C844F8BAB}" type="slidenum">
              <a:rPr lang="ar-SA" smtClean="0"/>
              <a:pPr/>
              <a:t>83</a:t>
            </a:fld>
            <a:endParaRPr lang="fr-F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436050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E91BCB-7D1A-4876-93BD-5F438DFCE27C}" type="slidenum">
              <a:rPr lang="ar-SA" smtClean="0"/>
              <a:pPr/>
              <a:t>17</a:t>
            </a:fld>
            <a:endParaRPr lang="fr-FR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964416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182C83-115D-473D-9897-CF1747419B26}" type="slidenum">
              <a:rPr lang="ar-SA" smtClean="0"/>
              <a:pPr/>
              <a:t>40</a:t>
            </a:fld>
            <a:endParaRPr lang="fr-FR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758352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F834B3-02B2-4E4D-BB95-7B798B349ED8}" type="slidenum">
              <a:rPr lang="ar-SA" smtClean="0"/>
              <a:pPr/>
              <a:t>46</a:t>
            </a:fld>
            <a:endParaRPr lang="fr-FR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940264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F834B3-02B2-4E4D-BB95-7B798B349ED8}" type="slidenum">
              <a:rPr lang="ar-SA" smtClean="0"/>
              <a:pPr/>
              <a:t>57</a:t>
            </a:fld>
            <a:endParaRPr lang="fr-FR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259964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F834B3-02B2-4E4D-BB95-7B798B349ED8}" type="slidenum">
              <a:rPr lang="ar-SA" smtClean="0"/>
              <a:pPr/>
              <a:t>62</a:t>
            </a:fld>
            <a:endParaRPr lang="fr-FR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204078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E5804D-5191-4FBE-93C4-7AE9D1001BF6}" type="slidenum">
              <a:rPr lang="ar-SA" smtClean="0"/>
              <a:pPr/>
              <a:t>65</a:t>
            </a:fld>
            <a:endParaRPr lang="fr-FR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4261869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EA44E5-B09B-4C75-842A-4D3FC4816C2F}" type="slidenum">
              <a:rPr lang="ar-SA" smtClean="0"/>
              <a:pPr/>
              <a:t>66</a:t>
            </a:fld>
            <a:endParaRPr lang="fr-FR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280524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1217F1-DE41-4D12-9D8C-861A746B07C6}" type="slidenum">
              <a:rPr lang="ar-SA" smtClean="0"/>
              <a:pPr/>
              <a:t>69</a:t>
            </a:fld>
            <a:endParaRPr lang="fr-FR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546461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D5DEFA-D7CE-4E23-8B54-099EBECEBB22}" type="slidenum">
              <a:rPr lang="ar-SA" smtClean="0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8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785794"/>
            <a:ext cx="8229600" cy="6072205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None/>
            </a:pPr>
            <a:r>
              <a:rPr lang="fr-FR" sz="5800" b="1" dirty="0" smtClean="0">
                <a:latin typeface="Cambria" pitchFamily="18" charset="0"/>
                <a:cs typeface="Arial" pitchFamily="34" charset="0"/>
              </a:rPr>
              <a:t>  </a:t>
            </a:r>
          </a:p>
          <a:p>
            <a:pPr algn="ctr">
              <a:buFont typeface="Wingdings" pitchFamily="2" charset="2"/>
              <a:buNone/>
            </a:pPr>
            <a:r>
              <a:rPr lang="fr-FR" sz="5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5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sz="5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à Bacille Gram Négatif </a:t>
            </a:r>
          </a:p>
          <a:p>
            <a:pPr algn="ctr">
              <a:buFont typeface="Wingdings" pitchFamily="2" charset="2"/>
              <a:buNone/>
            </a:pPr>
            <a:endParaRPr lang="fr-FR" sz="5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N.MESSALHI OUKI</a:t>
            </a:r>
          </a:p>
          <a:p>
            <a:pPr algn="ctr">
              <a:buFont typeface="Wingdings" pitchFamily="2" charset="2"/>
              <a:buNone/>
            </a:pPr>
            <a:endParaRPr lang="fr-F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Professeur</a:t>
            </a:r>
          </a:p>
          <a:p>
            <a:pPr algn="ctr">
              <a:buFont typeface="Wingdings" pitchFamily="2" charset="2"/>
              <a:buNone/>
            </a:pP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Infectiologie</a:t>
            </a:r>
          </a:p>
          <a:p>
            <a:pPr algn="ctr">
              <a:buFont typeface="Wingdings" pitchFamily="2" charset="2"/>
              <a:buNone/>
            </a:pPr>
            <a:endParaRPr lang="en-US" sz="2100" b="1" dirty="0" smtClean="0">
              <a:latin typeface="Cambria" pitchFamily="18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100" b="1" i="1" dirty="0" smtClean="0">
                <a:latin typeface="Cambria" pitchFamily="18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57232"/>
            <a:ext cx="8686800" cy="5715040"/>
          </a:xfrm>
        </p:spPr>
        <p:txBody>
          <a:bodyPr>
            <a:normAutofit lnSpcReduction="10000"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quick SOFA (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qSOFA</a:t>
            </a:r>
            <a:r>
              <a:rPr lang="fr-FR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= Ensemble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critères simplifiés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utilisables hors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réanimation associant</a:t>
            </a:r>
          </a:p>
          <a:p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Une Pression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artérielle systolique inférieure ou égale à 100 mm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Hg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Une Fréquence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respiratoire supérieure à 22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c/mn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Une Confusion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(échelle de Glasgow inférieur à 15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Ils sont proposés pour le  dépistage de patients pouvant avoir un </a:t>
            </a:r>
            <a:r>
              <a:rPr lang="fr-F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sepsis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978296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0"/>
            <a:ext cx="9036496" cy="714377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fr-FR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endParaRPr lang="fr-FR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lnSpc>
                <a:spcPct val="90000"/>
              </a:lnSpc>
              <a:buNone/>
            </a:pPr>
            <a:r>
              <a:rPr lang="fr-FR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</a:t>
            </a:r>
            <a:r>
              <a:rPr lang="fr-FR" sz="9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Sepsis</a:t>
            </a:r>
            <a:r>
              <a:rPr lang="fr-FR" sz="9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sévère: </a:t>
            </a:r>
            <a:endParaRPr lang="fr-FR" sz="96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fr-FR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9600" dirty="0" err="1" smtClean="0"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 associé à une hypotension répondant au remplissage vasculaire et/ou une </a:t>
            </a:r>
            <a:r>
              <a:rPr lang="fr-FR" sz="9600" dirty="0" err="1" smtClean="0">
                <a:latin typeface="Times New Roman" pitchFamily="18" charset="0"/>
                <a:cs typeface="Times New Roman" pitchFamily="18" charset="0"/>
              </a:rPr>
              <a:t>hypoperfusion</a:t>
            </a:r>
            <a:endParaRPr lang="fr-FR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    Et/ou une dysfonction d’au moins 1 organe</a:t>
            </a:r>
          </a:p>
          <a:p>
            <a:pPr>
              <a:buNone/>
            </a:pPr>
            <a:endParaRPr lang="fr-FR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9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L’Hypotension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>
              <a:buNone/>
            </a:pP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    _  Pression artérielle systolique&lt; 90mm hg</a:t>
            </a:r>
          </a:p>
          <a:p>
            <a:pPr>
              <a:buNone/>
            </a:pP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     _ ou une réduction d’au moins 40mm hg des chiffres </a:t>
            </a:r>
            <a:r>
              <a:rPr lang="fr-FR" sz="9600" dirty="0" err="1" smtClean="0">
                <a:latin typeface="Times New Roman" pitchFamily="18" charset="0"/>
                <a:cs typeface="Times New Roman" pitchFamily="18" charset="0"/>
              </a:rPr>
              <a:t>tensionnels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 habituels en dehors d’autres causes connues d’hypotension( </a:t>
            </a:r>
            <a:r>
              <a:rPr lang="fr-FR" sz="9600" dirty="0" err="1" smtClean="0">
                <a:latin typeface="Times New Roman" pitchFamily="18" charset="0"/>
                <a:cs typeface="Times New Roman" pitchFamily="18" charset="0"/>
              </a:rPr>
              <a:t>meds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, choc </a:t>
            </a:r>
            <a:r>
              <a:rPr lang="fr-FR" sz="9600" dirty="0" err="1" smtClean="0">
                <a:latin typeface="Times New Roman" pitchFamily="18" charset="0"/>
                <a:cs typeface="Times New Roman" pitchFamily="18" charset="0"/>
              </a:rPr>
              <a:t>cardiogénique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fr-FR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9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</a:t>
            </a:r>
            <a:r>
              <a:rPr lang="fr-FR" sz="9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hypoperfusion</a:t>
            </a:r>
            <a:r>
              <a:rPr lang="fr-FR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  se traduit par </a:t>
            </a:r>
          </a:p>
          <a:p>
            <a:pPr>
              <a:buNone/>
            </a:pP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Une acidose lactique, une oligurie, une altération aiguë de l’état de conscience</a:t>
            </a:r>
          </a:p>
          <a:p>
            <a:pPr>
              <a:buNone/>
            </a:pPr>
            <a:endParaRPr lang="fr-FR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endParaRPr lang="fr-FR" sz="3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endParaRPr lang="fr-FR" sz="31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endParaRPr lang="fr-FR" sz="31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  <a:buNone/>
            </a:pPr>
            <a:r>
              <a:rPr lang="fr-FR" sz="31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fr-FR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192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4293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Dysfonction d’au moins 1 organe</a:t>
            </a:r>
          </a:p>
          <a:p>
            <a:pPr>
              <a:buNone/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Encephalopathie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septique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Syndrome de détresse respiratoire aiguë (SDRA)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Oligurie&lt; 1ml/kg/h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Acidose métabolique inexpliquée= gaz du sang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Hyperlactatémie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= ionogramme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CIVD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8647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fr-FR" sz="3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Choc septique</a:t>
            </a:r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 </a:t>
            </a:r>
            <a:r>
              <a:rPr lang="fr-FR" sz="31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Sepsis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associé à une hypotension </a:t>
            </a:r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persistante  malgré un remplissage adéquat.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  <a:buNone/>
            </a:pPr>
            <a:r>
              <a:rPr lang="fr-FR" sz="3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Syndrome de défaillance </a:t>
            </a:r>
            <a:r>
              <a:rPr lang="fr-FR" sz="31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multiviscerale</a:t>
            </a:r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présence de plusieurs dysfonctions d’organes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Bactériémie</a:t>
            </a:r>
            <a:r>
              <a:rPr lang="fr-FR" sz="3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3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c’est la présence de façon transitoire ou permanente de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bactérie viables dans le sang a</a:t>
            </a:r>
            <a:r>
              <a:rPr lang="fr-FR" sz="3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ffirmée par l’isolement d’un ou de plusieurs germes pathogènes dans les hémocultures</a:t>
            </a:r>
          </a:p>
          <a:p>
            <a:pPr marL="1679575" lvl="4" indent="-338138">
              <a:spcBef>
                <a:spcPts val="450"/>
              </a:spcBef>
              <a:buClr>
                <a:srgbClr val="CC9900"/>
              </a:buClr>
              <a:buSzPct val="75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r-FR" dirty="0" smtClean="0">
              <a:solidFill>
                <a:srgbClr val="000000"/>
              </a:solidFill>
            </a:endParaRPr>
          </a:p>
          <a:p>
            <a:pPr marL="341313" indent="-341313">
              <a:spcBef>
                <a:spcPts val="650"/>
              </a:spcBef>
              <a:buClr>
                <a:srgbClr val="CC9900"/>
              </a:buClr>
              <a:buSzPct val="6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 façon courante </a:t>
            </a:r>
            <a:r>
              <a:rPr lang="fr-FR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1313" indent="-341313">
              <a:spcBef>
                <a:spcPts val="650"/>
              </a:spcBef>
              <a:buClr>
                <a:srgbClr val="CC9900"/>
              </a:buClr>
              <a:buSzPct val="6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bactériémie=</a:t>
            </a:r>
            <a:r>
              <a:rPr lang="fr-FR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Une  Septicémie</a:t>
            </a:r>
            <a:r>
              <a:rPr lang="fr-FR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endParaRPr lang="fr-FR" sz="3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4480" y="2786058"/>
            <a:ext cx="53816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b="1" dirty="0" smtClean="0">
                <a:solidFill>
                  <a:srgbClr val="0070C0"/>
                </a:solidFill>
                <a:cs typeface="Times New Roman" pitchFamily="18" charset="0"/>
              </a:rPr>
              <a:t>EPIDEMIOLOGIE</a:t>
            </a:r>
            <a:endParaRPr lang="fr-FR" sz="4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16" y="71438"/>
            <a:ext cx="2214578" cy="642918"/>
          </a:xfrm>
        </p:spPr>
        <p:txBody>
          <a:bodyPr>
            <a:normAutofit/>
          </a:bodyPr>
          <a:lstStyle/>
          <a:p>
            <a:r>
              <a:rPr lang="fr-FR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EPIDEMIOLOGIE</a:t>
            </a:r>
            <a:endParaRPr lang="fr-FR" sz="1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406" y="428604"/>
            <a:ext cx="8786874" cy="592933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buNone/>
              <a:defRPr/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Agent causal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  <a:buNone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entérobactéries</a:t>
            </a:r>
            <a:r>
              <a:rPr lang="fr-FR" sz="24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 sont les plus fréquentes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hôtes naturels du tube digestif</a:t>
            </a:r>
          </a:p>
          <a:p>
            <a:pPr>
              <a:lnSpc>
                <a:spcPct val="130000"/>
              </a:lnSpc>
              <a:buNone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aéro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-anaérobie, de culture facile</a:t>
            </a:r>
          </a:p>
          <a:p>
            <a:pPr>
              <a:lnSpc>
                <a:spcPct val="130000"/>
              </a:lnSpc>
              <a:defRPr/>
            </a:pP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E.coli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(1/3 des cas)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30000"/>
              </a:lnSpc>
              <a:defRPr/>
            </a:pP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Klebsiella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spp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enterobacter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proteus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Morganella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lnSpc>
                <a:spcPct val="130000"/>
              </a:lnSpc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serratia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enterobacter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,,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providencia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Plus rarement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30000"/>
              </a:lnSpc>
              <a:defRPr/>
            </a:pP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  <a:hlinkClick r:id="" action="ppaction://noaction"/>
              </a:rPr>
              <a:t>Pseudomonas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  <a:hlinkClick r:id="" action="ppaction://noaction"/>
              </a:rPr>
              <a:t>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  <a:hlinkClick r:id="" action="ppaction://noaction"/>
              </a:rPr>
              <a:t>aeruginosa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Acinetobacter</a:t>
            </a:r>
            <a:r>
              <a:rPr lang="fr-FR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citrobacter</a:t>
            </a:r>
            <a:r>
              <a:rPr lang="fr-FR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lnSpc>
                <a:spcPct val="130000"/>
              </a:lnSpc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Présents dans l’environnement hospitalier</a:t>
            </a:r>
          </a:p>
          <a:p>
            <a:pPr>
              <a:lnSpc>
                <a:spcPct val="130000"/>
              </a:lnSpc>
              <a:defRPr/>
            </a:pP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Multirésistants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aux ATB. </a:t>
            </a:r>
          </a:p>
          <a:p>
            <a:pPr>
              <a:lnSpc>
                <a:spcPct val="130000"/>
              </a:lnSpc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Responsables de 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liés aux soins: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http://t3.gstatic.com/images?q=tbn:ANd9GcQEBT1Bak2aFibmWQrtwF8geN7zn9ntzJN92pPnmrM4kJbSpSU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16" y="2143116"/>
            <a:ext cx="1428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29496" y="214290"/>
            <a:ext cx="2043098" cy="500066"/>
          </a:xfrm>
        </p:spPr>
        <p:txBody>
          <a:bodyPr>
            <a:norm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EPIDEMIOLOGIE</a:t>
            </a:r>
            <a:endParaRPr lang="fr-FR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126055"/>
          </a:xfrm>
        </p:spPr>
        <p:txBody>
          <a:bodyPr/>
          <a:lstStyle/>
          <a:p>
            <a:pPr>
              <a:lnSpc>
                <a:spcPct val="190000"/>
              </a:lnSpc>
              <a:buNone/>
              <a:defRPr/>
            </a:pP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fr-FR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facteurs de virulence des BGN</a:t>
            </a:r>
          </a:p>
          <a:p>
            <a:pPr lvl="1">
              <a:lnSpc>
                <a:spcPct val="190000"/>
              </a:lnSpc>
              <a:defRPr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Lipopolysaccharide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: endotoxine.</a:t>
            </a:r>
          </a:p>
          <a:p>
            <a:pPr lvl="1">
              <a:lnSpc>
                <a:spcPct val="190000"/>
              </a:lnSpc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Capsule bactérienne</a:t>
            </a:r>
          </a:p>
          <a:p>
            <a:pPr lvl="1">
              <a:lnSpc>
                <a:spcPct val="190000"/>
              </a:lnSpc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Enzymes : hémolysines, ß-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lactamases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(résistances ATB).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177419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6915224" y="71414"/>
            <a:ext cx="2157370" cy="500066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fr-F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EPIDEMIOLOGIE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-32" y="357166"/>
            <a:ext cx="9001156" cy="6286544"/>
          </a:xfrm>
        </p:spPr>
        <p:txBody>
          <a:bodyPr>
            <a:normAutofit/>
          </a:bodyPr>
          <a:lstStyle/>
          <a:p>
            <a:pPr marL="609600" indent="-609600">
              <a:buFont typeface="Wingdings" pitchFamily="2" charset="2"/>
              <a:buNone/>
            </a:pPr>
            <a:r>
              <a:rPr lang="fr-FR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</a:t>
            </a:r>
            <a:r>
              <a:rPr lang="fr-FR" sz="26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porte d’entrée et origine de l’infection :</a:t>
            </a:r>
            <a:r>
              <a:rPr lang="fr-FR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Elle doit être recherchée systématiquement</a:t>
            </a:r>
            <a:endParaRPr lang="fr-FR" sz="2000" u="sng" dirty="0" smtClean="0">
              <a:latin typeface="Arial" pitchFamily="34" charset="0"/>
              <a:cs typeface="Arial" pitchFamily="34" charset="0"/>
            </a:endParaRPr>
          </a:p>
          <a:p>
            <a:pPr marL="1409700" lvl="2" indent="-609600">
              <a:buFont typeface="Wingdings" pitchFamily="2" charset="2"/>
              <a:buAutoNum type="arabicPeriod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PE urinaire</a:t>
            </a:r>
          </a:p>
          <a:p>
            <a:pPr marL="1409700" lvl="2" indent="-609600">
              <a:buFont typeface="Wingdings" pitchFamily="2" charset="2"/>
              <a:buAutoNum type="arabicPeriod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PE génitale</a:t>
            </a:r>
          </a:p>
          <a:p>
            <a:pPr marL="1409700" lvl="2" indent="-609600">
              <a:buFont typeface="Wingdings" pitchFamily="2" charset="2"/>
              <a:buAutoNum type="arabicPeriod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PE digestive et biliaire:15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409700" lvl="2" indent="-609600">
              <a:buFont typeface="Wingdings" pitchFamily="2" charset="2"/>
              <a:buAutoNum type="arabicPeriod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PE cutanée 5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%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409700" lvl="2" indent="-609600">
              <a:buFont typeface="Wingdings" pitchFamily="2" charset="2"/>
              <a:buAutoNum type="arabicPeriod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PE pulmonaire 15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marL="1409700" lvl="2" indent="-609600">
              <a:buFont typeface="Wingdings" pitchFamily="2" charset="2"/>
              <a:buAutoNum type="arabicPeriod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PE non déterminée 10 %</a:t>
            </a:r>
          </a:p>
          <a:p>
            <a:pPr marL="1409700" lvl="2" indent="-609600">
              <a:buFont typeface="Wingdings" pitchFamily="2" charset="2"/>
              <a:buAutoNum type="arabicPeriod"/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Iatrogène  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 en augmentation :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explorations</a:t>
            </a:r>
          </a:p>
          <a:p>
            <a:pPr marL="1409700" lvl="2" indent="-609600"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et traitements de plus en plus agressifs</a:t>
            </a:r>
          </a:p>
          <a:p>
            <a:pPr marL="1409700" lvl="2" indent="-609600">
              <a:buNone/>
            </a:pPr>
            <a:r>
              <a:rPr lang="fr-FR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Gestes invasifs et dispositifs intra vasculaires +++</a:t>
            </a:r>
          </a:p>
          <a:p>
            <a:pPr marL="1409700" lvl="2" indent="-609600">
              <a:buFont typeface="Wingdings" pitchFamily="2" charset="2"/>
              <a:buAutoNum type="arabicPeriod"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1409700" lvl="2" indent="-609600">
              <a:buFont typeface="Wingdings" pitchFamily="2" charset="2"/>
              <a:buAutoNum type="arabicPeriod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AutoShape 5" descr="data:image/jpeg;base64,/9j/4AAQSkZJRgABAQAAAQABAAD/2wCEAAkGBwgHBgkIBwgKCgkLDRYPDQwMDRsUFRAWIB0iIiAdHx8kKDQsJCYxJx8fLT0tMTU3Ojo6Iys/RD84QzQ5OjcBCgoKDQwNGg8PGjclHyU3Nzc3Nzc3Nzc3Nzc3Nzc3Nzc3Nzc3Nzc3Nzc3Nzc3Nzc3Nzc3Nzc3Nzc3Nzc3Nzc3N//AABEIAKEAeQMBIgACEQEDEQH/xAAbAAACAgMBAAAAAAAAAAAAAAAEBQMGAAIHAf/EAFMQAAIBAwIDBAUFCQsJCQEAAAECAwAEEQUhBhIxEyJBURRhcYGhFSORscElMjNSc5LR4fAkNEJTVGJjcqKysxY1RFVkdJOUozZDgoPC0tPi8Qf/xAAZAQACAwEAAAAAAAAAAAAAAAADBAECBQD/xAAsEQACAQMCBQMEAgMAAAAAAAABAgADESEEEhMiMUFRYXGBFDIzsSPwQsHR/9oADAMBAAIRAxEAPwDmPoBReY+HhW0dnlhgDpn31ZWsgW7wBqD0UKx23BpUkzQEWLCY2G1SmPfdT7aNkwuMiop5I0Uu2y/jHpQ7yZCsW2wpjZQZIBFARXcDtgSKfZTnT5YiwAdaDWJAjWnUFo+0qw7UgYppqtrFpOlzXs6ZEac2POpeHTFkZcfTQ3HltcanPBaXNw1tZKhaMQEEzHbdsjw8qy1Ck7nM0KtR1YIgnsumx3Fqk0fK8TqCCBkGqjr2iWAR5JIoo2Ckc2MfCrhwVBeWlpNp00kc1lAiskjHDIWGQo23H1UNrMcAmLZQkZAOfPrRVPCe6HEoDxlKuMicqfh2TKlu0Rc8oTlBY+ser1mhJ9HjiJjMw7UDJycKo9fnV41FlKlVn7M+a4zVb1KJChgtnh7MY7pJy58STWvSrFsmZVbTohwJVGXc8u6jbNTXEcCCIxs7Blyxx4+OKOt9HvLgyANGiA5JfYHHurdtDlD28fagicE9py9wY3OD40zvXzEhSe3SJT12rKu1pwzZxwkPA91MoOZUkIjPl03yOhFa/wCTNz/HWP5p/TQ/qafmG+iq26S3NEF7x69RUAhWNXbGSaYXI5VyFzjwoF7kIMsqqBvktjFVawhFF4rljKSspG+Tmhb2P9yzYHUD6xWseqPcahdkwRdkpCJmbBJ33Hn6/LaiFftO7Lb4R9iBNkn+zQW5TCIL9otsoe/z53K5wB40ztspjPU7+ym+haZZ3t08YhcdnEWOZP4OR0260wsOHL7ULSG8g0KTkniWRfukn3pAI/g1RkZxiGWstNswewuOQZJBA9VNtTuHuY7YKgfs4uUjOCM/rqNeGtStx3tHZfX8oxn7KHvpDarm6gjjx4HUIqzn0FUNuUR4ayk9r9RGEV5yaZMpARpJw3KD0HLgfACkd7KpzzYqB+ILBEMZgkcZz83OrfUKg+ULK43GnXhB85cfWtVXRvv3NCLqKaKQveLp3LSttgDxpdMG7Rj4Z6U9il0+5nMCWc6uI3YO0oIyFJ8vVQcyxMzhYF64/CGtJeURB33GLreznuZ0BYQ2qHPdbJc+/wAKfQ2MDL3wXffvSHPXbp0+FCK8kYwqIEHTrTS3ilEaFk+/UEe+pclukrSAU5hdvIfwbhQw6Y6EURze36KEViAVORWdtL+MfzaSKZzHhUFodcKWUhaXWlvPPdCQWF1cww5PzUYIL9B1PgM/Dyp0sRkOAKtPBcZimmhde63T24/VT2oJIsO8yk5VLeJRbhrqF4CdCviFmUkNGhBBOCMZ32J288UlvvRheyrZlguSUR42Ro/5pB3GCfhXZdZhQTwcygfPIfoOfsrnPEtxNPfXM6SYHaco28BsfjmkVYUxY+Y5S3VjdZ5wWp9LuSwBJtyOnUFlq2cJarEvDekqWHN6HDn8wVVuEHdr+ZZmfPYsQPAAFRSfg66lmitYeY8scage4CtXTONl5n6pDvIMXcZ3YbXb4SKXV7lwo99I+/8AwLVh78Uy4vH3elx4Xn21BcoFhkbfPKT9dDY5jSLiSWTSq5VIULKATzHGM0aWupebmeJAqM3KpznA8qm0WNZNSu0ZcgxIfiais0Mmpktne2l2HspVnFyPEZCYvD9GtjI7vy942srDHmInP2UTJozcp+Zck+S5weh+JP5ppjwwoVUfytJsf8KSmcd04xzSyksmR3zgDNFpFXS5ilUsr2Eqt3oVyZGMccnMNlwp2/RRj217bQwc2T3AcMOmc7VcpJVeOCUEd6NS2PxsDPxoK5AYAMAeY+VNLRC5vAcQtKlLdSRj5yHPmRUfpsf8U1OL5IwrDAJBIz6qT4j/ABPhQHKgxtFYiXzTLEMA1M+drHnmgVWkCkqpOAxHQGvNM5RGNvCtb3PSq1rWgkFzt7St6jxLeaheFY2tQ8JBVCT3icjGfDr5be6g7y2R4FTtYy+xY82AT4/GgOvFWqFTuBCu3h3SftoqZAB/OzWJqW2vtmvpVCgESXh2Fre9uGDKw9HI7pzjcVQOH9Xm06RFjTmHKGJCZ5Rgda6HoIJubnG2YT09tc9sI2KxHlfs+xDZVObBwBn11q6V/wCC5i9akraog+k11yY3V76SxBMk4YkDA3NT3iZtnJ/i2+2oNWQxyKruXZZgCx8d6Y30ZFo+3/dN9tXLfbI2i7WjLh2HOt3S/wCzKf7RqGwT7of+RKP7NNeHYwOILof7IP71AWI+6AP9DL/cNZ5e9R/YQnaPOGkEkcKFuXntZhny+alqXssdigntwVUZPM2M49nTFQcMbi3Gf9Fn/wAKShljKpGSSxJ6nwHgPjTmma1I+5mfXH8vwJY7ieExwvbzL2scaoyk4EnKAPcfI0I9yk0XaRk4zjBG4I2wfKl/V0K/enrn1/rzRdxYvLbw3Nu3JKFcMT0Ycx2YeI9fUU5TrFzttBbAovFd5cZVh15qXekP6qYtb9vI6ODHMh78ZO49frB33+qvPkr1igVUJaaFKom3Jlssb0r3c0xZllGWY1VllKPkUwtr8DdjVK4MDTAYY6xHpcUM3G3EiS5KqICuD48gphqSW1vCXERYg/jUg0y65OL+IJPBhAM+xaL1K5MkLbnr4e+s/Urera3YfqO6UWW5Pc/uF6K6yzzGP5shDkc2c7jb6cVSdC0bU5o4LmKROyMQ5E5vUN+nWrfw0T6Sx33iA6de9+ql/CcksWlWpXBUxKcH2U2X4OmEATxNSSO1pWNWt3gYpN9+s4Db53zTrVI8W5A8YW+2heJlLSyyMN2uBTDVJEkLom/JEVJ9e9QWLbCPX/ULbLRnw/8A9pLr/ch/epXZH7oL+Tl/uNR+kzLb8QXUshwq2C59fepba8y6igYYykv0cjUoo53PoP0Z3mPuFCOa35hkC2uNvP5qSttOWGe3RpElSRk+87Tx3HXHq+IoXhhynYHGcW1xsOv4KSodJnDWg7R0ZypK98Agnb3HYfTWjpfxn3MztR+X4ll+T4BDbTAyBZFy6hs8vw6bVLI3JbgZ7oGBn1nP21s3bR2tsVIk+bwR0bqaWTXsahY5D2TYKhZO6T7M9fdmtJQoFwIoDc2Mj1ARzRd4kPGCUdThlPqNLu3uf5Z/0x+mpbtyS+/qFLeaXzpdzmaFKmCt43uG5RkUIbiQ/wAKi7pCy90ZoBkYeB+ioqLeL03tEMLsNb1VgxBLICc/zRRhlfbs2YHPXNBQRM+taqDkYeM/2RRpRY0AdgoJ60vUp894enV5LR3wcZJr90eRmAjzuc47y0ZwNHZJwzBJcQiZ2hU5Oe4MUNweqLqpKEMWTlJHgOYfbio4OIL7TuDNCTT7MXPZxJup76tyt0XG+2aFq6XFoqt7ZlKbHiGwgFppcmra5fR2WnnUBG6TGP0rsudcYGDynH2+dOruxisnQX3B8cUk2eUfKagv4nHd3qvm4ktbdtQk1VrG4ueUSShHbmIzt3Nx+qok1aSWQSPxFaz4HWV7lG6Y6lDV0XdT5Re2IRyQ+TLCltbzXjStoFw8kihBGL5CAAcgAAV7c2yW8Mki8NXVsyo2JXmUhMgjJpGmvSq6iK6tFkhbuSi4lwxx1wY+m/wrLnUdT1mzMd7fxvFk91roDOPHG2fOgCk3+Yt/feF3Zwf3G3CTpHc2nayog7CffmHTs33FSDVAvKRcy8/Jjmj5iRj6/ZQ3B0ZjnthygZinxtjbsmrQpchi4ig5zggF+X44NMUMIbeTFdRmp8QyTXjHiN7uQt1XnVx9hqa81FJrCLtYwxbmDl+bDDJxuVHhQLfLxCejWFqynpm4zsd89BUV3ca7a2kMfNpofmKxx/OEk9TucYAzuegp1Q3WLFxFUuoWEbuqdinQ/M3XKU8yU8unh51H8p23+s7b/m0/9tb3tjq88rSek2lw4OUzaHs4/ZzN8QCaF+S9T/lGn/8AIL+iqPtvkwyNUtgS6SAgg1FJuu/lQEOrTTRq5RAHXIGPHyrw6nJjBRCDt971+NU46yvBYRLYnOuasuSe9Huf6gou9TmiXl3KtmltjORxDqrcilWMfu7tNnKOQrpkHOwboarUbtOp3AvG3BWPlcg43TGR58y1WIbx00XSoxIY8co59sp3W3+jNWzhdAutQJHGnZlA4kA7x7ygg7+vpVJ0TXLbTJFS8he4iEYXsexGM7bhvprtm9Bi9jLq1maMuJJPuPDN9/8AOg5YZ5tm6021hbCGAxJptkZSh+cNrHsMdRt1pJr9yt3w/HcRqUWWUsqkbqO9tTTWSDKh/oqz7MCov3M0ioOfQQNNNtr7VYoJwwjWxDAIcYwR+mh5LKzS+iWyMnIrnJkbOcAnb6KZac33aiPh8n/aKWwfvxPyj/3WqyM2457f9lSg8R/wkQZrMHoYpx/02qWVI5kZHk5OmCDv1/Vih+FGCz2vmIrj/DahluLbkHaJMxHUmcjNMUhyn3MSrfk+JZlt7dLG1PKS4j6K5wdz0pdd+h2ge5unAbG8jSHKr5A/tk0ubX+1RYbe2Qco5RljyfppBPqY9IT0tQ865YADIQ5/gr/+mmuJcWECKFjcwu8vrvUjIIL2S0s+U8ryAdq/s6FR7dz6qVfJVr/KoPpl/wDkox9Ru5v3vbhAekkjdPM8o329eKB7R/8AW11/wP1VUM3tGDTUdr/31ljS2aCGONghZBg4bIrx0POjdmdjjANb3BCHZuvjQUErcisu+SxIOc/fEUra8ub3gliqvq2pqqsHV4ydt8coFMURlJSRXGB1x1xVd0NpRxLqLyNlSzKwz69voqyTExyIUHVyenTajVBZrekWpm6ywcGxyLfs8obB5VU4698foFciu70wSRAICVUHfpXWuEmzq4LHJ5V8PN0rjd9H2l2WZgqsFIz7BTNAAjMFUd1vt9JbWbtOEbJsYz4fnU51OVXnRQd1jwRS3TVtjw9ZrciaaCM5cQEcxGW6Z9tMxecKTk87atasxyR3WA+NIsl2J8EzVV7KL+BNtNP3Xh/3A/ZQUI/dakfxjY94amcMOjT3Pawa+kUYh7JA8DBsbdfDw8Kl+SIBiS31iwnCZblDcrNtQ+GQSfSTxFOJ5wuP3Va/kp/8NqTS7P8AhRgHPT9vOnfCw/dluP6Kf/Dalc5Pbv3iNz3fDrRkNkPvFqgvV+IteNGQAyZH4rEkeoVjrHG2FZUwgyAuN+tGHtDjlZhv4H2VtF2iLhS2Mgd4+6p3QqL5gSTxyfNl1JUeB6n2VL2zfx311LM8isM7AMOvjsa8738muPoFVIv2hhU24h0V1BPEr9m4LKDgMDjNRcsQT5ntQyZyMg+JPlQkEwt44hLlcRqCuNwQKliubaZt3AODuW3xVtpiDMO0R6XJHHr+oc55eZiM7b71ZFkEtt2iyDmU7qwAIJAG1VnTmjGoX5kK4aYqfDIJpiri3R2hn7Xm3Ycw8N/Pby6eNHqLdosh5ZceEJR6crczk93cgYxzrjfzz9tc9j4autRhhuYE7roCM+zFXrhe5V3MgIVuRcnOAO8vjU2jaZrelWkFp6fZvDEvKAjID9Jrk3beWTuW53RLpt5c8OWEVncSz26oCSQH5Dkk5/Fo6LiSKcBfS7K5z4SJE2fgDVnha5T8Lde/kjI+DVpcaRp17k3J052br2tsST7xmoOk3ZvCjWAY24lfa40+bebSrCT1qjJ9TY+FeiPRmH+b3i/I3LfUy00bgnRJjlfk6M+ccs0X1EUTbcC2S/g7y3Pq9PlP1moOjfswnfW0+6mKNENuvEccFqsojW3mfEpBO8bjw9lJZxI1xLyhVIbfJOM+raugW/CkWnXIv1uLbnjhdW+fLErysMAH1mqa8PzkoOxLHcdRvVGpNTXaZwrK77hA4oz2bA8g3z0PjXvYSSEqHgRgRylubr4bCmMVuTnAYIPIb+6oOcQ3NyFACxohxjqOU529lVVLmWarYdYNNahbYmWSMSZ7sgBKqMe6k3yiP9Y235n/ANqg4k1cCKaJW5nkPKB0IGOp+vfzqmcjeXwpynRBGYpU1DA4lkuOJNWzmaZsDBCdmOnmTiirPWJpED3MsCjvbGLcY8cj6qQPdwsuGQE8uGbmO+/QVJHdRfOMJ2XAKorgnqMeFFKAjpFtxHQwu2vzDc3tyiK/ayEAEHG58P28aIk1SV0AjgRcgEcoyfiP2xQ2kXVrA97NdHtVHQDJLFvEHGPAdce/wOfVtNMB7MuJDnbshtt9B/XVGGeknJ7xzw5ezXl5a2Yt2TmIaWRRkqq4YnHw8K6SltbTIrx3AKsMg7biqDwTqUAjuNQkspZJGKwxLED4bs3McDBJXYnwqxtJA0JAuLlGaQyABscu2OXu+HsIoZYKbQqIbR3JYImC0rhfFuUYHxpRqwFtEWjdjywvIcjOABkDzB8cEbVI01ncQmK6U3KMVYrOSwyOmB4dM1FrOuxx2lzCYSFNs6q/aHlwRgAj4Va4MmxEbx6ZEWjUTSgFWLc0JHLgA7nw6/XWjxW0bIO2cEkB1kjK8ozjOQCPDP0dKB1LVfSrWW25XCOMcySHI8vH4Ut0+70vSZO3S0kEikKzGdyM+wsQD7qnB6SMy3T6BHLIzm6k7NEwyiDLE+rff6DVA1iBo7yZGvWRomIf5voc+3NWH/K1Xv0uOxnAQGN8lsAbHYDbPrqg8acSMdVNzYdsEmXOJk5TkbHb6PDxqGTceWCcsFxGEtj82GbVpSWGeUYzg5wdjVV1fTb6ylXmvom7Ujl5ZCGPh099YnFUiAg2kZJ8S2dseFQXHEHpEyyTWVs/J0R8kdKsiOpzBBmPWDTWE8RmDXluXBKMO1yxwdx+3lQXoz+a/nijJtUSRQI7SKPuBTjck+ef260H6VJ5R/mCji875kJ6V5WVlTOhtp+9Lj/w/Wa3tPvU/qH66ysqveEHSXzg3/McH9eX7KcSdDWVlJVPuMap/aIMPwh9gpTxR+9V/q/aKysqafUTqnQyxN96PdQtx94fyorKyriQekbxfgl/q/ZVV/8A6Z/o35KX/wBNZWVyfdKv9s5seg9la1lZTZikysrKyunT/9k="/>
          <p:cNvSpPr>
            <a:spLocks noChangeAspect="1" noChangeArrowheads="1"/>
          </p:cNvSpPr>
          <p:nvPr/>
        </p:nvSpPr>
        <p:spPr bwMode="auto">
          <a:xfrm>
            <a:off x="5715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1" name="AutoShape 7" descr="data:image/jpeg;base64,/9j/4AAQSkZJRgABAQAAAQABAAD/2wCEAAkGBwgHBgkIBwgKCgkLDRYPDQwMDRsUFRAWIB0iIiAdHx8kKDQsJCYxJx8fLT0tMTU3Ojo6Iys/RD84QzQ5OjcBCgoKDQwNGg8PGjclHyU3Nzc3Nzc3Nzc3Nzc3Nzc3Nzc3Nzc3Nzc3Nzc3Nzc3Nzc3Nzc3Nzc3Nzc3Nzc3Nzc3N//AABEIAKEAeQMBIgACEQEDEQH/xAAbAAACAgMBAAAAAAAAAAAAAAAEBQMGAAIHAf/EAFMQAAIBAwIDBAUFCQsJCQEAAAECAwAEEQUhBhIxEyJBURRhcYGhFSORscElMjNSc5LR4fAkNEJTVGJjcqKysxY1RFVkdJOUozZDgoPC0tPi8Qf/xAAZAQACAwEAAAAAAAAAAAAAAAADBAECBQD/xAAsEQACAQMCBQMEAgMAAAAAAAABAgADESEEEhMiMUFRYXGBFDIzsSPwQsHR/9oADAMBAAIRAxEAPwDmPoBReY+HhW0dnlhgDpn31ZWsgW7wBqD0UKx23BpUkzQEWLCY2G1SmPfdT7aNkwuMiop5I0Uu2y/jHpQ7yZCsW2wpjZQZIBFARXcDtgSKfZTnT5YiwAdaDWJAjWnUFo+0qw7UgYppqtrFpOlzXs6ZEac2POpeHTFkZcfTQ3HltcanPBaXNw1tZKhaMQEEzHbdsjw8qy1Ck7nM0KtR1YIgnsumx3Fqk0fK8TqCCBkGqjr2iWAR5JIoo2Ckc2MfCrhwVBeWlpNp00kc1lAiskjHDIWGQo23H1UNrMcAmLZQkZAOfPrRVPCe6HEoDxlKuMicqfh2TKlu0Rc8oTlBY+ser1mhJ9HjiJjMw7UDJycKo9fnV41FlKlVn7M+a4zVb1KJChgtnh7MY7pJy58STWvSrFsmZVbTohwJVGXc8u6jbNTXEcCCIxs7Blyxx4+OKOt9HvLgyANGiA5JfYHHurdtDlD28fagicE9py9wY3OD40zvXzEhSe3SJT12rKu1pwzZxwkPA91MoOZUkIjPl03yOhFa/wCTNz/HWP5p/TQ/qafmG+iq26S3NEF7x69RUAhWNXbGSaYXI5VyFzjwoF7kIMsqqBvktjFVawhFF4rljKSspG+Tmhb2P9yzYHUD6xWseqPcahdkwRdkpCJmbBJ33Hn6/LaiFftO7Lb4R9iBNkn+zQW5TCIL9otsoe/z53K5wB40ztspjPU7+ym+haZZ3t08YhcdnEWOZP4OR0260wsOHL7ULSG8g0KTkniWRfukn3pAI/g1RkZxiGWstNswewuOQZJBA9VNtTuHuY7YKgfs4uUjOCM/rqNeGtStx3tHZfX8oxn7KHvpDarm6gjjx4HUIqzn0FUNuUR4ayk9r9RGEV5yaZMpARpJw3KD0HLgfACkd7KpzzYqB+ILBEMZgkcZz83OrfUKg+ULK43GnXhB85cfWtVXRvv3NCLqKaKQveLp3LSttgDxpdMG7Rj4Z6U9il0+5nMCWc6uI3YO0oIyFJ8vVQcyxMzhYF64/CGtJeURB33GLreznuZ0BYQ2qHPdbJc+/wAKfQ2MDL3wXffvSHPXbp0+FCK8kYwqIEHTrTS3ilEaFk+/UEe+pclukrSAU5hdvIfwbhQw6Y6EURze36KEViAVORWdtL+MfzaSKZzHhUFodcKWUhaXWlvPPdCQWF1cww5PzUYIL9B1PgM/Dyp0sRkOAKtPBcZimmhde63T24/VT2oJIsO8yk5VLeJRbhrqF4CdCviFmUkNGhBBOCMZ32J288UlvvRheyrZlguSUR42Ro/5pB3GCfhXZdZhQTwcygfPIfoOfsrnPEtxNPfXM6SYHaco28BsfjmkVYUxY+Y5S3VjdZ5wWp9LuSwBJtyOnUFlq2cJarEvDekqWHN6HDn8wVVuEHdr+ZZmfPYsQPAAFRSfg66lmitYeY8scage4CtXTONl5n6pDvIMXcZ3YbXb4SKXV7lwo99I+/8AwLVh78Uy4vH3elx4Xn21BcoFhkbfPKT9dDY5jSLiSWTSq5VIULKATzHGM0aWupebmeJAqM3KpznA8qm0WNZNSu0ZcgxIfiais0Mmpktne2l2HspVnFyPEZCYvD9GtjI7vy942srDHmInP2UTJozcp+Zck+S5weh+JP5ppjwwoVUfytJsf8KSmcd04xzSyksmR3zgDNFpFXS5ilUsr2Eqt3oVyZGMccnMNlwp2/RRj217bQwc2T3AcMOmc7VcpJVeOCUEd6NS2PxsDPxoK5AYAMAeY+VNLRC5vAcQtKlLdSRj5yHPmRUfpsf8U1OL5IwrDAJBIz6qT4j/ABPhQHKgxtFYiXzTLEMA1M+drHnmgVWkCkqpOAxHQGvNM5RGNvCtb3PSq1rWgkFzt7St6jxLeaheFY2tQ8JBVCT3icjGfDr5be6g7y2R4FTtYy+xY82AT4/GgOvFWqFTuBCu3h3SftoqZAB/OzWJqW2vtmvpVCgESXh2Fre9uGDKw9HI7pzjcVQOH9Xm06RFjTmHKGJCZ5Rgda6HoIJubnG2YT09tc9sI2KxHlfs+xDZVObBwBn11q6V/wCC5i9akraog+k11yY3V76SxBMk4YkDA3NT3iZtnJ/i2+2oNWQxyKruXZZgCx8d6Y30ZFo+3/dN9tXLfbI2i7WjLh2HOt3S/wCzKf7RqGwT7of+RKP7NNeHYwOILof7IP71AWI+6AP9DL/cNZ5e9R/YQnaPOGkEkcKFuXntZhny+alqXssdigntwVUZPM2M49nTFQcMbi3Gf9Fn/wAKShljKpGSSxJ6nwHgPjTmma1I+5mfXH8vwJY7ieExwvbzL2scaoyk4EnKAPcfI0I9yk0XaRk4zjBG4I2wfKl/V0K/enrn1/rzRdxYvLbw3Nu3JKFcMT0Ycx2YeI9fUU5TrFzttBbAovFd5cZVh15qXekP6qYtb9vI6ODHMh78ZO49frB33+qvPkr1igVUJaaFKom3Jlssb0r3c0xZllGWY1VllKPkUwtr8DdjVK4MDTAYY6xHpcUM3G3EiS5KqICuD48gphqSW1vCXERYg/jUg0y65OL+IJPBhAM+xaL1K5MkLbnr4e+s/Urera3YfqO6UWW5Pc/uF6K6yzzGP5shDkc2c7jb6cVSdC0bU5o4LmKROyMQ5E5vUN+nWrfw0T6Sx33iA6de9+ql/CcksWlWpXBUxKcH2U2X4OmEATxNSSO1pWNWt3gYpN9+s4Db53zTrVI8W5A8YW+2heJlLSyyMN2uBTDVJEkLom/JEVJ9e9QWLbCPX/ULbLRnw/8A9pLr/ch/epXZH7oL+Tl/uNR+kzLb8QXUshwq2C59fepba8y6igYYykv0cjUoo53PoP0Z3mPuFCOa35hkC2uNvP5qSttOWGe3RpElSRk+87Tx3HXHq+IoXhhynYHGcW1xsOv4KSodJnDWg7R0ZypK98Agnb3HYfTWjpfxn3MztR+X4ll+T4BDbTAyBZFy6hs8vw6bVLI3JbgZ7oGBn1nP21s3bR2tsVIk+bwR0bqaWTXsahY5D2TYKhZO6T7M9fdmtJQoFwIoDc2Mj1ARzRd4kPGCUdThlPqNLu3uf5Z/0x+mpbtyS+/qFLeaXzpdzmaFKmCt43uG5RkUIbiQ/wAKi7pCy90ZoBkYeB+ioqLeL03tEMLsNb1VgxBLICc/zRRhlfbs2YHPXNBQRM+taqDkYeM/2RRpRY0AdgoJ60vUp894enV5LR3wcZJr90eRmAjzuc47y0ZwNHZJwzBJcQiZ2hU5Oe4MUNweqLqpKEMWTlJHgOYfbio4OIL7TuDNCTT7MXPZxJup76tyt0XG+2aFq6XFoqt7ZlKbHiGwgFppcmra5fR2WnnUBG6TGP0rsudcYGDynH2+dOruxisnQX3B8cUk2eUfKagv4nHd3qvm4ktbdtQk1VrG4ueUSShHbmIzt3Nx+qok1aSWQSPxFaz4HWV7lG6Y6lDV0XdT5Re2IRyQ+TLCltbzXjStoFw8kihBGL5CAAcgAAV7c2yW8Mki8NXVsyo2JXmUhMgjJpGmvSq6iK6tFkhbuSi4lwxx1wY+m/wrLnUdT1mzMd7fxvFk91roDOPHG2fOgCk3+Yt/feF3Zwf3G3CTpHc2nayog7CffmHTs33FSDVAvKRcy8/Jjmj5iRj6/ZQ3B0ZjnthygZinxtjbsmrQpchi4ig5zggF+X44NMUMIbeTFdRmp8QyTXjHiN7uQt1XnVx9hqa81FJrCLtYwxbmDl+bDDJxuVHhQLfLxCejWFqynpm4zsd89BUV3ca7a2kMfNpofmKxx/OEk9TucYAzuegp1Q3WLFxFUuoWEbuqdinQ/M3XKU8yU8unh51H8p23+s7b/m0/9tb3tjq88rSek2lw4OUzaHs4/ZzN8QCaF+S9T/lGn/8AIL+iqPtvkwyNUtgS6SAgg1FJuu/lQEOrTTRq5RAHXIGPHyrw6nJjBRCDt971+NU46yvBYRLYnOuasuSe9Huf6gou9TmiXl3KtmltjORxDqrcilWMfu7tNnKOQrpkHOwboarUbtOp3AvG3BWPlcg43TGR58y1WIbx00XSoxIY8co59sp3W3+jNWzhdAutQJHGnZlA4kA7x7ygg7+vpVJ0TXLbTJFS8he4iEYXsexGM7bhvprtm9Bi9jLq1maMuJJPuPDN9/8AOg5YZ5tm6021hbCGAxJptkZSh+cNrHsMdRt1pJr9yt3w/HcRqUWWUsqkbqO9tTTWSDKh/oqz7MCov3M0ioOfQQNNNtr7VYoJwwjWxDAIcYwR+mh5LKzS+iWyMnIrnJkbOcAnb6KZac33aiPh8n/aKWwfvxPyj/3WqyM2457f9lSg8R/wkQZrMHoYpx/02qWVI5kZHk5OmCDv1/Vih+FGCz2vmIrj/DahluLbkHaJMxHUmcjNMUhyn3MSrfk+JZlt7dLG1PKS4j6K5wdz0pdd+h2ge5unAbG8jSHKr5A/tk0ubX+1RYbe2Qco5RljyfppBPqY9IT0tQ865YADIQ5/gr/+mmuJcWECKFjcwu8vrvUjIIL2S0s+U8ryAdq/s6FR7dz6qVfJVr/KoPpl/wDkox9Ru5v3vbhAekkjdPM8o329eKB7R/8AW11/wP1VUM3tGDTUdr/31ljS2aCGONghZBg4bIrx0POjdmdjjANb3BCHZuvjQUErcisu+SxIOc/fEUra8ub3gliqvq2pqqsHV4ydt8coFMURlJSRXGB1x1xVd0NpRxLqLyNlSzKwz69voqyTExyIUHVyenTajVBZrekWpm6ywcGxyLfs8obB5VU4698foFciu70wSRAICVUHfpXWuEmzq4LHJ5V8PN0rjd9H2l2WZgqsFIz7BTNAAjMFUd1vt9JbWbtOEbJsYz4fnU51OVXnRQd1jwRS3TVtjw9ZrciaaCM5cQEcxGW6Z9tMxecKTk87atasxyR3WA+NIsl2J8EzVV7KL+BNtNP3Xh/3A/ZQUI/dakfxjY94amcMOjT3Pawa+kUYh7JA8DBsbdfDw8Kl+SIBiS31iwnCZblDcrNtQ+GQSfSTxFOJ5wuP3Va/kp/8NqTS7P8AhRgHPT9vOnfCw/dluP6Kf/Dalc5Pbv3iNz3fDrRkNkPvFqgvV+IteNGQAyZH4rEkeoVjrHG2FZUwgyAuN+tGHtDjlZhv4H2VtF2iLhS2Mgd4+6p3QqL5gSTxyfNl1JUeB6n2VL2zfx311LM8isM7AMOvjsa8738muPoFVIv2hhU24h0V1BPEr9m4LKDgMDjNRcsQT5ntQyZyMg+JPlQkEwt44hLlcRqCuNwQKliubaZt3AODuW3xVtpiDMO0R6XJHHr+oc55eZiM7b71ZFkEtt2iyDmU7qwAIJAG1VnTmjGoX5kK4aYqfDIJpiri3R2hn7Xm3Ycw8N/Pby6eNHqLdosh5ZceEJR6crczk93cgYxzrjfzz9tc9j4autRhhuYE7roCM+zFXrhe5V3MgIVuRcnOAO8vjU2jaZrelWkFp6fZvDEvKAjID9Jrk3beWTuW53RLpt5c8OWEVncSz26oCSQH5Dkk5/Fo6LiSKcBfS7K5z4SJE2fgDVnha5T8Lde/kjI+DVpcaRp17k3J052br2tsST7xmoOk3ZvCjWAY24lfa40+bebSrCT1qjJ9TY+FeiPRmH+b3i/I3LfUy00bgnRJjlfk6M+ccs0X1EUTbcC2S/g7y3Pq9PlP1moOjfswnfW0+6mKNENuvEccFqsojW3mfEpBO8bjw9lJZxI1xLyhVIbfJOM+raugW/CkWnXIv1uLbnjhdW+fLErysMAH1mqa8PzkoOxLHcdRvVGpNTXaZwrK77hA4oz2bA8g3z0PjXvYSSEqHgRgRylubr4bCmMVuTnAYIPIb+6oOcQ3NyFACxohxjqOU529lVVLmWarYdYNNahbYmWSMSZ7sgBKqMe6k3yiP9Y235n/ANqg4k1cCKaJW5nkPKB0IGOp+vfzqmcjeXwpynRBGYpU1DA4lkuOJNWzmaZsDBCdmOnmTiirPWJpED3MsCjvbGLcY8cj6qQPdwsuGQE8uGbmO+/QVJHdRfOMJ2XAKorgnqMeFFKAjpFtxHQwu2vzDc3tyiK/ayEAEHG58P28aIk1SV0AjgRcgEcoyfiP2xQ2kXVrA97NdHtVHQDJLFvEHGPAdce/wOfVtNMB7MuJDnbshtt9B/XVGGeknJ7xzw5ezXl5a2Yt2TmIaWRRkqq4YnHw8K6SltbTIrx3AKsMg7biqDwTqUAjuNQkspZJGKwxLED4bs3McDBJXYnwqxtJA0JAuLlGaQyABscu2OXu+HsIoZYKbQqIbR3JYImC0rhfFuUYHxpRqwFtEWjdjywvIcjOABkDzB8cEbVI01ncQmK6U3KMVYrOSwyOmB4dM1FrOuxx2lzCYSFNs6q/aHlwRgAj4Va4MmxEbx6ZEWjUTSgFWLc0JHLgA7nw6/XWjxW0bIO2cEkB1kjK8ozjOQCPDP0dKB1LVfSrWW25XCOMcySHI8vH4Ut0+70vSZO3S0kEikKzGdyM+wsQD7qnB6SMy3T6BHLIzm6k7NEwyiDLE+rff6DVA1iBo7yZGvWRomIf5voc+3NWH/K1Xv0uOxnAQGN8lsAbHYDbPrqg8acSMdVNzYdsEmXOJk5TkbHb6PDxqGTceWCcsFxGEtj82GbVpSWGeUYzg5wdjVV1fTb6ylXmvom7Ujl5ZCGPh099YnFUiAg2kZJ8S2dseFQXHEHpEyyTWVs/J0R8kdKsiOpzBBmPWDTWE8RmDXluXBKMO1yxwdx+3lQXoz+a/nijJtUSRQI7SKPuBTjck+ef260H6VJ5R/mCji875kJ6V5WVlTOhtp+9Lj/w/Wa3tPvU/qH66ysqveEHSXzg3/McH9eX7KcSdDWVlJVPuMap/aIMPwh9gpTxR+9V/q/aKysqafUTqnQyxN96PdQtx94fyorKyriQekbxfgl/q/ZVV/8A6Z/o35KX/wBNZWVyfdKv9s5seg9la1lZTZikysrKyunT/9k="/>
          <p:cNvSpPr>
            <a:spLocks noChangeAspect="1" noChangeArrowheads="1"/>
          </p:cNvSpPr>
          <p:nvPr/>
        </p:nvSpPr>
        <p:spPr bwMode="auto">
          <a:xfrm>
            <a:off x="5715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ccolade fermante 1"/>
          <p:cNvSpPr/>
          <p:nvPr/>
        </p:nvSpPr>
        <p:spPr>
          <a:xfrm>
            <a:off x="3347864" y="3401415"/>
            <a:ext cx="216024" cy="52765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3707904" y="3425010"/>
            <a:ext cx="7200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20%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1.PE urinaire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585789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30000"/>
              </a:lnSpc>
              <a:defRPr/>
            </a:pPr>
            <a:r>
              <a:rPr lang="fr-FR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charset="0"/>
              </a:rPr>
              <a:t>.</a:t>
            </a:r>
          </a:p>
          <a:p>
            <a:pPr>
              <a:lnSpc>
                <a:spcPct val="130000"/>
              </a:lnSpc>
              <a:buNone/>
              <a:defRPr/>
            </a:pP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C’est la PE la plus fréquente  présente dans1/3 des cas :</a:t>
            </a:r>
          </a:p>
          <a:p>
            <a:pPr>
              <a:lnSpc>
                <a:spcPct val="130000"/>
              </a:lnSpc>
              <a:buNone/>
              <a:defRPr/>
            </a:pP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9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à l’interrogatoire</a:t>
            </a:r>
          </a:p>
          <a:p>
            <a:pPr lvl="1">
              <a:lnSpc>
                <a:spcPct val="130000"/>
              </a:lnSpc>
              <a:defRPr/>
            </a:pP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Obstacle à l’écoulement des urines : lithiase, tumeur, sténose, malformation,…</a:t>
            </a:r>
          </a:p>
          <a:p>
            <a:pPr lvl="1">
              <a:lnSpc>
                <a:spcPct val="130000"/>
              </a:lnSpc>
              <a:defRPr/>
            </a:pP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Intervention sur les voies urinaires</a:t>
            </a:r>
          </a:p>
          <a:p>
            <a:pPr lvl="1">
              <a:lnSpc>
                <a:spcPct val="130000"/>
              </a:lnSpc>
              <a:defRPr/>
            </a:pP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Manœuvres instrumentales : sonde vésicale à demeure, endoscopie. …</a:t>
            </a:r>
            <a:r>
              <a:rPr lang="fr-FR" sz="8000" b="1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Font typeface="Monotype Sorts" pitchFamily="2" charset="2"/>
              <a:buNone/>
            </a:pPr>
            <a:endParaRPr lang="fr-FR" sz="6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SzPct val="205000"/>
              <a:buNone/>
            </a:pPr>
            <a:r>
              <a:rPr lang="fr-FR" sz="9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Signes </a:t>
            </a:r>
            <a:r>
              <a:rPr lang="fr-FR" sz="96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cliniques</a:t>
            </a:r>
            <a:r>
              <a:rPr lang="fr-FR" sz="9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2"/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Brûlures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mictionnelles, Dysurie</a:t>
            </a:r>
            <a:endParaRPr lang="fr-FR" sz="9600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Urines troubles</a:t>
            </a:r>
          </a:p>
          <a:p>
            <a:pPr lvl="2"/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Douleurs pelviennes</a:t>
            </a:r>
          </a:p>
          <a:p>
            <a:pPr lvl="2"/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Douleurs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lombaires</a:t>
            </a:r>
          </a:p>
          <a:p>
            <a:pPr lvl="2"/>
            <a:endParaRPr lang="fr-FR" sz="62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fr-FR" sz="6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SzPct val="205000"/>
              <a:buNone/>
            </a:pPr>
            <a:r>
              <a:rPr lang="fr-FR" sz="9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96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Prélèvements</a:t>
            </a:r>
            <a:r>
              <a:rPr lang="fr-FR" sz="9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: chimie des urines,  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ECBU, prélèvement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urétral,</a:t>
            </a:r>
            <a:r>
              <a:rPr lang="fr-FR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6200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7494329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Gynécologique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1482" y="1000084"/>
            <a:ext cx="8472518" cy="5857916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  <a:buNone/>
            </a:pPr>
            <a:r>
              <a:rPr lang="fr-FR" sz="33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Interrogatoire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Avortement  ou accouchement septiques</a:t>
            </a:r>
          </a:p>
          <a:p>
            <a:pPr>
              <a:buClr>
                <a:srgbClr val="FF0000"/>
              </a:buClr>
              <a:buNone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chirurgie gynécologique</a:t>
            </a:r>
          </a:p>
          <a:p>
            <a:pPr>
              <a:buClr>
                <a:srgbClr val="FF0000"/>
              </a:buClr>
              <a:buNone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:Infections: Salpingite, endométrite…</a:t>
            </a:r>
            <a:r>
              <a:rPr lang="fr-FR" sz="3000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0000"/>
              </a:buClr>
              <a:buNone/>
            </a:pPr>
            <a:r>
              <a:rPr lang="fr-FR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Clinique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Leucorrhée</a:t>
            </a: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Douleurs abdomino-pelviennes</a:t>
            </a: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Douleurs au toucher vaginal</a:t>
            </a: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Manœuvre abortive récente</a:t>
            </a: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Post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partum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fr-FR" b="1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fr-FR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Prélèvements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endocol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leucorrhée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894874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Plan du cours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28625" y="1857375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I.		INTRODUCTION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II.		EPIDEMIOLOGIE :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II.1. agent causal: 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		II.2. porte d’entrée et origine de l’infection</a:t>
            </a:r>
          </a:p>
          <a:p>
            <a:pPr>
              <a:buFont typeface="Wingdings" pitchFamily="2" charset="2"/>
              <a:buNone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              II.3. Facteurs favorisants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III.	PHYSIOPATHOLOGIE 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 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IV.	CLINIQUE : 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IV.1. TYPE DE DESCRIPTION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		IV.2.  FORMES CLINIQUES : 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Digestive</a:t>
            </a:r>
            <a:endParaRPr lang="fr-FR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000108"/>
            <a:ext cx="8929718" cy="557216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Clr>
                <a:srgbClr val="FF0000"/>
              </a:buClr>
              <a:buNone/>
              <a:defRPr/>
            </a:pPr>
            <a:r>
              <a:rPr lang="fr-FR" sz="38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Interrogatoire</a:t>
            </a:r>
          </a:p>
          <a:p>
            <a:pPr>
              <a:lnSpc>
                <a:spcPct val="12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Gestes chirurgicaux et manœuvres instrumentales.</a:t>
            </a:r>
          </a:p>
          <a:p>
            <a:pPr>
              <a:lnSpc>
                <a:spcPct val="12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Lésion pariétales : RCH, </a:t>
            </a:r>
            <a:r>
              <a:rPr lang="fr-FR" sz="3100" dirty="0" err="1" smtClean="0">
                <a:latin typeface="Times New Roman" pitchFamily="18" charset="0"/>
                <a:cs typeface="Times New Roman" pitchFamily="18" charset="0"/>
              </a:rPr>
              <a:t>Crohn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, sigmoïdite, néoplasie, appendicite, perforation intestinale, péritonite </a:t>
            </a:r>
          </a:p>
          <a:p>
            <a:pPr>
              <a:lnSpc>
                <a:spcPct val="12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Obstacle sur les voies biliaires : lithiase…</a:t>
            </a:r>
            <a:r>
              <a:rPr lang="fr-FR" sz="3100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fr-FR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None/>
              <a:defRPr/>
            </a:pPr>
            <a:r>
              <a:rPr lang="fr-FR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Signes </a:t>
            </a:r>
            <a:r>
              <a:rPr lang="fr-FR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cliniques</a:t>
            </a:r>
            <a:r>
              <a:rPr lang="fr-FR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Douleurs abdominales</a:t>
            </a: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Ictère</a:t>
            </a: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Antécédents lithiasiques</a:t>
            </a: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Post opératoire abdominal</a:t>
            </a: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Syndrome occlusif</a:t>
            </a:r>
          </a:p>
          <a:p>
            <a:pPr lvl="2">
              <a:buFont typeface="Wingdings" pitchFamily="2" charset="2"/>
              <a:buChar char="§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Troubles du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transit</a:t>
            </a:r>
          </a:p>
          <a:p>
            <a:pPr lvl="2">
              <a:buFont typeface="Wingdings" pitchFamily="2" charset="2"/>
              <a:buChar char="§"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8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Prélèvements</a:t>
            </a:r>
            <a:r>
              <a:rPr lang="fr-FR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3100" dirty="0">
                <a:latin typeface="Times New Roman" pitchFamily="18" charset="0"/>
                <a:cs typeface="Times New Roman" pitchFamily="18" charset="0"/>
              </a:rPr>
              <a:t>coproculture, prélèvement peropératoire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774810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85728"/>
            <a:ext cx="9001156" cy="600079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  <a:defRPr/>
            </a:pPr>
            <a:r>
              <a:rPr lang="fr-FR" sz="3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PE respiratoires</a:t>
            </a:r>
          </a:p>
          <a:p>
            <a:pPr>
              <a:lnSpc>
                <a:spcPct val="15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Rares : fausse route, intubation…</a:t>
            </a:r>
          </a:p>
          <a:p>
            <a:pPr>
              <a:lnSpc>
                <a:spcPct val="15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pneumopathies</a:t>
            </a:r>
          </a:p>
          <a:p>
            <a:pPr algn="ctr">
              <a:lnSpc>
                <a:spcPct val="150000"/>
              </a:lnSpc>
              <a:buNone/>
              <a:defRPr/>
            </a:pPr>
            <a:r>
              <a:rPr lang="fr-FR" sz="33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PE cutanées</a:t>
            </a:r>
            <a:endParaRPr lang="fr-FR" sz="33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Rares : Brûlures et escarres.</a:t>
            </a:r>
            <a:endParaRPr lang="fr-FR" dirty="0" smtClean="0">
              <a:cs typeface="Times New Roman" charset="0"/>
            </a:endParaRPr>
          </a:p>
          <a:p>
            <a:pPr>
              <a:lnSpc>
                <a:spcPct val="150000"/>
              </a:lnSpc>
              <a:buNone/>
              <a:defRPr/>
            </a:pPr>
            <a:r>
              <a:rPr lang="fr-FR" sz="3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endParaRPr lang="fr-FR" dirty="0" smtClean="0">
              <a:cs typeface="Times New Roman" charset="0"/>
            </a:endParaRPr>
          </a:p>
          <a:p>
            <a:pPr>
              <a:lnSpc>
                <a:spcPct val="150000"/>
              </a:lnSpc>
              <a:defRPr/>
            </a:pPr>
            <a:endParaRPr lang="fr-FR" dirty="0" smtClean="0">
              <a:cs typeface="Times New Roman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1000108"/>
            <a:ext cx="821537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  <a:defRPr/>
            </a:pP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dans 25% des cas aucune porte d’entrée n’est trouvée </a:t>
            </a:r>
            <a:r>
              <a:rPr lang="fr-FR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avec un taux de mortalité particulièrement élevée  supérieure à 50% des cas.</a:t>
            </a:r>
          </a:p>
          <a:p>
            <a:pPr>
              <a:lnSpc>
                <a:spcPct val="150000"/>
              </a:lnSpc>
              <a:buNone/>
              <a:defRPr/>
            </a:pPr>
            <a:endParaRPr lang="fr-FR" sz="28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  <a:defRPr/>
            </a:pPr>
            <a:endParaRPr lang="fr-FR" sz="28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  <a:defRPr/>
            </a:pP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Une porte d’entrée intestinale </a:t>
            </a:r>
            <a:r>
              <a:rPr lang="fr-FR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doit être suspectée et recherchée dans ces cas.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 Iatrogène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42984"/>
            <a:ext cx="8533612" cy="5715016"/>
          </a:xfrm>
        </p:spPr>
        <p:txBody>
          <a:bodyPr>
            <a:normAutofit fontScale="70000" lnSpcReduction="20000"/>
          </a:bodyPr>
          <a:lstStyle/>
          <a:p>
            <a:endParaRPr lang="fr-FR" sz="1000" dirty="0"/>
          </a:p>
          <a:p>
            <a:pPr>
              <a:lnSpc>
                <a:spcPct val="150000"/>
              </a:lnSpc>
              <a:defRPr/>
            </a:pP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plus à  plus fréquentes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 :</a:t>
            </a:r>
          </a:p>
          <a:p>
            <a:pPr>
              <a:lnSpc>
                <a:spcPct val="150000"/>
              </a:lnSpc>
              <a:defRPr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Cathétérisme veineux ou artériel  : fréquente  ( 2à 3%) </a:t>
            </a:r>
          </a:p>
          <a:p>
            <a:pPr>
              <a:lnSpc>
                <a:spcPct val="150000"/>
              </a:lnSpc>
              <a:defRPr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Dialyse péritonéale, trachéotomie.</a:t>
            </a:r>
          </a:p>
          <a:p>
            <a:pPr>
              <a:lnSpc>
                <a:spcPct val="150000"/>
              </a:lnSpc>
              <a:defRPr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Endoscopies 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(bronchique, digestive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…)</a:t>
            </a:r>
          </a:p>
          <a:p>
            <a:pPr>
              <a:lnSpc>
                <a:spcPct val="150000"/>
              </a:lnSpc>
              <a:defRPr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Sondage urinaire +++, bronchique 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Chirurgie +++</a:t>
            </a:r>
          </a:p>
          <a:p>
            <a:pPr>
              <a:lnSpc>
                <a:spcPct val="150000"/>
              </a:lnSpc>
              <a:defRPr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Injection 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(toxicomane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) ou traitement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Ventilation assistée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SzPct val="205000"/>
              <a:buFontTx/>
              <a:buBlip>
                <a:blip r:embed="rId2"/>
              </a:buBlip>
            </a:pPr>
            <a:endParaRPr lang="fr-FR" sz="36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SzPct val="205000"/>
              <a:buFont typeface="Arial" pitchFamily="34" charset="0"/>
              <a:buChar char="•"/>
            </a:pPr>
            <a:r>
              <a:rPr lang="fr-FR" sz="3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Prélèvements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  : 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selon le geste en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cause et le site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10166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42918"/>
            <a:ext cx="9001156" cy="6215082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None/>
              <a:defRPr/>
            </a:pPr>
            <a:r>
              <a:rPr lang="fr-FR" sz="2800" b="1" dirty="0" smtClean="0">
                <a:solidFill>
                  <a:srgbClr val="FF0000"/>
                </a:solidFill>
              </a:rPr>
              <a:t>            4.    </a:t>
            </a:r>
            <a:r>
              <a:rPr lang="fr-FR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Facteurs favorisants le </a:t>
            </a:r>
            <a:r>
              <a:rPr lang="fr-FR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à  BGN</a:t>
            </a:r>
          </a:p>
          <a:p>
            <a:pPr>
              <a:lnSpc>
                <a:spcPct val="130000"/>
              </a:lnSpc>
              <a:buNone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sont </a:t>
            </a:r>
            <a:r>
              <a:rPr lang="fr-FR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multiples et souvent associés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:</a:t>
            </a:r>
          </a:p>
          <a:p>
            <a:pPr>
              <a:lnSpc>
                <a:spcPct val="130000"/>
              </a:lnSpc>
              <a:buNone/>
              <a:defRPr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  <a:buFont typeface="Wingdings" pitchFamily="2" charset="2"/>
              <a:buChar char="§"/>
              <a:defRPr/>
            </a:pPr>
            <a:r>
              <a:rPr lang="fr-FR" sz="28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Baisse des défenses immunitaires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: </a:t>
            </a:r>
          </a:p>
          <a:p>
            <a:pPr lvl="1">
              <a:lnSpc>
                <a:spcPct val="130000"/>
              </a:lnSpc>
              <a:buNone/>
              <a:defRPr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maladie sous-jacente : cancer, hémopathie, malnutrition,  cirrhose, infection à VIH, diabète,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Ice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rénale…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30000"/>
              </a:lnSpc>
              <a:buFont typeface="Wingdings" pitchFamily="2" charset="2"/>
              <a:buChar char="§"/>
              <a:defRPr/>
            </a:pPr>
            <a:r>
              <a:rPr lang="fr-FR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Traitement immunosuppresseur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 : chimiothérapie, corticothérapie, immunosuppresseurs, radiothérapie…</a:t>
            </a:r>
          </a:p>
          <a:p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867238" y="-24"/>
            <a:ext cx="2133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  <a:cs typeface="Times New Roman" pitchFamily="18" charset="0"/>
              </a:rPr>
              <a:t>EPIDEMIOLOGIE</a:t>
            </a: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488968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Facteurs favorisants</a:t>
            </a:r>
            <a:endParaRPr lang="fr-FR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285860"/>
            <a:ext cx="8786874" cy="5257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80000"/>
              </a:lnSpc>
              <a:buFont typeface="Wingdings" pitchFamily="2" charset="2"/>
              <a:buChar char="§"/>
              <a:defRPr/>
            </a:pPr>
            <a:r>
              <a:rPr lang="fr-FR" sz="3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Utilisation  d’une </a:t>
            </a:r>
            <a:r>
              <a:rPr lang="fr-FR" sz="3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antibiothérapie à large spectre</a:t>
            </a:r>
            <a:r>
              <a:rPr lang="fr-FR" sz="3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 </a:t>
            </a: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80000"/>
              </a:lnSpc>
              <a:defRPr/>
            </a:pP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déséquilibre de la flore digestive.</a:t>
            </a:r>
          </a:p>
          <a:p>
            <a:pPr lvl="1">
              <a:lnSpc>
                <a:spcPct val="180000"/>
              </a:lnSpc>
              <a:defRPr/>
            </a:pP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sélection de germes </a:t>
            </a:r>
            <a:r>
              <a:rPr lang="fr-FR" sz="3000" b="1" dirty="0" err="1" smtClean="0">
                <a:latin typeface="Times New Roman" pitchFamily="18" charset="0"/>
                <a:cs typeface="Times New Roman" pitchFamily="18" charset="0"/>
              </a:rPr>
              <a:t>multirésistants</a:t>
            </a: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80000"/>
              </a:lnSpc>
              <a:buFont typeface="Wingdings" pitchFamily="2" charset="2"/>
              <a:buChar char="§"/>
              <a:defRPr/>
            </a:pPr>
            <a:r>
              <a:rPr lang="fr-FR" sz="3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 transmission croisée des germes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d’un malade à l’autre par le personnel soignant ou le matériel de soins 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 épidémies hospitalières (chirurgie, réanimation, pédiatrie…).</a:t>
            </a:r>
          </a:p>
          <a:p>
            <a:pPr>
              <a:lnSpc>
                <a:spcPct val="130000"/>
              </a:lnSpc>
              <a:buNone/>
              <a:defRPr/>
            </a:pPr>
            <a:endParaRPr lang="fr-FR" sz="2600" b="1" dirty="0" smtClean="0">
              <a:cs typeface="Times New Roman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95800" y="214290"/>
            <a:ext cx="2133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  <a:cs typeface="Times New Roman" pitchFamily="18" charset="0"/>
              </a:rPr>
              <a:t>EPIDEMIOLOGIE</a:t>
            </a:r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7950" y="71414"/>
            <a:ext cx="2786050" cy="654032"/>
          </a:xfrm>
        </p:spPr>
        <p:txBody>
          <a:bodyPr>
            <a:normAutofit/>
          </a:bodyPr>
          <a:lstStyle/>
          <a:p>
            <a:r>
              <a:rPr lang="fr-FR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EPIDEMIOLOGIE</a:t>
            </a:r>
            <a:endParaRPr lang="fr-FR" sz="1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2852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09650" lvl="1" indent="-609600"/>
            <a:endParaRPr lang="fr-FR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1009650" lvl="1" indent="-609600"/>
            <a:r>
              <a:rPr lang="fr-FR" sz="2800" b="1" dirty="0" smtClean="0">
                <a:solidFill>
                  <a:srgbClr val="FF0000"/>
                </a:solidFill>
                <a:cs typeface="Times New Roman" pitchFamily="18" charset="0"/>
              </a:rPr>
              <a:t>               5. </a:t>
            </a:r>
            <a:r>
              <a:rPr lang="fr-FR" sz="2800" b="1" u="sng" dirty="0" smtClean="0">
                <a:solidFill>
                  <a:srgbClr val="FF0000"/>
                </a:solidFill>
                <a:cs typeface="Times New Roman" pitchFamily="18" charset="0"/>
              </a:rPr>
              <a:t>Types d’infections</a:t>
            </a:r>
          </a:p>
          <a:p>
            <a:pPr marL="1009650" lvl="1" indent="-609600"/>
            <a:r>
              <a:rPr lang="fr-FR" sz="2400" b="1" dirty="0" smtClean="0">
                <a:solidFill>
                  <a:srgbClr val="002060"/>
                </a:solidFill>
                <a:cs typeface="Times New Roman" pitchFamily="18" charset="0"/>
              </a:rPr>
              <a:t>Fonction du lieu et du mode de contamination on distingue:</a:t>
            </a:r>
          </a:p>
          <a:p>
            <a:pPr marL="1009650" lvl="1" indent="-609600"/>
            <a:endParaRPr lang="fr-FR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1009650" lvl="1" indent="-609600"/>
            <a:r>
              <a:rPr lang="fr-FR" sz="2800" b="1" u="sng" dirty="0" smtClean="0">
                <a:solidFill>
                  <a:srgbClr val="0070C0"/>
                </a:solidFill>
                <a:cs typeface="Times New Roman" pitchFamily="18" charset="0"/>
              </a:rPr>
              <a:t>Infection communautaire</a:t>
            </a:r>
            <a:r>
              <a:rPr lang="fr-FR" sz="2400" u="sng" dirty="0" smtClean="0">
                <a:cs typeface="Times New Roman" pitchFamily="18" charset="0"/>
              </a:rPr>
              <a:t>:</a:t>
            </a:r>
            <a:r>
              <a:rPr lang="fr-FR" sz="2400" dirty="0" smtClean="0">
                <a:cs typeface="Times New Roman" pitchFamily="18" charset="0"/>
              </a:rPr>
              <a:t> </a:t>
            </a:r>
          </a:p>
          <a:p>
            <a:pPr marL="1009650" lvl="1" indent="-609600"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2400" dirty="0" smtClean="0">
                <a:cs typeface="Times New Roman" pitchFamily="18" charset="0"/>
              </a:rPr>
              <a:t>      </a:t>
            </a:r>
            <a:r>
              <a:rPr lang="fr-FR" sz="2400" b="1" dirty="0" smtClean="0">
                <a:cs typeface="Times New Roman" pitchFamily="18" charset="0"/>
              </a:rPr>
              <a:t>acquise en dehors des structures de  soins </a:t>
            </a:r>
          </a:p>
          <a:p>
            <a:pPr marL="1009650" lvl="1" indent="-609600"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2400" b="1" dirty="0" smtClean="0">
                <a:cs typeface="Times New Roman" pitchFamily="18" charset="0"/>
              </a:rPr>
              <a:t>      Causée par des bactéries sensibles aux antibiotiques usuels  </a:t>
            </a:r>
          </a:p>
          <a:p>
            <a:pPr marL="1009650" lvl="1" indent="-609600"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2400" b="1" dirty="0" smtClean="0">
                <a:solidFill>
                  <a:srgbClr val="FF0000"/>
                </a:solidFill>
                <a:cs typeface="Times New Roman" pitchFamily="18" charset="0"/>
              </a:rPr>
              <a:t>Mais des résistances apparaissent conséquences de l’ usage abusif des ATB</a:t>
            </a:r>
          </a:p>
          <a:p>
            <a:pPr marL="1009650" lvl="1" indent="-609600">
              <a:buClr>
                <a:srgbClr val="FF0000"/>
              </a:buClr>
            </a:pPr>
            <a:r>
              <a:rPr lang="fr-FR" sz="2400" b="1" dirty="0" smtClean="0">
                <a:solidFill>
                  <a:srgbClr val="FF0000"/>
                </a:solidFill>
                <a:cs typeface="Times New Roman" pitchFamily="18" charset="0"/>
              </a:rPr>
              <a:t>               </a:t>
            </a:r>
          </a:p>
          <a:p>
            <a:pPr marL="1009650" lvl="1" indent="-609600"/>
            <a:endParaRPr lang="fr-FR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1009650" lvl="1" indent="-609600"/>
            <a:r>
              <a:rPr lang="fr-FR" sz="2800" b="1" u="sng" dirty="0" smtClean="0">
                <a:solidFill>
                  <a:srgbClr val="0070C0"/>
                </a:solidFill>
                <a:cs typeface="Times New Roman" pitchFamily="18" charset="0"/>
              </a:rPr>
              <a:t>Infection liée aux soins</a:t>
            </a:r>
            <a:r>
              <a:rPr lang="fr-FR" sz="2400" b="1" u="sng" dirty="0" smtClean="0">
                <a:solidFill>
                  <a:srgbClr val="0070C0"/>
                </a:solidFill>
                <a:cs typeface="Times New Roman" pitchFamily="18" charset="0"/>
              </a:rPr>
              <a:t>:</a:t>
            </a:r>
          </a:p>
          <a:p>
            <a:pPr marL="1009650" lvl="1" indent="-609600"/>
            <a:r>
              <a:rPr lang="fr-FR" sz="2400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marL="1009650" lvl="1" indent="-609600"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2400" b="1" dirty="0" smtClean="0">
                <a:cs typeface="Times New Roman" pitchFamily="18" charset="0"/>
              </a:rPr>
              <a:t>Acquise dans une structure de santé </a:t>
            </a:r>
          </a:p>
          <a:p>
            <a:pPr marL="1009650" lvl="1" indent="-609600"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2400" b="1" dirty="0" smtClean="0">
                <a:cs typeface="Times New Roman" pitchFamily="18" charset="0"/>
              </a:rPr>
              <a:t> causée par des bactéries de l’environnement hospitalier</a:t>
            </a:r>
            <a:r>
              <a:rPr lang="fr-FR" sz="2400" b="1" dirty="0" smtClean="0">
                <a:solidFill>
                  <a:srgbClr val="002060"/>
                </a:solidFill>
                <a:cs typeface="Times New Roman" pitchFamily="18" charset="0"/>
              </a:rPr>
              <a:t>=   </a:t>
            </a:r>
            <a:r>
              <a:rPr lang="fr-FR" sz="2400" b="1" dirty="0" smtClean="0">
                <a:solidFill>
                  <a:srgbClr val="FF0000"/>
                </a:solidFill>
                <a:cs typeface="Times New Roman" pitchFamily="18" charset="0"/>
              </a:rPr>
              <a:t>Résistance aux antibiotiques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3174" y="2357430"/>
            <a:ext cx="466826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b="1" dirty="0" smtClean="0">
                <a:solidFill>
                  <a:srgbClr val="0070C0"/>
                </a:solidFill>
                <a:cs typeface="Times New Roman" pitchFamily="18" charset="0"/>
              </a:rPr>
              <a:t>Physiopathologie</a:t>
            </a:r>
            <a:endParaRPr lang="fr-FR" sz="4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58058" y="142852"/>
            <a:ext cx="2114536" cy="582594"/>
          </a:xfrm>
        </p:spPr>
        <p:txBody>
          <a:bodyPr>
            <a:normAutofit/>
          </a:bodyPr>
          <a:lstStyle/>
          <a:p>
            <a:r>
              <a:rPr lang="fr-FR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Physiopathologie</a:t>
            </a:r>
            <a:endParaRPr lang="fr-FR" sz="1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786478"/>
          </a:xfrm>
        </p:spPr>
        <p:txBody>
          <a:bodyPr>
            <a:normAutofit fontScale="85000" lnSpcReduction="20000"/>
          </a:bodyPr>
          <a:lstStyle/>
          <a:p>
            <a:endParaRPr lang="fr-FR" b="1" dirty="0" smtClean="0"/>
          </a:p>
          <a:p>
            <a:pPr>
              <a:buNone/>
            </a:pP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les états septiques résultent </a:t>
            </a:r>
          </a:p>
          <a:p>
            <a:pPr>
              <a:buNone/>
            </a:pPr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Phénomènes lésionnels directs 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induits par le micro-organisme causal </a:t>
            </a:r>
          </a:p>
          <a:p>
            <a:pPr>
              <a:buNone/>
            </a:pP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                          Et</a:t>
            </a:r>
          </a:p>
          <a:p>
            <a:pPr>
              <a:buNone/>
            </a:pP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Phénomènes indirects induits 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par une réaction immunitaire innée excessive et extensive liée à</a:t>
            </a:r>
          </a:p>
          <a:p>
            <a:pPr>
              <a:lnSpc>
                <a:spcPct val="160000"/>
              </a:lnSpc>
              <a:defRPr/>
            </a:pPr>
            <a:r>
              <a:rPr lang="fr-FR" sz="31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Un déséquilibre entre </a:t>
            </a:r>
            <a:r>
              <a:rPr lang="fr-FR" sz="310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lnSpc>
                <a:spcPct val="160000"/>
              </a:lnSpc>
              <a:defRPr/>
            </a:pP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Mécanismes de défense de l’hôte (barrière anatomique, immunité cellulaire et humorale, phagocytose …).</a:t>
            </a:r>
          </a:p>
          <a:p>
            <a:pPr lvl="1">
              <a:lnSpc>
                <a:spcPct val="160000"/>
              </a:lnSpc>
              <a:defRPr/>
            </a:pP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Facteurs de virulence de l’agent causal (toxines, enzymes …). 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7950" y="-357214"/>
            <a:ext cx="3000396" cy="714380"/>
          </a:xfrm>
        </p:spPr>
        <p:txBody>
          <a:bodyPr>
            <a:normAutofit fontScale="90000"/>
          </a:bodyPr>
          <a:lstStyle/>
          <a:p>
            <a:pPr algn="l"/>
            <a:r>
              <a:rPr lang="fr-FR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fr-FR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PHYSIOPATHOLOGIE   </a:t>
            </a:r>
            <a:endParaRPr lang="fr-FR" sz="1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14356"/>
            <a:ext cx="8929718" cy="57864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sz="30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Pénétration du germe dans l’organisme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au niveau de la PE= l’infection locale.</a:t>
            </a:r>
          </a:p>
          <a:p>
            <a:pPr>
              <a:lnSpc>
                <a:spcPct val="11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sz="30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Multiplication locale des germes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+ réaction inflammatoire(</a:t>
            </a:r>
            <a:r>
              <a:rPr lang="fr-FR" sz="3000" dirty="0" err="1" smtClean="0">
                <a:latin typeface="Times New Roman" pitchFamily="18" charset="0"/>
                <a:cs typeface="Times New Roman" pitchFamily="18" charset="0"/>
              </a:rPr>
              <a:t>endothélite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) + thrombophlébite localisée  et formation d’un thrombus riche en BGN</a:t>
            </a:r>
          </a:p>
          <a:p>
            <a:pPr>
              <a:lnSpc>
                <a:spcPct val="11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sz="30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Fragmentation du  thrombus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par l’action des enzymes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000" b="1" u="sng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microthrombis</a:t>
            </a:r>
            <a:r>
              <a:rPr lang="fr-FR" sz="30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1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fr-FR" sz="3000" b="1" u="sng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sz="30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Migration des micro-</a:t>
            </a:r>
            <a:r>
              <a:rPr lang="fr-FR" sz="3000" b="1" u="sng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thrombis</a:t>
            </a:r>
            <a:r>
              <a:rPr lang="fr-FR" sz="30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par le sang vers différents organes = </a:t>
            </a:r>
            <a:r>
              <a:rPr lang="fr-FR" sz="30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métastases septiques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  <a:sym typeface="Symbol" pitchFamily="26" charset="2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§"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Plan du cours</a:t>
            </a: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28625" y="1857375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V.		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DIAGNOSTIC :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 		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V-1-DIAGNOSTIC POSITIF: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 		V-2-DIAGNOSTIC DIFFERENTIEL: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VI.	  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TRAITEMENT :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  		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VI- 1-TRAITEMENT CURATIF: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		 VI- 2-TRAITEMENT PREVENTIF: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>
              <a:buFont typeface="Wingdings" pitchFamily="2" charset="2"/>
              <a:buNone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Conclusion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29496" y="274638"/>
            <a:ext cx="1971660" cy="368280"/>
          </a:xfrm>
        </p:spPr>
        <p:txBody>
          <a:bodyPr>
            <a:normAutofit/>
          </a:bodyPr>
          <a:lstStyle/>
          <a:p>
            <a:r>
              <a:rPr lang="fr-FR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Physiopathologie</a:t>
            </a:r>
            <a:endParaRPr lang="fr-FR" sz="1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1480" y="1142984"/>
            <a:ext cx="8686800" cy="5257800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fr-FR" sz="30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Activation des  cellules immunitaires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(monocytes, Ly …) sous l’effet de l’endotoxine (LPS)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 </a:t>
            </a:r>
            <a:r>
              <a:rPr lang="fr-FR" sz="30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Symbol" pitchFamily="26" charset="2"/>
              </a:rPr>
              <a:t>secrétions de cytokines 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: </a:t>
            </a:r>
          </a:p>
          <a:p>
            <a:pPr>
              <a:lnSpc>
                <a:spcPct val="110000"/>
              </a:lnSpc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  <a:sym typeface="Symbol" pitchFamily="26" charset="2"/>
            </a:endParaRPr>
          </a:p>
          <a:p>
            <a:pPr lvl="1">
              <a:lnSpc>
                <a:spcPct val="110000"/>
              </a:lnSpc>
              <a:defRPr/>
            </a:pPr>
            <a:r>
              <a:rPr lang="fr-FR" sz="3000" u="sng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pro-inflammatoires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 (TNF, IL6…) : activation de l’endothélium, phagocytose…</a:t>
            </a:r>
          </a:p>
          <a:p>
            <a:pPr lvl="1">
              <a:lnSpc>
                <a:spcPct val="110000"/>
              </a:lnSpc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  <a:sym typeface="Symbol" pitchFamily="26" charset="2"/>
            </a:endParaRPr>
          </a:p>
          <a:p>
            <a:pPr lvl="1">
              <a:lnSpc>
                <a:spcPct val="110000"/>
              </a:lnSpc>
              <a:defRPr/>
            </a:pPr>
            <a:r>
              <a:rPr lang="fr-FR" sz="3000" u="sng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anti-inflammatoire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 (IL4, IL 10 …) : régulation de l’inflammation</a:t>
            </a:r>
            <a:endParaRPr lang="fr-F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29454" y="71414"/>
            <a:ext cx="2214546" cy="654032"/>
          </a:xfrm>
        </p:spPr>
        <p:txBody>
          <a:bodyPr>
            <a:normAutofit/>
          </a:bodyPr>
          <a:lstStyle/>
          <a:p>
            <a:r>
              <a:rPr lang="fr-FR" sz="1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Physiopathologie</a:t>
            </a:r>
            <a:endParaRPr lang="fr-FR" sz="18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857232"/>
            <a:ext cx="8543956" cy="550072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30000"/>
              </a:lnSpc>
              <a:defRPr/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 la Réponse inadaptée (insuffisante ou en excès)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 choc septique :</a:t>
            </a:r>
          </a:p>
          <a:p>
            <a:pPr>
              <a:lnSpc>
                <a:spcPct val="130000"/>
              </a:lnSpc>
              <a:defRPr/>
            </a:pPr>
            <a:endParaRPr lang="fr-F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26" charset="2"/>
            </a:endParaRPr>
          </a:p>
          <a:p>
            <a:pPr lvl="1">
              <a:lnSpc>
                <a:spcPct val="130000"/>
              </a:lnSpc>
              <a:defRPr/>
            </a:pPr>
            <a:r>
              <a:rPr lang="fr-FR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Fuite capillaire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œdème pulmonaire lésionnel se traduisant par un SDRA, œdème cérébral…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hypovolémie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.</a:t>
            </a:r>
          </a:p>
          <a:p>
            <a:pPr lvl="1">
              <a:lnSpc>
                <a:spcPct val="130000"/>
              </a:lnSpc>
              <a:defRPr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30000"/>
              </a:lnSpc>
              <a:defRPr/>
            </a:pPr>
            <a:r>
              <a:rPr lang="fr-FR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Mauvaise distribution du flux sanguin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tissus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  capacité d’utilisation ou d’extraction de l’O2.</a:t>
            </a:r>
          </a:p>
          <a:p>
            <a:pPr lvl="1">
              <a:lnSpc>
                <a:spcPct val="130000"/>
              </a:lnSpc>
              <a:buNone/>
              <a:defRPr/>
            </a:pPr>
            <a:endParaRPr lang="fr-FR" dirty="0" smtClean="0">
              <a:latin typeface="Times New Roman" pitchFamily="18" charset="0"/>
              <a:cs typeface="Times New Roman" pitchFamily="18" charset="0"/>
              <a:sym typeface="Symbol" pitchFamily="26" charset="2"/>
            </a:endParaRPr>
          </a:p>
          <a:p>
            <a:pPr lvl="1">
              <a:lnSpc>
                <a:spcPct val="130000"/>
              </a:lnSpc>
              <a:defRPr/>
            </a:pPr>
            <a:r>
              <a:rPr lang="fr-FR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CIVD</a:t>
            </a:r>
          </a:p>
          <a:p>
            <a:pPr lvl="1">
              <a:lnSpc>
                <a:spcPct val="130000"/>
              </a:lnSpc>
              <a:defRPr/>
            </a:pPr>
            <a:r>
              <a:rPr lang="fr-FR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Dépression myocardique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tardivement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29496" y="71438"/>
            <a:ext cx="2114536" cy="571480"/>
          </a:xfrm>
        </p:spPr>
        <p:txBody>
          <a:bodyPr>
            <a:normAutofit/>
          </a:bodyPr>
          <a:lstStyle/>
          <a:p>
            <a:r>
              <a:rPr lang="fr-FR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Physiopathologie</a:t>
            </a:r>
            <a:endParaRPr lang="fr-FR" sz="1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fr-F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Sur le plan hémodynamique</a:t>
            </a:r>
          </a:p>
          <a:p>
            <a:pPr algn="ctr"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Baisse des résistances vasculaires systémiques =vasodilatation  </a:t>
            </a:r>
          </a:p>
          <a:p>
            <a:pPr algn="ctr"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</a:t>
            </a:r>
          </a:p>
          <a:p>
            <a:pPr algn="ctr"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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FC et débit cardiaque (QC) pour maintenir la pression artérielle = </a:t>
            </a:r>
            <a:r>
              <a:rPr lang="fr-F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choc </a:t>
            </a:r>
            <a:r>
              <a:rPr lang="fr-FR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hyperkinétique</a:t>
            </a:r>
            <a:endParaRPr lang="fr-FR" sz="30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fr-FR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</a:t>
            </a:r>
          </a:p>
          <a:p>
            <a:pPr algn="ctr"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Tardivement </a:t>
            </a:r>
          </a:p>
          <a:p>
            <a:pPr algn="ctr"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Dépression myocardique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 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QC,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 TA</a:t>
            </a:r>
          </a:p>
          <a:p>
            <a:pPr algn="ctr">
              <a:buNone/>
              <a:defRPr/>
            </a:pPr>
            <a:r>
              <a:rPr lang="fr-F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choc </a:t>
            </a:r>
            <a:r>
              <a:rPr lang="fr-FR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hypokinétique</a:t>
            </a:r>
            <a:endParaRPr lang="fr-FR" sz="30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1714480" y="2928934"/>
            <a:ext cx="5715040" cy="500066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rgbClr val="FF0000"/>
                </a:solidFill>
              </a:rPr>
              <a:t>Microthrombis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organes Migration dans le sang et différents organes =signes clinique+localisations  </a:t>
            </a:r>
            <a:r>
              <a:rPr lang="fr-FR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IIaires</a:t>
            </a: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071670" y="2132856"/>
            <a:ext cx="4143404" cy="36004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thrombus septique  riche </a:t>
            </a:r>
            <a:r>
              <a:rPr lang="fr-FR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 BGN</a:t>
            </a:r>
            <a:r>
              <a:rPr lang="fr-FR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285984" y="1412776"/>
            <a:ext cx="3456900" cy="36004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 niveau de la PE/</a:t>
            </a:r>
            <a:r>
              <a:rPr lang="fr-F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endothélite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071670" y="620688"/>
            <a:ext cx="4286280" cy="66517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infection initiale</a:t>
            </a:r>
          </a:p>
          <a:p>
            <a:pPr algn="ctr"/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Communautaire/nosocomiale</a:t>
            </a:r>
            <a:endParaRPr lang="fr-F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6300192" y="1268760"/>
            <a:ext cx="1872208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enzymes </a:t>
            </a:r>
            <a:r>
              <a:rPr lang="fr-FR" sz="1600" dirty="0" err="1" smtClean="0">
                <a:solidFill>
                  <a:schemeClr val="tx1"/>
                </a:solidFill>
              </a:rPr>
              <a:t>bactériennes</a:t>
            </a:r>
            <a:r>
              <a:rPr lang="fr-FR" dirty="0" err="1" smtClean="0"/>
              <a:t>s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5884412" y="1502786"/>
            <a:ext cx="271264" cy="1800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+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5786446" y="5214950"/>
            <a:ext cx="3021668" cy="82809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fuite capillaire et </a:t>
            </a:r>
            <a:r>
              <a:rPr lang="fr-FR" dirty="0" err="1">
                <a:solidFill>
                  <a:schemeClr val="tx1"/>
                </a:solidFill>
              </a:rPr>
              <a:t>vaso</a:t>
            </a:r>
            <a:r>
              <a:rPr lang="fr-FR" dirty="0">
                <a:solidFill>
                  <a:schemeClr val="tx1"/>
                </a:solidFill>
              </a:rPr>
              <a:t>- </a:t>
            </a:r>
            <a:r>
              <a:rPr lang="fr-FR" dirty="0" smtClean="0">
                <a:solidFill>
                  <a:schemeClr val="tx1"/>
                </a:solidFill>
              </a:rPr>
              <a:t>dilatation: </a:t>
            </a:r>
            <a:r>
              <a:rPr lang="fr-FR" dirty="0" err="1" smtClean="0">
                <a:solidFill>
                  <a:schemeClr val="tx1"/>
                </a:solidFill>
              </a:rPr>
              <a:t>hypovolémie</a:t>
            </a:r>
            <a:r>
              <a:rPr lang="fr-FR" dirty="0" smtClean="0">
                <a:solidFill>
                  <a:schemeClr val="tx1"/>
                </a:solidFill>
              </a:rPr>
              <a:t>, hypoxie</a:t>
            </a:r>
            <a:r>
              <a:rPr lang="fr-FR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6156176" y="4500570"/>
            <a:ext cx="2302922" cy="500066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libération de : toxines</a:t>
            </a:r>
          </a:p>
          <a:p>
            <a:pPr algn="ctr"/>
            <a:r>
              <a:rPr lang="fr-F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substance </a:t>
            </a:r>
            <a:r>
              <a:rPr lang="fr-FR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vaso</a:t>
            </a:r>
            <a:r>
              <a:rPr lang="fr-F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actives </a:t>
            </a:r>
            <a:r>
              <a:rPr lang="fr-F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dirty="0"/>
              <a:t>.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798804" y="3714752"/>
            <a:ext cx="3021668" cy="57150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défense non spécifiques </a:t>
            </a:r>
            <a:r>
              <a:rPr lang="fr-FR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macrophages , polynucléaires 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179512" y="3714752"/>
            <a:ext cx="2448272" cy="500066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l’immunité </a:t>
            </a:r>
            <a:r>
              <a:rPr lang="fr-F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humorale: </a:t>
            </a:r>
            <a:r>
              <a:rPr lang="fr-F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activation du complément 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2714612" y="3714752"/>
            <a:ext cx="3021668" cy="57606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immunité cellulaire </a:t>
            </a:r>
            <a:r>
              <a:rPr lang="fr-F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activation monocytes, libération </a:t>
            </a:r>
            <a:r>
              <a:rPr lang="fr-F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cytokine</a:t>
            </a:r>
            <a:r>
              <a:rPr lang="fr-FR" sz="1600" dirty="0"/>
              <a:t>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idx="1"/>
          </p:nvPr>
        </p:nvSpPr>
        <p:spPr>
          <a:xfrm>
            <a:off x="179512" y="4357694"/>
            <a:ext cx="2304256" cy="221457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marL="0" indent="0" algn="ctr">
              <a:buNone/>
            </a:pPr>
            <a:r>
              <a:rPr lang="fr-FR" sz="6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Endotoxine</a:t>
            </a:r>
          </a:p>
          <a:p>
            <a:pPr marL="0" indent="0" algn="ctr">
              <a:buNone/>
            </a:pPr>
            <a:r>
              <a:rPr lang="fr-FR" sz="6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lyse </a:t>
            </a:r>
            <a:r>
              <a:rPr lang="fr-FR" sz="6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bactérienne:  </a:t>
            </a:r>
            <a:r>
              <a:rPr lang="fr-FR" sz="6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peptidoglicanes</a:t>
            </a:r>
            <a:r>
              <a:rPr lang="fr-FR" sz="6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fr-FR" sz="6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6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lipopolysaccharides</a:t>
            </a:r>
            <a:r>
              <a:rPr lang="fr-FR" sz="6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6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fr-FR" sz="6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fr-FR" sz="6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état </a:t>
            </a:r>
            <a:r>
              <a:rPr lang="fr-FR" sz="6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choc</a:t>
            </a:r>
            <a:r>
              <a:rPr lang="fr-FR" sz="6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fr-FR" dirty="0" smtClean="0"/>
              <a:t>s</a:t>
            </a:r>
            <a:endParaRPr lang="fr-FR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2857488" y="4714884"/>
            <a:ext cx="1296144" cy="4044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CIVD</a:t>
            </a:r>
          </a:p>
        </p:txBody>
      </p:sp>
      <p:sp>
        <p:nvSpPr>
          <p:cNvPr id="19" name="Flèche vers le bas 18"/>
          <p:cNvSpPr/>
          <p:nvPr/>
        </p:nvSpPr>
        <p:spPr>
          <a:xfrm>
            <a:off x="1259632" y="5679250"/>
            <a:ext cx="144016" cy="1260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3"/>
          <p:cNvSpPr>
            <a:spLocks noGrp="1" noChangeArrowheads="1"/>
          </p:cNvSpPr>
          <p:nvPr>
            <p:ph type="title"/>
          </p:nvPr>
        </p:nvSpPr>
        <p:spPr>
          <a:xfrm>
            <a:off x="827584" y="44624"/>
            <a:ext cx="7715200" cy="504056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fr-FR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III  PHYSIOPATHOLOGIE</a:t>
            </a:r>
          </a:p>
        </p:txBody>
      </p:sp>
      <p:sp>
        <p:nvSpPr>
          <p:cNvPr id="17" name="Flèche vers le bas 16"/>
          <p:cNvSpPr/>
          <p:nvPr/>
        </p:nvSpPr>
        <p:spPr>
          <a:xfrm>
            <a:off x="4214810" y="1714488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e bas 20"/>
          <p:cNvSpPr/>
          <p:nvPr/>
        </p:nvSpPr>
        <p:spPr>
          <a:xfrm>
            <a:off x="4214810" y="2500306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1127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14744" y="2714620"/>
            <a:ext cx="30380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  <a:cs typeface="Times New Roman" pitchFamily="18" charset="0"/>
              </a:rPr>
              <a:t>CLINIQUE</a:t>
            </a:r>
            <a:endParaRPr lang="fr-FR" sz="4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43810" y="214290"/>
            <a:ext cx="1828784" cy="500066"/>
          </a:xfrm>
        </p:spPr>
        <p:txBody>
          <a:bodyPr>
            <a:normAutofit/>
          </a:bodyPr>
          <a:lstStyle/>
          <a:p>
            <a:r>
              <a:rPr lang="fr-FR" sz="1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CLINIQUE</a:t>
            </a:r>
            <a:endParaRPr lang="fr-FR" sz="18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42928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None/>
              <a:defRPr/>
            </a:pPr>
            <a:r>
              <a:rPr lang="fr-FR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1.Type de description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: </a:t>
            </a:r>
            <a:r>
              <a:rPr lang="fr-FR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Forme révélée par un syndrome fébrile.</a:t>
            </a:r>
          </a:p>
          <a:p>
            <a:pPr>
              <a:lnSpc>
                <a:spcPct val="110000"/>
              </a:lnSpc>
              <a:defRPr/>
            </a:pP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defRPr/>
            </a:pPr>
            <a:r>
              <a:rPr lang="fr-FR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Fièvre 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>
              <a:lnSpc>
                <a:spcPct val="110000"/>
              </a:lnSpc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Symptôme essentiel et parfois unique.</a:t>
            </a:r>
          </a:p>
          <a:p>
            <a:pPr lvl="1">
              <a:lnSpc>
                <a:spcPct val="110000"/>
              </a:lnSpc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Installation brutale,</a:t>
            </a:r>
          </a:p>
          <a:p>
            <a:pPr lvl="1">
              <a:lnSpc>
                <a:spcPct val="110000"/>
              </a:lnSpc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précédée de frissons intenses.</a:t>
            </a:r>
          </a:p>
          <a:p>
            <a:pPr lvl="1">
              <a:lnSpc>
                <a:spcPct val="110000"/>
              </a:lnSpc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Élevée : 39-40°C.</a:t>
            </a:r>
          </a:p>
          <a:p>
            <a:pPr lvl="1">
              <a:lnSpc>
                <a:spcPct val="110000"/>
              </a:lnSpc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Type : Oscillante, en plateau…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29520" y="-71462"/>
            <a:ext cx="1714480" cy="642942"/>
          </a:xfrm>
        </p:spPr>
        <p:txBody>
          <a:bodyPr>
            <a:normAutofit/>
          </a:bodyPr>
          <a:lstStyle/>
          <a:p>
            <a:r>
              <a:rPr lang="fr-FR" sz="1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CLINIQUE</a:t>
            </a:r>
            <a:endParaRPr lang="fr-FR" sz="18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214290"/>
            <a:ext cx="8543956" cy="6858048"/>
          </a:xfrm>
        </p:spPr>
        <p:txBody>
          <a:bodyPr>
            <a:noAutofit/>
          </a:bodyPr>
          <a:lstStyle/>
          <a:p>
            <a:pPr>
              <a:lnSpc>
                <a:spcPct val="26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Altération de l’état général </a:t>
            </a:r>
          </a:p>
          <a:p>
            <a:pPr>
              <a:lnSpc>
                <a:spcPct val="26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Amaigrissement rapide</a:t>
            </a:r>
          </a:p>
          <a:p>
            <a:pPr>
              <a:lnSpc>
                <a:spcPct val="26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Asthénie intense et anorexie.</a:t>
            </a:r>
          </a:p>
          <a:p>
            <a:pPr>
              <a:lnSpc>
                <a:spcPct val="26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Sueurs abondantes.</a:t>
            </a: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Parfois: </a:t>
            </a:r>
            <a:r>
              <a:rPr lang="fr-FR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diarrhée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et vomissements et hyperventilation       </a:t>
            </a:r>
            <a:r>
              <a:rPr lang="fr-FR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Sont évocateurs de BGN</a:t>
            </a:r>
            <a:endParaRPr lang="fr-FR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29562" y="71414"/>
            <a:ext cx="1543032" cy="500066"/>
          </a:xfrm>
        </p:spPr>
        <p:txBody>
          <a:bodyPr>
            <a:normAutofit/>
          </a:bodyPr>
          <a:lstStyle/>
          <a:p>
            <a:r>
              <a:rPr lang="fr-FR" sz="1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CLINIQUE</a:t>
            </a:r>
            <a:endParaRPr lang="fr-FR" sz="18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28670"/>
            <a:ext cx="8786874" cy="5715040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fr-FR" sz="28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Examen clinique</a:t>
            </a:r>
            <a:r>
              <a:rPr lang="fr-FR" sz="2800" dirty="0" smtClean="0">
                <a:solidFill>
                  <a:srgbClr val="ED07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Souvent pauvre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 Retrouve:</a:t>
            </a:r>
          </a:p>
          <a:p>
            <a:pPr>
              <a:defRPr/>
            </a:pP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Faciès terreux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grisâtre.</a:t>
            </a:r>
            <a:endParaRPr lang="fr-FR" sz="2800" dirty="0" smtClean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Prostration, délire et parfois convulsions.</a:t>
            </a: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Tachycardie en rapport avec la température.</a:t>
            </a:r>
          </a:p>
          <a:p>
            <a:pPr>
              <a:defRPr/>
            </a:pP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Hyperventilation : évocatrice</a:t>
            </a:r>
            <a:r>
              <a:rPr lang="fr-FR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Langue saburrale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Signes de déshydratation avec oligurie. </a:t>
            </a:r>
          </a:p>
          <a:p>
            <a:pPr>
              <a:defRPr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Splénomégalie inconstante et modérée.</a:t>
            </a:r>
          </a:p>
          <a:p>
            <a:pPr>
              <a:defRPr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Hépatomégalie inconstante et discrète.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72396" y="71414"/>
            <a:ext cx="1428728" cy="368280"/>
          </a:xfrm>
        </p:spPr>
        <p:txBody>
          <a:bodyPr>
            <a:normAutofit/>
          </a:bodyPr>
          <a:lstStyle/>
          <a:p>
            <a:r>
              <a:rPr lang="fr-FR" sz="1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CLINIQUE</a:t>
            </a:r>
            <a:endParaRPr lang="fr-FR" sz="18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571480"/>
            <a:ext cx="8858312" cy="5554683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defRPr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Devant un tel tableau, le diagnostic de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est évoqué imposant : </a:t>
            </a:r>
          </a:p>
          <a:p>
            <a:pPr>
              <a:lnSpc>
                <a:spcPct val="140000"/>
              </a:lnSpc>
              <a:defRPr/>
            </a:pPr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40000"/>
              </a:lnSpc>
              <a:defRPr/>
            </a:pPr>
            <a:r>
              <a:rPr lang="fr-FR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recherche immédiate de signes de gravité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hémodynamique, respiratoire, neurologique= score</a:t>
            </a:r>
          </a:p>
          <a:p>
            <a:pPr lvl="1">
              <a:lnSpc>
                <a:spcPct val="140000"/>
              </a:lnSpc>
              <a:defRPr/>
            </a:pPr>
            <a:r>
              <a:rPr lang="fr-FR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pratique des </a:t>
            </a:r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hémocultures.</a:t>
            </a:r>
            <a:r>
              <a:rPr lang="fr-FR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Et autres examens</a:t>
            </a:r>
          </a:p>
          <a:p>
            <a:pPr lvl="1">
              <a:lnSpc>
                <a:spcPct val="140000"/>
              </a:lnSpc>
              <a:defRPr/>
            </a:pPr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recherche d’une PE.</a:t>
            </a:r>
          </a:p>
          <a:p>
            <a:pPr lvl="1">
              <a:lnSpc>
                <a:spcPct val="140000"/>
              </a:lnSpc>
              <a:defRPr/>
            </a:pPr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recherche de métastases septiques</a:t>
            </a:r>
            <a:r>
              <a:rPr lang="fr-FR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Identifier les patients présentant un </a:t>
            </a:r>
            <a:r>
              <a:rPr lang="fr-FR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sepsis</a:t>
            </a:r>
            <a:r>
              <a:rPr lang="fr-F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: Fiche diagnostique SEPSIS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9589" t="26201" r="26040" b="8032"/>
          <a:stretch>
            <a:fillRect/>
          </a:stretch>
        </p:blipFill>
        <p:spPr bwMode="auto">
          <a:xfrm>
            <a:off x="500034" y="1600200"/>
            <a:ext cx="771530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29589" t="26201" r="26040" b="8032"/>
          <a:stretch>
            <a:fillRect/>
          </a:stretch>
        </p:blipFill>
        <p:spPr bwMode="auto">
          <a:xfrm>
            <a:off x="0" y="1500174"/>
            <a:ext cx="8929718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OBJECTIFS PÉDAGOGIQUE</a:t>
            </a: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57188" y="1500174"/>
            <a:ext cx="8572530" cy="50308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l’issue de ce cours vous devrez être 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capable de</a:t>
            </a:r>
            <a:r>
              <a:rPr lang="fr-F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Définir un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à BGN</a:t>
            </a:r>
          </a:p>
          <a:p>
            <a:pPr lvl="1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Diagnostiquer un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à BGN</a:t>
            </a:r>
          </a:p>
          <a:p>
            <a:pPr lvl="1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Evaluer la gravité du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sepsis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Poser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l’indication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d’une hémoculture.</a:t>
            </a:r>
          </a:p>
          <a:p>
            <a:pPr lvl="1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Prendre en charge un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et ses complications en urgence</a:t>
            </a:r>
          </a:p>
          <a:p>
            <a:pPr>
              <a:buFont typeface="Wingdings" pitchFamily="2" charset="2"/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857232"/>
            <a:ext cx="8229600" cy="5518169"/>
          </a:xfrm>
        </p:spPr>
        <p:txBody>
          <a:bodyPr>
            <a:noAutofit/>
          </a:bodyPr>
          <a:lstStyle/>
          <a:p>
            <a:pPr marL="1371600" lvl="2" indent="-457200" fontAlgn="auto">
              <a:spcAft>
                <a:spcPts val="0"/>
              </a:spcAft>
              <a:buNone/>
              <a:defRPr/>
            </a:pPr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scorer le malade. SOFA et GLASGOW</a:t>
            </a:r>
          </a:p>
          <a:p>
            <a:pPr marL="1371600" lvl="2" indent="-457200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Troubles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de la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conscience</a:t>
            </a:r>
          </a:p>
          <a:p>
            <a:pPr marL="1371600" lvl="2" indent="-457200" fontAlgn="auto">
              <a:spcAft>
                <a:spcPts val="0"/>
              </a:spcAft>
              <a:buNone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Hypotension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artérielle: PAS</a:t>
            </a: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&lt; 90 mm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hg</a:t>
            </a:r>
          </a:p>
          <a:p>
            <a:pPr marL="1371600" lvl="2" indent="-457200" fontAlgn="auto">
              <a:spcAft>
                <a:spcPts val="0"/>
              </a:spcAft>
              <a:buFont typeface="Wingdings"/>
              <a:buChar char=""/>
              <a:defRPr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Détresse respiratoire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371600" lvl="2" indent="-457200" fontAlgn="auto">
              <a:spcAft>
                <a:spcPts val="0"/>
              </a:spcAft>
              <a:buFont typeface="Wingdings"/>
              <a:buChar char=""/>
              <a:defRPr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Oligo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-anurie</a:t>
            </a:r>
          </a:p>
          <a:p>
            <a:pPr marL="1371600" lvl="2" indent="-457200" fontAlgn="auto">
              <a:spcAft>
                <a:spcPts val="0"/>
              </a:spcAft>
              <a:buNone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auto">
              <a:spcAft>
                <a:spcPts val="0"/>
              </a:spcAft>
              <a:buFont typeface="Wingdings"/>
              <a:buChar char=""/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Ictère.</a:t>
            </a:r>
          </a:p>
          <a:p>
            <a:pPr marL="1371600" lvl="2" indent="-45720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fr-FR" sz="2400" dirty="0">
                <a:latin typeface="Arial" pitchFamily="34" charset="0"/>
                <a:cs typeface="Arial" pitchFamily="34" charset="0"/>
              </a:rPr>
              <a:t>  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u="sng" dirty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643734" y="-24"/>
            <a:ext cx="2571736" cy="725470"/>
          </a:xfrm>
        </p:spPr>
        <p:txBody>
          <a:bodyPr>
            <a:normAutofit/>
          </a:bodyPr>
          <a:lstStyle/>
          <a:p>
            <a:r>
              <a:rPr lang="fr-FR" sz="1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CLINIQUE</a:t>
            </a:r>
            <a:endParaRPr lang="fr-FR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86686" y="417514"/>
            <a:ext cx="1614470" cy="511156"/>
          </a:xfrm>
        </p:spPr>
        <p:txBody>
          <a:bodyPr>
            <a:normAutofit/>
          </a:bodyPr>
          <a:lstStyle/>
          <a:p>
            <a:r>
              <a:rPr lang="fr-FR" sz="1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CLINIQUE</a:t>
            </a:r>
            <a:endParaRPr lang="fr-FR" sz="18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Rechercher une PE</a:t>
            </a:r>
          </a:p>
          <a:p>
            <a:pPr>
              <a:lnSpc>
                <a:spcPct val="140000"/>
              </a:lnSpc>
              <a:buNone/>
              <a:defRPr/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Sa </a:t>
            </a: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nature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oriente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vers le germe.</a:t>
            </a:r>
          </a:p>
          <a:p>
            <a:pPr>
              <a:lnSpc>
                <a:spcPct val="140000"/>
              </a:lnSpc>
              <a:defRPr/>
            </a:pPr>
            <a:r>
              <a:rPr lang="fr-FR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8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prélèvement</a:t>
            </a:r>
            <a:r>
              <a:rPr lang="fr-FR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bactériologique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avec examen direct et culture peut être réalisé si la PE est accessible.</a:t>
            </a:r>
          </a:p>
          <a:p>
            <a:pPr>
              <a:lnSpc>
                <a:spcPct val="140000"/>
              </a:lnSpc>
              <a:defRPr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40000"/>
              </a:lnSpc>
              <a:defRPr/>
            </a:pPr>
            <a:r>
              <a:rPr lang="fr-FR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8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traitement spécifique</a:t>
            </a:r>
            <a:r>
              <a:rPr lang="fr-FR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 la PE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peut être  parfois urgent (drainage ou chirurgie).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3071810"/>
            <a:ext cx="81920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b="1" dirty="0" smtClean="0">
                <a:solidFill>
                  <a:srgbClr val="0070C0"/>
                </a:solidFill>
                <a:cs typeface="Times New Roman" pitchFamily="18" charset="0"/>
              </a:rPr>
              <a:t>EXAMENS COMPLEMENTAIRES</a:t>
            </a:r>
            <a:endParaRPr lang="fr-FR" sz="4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57860" y="274638"/>
            <a:ext cx="3543296" cy="511156"/>
          </a:xfrm>
        </p:spPr>
        <p:txBody>
          <a:bodyPr>
            <a:normAutofit fontScale="90000"/>
          </a:bodyPr>
          <a:lstStyle/>
          <a:p>
            <a:r>
              <a:rPr lang="fr-FR" sz="1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EXAMENS COMPLEMENTAIRES</a:t>
            </a:r>
            <a:endParaRPr lang="fr-FR" sz="18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543956" cy="5643578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  <a:defRPr/>
            </a:pPr>
            <a:r>
              <a:rPr lang="fr-FR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fr-FR" sz="3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hémocultures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: Examen fondamental  doivent être pratiquées selon une technique rigoureuse: </a:t>
            </a:r>
          </a:p>
          <a:p>
            <a:pPr algn="just"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Avant tout traitement ATB.</a:t>
            </a:r>
          </a:p>
          <a:p>
            <a:pPr lvl="1" algn="just"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3 paires en </a:t>
            </a:r>
            <a:r>
              <a:rPr lang="fr-FR" sz="3000" dirty="0" err="1" smtClean="0">
                <a:latin typeface="Times New Roman" pitchFamily="18" charset="0"/>
                <a:cs typeface="Times New Roman" pitchFamily="18" charset="0"/>
              </a:rPr>
              <a:t>aéro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-anaérobie.</a:t>
            </a:r>
          </a:p>
          <a:p>
            <a:pPr lvl="1" algn="just"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Asepsie rigoureuse.</a:t>
            </a:r>
          </a:p>
          <a:p>
            <a:pPr lvl="1" algn="just"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Lors des pics fébriles ou des frissons ou hypothermie.</a:t>
            </a:r>
          </a:p>
          <a:p>
            <a:pPr lvl="1" algn="just"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Ensemencement sur milieu </a:t>
            </a:r>
            <a:r>
              <a:rPr lang="fr-FR" sz="3000" dirty="0" err="1" smtClean="0">
                <a:latin typeface="Times New Roman" pitchFamily="18" charset="0"/>
                <a:cs typeface="Times New Roman" pitchFamily="18" charset="0"/>
              </a:rPr>
              <a:t>aéro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-anaérobie.</a:t>
            </a:r>
          </a:p>
          <a:p>
            <a:pPr lvl="1" algn="just"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Acheminement rapide au laboratoire.</a:t>
            </a:r>
          </a:p>
          <a:p>
            <a:pPr lvl="1" algn="just"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10 CC sont nécessaire par prélèvement.</a:t>
            </a:r>
          </a:p>
          <a:p>
            <a:pPr lvl="1" algn="just"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fr-FR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Rapidement positives, permettent de préciser sensibilité (antibiogramme), CMI, CMB: 48 à 72h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29364" y="-142900"/>
            <a:ext cx="3186106" cy="571504"/>
          </a:xfrm>
        </p:spPr>
        <p:txBody>
          <a:bodyPr>
            <a:normAutofit fontScale="90000"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EXAMENS COMPLEMENTAIRES</a:t>
            </a:r>
            <a:endParaRPr lang="fr-FR" sz="16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5357850"/>
          </a:xfrm>
        </p:spPr>
        <p:txBody>
          <a:bodyPr>
            <a:noAutofit/>
          </a:bodyPr>
          <a:lstStyle/>
          <a:p>
            <a:pPr algn="just">
              <a:lnSpc>
                <a:spcPct val="130000"/>
              </a:lnSpc>
              <a:buNone/>
              <a:defRPr/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fr-FR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Autres examens bactériologiques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: Prélèvements au niveau de</a:t>
            </a:r>
          </a:p>
          <a:p>
            <a:pPr algn="just">
              <a:lnSpc>
                <a:spcPct val="13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La porte d’entrée </a:t>
            </a:r>
          </a:p>
          <a:p>
            <a:pPr algn="just">
              <a:lnSpc>
                <a:spcPct val="13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Des foyers métastatiques s’ils sont accessibles (ponction d’un abcès, PL,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uroculture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culture d’un bout de cathéter ou de sonde urinaire…) </a:t>
            </a:r>
          </a:p>
          <a:p>
            <a:pPr lvl="1" algn="just">
              <a:lnSpc>
                <a:spcPct val="130000"/>
              </a:lnSpc>
              <a:buNone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_ </a:t>
            </a:r>
            <a:r>
              <a:rPr lang="fr-FR" sz="24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Examen direct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permet d’orienter vers le germe en cause</a:t>
            </a:r>
          </a:p>
          <a:p>
            <a:pPr lvl="1" algn="just">
              <a:lnSpc>
                <a:spcPct val="130000"/>
              </a:lnSpc>
              <a:buNone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Avantage: résultat rapide en quelques minutes</a:t>
            </a:r>
          </a:p>
          <a:p>
            <a:pPr lvl="1" algn="just">
              <a:lnSpc>
                <a:spcPct val="130000"/>
              </a:lnSpc>
              <a:buNone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_ </a:t>
            </a:r>
            <a:r>
              <a:rPr lang="fr-FR" sz="24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Culture 48 à 72h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  <a:buNone/>
              <a:defRPr/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fr-FR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Autres examens complémentaires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: </a:t>
            </a:r>
            <a:endParaRPr lang="fr-FR" sz="2400" b="1" dirty="0" smtClean="0">
              <a:solidFill>
                <a:srgbClr val="6666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30000"/>
              </a:lnSpc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NFS : hyperleucocytose à PNN</a:t>
            </a:r>
            <a:endParaRPr lang="fr-FR" sz="2400" b="1" dirty="0" smtClean="0">
              <a:solidFill>
                <a:srgbClr val="6666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30000"/>
              </a:lnSpc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CRP et VS : élevés,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Procalcitonine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positive</a:t>
            </a:r>
            <a:endParaRPr lang="fr-FR" sz="2400" b="1" dirty="0" smtClean="0">
              <a:solidFill>
                <a:srgbClr val="6666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30000"/>
              </a:lnSpc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Urée créatinine, ionogramme sanguin, glycémie, gaz du sang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Rx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ECG…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 RETENIR</a:t>
            </a:r>
            <a:endParaRPr lang="fr-F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Diagnostic difficile du fait du polymorphisme des signes cliniques</a:t>
            </a:r>
          </a:p>
          <a:p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Ne pas attendre l’hypotension pour agir </a:t>
            </a:r>
          </a:p>
          <a:p>
            <a:pPr lvl="1"/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Mots clés :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évolutivité et réévaluation</a:t>
            </a:r>
            <a:endParaRPr lang="fr-F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xfrm>
            <a:off x="611560" y="274638"/>
            <a:ext cx="8136904" cy="706090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lIns="91440" tIns="45720" rIns="91440" bIns="45720" rtlCol="0" anchor="ctr">
            <a:normAutofit/>
          </a:bodyPr>
          <a:lstStyle/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fr-FR" sz="2200" b="1" u="sng" dirty="0">
                <a:latin typeface="Arial" pitchFamily="34" charset="0"/>
                <a:cs typeface="Arial" pitchFamily="34" charset="0"/>
              </a:rPr>
              <a:t>Évolution  :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idx="1"/>
          </p:nvPr>
        </p:nvSpPr>
        <p:spPr>
          <a:xfrm>
            <a:off x="285720" y="1285860"/>
            <a:ext cx="8229600" cy="4959353"/>
          </a:xfrm>
        </p:spPr>
        <p:txBody>
          <a:bodyPr>
            <a:noAutofit/>
          </a:bodyPr>
          <a:lstStyle/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2400" u="sng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  <a:defRPr/>
            </a:pPr>
            <a:r>
              <a:rPr lang="fr-FR" sz="2800" b="1" dirty="0" smtClean="0">
                <a:solidFill>
                  <a:srgbClr val="ED07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Les éléments de surveillance</a:t>
            </a:r>
          </a:p>
          <a:p>
            <a:pPr>
              <a:lnSpc>
                <a:spcPct val="12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Courbe de température 3-4 H, pouls, TA, diurèse, RR</a:t>
            </a:r>
            <a:endParaRPr lang="fr-FR" sz="2800" b="1" dirty="0" smtClean="0">
              <a:solidFill>
                <a:srgbClr val="6666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Examens cliniques répétés </a:t>
            </a:r>
            <a:endParaRPr lang="fr-FR" sz="2800" b="1" dirty="0" smtClean="0">
              <a:solidFill>
                <a:srgbClr val="6666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Hémocultures, NFS, CRP VS,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Rx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thorax </a:t>
            </a:r>
            <a:endParaRPr lang="fr-FR" sz="2800" b="1" dirty="0" smtClean="0">
              <a:solidFill>
                <a:srgbClr val="6666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Surveillance propre à chaque localisation  </a:t>
            </a:r>
            <a:endParaRPr lang="fr-FR" sz="2800" b="1" dirty="0" smtClean="0">
              <a:solidFill>
                <a:srgbClr val="6666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752600" lvl="3" indent="-3810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marL="1752600" lvl="3" indent="-3810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  	</a:t>
            </a: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fr-FR" sz="105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10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86686" y="71414"/>
            <a:ext cx="1685908" cy="511156"/>
          </a:xfrm>
        </p:spPr>
        <p:txBody>
          <a:bodyPr>
            <a:norm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EVOLUTION</a:t>
            </a:r>
            <a:endParaRPr lang="fr-FR" sz="16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686800" cy="5857916"/>
          </a:xfrm>
        </p:spPr>
        <p:txBody>
          <a:bodyPr>
            <a:normAutofit fontScale="92500" lnSpcReduction="10000"/>
          </a:bodyPr>
          <a:lstStyle/>
          <a:p>
            <a:pPr>
              <a:buNone/>
              <a:defRPr/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fr-FR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Sans traitement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l’évolution est toujours mortelle</a:t>
            </a:r>
            <a:endParaRPr lang="fr-FR" sz="2800" b="1" dirty="0" smtClean="0">
              <a:solidFill>
                <a:srgbClr val="6666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fr-FR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fr-FR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Sous traitement</a:t>
            </a:r>
          </a:p>
          <a:p>
            <a:pPr>
              <a:buNone/>
              <a:defRPr/>
            </a:pPr>
            <a:endParaRPr lang="fr-FR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fr-FR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1.Favorable</a:t>
            </a:r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 Sous traitement  précoce, prolongé et bien conduit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fr-FR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Les critères de guérison sont : </a:t>
            </a:r>
          </a:p>
          <a:p>
            <a:pPr lvl="1"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Apyrexie durable.</a:t>
            </a:r>
          </a:p>
          <a:p>
            <a:pPr lvl="1"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Normalisation des globules blancs.</a:t>
            </a:r>
          </a:p>
          <a:p>
            <a:pPr lvl="1"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Négativité des hémocultures.</a:t>
            </a:r>
          </a:p>
          <a:p>
            <a:pPr lvl="1"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Stérilisation de la PE et des foyers métastatiques. </a:t>
            </a:r>
          </a:p>
          <a:p>
            <a:pPr lvl="1">
              <a:defRPr/>
            </a:pPr>
            <a:endParaRPr lang="fr-FR" sz="2400" b="1" dirty="0" smtClean="0">
              <a:solidFill>
                <a:srgbClr val="6666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Difficile d’affirmer qu’un foyer soit définitivement guéri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Par conséquence: une </a:t>
            </a:r>
            <a:r>
              <a:rPr lang="fr-F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surveillance prolongée est nécessaire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fr-FR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Evolution</a:t>
            </a:r>
            <a:endParaRPr lang="fr-FR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  <a:buNone/>
              <a:defRPr/>
            </a:pPr>
            <a:r>
              <a:rPr lang="fr-FR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Evolution défavorable</a:t>
            </a:r>
          </a:p>
          <a:p>
            <a:pPr>
              <a:lnSpc>
                <a:spcPct val="160000"/>
              </a:lnSpc>
              <a:defRPr/>
            </a:pPr>
            <a:r>
              <a:rPr lang="fr-FR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Les facteurs de mauvais pronostic sont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: </a:t>
            </a:r>
          </a:p>
          <a:p>
            <a:pPr lvl="1">
              <a:lnSpc>
                <a:spcPct val="160000"/>
              </a:lnSpc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Terrains : diabète, insuffisance cardiaque, insuffisance rénale…</a:t>
            </a:r>
          </a:p>
          <a:p>
            <a:pPr lvl="1">
              <a:lnSpc>
                <a:spcPct val="160000"/>
              </a:lnSpc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Métastases septiques : neurologique et cardiaque.</a:t>
            </a:r>
          </a:p>
          <a:p>
            <a:pPr lvl="1">
              <a:lnSpc>
                <a:spcPct val="160000"/>
              </a:lnSpc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Résistance du germe aux ATB.</a:t>
            </a:r>
          </a:p>
          <a:p>
            <a:pPr lvl="1">
              <a:lnSpc>
                <a:spcPct val="160000"/>
              </a:lnSpc>
              <a:defRPr/>
            </a:pPr>
            <a:r>
              <a:rPr lang="fr-FR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Retard du traitement +++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10583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5400" b="1" dirty="0" smtClean="0">
                <a:solidFill>
                  <a:srgbClr val="00B0F0"/>
                </a:solidFill>
                <a:cs typeface="Times New Roman" pitchFamily="18" charset="0"/>
              </a:rPr>
              <a:t>Complications</a:t>
            </a:r>
            <a:br>
              <a:rPr lang="fr-FR" sz="5400" b="1" dirty="0" smtClean="0">
                <a:solidFill>
                  <a:srgbClr val="00B0F0"/>
                </a:solidFill>
                <a:cs typeface="Times New Roman" pitchFamily="18" charset="0"/>
              </a:rPr>
            </a:br>
            <a:endParaRPr lang="fr-FR" sz="5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INTRODUCTION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Infection généralisée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due à des </a:t>
            </a:r>
            <a:r>
              <a:rPr lang="fr-FR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décharges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bactériennes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massives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répétées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dans le sang de BGN et de leurs toxines,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à partir d’un foyer septique initial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par l’intermédiaire d’une thrombophlébite satellite.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2348" y="71414"/>
            <a:ext cx="2085932" cy="571504"/>
          </a:xfrm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18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Complications</a:t>
            </a:r>
            <a:r>
              <a:rPr lang="fr-FR" sz="16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16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sz="1600" b="1" u="sng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8596" y="785794"/>
            <a:ext cx="871540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lphaUcPeriod"/>
            </a:pPr>
            <a:r>
              <a:rPr lang="fr-FR" sz="3600" b="1" dirty="0" smtClean="0">
                <a:solidFill>
                  <a:srgbClr val="FF0000"/>
                </a:solidFill>
              </a:rPr>
              <a:t>Choc septique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defRPr/>
            </a:pPr>
            <a:r>
              <a:rPr lang="fr-FR" sz="2800" dirty="0" err="1" smtClean="0">
                <a:hlinkClick r:id="" action="ppaction://noaction"/>
              </a:rPr>
              <a:t>Sepsis</a:t>
            </a:r>
            <a:r>
              <a:rPr lang="fr-FR" sz="2800" dirty="0" smtClean="0">
                <a:hlinkClick r:id="" action="ppaction://noaction"/>
              </a:rPr>
              <a:t> sévère </a:t>
            </a:r>
            <a:r>
              <a:rPr lang="fr-FR" sz="2800" dirty="0" smtClean="0"/>
              <a:t>et hypotension persistante </a:t>
            </a:r>
            <a:r>
              <a:rPr lang="fr-FR" sz="2800" dirty="0" smtClean="0">
                <a:solidFill>
                  <a:srgbClr val="0070C0"/>
                </a:solidFill>
              </a:rPr>
              <a:t>malgré un remplissage vasculaire adéquat </a:t>
            </a:r>
            <a:r>
              <a:rPr lang="fr-FR" sz="2800" dirty="0" smtClean="0"/>
              <a:t>et/ou nécessité de drogues </a:t>
            </a:r>
            <a:r>
              <a:rPr lang="fr-FR" sz="2800" dirty="0" err="1" smtClean="0"/>
              <a:t>inotropes</a:t>
            </a:r>
            <a:r>
              <a:rPr lang="fr-FR" sz="2800" dirty="0" smtClean="0"/>
              <a:t> ou </a:t>
            </a:r>
            <a:r>
              <a:rPr lang="fr-FR" sz="2800" dirty="0" err="1" smtClean="0"/>
              <a:t>vaso</a:t>
            </a:r>
            <a:r>
              <a:rPr lang="fr-FR" sz="2800" dirty="0" smtClean="0"/>
              <a:t>-actives.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defRPr/>
            </a:pPr>
            <a:r>
              <a:rPr lang="fr-FR" sz="2800" dirty="0" smtClean="0"/>
              <a:t>Mortalité : 40-70%.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defRPr/>
            </a:pPr>
            <a:endParaRPr lang="fr-FR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fr-F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7224" y="357166"/>
            <a:ext cx="8072494" cy="51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fr-FR" sz="2800" dirty="0" smtClean="0"/>
              <a:t>Symptomatologie relativement aspécifique 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fr-FR" sz="2800" b="1" u="sng" dirty="0" smtClean="0">
                <a:solidFill>
                  <a:srgbClr val="FF0000"/>
                </a:solidFill>
              </a:rPr>
              <a:t>Des symptômes mineurs doivent attirer l'attention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r-FR" sz="2800" b="1" u="sng" dirty="0" smtClean="0">
                <a:solidFill>
                  <a:srgbClr val="FF0000"/>
                </a:solidFill>
              </a:rPr>
              <a:t> </a:t>
            </a:r>
            <a:r>
              <a:rPr lang="fr-FR" sz="2800" dirty="0" smtClean="0"/>
              <a:t>Neurologiques : angoisse, confusion,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fr-FR" sz="2800" dirty="0" smtClean="0"/>
              <a:t> troubles du comportement, agitation, prostration, coma.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fr-FR" sz="2800" dirty="0" smtClean="0"/>
              <a:t>Cardio-vasculaires :  extrémités froides et cyanosées, marbrures,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r-FR" sz="2800" dirty="0" smtClean="0"/>
              <a:t> </a:t>
            </a:r>
            <a:r>
              <a:rPr lang="fr-FR" sz="2800" dirty="0" err="1" smtClean="0"/>
              <a:t>oligo</a:t>
            </a:r>
            <a:r>
              <a:rPr lang="fr-FR" sz="2800" dirty="0" smtClean="0"/>
              <a:t>-anurie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fr-FR" sz="2800" dirty="0" smtClean="0"/>
              <a:t>Respiratoires : polypnée</a:t>
            </a:r>
            <a:endParaRPr lang="fr-FR" sz="28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197493"/>
          </a:xfrm>
        </p:spPr>
        <p:txBody>
          <a:bodyPr>
            <a:normAutofit/>
          </a:bodyPr>
          <a:lstStyle/>
          <a:p>
            <a:pPr marL="341313" indent="-341313">
              <a:spcBef>
                <a:spcPts val="575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Phase </a:t>
            </a:r>
            <a:r>
              <a:rPr lang="fr-FR" sz="2400" b="1" u="sng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hyperkinétique</a:t>
            </a:r>
            <a:endParaRPr lang="fr-FR" sz="2400" b="1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accélération de la fréquence cardiaque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hypoTA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inconstante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modification de la conscience souvent précoce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r-FR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1313" indent="-341313">
              <a:spcBef>
                <a:spcPts val="575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Phase </a:t>
            </a:r>
            <a:r>
              <a:rPr lang="fr-FR" sz="2400" b="1" u="sng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hypokinétique:</a:t>
            </a:r>
            <a:r>
              <a:rPr lang="fr-FR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hypoxémie</a:t>
            </a:r>
            <a:endParaRPr lang="fr-FR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marbrures, oligurie, agitation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augmentation de fréquence cardiaque, 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pouls filant, TA basse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extrémités froides, cyanosées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polypnée superficielle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diarrhée inconstante, confusion, hémorragies </a:t>
            </a:r>
          </a:p>
          <a:p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143000"/>
          </a:xfrm>
        </p:spPr>
        <p:txBody>
          <a:bodyPr/>
          <a:lstStyle/>
          <a:p>
            <a:r>
              <a:rPr lang="fr-FR" dirty="0" smtClean="0"/>
              <a:t>Signes cliniques</a:t>
            </a:r>
            <a:endParaRPr lang="fr-F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Reconnaître le choc : signes non spécifiques</a:t>
            </a:r>
            <a:br>
              <a:rPr lang="fr-FR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643602"/>
          </a:xfrm>
        </p:spPr>
        <p:txBody>
          <a:bodyPr>
            <a:normAutofit/>
          </a:bodyPr>
          <a:lstStyle/>
          <a:p>
            <a:pPr marL="1679575" lvl="4" indent="-338138">
              <a:lnSpc>
                <a:spcPct val="120000"/>
              </a:lnSpc>
              <a:spcBef>
                <a:spcPts val="425"/>
              </a:spcBef>
              <a:buClr>
                <a:srgbClr val="CC9900"/>
              </a:buClr>
              <a:buSzPct val="75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r-FR" sz="1700" b="1" dirty="0" smtClean="0">
              <a:solidFill>
                <a:srgbClr val="000000"/>
              </a:solidFill>
            </a:endParaRPr>
          </a:p>
          <a:p>
            <a:pPr marL="341313" indent="-341313">
              <a:lnSpc>
                <a:spcPct val="120000"/>
              </a:lnSpc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24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</a:t>
            </a:r>
            <a:r>
              <a:rPr lang="fr-FR" sz="24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</a:t>
            </a:r>
            <a:r>
              <a:rPr lang="fr-FR" sz="24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4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Traitement immédiat !</a:t>
            </a:r>
          </a:p>
          <a:p>
            <a:pPr marL="1679575" lvl="4" indent="-338138">
              <a:lnSpc>
                <a:spcPct val="120000"/>
              </a:lnSpc>
              <a:spcBef>
                <a:spcPts val="425"/>
              </a:spcBef>
              <a:buClr>
                <a:srgbClr val="CC9900"/>
              </a:buClr>
              <a:buSzPct val="75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r-FR" sz="2400" b="1" i="1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1313" indent="-341313">
              <a:lnSpc>
                <a:spcPct val="12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Affirmer la nature septique du choc</a:t>
            </a:r>
          </a:p>
          <a:p>
            <a:pPr marL="668338" lvl="1" indent="-325438">
              <a:lnSpc>
                <a:spcPct val="120000"/>
              </a:lnSpc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Éliminer une cause non infectieuse</a:t>
            </a:r>
          </a:p>
          <a:p>
            <a:pPr marL="341313" indent="-341313">
              <a:lnSpc>
                <a:spcPct val="12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Prélèvements à visée bactériologique</a:t>
            </a:r>
          </a:p>
          <a:p>
            <a:pPr marL="668338" lvl="1" indent="-325438">
              <a:lnSpc>
                <a:spcPct val="120000"/>
              </a:lnSpc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Hémocultures ++, ECBU, PL, p. pleurale,…</a:t>
            </a:r>
          </a:p>
          <a:p>
            <a:pPr marL="341313" indent="-341313">
              <a:lnSpc>
                <a:spcPct val="12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Bilan du retentissement</a:t>
            </a:r>
          </a:p>
          <a:p>
            <a:pPr marL="668338" lvl="1" indent="-325438">
              <a:lnSpc>
                <a:spcPct val="120000"/>
              </a:lnSpc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Coagulation, plaquettes, </a:t>
            </a:r>
            <a:r>
              <a:rPr lang="fr-FR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iono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BH, lactates, GDS,…</a:t>
            </a:r>
          </a:p>
          <a:p>
            <a:pPr marL="668338" lvl="1" indent="-325438">
              <a:lnSpc>
                <a:spcPct val="120000"/>
              </a:lnSpc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Echo cardiaque, …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>
            <a:normAutofit fontScale="92500" lnSpcReduction="10000"/>
          </a:bodyPr>
          <a:lstStyle/>
          <a:p>
            <a:pPr marL="341313" indent="-341313">
              <a:spcBef>
                <a:spcPts val="600"/>
              </a:spcBef>
              <a:buClr>
                <a:srgbClr val="CC9900"/>
              </a:buClr>
              <a:buSzPct val="6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smtClean="0">
                <a:solidFill>
                  <a:srgbClr val="000000"/>
                </a:solidFill>
              </a:rPr>
              <a:t>                    </a:t>
            </a:r>
            <a:r>
              <a:rPr lang="fr-FR" sz="30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Traitement du choc</a:t>
            </a:r>
          </a:p>
          <a:p>
            <a:pPr marL="341313" indent="-341313">
              <a:spcBef>
                <a:spcPts val="600"/>
              </a:spcBef>
              <a:buClr>
                <a:srgbClr val="CC9900"/>
              </a:buClr>
              <a:buSzPct val="6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r-FR" sz="2400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1313" indent="-341313">
              <a:spcBef>
                <a:spcPts val="600"/>
              </a:spcBef>
              <a:buClr>
                <a:srgbClr val="CC9900"/>
              </a:buClr>
              <a:buSzPct val="6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Symptomatique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Défaillance </a:t>
            </a:r>
            <a:r>
              <a:rPr lang="fr-FR" sz="2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cardio</a:t>
            </a:r>
            <a:r>
              <a:rPr lang="fr-F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-circulatoire</a:t>
            </a:r>
          </a:p>
          <a:p>
            <a:pPr marL="1020763" lvl="2" indent="-349250">
              <a:spcBef>
                <a:spcPts val="4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scope</a:t>
            </a:r>
          </a:p>
          <a:p>
            <a:pPr marL="1020763" lvl="2" indent="-349250">
              <a:spcBef>
                <a:spcPts val="4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pose de voie centrale</a:t>
            </a:r>
          </a:p>
          <a:p>
            <a:pPr marL="1020763" lvl="2" indent="-349250">
              <a:spcBef>
                <a:spcPts val="4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Remplissage </a:t>
            </a:r>
          </a:p>
          <a:p>
            <a:pPr marL="1020763" lvl="2" indent="-349250">
              <a:spcBef>
                <a:spcPts val="4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amines </a:t>
            </a:r>
            <a:r>
              <a:rPr lang="fr-FR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vasopressives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drogues </a:t>
            </a:r>
            <a:r>
              <a:rPr lang="fr-FR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inotropes</a:t>
            </a:r>
            <a:endParaRPr lang="fr-FR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20763" lvl="2" indent="-349250">
              <a:spcBef>
                <a:spcPts val="4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oxygène…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Défaillance rénale</a:t>
            </a:r>
          </a:p>
          <a:p>
            <a:pPr marL="1020763" lvl="2" indent="-349250">
              <a:spcBef>
                <a:spcPts val="4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sondage</a:t>
            </a:r>
          </a:p>
          <a:p>
            <a:pPr marL="1020763" lvl="2" indent="-349250">
              <a:spcBef>
                <a:spcPts val="4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dialyse</a:t>
            </a:r>
          </a:p>
          <a:p>
            <a:pPr marL="668338" lvl="1" indent="-325438">
              <a:spcBef>
                <a:spcPts val="500"/>
              </a:spcBef>
              <a:buClr>
                <a:srgbClr val="3B812F"/>
              </a:buClr>
              <a:buSzPct val="60000"/>
              <a:buFont typeface="Wingdings" pitchFamily="2" charset="2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Défaillance hématologique</a:t>
            </a:r>
          </a:p>
          <a:p>
            <a:pPr marL="1020763" lvl="2" indent="-349250">
              <a:spcBef>
                <a:spcPts val="4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protéine C activée</a:t>
            </a:r>
          </a:p>
          <a:p>
            <a:pPr marL="1020763" lvl="2" indent="-349250">
              <a:spcBef>
                <a:spcPts val="4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corticothérapie à petite dose controversée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642934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Localisations secondaires= métastatiques</a:t>
            </a:r>
            <a:endParaRPr lang="fr-FR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28670"/>
            <a:ext cx="8929718" cy="6143668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fr-FR" sz="5000" dirty="0" smtClean="0">
                <a:latin typeface="Times New Roman" pitchFamily="18" charset="0"/>
                <a:cs typeface="Times New Roman" pitchFamily="18" charset="0"/>
              </a:rPr>
              <a:t>Rares.</a:t>
            </a:r>
          </a:p>
          <a:p>
            <a:pPr>
              <a:lnSpc>
                <a:spcPct val="150000"/>
              </a:lnSpc>
              <a:defRPr/>
            </a:pPr>
            <a:r>
              <a:rPr lang="fr-FR" sz="5000" dirty="0" smtClean="0">
                <a:latin typeface="Times New Roman" pitchFamily="18" charset="0"/>
                <a:cs typeface="Times New Roman" pitchFamily="18" charset="0"/>
              </a:rPr>
              <a:t>Uniques ou multiples.</a:t>
            </a:r>
          </a:p>
          <a:p>
            <a:pPr>
              <a:lnSpc>
                <a:spcPct val="150000"/>
              </a:lnSpc>
              <a:defRPr/>
            </a:pPr>
            <a:r>
              <a:rPr lang="fr-FR" sz="5000" b="1" dirty="0" smtClean="0">
                <a:latin typeface="Times New Roman" pitchFamily="18" charset="0"/>
                <a:cs typeface="Times New Roman" pitchFamily="18" charset="0"/>
              </a:rPr>
              <a:t>Précoce ou tardive</a:t>
            </a:r>
          </a:p>
          <a:p>
            <a:pPr>
              <a:lnSpc>
                <a:spcPct val="150000"/>
              </a:lnSpc>
              <a:defRPr/>
            </a:pPr>
            <a:r>
              <a:rPr lang="fr-FR" sz="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Peuvent  apparaître au cours de l’évolution sous TRT</a:t>
            </a:r>
            <a:r>
              <a:rPr lang="fr-FR" sz="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 surveillance régulière</a:t>
            </a:r>
            <a:r>
              <a:rPr lang="fr-FR" sz="5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fr-FR" sz="5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Quatre (4) localisations sont fréquentes </a:t>
            </a:r>
            <a:r>
              <a:rPr lang="fr-FR" sz="5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lnSpc>
                <a:spcPct val="150000"/>
              </a:lnSpc>
              <a:defRPr/>
            </a:pPr>
            <a:r>
              <a:rPr lang="fr-FR" sz="5000" dirty="0" smtClean="0">
                <a:latin typeface="Times New Roman" pitchFamily="18" charset="0"/>
                <a:cs typeface="Times New Roman" pitchFamily="18" charset="0"/>
              </a:rPr>
              <a:t>Pleuro-pulmonaires</a:t>
            </a:r>
          </a:p>
          <a:p>
            <a:pPr>
              <a:lnSpc>
                <a:spcPct val="150000"/>
              </a:lnSpc>
              <a:defRPr/>
            </a:pPr>
            <a:r>
              <a:rPr lang="fr-FR" sz="5000" dirty="0" smtClean="0">
                <a:latin typeface="Times New Roman" pitchFamily="18" charset="0"/>
                <a:cs typeface="Times New Roman" pitchFamily="18" charset="0"/>
              </a:rPr>
              <a:t> Hépatiques</a:t>
            </a:r>
          </a:p>
          <a:p>
            <a:pPr>
              <a:lnSpc>
                <a:spcPct val="150000"/>
              </a:lnSpc>
              <a:defRPr/>
            </a:pPr>
            <a:r>
              <a:rPr lang="fr-FR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000" dirty="0" err="1" smtClean="0">
                <a:latin typeface="Times New Roman" pitchFamily="18" charset="0"/>
                <a:cs typeface="Times New Roman" pitchFamily="18" charset="0"/>
              </a:rPr>
              <a:t>Ostéo</a:t>
            </a:r>
            <a:r>
              <a:rPr lang="fr-FR" sz="5000" dirty="0" smtClean="0">
                <a:latin typeface="Times New Roman" pitchFamily="18" charset="0"/>
                <a:cs typeface="Times New Roman" pitchFamily="18" charset="0"/>
              </a:rPr>
              <a:t>-articulaires </a:t>
            </a:r>
          </a:p>
          <a:p>
            <a:pPr>
              <a:lnSpc>
                <a:spcPct val="150000"/>
              </a:lnSpc>
              <a:defRPr/>
            </a:pPr>
            <a:r>
              <a:rPr lang="fr-FR" sz="5000" dirty="0" smtClean="0">
                <a:latin typeface="Times New Roman" pitchFamily="18" charset="0"/>
                <a:cs typeface="Times New Roman" pitchFamily="18" charset="0"/>
              </a:rPr>
              <a:t> Génito-urinaires.</a:t>
            </a:r>
          </a:p>
          <a:p>
            <a:pPr>
              <a:lnSpc>
                <a:spcPct val="150000"/>
              </a:lnSpc>
              <a:defRPr/>
            </a:pPr>
            <a:endParaRPr lang="fr-FR" sz="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fr-FR" sz="5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Deux(2)  localisations sont  graves </a:t>
            </a:r>
            <a:r>
              <a:rPr lang="fr-FR" sz="5000" dirty="0" smtClean="0">
                <a:latin typeface="Times New Roman" pitchFamily="18" charset="0"/>
                <a:cs typeface="Times New Roman" pitchFamily="18" charset="0"/>
              </a:rPr>
              <a:t>:    neurologiques et cardiaques.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4900634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40000"/>
              </a:lnSpc>
              <a:buNone/>
              <a:defRPr/>
            </a:pPr>
            <a:r>
              <a:rPr lang="fr-F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Les localisations pleuro-pulmonaires</a:t>
            </a:r>
          </a:p>
          <a:p>
            <a:pPr>
              <a:lnSpc>
                <a:spcPct val="140000"/>
              </a:lnSpc>
              <a:defRPr/>
            </a:pPr>
            <a:r>
              <a:rPr lang="fr-FR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Les plus fréquentes.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40000"/>
              </a:lnSpc>
              <a:defRPr/>
            </a:pPr>
            <a:r>
              <a:rPr lang="fr-FR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Souvent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latentes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radiographie systématique.</a:t>
            </a:r>
          </a:p>
          <a:p>
            <a:pPr>
              <a:lnSpc>
                <a:spcPct val="140000"/>
              </a:lnSpc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Peuvent se manifester par : toux, dyspnée, expectorations purulentes  et  râles </a:t>
            </a:r>
            <a:r>
              <a:rPr lang="fr-FR" sz="3000" dirty="0" err="1" smtClean="0">
                <a:latin typeface="Times New Roman" pitchFamily="18" charset="0"/>
                <a:cs typeface="Times New Roman" pitchFamily="18" charset="0"/>
              </a:rPr>
              <a:t>crépitants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40000"/>
              </a:lnSpc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Parfois : syndrome de détresse respiratoire aiguë nécessitant une réanimation urgente.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idx="1"/>
          </p:nvPr>
        </p:nvSpPr>
        <p:spPr>
          <a:xfrm>
            <a:off x="-397122" y="-71462"/>
            <a:ext cx="7112262" cy="4929222"/>
          </a:xfrm>
        </p:spPr>
        <p:txBody>
          <a:bodyPr>
            <a:noAutofit/>
          </a:bodyPr>
          <a:lstStyle/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fr-F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Embolie pulmonaire:</a:t>
            </a:r>
          </a:p>
          <a:p>
            <a:pPr marL="1752600" lvl="3" indent="-381000">
              <a:lnSpc>
                <a:spcPct val="80000"/>
              </a:lnSpc>
              <a:buFontTx/>
              <a:buChar char="•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Douleur thoracique </a:t>
            </a:r>
          </a:p>
          <a:p>
            <a:pPr marL="1752600" lvl="3" indent="-381000">
              <a:lnSpc>
                <a:spcPct val="80000"/>
              </a:lnSpc>
              <a:buFontTx/>
              <a:buChar char="•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Angoisse</a:t>
            </a:r>
          </a:p>
          <a:p>
            <a:pPr marL="1752600" lvl="3" indent="-381000">
              <a:lnSpc>
                <a:spcPct val="80000"/>
              </a:lnSpc>
              <a:buFontTx/>
              <a:buChar char="•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Détresse respiratoire: 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avec polypnée </a:t>
            </a:r>
          </a:p>
          <a:p>
            <a:pPr marL="1752600" lvl="3" indent="-381000">
              <a:lnSpc>
                <a:spcPct val="80000"/>
              </a:lnSpc>
              <a:buNone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Cyanose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extrémités, Battement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des ailes du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nez</a:t>
            </a:r>
          </a:p>
          <a:p>
            <a:pPr marL="1752600" lvl="3" indent="-381000">
              <a:lnSpc>
                <a:spcPct val="80000"/>
              </a:lnSpc>
              <a:buNone/>
              <a:defRPr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752600" lvl="3" indent="-381000">
              <a:lnSpc>
                <a:spcPct val="80000"/>
              </a:lnSpc>
              <a:buFontTx/>
              <a:buChar char="•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Fièvre</a:t>
            </a:r>
          </a:p>
          <a:p>
            <a:pPr marL="1752600" lvl="3" indent="-381000">
              <a:lnSpc>
                <a:spcPct val="80000"/>
              </a:lnSpc>
              <a:buFontTx/>
              <a:buChar char="•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Tachycardie</a:t>
            </a:r>
          </a:p>
          <a:p>
            <a:pPr marL="1752600" lvl="3" indent="-381000">
              <a:lnSpc>
                <a:spcPct val="80000"/>
              </a:lnSpc>
              <a:buFontTx/>
              <a:buChar char="•"/>
              <a:defRPr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1371600" lvl="3" indent="0">
              <a:lnSpc>
                <a:spcPct val="80000"/>
              </a:lnSpc>
              <a:buNone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-Le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TTX peut être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normal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au début</a:t>
            </a:r>
          </a:p>
          <a:p>
            <a:pPr marL="1371600" lvl="3" indent="0">
              <a:lnSpc>
                <a:spcPct val="80000"/>
              </a:lnSpc>
              <a:buNone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Hyperclarté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localisée au parenchyme,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Atelectasie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bande, ascension  d’une coupole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diaphragmatique, Opacité triangulaire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pleurale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(Infarctus pulmonaire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)…</a:t>
            </a:r>
          </a:p>
          <a:p>
            <a:pPr marL="0" indent="0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Angioscanner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, scintigraphie pulmonaire, …</a:t>
            </a:r>
          </a:p>
          <a:p>
            <a:pPr marL="0" indent="0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-          D.dimères élevés</a:t>
            </a:r>
          </a:p>
          <a:p>
            <a:pPr marL="1371600" lvl="3" indent="0">
              <a:lnSpc>
                <a:spcPct val="80000"/>
              </a:lnSpc>
              <a:buNone/>
              <a:defRPr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1371600" lvl="3" indent="0">
              <a:lnSpc>
                <a:spcPct val="80000"/>
              </a:lnSpc>
              <a:buNone/>
              <a:defRPr/>
            </a:pPr>
            <a:endParaRPr lang="fr-FR" sz="1800" i="1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  	</a:t>
            </a: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000" dirty="0" smtClean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8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Documents and Settings\Administrateur\Mes documents\Downloads\Documents\sepsis staphylocoque\91438719549f4bf5c72d5b6.4541955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93627" y="1628800"/>
            <a:ext cx="2116667" cy="22860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7" name="Picture 4" descr="http://www.med.univ-rennes1.fr/cerf/iconocerf/T/MEDI-004147-T_0086-I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12449" y="4221088"/>
            <a:ext cx="2116951" cy="22860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7083435" y="214290"/>
            <a:ext cx="1774845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Complications</a:t>
            </a:r>
            <a:endParaRPr lang="fr-FR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500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	</a:t>
            </a:r>
          </a:p>
          <a:p>
            <a:pPr marL="0" indent="0">
              <a:buNone/>
            </a:pPr>
            <a:r>
              <a:rPr lang="fr-FR" sz="2400" b="1" u="sng" dirty="0" smtClean="0">
                <a:solidFill>
                  <a:srgbClr val="0070C0"/>
                </a:solidFill>
              </a:rPr>
              <a:t>2. Abcès du poumon:</a:t>
            </a:r>
          </a:p>
          <a:p>
            <a:r>
              <a:rPr lang="fr-FR" sz="2400" dirty="0" smtClean="0"/>
              <a:t>Sujets </a:t>
            </a:r>
            <a:r>
              <a:rPr lang="fr-FR" sz="2400" dirty="0"/>
              <a:t>éthyliques et tabagiques.</a:t>
            </a:r>
          </a:p>
          <a:p>
            <a:r>
              <a:rPr lang="fr-FR" sz="2400" dirty="0" smtClean="0"/>
              <a:t>Malades </a:t>
            </a:r>
            <a:r>
              <a:rPr lang="fr-FR" sz="2400" dirty="0"/>
              <a:t>alités.</a:t>
            </a:r>
          </a:p>
          <a:p>
            <a:r>
              <a:rPr lang="fr-FR" sz="2400" dirty="0" smtClean="0"/>
              <a:t>Lié </a:t>
            </a:r>
            <a:r>
              <a:rPr lang="fr-FR" sz="2400" dirty="0"/>
              <a:t>à une fausse route ou à </a:t>
            </a:r>
            <a:r>
              <a:rPr lang="fr-FR" sz="2400" dirty="0" smtClean="0"/>
              <a:t>une</a:t>
            </a:r>
          </a:p>
          <a:p>
            <a:r>
              <a:rPr lang="fr-FR" sz="2400" dirty="0" smtClean="0"/>
              <a:t> </a:t>
            </a:r>
            <a:r>
              <a:rPr lang="fr-FR" sz="2400" dirty="0"/>
              <a:t>intubation.</a:t>
            </a:r>
          </a:p>
          <a:p>
            <a:r>
              <a:rPr lang="fr-FR" sz="2400" dirty="0" smtClean="0"/>
              <a:t>Agent </a:t>
            </a:r>
            <a:r>
              <a:rPr lang="fr-FR" sz="2400" dirty="0"/>
              <a:t>responsable est souvent </a:t>
            </a:r>
            <a:r>
              <a:rPr lang="fr-FR" sz="2400" dirty="0" smtClean="0"/>
              <a:t>:</a:t>
            </a:r>
          </a:p>
          <a:p>
            <a:r>
              <a:rPr lang="fr-FR" sz="2400" dirty="0" smtClean="0"/>
              <a:t> </a:t>
            </a:r>
            <a:r>
              <a:rPr lang="fr-FR" sz="2400" dirty="0" err="1"/>
              <a:t>Klepsiella</a:t>
            </a:r>
            <a:r>
              <a:rPr lang="fr-FR" sz="2400" dirty="0"/>
              <a:t> </a:t>
            </a:r>
            <a:r>
              <a:rPr lang="fr-FR" sz="2400" dirty="0" err="1"/>
              <a:t>pneumoniae</a:t>
            </a:r>
            <a:r>
              <a:rPr lang="fr-FR" sz="2400" dirty="0"/>
              <a:t>.</a:t>
            </a:r>
          </a:p>
          <a:p>
            <a:r>
              <a:rPr lang="fr-FR" sz="2400" dirty="0" smtClean="0"/>
              <a:t>Le </a:t>
            </a:r>
            <a:r>
              <a:rPr lang="fr-FR" sz="2400" dirty="0" err="1"/>
              <a:t>téléthorax</a:t>
            </a:r>
            <a:r>
              <a:rPr lang="fr-FR" sz="2400" dirty="0"/>
              <a:t> montre des </a:t>
            </a:r>
            <a:r>
              <a:rPr lang="fr-FR" sz="2400" dirty="0" smtClean="0"/>
              <a:t>images</a:t>
            </a:r>
          </a:p>
          <a:p>
            <a:r>
              <a:rPr lang="fr-FR" sz="2400" dirty="0" smtClean="0"/>
              <a:t> </a:t>
            </a:r>
            <a:r>
              <a:rPr lang="fr-FR" sz="2400" dirty="0"/>
              <a:t>hydro-aérique ± </a:t>
            </a:r>
            <a:r>
              <a:rPr lang="fr-FR" sz="2400" dirty="0" smtClean="0"/>
              <a:t>pleurésie.</a:t>
            </a:r>
          </a:p>
          <a:p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pleurésie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4. pneumopathie</a:t>
            </a:r>
            <a:endParaRPr lang="fr-FR" sz="1800" b="1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fr-FR" dirty="0"/>
          </a:p>
        </p:txBody>
      </p:sp>
      <p:pic>
        <p:nvPicPr>
          <p:cNvPr id="4" name="Picture 3" descr="C:\My Documents\My Pictures\abces poum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928670"/>
            <a:ext cx="350046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My Documents\My Pictures\06-25771-03b-miniature.jp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4286256"/>
            <a:ext cx="321471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3392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686800" cy="571504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buNone/>
              <a:defRPr/>
            </a:pP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2. Les localisations hépatiques</a:t>
            </a:r>
          </a:p>
          <a:p>
            <a:pPr algn="ctr">
              <a:lnSpc>
                <a:spcPct val="110000"/>
              </a:lnSpc>
              <a:buNone/>
              <a:defRPr/>
            </a:pP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0000"/>
              </a:lnSpc>
              <a:buNone/>
              <a:defRPr/>
            </a:pPr>
            <a:endParaRPr lang="fr-F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Abcès du foie : </a:t>
            </a:r>
          </a:p>
          <a:p>
            <a:pPr>
              <a:lnSpc>
                <a:spcPct val="110000"/>
              </a:lnSpc>
              <a:buNone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  _ Douleurs à l’hypochondre droit</a:t>
            </a:r>
          </a:p>
          <a:p>
            <a:pPr lvl="1">
              <a:lnSpc>
                <a:spcPct val="110000"/>
              </a:lnSpc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Hépatomégalie douloureuse.</a:t>
            </a:r>
          </a:p>
          <a:p>
            <a:pPr lvl="1">
              <a:lnSpc>
                <a:spcPct val="110000"/>
              </a:lnSpc>
              <a:defRPr/>
            </a:pPr>
            <a:r>
              <a:rPr lang="fr-FR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Échographie  et TDM = diagnostic + ponction pour étude bactériologique et drainage éventuel</a:t>
            </a:r>
          </a:p>
          <a:p>
            <a:pPr lvl="1">
              <a:lnSpc>
                <a:spcPct val="110000"/>
              </a:lnSpc>
              <a:buNone/>
              <a:defRPr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0000"/>
              </a:lnSpc>
              <a:buNone/>
              <a:defRPr/>
            </a:pPr>
            <a:endParaRPr lang="fr-FR" sz="2800" i="1" dirty="0" smtClean="0">
              <a:solidFill>
                <a:srgbClr val="FF00FF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0000"/>
              </a:lnSpc>
              <a:buNone/>
              <a:defRPr/>
            </a:pPr>
            <a:endParaRPr lang="fr-FR" sz="2800" i="1" dirty="0" smtClean="0">
              <a:solidFill>
                <a:srgbClr val="FF00FF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pic>
        <p:nvPicPr>
          <p:cNvPr id="4" name="Picture 8" descr="C:\Documents and Settings\Administrateur\Mes documents\Downloads\Documents\sepsis staphylocoque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3738" y="1357298"/>
            <a:ext cx="1943104" cy="20512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866041"/>
          </a:xfrm>
        </p:spPr>
        <p:txBody>
          <a:bodyPr/>
          <a:lstStyle/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340768"/>
            <a:ext cx="9001156" cy="5616624"/>
          </a:xfrm>
        </p:spPr>
        <p:txBody>
          <a:bodyPr>
            <a:normAutofit/>
          </a:bodyPr>
          <a:lstStyle/>
          <a:p>
            <a:r>
              <a:rPr lang="fr-FR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grave </a:t>
            </a:r>
            <a:endParaRPr lang="fr-FR" sz="2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à point de départ </a:t>
            </a:r>
            <a:r>
              <a:rPr lang="fr-FR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thrombophlébitique</a:t>
            </a: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souvent sévère de part :</a:t>
            </a:r>
          </a:p>
          <a:p>
            <a:pPr marL="0" indent="0">
              <a:buNone/>
            </a:pP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le </a:t>
            </a: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terrain de survenu .</a:t>
            </a:r>
          </a:p>
          <a:p>
            <a:pPr marL="0" indent="0">
              <a:buNone/>
            </a:pP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la </a:t>
            </a: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multiplicité des portes </a:t>
            </a:r>
            <a:r>
              <a:rPr lang="fr-FR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d’entrée</a:t>
            </a:r>
            <a:endParaRPr lang="fr-FR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la </a:t>
            </a: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multi résistance des germes </a:t>
            </a:r>
            <a:r>
              <a:rPr lang="fr-FR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en cause.</a:t>
            </a:r>
            <a:endParaRPr lang="fr-FR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l’origine </a:t>
            </a:r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souvent </a:t>
            </a:r>
            <a:r>
              <a:rPr lang="fr-FR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liée aux soins.</a:t>
            </a:r>
          </a:p>
          <a:p>
            <a:pPr marL="0" indent="0">
              <a:buNone/>
            </a:pPr>
            <a:endParaRPr lang="fr-FR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pronostic reste lié à l’apparition d’un choc septique responsable du décès dans plus de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40% 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 cas.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95536" y="316721"/>
            <a:ext cx="8351837" cy="80802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6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12127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1182231"/>
            <a:ext cx="8001056" cy="4561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None/>
              <a:defRPr/>
            </a:pP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3. Les localisations génito-urinaires</a:t>
            </a:r>
          </a:p>
          <a:p>
            <a:pPr>
              <a:lnSpc>
                <a:spcPct val="110000"/>
              </a:lnSpc>
              <a:defRPr/>
            </a:pPr>
            <a:r>
              <a:rPr lang="fr-FR" sz="2800" b="1" dirty="0" smtClean="0">
                <a:solidFill>
                  <a:srgbClr val="0070C0"/>
                </a:solidFill>
                <a:cs typeface="Times New Roman" pitchFamily="18" charset="0"/>
              </a:rPr>
              <a:t>Abcès du rein </a:t>
            </a:r>
            <a:r>
              <a:rPr lang="fr-FR" sz="2800" dirty="0" smtClean="0">
                <a:cs typeface="Times New Roman" pitchFamily="18" charset="0"/>
              </a:rPr>
              <a:t>: </a:t>
            </a:r>
          </a:p>
          <a:p>
            <a:pPr lvl="1">
              <a:lnSpc>
                <a:spcPct val="110000"/>
              </a:lnSpc>
              <a:defRPr/>
            </a:pPr>
            <a:r>
              <a:rPr lang="fr-FR" sz="2400" dirty="0" smtClean="0">
                <a:cs typeface="Times New Roman" pitchFamily="18" charset="0"/>
              </a:rPr>
              <a:t>Douleur lombaire.</a:t>
            </a:r>
          </a:p>
          <a:p>
            <a:pPr lvl="1">
              <a:lnSpc>
                <a:spcPct val="110000"/>
              </a:lnSpc>
              <a:defRPr/>
            </a:pPr>
            <a:r>
              <a:rPr lang="fr-FR" sz="2400" dirty="0" smtClean="0">
                <a:cs typeface="Times New Roman" pitchFamily="18" charset="0"/>
              </a:rPr>
              <a:t>ECBU : </a:t>
            </a:r>
            <a:r>
              <a:rPr lang="fr-FR" sz="2400" dirty="0" err="1" smtClean="0">
                <a:cs typeface="Times New Roman" pitchFamily="18" charset="0"/>
              </a:rPr>
              <a:t>leucocyturie</a:t>
            </a:r>
            <a:r>
              <a:rPr lang="fr-FR" sz="2400" dirty="0" smtClean="0">
                <a:cs typeface="Times New Roman" pitchFamily="18" charset="0"/>
              </a:rPr>
              <a:t> sans germe ou présence de germe.</a:t>
            </a:r>
          </a:p>
          <a:p>
            <a:pPr lvl="1">
              <a:lnSpc>
                <a:spcPct val="110000"/>
              </a:lnSpc>
              <a:defRPr/>
            </a:pPr>
            <a:r>
              <a:rPr lang="fr-FR" sz="2400" dirty="0" smtClean="0">
                <a:cs typeface="Times New Roman" pitchFamily="18" charset="0"/>
              </a:rPr>
              <a:t>Échographie et TDM: diagnostic + ponction (bactériologie)</a:t>
            </a:r>
          </a:p>
          <a:p>
            <a:pPr lvl="1">
              <a:lnSpc>
                <a:spcPct val="110000"/>
              </a:lnSpc>
              <a:defRPr/>
            </a:pPr>
            <a:endParaRPr lang="fr-FR" sz="2400" dirty="0" smtClean="0">
              <a:cs typeface="Times New Roman" pitchFamily="18" charset="0"/>
            </a:endParaRPr>
          </a:p>
          <a:p>
            <a:pPr>
              <a:lnSpc>
                <a:spcPct val="110000"/>
              </a:lnSpc>
              <a:defRPr/>
            </a:pPr>
            <a:r>
              <a:rPr lang="fr-FR" sz="2800" b="1" dirty="0" smtClean="0">
                <a:solidFill>
                  <a:srgbClr val="0070C0"/>
                </a:solidFill>
                <a:cs typeface="Times New Roman" pitchFamily="18" charset="0"/>
              </a:rPr>
              <a:t>Abcès de la prostate </a:t>
            </a:r>
            <a:r>
              <a:rPr lang="fr-FR" sz="2800" dirty="0" smtClean="0">
                <a:cs typeface="Times New Roman" pitchFamily="18" charset="0"/>
              </a:rPr>
              <a:t>:</a:t>
            </a:r>
          </a:p>
          <a:p>
            <a:pPr>
              <a:lnSpc>
                <a:spcPct val="110000"/>
              </a:lnSpc>
              <a:defRPr/>
            </a:pPr>
            <a:r>
              <a:rPr lang="fr-FR" sz="2800" dirty="0" smtClean="0">
                <a:cs typeface="Times New Roman" pitchFamily="18" charset="0"/>
              </a:rPr>
              <a:t>Sensation de pesanteur pelvienne</a:t>
            </a:r>
          </a:p>
          <a:p>
            <a:pPr>
              <a:lnSpc>
                <a:spcPct val="110000"/>
              </a:lnSpc>
              <a:defRPr/>
            </a:pPr>
            <a:r>
              <a:rPr lang="fr-FR" sz="2800" dirty="0" smtClean="0">
                <a:cs typeface="Times New Roman" pitchFamily="18" charset="0"/>
              </a:rPr>
              <a:t> Toucher rectal douloureux doit être systématique.</a:t>
            </a:r>
          </a:p>
          <a:p>
            <a:pPr>
              <a:lnSpc>
                <a:spcPct val="110000"/>
              </a:lnSpc>
              <a:defRPr/>
            </a:pPr>
            <a:r>
              <a:rPr lang="fr-FR" sz="2800" dirty="0" smtClean="0">
                <a:cs typeface="Times New Roman" pitchFamily="18" charset="0"/>
              </a:rPr>
              <a:t>Echo et TDM= diagnostic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571480"/>
            <a:ext cx="8427801" cy="6643734"/>
          </a:xfrm>
        </p:spPr>
        <p:txBody>
          <a:bodyPr>
            <a:normAutofit fontScale="47500" lnSpcReduction="20000"/>
          </a:bodyPr>
          <a:lstStyle/>
          <a:p>
            <a:pPr algn="just">
              <a:defRPr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Font typeface="Arial" charset="0"/>
              <a:buChar char="•"/>
            </a:pPr>
            <a:r>
              <a:rPr lang="fr-FR" sz="4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Endocardite aigue</a:t>
            </a:r>
          </a:p>
          <a:p>
            <a:pPr marL="0" indent="0">
              <a:buNone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  grave</a:t>
            </a:r>
            <a:endParaRPr lang="fr-FR" sz="4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favorisée par les valvulopathies et les malformations préexistantes, mais 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peut 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survenir sur un cœur sain.</a:t>
            </a:r>
          </a:p>
          <a:p>
            <a:pPr marL="0" indent="0">
              <a:buNone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Signes </a:t>
            </a:r>
            <a:r>
              <a:rPr lang="fr-FR" sz="4200" dirty="0" err="1" smtClean="0">
                <a:latin typeface="Times New Roman" pitchFamily="18" charset="0"/>
                <a:cs typeface="Times New Roman" pitchFamily="18" charset="0"/>
              </a:rPr>
              <a:t>sthétacoustiques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: Modifications 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hémodynamiques.</a:t>
            </a:r>
          </a:p>
          <a:p>
            <a:pPr marL="0" indent="0">
              <a:buNone/>
            </a:pP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Embolie septique pulmonaire « valve tricuspide ».</a:t>
            </a:r>
          </a:p>
          <a:p>
            <a:pPr marL="0" indent="0">
              <a:buNone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 Diagnostic:_  Echocardiographie </a:t>
            </a:r>
            <a:r>
              <a:rPr lang="fr-FR" sz="4200" dirty="0" err="1" smtClean="0">
                <a:latin typeface="Times New Roman" pitchFamily="18" charset="0"/>
                <a:cs typeface="Times New Roman" pitchFamily="18" charset="0"/>
              </a:rPr>
              <a:t>trans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 smtClean="0">
                <a:latin typeface="Times New Roman" pitchFamily="18" charset="0"/>
                <a:cs typeface="Times New Roman" pitchFamily="18" charset="0"/>
              </a:rPr>
              <a:t>oesophagienne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montre les végétations au niveau des valves.</a:t>
            </a:r>
          </a:p>
          <a:p>
            <a:pPr marL="0" indent="0">
              <a:buNone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                    _ Hémocultures</a:t>
            </a:r>
          </a:p>
          <a:p>
            <a:pPr marL="0" indent="0">
              <a:buNone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fr-FR" sz="4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Péricardite </a:t>
            </a:r>
            <a:r>
              <a:rPr lang="fr-FR" sz="4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purulente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: rare</a:t>
            </a:r>
          </a:p>
          <a:p>
            <a:pPr>
              <a:buFont typeface="Arial" charset="0"/>
              <a:buChar char="•"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apanage 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de l’immunodéprimé </a:t>
            </a:r>
            <a:endParaRPr lang="fr-FR" sz="4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Douleurs précordiales</a:t>
            </a:r>
          </a:p>
          <a:p>
            <a:pPr>
              <a:buFont typeface="Arial" charset="0"/>
              <a:buChar char="•"/>
            </a:pPr>
            <a:r>
              <a:rPr lang="fr-FR" sz="4200" dirty="0" err="1" smtClean="0">
                <a:latin typeface="Times New Roman" pitchFamily="18" charset="0"/>
                <a:cs typeface="Times New Roman" pitchFamily="18" charset="0"/>
              </a:rPr>
              <a:t>Microvoltage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 à l’ECG</a:t>
            </a:r>
          </a:p>
          <a:p>
            <a:pPr>
              <a:buFont typeface="Arial" charset="0"/>
              <a:buChar char="•"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Peut 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donner 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une 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tamponnade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fr-FR" sz="4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fr-FR" sz="4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Myocardite</a:t>
            </a:r>
          </a:p>
          <a:p>
            <a:pPr marL="0" indent="0">
              <a:buNone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Assourdissement des bruits du cœur</a:t>
            </a:r>
          </a:p>
          <a:p>
            <a:pPr marL="0" indent="0">
              <a:buNone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Trouble de la conduction ou de la </a:t>
            </a:r>
            <a:r>
              <a:rPr lang="fr-FR" sz="4200" dirty="0" err="1" smtClean="0"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-polarisation à l’ECG</a:t>
            </a:r>
            <a:endParaRPr lang="fr-FR" sz="4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Documents and Settings\Administrateur\Mes documents\Downloads\Documents\sepsis staphylocoque\IM_03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571876"/>
            <a:ext cx="2143140" cy="22860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Cardiaques</a:t>
            </a:r>
            <a:b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177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idx="1"/>
          </p:nvPr>
        </p:nvSpPr>
        <p:spPr>
          <a:xfrm>
            <a:off x="71470" y="500042"/>
            <a:ext cx="9144000" cy="6072230"/>
          </a:xfrm>
        </p:spPr>
        <p:txBody>
          <a:bodyPr>
            <a:noAutofit/>
          </a:bodyPr>
          <a:lstStyle/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Neurologiques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  <a:defRPr/>
            </a:pPr>
            <a:r>
              <a:rPr lang="fr-FR" sz="2800" dirty="0" smtClean="0">
                <a:cs typeface="Times New Roman" charset="0"/>
              </a:rPr>
              <a:t>Graves.</a:t>
            </a:r>
          </a:p>
          <a:p>
            <a:pPr>
              <a:buNone/>
              <a:defRPr/>
            </a:pPr>
            <a:endParaRPr lang="fr-FR" sz="2800" dirty="0" smtClean="0">
              <a:cs typeface="Times New Roman" charset="0"/>
            </a:endParaRPr>
          </a:p>
          <a:p>
            <a:pPr>
              <a:defRPr/>
            </a:pPr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Méningite purulente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Abcès du cerveau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HTIC,</a:t>
            </a:r>
          </a:p>
          <a:p>
            <a:pPr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signes de localisation. TDM.</a:t>
            </a:r>
          </a:p>
          <a:p>
            <a:pPr>
              <a:defRPr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fr-FR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Épidurite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: risque de compression médullaire c’est une urgence chirurgicale.</a:t>
            </a: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1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1800" b="1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1800" b="1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800" u="sng" dirty="0" smtClean="0">
              <a:latin typeface="Arial" pitchFamily="34" charset="0"/>
              <a:cs typeface="Arial" pitchFamily="34" charset="0"/>
            </a:endParaRPr>
          </a:p>
          <a:p>
            <a:pPr marL="1752600" lvl="3" indent="-381000" fontAlgn="auto">
              <a:lnSpc>
                <a:spcPct val="80000"/>
              </a:lnSpc>
              <a:spcAft>
                <a:spcPts val="0"/>
              </a:spcAft>
              <a:buFontTx/>
              <a:buChar char="•"/>
              <a:defRPr/>
            </a:pPr>
            <a:endParaRPr lang="fr-FR" sz="1800" dirty="0" smtClean="0">
              <a:latin typeface="Arial" pitchFamily="34" charset="0"/>
              <a:cs typeface="Arial" pitchFamily="34" charset="0"/>
            </a:endParaRPr>
          </a:p>
          <a:p>
            <a:pPr marL="1752600" lvl="3" indent="-3810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fr-FR" sz="1800" i="1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  	</a:t>
            </a: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000" dirty="0" smtClean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8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 descr="C:\Documents and Settings\Administrateur\Mes documents\Downloads\Documents\sepsis staphylocoque\fig2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3143248"/>
            <a:ext cx="2071702" cy="2000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72230"/>
          </a:xfrm>
        </p:spPr>
        <p:txBody>
          <a:bodyPr>
            <a:normAutofit fontScale="70000" lnSpcReduction="20000"/>
          </a:bodyPr>
          <a:lstStyle/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fr-FR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fr-FR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Ostéoarticulaires</a:t>
            </a:r>
            <a:endParaRPr lang="fr-FR" sz="3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3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3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3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Touche le rachis lombaire et les grosses articulations.</a:t>
            </a:r>
          </a:p>
          <a:p>
            <a:pPr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  <a:sym typeface="Symbol" pitchFamily="26" charset="2"/>
            </a:endParaRPr>
          </a:p>
          <a:p>
            <a:pPr>
              <a:defRPr/>
            </a:pPr>
            <a:r>
              <a:rPr lang="fr-FR" sz="3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26" charset="2"/>
              </a:rPr>
              <a:t>Spondylodiscite</a:t>
            </a:r>
            <a:r>
              <a:rPr lang="fr-FR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26" charset="2"/>
              </a:rPr>
              <a:t>: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 Souvent lombaire </a:t>
            </a:r>
          </a:p>
          <a:p>
            <a:pPr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Douleurs spontanées et provoquées par la pression des apophyses épineuses.</a:t>
            </a:r>
          </a:p>
          <a:p>
            <a:pPr>
              <a:buNone/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Traduction radiologique retardée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 scintigraphie osseuse, TDM et IRM.</a:t>
            </a:r>
          </a:p>
          <a:p>
            <a:pPr>
              <a:buNone/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  <a:sym typeface="Symbol" pitchFamily="26" charset="2"/>
            </a:endParaRPr>
          </a:p>
          <a:p>
            <a:pPr>
              <a:defRPr/>
            </a:pPr>
            <a:r>
              <a:rPr lang="fr-FR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26" charset="2"/>
              </a:rPr>
              <a:t>Arthrite purulente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: </a:t>
            </a:r>
          </a:p>
          <a:p>
            <a:pPr>
              <a:buNone/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  <a:sym typeface="Symbol" pitchFamily="26" charset="2"/>
            </a:endParaRPr>
          </a:p>
          <a:p>
            <a:pPr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Impotence fonctionnelle</a:t>
            </a:r>
          </a:p>
          <a:p>
            <a:pPr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Douleur à la mobilisation passive et active</a:t>
            </a:r>
          </a:p>
          <a:p>
            <a:pPr>
              <a:buNone/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  <a:sym typeface="Symbol" pitchFamily="26" charset="2"/>
            </a:endParaRPr>
          </a:p>
          <a:p>
            <a:pPr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Echo: épanchement au niveau de l’articulation</a:t>
            </a:r>
          </a:p>
          <a:p>
            <a:pPr>
              <a:buNone/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  <a:sym typeface="Symbol" pitchFamily="26" charset="2"/>
            </a:endParaRPr>
          </a:p>
          <a:p>
            <a:pPr>
              <a:buNone/>
              <a:defRPr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  <a:sym typeface="Symbol" pitchFamily="26" charset="2"/>
              </a:rPr>
              <a:t>Ponction articulaire: PERMET LE DIAGNOSTIC</a:t>
            </a: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pic>
        <p:nvPicPr>
          <p:cNvPr id="4" name="Picture 3" descr="C:\Documents and Settings\Administrateur\Mes documents\Downloads\Documents\sepsis staphylocoque\69730302_imag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3571876"/>
            <a:ext cx="1979478" cy="20158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400700"/>
          </a:xfrm>
        </p:spPr>
        <p:txBody>
          <a:bodyPr>
            <a:normAutofit fontScale="92500" lnSpcReduction="10000"/>
          </a:bodyPr>
          <a:lstStyle/>
          <a:p>
            <a:pPr marL="342900" lvl="3" indent="-342900">
              <a:buNone/>
            </a:pPr>
            <a:r>
              <a:rPr lang="fr-FR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Cutanées</a:t>
            </a:r>
            <a:r>
              <a:rPr lang="fr-FR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3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Ecthyma </a:t>
            </a:r>
            <a:r>
              <a:rPr lang="fr-FR" sz="2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gangrénosum</a:t>
            </a:r>
            <a:r>
              <a:rPr lang="fr-FR" sz="2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d’</a:t>
            </a:r>
            <a:r>
              <a:rPr lang="fr-FR" sz="2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Ehlers</a:t>
            </a:r>
            <a:r>
              <a:rPr lang="fr-FR" sz="2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spécifique </a:t>
            </a:r>
            <a:r>
              <a:rPr lang="fr-FR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Pyocyanique</a:t>
            </a:r>
          </a:p>
          <a:p>
            <a:pPr marL="0" indent="0"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siège au niveau de la région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ano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-rectale, la face interne des cuisses, et le creux des aisselles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Il s’agit d’une petite lésion nodulaire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arrondie, de petite taille et très vite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ulcérée</a:t>
            </a:r>
          </a:p>
          <a:p>
            <a:pPr marL="0" indent="0"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laissant 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place à un escarre noirâtre 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entouré d’un liseré érythémateux.</a:t>
            </a:r>
          </a:p>
          <a:p>
            <a:pPr marL="0" indent="0">
              <a:buNone/>
            </a:pP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6578" y="1672577"/>
            <a:ext cx="2125824" cy="1327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6786578" y="4929198"/>
            <a:ext cx="2118861" cy="1188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7287345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IV  </a:t>
            </a:r>
            <a:r>
              <a:rPr lang="fr-F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F.CLINIQUE</a:t>
            </a:r>
            <a:endParaRPr lang="fr-F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7346" name="Rectangle 2"/>
          <p:cNvSpPr>
            <a:spLocks noGrp="1" noChangeArrowheads="1"/>
          </p:cNvSpPr>
          <p:nvPr>
            <p:ph idx="1"/>
          </p:nvPr>
        </p:nvSpPr>
        <p:spPr>
          <a:xfrm>
            <a:off x="500034" y="1142984"/>
            <a:ext cx="8229600" cy="5102229"/>
          </a:xfrm>
        </p:spPr>
        <p:txBody>
          <a:bodyPr>
            <a:normAutofit fontScale="85000" lnSpcReduction="10000"/>
          </a:bodyPr>
          <a:lstStyle/>
          <a:p>
            <a:pPr marL="609600" indent="-6096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fr-FR" sz="6000" b="1" dirty="0">
                <a:latin typeface="Arial" pitchFamily="34" charset="0"/>
                <a:cs typeface="Arial" pitchFamily="34" charset="0"/>
              </a:rPr>
              <a:t>  </a:t>
            </a:r>
            <a:endParaRPr lang="fr-FR" sz="24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b="1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Sepsis </a:t>
            </a:r>
            <a:r>
              <a:rPr lang="fr-FR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nosocomiales ou lié aux soins</a:t>
            </a:r>
            <a:endParaRPr lang="en-US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u="sng" dirty="0">
              <a:latin typeface="Arial" pitchFamily="34" charset="0"/>
              <a:cs typeface="Arial" pitchFamily="34" charset="0"/>
            </a:endParaRPr>
          </a:p>
          <a:p>
            <a:pPr marL="1390650" lvl="2" indent="-5334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Services </a:t>
            </a:r>
            <a:r>
              <a:rPr lang="en-US" dirty="0">
                <a:latin typeface="Arial" pitchFamily="34" charset="0"/>
                <a:cs typeface="Arial" pitchFamily="34" charset="0"/>
              </a:rPr>
              <a:t>de reanimation , </a:t>
            </a:r>
            <a:r>
              <a:rPr lang="fr-FR" dirty="0">
                <a:latin typeface="Arial" pitchFamily="34" charset="0"/>
                <a:cs typeface="Arial" pitchFamily="34" charset="0"/>
              </a:rPr>
              <a:t>néonatologie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grands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brûlés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1390650" lvl="2" indent="-5334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PE</a:t>
            </a:r>
            <a:r>
              <a:rPr lang="fr-FR" dirty="0">
                <a:latin typeface="Arial" pitchFamily="34" charset="0"/>
                <a:cs typeface="Arial" pitchFamily="34" charset="0"/>
              </a:rPr>
              <a:t>: urinaire, respiratoire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cutanée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1390650" lvl="2" indent="-5334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Grave </a:t>
            </a:r>
            <a:r>
              <a:rPr lang="fr-FR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germes multi résistants</a:t>
            </a:r>
            <a:r>
              <a:rPr lang="fr-FR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390650" lvl="2" indent="-53340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AutoNum type="alphaUcPeriod" startAt="2"/>
              <a:defRPr/>
            </a:pPr>
            <a:r>
              <a:rPr lang="fr-FR" b="1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Formes selon la PE</a:t>
            </a:r>
            <a:r>
              <a:rPr lang="fr-FR" u="sng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1371600" lvl="2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>
                <a:latin typeface="Arial" pitchFamily="34" charset="0"/>
                <a:cs typeface="Arial" pitchFamily="34" charset="0"/>
              </a:rPr>
              <a:t>Génitale </a:t>
            </a:r>
          </a:p>
          <a:p>
            <a:pPr marL="1371600" lvl="2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>
                <a:latin typeface="Arial" pitchFamily="34" charset="0"/>
                <a:cs typeface="Arial" pitchFamily="34" charset="0"/>
              </a:rPr>
              <a:t>Digestif et biliaires </a:t>
            </a:r>
          </a:p>
          <a:p>
            <a:pPr marL="1371600" lvl="2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cutanée.</a:t>
            </a:r>
            <a:r>
              <a:rPr lang="fr-FR" dirty="0">
                <a:latin typeface="Arial" pitchFamily="34" charset="0"/>
                <a:cs typeface="Arial" pitchFamily="34" charset="0"/>
              </a:rPr>
              <a:t>	  </a:t>
            </a: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	</a:t>
            </a: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	 </a:t>
            </a: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u="sng" dirty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spcAft>
                <a:spcPts val="0"/>
              </a:spcAft>
              <a:buFont typeface="Wingdings 2"/>
              <a:buChar char=""/>
              <a:defRPr/>
            </a:pPr>
            <a:endParaRPr lang="fr-FR" sz="2000" u="sng" dirty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idx="1"/>
          </p:nvPr>
        </p:nvSpPr>
        <p:spPr>
          <a:xfrm>
            <a:off x="0" y="642918"/>
            <a:ext cx="9144000" cy="6429419"/>
          </a:xfrm>
        </p:spPr>
        <p:txBody>
          <a:bodyPr>
            <a:normAutofit fontScale="47500" lnSpcReduction="20000"/>
          </a:bodyPr>
          <a:lstStyle/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 </a:t>
            </a:r>
            <a:endParaRPr lang="fr-FR" sz="5100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lphaUcPeriod" startAt="3"/>
              <a:defRPr/>
            </a:pPr>
            <a:r>
              <a:rPr lang="fr-FR" sz="51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Formes selon le terrain: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fr-FR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Sujet âgé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: graves, troubles neurologiques fréquents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4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fr-FR" sz="4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fr-FR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Femme enceinte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: met en jeu le pronostic du fœtus = forme grave</a:t>
            </a:r>
          </a:p>
          <a:p>
            <a:pPr>
              <a:lnSpc>
                <a:spcPct val="210000"/>
              </a:lnSpc>
              <a:defRPr/>
            </a:pPr>
            <a:r>
              <a:rPr lang="fr-FR" sz="4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Nouveau-né et nourrisson </a:t>
            </a:r>
            <a:r>
              <a:rPr lang="fr-FR" sz="4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trompeuses,</a:t>
            </a:r>
            <a:r>
              <a:rPr lang="fr-FR" sz="4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troubles digestifs fréquents et au premier plan</a:t>
            </a:r>
          </a:p>
          <a:p>
            <a:pPr>
              <a:lnSpc>
                <a:spcPct val="210000"/>
              </a:lnSpc>
              <a:defRPr/>
            </a:pPr>
            <a:r>
              <a:rPr lang="fr-FR" sz="4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mauvais pronostic.</a:t>
            </a:r>
          </a:p>
          <a:p>
            <a:pPr>
              <a:lnSpc>
                <a:spcPct val="210000"/>
              </a:lnSpc>
              <a:buNone/>
              <a:defRPr/>
            </a:pPr>
            <a:endParaRPr lang="fr-FR" sz="4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10000"/>
              </a:lnSpc>
              <a:defRPr/>
            </a:pPr>
            <a:r>
              <a:rPr lang="fr-FR" sz="4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sujet </a:t>
            </a:r>
            <a:r>
              <a:rPr lang="fr-FR" sz="4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neutropénique</a:t>
            </a:r>
            <a:r>
              <a:rPr lang="fr-FR" sz="4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PE souvent intestinale, métastases fréquentes, : absence de fièvre et gravité particulière très mauvais pronostic.</a:t>
            </a:r>
            <a:endParaRPr lang="fr-FR" sz="4200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/>
              <a:buChar char=""/>
              <a:defRPr/>
            </a:pPr>
            <a:endParaRPr lang="fr-FR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lphaUcPeriod" startAt="4"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	 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 2"/>
              <a:buChar char=""/>
              <a:defRPr/>
            </a:pPr>
            <a:endParaRPr lang="fr-FR" sz="11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lphaUcPeriod" startAt="4"/>
              <a:defRPr/>
            </a:pPr>
            <a:r>
              <a:rPr lang="fr-FR" sz="2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Formes selon le germe</a:t>
            </a:r>
            <a:r>
              <a:rPr lang="fr-FR" sz="2600" u="sng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KLEBSIELLA : tendance à l’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abcèdation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/>
              <a:buChar char=""/>
              <a:defRPr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fr-FR" dirty="0" err="1" smtClean="0">
                <a:latin typeface="Arial" pitchFamily="34" charset="0"/>
                <a:cs typeface="Arial" pitchFamily="34" charset="0"/>
              </a:rPr>
              <a:t>Acinitobacter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Citrobacter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pseudomonas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: germes hospitaliers= résistance aux ATB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6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	</a:t>
            </a:r>
            <a:endParaRPr lang="fr-FR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Formes symptomatiques</a:t>
            </a:r>
            <a:endParaRPr lang="fr-FR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fr-FR" sz="33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Formes révélées  par </a:t>
            </a:r>
            <a:r>
              <a:rPr lang="fr-FR" sz="3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un choc septique </a:t>
            </a:r>
            <a:r>
              <a:rPr lang="fr-FR" sz="33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très mauvais pronostic.</a:t>
            </a:r>
          </a:p>
          <a:p>
            <a:pPr>
              <a:lnSpc>
                <a:spcPct val="150000"/>
              </a:lnSpc>
              <a:defRPr/>
            </a:pPr>
            <a:endParaRPr lang="fr-FR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fr-FR" sz="33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Formes révélées par </a:t>
            </a:r>
            <a:r>
              <a:rPr lang="fr-FR" sz="3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un SDRA </a:t>
            </a:r>
            <a:r>
              <a:rPr lang="fr-FR" sz="33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très mauvais pronostic.</a:t>
            </a:r>
          </a:p>
          <a:p>
            <a:pPr>
              <a:lnSpc>
                <a:spcPct val="150000"/>
              </a:lnSpc>
              <a:defRPr/>
            </a:pPr>
            <a:endParaRPr lang="fr-FR" sz="3300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fr-FR" sz="33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Formes révélées par </a:t>
            </a:r>
            <a:r>
              <a:rPr lang="fr-FR" sz="3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une oligurie.</a:t>
            </a:r>
          </a:p>
          <a:p>
            <a:pPr>
              <a:lnSpc>
                <a:spcPct val="150000"/>
              </a:lnSpc>
              <a:defRPr/>
            </a:pPr>
            <a:endParaRPr lang="fr-FR" sz="3300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fr-FR" sz="33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Formes révélées par </a:t>
            </a:r>
            <a:r>
              <a:rPr lang="fr-FR" sz="3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une hypothermie </a:t>
            </a:r>
            <a:r>
              <a:rPr lang="fr-FR" sz="33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intérêt des hémocultures lors des hypothermies inexpliquées.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  DIAGNOSTIC</a:t>
            </a:r>
          </a:p>
        </p:txBody>
      </p:sp>
      <p:sp>
        <p:nvSpPr>
          <p:cNvPr id="61442" name="Rectangle 2"/>
          <p:cNvSpPr>
            <a:spLocks noGrp="1" noChangeArrowheads="1"/>
          </p:cNvSpPr>
          <p:nvPr>
            <p:ph idx="1"/>
          </p:nvPr>
        </p:nvSpPr>
        <p:spPr>
          <a:xfrm>
            <a:off x="250824" y="1340768"/>
            <a:ext cx="8641655" cy="5184575"/>
          </a:xfrm>
        </p:spPr>
        <p:txBody>
          <a:bodyPr>
            <a:normAutofit fontScale="62500" lnSpcReduction="20000"/>
          </a:bodyPr>
          <a:lstStyle/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3800" b="1" u="sng" dirty="0" smtClean="0">
                <a:latin typeface="Arial" pitchFamily="34" charset="0"/>
                <a:cs typeface="Arial" pitchFamily="34" charset="0"/>
              </a:rPr>
              <a:t>V-1-DIAGNOSTIC POSITIF:</a:t>
            </a:r>
            <a:endParaRPr lang="fr-FR" sz="2400" b="1" u="sng" dirty="0" smtClean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endParaRPr lang="fr-FR" sz="2400" b="1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 2"/>
              <a:buChar char=""/>
              <a:defRPr/>
            </a:pPr>
            <a:r>
              <a:rPr lang="fr-FR" sz="3500" b="1" dirty="0" smtClean="0">
                <a:latin typeface="Arial" pitchFamily="34" charset="0"/>
                <a:cs typeface="Arial" pitchFamily="34" charset="0"/>
              </a:rPr>
              <a:t>Argument anamnestiques: </a:t>
            </a:r>
            <a:r>
              <a:rPr lang="fr-FR" sz="3500" dirty="0" smtClean="0">
                <a:latin typeface="Arial" pitchFamily="34" charset="0"/>
                <a:cs typeface="Arial" pitchFamily="34" charset="0"/>
              </a:rPr>
              <a:t>antécédents pathologiques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 2"/>
              <a:buChar char=""/>
              <a:defRPr/>
            </a:pPr>
            <a:r>
              <a:rPr lang="fr-FR" sz="3500" b="1" dirty="0" smtClean="0">
                <a:latin typeface="Arial" pitchFamily="34" charset="0"/>
                <a:cs typeface="Arial" pitchFamily="34" charset="0"/>
              </a:rPr>
              <a:t>Arguments cliniques</a:t>
            </a:r>
            <a:r>
              <a:rPr lang="fr-FR" sz="3500" dirty="0" smtClean="0">
                <a:latin typeface="Arial" pitchFamily="34" charset="0"/>
                <a:cs typeface="Arial" pitchFamily="34" charset="0"/>
              </a:rPr>
              <a:t>: fièvre, </a:t>
            </a:r>
            <a:r>
              <a:rPr lang="fr-FR" sz="35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frissons</a:t>
            </a:r>
            <a:r>
              <a:rPr lang="fr-FR" sz="3500" dirty="0" smtClean="0">
                <a:latin typeface="Arial" pitchFamily="34" charset="0"/>
                <a:cs typeface="Arial" pitchFamily="34" charset="0"/>
              </a:rPr>
              <a:t>, SPM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 2"/>
              <a:buChar char=""/>
              <a:defRPr/>
            </a:pPr>
            <a:r>
              <a:rPr lang="fr-FR" sz="3500" b="1" dirty="0" smtClean="0">
                <a:latin typeface="Arial" pitchFamily="34" charset="0"/>
                <a:cs typeface="Arial" pitchFamily="34" charset="0"/>
              </a:rPr>
              <a:t>Arguments para cliniques: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200" b="1" u="sng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120000"/>
              </a:lnSpc>
              <a:spcAft>
                <a:spcPts val="0"/>
              </a:spcAft>
              <a:buFontTx/>
              <a:buChar char="•"/>
              <a:defRPr/>
            </a:pPr>
            <a:r>
              <a:rPr lang="fr-FR" sz="2900" u="sng" dirty="0" smtClean="0">
                <a:latin typeface="Arial" pitchFamily="34" charset="0"/>
                <a:cs typeface="Arial" pitchFamily="34" charset="0"/>
              </a:rPr>
              <a:t>D’orientations: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   NFS, VS , télé thorax, échographie </a:t>
            </a:r>
          </a:p>
          <a:p>
            <a:pPr marL="1371600" lvl="2" indent="-45720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fr-FR" sz="2900" dirty="0" smtClean="0">
                <a:latin typeface="Arial" pitchFamily="34" charset="0"/>
                <a:cs typeface="Arial" pitchFamily="34" charset="0"/>
              </a:rPr>
              <a:t>	abdominale</a:t>
            </a:r>
          </a:p>
          <a:p>
            <a:pPr marL="1371600" lvl="2" indent="-457200" fontAlgn="auto">
              <a:lnSpc>
                <a:spcPct val="120000"/>
              </a:lnSpc>
              <a:spcAft>
                <a:spcPts val="0"/>
              </a:spcAft>
              <a:buFontTx/>
              <a:buChar char="•"/>
              <a:defRPr/>
            </a:pPr>
            <a:r>
              <a:rPr lang="fr-FR" sz="2900" u="sng" dirty="0" smtClean="0">
                <a:latin typeface="Arial" pitchFamily="34" charset="0"/>
                <a:cs typeface="Arial" pitchFamily="34" charset="0"/>
              </a:rPr>
              <a:t>De certitudes: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  Isolements du germe au niveau du sang , </a:t>
            </a:r>
          </a:p>
          <a:p>
            <a:pPr marL="1371600" lvl="2" indent="-45720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fr-FR" sz="2900" dirty="0" smtClean="0">
                <a:latin typeface="Arial" pitchFamily="34" charset="0"/>
                <a:cs typeface="Arial" pitchFamily="34" charset="0"/>
              </a:rPr>
              <a:t>	PE, localisations secondaires.</a:t>
            </a: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fr-FR" sz="33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fr-FR" sz="2800" b="1" dirty="0" smtClean="0">
                <a:solidFill>
                  <a:srgbClr val="FF4F4F"/>
                </a:solidFill>
                <a:latin typeface="Arial" pitchFamily="34" charset="0"/>
                <a:cs typeface="Arial" pitchFamily="34" charset="0"/>
              </a:rPr>
              <a:t>HÉMOCULTURES</a:t>
            </a:r>
            <a:r>
              <a:rPr lang="en-US" sz="2800" b="1" dirty="0" smtClean="0">
                <a:solidFill>
                  <a:srgbClr val="FF4F4F"/>
                </a:solidFill>
                <a:latin typeface="Arial" pitchFamily="34" charset="0"/>
                <a:cs typeface="Arial" pitchFamily="34" charset="0"/>
              </a:rPr>
              <a:t>++++</a:t>
            </a:r>
            <a:r>
              <a:rPr lang="fr-FR" sz="2800" b="1" dirty="0" smtClean="0">
                <a:solidFill>
                  <a:srgbClr val="FF4F4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PE: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ECBU , prélèvement de pus , prélèvement des </a:t>
            </a:r>
          </a:p>
          <a:p>
            <a:pPr marL="1371600" lvl="2" indent="-457200">
              <a:lnSpc>
                <a:spcPct val="80000"/>
              </a:lnSpc>
              <a:buNone/>
              <a:defRPr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	lochies.</a:t>
            </a: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Les localisations secondaires: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Ponction lombaire, ponction pleurale.</a:t>
            </a:r>
          </a:p>
          <a:p>
            <a:pPr marL="971550" lvl="1" indent="-457200">
              <a:lnSpc>
                <a:spcPct val="80000"/>
              </a:lnSpc>
              <a:buFontTx/>
              <a:buNone/>
              <a:defRPr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endParaRPr lang="fr-FR" sz="1000" b="1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6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	 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 2"/>
              <a:buChar char=""/>
              <a:defRPr/>
            </a:pPr>
            <a:endParaRPr lang="fr-FR" sz="11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7858132"/>
          </a:xfrm>
          <a:noFill/>
          <a:ln/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r-F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36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DEFINITIONS</a:t>
            </a:r>
          </a:p>
          <a:p>
            <a:pPr>
              <a:lnSpc>
                <a:spcPct val="90000"/>
              </a:lnSpc>
              <a:buNone/>
            </a:pPr>
            <a:endParaRPr lang="fr-FR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endParaRPr lang="fr-FR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fr-FR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 Réponse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systémique inadaptée </a:t>
            </a:r>
            <a:r>
              <a:rPr lang="fr-FR" sz="3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à une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infection</a:t>
            </a:r>
            <a:endParaRPr lang="fr-FR" sz="36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révélée </a:t>
            </a:r>
            <a:r>
              <a:rPr lang="fr-FR" sz="3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cliniquement ou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biologiquement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6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SEPSIS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infection suspectée +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SOFA (</a:t>
            </a:r>
            <a:r>
              <a:rPr lang="fr-FR" sz="3600" dirty="0" err="1">
                <a:latin typeface="Times New Roman" pitchFamily="18" charset="0"/>
                <a:cs typeface="Times New Roman" pitchFamily="18" charset="0"/>
              </a:rPr>
              <a:t>Sequential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>
                <a:latin typeface="Times New Roman" pitchFamily="18" charset="0"/>
                <a:cs typeface="Times New Roman" pitchFamily="18" charset="0"/>
              </a:rPr>
              <a:t>Organ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>
                <a:latin typeface="Times New Roman" pitchFamily="18" charset="0"/>
                <a:cs typeface="Times New Roman" pitchFamily="18" charset="0"/>
              </a:rPr>
              <a:t>Failure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>
                <a:latin typeface="Times New Roman" pitchFamily="18" charset="0"/>
                <a:cs typeface="Times New Roman" pitchFamily="18" charset="0"/>
              </a:rPr>
              <a:t>Assessment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&gt; ou =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3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SOFA basal est supposé être à zéro </a:t>
            </a:r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en l’absence de dysfonction d’organe, aiguë ou chronique, préexistante. </a:t>
            </a:r>
            <a:endParaRPr lang="fr-F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fr-FR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90000"/>
              </a:lnSpc>
              <a:buNone/>
            </a:pPr>
            <a:endParaRPr lang="fr-FR" sz="3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000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</a:t>
            </a:r>
            <a:endParaRPr lang="fr-FR" sz="3000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940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Bilan du retentissement viscéral</a:t>
            </a:r>
            <a:endParaRPr lang="fr-FR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 smtClean="0"/>
              <a:t>: </a:t>
            </a:r>
          </a:p>
          <a:p>
            <a:pPr>
              <a:buNone/>
            </a:pPr>
            <a:endParaRPr lang="fr-FR" sz="1900" b="1" dirty="0" smtClean="0"/>
          </a:p>
          <a:p>
            <a:pPr>
              <a:buNone/>
            </a:pPr>
            <a:r>
              <a:rPr lang="fr-FR" b="1" dirty="0" smtClean="0"/>
              <a:t>•</a:t>
            </a: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Métabolisme : acidose, hyperkaliémie. </a:t>
            </a:r>
          </a:p>
          <a:p>
            <a:pPr>
              <a:buNone/>
            </a:pPr>
            <a:endParaRPr lang="fr-FR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•Rein : augmentation de l’urée et de la créatinine. </a:t>
            </a:r>
          </a:p>
          <a:p>
            <a:pPr>
              <a:buNone/>
            </a:pPr>
            <a:endParaRPr lang="fr-FR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•Foie : augmentation des transaminases. </a:t>
            </a:r>
          </a:p>
          <a:p>
            <a:pPr>
              <a:buNone/>
            </a:pPr>
            <a:endParaRPr lang="fr-FR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•Pancréas : augmentation de la </a:t>
            </a:r>
            <a:r>
              <a:rPr lang="fr-FR" sz="3300" dirty="0" err="1" smtClean="0">
                <a:latin typeface="Times New Roman" pitchFamily="18" charset="0"/>
                <a:cs typeface="Times New Roman" pitchFamily="18" charset="0"/>
              </a:rPr>
              <a:t>lipasémie</a:t>
            </a: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fr-FR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fr-FR" sz="3300" dirty="0" err="1" smtClean="0">
                <a:latin typeface="Times New Roman" pitchFamily="18" charset="0"/>
                <a:cs typeface="Times New Roman" pitchFamily="18" charset="0"/>
              </a:rPr>
              <a:t>Coeur</a:t>
            </a: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 : augmentation de la </a:t>
            </a:r>
            <a:r>
              <a:rPr lang="fr-FR" sz="3300" dirty="0" err="1" smtClean="0">
                <a:latin typeface="Times New Roman" pitchFamily="18" charset="0"/>
                <a:cs typeface="Times New Roman" pitchFamily="18" charset="0"/>
              </a:rPr>
              <a:t>troponine</a:t>
            </a:r>
            <a:r>
              <a:rPr lang="fr-FR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571480"/>
            <a:ext cx="8229600" cy="6286520"/>
          </a:xfrm>
        </p:spPr>
        <p:txBody>
          <a:bodyPr>
            <a:normAutofit fontScale="77500" lnSpcReduction="20000"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fr-FR" sz="4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3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DIAGNOSTIC DIFFERENTIEL</a:t>
            </a:r>
            <a:r>
              <a:rPr lang="fr-FR" sz="2400" b="1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110000"/>
              </a:lnSpc>
              <a:buFont typeface="Wingdings" pitchFamily="2" charset="2"/>
              <a:buNone/>
            </a:pPr>
            <a:r>
              <a:rPr lang="fr-FR" sz="12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FR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Devant fièvre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+frissons</a:t>
            </a:r>
          </a:p>
          <a:p>
            <a:pPr marL="609600" indent="-609600">
              <a:lnSpc>
                <a:spcPct val="110000"/>
              </a:lnSpc>
              <a:buFont typeface="Wingdings" pitchFamily="2" charset="2"/>
              <a:buNone/>
            </a:pPr>
            <a:r>
              <a:rPr lang="en-US" sz="3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990600" lvl="1" indent="-533400">
              <a:lnSpc>
                <a:spcPct val="110000"/>
              </a:lnSpc>
            </a:pPr>
            <a:r>
              <a:rPr lang="fr-FR" sz="3400" b="1" dirty="0" err="1" smtClean="0"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sz="3400" b="1" dirty="0" smtClean="0">
                <a:latin typeface="Times New Roman" pitchFamily="18" charset="0"/>
                <a:cs typeface="Times New Roman" pitchFamily="18" charset="0"/>
              </a:rPr>
              <a:t> à autres germes:</a:t>
            </a:r>
          </a:p>
          <a:p>
            <a:pPr marL="1371600" lvl="2" indent="-457200">
              <a:lnSpc>
                <a:spcPct val="110000"/>
              </a:lnSpc>
              <a:buFont typeface="Wingdings" pitchFamily="2" charset="2"/>
              <a:buNone/>
            </a:pP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 Staphylocoques </a:t>
            </a:r>
          </a:p>
          <a:p>
            <a:pPr marL="1371600" lvl="2" indent="-457200">
              <a:lnSpc>
                <a:spcPct val="110000"/>
              </a:lnSpc>
              <a:buFont typeface="Wingdings" pitchFamily="2" charset="2"/>
              <a:buNone/>
            </a:pP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 Méningocoque</a:t>
            </a:r>
          </a:p>
          <a:p>
            <a:pPr marL="1371600" lvl="2" indent="-457200">
              <a:lnSpc>
                <a:spcPct val="110000"/>
              </a:lnSpc>
              <a:buFont typeface="Wingdings" pitchFamily="2" charset="2"/>
              <a:buNone/>
            </a:pP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 brucellose</a:t>
            </a:r>
          </a:p>
          <a:p>
            <a:pPr marL="1371600" lvl="2" indent="-457200">
              <a:lnSpc>
                <a:spcPct val="110000"/>
              </a:lnSpc>
              <a:buFont typeface="Wingdings" pitchFamily="2" charset="2"/>
              <a:buNone/>
            </a:pPr>
            <a:endParaRPr lang="fr-FR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110000"/>
              </a:lnSpc>
            </a:pPr>
            <a:r>
              <a:rPr lang="fr-FR" sz="3400" b="1" dirty="0" smtClean="0">
                <a:latin typeface="Times New Roman" pitchFamily="18" charset="0"/>
                <a:cs typeface="Times New Roman" pitchFamily="18" charset="0"/>
              </a:rPr>
              <a:t>Accès palustre</a:t>
            </a:r>
          </a:p>
          <a:p>
            <a:pPr marL="990600" lvl="1" indent="-533400">
              <a:lnSpc>
                <a:spcPct val="110000"/>
              </a:lnSpc>
            </a:pPr>
            <a:endParaRPr lang="fr-FR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110000"/>
              </a:lnSpc>
            </a:pPr>
            <a:endParaRPr lang="fr-FR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110000"/>
              </a:lnSpc>
            </a:pPr>
            <a:r>
              <a:rPr lang="fr-FR" sz="3400" b="1" dirty="0" smtClean="0">
                <a:latin typeface="Times New Roman" pitchFamily="18" charset="0"/>
                <a:cs typeface="Times New Roman" pitchFamily="18" charset="0"/>
              </a:rPr>
              <a:t>Suppuration profonde.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fr-FR" sz="20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fr-FR" sz="1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fr-FR" sz="1400" dirty="0" smtClean="0">
                <a:latin typeface="Arial" pitchFamily="34" charset="0"/>
                <a:cs typeface="Arial" pitchFamily="34" charset="0"/>
              </a:rPr>
              <a:t>	 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4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</a:pPr>
            <a:endParaRPr lang="fr-FR" sz="14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1414"/>
            <a:ext cx="8229600" cy="778098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  TRAITEMENT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idx="1"/>
          </p:nvPr>
        </p:nvSpPr>
        <p:spPr>
          <a:xfrm>
            <a:off x="285720" y="1000108"/>
            <a:ext cx="8229600" cy="6643734"/>
          </a:xfrm>
        </p:spPr>
        <p:txBody>
          <a:bodyPr>
            <a:normAutofit fontScale="25000" lnSpcReduction="20000"/>
          </a:bodyPr>
          <a:lstStyle/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7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1-TRAITEMENT CURATIF: 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endParaRPr lang="fr-FR" sz="7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fr-FR" sz="7400" b="1" u="sng" dirty="0" smtClean="0">
                <a:latin typeface="Times New Roman" pitchFamily="18" charset="0"/>
                <a:cs typeface="Times New Roman" pitchFamily="18" charset="0"/>
              </a:rPr>
              <a:t>A. But :</a:t>
            </a:r>
          </a:p>
          <a:p>
            <a:pPr marL="990600" lvl="1" indent="-533400" fontAlgn="auto">
              <a:lnSpc>
                <a:spcPct val="120000"/>
              </a:lnSpc>
              <a:spcAft>
                <a:spcPts val="0"/>
              </a:spcAft>
              <a:buFont typeface="Wingdings 2"/>
              <a:buChar char=""/>
              <a:defRPr/>
            </a:pPr>
            <a:r>
              <a:rPr lang="fr-FR" sz="7400" dirty="0" smtClean="0">
                <a:latin typeface="Times New Roman" pitchFamily="18" charset="0"/>
                <a:cs typeface="Times New Roman" pitchFamily="18" charset="0"/>
              </a:rPr>
              <a:t>Éliminer la bactériémie.</a:t>
            </a:r>
          </a:p>
          <a:p>
            <a:pPr marL="990600" lvl="1" indent="-533400" fontAlgn="auto">
              <a:lnSpc>
                <a:spcPct val="120000"/>
              </a:lnSpc>
              <a:spcAft>
                <a:spcPts val="0"/>
              </a:spcAft>
              <a:buFont typeface="Wingdings 2"/>
              <a:buChar char=""/>
              <a:defRPr/>
            </a:pPr>
            <a:endParaRPr lang="fr-FR" sz="7400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lnSpc>
                <a:spcPct val="120000"/>
              </a:lnSpc>
              <a:spcAft>
                <a:spcPts val="0"/>
              </a:spcAft>
              <a:buFont typeface="Wingdings 2"/>
              <a:buChar char=""/>
              <a:defRPr/>
            </a:pPr>
            <a:r>
              <a:rPr lang="fr-FR" sz="7400" dirty="0" smtClean="0">
                <a:latin typeface="Times New Roman" pitchFamily="18" charset="0"/>
                <a:cs typeface="Times New Roman" pitchFamily="18" charset="0"/>
              </a:rPr>
              <a:t>Éviter l’évolution vers le choc septique.</a:t>
            </a:r>
          </a:p>
          <a:p>
            <a:pPr marL="990600" lvl="1" indent="-53340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fr-FR" sz="7400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lnSpc>
                <a:spcPct val="120000"/>
              </a:lnSpc>
              <a:spcAft>
                <a:spcPts val="0"/>
              </a:spcAft>
              <a:buFont typeface="Wingdings 2"/>
              <a:buChar char=""/>
              <a:defRPr/>
            </a:pPr>
            <a:r>
              <a:rPr lang="fr-FR" sz="7400" dirty="0" smtClean="0">
                <a:latin typeface="Times New Roman" pitchFamily="18" charset="0"/>
                <a:cs typeface="Times New Roman" pitchFamily="18" charset="0"/>
              </a:rPr>
              <a:t>Éradiquer la porte d’entrée:</a:t>
            </a:r>
          </a:p>
          <a:p>
            <a:pPr>
              <a:buNone/>
            </a:pPr>
            <a:r>
              <a:rPr lang="fr-FR" sz="7400" b="1" dirty="0" smtClean="0">
                <a:latin typeface="Times New Roman" pitchFamily="18" charset="0"/>
                <a:cs typeface="Times New Roman" pitchFamily="18" charset="0"/>
              </a:rPr>
              <a:t>                Essentielle pour éviter les rechutes.</a:t>
            </a:r>
          </a:p>
          <a:p>
            <a:pPr>
              <a:buNone/>
            </a:pPr>
            <a:r>
              <a:rPr lang="fr-FR" sz="7400" dirty="0" smtClean="0">
                <a:latin typeface="Times New Roman" pitchFamily="18" charset="0"/>
                <a:cs typeface="Times New Roman" pitchFamily="18" charset="0"/>
              </a:rPr>
              <a:t>                Il peut être médical (antibiothérapie prolongée) et/ou</a:t>
            </a:r>
          </a:p>
          <a:p>
            <a:pPr>
              <a:buNone/>
            </a:pPr>
            <a:r>
              <a:rPr lang="fr-FR" sz="7400" dirty="0" smtClean="0">
                <a:latin typeface="Times New Roman" pitchFamily="18" charset="0"/>
                <a:cs typeface="Times New Roman" pitchFamily="18" charset="0"/>
              </a:rPr>
              <a:t>                  chirurgical (maîtrise du foyer infectieux par </a:t>
            </a:r>
            <a:r>
              <a:rPr lang="fr-FR" sz="7400" dirty="0" err="1" smtClean="0">
                <a:latin typeface="Times New Roman" pitchFamily="18" charset="0"/>
                <a:cs typeface="Times New Roman" pitchFamily="18" charset="0"/>
              </a:rPr>
              <a:t>drainaged'abcès</a:t>
            </a:r>
            <a:r>
              <a:rPr lang="fr-FR" sz="7400" dirty="0" smtClean="0">
                <a:latin typeface="Times New Roman" pitchFamily="18" charset="0"/>
                <a:cs typeface="Times New Roman" pitchFamily="18" charset="0"/>
              </a:rPr>
              <a:t>, levée d'un obstacle urinaire ou biliaire ... )..</a:t>
            </a:r>
          </a:p>
          <a:p>
            <a:pPr marL="990600" lvl="1" indent="-533400" fontAlgn="auto">
              <a:lnSpc>
                <a:spcPct val="120000"/>
              </a:lnSpc>
              <a:spcAft>
                <a:spcPts val="0"/>
              </a:spcAft>
              <a:buFont typeface="Wingdings 2"/>
              <a:buChar char=""/>
              <a:defRPr/>
            </a:pPr>
            <a:endParaRPr lang="fr-FR" sz="7400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lnSpc>
                <a:spcPct val="120000"/>
              </a:lnSpc>
              <a:spcAft>
                <a:spcPts val="0"/>
              </a:spcAft>
              <a:buFont typeface="Wingdings 2"/>
              <a:buChar char=""/>
              <a:defRPr/>
            </a:pPr>
            <a:r>
              <a:rPr lang="fr-FR" sz="7400" dirty="0" smtClean="0">
                <a:latin typeface="Times New Roman" pitchFamily="18" charset="0"/>
                <a:cs typeface="Times New Roman" pitchFamily="18" charset="0"/>
              </a:rPr>
              <a:t>Traitement des localisations secondaires.</a:t>
            </a:r>
          </a:p>
          <a:p>
            <a:pPr marL="990600" lvl="1" indent="-533400" fontAlgn="auto">
              <a:lnSpc>
                <a:spcPct val="120000"/>
              </a:lnSpc>
              <a:spcAft>
                <a:spcPts val="0"/>
              </a:spcAft>
              <a:buFont typeface="Wingdings 2"/>
              <a:buChar char=""/>
              <a:defRPr/>
            </a:pPr>
            <a:endParaRPr lang="fr-FR" sz="7400" dirty="0" smtClean="0">
              <a:latin typeface="Times New Roman" pitchFamily="18" charset="0"/>
              <a:cs typeface="Times New Roman" pitchFamily="18" charset="0"/>
            </a:endParaRPr>
          </a:p>
          <a:p>
            <a:pPr marL="341313" indent="-341313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r-FR" sz="51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AutoNum type="alphaUcPeriod"/>
              <a:defRPr/>
            </a:pPr>
            <a:endParaRPr lang="fr-FR" sz="51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fontAlgn="auto">
              <a:lnSpc>
                <a:spcPct val="12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AutoNum type="alphaUcPeriod" startAt="2"/>
              <a:defRPr/>
            </a:pPr>
            <a:endParaRPr lang="fr-FR" sz="3800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	 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 2"/>
              <a:buChar char=""/>
              <a:defRPr/>
            </a:pPr>
            <a:endParaRPr lang="fr-FR" sz="11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86544"/>
          </a:xfrm>
        </p:spPr>
        <p:txBody>
          <a:bodyPr>
            <a:normAutofit/>
          </a:bodyPr>
          <a:lstStyle/>
          <a:p>
            <a:pPr lvl="1">
              <a:lnSpc>
                <a:spcPct val="130000"/>
              </a:lnSpc>
              <a:defRPr/>
            </a:pPr>
            <a:r>
              <a:rPr lang="fr-FR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ATB précoce après prélèvements et avant leurs résultats.</a:t>
            </a:r>
          </a:p>
          <a:p>
            <a:pPr lvl="1">
              <a:lnSpc>
                <a:spcPct val="130000"/>
              </a:lnSpc>
              <a:defRPr/>
            </a:pPr>
            <a:endParaRPr lang="fr-FR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30000"/>
              </a:lnSpc>
              <a:defRPr/>
            </a:pPr>
            <a:r>
              <a:rPr lang="fr-FR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Bactéricide, prolongée, voie parentérale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>
              <a:lnSpc>
                <a:spcPct val="130000"/>
              </a:lnSpc>
              <a:defRPr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30000"/>
              </a:lnSpc>
              <a:defRPr/>
            </a:pPr>
            <a:r>
              <a:rPr lang="fr-FR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Association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: si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sepsis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sévère, choc septique</a:t>
            </a:r>
          </a:p>
          <a:p>
            <a:pPr lvl="1">
              <a:lnSpc>
                <a:spcPct val="130000"/>
              </a:lnSpc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ID (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neutropénique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30000"/>
              </a:lnSpc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Infection nosocomiale= germe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multirésistant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pseudomonas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lvl="1">
              <a:lnSpc>
                <a:spcPct val="130000"/>
              </a:lnSpc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Localisation cardiaque ou neurologique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marL="341313" indent="-341313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Antibiothérapie probabiliste</a:t>
            </a:r>
            <a:r>
              <a:rPr lang="fr-FR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 instaurée rapidement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après les hémocultures</a:t>
            </a:r>
          </a:p>
          <a:p>
            <a:pPr marL="341313" indent="-341313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r-FR" sz="36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1313" indent="-341313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r-FR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Antibiothérapie secondairement adaptée aux résultats bactériologiques</a:t>
            </a:r>
          </a:p>
          <a:p>
            <a:pPr marL="1679575" lvl="4" indent="-338138">
              <a:lnSpc>
                <a:spcPct val="90000"/>
              </a:lnSpc>
              <a:spcBef>
                <a:spcPts val="425"/>
              </a:spcBef>
              <a:buClr>
                <a:srgbClr val="CC9900"/>
              </a:buClr>
              <a:buSzPct val="75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r-FR" sz="36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1313" indent="-341313">
              <a:lnSpc>
                <a:spcPct val="90000"/>
              </a:lnSpc>
              <a:spcBef>
                <a:spcPts val="60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68"/>
          </a:xfrm>
        </p:spPr>
        <p:txBody>
          <a:bodyPr>
            <a:normAutofit fontScale="92500" lnSpcReduction="10000"/>
          </a:bodyPr>
          <a:lstStyle/>
          <a:p>
            <a:pPr marL="609600" indent="-609600" fontAlgn="auto">
              <a:lnSpc>
                <a:spcPct val="12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AutoNum type="alphaUcPeriod" startAt="2"/>
              <a:defRPr/>
            </a:pPr>
            <a:r>
              <a:rPr lang="fr-FR" sz="38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Moyens</a:t>
            </a:r>
            <a:r>
              <a:rPr lang="fr-FR" sz="3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 fontAlgn="auto">
              <a:lnSpc>
                <a:spcPct val="12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AutoNum type="arabicPeriod"/>
              <a:defRPr/>
            </a:pPr>
            <a:r>
              <a:rPr lang="fr-FR" sz="3800" i="1" u="sng" dirty="0" smtClean="0">
                <a:latin typeface="Times New Roman" pitchFamily="18" charset="0"/>
                <a:cs typeface="Times New Roman" pitchFamily="18" charset="0"/>
              </a:rPr>
              <a:t>Antibiotiques :</a:t>
            </a:r>
          </a:p>
          <a:p>
            <a:pPr marL="990600" lvl="1" indent="-533400" fontAlgn="auto">
              <a:lnSpc>
                <a:spcPct val="120000"/>
              </a:lnSpc>
              <a:spcAft>
                <a:spcPts val="0"/>
              </a:spcAft>
              <a:buFont typeface="Wingdings 2"/>
              <a:buChar char=""/>
              <a:defRPr/>
            </a:pPr>
            <a:r>
              <a:rPr lang="fr-FR" sz="3800" u="sng" dirty="0" err="1" smtClean="0">
                <a:latin typeface="Times New Roman" pitchFamily="18" charset="0"/>
                <a:cs typeface="Times New Roman" pitchFamily="18" charset="0"/>
              </a:rPr>
              <a:t>Blactamines</a:t>
            </a:r>
            <a:r>
              <a:rPr lang="fr-FR" sz="3800" u="sng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1371600" lvl="2" indent="-457200">
              <a:lnSpc>
                <a:spcPct val="110000"/>
              </a:lnSpc>
              <a:buFontTx/>
              <a:buChar char="•"/>
              <a:defRPr/>
            </a:pP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Cephalosporine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de 3eme génération</a:t>
            </a:r>
          </a:p>
          <a:p>
            <a:pPr marL="1371600" lvl="2" indent="-457200">
              <a:lnSpc>
                <a:spcPct val="110000"/>
              </a:lnSpc>
              <a:buNone/>
              <a:defRPr/>
            </a:pP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Céfotaxime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:100-200 mg/kg/j en 6 perf</a:t>
            </a:r>
          </a:p>
          <a:p>
            <a:pPr marL="1371600" lvl="2" indent="-457200">
              <a:lnSpc>
                <a:spcPct val="110000"/>
              </a:lnSpc>
              <a:buNone/>
              <a:defRPr/>
            </a:pP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Ceftiaxone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100-200/kg/j en  2perfusions IVL</a:t>
            </a:r>
          </a:p>
          <a:p>
            <a:pPr marL="1371600" lvl="2" indent="-457200">
              <a:lnSpc>
                <a:spcPct val="110000"/>
              </a:lnSpc>
              <a:buFontTx/>
              <a:buChar char="•"/>
              <a:defRPr/>
            </a:pPr>
            <a:endParaRPr lang="fr-FR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>
              <a:lnSpc>
                <a:spcPct val="110000"/>
              </a:lnSpc>
              <a:buFontTx/>
              <a:buChar char="•"/>
              <a:defRPr/>
            </a:pP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Carboxypenicillines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ticarcilline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(200-300 mg/kg/j) en perfusion</a:t>
            </a:r>
            <a:endParaRPr lang="fr-FR" sz="3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>
          <a:xfrm>
            <a:off x="142844" y="357166"/>
            <a:ext cx="8515352" cy="6319848"/>
          </a:xfrm>
        </p:spPr>
        <p:txBody>
          <a:bodyPr>
            <a:noAutofit/>
          </a:bodyPr>
          <a:lstStyle/>
          <a:p>
            <a:pPr marL="990600" lvl="1" indent="-533400" fontAlgn="auto">
              <a:spcAft>
                <a:spcPts val="0"/>
              </a:spcAft>
              <a:buFontTx/>
              <a:buChar char="•"/>
              <a:defRPr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Ureidopénicillines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pipéracilline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(200-300 mg/kg/j) en perfusion.</a:t>
            </a:r>
          </a:p>
          <a:p>
            <a:pPr marL="990600" lvl="1" indent="-533400" fontAlgn="auto">
              <a:spcAft>
                <a:spcPts val="0"/>
              </a:spcAft>
              <a:buFontTx/>
              <a:buChar char="•"/>
              <a:defRPr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spcAft>
                <a:spcPts val="0"/>
              </a:spcAft>
              <a:buFontTx/>
              <a:buChar char="•"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Inhibiteurs des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Blactamases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amox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-acide clavulanique, pipera-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tazobactam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90600" lvl="1" indent="-533400" fontAlgn="auto">
              <a:spcAft>
                <a:spcPts val="0"/>
              </a:spcAft>
              <a:buFontTx/>
              <a:buChar char="•"/>
              <a:defRPr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spcAft>
                <a:spcPts val="0"/>
              </a:spcAft>
              <a:buFontTx/>
              <a:buChar char="•"/>
              <a:defRPr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Carbapenemes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Imipenème,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meropenème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990600" lvl="1" indent="-533400" fontAlgn="auto">
              <a:spcAft>
                <a:spcPts val="0"/>
              </a:spcAft>
              <a:buFontTx/>
              <a:buChar char="•"/>
              <a:defRPr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fontAlgn="auto">
              <a:spcAft>
                <a:spcPts val="0"/>
              </a:spcAft>
              <a:buFontTx/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Antipyocianiques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cetazidime,cefopérone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AutoNum type="alphaUcPeriod" startAt="2"/>
              <a:defRPr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	 </a:t>
            </a: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 2"/>
              <a:buChar char=""/>
              <a:defRPr/>
            </a:pPr>
            <a:endParaRPr lang="fr-FR" sz="20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ü"/>
              <a:defRPr/>
            </a:pPr>
            <a:r>
              <a:rPr lang="fr-FR" sz="2800" u="sng" dirty="0" smtClean="0">
                <a:latin typeface="Times New Roman" pitchFamily="18" charset="0"/>
                <a:cs typeface="Times New Roman" pitchFamily="18" charset="0"/>
              </a:rPr>
              <a:t>Aminosides :</a:t>
            </a:r>
          </a:p>
          <a:p>
            <a:pPr marL="1371600" lvl="2" indent="-45720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Gentamicine: 3-5 mg/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gk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/j</a:t>
            </a:r>
          </a:p>
          <a:p>
            <a:pPr marL="1371600" lvl="2" indent="-45720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Amikacine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 7,5 mg/kg/j</a:t>
            </a:r>
          </a:p>
          <a:p>
            <a:pPr marL="1371600" lvl="2" indent="-45720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Nétilmicine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 15 mg/kg/j</a:t>
            </a:r>
          </a:p>
          <a:p>
            <a:pPr marL="1371600" lvl="2" indent="-45720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Tobramicine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 3-5 mg/kg/j</a:t>
            </a:r>
            <a:r>
              <a:rPr lang="fr-FR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71600" lvl="2" indent="-45720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fr-FR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fr-FR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ü"/>
              <a:defRPr/>
            </a:pPr>
            <a:r>
              <a:rPr lang="fr-FR" sz="2800" u="sng" dirty="0" err="1" smtClean="0">
                <a:latin typeface="Times New Roman" pitchFamily="18" charset="0"/>
                <a:cs typeface="Times New Roman" pitchFamily="18" charset="0"/>
              </a:rPr>
              <a:t>Fluoroquinolones</a:t>
            </a:r>
            <a:r>
              <a:rPr lang="fr-FR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90600" lvl="1" indent="-533400" fontAlgn="auto">
              <a:spcAft>
                <a:spcPts val="0"/>
              </a:spcAft>
              <a:buFontTx/>
              <a:buChar char="•"/>
              <a:defRPr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Ciprofloxacine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500-1000 mg/j.</a:t>
            </a:r>
          </a:p>
          <a:p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1720840"/>
            <a:ext cx="84296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 smtClean="0">
                <a:solidFill>
                  <a:srgbClr val="0070C0"/>
                </a:solidFill>
              </a:rPr>
              <a:t>La durée de traitement </a:t>
            </a:r>
          </a:p>
          <a:p>
            <a:endParaRPr lang="fr-FR" sz="2400" b="1" u="sng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fr-FR" sz="2400" u="sng" dirty="0" smtClean="0"/>
              <a:t>Bactériémie non compliquée</a:t>
            </a:r>
            <a:r>
              <a:rPr lang="fr-FR" sz="2400" dirty="0" smtClean="0"/>
              <a:t>, sans localisation septique secondaire, et avec une stérilisation précoce des hémocultures:  14 jours par voie parentérale et 1 à 3 jours pour l’aminoside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</a:t>
            </a:r>
            <a:r>
              <a:rPr lang="fr-FR" sz="2400" u="sng" dirty="0" smtClean="0"/>
              <a:t>Sinon</a:t>
            </a:r>
            <a:r>
              <a:rPr lang="fr-FR" sz="2400" dirty="0" smtClean="0"/>
              <a:t>:  2 à 6 semaines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u="sng" dirty="0" smtClean="0"/>
              <a:t>Traitement prolongé </a:t>
            </a:r>
            <a:r>
              <a:rPr lang="fr-FR" sz="2400" dirty="0" smtClean="0"/>
              <a:t>en cas  d'abcès non drainés, et surtout en cas d'endocardite (4</a:t>
            </a:r>
          </a:p>
          <a:p>
            <a:r>
              <a:rPr lang="fr-FR" sz="2400" dirty="0" smtClean="0"/>
              <a:t>à 6 semaines,  en cas de valves prothétiques).</a:t>
            </a:r>
            <a:endParaRPr lang="fr-FR" sz="2400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7"/>
            <a:ext cx="8229600" cy="5143536"/>
          </a:xfrm>
        </p:spPr>
        <p:txBody>
          <a:bodyPr>
            <a:normAutofit/>
          </a:bodyPr>
          <a:lstStyle/>
          <a:p>
            <a:pPr marL="742950" indent="-742950">
              <a:lnSpc>
                <a:spcPct val="80000"/>
              </a:lnSpc>
              <a:buFont typeface="+mj-lt"/>
              <a:buAutoNum type="arabicPeriod" startAt="2"/>
            </a:pP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Traitement chirurgical:  </a:t>
            </a:r>
          </a:p>
          <a:p>
            <a:pPr marL="742950" indent="-742950">
              <a:lnSpc>
                <a:spcPct val="80000"/>
              </a:lnSpc>
              <a:buNone/>
            </a:pPr>
            <a:endParaRPr lang="fr-FR" sz="28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	PE ou des complications</a:t>
            </a:r>
          </a:p>
          <a:p>
            <a:pPr marL="609600" indent="-609600">
              <a:lnSpc>
                <a:spcPct val="80000"/>
              </a:lnSpc>
              <a:buNone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Révision utérine</a:t>
            </a:r>
          </a:p>
          <a:p>
            <a:pPr marL="990600" lvl="1" indent="-533400">
              <a:lnSpc>
                <a:spcPct val="8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Drainage d’une pleurésie purulente</a:t>
            </a:r>
          </a:p>
          <a:p>
            <a:pPr marL="990600" lvl="1" indent="-533400">
              <a:lnSpc>
                <a:spcPct val="8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Matériel d’ostéosynthèse</a:t>
            </a:r>
          </a:p>
          <a:p>
            <a:endParaRPr lang="fr-F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  TRAITEMENT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714356"/>
            <a:ext cx="7929618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200" b="1" dirty="0" smtClean="0">
                <a:solidFill>
                  <a:srgbClr val="0070C0"/>
                </a:solidFill>
                <a:cs typeface="Times New Roman" pitchFamily="18" charset="0"/>
              </a:rPr>
              <a:t>      Les paramètres du SOFA sont 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32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sz="3200" dirty="0" smtClean="0">
                <a:cs typeface="Times New Roman" pitchFamily="18" charset="0"/>
              </a:rPr>
              <a:t>         PaO2      </a:t>
            </a:r>
          </a:p>
          <a:p>
            <a:pPr>
              <a:lnSpc>
                <a:spcPct val="90000"/>
              </a:lnSpc>
            </a:pPr>
            <a:endParaRPr lang="fr-FR" sz="32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sz="3200" dirty="0" smtClean="0">
                <a:cs typeface="Times New Roman" pitchFamily="18" charset="0"/>
              </a:rPr>
              <a:t>        Tension artérielle</a:t>
            </a:r>
          </a:p>
          <a:p>
            <a:pPr>
              <a:lnSpc>
                <a:spcPct val="90000"/>
              </a:lnSpc>
            </a:pPr>
            <a:endParaRPr lang="fr-FR" sz="32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sz="3200" dirty="0" smtClean="0">
                <a:cs typeface="Times New Roman" pitchFamily="18" charset="0"/>
              </a:rPr>
              <a:t>        Score de Glasgow et créatinine (voir tableau).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fr-FR" sz="32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fr-FR" sz="32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sz="3200" dirty="0" smtClean="0">
                <a:cs typeface="Times New Roman" pitchFamily="18" charset="0"/>
              </a:rPr>
              <a:t>       Plaquettes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fr-FR" sz="32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sz="3200" dirty="0" smtClean="0">
                <a:cs typeface="Times New Roman" pitchFamily="18" charset="0"/>
              </a:rPr>
              <a:t>         Bilirubine</a:t>
            </a:r>
            <a:endParaRPr lang="fr-FR" sz="3200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idx="1"/>
          </p:nvPr>
        </p:nvSpPr>
        <p:spPr>
          <a:xfrm>
            <a:off x="395536" y="714356"/>
            <a:ext cx="8229600" cy="5472608"/>
          </a:xfrm>
        </p:spPr>
        <p:txBody>
          <a:bodyPr>
            <a:normAutofit fontScale="25000" lnSpcReduction="20000"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AutoNum type="alphaLcPeriod" startAt="3"/>
            </a:pPr>
            <a:r>
              <a:rPr lang="fr-FR" sz="9600" b="1" u="sng" dirty="0" smtClean="0">
                <a:latin typeface="Arial" pitchFamily="34" charset="0"/>
                <a:cs typeface="Arial" pitchFamily="34" charset="0"/>
              </a:rPr>
              <a:t>Indications :</a:t>
            </a:r>
          </a:p>
          <a:p>
            <a:pPr marL="609600" indent="-609600">
              <a:lnSpc>
                <a:spcPct val="80000"/>
              </a:lnSpc>
              <a:buNone/>
            </a:pPr>
            <a:endParaRPr lang="fr-FR" sz="9600" b="1" u="sng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fr-FR" sz="9600" u="sng" dirty="0" err="1" smtClean="0">
                <a:latin typeface="Arial" pitchFamily="34" charset="0"/>
                <a:cs typeface="Arial" pitchFamily="34" charset="0"/>
              </a:rPr>
              <a:t>Sepsis</a:t>
            </a:r>
            <a:r>
              <a:rPr lang="fr-FR" sz="9600" u="sng" dirty="0" smtClean="0">
                <a:latin typeface="Arial" pitchFamily="34" charset="0"/>
                <a:cs typeface="Arial" pitchFamily="34" charset="0"/>
              </a:rPr>
              <a:t> à BGN communautaire:</a:t>
            </a:r>
          </a:p>
          <a:p>
            <a:pPr marL="609600" indent="-609600">
              <a:lnSpc>
                <a:spcPct val="120000"/>
              </a:lnSpc>
              <a:buFont typeface="Wingdings" pitchFamily="2" charset="2"/>
              <a:buNone/>
            </a:pPr>
            <a:r>
              <a:rPr lang="fr-FR" sz="9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FR" sz="9600" b="1" dirty="0" smtClean="0">
                <a:latin typeface="Arial" pitchFamily="34" charset="0"/>
                <a:cs typeface="Arial" pitchFamily="34" charset="0"/>
              </a:rPr>
              <a:t>Bithérapie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cefotaxime+gentamicine</a:t>
            </a:r>
            <a:endParaRPr lang="en-US" sz="9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120000"/>
              </a:lnSpc>
              <a:buFont typeface="Wingdings" pitchFamily="2" charset="2"/>
              <a:buNone/>
            </a:pPr>
            <a:r>
              <a:rPr lang="en-US" sz="9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fr-FR" sz="9600" dirty="0" smtClean="0">
                <a:latin typeface="Arial" pitchFamily="34" charset="0"/>
                <a:cs typeface="Arial" pitchFamily="34" charset="0"/>
              </a:rPr>
              <a:t>amoxicilline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gentamicine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desescalade</a:t>
            </a:r>
            <a:endParaRPr lang="en-US" sz="9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120000"/>
              </a:lnSpc>
              <a:buFont typeface="Wingdings" pitchFamily="2" charset="2"/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	En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cas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d’allergie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ciprofloxacine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gentamicine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>
              <a:lnSpc>
                <a:spcPct val="120000"/>
              </a:lnSpc>
              <a:buFont typeface="Wingdings" pitchFamily="2" charset="2"/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	</a:t>
            </a:r>
            <a:endParaRPr lang="en-US" sz="9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120000"/>
              </a:lnSpc>
              <a:buFont typeface="Wingdings" pitchFamily="2" charset="2"/>
              <a:buNone/>
            </a:pPr>
            <a:r>
              <a:rPr lang="en-US" sz="9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Si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localisation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secondaire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: 06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semaines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et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fonction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l’évolution</a:t>
            </a:r>
            <a:endParaRPr lang="en-US" sz="9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fr-FR" sz="9600" u="sng" dirty="0" err="1" smtClean="0">
                <a:latin typeface="Arial" pitchFamily="34" charset="0"/>
                <a:cs typeface="Arial" pitchFamily="34" charset="0"/>
              </a:rPr>
              <a:t>Sepsis</a:t>
            </a:r>
            <a:r>
              <a:rPr lang="fr-FR" sz="9600" u="sng" dirty="0" smtClean="0">
                <a:latin typeface="Arial" pitchFamily="34" charset="0"/>
                <a:cs typeface="Arial" pitchFamily="34" charset="0"/>
              </a:rPr>
              <a:t> à BGN nosocomiale:</a:t>
            </a:r>
          </a:p>
          <a:p>
            <a:pPr marL="609600" indent="-609600">
              <a:lnSpc>
                <a:spcPct val="120000"/>
              </a:lnSpc>
              <a:buFont typeface="Wingdings" pitchFamily="2" charset="2"/>
              <a:buNone/>
            </a:pPr>
            <a:r>
              <a:rPr lang="fr-FR" sz="9600" dirty="0" smtClean="0">
                <a:latin typeface="Arial" pitchFamily="34" charset="0"/>
                <a:cs typeface="Arial" pitchFamily="34" charset="0"/>
              </a:rPr>
              <a:t> 	 </a:t>
            </a:r>
            <a:r>
              <a:rPr lang="fr-FR" sz="9600" dirty="0" err="1" smtClean="0">
                <a:latin typeface="Arial" pitchFamily="34" charset="0"/>
                <a:cs typeface="Arial" pitchFamily="34" charset="0"/>
              </a:rPr>
              <a:t>Cefotaxime</a:t>
            </a:r>
            <a:r>
              <a:rPr lang="fr-FR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amikacine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609600" indent="-609600">
              <a:lnSpc>
                <a:spcPct val="120000"/>
              </a:lnSpc>
              <a:buFont typeface="Wingdings" pitchFamily="2" charset="2"/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imipineme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amikacine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609600" indent="-609600">
              <a:lnSpc>
                <a:spcPct val="120000"/>
              </a:lnSpc>
              <a:buFont typeface="Wingdings" pitchFamily="2" charset="2"/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ceftazidime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amikacine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en-US" sz="9600" u="sng" dirty="0" smtClean="0">
                <a:latin typeface="Arial" pitchFamily="34" charset="0"/>
                <a:cs typeface="Arial" pitchFamily="34" charset="0"/>
              </a:rPr>
              <a:t>Choc </a:t>
            </a:r>
            <a:r>
              <a:rPr lang="en-US" sz="9600" u="sng" dirty="0" err="1" smtClean="0">
                <a:latin typeface="Arial" pitchFamily="34" charset="0"/>
                <a:cs typeface="Arial" pitchFamily="34" charset="0"/>
              </a:rPr>
              <a:t>septique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sz="9600" dirty="0" smtClean="0">
                <a:latin typeface="Arial" pitchFamily="34" charset="0"/>
                <a:cs typeface="Arial" pitchFamily="34" charset="0"/>
              </a:rPr>
              <a:t>Mise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en condition et ATB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	 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1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</a:pPr>
            <a:endParaRPr lang="fr-FR" sz="11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1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  TRAITEMENT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idx="1"/>
          </p:nvPr>
        </p:nvSpPr>
        <p:spPr>
          <a:xfrm>
            <a:off x="357158" y="1966912"/>
            <a:ext cx="8229600" cy="4891088"/>
          </a:xfrm>
        </p:spPr>
        <p:txBody>
          <a:bodyPr>
            <a:normAutofit fontScale="77500" lnSpcReduction="20000"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AutoNum type="alphaUcPeriod" startAt="4"/>
            </a:pPr>
            <a:r>
              <a:rPr lang="fr-FR" sz="3000" b="1" u="sng" dirty="0" smtClean="0">
                <a:latin typeface="Arial" pitchFamily="34" charset="0"/>
                <a:cs typeface="Arial" pitchFamily="34" charset="0"/>
              </a:rPr>
              <a:t>Surveillance</a:t>
            </a:r>
            <a:r>
              <a:rPr lang="fr-FR" sz="3000" b="1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clinique et para clinique</a:t>
            </a:r>
          </a:p>
          <a:p>
            <a:pPr marL="609600" indent="-609600">
              <a:lnSpc>
                <a:spcPct val="80000"/>
              </a:lnSpc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fr-FR" sz="3000" i="1" u="sng" dirty="0" smtClean="0">
                <a:latin typeface="Arial" pitchFamily="34" charset="0"/>
                <a:cs typeface="Arial" pitchFamily="34" charset="0"/>
              </a:rPr>
              <a:t>Efficacité thérapeutique</a:t>
            </a:r>
            <a:r>
              <a:rPr lang="fr-FR" sz="3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disparition de la fièvre </a:t>
            </a:r>
          </a:p>
          <a:p>
            <a:pPr marL="990600" lvl="1" indent="-533400">
              <a:lnSpc>
                <a:spcPct val="80000"/>
              </a:lnSpc>
              <a:buNone/>
            </a:pPr>
            <a:r>
              <a:rPr lang="fr-FR" sz="2600" dirty="0" smtClean="0">
                <a:latin typeface="Arial" pitchFamily="34" charset="0"/>
                <a:cs typeface="Arial" pitchFamily="34" charset="0"/>
              </a:rPr>
              <a:t>	et des frissons, régression de la SPM.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fr-FR" sz="2600" dirty="0" smtClean="0">
                <a:latin typeface="Arial" pitchFamily="34" charset="0"/>
                <a:cs typeface="Arial" pitchFamily="34" charset="0"/>
              </a:rPr>
              <a:t>	Normalisation de la NFS, baisse du syndrome inflammatoire.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fr-FR" sz="35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FR" sz="35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26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Négativation des hémocultures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fr-FR" sz="2600" dirty="0" smtClean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fr-FR" sz="26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Evaluation de l’antibiothérapie</a:t>
            </a:r>
          </a:p>
          <a:p>
            <a:pPr marL="457200" lvl="1" indent="0">
              <a:buClr>
                <a:srgbClr val="5F5F5F"/>
              </a:buClr>
              <a:buFont typeface="Arial" charset="0"/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fr-FR" dirty="0" smtClean="0">
                <a:solidFill>
                  <a:srgbClr val="5F5F5F"/>
                </a:solidFill>
              </a:rPr>
              <a:t>Bactériologie : adaptation</a:t>
            </a:r>
          </a:p>
          <a:p>
            <a:pPr marL="457200" lvl="1" indent="0">
              <a:buClr>
                <a:srgbClr val="5F5F5F"/>
              </a:buClr>
              <a:buFont typeface="Arial" charset="0"/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fr-FR" dirty="0" smtClean="0">
                <a:solidFill>
                  <a:srgbClr val="5F5F5F"/>
                </a:solidFill>
              </a:rPr>
              <a:t> Efficacité : clinique, bactériologique</a:t>
            </a:r>
          </a:p>
          <a:p>
            <a:pPr marL="457200" lvl="1" indent="0">
              <a:buClr>
                <a:srgbClr val="5F5F5F"/>
              </a:buClr>
              <a:buFont typeface="Arial" charset="0"/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endParaRPr lang="fr-FR" dirty="0" smtClean="0">
              <a:solidFill>
                <a:srgbClr val="5F5F5F"/>
              </a:solidFill>
            </a:endParaRPr>
          </a:p>
          <a:p>
            <a:pPr marL="457200" lvl="1" indent="0">
              <a:buClr>
                <a:srgbClr val="5F5F5F"/>
              </a:buClr>
              <a:buFont typeface="Arial" charset="0"/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fr-FR" dirty="0" smtClean="0">
                <a:solidFill>
                  <a:srgbClr val="5F5F5F"/>
                </a:solidFill>
              </a:rPr>
              <a:t> Tolérance: </a:t>
            </a:r>
            <a:r>
              <a:rPr lang="fr-FR" sz="3000" i="1" dirty="0" smtClean="0">
                <a:latin typeface="Arial" pitchFamily="34" charset="0"/>
                <a:cs typeface="Arial" pitchFamily="34" charset="0"/>
              </a:rPr>
              <a:t>Effets secondaires des antibiotiques</a:t>
            </a:r>
            <a:r>
              <a:rPr lang="fr-FR" sz="3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réaction</a:t>
            </a:r>
          </a:p>
          <a:p>
            <a:pPr marL="990600" lvl="1" indent="-533400">
              <a:lnSpc>
                <a:spcPct val="80000"/>
              </a:lnSpc>
              <a:buNone/>
            </a:pPr>
            <a:r>
              <a:rPr lang="fr-FR" sz="2600" dirty="0" smtClean="0">
                <a:latin typeface="Arial" pitchFamily="34" charset="0"/>
                <a:cs typeface="Arial" pitchFamily="34" charset="0"/>
              </a:rPr>
              <a:t>	 allergiques, fièvre due aux antibiotiques.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fr-FR" sz="1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fr-FR" sz="1400" dirty="0" smtClean="0">
                <a:latin typeface="Arial" pitchFamily="34" charset="0"/>
                <a:cs typeface="Arial" pitchFamily="34" charset="0"/>
              </a:rPr>
              <a:t>	 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4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</a:pPr>
            <a:endParaRPr lang="fr-FR" sz="14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  TRAITEMENT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1628775"/>
            <a:ext cx="8229600" cy="4891088"/>
          </a:xfrm>
        </p:spPr>
        <p:txBody>
          <a:bodyPr>
            <a:noAutofit/>
          </a:bodyPr>
          <a:lstStyle/>
          <a:p>
            <a:pPr marL="609600" indent="-609600">
              <a:buFont typeface="Wingdings" pitchFamily="2" charset="2"/>
              <a:buNone/>
            </a:pPr>
            <a:r>
              <a:rPr lang="fr-FR" sz="8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VI- 2-TRAITEMENT PREVENTIF: </a:t>
            </a:r>
          </a:p>
          <a:p>
            <a:pPr marL="609600" indent="-609600"/>
            <a:r>
              <a:rPr lang="fr-FR" sz="2800" dirty="0" smtClean="0">
                <a:latin typeface="Arial" pitchFamily="34" charset="0"/>
                <a:cs typeface="Arial" pitchFamily="34" charset="0"/>
              </a:rPr>
              <a:t>Lutte contre les foyers infectieux.</a:t>
            </a:r>
          </a:p>
          <a:p>
            <a:pPr marL="609600" indent="-609600"/>
            <a:r>
              <a:rPr lang="fr-FR" sz="2800" dirty="0" smtClean="0">
                <a:latin typeface="Arial" pitchFamily="34" charset="0"/>
                <a:cs typeface="Arial" pitchFamily="34" charset="0"/>
              </a:rPr>
              <a:t>Lutte contre les infections associées aux soins.</a:t>
            </a:r>
          </a:p>
          <a:p>
            <a:pPr marL="1371600" lvl="2" indent="-457200">
              <a:buFontTx/>
              <a:buNone/>
            </a:pPr>
            <a:endParaRPr lang="fr-FR" sz="2800" u="sng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AutoNum type="alphaUcPeriod" startAt="2"/>
            </a:pPr>
            <a:endParaRPr lang="fr-FR" sz="60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fr-FR" sz="60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buFont typeface="Wingdings" pitchFamily="2" charset="2"/>
              <a:buNone/>
            </a:pPr>
            <a:r>
              <a:rPr lang="fr-FR" sz="36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fr-FR" sz="3600" dirty="0" smtClean="0">
                <a:latin typeface="Arial" pitchFamily="34" charset="0"/>
                <a:cs typeface="Arial" pitchFamily="34" charset="0"/>
              </a:rPr>
              <a:t>	 </a:t>
            </a:r>
          </a:p>
          <a:p>
            <a:pPr marL="990600" lvl="1" indent="-533400">
              <a:buFont typeface="Wingdings" pitchFamily="2" charset="2"/>
              <a:buNone/>
            </a:pPr>
            <a:endParaRPr lang="fr-FR" sz="36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buFont typeface="Wingdings" pitchFamily="2" charset="2"/>
              <a:buNone/>
            </a:pPr>
            <a:endParaRPr lang="fr-FR" sz="36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buFont typeface="Wingdings" pitchFamily="2" charset="2"/>
              <a:buNone/>
            </a:pPr>
            <a:endParaRPr lang="fr-FR" sz="3600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buFont typeface="Wingdings" pitchFamily="2" charset="2"/>
              <a:buNone/>
            </a:pPr>
            <a:endParaRPr lang="fr-FR" sz="36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/>
            <a:endParaRPr lang="fr-FR" sz="3600" u="sng" dirty="0" smtClean="0">
              <a:latin typeface="Arial" pitchFamily="34" charset="0"/>
              <a:cs typeface="Arial" pitchFamily="34" charset="0"/>
            </a:endParaRPr>
          </a:p>
          <a:p>
            <a:pPr marL="990600" lvl="1" indent="-533400">
              <a:buFont typeface="Wingdings" pitchFamily="2" charset="2"/>
              <a:buNone/>
            </a:pPr>
            <a:endParaRPr lang="fr-FR" sz="3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476250"/>
            <a:ext cx="8229600" cy="5683250"/>
          </a:xfrm>
        </p:spPr>
        <p:txBody>
          <a:bodyPr>
            <a:normAutofit fontScale="85000" lnSpcReduction="20000"/>
          </a:bodyPr>
          <a:lstStyle/>
          <a:p>
            <a:pPr algn="ctr">
              <a:buFont typeface="Wingdings" pitchFamily="2" charset="2"/>
              <a:buNone/>
            </a:pPr>
            <a:r>
              <a:rPr lang="fr-FR" sz="4000" b="1" dirty="0" smtClean="0"/>
              <a:t>  </a:t>
            </a:r>
          </a:p>
          <a:p>
            <a:pPr>
              <a:buFont typeface="Wingdings" pitchFamily="2" charset="2"/>
              <a:buNone/>
            </a:pPr>
            <a:r>
              <a:rPr lang="fr-FR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Conclusion </a:t>
            </a:r>
          </a:p>
          <a:p>
            <a:pPr>
              <a:buFont typeface="Wingdings" pitchFamily="2" charset="2"/>
              <a:buNone/>
            </a:pPr>
            <a:r>
              <a:rPr lang="fr-FR" dirty="0" smtClean="0"/>
              <a:t>	</a:t>
            </a:r>
          </a:p>
          <a:p>
            <a:pPr>
              <a:buFont typeface="Wingdings" pitchFamily="2" charset="2"/>
              <a:buNone/>
            </a:pPr>
            <a:r>
              <a:rPr lang="fr-FR" dirty="0" smtClean="0"/>
              <a:t>			</a:t>
            </a:r>
            <a:r>
              <a:rPr lang="fr-FR" sz="3600" dirty="0" smtClean="0">
                <a:latin typeface="Arial" pitchFamily="34" charset="0"/>
                <a:cs typeface="Arial" pitchFamily="34" charset="0"/>
              </a:rPr>
              <a:t>une urgence médicale </a:t>
            </a:r>
          </a:p>
          <a:p>
            <a:pPr>
              <a:buFont typeface="Wingdings" pitchFamily="2" charset="2"/>
              <a:buNone/>
            </a:pPr>
            <a:r>
              <a:rPr lang="fr-FR" sz="3600" dirty="0" smtClean="0">
                <a:latin typeface="Arial" pitchFamily="34" charset="0"/>
                <a:cs typeface="Arial" pitchFamily="34" charset="0"/>
              </a:rPr>
              <a:t>			La prévention est capitale</a:t>
            </a:r>
          </a:p>
          <a:p>
            <a:pPr>
              <a:buFont typeface="Wingdings" pitchFamily="2" charset="2"/>
              <a:buNone/>
            </a:pPr>
            <a:r>
              <a:rPr lang="fr-FR" sz="3600" dirty="0" smtClean="0">
                <a:latin typeface="Arial" pitchFamily="34" charset="0"/>
                <a:cs typeface="Arial" pitchFamily="34" charset="0"/>
              </a:rPr>
              <a:t>Par le diagnostic et le traitement des PE</a:t>
            </a:r>
          </a:p>
          <a:p>
            <a:pPr>
              <a:buFont typeface="Wingdings" pitchFamily="2" charset="2"/>
              <a:buNone/>
            </a:pPr>
            <a:r>
              <a:rPr lang="fr-FR" sz="3600" dirty="0" smtClean="0"/>
              <a:t>le </a:t>
            </a:r>
            <a:r>
              <a:rPr lang="fr-FR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meilleurs traitement est prophylactique</a:t>
            </a:r>
            <a:r>
              <a:rPr lang="fr-FR" sz="3600" dirty="0" smtClean="0"/>
              <a:t>, particulièrement pour les septicémies d’origine nosocomiale, de plus en plus fréquente, responsable d’une mortalité élevée et d’un surcoût économique inacceptable et doivent être donc réduite au minimum.</a:t>
            </a:r>
            <a:endParaRPr lang="fr-FR" sz="3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fr-FR" sz="3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fr-FR" sz="3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Calcul du SOFA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00174"/>
            <a:ext cx="9144000" cy="4714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2950</TotalTime>
  <Words>2481</Words>
  <Application>Microsoft Office PowerPoint</Application>
  <PresentationFormat>Affichage à l'écran (4:3)</PresentationFormat>
  <Paragraphs>936</Paragraphs>
  <Slides>83</Slides>
  <Notes>16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83</vt:i4>
      </vt:variant>
    </vt:vector>
  </HeadingPairs>
  <TitlesOfParts>
    <vt:vector size="84" baseType="lpstr">
      <vt:lpstr>Thème Office</vt:lpstr>
      <vt:lpstr>Diapositive 1</vt:lpstr>
      <vt:lpstr>Plan du cours</vt:lpstr>
      <vt:lpstr>Plan du cours</vt:lpstr>
      <vt:lpstr>OBJECTIFS PÉDAGOGIQUE</vt:lpstr>
      <vt:lpstr>INTRODUCTION</vt:lpstr>
      <vt:lpstr>Diapositive 6</vt:lpstr>
      <vt:lpstr>Diapositive 7</vt:lpstr>
      <vt:lpstr>Diapositive 8</vt:lpstr>
      <vt:lpstr>Calcul du SOFA</vt:lpstr>
      <vt:lpstr>Diapositive 10</vt:lpstr>
      <vt:lpstr>Diapositive 11</vt:lpstr>
      <vt:lpstr>Diapositive 12</vt:lpstr>
      <vt:lpstr>Diapositive 13</vt:lpstr>
      <vt:lpstr>Diapositive 14</vt:lpstr>
      <vt:lpstr>EPIDEMIOLOGIE</vt:lpstr>
      <vt:lpstr>EPIDEMIOLOGIE</vt:lpstr>
      <vt:lpstr> EPIDEMIOLOGIE</vt:lpstr>
      <vt:lpstr>1.PE urinaire </vt:lpstr>
      <vt:lpstr>2. Gynécologique </vt:lpstr>
      <vt:lpstr> Digestive</vt:lpstr>
      <vt:lpstr>Diapositive 21</vt:lpstr>
      <vt:lpstr>Diapositive 22</vt:lpstr>
      <vt:lpstr>PE Iatrogène </vt:lpstr>
      <vt:lpstr>Diapositive 24</vt:lpstr>
      <vt:lpstr>Facteurs favorisants</vt:lpstr>
      <vt:lpstr>EPIDEMIOLOGIE</vt:lpstr>
      <vt:lpstr>Diapositive 27</vt:lpstr>
      <vt:lpstr>Physiopathologie</vt:lpstr>
      <vt:lpstr>         PHYSIOPATHOLOGIE   </vt:lpstr>
      <vt:lpstr>Physiopathologie</vt:lpstr>
      <vt:lpstr>Physiopathologie</vt:lpstr>
      <vt:lpstr>Physiopathologie</vt:lpstr>
      <vt:lpstr>III  PHYSIOPATHOLOGIE</vt:lpstr>
      <vt:lpstr>Diapositive 34</vt:lpstr>
      <vt:lpstr>CLINIQUE</vt:lpstr>
      <vt:lpstr>CLINIQUE</vt:lpstr>
      <vt:lpstr>CLINIQUE</vt:lpstr>
      <vt:lpstr>CLINIQUE</vt:lpstr>
      <vt:lpstr>Identifier les patients présentant un sepsis : Fiche diagnostique SEPSIS</vt:lpstr>
      <vt:lpstr>CLINIQUE</vt:lpstr>
      <vt:lpstr>CLINIQUE</vt:lpstr>
      <vt:lpstr>Diapositive 42</vt:lpstr>
      <vt:lpstr>EXAMENS COMPLEMENTAIRES</vt:lpstr>
      <vt:lpstr>EXAMENS COMPLEMENTAIRES</vt:lpstr>
      <vt:lpstr>A  RETENIR</vt:lpstr>
      <vt:lpstr>Évolution  :</vt:lpstr>
      <vt:lpstr>EVOLUTION</vt:lpstr>
      <vt:lpstr>Evolution</vt:lpstr>
      <vt:lpstr>Diapositive 49</vt:lpstr>
      <vt:lpstr> Complications </vt:lpstr>
      <vt:lpstr>Diapositive 51</vt:lpstr>
      <vt:lpstr>Signes cliniques</vt:lpstr>
      <vt:lpstr>Reconnaître le choc : signes non spécifiques </vt:lpstr>
      <vt:lpstr>Diapositive 54</vt:lpstr>
      <vt:lpstr>B. Localisations secondaires= métastatiques</vt:lpstr>
      <vt:lpstr>Diapositive 56</vt:lpstr>
      <vt:lpstr>Diapositive 57</vt:lpstr>
      <vt:lpstr>Diapositive 58</vt:lpstr>
      <vt:lpstr>Diapositive 59</vt:lpstr>
      <vt:lpstr>Diapositive 60</vt:lpstr>
      <vt:lpstr>3. Cardiaques </vt:lpstr>
      <vt:lpstr>Diapositive 62</vt:lpstr>
      <vt:lpstr>Diapositive 63</vt:lpstr>
      <vt:lpstr>Diapositive 64</vt:lpstr>
      <vt:lpstr>IV  F.CLINIQUE</vt:lpstr>
      <vt:lpstr>Diapositive 66</vt:lpstr>
      <vt:lpstr>Diapositive 67</vt:lpstr>
      <vt:lpstr>Formes symptomatiques</vt:lpstr>
      <vt:lpstr>V  DIAGNOSTIC</vt:lpstr>
      <vt:lpstr>Bilan du retentissement viscéral</vt:lpstr>
      <vt:lpstr>Diapositive 71</vt:lpstr>
      <vt:lpstr>VI  TRAITEMENT</vt:lpstr>
      <vt:lpstr>Diapositive 73</vt:lpstr>
      <vt:lpstr>Diapositive 74</vt:lpstr>
      <vt:lpstr>Diapositive 75</vt:lpstr>
      <vt:lpstr>Diapositive 76</vt:lpstr>
      <vt:lpstr>Diapositive 77</vt:lpstr>
      <vt:lpstr>Diapositive 78</vt:lpstr>
      <vt:lpstr>VI  TRAITEMENT</vt:lpstr>
      <vt:lpstr>Diapositive 80</vt:lpstr>
      <vt:lpstr>VI  TRAITEMENT</vt:lpstr>
      <vt:lpstr>VI  TRAITEMENT</vt:lpstr>
      <vt:lpstr>Diapositive 83</vt:lpstr>
    </vt:vector>
  </TitlesOfParts>
  <Company>Annaba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Digisoft</dc:creator>
  <cp:lastModifiedBy>degh_khal</cp:lastModifiedBy>
  <cp:revision>338</cp:revision>
  <dcterms:created xsi:type="dcterms:W3CDTF">2011-06-06T16:40:16Z</dcterms:created>
  <dcterms:modified xsi:type="dcterms:W3CDTF">2020-04-20T12:10:00Z</dcterms:modified>
</cp:coreProperties>
</file>