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BDE3B-62B1-42DB-88CE-8CD03B44BC09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E4FD6-088C-4D5E-A475-360A9A2BD7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3042" y="214291"/>
            <a:ext cx="5857916" cy="5000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700" b="1" dirty="0">
                <a:latin typeface="Times New Roman" pitchFamily="18" charset="0"/>
                <a:cs typeface="Times New Roman" pitchFamily="18" charset="0"/>
              </a:rPr>
              <a:t>Traitements mécaniques superficiels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000" b="1" dirty="0">
                <a:latin typeface="Times New Roman" pitchFamily="18" charset="0"/>
                <a:cs typeface="Times New Roman" pitchFamily="18" charset="0"/>
              </a:rPr>
            </a:b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071546"/>
            <a:ext cx="8715436" cy="550072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fr-FR" sz="1600" dirty="0" smtClean="0"/>
              <a:t>Lors de l’application des traitements mécaniques superficiels, les couches superficielles des pièces sont déformées plastiquement par une action mécanique : projection de particules, martelage, galetage, ondes de choc. Ces divers procédés sont présentés dans le tableau</a:t>
            </a:r>
          </a:p>
          <a:p>
            <a:endParaRPr lang="fr-FR" sz="1600" dirty="0"/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1400" dirty="0" smtClean="0"/>
              <a:t>tableau </a:t>
            </a:r>
            <a:r>
              <a:rPr lang="fr-FR" sz="1400" b="1" dirty="0" smtClean="0"/>
              <a:t>2. </a:t>
            </a:r>
            <a:endParaRPr lang="fr-FR" sz="1400" dirty="0" smtClean="0"/>
          </a:p>
          <a:p>
            <a:endParaRPr lang="fr-F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14554"/>
            <a:ext cx="8555402" cy="2943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14290"/>
            <a:ext cx="3071834" cy="651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214282" y="214290"/>
            <a:ext cx="521497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/>
              <a:t>Influence de l’état de traitement sur les contraintes résiduelles </a:t>
            </a:r>
            <a:endParaRPr lang="fr-F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1800" dirty="0"/>
              <a:t>Une action mécanique est susceptible de modifier :</a:t>
            </a:r>
          </a:p>
          <a:p>
            <a:r>
              <a:rPr lang="fr-FR" sz="1800" dirty="0"/>
              <a:t>— les caractéristiques géométriques de la surface de la pièce ;</a:t>
            </a:r>
          </a:p>
          <a:p>
            <a:r>
              <a:rPr lang="fr-FR" sz="1800" dirty="0"/>
              <a:t>— la microstructure du matériau dans une couche plus ou moins</a:t>
            </a:r>
          </a:p>
          <a:p>
            <a:r>
              <a:rPr lang="fr-FR" sz="1800" dirty="0"/>
              <a:t>épaisse par action sur la densité des défauts essentiellement </a:t>
            </a:r>
            <a:r>
              <a:rPr lang="fr-FR" sz="1800" dirty="0" err="1"/>
              <a:t>dislocatifs</a:t>
            </a:r>
            <a:r>
              <a:rPr lang="fr-FR" sz="1800" dirty="0"/>
              <a:t>.</a:t>
            </a:r>
          </a:p>
          <a:p>
            <a:r>
              <a:rPr lang="fr-FR" sz="1800" dirty="0"/>
              <a:t>Elle modifie ainsi la rugosité de la surface, l’état de contraintes</a:t>
            </a:r>
          </a:p>
          <a:p>
            <a:r>
              <a:rPr lang="fr-FR" sz="1800" dirty="0"/>
              <a:t>résiduelles, la dureté du matériau et sa capacité de déformation ultérieure</a:t>
            </a:r>
            <a:r>
              <a:rPr lang="fr-FR" sz="1800" dirty="0" smtClean="0"/>
              <a:t>.</a:t>
            </a:r>
          </a:p>
          <a:p>
            <a:endParaRPr lang="fr-FR" sz="1800" dirty="0"/>
          </a:p>
          <a:p>
            <a:pPr algn="just"/>
            <a:r>
              <a:rPr lang="fr-FR" sz="1800" b="1" dirty="0" smtClean="0"/>
              <a:t>Modifications </a:t>
            </a:r>
            <a:r>
              <a:rPr lang="fr-FR" sz="1800" b="1" dirty="0"/>
              <a:t>microstructurales</a:t>
            </a:r>
          </a:p>
          <a:p>
            <a:pPr algn="just"/>
            <a:r>
              <a:rPr lang="fr-FR" sz="1800" dirty="0"/>
              <a:t>Toute action mécanique conduisant à la déformation </a:t>
            </a:r>
            <a:r>
              <a:rPr lang="fr-FR" sz="1800" dirty="0" smtClean="0"/>
              <a:t>plastique d’un </a:t>
            </a:r>
            <a:r>
              <a:rPr lang="fr-FR" sz="1800" dirty="0"/>
              <a:t>matériau modifie </a:t>
            </a:r>
            <a:r>
              <a:rPr lang="fr-FR" sz="1800" dirty="0">
                <a:solidFill>
                  <a:srgbClr val="FF0000"/>
                </a:solidFill>
              </a:rPr>
              <a:t>la densité et l’arrangement des </a:t>
            </a:r>
            <a:r>
              <a:rPr lang="fr-FR" sz="1800" dirty="0" smtClean="0">
                <a:solidFill>
                  <a:srgbClr val="FF0000"/>
                </a:solidFill>
              </a:rPr>
              <a:t>dislocations par </a:t>
            </a:r>
            <a:r>
              <a:rPr lang="fr-FR" sz="1800" dirty="0">
                <a:solidFill>
                  <a:srgbClr val="FF0000"/>
                </a:solidFill>
              </a:rPr>
              <a:t>rapport à l’état initial</a:t>
            </a:r>
            <a:r>
              <a:rPr lang="fr-FR" sz="1800" dirty="0"/>
              <a:t>. Le résultat est différent selon que la </a:t>
            </a:r>
            <a:r>
              <a:rPr lang="fr-FR" sz="1800" dirty="0" smtClean="0"/>
              <a:t>densité initiale </a:t>
            </a:r>
            <a:r>
              <a:rPr lang="fr-FR" sz="1800" dirty="0"/>
              <a:t>des défauts est faible (matériaux de dureté initiale </a:t>
            </a:r>
            <a:r>
              <a:rPr lang="fr-FR" sz="1800" dirty="0" smtClean="0"/>
              <a:t>faible) ou </a:t>
            </a:r>
            <a:r>
              <a:rPr lang="fr-FR" sz="1800" dirty="0"/>
              <a:t>que la densité initiale des défauts est élevée (matériaux de </a:t>
            </a:r>
            <a:r>
              <a:rPr lang="fr-FR" sz="1800" dirty="0" smtClean="0"/>
              <a:t>dureté initiale </a:t>
            </a:r>
            <a:r>
              <a:rPr lang="fr-FR" sz="1800" dirty="0"/>
              <a:t>élevée). Dans le premier cas, la déformation </a:t>
            </a:r>
            <a:r>
              <a:rPr lang="fr-FR" sz="1800" dirty="0" smtClean="0"/>
              <a:t>plastique conduit </a:t>
            </a:r>
            <a:r>
              <a:rPr lang="fr-FR" sz="1800" dirty="0"/>
              <a:t>à un durcissement et dans le second cas à un </a:t>
            </a:r>
            <a:r>
              <a:rPr lang="fr-FR" sz="1800" dirty="0" smtClean="0"/>
              <a:t>adoucissement. </a:t>
            </a:r>
          </a:p>
          <a:p>
            <a:pPr algn="just"/>
            <a:r>
              <a:rPr lang="fr-FR" sz="1800" dirty="0" smtClean="0"/>
              <a:t>Dans </a:t>
            </a:r>
            <a:r>
              <a:rPr lang="fr-FR" sz="1800" dirty="0"/>
              <a:t>le cas des aciers, la frontière se situe aux environs </a:t>
            </a:r>
            <a:r>
              <a:rPr lang="fr-FR" sz="1800" dirty="0" smtClean="0"/>
              <a:t>d’une dureté </a:t>
            </a:r>
            <a:r>
              <a:rPr lang="fr-FR" sz="1800" dirty="0"/>
              <a:t>de 50 HRC. La profondeur affectée par ces phénomènes </a:t>
            </a:r>
            <a:r>
              <a:rPr lang="fr-FR" sz="1800" dirty="0" smtClean="0"/>
              <a:t>est équivalente </a:t>
            </a:r>
            <a:r>
              <a:rPr lang="fr-FR" sz="1800" dirty="0"/>
              <a:t>à celle affectée par les contraintes résiduelles de </a:t>
            </a:r>
            <a:r>
              <a:rPr lang="fr-FR" sz="1800" dirty="0" smtClean="0"/>
              <a:t>compression dans </a:t>
            </a:r>
            <a:r>
              <a:rPr lang="fr-FR" sz="1800" dirty="0"/>
              <a:t>la </a:t>
            </a:r>
            <a:r>
              <a:rPr lang="fr-FR" sz="1800" dirty="0" smtClean="0"/>
              <a:t>couche.</a:t>
            </a:r>
            <a:endParaRPr lang="fr-FR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52"/>
            <a:ext cx="8472518" cy="62865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1800" b="1" dirty="0" smtClean="0"/>
              <a:t>Génération </a:t>
            </a:r>
            <a:r>
              <a:rPr lang="fr-FR" sz="1800" b="1" dirty="0"/>
              <a:t>des contraintes </a:t>
            </a:r>
            <a:r>
              <a:rPr lang="fr-FR" sz="1800" b="1" dirty="0" smtClean="0"/>
              <a:t>résiduelles de </a:t>
            </a:r>
            <a:r>
              <a:rPr lang="fr-FR" sz="1800" b="1" dirty="0"/>
              <a:t>compression</a:t>
            </a:r>
          </a:p>
          <a:p>
            <a:pPr algn="just"/>
            <a:r>
              <a:rPr lang="fr-FR" sz="1900" dirty="0"/>
              <a:t>Tous les traitements mécaniques utilisés imposent au </a:t>
            </a:r>
            <a:r>
              <a:rPr lang="fr-FR" sz="1900" dirty="0" smtClean="0"/>
              <a:t>matériau un </a:t>
            </a:r>
            <a:r>
              <a:rPr lang="fr-FR" sz="1900" dirty="0"/>
              <a:t>cycle de chargement élastoplastique dans une couche </a:t>
            </a:r>
            <a:r>
              <a:rPr lang="fr-FR" sz="1900" dirty="0" smtClean="0"/>
              <a:t>superficielle d’épaisseur </a:t>
            </a:r>
            <a:r>
              <a:rPr lang="fr-FR" sz="1900" dirty="0"/>
              <a:t>plus ou moins importante. Le reste de la </a:t>
            </a:r>
            <a:r>
              <a:rPr lang="fr-FR" sz="1900" dirty="0" smtClean="0"/>
              <a:t>pièce demeuré </a:t>
            </a:r>
            <a:r>
              <a:rPr lang="fr-FR" sz="1900" dirty="0"/>
              <a:t>élastique impose au volume déformé un retour à </a:t>
            </a:r>
            <a:r>
              <a:rPr lang="fr-FR" sz="1900" dirty="0" smtClean="0"/>
              <a:t>une déformation </a:t>
            </a:r>
            <a:r>
              <a:rPr lang="fr-FR" sz="1900" dirty="0"/>
              <a:t>totale quasi </a:t>
            </a:r>
            <a:r>
              <a:rPr lang="fr-FR" sz="1900" dirty="0" smtClean="0"/>
              <a:t>nulle. Selon </a:t>
            </a:r>
            <a:r>
              <a:rPr lang="fr-FR" sz="1900" dirty="0"/>
              <a:t>l’importance de la déformation imposée par le </a:t>
            </a:r>
            <a:r>
              <a:rPr lang="fr-FR" sz="1900" dirty="0" smtClean="0"/>
              <a:t>traitement, ce </a:t>
            </a:r>
            <a:r>
              <a:rPr lang="fr-FR" sz="1900" dirty="0"/>
              <a:t>retour, après suppression du chargement est soit élastique (</a:t>
            </a:r>
            <a:r>
              <a:rPr lang="fr-FR" sz="1900" dirty="0" smtClean="0"/>
              <a:t>adaptation) soit </a:t>
            </a:r>
            <a:r>
              <a:rPr lang="fr-FR" sz="1900" dirty="0"/>
              <a:t>élastique puis plastique (accommodation). </a:t>
            </a:r>
            <a:endParaRPr lang="fr-FR" sz="1900" dirty="0" smtClean="0"/>
          </a:p>
          <a:p>
            <a:pPr algn="just"/>
            <a:r>
              <a:rPr lang="fr-FR" sz="2000" b="1" dirty="0"/>
              <a:t>Grenaillage de </a:t>
            </a:r>
            <a:r>
              <a:rPr lang="fr-FR" sz="2000" b="1" dirty="0" smtClean="0"/>
              <a:t>précontrainte</a:t>
            </a:r>
          </a:p>
          <a:p>
            <a:r>
              <a:rPr lang="fr-FR" sz="2000" b="1" dirty="0" smtClean="0"/>
              <a:t>Généralités</a:t>
            </a:r>
            <a:endParaRPr lang="fr-FR" sz="2000" b="1" dirty="0"/>
          </a:p>
          <a:p>
            <a:pPr algn="just"/>
            <a:r>
              <a:rPr lang="fr-FR" sz="2000" dirty="0"/>
              <a:t>Le grenaillage peut être utilisé pour le nettoyage des </a:t>
            </a:r>
            <a:r>
              <a:rPr lang="fr-FR" sz="2000" dirty="0" smtClean="0"/>
              <a:t>surfaces, pour </a:t>
            </a:r>
            <a:r>
              <a:rPr lang="fr-FR" sz="2000" dirty="0"/>
              <a:t>la mise en forme de pièces minces (</a:t>
            </a:r>
            <a:r>
              <a:rPr lang="fr-FR" sz="2000" dirty="0" err="1"/>
              <a:t>peen</a:t>
            </a:r>
            <a:r>
              <a:rPr lang="fr-FR" sz="2000" dirty="0"/>
              <a:t> </a:t>
            </a:r>
            <a:r>
              <a:rPr lang="fr-FR" sz="2000" dirty="0" err="1"/>
              <a:t>forming</a:t>
            </a:r>
            <a:r>
              <a:rPr lang="fr-FR" sz="2000" dirty="0"/>
              <a:t>) et pour </a:t>
            </a:r>
            <a:r>
              <a:rPr lang="fr-FR" sz="2000" dirty="0" smtClean="0"/>
              <a:t>la mise </a:t>
            </a:r>
            <a:r>
              <a:rPr lang="fr-FR" sz="2000" dirty="0"/>
              <a:t>en contrainte de compression des couches superficielles </a:t>
            </a:r>
            <a:r>
              <a:rPr lang="fr-FR" sz="2000" dirty="0" smtClean="0"/>
              <a:t>d’une pièce</a:t>
            </a:r>
            <a:r>
              <a:rPr lang="fr-FR" sz="2000" dirty="0"/>
              <a:t>. Cette dernière utilisation est appelée grenaillage de </a:t>
            </a:r>
            <a:r>
              <a:rPr lang="fr-FR" sz="2000" dirty="0" smtClean="0"/>
              <a:t>précontrainte (</a:t>
            </a:r>
            <a:r>
              <a:rPr lang="fr-FR" sz="2000" dirty="0" err="1" smtClean="0"/>
              <a:t>shot</a:t>
            </a:r>
            <a:r>
              <a:rPr lang="fr-FR" sz="2000" dirty="0" smtClean="0"/>
              <a:t> </a:t>
            </a:r>
            <a:r>
              <a:rPr lang="fr-FR" sz="2000" dirty="0" err="1"/>
              <a:t>peening</a:t>
            </a:r>
            <a:r>
              <a:rPr lang="fr-FR" sz="2000" dirty="0"/>
              <a:t>) qu’il ne faut pas confondre avec les </a:t>
            </a:r>
            <a:r>
              <a:rPr lang="fr-FR" sz="2000" dirty="0" smtClean="0"/>
              <a:t>deux autres </a:t>
            </a:r>
            <a:r>
              <a:rPr lang="fr-FR" sz="2000" dirty="0"/>
              <a:t>(décapage, formage</a:t>
            </a:r>
            <a:r>
              <a:rPr lang="fr-FR" sz="2000" dirty="0" smtClean="0"/>
              <a:t>). Le </a:t>
            </a:r>
            <a:r>
              <a:rPr lang="fr-FR" sz="2000" dirty="0"/>
              <a:t>grenaillage de précontrainte est le plus utilisé des </a:t>
            </a:r>
            <a:r>
              <a:rPr lang="fr-FR" sz="2000" dirty="0" smtClean="0"/>
              <a:t>traitements superficiels </a:t>
            </a:r>
            <a:r>
              <a:rPr lang="fr-FR" sz="2000" dirty="0"/>
              <a:t>mécaniques dans le domaine industriel où il fait </a:t>
            </a:r>
            <a:r>
              <a:rPr lang="fr-FR" sz="2000" dirty="0" smtClean="0"/>
              <a:t>l’objet d’un </a:t>
            </a:r>
            <a:r>
              <a:rPr lang="fr-FR" sz="2000" dirty="0"/>
              <a:t>nombre d’applications croissant, en particulier dans </a:t>
            </a:r>
            <a:r>
              <a:rPr lang="fr-FR" sz="2000" dirty="0" smtClean="0"/>
              <a:t>le domaine </a:t>
            </a:r>
            <a:r>
              <a:rPr lang="fr-FR" sz="2000" dirty="0"/>
              <a:t>des pièces sollicitées en fatigue et en corrosion sous contrainte</a:t>
            </a:r>
            <a:endParaRPr lang="fr-FR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14290"/>
            <a:ext cx="8501122" cy="63579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fr-FR" sz="1600" b="1" dirty="0"/>
              <a:t>Une opération de grenaillage consiste à soumettre la </a:t>
            </a:r>
            <a:r>
              <a:rPr lang="fr-FR" sz="1600" b="1" dirty="0" smtClean="0"/>
              <a:t>surface </a:t>
            </a:r>
            <a:r>
              <a:rPr lang="fr-FR" sz="1600" dirty="0" smtClean="0"/>
              <a:t>d’une </a:t>
            </a:r>
            <a:r>
              <a:rPr lang="fr-FR" sz="1600" dirty="0"/>
              <a:t>pièce à un « bombardement » contrôlé de </a:t>
            </a:r>
            <a:r>
              <a:rPr lang="fr-FR" sz="1600" dirty="0" smtClean="0"/>
              <a:t>particules généralement sphériques</a:t>
            </a:r>
            <a:r>
              <a:rPr lang="fr-FR" sz="1600" dirty="0"/>
              <a:t>. Elles sont propulsées à grande vitesse soit par </a:t>
            </a:r>
            <a:r>
              <a:rPr lang="fr-FR" sz="1600" dirty="0" smtClean="0"/>
              <a:t>une turbine </a:t>
            </a:r>
            <a:r>
              <a:rPr lang="fr-FR" sz="1600" dirty="0"/>
              <a:t>soit par un jet d’air comprimé, parfois elles sont attachées </a:t>
            </a:r>
            <a:r>
              <a:rPr lang="fr-FR" sz="1600" dirty="0" smtClean="0"/>
              <a:t>à un </a:t>
            </a:r>
            <a:r>
              <a:rPr lang="fr-FR" sz="1600" dirty="0"/>
              <a:t>drapeau ou à des fils mis en rotation (roto </a:t>
            </a:r>
            <a:r>
              <a:rPr lang="fr-FR" sz="1600" dirty="0" err="1"/>
              <a:t>peening</a:t>
            </a:r>
            <a:r>
              <a:rPr lang="fr-FR" sz="1600" dirty="0" smtClean="0"/>
              <a:t>).Les </a:t>
            </a:r>
            <a:r>
              <a:rPr lang="fr-FR" sz="1600" dirty="0"/>
              <a:t>particules utilisées sont soit de la grenaille d’acier (</a:t>
            </a:r>
            <a:r>
              <a:rPr lang="fr-FR" sz="1600" dirty="0" err="1"/>
              <a:t>steel</a:t>
            </a:r>
            <a:r>
              <a:rPr lang="fr-FR" sz="1600" dirty="0"/>
              <a:t> </a:t>
            </a:r>
            <a:r>
              <a:rPr lang="fr-FR" sz="1600" dirty="0" err="1" smtClean="0"/>
              <a:t>shot</a:t>
            </a:r>
            <a:r>
              <a:rPr lang="fr-FR" sz="1600" dirty="0" smtClean="0"/>
              <a:t>)soit </a:t>
            </a:r>
            <a:r>
              <a:rPr lang="fr-FR" sz="1600" dirty="0"/>
              <a:t>des billes de céramique ou de verre (</a:t>
            </a:r>
            <a:r>
              <a:rPr lang="fr-FR" sz="1600" dirty="0" err="1"/>
              <a:t>ceramic</a:t>
            </a:r>
            <a:r>
              <a:rPr lang="fr-FR" sz="1600" dirty="0"/>
              <a:t> or glass </a:t>
            </a:r>
            <a:r>
              <a:rPr lang="fr-FR" sz="1600" dirty="0" err="1"/>
              <a:t>beads</a:t>
            </a:r>
            <a:r>
              <a:rPr lang="fr-FR" sz="1600" dirty="0" smtClean="0"/>
              <a:t>).Chaque </a:t>
            </a:r>
            <a:r>
              <a:rPr lang="fr-FR" sz="1600" dirty="0"/>
              <a:t>particule agit comme un minuscule marteau à tête </a:t>
            </a:r>
            <a:r>
              <a:rPr lang="fr-FR" sz="1600" dirty="0" err="1" smtClean="0"/>
              <a:t>sphériqueet</a:t>
            </a:r>
            <a:r>
              <a:rPr lang="fr-FR" sz="1600" dirty="0" smtClean="0"/>
              <a:t> </a:t>
            </a:r>
            <a:r>
              <a:rPr lang="fr-FR" sz="1600" dirty="0"/>
              <a:t>« imprime » dans le matériau une cupule de </a:t>
            </a:r>
            <a:r>
              <a:rPr lang="fr-FR" sz="1600" dirty="0" smtClean="0"/>
              <a:t>déformation plastique </a:t>
            </a:r>
            <a:r>
              <a:rPr lang="fr-FR" sz="1600" dirty="0"/>
              <a:t>plus ou moins profonde selon la nature du matériau </a:t>
            </a:r>
            <a:r>
              <a:rPr lang="fr-FR" sz="1600" dirty="0" smtClean="0"/>
              <a:t>grenaillé et </a:t>
            </a:r>
            <a:r>
              <a:rPr lang="fr-FR" sz="1600" dirty="0"/>
              <a:t>l’énergie cinétique de la particule. L’opération est </a:t>
            </a:r>
            <a:r>
              <a:rPr lang="fr-FR" sz="1600" dirty="0" smtClean="0"/>
              <a:t>terminée lorsque </a:t>
            </a:r>
            <a:r>
              <a:rPr lang="fr-FR" sz="1600" dirty="0"/>
              <a:t>la surface est entièrement recouverte par un </a:t>
            </a:r>
            <a:r>
              <a:rPr lang="fr-FR" sz="1600" dirty="0" smtClean="0"/>
              <a:t>réseau d’empreintes </a:t>
            </a:r>
            <a:r>
              <a:rPr lang="fr-FR" sz="1600" dirty="0"/>
              <a:t>suffisamment dense</a:t>
            </a:r>
            <a:r>
              <a:rPr lang="fr-FR" sz="1600" dirty="0" smtClean="0"/>
              <a:t>.</a:t>
            </a:r>
          </a:p>
          <a:p>
            <a:r>
              <a:rPr lang="fr-FR" sz="1600" dirty="0"/>
              <a:t>Le </a:t>
            </a:r>
            <a:r>
              <a:rPr lang="fr-FR" sz="1600" b="1" i="1" dirty="0"/>
              <a:t>diamètre des billes libres varie en général de 0,3 à 2,4 mm </a:t>
            </a:r>
            <a:r>
              <a:rPr lang="fr-FR" sz="1600" b="1" i="1" dirty="0" smtClean="0"/>
              <a:t>et </a:t>
            </a:r>
            <a:r>
              <a:rPr lang="fr-FR" sz="1600" dirty="0" smtClean="0"/>
              <a:t>peut </a:t>
            </a:r>
            <a:r>
              <a:rPr lang="fr-FR" sz="1600" dirty="0"/>
              <a:t>atteindre exceptionnellement 6 mm alors qu’il varie de 1 </a:t>
            </a:r>
            <a:r>
              <a:rPr lang="fr-FR" sz="1600" dirty="0" smtClean="0"/>
              <a:t>à 2 </a:t>
            </a:r>
            <a:r>
              <a:rPr lang="fr-FR" sz="1600" dirty="0"/>
              <a:t>mm pour les billes attachées. Il est défini par les calibres </a:t>
            </a:r>
            <a:r>
              <a:rPr lang="fr-FR" sz="1600" dirty="0" smtClean="0"/>
              <a:t>américains </a:t>
            </a:r>
            <a:r>
              <a:rPr lang="pt-BR" sz="1600" dirty="0" smtClean="0"/>
              <a:t>S </a:t>
            </a:r>
            <a:r>
              <a:rPr lang="pt-BR" sz="1600" dirty="0"/>
              <a:t>70, S 110, S 170, S 230, S 330, S 550, S 660, etc. La lettre </a:t>
            </a:r>
            <a:r>
              <a:rPr lang="pt-BR" sz="1600" dirty="0" smtClean="0"/>
              <a:t>S </a:t>
            </a:r>
            <a:r>
              <a:rPr lang="fr-FR" sz="1600" dirty="0" smtClean="0"/>
              <a:t>est </a:t>
            </a:r>
            <a:r>
              <a:rPr lang="fr-FR" sz="1600" dirty="0"/>
              <a:t>l’initiale de </a:t>
            </a:r>
            <a:r>
              <a:rPr lang="fr-FR" sz="1600" dirty="0" err="1"/>
              <a:t>shot</a:t>
            </a:r>
            <a:r>
              <a:rPr lang="fr-FR" sz="1600" dirty="0"/>
              <a:t> (grenaille) et le nombre qui suit indique le </a:t>
            </a:r>
            <a:r>
              <a:rPr lang="fr-FR" sz="1600" dirty="0" smtClean="0"/>
              <a:t>diamètre de </a:t>
            </a:r>
            <a:r>
              <a:rPr lang="fr-FR" sz="1600" dirty="0"/>
              <a:t>la bille exprimé en dix millièmes d’</a:t>
            </a:r>
            <a:r>
              <a:rPr lang="fr-FR" sz="1600" dirty="0" err="1"/>
              <a:t>inch</a:t>
            </a:r>
            <a:r>
              <a:rPr lang="fr-FR" sz="1600" dirty="0"/>
              <a:t> (1 </a:t>
            </a:r>
            <a:r>
              <a:rPr lang="fr-FR" sz="1600" dirty="0" err="1"/>
              <a:t>inch</a:t>
            </a:r>
            <a:r>
              <a:rPr lang="fr-FR" sz="1600" dirty="0"/>
              <a:t> = 25,4 mm</a:t>
            </a:r>
            <a:r>
              <a:rPr lang="fr-FR" sz="1600" dirty="0" smtClean="0"/>
              <a:t>).Dans </a:t>
            </a:r>
            <a:r>
              <a:rPr lang="fr-FR" sz="1600" dirty="0"/>
              <a:t>la norme française le diamètre est en micromètres pour </a:t>
            </a:r>
            <a:r>
              <a:rPr lang="fr-FR" sz="1600" dirty="0" smtClean="0"/>
              <a:t>des valeurs </a:t>
            </a:r>
            <a:r>
              <a:rPr lang="fr-FR" sz="1600" dirty="0"/>
              <a:t>inférieures à un millimètre et en millimètres pour les </a:t>
            </a:r>
            <a:r>
              <a:rPr lang="fr-FR" sz="1600" dirty="0" smtClean="0"/>
              <a:t>valeurs supérieures.</a:t>
            </a:r>
          </a:p>
          <a:p>
            <a:endParaRPr lang="fr-FR" sz="1600" dirty="0"/>
          </a:p>
          <a:p>
            <a:endParaRPr lang="fr-FR" sz="1600" dirty="0" smtClean="0"/>
          </a:p>
          <a:p>
            <a:r>
              <a:rPr lang="fr-FR" sz="1600" dirty="0" smtClean="0"/>
              <a:t>L’</a:t>
            </a:r>
            <a:r>
              <a:rPr lang="fr-FR" sz="1600" b="1" i="1" dirty="0" smtClean="0"/>
              <a:t>énergie </a:t>
            </a:r>
            <a:r>
              <a:rPr lang="fr-FR" sz="1600" b="1" i="1" dirty="0"/>
              <a:t>du jet de grenaille dépend de la masse volumique, de </a:t>
            </a:r>
            <a:r>
              <a:rPr lang="fr-FR" sz="1600" b="1" i="1" dirty="0" smtClean="0"/>
              <a:t>la </a:t>
            </a:r>
            <a:r>
              <a:rPr lang="fr-FR" sz="1600" dirty="0" smtClean="0"/>
              <a:t>dimension</a:t>
            </a:r>
            <a:r>
              <a:rPr lang="fr-FR" sz="1600" dirty="0"/>
              <a:t>, de la vitesse, de l’angle d’impact et de la dureté de </a:t>
            </a:r>
            <a:r>
              <a:rPr lang="fr-FR" sz="1600" dirty="0" smtClean="0"/>
              <a:t>la bille</a:t>
            </a:r>
            <a:r>
              <a:rPr lang="fr-FR" sz="1600" dirty="0"/>
              <a:t>. </a:t>
            </a:r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28"/>
            <a:ext cx="6908722" cy="149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642918"/>
            <a:ext cx="5036648" cy="3745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1071538" y="214290"/>
            <a:ext cx="6572296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/>
              <a:t>Schéma montrant le principe du grenaillage de précontraintes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285720" y="4643446"/>
            <a:ext cx="857256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fr-FR" b="1" dirty="0" smtClean="0"/>
              <a:t>Effets du grenaillage</a:t>
            </a:r>
          </a:p>
          <a:p>
            <a:r>
              <a:rPr lang="fr-FR" dirty="0" smtClean="0"/>
              <a:t>L’action du grenaillage est double. Elle comprend :</a:t>
            </a:r>
          </a:p>
          <a:p>
            <a:r>
              <a:rPr lang="fr-FR" dirty="0" smtClean="0"/>
              <a:t>— un effet « de peau » se traduisant par la modification de la rugosité, le « gommage » des défauts superficiels mais également par un fort écrouissage local du matériau qui altère plus ou moins fortement sa capacité de déformation ultérieure et sa dureté ;</a:t>
            </a:r>
          </a:p>
          <a:p>
            <a:r>
              <a:rPr lang="fr-FR" dirty="0" smtClean="0"/>
              <a:t>— un effet « en profondeur » se traduisant par la génération d’un </a:t>
            </a:r>
            <a:r>
              <a:rPr lang="fr-FR" b="1" i="1" dirty="0" smtClean="0"/>
              <a:t>champ de contraintes résiduelles de compression qui constitue </a:t>
            </a:r>
            <a:r>
              <a:rPr lang="fr-FR" dirty="0" smtClean="0"/>
              <a:t>l’atout majeur du traitement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928670"/>
            <a:ext cx="7165419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2071670" y="285728"/>
            <a:ext cx="428628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Répartition des contraintes résiduelles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7294811" cy="54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1071538" y="214290"/>
            <a:ext cx="7072362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Influence du diamètre de grenaillage sur les contraintes résiduelles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857232"/>
            <a:ext cx="6112617" cy="5171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428596" y="214290"/>
            <a:ext cx="835824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Influence de  la vitesse de projection de grenaillage sur les  contraintes résiduelles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829</Words>
  <Application>Microsoft Office PowerPoint</Application>
  <PresentationFormat>Affichage à l'écran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 Traitements mécaniques superficiels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Traitements mécaniques superficiels </dc:title>
  <dc:creator>utilisateur</dc:creator>
  <cp:lastModifiedBy>mzina</cp:lastModifiedBy>
  <cp:revision>25</cp:revision>
  <dcterms:created xsi:type="dcterms:W3CDTF">2015-01-14T09:16:30Z</dcterms:created>
  <dcterms:modified xsi:type="dcterms:W3CDTF">2016-01-27T18:16:01Z</dcterms:modified>
</cp:coreProperties>
</file>