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1" r:id="rId3"/>
    <p:sldId id="257" r:id="rId4"/>
    <p:sldId id="316" r:id="rId5"/>
    <p:sldId id="258" r:id="rId6"/>
    <p:sldId id="309" r:id="rId7"/>
    <p:sldId id="310" r:id="rId8"/>
    <p:sldId id="312" r:id="rId9"/>
    <p:sldId id="342" r:id="rId10"/>
    <p:sldId id="268" r:id="rId11"/>
    <p:sldId id="335" r:id="rId12"/>
    <p:sldId id="270" r:id="rId13"/>
    <p:sldId id="271" r:id="rId14"/>
    <p:sldId id="272" r:id="rId15"/>
    <p:sldId id="273" r:id="rId16"/>
    <p:sldId id="343" r:id="rId17"/>
    <p:sldId id="279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344" r:id="rId26"/>
    <p:sldId id="293" r:id="rId27"/>
    <p:sldId id="320" r:id="rId28"/>
    <p:sldId id="319" r:id="rId29"/>
    <p:sldId id="321" r:id="rId30"/>
    <p:sldId id="317" r:id="rId31"/>
    <p:sldId id="324" r:id="rId32"/>
    <p:sldId id="318" r:id="rId33"/>
    <p:sldId id="327" r:id="rId34"/>
    <p:sldId id="295" r:id="rId3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566F-857A-4886-987C-2F5EF908B2C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7815-A76C-4253-B371-12EDF29C2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566F-857A-4886-987C-2F5EF908B2C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7815-A76C-4253-B371-12EDF29C2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566F-857A-4886-987C-2F5EF908B2C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7815-A76C-4253-B371-12EDF29C2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566F-857A-4886-987C-2F5EF908B2C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7815-A76C-4253-B371-12EDF29C2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566F-857A-4886-987C-2F5EF908B2C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7815-A76C-4253-B371-12EDF29C2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566F-857A-4886-987C-2F5EF908B2C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7815-A76C-4253-B371-12EDF29C2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566F-857A-4886-987C-2F5EF908B2C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7815-A76C-4253-B371-12EDF29C2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566F-857A-4886-987C-2F5EF908B2C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7815-A76C-4253-B371-12EDF29C2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566F-857A-4886-987C-2F5EF908B2C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7815-A76C-4253-B371-12EDF29C2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566F-857A-4886-987C-2F5EF908B2C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7815-A76C-4253-B371-12EDF29C2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566F-857A-4886-987C-2F5EF908B2C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97815-A76C-4253-B371-12EDF29C2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B566F-857A-4886-987C-2F5EF908B2CB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97815-A76C-4253-B371-12EDF29C24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2844" y="2130425"/>
            <a:ext cx="9001156" cy="1470025"/>
          </a:xfrm>
        </p:spPr>
        <p:txBody>
          <a:bodyPr>
            <a:noAutofit/>
          </a:bodyPr>
          <a:lstStyle/>
          <a:p>
            <a:r>
              <a:rPr lang="fr-FR" sz="5400" b="1" dirty="0" smtClean="0"/>
              <a:t>Cas Cliniques de Neurologie</a:t>
            </a:r>
            <a:endParaRPr lang="fr-FR" sz="5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 smtClean="0"/>
              <a:t>Mme</a:t>
            </a:r>
            <a:r>
              <a:rPr lang="fr-FR" b="1" dirty="0"/>
              <a:t>. V, 55 ans, diabétique </a:t>
            </a:r>
            <a:r>
              <a:rPr lang="fr-FR" b="1" dirty="0" err="1"/>
              <a:t>insulino</a:t>
            </a:r>
            <a:r>
              <a:rPr lang="fr-FR" b="1" dirty="0"/>
              <a:t> dépendante, consulte </a:t>
            </a:r>
            <a:endParaRPr lang="fr-FR" b="1" dirty="0" smtClean="0"/>
          </a:p>
          <a:p>
            <a:pPr>
              <a:buNone/>
            </a:pPr>
            <a:r>
              <a:rPr lang="fr-FR" b="1" dirty="0" smtClean="0"/>
              <a:t>son </a:t>
            </a:r>
            <a:r>
              <a:rPr lang="fr-FR" b="1" dirty="0"/>
              <a:t>médecin généraliste </a:t>
            </a:r>
            <a:r>
              <a:rPr lang="fr-FR" b="1" dirty="0" smtClean="0"/>
              <a:t>pour:</a:t>
            </a:r>
          </a:p>
          <a:p>
            <a:r>
              <a:rPr lang="fr-FR" b="1" dirty="0" smtClean="0"/>
              <a:t> </a:t>
            </a:r>
            <a:r>
              <a:rPr lang="fr-FR" b="1" dirty="0"/>
              <a:t>des réveils nocturnes avec des paresthésies bilatérales au niveau des mains. </a:t>
            </a:r>
            <a:endParaRPr lang="fr-FR" b="1" dirty="0" smtClean="0"/>
          </a:p>
          <a:p>
            <a:r>
              <a:rPr lang="fr-FR" b="1" dirty="0" smtClean="0"/>
              <a:t>Au </a:t>
            </a:r>
            <a:r>
              <a:rPr lang="fr-FR" b="1" dirty="0"/>
              <a:t>cours de l'interrogatoire, on </a:t>
            </a:r>
            <a:r>
              <a:rPr lang="fr-FR" b="1" dirty="0" smtClean="0"/>
              <a:t>note:</a:t>
            </a:r>
          </a:p>
          <a:p>
            <a:pPr>
              <a:buNone/>
            </a:pPr>
            <a:r>
              <a:rPr lang="fr-FR" b="1" dirty="0" smtClean="0"/>
              <a:t>           </a:t>
            </a:r>
            <a:r>
              <a:rPr lang="fr-FR" b="1" dirty="0"/>
              <a:t>une aggravation progressive de la symptomatologie et </a:t>
            </a:r>
            <a:r>
              <a:rPr lang="fr-FR" b="1" dirty="0" smtClean="0"/>
              <a:t> </a:t>
            </a:r>
          </a:p>
          <a:p>
            <a:pPr>
              <a:buNone/>
            </a:pPr>
            <a:r>
              <a:rPr lang="fr-FR" b="1" dirty="0" smtClean="0"/>
              <a:t>           l'apparition </a:t>
            </a:r>
            <a:r>
              <a:rPr lang="fr-FR" b="1" dirty="0"/>
              <a:t>d'une maladresse à la préhension.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Question 1/5. Quels sont les facteurs de risques</a:t>
            </a: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Du syndrome du canal carpien?</a:t>
            </a:r>
          </a:p>
          <a:p>
            <a:pPr fontAlgn="t">
              <a:buNone/>
            </a:pPr>
            <a:r>
              <a:rPr lang="fr-FR" dirty="0" smtClean="0"/>
              <a:t>      A. diabète </a:t>
            </a:r>
            <a:br>
              <a:rPr lang="fr-FR" dirty="0" smtClean="0"/>
            </a:br>
            <a:r>
              <a:rPr lang="fr-FR" dirty="0" smtClean="0"/>
              <a:t> B. alcoolisme </a:t>
            </a:r>
            <a:br>
              <a:rPr lang="fr-FR" dirty="0" smtClean="0"/>
            </a:br>
            <a:r>
              <a:rPr lang="fr-FR" dirty="0" smtClean="0"/>
              <a:t> C. sexe féminin </a:t>
            </a:r>
            <a:br>
              <a:rPr lang="fr-FR" dirty="0" smtClean="0"/>
            </a:br>
            <a:r>
              <a:rPr lang="fr-FR" dirty="0" smtClean="0"/>
              <a:t> D. hérédité </a:t>
            </a:r>
            <a:br>
              <a:rPr lang="fr-FR" dirty="0" smtClean="0"/>
            </a:br>
            <a:r>
              <a:rPr lang="fr-FR" dirty="0" smtClean="0"/>
              <a:t> E. hypothyroïdie 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361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Question 2/5. Dans le syndrome du canal carpien, </a:t>
            </a:r>
            <a:endParaRPr lang="fr-FR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on </a:t>
            </a:r>
            <a:r>
              <a:rPr lang="fr-FR" b="1" dirty="0">
                <a:solidFill>
                  <a:srgbClr val="FF0000"/>
                </a:solidFill>
              </a:rPr>
              <a:t>peut retrouver </a:t>
            </a:r>
            <a:r>
              <a:rPr lang="fr-FR" b="1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endParaRPr lang="fr-FR" dirty="0">
              <a:solidFill>
                <a:srgbClr val="FF0000"/>
              </a:solidFill>
            </a:endParaRPr>
          </a:p>
          <a:p>
            <a:pPr fontAlgn="t">
              <a:buNone/>
            </a:pPr>
            <a:r>
              <a:rPr lang="fr-FR" dirty="0" smtClean="0"/>
              <a:t>   </a:t>
            </a:r>
            <a:r>
              <a:rPr lang="fr-FR" dirty="0"/>
              <a:t> </a:t>
            </a:r>
            <a:r>
              <a:rPr lang="fr-FR" b="1" dirty="0"/>
              <a:t>A. des paresthésies dans le pouce, index, majeur. 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r>
              <a:rPr lang="fr-FR" b="1" dirty="0"/>
              <a:t>B. des paresthésies dans l'annulaire et </a:t>
            </a:r>
            <a:r>
              <a:rPr lang="fr-FR" b="1" dirty="0" smtClean="0"/>
              <a:t>auriculaire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r>
              <a:rPr lang="fr-FR" b="1" dirty="0"/>
              <a:t>C. une amyotrophie des muscles </a:t>
            </a:r>
            <a:r>
              <a:rPr lang="fr-FR" b="1" dirty="0" err="1"/>
              <a:t>hypothénariens</a:t>
            </a:r>
            <a:r>
              <a:rPr lang="fr-FR" b="1" dirty="0"/>
              <a:t> 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r>
              <a:rPr lang="fr-FR" b="1" dirty="0"/>
              <a:t>D. une amyotrophie des muscles </a:t>
            </a:r>
            <a:r>
              <a:rPr lang="fr-FR" b="1" dirty="0" err="1"/>
              <a:t>thénariens</a:t>
            </a:r>
            <a:r>
              <a:rPr lang="fr-FR" b="1" dirty="0"/>
              <a:t> 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r>
              <a:rPr lang="fr-FR" b="1" dirty="0"/>
              <a:t>E. des douleurs irradiant dans l'épaule 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507288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Question 3/5. Le syndrome du canal carpien </a:t>
            </a:r>
            <a:r>
              <a:rPr lang="fr-FR" b="1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endParaRPr lang="fr-FR" dirty="0">
              <a:solidFill>
                <a:srgbClr val="FF0000"/>
              </a:solidFill>
            </a:endParaRPr>
          </a:p>
          <a:p>
            <a:pPr fontAlgn="t">
              <a:buNone/>
            </a:pPr>
            <a:r>
              <a:rPr lang="fr-FR" dirty="0"/>
              <a:t> </a:t>
            </a:r>
            <a:r>
              <a:rPr lang="fr-FR" dirty="0" smtClean="0"/>
              <a:t>   </a:t>
            </a:r>
            <a:r>
              <a:rPr lang="fr-FR" b="1" dirty="0" smtClean="0"/>
              <a:t>A</a:t>
            </a:r>
            <a:r>
              <a:rPr lang="fr-FR" b="1" dirty="0"/>
              <a:t>. peut entrer dans le cadre d'une maladie professionnelle 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r>
              <a:rPr lang="fr-FR" b="1" dirty="0"/>
              <a:t>B. peut être associé à des doigts à </a:t>
            </a:r>
            <a:r>
              <a:rPr lang="fr-FR" b="1" dirty="0" smtClean="0"/>
              <a:t>ressaut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r>
              <a:rPr lang="fr-FR" b="1" dirty="0"/>
              <a:t>C. n'atteint jamais les hommes jeunes </a:t>
            </a:r>
            <a:endParaRPr lang="fr-FR" b="1" dirty="0" smtClean="0"/>
          </a:p>
          <a:p>
            <a:pPr fontAlgn="t">
              <a:buNone/>
            </a:pPr>
            <a:r>
              <a:rPr lang="fr-FR" dirty="0" smtClean="0"/>
              <a:t>    </a:t>
            </a:r>
            <a:r>
              <a:rPr lang="fr-FR" dirty="0"/>
              <a:t> </a:t>
            </a:r>
            <a:r>
              <a:rPr lang="fr-FR" b="1" dirty="0"/>
              <a:t>D. peut être aggravé ou déclenché par une grossesse 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r>
              <a:rPr lang="fr-FR" b="1" dirty="0"/>
              <a:t>E. peut avoir une symptomatologie aigue et hyperalgique 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Question 4/5. Comment pouvez-vous </a:t>
            </a:r>
            <a:r>
              <a:rPr lang="fr-FR" b="1" dirty="0" smtClean="0">
                <a:solidFill>
                  <a:srgbClr val="FF0000"/>
                </a:solidFill>
              </a:rPr>
              <a:t>confirmer</a:t>
            </a: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le </a:t>
            </a:r>
            <a:r>
              <a:rPr lang="fr-FR" b="1" dirty="0" err="1" smtClean="0">
                <a:solidFill>
                  <a:srgbClr val="FF0000"/>
                </a:solidFill>
              </a:rPr>
              <a:t>Diag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>
                <a:solidFill>
                  <a:srgbClr val="FF0000"/>
                </a:solidFill>
              </a:rPr>
              <a:t>positif du </a:t>
            </a:r>
            <a:r>
              <a:rPr lang="fr-FR" b="1" dirty="0" smtClean="0">
                <a:solidFill>
                  <a:srgbClr val="FF0000"/>
                </a:solidFill>
              </a:rPr>
              <a:t>syndrome </a:t>
            </a:r>
            <a:r>
              <a:rPr lang="fr-FR" b="1" dirty="0">
                <a:solidFill>
                  <a:srgbClr val="FF0000"/>
                </a:solidFill>
              </a:rPr>
              <a:t>du canal carpien ?</a:t>
            </a:r>
            <a:endParaRPr lang="fr-FR" dirty="0">
              <a:solidFill>
                <a:srgbClr val="FF0000"/>
              </a:solidFill>
            </a:endParaRPr>
          </a:p>
          <a:p>
            <a:pPr fontAlgn="t">
              <a:buNone/>
            </a:pPr>
            <a:r>
              <a:rPr lang="fr-FR" dirty="0" smtClean="0"/>
              <a:t>     </a:t>
            </a:r>
            <a:r>
              <a:rPr lang="fr-FR" b="1" dirty="0" smtClean="0"/>
              <a:t>A</a:t>
            </a:r>
            <a:r>
              <a:rPr lang="fr-FR" b="1" dirty="0"/>
              <a:t>. écho-doppler cervical 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r>
              <a:rPr lang="fr-FR" b="1" dirty="0"/>
              <a:t>B. l'examen clinique 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r>
              <a:rPr lang="fr-FR" b="1" dirty="0"/>
              <a:t>C. IRM du poignet </a:t>
            </a:r>
            <a:endParaRPr lang="fr-FR" b="1" dirty="0" smtClean="0"/>
          </a:p>
          <a:p>
            <a:pPr fontAlgn="t">
              <a:buNone/>
            </a:pPr>
            <a:r>
              <a:rPr lang="fr-FR" dirty="0"/>
              <a:t> </a:t>
            </a:r>
            <a:r>
              <a:rPr lang="fr-FR" dirty="0" smtClean="0"/>
              <a:t>    </a:t>
            </a:r>
            <a:r>
              <a:rPr lang="fr-FR" b="1" dirty="0" smtClean="0"/>
              <a:t>D</a:t>
            </a:r>
            <a:r>
              <a:rPr lang="fr-FR" b="1" dirty="0"/>
              <a:t>. électromyogramme </a:t>
            </a:r>
            <a:r>
              <a:rPr lang="fr-FR" dirty="0"/>
              <a:t> </a:t>
            </a:r>
            <a:r>
              <a:rPr lang="fr-FR" b="1" dirty="0"/>
              <a:t>E. radiographie du </a:t>
            </a:r>
            <a:r>
              <a:rPr lang="fr-FR" b="1" dirty="0" smtClean="0"/>
              <a:t> </a:t>
            </a:r>
          </a:p>
          <a:p>
            <a:pPr fontAlgn="t">
              <a:buNone/>
            </a:pPr>
            <a:r>
              <a:rPr lang="fr-FR" b="1" dirty="0" smtClean="0"/>
              <a:t>      poignet</a:t>
            </a:r>
            <a:r>
              <a:rPr lang="fr-FR" b="1" dirty="0"/>
              <a:t> 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Question 5/5. Dans le traitement du </a:t>
            </a:r>
            <a:r>
              <a:rPr lang="fr-FR" b="1" dirty="0" smtClean="0">
                <a:solidFill>
                  <a:srgbClr val="FF0000"/>
                </a:solidFill>
              </a:rPr>
              <a:t>syndrome</a:t>
            </a: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du canal </a:t>
            </a:r>
            <a:r>
              <a:rPr lang="fr-FR" b="1" dirty="0">
                <a:solidFill>
                  <a:srgbClr val="FF0000"/>
                </a:solidFill>
              </a:rPr>
              <a:t>carpien :</a:t>
            </a:r>
            <a:endParaRPr lang="fr-FR" dirty="0">
              <a:solidFill>
                <a:srgbClr val="FF0000"/>
              </a:solidFill>
            </a:endParaRPr>
          </a:p>
          <a:p>
            <a:pPr fontAlgn="t">
              <a:buNone/>
            </a:pPr>
            <a:r>
              <a:rPr lang="fr-FR" dirty="0" smtClean="0"/>
              <a:t>   </a:t>
            </a:r>
            <a:r>
              <a:rPr lang="fr-FR" dirty="0"/>
              <a:t> </a:t>
            </a:r>
            <a:r>
              <a:rPr lang="fr-FR" b="1" dirty="0"/>
              <a:t>A. le port d'une attelle nocturne soulage la symptomatologie 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r>
              <a:rPr lang="fr-FR" b="1" dirty="0"/>
              <a:t>B. les infiltrations itératives de corticoïdes sont conseillées </a:t>
            </a:r>
            <a:endParaRPr lang="fr-FR" b="1" dirty="0" smtClean="0"/>
          </a:p>
          <a:p>
            <a:pPr fontAlgn="t">
              <a:buNone/>
            </a:pPr>
            <a:r>
              <a:rPr lang="fr-FR" dirty="0" smtClean="0"/>
              <a:t>   </a:t>
            </a:r>
            <a:r>
              <a:rPr lang="fr-FR" dirty="0"/>
              <a:t> </a:t>
            </a:r>
            <a:r>
              <a:rPr lang="fr-FR" b="1" dirty="0"/>
              <a:t>C. la chirurgie apporte souvent une guérison 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r>
              <a:rPr lang="fr-FR" b="1" dirty="0"/>
              <a:t>D. la chirurgie endoscopique améliore les suites opératoires 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r>
              <a:rPr lang="fr-FR" b="1" dirty="0"/>
              <a:t>E. la chirurgie est rarement indiquée 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sz="9600" b="1" i="1" dirty="0" smtClean="0"/>
          </a:p>
          <a:p>
            <a:pPr algn="ctr">
              <a:buNone/>
            </a:pPr>
            <a:r>
              <a:rPr lang="fr-FR" sz="9600" b="1" i="1" dirty="0" smtClean="0"/>
              <a:t>3</a:t>
            </a:r>
            <a:endParaRPr lang="fr-FR" sz="9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b="1" dirty="0" smtClean="0"/>
              <a:t>Un homme de 46 ans consulte pour une difficulté motrice des mains </a:t>
            </a:r>
          </a:p>
          <a:p>
            <a:pPr>
              <a:buNone/>
            </a:pPr>
            <a:r>
              <a:rPr lang="fr-FR" b="1" dirty="0" smtClean="0"/>
              <a:t>apparue insidieusement environ 2 ans plus tôt.</a:t>
            </a:r>
          </a:p>
          <a:p>
            <a:pPr>
              <a:buNone/>
            </a:pPr>
            <a:r>
              <a:rPr lang="fr-FR" b="1" dirty="0" smtClean="0"/>
              <a:t>Ce patient, sans antécédent particulier, rapporte avoir éprouvé une </a:t>
            </a:r>
          </a:p>
          <a:p>
            <a:pPr>
              <a:buNone/>
            </a:pPr>
            <a:r>
              <a:rPr lang="fr-FR" b="1" dirty="0" smtClean="0"/>
              <a:t>sensation de faiblesse indolore de la main droite  s'aggravant </a:t>
            </a:r>
          </a:p>
          <a:p>
            <a:pPr>
              <a:buNone/>
            </a:pPr>
            <a:r>
              <a:rPr lang="fr-FR" b="1" dirty="0" smtClean="0"/>
              <a:t>lentement, qui a gagné l'autre main près d'un an plus tard.</a:t>
            </a:r>
          </a:p>
          <a:p>
            <a:pPr>
              <a:buNone/>
            </a:pPr>
            <a:endParaRPr lang="fr-FR" b="1" dirty="0" smtClean="0"/>
          </a:p>
          <a:p>
            <a:pPr>
              <a:buNone/>
            </a:pPr>
            <a:r>
              <a:rPr lang="fr-FR" b="1" dirty="0" smtClean="0"/>
              <a:t>Cette difficulté retentit désormais sur les activités quotidiennes.</a:t>
            </a:r>
          </a:p>
          <a:p>
            <a:pPr>
              <a:buNone/>
            </a:pPr>
            <a:r>
              <a:rPr lang="fr-FR" b="1" dirty="0" smtClean="0"/>
              <a:t>Il n'exprime aucune plainte sensitive, ni aucune douleur, en dehors </a:t>
            </a:r>
          </a:p>
          <a:p>
            <a:pPr>
              <a:buNone/>
            </a:pPr>
            <a:r>
              <a:rPr lang="fr-FR" b="1" dirty="0" smtClean="0"/>
              <a:t>de quelques crampes des mains et des avant- bras, ni aucun </a:t>
            </a:r>
          </a:p>
          <a:p>
            <a:pPr>
              <a:buNone/>
            </a:pPr>
            <a:r>
              <a:rPr lang="fr-FR" b="1" dirty="0" smtClean="0"/>
              <a:t>symptôme des membres inférieurs.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361459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L'état général est conservé.</a:t>
            </a:r>
          </a:p>
          <a:p>
            <a:pPr>
              <a:buNone/>
            </a:pPr>
            <a:endParaRPr lang="fr-FR" sz="35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3500" b="1" dirty="0" smtClean="0">
                <a:solidFill>
                  <a:srgbClr val="FF0000"/>
                </a:solidFill>
              </a:rPr>
              <a:t>L'examen retrouve:</a:t>
            </a:r>
          </a:p>
          <a:p>
            <a:pPr>
              <a:buNone/>
            </a:pPr>
            <a:r>
              <a:rPr lang="fr-FR" sz="3500" b="1" dirty="0" smtClean="0">
                <a:solidFill>
                  <a:srgbClr val="FF0000"/>
                </a:solidFill>
              </a:rPr>
              <a:t>	</a:t>
            </a:r>
            <a:r>
              <a:rPr lang="fr-FR" b="1" dirty="0" smtClean="0">
                <a:solidFill>
                  <a:srgbClr val="00B050"/>
                </a:solidFill>
              </a:rPr>
              <a:t>une amyotrophie</a:t>
            </a:r>
          </a:p>
          <a:p>
            <a:pPr>
              <a:buNone/>
            </a:pPr>
            <a:r>
              <a:rPr lang="fr-FR" b="1" dirty="0" smtClean="0">
                <a:solidFill>
                  <a:srgbClr val="00B050"/>
                </a:solidFill>
              </a:rPr>
              <a:t>	</a:t>
            </a:r>
            <a:r>
              <a:rPr lang="fr-FR" b="1" dirty="0" smtClean="0"/>
              <a:t>un </a:t>
            </a:r>
            <a:r>
              <a:rPr lang="fr-FR" b="1" dirty="0" smtClean="0">
                <a:solidFill>
                  <a:srgbClr val="00B050"/>
                </a:solidFill>
              </a:rPr>
              <a:t>déficit moteur </a:t>
            </a:r>
            <a:r>
              <a:rPr lang="fr-FR" b="1" dirty="0" smtClean="0"/>
              <a:t>intéressant du côté droit les muscles interosseux,</a:t>
            </a:r>
          </a:p>
          <a:p>
            <a:pPr>
              <a:buNone/>
            </a:pPr>
            <a:r>
              <a:rPr lang="fr-FR" b="1" dirty="0" smtClean="0"/>
              <a:t>	l'extension des dernières phalanges des derniers doigts, l'extension des doigts et des mains, donnant un aspect de main partiellement tombante.</a:t>
            </a:r>
          </a:p>
          <a:p>
            <a:pPr>
              <a:buNone/>
            </a:pPr>
            <a:r>
              <a:rPr lang="fr-FR" b="1" dirty="0" smtClean="0"/>
              <a:t>        </a:t>
            </a:r>
          </a:p>
          <a:p>
            <a:pPr>
              <a:buNone/>
            </a:pPr>
            <a:r>
              <a:rPr lang="fr-FR" b="1" dirty="0" smtClean="0"/>
              <a:t>	Du côté gauche, sont notés </a:t>
            </a:r>
          </a:p>
          <a:p>
            <a:pPr>
              <a:buNone/>
            </a:pPr>
            <a:r>
              <a:rPr lang="fr-FR" b="1" dirty="0" smtClean="0"/>
              <a:t>		un </a:t>
            </a:r>
            <a:r>
              <a:rPr lang="fr-FR" b="1" dirty="0" smtClean="0">
                <a:solidFill>
                  <a:srgbClr val="00B050"/>
                </a:solidFill>
              </a:rPr>
              <a:t>déficit et une amyotrophie modérés </a:t>
            </a:r>
            <a:r>
              <a:rPr lang="fr-FR" b="1" dirty="0" smtClean="0"/>
              <a:t>concernant les muscles IO et l'abducteur du 5e doigt, 	une discrète faiblesse de l'abduction du bras accompagnée d'une légère fonte du deltoïde. </a:t>
            </a:r>
          </a:p>
          <a:p>
            <a:pPr>
              <a:buNone/>
            </a:pPr>
            <a:r>
              <a:rPr lang="fr-FR" b="1" dirty="0" smtClean="0"/>
              <a:t>		Les muscles </a:t>
            </a:r>
            <a:r>
              <a:rPr lang="fr-FR" b="1" dirty="0" err="1" smtClean="0"/>
              <a:t>thénariens</a:t>
            </a:r>
            <a:r>
              <a:rPr lang="fr-FR" b="1" dirty="0" smtClean="0"/>
              <a:t> sont indemnes à droite comme à gauche. </a:t>
            </a:r>
          </a:p>
          <a:p>
            <a:pPr>
              <a:buNone/>
            </a:pPr>
            <a:r>
              <a:rPr lang="fr-FR" b="1" dirty="0" smtClean="0"/>
              <a:t>         	</a:t>
            </a:r>
          </a:p>
          <a:p>
            <a:pPr>
              <a:buNone/>
            </a:pPr>
            <a:r>
              <a:rPr lang="fr-FR" b="1" dirty="0" smtClean="0"/>
              <a:t>		Quelques </a:t>
            </a:r>
            <a:r>
              <a:rPr lang="fr-FR" b="1" dirty="0" smtClean="0">
                <a:solidFill>
                  <a:srgbClr val="00B050"/>
                </a:solidFill>
              </a:rPr>
              <a:t>fasciculations</a:t>
            </a:r>
            <a:r>
              <a:rPr lang="fr-FR" b="1" dirty="0" smtClean="0"/>
              <a:t> sont visibles au niveau des 1ers espaces IO des 2 mains, des radiaux à 	droite et de l'épaule gauche.</a:t>
            </a:r>
          </a:p>
          <a:p>
            <a:pPr>
              <a:buNone/>
            </a:pPr>
            <a:r>
              <a:rPr lang="fr-FR" b="1" dirty="0" smtClean="0"/>
              <a:t>         	Il n'y a pas de trouble </a:t>
            </a:r>
            <a:r>
              <a:rPr lang="fr-FR" b="1" dirty="0" smtClean="0">
                <a:solidFill>
                  <a:srgbClr val="00B050"/>
                </a:solidFill>
              </a:rPr>
              <a:t>sensitif objectif</a:t>
            </a:r>
            <a:r>
              <a:rPr lang="fr-FR" b="1" dirty="0" smtClean="0"/>
              <a:t>.</a:t>
            </a:r>
          </a:p>
          <a:p>
            <a:pPr>
              <a:buNone/>
            </a:pPr>
            <a:r>
              <a:rPr lang="fr-FR" b="1" dirty="0" smtClean="0"/>
              <a:t>      	   	</a:t>
            </a:r>
            <a:r>
              <a:rPr lang="fr-FR" b="1" dirty="0" smtClean="0">
                <a:solidFill>
                  <a:srgbClr val="00B050"/>
                </a:solidFill>
              </a:rPr>
              <a:t>Les réflexes tendineux </a:t>
            </a:r>
            <a:r>
              <a:rPr lang="fr-FR" b="1" dirty="0" smtClean="0"/>
              <a:t>sont faibles voire abolis (</a:t>
            </a:r>
            <a:r>
              <a:rPr lang="fr-FR" b="1" dirty="0" err="1" smtClean="0"/>
              <a:t>tricipitaux</a:t>
            </a:r>
            <a:r>
              <a:rPr lang="fr-FR" b="1" dirty="0" smtClean="0"/>
              <a:t>, </a:t>
            </a:r>
            <a:r>
              <a:rPr lang="fr-FR" b="1" dirty="0" err="1" smtClean="0"/>
              <a:t>styloradial</a:t>
            </a:r>
            <a:r>
              <a:rPr lang="fr-FR" b="1" dirty="0" smtClean="0"/>
              <a:t> droit) aux </a:t>
            </a:r>
            <a:r>
              <a:rPr lang="fr-FR" b="1" dirty="0" err="1" smtClean="0"/>
              <a:t>mbs</a:t>
            </a:r>
            <a:r>
              <a:rPr lang="fr-FR" b="1" dirty="0" smtClean="0"/>
              <a:t> </a:t>
            </a:r>
            <a:r>
              <a:rPr lang="fr-FR" b="1" dirty="0" err="1" smtClean="0"/>
              <a:t>sups</a:t>
            </a:r>
            <a:r>
              <a:rPr lang="fr-FR" b="1" dirty="0" smtClean="0"/>
              <a:t>, 	normaux aux </a:t>
            </a:r>
            <a:r>
              <a:rPr lang="fr-FR" b="1" dirty="0" err="1" smtClean="0"/>
              <a:t>mbs</a:t>
            </a:r>
            <a:r>
              <a:rPr lang="fr-FR" b="1" dirty="0" smtClean="0"/>
              <a:t> </a:t>
            </a:r>
            <a:r>
              <a:rPr lang="fr-FR" b="1" dirty="0" err="1" smtClean="0"/>
              <a:t>infs</a:t>
            </a:r>
            <a:r>
              <a:rPr lang="fr-FR" b="1" dirty="0" smtClean="0"/>
              <a:t> </a:t>
            </a:r>
          </a:p>
          <a:p>
            <a:pPr>
              <a:buNone/>
            </a:pPr>
            <a:r>
              <a:rPr lang="fr-FR" b="1" dirty="0" smtClean="0"/>
              <a:t>		a </a:t>
            </a:r>
            <a:r>
              <a:rPr lang="fr-FR" b="1" dirty="0" err="1" smtClean="0">
                <a:solidFill>
                  <a:srgbClr val="00B050"/>
                </a:solidFill>
              </a:rPr>
              <a:t>trophicité</a:t>
            </a:r>
            <a:r>
              <a:rPr lang="fr-FR" b="1" dirty="0" smtClean="0">
                <a:solidFill>
                  <a:srgbClr val="00B050"/>
                </a:solidFill>
              </a:rPr>
              <a:t> et la force musculaires, ainsi que la sensibilité </a:t>
            </a:r>
            <a:r>
              <a:rPr lang="fr-FR" b="1" dirty="0" smtClean="0"/>
              <a:t>sont normales.</a:t>
            </a:r>
          </a:p>
          <a:p>
            <a:pPr>
              <a:buNone/>
            </a:pPr>
            <a:r>
              <a:rPr lang="fr-FR" b="1" dirty="0" smtClean="0">
                <a:solidFill>
                  <a:srgbClr val="00B050"/>
                </a:solidFill>
              </a:rPr>
              <a:t>        	 Les cutanés plantaires </a:t>
            </a:r>
            <a:r>
              <a:rPr lang="fr-FR" b="1" dirty="0" smtClean="0"/>
              <a:t>sont en flexion.</a:t>
            </a:r>
          </a:p>
          <a:p>
            <a:pPr>
              <a:buNone/>
            </a:pPr>
            <a:r>
              <a:rPr lang="fr-FR" b="1" dirty="0" smtClean="0"/>
              <a:t>         Il n'y a pas de symptôme ni de signe bulbaire (la langue est morphologiquement normale).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764704"/>
            <a:ext cx="8435280" cy="5361459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Question 1/5. Le tableau clinique et notamment la distribution du déficit moteur évoquent</a:t>
            </a:r>
            <a:endParaRPr lang="fr-FR" dirty="0" smtClean="0">
              <a:solidFill>
                <a:srgbClr val="FF0000"/>
              </a:solidFill>
            </a:endParaRPr>
          </a:p>
          <a:p>
            <a:pPr fontAlgn="t"/>
            <a:r>
              <a:rPr lang="fr-FR" dirty="0" smtClean="0"/>
              <a:t> A. Une atteinte de la corne antérieure </a:t>
            </a:r>
            <a:br>
              <a:rPr lang="fr-FR" dirty="0" smtClean="0"/>
            </a:br>
            <a:r>
              <a:rPr lang="fr-FR" dirty="0" smtClean="0"/>
              <a:t> B. Une atteinte (pluri) radiculaire cervicale </a:t>
            </a:r>
            <a:br>
              <a:rPr lang="fr-FR" dirty="0" smtClean="0"/>
            </a:br>
            <a:r>
              <a:rPr lang="fr-FR" dirty="0" smtClean="0"/>
              <a:t> C. Une atteinte </a:t>
            </a:r>
            <a:r>
              <a:rPr lang="fr-FR" dirty="0" err="1" smtClean="0"/>
              <a:t>pluritronculaire</a:t>
            </a:r>
            <a:r>
              <a:rPr lang="fr-FR" dirty="0" smtClean="0"/>
              <a:t> </a:t>
            </a:r>
            <a:br>
              <a:rPr lang="fr-FR" dirty="0" smtClean="0"/>
            </a:br>
            <a:r>
              <a:rPr lang="fr-FR" dirty="0" smtClean="0"/>
              <a:t> D. Une atteinte </a:t>
            </a:r>
            <a:r>
              <a:rPr lang="fr-FR" dirty="0" err="1" smtClean="0"/>
              <a:t>plexique</a:t>
            </a:r>
            <a:r>
              <a:rPr lang="fr-FR" dirty="0" smtClean="0"/>
              <a:t> </a:t>
            </a:r>
            <a:br>
              <a:rPr lang="fr-FR" dirty="0" smtClean="0"/>
            </a:br>
            <a:r>
              <a:rPr lang="fr-FR" dirty="0" smtClean="0"/>
              <a:t> E. Une atteinte de la jonction neuromusculaire 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sz="9600" b="1" i="1" dirty="0" smtClean="0"/>
          </a:p>
          <a:p>
            <a:pPr algn="ctr">
              <a:buNone/>
            </a:pPr>
            <a:r>
              <a:rPr lang="fr-FR" sz="9600" b="1" i="1" dirty="0" smtClean="0"/>
              <a:t>1</a:t>
            </a:r>
            <a:endParaRPr lang="fr-FR" sz="9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Question 2/5. L'hypothèse d'une maladie dégénérative du motoneurone peut se discuter devant</a:t>
            </a:r>
            <a:endParaRPr lang="fr-FR" dirty="0" smtClean="0">
              <a:solidFill>
                <a:srgbClr val="FF0000"/>
              </a:solidFill>
            </a:endParaRPr>
          </a:p>
          <a:p>
            <a:pPr fontAlgn="t"/>
            <a:r>
              <a:rPr lang="fr-FR" dirty="0" smtClean="0"/>
              <a:t> </a:t>
            </a:r>
            <a:r>
              <a:rPr lang="fr-FR" b="1" dirty="0" smtClean="0"/>
              <a:t>A. Les fasciculations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B. L'amyotrophie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C. Les crampes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D. L'absence de trouble sensitif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E. La diminution ou l'abolition des réflexes 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Question 3/5. Quel(s) examen(s) va(vont) permettre, devant ce tableau, de distinguer formellement une atteinte primitive du corps cellulaire du motoneurone périphérique (</a:t>
            </a:r>
            <a:r>
              <a:rPr lang="fr-FR" b="1" dirty="0" err="1" smtClean="0">
                <a:solidFill>
                  <a:srgbClr val="FF0000"/>
                </a:solidFill>
              </a:rPr>
              <a:t>neuronopathie</a:t>
            </a:r>
            <a:r>
              <a:rPr lang="fr-FR" b="1" dirty="0" smtClean="0">
                <a:solidFill>
                  <a:srgbClr val="FF0000"/>
                </a:solidFill>
              </a:rPr>
              <a:t> motrice, affection de la corne antérieure), d'une neuropathie motrice avec blocs de conduction ?</a:t>
            </a:r>
            <a:endParaRPr lang="fr-FR" dirty="0" smtClean="0">
              <a:solidFill>
                <a:srgbClr val="FF0000"/>
              </a:solidFill>
            </a:endParaRPr>
          </a:p>
          <a:p>
            <a:pPr fontAlgn="t"/>
            <a:r>
              <a:rPr lang="fr-FR" dirty="0" smtClean="0"/>
              <a:t> </a:t>
            </a:r>
            <a:r>
              <a:rPr lang="fr-FR" b="1" dirty="0" smtClean="0"/>
              <a:t>A. IRM cervicale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B. Potentiels évoqués moteurs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C. Ponction lombaire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D. Électromyogramme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E. Recherche d'anticorps antiGM1 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Question 4/5. Un bloc de conduction</a:t>
            </a:r>
          </a:p>
          <a:p>
            <a:pPr fontAlgn="t"/>
            <a:r>
              <a:rPr lang="fr-FR" dirty="0" smtClean="0"/>
              <a:t> </a:t>
            </a:r>
            <a:r>
              <a:rPr lang="fr-FR" b="1" dirty="0" smtClean="0"/>
              <a:t>A. Se définit par une diminution d'au moins 30 % de la surface du potentiel moteur en comparaison de celle obtenue par stimulation en un point d'aval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B. Traduit une démyélinisation </a:t>
            </a:r>
            <a:r>
              <a:rPr lang="fr-FR" b="1" dirty="0" err="1" smtClean="0"/>
              <a:t>paranodale</a:t>
            </a:r>
            <a:r>
              <a:rPr lang="fr-FR" b="1" dirty="0" smtClean="0"/>
              <a:t>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C. A une intensité parallèle au déficit moteur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D. Peut s'observer dans des </a:t>
            </a:r>
            <a:r>
              <a:rPr lang="fr-FR" b="1" dirty="0" err="1" smtClean="0"/>
              <a:t>polyneuropathies</a:t>
            </a:r>
            <a:r>
              <a:rPr lang="fr-FR" b="1" dirty="0" smtClean="0"/>
              <a:t> </a:t>
            </a:r>
            <a:r>
              <a:rPr lang="fr-FR" b="1" dirty="0" err="1" smtClean="0"/>
              <a:t>axonales</a:t>
            </a:r>
            <a:r>
              <a:rPr lang="fr-FR" b="1" dirty="0" smtClean="0"/>
              <a:t> chroniques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E. Est un signe </a:t>
            </a:r>
            <a:r>
              <a:rPr lang="fr-FR" b="1" dirty="0" err="1" smtClean="0"/>
              <a:t>électrophysiologique</a:t>
            </a:r>
            <a:r>
              <a:rPr lang="fr-FR" b="1" dirty="0" smtClean="0"/>
              <a:t> fréquent des polyradiculonévrites aiguës et à un moindre degré chroniques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Question 5/5. Le traitement des neuropathies motrices multifocales avec blocs de conduction repose sur :</a:t>
            </a:r>
            <a:endParaRPr lang="fr-FR" dirty="0" smtClean="0">
              <a:solidFill>
                <a:srgbClr val="FF0000"/>
              </a:solidFill>
            </a:endParaRPr>
          </a:p>
          <a:p>
            <a:pPr fontAlgn="t"/>
            <a:r>
              <a:rPr lang="fr-FR" dirty="0" smtClean="0"/>
              <a:t> </a:t>
            </a:r>
            <a:r>
              <a:rPr lang="fr-FR" b="1" dirty="0" smtClean="0"/>
              <a:t>A. La perfusion d'immunoglobulines intraveineuses (</a:t>
            </a:r>
            <a:r>
              <a:rPr lang="fr-FR" b="1" dirty="0" err="1" smtClean="0"/>
              <a:t>IgIV</a:t>
            </a:r>
            <a:r>
              <a:rPr lang="fr-FR" b="1" dirty="0" smtClean="0"/>
              <a:t>)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B. Les corticoïdes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C. Les échanges plasmatiques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D. Les immunosuppresseurs 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E. L'abstention thérapeutique 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55000" lnSpcReduction="2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Réponse1/5. Le tableau clinique et notamment la distribution du déficit moteur évoquent:</a:t>
            </a:r>
            <a:endParaRPr lang="fr-FR" dirty="0" smtClean="0">
              <a:solidFill>
                <a:srgbClr val="FF0000"/>
              </a:solidFill>
            </a:endParaRPr>
          </a:p>
          <a:p>
            <a:pPr fontAlgn="t"/>
            <a:r>
              <a:rPr lang="fr-FR" dirty="0" smtClean="0"/>
              <a:t> </a:t>
            </a:r>
            <a:r>
              <a:rPr lang="fr-FR" b="1" dirty="0" smtClean="0"/>
              <a:t>A. Une atteinte de la corne antérieure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B. Une atteinte (pluri) radiculaire cervicale </a:t>
            </a:r>
          </a:p>
          <a:p>
            <a:pPr fontAlgn="t">
              <a:buNone/>
            </a:pPr>
            <a:r>
              <a:rPr lang="fr-FR" dirty="0" smtClean="0">
                <a:solidFill>
                  <a:srgbClr val="00B050"/>
                </a:solidFill>
              </a:rPr>
              <a:t>       </a:t>
            </a:r>
            <a:r>
              <a:rPr lang="fr-FR" b="1" dirty="0" smtClean="0">
                <a:solidFill>
                  <a:srgbClr val="00B050"/>
                </a:solidFill>
              </a:rPr>
              <a:t>C. Une atteinte </a:t>
            </a:r>
            <a:r>
              <a:rPr lang="fr-FR" b="1" dirty="0" err="1" smtClean="0">
                <a:solidFill>
                  <a:srgbClr val="00B050"/>
                </a:solidFill>
              </a:rPr>
              <a:t>pluritronculaire</a:t>
            </a:r>
            <a:r>
              <a:rPr lang="fr-FR" b="1" dirty="0" smtClean="0">
                <a:solidFill>
                  <a:srgbClr val="00B050"/>
                </a:solidFill>
              </a:rPr>
              <a:t>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D. Une atteinte </a:t>
            </a:r>
            <a:r>
              <a:rPr lang="fr-FR" b="1" dirty="0" err="1" smtClean="0"/>
              <a:t>plexique</a:t>
            </a:r>
            <a:r>
              <a:rPr lang="fr-FR" b="1" dirty="0" smtClean="0"/>
              <a:t> 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E. Une atteinte de la jonction neuromusculaire </a:t>
            </a:r>
          </a:p>
          <a:p>
            <a:pPr fontAlgn="t"/>
            <a:endParaRPr lang="fr-FR" dirty="0" smtClean="0"/>
          </a:p>
          <a:p>
            <a:r>
              <a:rPr lang="fr-FR" b="1" dirty="0" smtClean="0">
                <a:solidFill>
                  <a:srgbClr val="FF0000"/>
                </a:solidFill>
              </a:rPr>
              <a:t>Réponse commentée:</a:t>
            </a:r>
          </a:p>
          <a:p>
            <a:pPr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r>
              <a:rPr lang="fr-FR" b="1" dirty="0" smtClean="0"/>
              <a:t>Le déficit est </a:t>
            </a:r>
            <a:r>
              <a:rPr lang="fr-FR" b="1" dirty="0" err="1" smtClean="0"/>
              <a:t>systématisable</a:t>
            </a:r>
            <a:r>
              <a:rPr lang="fr-FR" b="1" dirty="0" smtClean="0"/>
              <a:t> en termes de troncs nerveux : </a:t>
            </a:r>
            <a:r>
              <a:rPr lang="fr-FR" dirty="0" smtClean="0"/>
              <a:t>radial et cubital à droite, cubital et circonflexe à gauche.</a:t>
            </a:r>
          </a:p>
          <a:p>
            <a:r>
              <a:rPr lang="fr-FR" dirty="0" smtClean="0"/>
              <a:t> </a:t>
            </a:r>
            <a:r>
              <a:rPr lang="fr-FR" b="1" dirty="0" smtClean="0"/>
              <a:t>L'épargne des muscles </a:t>
            </a:r>
            <a:r>
              <a:rPr lang="fr-FR" b="1" dirty="0" err="1" smtClean="0"/>
              <a:t>thénariens</a:t>
            </a:r>
            <a:r>
              <a:rPr lang="fr-FR" b="1" dirty="0" smtClean="0"/>
              <a:t> (territoire médian) s'inscrit contre l'hypothèse d'une atteinte C8, qui intéresserait l'ensemble des petits muscles des mains, donc contre une origine </a:t>
            </a:r>
            <a:r>
              <a:rPr lang="fr-FR" b="1" dirty="0" err="1" smtClean="0"/>
              <a:t>pluriradiculaire</a:t>
            </a:r>
            <a:r>
              <a:rPr lang="fr-FR" b="1" dirty="0" smtClean="0"/>
              <a:t> cervicale ou </a:t>
            </a:r>
            <a:r>
              <a:rPr lang="fr-FR" b="1" dirty="0" err="1" smtClean="0"/>
              <a:t>plexique</a:t>
            </a:r>
            <a:r>
              <a:rPr lang="fr-FR" b="1" dirty="0" smtClean="0"/>
              <a:t>, mais également médullaire métamérique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b="1" dirty="0" smtClean="0"/>
              <a:t>L'existence d'une amyotrophie, de crampes, de fasciculations, d'une aréflexie, est autant de </a:t>
            </a:r>
            <a:r>
              <a:rPr lang="fr-FR" b="1" dirty="0" smtClean="0">
                <a:solidFill>
                  <a:srgbClr val="00B050"/>
                </a:solidFill>
              </a:rPr>
              <a:t>signes non observés dans les troubles de la jonction neuromusculaire</a:t>
            </a:r>
            <a:r>
              <a:rPr lang="fr-FR" b="1" dirty="0" smtClean="0"/>
              <a:t>, tout comme dans les maladies musculaires (à l'exception de l'amyotrophie).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sz="9600" b="1" i="1" dirty="0" smtClean="0"/>
          </a:p>
          <a:p>
            <a:pPr algn="ctr">
              <a:buNone/>
            </a:pPr>
            <a:r>
              <a:rPr lang="fr-FR" sz="9600" b="1" i="1" dirty="0" smtClean="0"/>
              <a:t>4</a:t>
            </a:r>
            <a:endParaRPr lang="fr-FR" sz="9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401080" cy="534036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sz="3000" b="1" dirty="0" smtClean="0"/>
              <a:t>M. L, 71ans, </a:t>
            </a:r>
          </a:p>
          <a:p>
            <a:pPr>
              <a:buNone/>
            </a:pPr>
            <a:r>
              <a:rPr lang="fr-FR" sz="3000" b="1" dirty="0" smtClean="0"/>
              <a:t>	&amp; sans antécédent, </a:t>
            </a:r>
          </a:p>
          <a:p>
            <a:pPr>
              <a:buNone/>
            </a:pPr>
            <a:r>
              <a:rPr lang="fr-FR" sz="3000" b="1" dirty="0" smtClean="0"/>
              <a:t>	&amp; se plaint depuis 5 ans de lombalgies mécaniques,</a:t>
            </a:r>
          </a:p>
          <a:p>
            <a:pPr>
              <a:buNone/>
            </a:pPr>
            <a:r>
              <a:rPr lang="fr-FR" sz="3000" b="1" dirty="0" smtClean="0"/>
              <a:t>	&amp; avec depuis 1 an une irradiation aux 2 membres inférieurs sur un trajet radiculaire L5 et S1.</a:t>
            </a:r>
          </a:p>
          <a:p>
            <a:pPr>
              <a:buNone/>
            </a:pPr>
            <a:r>
              <a:rPr lang="fr-FR" sz="3000" b="1" dirty="0" smtClean="0"/>
              <a:t> 	&amp; Il s'y associe une diminution de son </a:t>
            </a:r>
            <a:r>
              <a:rPr lang="fr-FR" sz="3000" b="1" dirty="0" smtClean="0">
                <a:solidFill>
                  <a:srgbClr val="92D050"/>
                </a:solidFill>
              </a:rPr>
              <a:t>périmètre de marche </a:t>
            </a:r>
            <a:r>
              <a:rPr lang="fr-FR" sz="3000" b="1" dirty="0" smtClean="0"/>
              <a:t>avec apparition des </a:t>
            </a:r>
            <a:r>
              <a:rPr lang="fr-FR" sz="3000" b="1" dirty="0" smtClean="0">
                <a:solidFill>
                  <a:srgbClr val="92D050"/>
                </a:solidFill>
              </a:rPr>
              <a:t>douleurs radiculaires </a:t>
            </a:r>
            <a:r>
              <a:rPr lang="fr-FR" sz="3000" b="1" dirty="0" smtClean="0"/>
              <a:t>dès 400 m de marche imposant l'arrêt de la marche, disparaissant au repos et réapparaissant au bout du même temps de marche. </a:t>
            </a:r>
          </a:p>
          <a:p>
            <a:pPr>
              <a:buNone/>
            </a:pPr>
            <a:r>
              <a:rPr lang="fr-FR" sz="3000" b="1" dirty="0" smtClean="0"/>
              <a:t>Sa femme qui l'accompagne, trouve qu'il marche « </a:t>
            </a:r>
            <a:r>
              <a:rPr lang="fr-FR" sz="3000" b="1" dirty="0" smtClean="0">
                <a:solidFill>
                  <a:srgbClr val="92D050"/>
                </a:solidFill>
              </a:rPr>
              <a:t>penché en avant </a:t>
            </a:r>
            <a:r>
              <a:rPr lang="fr-FR" sz="3000" b="1" dirty="0" smtClean="0"/>
              <a:t>».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r-FR" sz="5400" b="1" dirty="0" smtClean="0"/>
          </a:p>
          <a:p>
            <a:pPr>
              <a:buNone/>
            </a:pPr>
            <a:r>
              <a:rPr lang="fr-FR" sz="5400" b="1" dirty="0" smtClean="0"/>
              <a:t>A QUOI PENSEZ VOUS?</a:t>
            </a:r>
            <a:endParaRPr lang="fr-FR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Cliniquement, </a:t>
            </a:r>
          </a:p>
          <a:p>
            <a:pPr>
              <a:buNone/>
            </a:pPr>
            <a:r>
              <a:rPr lang="fr-FR" b="1" dirty="0" smtClean="0"/>
              <a:t>	&amp; l'</a:t>
            </a:r>
            <a:r>
              <a:rPr lang="fr-FR" b="1" dirty="0" err="1" smtClean="0"/>
              <a:t>antéflexion</a:t>
            </a:r>
            <a:r>
              <a:rPr lang="fr-FR" b="1" dirty="0" smtClean="0"/>
              <a:t> du rachis lombaire est indolore contrairement à l'</a:t>
            </a:r>
            <a:r>
              <a:rPr lang="fr-FR" b="1" dirty="0" err="1" smtClean="0"/>
              <a:t>hyperextension</a:t>
            </a:r>
            <a:r>
              <a:rPr lang="fr-FR" b="1" dirty="0" smtClean="0"/>
              <a:t>. </a:t>
            </a:r>
          </a:p>
          <a:p>
            <a:pPr>
              <a:buNone/>
            </a:pPr>
            <a:r>
              <a:rPr lang="fr-FR" b="1" dirty="0" smtClean="0"/>
              <a:t>	&amp; Il n'y a pas de signe de </a:t>
            </a:r>
            <a:r>
              <a:rPr lang="fr-FR" b="1" dirty="0" err="1" smtClean="0"/>
              <a:t>lasègue</a:t>
            </a:r>
            <a:r>
              <a:rPr lang="fr-FR" b="1" dirty="0" smtClean="0"/>
              <a:t>. </a:t>
            </a:r>
          </a:p>
          <a:p>
            <a:pPr>
              <a:buNone/>
            </a:pPr>
            <a:r>
              <a:rPr lang="fr-FR" b="1" dirty="0" smtClean="0"/>
              <a:t>	&amp; L'examen neurologique est normal. </a:t>
            </a:r>
          </a:p>
          <a:p>
            <a:pPr>
              <a:buNone/>
            </a:pPr>
            <a:r>
              <a:rPr lang="fr-FR" b="1" dirty="0" smtClean="0"/>
              <a:t>	&amp; Les pouls périphériques sont tous perçus. </a:t>
            </a:r>
          </a:p>
          <a:p>
            <a:pPr>
              <a:buNone/>
            </a:pPr>
            <a:r>
              <a:rPr lang="fr-FR" b="1" dirty="0" smtClean="0"/>
              <a:t>	&amp; Il n'existe pas de souffle sur les trajets artériels.</a:t>
            </a:r>
          </a:p>
          <a:p>
            <a:pPr>
              <a:buNone/>
            </a:pPr>
            <a:r>
              <a:rPr lang="fr-FR" b="1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Les radiographies standard </a:t>
            </a:r>
            <a:r>
              <a:rPr lang="fr-FR" b="1" dirty="0" smtClean="0"/>
              <a:t>du rachis lombaire de face et profil en charge révèlent un </a:t>
            </a:r>
            <a:r>
              <a:rPr lang="fr-FR" b="1" dirty="0" smtClean="0">
                <a:solidFill>
                  <a:srgbClr val="00B050"/>
                </a:solidFill>
              </a:rPr>
              <a:t>rachis dégénératif avec une discarthrose étagée.</a:t>
            </a:r>
            <a:endParaRPr lang="fr-FR" dirty="0" smtClean="0">
              <a:solidFill>
                <a:srgbClr val="00B05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r-FR" sz="5400" b="1" dirty="0" smtClean="0"/>
          </a:p>
          <a:p>
            <a:pPr>
              <a:buNone/>
            </a:pPr>
            <a:r>
              <a:rPr lang="fr-FR" sz="5400" b="1" dirty="0" smtClean="0"/>
              <a:t>A QUOI PENSEZ VOUS?</a:t>
            </a:r>
            <a:endParaRPr lang="fr-FR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fr-FR" b="1" dirty="0"/>
              <a:t>Un homme de 58 ans se présente pour :</a:t>
            </a:r>
            <a:endParaRPr lang="fr-FR" dirty="0"/>
          </a:p>
          <a:p>
            <a:pPr lvl="0">
              <a:buNone/>
            </a:pPr>
            <a:r>
              <a:rPr lang="fr-FR" b="1" dirty="0"/>
              <a:t> une douleur lombaire d'apparition brutale irradiant au membre inférieur </a:t>
            </a:r>
            <a:r>
              <a:rPr lang="fr-FR" b="1" dirty="0" smtClean="0"/>
              <a:t>droit</a:t>
            </a:r>
          </a:p>
          <a:p>
            <a:pPr lvl="0">
              <a:buNone/>
            </a:pPr>
            <a:r>
              <a:rPr lang="fr-FR" b="1" dirty="0" smtClean="0"/>
              <a:t>(fesse</a:t>
            </a:r>
            <a:r>
              <a:rPr lang="fr-FR" b="1" dirty="0"/>
              <a:t>, face antérieure de cuisse et de genou, crête tibiale). </a:t>
            </a:r>
            <a:endParaRPr lang="fr-FR" dirty="0"/>
          </a:p>
          <a:p>
            <a:pPr lvl="0">
              <a:buNone/>
            </a:pPr>
            <a:r>
              <a:rPr lang="fr-FR" b="1" dirty="0"/>
              <a:t>La douleur s'aggrave la nuit et résiste aux antalgiques de niveau I qui avaient soulagé </a:t>
            </a:r>
            <a:endParaRPr lang="fr-FR" b="1" dirty="0" smtClean="0"/>
          </a:p>
          <a:p>
            <a:pPr lvl="0">
              <a:buNone/>
            </a:pPr>
            <a:r>
              <a:rPr lang="fr-FR" b="1" dirty="0" smtClean="0"/>
              <a:t>un </a:t>
            </a:r>
            <a:r>
              <a:rPr lang="fr-FR" b="1" dirty="0"/>
              <a:t>épisode lombalgique l'année précédente. </a:t>
            </a:r>
            <a:endParaRPr lang="fr-FR" dirty="0"/>
          </a:p>
          <a:p>
            <a:pPr lvl="0">
              <a:buNone/>
            </a:pPr>
            <a:r>
              <a:rPr lang="fr-FR" b="1" dirty="0"/>
              <a:t>Le patient est fatigué, il se plaint d'insomnie.</a:t>
            </a:r>
            <a:endParaRPr lang="fr-FR" dirty="0"/>
          </a:p>
          <a:p>
            <a:pPr lvl="0">
              <a:buNone/>
            </a:pPr>
            <a:r>
              <a:rPr lang="fr-FR" b="1" dirty="0"/>
              <a:t> </a:t>
            </a:r>
            <a:endParaRPr lang="fr-FR" dirty="0"/>
          </a:p>
          <a:p>
            <a:pPr lvl="0">
              <a:buNone/>
            </a:pPr>
            <a:r>
              <a:rPr lang="fr-FR" b="1" u="sng" dirty="0">
                <a:solidFill>
                  <a:srgbClr val="FF0000"/>
                </a:solidFill>
              </a:rPr>
              <a:t>A l'examen clinique :</a:t>
            </a: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b="1" dirty="0"/>
              <a:t> </a:t>
            </a:r>
            <a:endParaRPr lang="fr-FR" dirty="0"/>
          </a:p>
          <a:p>
            <a:pPr lvl="0">
              <a:buNone/>
            </a:pPr>
            <a:r>
              <a:rPr lang="fr-FR" b="1" dirty="0"/>
              <a:t>      le réflexe rotulien droit est aboli,</a:t>
            </a:r>
            <a:endParaRPr lang="fr-FR" dirty="0"/>
          </a:p>
          <a:p>
            <a:pPr>
              <a:buNone/>
            </a:pPr>
            <a:r>
              <a:rPr lang="fr-FR" b="1" dirty="0"/>
              <a:t> </a:t>
            </a:r>
            <a:endParaRPr lang="fr-FR" dirty="0"/>
          </a:p>
          <a:p>
            <a:pPr lvl="0">
              <a:buNone/>
            </a:pPr>
            <a:r>
              <a:rPr lang="fr-FR" b="1" dirty="0"/>
              <a:t>      l'extension de la jambe contre résistance est plus difficile à droite  </a:t>
            </a:r>
            <a:endParaRPr lang="fr-FR" dirty="0"/>
          </a:p>
          <a:p>
            <a:pPr>
              <a:buNone/>
            </a:pPr>
            <a:r>
              <a:rPr lang="fr-FR" b="1" dirty="0"/>
              <a:t>      mais possible, </a:t>
            </a:r>
            <a:endParaRPr lang="fr-FR" dirty="0"/>
          </a:p>
          <a:p>
            <a:pPr>
              <a:buNone/>
            </a:pPr>
            <a:r>
              <a:rPr lang="fr-FR" b="1" dirty="0"/>
              <a:t>      </a:t>
            </a:r>
            <a:endParaRPr lang="fr-FR" dirty="0"/>
          </a:p>
          <a:p>
            <a:pPr>
              <a:buNone/>
            </a:pPr>
            <a:r>
              <a:rPr lang="fr-FR" b="1" dirty="0"/>
              <a:t>      et la douleur est reproduite par la mise en extension de la cuisse  </a:t>
            </a:r>
            <a:endParaRPr lang="fr-FR" dirty="0"/>
          </a:p>
          <a:p>
            <a:pPr>
              <a:buNone/>
            </a:pPr>
            <a:r>
              <a:rPr lang="fr-FR" b="1" dirty="0"/>
              <a:t>      droite en décubitus ventral. </a:t>
            </a:r>
            <a:endParaRPr lang="fr-FR" dirty="0"/>
          </a:p>
          <a:p>
            <a:pPr>
              <a:buNone/>
            </a:pPr>
            <a:r>
              <a:rPr lang="fr-FR" b="1" dirty="0"/>
              <a:t> </a:t>
            </a:r>
            <a:endParaRPr lang="fr-FR" dirty="0"/>
          </a:p>
          <a:p>
            <a:pPr>
              <a:buNone/>
            </a:pPr>
            <a:r>
              <a:rPr lang="fr-FR" b="1" dirty="0"/>
              <a:t>Le reste de l'examen neurologique est normal, les hanches et les genoux sont libres </a:t>
            </a:r>
            <a:endParaRPr lang="fr-FR" b="1" dirty="0" smtClean="0"/>
          </a:p>
          <a:p>
            <a:pPr>
              <a:buNone/>
            </a:pPr>
            <a:r>
              <a:rPr lang="fr-FR" b="1" dirty="0" smtClean="0"/>
              <a:t>et </a:t>
            </a:r>
            <a:r>
              <a:rPr lang="fr-FR" b="1" dirty="0"/>
              <a:t>indolores, l'abdomen est souple et indolore, et la température est à 37°C.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Question 1/5. Quels sont les signes cliniques positifs et négatifs évoquant le diagnostic de canal lombaire rétréci ?</a:t>
            </a:r>
            <a:endParaRPr lang="fr-FR" dirty="0" smtClean="0">
              <a:solidFill>
                <a:srgbClr val="FF0000"/>
              </a:solidFill>
            </a:endParaRPr>
          </a:p>
          <a:p>
            <a:pPr fontAlgn="t"/>
            <a:r>
              <a:rPr lang="fr-FR" dirty="0" smtClean="0"/>
              <a:t> A. Pseudo Claudication intermittente </a:t>
            </a:r>
          </a:p>
          <a:p>
            <a:pPr fontAlgn="t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B. Attitude antalgique en </a:t>
            </a:r>
            <a:r>
              <a:rPr lang="fr-FR" dirty="0" err="1" smtClean="0"/>
              <a:t>antéflexion</a:t>
            </a:r>
            <a:r>
              <a:rPr lang="fr-FR" dirty="0" smtClean="0"/>
              <a:t> </a:t>
            </a:r>
          </a:p>
          <a:p>
            <a:pPr fontAlgn="t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C. Pouls périphériques perçus sans souffle </a:t>
            </a:r>
          </a:p>
          <a:p>
            <a:pPr fontAlgn="t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D. Irradiation aux membres inférieurs </a:t>
            </a:r>
          </a:p>
          <a:p>
            <a:pPr fontAlgn="t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E. La normalité de l'examen neurologique 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Question 2/5. Quels sont les examens d'imagerie nécessaires au diagnostic ?</a:t>
            </a:r>
            <a:endParaRPr lang="fr-FR" dirty="0" smtClean="0">
              <a:solidFill>
                <a:srgbClr val="FF0000"/>
              </a:solidFill>
            </a:endParaRPr>
          </a:p>
          <a:p>
            <a:pPr fontAlgn="t"/>
            <a:r>
              <a:rPr lang="fr-FR" dirty="0" smtClean="0"/>
              <a:t> </a:t>
            </a:r>
            <a:r>
              <a:rPr lang="fr-FR" b="1" dirty="0" smtClean="0"/>
              <a:t>A. </a:t>
            </a:r>
            <a:r>
              <a:rPr lang="fr-FR" b="1" dirty="0" err="1" smtClean="0"/>
              <a:t>Saccoradiculographie</a:t>
            </a:r>
            <a:r>
              <a:rPr lang="fr-FR" b="1" dirty="0" smtClean="0"/>
              <a:t> .</a:t>
            </a:r>
          </a:p>
          <a:p>
            <a:pPr fontAlgn="t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B. IRM lombaire .</a:t>
            </a:r>
          </a:p>
          <a:p>
            <a:pPr fontAlgn="t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C. Electromyogramme des membres inférieurs .</a:t>
            </a:r>
          </a:p>
          <a:p>
            <a:pPr fontAlgn="t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D. </a:t>
            </a:r>
            <a:r>
              <a:rPr lang="fr-FR" b="1" dirty="0" smtClean="0"/>
              <a:t>Aucun.</a:t>
            </a:r>
            <a:endParaRPr lang="fr-FR" b="1" dirty="0" smtClean="0"/>
          </a:p>
          <a:p>
            <a:pPr fontAlgn="t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E. Tomodensitométrie lombaire sans injection</a:t>
            </a:r>
            <a:r>
              <a:rPr lang="fr-FR" b="1" dirty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85000" lnSpcReduction="2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Question 3/5. Quels signes de gravités recherchez-vous ?</a:t>
            </a:r>
          </a:p>
          <a:p>
            <a:pPr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fontAlgn="t"/>
            <a:r>
              <a:rPr lang="fr-FR" dirty="0" smtClean="0"/>
              <a:t> </a:t>
            </a:r>
            <a:r>
              <a:rPr lang="fr-FR" b="1" dirty="0" smtClean="0"/>
              <a:t>A. Troubles sphinctériens .</a:t>
            </a:r>
          </a:p>
          <a:p>
            <a:pPr fontAlgn="t">
              <a:buNone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B. Anesthésie en selle.</a:t>
            </a:r>
          </a:p>
          <a:p>
            <a:pPr fontAlgn="t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C. Déficit moteur.</a:t>
            </a:r>
          </a:p>
          <a:p>
            <a:pPr fontAlgn="t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D. Impulsivité à la toux.</a:t>
            </a:r>
          </a:p>
          <a:p>
            <a:pPr fontAlgn="t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E. Raideur rachidienne.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Question 4/5. Quelles sont les indications à la réalisation d'une IRM lombaire ?</a:t>
            </a:r>
            <a:endParaRPr lang="fr-FR" dirty="0" smtClean="0">
              <a:solidFill>
                <a:srgbClr val="FF0000"/>
              </a:solidFill>
            </a:endParaRPr>
          </a:p>
          <a:p>
            <a:pPr fontAlgn="t"/>
            <a:r>
              <a:rPr lang="fr-FR" dirty="0" smtClean="0"/>
              <a:t> </a:t>
            </a:r>
            <a:r>
              <a:rPr lang="fr-FR" b="1" dirty="0" smtClean="0"/>
              <a:t>A. Doute diagnostic.</a:t>
            </a:r>
          </a:p>
          <a:p>
            <a:pPr fontAlgn="t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B. Hyperalgie.</a:t>
            </a:r>
          </a:p>
          <a:p>
            <a:pPr fontAlgn="t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C. Indication opératoire.</a:t>
            </a:r>
          </a:p>
          <a:p>
            <a:pPr fontAlgn="t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D. Patient de plus de 60 ans.</a:t>
            </a:r>
          </a:p>
          <a:p>
            <a:pPr fontAlgn="t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E. Diminution du périmètre de marche à moins de 300 m.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Question 5/5. Quels traitements peut-on proposer à ce malade ?</a:t>
            </a:r>
            <a:endParaRPr lang="fr-FR" dirty="0" smtClean="0">
              <a:solidFill>
                <a:srgbClr val="FF0000"/>
              </a:solidFill>
            </a:endParaRPr>
          </a:p>
          <a:p>
            <a:pPr fontAlgn="t"/>
            <a:r>
              <a:rPr lang="fr-FR" dirty="0" smtClean="0"/>
              <a:t> </a:t>
            </a:r>
            <a:r>
              <a:rPr lang="fr-FR" b="1" dirty="0" smtClean="0"/>
              <a:t>A. Décompression chirurgicale d'emblée.</a:t>
            </a:r>
          </a:p>
          <a:p>
            <a:pPr fontAlgn="t">
              <a:buNone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B. Antalgiques.</a:t>
            </a:r>
          </a:p>
          <a:p>
            <a:pPr fontAlgn="t">
              <a:buNone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C. Rééducation.</a:t>
            </a:r>
          </a:p>
          <a:p>
            <a:pPr fontAlgn="t">
              <a:buNone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D. Infiltrations rachidiennes de corticostéroïdes.</a:t>
            </a:r>
          </a:p>
          <a:p>
            <a:pPr fontAlgn="t">
              <a:buNone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 </a:t>
            </a:r>
            <a:r>
              <a:rPr lang="fr-FR" b="1" dirty="0" smtClean="0"/>
              <a:t>E. Port de semelles.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4800" b="1" dirty="0" smtClean="0"/>
          </a:p>
          <a:p>
            <a:endParaRPr lang="fr-FR" sz="4800" b="1" dirty="0" smtClean="0"/>
          </a:p>
          <a:p>
            <a:r>
              <a:rPr lang="fr-FR" sz="4800" b="1" dirty="0" smtClean="0"/>
              <a:t>A QUOI VOUS PENSEZ?</a:t>
            </a:r>
            <a:endParaRPr lang="fr-FR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Question 1/4. Quels signes cliniques sont en faveur </a:t>
            </a:r>
            <a:r>
              <a:rPr lang="fr-FR" b="1" dirty="0" smtClean="0">
                <a:solidFill>
                  <a:srgbClr val="FF0000"/>
                </a:solidFill>
              </a:rPr>
              <a:t>???</a:t>
            </a:r>
            <a:endParaRPr lang="fr-FR" dirty="0">
              <a:solidFill>
                <a:srgbClr val="FF0000"/>
              </a:solidFill>
            </a:endParaRPr>
          </a:p>
          <a:p>
            <a:pPr fontAlgn="t">
              <a:buNone/>
            </a:pPr>
            <a:r>
              <a:rPr lang="fr-FR" dirty="0" smtClean="0"/>
              <a:t>     A</a:t>
            </a:r>
            <a:r>
              <a:rPr lang="fr-FR" dirty="0"/>
              <a:t>. Le trajet douloureux </a:t>
            </a:r>
            <a:endParaRPr lang="fr-FR" dirty="0" smtClean="0"/>
          </a:p>
          <a:p>
            <a:pPr fontAlgn="t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 B. L'insomnie </a:t>
            </a:r>
            <a:endParaRPr lang="fr-FR" dirty="0" smtClean="0"/>
          </a:p>
          <a:p>
            <a:pPr fontAlgn="t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 C. La parésie du quadriceps </a:t>
            </a:r>
            <a:endParaRPr lang="fr-FR" dirty="0" smtClean="0"/>
          </a:p>
          <a:p>
            <a:pPr fontAlgn="t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 D. Les antécédents lombalgiques </a:t>
            </a:r>
            <a:endParaRPr lang="fr-FR" dirty="0" smtClean="0"/>
          </a:p>
          <a:p>
            <a:pPr fontAlgn="t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 E. Le signe de </a:t>
            </a:r>
            <a:r>
              <a:rPr lang="fr-FR" dirty="0" err="1"/>
              <a:t>Léri</a:t>
            </a:r>
            <a:r>
              <a:rPr lang="fr-FR" dirty="0"/>
              <a:t> 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Question 2/4. Quels signes d'alerte </a:t>
            </a:r>
            <a:r>
              <a:rPr lang="fr-FR" b="1" dirty="0" smtClean="0">
                <a:solidFill>
                  <a:srgbClr val="FF0000"/>
                </a:solidFill>
              </a:rPr>
              <a:t>recherchez-</a:t>
            </a:r>
          </a:p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vous </a:t>
            </a:r>
            <a:r>
              <a:rPr lang="fr-FR" b="1" dirty="0">
                <a:solidFill>
                  <a:srgbClr val="FF0000"/>
                </a:solidFill>
              </a:rPr>
              <a:t>?</a:t>
            </a:r>
            <a:endParaRPr lang="fr-FR" dirty="0">
              <a:solidFill>
                <a:srgbClr val="FF0000"/>
              </a:solidFill>
            </a:endParaRPr>
          </a:p>
          <a:p>
            <a:pPr fontAlgn="t">
              <a:buNone/>
            </a:pPr>
            <a:r>
              <a:rPr lang="fr-FR" dirty="0" smtClean="0"/>
              <a:t>   </a:t>
            </a:r>
            <a:r>
              <a:rPr lang="fr-FR" dirty="0"/>
              <a:t> </a:t>
            </a:r>
            <a:r>
              <a:rPr lang="fr-FR" b="1" dirty="0"/>
              <a:t>A. Une perte de </a:t>
            </a:r>
            <a:r>
              <a:rPr lang="fr-FR" b="1" dirty="0" smtClean="0"/>
              <a:t>poids</a:t>
            </a:r>
          </a:p>
          <a:p>
            <a:pPr fontAlgn="t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r>
              <a:rPr lang="fr-FR" b="1" dirty="0"/>
              <a:t>B. Un antécédent </a:t>
            </a:r>
            <a:r>
              <a:rPr lang="fr-FR" b="1" dirty="0" smtClean="0"/>
              <a:t>cancéreux</a:t>
            </a:r>
          </a:p>
          <a:p>
            <a:pPr fontAlgn="t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r>
              <a:rPr lang="fr-FR" b="1" dirty="0"/>
              <a:t>C. Un traitement anticoagulant </a:t>
            </a:r>
            <a:endParaRPr lang="fr-FR" b="1" dirty="0" smtClean="0"/>
          </a:p>
          <a:p>
            <a:pPr fontAlgn="t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r>
              <a:rPr lang="fr-FR" b="1" dirty="0"/>
              <a:t>D. Une chirurgie récente du rachis ou du pelvis </a:t>
            </a:r>
            <a:endParaRPr lang="fr-FR" b="1" dirty="0" smtClean="0"/>
          </a:p>
          <a:p>
            <a:pPr fontAlgn="t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r>
              <a:rPr lang="fr-FR" b="1" dirty="0"/>
              <a:t>E. Des signes sphinctériens et une anesthésie en selle 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2400" b="1" dirty="0" smtClean="0"/>
              <a:t>    </a:t>
            </a:r>
            <a:r>
              <a:rPr lang="fr-FR" sz="2400" b="1" dirty="0" smtClean="0">
                <a:solidFill>
                  <a:srgbClr val="FF0000"/>
                </a:solidFill>
              </a:rPr>
              <a:t>Question </a:t>
            </a:r>
            <a:r>
              <a:rPr lang="fr-FR" sz="2400" b="1" dirty="0">
                <a:solidFill>
                  <a:srgbClr val="FF0000"/>
                </a:solidFill>
              </a:rPr>
              <a:t>3/4. L'interrogatoire vous apprend que ce patient est sous </a:t>
            </a:r>
            <a:r>
              <a:rPr lang="fr-FR" sz="2400" b="1" dirty="0" err="1">
                <a:solidFill>
                  <a:srgbClr val="FF0000"/>
                </a:solidFill>
              </a:rPr>
              <a:t>anti-diabétique</a:t>
            </a:r>
            <a:r>
              <a:rPr lang="fr-FR" sz="2400" b="1" dirty="0">
                <a:solidFill>
                  <a:srgbClr val="FF0000"/>
                </a:solidFill>
              </a:rPr>
              <a:t> oral et qu'il a présenté un cancer de la prostate 3 ans plus tôt. Quels examens complémentaires prescrivez-vous ?</a:t>
            </a:r>
            <a:endParaRPr lang="fr-FR" sz="2400" dirty="0">
              <a:solidFill>
                <a:srgbClr val="FF0000"/>
              </a:solidFill>
            </a:endParaRPr>
          </a:p>
          <a:p>
            <a:pPr fontAlgn="t">
              <a:buNone/>
            </a:pPr>
            <a:r>
              <a:rPr lang="fr-FR" b="1" dirty="0" smtClean="0"/>
              <a:t>     </a:t>
            </a:r>
            <a:r>
              <a:rPr lang="fr-FR" sz="2600" b="1" dirty="0" smtClean="0"/>
              <a:t>A</a:t>
            </a:r>
            <a:r>
              <a:rPr lang="fr-FR" sz="2600" b="1" dirty="0"/>
              <a:t>. Aucun car l'examen clinique n'est pas </a:t>
            </a:r>
            <a:r>
              <a:rPr lang="fr-FR" sz="2600" b="1" dirty="0" smtClean="0"/>
              <a:t>inquiétant</a:t>
            </a:r>
          </a:p>
          <a:p>
            <a:pPr fontAlgn="t">
              <a:buNone/>
            </a:pPr>
            <a:r>
              <a:rPr lang="fr-FR" sz="2600" b="1" dirty="0"/>
              <a:t> </a:t>
            </a:r>
            <a:r>
              <a:rPr lang="fr-FR" sz="2600" dirty="0"/>
              <a:t/>
            </a:r>
            <a:br>
              <a:rPr lang="fr-FR" sz="2600" dirty="0"/>
            </a:br>
            <a:r>
              <a:rPr lang="fr-FR" sz="2600" dirty="0"/>
              <a:t> </a:t>
            </a:r>
            <a:r>
              <a:rPr lang="fr-FR" sz="2600" b="1" dirty="0"/>
              <a:t>B. Une radiographie du rachis lombaire et du </a:t>
            </a:r>
            <a:r>
              <a:rPr lang="fr-FR" sz="2600" b="1" dirty="0" smtClean="0"/>
              <a:t>bassin</a:t>
            </a:r>
          </a:p>
          <a:p>
            <a:pPr fontAlgn="t">
              <a:buNone/>
            </a:pPr>
            <a:r>
              <a:rPr lang="fr-FR" sz="2600" b="1" dirty="0"/>
              <a:t> </a:t>
            </a:r>
            <a:r>
              <a:rPr lang="fr-FR" sz="2600" dirty="0"/>
              <a:t/>
            </a:r>
            <a:br>
              <a:rPr lang="fr-FR" sz="2600" dirty="0"/>
            </a:br>
            <a:r>
              <a:rPr lang="fr-FR" sz="2600" dirty="0"/>
              <a:t> </a:t>
            </a:r>
            <a:r>
              <a:rPr lang="fr-FR" sz="2600" b="1" dirty="0"/>
              <a:t>C. Un scanner lombaire </a:t>
            </a:r>
            <a:endParaRPr lang="fr-FR" sz="2600" b="1" dirty="0" smtClean="0"/>
          </a:p>
          <a:p>
            <a:pPr fontAlgn="t">
              <a:buNone/>
            </a:pPr>
            <a:r>
              <a:rPr lang="fr-FR" sz="2600" dirty="0"/>
              <a:t/>
            </a:r>
            <a:br>
              <a:rPr lang="fr-FR" sz="2600" dirty="0"/>
            </a:br>
            <a:r>
              <a:rPr lang="fr-FR" sz="2600" dirty="0"/>
              <a:t> </a:t>
            </a:r>
            <a:r>
              <a:rPr lang="fr-FR" sz="2600" b="1" dirty="0"/>
              <a:t>D. Une IRM lombaire </a:t>
            </a:r>
            <a:endParaRPr lang="fr-FR" sz="2600" b="1" dirty="0" smtClean="0"/>
          </a:p>
          <a:p>
            <a:pPr fontAlgn="t">
              <a:buNone/>
            </a:pPr>
            <a:r>
              <a:rPr lang="fr-FR" sz="2600" dirty="0"/>
              <a:t/>
            </a:r>
            <a:br>
              <a:rPr lang="fr-FR" sz="2600" dirty="0"/>
            </a:br>
            <a:r>
              <a:rPr lang="fr-FR" sz="2600" dirty="0"/>
              <a:t> </a:t>
            </a:r>
            <a:r>
              <a:rPr lang="fr-FR" sz="2600" b="1" dirty="0"/>
              <a:t>E. Un bilan biologique (NF, VS, CRP, glycémie) </a:t>
            </a:r>
            <a:endParaRPr lang="fr-FR" sz="2600" b="1" dirty="0" smtClean="0"/>
          </a:p>
          <a:p>
            <a:pPr fontAlgn="t">
              <a:buNone/>
            </a:pPr>
            <a:r>
              <a:rPr lang="fr-FR" sz="2600" dirty="0"/>
              <a:t/>
            </a:r>
            <a:br>
              <a:rPr lang="fr-FR" sz="2600" dirty="0"/>
            </a:br>
            <a:r>
              <a:rPr lang="fr-FR" sz="2600" dirty="0"/>
              <a:t> </a:t>
            </a:r>
            <a:r>
              <a:rPr lang="fr-FR" sz="2600" b="1" dirty="0"/>
              <a:t>F. Une hospitalisation </a:t>
            </a:r>
            <a:endParaRPr lang="fr-FR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b="1" dirty="0" smtClean="0"/>
              <a:t>    </a:t>
            </a:r>
            <a:r>
              <a:rPr lang="fr-FR" sz="2400" b="1" dirty="0" smtClean="0">
                <a:solidFill>
                  <a:srgbClr val="FF0000"/>
                </a:solidFill>
              </a:rPr>
              <a:t>Question </a:t>
            </a:r>
            <a:r>
              <a:rPr lang="fr-FR" sz="2400" b="1" dirty="0">
                <a:solidFill>
                  <a:srgbClr val="FF0000"/>
                </a:solidFill>
              </a:rPr>
              <a:t>4/4. Radiographies et bilan biologique sont normaux. L'IRM élimine une métastase vertébrale et montre une hernie discale </a:t>
            </a:r>
            <a:r>
              <a:rPr lang="fr-FR" sz="2400" b="1" dirty="0" err="1">
                <a:solidFill>
                  <a:srgbClr val="FF0000"/>
                </a:solidFill>
              </a:rPr>
              <a:t>foraminale</a:t>
            </a:r>
            <a:r>
              <a:rPr lang="fr-FR" sz="2400" b="1" dirty="0">
                <a:solidFill>
                  <a:srgbClr val="FF0000"/>
                </a:solidFill>
              </a:rPr>
              <a:t> droite en L3-L4. La douleur est toujours aussi intense malgré des antalgiques de niveau II. Que proposez-vous ?</a:t>
            </a:r>
            <a:endParaRPr lang="fr-FR" sz="2400" dirty="0">
              <a:solidFill>
                <a:srgbClr val="FF0000"/>
              </a:solidFill>
            </a:endParaRPr>
          </a:p>
          <a:p>
            <a:pPr fontAlgn="t">
              <a:buNone/>
            </a:pPr>
            <a:r>
              <a:rPr lang="fr-FR" sz="2400" dirty="0" smtClean="0"/>
              <a:t>    </a:t>
            </a:r>
          </a:p>
          <a:p>
            <a:pPr fontAlgn="t">
              <a:buNone/>
            </a:pPr>
            <a:r>
              <a:rPr lang="fr-FR" sz="2400" dirty="0" smtClean="0"/>
              <a:t>	</a:t>
            </a:r>
            <a:r>
              <a:rPr lang="fr-FR" sz="2400" dirty="0"/>
              <a:t> </a:t>
            </a:r>
            <a:r>
              <a:rPr lang="fr-FR" sz="2400" b="1" dirty="0"/>
              <a:t>A. Passage à des antalgiques de niveau III </a:t>
            </a:r>
            <a:r>
              <a:rPr lang="fr-FR" sz="2400" dirty="0"/>
              <a:t> </a:t>
            </a:r>
            <a:endParaRPr lang="fr-FR" sz="2400" dirty="0" smtClean="0"/>
          </a:p>
          <a:p>
            <a:pPr fontAlgn="t">
              <a:buNone/>
            </a:pP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> </a:t>
            </a:r>
            <a:r>
              <a:rPr lang="fr-FR" sz="2400" b="1" dirty="0"/>
              <a:t>B. Nouvelle consultation 15 jours plus tard </a:t>
            </a:r>
            <a:endParaRPr lang="fr-FR" sz="2400" b="1" dirty="0" smtClean="0"/>
          </a:p>
          <a:p>
            <a:pPr fontAlgn="t">
              <a:buNone/>
            </a:pP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> </a:t>
            </a:r>
            <a:r>
              <a:rPr lang="fr-FR" sz="2400" b="1" dirty="0"/>
              <a:t>C. Corticothérapie orale </a:t>
            </a:r>
            <a:endParaRPr lang="fr-FR" sz="2400" b="1" dirty="0" smtClean="0"/>
          </a:p>
          <a:p>
            <a:pPr fontAlgn="t">
              <a:buNone/>
            </a:pP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> </a:t>
            </a:r>
            <a:r>
              <a:rPr lang="fr-FR" sz="2400" b="1" dirty="0"/>
              <a:t>D. Une scintigraphie osseuse </a:t>
            </a:r>
            <a:endParaRPr lang="fr-FR" sz="2400" b="1" dirty="0" smtClean="0"/>
          </a:p>
          <a:p>
            <a:pPr fontAlgn="t">
              <a:buNone/>
            </a:pP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/>
              <a:t> </a:t>
            </a:r>
            <a:r>
              <a:rPr lang="fr-FR" sz="2400" b="1" dirty="0"/>
              <a:t>E. Un avis chirurgical</a:t>
            </a:r>
            <a:endParaRPr lang="fr-FR" sz="2400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sz="9600" b="1" i="1" dirty="0" smtClean="0"/>
          </a:p>
          <a:p>
            <a:pPr algn="ctr">
              <a:buNone/>
            </a:pPr>
            <a:r>
              <a:rPr lang="fr-FR" sz="9600" b="1" i="1" dirty="0" smtClean="0"/>
              <a:t>2</a:t>
            </a:r>
            <a:endParaRPr lang="fr-FR" sz="9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554</Words>
  <Application>Microsoft Office PowerPoint</Application>
  <PresentationFormat>Affichage à l'écran (4:3)</PresentationFormat>
  <Paragraphs>178</Paragraphs>
  <Slides>34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7" baseType="lpstr">
      <vt:lpstr>Arial</vt:lpstr>
      <vt:lpstr>Calibri</vt:lpstr>
      <vt:lpstr>Thème Office</vt:lpstr>
      <vt:lpstr>Cas Cliniques de Neurologie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DrToumi</dc:creator>
  <cp:lastModifiedBy>HP</cp:lastModifiedBy>
  <cp:revision>57</cp:revision>
  <dcterms:created xsi:type="dcterms:W3CDTF">2012-05-15T12:18:21Z</dcterms:created>
  <dcterms:modified xsi:type="dcterms:W3CDTF">2020-04-22T16:24:06Z</dcterms:modified>
</cp:coreProperties>
</file>