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7" r:id="rId8"/>
    <p:sldId id="262" r:id="rId9"/>
    <p:sldId id="266" r:id="rId10"/>
    <p:sldId id="263" r:id="rId11"/>
    <p:sldId id="268" r:id="rId12"/>
    <p:sldId id="264" r:id="rId1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CC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9631B5-78F2-41C9-869B-9F39066F8104}" styleName="Style moyen 3 - Accentuation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36" autoAdjust="0"/>
    <p:restoredTop sz="94709" autoAdjust="0"/>
  </p:normalViewPr>
  <p:slideViewPr>
    <p:cSldViewPr>
      <p:cViewPr varScale="1">
        <p:scale>
          <a:sx n="65" d="100"/>
          <a:sy n="65" d="100"/>
        </p:scale>
        <p:origin x="-108" y="-21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6BD94A-A14A-47B6-ADC6-FC483C1B164F}" type="doc">
      <dgm:prSet loTypeId="urn:microsoft.com/office/officeart/2005/8/layout/radial6" loCatId="cycle" qsTypeId="urn:microsoft.com/office/officeart/2005/8/quickstyle/3d9" qsCatId="3D" csTypeId="urn:microsoft.com/office/officeart/2005/8/colors/colorful1" csCatId="colorful" phldr="1"/>
      <dgm:spPr/>
      <dgm:t>
        <a:bodyPr/>
        <a:lstStyle/>
        <a:p>
          <a:endParaRPr lang="fr-FR"/>
        </a:p>
      </dgm:t>
    </dgm:pt>
    <dgm:pt modelId="{F502C824-B368-454B-A163-779EA8E279E4}">
      <dgm:prSet phldrT="[Texte]" custT="1"/>
      <dgm:spPr/>
      <dgm:t>
        <a:bodyPr/>
        <a:lstStyle/>
        <a:p>
          <a:r>
            <a:rPr lang="ar-DZ" sz="3200" dirty="0" smtClean="0">
              <a:solidFill>
                <a:schemeClr val="tx1"/>
              </a:solidFill>
              <a:cs typeface="Sultan normal" pitchFamily="2" charset="-78"/>
            </a:rPr>
            <a:t>تصميم</a:t>
          </a:r>
          <a:endParaRPr lang="ar-DZ" sz="3000" dirty="0" smtClean="0">
            <a:solidFill>
              <a:schemeClr val="tx1"/>
            </a:solidFill>
            <a:cs typeface="Sultan normal" pitchFamily="2" charset="-78"/>
          </a:endParaRPr>
        </a:p>
        <a:p>
          <a:r>
            <a:rPr lang="ar-DZ" sz="3000" dirty="0" smtClean="0"/>
            <a:t>2</a:t>
          </a:r>
          <a:endParaRPr lang="fr-FR" sz="3000" dirty="0"/>
        </a:p>
      </dgm:t>
    </dgm:pt>
    <dgm:pt modelId="{7D3D04B1-6FED-44A7-9BBF-8BA1BC771FFC}" type="parTrans" cxnId="{7EE18B35-BE21-44F2-9147-6DC96A2B4335}">
      <dgm:prSet/>
      <dgm:spPr/>
      <dgm:t>
        <a:bodyPr/>
        <a:lstStyle/>
        <a:p>
          <a:endParaRPr lang="fr-FR"/>
        </a:p>
      </dgm:t>
    </dgm:pt>
    <dgm:pt modelId="{424E821F-BD7C-45A9-85FF-78DFDBD3E515}" type="sibTrans" cxnId="{7EE18B35-BE21-44F2-9147-6DC96A2B4335}">
      <dgm:prSet/>
      <dgm:spPr/>
      <dgm:t>
        <a:bodyPr/>
        <a:lstStyle/>
        <a:p>
          <a:endParaRPr lang="fr-FR"/>
        </a:p>
      </dgm:t>
    </dgm:pt>
    <dgm:pt modelId="{4F920D25-C156-45CE-BD80-8B25429226A9}">
      <dgm:prSet phldrT="[Texte]" custT="1"/>
      <dgm:spPr/>
      <dgm:t>
        <a:bodyPr/>
        <a:lstStyle/>
        <a:p>
          <a:r>
            <a:rPr lang="ar-DZ" sz="3200" dirty="0" smtClean="0">
              <a:solidFill>
                <a:schemeClr val="tx1"/>
              </a:solidFill>
              <a:cs typeface="Sultan normal" pitchFamily="2" charset="-78"/>
            </a:rPr>
            <a:t>تحقيق</a:t>
          </a:r>
          <a:endParaRPr lang="ar-DZ" sz="3000" dirty="0" smtClean="0">
            <a:solidFill>
              <a:schemeClr val="tx1"/>
            </a:solidFill>
            <a:cs typeface="Sultan normal" pitchFamily="2" charset="-78"/>
          </a:endParaRPr>
        </a:p>
        <a:p>
          <a:r>
            <a:rPr lang="ar-DZ" sz="3000" dirty="0" smtClean="0"/>
            <a:t>3</a:t>
          </a:r>
          <a:endParaRPr lang="fr-FR" sz="3000" dirty="0"/>
        </a:p>
      </dgm:t>
    </dgm:pt>
    <dgm:pt modelId="{87D67464-EC0A-462F-A5CA-D71FF8BA52B9}" type="parTrans" cxnId="{AC360CC6-32CB-4951-9FFC-A6D5E2F2855A}">
      <dgm:prSet/>
      <dgm:spPr/>
      <dgm:t>
        <a:bodyPr/>
        <a:lstStyle/>
        <a:p>
          <a:endParaRPr lang="fr-FR"/>
        </a:p>
      </dgm:t>
    </dgm:pt>
    <dgm:pt modelId="{0809D2DC-F65F-40A0-AEC5-ABDBC1CEF6EC}" type="sibTrans" cxnId="{AC360CC6-32CB-4951-9FFC-A6D5E2F2855A}">
      <dgm:prSet/>
      <dgm:spPr/>
      <dgm:t>
        <a:bodyPr/>
        <a:lstStyle/>
        <a:p>
          <a:endParaRPr lang="fr-FR"/>
        </a:p>
      </dgm:t>
    </dgm:pt>
    <dgm:pt modelId="{CF332F36-38F5-4FA9-9429-6B79FBA38566}">
      <dgm:prSet phldrT="[Texte]" custT="1"/>
      <dgm:spPr/>
      <dgm:t>
        <a:bodyPr/>
        <a:lstStyle/>
        <a:p>
          <a:r>
            <a:rPr lang="ar-DZ" sz="3200" dirty="0" smtClean="0">
              <a:solidFill>
                <a:schemeClr val="tx1"/>
              </a:solidFill>
              <a:cs typeface="Sultan normal" pitchFamily="2" charset="-78"/>
            </a:rPr>
            <a:t>تقويم</a:t>
          </a:r>
          <a:endParaRPr lang="ar-DZ" sz="3000" dirty="0" smtClean="0">
            <a:solidFill>
              <a:schemeClr val="tx1"/>
            </a:solidFill>
            <a:cs typeface="Sultan normal" pitchFamily="2" charset="-78"/>
          </a:endParaRPr>
        </a:p>
        <a:p>
          <a:r>
            <a:rPr lang="ar-DZ" sz="3000" dirty="0" smtClean="0"/>
            <a:t> 4</a:t>
          </a:r>
          <a:endParaRPr lang="fr-FR" sz="3000" dirty="0"/>
        </a:p>
      </dgm:t>
    </dgm:pt>
    <dgm:pt modelId="{7FC335B8-DFB0-4FD3-AFD5-57E193755778}" type="parTrans" cxnId="{BE4BD5E4-E96D-4FA7-A463-988ED70A9E78}">
      <dgm:prSet/>
      <dgm:spPr/>
      <dgm:t>
        <a:bodyPr/>
        <a:lstStyle/>
        <a:p>
          <a:endParaRPr lang="fr-FR"/>
        </a:p>
      </dgm:t>
    </dgm:pt>
    <dgm:pt modelId="{18C83EC6-D20E-4257-8A77-C24DAC07DCFE}" type="sibTrans" cxnId="{BE4BD5E4-E96D-4FA7-A463-988ED70A9E78}">
      <dgm:prSet/>
      <dgm:spPr/>
      <dgm:t>
        <a:bodyPr/>
        <a:lstStyle/>
        <a:p>
          <a:endParaRPr lang="fr-FR"/>
        </a:p>
      </dgm:t>
    </dgm:pt>
    <dgm:pt modelId="{7C97DDC0-7805-4D7E-9EE7-05913C208FF4}">
      <dgm:prSet phldrT="[Texte]" custT="1"/>
      <dgm:spPr/>
      <dgm:t>
        <a:bodyPr/>
        <a:lstStyle/>
        <a:p>
          <a:r>
            <a:rPr lang="ar-DZ" sz="3200" dirty="0" smtClean="0">
              <a:solidFill>
                <a:schemeClr val="tx1"/>
              </a:solidFill>
              <a:cs typeface="Sultan normal" pitchFamily="2" charset="-78"/>
            </a:rPr>
            <a:t>تحليل</a:t>
          </a:r>
          <a:endParaRPr lang="ar-DZ" sz="3000" dirty="0" smtClean="0">
            <a:solidFill>
              <a:schemeClr val="tx1"/>
            </a:solidFill>
            <a:cs typeface="Sultan normal" pitchFamily="2" charset="-78"/>
          </a:endParaRPr>
        </a:p>
        <a:p>
          <a:r>
            <a:rPr lang="ar-DZ" sz="3000" dirty="0" smtClean="0"/>
            <a:t>1</a:t>
          </a:r>
          <a:endParaRPr lang="fr-FR" sz="3000" dirty="0"/>
        </a:p>
      </dgm:t>
    </dgm:pt>
    <dgm:pt modelId="{4934D8D9-29AD-412B-AF0C-DEA400BF7A28}" type="parTrans" cxnId="{E199E05F-AA74-411E-8849-6B208851BA2D}">
      <dgm:prSet/>
      <dgm:spPr/>
      <dgm:t>
        <a:bodyPr/>
        <a:lstStyle/>
        <a:p>
          <a:endParaRPr lang="fr-FR"/>
        </a:p>
      </dgm:t>
    </dgm:pt>
    <dgm:pt modelId="{52F7235E-AF74-4F5C-8860-D7A3371912AE}" type="sibTrans" cxnId="{E199E05F-AA74-411E-8849-6B208851BA2D}">
      <dgm:prSet/>
      <dgm:spPr/>
      <dgm:t>
        <a:bodyPr/>
        <a:lstStyle/>
        <a:p>
          <a:endParaRPr lang="fr-FR"/>
        </a:p>
      </dgm:t>
    </dgm:pt>
    <dgm:pt modelId="{3E08FCE6-F5FB-4204-8F66-EB0A1379B469}">
      <dgm:prSet phldrT="[Texte]" custT="1"/>
      <dgm:spPr/>
      <dgm:t>
        <a:bodyPr/>
        <a:lstStyle/>
        <a:p>
          <a:r>
            <a:rPr lang="ar-DZ" sz="3600" dirty="0" smtClean="0">
              <a:solidFill>
                <a:srgbClr val="FF0000"/>
              </a:solidFill>
              <a:cs typeface="Sultan normal" pitchFamily="2" charset="-78"/>
            </a:rPr>
            <a:t>مراحل هندسة التكوين</a:t>
          </a:r>
          <a:endParaRPr lang="fr-FR" sz="3600" dirty="0">
            <a:solidFill>
              <a:srgbClr val="FF0000"/>
            </a:solidFill>
            <a:cs typeface="Sultan normal" pitchFamily="2" charset="-78"/>
          </a:endParaRPr>
        </a:p>
      </dgm:t>
    </dgm:pt>
    <dgm:pt modelId="{C16180E4-4E77-441D-8127-EDB30C0EA4FE}" type="sibTrans" cxnId="{C9FCB7D2-14B9-473A-9E00-0E416C8793DC}">
      <dgm:prSet/>
      <dgm:spPr/>
      <dgm:t>
        <a:bodyPr/>
        <a:lstStyle/>
        <a:p>
          <a:endParaRPr lang="fr-FR"/>
        </a:p>
      </dgm:t>
    </dgm:pt>
    <dgm:pt modelId="{F51809A1-6513-4714-A77F-2149B5483F41}" type="parTrans" cxnId="{C9FCB7D2-14B9-473A-9E00-0E416C8793DC}">
      <dgm:prSet/>
      <dgm:spPr/>
      <dgm:t>
        <a:bodyPr/>
        <a:lstStyle/>
        <a:p>
          <a:endParaRPr lang="fr-FR"/>
        </a:p>
      </dgm:t>
    </dgm:pt>
    <dgm:pt modelId="{726448AA-6049-41ED-82BF-812E2905E072}" type="pres">
      <dgm:prSet presAssocID="{4C6BD94A-A14A-47B6-ADC6-FC483C1B164F}" presName="Name0" presStyleCnt="0">
        <dgm:presLayoutVars>
          <dgm:chMax val="1"/>
          <dgm:dir/>
          <dgm:animLvl val="ctr"/>
          <dgm:resizeHandles val="exact"/>
        </dgm:presLayoutVars>
      </dgm:prSet>
      <dgm:spPr/>
      <dgm:t>
        <a:bodyPr/>
        <a:lstStyle/>
        <a:p>
          <a:endParaRPr lang="fr-FR"/>
        </a:p>
      </dgm:t>
    </dgm:pt>
    <dgm:pt modelId="{2886B13B-E611-44E4-940A-A1499C46815E}" type="pres">
      <dgm:prSet presAssocID="{3E08FCE6-F5FB-4204-8F66-EB0A1379B469}" presName="centerShape" presStyleLbl="node0" presStyleIdx="0" presStyleCnt="1"/>
      <dgm:spPr/>
      <dgm:t>
        <a:bodyPr/>
        <a:lstStyle/>
        <a:p>
          <a:endParaRPr lang="fr-FR"/>
        </a:p>
      </dgm:t>
    </dgm:pt>
    <dgm:pt modelId="{55495167-9B29-41C6-B896-DCFFC5654DBF}" type="pres">
      <dgm:prSet presAssocID="{F502C824-B368-454B-A163-779EA8E279E4}" presName="node" presStyleLbl="node1" presStyleIdx="0" presStyleCnt="4">
        <dgm:presLayoutVars>
          <dgm:bulletEnabled val="1"/>
        </dgm:presLayoutVars>
      </dgm:prSet>
      <dgm:spPr/>
      <dgm:t>
        <a:bodyPr/>
        <a:lstStyle/>
        <a:p>
          <a:endParaRPr lang="fr-FR"/>
        </a:p>
      </dgm:t>
    </dgm:pt>
    <dgm:pt modelId="{F8B6926D-F594-4A14-A1E0-BFB09EA83CAF}" type="pres">
      <dgm:prSet presAssocID="{F502C824-B368-454B-A163-779EA8E279E4}" presName="dummy" presStyleCnt="0"/>
      <dgm:spPr/>
      <dgm:t>
        <a:bodyPr/>
        <a:lstStyle/>
        <a:p>
          <a:endParaRPr lang="fr-FR"/>
        </a:p>
      </dgm:t>
    </dgm:pt>
    <dgm:pt modelId="{0AB2EC8A-5D94-4784-B65D-AC54DAAB69A0}" type="pres">
      <dgm:prSet presAssocID="{424E821F-BD7C-45A9-85FF-78DFDBD3E515}" presName="sibTrans" presStyleLbl="sibTrans2D1" presStyleIdx="0" presStyleCnt="4"/>
      <dgm:spPr/>
      <dgm:t>
        <a:bodyPr/>
        <a:lstStyle/>
        <a:p>
          <a:endParaRPr lang="fr-FR"/>
        </a:p>
      </dgm:t>
    </dgm:pt>
    <dgm:pt modelId="{2D87A3DE-3A77-4F3B-BC0F-31A30A332906}" type="pres">
      <dgm:prSet presAssocID="{4F920D25-C156-45CE-BD80-8B25429226A9}" presName="node" presStyleLbl="node1" presStyleIdx="1" presStyleCnt="4" custRadScaleRad="102979" custRadScaleInc="2678">
        <dgm:presLayoutVars>
          <dgm:bulletEnabled val="1"/>
        </dgm:presLayoutVars>
      </dgm:prSet>
      <dgm:spPr/>
      <dgm:t>
        <a:bodyPr/>
        <a:lstStyle/>
        <a:p>
          <a:endParaRPr lang="fr-FR"/>
        </a:p>
      </dgm:t>
    </dgm:pt>
    <dgm:pt modelId="{F9708B00-4C98-40FD-87C4-11BB9181EEE4}" type="pres">
      <dgm:prSet presAssocID="{4F920D25-C156-45CE-BD80-8B25429226A9}" presName="dummy" presStyleCnt="0"/>
      <dgm:spPr/>
      <dgm:t>
        <a:bodyPr/>
        <a:lstStyle/>
        <a:p>
          <a:endParaRPr lang="fr-FR"/>
        </a:p>
      </dgm:t>
    </dgm:pt>
    <dgm:pt modelId="{3C226947-B2C3-4AFB-A994-D676FD70DFF9}" type="pres">
      <dgm:prSet presAssocID="{0809D2DC-F65F-40A0-AEC5-ABDBC1CEF6EC}" presName="sibTrans" presStyleLbl="sibTrans2D1" presStyleIdx="1" presStyleCnt="4"/>
      <dgm:spPr/>
      <dgm:t>
        <a:bodyPr/>
        <a:lstStyle/>
        <a:p>
          <a:endParaRPr lang="fr-FR"/>
        </a:p>
      </dgm:t>
    </dgm:pt>
    <dgm:pt modelId="{433A3842-15A4-49AE-9E8C-76BB86F3D638}" type="pres">
      <dgm:prSet presAssocID="{CF332F36-38F5-4FA9-9429-6B79FBA38566}" presName="node" presStyleLbl="node1" presStyleIdx="2" presStyleCnt="4" custRadScaleRad="102582" custRadScaleInc="508">
        <dgm:presLayoutVars>
          <dgm:bulletEnabled val="1"/>
        </dgm:presLayoutVars>
      </dgm:prSet>
      <dgm:spPr/>
      <dgm:t>
        <a:bodyPr/>
        <a:lstStyle/>
        <a:p>
          <a:endParaRPr lang="fr-FR"/>
        </a:p>
      </dgm:t>
    </dgm:pt>
    <dgm:pt modelId="{6CBE246D-A69A-47D8-BC02-0635EB7DE92F}" type="pres">
      <dgm:prSet presAssocID="{CF332F36-38F5-4FA9-9429-6B79FBA38566}" presName="dummy" presStyleCnt="0"/>
      <dgm:spPr/>
      <dgm:t>
        <a:bodyPr/>
        <a:lstStyle/>
        <a:p>
          <a:endParaRPr lang="fr-FR"/>
        </a:p>
      </dgm:t>
    </dgm:pt>
    <dgm:pt modelId="{9E6B83BB-5A29-44AB-BB1F-4531B91D9D5D}" type="pres">
      <dgm:prSet presAssocID="{18C83EC6-D20E-4257-8A77-C24DAC07DCFE}" presName="sibTrans" presStyleLbl="sibTrans2D1" presStyleIdx="2" presStyleCnt="4"/>
      <dgm:spPr/>
      <dgm:t>
        <a:bodyPr/>
        <a:lstStyle/>
        <a:p>
          <a:endParaRPr lang="fr-FR"/>
        </a:p>
      </dgm:t>
    </dgm:pt>
    <dgm:pt modelId="{6BA8F57A-C7CC-4A2A-8AE6-FE592ADBA9AF}" type="pres">
      <dgm:prSet presAssocID="{7C97DDC0-7805-4D7E-9EE7-05913C208FF4}" presName="node" presStyleLbl="node1" presStyleIdx="3" presStyleCnt="4">
        <dgm:presLayoutVars>
          <dgm:bulletEnabled val="1"/>
        </dgm:presLayoutVars>
      </dgm:prSet>
      <dgm:spPr/>
      <dgm:t>
        <a:bodyPr/>
        <a:lstStyle/>
        <a:p>
          <a:endParaRPr lang="fr-FR"/>
        </a:p>
      </dgm:t>
    </dgm:pt>
    <dgm:pt modelId="{576601ED-0414-496F-A938-0650A0AD0D00}" type="pres">
      <dgm:prSet presAssocID="{7C97DDC0-7805-4D7E-9EE7-05913C208FF4}" presName="dummy" presStyleCnt="0"/>
      <dgm:spPr/>
      <dgm:t>
        <a:bodyPr/>
        <a:lstStyle/>
        <a:p>
          <a:endParaRPr lang="fr-FR"/>
        </a:p>
      </dgm:t>
    </dgm:pt>
    <dgm:pt modelId="{F19603BA-0A2C-4CD0-BEB6-707A5F85FCFC}" type="pres">
      <dgm:prSet presAssocID="{52F7235E-AF74-4F5C-8860-D7A3371912AE}" presName="sibTrans" presStyleLbl="sibTrans2D1" presStyleIdx="3" presStyleCnt="4"/>
      <dgm:spPr/>
      <dgm:t>
        <a:bodyPr/>
        <a:lstStyle/>
        <a:p>
          <a:endParaRPr lang="fr-FR"/>
        </a:p>
      </dgm:t>
    </dgm:pt>
  </dgm:ptLst>
  <dgm:cxnLst>
    <dgm:cxn modelId="{BE4BD5E4-E96D-4FA7-A463-988ED70A9E78}" srcId="{3E08FCE6-F5FB-4204-8F66-EB0A1379B469}" destId="{CF332F36-38F5-4FA9-9429-6B79FBA38566}" srcOrd="2" destOrd="0" parTransId="{7FC335B8-DFB0-4FD3-AFD5-57E193755778}" sibTransId="{18C83EC6-D20E-4257-8A77-C24DAC07DCFE}"/>
    <dgm:cxn modelId="{1D791995-03F2-49B8-81AB-6FDBEBB0B7C1}" type="presOf" srcId="{3E08FCE6-F5FB-4204-8F66-EB0A1379B469}" destId="{2886B13B-E611-44E4-940A-A1499C46815E}" srcOrd="0" destOrd="0" presId="urn:microsoft.com/office/officeart/2005/8/layout/radial6"/>
    <dgm:cxn modelId="{116B0B88-3CAB-48BF-B382-E497DBA90E8C}" type="presOf" srcId="{0809D2DC-F65F-40A0-AEC5-ABDBC1CEF6EC}" destId="{3C226947-B2C3-4AFB-A994-D676FD70DFF9}" srcOrd="0" destOrd="0" presId="urn:microsoft.com/office/officeart/2005/8/layout/radial6"/>
    <dgm:cxn modelId="{AC360CC6-32CB-4951-9FFC-A6D5E2F2855A}" srcId="{3E08FCE6-F5FB-4204-8F66-EB0A1379B469}" destId="{4F920D25-C156-45CE-BD80-8B25429226A9}" srcOrd="1" destOrd="0" parTransId="{87D67464-EC0A-462F-A5CA-D71FF8BA52B9}" sibTransId="{0809D2DC-F65F-40A0-AEC5-ABDBC1CEF6EC}"/>
    <dgm:cxn modelId="{D90A2BB7-8424-46E1-8E83-CC914017D282}" type="presOf" srcId="{424E821F-BD7C-45A9-85FF-78DFDBD3E515}" destId="{0AB2EC8A-5D94-4784-B65D-AC54DAAB69A0}" srcOrd="0" destOrd="0" presId="urn:microsoft.com/office/officeart/2005/8/layout/radial6"/>
    <dgm:cxn modelId="{E199E05F-AA74-411E-8849-6B208851BA2D}" srcId="{3E08FCE6-F5FB-4204-8F66-EB0A1379B469}" destId="{7C97DDC0-7805-4D7E-9EE7-05913C208FF4}" srcOrd="3" destOrd="0" parTransId="{4934D8D9-29AD-412B-AF0C-DEA400BF7A28}" sibTransId="{52F7235E-AF74-4F5C-8860-D7A3371912AE}"/>
    <dgm:cxn modelId="{7EE18B35-BE21-44F2-9147-6DC96A2B4335}" srcId="{3E08FCE6-F5FB-4204-8F66-EB0A1379B469}" destId="{F502C824-B368-454B-A163-779EA8E279E4}" srcOrd="0" destOrd="0" parTransId="{7D3D04B1-6FED-44A7-9BBF-8BA1BC771FFC}" sibTransId="{424E821F-BD7C-45A9-85FF-78DFDBD3E515}"/>
    <dgm:cxn modelId="{AB5F920A-C16A-484C-B8DD-BBF7A9E52A44}" type="presOf" srcId="{F502C824-B368-454B-A163-779EA8E279E4}" destId="{55495167-9B29-41C6-B896-DCFFC5654DBF}" srcOrd="0" destOrd="0" presId="urn:microsoft.com/office/officeart/2005/8/layout/radial6"/>
    <dgm:cxn modelId="{DB7D5143-ECF0-4246-99C3-7FCDC8210E07}" type="presOf" srcId="{4C6BD94A-A14A-47B6-ADC6-FC483C1B164F}" destId="{726448AA-6049-41ED-82BF-812E2905E072}" srcOrd="0" destOrd="0" presId="urn:microsoft.com/office/officeart/2005/8/layout/radial6"/>
    <dgm:cxn modelId="{88D7CFB2-6424-45DE-9431-0262D5198A80}" type="presOf" srcId="{CF332F36-38F5-4FA9-9429-6B79FBA38566}" destId="{433A3842-15A4-49AE-9E8C-76BB86F3D638}" srcOrd="0" destOrd="0" presId="urn:microsoft.com/office/officeart/2005/8/layout/radial6"/>
    <dgm:cxn modelId="{DE11B04C-1814-4253-8F7B-78848CB65EDE}" type="presOf" srcId="{7C97DDC0-7805-4D7E-9EE7-05913C208FF4}" destId="{6BA8F57A-C7CC-4A2A-8AE6-FE592ADBA9AF}" srcOrd="0" destOrd="0" presId="urn:microsoft.com/office/officeart/2005/8/layout/radial6"/>
    <dgm:cxn modelId="{C9FCB7D2-14B9-473A-9E00-0E416C8793DC}" srcId="{4C6BD94A-A14A-47B6-ADC6-FC483C1B164F}" destId="{3E08FCE6-F5FB-4204-8F66-EB0A1379B469}" srcOrd="0" destOrd="0" parTransId="{F51809A1-6513-4714-A77F-2149B5483F41}" sibTransId="{C16180E4-4E77-441D-8127-EDB30C0EA4FE}"/>
    <dgm:cxn modelId="{75912698-F112-41E6-9713-132BD2EEB10E}" type="presOf" srcId="{18C83EC6-D20E-4257-8A77-C24DAC07DCFE}" destId="{9E6B83BB-5A29-44AB-BB1F-4531B91D9D5D}" srcOrd="0" destOrd="0" presId="urn:microsoft.com/office/officeart/2005/8/layout/radial6"/>
    <dgm:cxn modelId="{F192F233-E842-45A0-ABDF-A8064DB1C124}" type="presOf" srcId="{4F920D25-C156-45CE-BD80-8B25429226A9}" destId="{2D87A3DE-3A77-4F3B-BC0F-31A30A332906}" srcOrd="0" destOrd="0" presId="urn:microsoft.com/office/officeart/2005/8/layout/radial6"/>
    <dgm:cxn modelId="{60E9E58D-BE28-413A-A42B-EFA21B213726}" type="presOf" srcId="{52F7235E-AF74-4F5C-8860-D7A3371912AE}" destId="{F19603BA-0A2C-4CD0-BEB6-707A5F85FCFC}" srcOrd="0" destOrd="0" presId="urn:microsoft.com/office/officeart/2005/8/layout/radial6"/>
    <dgm:cxn modelId="{40E89D3F-0C23-4E75-A9B4-20692110BC0F}" type="presParOf" srcId="{726448AA-6049-41ED-82BF-812E2905E072}" destId="{2886B13B-E611-44E4-940A-A1499C46815E}" srcOrd="0" destOrd="0" presId="urn:microsoft.com/office/officeart/2005/8/layout/radial6"/>
    <dgm:cxn modelId="{A117C788-2AFF-4762-B752-C67FE935239E}" type="presParOf" srcId="{726448AA-6049-41ED-82BF-812E2905E072}" destId="{55495167-9B29-41C6-B896-DCFFC5654DBF}" srcOrd="1" destOrd="0" presId="urn:microsoft.com/office/officeart/2005/8/layout/radial6"/>
    <dgm:cxn modelId="{8B653F03-896D-4BB5-A77B-5B883B7784CE}" type="presParOf" srcId="{726448AA-6049-41ED-82BF-812E2905E072}" destId="{F8B6926D-F594-4A14-A1E0-BFB09EA83CAF}" srcOrd="2" destOrd="0" presId="urn:microsoft.com/office/officeart/2005/8/layout/radial6"/>
    <dgm:cxn modelId="{8B202463-4960-4089-91F8-8AF376E22736}" type="presParOf" srcId="{726448AA-6049-41ED-82BF-812E2905E072}" destId="{0AB2EC8A-5D94-4784-B65D-AC54DAAB69A0}" srcOrd="3" destOrd="0" presId="urn:microsoft.com/office/officeart/2005/8/layout/radial6"/>
    <dgm:cxn modelId="{6D88D63D-46F4-43E6-A5A5-29D100842907}" type="presParOf" srcId="{726448AA-6049-41ED-82BF-812E2905E072}" destId="{2D87A3DE-3A77-4F3B-BC0F-31A30A332906}" srcOrd="4" destOrd="0" presId="urn:microsoft.com/office/officeart/2005/8/layout/radial6"/>
    <dgm:cxn modelId="{7D5E1B20-94E8-43F8-9558-FDA831A418DE}" type="presParOf" srcId="{726448AA-6049-41ED-82BF-812E2905E072}" destId="{F9708B00-4C98-40FD-87C4-11BB9181EEE4}" srcOrd="5" destOrd="0" presId="urn:microsoft.com/office/officeart/2005/8/layout/radial6"/>
    <dgm:cxn modelId="{03E77609-8106-43A8-997E-1D5E5265803D}" type="presParOf" srcId="{726448AA-6049-41ED-82BF-812E2905E072}" destId="{3C226947-B2C3-4AFB-A994-D676FD70DFF9}" srcOrd="6" destOrd="0" presId="urn:microsoft.com/office/officeart/2005/8/layout/radial6"/>
    <dgm:cxn modelId="{9DBC63B7-F216-4F28-8E1F-2D1869FA6867}" type="presParOf" srcId="{726448AA-6049-41ED-82BF-812E2905E072}" destId="{433A3842-15A4-49AE-9E8C-76BB86F3D638}" srcOrd="7" destOrd="0" presId="urn:microsoft.com/office/officeart/2005/8/layout/radial6"/>
    <dgm:cxn modelId="{DBBFA430-9705-4B31-965C-8A589DFBECFB}" type="presParOf" srcId="{726448AA-6049-41ED-82BF-812E2905E072}" destId="{6CBE246D-A69A-47D8-BC02-0635EB7DE92F}" srcOrd="8" destOrd="0" presId="urn:microsoft.com/office/officeart/2005/8/layout/radial6"/>
    <dgm:cxn modelId="{CFFF86BA-6717-400D-9DF6-0F83C2888245}" type="presParOf" srcId="{726448AA-6049-41ED-82BF-812E2905E072}" destId="{9E6B83BB-5A29-44AB-BB1F-4531B91D9D5D}" srcOrd="9" destOrd="0" presId="urn:microsoft.com/office/officeart/2005/8/layout/radial6"/>
    <dgm:cxn modelId="{D19BCCB8-5EB6-4AD4-B395-E97FBB9E6F0C}" type="presParOf" srcId="{726448AA-6049-41ED-82BF-812E2905E072}" destId="{6BA8F57A-C7CC-4A2A-8AE6-FE592ADBA9AF}" srcOrd="10" destOrd="0" presId="urn:microsoft.com/office/officeart/2005/8/layout/radial6"/>
    <dgm:cxn modelId="{C9FA6FD9-EB3D-4CCF-A7AB-BF67B0A3B399}" type="presParOf" srcId="{726448AA-6049-41ED-82BF-812E2905E072}" destId="{576601ED-0414-496F-A938-0650A0AD0D00}" srcOrd="11" destOrd="0" presId="urn:microsoft.com/office/officeart/2005/8/layout/radial6"/>
    <dgm:cxn modelId="{1E9F13D6-3F90-43FF-8E61-7C33A7E77C11}" type="presParOf" srcId="{726448AA-6049-41ED-82BF-812E2905E072}" destId="{F19603BA-0A2C-4CD0-BEB6-707A5F85FCFC}" srcOrd="12"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E46573-1CC7-418F-BED6-A00EEA52D741}" type="datetimeFigureOut">
              <a:rPr lang="ar-DZ" smtClean="0"/>
              <a:pPr/>
              <a:t>07-06-1435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19E85E04-8E28-4AFF-B150-4A1D601C002D}" type="slidenum">
              <a:rPr lang="ar-DZ" smtClean="0"/>
              <a:pPr/>
              <a:t>‹N°›</a:t>
            </a:fld>
            <a:endParaRPr lang="ar-DZ"/>
          </a:p>
        </p:txBody>
      </p:sp>
    </p:spTree>
  </p:cSld>
  <p:clrMapOvr>
    <a:masterClrMapping/>
  </p:clrMapOvr>
  <p:transition spd="med">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2E46573-1CC7-418F-BED6-A00EEA52D741}" type="datetimeFigureOut">
              <a:rPr lang="ar-DZ" smtClean="0"/>
              <a:pPr/>
              <a:t>07-06-1435</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9E85E04-8E28-4AFF-B150-4A1D601C002D}"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heel spokes="8"/>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43042" y="142852"/>
            <a:ext cx="6072230" cy="1143008"/>
          </a:xfrm>
        </p:spPr>
        <p:style>
          <a:lnRef idx="1">
            <a:schemeClr val="accent1"/>
          </a:lnRef>
          <a:fillRef idx="2">
            <a:schemeClr val="accent1"/>
          </a:fillRef>
          <a:effectRef idx="1">
            <a:schemeClr val="accent1"/>
          </a:effectRef>
          <a:fontRef idx="minor">
            <a:schemeClr val="dk1"/>
          </a:fontRef>
        </p:style>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DZ"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t>هنـــدسة  التكــــوين</a:t>
            </a:r>
            <a:r>
              <a:rPr lang="fr-F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t/>
            </a:r>
            <a:br>
              <a:rPr lang="fr-F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br>
            <a:r>
              <a:rPr lang="ar-DZ"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t> </a:t>
            </a:r>
            <a:r>
              <a:rPr lang="fr-FR" b="1" spc="50" dirty="0" smtClean="0">
                <a:ln w="11430"/>
                <a:solidFill>
                  <a:srgbClr val="00B050"/>
                </a:solidFill>
                <a:effectLst>
                  <a:outerShdw blurRad="76200" dist="50800" dir="5400000" algn="tl" rotWithShape="0">
                    <a:srgbClr val="000000">
                      <a:alpha val="65000"/>
                    </a:srgbClr>
                  </a:outerShdw>
                </a:effectLst>
                <a:cs typeface="Sultan normal" pitchFamily="2" charset="-78"/>
              </a:rPr>
              <a:t>l’ingénierie de Formation</a:t>
            </a:r>
            <a:endParaRPr lang="ar-DZ" b="1" spc="50" dirty="0">
              <a:ln w="11430"/>
              <a:solidFill>
                <a:srgbClr val="00B050"/>
              </a:solidFill>
              <a:effectLst>
                <a:outerShdw blurRad="76200" dist="50800" dir="5400000" algn="tl" rotWithShape="0">
                  <a:srgbClr val="000000">
                    <a:alpha val="65000"/>
                  </a:srgbClr>
                </a:outerShdw>
              </a:effectLst>
              <a:cs typeface="Sultan normal" pitchFamily="2" charset="-78"/>
            </a:endParaRPr>
          </a:p>
        </p:txBody>
      </p:sp>
      <p:sp>
        <p:nvSpPr>
          <p:cNvPr id="4" name="Titre 1"/>
          <p:cNvSpPr txBox="1">
            <a:spLocks/>
          </p:cNvSpPr>
          <p:nvPr/>
        </p:nvSpPr>
        <p:spPr>
          <a:xfrm>
            <a:off x="5143504" y="1357299"/>
            <a:ext cx="3571900" cy="500066"/>
          </a:xfrm>
          <a:prstGeom prst="rect">
            <a:avLst/>
          </a:prstGeom>
        </p:spPr>
        <p:txBody>
          <a:bodyPr vert="horz" lIns="91440" tIns="45720" rIns="91440" bIns="45720" rtlCol="1" anchor="ctr">
            <a:normAutofit/>
            <a:scene3d>
              <a:camera prst="perspectiveFront"/>
              <a:lightRig rig="threePt" dir="t"/>
            </a:scene3d>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z="2400" b="0" i="0" u="none" strike="noStrike" kern="1200" cap="none" spc="0" normalizeH="0" baseline="0" noProof="0" dirty="0" smtClean="0">
                <a:ln>
                  <a:noFill/>
                </a:ln>
                <a:effectLst/>
                <a:uLnTx/>
                <a:uFillTx/>
                <a:latin typeface="+mj-lt"/>
                <a:ea typeface="+mj-ea"/>
                <a:cs typeface="Sultan normal" pitchFamily="2" charset="-78"/>
              </a:rPr>
              <a:t>ما هو مفهوم هندسة التكوين </a:t>
            </a:r>
            <a:r>
              <a:rPr kumimoji="0" lang="ar-DZ" sz="2400" b="0" i="0" u="none" strike="noStrike" kern="1200" cap="none" spc="0" normalizeH="0" noProof="0" dirty="0" smtClean="0">
                <a:ln>
                  <a:noFill/>
                </a:ln>
                <a:solidFill>
                  <a:schemeClr val="tx1"/>
                </a:solidFill>
                <a:effectLst/>
                <a:uLnTx/>
                <a:uFillTx/>
                <a:latin typeface="+mj-lt"/>
                <a:ea typeface="+mj-ea"/>
                <a:cs typeface="Sultan normal" pitchFamily="2" charset="-78"/>
              </a:rPr>
              <a:t>؟ </a:t>
            </a:r>
            <a:endParaRPr kumimoji="0" lang="ar-DZ" sz="24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5" name="Titre 1"/>
          <p:cNvSpPr txBox="1">
            <a:spLocks/>
          </p:cNvSpPr>
          <p:nvPr/>
        </p:nvSpPr>
        <p:spPr>
          <a:xfrm>
            <a:off x="7358082" y="1857363"/>
            <a:ext cx="1500198" cy="714381"/>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3200" b="1" dirty="0" smtClean="0">
                <a:solidFill>
                  <a:schemeClr val="tx1"/>
                </a:solidFill>
                <a:latin typeface="+mj-lt"/>
                <a:ea typeface="+mj-ea"/>
                <a:cs typeface="Sultan normal" pitchFamily="2" charset="-78"/>
              </a:rPr>
              <a:t>الهنــدسة</a:t>
            </a:r>
            <a:r>
              <a:rPr lang="ar-DZ" sz="2800" dirty="0" smtClean="0">
                <a:solidFill>
                  <a:srgbClr val="FF0000"/>
                </a:solidFill>
                <a:latin typeface="+mj-lt"/>
                <a:ea typeface="+mj-ea"/>
                <a:cs typeface="Sultan normal" pitchFamily="2" charset="-78"/>
              </a:rPr>
              <a:t> </a:t>
            </a:r>
            <a:endParaRPr kumimoji="0" lang="ar-DZ" sz="2800" b="0" i="0" u="none" strike="noStrike" kern="1200" cap="none" spc="0" normalizeH="0" baseline="0" noProof="0" dirty="0" smtClean="0">
              <a:ln>
                <a:noFill/>
              </a:ln>
              <a:solidFill>
                <a:srgbClr val="FF0000"/>
              </a:solidFill>
              <a:effectLst/>
              <a:uLnTx/>
              <a:uFillTx/>
              <a:latin typeface="+mj-lt"/>
              <a:ea typeface="+mj-ea"/>
              <a:cs typeface="Sultan normal" pitchFamily="2" charset="-78"/>
            </a:endParaRPr>
          </a:p>
        </p:txBody>
      </p:sp>
      <p:sp>
        <p:nvSpPr>
          <p:cNvPr id="7" name="Titre 1"/>
          <p:cNvSpPr txBox="1">
            <a:spLocks/>
          </p:cNvSpPr>
          <p:nvPr/>
        </p:nvSpPr>
        <p:spPr>
          <a:xfrm>
            <a:off x="295244" y="2643181"/>
            <a:ext cx="8715436" cy="857257"/>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fontScale="92500"/>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800" dirty="0" smtClean="0">
                <a:solidFill>
                  <a:schemeClr val="tx1"/>
                </a:solidFill>
                <a:latin typeface="+mj-lt"/>
                <a:ea typeface="+mj-ea"/>
                <a:cs typeface="Sultan normal" pitchFamily="2" charset="-78"/>
              </a:rPr>
              <a:t>كلمة هندسة هي كلمة فارسية (الأندزة)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هي القدرة على حل المشكلات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8" name="Titre 1"/>
          <p:cNvSpPr txBox="1">
            <a:spLocks/>
          </p:cNvSpPr>
          <p:nvPr/>
        </p:nvSpPr>
        <p:spPr>
          <a:xfrm>
            <a:off x="285720" y="3643313"/>
            <a:ext cx="8715436" cy="857257"/>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fontScale="70000" lnSpcReduction="20000"/>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تعريف</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قاموس المحيط هذه الكلمة (</a:t>
            </a:r>
            <a:r>
              <a:rPr kumimoji="0" lang="ar-DZ" sz="2300" b="0" i="0" u="none" strike="noStrike" kern="1200" cap="none" spc="0" normalizeH="0" noProof="0" dirty="0" smtClean="0">
                <a:ln>
                  <a:noFill/>
                </a:ln>
                <a:solidFill>
                  <a:schemeClr val="tx1"/>
                </a:solidFill>
                <a:effectLst/>
                <a:uLnTx/>
                <a:uFillTx/>
                <a:latin typeface="+mj-lt"/>
                <a:ea typeface="+mj-ea"/>
                <a:cs typeface="Sultan normal" pitchFamily="2" charset="-78"/>
              </a:rPr>
              <a:t>العلم الرياضي</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الذي يبحث في الخطوط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الأبعاد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الزوايا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الكميات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المقادير المادية من حيث خواصها أو تقويمها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علاقة بعضها بالبعض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هي مرادفة للكلمة الإنجليزية </a:t>
            </a:r>
            <a:r>
              <a:rPr kumimoji="0" lang="fr-FR" sz="2800" b="0" i="0" u="none" strike="noStrike" kern="1200" cap="none" spc="0" normalizeH="0" noProof="0" dirty="0" err="1" smtClean="0">
                <a:ln>
                  <a:noFill/>
                </a:ln>
                <a:solidFill>
                  <a:schemeClr val="tx1"/>
                </a:solidFill>
                <a:effectLst/>
                <a:uLnTx/>
                <a:uFillTx/>
                <a:latin typeface="+mj-lt"/>
                <a:ea typeface="+mj-ea"/>
                <a:cs typeface="Sultan normal" pitchFamily="2" charset="-78"/>
              </a:rPr>
              <a:t>Geometry</a:t>
            </a:r>
            <a:r>
              <a:rPr kumimoji="0" lang="fr-FR" sz="2800" b="0" i="0" u="none" strike="noStrike" kern="1200" cap="none" spc="0" normalizeH="0" noProof="0" dirty="0" smtClean="0">
                <a:ln>
                  <a:noFill/>
                </a:ln>
                <a:solidFill>
                  <a:schemeClr val="tx1"/>
                </a:solidFill>
                <a:effectLst/>
                <a:uLnTx/>
                <a:uFillTx/>
                <a:latin typeface="+mj-lt"/>
                <a:ea typeface="+mj-ea"/>
                <a:cs typeface="Sultan normal" pitchFamily="2" charset="-78"/>
              </a:rPr>
              <a:t> </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 الهندسة الرياضية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9" name="Titre 1"/>
          <p:cNvSpPr txBox="1">
            <a:spLocks/>
          </p:cNvSpPr>
          <p:nvPr/>
        </p:nvSpPr>
        <p:spPr>
          <a:xfrm>
            <a:off x="285720" y="4643445"/>
            <a:ext cx="8715436" cy="857257"/>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1" anchor="ctr">
            <a:normAutofit fontScale="77500" lnSpcReduction="20000"/>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800" dirty="0" smtClean="0">
                <a:solidFill>
                  <a:schemeClr val="tx1"/>
                </a:solidFill>
                <a:latin typeface="+mj-lt"/>
                <a:ea typeface="+mj-ea"/>
                <a:cs typeface="Sultan normal" pitchFamily="2" charset="-78"/>
              </a:rPr>
              <a:t>  | المبادئ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الأصول العلمية المتعلقة بخواص المادة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مصادر القوى الطبيعية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طرق استخدامها   </a:t>
            </a:r>
          </a:p>
          <a:p>
            <a:pPr marL="0" marR="0" lvl="0" indent="0" defTabSz="914400" rtl="1" eaLnBrk="1" fontAlgn="auto" latinLnBrk="0" hangingPunct="1">
              <a:lnSpc>
                <a:spcPct val="100000"/>
              </a:lnSpc>
              <a:spcBef>
                <a:spcPct val="0"/>
              </a:spcBef>
              <a:spcAft>
                <a:spcPts val="0"/>
              </a:spcAft>
              <a:buClrTx/>
              <a:buSzTx/>
              <a:buFontTx/>
              <a:buNone/>
              <a:tabLst/>
              <a:defRPr/>
            </a:pPr>
            <a:r>
              <a:rPr lang="ar-DZ" sz="2800" dirty="0" smtClean="0">
                <a:solidFill>
                  <a:schemeClr val="tx1"/>
                </a:solidFill>
                <a:latin typeface="+mj-lt"/>
                <a:ea typeface="+mj-ea"/>
                <a:cs typeface="Sultan normal" pitchFamily="2" charset="-78"/>
              </a:rPr>
              <a:t>      لتحقيق أغراض مادية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تعني هنا العلوم الهندسية أو ما يعرف بالهندسة النظرية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10" name="Titre 1"/>
          <p:cNvSpPr txBox="1">
            <a:spLocks/>
          </p:cNvSpPr>
          <p:nvPr/>
        </p:nvSpPr>
        <p:spPr>
          <a:xfrm>
            <a:off x="285720" y="5643578"/>
            <a:ext cx="8715436" cy="857257"/>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1" anchor="ctr">
            <a:normAutofit/>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فن الإفادة من المبادئ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الأصول العلمية في بناء الأشياء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تنظيمها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تقويمها </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1"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1" animBg="1"/>
      <p:bldP spid="7" grpId="0" animBg="1"/>
      <p:bldP spid="8" grpId="0" animBg="1"/>
      <p:bldP spid="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1071546"/>
            <a:ext cx="8501122"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ar-DZ" sz="2000" dirty="0" smtClean="0">
                <a:solidFill>
                  <a:schemeClr val="tx1"/>
                </a:solidFill>
                <a:cs typeface="Sultan normal" pitchFamily="2" charset="-78"/>
              </a:rPr>
              <a:t>والخطوة الأولى هي تحليل الاحتياجات التدريبية وسياقها. في عملية التوظيف المستقبلية والمهارات الإدارية، واحتياجات التدريب من الفرق بين البيانات الشخصية والمهارات المهنية المطلوبة اختبارها في الشركة. أحد التحديات هو تطبيق بعض الكامنة وراء ظهور الدولة وتحويلها إلى أهداف تشغيلية. وبالتالي، فإن تحليل الاحتياجات التدريبية على أساس أخذ الأسئلة، ومجموعات من المعلومات والمواجهة من الآراء، والضوابط التي يمكن أن تحدد الحاجة والنظر في الأهداف التشغيلية. وبالتالي، يمكن للمدير التدريب من تقييم الاحتياجات الرامية إلى إنشاء مشروع التدريب</a:t>
            </a:r>
            <a:endParaRPr lang="fr-FR" sz="2000" dirty="0">
              <a:solidFill>
                <a:schemeClr val="tx1"/>
              </a:solidFill>
              <a:cs typeface="Sultan normal" pitchFamily="2" charset="-78"/>
            </a:endParaRPr>
          </a:p>
        </p:txBody>
      </p:sp>
      <p:sp>
        <p:nvSpPr>
          <p:cNvPr id="9" name="Titre 1"/>
          <p:cNvSpPr txBox="1">
            <a:spLocks/>
          </p:cNvSpPr>
          <p:nvPr/>
        </p:nvSpPr>
        <p:spPr>
          <a:xfrm>
            <a:off x="6786578" y="285728"/>
            <a:ext cx="1857388" cy="642943"/>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b="1" dirty="0" smtClean="0">
                <a:solidFill>
                  <a:schemeClr val="tx1"/>
                </a:solidFill>
                <a:latin typeface="+mj-lt"/>
                <a:ea typeface="+mj-ea"/>
                <a:cs typeface="Sultan normal" pitchFamily="2" charset="-78"/>
              </a:rPr>
              <a:t>التحليل</a:t>
            </a:r>
            <a:endParaRPr kumimoji="0" lang="ar-DZ" sz="2400" b="1"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6" name="Titre 1"/>
          <p:cNvSpPr txBox="1">
            <a:spLocks/>
          </p:cNvSpPr>
          <p:nvPr/>
        </p:nvSpPr>
        <p:spPr>
          <a:xfrm>
            <a:off x="214282" y="3143247"/>
            <a:ext cx="8501122" cy="3286149"/>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lnSpcReduction="10000"/>
          </a:bodyPr>
          <a:lstStyle/>
          <a:p>
            <a:pPr marL="0" marR="0" lvl="0" indent="0" defTabSz="914400" rtl="1" eaLnBrk="1" fontAlgn="auto" latinLnBrk="0" hangingPunct="1">
              <a:lnSpc>
                <a:spcPct val="100000"/>
              </a:lnSpc>
              <a:spcBef>
                <a:spcPct val="0"/>
              </a:spcBef>
              <a:spcAft>
                <a:spcPts val="0"/>
              </a:spcAft>
              <a:buClrTx/>
              <a:buSzTx/>
              <a:buFontTx/>
              <a:buChar char="-"/>
              <a:tabLst/>
              <a:defRPr/>
            </a:pPr>
            <a:endParaRPr lang="ar-DZ" sz="800" dirty="0" smtClean="0">
              <a:solidFill>
                <a:schemeClr val="tx1"/>
              </a:solidFill>
              <a:latin typeface="+mj-lt"/>
              <a:ea typeface="+mj-ea"/>
              <a:cs typeface="Sultan normal" pitchFamily="2" charset="-78"/>
            </a:endParaRP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بطاقة الرغبة في </a:t>
            </a:r>
            <a:r>
              <a:rPr lang="ar-DZ" sz="2000" dirty="0" err="1" smtClean="0">
                <a:solidFill>
                  <a:schemeClr val="tx1"/>
                </a:solidFill>
                <a:latin typeface="+mj-lt"/>
                <a:ea typeface="+mj-ea"/>
                <a:cs typeface="Sultan normal" pitchFamily="2" charset="-78"/>
              </a:rPr>
              <a:t>ال</a:t>
            </a:r>
            <a:r>
              <a:rPr lang="ar-DZ" sz="2000" dirty="0" err="1" smtClean="0">
                <a:solidFill>
                  <a:schemeClr val="tx1"/>
                </a:solidFill>
                <a:latin typeface="+mj-lt"/>
                <a:ea typeface="+mj-ea"/>
                <a:cs typeface="Sultan normal" pitchFamily="2" charset="-78"/>
              </a:rPr>
              <a:t>إ</a:t>
            </a:r>
            <a:r>
              <a:rPr lang="ar-DZ" sz="2000" dirty="0" err="1" smtClean="0">
                <a:solidFill>
                  <a:schemeClr val="tx1"/>
                </a:solidFill>
                <a:latin typeface="+mj-lt"/>
                <a:ea typeface="+mj-ea"/>
                <a:cs typeface="Sultan normal" pitchFamily="2" charset="-78"/>
              </a:rPr>
              <a:t>نساب</a:t>
            </a:r>
            <a:r>
              <a:rPr lang="ar-DZ" sz="2000" dirty="0" smtClean="0">
                <a:solidFill>
                  <a:schemeClr val="tx1"/>
                </a:solidFill>
                <a:latin typeface="+mj-lt"/>
                <a:ea typeface="+mj-ea"/>
                <a:cs typeface="Sultan normal" pitchFamily="2" charset="-78"/>
              </a:rPr>
              <a:t> </a:t>
            </a:r>
            <a:r>
              <a:rPr lang="ar-DZ" sz="2000" dirty="0" smtClean="0">
                <a:solidFill>
                  <a:schemeClr val="tx1"/>
                </a:solidFill>
                <a:latin typeface="+mj-lt"/>
                <a:ea typeface="+mj-ea"/>
                <a:cs typeface="Sultan normal" pitchFamily="2" charset="-78"/>
              </a:rPr>
              <a:t>إلى خلية البحث التربوي.</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استمارات المعلومات .</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بطاقة رغبات التكوين .</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استبيانات توجه للمستخدمين في نهاية الموسم قصد الإعداد المسبق للبرنامج التكويني </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لقاء مجموعة من المستخدمين يمثلون مدارس أو مؤسسات مختلفة حيث يقوم كل ممثل </a:t>
            </a:r>
          </a:p>
          <a:p>
            <a:pPr marL="0" marR="0" lvl="0" indent="0" defTabSz="914400" rtl="1" eaLnBrk="1" fontAlgn="auto" latinLnBrk="0" hangingPunct="1">
              <a:lnSpc>
                <a:spcPct val="100000"/>
              </a:lnSpc>
              <a:spcBef>
                <a:spcPct val="0"/>
              </a:spcBef>
              <a:spcAft>
                <a:spcPts val="0"/>
              </a:spcAft>
              <a:buClrTx/>
              <a:buSzTx/>
              <a:tabLst/>
              <a:defRPr/>
            </a:pPr>
            <a:r>
              <a:rPr lang="ar-DZ" sz="2000" dirty="0" smtClean="0">
                <a:solidFill>
                  <a:schemeClr val="tx1"/>
                </a:solidFill>
                <a:latin typeface="+mj-lt"/>
                <a:ea typeface="+mj-ea"/>
                <a:cs typeface="Sultan normal" pitchFamily="2" charset="-78"/>
              </a:rPr>
              <a:t>        بجمع   الرغبات </a:t>
            </a:r>
            <a:r>
              <a:rPr lang="ar-DZ" sz="2000" dirty="0" err="1" smtClean="0">
                <a:solidFill>
                  <a:schemeClr val="tx1"/>
                </a:solidFill>
                <a:latin typeface="+mj-lt"/>
                <a:ea typeface="+mj-ea"/>
                <a:cs typeface="Sultan normal" pitchFamily="2" charset="-78"/>
              </a:rPr>
              <a:t>و</a:t>
            </a:r>
            <a:r>
              <a:rPr lang="ar-DZ" sz="2000" dirty="0" smtClean="0">
                <a:solidFill>
                  <a:schemeClr val="tx1"/>
                </a:solidFill>
                <a:latin typeface="+mj-lt"/>
                <a:ea typeface="+mj-ea"/>
                <a:cs typeface="Sultan normal" pitchFamily="2" charset="-78"/>
              </a:rPr>
              <a:t> الاهتمامات في إطار الفريق التربوي </a:t>
            </a:r>
            <a:r>
              <a:rPr lang="ar-DZ" sz="2000" dirty="0" err="1" smtClean="0">
                <a:solidFill>
                  <a:schemeClr val="tx1"/>
                </a:solidFill>
                <a:latin typeface="+mj-lt"/>
                <a:ea typeface="+mj-ea"/>
                <a:cs typeface="Sultan normal" pitchFamily="2" charset="-78"/>
              </a:rPr>
              <a:t>و</a:t>
            </a:r>
            <a:r>
              <a:rPr lang="ar-DZ" sz="2000" dirty="0" smtClean="0">
                <a:solidFill>
                  <a:schemeClr val="tx1"/>
                </a:solidFill>
                <a:latin typeface="+mj-lt"/>
                <a:ea typeface="+mj-ea"/>
                <a:cs typeface="Sultan normal" pitchFamily="2" charset="-78"/>
              </a:rPr>
              <a:t> يعرضها للنقاش في اللقاء المبرمج .</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الزيارات </a:t>
            </a:r>
            <a:r>
              <a:rPr lang="ar-DZ" sz="2000" dirty="0" err="1" smtClean="0">
                <a:solidFill>
                  <a:schemeClr val="tx1"/>
                </a:solidFill>
                <a:latin typeface="+mj-lt"/>
                <a:ea typeface="+mj-ea"/>
                <a:cs typeface="Sultan normal" pitchFamily="2" charset="-78"/>
              </a:rPr>
              <a:t>التفتيشات</a:t>
            </a:r>
            <a:r>
              <a:rPr lang="ar-DZ" sz="2000" dirty="0" smtClean="0">
                <a:solidFill>
                  <a:schemeClr val="tx1"/>
                </a:solidFill>
                <a:latin typeface="+mj-lt"/>
                <a:ea typeface="+mj-ea"/>
                <a:cs typeface="Sultan normal" pitchFamily="2" charset="-78"/>
              </a:rPr>
              <a:t> التي يقوم </a:t>
            </a:r>
            <a:r>
              <a:rPr lang="ar-DZ" sz="2000" dirty="0" err="1" smtClean="0">
                <a:solidFill>
                  <a:schemeClr val="tx1"/>
                </a:solidFill>
                <a:latin typeface="+mj-lt"/>
                <a:ea typeface="+mj-ea"/>
                <a:cs typeface="Sultan normal" pitchFamily="2" charset="-78"/>
              </a:rPr>
              <a:t>بها</a:t>
            </a:r>
            <a:r>
              <a:rPr lang="ar-DZ" sz="2000" dirty="0" smtClean="0">
                <a:solidFill>
                  <a:schemeClr val="tx1"/>
                </a:solidFill>
                <a:latin typeface="+mj-lt"/>
                <a:ea typeface="+mj-ea"/>
                <a:cs typeface="Sultan normal" pitchFamily="2" charset="-78"/>
              </a:rPr>
              <a:t> المفتش طوال السنة حيث يقوم بتسجيل ملاحظاته حسب مستويات </a:t>
            </a:r>
          </a:p>
          <a:p>
            <a:pPr marL="0" marR="0" lvl="0" indent="0" defTabSz="914400" rtl="1" eaLnBrk="1" fontAlgn="auto" latinLnBrk="0" hangingPunct="1">
              <a:lnSpc>
                <a:spcPct val="100000"/>
              </a:lnSpc>
              <a:spcBef>
                <a:spcPct val="0"/>
              </a:spcBef>
              <a:spcAft>
                <a:spcPts val="0"/>
              </a:spcAft>
              <a:buClrTx/>
              <a:buSzTx/>
              <a:tabLst/>
              <a:defRPr/>
            </a:pPr>
            <a:r>
              <a:rPr lang="ar-DZ" sz="2000" dirty="0" smtClean="0">
                <a:solidFill>
                  <a:schemeClr val="tx1"/>
                </a:solidFill>
                <a:latin typeface="+mj-lt"/>
                <a:ea typeface="+mj-ea"/>
                <a:cs typeface="Sultan normal" pitchFamily="2" charset="-78"/>
              </a:rPr>
              <a:t>       الدراسة </a:t>
            </a:r>
            <a:r>
              <a:rPr lang="ar-DZ" sz="2000" dirty="0" err="1" smtClean="0">
                <a:solidFill>
                  <a:schemeClr val="tx1"/>
                </a:solidFill>
                <a:latin typeface="+mj-lt"/>
                <a:ea typeface="+mj-ea"/>
                <a:cs typeface="Sultan normal" pitchFamily="2" charset="-78"/>
              </a:rPr>
              <a:t>و</a:t>
            </a:r>
            <a:r>
              <a:rPr lang="ar-DZ" sz="2000" dirty="0" smtClean="0">
                <a:solidFill>
                  <a:schemeClr val="tx1"/>
                </a:solidFill>
                <a:latin typeface="+mj-lt"/>
                <a:ea typeface="+mj-ea"/>
                <a:cs typeface="Sultan normal" pitchFamily="2" charset="-78"/>
              </a:rPr>
              <a:t> يتولى دراستها </a:t>
            </a:r>
            <a:r>
              <a:rPr lang="ar-DZ" sz="2000" dirty="0" err="1" smtClean="0">
                <a:solidFill>
                  <a:schemeClr val="tx1"/>
                </a:solidFill>
                <a:latin typeface="+mj-lt"/>
                <a:ea typeface="+mj-ea"/>
                <a:cs typeface="Sultan normal" pitchFamily="2" charset="-78"/>
              </a:rPr>
              <a:t>و</a:t>
            </a:r>
            <a:r>
              <a:rPr lang="ar-DZ" sz="2000" dirty="0" smtClean="0">
                <a:solidFill>
                  <a:schemeClr val="tx1"/>
                </a:solidFill>
                <a:latin typeface="+mj-lt"/>
                <a:ea typeface="+mj-ea"/>
                <a:cs typeface="Sultan normal" pitchFamily="2" charset="-78"/>
              </a:rPr>
              <a:t> برمجة الأيام التكوينية لتفادي النقائص المسجلة في الميدان </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اقتراحات السادة المديرين استنادا للنقائص المسجلة في الميدان .</a:t>
            </a:r>
          </a:p>
          <a:p>
            <a:pPr marL="0" marR="0" lvl="0" indent="0" defTabSz="914400" rtl="1" eaLnBrk="1" fontAlgn="auto" latinLnBrk="0" hangingPunct="1">
              <a:lnSpc>
                <a:spcPct val="100000"/>
              </a:lnSpc>
              <a:spcBef>
                <a:spcPct val="0"/>
              </a:spcBef>
              <a:spcAft>
                <a:spcPts val="0"/>
              </a:spcAft>
              <a:buClrTx/>
              <a:buSzTx/>
              <a:buFontTx/>
              <a:buChar char="-"/>
              <a:tabLst/>
              <a:defRPr/>
            </a:pPr>
            <a:r>
              <a:rPr kumimoji="0" lang="ar-DZ" sz="2000" i="0" u="none" strike="noStrike" kern="1200" cap="none" spc="0" normalizeH="0" baseline="0" noProof="0" dirty="0" smtClean="0">
                <a:ln>
                  <a:noFill/>
                </a:ln>
                <a:solidFill>
                  <a:schemeClr val="tx1"/>
                </a:solidFill>
                <a:effectLst/>
                <a:uLnTx/>
                <a:uFillTx/>
                <a:latin typeface="+mj-lt"/>
                <a:ea typeface="+mj-ea"/>
                <a:cs typeface="Sultan normal" pitchFamily="2" charset="-78"/>
              </a:rPr>
              <a:t> من خلال متابعة المفتش للمستجدات </a:t>
            </a:r>
            <a:r>
              <a:rPr kumimoji="0" lang="ar-DZ" sz="2000" i="0" u="none" strike="noStrike" kern="1200" cap="none" spc="0" normalizeH="0" baseline="0" noProof="0" dirty="0" err="1" smtClean="0">
                <a:ln>
                  <a:noFill/>
                </a:ln>
                <a:solidFill>
                  <a:schemeClr val="tx1"/>
                </a:solidFill>
                <a:effectLst/>
                <a:uLnTx/>
                <a:uFillTx/>
                <a:latin typeface="+mj-lt"/>
                <a:ea typeface="+mj-ea"/>
                <a:cs typeface="Sultan normal" pitchFamily="2" charset="-78"/>
              </a:rPr>
              <a:t>التى</a:t>
            </a:r>
            <a:r>
              <a:rPr kumimoji="0" lang="ar-DZ" sz="2000" i="0" u="none" strike="noStrike" kern="1200" cap="none" spc="0" normalizeH="0" baseline="0" noProof="0" dirty="0" smtClean="0">
                <a:ln>
                  <a:noFill/>
                </a:ln>
                <a:solidFill>
                  <a:schemeClr val="tx1"/>
                </a:solidFill>
                <a:effectLst/>
                <a:uLnTx/>
                <a:uFillTx/>
                <a:latin typeface="+mj-lt"/>
                <a:ea typeface="+mj-ea"/>
                <a:cs typeface="Sultan normal" pitchFamily="2" charset="-78"/>
              </a:rPr>
              <a:t> تنشر في الساحة ، كتب تربوية ، بحوث دراسات</a:t>
            </a:r>
            <a:r>
              <a:rPr kumimoji="0" lang="ar-DZ" sz="2000" i="0" u="none" strike="noStrike" kern="1200" cap="none" spc="0" normalizeH="0" noProof="0" dirty="0" smtClean="0">
                <a:ln>
                  <a:noFill/>
                </a:ln>
                <a:solidFill>
                  <a:schemeClr val="tx1"/>
                </a:solidFill>
                <a:effectLst/>
                <a:uLnTx/>
                <a:uFillTx/>
                <a:latin typeface="+mj-lt"/>
                <a:ea typeface="+mj-ea"/>
                <a:cs typeface="Sultan normal" pitchFamily="2" charset="-78"/>
              </a:rPr>
              <a:t> منشورة</a:t>
            </a:r>
          </a:p>
          <a:p>
            <a:pPr marL="0" marR="0" lvl="0" indent="0" defTabSz="914400" rtl="1" eaLnBrk="1" fontAlgn="auto" latinLnBrk="0" hangingPunct="1">
              <a:lnSpc>
                <a:spcPct val="100000"/>
              </a:lnSpc>
              <a:spcBef>
                <a:spcPct val="0"/>
              </a:spcBef>
              <a:spcAft>
                <a:spcPts val="0"/>
              </a:spcAft>
              <a:buClrTx/>
              <a:buSzTx/>
              <a:buFontTx/>
              <a:buChar char="-"/>
              <a:tabLst/>
              <a:defRPr/>
            </a:pPr>
            <a:r>
              <a:rPr lang="ar-DZ" sz="2000" dirty="0" smtClean="0">
                <a:solidFill>
                  <a:schemeClr val="tx1"/>
                </a:solidFill>
                <a:latin typeface="+mj-lt"/>
                <a:ea typeface="+mj-ea"/>
                <a:cs typeface="Sultan normal" pitchFamily="2" charset="-78"/>
              </a:rPr>
              <a:t>من خلال التعليمات </a:t>
            </a:r>
            <a:r>
              <a:rPr lang="ar-DZ" sz="2000" dirty="0" err="1" smtClean="0">
                <a:solidFill>
                  <a:schemeClr val="tx1"/>
                </a:solidFill>
                <a:latin typeface="+mj-lt"/>
                <a:ea typeface="+mj-ea"/>
                <a:cs typeface="Sultan normal" pitchFamily="2" charset="-78"/>
              </a:rPr>
              <a:t>و</a:t>
            </a:r>
            <a:r>
              <a:rPr lang="ar-DZ" sz="2000" dirty="0" smtClean="0">
                <a:solidFill>
                  <a:schemeClr val="tx1"/>
                </a:solidFill>
                <a:latin typeface="+mj-lt"/>
                <a:ea typeface="+mj-ea"/>
                <a:cs typeface="Sultan normal" pitchFamily="2" charset="-78"/>
              </a:rPr>
              <a:t> المنشورات الصادرة عن وزارة التربية الوطنية .</a:t>
            </a:r>
            <a:r>
              <a:rPr kumimoji="0" lang="ar-DZ" sz="2000" i="0" u="none" strike="noStrike" kern="1200" cap="none" spc="0" normalizeH="0" noProof="0" dirty="0" smtClean="0">
                <a:ln>
                  <a:noFill/>
                </a:ln>
                <a:solidFill>
                  <a:schemeClr val="tx1"/>
                </a:solidFill>
                <a:effectLst/>
                <a:uLnTx/>
                <a:uFillTx/>
                <a:latin typeface="+mj-lt"/>
                <a:ea typeface="+mj-ea"/>
                <a:cs typeface="Sultan normal" pitchFamily="2" charset="-78"/>
              </a:rPr>
              <a:t> </a:t>
            </a:r>
            <a:endParaRPr kumimoji="0" lang="ar-DZ" sz="200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720" y="1142984"/>
            <a:ext cx="8501122" cy="163121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ar-DZ" sz="2000" dirty="0" smtClean="0">
                <a:solidFill>
                  <a:schemeClr val="tx1"/>
                </a:solidFill>
                <a:cs typeface="Sultan normal" pitchFamily="2" charset="-78"/>
              </a:rPr>
              <a:t>هذه الخطوة الثانية يجب أن تؤدي إلى اختيار الأجهزة المناسبة وإنشاء التدريب الأنسب. سيقوم المكون أو المدرب بتطوير إضفاء الطابع الرسمي على مشروع التدريب قبل تنفيذه. هذه الخطوة تحدد العلاقة بين ما هو المطلوب وهذا لا يمكن أن يتحقق.</a:t>
            </a:r>
          </a:p>
          <a:p>
            <a:pPr algn="just"/>
            <a:r>
              <a:rPr lang="ar-DZ" sz="2000" dirty="0" smtClean="0">
                <a:solidFill>
                  <a:schemeClr val="tx1"/>
                </a:solidFill>
                <a:cs typeface="Sultan normal" pitchFamily="2" charset="-78"/>
              </a:rPr>
              <a:t> لتحقيق هذه المرحلة من التدريب والهندسة، ويمكن للمكون أن يعتمد على مهارات محددة بما في ذلك معايير ومواصفات أدوات المشروع.</a:t>
            </a:r>
            <a:endParaRPr lang="fr-FR" sz="2000" dirty="0">
              <a:solidFill>
                <a:schemeClr val="tx1"/>
              </a:solidFill>
              <a:cs typeface="Sultan normal" pitchFamily="2" charset="-78"/>
            </a:endParaRPr>
          </a:p>
        </p:txBody>
      </p:sp>
      <p:sp>
        <p:nvSpPr>
          <p:cNvPr id="6" name="Titre 1"/>
          <p:cNvSpPr txBox="1">
            <a:spLocks/>
          </p:cNvSpPr>
          <p:nvPr/>
        </p:nvSpPr>
        <p:spPr>
          <a:xfrm>
            <a:off x="6858016" y="285728"/>
            <a:ext cx="1857388" cy="64294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b="1" dirty="0" smtClean="0">
                <a:solidFill>
                  <a:schemeClr val="tx1"/>
                </a:solidFill>
                <a:latin typeface="+mj-lt"/>
                <a:ea typeface="+mj-ea"/>
                <a:cs typeface="Sultan normal" pitchFamily="2" charset="-78"/>
              </a:rPr>
              <a:t>التصميم</a:t>
            </a:r>
            <a:r>
              <a:rPr lang="ar-DZ" sz="2400" dirty="0" smtClean="0">
                <a:solidFill>
                  <a:sysClr val="windowText" lastClr="000000"/>
                </a:solidFill>
                <a:latin typeface="+mj-lt"/>
                <a:ea typeface="+mj-ea"/>
                <a:cs typeface="Sultan normal" pitchFamily="2" charset="-78"/>
              </a:rPr>
              <a:t>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4" name="Rectangle 3"/>
          <p:cNvSpPr/>
          <p:nvPr/>
        </p:nvSpPr>
        <p:spPr>
          <a:xfrm>
            <a:off x="357158" y="4143380"/>
            <a:ext cx="8501122" cy="193899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ar-DZ" sz="2000" dirty="0" err="1" smtClean="0">
                <a:solidFill>
                  <a:schemeClr val="tx1"/>
                </a:solidFill>
                <a:cs typeface="Sultan normal" pitchFamily="2" charset="-78"/>
              </a:rPr>
              <a:t>المسؤول</a:t>
            </a:r>
            <a:r>
              <a:rPr lang="ar-DZ" sz="2000" dirty="0" smtClean="0">
                <a:solidFill>
                  <a:schemeClr val="tx1"/>
                </a:solidFill>
                <a:cs typeface="Sultan normal" pitchFamily="2" charset="-78"/>
              </a:rPr>
              <a:t> عن التدريب يجب أن يكفل خلال هذه الرسوم المتحركة المرحلة الثالثة، والسيطرة على خطة التدريب. ضمن هذه الوظيفة تتطلب استثمارا كبيرا لأصحاب المصلحة بما في ذلك الموظفين الإدراج. مدير التدريب يجب مراقبة تصرفات الأجهزة والتدريب. تراقب المتدربين، وذلك أساسا إلى الدروس بين الشركة والعاملين في مجال التدريب. انه يقظ لسلسلة من الخطوات للمشروع. مدير التدريب هو الوسيط بين المنظمة والتدريب، وتدريب الموظفين والشركة. في اتصال مع قسم المحاسبة، فإنه يسيطر على الميزانية نفقات خطة التدريب والمراقبة والتدريب.</a:t>
            </a:r>
            <a:endParaRPr lang="fr-FR" sz="2000" dirty="0">
              <a:solidFill>
                <a:schemeClr val="tx1"/>
              </a:solidFill>
              <a:cs typeface="Sultan normal" pitchFamily="2" charset="-78"/>
            </a:endParaRPr>
          </a:p>
        </p:txBody>
      </p:sp>
      <p:sp>
        <p:nvSpPr>
          <p:cNvPr id="7" name="Titre 1"/>
          <p:cNvSpPr txBox="1">
            <a:spLocks/>
          </p:cNvSpPr>
          <p:nvPr/>
        </p:nvSpPr>
        <p:spPr>
          <a:xfrm>
            <a:off x="6786578" y="3357562"/>
            <a:ext cx="1857388" cy="642943"/>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b="1" dirty="0" smtClean="0">
                <a:solidFill>
                  <a:schemeClr val="tx1"/>
                </a:solidFill>
                <a:latin typeface="+mj-lt"/>
                <a:ea typeface="+mj-ea"/>
                <a:cs typeface="Sultan normal" pitchFamily="2" charset="-78"/>
              </a:rPr>
              <a:t>التحقـــيق</a:t>
            </a:r>
            <a:r>
              <a:rPr lang="ar-DZ" sz="2400" dirty="0" smtClean="0">
                <a:solidFill>
                  <a:sysClr val="windowText" lastClr="000000"/>
                </a:solidFill>
                <a:latin typeface="+mj-lt"/>
                <a:ea typeface="+mj-ea"/>
                <a:cs typeface="Sultan normal" pitchFamily="2" charset="-78"/>
              </a:rPr>
              <a:t>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4"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142984"/>
            <a:ext cx="8501122" cy="243143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DZ" sz="1900" dirty="0" smtClean="0">
                <a:solidFill>
                  <a:schemeClr val="tx1"/>
                </a:solidFill>
                <a:cs typeface="Sultan normal" pitchFamily="2" charset="-78"/>
              </a:rPr>
              <a:t>تقييم التدريب ، </a:t>
            </a:r>
            <a:r>
              <a:rPr lang="ar-DZ" sz="1900" dirty="0" err="1" smtClean="0">
                <a:solidFill>
                  <a:schemeClr val="tx1"/>
                </a:solidFill>
                <a:cs typeface="Sultan normal" pitchFamily="2" charset="-78"/>
              </a:rPr>
              <a:t>و</a:t>
            </a:r>
            <a:r>
              <a:rPr lang="ar-DZ" sz="1900" dirty="0" smtClean="0">
                <a:solidFill>
                  <a:schemeClr val="tx1"/>
                </a:solidFill>
                <a:cs typeface="Sultan normal" pitchFamily="2" charset="-78"/>
              </a:rPr>
              <a:t> على نطاق أوسع خطة </a:t>
            </a:r>
            <a:r>
              <a:rPr lang="ar-DZ" sz="1900" dirty="0" err="1" smtClean="0">
                <a:solidFill>
                  <a:schemeClr val="tx1"/>
                </a:solidFill>
                <a:cs typeface="Sultan normal" pitchFamily="2" charset="-78"/>
              </a:rPr>
              <a:t>و</a:t>
            </a:r>
            <a:r>
              <a:rPr lang="ar-DZ" sz="1900" dirty="0" smtClean="0">
                <a:solidFill>
                  <a:schemeClr val="tx1"/>
                </a:solidFill>
                <a:cs typeface="Sultan normal" pitchFamily="2" charset="-78"/>
              </a:rPr>
              <a:t> سياسة التدريب ضرورية خاصة لتعزيز الدعم الاجتماعي والمهني للشركة مرحلة الإدراج. يتم إجراء تقييم في اتجاه الموظفين، أو مجموعة من المتدربين من منظمة ( خدمة الأعمال التجارية ) . يمكن أن يكون من نوعية : " تم تكييفها </a:t>
            </a:r>
            <a:r>
              <a:rPr lang="ar-DZ" sz="1900" dirty="0" err="1" smtClean="0">
                <a:solidFill>
                  <a:schemeClr val="tx1"/>
                </a:solidFill>
                <a:cs typeface="Sultan normal" pitchFamily="2" charset="-78"/>
              </a:rPr>
              <a:t>و</a:t>
            </a:r>
            <a:r>
              <a:rPr lang="ar-DZ" sz="1900" dirty="0" smtClean="0">
                <a:solidFill>
                  <a:schemeClr val="tx1"/>
                </a:solidFill>
                <a:cs typeface="Sultan normal" pitchFamily="2" charset="-78"/>
              </a:rPr>
              <a:t> محتوى التدريب للموظفين ؟ " الكمي " كيف قدمت العديد من ساعة من التدريب ؟ المالية " : " ما هي تكلفة هذا التدريب للشركة ؟ " التقييم يجب أن تسمح المواجهة بين من ناحية الأهداف المرجوة </a:t>
            </a:r>
            <a:r>
              <a:rPr lang="ar-DZ" sz="1900" dirty="0" err="1" smtClean="0">
                <a:solidFill>
                  <a:schemeClr val="tx1"/>
                </a:solidFill>
                <a:cs typeface="Sultan normal" pitchFamily="2" charset="-78"/>
              </a:rPr>
              <a:t>و</a:t>
            </a:r>
            <a:r>
              <a:rPr lang="ar-DZ" sz="1900" dirty="0" smtClean="0">
                <a:solidFill>
                  <a:schemeClr val="tx1"/>
                </a:solidFill>
                <a:cs typeface="Sultan normal" pitchFamily="2" charset="-78"/>
              </a:rPr>
              <a:t> النتائج الفعلية . تحليل الفجوة يجب أن تقود الشركة </a:t>
            </a:r>
            <a:r>
              <a:rPr lang="ar-DZ" sz="1900" dirty="0" err="1" smtClean="0">
                <a:solidFill>
                  <a:schemeClr val="tx1"/>
                </a:solidFill>
                <a:cs typeface="Sultan normal" pitchFamily="2" charset="-78"/>
              </a:rPr>
              <a:t>و</a:t>
            </a:r>
            <a:r>
              <a:rPr lang="ar-DZ" sz="1900" dirty="0" smtClean="0">
                <a:solidFill>
                  <a:schemeClr val="tx1"/>
                </a:solidFill>
                <a:cs typeface="Sultan normal" pitchFamily="2" charset="-78"/>
              </a:rPr>
              <a:t> مدير التدريب لاستعراض التقدم المحرز على مواصلة وخاصة في مجال التدريب . تقييم التدريب يصبح مصدرا للمعلومات لاستكمال مرحلة التحليل. التدريب الهندسة هو عملية تكرارية والتقييم يثري تحليل الاحتياجات ( الخطوة الأولى ) .</a:t>
            </a:r>
            <a:endParaRPr lang="fr-FR" sz="1900" dirty="0">
              <a:solidFill>
                <a:schemeClr val="tx1"/>
              </a:solidFill>
              <a:cs typeface="Sultan normal" pitchFamily="2" charset="-78"/>
            </a:endParaRPr>
          </a:p>
        </p:txBody>
      </p:sp>
      <p:sp>
        <p:nvSpPr>
          <p:cNvPr id="7" name="Titre 1"/>
          <p:cNvSpPr txBox="1">
            <a:spLocks/>
          </p:cNvSpPr>
          <p:nvPr/>
        </p:nvSpPr>
        <p:spPr>
          <a:xfrm>
            <a:off x="6929454" y="357166"/>
            <a:ext cx="1857388" cy="642943"/>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b="1" dirty="0" smtClean="0">
                <a:solidFill>
                  <a:schemeClr val="tx1"/>
                </a:solidFill>
                <a:latin typeface="+mj-lt"/>
                <a:ea typeface="+mj-ea"/>
                <a:cs typeface="Sultan normal" pitchFamily="2" charset="-78"/>
              </a:rPr>
              <a:t>التقويـــــم</a:t>
            </a:r>
            <a:r>
              <a:rPr lang="ar-DZ" sz="2400" dirty="0" smtClean="0">
                <a:solidFill>
                  <a:sysClr val="windowText" lastClr="000000"/>
                </a:solidFill>
                <a:latin typeface="+mj-lt"/>
                <a:ea typeface="+mj-ea"/>
                <a:cs typeface="Sultan normal" pitchFamily="2" charset="-78"/>
              </a:rPr>
              <a:t>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85720" y="285727"/>
            <a:ext cx="8572560" cy="1071571"/>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1" anchor="ctr">
            <a:normAutofit fontScale="85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z="30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تنقسم الهندسة إلى قسمين : </a:t>
            </a:r>
          </a:p>
          <a:p>
            <a:pPr marL="0" marR="0" lvl="0" indent="0" defTabSz="914400" rtl="1" eaLnBrk="1" fontAlgn="auto" latinLnBrk="0" hangingPunct="1">
              <a:lnSpc>
                <a:spcPct val="100000"/>
              </a:lnSpc>
              <a:spcBef>
                <a:spcPct val="0"/>
              </a:spcBef>
              <a:spcAft>
                <a:spcPts val="0"/>
              </a:spcAft>
              <a:buClrTx/>
              <a:buSzTx/>
              <a:buFontTx/>
              <a:buNone/>
              <a:tabLst/>
              <a:defRPr/>
            </a:pPr>
            <a:r>
              <a:rPr lang="ar-DZ" sz="3000" b="1" spc="50" dirty="0" smtClean="0">
                <a:ln w="11430"/>
                <a:solidFill>
                  <a:schemeClr val="tx2">
                    <a:lumMod val="50000"/>
                  </a:schemeClr>
                </a:solidFill>
                <a:effectLst>
                  <a:outerShdw blurRad="76200" dist="50800" dir="5400000" algn="tl" rotWithShape="0">
                    <a:srgbClr val="000000">
                      <a:alpha val="65000"/>
                    </a:srgbClr>
                  </a:outerShdw>
                </a:effectLst>
                <a:cs typeface="Sultan normal" pitchFamily="2" charset="-78"/>
              </a:rPr>
              <a:t>علوم هندســــية : تهتم بالجانب العلمي أكثر من الجانب التطبيقي</a:t>
            </a:r>
          </a:p>
          <a:p>
            <a:pPr marL="0" marR="0" lvl="0" indent="0" defTabSz="914400" rtl="1" eaLnBrk="1" fontAlgn="auto" latinLnBrk="0" hangingPunct="1">
              <a:lnSpc>
                <a:spcPct val="100000"/>
              </a:lnSpc>
              <a:spcBef>
                <a:spcPct val="0"/>
              </a:spcBef>
              <a:spcAft>
                <a:spcPts val="0"/>
              </a:spcAft>
              <a:buClrTx/>
              <a:buSzTx/>
              <a:buFontTx/>
              <a:buNone/>
              <a:tabLst/>
              <a:defRPr/>
            </a:pPr>
            <a:r>
              <a:rPr lang="ar-DZ" sz="3000" b="1" spc="50" dirty="0" smtClean="0">
                <a:ln w="11430"/>
                <a:solidFill>
                  <a:schemeClr val="tx2">
                    <a:lumMod val="50000"/>
                  </a:schemeClr>
                </a:solidFill>
                <a:effectLst>
                  <a:outerShdw blurRad="76200" dist="50800" dir="5400000" algn="tl" rotWithShape="0">
                    <a:srgbClr val="000000">
                      <a:alpha val="65000"/>
                    </a:srgbClr>
                  </a:outerShdw>
                </a:effectLst>
                <a:cs typeface="Sultan normal" pitchFamily="2" charset="-78"/>
              </a:rPr>
              <a:t>هندسة تطبيقية :  تهتم بالجانب التطبيقي أكثر </a:t>
            </a:r>
            <a:endParaRPr kumimoji="0" lang="ar-DZ" sz="3000" b="1" i="0" u="none" strike="noStrike" kern="1200" cap="none" spc="50" normalizeH="0" baseline="0" noProof="0" dirty="0">
              <a:ln w="11430"/>
              <a:solidFill>
                <a:schemeClr val="tx2">
                  <a:lumMod val="50000"/>
                </a:schemeClr>
              </a:solidFill>
              <a:effectLst>
                <a:outerShdw blurRad="76200" dist="50800" dir="5400000" algn="tl" rotWithShape="0">
                  <a:srgbClr val="000000">
                    <a:alpha val="65000"/>
                  </a:srgbClr>
                </a:outerShdw>
              </a:effectLst>
              <a:uLnTx/>
              <a:uFillTx/>
              <a:latin typeface="+mn-lt"/>
              <a:ea typeface="+mn-ea"/>
              <a:cs typeface="Sultan normal" pitchFamily="2" charset="-78"/>
            </a:endParaRPr>
          </a:p>
        </p:txBody>
      </p:sp>
      <p:sp>
        <p:nvSpPr>
          <p:cNvPr id="5" name="Titre 1"/>
          <p:cNvSpPr>
            <a:spLocks noGrp="1"/>
          </p:cNvSpPr>
          <p:nvPr>
            <p:ph type="ctrTitle"/>
          </p:nvPr>
        </p:nvSpPr>
        <p:spPr>
          <a:xfrm>
            <a:off x="7286644" y="1571612"/>
            <a:ext cx="1571636" cy="857257"/>
          </a:xfrm>
        </p:spPr>
        <p:style>
          <a:lnRef idx="0">
            <a:schemeClr val="accent3"/>
          </a:lnRef>
          <a:fillRef idx="3">
            <a:schemeClr val="accent3"/>
          </a:fillRef>
          <a:effectRef idx="3">
            <a:schemeClr val="accent3"/>
          </a:effectRef>
          <a:fontRef idx="minor">
            <a:schemeClr val="lt1"/>
          </a:fontRef>
        </p:style>
        <p:txBody>
          <a:bodyPr>
            <a:normAutofit/>
          </a:bodyPr>
          <a:lstStyle/>
          <a:p>
            <a:r>
              <a:rPr lang="ar-DZ" sz="3200" dirty="0" smtClean="0">
                <a:ln w="18415" cmpd="sng">
                  <a:solidFill>
                    <a:srgbClr val="FFFFFF"/>
                  </a:solidFill>
                  <a:prstDash val="solid"/>
                </a:ln>
                <a:solidFill>
                  <a:srgbClr val="FF0000"/>
                </a:solidFill>
                <a:effectLst>
                  <a:outerShdw blurRad="63500" dir="3600000" algn="tl" rotWithShape="0">
                    <a:srgbClr val="000000">
                      <a:alpha val="70000"/>
                    </a:srgbClr>
                  </a:outerShdw>
                </a:effectLst>
                <a:cs typeface="Sultan normal" pitchFamily="2" charset="-78"/>
              </a:rPr>
              <a:t>التكوين </a:t>
            </a:r>
            <a:endParaRPr lang="ar-DZ" sz="3200" dirty="0">
              <a:ln w="18415" cmpd="sng">
                <a:solidFill>
                  <a:srgbClr val="FFFFFF"/>
                </a:solidFill>
                <a:prstDash val="solid"/>
              </a:ln>
              <a:solidFill>
                <a:srgbClr val="FF0000"/>
              </a:solidFill>
              <a:effectLst>
                <a:outerShdw blurRad="63500" dir="3600000" algn="tl" rotWithShape="0">
                  <a:srgbClr val="000000">
                    <a:alpha val="70000"/>
                  </a:srgbClr>
                </a:outerShdw>
              </a:effectLst>
              <a:cs typeface="Sultan normal" pitchFamily="2" charset="-78"/>
            </a:endParaRPr>
          </a:p>
        </p:txBody>
      </p:sp>
      <p:sp>
        <p:nvSpPr>
          <p:cNvPr id="6" name="Titre 1"/>
          <p:cNvSpPr txBox="1">
            <a:spLocks/>
          </p:cNvSpPr>
          <p:nvPr/>
        </p:nvSpPr>
        <p:spPr>
          <a:xfrm>
            <a:off x="142844" y="1857363"/>
            <a:ext cx="7000924" cy="928695"/>
          </a:xfrm>
          <a:prstGeom prst="rect">
            <a:avLst/>
          </a:prstGeom>
          <a:solidFill>
            <a:schemeClr val="accent2"/>
          </a:solidFill>
        </p:spPr>
        <p:style>
          <a:lnRef idx="2">
            <a:schemeClr val="accent3"/>
          </a:lnRef>
          <a:fillRef idx="1">
            <a:schemeClr val="lt1"/>
          </a:fillRef>
          <a:effectRef idx="0">
            <a:schemeClr val="accent3"/>
          </a:effectRef>
          <a:fontRef idx="minor">
            <a:schemeClr val="dk1"/>
          </a:fontRef>
        </p:style>
        <p:txBody>
          <a:bodyPr vert="horz" lIns="91440" tIns="45720" rIns="91440" bIns="45720" rtlCol="1" anchor="ctr">
            <a:noAutofit/>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trike="noStrike" kern="1200" cap="none" spc="0" normalizeH="0" baseline="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المادة </a:t>
            </a:r>
            <a:r>
              <a:rPr kumimoji="0" lang="fr-FR" strike="noStrike" kern="1200" cap="none" spc="0" normalizeH="0" baseline="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165</a:t>
            </a:r>
            <a:r>
              <a:rPr kumimoji="0" lang="ar-DZ" strike="noStrike" kern="1200" cap="none" spc="0" normalizeH="0" baseline="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من القانون الأساسي الخاص بالموظفين المنتمين للأسلاك الخاصة بالتربية الوطنية </a:t>
            </a:r>
          </a:p>
          <a:p>
            <a:pPr marL="0" marR="0" lvl="0" indent="0" defTabSz="914400" rtl="1" eaLnBrk="1" fontAlgn="auto" latinLnBrk="0" hangingPunct="1">
              <a:lnSpc>
                <a:spcPct val="100000"/>
              </a:lnSpc>
              <a:spcBef>
                <a:spcPct val="0"/>
              </a:spcBef>
              <a:spcAft>
                <a:spcPts val="0"/>
              </a:spcAft>
              <a:buClrTx/>
              <a:buSzTx/>
              <a:buFontTx/>
              <a:buNone/>
              <a:tabLst/>
              <a:defRPr/>
            </a:pPr>
            <a:r>
              <a:rPr kumimoji="0" lang="ar-DZ" strike="noStrike" kern="1200" cap="none" spc="0" normalizeH="0" baseline="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.....كما</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يقوم بتكوين موظفي التعليم </a:t>
            </a:r>
            <a:r>
              <a:rPr kumimoji="0" lang="ar-DZ" strike="noStrike" kern="1200" cap="none" spc="0" normalizeH="0" noProof="0" dirty="0" err="1"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و</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الإدارة في المدارس الابتدائية  </a:t>
            </a:r>
            <a:r>
              <a:rPr kumimoji="0" lang="ar-DZ" strike="noStrike" kern="1200" cap="none" spc="0" normalizeH="0" noProof="0" dirty="0" err="1"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و</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تفتيشهم </a:t>
            </a:r>
            <a:r>
              <a:rPr kumimoji="0" lang="ar-DZ" strike="noStrike" kern="1200" cap="none" spc="0" normalizeH="0" noProof="0" dirty="0" err="1"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و</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كذا متابعة أنشطتهم </a:t>
            </a:r>
            <a:r>
              <a:rPr kumimoji="0" lang="ar-DZ" strike="noStrike" kern="1200" cap="none" spc="0" normalizeH="0" noProof="0" dirty="0" err="1"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و</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مراقبتها </a:t>
            </a:r>
            <a:r>
              <a:rPr kumimoji="0" lang="ar-DZ" strike="noStrike" kern="1200" cap="none" spc="0" normalizeH="0" noProof="0" dirty="0" err="1"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و</a:t>
            </a:r>
            <a:r>
              <a:rPr kumimoji="0" lang="ar-DZ" strike="noStrike" kern="1200" cap="none" spc="0" normalizeH="0" noProof="0" dirty="0" smtClean="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rPr>
              <a:t> تقييمها .  </a:t>
            </a:r>
            <a:endParaRPr kumimoji="0" lang="ar-DZ" strike="noStrike" kern="1200" cap="none" spc="0" normalizeH="0" baseline="0" noProof="0" dirty="0">
              <a:ln w="18415" cmpd="sng">
                <a:solidFill>
                  <a:srgbClr val="FFFFFF"/>
                </a:solidFill>
                <a:prstDash val="solid"/>
              </a:ln>
              <a:solidFill>
                <a:schemeClr val="tx1">
                  <a:lumMod val="95000"/>
                  <a:lumOff val="5000"/>
                </a:schemeClr>
              </a:solidFill>
              <a:effectLst>
                <a:outerShdw blurRad="38100" dist="38100" dir="2700000" algn="tl">
                  <a:srgbClr val="000000">
                    <a:alpha val="43137"/>
                  </a:srgbClr>
                </a:outerShdw>
              </a:effectLst>
              <a:uLnTx/>
              <a:uFillTx/>
              <a:latin typeface="+mn-lt"/>
              <a:ea typeface="+mn-ea"/>
              <a:cs typeface="Sultan normal" pitchFamily="2" charset="-78"/>
            </a:endParaRPr>
          </a:p>
        </p:txBody>
      </p:sp>
      <p:sp>
        <p:nvSpPr>
          <p:cNvPr id="7" name="Titre 1"/>
          <p:cNvSpPr txBox="1">
            <a:spLocks/>
          </p:cNvSpPr>
          <p:nvPr/>
        </p:nvSpPr>
        <p:spPr>
          <a:xfrm>
            <a:off x="214282" y="3000371"/>
            <a:ext cx="8715436" cy="8572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1" anchor="ctr">
            <a:normAutofit fontScale="70000" lnSpcReduction="20000"/>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800" dirty="0" smtClean="0">
                <a:solidFill>
                  <a:srgbClr val="7030A0"/>
                </a:solidFill>
                <a:latin typeface="+mj-lt"/>
                <a:ea typeface="+mj-ea"/>
                <a:cs typeface="Sultan normal" pitchFamily="2" charset="-78"/>
              </a:rPr>
              <a:t>تعريف الأمم المتحدة </a:t>
            </a:r>
            <a:r>
              <a:rPr lang="ar-DZ" sz="1500" dirty="0" smtClean="0">
                <a:solidFill>
                  <a:srgbClr val="7030A0"/>
                </a:solidFill>
                <a:latin typeface="+mj-lt"/>
                <a:ea typeface="+mj-ea"/>
                <a:cs typeface="Sultan normal" pitchFamily="2" charset="-78"/>
              </a:rPr>
              <a:t>(1944)</a:t>
            </a:r>
            <a:r>
              <a:rPr lang="ar-DZ" sz="2800" dirty="0" smtClean="0">
                <a:solidFill>
                  <a:schemeClr val="tx1"/>
                </a:solidFill>
                <a:latin typeface="+mj-lt"/>
                <a:ea typeface="+mj-ea"/>
                <a:cs typeface="Sultan normal" pitchFamily="2" charset="-78"/>
              </a:rPr>
              <a:t> : عـــــــــلى أنه عملية تبادلية لتعليم مجموعة من المعارف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الأساليب المتعلقة بالعمل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تعلمها وهو نشاط لنقل المعرفة إلى مجموعة أو مجموعات من الأفراد يعتقد أنها مفيدة لهـــــــم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يقوم المدربون  بالمساعدة على نقل المعرفة </a:t>
            </a:r>
            <a:r>
              <a:rPr lang="ar-DZ" sz="2800" dirty="0" err="1" smtClean="0">
                <a:solidFill>
                  <a:schemeClr val="tx1"/>
                </a:solidFill>
                <a:latin typeface="+mj-lt"/>
                <a:ea typeface="+mj-ea"/>
                <a:cs typeface="Sultan normal" pitchFamily="2" charset="-78"/>
              </a:rPr>
              <a:t>و</a:t>
            </a:r>
            <a:r>
              <a:rPr lang="ar-DZ" sz="2800" dirty="0" smtClean="0">
                <a:solidFill>
                  <a:schemeClr val="tx1"/>
                </a:solidFill>
                <a:latin typeface="+mj-lt"/>
                <a:ea typeface="+mj-ea"/>
                <a:cs typeface="Sultan normal" pitchFamily="2" charset="-78"/>
              </a:rPr>
              <a:t> تطوير المهارات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8" name="Titre 1"/>
          <p:cNvSpPr txBox="1">
            <a:spLocks/>
          </p:cNvSpPr>
          <p:nvPr/>
        </p:nvSpPr>
        <p:spPr>
          <a:xfrm>
            <a:off x="214282" y="4071941"/>
            <a:ext cx="8715436" cy="857257"/>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fontScale="92500" lnSpcReduction="10000"/>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800" dirty="0" smtClean="0">
                <a:solidFill>
                  <a:srgbClr val="FF0000"/>
                </a:solidFill>
                <a:latin typeface="+mj-lt"/>
                <a:ea typeface="+mj-ea"/>
                <a:cs typeface="Sultan normal" pitchFamily="2" charset="-78"/>
              </a:rPr>
              <a:t>تعرف وزارة التربية </a:t>
            </a:r>
            <a:r>
              <a:rPr lang="ar-DZ" sz="2800" dirty="0" err="1" smtClean="0">
                <a:solidFill>
                  <a:srgbClr val="FF0000"/>
                </a:solidFill>
                <a:latin typeface="+mj-lt"/>
                <a:ea typeface="+mj-ea"/>
                <a:cs typeface="Sultan normal" pitchFamily="2" charset="-78"/>
              </a:rPr>
              <a:t>و</a:t>
            </a:r>
            <a:r>
              <a:rPr lang="ar-DZ" sz="2800" dirty="0" smtClean="0">
                <a:solidFill>
                  <a:srgbClr val="FF0000"/>
                </a:solidFill>
                <a:latin typeface="+mj-lt"/>
                <a:ea typeface="+mj-ea"/>
                <a:cs typeface="Sultan normal" pitchFamily="2" charset="-78"/>
              </a:rPr>
              <a:t> العلوم البريطانية </a:t>
            </a:r>
            <a:r>
              <a:rPr lang="ar-DZ" sz="1700" dirty="0" smtClean="0">
                <a:solidFill>
                  <a:srgbClr val="FF0000"/>
                </a:solidFill>
                <a:latin typeface="+mj-lt"/>
                <a:ea typeface="+mj-ea"/>
                <a:cs typeface="Sultan normal" pitchFamily="2" charset="-78"/>
              </a:rPr>
              <a:t>(1970)</a:t>
            </a:r>
            <a:r>
              <a:rPr lang="ar-DZ" sz="2800" dirty="0" smtClean="0">
                <a:solidFill>
                  <a:schemeClr val="tx1"/>
                </a:solidFill>
                <a:latin typeface="+mj-lt"/>
                <a:ea typeface="+mj-ea"/>
                <a:cs typeface="Sultan normal" pitchFamily="2" charset="-78"/>
              </a:rPr>
              <a:t> : هو نـــــــــشاط يقوم </a:t>
            </a:r>
            <a:r>
              <a:rPr lang="ar-DZ" sz="2800" dirty="0" err="1" smtClean="0">
                <a:solidFill>
                  <a:schemeClr val="tx1"/>
                </a:solidFill>
                <a:latin typeface="+mj-lt"/>
                <a:ea typeface="+mj-ea"/>
                <a:cs typeface="Sultan normal" pitchFamily="2" charset="-78"/>
              </a:rPr>
              <a:t>به</a:t>
            </a:r>
            <a:r>
              <a:rPr lang="ar-DZ" sz="2800" dirty="0" smtClean="0">
                <a:solidFill>
                  <a:schemeClr val="tx1"/>
                </a:solidFill>
                <a:latin typeface="+mj-lt"/>
                <a:ea typeface="+mj-ea"/>
                <a:cs typeface="Sultan normal" pitchFamily="2" charset="-78"/>
              </a:rPr>
              <a:t> المعلم بعد انخراطه في سلك التدريس بحيث يتعلق هذا النشاط بعمله المهني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10" name="Titre 1"/>
          <p:cNvSpPr txBox="1">
            <a:spLocks/>
          </p:cNvSpPr>
          <p:nvPr/>
        </p:nvSpPr>
        <p:spPr>
          <a:xfrm>
            <a:off x="214282" y="5214949"/>
            <a:ext cx="8715436" cy="857257"/>
          </a:xfrm>
          <a:prstGeom prst="rect">
            <a:avLst/>
          </a:prstGeom>
        </p:spPr>
        <p:style>
          <a:lnRef idx="1">
            <a:schemeClr val="accent3"/>
          </a:lnRef>
          <a:fillRef idx="3">
            <a:schemeClr val="accent3"/>
          </a:fillRef>
          <a:effectRef idx="2">
            <a:schemeClr val="accent3"/>
          </a:effectRef>
          <a:fontRef idx="minor">
            <a:schemeClr val="lt1"/>
          </a:fontRef>
        </p:style>
        <p:txBody>
          <a:bodyPr vert="horz" lIns="91440" tIns="45720" rIns="91440" bIns="45720" rtlCol="1" anchor="ctr">
            <a:normAutofit fontScale="70000" lnSpcReduction="20000"/>
          </a:bodyPr>
          <a:lstStyle/>
          <a:p>
            <a:pPr marL="0" marR="0" lvl="0" indent="0" defTabSz="914400" rtl="1" eaLnBrk="1" fontAlgn="auto" latinLnBrk="0" hangingPunct="1">
              <a:lnSpc>
                <a:spcPct val="100000"/>
              </a:lnSpc>
              <a:spcBef>
                <a:spcPct val="0"/>
              </a:spcBef>
              <a:spcAft>
                <a:spcPts val="0"/>
              </a:spcAft>
              <a:buClrTx/>
              <a:buSzTx/>
              <a:buFontTx/>
              <a:buNone/>
              <a:tabLst/>
              <a:defRPr/>
            </a:pP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عرفته المنظمة العربية للثقافة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العلوم أنه عبارة عن نشاط مخطط</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يهدف إلي إحداث تغـــييرات في الفرد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الجماعة التي ندربها تتناول معلوماتهم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أدائهم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سلوكــــــهم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اتجاهاتهم  بما يجعــــــــــلهم لائقين لشغل  وظائفهم  بكفاءة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إنتاجية عالية .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txBox="1">
            <a:spLocks/>
          </p:cNvSpPr>
          <p:nvPr/>
        </p:nvSpPr>
        <p:spPr>
          <a:xfrm>
            <a:off x="285720" y="285728"/>
            <a:ext cx="8715436" cy="857257"/>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fontScale="92500" lnSpcReduction="100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يعرفه آخرون على أنه | الجهود المنظمة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المخططة لتطوير معارف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خبرات </a:t>
            </a:r>
            <a:r>
              <a:rPr kumimoji="0" lang="ar-DZ" sz="28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 اتجاهات المتدربين  ، وذلك بجعلهم أكثر فعالية في أداء مهامهم .</a:t>
            </a:r>
          </a:p>
        </p:txBody>
      </p:sp>
      <p:sp>
        <p:nvSpPr>
          <p:cNvPr id="9" name="Titre 1"/>
          <p:cNvSpPr txBox="1">
            <a:spLocks/>
          </p:cNvSpPr>
          <p:nvPr/>
        </p:nvSpPr>
        <p:spPr>
          <a:xfrm>
            <a:off x="6572264" y="1285860"/>
            <a:ext cx="2286016" cy="642943"/>
          </a:xfrm>
          <a:prstGeom prst="rect">
            <a:avLst/>
          </a:prstGeom>
          <a:solidFill>
            <a:srgbClr val="FF0000"/>
          </a:solidFill>
        </p:spPr>
        <p:style>
          <a:lnRef idx="0">
            <a:schemeClr val="accent3"/>
          </a:lnRef>
          <a:fillRef idx="3">
            <a:schemeClr val="accent3"/>
          </a:fillRef>
          <a:effectRef idx="3">
            <a:schemeClr val="accent3"/>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2400" b="0" i="0" u="none" strike="noStrike" kern="1200" cap="none" spc="0" normalizeH="0" baseline="0" noProof="0" dirty="0" smtClean="0">
                <a:ln>
                  <a:noFill/>
                </a:ln>
                <a:solidFill>
                  <a:srgbClr val="FFFF00"/>
                </a:solidFill>
                <a:effectLst/>
                <a:uLnTx/>
                <a:uFillTx/>
                <a:latin typeface="+mj-lt"/>
                <a:ea typeface="+mj-ea"/>
                <a:cs typeface="Sultan normal" pitchFamily="2" charset="-78"/>
              </a:rPr>
              <a:t>مفاهيم التكوين </a:t>
            </a:r>
            <a:endParaRPr kumimoji="0" lang="ar-DZ" sz="24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5" name="Titre 1"/>
          <p:cNvSpPr txBox="1">
            <a:spLocks/>
          </p:cNvSpPr>
          <p:nvPr/>
        </p:nvSpPr>
        <p:spPr>
          <a:xfrm>
            <a:off x="5429256" y="2000240"/>
            <a:ext cx="1857388" cy="642943"/>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400" dirty="0" smtClean="0">
                <a:solidFill>
                  <a:sysClr val="windowText" lastClr="000000"/>
                </a:solidFill>
                <a:latin typeface="+mj-lt"/>
                <a:ea typeface="+mj-ea"/>
                <a:cs typeface="Sultan normal" pitchFamily="2" charset="-78"/>
              </a:rPr>
              <a:t>المفهوم العلاجي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6" name="Titre 1"/>
          <p:cNvSpPr txBox="1">
            <a:spLocks/>
          </p:cNvSpPr>
          <p:nvPr/>
        </p:nvSpPr>
        <p:spPr>
          <a:xfrm>
            <a:off x="3286116" y="2000241"/>
            <a:ext cx="1857388" cy="642943"/>
          </a:xfrm>
          <a:prstGeom prst="rect">
            <a:avLst/>
          </a:prstGeom>
        </p:spPr>
        <p:style>
          <a:lnRef idx="0">
            <a:schemeClr val="accent4"/>
          </a:lnRef>
          <a:fillRef idx="3">
            <a:schemeClr val="accent4"/>
          </a:fillRef>
          <a:effectRef idx="3">
            <a:schemeClr val="accent4"/>
          </a:effectRef>
          <a:fontRef idx="minor">
            <a:schemeClr val="lt1"/>
          </a:fontRef>
        </p:style>
        <p:txBody>
          <a:bodyPr vert="horz" lIns="91440" tIns="45720" rIns="91440" bIns="45720" rtlCol="1" anchor="ctr">
            <a:normAutofit fontScale="925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400" dirty="0" smtClean="0">
                <a:solidFill>
                  <a:sysClr val="windowText" lastClr="000000"/>
                </a:solidFill>
                <a:latin typeface="+mj-lt"/>
                <a:ea typeface="+mj-ea"/>
                <a:cs typeface="Sultan normal" pitchFamily="2" charset="-78"/>
              </a:rPr>
              <a:t>المفهوم السلوكي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7" name="Titre 1"/>
          <p:cNvSpPr txBox="1">
            <a:spLocks/>
          </p:cNvSpPr>
          <p:nvPr/>
        </p:nvSpPr>
        <p:spPr>
          <a:xfrm>
            <a:off x="1142976" y="2000241"/>
            <a:ext cx="1857388" cy="64294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400" dirty="0" smtClean="0">
                <a:solidFill>
                  <a:sysClr val="windowText" lastClr="000000"/>
                </a:solidFill>
                <a:latin typeface="+mj-lt"/>
                <a:ea typeface="+mj-ea"/>
                <a:cs typeface="Sultan normal" pitchFamily="2" charset="-78"/>
              </a:rPr>
              <a:t>المفهوم الإبداعي </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11" name="Titre 1"/>
          <p:cNvSpPr txBox="1">
            <a:spLocks/>
          </p:cNvSpPr>
          <p:nvPr/>
        </p:nvSpPr>
        <p:spPr>
          <a:xfrm>
            <a:off x="214282" y="2857497"/>
            <a:ext cx="8572560" cy="2000265"/>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400" u="sng" dirty="0" smtClean="0">
                <a:solidFill>
                  <a:srgbClr val="FF0000"/>
                </a:solidFill>
                <a:latin typeface="+mj-lt"/>
                <a:ea typeface="+mj-ea"/>
                <a:cs typeface="Sultan normal" pitchFamily="2" charset="-78"/>
              </a:rPr>
              <a:t>المفهوم</a:t>
            </a:r>
            <a:r>
              <a:rPr lang="ar-DZ" sz="2400" dirty="0" smtClean="0">
                <a:solidFill>
                  <a:sysClr val="windowText" lastClr="000000"/>
                </a:solidFill>
                <a:latin typeface="+mj-lt"/>
                <a:ea typeface="+mj-ea"/>
                <a:cs typeface="Sultan normal" pitchFamily="2" charset="-78"/>
              </a:rPr>
              <a:t> </a:t>
            </a:r>
            <a:r>
              <a:rPr lang="ar-DZ" sz="2400" u="sng" dirty="0" smtClean="0">
                <a:solidFill>
                  <a:srgbClr val="FF0000"/>
                </a:solidFill>
                <a:latin typeface="+mj-lt"/>
                <a:ea typeface="+mj-ea"/>
                <a:cs typeface="Sultan normal" pitchFamily="2" charset="-78"/>
              </a:rPr>
              <a:t>العلاجي</a:t>
            </a:r>
            <a:r>
              <a:rPr lang="ar-DZ" sz="2400" dirty="0" smtClean="0">
                <a:solidFill>
                  <a:sysClr val="windowText" lastClr="000000"/>
                </a:solidFill>
                <a:latin typeface="+mj-lt"/>
                <a:ea typeface="+mj-ea"/>
                <a:cs typeface="Sultan normal" pitchFamily="2" charset="-78"/>
              </a:rPr>
              <a:t> : هو تدريب مصمم لتصحيح أخطاء في برنامج </a:t>
            </a:r>
            <a:r>
              <a:rPr lang="ar-DZ" sz="2400" dirty="0" err="1" smtClean="0">
                <a:solidFill>
                  <a:sysClr val="windowText" lastClr="000000"/>
                </a:solidFill>
                <a:latin typeface="+mj-lt"/>
                <a:ea typeface="+mj-ea"/>
                <a:cs typeface="Sultan normal" pitchFamily="2" charset="-78"/>
              </a:rPr>
              <a:t>و</a:t>
            </a:r>
            <a:r>
              <a:rPr lang="ar-DZ" sz="2400" dirty="0" smtClean="0">
                <a:solidFill>
                  <a:sysClr val="windowText" lastClr="000000"/>
                </a:solidFill>
                <a:latin typeface="+mj-lt"/>
                <a:ea typeface="+mj-ea"/>
                <a:cs typeface="Sultan normal" pitchFamily="2" charset="-78"/>
              </a:rPr>
              <a:t> علاج تلك الأخطاء </a:t>
            </a:r>
            <a:r>
              <a:rPr lang="ar-DZ" sz="2400" dirty="0" err="1" smtClean="0">
                <a:solidFill>
                  <a:sysClr val="windowText" lastClr="000000"/>
                </a:solidFill>
                <a:latin typeface="+mj-lt"/>
                <a:ea typeface="+mj-ea"/>
                <a:cs typeface="Sultan normal" pitchFamily="2" charset="-78"/>
              </a:rPr>
              <a:t>و</a:t>
            </a:r>
            <a:r>
              <a:rPr lang="ar-DZ" sz="2400" dirty="0" smtClean="0">
                <a:solidFill>
                  <a:sysClr val="windowText" lastClr="000000"/>
                </a:solidFill>
                <a:latin typeface="+mj-lt"/>
                <a:ea typeface="+mj-ea"/>
                <a:cs typeface="Sultan normal" pitchFamily="2" charset="-78"/>
              </a:rPr>
              <a:t> </a:t>
            </a:r>
          </a:p>
          <a:p>
            <a:pPr marL="0" marR="0" lvl="0" indent="0" defTabSz="914400" rtl="1" eaLnBrk="1" fontAlgn="auto" latinLnBrk="0" hangingPunct="1">
              <a:lnSpc>
                <a:spcPct val="100000"/>
              </a:lnSpc>
              <a:spcBef>
                <a:spcPct val="0"/>
              </a:spcBef>
              <a:spcAft>
                <a:spcPts val="0"/>
              </a:spcAft>
              <a:buClrTx/>
              <a:buSzTx/>
              <a:buFontTx/>
              <a:buNone/>
              <a:tabLst/>
              <a:defRPr/>
            </a:pPr>
            <a:r>
              <a:rPr lang="ar-DZ" sz="2400" dirty="0" smtClean="0">
                <a:solidFill>
                  <a:sysClr val="windowText" lastClr="000000"/>
                </a:solidFill>
                <a:latin typeface="+mj-lt"/>
                <a:ea typeface="+mj-ea"/>
                <a:cs typeface="Sultan normal" pitchFamily="2" charset="-78"/>
              </a:rPr>
              <a:t>                                    التي  يتكون ناتجة  عن :  </a:t>
            </a:r>
          </a:p>
          <a:p>
            <a:pPr marL="0" marR="0" lvl="0" indent="0" defTabSz="914400" rtl="1" eaLnBrk="1" fontAlgn="auto" latinLnBrk="0" hangingPunct="1">
              <a:lnSpc>
                <a:spcPct val="100000"/>
              </a:lnSpc>
              <a:spcBef>
                <a:spcPct val="0"/>
              </a:spcBef>
              <a:spcAft>
                <a:spcPts val="0"/>
              </a:spcAft>
              <a:buClrTx/>
              <a:buSzTx/>
              <a:buFontTx/>
              <a:buNone/>
              <a:tabLst/>
              <a:defRPr/>
            </a:pPr>
            <a:r>
              <a:rPr lang="ar-DZ" sz="2400" dirty="0" smtClean="0">
                <a:solidFill>
                  <a:sysClr val="windowText" lastClr="000000"/>
                </a:solidFill>
                <a:latin typeface="+mj-lt"/>
                <a:ea typeface="+mj-ea"/>
                <a:cs typeface="Sultan normal" pitchFamily="2" charset="-78"/>
              </a:rPr>
              <a:t>إما أن المعلم تخرج من فترة طويلة  فهو يحتاج إلى إعادة تكوين </a:t>
            </a:r>
            <a:r>
              <a:rPr lang="ar-DZ" sz="2400" dirty="0" err="1" smtClean="0">
                <a:solidFill>
                  <a:sysClr val="windowText" lastClr="000000"/>
                </a:solidFill>
                <a:latin typeface="+mj-lt"/>
                <a:ea typeface="+mj-ea"/>
                <a:cs typeface="Sultan normal" pitchFamily="2" charset="-78"/>
              </a:rPr>
              <a:t>و</a:t>
            </a:r>
            <a:r>
              <a:rPr lang="ar-DZ" sz="2400" dirty="0" smtClean="0">
                <a:solidFill>
                  <a:sysClr val="windowText" lastClr="000000"/>
                </a:solidFill>
                <a:latin typeface="+mj-lt"/>
                <a:ea typeface="+mj-ea"/>
                <a:cs typeface="Sultan normal" pitchFamily="2" charset="-78"/>
              </a:rPr>
              <a:t> صقل للمعلومات </a:t>
            </a:r>
          </a:p>
          <a:p>
            <a:pPr marL="0" marR="0" lvl="0" indent="0" defTabSz="914400" rtl="1" eaLnBrk="1" fontAlgn="auto" latinLnBrk="0" hangingPunct="1">
              <a:lnSpc>
                <a:spcPct val="100000"/>
              </a:lnSpc>
              <a:spcBef>
                <a:spcPct val="0"/>
              </a:spcBef>
              <a:spcAft>
                <a:spcPts val="0"/>
              </a:spcAft>
              <a:buClrTx/>
              <a:buSzTx/>
              <a:buFontTx/>
              <a:buNone/>
              <a:tabLst/>
              <a:defRPr/>
            </a:pPr>
            <a:r>
              <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rPr>
              <a:t>إما أن التربية  علم سريع التغير ، لا يمكن أن يلاحقه </a:t>
            </a:r>
            <a:r>
              <a:rPr kumimoji="0" lang="ar-DZ" sz="2400" b="0" i="0" u="none" strike="noStrike" kern="1200" cap="none" spc="0" normalizeH="0" baseline="0" noProof="0" dirty="0" err="1" smtClean="0">
                <a:ln>
                  <a:noFill/>
                </a:ln>
                <a:solidFill>
                  <a:sysClr val="windowText" lastClr="000000"/>
                </a:solidFill>
                <a:effectLst/>
                <a:uLnTx/>
                <a:uFillTx/>
                <a:latin typeface="+mj-lt"/>
                <a:ea typeface="+mj-ea"/>
                <a:cs typeface="Sultan normal" pitchFamily="2" charset="-78"/>
              </a:rPr>
              <a:t>و</a:t>
            </a:r>
            <a:r>
              <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rPr>
              <a:t> يضبطه خلال إعداده </a:t>
            </a:r>
          </a:p>
        </p:txBody>
      </p:sp>
      <p:sp>
        <p:nvSpPr>
          <p:cNvPr id="12" name="Titre 1"/>
          <p:cNvSpPr txBox="1">
            <a:spLocks/>
          </p:cNvSpPr>
          <p:nvPr/>
        </p:nvSpPr>
        <p:spPr>
          <a:xfrm>
            <a:off x="214282" y="5072074"/>
            <a:ext cx="8572560" cy="1571636"/>
          </a:xfrm>
          <a:prstGeom prst="rect">
            <a:avLst/>
          </a:prstGeom>
        </p:spPr>
        <p:style>
          <a:lnRef idx="0">
            <a:schemeClr val="accent4"/>
          </a:lnRef>
          <a:fillRef idx="3">
            <a:schemeClr val="accent4"/>
          </a:fillRef>
          <a:effectRef idx="3">
            <a:schemeClr val="accent4"/>
          </a:effectRef>
          <a:fontRef idx="minor">
            <a:schemeClr val="lt1"/>
          </a:fontRef>
        </p:style>
        <p:txBody>
          <a:bodyPr vert="horz" lIns="91440" tIns="45720" rIns="91440" bIns="45720" rtlCol="1" anchor="ctr">
            <a:normAutofit/>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400" u="sng" dirty="0" smtClean="0">
                <a:solidFill>
                  <a:srgbClr val="FF0000"/>
                </a:solidFill>
                <a:latin typeface="+mj-lt"/>
                <a:ea typeface="+mj-ea"/>
                <a:cs typeface="Sultan normal" pitchFamily="2" charset="-78"/>
              </a:rPr>
              <a:t>المفهوم</a:t>
            </a:r>
            <a:r>
              <a:rPr lang="ar-DZ" sz="2400" dirty="0" smtClean="0">
                <a:solidFill>
                  <a:sysClr val="windowText" lastClr="000000"/>
                </a:solidFill>
                <a:latin typeface="+mj-lt"/>
                <a:ea typeface="+mj-ea"/>
                <a:cs typeface="Sultan normal" pitchFamily="2" charset="-78"/>
              </a:rPr>
              <a:t> </a:t>
            </a:r>
            <a:r>
              <a:rPr lang="ar-DZ" sz="2400" u="sng" dirty="0" smtClean="0">
                <a:solidFill>
                  <a:srgbClr val="FF0000"/>
                </a:solidFill>
                <a:latin typeface="+mj-lt"/>
                <a:ea typeface="+mj-ea"/>
                <a:cs typeface="Sultan normal" pitchFamily="2" charset="-78"/>
              </a:rPr>
              <a:t>السلوكي</a:t>
            </a:r>
            <a:r>
              <a:rPr lang="ar-DZ" sz="2400" u="sng" dirty="0" smtClean="0">
                <a:solidFill>
                  <a:srgbClr val="FFFF00"/>
                </a:solidFill>
                <a:latin typeface="+mj-lt"/>
                <a:ea typeface="+mj-ea"/>
                <a:cs typeface="Sultan normal" pitchFamily="2" charset="-78"/>
              </a:rPr>
              <a:t> </a:t>
            </a:r>
            <a:r>
              <a:rPr lang="ar-DZ" sz="2400" dirty="0" smtClean="0">
                <a:solidFill>
                  <a:srgbClr val="FFFF00"/>
                </a:solidFill>
                <a:latin typeface="+mj-lt"/>
                <a:ea typeface="+mj-ea"/>
                <a:cs typeface="Sultan normal" pitchFamily="2" charset="-78"/>
              </a:rPr>
              <a:t>:</a:t>
            </a:r>
            <a:r>
              <a:rPr lang="ar-DZ" sz="2400" dirty="0" smtClean="0">
                <a:solidFill>
                  <a:sysClr val="windowText" lastClr="000000"/>
                </a:solidFill>
                <a:latin typeface="+mj-lt"/>
                <a:ea typeface="+mj-ea"/>
                <a:cs typeface="Sultan normal" pitchFamily="2" charset="-78"/>
              </a:rPr>
              <a:t> </a:t>
            </a:r>
            <a:r>
              <a:rPr lang="ar-DZ" sz="2400" dirty="0" smtClean="0">
                <a:solidFill>
                  <a:srgbClr val="FFFF00"/>
                </a:solidFill>
                <a:latin typeface="+mj-lt"/>
                <a:ea typeface="+mj-ea"/>
                <a:cs typeface="Sultan normal" pitchFamily="2" charset="-78"/>
              </a:rPr>
              <a:t>يركز على المهارات التدريسية ، أي ما يدور في القسم من تفاعلات</a:t>
            </a:r>
          </a:p>
          <a:p>
            <a:pPr marL="0" marR="0" lvl="0" indent="0" defTabSz="914400" rtl="1" eaLnBrk="1" fontAlgn="auto" latinLnBrk="0" hangingPunct="1">
              <a:lnSpc>
                <a:spcPct val="100000"/>
              </a:lnSpc>
              <a:spcBef>
                <a:spcPct val="0"/>
              </a:spcBef>
              <a:spcAft>
                <a:spcPts val="0"/>
              </a:spcAft>
              <a:buClrTx/>
              <a:buSzTx/>
              <a:buFontTx/>
              <a:buNone/>
              <a:tabLst/>
              <a:defRPr/>
            </a:pPr>
            <a:r>
              <a:rPr lang="ar-DZ" sz="2400" dirty="0" smtClean="0">
                <a:solidFill>
                  <a:srgbClr val="FFFF00"/>
                </a:solidFill>
                <a:latin typeface="+mj-lt"/>
                <a:ea typeface="+mj-ea"/>
                <a:cs typeface="Sultan normal" pitchFamily="2" charset="-78"/>
              </a:rPr>
              <a:t>                                       و ما يحدث فيه من سلوك لذا يجب أن يدرب المعلم  على كيفية             </a:t>
            </a:r>
          </a:p>
          <a:p>
            <a:pPr marL="0" marR="0" lvl="0" indent="0" defTabSz="914400" rtl="1" eaLnBrk="1" fontAlgn="auto" latinLnBrk="0" hangingPunct="1">
              <a:lnSpc>
                <a:spcPct val="100000"/>
              </a:lnSpc>
              <a:spcBef>
                <a:spcPct val="0"/>
              </a:spcBef>
              <a:spcAft>
                <a:spcPts val="0"/>
              </a:spcAft>
              <a:buClrTx/>
              <a:buSzTx/>
              <a:buFontTx/>
              <a:buNone/>
              <a:tabLst/>
              <a:defRPr/>
            </a:pPr>
            <a:r>
              <a:rPr lang="ar-DZ" sz="2400" dirty="0" smtClean="0">
                <a:solidFill>
                  <a:srgbClr val="FFFF00"/>
                </a:solidFill>
                <a:latin typeface="+mj-lt"/>
                <a:ea typeface="+mj-ea"/>
                <a:cs typeface="Sultan normal" pitchFamily="2" charset="-78"/>
              </a:rPr>
              <a:t>                                        تحليل الموقف التدريس </a:t>
            </a:r>
            <a:endParaRPr kumimoji="0" lang="ar-DZ" sz="2400" b="0" i="0" u="none" strike="noStrike" kern="1200" cap="none" spc="0" normalizeH="0" baseline="0" noProof="0" dirty="0" smtClean="0">
              <a:ln>
                <a:noFill/>
              </a:ln>
              <a:solidFill>
                <a:srgbClr val="FFFF00"/>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5" grpId="0" animBg="1"/>
      <p:bldP spid="6" grpId="0" animBg="1"/>
      <p:bldP spid="7"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357158" y="285728"/>
            <a:ext cx="8429684" cy="64294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1" anchor="ctr">
            <a:normAutofit fontScale="92500" lnSpcReduction="20000"/>
          </a:bodyPr>
          <a:lstStyle/>
          <a:p>
            <a:pPr marL="0" marR="0" lvl="0" indent="0" defTabSz="914400" rtl="1" eaLnBrk="1" fontAlgn="auto" latinLnBrk="0" hangingPunct="1">
              <a:lnSpc>
                <a:spcPct val="100000"/>
              </a:lnSpc>
              <a:spcBef>
                <a:spcPct val="0"/>
              </a:spcBef>
              <a:spcAft>
                <a:spcPts val="0"/>
              </a:spcAft>
              <a:buClrTx/>
              <a:buSzTx/>
              <a:buFontTx/>
              <a:buNone/>
              <a:tabLst/>
              <a:defRPr/>
            </a:pPr>
            <a:r>
              <a:rPr lang="ar-DZ" sz="2400" u="sng" dirty="0" smtClean="0">
                <a:solidFill>
                  <a:srgbClr val="FFFF00"/>
                </a:solidFill>
                <a:effectLst>
                  <a:outerShdw blurRad="38100" dist="38100" dir="2700000" algn="tl">
                    <a:srgbClr val="000000">
                      <a:alpha val="43137"/>
                    </a:srgbClr>
                  </a:outerShdw>
                </a:effectLst>
                <a:latin typeface="+mj-lt"/>
                <a:ea typeface="+mj-ea"/>
                <a:cs typeface="Sultan normal" pitchFamily="2" charset="-78"/>
              </a:rPr>
              <a:t>المفهوم</a:t>
            </a:r>
            <a:r>
              <a:rPr lang="ar-DZ" sz="2400" dirty="0" smtClean="0">
                <a:solidFill>
                  <a:sysClr val="windowText" lastClr="000000"/>
                </a:solidFill>
                <a:latin typeface="+mj-lt"/>
                <a:ea typeface="+mj-ea"/>
                <a:cs typeface="Sultan normal" pitchFamily="2" charset="-78"/>
              </a:rPr>
              <a:t> </a:t>
            </a:r>
            <a:r>
              <a:rPr lang="ar-DZ" sz="2400" u="sng" dirty="0" smtClean="0">
                <a:solidFill>
                  <a:srgbClr val="FFFF00"/>
                </a:solidFill>
                <a:effectLst>
                  <a:outerShdw blurRad="38100" dist="38100" dir="2700000" algn="tl">
                    <a:srgbClr val="000000">
                      <a:alpha val="43137"/>
                    </a:srgbClr>
                  </a:outerShdw>
                </a:effectLst>
                <a:latin typeface="+mj-lt"/>
                <a:ea typeface="+mj-ea"/>
                <a:cs typeface="Sultan normal" pitchFamily="2" charset="-78"/>
              </a:rPr>
              <a:t>الإبداعي</a:t>
            </a:r>
            <a:r>
              <a:rPr lang="ar-DZ" sz="2400" dirty="0" smtClean="0">
                <a:solidFill>
                  <a:sysClr val="windowText" lastClr="000000"/>
                </a:solidFill>
                <a:latin typeface="+mj-lt"/>
                <a:ea typeface="+mj-ea"/>
                <a:cs typeface="Sultan normal" pitchFamily="2" charset="-78"/>
              </a:rPr>
              <a:t>  : </a:t>
            </a:r>
            <a:r>
              <a:rPr lang="ar-DZ" sz="2400" dirty="0" smtClean="0">
                <a:solidFill>
                  <a:srgbClr val="C00000"/>
                </a:solidFill>
                <a:latin typeface="+mj-lt"/>
                <a:ea typeface="+mj-ea"/>
                <a:cs typeface="Sultan normal" pitchFamily="2" charset="-78"/>
              </a:rPr>
              <a:t>هذا المفهوم يرفض ضبط سلوك المعلم بعناصر الموقف التعليمي ، ويهــــدف  </a:t>
            </a:r>
          </a:p>
          <a:p>
            <a:pPr marL="0" marR="0" lvl="0" indent="0" defTabSz="914400" rtl="1" eaLnBrk="1" fontAlgn="auto" latinLnBrk="0" hangingPunct="1">
              <a:lnSpc>
                <a:spcPct val="100000"/>
              </a:lnSpc>
              <a:spcBef>
                <a:spcPct val="0"/>
              </a:spcBef>
              <a:spcAft>
                <a:spcPts val="0"/>
              </a:spcAft>
              <a:buClrTx/>
              <a:buSzTx/>
              <a:buFontTx/>
              <a:buNone/>
              <a:tabLst/>
              <a:defRPr/>
            </a:pPr>
            <a:r>
              <a:rPr lang="ar-DZ" sz="2400" dirty="0" smtClean="0">
                <a:solidFill>
                  <a:srgbClr val="C00000"/>
                </a:solidFill>
                <a:latin typeface="+mj-lt"/>
                <a:ea typeface="+mj-ea"/>
                <a:cs typeface="Sultan normal" pitchFamily="2" charset="-78"/>
              </a:rPr>
              <a:t>                                     إلى زيادة الدافعية نحو النمو الذاتي </a:t>
            </a:r>
            <a:endParaRPr kumimoji="0" lang="ar-DZ" sz="2400" b="0" i="0" u="none" strike="noStrike" kern="1200" cap="none" spc="0" normalizeH="0" baseline="0" noProof="0" dirty="0" smtClean="0">
              <a:ln>
                <a:noFill/>
              </a:ln>
              <a:solidFill>
                <a:srgbClr val="C00000"/>
              </a:solidFill>
              <a:effectLst/>
              <a:uLnTx/>
              <a:uFillTx/>
              <a:latin typeface="+mj-lt"/>
              <a:ea typeface="+mj-ea"/>
              <a:cs typeface="Sultan normal" pitchFamily="2" charset="-78"/>
            </a:endParaRPr>
          </a:p>
        </p:txBody>
      </p:sp>
      <p:sp>
        <p:nvSpPr>
          <p:cNvPr id="5" name="Titre 1"/>
          <p:cNvSpPr txBox="1">
            <a:spLocks/>
          </p:cNvSpPr>
          <p:nvPr/>
        </p:nvSpPr>
        <p:spPr>
          <a:xfrm>
            <a:off x="2571736" y="1214422"/>
            <a:ext cx="4286280" cy="785819"/>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1" anchor="ctr">
            <a:normAutofit fontScale="925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التكوين أثناء الخدمة </a:t>
            </a:r>
            <a:endParaRPr kumimoji="0" lang="ar-DZ"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endParaRPr>
          </a:p>
        </p:txBody>
      </p:sp>
      <p:sp>
        <p:nvSpPr>
          <p:cNvPr id="6" name="Titre 1"/>
          <p:cNvSpPr txBox="1">
            <a:spLocks/>
          </p:cNvSpPr>
          <p:nvPr/>
        </p:nvSpPr>
        <p:spPr>
          <a:xfrm>
            <a:off x="285720" y="2285992"/>
            <a:ext cx="8572560" cy="178595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lnSpcReduction="1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3000" b="1" i="0" u="none" strike="noStrike" kern="1200" cap="none" spc="50" normalizeH="0" baseline="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هو مجموعة أو سلسلة من النشاطات التدريبية التي تنظم للمربين</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الموجودين فعلا في المهنة لتنمية</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كفاءتهم </a:t>
            </a:r>
            <a:r>
              <a:rPr lang="ar-DZ" sz="3000" b="1" spc="50" dirty="0" err="1" smtClean="0">
                <a:ln w="11430"/>
                <a:solidFill>
                  <a:schemeClr val="tx1"/>
                </a:solidFill>
                <a:effectLst>
                  <a:outerShdw blurRad="76200" dist="50800" dir="5400000" algn="tl" rotWithShape="0">
                    <a:srgbClr val="000000">
                      <a:alpha val="65000"/>
                    </a:srgbClr>
                  </a:outerShdw>
                </a:effectLst>
                <a:cs typeface="Sultan normal" pitchFamily="2" charset="-78"/>
              </a:rPr>
              <a:t>و</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 تحسين خدماتهم الحالية </a:t>
            </a:r>
            <a:r>
              <a:rPr lang="ar-DZ" sz="3000" b="1" spc="50" dirty="0" err="1" smtClean="0">
                <a:ln w="11430"/>
                <a:solidFill>
                  <a:schemeClr val="tx1"/>
                </a:solidFill>
                <a:effectLst>
                  <a:outerShdw blurRad="76200" dist="50800" dir="5400000" algn="tl" rotWithShape="0">
                    <a:srgbClr val="000000">
                      <a:alpha val="65000"/>
                    </a:srgbClr>
                  </a:outerShdw>
                </a:effectLst>
                <a:cs typeface="Sultan normal" pitchFamily="2" charset="-78"/>
              </a:rPr>
              <a:t>و</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 المستقبلية ، عن طريق استكمال تأهيلهم لمواجهة ما يستحدث من مشكلات تربوية .</a:t>
            </a:r>
          </a:p>
        </p:txBody>
      </p:sp>
      <p:sp>
        <p:nvSpPr>
          <p:cNvPr id="8" name="Titre 1"/>
          <p:cNvSpPr txBox="1">
            <a:spLocks/>
          </p:cNvSpPr>
          <p:nvPr/>
        </p:nvSpPr>
        <p:spPr>
          <a:xfrm>
            <a:off x="285720" y="4286256"/>
            <a:ext cx="8572560" cy="1571636"/>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1"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وهو كل برنامج منظم </a:t>
            </a:r>
            <a:r>
              <a:rPr kumimoji="0" lang="ar-DZ" sz="3000" b="1" i="0" u="none" strike="noStrike" kern="1200" cap="none" spc="50" normalizeH="0" noProof="0" dirty="0" err="1"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و</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مخطط يمكن المربين من النمو في المهنة التعليمية بالحصول على مزيد من الخبرات </a:t>
            </a:r>
            <a:r>
              <a:rPr kumimoji="0" lang="ar-DZ" sz="3000" b="1" i="0" u="none" strike="noStrike" kern="1200" cap="none" spc="50" normalizeH="0" noProof="0" dirty="0" err="1"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و</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كل ما من شأنه أن يرفع من العملية التربوية </a:t>
            </a:r>
            <a:r>
              <a:rPr kumimoji="0" lang="ar-DZ" sz="3000" b="1" i="0" u="none" strike="noStrike" kern="1200" cap="none" spc="50" normalizeH="0" noProof="0" dirty="0" err="1"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و</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يزيد من طاقة الموظف الإنتاجية .</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285720" y="357166"/>
            <a:ext cx="8572560" cy="1571636"/>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fontScale="925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برنامج مخطط </a:t>
            </a:r>
            <a:r>
              <a:rPr kumimoji="0" lang="ar-DZ" sz="3000" b="1" i="0" u="none" strike="noStrike" kern="1200" cap="none" spc="50" normalizeH="0" noProof="0" dirty="0" err="1"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و</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مصمم لزيادة الكفاءة الإنتاجية ، عن طريق علاج أوجه القصور ، أو </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تزويد العاملين في مهنة التعليم بكل جديد من المعلومات </a:t>
            </a:r>
            <a:r>
              <a:rPr lang="ar-DZ" sz="3000" b="1" spc="50" dirty="0" err="1" smtClean="0">
                <a:ln w="11430"/>
                <a:solidFill>
                  <a:schemeClr val="tx1"/>
                </a:solidFill>
                <a:effectLst>
                  <a:outerShdw blurRad="76200" dist="50800" dir="5400000" algn="tl" rotWithShape="0">
                    <a:srgbClr val="000000">
                      <a:alpha val="65000"/>
                    </a:srgbClr>
                  </a:outerShdw>
                </a:effectLst>
                <a:cs typeface="Sultan normal" pitchFamily="2" charset="-78"/>
              </a:rPr>
              <a:t>و</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 المهارات ، بزيادة كفاءتهم الفنية وصقل خبراتهم </a:t>
            </a:r>
            <a:endPar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endParaRPr>
          </a:p>
        </p:txBody>
      </p:sp>
      <p:sp>
        <p:nvSpPr>
          <p:cNvPr id="6" name="Titre 1"/>
          <p:cNvSpPr txBox="1">
            <a:spLocks/>
          </p:cNvSpPr>
          <p:nvPr/>
        </p:nvSpPr>
        <p:spPr>
          <a:xfrm>
            <a:off x="4643438" y="2143115"/>
            <a:ext cx="4286280" cy="57150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1" anchor="ctr">
            <a:normAutofit fontScale="55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none" spc="50" normalizeH="0" baseline="0" noProof="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ماهي</a:t>
            </a:r>
            <a:r>
              <a:rPr kumimoji="0" lang="ar-DZ"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 أهداف التكوين أثناء الخدمة </a:t>
            </a:r>
            <a:endParaRPr kumimoji="0" lang="ar-DZ" sz="4400" b="1" i="0"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endParaRPr>
          </a:p>
        </p:txBody>
      </p:sp>
      <p:sp>
        <p:nvSpPr>
          <p:cNvPr id="7" name="Titre 1"/>
          <p:cNvSpPr txBox="1">
            <a:spLocks/>
          </p:cNvSpPr>
          <p:nvPr/>
        </p:nvSpPr>
        <p:spPr>
          <a:xfrm>
            <a:off x="214282" y="3000372"/>
            <a:ext cx="8715436" cy="2714644"/>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lang="ar-DZ" sz="2800" dirty="0" smtClean="0">
                <a:solidFill>
                  <a:sysClr val="windowText" lastClr="000000"/>
                </a:solidFill>
                <a:latin typeface="+mj-lt"/>
                <a:ea typeface="+mj-ea"/>
                <a:cs typeface="Sultan normal" pitchFamily="2" charset="-78"/>
              </a:rPr>
              <a:t>إن هذا النوع من التكوين يتناول أهم عنصر في العملية التربوية فهو المعلم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هو العامل الرئيسي الذي يتوقف عليه نجاح التربية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بلوغ غايتـــــــها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تحقيق أهدافها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دورها في التقدم الاجتماعي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الاقتصادي، لذلك نحتاج إلى معلم يواكب تطورات العصر ، </a:t>
            </a:r>
            <a:r>
              <a:rPr lang="ar-DZ" sz="2800" dirty="0" err="1" smtClean="0">
                <a:solidFill>
                  <a:sysClr val="windowText" lastClr="000000"/>
                </a:solidFill>
                <a:latin typeface="+mj-lt"/>
                <a:ea typeface="+mj-ea"/>
                <a:cs typeface="Sultan normal" pitchFamily="2" charset="-78"/>
              </a:rPr>
              <a:t>و</a:t>
            </a:r>
            <a:r>
              <a:rPr lang="ar-DZ" sz="2800" dirty="0" smtClean="0">
                <a:solidFill>
                  <a:sysClr val="windowText" lastClr="000000"/>
                </a:solidFill>
                <a:latin typeface="+mj-lt"/>
                <a:ea typeface="+mj-ea"/>
                <a:cs typeface="Sultan normal" pitchFamily="2" charset="-78"/>
              </a:rPr>
              <a:t> يستفيد من كل جديد سواء كان ذلك عن طريق النمو الذاتي للمعلم ،أو عن طريق التكوين أثناء الخدمة حيث يمكن حصر الأهداف فيما يلي : </a:t>
            </a:r>
            <a:endParaRPr kumimoji="0" lang="ar-DZ" sz="28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85720" y="285728"/>
            <a:ext cx="8715436" cy="857257"/>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fontScale="77500" lnSpcReduction="200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rPr>
              <a:t>1.الإلمام</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بالطرائق الحديثة في التسيير بما فيـــــها التربوية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تعزيز الخبرات في مجال التخصص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800" dirty="0" smtClean="0">
                <a:solidFill>
                  <a:schemeClr val="tx1"/>
                </a:solidFill>
                <a:latin typeface="+mj-lt"/>
                <a:ea typeface="+mj-ea"/>
                <a:cs typeface="Sultan normal" pitchFamily="2" charset="-78"/>
              </a:rPr>
              <a:t>     </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تبصيرهم بالمشكلات التعليمية بصفة عامة </a:t>
            </a:r>
            <a:r>
              <a:rPr kumimoji="0" lang="ar-DZ" sz="28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800" b="0" i="0" u="none" strike="noStrike" kern="1200" cap="none" spc="0" normalizeH="0" noProof="0" dirty="0" smtClean="0">
                <a:ln>
                  <a:noFill/>
                </a:ln>
                <a:solidFill>
                  <a:schemeClr val="tx1"/>
                </a:solidFill>
                <a:effectLst/>
                <a:uLnTx/>
                <a:uFillTx/>
                <a:latin typeface="+mj-lt"/>
                <a:ea typeface="+mj-ea"/>
                <a:cs typeface="Sultan normal" pitchFamily="2" charset="-78"/>
              </a:rPr>
              <a:t> التسيرية بشكل خاص ووسائل حلها </a:t>
            </a:r>
            <a:endParaRPr kumimoji="0" lang="ar-DZ" sz="28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5" name="Titre 1"/>
          <p:cNvSpPr txBox="1">
            <a:spLocks/>
          </p:cNvSpPr>
          <p:nvPr/>
        </p:nvSpPr>
        <p:spPr>
          <a:xfrm>
            <a:off x="285720" y="1285859"/>
            <a:ext cx="8715436" cy="857257"/>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2.رفع مستوى أداء العاملين بالقطاع كل في جانب تخصصه</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تطوير مهاراتهم المهنية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التعليمية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و معارفهم و زيادة قدرتهم على الإبداع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التجديد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6" name="Titre 1"/>
          <p:cNvSpPr txBox="1">
            <a:spLocks/>
          </p:cNvSpPr>
          <p:nvPr/>
        </p:nvSpPr>
        <p:spPr>
          <a:xfrm>
            <a:off x="285720" y="2285991"/>
            <a:ext cx="8715436" cy="857257"/>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3.تغير</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اتجاهات العاملين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سلوكهــم إلى الأفضل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تعريفهم بدورهم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مسؤولياتهم في العملية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التربوية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9" name="Titre 1"/>
          <p:cNvSpPr txBox="1">
            <a:spLocks/>
          </p:cNvSpPr>
          <p:nvPr/>
        </p:nvSpPr>
        <p:spPr>
          <a:xfrm>
            <a:off x="285720" y="3286123"/>
            <a:ext cx="8715436" cy="857257"/>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4.زيادة الكفاءة الإنتاجية ، ومساعدته على </a:t>
            </a:r>
            <a:r>
              <a:rPr lang="ar-DZ" sz="2200" dirty="0" err="1" smtClean="0">
                <a:solidFill>
                  <a:schemeClr val="tx1"/>
                </a:solidFill>
                <a:latin typeface="+mj-lt"/>
                <a:ea typeface="+mj-ea"/>
                <a:cs typeface="Sultan normal" pitchFamily="2" charset="-78"/>
              </a:rPr>
              <a:t>آداء</a:t>
            </a:r>
            <a:r>
              <a:rPr lang="ar-DZ" sz="2200" dirty="0" smtClean="0">
                <a:solidFill>
                  <a:schemeClr val="tx1"/>
                </a:solidFill>
                <a:latin typeface="+mj-lt"/>
                <a:ea typeface="+mj-ea"/>
                <a:cs typeface="Sultan normal" pitchFamily="2" charset="-78"/>
              </a:rPr>
              <a:t> عمله بطريقة أفضل وبجهد أقل ،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في وقت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أقصر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10" name="Titre 1"/>
          <p:cNvSpPr txBox="1">
            <a:spLocks/>
          </p:cNvSpPr>
          <p:nvPr/>
        </p:nvSpPr>
        <p:spPr>
          <a:xfrm>
            <a:off x="285720" y="4286255"/>
            <a:ext cx="8715436" cy="857257"/>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5. اكتشاف كفاءات من المعلمين يمكن الاستفادة منهم في مجالات أخرى</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،ورفع الروح المعنوية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للمستخدم عند مشاركته برأيه في أي عملية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11" name="Titre 1"/>
          <p:cNvSpPr txBox="1">
            <a:spLocks/>
          </p:cNvSpPr>
          <p:nvPr/>
        </p:nvSpPr>
        <p:spPr>
          <a:xfrm>
            <a:off x="285720" y="5286387"/>
            <a:ext cx="8715436" cy="857257"/>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6.علاج جوانب القصور بالنسبة للذين</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لمك يتلقوا إعداد جيدا في انخراطهم في المهنة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تدريبهم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على البحث العلمي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النمو الذاتي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heckerboard(across)">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85720" y="357166"/>
            <a:ext cx="8715436" cy="857257"/>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7.إتاحة الفرصة للمستخــــــــدمين ، ليتعرفوا على الاتجاهات،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الأساليب الحديثة المتطورة في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التربية لاسيما مجال التسيير  وتحسين العلاقات الإنسانية داخل العمل .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5" name="Titre 1"/>
          <p:cNvSpPr txBox="1">
            <a:spLocks/>
          </p:cNvSpPr>
          <p:nvPr/>
        </p:nvSpPr>
        <p:spPr>
          <a:xfrm>
            <a:off x="285720" y="1571612"/>
            <a:ext cx="8715436" cy="857257"/>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8.مساعدة المستخدمين</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حديثي العهد بالمهنة على الاطلاع على النظم </a:t>
            </a:r>
            <a:r>
              <a:rPr kumimoji="0" lang="ar-DZ" sz="2200" b="0" i="0" u="none" strike="noStrike" kern="1200" cap="none" spc="0" normalizeH="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 القوانين التي تجعلهم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a:t>
            </a:r>
            <a:r>
              <a:rPr kumimoji="0" lang="ar-DZ" sz="2200" b="0" i="0" u="none" strike="noStrike" kern="1200" cap="none" spc="0" normalizeH="0" noProof="0" dirty="0" smtClean="0">
                <a:ln>
                  <a:noFill/>
                </a:ln>
                <a:solidFill>
                  <a:schemeClr val="tx1"/>
                </a:solidFill>
                <a:effectLst/>
                <a:uLnTx/>
                <a:uFillTx/>
                <a:latin typeface="+mj-lt"/>
                <a:ea typeface="+mj-ea"/>
                <a:cs typeface="Sultan normal" pitchFamily="2" charset="-78"/>
              </a:rPr>
              <a:t>يواجهون المواقف الجديدة في ميدان العمل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6" name="Titre 1"/>
          <p:cNvSpPr txBox="1">
            <a:spLocks/>
          </p:cNvSpPr>
          <p:nvPr/>
        </p:nvSpPr>
        <p:spPr>
          <a:xfrm>
            <a:off x="285720" y="2786057"/>
            <a:ext cx="8715436" cy="857257"/>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9.تحسين </a:t>
            </a:r>
            <a:r>
              <a:rPr lang="ar-DZ" sz="2200" dirty="0" smtClean="0">
                <a:solidFill>
                  <a:schemeClr val="tx1"/>
                </a:solidFill>
                <a:latin typeface="+mj-lt"/>
                <a:ea typeface="+mj-ea"/>
                <a:cs typeface="Sultan normal" pitchFamily="2" charset="-78"/>
              </a:rPr>
              <a:t>نوعية التعليم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التسيير بحيث يؤثر على سلوك التلاميذ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نموهم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
        <p:nvSpPr>
          <p:cNvPr id="7" name="Titre 1"/>
          <p:cNvSpPr txBox="1">
            <a:spLocks/>
          </p:cNvSpPr>
          <p:nvPr/>
        </p:nvSpPr>
        <p:spPr>
          <a:xfrm>
            <a:off x="285720" y="4071941"/>
            <a:ext cx="8715436" cy="857257"/>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10. تهيئة المستخدمين لاكتســـــاب المعارف التربوية </a:t>
            </a:r>
            <a:r>
              <a:rPr kumimoji="0" lang="ar-DZ" sz="2200" b="0" i="0" u="none" strike="noStrike" kern="1200" cap="none" spc="0" normalizeH="0" baseline="0" noProof="0" dirty="0" err="1" smtClean="0">
                <a:ln>
                  <a:noFill/>
                </a:ln>
                <a:solidFill>
                  <a:schemeClr val="tx1"/>
                </a:solidFill>
                <a:effectLst/>
                <a:uLnTx/>
                <a:uFillTx/>
                <a:latin typeface="+mj-lt"/>
                <a:ea typeface="+mj-ea"/>
                <a:cs typeface="Sultan normal" pitchFamily="2" charset="-78"/>
              </a:rPr>
              <a:t>و</a:t>
            </a: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 طرق التسيير </a:t>
            </a:r>
          </a:p>
        </p:txBody>
      </p:sp>
      <p:sp>
        <p:nvSpPr>
          <p:cNvPr id="8" name="Titre 1"/>
          <p:cNvSpPr txBox="1">
            <a:spLocks/>
          </p:cNvSpPr>
          <p:nvPr/>
        </p:nvSpPr>
        <p:spPr>
          <a:xfrm>
            <a:off x="285720" y="5286387"/>
            <a:ext cx="8715436" cy="857257"/>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1"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rPr>
              <a:t>11. تحسين مهارات المستخدمين وزيادتها ، بما يمكن من </a:t>
            </a:r>
            <a:r>
              <a:rPr lang="ar-DZ" sz="2200" dirty="0" smtClean="0">
                <a:solidFill>
                  <a:schemeClr val="tx1"/>
                </a:solidFill>
                <a:latin typeface="+mj-lt"/>
                <a:ea typeface="+mj-ea"/>
                <a:cs typeface="Sultan normal" pitchFamily="2" charset="-78"/>
              </a:rPr>
              <a:t>تحقيق أهداف المؤسسة التعليمية أو </a:t>
            </a:r>
          </a:p>
          <a:p>
            <a:pPr marL="0" marR="0" lvl="0" indent="0" algn="just" defTabSz="914400" rtl="1" eaLnBrk="1" fontAlgn="auto" latinLnBrk="0" hangingPunct="1">
              <a:lnSpc>
                <a:spcPct val="100000"/>
              </a:lnSpc>
              <a:spcBef>
                <a:spcPct val="0"/>
              </a:spcBef>
              <a:spcAft>
                <a:spcPts val="0"/>
              </a:spcAft>
              <a:buClrTx/>
              <a:buSzTx/>
              <a:buFontTx/>
              <a:buNone/>
              <a:tabLst/>
              <a:defRPr/>
            </a:pPr>
            <a:r>
              <a:rPr lang="ar-DZ" sz="2200" dirty="0" smtClean="0">
                <a:solidFill>
                  <a:schemeClr val="tx1"/>
                </a:solidFill>
                <a:latin typeface="+mj-lt"/>
                <a:ea typeface="+mj-ea"/>
                <a:cs typeface="Sultan normal" pitchFamily="2" charset="-78"/>
              </a:rPr>
              <a:t>       الإدارية فيكون عملهم هادفا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منظما </a:t>
            </a:r>
            <a:r>
              <a:rPr lang="ar-DZ" sz="2200" dirty="0" err="1" smtClean="0">
                <a:solidFill>
                  <a:schemeClr val="tx1"/>
                </a:solidFill>
                <a:latin typeface="+mj-lt"/>
                <a:ea typeface="+mj-ea"/>
                <a:cs typeface="Sultan normal" pitchFamily="2" charset="-78"/>
              </a:rPr>
              <a:t>و</a:t>
            </a:r>
            <a:r>
              <a:rPr lang="ar-DZ" sz="2200" dirty="0" smtClean="0">
                <a:solidFill>
                  <a:schemeClr val="tx1"/>
                </a:solidFill>
                <a:latin typeface="+mj-lt"/>
                <a:ea typeface="+mj-ea"/>
                <a:cs typeface="Sultan normal" pitchFamily="2" charset="-78"/>
              </a:rPr>
              <a:t> فعالا . </a:t>
            </a:r>
            <a:endParaRPr kumimoji="0" lang="ar-DZ" sz="2200" b="0" i="0" u="none" strike="noStrike" kern="1200" cap="none" spc="0" normalizeH="0" baseline="0" noProof="0" dirty="0" smtClean="0">
              <a:ln>
                <a:noFill/>
              </a:ln>
              <a:solidFill>
                <a:schemeClr val="tx1"/>
              </a:solidFill>
              <a:effectLst/>
              <a:uLnTx/>
              <a:uFillTx/>
              <a:latin typeface="+mj-lt"/>
              <a:ea typeface="+mj-ea"/>
              <a:cs typeface="Sultan normal"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571604" y="142852"/>
            <a:ext cx="6072230" cy="1143008"/>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1" anchor="ctr">
            <a:normAutofit fontScale="60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4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t>مراحــــل</a:t>
            </a:r>
            <a:r>
              <a:rPr lang="ar-DZ"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Sultan normal" pitchFamily="2" charset="-78"/>
              </a:rPr>
              <a:t> </a:t>
            </a:r>
            <a:r>
              <a:rPr kumimoji="0" lang="ar-DZ" sz="47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هنـــدسة</a:t>
            </a:r>
            <a:r>
              <a:rPr kumimoji="0" lang="ar-DZ"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  </a:t>
            </a:r>
            <a:r>
              <a:rPr kumimoji="0" lang="ar-DZ" sz="47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التكــــوين</a:t>
            </a:r>
            <a:r>
              <a:rPr kumimoji="0" lang="fr-FR"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
            </a:r>
            <a:br>
              <a:rPr kumimoji="0" lang="fr-FR"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br>
            <a:r>
              <a:rPr kumimoji="0" lang="ar-DZ" sz="4400" b="1" i="0"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mn-lt"/>
                <a:ea typeface="+mn-ea"/>
                <a:cs typeface="Sultan normal" pitchFamily="2" charset="-78"/>
              </a:rPr>
              <a:t> </a:t>
            </a:r>
            <a:r>
              <a:rPr kumimoji="0" lang="fr-FR" sz="4400" b="1" i="0" u="none" strike="noStrike" kern="1200" cap="none" spc="50" normalizeH="0" baseline="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les étapes de l’ingénierie</a:t>
            </a:r>
            <a:r>
              <a:rPr kumimoji="0" lang="fr-FR" sz="44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de formation</a:t>
            </a:r>
            <a:endParaRPr kumimoji="0" lang="ar-DZ" sz="4400" b="1" i="0" u="none" strike="noStrike" kern="1200" cap="none" spc="50" normalizeH="0" baseline="0" noProof="0" dirty="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endParaRPr>
          </a:p>
        </p:txBody>
      </p:sp>
      <p:sp>
        <p:nvSpPr>
          <p:cNvPr id="6" name="Titre 1"/>
          <p:cNvSpPr txBox="1">
            <a:spLocks/>
          </p:cNvSpPr>
          <p:nvPr/>
        </p:nvSpPr>
        <p:spPr>
          <a:xfrm>
            <a:off x="7500958" y="3500438"/>
            <a:ext cx="1500198" cy="1071570"/>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FF0000"/>
                </a:solidFill>
                <a:latin typeface="+mj-lt"/>
                <a:ea typeface="+mj-ea"/>
                <a:cs typeface="Sultan normal" pitchFamily="2" charset="-78"/>
              </a:rPr>
              <a:t>طلـــــب</a:t>
            </a:r>
            <a:r>
              <a:rPr lang="ar-DZ" sz="2400" dirty="0" smtClean="0">
                <a:solidFill>
                  <a:sysClr val="windowText" lastClr="000000"/>
                </a:solidFill>
                <a:latin typeface="+mj-lt"/>
                <a:ea typeface="+mj-ea"/>
                <a:cs typeface="Sultan normal" pitchFamily="2" charset="-78"/>
              </a:rPr>
              <a:t> </a:t>
            </a:r>
            <a:endParaRPr lang="fr-FR" sz="2400" dirty="0" smtClean="0">
              <a:solidFill>
                <a:sysClr val="windowText" lastClr="000000"/>
              </a:solidFill>
              <a:latin typeface="+mj-lt"/>
              <a:ea typeface="+mj-ea"/>
              <a:cs typeface="Sultan normal" pitchFamily="2" charset="-78"/>
            </a:endParaRP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DEMANDE</a:t>
            </a:r>
            <a:endParaRPr kumimoji="0" lang="ar-DZ" sz="20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7" name="Titre 1"/>
          <p:cNvSpPr txBox="1">
            <a:spLocks/>
          </p:cNvSpPr>
          <p:nvPr/>
        </p:nvSpPr>
        <p:spPr>
          <a:xfrm>
            <a:off x="5500694" y="2643182"/>
            <a:ext cx="1643074" cy="2714644"/>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FF0000"/>
                </a:solidFill>
                <a:latin typeface="+mj-lt"/>
                <a:ea typeface="+mj-ea"/>
                <a:cs typeface="Sultan normal" pitchFamily="2" charset="-78"/>
              </a:rPr>
              <a:t>تحليل الاحتياجات </a:t>
            </a:r>
            <a:endParaRPr lang="fr-FR" sz="2400" dirty="0" smtClean="0">
              <a:solidFill>
                <a:sysClr val="windowText" lastClr="000000"/>
              </a:solidFill>
              <a:latin typeface="+mj-lt"/>
              <a:ea typeface="+mj-ea"/>
              <a:cs typeface="Sultan normal" pitchFamily="2" charset="-78"/>
            </a:endParaRP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Analyse </a:t>
            </a:r>
          </a:p>
          <a:p>
            <a:pPr marL="0" marR="0" lvl="0" indent="0" algn="ctr" defTabSz="914400" rtl="1" eaLnBrk="1" fontAlgn="auto" latinLnBrk="0" hangingPunct="1">
              <a:lnSpc>
                <a:spcPct val="100000"/>
              </a:lnSpc>
              <a:spcBef>
                <a:spcPct val="0"/>
              </a:spcBef>
              <a:spcAft>
                <a:spcPts val="0"/>
              </a:spcAft>
              <a:buClrTx/>
              <a:buSzTx/>
              <a:buFontTx/>
              <a:buNone/>
              <a:tabLst/>
              <a:defRPr/>
            </a:pPr>
            <a:r>
              <a:rPr kumimoji="0" lang="fr-FR" sz="20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rPr>
              <a:t>des</a:t>
            </a: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besoins</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8" name="Titre 1"/>
          <p:cNvSpPr txBox="1">
            <a:spLocks/>
          </p:cNvSpPr>
          <p:nvPr/>
        </p:nvSpPr>
        <p:spPr>
          <a:xfrm>
            <a:off x="3357554" y="2643182"/>
            <a:ext cx="1643074" cy="2714644"/>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7030A0"/>
                </a:solidFill>
                <a:latin typeface="+mj-lt"/>
                <a:ea typeface="+mj-ea"/>
                <a:cs typeface="Sultan normal" pitchFamily="2" charset="-78"/>
              </a:rPr>
              <a:t>مشروع</a:t>
            </a:r>
          </a:p>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7030A0"/>
                </a:solidFill>
                <a:latin typeface="+mj-lt"/>
                <a:ea typeface="+mj-ea"/>
                <a:cs typeface="Sultan normal" pitchFamily="2" charset="-78"/>
              </a:rPr>
              <a:t>التكوين </a:t>
            </a:r>
            <a:endParaRPr lang="fr-FR" sz="2400" dirty="0" smtClean="0">
              <a:solidFill>
                <a:srgbClr val="7030A0"/>
              </a:solidFill>
              <a:latin typeface="+mj-lt"/>
              <a:ea typeface="+mj-ea"/>
              <a:cs typeface="Sultan normal" pitchFamily="2" charset="-78"/>
            </a:endParaRP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Projet </a:t>
            </a:r>
          </a:p>
          <a:p>
            <a:pPr marL="0" marR="0" lvl="0" indent="0" algn="ctr" defTabSz="914400" rtl="1" eaLnBrk="1" fontAlgn="auto" latinLnBrk="0" hangingPunct="1">
              <a:lnSpc>
                <a:spcPct val="100000"/>
              </a:lnSpc>
              <a:spcBef>
                <a:spcPct val="0"/>
              </a:spcBef>
              <a:spcAft>
                <a:spcPts val="0"/>
              </a:spcAft>
              <a:buClrTx/>
              <a:buSzTx/>
              <a:buFontTx/>
              <a:buNone/>
              <a:tabLst/>
              <a:defRPr/>
            </a:pPr>
            <a:r>
              <a:rPr kumimoji="0" lang="fr-FR" sz="20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rPr>
              <a:t>de</a:t>
            </a: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formation</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9" name="Titre 1"/>
          <p:cNvSpPr txBox="1">
            <a:spLocks/>
          </p:cNvSpPr>
          <p:nvPr/>
        </p:nvSpPr>
        <p:spPr>
          <a:xfrm>
            <a:off x="4429124" y="1571612"/>
            <a:ext cx="1928826" cy="71438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1600" b="1" dirty="0" smtClean="0">
                <a:solidFill>
                  <a:schemeClr val="tx1"/>
                </a:solidFill>
                <a:latin typeface="+mj-lt"/>
                <a:ea typeface="+mj-ea"/>
                <a:cs typeface="Sultan normal" pitchFamily="2" charset="-78"/>
              </a:rPr>
              <a:t>دفتر الأعـــــباء</a:t>
            </a:r>
            <a:endParaRPr lang="fr-FR" sz="1600" b="1" dirty="0" smtClean="0">
              <a:solidFill>
                <a:schemeClr val="tx1"/>
              </a:solidFill>
              <a:latin typeface="+mj-lt"/>
              <a:ea typeface="+mj-ea"/>
              <a:cs typeface="Sultan normal" pitchFamily="2" charset="-78"/>
            </a:endParaRPr>
          </a:p>
          <a:p>
            <a:pPr marL="0" marR="0" lvl="0" indent="0" algn="ctr" defTabSz="914400" rtl="1" eaLnBrk="1" fontAlgn="auto" latinLnBrk="0" hangingPunct="1">
              <a:lnSpc>
                <a:spcPct val="100000"/>
              </a:lnSpc>
              <a:spcBef>
                <a:spcPct val="0"/>
              </a:spcBef>
              <a:spcAft>
                <a:spcPts val="0"/>
              </a:spcAft>
              <a:buClrTx/>
              <a:buSzTx/>
              <a:buFontTx/>
              <a:buNone/>
              <a:tabLst/>
              <a:defRPr/>
            </a:pPr>
            <a:r>
              <a:rPr lang="fr-FR" sz="1600" b="1" dirty="0" smtClean="0">
                <a:solidFill>
                  <a:schemeClr val="tx1"/>
                </a:solidFill>
                <a:latin typeface="+mj-lt"/>
                <a:ea typeface="+mj-ea"/>
                <a:cs typeface="Sultan normal" pitchFamily="2" charset="-78"/>
              </a:rPr>
              <a:t>Cahier Des Charges</a:t>
            </a:r>
          </a:p>
        </p:txBody>
      </p:sp>
      <p:sp>
        <p:nvSpPr>
          <p:cNvPr id="10" name="Titre 1"/>
          <p:cNvSpPr txBox="1">
            <a:spLocks/>
          </p:cNvSpPr>
          <p:nvPr/>
        </p:nvSpPr>
        <p:spPr>
          <a:xfrm>
            <a:off x="1357290" y="2643182"/>
            <a:ext cx="1643074" cy="271464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1"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CC0099"/>
                </a:solidFill>
                <a:latin typeface="+mj-lt"/>
                <a:ea typeface="+mj-ea"/>
                <a:cs typeface="Sultan normal" pitchFamily="2" charset="-78"/>
              </a:rPr>
              <a:t>تحقيق </a:t>
            </a:r>
          </a:p>
          <a:p>
            <a:pPr marL="0" marR="0" lvl="0" indent="0" algn="ctr" defTabSz="914400" rtl="1" eaLnBrk="1" fontAlgn="auto" latinLnBrk="0" hangingPunct="1">
              <a:lnSpc>
                <a:spcPct val="100000"/>
              </a:lnSpc>
              <a:spcBef>
                <a:spcPct val="0"/>
              </a:spcBef>
              <a:spcAft>
                <a:spcPts val="0"/>
              </a:spcAft>
              <a:buClrTx/>
              <a:buSzTx/>
              <a:buFontTx/>
              <a:buNone/>
              <a:tabLst/>
              <a:defRPr/>
            </a:pPr>
            <a:r>
              <a:rPr lang="ar-DZ" sz="2800" dirty="0" smtClean="0">
                <a:solidFill>
                  <a:srgbClr val="CC0099"/>
                </a:solidFill>
                <a:latin typeface="+mj-lt"/>
                <a:ea typeface="+mj-ea"/>
                <a:cs typeface="Sultan normal" pitchFamily="2" charset="-78"/>
              </a:rPr>
              <a:t>العمل</a:t>
            </a:r>
            <a:endParaRPr lang="fr-FR" sz="2400" dirty="0" smtClean="0">
              <a:solidFill>
                <a:srgbClr val="CC0099"/>
              </a:solidFill>
              <a:latin typeface="+mj-lt"/>
              <a:ea typeface="+mj-ea"/>
              <a:cs typeface="Sultan normal" pitchFamily="2" charset="-78"/>
            </a:endParaRP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Réalisation </a:t>
            </a:r>
          </a:p>
          <a:p>
            <a:pPr marL="0" marR="0" lvl="0" indent="0" algn="ctr" defTabSz="914400" rtl="1" eaLnBrk="1" fontAlgn="auto" latinLnBrk="0" hangingPunct="1">
              <a:lnSpc>
                <a:spcPct val="100000"/>
              </a:lnSpc>
              <a:spcBef>
                <a:spcPct val="0"/>
              </a:spcBef>
              <a:spcAft>
                <a:spcPts val="0"/>
              </a:spcAft>
              <a:buClrTx/>
              <a:buSzTx/>
              <a:buFontTx/>
              <a:buNone/>
              <a:tabLst/>
              <a:defRPr/>
            </a:pPr>
            <a:r>
              <a:rPr kumimoji="0" lang="fr-FR" sz="20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rPr>
              <a:t>de</a:t>
            </a:r>
          </a:p>
          <a:p>
            <a:pPr marL="0" marR="0" lvl="0" indent="0" algn="ctr" defTabSz="914400" rtl="1" eaLnBrk="1" fontAlgn="auto" latinLnBrk="0" hangingPunct="1">
              <a:lnSpc>
                <a:spcPct val="100000"/>
              </a:lnSpc>
              <a:spcBef>
                <a:spcPct val="0"/>
              </a:spcBef>
              <a:spcAft>
                <a:spcPts val="0"/>
              </a:spcAft>
              <a:buClrTx/>
              <a:buSzTx/>
              <a:buFontTx/>
              <a:buNone/>
              <a:tabLst/>
              <a:defRPr/>
            </a:pPr>
            <a:r>
              <a:rPr lang="fr-FR" sz="2000" dirty="0" smtClean="0">
                <a:solidFill>
                  <a:sysClr val="windowText" lastClr="000000"/>
                </a:solidFill>
                <a:latin typeface="+mj-lt"/>
                <a:ea typeface="+mj-ea"/>
                <a:cs typeface="Sultan normal" pitchFamily="2" charset="-78"/>
              </a:rPr>
              <a:t>L’action</a:t>
            </a:r>
            <a:endParaRPr kumimoji="0" lang="ar-DZ" sz="2400" b="0" i="0" u="none" strike="noStrike" kern="1200" cap="none" spc="0" normalizeH="0" baseline="0" noProof="0" dirty="0" smtClean="0">
              <a:ln>
                <a:noFill/>
              </a:ln>
              <a:solidFill>
                <a:sysClr val="windowText" lastClr="000000"/>
              </a:solidFill>
              <a:effectLst/>
              <a:uLnTx/>
              <a:uFillTx/>
              <a:latin typeface="+mj-lt"/>
              <a:ea typeface="+mj-ea"/>
              <a:cs typeface="Sultan normal" pitchFamily="2" charset="-78"/>
            </a:endParaRPr>
          </a:p>
        </p:txBody>
      </p:sp>
      <p:sp>
        <p:nvSpPr>
          <p:cNvPr id="11" name="Titre 1"/>
          <p:cNvSpPr txBox="1">
            <a:spLocks/>
          </p:cNvSpPr>
          <p:nvPr/>
        </p:nvSpPr>
        <p:spPr>
          <a:xfrm>
            <a:off x="1857356" y="1571612"/>
            <a:ext cx="2143140" cy="71438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fontScale="925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1900" dirty="0" smtClean="0">
                <a:solidFill>
                  <a:schemeClr val="tx1"/>
                </a:solidFill>
                <a:latin typeface="+mj-lt"/>
                <a:ea typeface="+mj-ea"/>
                <a:cs typeface="Sultan normal" pitchFamily="2" charset="-78"/>
              </a:rPr>
              <a:t>هندسة تعليمية </a:t>
            </a:r>
          </a:p>
          <a:p>
            <a:pPr marL="0" marR="0" lvl="0" indent="0" algn="ctr" defTabSz="914400" rtl="1" eaLnBrk="1" fontAlgn="auto" latinLnBrk="0" hangingPunct="1">
              <a:lnSpc>
                <a:spcPct val="100000"/>
              </a:lnSpc>
              <a:spcBef>
                <a:spcPct val="0"/>
              </a:spcBef>
              <a:spcAft>
                <a:spcPts val="0"/>
              </a:spcAft>
              <a:buClrTx/>
              <a:buSzTx/>
              <a:buFontTx/>
              <a:buNone/>
              <a:tabLst/>
              <a:defRPr/>
            </a:pPr>
            <a:r>
              <a:rPr lang="fr-FR" sz="1600" b="1" dirty="0" smtClean="0">
                <a:solidFill>
                  <a:schemeClr val="tx1"/>
                </a:solidFill>
                <a:latin typeface="+mj-lt"/>
                <a:ea typeface="+mj-ea"/>
                <a:cs typeface="Sultan normal" pitchFamily="2" charset="-78"/>
              </a:rPr>
              <a:t>Ingénierie pédagogique</a:t>
            </a:r>
          </a:p>
        </p:txBody>
      </p:sp>
      <p:sp>
        <p:nvSpPr>
          <p:cNvPr id="13" name="Titre 1"/>
          <p:cNvSpPr txBox="1">
            <a:spLocks/>
          </p:cNvSpPr>
          <p:nvPr/>
        </p:nvSpPr>
        <p:spPr>
          <a:xfrm>
            <a:off x="714348" y="5857892"/>
            <a:ext cx="7572428" cy="642966"/>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1"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a:t>
            </a:r>
            <a:r>
              <a:rPr kumimoji="0" lang="ar-DZ" sz="3000" b="1" i="0" u="none" strike="noStrike" kern="1200" cap="none" spc="50" normalizeH="0" noProof="0" dirty="0" smtClean="0">
                <a:ln w="11430"/>
                <a:solidFill>
                  <a:srgbClr val="FF0000"/>
                </a:solidFill>
                <a:effectLst>
                  <a:outerShdw blurRad="76200" dist="50800" dir="5400000" algn="tl" rotWithShape="0">
                    <a:srgbClr val="000000">
                      <a:alpha val="65000"/>
                    </a:srgbClr>
                  </a:outerShdw>
                </a:effectLst>
                <a:uLnTx/>
                <a:uFillTx/>
                <a:latin typeface="+mn-lt"/>
                <a:ea typeface="+mn-ea"/>
                <a:cs typeface="Sultan normal" pitchFamily="2" charset="-78"/>
              </a:rPr>
              <a:t>التقـــــــــويم</a:t>
            </a:r>
            <a:r>
              <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   </a:t>
            </a:r>
            <a:r>
              <a:rPr kumimoji="0" lang="fr-FR"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rPr>
              <a:t>Evaluation</a:t>
            </a:r>
            <a:r>
              <a:rPr lang="ar-DZ" sz="3000" b="1" spc="50" dirty="0" smtClean="0">
                <a:ln w="11430"/>
                <a:solidFill>
                  <a:schemeClr val="tx1"/>
                </a:solidFill>
                <a:effectLst>
                  <a:outerShdw blurRad="76200" dist="50800" dir="5400000" algn="tl" rotWithShape="0">
                    <a:srgbClr val="000000">
                      <a:alpha val="65000"/>
                    </a:srgbClr>
                  </a:outerShdw>
                </a:effectLst>
                <a:cs typeface="Sultan normal" pitchFamily="2" charset="-78"/>
              </a:rPr>
              <a:t> </a:t>
            </a:r>
            <a:endParaRPr kumimoji="0" lang="ar-DZ" sz="3000" b="1" i="0" u="none" strike="noStrike" kern="1200" cap="none" spc="50" normalizeH="0" noProof="0" dirty="0" smtClean="0">
              <a:ln w="11430"/>
              <a:solidFill>
                <a:schemeClr val="tx1"/>
              </a:solidFill>
              <a:effectLst>
                <a:outerShdw blurRad="76200" dist="50800" dir="5400000" algn="tl" rotWithShape="0">
                  <a:srgbClr val="000000">
                    <a:alpha val="65000"/>
                  </a:srgbClr>
                </a:outerShdw>
              </a:effectLst>
              <a:uLnTx/>
              <a:uFillTx/>
              <a:latin typeface="+mn-lt"/>
              <a:ea typeface="+mn-ea"/>
              <a:cs typeface="Sultan normal" pitchFamily="2" charset="-78"/>
            </a:endParaRPr>
          </a:p>
        </p:txBody>
      </p:sp>
      <p:cxnSp>
        <p:nvCxnSpPr>
          <p:cNvPr id="15" name="Connecteur droit avec flèche 14"/>
          <p:cNvCxnSpPr/>
          <p:nvPr/>
        </p:nvCxnSpPr>
        <p:spPr>
          <a:xfrm rot="10800000">
            <a:off x="7143768" y="4000505"/>
            <a:ext cx="357190"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Connecteur droit avec flèche 20"/>
          <p:cNvCxnSpPr/>
          <p:nvPr/>
        </p:nvCxnSpPr>
        <p:spPr>
          <a:xfrm rot="10800000">
            <a:off x="5000629" y="4000504"/>
            <a:ext cx="500067" cy="3572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Connecteur droit avec flèche 22"/>
          <p:cNvCxnSpPr/>
          <p:nvPr/>
        </p:nvCxnSpPr>
        <p:spPr>
          <a:xfrm rot="10800000">
            <a:off x="3000365" y="4000504"/>
            <a:ext cx="357190"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a:xfrm rot="5400000" flipH="1" flipV="1">
            <a:off x="6035685" y="5607860"/>
            <a:ext cx="500065"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Connecteur droit avec flèche 25"/>
          <p:cNvCxnSpPr/>
          <p:nvPr/>
        </p:nvCxnSpPr>
        <p:spPr>
          <a:xfrm rot="5400000" flipH="1" flipV="1">
            <a:off x="3894134" y="5607065"/>
            <a:ext cx="500065"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a:xfrm rot="5400000" flipH="1" flipV="1">
            <a:off x="1822432" y="5607065"/>
            <a:ext cx="500065"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a:xfrm rot="5400000">
            <a:off x="2108183" y="5607859"/>
            <a:ext cx="499272"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Flèche courbée vers la droite 53"/>
          <p:cNvSpPr/>
          <p:nvPr/>
        </p:nvSpPr>
        <p:spPr>
          <a:xfrm rot="5241030">
            <a:off x="5216754" y="1831790"/>
            <a:ext cx="282125" cy="1274204"/>
          </a:xfrm>
          <a:prstGeom prst="curvedRightArrow">
            <a:avLst>
              <a:gd name="adj1" fmla="val 13556"/>
              <a:gd name="adj2" fmla="val 20893"/>
              <a:gd name="adj3" fmla="val 24205"/>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solidFill>
                <a:schemeClr val="tx1"/>
              </a:solidFill>
            </a:endParaRPr>
          </a:p>
        </p:txBody>
      </p:sp>
      <p:sp>
        <p:nvSpPr>
          <p:cNvPr id="55" name="Flèche courbée vers la droite 54"/>
          <p:cNvSpPr/>
          <p:nvPr/>
        </p:nvSpPr>
        <p:spPr>
          <a:xfrm rot="5241030">
            <a:off x="2859302" y="1819253"/>
            <a:ext cx="282125" cy="1274204"/>
          </a:xfrm>
          <a:prstGeom prst="curvedRightArrow">
            <a:avLst>
              <a:gd name="adj1" fmla="val 13556"/>
              <a:gd name="adj2" fmla="val 20893"/>
              <a:gd name="adj3" fmla="val 242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heckerboard(across)">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heckerboard(across)">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checkerboard(across)">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ox(i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ox(in)">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55"/>
                                        </p:tgtEl>
                                        <p:attrNameLst>
                                          <p:attrName>style.visibility</p:attrName>
                                        </p:attrNameLst>
                                      </p:cBhvr>
                                      <p:to>
                                        <p:strVal val="visible"/>
                                      </p:to>
                                    </p:set>
                                    <p:animEffect transition="in" filter="checkerboard(across)">
                                      <p:cBhvr>
                                        <p:cTn id="52" dur="500"/>
                                        <p:tgtEl>
                                          <p:spTgt spid="5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ox(in)">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checkerboard(across)">
                                      <p:cBhvr>
                                        <p:cTn id="62" dur="20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checkerboard(across)">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checkerboard(across)">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checkerboard(across)">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5" presetClass="entr" presetSubtype="10" fill="hold"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checkerboard(across)">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5" presetClass="entr" presetSubtype="10" fill="hold"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checkerboard(across)">
                                      <p:cBhvr>
                                        <p:cTn id="8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3" grpId="0" animBg="1"/>
      <p:bldP spid="54" grpId="0" animBg="1"/>
      <p:bldP spid="5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357158" y="285728"/>
          <a:ext cx="8572560"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heel spokes="8"/>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571</TotalTime>
  <Words>1373</Words>
  <Application>Microsoft Office PowerPoint</Application>
  <PresentationFormat>Affichage à l'écran (4:3)</PresentationFormat>
  <Paragraphs>109</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هنـــدسة  التكــــوين  l’ingénierie de Formation</vt:lpstr>
      <vt:lpstr>التكوين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مؤشرات الاتصال الفعال</dc:title>
  <dc:creator>L-Mamounia</dc:creator>
  <cp:lastModifiedBy>XP</cp:lastModifiedBy>
  <cp:revision>71</cp:revision>
  <dcterms:created xsi:type="dcterms:W3CDTF">2013-04-26T07:43:00Z</dcterms:created>
  <dcterms:modified xsi:type="dcterms:W3CDTF">2014-04-07T11:41:52Z</dcterms:modified>
</cp:coreProperties>
</file>