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1" r:id="rId4"/>
    <p:sldId id="282" r:id="rId5"/>
    <p:sldId id="258" r:id="rId6"/>
    <p:sldId id="283" r:id="rId7"/>
    <p:sldId id="286" r:id="rId8"/>
    <p:sldId id="287" r:id="rId9"/>
    <p:sldId id="288" r:id="rId10"/>
    <p:sldId id="284" r:id="rId11"/>
    <p:sldId id="285" r:id="rId12"/>
    <p:sldId id="289" r:id="rId13"/>
    <p:sldId id="290" r:id="rId14"/>
    <p:sldId id="291" r:id="rId15"/>
    <p:sldId id="259" r:id="rId16"/>
    <p:sldId id="292" r:id="rId17"/>
    <p:sldId id="293" r:id="rId18"/>
    <p:sldId id="260" r:id="rId19"/>
    <p:sldId id="261" r:id="rId20"/>
    <p:sldId id="262" r:id="rId21"/>
    <p:sldId id="263" r:id="rId22"/>
    <p:sldId id="264" r:id="rId23"/>
    <p:sldId id="294" r:id="rId24"/>
    <p:sldId id="267" r:id="rId25"/>
    <p:sldId id="265" r:id="rId26"/>
    <p:sldId id="268" r:id="rId27"/>
    <p:sldId id="269" r:id="rId28"/>
    <p:sldId id="270" r:id="rId29"/>
    <p:sldId id="271" r:id="rId30"/>
    <p:sldId id="295" r:id="rId31"/>
    <p:sldId id="296" r:id="rId32"/>
    <p:sldId id="297" r:id="rId33"/>
    <p:sldId id="298" r:id="rId34"/>
    <p:sldId id="299"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6.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5" Type="http://schemas.openxmlformats.org/officeDocument/2006/relationships/image" Target="../media/image36.wmf"/><Relationship Id="rId4" Type="http://schemas.openxmlformats.org/officeDocument/2006/relationships/image" Target="../media/image35.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5" Type="http://schemas.openxmlformats.org/officeDocument/2006/relationships/image" Target="../media/image43.wmf"/><Relationship Id="rId4" Type="http://schemas.openxmlformats.org/officeDocument/2006/relationships/image" Target="../media/image4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F8C8DDA-1556-4585-A60A-72BB7FF42707}" type="datetimeFigureOut">
              <a:rPr lang="fr-FR" smtClean="0"/>
              <a:pPr/>
              <a:t>30/05/2020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8C8DDA-1556-4585-A60A-72BB7FF42707}" type="datetimeFigureOut">
              <a:rPr lang="fr-FR" smtClean="0"/>
              <a:pPr/>
              <a:t>30/05/2020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849293-9FFB-455D-8E04-D5321DD3C20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xml"/><Relationship Id="rId1" Type="http://schemas.openxmlformats.org/officeDocument/2006/relationships/vmlDrawing" Target="../drawings/vmlDrawing5.vml"/><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xml"/><Relationship Id="rId1" Type="http://schemas.openxmlformats.org/officeDocument/2006/relationships/vmlDrawing" Target="../drawings/vmlDrawing6.vml"/><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1.xml"/><Relationship Id="rId1" Type="http://schemas.openxmlformats.org/officeDocument/2006/relationships/vmlDrawing" Target="../drawings/vmlDrawing7.vml"/><Relationship Id="rId4" Type="http://schemas.openxmlformats.org/officeDocument/2006/relationships/oleObject" Target="../embeddings/oleObject17.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xml"/><Relationship Id="rId1" Type="http://schemas.openxmlformats.org/officeDocument/2006/relationships/vmlDrawing" Target="../drawings/vmlDrawing8.vml"/><Relationship Id="rId4" Type="http://schemas.openxmlformats.org/officeDocument/2006/relationships/oleObject" Target="../embeddings/oleObject19.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xml"/><Relationship Id="rId1" Type="http://schemas.openxmlformats.org/officeDocument/2006/relationships/vmlDrawing" Target="../drawings/vmlDrawing9.vml"/><Relationship Id="rId4" Type="http://schemas.openxmlformats.org/officeDocument/2006/relationships/oleObject" Target="../embeddings/oleObject21.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6.bin"/><Relationship Id="rId2" Type="http://schemas.openxmlformats.org/officeDocument/2006/relationships/slideLayout" Target="../slideLayouts/slideLayout1.xml"/><Relationship Id="rId1" Type="http://schemas.openxmlformats.org/officeDocument/2006/relationships/vmlDrawing" Target="../drawings/vmlDrawing10.vml"/><Relationship Id="rId6" Type="http://schemas.openxmlformats.org/officeDocument/2006/relationships/oleObject" Target="../embeddings/oleObject25.bin"/><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2.bin"/><Relationship Id="rId2" Type="http://schemas.openxmlformats.org/officeDocument/2006/relationships/slideLayout" Target="../slideLayouts/slideLayout1.xml"/><Relationship Id="rId1" Type="http://schemas.openxmlformats.org/officeDocument/2006/relationships/vmlDrawing" Target="../drawings/vmlDrawing11.vml"/><Relationship Id="rId6" Type="http://schemas.openxmlformats.org/officeDocument/2006/relationships/oleObject" Target="../embeddings/oleObject31.bin"/><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1.xml"/><Relationship Id="rId1" Type="http://schemas.openxmlformats.org/officeDocument/2006/relationships/vmlDrawing" Target="../drawings/vmlDrawing12.vml"/><Relationship Id="rId5" Type="http://schemas.openxmlformats.org/officeDocument/2006/relationships/oleObject" Target="../embeddings/oleObject36.bin"/><Relationship Id="rId4" Type="http://schemas.openxmlformats.org/officeDocument/2006/relationships/oleObject" Target="../embeddings/oleObject35.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1.xml"/><Relationship Id="rId1" Type="http://schemas.openxmlformats.org/officeDocument/2006/relationships/vmlDrawing" Target="../drawings/vmlDrawing13.v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1.xml"/><Relationship Id="rId1" Type="http://schemas.openxmlformats.org/officeDocument/2006/relationships/vmlDrawing" Target="../drawings/vmlDrawing14.v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1.xml"/><Relationship Id="rId1" Type="http://schemas.openxmlformats.org/officeDocument/2006/relationships/vmlDrawing" Target="../drawings/vmlDrawing15.v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oleObject" Target="../embeddings/oleObject40.bin"/><Relationship Id="rId7" Type="http://schemas.openxmlformats.org/officeDocument/2006/relationships/oleObject" Target="../embeddings/oleObject44.bin"/><Relationship Id="rId2" Type="http://schemas.openxmlformats.org/officeDocument/2006/relationships/slideLayout" Target="../slideLayouts/slideLayout1.xml"/><Relationship Id="rId1" Type="http://schemas.openxmlformats.org/officeDocument/2006/relationships/vmlDrawing" Target="../drawings/vmlDrawing16.vml"/><Relationship Id="rId6" Type="http://schemas.openxmlformats.org/officeDocument/2006/relationships/oleObject" Target="../embeddings/oleObject43.bin"/><Relationship Id="rId5" Type="http://schemas.openxmlformats.org/officeDocument/2006/relationships/oleObject" Target="../embeddings/oleObject42.bin"/><Relationship Id="rId4" Type="http://schemas.openxmlformats.org/officeDocument/2006/relationships/oleObject" Target="../embeddings/oleObject41.bin"/></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1.xml"/><Relationship Id="rId1" Type="http://schemas.openxmlformats.org/officeDocument/2006/relationships/vmlDrawing" Target="../drawings/vmlDrawing17.v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47.bin"/><Relationship Id="rId7" Type="http://schemas.openxmlformats.org/officeDocument/2006/relationships/oleObject" Target="../embeddings/oleObject51.bin"/><Relationship Id="rId2" Type="http://schemas.openxmlformats.org/officeDocument/2006/relationships/slideLayout" Target="../slideLayouts/slideLayout1.xml"/><Relationship Id="rId1" Type="http://schemas.openxmlformats.org/officeDocument/2006/relationships/vmlDrawing" Target="../drawings/vmlDrawing18.vml"/><Relationship Id="rId6" Type="http://schemas.openxmlformats.org/officeDocument/2006/relationships/oleObject" Target="../embeddings/oleObject50.bin"/><Relationship Id="rId5" Type="http://schemas.openxmlformats.org/officeDocument/2006/relationships/oleObject" Target="../embeddings/oleObject49.bin"/><Relationship Id="rId4" Type="http://schemas.openxmlformats.org/officeDocument/2006/relationships/oleObject" Target="../embeddings/oleObject48.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4.vml"/><Relationship Id="rId4" Type="http://schemas.openxmlformats.org/officeDocument/2006/relationships/oleObject" Target="../embeddings/oleObject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732126"/>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FILTRAGE MULTI-CADENCE (MULTI-RATE)</a:t>
            </a:r>
            <a:endParaRPr lang="fr-FR" sz="3000" b="1"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INTERPOLATION</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928670"/>
            <a:ext cx="9144000" cy="769441"/>
          </a:xfrm>
          <a:prstGeom prst="rect">
            <a:avLst/>
          </a:prstGeom>
          <a:noFill/>
        </p:spPr>
        <p:txBody>
          <a:bodyPr wrap="square" rtlCol="0">
            <a:spAutoFit/>
          </a:bodyPr>
          <a:lstStyle/>
          <a:p>
            <a:pPr algn="just"/>
            <a:r>
              <a:rPr lang="fr-FR" sz="2200" dirty="0" smtClean="0">
                <a:latin typeface="Times New Roman" pitchFamily="18" charset="0"/>
                <a:cs typeface="Times New Roman" pitchFamily="18" charset="0"/>
              </a:rPr>
              <a:t>L’opération d’interpolation ou sur-échantillonnage d’un facteur M revient à rajouter (M-1) échantillons nuls  entre deux échantillons successifs de x(n).</a:t>
            </a:r>
            <a:endParaRPr lang="fr-FR" sz="2200" dirty="0">
              <a:latin typeface="Times New Roman" pitchFamily="18" charset="0"/>
              <a:cs typeface="Times New Roman" pitchFamily="18" charset="0"/>
            </a:endParaRPr>
          </a:p>
        </p:txBody>
      </p:sp>
      <p:sp>
        <p:nvSpPr>
          <p:cNvPr id="1026" name="Oval 2"/>
          <p:cNvSpPr>
            <a:spLocks noChangeArrowheads="1"/>
          </p:cNvSpPr>
          <p:nvPr/>
        </p:nvSpPr>
        <p:spPr bwMode="auto">
          <a:xfrm>
            <a:off x="3929058" y="2143116"/>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28" name="Text Box 4"/>
          <p:cNvSpPr txBox="1">
            <a:spLocks noChangeArrowheads="1"/>
          </p:cNvSpPr>
          <p:nvPr/>
        </p:nvSpPr>
        <p:spPr bwMode="auto">
          <a:xfrm>
            <a:off x="4660490" y="2714620"/>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1029" name="AutoShape 5"/>
          <p:cNvCxnSpPr>
            <a:cxnSpLocks noChangeShapeType="1"/>
          </p:cNvCxnSpPr>
          <p:nvPr/>
        </p:nvCxnSpPr>
        <p:spPr bwMode="auto">
          <a:xfrm>
            <a:off x="2847835" y="2857496"/>
            <a:ext cx="1081223" cy="2118"/>
          </a:xfrm>
          <a:prstGeom prst="straightConnector1">
            <a:avLst/>
          </a:prstGeom>
          <a:noFill/>
          <a:ln w="28575">
            <a:solidFill>
              <a:schemeClr val="accent1"/>
            </a:solidFill>
            <a:round/>
            <a:headEnd/>
            <a:tailEnd type="triangle" w="med" len="med"/>
          </a:ln>
        </p:spPr>
      </p:cxnSp>
      <p:cxnSp>
        <p:nvCxnSpPr>
          <p:cNvPr id="1030" name="AutoShape 6"/>
          <p:cNvCxnSpPr>
            <a:cxnSpLocks noChangeShapeType="1"/>
          </p:cNvCxnSpPr>
          <p:nvPr/>
        </p:nvCxnSpPr>
        <p:spPr bwMode="auto">
          <a:xfrm>
            <a:off x="5357818" y="2857496"/>
            <a:ext cx="733687" cy="2118"/>
          </a:xfrm>
          <a:prstGeom prst="straightConnector1">
            <a:avLst/>
          </a:prstGeom>
          <a:noFill/>
          <a:ln w="28575">
            <a:solidFill>
              <a:schemeClr val="accent1"/>
            </a:solidFill>
            <a:round/>
            <a:headEnd/>
            <a:tailEnd type="triangle" w="med" len="med"/>
          </a:ln>
        </p:spPr>
      </p:cxnSp>
      <p:sp>
        <p:nvSpPr>
          <p:cNvPr id="20" name="ZoneTexte 19"/>
          <p:cNvSpPr txBox="1"/>
          <p:nvPr/>
        </p:nvSpPr>
        <p:spPr>
          <a:xfrm>
            <a:off x="3000364" y="2357430"/>
            <a:ext cx="1143008" cy="461665"/>
          </a:xfrm>
          <a:prstGeom prst="rect">
            <a:avLst/>
          </a:prstGeom>
          <a:noFill/>
        </p:spPr>
        <p:txBody>
          <a:bodyPr wrap="square" rtlCol="0">
            <a:spAutoFit/>
          </a:bodyPr>
          <a:lstStyle/>
          <a:p>
            <a:r>
              <a:rPr lang="fr-FR" sz="2400" b="1" dirty="0" smtClean="0">
                <a:solidFill>
                  <a:srgbClr val="7030A0"/>
                </a:solidFill>
              </a:rPr>
              <a:t>x(n)</a:t>
            </a:r>
            <a:endParaRPr lang="fr-FR" sz="2400" b="1" dirty="0">
              <a:solidFill>
                <a:srgbClr val="7030A0"/>
              </a:solidFill>
            </a:endParaRPr>
          </a:p>
        </p:txBody>
      </p:sp>
      <p:sp>
        <p:nvSpPr>
          <p:cNvPr id="21" name="ZoneTexte 20"/>
          <p:cNvSpPr txBox="1"/>
          <p:nvPr/>
        </p:nvSpPr>
        <p:spPr>
          <a:xfrm>
            <a:off x="5429256" y="2324393"/>
            <a:ext cx="3714744" cy="1015663"/>
          </a:xfrm>
          <a:prstGeom prst="rect">
            <a:avLst/>
          </a:prstGeom>
          <a:noFill/>
        </p:spPr>
        <p:txBody>
          <a:bodyPr wrap="square" rtlCol="0">
            <a:spAutoFit/>
          </a:bodyPr>
          <a:lstStyle/>
          <a:p>
            <a:r>
              <a:rPr lang="fr-FR" sz="2000" b="1" dirty="0">
                <a:solidFill>
                  <a:srgbClr val="00B050"/>
                </a:solidFill>
              </a:rPr>
              <a:t>y</a:t>
            </a:r>
            <a:r>
              <a:rPr lang="fr-FR" sz="2000" b="1" dirty="0" smtClean="0">
                <a:solidFill>
                  <a:srgbClr val="00B050"/>
                </a:solidFill>
              </a:rPr>
              <a:t>(n)=x(n/M) si n/M est un entier</a:t>
            </a:r>
          </a:p>
          <a:p>
            <a:endParaRPr lang="fr-FR" sz="2000" b="1" dirty="0">
              <a:solidFill>
                <a:srgbClr val="00B050"/>
              </a:solidFill>
            </a:endParaRPr>
          </a:p>
          <a:p>
            <a:r>
              <a:rPr lang="fr-FR" sz="2000" b="1" dirty="0" smtClean="0">
                <a:solidFill>
                  <a:srgbClr val="00B050"/>
                </a:solidFill>
              </a:rPr>
              <a:t>Sinon y(n)=0</a:t>
            </a:r>
            <a:endParaRPr lang="fr-FR" sz="2000" b="1" dirty="0">
              <a:solidFill>
                <a:srgbClr val="00B050"/>
              </a:solidFill>
            </a:endParaRPr>
          </a:p>
        </p:txBody>
      </p:sp>
      <p:pic>
        <p:nvPicPr>
          <p:cNvPr id="1032" name="Picture 8"/>
          <p:cNvPicPr>
            <a:picLocks noChangeAspect="1" noChangeArrowheads="1"/>
          </p:cNvPicPr>
          <p:nvPr/>
        </p:nvPicPr>
        <p:blipFill>
          <a:blip r:embed="rId2"/>
          <a:srcRect/>
          <a:stretch>
            <a:fillRect/>
          </a:stretch>
        </p:blipFill>
        <p:spPr bwMode="auto">
          <a:xfrm>
            <a:off x="1" y="3871610"/>
            <a:ext cx="2786050" cy="2486348"/>
          </a:xfrm>
          <a:prstGeom prst="rect">
            <a:avLst/>
          </a:prstGeom>
          <a:noFill/>
          <a:ln w="9525">
            <a:noFill/>
            <a:miter lim="800000"/>
            <a:headEnd/>
            <a:tailEnd/>
          </a:ln>
          <a:effectLst/>
        </p:spPr>
      </p:pic>
      <p:sp>
        <p:nvSpPr>
          <p:cNvPr id="24" name="Oval 2"/>
          <p:cNvSpPr>
            <a:spLocks noChangeArrowheads="1"/>
          </p:cNvSpPr>
          <p:nvPr/>
        </p:nvSpPr>
        <p:spPr bwMode="auto">
          <a:xfrm>
            <a:off x="3214678" y="4416163"/>
            <a:ext cx="785818" cy="1000131"/>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7" name="Text Box 4"/>
          <p:cNvSpPr txBox="1">
            <a:spLocks noChangeArrowheads="1"/>
          </p:cNvSpPr>
          <p:nvPr/>
        </p:nvSpPr>
        <p:spPr bwMode="auto">
          <a:xfrm>
            <a:off x="3581521" y="4715680"/>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cs typeface="Arial" pitchFamily="34" charset="0"/>
              </a:rPr>
              <a:t>3</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28" name="AutoShape 5"/>
          <p:cNvCxnSpPr>
            <a:cxnSpLocks noChangeShapeType="1"/>
          </p:cNvCxnSpPr>
          <p:nvPr/>
        </p:nvCxnSpPr>
        <p:spPr bwMode="auto">
          <a:xfrm>
            <a:off x="2643174" y="4916228"/>
            <a:ext cx="571504" cy="1588"/>
          </a:xfrm>
          <a:prstGeom prst="straightConnector1">
            <a:avLst/>
          </a:prstGeom>
          <a:noFill/>
          <a:ln w="28575">
            <a:solidFill>
              <a:schemeClr val="accent1"/>
            </a:solidFill>
            <a:round/>
            <a:headEnd/>
            <a:tailEnd type="triangle" w="med" len="med"/>
          </a:ln>
        </p:spPr>
      </p:cxnSp>
      <p:cxnSp>
        <p:nvCxnSpPr>
          <p:cNvPr id="30" name="AutoShape 5"/>
          <p:cNvCxnSpPr>
            <a:cxnSpLocks noChangeShapeType="1"/>
          </p:cNvCxnSpPr>
          <p:nvPr/>
        </p:nvCxnSpPr>
        <p:spPr bwMode="auto">
          <a:xfrm>
            <a:off x="4000496" y="4916228"/>
            <a:ext cx="571504" cy="1588"/>
          </a:xfrm>
          <a:prstGeom prst="straightConnector1">
            <a:avLst/>
          </a:prstGeom>
          <a:noFill/>
          <a:ln w="28575">
            <a:solidFill>
              <a:schemeClr val="accent1"/>
            </a:solidFill>
            <a:round/>
            <a:headEnd/>
            <a:tailEnd type="triangle" w="med" len="med"/>
          </a:ln>
        </p:spPr>
      </p:cxnSp>
      <p:sp>
        <p:nvSpPr>
          <p:cNvPr id="31" name="ZoneTexte 30"/>
          <p:cNvSpPr txBox="1"/>
          <p:nvPr/>
        </p:nvSpPr>
        <p:spPr>
          <a:xfrm>
            <a:off x="428596" y="6315038"/>
            <a:ext cx="2500330" cy="400110"/>
          </a:xfrm>
          <a:prstGeom prst="rect">
            <a:avLst/>
          </a:prstGeom>
          <a:noFill/>
        </p:spPr>
        <p:txBody>
          <a:bodyPr wrap="square" rtlCol="0">
            <a:spAutoFit/>
          </a:bodyPr>
          <a:lstStyle/>
          <a:p>
            <a:r>
              <a:rPr lang="fr-FR" sz="2000" b="1" dirty="0" smtClean="0">
                <a:solidFill>
                  <a:srgbClr val="002060"/>
                </a:solidFill>
                <a:latin typeface="Times New Roman" pitchFamily="18" charset="0"/>
                <a:cs typeface="Times New Roman" pitchFamily="18" charset="0"/>
              </a:rPr>
              <a:t>Signal discret x(n)</a:t>
            </a:r>
            <a:endParaRPr lang="fr-FR" sz="2000" b="1" dirty="0">
              <a:solidFill>
                <a:srgbClr val="002060"/>
              </a:solidFill>
              <a:latin typeface="Times New Roman" pitchFamily="18" charset="0"/>
              <a:cs typeface="Times New Roman" pitchFamily="18" charset="0"/>
            </a:endParaRPr>
          </a:p>
        </p:txBody>
      </p:sp>
      <p:sp>
        <p:nvSpPr>
          <p:cNvPr id="32" name="ZoneTexte 31"/>
          <p:cNvSpPr txBox="1"/>
          <p:nvPr/>
        </p:nvSpPr>
        <p:spPr>
          <a:xfrm>
            <a:off x="6143636" y="6386476"/>
            <a:ext cx="2500330" cy="400110"/>
          </a:xfrm>
          <a:prstGeom prst="rect">
            <a:avLst/>
          </a:prstGeom>
          <a:noFill/>
        </p:spPr>
        <p:txBody>
          <a:bodyPr wrap="square" rtlCol="0">
            <a:spAutoFit/>
          </a:bodyPr>
          <a:lstStyle/>
          <a:p>
            <a:r>
              <a:rPr lang="fr-FR" sz="2000" b="1" dirty="0" smtClean="0">
                <a:solidFill>
                  <a:srgbClr val="002060"/>
                </a:solidFill>
                <a:latin typeface="Times New Roman" pitchFamily="18" charset="0"/>
                <a:cs typeface="Times New Roman" pitchFamily="18" charset="0"/>
              </a:rPr>
              <a:t>Signal discret y(n)</a:t>
            </a:r>
            <a:endParaRPr lang="fr-FR" sz="2000" b="1" dirty="0">
              <a:solidFill>
                <a:srgbClr val="002060"/>
              </a:solidFill>
              <a:latin typeface="Times New Roman" pitchFamily="18" charset="0"/>
              <a:cs typeface="Times New Roman" pitchFamily="18" charset="0"/>
            </a:endParaRPr>
          </a:p>
        </p:txBody>
      </p:sp>
      <p:sp>
        <p:nvSpPr>
          <p:cNvPr id="33" name="ZoneTexte 32"/>
          <p:cNvSpPr txBox="1"/>
          <p:nvPr/>
        </p:nvSpPr>
        <p:spPr>
          <a:xfrm>
            <a:off x="0" y="3069551"/>
            <a:ext cx="2285984" cy="430887"/>
          </a:xfrm>
          <a:prstGeom prst="rect">
            <a:avLst/>
          </a:prstGeom>
          <a:noFill/>
        </p:spPr>
        <p:txBody>
          <a:bodyPr wrap="square" rtlCol="0">
            <a:spAutoFit/>
          </a:bodyPr>
          <a:lstStyle/>
          <a:p>
            <a:r>
              <a:rPr lang="fr-FR" sz="2200" b="1" u="sng" dirty="0" smtClean="0">
                <a:solidFill>
                  <a:srgbClr val="FF0000"/>
                </a:solidFill>
              </a:rPr>
              <a:t>Exemple:</a:t>
            </a:r>
            <a:endParaRPr lang="fr-FR" sz="2200" b="1" u="sng" dirty="0">
              <a:solidFill>
                <a:srgbClr val="FF0000"/>
              </a:solidFill>
            </a:endParaRPr>
          </a:p>
        </p:txBody>
      </p:sp>
      <p:cxnSp>
        <p:nvCxnSpPr>
          <p:cNvPr id="23" name="Connecteur droit avec flèche 22"/>
          <p:cNvCxnSpPr/>
          <p:nvPr/>
        </p:nvCxnSpPr>
        <p:spPr>
          <a:xfrm rot="5400000" flipH="1">
            <a:off x="4072730" y="2855906"/>
            <a:ext cx="1141415" cy="1588"/>
          </a:xfrm>
          <a:prstGeom prst="straightConnector1">
            <a:avLst/>
          </a:prstGeom>
          <a:ln w="28575">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rot="5400000" flipH="1" flipV="1">
            <a:off x="3257980" y="4916228"/>
            <a:ext cx="714379" cy="1"/>
          </a:xfrm>
          <a:prstGeom prst="straightConnector1">
            <a:avLst/>
          </a:prstGeom>
          <a:ln w="127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36" name="Connecteur droit 35"/>
          <p:cNvCxnSpPr/>
          <p:nvPr/>
        </p:nvCxnSpPr>
        <p:spPr>
          <a:xfrm rot="5400000">
            <a:off x="3500431" y="4785528"/>
            <a:ext cx="2143139" cy="1588"/>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4572000" y="5857100"/>
            <a:ext cx="4562782" cy="2453"/>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4429124" y="5928538"/>
            <a:ext cx="4714876" cy="369332"/>
          </a:xfrm>
          <a:prstGeom prst="rect">
            <a:avLst/>
          </a:prstGeom>
          <a:noFill/>
        </p:spPr>
        <p:txBody>
          <a:bodyPr wrap="square" rtlCol="0">
            <a:spAutoFit/>
          </a:bodyPr>
          <a:lstStyle/>
          <a:p>
            <a:r>
              <a:rPr lang="fr-FR" dirty="0" smtClean="0"/>
              <a:t>0       1       2       3       4       5        6       7      8     9</a:t>
            </a:r>
            <a:endParaRPr lang="fr-FR" dirty="0"/>
          </a:p>
        </p:txBody>
      </p:sp>
      <p:cxnSp>
        <p:nvCxnSpPr>
          <p:cNvPr id="47" name="Connecteur droit 46"/>
          <p:cNvCxnSpPr/>
          <p:nvPr/>
        </p:nvCxnSpPr>
        <p:spPr>
          <a:xfrm rot="5400000">
            <a:off x="4964909" y="5851407"/>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Connecteur droit 47"/>
          <p:cNvCxnSpPr/>
          <p:nvPr/>
        </p:nvCxnSpPr>
        <p:spPr>
          <a:xfrm rot="5400000">
            <a:off x="5465769" y="5864681"/>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Connecteur droit 49"/>
          <p:cNvCxnSpPr/>
          <p:nvPr/>
        </p:nvCxnSpPr>
        <p:spPr>
          <a:xfrm rot="5400000" flipH="1" flipV="1">
            <a:off x="5715008" y="5643578"/>
            <a:ext cx="428628" cy="158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3" name="Connecteur droit 52"/>
          <p:cNvCxnSpPr/>
          <p:nvPr/>
        </p:nvCxnSpPr>
        <p:spPr>
          <a:xfrm rot="5400000">
            <a:off x="4537075" y="5864681"/>
            <a:ext cx="71438" cy="158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5" name="Connecteur droit 54"/>
          <p:cNvCxnSpPr/>
          <p:nvPr/>
        </p:nvCxnSpPr>
        <p:spPr>
          <a:xfrm rot="5400000" flipH="1" flipV="1">
            <a:off x="7072330" y="5429264"/>
            <a:ext cx="857256" cy="158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8" name="Connecteur droit 57"/>
          <p:cNvCxnSpPr/>
          <p:nvPr/>
        </p:nvCxnSpPr>
        <p:spPr>
          <a:xfrm rot="5400000">
            <a:off x="6464313" y="5835447"/>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Connecteur droit 58"/>
          <p:cNvCxnSpPr/>
          <p:nvPr/>
        </p:nvCxnSpPr>
        <p:spPr>
          <a:xfrm rot="5400000">
            <a:off x="6936243" y="5850613"/>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Connecteur droit 59"/>
          <p:cNvCxnSpPr/>
          <p:nvPr/>
        </p:nvCxnSpPr>
        <p:spPr>
          <a:xfrm rot="5400000">
            <a:off x="7951540" y="5835447"/>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Connecteur droit 60"/>
          <p:cNvCxnSpPr/>
          <p:nvPr/>
        </p:nvCxnSpPr>
        <p:spPr>
          <a:xfrm rot="5400000">
            <a:off x="8365002" y="5835447"/>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Connecteur droit 61"/>
          <p:cNvCxnSpPr/>
          <p:nvPr/>
        </p:nvCxnSpPr>
        <p:spPr>
          <a:xfrm rot="5400000" flipH="1" flipV="1">
            <a:off x="7964511" y="5035561"/>
            <a:ext cx="1643074" cy="158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64" name="ZoneTexte 63"/>
          <p:cNvSpPr txBox="1"/>
          <p:nvPr/>
        </p:nvSpPr>
        <p:spPr>
          <a:xfrm>
            <a:off x="0" y="500042"/>
            <a:ext cx="9144000" cy="430887"/>
          </a:xfrm>
          <a:prstGeom prst="rect">
            <a:avLst/>
          </a:prstGeom>
          <a:noFill/>
        </p:spPr>
        <p:txBody>
          <a:bodyPr wrap="square" rtlCol="0">
            <a:spAutoFit/>
          </a:bodyPr>
          <a:lstStyle/>
          <a:p>
            <a:pPr algn="ctr"/>
            <a:r>
              <a:rPr lang="fr-FR" sz="2200" dirty="0" smtClean="0">
                <a:solidFill>
                  <a:srgbClr val="002060"/>
                </a:solidFill>
                <a:latin typeface="Times New Roman" pitchFamily="18" charset="0"/>
                <a:cs typeface="Times New Roman" pitchFamily="18" charset="0"/>
              </a:rPr>
              <a:t>DANS LE DOMAINE SPECTRALE</a:t>
            </a:r>
            <a:endParaRPr lang="fr-FR" sz="2200" dirty="0">
              <a:solidFill>
                <a:srgbClr val="00206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58750"/>
            <a:ext cx="9144000" cy="4832092"/>
          </a:xfrm>
          <a:prstGeom prst="rect">
            <a:avLst/>
          </a:prstGeom>
          <a:noFill/>
        </p:spPr>
        <p:txBody>
          <a:bodyPr wrap="square" rtlCol="0">
            <a:spAutoFit/>
          </a:bodyPr>
          <a:lstStyle/>
          <a:p>
            <a:pPr algn="just"/>
            <a:r>
              <a:rPr lang="fr-FR" sz="2200" b="1" u="sng" dirty="0" smtClean="0">
                <a:solidFill>
                  <a:srgbClr val="FF0000"/>
                </a:solidFill>
                <a:latin typeface="Times New Roman" pitchFamily="18" charset="0"/>
                <a:cs typeface="Times New Roman" pitchFamily="18" charset="0"/>
              </a:rPr>
              <a:t>Exemples :</a:t>
            </a:r>
          </a:p>
          <a:p>
            <a:pPr algn="just"/>
            <a:endParaRPr lang="fr-FR" sz="2200" b="1" u="sng" dirty="0">
              <a:solidFill>
                <a:srgbClr val="FF0000"/>
              </a:solidFill>
              <a:latin typeface="Times New Roman" pitchFamily="18" charset="0"/>
              <a:cs typeface="Times New Roman" pitchFamily="18" charset="0"/>
            </a:endParaRPr>
          </a:p>
          <a:p>
            <a:pPr algn="just"/>
            <a:r>
              <a:rPr lang="fr-FR" sz="2200" dirty="0" smtClean="0">
                <a:solidFill>
                  <a:srgbClr val="00B0F0"/>
                </a:solidFill>
                <a:latin typeface="Times New Roman" pitchFamily="18" charset="0"/>
                <a:cs typeface="Times New Roman" pitchFamily="18" charset="0"/>
              </a:rPr>
              <a:t>Soit  x(n) = { 0, 2, 4, 6, 4,  2, …..}</a:t>
            </a:r>
          </a:p>
          <a:p>
            <a:pPr algn="just"/>
            <a:endParaRPr lang="fr-FR" sz="2200" dirty="0">
              <a:solidFill>
                <a:srgbClr val="00B0F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7030A0"/>
                </a:solidFill>
                <a:latin typeface="Times New Roman" pitchFamily="18" charset="0"/>
                <a:cs typeface="Times New Roman" pitchFamily="18" charset="0"/>
              </a:rPr>
              <a:t> Une </a:t>
            </a:r>
            <a:r>
              <a:rPr lang="fr-FR" sz="2200" dirty="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interpolation par facteur M=2 nous donne:</a:t>
            </a:r>
          </a:p>
          <a:p>
            <a:pPr algn="just"/>
            <a:r>
              <a:rPr lang="fr-FR" sz="2200" dirty="0" smtClean="0">
                <a:solidFill>
                  <a:srgbClr val="7030A0"/>
                </a:solidFill>
                <a:latin typeface="Times New Roman" pitchFamily="18" charset="0"/>
                <a:cs typeface="Times New Roman" pitchFamily="18" charset="0"/>
              </a:rPr>
              <a:t>y(n)= { 0, </a:t>
            </a:r>
            <a:r>
              <a:rPr lang="fr-FR" sz="2200" dirty="0" smtClean="0">
                <a:solidFill>
                  <a:srgbClr val="FF000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2, </a:t>
            </a:r>
            <a:r>
              <a:rPr lang="fr-FR" sz="2200" dirty="0" smtClean="0">
                <a:solidFill>
                  <a:srgbClr val="FF000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4, </a:t>
            </a:r>
            <a:r>
              <a:rPr lang="fr-FR" sz="2200" dirty="0" smtClean="0">
                <a:solidFill>
                  <a:srgbClr val="FF000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6, </a:t>
            </a:r>
            <a:r>
              <a:rPr lang="fr-FR" sz="2200" dirty="0" smtClean="0">
                <a:solidFill>
                  <a:srgbClr val="FF000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4, </a:t>
            </a:r>
            <a:r>
              <a:rPr lang="fr-FR" sz="2200" dirty="0" smtClean="0">
                <a:solidFill>
                  <a:srgbClr val="FF000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2, </a:t>
            </a:r>
            <a:r>
              <a:rPr lang="fr-FR" sz="2200" dirty="0" smtClean="0">
                <a:solidFill>
                  <a:srgbClr val="FF000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a:t>
            </a:r>
          </a:p>
          <a:p>
            <a:pPr algn="just"/>
            <a:endParaRPr lang="fr-FR" sz="2200" dirty="0">
              <a:solidFill>
                <a:srgbClr val="00B0F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Une interpolation par facteur M=3 nous donne</a:t>
            </a:r>
          </a:p>
          <a:p>
            <a:pPr algn="just"/>
            <a:r>
              <a:rPr lang="fr-FR" sz="2200" dirty="0" smtClean="0">
                <a:solidFill>
                  <a:srgbClr val="002060"/>
                </a:solidFill>
                <a:latin typeface="Times New Roman" pitchFamily="18" charset="0"/>
                <a:cs typeface="Times New Roman" pitchFamily="18" charset="0"/>
              </a:rPr>
              <a:t>y(n)= { 0, </a:t>
            </a:r>
            <a:r>
              <a:rPr lang="fr-FR" sz="2200" dirty="0" smtClean="0">
                <a:solidFill>
                  <a:srgbClr val="FF0000"/>
                </a:solidFill>
                <a:latin typeface="Times New Roman" pitchFamily="18" charset="0"/>
                <a:cs typeface="Times New Roman" pitchFamily="18" charset="0"/>
              </a:rPr>
              <a:t>0, 0</a:t>
            </a:r>
            <a:r>
              <a:rPr lang="fr-FR" sz="2200" dirty="0" smtClean="0">
                <a:solidFill>
                  <a:srgbClr val="002060"/>
                </a:solidFill>
                <a:latin typeface="Times New Roman" pitchFamily="18" charset="0"/>
                <a:cs typeface="Times New Roman" pitchFamily="18" charset="0"/>
              </a:rPr>
              <a:t>, 2, </a:t>
            </a:r>
            <a:r>
              <a:rPr lang="fr-FR" sz="2200" dirty="0" smtClean="0">
                <a:solidFill>
                  <a:srgbClr val="FF0000"/>
                </a:solidFill>
                <a:latin typeface="Times New Roman" pitchFamily="18" charset="0"/>
                <a:cs typeface="Times New Roman" pitchFamily="18" charset="0"/>
              </a:rPr>
              <a:t>0, 0</a:t>
            </a:r>
            <a:r>
              <a:rPr lang="fr-FR" sz="2200" dirty="0" smtClean="0">
                <a:solidFill>
                  <a:srgbClr val="002060"/>
                </a:solidFill>
                <a:latin typeface="Times New Roman" pitchFamily="18" charset="0"/>
                <a:cs typeface="Times New Roman" pitchFamily="18" charset="0"/>
              </a:rPr>
              <a:t>, 4, </a:t>
            </a:r>
            <a:r>
              <a:rPr lang="fr-FR" sz="2200" dirty="0" smtClean="0">
                <a:solidFill>
                  <a:srgbClr val="FF0000"/>
                </a:solidFill>
                <a:latin typeface="Times New Roman" pitchFamily="18" charset="0"/>
                <a:cs typeface="Times New Roman" pitchFamily="18" charset="0"/>
              </a:rPr>
              <a:t>0, 0</a:t>
            </a:r>
            <a:r>
              <a:rPr lang="fr-FR" sz="2200" dirty="0" smtClean="0">
                <a:solidFill>
                  <a:srgbClr val="002060"/>
                </a:solidFill>
                <a:latin typeface="Times New Roman" pitchFamily="18" charset="0"/>
                <a:cs typeface="Times New Roman" pitchFamily="18" charset="0"/>
              </a:rPr>
              <a:t>, 6, </a:t>
            </a:r>
            <a:r>
              <a:rPr lang="fr-FR" sz="2200" dirty="0" smtClean="0">
                <a:solidFill>
                  <a:srgbClr val="FF0000"/>
                </a:solidFill>
                <a:latin typeface="Times New Roman" pitchFamily="18" charset="0"/>
                <a:cs typeface="Times New Roman" pitchFamily="18" charset="0"/>
              </a:rPr>
              <a:t>0, 0</a:t>
            </a:r>
            <a:r>
              <a:rPr lang="fr-FR" sz="2200" dirty="0" smtClean="0">
                <a:solidFill>
                  <a:srgbClr val="002060"/>
                </a:solidFill>
                <a:latin typeface="Times New Roman" pitchFamily="18" charset="0"/>
                <a:cs typeface="Times New Roman" pitchFamily="18" charset="0"/>
              </a:rPr>
              <a:t>, 4, </a:t>
            </a:r>
            <a:r>
              <a:rPr lang="fr-FR" sz="2200" dirty="0" smtClean="0">
                <a:solidFill>
                  <a:srgbClr val="FF0000"/>
                </a:solidFill>
                <a:latin typeface="Times New Roman" pitchFamily="18" charset="0"/>
                <a:cs typeface="Times New Roman" pitchFamily="18" charset="0"/>
              </a:rPr>
              <a:t>0, 0</a:t>
            </a:r>
            <a:r>
              <a:rPr lang="fr-FR" sz="2200" dirty="0" smtClean="0">
                <a:solidFill>
                  <a:srgbClr val="002060"/>
                </a:solidFill>
                <a:latin typeface="Times New Roman" pitchFamily="18" charset="0"/>
                <a:cs typeface="Times New Roman" pitchFamily="18" charset="0"/>
              </a:rPr>
              <a:t>, 2, </a:t>
            </a:r>
            <a:r>
              <a:rPr lang="fr-FR" sz="2200" dirty="0" smtClean="0">
                <a:solidFill>
                  <a:srgbClr val="FF0000"/>
                </a:solidFill>
                <a:latin typeface="Times New Roman" pitchFamily="18" charset="0"/>
                <a:cs typeface="Times New Roman" pitchFamily="18" charset="0"/>
              </a:rPr>
              <a:t>0, 0,</a:t>
            </a:r>
            <a:r>
              <a:rPr lang="fr-FR" sz="2200" dirty="0" smtClean="0">
                <a:solidFill>
                  <a:srgbClr val="002060"/>
                </a:solidFill>
                <a:latin typeface="Times New Roman" pitchFamily="18" charset="0"/>
                <a:cs typeface="Times New Roman" pitchFamily="18" charset="0"/>
              </a:rPr>
              <a:t>    …..}</a:t>
            </a:r>
          </a:p>
          <a:p>
            <a:pPr algn="just"/>
            <a:endParaRPr lang="fr-FR" sz="2200" dirty="0">
              <a:solidFill>
                <a:srgbClr val="00B05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B050"/>
                </a:solidFill>
                <a:latin typeface="Times New Roman" pitchFamily="18" charset="0"/>
                <a:cs typeface="Times New Roman" pitchFamily="18" charset="0"/>
              </a:rPr>
              <a:t> Une interpolation par facteur M=4 nous donne</a:t>
            </a:r>
          </a:p>
          <a:p>
            <a:pPr algn="just"/>
            <a:r>
              <a:rPr lang="fr-FR" sz="2200" dirty="0" smtClean="0">
                <a:solidFill>
                  <a:srgbClr val="00B050"/>
                </a:solidFill>
                <a:latin typeface="Times New Roman" pitchFamily="18" charset="0"/>
                <a:cs typeface="Times New Roman" pitchFamily="18" charset="0"/>
              </a:rPr>
              <a:t>y(n)= </a:t>
            </a:r>
            <a:r>
              <a:rPr lang="fr-FR" sz="2200" dirty="0" smtClean="0">
                <a:solidFill>
                  <a:srgbClr val="7030A0"/>
                </a:solidFill>
                <a:latin typeface="Times New Roman" pitchFamily="18" charset="0"/>
                <a:cs typeface="Times New Roman" pitchFamily="18" charset="0"/>
              </a:rPr>
              <a:t>{ 0, </a:t>
            </a:r>
            <a:r>
              <a:rPr lang="fr-FR" sz="2200" dirty="0" smtClean="0">
                <a:solidFill>
                  <a:srgbClr val="FF0000"/>
                </a:solidFill>
                <a:latin typeface="Times New Roman" pitchFamily="18" charset="0"/>
                <a:cs typeface="Times New Roman" pitchFamily="18" charset="0"/>
              </a:rPr>
              <a:t>0, 0, 0</a:t>
            </a:r>
            <a:r>
              <a:rPr lang="fr-FR" sz="2200" dirty="0" smtClean="0">
                <a:solidFill>
                  <a:srgbClr val="7030A0"/>
                </a:solidFill>
                <a:latin typeface="Times New Roman" pitchFamily="18" charset="0"/>
                <a:cs typeface="Times New Roman" pitchFamily="18" charset="0"/>
              </a:rPr>
              <a:t>, 2, </a:t>
            </a:r>
            <a:r>
              <a:rPr lang="fr-FR" sz="2200" dirty="0" smtClean="0">
                <a:solidFill>
                  <a:srgbClr val="FF0000"/>
                </a:solidFill>
                <a:latin typeface="Times New Roman" pitchFamily="18" charset="0"/>
                <a:cs typeface="Times New Roman" pitchFamily="18" charset="0"/>
              </a:rPr>
              <a:t>0, 0, 0,</a:t>
            </a:r>
            <a:r>
              <a:rPr lang="fr-FR" sz="2200" dirty="0" smtClean="0">
                <a:solidFill>
                  <a:srgbClr val="7030A0"/>
                </a:solidFill>
                <a:latin typeface="Times New Roman" pitchFamily="18" charset="0"/>
                <a:cs typeface="Times New Roman" pitchFamily="18" charset="0"/>
              </a:rPr>
              <a:t> 4, </a:t>
            </a:r>
            <a:r>
              <a:rPr lang="fr-FR" sz="2200" dirty="0" smtClean="0">
                <a:solidFill>
                  <a:srgbClr val="FF0000"/>
                </a:solidFill>
                <a:latin typeface="Times New Roman" pitchFamily="18" charset="0"/>
                <a:cs typeface="Times New Roman" pitchFamily="18" charset="0"/>
              </a:rPr>
              <a:t>0, 0, 0</a:t>
            </a:r>
            <a:r>
              <a:rPr lang="fr-FR" sz="2200" dirty="0" smtClean="0">
                <a:solidFill>
                  <a:srgbClr val="7030A0"/>
                </a:solidFill>
                <a:latin typeface="Times New Roman" pitchFamily="18" charset="0"/>
                <a:cs typeface="Times New Roman" pitchFamily="18" charset="0"/>
              </a:rPr>
              <a:t>, 6, </a:t>
            </a:r>
            <a:r>
              <a:rPr lang="fr-FR" sz="2200" dirty="0" smtClean="0">
                <a:solidFill>
                  <a:srgbClr val="FF0000"/>
                </a:solidFill>
                <a:latin typeface="Times New Roman" pitchFamily="18" charset="0"/>
                <a:cs typeface="Times New Roman" pitchFamily="18" charset="0"/>
              </a:rPr>
              <a:t>0, 0, 0</a:t>
            </a:r>
            <a:r>
              <a:rPr lang="fr-FR" sz="2200" dirty="0" smtClean="0">
                <a:solidFill>
                  <a:srgbClr val="7030A0"/>
                </a:solidFill>
                <a:latin typeface="Times New Roman" pitchFamily="18" charset="0"/>
                <a:cs typeface="Times New Roman" pitchFamily="18" charset="0"/>
              </a:rPr>
              <a:t>, 4, </a:t>
            </a:r>
            <a:r>
              <a:rPr lang="fr-FR" sz="2200" dirty="0" smtClean="0">
                <a:solidFill>
                  <a:srgbClr val="FF0000"/>
                </a:solidFill>
                <a:latin typeface="Times New Roman" pitchFamily="18" charset="0"/>
                <a:cs typeface="Times New Roman" pitchFamily="18" charset="0"/>
              </a:rPr>
              <a:t>0, 0, 0</a:t>
            </a:r>
            <a:r>
              <a:rPr lang="fr-FR" sz="2200" dirty="0" smtClean="0">
                <a:solidFill>
                  <a:srgbClr val="7030A0"/>
                </a:solidFill>
                <a:latin typeface="Times New Roman" pitchFamily="18" charset="0"/>
                <a:cs typeface="Times New Roman" pitchFamily="18" charset="0"/>
              </a:rPr>
              <a:t>, 2, </a:t>
            </a:r>
            <a:r>
              <a:rPr lang="fr-FR" sz="2200" dirty="0" smtClean="0">
                <a:solidFill>
                  <a:srgbClr val="FF0000"/>
                </a:solidFill>
                <a:latin typeface="Times New Roman" pitchFamily="18" charset="0"/>
                <a:cs typeface="Times New Roman" pitchFamily="18" charset="0"/>
              </a:rPr>
              <a:t>0, 0, 0   </a:t>
            </a:r>
            <a:r>
              <a:rPr lang="fr-FR" sz="2200" dirty="0" smtClean="0">
                <a:solidFill>
                  <a:srgbClr val="7030A0"/>
                </a:solidFill>
                <a:latin typeface="Times New Roman" pitchFamily="18" charset="0"/>
                <a:cs typeface="Times New Roman" pitchFamily="18" charset="0"/>
              </a:rPr>
              <a:t>…..}</a:t>
            </a:r>
            <a:endParaRPr lang="fr-FR" sz="2200" dirty="0" smtClean="0">
              <a:solidFill>
                <a:srgbClr val="00B0F0"/>
              </a:solidFill>
              <a:latin typeface="Times New Roman" pitchFamily="18" charset="0"/>
              <a:cs typeface="Times New Roman" pitchFamily="18" charset="0"/>
            </a:endParaRPr>
          </a:p>
          <a:p>
            <a:pPr algn="just"/>
            <a:endParaRPr lang="fr-FR" sz="2200" dirty="0" smtClean="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INTERPOLATION</a:t>
            </a:r>
            <a:endParaRPr lang="fr-FR" sz="3000" b="1" dirty="0">
              <a:solidFill>
                <a:srgbClr val="FF0000"/>
              </a:solidFill>
              <a:latin typeface="Times New Roman" pitchFamily="18" charset="0"/>
              <a:cs typeface="Times New Roman" pitchFamily="18" charset="0"/>
            </a:endParaRPr>
          </a:p>
        </p:txBody>
      </p:sp>
      <p:sp>
        <p:nvSpPr>
          <p:cNvPr id="5" name="ZoneTexte 4"/>
          <p:cNvSpPr txBox="1"/>
          <p:nvPr/>
        </p:nvSpPr>
        <p:spPr>
          <a:xfrm>
            <a:off x="0" y="500042"/>
            <a:ext cx="9144000" cy="430887"/>
          </a:xfrm>
          <a:prstGeom prst="rect">
            <a:avLst/>
          </a:prstGeom>
          <a:noFill/>
        </p:spPr>
        <p:txBody>
          <a:bodyPr wrap="square" rtlCol="0">
            <a:spAutoFit/>
          </a:bodyPr>
          <a:lstStyle/>
          <a:p>
            <a:pPr algn="ctr"/>
            <a:r>
              <a:rPr lang="fr-FR" sz="2200" dirty="0" smtClean="0">
                <a:solidFill>
                  <a:srgbClr val="002060"/>
                </a:solidFill>
                <a:latin typeface="Times New Roman" pitchFamily="18" charset="0"/>
                <a:cs typeface="Times New Roman" pitchFamily="18" charset="0"/>
              </a:rPr>
              <a:t>DANS LE DOMAINE SPECTRALE</a:t>
            </a:r>
            <a:endParaRPr lang="fr-FR" sz="2200" dirty="0">
              <a:solidFill>
                <a:srgbClr val="00206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58750"/>
            <a:ext cx="9144000" cy="1446550"/>
          </a:xfrm>
          <a:prstGeom prst="rect">
            <a:avLst/>
          </a:prstGeom>
          <a:noFill/>
        </p:spPr>
        <p:txBody>
          <a:bodyPr wrap="square" rtlCol="0">
            <a:spAutoFit/>
          </a:bodyPr>
          <a:lstStyle/>
          <a:p>
            <a:pPr algn="just"/>
            <a:r>
              <a:rPr lang="fr-FR" sz="2200" dirty="0" smtClean="0">
                <a:solidFill>
                  <a:srgbClr val="00B0F0"/>
                </a:solidFill>
                <a:latin typeface="Times New Roman" pitchFamily="18" charset="0"/>
                <a:cs typeface="Times New Roman" pitchFamily="18" charset="0"/>
              </a:rPr>
              <a:t>Comme nous venons de le voir l’opération de décimation dans le domaine temporel discret  peut être exprimée par l’expression suivante :</a:t>
            </a:r>
          </a:p>
          <a:p>
            <a:pPr algn="just"/>
            <a:endParaRPr lang="fr-FR" sz="2200" dirty="0" smtClean="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smtClean="0">
                <a:solidFill>
                  <a:srgbClr val="002060"/>
                </a:solidFill>
                <a:latin typeface="Times New Roman" pitchFamily="18" charset="0"/>
                <a:cs typeface="Times New Roman" pitchFamily="18" charset="0"/>
              </a:rPr>
              <a:t>DANS LE DOMAINE SPECTRALE</a:t>
            </a:r>
            <a:endParaRPr lang="fr-FR" sz="2200" dirty="0">
              <a:solidFill>
                <a:srgbClr val="002060"/>
              </a:solidFill>
              <a:latin typeface="Times New Roman" pitchFamily="18" charset="0"/>
              <a:cs typeface="Times New Roman" pitchFamily="18" charset="0"/>
            </a:endParaRPr>
          </a:p>
        </p:txBody>
      </p:sp>
      <p:graphicFrame>
        <p:nvGraphicFramePr>
          <p:cNvPr id="5" name="Objet 4"/>
          <p:cNvGraphicFramePr>
            <a:graphicFrameLocks noChangeAspect="1"/>
          </p:cNvGraphicFramePr>
          <p:nvPr/>
        </p:nvGraphicFramePr>
        <p:xfrm>
          <a:off x="1290218" y="2214554"/>
          <a:ext cx="6212289" cy="1000132"/>
        </p:xfrm>
        <a:graphic>
          <a:graphicData uri="http://schemas.openxmlformats.org/presentationml/2006/ole">
            <p:oleObj spid="_x0000_s5122" name="Équation" r:id="rId3" imgW="2438280" imgH="583920" progId="Equation.3">
              <p:embed/>
            </p:oleObj>
          </a:graphicData>
        </a:graphic>
      </p:graphicFrame>
      <p:sp>
        <p:nvSpPr>
          <p:cNvPr id="7" name="ZoneTexte 6"/>
          <p:cNvSpPr txBox="1"/>
          <p:nvPr/>
        </p:nvSpPr>
        <p:spPr>
          <a:xfrm>
            <a:off x="0" y="3373939"/>
            <a:ext cx="9144000" cy="769441"/>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Dans le domaine fréquentiel, en appliquant notamment la transformée en z sur l’équation temporel, nous aurons :</a:t>
            </a:r>
            <a:endParaRPr lang="fr-FR" sz="2200" dirty="0">
              <a:solidFill>
                <a:srgbClr val="002060"/>
              </a:solidFill>
              <a:latin typeface="Times New Roman" pitchFamily="18" charset="0"/>
              <a:cs typeface="Times New Roman" pitchFamily="18" charset="0"/>
            </a:endParaRPr>
          </a:p>
        </p:txBody>
      </p:sp>
      <p:graphicFrame>
        <p:nvGraphicFramePr>
          <p:cNvPr id="8" name="Objet 7"/>
          <p:cNvGraphicFramePr>
            <a:graphicFrameLocks noChangeAspect="1"/>
          </p:cNvGraphicFramePr>
          <p:nvPr/>
        </p:nvGraphicFramePr>
        <p:xfrm>
          <a:off x="3469573" y="4264025"/>
          <a:ext cx="2245435" cy="593735"/>
        </p:xfrm>
        <a:graphic>
          <a:graphicData uri="http://schemas.openxmlformats.org/presentationml/2006/ole">
            <p:oleObj spid="_x0000_s5123" name="Équation" r:id="rId4" imgW="863280" imgH="228600" progId="Equation.3">
              <p:embed/>
            </p:oleObj>
          </a:graphicData>
        </a:graphic>
      </p:graphicFrame>
      <p:sp>
        <p:nvSpPr>
          <p:cNvPr id="9" name="ZoneTexte 8"/>
          <p:cNvSpPr txBox="1"/>
          <p:nvPr/>
        </p:nvSpPr>
        <p:spPr>
          <a:xfrm>
            <a:off x="0" y="4998377"/>
            <a:ext cx="9144000" cy="430887"/>
          </a:xfrm>
          <a:prstGeom prst="rect">
            <a:avLst/>
          </a:prstGeom>
          <a:noFill/>
        </p:spPr>
        <p:txBody>
          <a:bodyPr wrap="square" rtlCol="0">
            <a:spAutoFit/>
          </a:bodyPr>
          <a:lstStyle/>
          <a:p>
            <a:r>
              <a:rPr lang="fr-FR" sz="2200" dirty="0" smtClean="0">
                <a:solidFill>
                  <a:srgbClr val="7030A0"/>
                </a:solidFill>
                <a:latin typeface="Times New Roman" pitchFamily="18" charset="0"/>
                <a:cs typeface="Times New Roman" pitchFamily="18" charset="0"/>
              </a:rPr>
              <a:t>Le spectre de Fourier nous donnera alors</a:t>
            </a:r>
            <a:endParaRPr lang="fr-FR" sz="2200" dirty="0">
              <a:solidFill>
                <a:srgbClr val="7030A0"/>
              </a:solidFill>
              <a:latin typeface="Times New Roman" pitchFamily="18" charset="0"/>
              <a:cs typeface="Times New Roman" pitchFamily="18" charset="0"/>
            </a:endParaRPr>
          </a:p>
        </p:txBody>
      </p:sp>
      <p:graphicFrame>
        <p:nvGraphicFramePr>
          <p:cNvPr id="2053" name="Object 5"/>
          <p:cNvGraphicFramePr>
            <a:graphicFrameLocks noChangeAspect="1"/>
          </p:cNvGraphicFramePr>
          <p:nvPr/>
        </p:nvGraphicFramePr>
        <p:xfrm>
          <a:off x="3061573" y="5729288"/>
          <a:ext cx="3227480" cy="700108"/>
        </p:xfrm>
        <a:graphic>
          <a:graphicData uri="http://schemas.openxmlformats.org/presentationml/2006/ole">
            <p:oleObj spid="_x0000_s5124" name="Équation" r:id="rId5" imgW="1054080" imgH="228600" progId="Equation.3">
              <p:embed/>
            </p:oleObj>
          </a:graphicData>
        </a:graphic>
      </p:graphicFrame>
      <p:sp>
        <p:nvSpPr>
          <p:cNvPr id="10" name="ZoneTexte 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INTERPOLATION</a:t>
            </a:r>
            <a:endParaRPr lang="fr-FR" sz="3000" b="1" dirty="0">
              <a:solidFill>
                <a:srgbClr val="FF0000"/>
              </a:solidFill>
              <a:latin typeface="Times New Roman" pitchFamily="18" charset="0"/>
              <a:cs typeface="Times New Roman" pitchFamily="18" charset="0"/>
            </a:endParaRPr>
          </a:p>
        </p:txBody>
      </p:sp>
      <p:sp>
        <p:nvSpPr>
          <p:cNvPr id="11" name="ZoneTexte 10"/>
          <p:cNvSpPr txBox="1"/>
          <p:nvPr/>
        </p:nvSpPr>
        <p:spPr>
          <a:xfrm>
            <a:off x="7429520" y="2357812"/>
            <a:ext cx="1714480" cy="400110"/>
          </a:xfrm>
          <a:prstGeom prst="rect">
            <a:avLst/>
          </a:prstGeom>
          <a:noFill/>
        </p:spPr>
        <p:txBody>
          <a:bodyPr wrap="square" rtlCol="0">
            <a:spAutoFit/>
          </a:bodyPr>
          <a:lstStyle/>
          <a:p>
            <a:r>
              <a:rPr lang="fr-FR" sz="2000" dirty="0" smtClean="0">
                <a:solidFill>
                  <a:srgbClr val="0070C0"/>
                </a:solidFill>
                <a:latin typeface="Times New Roman" pitchFamily="18" charset="0"/>
                <a:cs typeface="Times New Roman" pitchFamily="18" charset="0"/>
              </a:rPr>
              <a:t>Entiers relatifs</a:t>
            </a:r>
            <a:endParaRPr lang="fr-FR" sz="2000" dirty="0">
              <a:solidFill>
                <a:srgbClr val="0070C0"/>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58750"/>
            <a:ext cx="9144000" cy="1107996"/>
          </a:xfrm>
          <a:prstGeom prst="rect">
            <a:avLst/>
          </a:prstGeom>
          <a:noFill/>
        </p:spPr>
        <p:txBody>
          <a:bodyPr wrap="square" rtlCol="0">
            <a:spAutoFit/>
          </a:bodyPr>
          <a:lstStyle/>
          <a:p>
            <a:pPr algn="just"/>
            <a:r>
              <a:rPr lang="fr-FR" sz="2200" dirty="0" smtClean="0">
                <a:solidFill>
                  <a:srgbClr val="00B0F0"/>
                </a:solidFill>
                <a:latin typeface="Times New Roman" pitchFamily="18" charset="0"/>
                <a:cs typeface="Times New Roman" pitchFamily="18" charset="0"/>
              </a:rPr>
              <a:t>Prenons l’exemple le plus simple où M=2.</a:t>
            </a:r>
          </a:p>
          <a:p>
            <a:pPr algn="just"/>
            <a:endParaRPr lang="fr-FR" sz="2200" dirty="0" smtClean="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smtClean="0">
                <a:solidFill>
                  <a:srgbClr val="002060"/>
                </a:solidFill>
                <a:latin typeface="Times New Roman" pitchFamily="18" charset="0"/>
                <a:cs typeface="Times New Roman" pitchFamily="18" charset="0"/>
              </a:rPr>
              <a:t>DANS LE DOMAINE SPECTRALE</a:t>
            </a:r>
            <a:endParaRPr lang="fr-FR" sz="2200" dirty="0">
              <a:solidFill>
                <a:srgbClr val="002060"/>
              </a:solidFill>
              <a:latin typeface="Times New Roman" pitchFamily="18" charset="0"/>
              <a:cs typeface="Times New Roman" pitchFamily="18" charset="0"/>
            </a:endParaRPr>
          </a:p>
        </p:txBody>
      </p:sp>
      <p:sp>
        <p:nvSpPr>
          <p:cNvPr id="10" name="ZoneTexte 9"/>
          <p:cNvSpPr txBox="1"/>
          <p:nvPr/>
        </p:nvSpPr>
        <p:spPr>
          <a:xfrm>
            <a:off x="0" y="2855237"/>
            <a:ext cx="9144000" cy="430887"/>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Dans le domaine z nous aurons:</a:t>
            </a:r>
            <a:endParaRPr lang="fr-FR" sz="2200" dirty="0">
              <a:solidFill>
                <a:srgbClr val="002060"/>
              </a:solidFill>
              <a:latin typeface="Times New Roman" pitchFamily="18" charset="0"/>
              <a:cs typeface="Times New Roman" pitchFamily="18" charset="0"/>
            </a:endParaRPr>
          </a:p>
        </p:txBody>
      </p:sp>
      <p:graphicFrame>
        <p:nvGraphicFramePr>
          <p:cNvPr id="3077" name="Object 5"/>
          <p:cNvGraphicFramePr>
            <a:graphicFrameLocks noChangeAspect="1"/>
          </p:cNvGraphicFramePr>
          <p:nvPr/>
        </p:nvGraphicFramePr>
        <p:xfrm>
          <a:off x="3537359" y="3614738"/>
          <a:ext cx="2676904" cy="600080"/>
        </p:xfrm>
        <a:graphic>
          <a:graphicData uri="http://schemas.openxmlformats.org/presentationml/2006/ole">
            <p:oleObj spid="_x0000_s6147" name="Équation" r:id="rId3" imgW="812520" imgH="228600" progId="Equation.3">
              <p:embed/>
            </p:oleObj>
          </a:graphicData>
        </a:graphic>
      </p:graphicFrame>
      <p:graphicFrame>
        <p:nvGraphicFramePr>
          <p:cNvPr id="3078" name="Object 6"/>
          <p:cNvGraphicFramePr>
            <a:graphicFrameLocks noChangeAspect="1"/>
          </p:cNvGraphicFramePr>
          <p:nvPr/>
        </p:nvGraphicFramePr>
        <p:xfrm>
          <a:off x="3421062" y="5500702"/>
          <a:ext cx="3462775" cy="771511"/>
        </p:xfrm>
        <a:graphic>
          <a:graphicData uri="http://schemas.openxmlformats.org/presentationml/2006/ole">
            <p:oleObj spid="_x0000_s6148" name="Équation" r:id="rId4" imgW="1028520" imgH="228600" progId="Equation.3">
              <p:embed/>
            </p:oleObj>
          </a:graphicData>
        </a:graphic>
      </p:graphicFrame>
      <p:sp>
        <p:nvSpPr>
          <p:cNvPr id="13" name="ZoneTexte 12"/>
          <p:cNvSpPr txBox="1"/>
          <p:nvPr/>
        </p:nvSpPr>
        <p:spPr>
          <a:xfrm>
            <a:off x="0" y="4786322"/>
            <a:ext cx="9144000" cy="430887"/>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En déduit donc le spectre de Fourier du signal décimé avec un facteur 2:</a:t>
            </a:r>
            <a:endParaRPr lang="fr-FR" sz="2200" dirty="0">
              <a:solidFill>
                <a:srgbClr val="002060"/>
              </a:solidFill>
              <a:latin typeface="Times New Roman" pitchFamily="18" charset="0"/>
              <a:cs typeface="Times New Roman" pitchFamily="18" charset="0"/>
            </a:endParaRPr>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INTERPOLATION</a:t>
            </a:r>
            <a:endParaRPr lang="fr-FR" sz="3000" b="1" dirty="0">
              <a:solidFill>
                <a:srgbClr val="FF0000"/>
              </a:solidFill>
              <a:latin typeface="Times New Roman" pitchFamily="18" charset="0"/>
              <a:cs typeface="Times New Roman" pitchFamily="18" charset="0"/>
            </a:endParaRPr>
          </a:p>
        </p:txBody>
      </p:sp>
      <p:graphicFrame>
        <p:nvGraphicFramePr>
          <p:cNvPr id="6149" name="Object 5"/>
          <p:cNvGraphicFramePr>
            <a:graphicFrameLocks noChangeAspect="1"/>
          </p:cNvGraphicFramePr>
          <p:nvPr/>
        </p:nvGraphicFramePr>
        <p:xfrm>
          <a:off x="1484313" y="1785938"/>
          <a:ext cx="5824537" cy="1000125"/>
        </p:xfrm>
        <a:graphic>
          <a:graphicData uri="http://schemas.openxmlformats.org/presentationml/2006/ole">
            <p:oleObj spid="_x0000_s6149" name="Équation" r:id="rId5" imgW="2286000" imgH="583920" progId="Equation.3">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000108"/>
            <a:ext cx="9144000" cy="430887"/>
          </a:xfrm>
          <a:prstGeom prst="rect">
            <a:avLst/>
          </a:prstGeom>
          <a:noFill/>
        </p:spPr>
        <p:txBody>
          <a:bodyPr wrap="square" rtlCol="0">
            <a:spAutoFit/>
          </a:bodyPr>
          <a:lstStyle/>
          <a:p>
            <a:pPr algn="just"/>
            <a:r>
              <a:rPr lang="fr-FR" sz="2200" dirty="0" smtClean="0">
                <a:solidFill>
                  <a:srgbClr val="00B0F0"/>
                </a:solidFill>
                <a:latin typeface="Times New Roman" pitchFamily="18" charset="0"/>
                <a:cs typeface="Times New Roman" pitchFamily="18" charset="0"/>
              </a:rPr>
              <a:t>Décimation avec un facteur M=2.</a:t>
            </a: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smtClean="0">
                <a:solidFill>
                  <a:srgbClr val="002060"/>
                </a:solidFill>
                <a:latin typeface="Times New Roman" pitchFamily="18" charset="0"/>
                <a:cs typeface="Times New Roman" pitchFamily="18" charset="0"/>
              </a:rPr>
              <a:t>DANS LE DOMAINE SPECTRALE</a:t>
            </a:r>
            <a:endParaRPr lang="fr-FR" sz="2200" dirty="0">
              <a:solidFill>
                <a:srgbClr val="002060"/>
              </a:solidFill>
              <a:latin typeface="Times New Roman" pitchFamily="18" charset="0"/>
              <a:cs typeface="Times New Roman" pitchFamily="18" charset="0"/>
            </a:endParaRPr>
          </a:p>
        </p:txBody>
      </p:sp>
      <p:sp>
        <p:nvSpPr>
          <p:cNvPr id="11" name="ZoneTexte 10"/>
          <p:cNvSpPr txBox="1"/>
          <p:nvPr/>
        </p:nvSpPr>
        <p:spPr>
          <a:xfrm>
            <a:off x="214282" y="1428736"/>
            <a:ext cx="2571768" cy="430887"/>
          </a:xfrm>
          <a:prstGeom prst="rect">
            <a:avLst/>
          </a:prstGeom>
          <a:noFill/>
        </p:spPr>
        <p:txBody>
          <a:bodyPr wrap="square" rtlCol="0">
            <a:spAutoFit/>
          </a:bodyPr>
          <a:lstStyle/>
          <a:p>
            <a:r>
              <a:rPr lang="fr-FR" sz="2200" b="1" u="sng" dirty="0" smtClean="0">
                <a:solidFill>
                  <a:srgbClr val="FF0000"/>
                </a:solidFill>
              </a:rPr>
              <a:t>Domaine temporel</a:t>
            </a:r>
            <a:endParaRPr lang="fr-FR" sz="2200" b="1" u="sng" dirty="0">
              <a:solidFill>
                <a:srgbClr val="FF0000"/>
              </a:solidFill>
            </a:endParaRPr>
          </a:p>
        </p:txBody>
      </p:sp>
      <p:sp>
        <p:nvSpPr>
          <p:cNvPr id="12" name="ZoneTexte 11"/>
          <p:cNvSpPr txBox="1"/>
          <p:nvPr/>
        </p:nvSpPr>
        <p:spPr>
          <a:xfrm>
            <a:off x="5429256" y="1426477"/>
            <a:ext cx="3071834" cy="430887"/>
          </a:xfrm>
          <a:prstGeom prst="rect">
            <a:avLst/>
          </a:prstGeom>
          <a:noFill/>
        </p:spPr>
        <p:txBody>
          <a:bodyPr wrap="square" rtlCol="0">
            <a:spAutoFit/>
          </a:bodyPr>
          <a:lstStyle/>
          <a:p>
            <a:r>
              <a:rPr lang="fr-FR" sz="2200" b="1" u="sng" dirty="0" smtClean="0">
                <a:solidFill>
                  <a:srgbClr val="FF0000"/>
                </a:solidFill>
              </a:rPr>
              <a:t>Domaine fréquentiel</a:t>
            </a:r>
            <a:endParaRPr lang="fr-FR" sz="2200" b="1" u="sng" dirty="0">
              <a:solidFill>
                <a:srgbClr val="FF0000"/>
              </a:solidFill>
            </a:endParaRPr>
          </a:p>
        </p:txBody>
      </p:sp>
      <p:sp>
        <p:nvSpPr>
          <p:cNvPr id="14" name="ZoneTexte 13"/>
          <p:cNvSpPr txBox="1"/>
          <p:nvPr/>
        </p:nvSpPr>
        <p:spPr>
          <a:xfrm>
            <a:off x="0" y="2940027"/>
            <a:ext cx="3071802" cy="430887"/>
          </a:xfrm>
          <a:prstGeom prst="rect">
            <a:avLst/>
          </a:prstGeom>
          <a:noFill/>
        </p:spPr>
        <p:txBody>
          <a:bodyPr wrap="square" rtlCol="0">
            <a:spAutoFit/>
          </a:bodyPr>
          <a:lstStyle/>
          <a:p>
            <a:r>
              <a:rPr lang="fr-FR" sz="2200" b="1" u="sng" dirty="0" smtClean="0">
                <a:solidFill>
                  <a:srgbClr val="7030A0"/>
                </a:solidFill>
              </a:rPr>
              <a:t>Exemple :</a:t>
            </a:r>
            <a:endParaRPr lang="fr-FR" sz="2200" b="1" u="sng" dirty="0">
              <a:solidFill>
                <a:srgbClr val="7030A0"/>
              </a:solidFill>
            </a:endParaRPr>
          </a:p>
        </p:txBody>
      </p:sp>
      <p:cxnSp>
        <p:nvCxnSpPr>
          <p:cNvPr id="16" name="Connecteur droit avec flèche 15"/>
          <p:cNvCxnSpPr/>
          <p:nvPr/>
        </p:nvCxnSpPr>
        <p:spPr>
          <a:xfrm flipV="1">
            <a:off x="4714908" y="5072074"/>
            <a:ext cx="4429092" cy="1109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5607851" y="4190192"/>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16200000" flipH="1">
            <a:off x="6465107" y="4261630"/>
            <a:ext cx="857256" cy="7858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 name="Connecteur droit 21"/>
          <p:cNvCxnSpPr/>
          <p:nvPr/>
        </p:nvCxnSpPr>
        <p:spPr>
          <a:xfrm rot="5400000">
            <a:off x="5715008" y="4297349"/>
            <a:ext cx="857256" cy="71438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rot="5400000">
            <a:off x="7958516" y="5083167"/>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rot="5400000">
            <a:off x="4944052" y="5082373"/>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4714908" y="5243468"/>
            <a:ext cx="4286248" cy="400110"/>
          </a:xfrm>
          <a:prstGeom prst="rect">
            <a:avLst/>
          </a:prstGeom>
          <a:noFill/>
        </p:spPr>
        <p:txBody>
          <a:bodyPr wrap="square" rtlCol="0">
            <a:spAutoFit/>
          </a:bodyPr>
          <a:lstStyle/>
          <a:p>
            <a:r>
              <a:rPr lang="fr-FR" sz="2000" b="1" dirty="0" smtClean="0">
                <a:solidFill>
                  <a:srgbClr val="7030A0"/>
                </a:solidFill>
              </a:rPr>
              <a:t>    -</a:t>
            </a:r>
            <a:r>
              <a:rPr lang="fr-FR" sz="2000" b="1" dirty="0" smtClean="0">
                <a:solidFill>
                  <a:srgbClr val="7030A0"/>
                </a:solidFill>
                <a:sym typeface="Symbol"/>
              </a:rPr>
              <a:t>      -                           </a:t>
            </a:r>
            <a:endParaRPr lang="fr-FR" sz="2000" b="1" dirty="0">
              <a:solidFill>
                <a:srgbClr val="7030A0"/>
              </a:solidFill>
            </a:endParaRPr>
          </a:p>
        </p:txBody>
      </p:sp>
      <p:sp>
        <p:nvSpPr>
          <p:cNvPr id="27" name="ZoneTexte 26"/>
          <p:cNvSpPr txBox="1"/>
          <p:nvPr/>
        </p:nvSpPr>
        <p:spPr>
          <a:xfrm>
            <a:off x="8715404" y="4652280"/>
            <a:ext cx="428628" cy="430887"/>
          </a:xfrm>
          <a:prstGeom prst="rect">
            <a:avLst/>
          </a:prstGeom>
          <a:noFill/>
        </p:spPr>
        <p:txBody>
          <a:bodyPr wrap="square" rtlCol="0">
            <a:spAutoFit/>
          </a:bodyPr>
          <a:lstStyle/>
          <a:p>
            <a:r>
              <a:rPr lang="fr-FR" sz="2200" b="1" dirty="0" smtClean="0">
                <a:solidFill>
                  <a:srgbClr val="C00000"/>
                </a:solidFill>
                <a:sym typeface="Symbol"/>
              </a:rPr>
              <a:t></a:t>
            </a:r>
            <a:endParaRPr lang="fr-FR" sz="2200" b="1" dirty="0">
              <a:solidFill>
                <a:srgbClr val="C00000"/>
              </a:solidFill>
            </a:endParaRPr>
          </a:p>
        </p:txBody>
      </p:sp>
      <p:sp>
        <p:nvSpPr>
          <p:cNvPr id="28" name="ZoneTexte 27"/>
          <p:cNvSpPr txBox="1"/>
          <p:nvPr/>
        </p:nvSpPr>
        <p:spPr>
          <a:xfrm>
            <a:off x="6643702" y="3152082"/>
            <a:ext cx="1143008" cy="430887"/>
          </a:xfrm>
          <a:prstGeom prst="rect">
            <a:avLst/>
          </a:prstGeom>
          <a:noFill/>
        </p:spPr>
        <p:txBody>
          <a:bodyPr wrap="square" rtlCol="0">
            <a:spAutoFit/>
          </a:bodyPr>
          <a:lstStyle/>
          <a:p>
            <a:r>
              <a:rPr lang="fr-FR" sz="2200" b="1" dirty="0" smtClean="0">
                <a:solidFill>
                  <a:srgbClr val="C00000"/>
                </a:solidFill>
                <a:sym typeface="Symbol"/>
              </a:rPr>
              <a:t>Y</a:t>
            </a:r>
            <a:r>
              <a:rPr lang="fr-FR" sz="2200" b="1" dirty="0" smtClean="0">
                <a:solidFill>
                  <a:srgbClr val="C00000"/>
                </a:solidFill>
              </a:rPr>
              <a:t>(</a:t>
            </a:r>
            <a:r>
              <a:rPr lang="fr-FR" sz="2200" b="1" dirty="0" err="1" smtClean="0">
                <a:solidFill>
                  <a:srgbClr val="C00000"/>
                </a:solidFill>
              </a:rPr>
              <a:t>e</a:t>
            </a:r>
            <a:r>
              <a:rPr lang="fr-FR" sz="2200" b="1" baseline="30000" dirty="0" err="1" smtClean="0">
                <a:solidFill>
                  <a:srgbClr val="C00000"/>
                </a:solidFill>
              </a:rPr>
              <a:t>j</a:t>
            </a:r>
            <a:r>
              <a:rPr lang="fr-FR" sz="2200" b="1" baseline="30000" dirty="0" smtClean="0">
                <a:solidFill>
                  <a:srgbClr val="C00000"/>
                </a:solidFill>
                <a:sym typeface="Symbol"/>
              </a:rPr>
              <a:t></a:t>
            </a:r>
            <a:r>
              <a:rPr lang="fr-FR" sz="2200" b="1" dirty="0" smtClean="0">
                <a:solidFill>
                  <a:srgbClr val="C00000"/>
                </a:solidFill>
                <a:sym typeface="Symbol"/>
              </a:rPr>
              <a:t>) </a:t>
            </a:r>
            <a:endParaRPr lang="fr-FR" sz="2200" b="1" dirty="0">
              <a:solidFill>
                <a:srgbClr val="C00000"/>
              </a:solidFill>
            </a:endParaRPr>
          </a:p>
        </p:txBody>
      </p:sp>
      <p:sp>
        <p:nvSpPr>
          <p:cNvPr id="45" name="ZoneTexte 44"/>
          <p:cNvSpPr txBox="1"/>
          <p:nvPr/>
        </p:nvSpPr>
        <p:spPr>
          <a:xfrm>
            <a:off x="4703004" y="5000636"/>
            <a:ext cx="4298152" cy="430887"/>
          </a:xfrm>
          <a:prstGeom prst="rect">
            <a:avLst/>
          </a:prstGeom>
          <a:noFill/>
        </p:spPr>
        <p:txBody>
          <a:bodyPr wrap="square" rtlCol="0">
            <a:spAutoFit/>
          </a:bodyPr>
          <a:lstStyle/>
          <a:p>
            <a:r>
              <a:rPr lang="fr-FR" sz="2200" b="1" dirty="0" smtClean="0">
                <a:solidFill>
                  <a:srgbClr val="002060"/>
                </a:solidFill>
                <a:latin typeface="Times New Roman" pitchFamily="18" charset="0"/>
                <a:cs typeface="Times New Roman" pitchFamily="18" charset="0"/>
              </a:rPr>
              <a:t>Spectre du signal y(n) interpolé</a:t>
            </a:r>
            <a:endParaRPr lang="fr-FR" sz="2200" b="1" dirty="0">
              <a:solidFill>
                <a:srgbClr val="002060"/>
              </a:solidFill>
              <a:latin typeface="Times New Roman" pitchFamily="18" charset="0"/>
              <a:cs typeface="Times New Roman" pitchFamily="18" charset="0"/>
            </a:endParaRPr>
          </a:p>
        </p:txBody>
      </p:sp>
      <p:sp>
        <p:nvSpPr>
          <p:cNvPr id="47" name="ZoneTexte 46"/>
          <p:cNvSpPr txBox="1"/>
          <p:nvPr/>
        </p:nvSpPr>
        <p:spPr>
          <a:xfrm>
            <a:off x="0" y="6078700"/>
            <a:ext cx="9144000" cy="707886"/>
          </a:xfrm>
          <a:prstGeom prst="rect">
            <a:avLst/>
          </a:prstGeom>
          <a:noFill/>
        </p:spPr>
        <p:txBody>
          <a:bodyPr wrap="square" rtlCol="0">
            <a:spAutoFit/>
          </a:bodyPr>
          <a:lstStyle/>
          <a:p>
            <a:pPr algn="just"/>
            <a:r>
              <a:rPr lang="fr-FR" sz="2000" b="1" i="1" u="sng" dirty="0" smtClean="0">
                <a:solidFill>
                  <a:srgbClr val="002060"/>
                </a:solidFill>
                <a:latin typeface="Times New Roman" pitchFamily="18" charset="0"/>
                <a:cs typeface="Times New Roman" pitchFamily="18" charset="0"/>
              </a:rPr>
              <a:t>Remarque: </a:t>
            </a:r>
            <a:r>
              <a:rPr lang="fr-FR" sz="2000" i="1" dirty="0" smtClean="0">
                <a:solidFill>
                  <a:srgbClr val="00B050"/>
                </a:solidFill>
                <a:latin typeface="Times New Roman" pitchFamily="18" charset="0"/>
                <a:cs typeface="Times New Roman" pitchFamily="18" charset="0"/>
              </a:rPr>
              <a:t>Sous l’effet de l’interpolation avec un facteur 2, les spectres se sont rétrécit de moitié et la période des spectres est devenue 2 fois plus faible.</a:t>
            </a:r>
            <a:endParaRPr lang="fr-FR" sz="2000" i="1" dirty="0">
              <a:solidFill>
                <a:srgbClr val="00B050"/>
              </a:solidFill>
              <a:latin typeface="Times New Roman" pitchFamily="18" charset="0"/>
              <a:cs typeface="Times New Roman" pitchFamily="18" charset="0"/>
            </a:endParaRPr>
          </a:p>
        </p:txBody>
      </p:sp>
      <p:sp>
        <p:nvSpPr>
          <p:cNvPr id="39" name="ZoneTexte 38"/>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INTERPOLATION</a:t>
            </a:r>
            <a:endParaRPr lang="fr-FR" sz="3000" b="1" dirty="0">
              <a:solidFill>
                <a:srgbClr val="FF0000"/>
              </a:solidFill>
              <a:latin typeface="Times New Roman" pitchFamily="18" charset="0"/>
              <a:cs typeface="Times New Roman" pitchFamily="18" charset="0"/>
            </a:endParaRPr>
          </a:p>
        </p:txBody>
      </p:sp>
      <p:graphicFrame>
        <p:nvGraphicFramePr>
          <p:cNvPr id="7172" name="Object 4"/>
          <p:cNvGraphicFramePr>
            <a:graphicFrameLocks noChangeAspect="1"/>
          </p:cNvGraphicFramePr>
          <p:nvPr/>
        </p:nvGraphicFramePr>
        <p:xfrm>
          <a:off x="0" y="2022810"/>
          <a:ext cx="4445009" cy="763248"/>
        </p:xfrm>
        <a:graphic>
          <a:graphicData uri="http://schemas.openxmlformats.org/presentationml/2006/ole">
            <p:oleObj spid="_x0000_s7172" name="Équation" r:id="rId3" imgW="2286000" imgH="583920" progId="Equation.3">
              <p:embed/>
            </p:oleObj>
          </a:graphicData>
        </a:graphic>
      </p:graphicFrame>
      <p:graphicFrame>
        <p:nvGraphicFramePr>
          <p:cNvPr id="7173" name="Object 5"/>
          <p:cNvGraphicFramePr>
            <a:graphicFrameLocks noChangeAspect="1"/>
          </p:cNvGraphicFramePr>
          <p:nvPr/>
        </p:nvGraphicFramePr>
        <p:xfrm>
          <a:off x="5357818" y="2071678"/>
          <a:ext cx="2885302" cy="642942"/>
        </p:xfrm>
        <a:graphic>
          <a:graphicData uri="http://schemas.openxmlformats.org/presentationml/2006/ole">
            <p:oleObj spid="_x0000_s7173" name="Équation" r:id="rId4" imgW="1028520" imgH="228600" progId="Equation.3">
              <p:embed/>
            </p:oleObj>
          </a:graphicData>
        </a:graphic>
      </p:graphicFrame>
      <p:cxnSp>
        <p:nvCxnSpPr>
          <p:cNvPr id="40" name="Connecteur droit avec flèche 39"/>
          <p:cNvCxnSpPr/>
          <p:nvPr/>
        </p:nvCxnSpPr>
        <p:spPr>
          <a:xfrm>
            <a:off x="142876" y="5083167"/>
            <a:ext cx="40004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rot="5400000" flipH="1" flipV="1">
            <a:off x="1035819" y="4190192"/>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a:off x="1928794" y="4225911"/>
            <a:ext cx="1428760" cy="8287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8" name="Connecteur droit 47"/>
          <p:cNvCxnSpPr/>
          <p:nvPr/>
        </p:nvCxnSpPr>
        <p:spPr>
          <a:xfrm rot="10800000" flipV="1">
            <a:off x="642910" y="4225911"/>
            <a:ext cx="1285884" cy="8287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9" name="Connecteur droit 48"/>
          <p:cNvCxnSpPr/>
          <p:nvPr/>
        </p:nvCxnSpPr>
        <p:spPr>
          <a:xfrm rot="5400000">
            <a:off x="3286116" y="5083167"/>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Connecteur droit 49"/>
          <p:cNvCxnSpPr/>
          <p:nvPr/>
        </p:nvCxnSpPr>
        <p:spPr>
          <a:xfrm rot="5400000">
            <a:off x="500828" y="5082373"/>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1" name="ZoneTexte 50"/>
          <p:cNvSpPr txBox="1"/>
          <p:nvPr/>
        </p:nvSpPr>
        <p:spPr>
          <a:xfrm>
            <a:off x="2071670" y="3152082"/>
            <a:ext cx="1143008" cy="430887"/>
          </a:xfrm>
          <a:prstGeom prst="rect">
            <a:avLst/>
          </a:prstGeom>
          <a:noFill/>
        </p:spPr>
        <p:txBody>
          <a:bodyPr wrap="square" rtlCol="0">
            <a:spAutoFit/>
          </a:bodyPr>
          <a:lstStyle/>
          <a:p>
            <a:r>
              <a:rPr lang="fr-FR" sz="2200" b="1" dirty="0" smtClean="0">
                <a:solidFill>
                  <a:srgbClr val="C00000"/>
                </a:solidFill>
                <a:sym typeface="Symbol"/>
              </a:rPr>
              <a:t>X</a:t>
            </a:r>
            <a:r>
              <a:rPr lang="fr-FR" sz="2200" b="1" dirty="0" smtClean="0">
                <a:solidFill>
                  <a:srgbClr val="C00000"/>
                </a:solidFill>
              </a:rPr>
              <a:t>(</a:t>
            </a:r>
            <a:r>
              <a:rPr lang="fr-FR" sz="2200" b="1" dirty="0" err="1" smtClean="0">
                <a:solidFill>
                  <a:srgbClr val="C00000"/>
                </a:solidFill>
              </a:rPr>
              <a:t>e</a:t>
            </a:r>
            <a:r>
              <a:rPr lang="fr-FR" sz="2200" b="1" baseline="30000" dirty="0" err="1" smtClean="0">
                <a:solidFill>
                  <a:srgbClr val="C00000"/>
                </a:solidFill>
              </a:rPr>
              <a:t>j</a:t>
            </a:r>
            <a:r>
              <a:rPr lang="fr-FR" sz="2200" b="1" baseline="30000" dirty="0" smtClean="0">
                <a:solidFill>
                  <a:srgbClr val="C00000"/>
                </a:solidFill>
                <a:sym typeface="Symbol"/>
              </a:rPr>
              <a:t></a:t>
            </a:r>
            <a:r>
              <a:rPr lang="fr-FR" sz="2200" b="1" dirty="0" smtClean="0">
                <a:solidFill>
                  <a:srgbClr val="C00000"/>
                </a:solidFill>
                <a:sym typeface="Symbol"/>
              </a:rPr>
              <a:t>) </a:t>
            </a:r>
            <a:endParaRPr lang="fr-FR" sz="2200" b="1" dirty="0">
              <a:solidFill>
                <a:srgbClr val="C00000"/>
              </a:solidFill>
            </a:endParaRPr>
          </a:p>
        </p:txBody>
      </p:sp>
      <p:sp>
        <p:nvSpPr>
          <p:cNvPr id="52" name="ZoneTexte 51"/>
          <p:cNvSpPr txBox="1"/>
          <p:nvPr/>
        </p:nvSpPr>
        <p:spPr>
          <a:xfrm>
            <a:off x="142844" y="5055747"/>
            <a:ext cx="4286248" cy="400110"/>
          </a:xfrm>
          <a:prstGeom prst="rect">
            <a:avLst/>
          </a:prstGeom>
          <a:noFill/>
        </p:spPr>
        <p:txBody>
          <a:bodyPr wrap="square" rtlCol="0">
            <a:spAutoFit/>
          </a:bodyPr>
          <a:lstStyle/>
          <a:p>
            <a:r>
              <a:rPr lang="fr-FR" sz="2000" b="1" dirty="0" smtClean="0">
                <a:solidFill>
                  <a:srgbClr val="7030A0"/>
                </a:solidFill>
              </a:rPr>
              <a:t>    -</a:t>
            </a:r>
            <a:r>
              <a:rPr lang="fr-FR" sz="2000" b="1" dirty="0" smtClean="0">
                <a:solidFill>
                  <a:srgbClr val="7030A0"/>
                </a:solidFill>
                <a:sym typeface="Symbol"/>
              </a:rPr>
              <a:t>      -                           </a:t>
            </a:r>
            <a:endParaRPr lang="fr-FR" sz="2000" b="1" dirty="0">
              <a:solidFill>
                <a:srgbClr val="7030A0"/>
              </a:solidFill>
            </a:endParaRPr>
          </a:p>
        </p:txBody>
      </p:sp>
      <p:sp>
        <p:nvSpPr>
          <p:cNvPr id="53" name="ZoneTexte 52"/>
          <p:cNvSpPr txBox="1"/>
          <p:nvPr/>
        </p:nvSpPr>
        <p:spPr>
          <a:xfrm>
            <a:off x="3714744" y="4695200"/>
            <a:ext cx="714380" cy="430887"/>
          </a:xfrm>
          <a:prstGeom prst="rect">
            <a:avLst/>
          </a:prstGeom>
          <a:noFill/>
        </p:spPr>
        <p:txBody>
          <a:bodyPr wrap="square" rtlCol="0">
            <a:spAutoFit/>
          </a:bodyPr>
          <a:lstStyle/>
          <a:p>
            <a:r>
              <a:rPr lang="fr-FR" sz="2200" b="1" dirty="0" smtClean="0">
                <a:solidFill>
                  <a:srgbClr val="C00000"/>
                </a:solidFill>
                <a:sym typeface="Symbol"/>
              </a:rPr>
              <a:t></a:t>
            </a:r>
            <a:endParaRPr lang="fr-FR" sz="2200" b="1" dirty="0">
              <a:solidFill>
                <a:srgbClr val="C00000"/>
              </a:solidFill>
            </a:endParaRPr>
          </a:p>
        </p:txBody>
      </p:sp>
      <p:cxnSp>
        <p:nvCxnSpPr>
          <p:cNvPr id="54" name="Connecteur droit 53"/>
          <p:cNvCxnSpPr/>
          <p:nvPr/>
        </p:nvCxnSpPr>
        <p:spPr>
          <a:xfrm rot="5400000" flipH="1" flipV="1">
            <a:off x="3357554" y="4483145"/>
            <a:ext cx="571504" cy="57150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55" name="Connecteur droit 54"/>
          <p:cNvCxnSpPr/>
          <p:nvPr/>
        </p:nvCxnSpPr>
        <p:spPr>
          <a:xfrm rot="10800000">
            <a:off x="-32" y="4554583"/>
            <a:ext cx="571504" cy="500066"/>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a:off x="428596" y="5284129"/>
            <a:ext cx="3714776" cy="430887"/>
          </a:xfrm>
          <a:prstGeom prst="rect">
            <a:avLst/>
          </a:prstGeom>
          <a:noFill/>
        </p:spPr>
        <p:txBody>
          <a:bodyPr wrap="square" rtlCol="0">
            <a:spAutoFit/>
          </a:bodyPr>
          <a:lstStyle/>
          <a:p>
            <a:r>
              <a:rPr lang="fr-FR" sz="2200" b="1" dirty="0" smtClean="0">
                <a:solidFill>
                  <a:srgbClr val="002060"/>
                </a:solidFill>
                <a:latin typeface="Times New Roman" pitchFamily="18" charset="0"/>
                <a:cs typeface="Times New Roman" pitchFamily="18" charset="0"/>
              </a:rPr>
              <a:t>Spectre du signal x(n)</a:t>
            </a:r>
            <a:endParaRPr lang="fr-FR" sz="2200" b="1" dirty="0">
              <a:solidFill>
                <a:srgbClr val="002060"/>
              </a:solidFill>
              <a:latin typeface="Times New Roman" pitchFamily="18" charset="0"/>
              <a:cs typeface="Times New Roman" pitchFamily="18" charset="0"/>
            </a:endParaRPr>
          </a:p>
        </p:txBody>
      </p:sp>
      <p:cxnSp>
        <p:nvCxnSpPr>
          <p:cNvPr id="57" name="Connecteur droit 56"/>
          <p:cNvCxnSpPr/>
          <p:nvPr/>
        </p:nvCxnSpPr>
        <p:spPr>
          <a:xfrm rot="16200000" flipH="1">
            <a:off x="7965305" y="4250538"/>
            <a:ext cx="857256" cy="7858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8" name="Connecteur droit 57"/>
          <p:cNvCxnSpPr/>
          <p:nvPr/>
        </p:nvCxnSpPr>
        <p:spPr>
          <a:xfrm rot="5400000">
            <a:off x="7215206" y="4286257"/>
            <a:ext cx="857256" cy="71438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0" name="Connecteur droit 59"/>
          <p:cNvCxnSpPr/>
          <p:nvPr/>
        </p:nvCxnSpPr>
        <p:spPr>
          <a:xfrm rot="16200000" flipH="1">
            <a:off x="4964909" y="4250538"/>
            <a:ext cx="857256" cy="7858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DECIMATION ET FILTRAGE</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785794"/>
            <a:ext cx="9144000" cy="1107996"/>
          </a:xfrm>
          <a:prstGeom prst="rect">
            <a:avLst/>
          </a:prstGeom>
          <a:noFill/>
        </p:spPr>
        <p:txBody>
          <a:bodyPr wrap="square" rtlCol="0">
            <a:spAutoFit/>
          </a:bodyPr>
          <a:lstStyle/>
          <a:p>
            <a:pPr algn="just"/>
            <a:r>
              <a:rPr lang="fr-FR" sz="2200" dirty="0" smtClean="0">
                <a:solidFill>
                  <a:srgbClr val="0070C0"/>
                </a:solidFill>
                <a:latin typeface="Times New Roman" pitchFamily="18" charset="0"/>
                <a:cs typeface="Times New Roman" pitchFamily="18" charset="0"/>
              </a:rPr>
              <a:t>Étant donné que le sous-échantillonnage par M provoque généralement un repli de spectres, le signal d'entrée x(n) peut avoir besoin d'être d'abord filtré  par un filtre passe-bas pour éliminer ce risque de chevauchement de spectres</a:t>
            </a:r>
            <a:endParaRPr lang="fr-FR" sz="2200" dirty="0">
              <a:solidFill>
                <a:srgbClr val="0070C0"/>
              </a:solidFill>
              <a:latin typeface="Times New Roman" pitchFamily="18" charset="0"/>
              <a:cs typeface="Times New Roman" pitchFamily="18" charset="0"/>
            </a:endParaRPr>
          </a:p>
        </p:txBody>
      </p:sp>
      <p:sp>
        <p:nvSpPr>
          <p:cNvPr id="4" name="ZoneTexte 3"/>
          <p:cNvSpPr txBox="1"/>
          <p:nvPr/>
        </p:nvSpPr>
        <p:spPr>
          <a:xfrm>
            <a:off x="0" y="1785926"/>
            <a:ext cx="3071802" cy="430887"/>
          </a:xfrm>
          <a:prstGeom prst="rect">
            <a:avLst/>
          </a:prstGeom>
          <a:noFill/>
        </p:spPr>
        <p:txBody>
          <a:bodyPr wrap="square" rtlCol="0">
            <a:spAutoFit/>
          </a:bodyPr>
          <a:lstStyle/>
          <a:p>
            <a:r>
              <a:rPr lang="fr-FR" sz="2200" b="1" u="sng" dirty="0" smtClean="0">
                <a:solidFill>
                  <a:srgbClr val="7030A0"/>
                </a:solidFill>
              </a:rPr>
              <a:t>Exemple :</a:t>
            </a:r>
            <a:endParaRPr lang="fr-FR" sz="2200" b="1" u="sng" dirty="0">
              <a:solidFill>
                <a:srgbClr val="7030A0"/>
              </a:solidFill>
            </a:endParaRPr>
          </a:p>
        </p:txBody>
      </p:sp>
      <p:cxnSp>
        <p:nvCxnSpPr>
          <p:cNvPr id="5" name="Connecteur droit avec flèche 4"/>
          <p:cNvCxnSpPr/>
          <p:nvPr/>
        </p:nvCxnSpPr>
        <p:spPr>
          <a:xfrm>
            <a:off x="0" y="3929066"/>
            <a:ext cx="40004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Connecteur droit avec flèche 5"/>
          <p:cNvCxnSpPr/>
          <p:nvPr/>
        </p:nvCxnSpPr>
        <p:spPr>
          <a:xfrm rot="5400000" flipH="1" flipV="1">
            <a:off x="892943" y="3036091"/>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1785918" y="3071810"/>
            <a:ext cx="1428760" cy="857256"/>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rot="10800000" flipV="1">
            <a:off x="428596" y="3071810"/>
            <a:ext cx="1357322" cy="857256"/>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rot="5400000">
            <a:off x="3143240" y="3929066"/>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rot="5400000">
            <a:off x="357952" y="3928272"/>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0" y="3857628"/>
            <a:ext cx="4286248" cy="400110"/>
          </a:xfrm>
          <a:prstGeom prst="rect">
            <a:avLst/>
          </a:prstGeom>
          <a:noFill/>
        </p:spPr>
        <p:txBody>
          <a:bodyPr wrap="square" rtlCol="0">
            <a:spAutoFit/>
          </a:bodyPr>
          <a:lstStyle/>
          <a:p>
            <a:r>
              <a:rPr lang="fr-FR" sz="2000" b="1" dirty="0" smtClean="0">
                <a:solidFill>
                  <a:srgbClr val="7030A0"/>
                </a:solidFill>
              </a:rPr>
              <a:t>    -</a:t>
            </a:r>
            <a:r>
              <a:rPr lang="fr-FR" sz="2000" b="1" dirty="0" smtClean="0">
                <a:solidFill>
                  <a:srgbClr val="7030A0"/>
                </a:solidFill>
                <a:sym typeface="Symbol"/>
              </a:rPr>
              <a:t>      -                           </a:t>
            </a:r>
            <a:endParaRPr lang="fr-FR" sz="2000" b="1" dirty="0">
              <a:solidFill>
                <a:srgbClr val="7030A0"/>
              </a:solidFill>
            </a:endParaRPr>
          </a:p>
        </p:txBody>
      </p:sp>
      <p:sp>
        <p:nvSpPr>
          <p:cNvPr id="12" name="ZoneTexte 11"/>
          <p:cNvSpPr txBox="1"/>
          <p:nvPr/>
        </p:nvSpPr>
        <p:spPr>
          <a:xfrm>
            <a:off x="3714744" y="3498179"/>
            <a:ext cx="714380" cy="430887"/>
          </a:xfrm>
          <a:prstGeom prst="rect">
            <a:avLst/>
          </a:prstGeom>
          <a:noFill/>
        </p:spPr>
        <p:txBody>
          <a:bodyPr wrap="square" rtlCol="0">
            <a:spAutoFit/>
          </a:bodyPr>
          <a:lstStyle/>
          <a:p>
            <a:r>
              <a:rPr lang="fr-FR" sz="2200" b="1" dirty="0" smtClean="0">
                <a:solidFill>
                  <a:srgbClr val="C00000"/>
                </a:solidFill>
                <a:sym typeface="Symbol"/>
              </a:rPr>
              <a:t></a:t>
            </a:r>
            <a:endParaRPr lang="fr-FR" sz="2200" b="1" dirty="0">
              <a:solidFill>
                <a:srgbClr val="C00000"/>
              </a:solidFill>
            </a:endParaRPr>
          </a:p>
        </p:txBody>
      </p:sp>
      <p:sp>
        <p:nvSpPr>
          <p:cNvPr id="13" name="ZoneTexte 12"/>
          <p:cNvSpPr txBox="1"/>
          <p:nvPr/>
        </p:nvSpPr>
        <p:spPr>
          <a:xfrm>
            <a:off x="1928794" y="1997981"/>
            <a:ext cx="1143008" cy="430887"/>
          </a:xfrm>
          <a:prstGeom prst="rect">
            <a:avLst/>
          </a:prstGeom>
          <a:noFill/>
        </p:spPr>
        <p:txBody>
          <a:bodyPr wrap="square" rtlCol="0">
            <a:spAutoFit/>
          </a:bodyPr>
          <a:lstStyle/>
          <a:p>
            <a:r>
              <a:rPr lang="fr-FR" sz="2200" b="1" dirty="0" smtClean="0">
                <a:solidFill>
                  <a:srgbClr val="C00000"/>
                </a:solidFill>
                <a:sym typeface="Symbol"/>
              </a:rPr>
              <a:t></a:t>
            </a:r>
            <a:r>
              <a:rPr lang="fr-FR" sz="2200" b="1" dirty="0" smtClean="0">
                <a:solidFill>
                  <a:srgbClr val="C00000"/>
                </a:solidFill>
              </a:rPr>
              <a:t>X(</a:t>
            </a:r>
            <a:r>
              <a:rPr lang="fr-FR" sz="2200" b="1" dirty="0" err="1" smtClean="0">
                <a:solidFill>
                  <a:srgbClr val="C00000"/>
                </a:solidFill>
              </a:rPr>
              <a:t>e</a:t>
            </a:r>
            <a:r>
              <a:rPr lang="fr-FR" sz="2200" b="1" baseline="30000" dirty="0" err="1" smtClean="0">
                <a:solidFill>
                  <a:srgbClr val="C00000"/>
                </a:solidFill>
              </a:rPr>
              <a:t>j</a:t>
            </a:r>
            <a:r>
              <a:rPr lang="fr-FR" sz="2200" b="1" baseline="30000" dirty="0" smtClean="0">
                <a:solidFill>
                  <a:srgbClr val="C00000"/>
                </a:solidFill>
                <a:sym typeface="Symbol"/>
              </a:rPr>
              <a:t></a:t>
            </a:r>
            <a:r>
              <a:rPr lang="fr-FR" sz="2200" b="1" dirty="0" smtClean="0">
                <a:solidFill>
                  <a:srgbClr val="C00000"/>
                </a:solidFill>
                <a:sym typeface="Symbol"/>
              </a:rPr>
              <a:t>) </a:t>
            </a:r>
            <a:endParaRPr lang="fr-FR" sz="2200" b="1" dirty="0">
              <a:solidFill>
                <a:srgbClr val="C00000"/>
              </a:solidFill>
            </a:endParaRPr>
          </a:p>
        </p:txBody>
      </p:sp>
      <p:cxnSp>
        <p:nvCxnSpPr>
          <p:cNvPr id="14" name="Connecteur droit avec flèche 13"/>
          <p:cNvCxnSpPr/>
          <p:nvPr/>
        </p:nvCxnSpPr>
        <p:spPr>
          <a:xfrm>
            <a:off x="4857784" y="3929066"/>
            <a:ext cx="40004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rot="5400000" flipH="1" flipV="1">
            <a:off x="5750727" y="3036091"/>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6643702" y="3071810"/>
            <a:ext cx="2071702" cy="571504"/>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rot="10800000" flipV="1">
            <a:off x="4500562" y="3071810"/>
            <a:ext cx="2143140" cy="71438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rot="5400000">
            <a:off x="8001024" y="3929066"/>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Connecteur droit 18"/>
          <p:cNvCxnSpPr/>
          <p:nvPr/>
        </p:nvCxnSpPr>
        <p:spPr>
          <a:xfrm rot="5400000">
            <a:off x="5215736" y="3928272"/>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6786578" y="1997981"/>
            <a:ext cx="1143008" cy="430887"/>
          </a:xfrm>
          <a:prstGeom prst="rect">
            <a:avLst/>
          </a:prstGeom>
          <a:noFill/>
        </p:spPr>
        <p:txBody>
          <a:bodyPr wrap="square" rtlCol="0">
            <a:spAutoFit/>
          </a:bodyPr>
          <a:lstStyle/>
          <a:p>
            <a:r>
              <a:rPr lang="fr-FR" sz="2200" b="1" dirty="0" smtClean="0">
                <a:solidFill>
                  <a:srgbClr val="C00000"/>
                </a:solidFill>
                <a:sym typeface="Symbol"/>
              </a:rPr>
              <a:t></a:t>
            </a:r>
            <a:r>
              <a:rPr lang="fr-FR" sz="2200" b="1" dirty="0">
                <a:solidFill>
                  <a:srgbClr val="C00000"/>
                </a:solidFill>
                <a:sym typeface="Symbol"/>
              </a:rPr>
              <a:t>Y</a:t>
            </a:r>
            <a:r>
              <a:rPr lang="fr-FR" sz="2200" b="1" dirty="0" smtClean="0">
                <a:solidFill>
                  <a:srgbClr val="C00000"/>
                </a:solidFill>
              </a:rPr>
              <a:t>(</a:t>
            </a:r>
            <a:r>
              <a:rPr lang="fr-FR" sz="2200" b="1" dirty="0" err="1" smtClean="0">
                <a:solidFill>
                  <a:srgbClr val="C00000"/>
                </a:solidFill>
              </a:rPr>
              <a:t>e</a:t>
            </a:r>
            <a:r>
              <a:rPr lang="fr-FR" sz="2200" b="1" baseline="30000" dirty="0" err="1" smtClean="0">
                <a:solidFill>
                  <a:srgbClr val="C00000"/>
                </a:solidFill>
              </a:rPr>
              <a:t>j</a:t>
            </a:r>
            <a:r>
              <a:rPr lang="fr-FR" sz="2200" b="1" baseline="30000" dirty="0" smtClean="0">
                <a:solidFill>
                  <a:srgbClr val="C00000"/>
                </a:solidFill>
                <a:sym typeface="Symbol"/>
              </a:rPr>
              <a:t></a:t>
            </a:r>
            <a:r>
              <a:rPr lang="fr-FR" sz="2200" b="1" dirty="0" smtClean="0">
                <a:solidFill>
                  <a:srgbClr val="C00000"/>
                </a:solidFill>
                <a:sym typeface="Symbol"/>
              </a:rPr>
              <a:t>) </a:t>
            </a:r>
            <a:endParaRPr lang="fr-FR" sz="2200" b="1" dirty="0">
              <a:solidFill>
                <a:srgbClr val="C00000"/>
              </a:solidFill>
            </a:endParaRPr>
          </a:p>
        </p:txBody>
      </p:sp>
      <p:sp>
        <p:nvSpPr>
          <p:cNvPr id="21" name="ZoneTexte 20"/>
          <p:cNvSpPr txBox="1"/>
          <p:nvPr/>
        </p:nvSpPr>
        <p:spPr>
          <a:xfrm>
            <a:off x="4857752" y="3901646"/>
            <a:ext cx="4286248" cy="400110"/>
          </a:xfrm>
          <a:prstGeom prst="rect">
            <a:avLst/>
          </a:prstGeom>
          <a:noFill/>
        </p:spPr>
        <p:txBody>
          <a:bodyPr wrap="square" rtlCol="0">
            <a:spAutoFit/>
          </a:bodyPr>
          <a:lstStyle/>
          <a:p>
            <a:r>
              <a:rPr lang="fr-FR" sz="2000" b="1" dirty="0" smtClean="0">
                <a:solidFill>
                  <a:srgbClr val="7030A0"/>
                </a:solidFill>
              </a:rPr>
              <a:t>    -</a:t>
            </a:r>
            <a:r>
              <a:rPr lang="fr-FR" sz="2000" b="1" dirty="0" smtClean="0">
                <a:solidFill>
                  <a:srgbClr val="7030A0"/>
                </a:solidFill>
                <a:sym typeface="Symbol"/>
              </a:rPr>
              <a:t>      -                           </a:t>
            </a:r>
            <a:endParaRPr lang="fr-FR" sz="2000" b="1" dirty="0">
              <a:solidFill>
                <a:srgbClr val="7030A0"/>
              </a:solidFill>
            </a:endParaRPr>
          </a:p>
        </p:txBody>
      </p:sp>
      <p:sp>
        <p:nvSpPr>
          <p:cNvPr id="22" name="ZoneTexte 21"/>
          <p:cNvSpPr txBox="1"/>
          <p:nvPr/>
        </p:nvSpPr>
        <p:spPr>
          <a:xfrm>
            <a:off x="8429652" y="3541099"/>
            <a:ext cx="714380" cy="430887"/>
          </a:xfrm>
          <a:prstGeom prst="rect">
            <a:avLst/>
          </a:prstGeom>
          <a:noFill/>
        </p:spPr>
        <p:txBody>
          <a:bodyPr wrap="square" rtlCol="0">
            <a:spAutoFit/>
          </a:bodyPr>
          <a:lstStyle/>
          <a:p>
            <a:r>
              <a:rPr lang="fr-FR" sz="2200" b="1" dirty="0" smtClean="0">
                <a:solidFill>
                  <a:srgbClr val="C00000"/>
                </a:solidFill>
                <a:sym typeface="Symbol"/>
              </a:rPr>
              <a:t></a:t>
            </a:r>
            <a:endParaRPr lang="fr-FR" sz="2200" b="1" dirty="0">
              <a:solidFill>
                <a:srgbClr val="C00000"/>
              </a:solidFill>
            </a:endParaRPr>
          </a:p>
        </p:txBody>
      </p:sp>
      <p:cxnSp>
        <p:nvCxnSpPr>
          <p:cNvPr id="23" name="Connecteur droit 22"/>
          <p:cNvCxnSpPr/>
          <p:nvPr/>
        </p:nvCxnSpPr>
        <p:spPr>
          <a:xfrm flipV="1">
            <a:off x="6786578" y="3329044"/>
            <a:ext cx="1857388" cy="600022"/>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rot="10800000">
            <a:off x="4714876" y="3400482"/>
            <a:ext cx="1857388" cy="52858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440468" y="4115960"/>
            <a:ext cx="3714776" cy="430887"/>
          </a:xfrm>
          <a:prstGeom prst="rect">
            <a:avLst/>
          </a:prstGeom>
          <a:noFill/>
        </p:spPr>
        <p:txBody>
          <a:bodyPr wrap="square" rtlCol="0">
            <a:spAutoFit/>
          </a:bodyPr>
          <a:lstStyle/>
          <a:p>
            <a:r>
              <a:rPr lang="fr-FR" sz="2200" b="1" dirty="0" smtClean="0">
                <a:solidFill>
                  <a:srgbClr val="002060"/>
                </a:solidFill>
                <a:latin typeface="Times New Roman" pitchFamily="18" charset="0"/>
                <a:cs typeface="Times New Roman" pitchFamily="18" charset="0"/>
              </a:rPr>
              <a:t>Spectre du signal x(n)</a:t>
            </a:r>
            <a:endParaRPr lang="fr-FR" sz="2200" b="1" dirty="0">
              <a:solidFill>
                <a:srgbClr val="002060"/>
              </a:solidFill>
              <a:latin typeface="Times New Roman" pitchFamily="18" charset="0"/>
              <a:cs typeface="Times New Roman" pitchFamily="18" charset="0"/>
            </a:endParaRPr>
          </a:p>
        </p:txBody>
      </p:sp>
      <p:sp>
        <p:nvSpPr>
          <p:cNvPr id="26" name="ZoneTexte 25"/>
          <p:cNvSpPr txBox="1"/>
          <p:nvPr/>
        </p:nvSpPr>
        <p:spPr>
          <a:xfrm>
            <a:off x="5143504" y="4130028"/>
            <a:ext cx="3714776" cy="430887"/>
          </a:xfrm>
          <a:prstGeom prst="rect">
            <a:avLst/>
          </a:prstGeom>
          <a:noFill/>
        </p:spPr>
        <p:txBody>
          <a:bodyPr wrap="square" rtlCol="0">
            <a:spAutoFit/>
          </a:bodyPr>
          <a:lstStyle/>
          <a:p>
            <a:r>
              <a:rPr lang="fr-FR" sz="2200" b="1" dirty="0" smtClean="0">
                <a:solidFill>
                  <a:srgbClr val="002060"/>
                </a:solidFill>
                <a:latin typeface="Times New Roman" pitchFamily="18" charset="0"/>
                <a:cs typeface="Times New Roman" pitchFamily="18" charset="0"/>
              </a:rPr>
              <a:t>Spectre du signal y(n) décimé</a:t>
            </a:r>
            <a:endParaRPr lang="fr-FR" sz="2200" b="1" dirty="0">
              <a:solidFill>
                <a:srgbClr val="002060"/>
              </a:solidFill>
              <a:latin typeface="Times New Roman" pitchFamily="18" charset="0"/>
              <a:cs typeface="Times New Roman" pitchFamily="18" charset="0"/>
            </a:endParaRPr>
          </a:p>
        </p:txBody>
      </p:sp>
      <p:cxnSp>
        <p:nvCxnSpPr>
          <p:cNvPr id="31" name="Connecteur droit 30"/>
          <p:cNvCxnSpPr/>
          <p:nvPr/>
        </p:nvCxnSpPr>
        <p:spPr>
          <a:xfrm rot="10800000">
            <a:off x="0" y="3571876"/>
            <a:ext cx="428596" cy="35719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rot="5400000" flipH="1" flipV="1">
            <a:off x="3214678" y="3357562"/>
            <a:ext cx="571504" cy="57150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40" name="ZoneTexte 39"/>
          <p:cNvSpPr txBox="1"/>
          <p:nvPr/>
        </p:nvSpPr>
        <p:spPr>
          <a:xfrm>
            <a:off x="0" y="4572008"/>
            <a:ext cx="3071802" cy="430887"/>
          </a:xfrm>
          <a:prstGeom prst="rect">
            <a:avLst/>
          </a:prstGeom>
          <a:noFill/>
        </p:spPr>
        <p:txBody>
          <a:bodyPr wrap="square" rtlCol="0">
            <a:spAutoFit/>
          </a:bodyPr>
          <a:lstStyle/>
          <a:p>
            <a:r>
              <a:rPr lang="fr-FR" sz="2200" b="1" u="sng" dirty="0" smtClean="0">
                <a:solidFill>
                  <a:srgbClr val="7030A0"/>
                </a:solidFill>
              </a:rPr>
              <a:t>Solution :</a:t>
            </a:r>
            <a:endParaRPr lang="fr-FR" sz="2200" b="1" u="sng" dirty="0">
              <a:solidFill>
                <a:srgbClr val="7030A0"/>
              </a:solidFill>
            </a:endParaRPr>
          </a:p>
        </p:txBody>
      </p:sp>
      <p:sp>
        <p:nvSpPr>
          <p:cNvPr id="41" name="Oval 2"/>
          <p:cNvSpPr>
            <a:spLocks noChangeArrowheads="1"/>
          </p:cNvSpPr>
          <p:nvPr/>
        </p:nvSpPr>
        <p:spPr bwMode="auto">
          <a:xfrm>
            <a:off x="4929190" y="5002229"/>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42" name="AutoShape 3"/>
          <p:cNvCxnSpPr>
            <a:cxnSpLocks noChangeShapeType="1"/>
          </p:cNvCxnSpPr>
          <p:nvPr/>
        </p:nvCxnSpPr>
        <p:spPr bwMode="auto">
          <a:xfrm rot="5400000">
            <a:off x="5179223" y="5752328"/>
            <a:ext cx="928694" cy="1588"/>
          </a:xfrm>
          <a:prstGeom prst="straightConnector1">
            <a:avLst/>
          </a:prstGeom>
          <a:noFill/>
          <a:ln w="28575">
            <a:solidFill>
              <a:schemeClr val="accent1"/>
            </a:solidFill>
            <a:round/>
            <a:headEnd/>
            <a:tailEnd type="triangle" w="med" len="med"/>
          </a:ln>
        </p:spPr>
      </p:cxnSp>
      <p:sp>
        <p:nvSpPr>
          <p:cNvPr id="43" name="Text Box 4"/>
          <p:cNvSpPr txBox="1">
            <a:spLocks noChangeArrowheads="1"/>
          </p:cNvSpPr>
          <p:nvPr/>
        </p:nvSpPr>
        <p:spPr bwMode="auto">
          <a:xfrm>
            <a:off x="5660622" y="5573733"/>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44" name="AutoShape 5"/>
          <p:cNvCxnSpPr>
            <a:cxnSpLocks noChangeShapeType="1"/>
          </p:cNvCxnSpPr>
          <p:nvPr/>
        </p:nvCxnSpPr>
        <p:spPr bwMode="auto">
          <a:xfrm>
            <a:off x="3847967" y="5716609"/>
            <a:ext cx="1081223" cy="2118"/>
          </a:xfrm>
          <a:prstGeom prst="straightConnector1">
            <a:avLst/>
          </a:prstGeom>
          <a:noFill/>
          <a:ln w="28575">
            <a:solidFill>
              <a:schemeClr val="accent1"/>
            </a:solidFill>
            <a:round/>
            <a:headEnd/>
            <a:tailEnd type="triangle" w="med" len="med"/>
          </a:ln>
        </p:spPr>
      </p:cxnSp>
      <p:cxnSp>
        <p:nvCxnSpPr>
          <p:cNvPr id="45" name="AutoShape 6"/>
          <p:cNvCxnSpPr>
            <a:cxnSpLocks noChangeShapeType="1"/>
          </p:cNvCxnSpPr>
          <p:nvPr/>
        </p:nvCxnSpPr>
        <p:spPr bwMode="auto">
          <a:xfrm>
            <a:off x="6357950" y="5716609"/>
            <a:ext cx="733687" cy="2118"/>
          </a:xfrm>
          <a:prstGeom prst="straightConnector1">
            <a:avLst/>
          </a:prstGeom>
          <a:noFill/>
          <a:ln w="28575">
            <a:solidFill>
              <a:schemeClr val="accent1"/>
            </a:solidFill>
            <a:round/>
            <a:headEnd/>
            <a:tailEnd type="triangle" w="med" len="med"/>
          </a:ln>
        </p:spPr>
      </p:cxnSp>
      <p:sp>
        <p:nvSpPr>
          <p:cNvPr id="46" name="ZoneTexte 45"/>
          <p:cNvSpPr txBox="1"/>
          <p:nvPr/>
        </p:nvSpPr>
        <p:spPr>
          <a:xfrm>
            <a:off x="1214414" y="5143512"/>
            <a:ext cx="714380" cy="461665"/>
          </a:xfrm>
          <a:prstGeom prst="rect">
            <a:avLst/>
          </a:prstGeom>
          <a:noFill/>
        </p:spPr>
        <p:txBody>
          <a:bodyPr wrap="square" rtlCol="0">
            <a:spAutoFit/>
          </a:bodyPr>
          <a:lstStyle/>
          <a:p>
            <a:r>
              <a:rPr lang="fr-FR" sz="2400" b="1" dirty="0" smtClean="0">
                <a:solidFill>
                  <a:srgbClr val="7030A0"/>
                </a:solidFill>
              </a:rPr>
              <a:t>x(n)</a:t>
            </a:r>
            <a:endParaRPr lang="fr-FR" sz="2400" b="1" dirty="0">
              <a:solidFill>
                <a:srgbClr val="7030A0"/>
              </a:solidFill>
            </a:endParaRPr>
          </a:p>
        </p:txBody>
      </p:sp>
      <p:sp>
        <p:nvSpPr>
          <p:cNvPr id="47" name="ZoneTexte 46"/>
          <p:cNvSpPr txBox="1"/>
          <p:nvPr/>
        </p:nvSpPr>
        <p:spPr>
          <a:xfrm>
            <a:off x="6429388" y="5183506"/>
            <a:ext cx="2071702" cy="461665"/>
          </a:xfrm>
          <a:prstGeom prst="rect">
            <a:avLst/>
          </a:prstGeom>
          <a:noFill/>
        </p:spPr>
        <p:txBody>
          <a:bodyPr wrap="square" rtlCol="0">
            <a:spAutoFit/>
          </a:bodyPr>
          <a:lstStyle/>
          <a:p>
            <a:r>
              <a:rPr lang="fr-FR" sz="2400" b="1" dirty="0">
                <a:solidFill>
                  <a:srgbClr val="00B050"/>
                </a:solidFill>
              </a:rPr>
              <a:t>y</a:t>
            </a:r>
            <a:r>
              <a:rPr lang="fr-FR" sz="2400" b="1" dirty="0" smtClean="0">
                <a:solidFill>
                  <a:srgbClr val="00B050"/>
                </a:solidFill>
              </a:rPr>
              <a:t>(n)=s(Mn)</a:t>
            </a:r>
            <a:endParaRPr lang="fr-FR" sz="2400" b="1" dirty="0">
              <a:solidFill>
                <a:srgbClr val="00B050"/>
              </a:solidFill>
            </a:endParaRPr>
          </a:p>
        </p:txBody>
      </p:sp>
      <p:sp>
        <p:nvSpPr>
          <p:cNvPr id="48" name="Rectangle 47"/>
          <p:cNvSpPr/>
          <p:nvPr/>
        </p:nvSpPr>
        <p:spPr>
          <a:xfrm>
            <a:off x="2143108" y="5100210"/>
            <a:ext cx="1714512" cy="121444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2" name="AutoShape 5"/>
          <p:cNvCxnSpPr>
            <a:cxnSpLocks noChangeShapeType="1"/>
          </p:cNvCxnSpPr>
          <p:nvPr/>
        </p:nvCxnSpPr>
        <p:spPr bwMode="auto">
          <a:xfrm>
            <a:off x="1071538" y="5715016"/>
            <a:ext cx="1081223" cy="2118"/>
          </a:xfrm>
          <a:prstGeom prst="straightConnector1">
            <a:avLst/>
          </a:prstGeom>
          <a:noFill/>
          <a:ln w="28575">
            <a:solidFill>
              <a:schemeClr val="accent1"/>
            </a:solidFill>
            <a:round/>
            <a:headEnd/>
            <a:tailEnd type="triangle" w="med" len="med"/>
          </a:ln>
        </p:spPr>
      </p:cxnSp>
      <p:sp>
        <p:nvSpPr>
          <p:cNvPr id="53" name="ZoneTexte 52"/>
          <p:cNvSpPr txBox="1"/>
          <p:nvPr/>
        </p:nvSpPr>
        <p:spPr>
          <a:xfrm>
            <a:off x="2143108" y="5500702"/>
            <a:ext cx="1714512" cy="461665"/>
          </a:xfrm>
          <a:prstGeom prst="rect">
            <a:avLst/>
          </a:prstGeom>
          <a:noFill/>
        </p:spPr>
        <p:txBody>
          <a:bodyPr wrap="square" rtlCol="0">
            <a:spAutoFit/>
          </a:bodyPr>
          <a:lstStyle/>
          <a:p>
            <a:pPr algn="ctr"/>
            <a:r>
              <a:rPr lang="fr-FR" sz="2400" b="1" dirty="0" smtClean="0">
                <a:solidFill>
                  <a:srgbClr val="0070C0"/>
                </a:solidFill>
              </a:rPr>
              <a:t>H(z)</a:t>
            </a:r>
            <a:endParaRPr lang="fr-FR" sz="2400" b="1" dirty="0">
              <a:solidFill>
                <a:srgbClr val="0070C0"/>
              </a:solidFill>
            </a:endParaRPr>
          </a:p>
        </p:txBody>
      </p:sp>
      <p:sp>
        <p:nvSpPr>
          <p:cNvPr id="54" name="ZoneTexte 53"/>
          <p:cNvSpPr txBox="1"/>
          <p:nvPr/>
        </p:nvSpPr>
        <p:spPr>
          <a:xfrm>
            <a:off x="1428728" y="6286520"/>
            <a:ext cx="3143272" cy="400110"/>
          </a:xfrm>
          <a:prstGeom prst="rect">
            <a:avLst/>
          </a:prstGeom>
          <a:noFill/>
        </p:spPr>
        <p:txBody>
          <a:bodyPr wrap="square" rtlCol="0">
            <a:spAutoFit/>
          </a:bodyPr>
          <a:lstStyle/>
          <a:p>
            <a:r>
              <a:rPr lang="fr-FR" sz="2000" b="1" dirty="0" smtClean="0">
                <a:solidFill>
                  <a:srgbClr val="002060"/>
                </a:solidFill>
                <a:latin typeface="Times New Roman" pitchFamily="18" charset="0"/>
                <a:cs typeface="Times New Roman" pitchFamily="18" charset="0"/>
              </a:rPr>
              <a:t>Filtre numérique passe-bas</a:t>
            </a:r>
            <a:endParaRPr lang="fr-FR" sz="2000" b="1" dirty="0">
              <a:solidFill>
                <a:srgbClr val="002060"/>
              </a:solidFill>
              <a:latin typeface="Times New Roman" pitchFamily="18" charset="0"/>
              <a:cs typeface="Times New Roman" pitchFamily="18" charset="0"/>
            </a:endParaRPr>
          </a:p>
        </p:txBody>
      </p:sp>
      <p:sp>
        <p:nvSpPr>
          <p:cNvPr id="55" name="ZoneTexte 54"/>
          <p:cNvSpPr txBox="1"/>
          <p:nvPr/>
        </p:nvSpPr>
        <p:spPr>
          <a:xfrm>
            <a:off x="4071934" y="5214950"/>
            <a:ext cx="714380" cy="461665"/>
          </a:xfrm>
          <a:prstGeom prst="rect">
            <a:avLst/>
          </a:prstGeom>
          <a:noFill/>
        </p:spPr>
        <p:txBody>
          <a:bodyPr wrap="square" rtlCol="0">
            <a:spAutoFit/>
          </a:bodyPr>
          <a:lstStyle/>
          <a:p>
            <a:r>
              <a:rPr lang="fr-FR" sz="2400" b="1" dirty="0">
                <a:solidFill>
                  <a:srgbClr val="7030A0"/>
                </a:solidFill>
              </a:rPr>
              <a:t>s</a:t>
            </a:r>
            <a:r>
              <a:rPr lang="fr-FR" sz="2400" b="1" dirty="0" smtClean="0">
                <a:solidFill>
                  <a:srgbClr val="7030A0"/>
                </a:solidFill>
              </a:rPr>
              <a:t>(n)</a:t>
            </a:r>
            <a:endParaRPr lang="fr-FR" sz="2400" b="1"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DECIMATION ET FILTRAGE</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785794"/>
            <a:ext cx="9144000" cy="430887"/>
          </a:xfrm>
          <a:prstGeom prst="rect">
            <a:avLst/>
          </a:prstGeom>
          <a:noFill/>
        </p:spPr>
        <p:txBody>
          <a:bodyPr wrap="square" rtlCol="0">
            <a:spAutoFit/>
          </a:bodyPr>
          <a:lstStyle/>
          <a:p>
            <a:pPr algn="just"/>
            <a:r>
              <a:rPr lang="fr-FR" sz="2200" dirty="0" smtClean="0">
                <a:solidFill>
                  <a:srgbClr val="0070C0"/>
                </a:solidFill>
                <a:latin typeface="Times New Roman" pitchFamily="18" charset="0"/>
                <a:cs typeface="Times New Roman" pitchFamily="18" charset="0"/>
              </a:rPr>
              <a:t>Les filtres utilisés sont généralement des RIF </a:t>
            </a:r>
            <a:endParaRPr lang="fr-FR" sz="2200" dirty="0">
              <a:solidFill>
                <a:srgbClr val="0070C0"/>
              </a:solidFill>
              <a:latin typeface="Times New Roman" pitchFamily="18" charset="0"/>
              <a:cs typeface="Times New Roman" pitchFamily="18" charset="0"/>
            </a:endParaRPr>
          </a:p>
        </p:txBody>
      </p:sp>
      <p:sp>
        <p:nvSpPr>
          <p:cNvPr id="41" name="Oval 2"/>
          <p:cNvSpPr>
            <a:spLocks noChangeArrowheads="1"/>
          </p:cNvSpPr>
          <p:nvPr/>
        </p:nvSpPr>
        <p:spPr bwMode="auto">
          <a:xfrm>
            <a:off x="4929190" y="1285860"/>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42" name="AutoShape 3"/>
          <p:cNvCxnSpPr>
            <a:cxnSpLocks noChangeShapeType="1"/>
          </p:cNvCxnSpPr>
          <p:nvPr/>
        </p:nvCxnSpPr>
        <p:spPr bwMode="auto">
          <a:xfrm rot="5400000">
            <a:off x="5179223" y="2035959"/>
            <a:ext cx="928694" cy="1588"/>
          </a:xfrm>
          <a:prstGeom prst="straightConnector1">
            <a:avLst/>
          </a:prstGeom>
          <a:noFill/>
          <a:ln w="28575">
            <a:solidFill>
              <a:schemeClr val="accent1"/>
            </a:solidFill>
            <a:round/>
            <a:headEnd/>
            <a:tailEnd type="triangle" w="med" len="med"/>
          </a:ln>
        </p:spPr>
      </p:cxnSp>
      <p:sp>
        <p:nvSpPr>
          <p:cNvPr id="43" name="Text Box 4"/>
          <p:cNvSpPr txBox="1">
            <a:spLocks noChangeArrowheads="1"/>
          </p:cNvSpPr>
          <p:nvPr/>
        </p:nvSpPr>
        <p:spPr bwMode="auto">
          <a:xfrm>
            <a:off x="5660622" y="1857364"/>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44" name="AutoShape 5"/>
          <p:cNvCxnSpPr>
            <a:cxnSpLocks noChangeShapeType="1"/>
          </p:cNvCxnSpPr>
          <p:nvPr/>
        </p:nvCxnSpPr>
        <p:spPr bwMode="auto">
          <a:xfrm>
            <a:off x="3847967" y="2000240"/>
            <a:ext cx="1081223" cy="2118"/>
          </a:xfrm>
          <a:prstGeom prst="straightConnector1">
            <a:avLst/>
          </a:prstGeom>
          <a:noFill/>
          <a:ln w="28575">
            <a:solidFill>
              <a:schemeClr val="accent1"/>
            </a:solidFill>
            <a:round/>
            <a:headEnd/>
            <a:tailEnd type="triangle" w="med" len="med"/>
          </a:ln>
        </p:spPr>
      </p:cxnSp>
      <p:cxnSp>
        <p:nvCxnSpPr>
          <p:cNvPr id="45" name="AutoShape 6"/>
          <p:cNvCxnSpPr>
            <a:cxnSpLocks noChangeShapeType="1"/>
          </p:cNvCxnSpPr>
          <p:nvPr/>
        </p:nvCxnSpPr>
        <p:spPr bwMode="auto">
          <a:xfrm>
            <a:off x="6357950" y="2000240"/>
            <a:ext cx="733687" cy="2118"/>
          </a:xfrm>
          <a:prstGeom prst="straightConnector1">
            <a:avLst/>
          </a:prstGeom>
          <a:noFill/>
          <a:ln w="28575">
            <a:solidFill>
              <a:schemeClr val="accent1"/>
            </a:solidFill>
            <a:round/>
            <a:headEnd/>
            <a:tailEnd type="triangle" w="med" len="med"/>
          </a:ln>
        </p:spPr>
      </p:cxnSp>
      <p:sp>
        <p:nvSpPr>
          <p:cNvPr id="46" name="ZoneTexte 45"/>
          <p:cNvSpPr txBox="1"/>
          <p:nvPr/>
        </p:nvSpPr>
        <p:spPr>
          <a:xfrm>
            <a:off x="500034" y="1427143"/>
            <a:ext cx="714380" cy="461665"/>
          </a:xfrm>
          <a:prstGeom prst="rect">
            <a:avLst/>
          </a:prstGeom>
          <a:noFill/>
        </p:spPr>
        <p:txBody>
          <a:bodyPr wrap="square" rtlCol="0">
            <a:spAutoFit/>
          </a:bodyPr>
          <a:lstStyle/>
          <a:p>
            <a:r>
              <a:rPr lang="fr-FR" sz="2400" b="1" dirty="0" smtClean="0">
                <a:solidFill>
                  <a:srgbClr val="7030A0"/>
                </a:solidFill>
              </a:rPr>
              <a:t>x(n)</a:t>
            </a:r>
            <a:endParaRPr lang="fr-FR" sz="2400" b="1" dirty="0">
              <a:solidFill>
                <a:srgbClr val="7030A0"/>
              </a:solidFill>
            </a:endParaRPr>
          </a:p>
        </p:txBody>
      </p:sp>
      <p:sp>
        <p:nvSpPr>
          <p:cNvPr id="47" name="ZoneTexte 46"/>
          <p:cNvSpPr txBox="1"/>
          <p:nvPr/>
        </p:nvSpPr>
        <p:spPr>
          <a:xfrm>
            <a:off x="6429388" y="1467137"/>
            <a:ext cx="2071702" cy="461665"/>
          </a:xfrm>
          <a:prstGeom prst="rect">
            <a:avLst/>
          </a:prstGeom>
          <a:noFill/>
        </p:spPr>
        <p:txBody>
          <a:bodyPr wrap="square" rtlCol="0">
            <a:spAutoFit/>
          </a:bodyPr>
          <a:lstStyle/>
          <a:p>
            <a:r>
              <a:rPr lang="fr-FR" sz="2400" b="1" dirty="0">
                <a:solidFill>
                  <a:srgbClr val="00B050"/>
                </a:solidFill>
              </a:rPr>
              <a:t>y</a:t>
            </a:r>
            <a:r>
              <a:rPr lang="fr-FR" sz="2400" b="1" dirty="0" smtClean="0">
                <a:solidFill>
                  <a:srgbClr val="00B050"/>
                </a:solidFill>
              </a:rPr>
              <a:t>(n)=s(Mn)</a:t>
            </a:r>
            <a:endParaRPr lang="fr-FR" sz="2400" b="1" dirty="0">
              <a:solidFill>
                <a:srgbClr val="00B050"/>
              </a:solidFill>
            </a:endParaRPr>
          </a:p>
        </p:txBody>
      </p:sp>
      <p:sp>
        <p:nvSpPr>
          <p:cNvPr id="48" name="Rectangle 47"/>
          <p:cNvSpPr/>
          <p:nvPr/>
        </p:nvSpPr>
        <p:spPr>
          <a:xfrm>
            <a:off x="1571604" y="1214422"/>
            <a:ext cx="2286016" cy="154509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2" name="AutoShape 5"/>
          <p:cNvCxnSpPr>
            <a:cxnSpLocks noChangeShapeType="1"/>
          </p:cNvCxnSpPr>
          <p:nvPr/>
        </p:nvCxnSpPr>
        <p:spPr bwMode="auto">
          <a:xfrm>
            <a:off x="428596" y="1998647"/>
            <a:ext cx="1081223" cy="2118"/>
          </a:xfrm>
          <a:prstGeom prst="straightConnector1">
            <a:avLst/>
          </a:prstGeom>
          <a:noFill/>
          <a:ln w="28575">
            <a:solidFill>
              <a:schemeClr val="accent1"/>
            </a:solidFill>
            <a:round/>
            <a:headEnd/>
            <a:tailEnd type="triangle" w="med" len="med"/>
          </a:ln>
        </p:spPr>
      </p:cxnSp>
      <p:sp>
        <p:nvSpPr>
          <p:cNvPr id="54" name="ZoneTexte 53"/>
          <p:cNvSpPr txBox="1"/>
          <p:nvPr/>
        </p:nvSpPr>
        <p:spPr>
          <a:xfrm>
            <a:off x="857224" y="2743138"/>
            <a:ext cx="3857652" cy="400110"/>
          </a:xfrm>
          <a:prstGeom prst="rect">
            <a:avLst/>
          </a:prstGeom>
          <a:noFill/>
        </p:spPr>
        <p:txBody>
          <a:bodyPr wrap="square" rtlCol="0">
            <a:spAutoFit/>
          </a:bodyPr>
          <a:lstStyle/>
          <a:p>
            <a:r>
              <a:rPr lang="fr-FR" sz="2000" b="1" dirty="0" smtClean="0">
                <a:solidFill>
                  <a:srgbClr val="002060"/>
                </a:solidFill>
                <a:latin typeface="Times New Roman" pitchFamily="18" charset="0"/>
                <a:cs typeface="Times New Roman" pitchFamily="18" charset="0"/>
              </a:rPr>
              <a:t>Filtre numérique RIF  passe-bas</a:t>
            </a:r>
            <a:endParaRPr lang="fr-FR" sz="2000" b="1" dirty="0">
              <a:solidFill>
                <a:srgbClr val="002060"/>
              </a:solidFill>
              <a:latin typeface="Times New Roman" pitchFamily="18" charset="0"/>
              <a:cs typeface="Times New Roman" pitchFamily="18" charset="0"/>
            </a:endParaRPr>
          </a:p>
        </p:txBody>
      </p:sp>
      <p:graphicFrame>
        <p:nvGraphicFramePr>
          <p:cNvPr id="49" name="Objet 48"/>
          <p:cNvGraphicFramePr>
            <a:graphicFrameLocks noChangeAspect="1"/>
          </p:cNvGraphicFramePr>
          <p:nvPr/>
        </p:nvGraphicFramePr>
        <p:xfrm>
          <a:off x="1571604" y="1285860"/>
          <a:ext cx="2214578" cy="714380"/>
        </p:xfrm>
        <a:graphic>
          <a:graphicData uri="http://schemas.openxmlformats.org/presentationml/2006/ole">
            <p:oleObj spid="_x0000_s8194" name="Équation" r:id="rId3" imgW="1130040" imgH="431640" progId="Equation.3">
              <p:embed/>
            </p:oleObj>
          </a:graphicData>
        </a:graphic>
      </p:graphicFrame>
      <p:graphicFrame>
        <p:nvGraphicFramePr>
          <p:cNvPr id="50" name="Objet 49"/>
          <p:cNvGraphicFramePr>
            <a:graphicFrameLocks noChangeAspect="1"/>
          </p:cNvGraphicFramePr>
          <p:nvPr/>
        </p:nvGraphicFramePr>
        <p:xfrm>
          <a:off x="1571604" y="2000240"/>
          <a:ext cx="2286016" cy="717552"/>
        </p:xfrm>
        <a:graphic>
          <a:graphicData uri="http://schemas.openxmlformats.org/presentationml/2006/ole">
            <p:oleObj spid="_x0000_s8195" name="Équation" r:id="rId4" imgW="1333440" imgH="431640" progId="Equation.3">
              <p:embed/>
            </p:oleObj>
          </a:graphicData>
        </a:graphic>
      </p:graphicFrame>
      <p:sp>
        <p:nvSpPr>
          <p:cNvPr id="51" name="ZoneTexte 50"/>
          <p:cNvSpPr txBox="1"/>
          <p:nvPr/>
        </p:nvSpPr>
        <p:spPr>
          <a:xfrm>
            <a:off x="4071934" y="1500174"/>
            <a:ext cx="714380" cy="461665"/>
          </a:xfrm>
          <a:prstGeom prst="rect">
            <a:avLst/>
          </a:prstGeom>
          <a:noFill/>
        </p:spPr>
        <p:txBody>
          <a:bodyPr wrap="square" rtlCol="0">
            <a:spAutoFit/>
          </a:bodyPr>
          <a:lstStyle/>
          <a:p>
            <a:r>
              <a:rPr lang="fr-FR" sz="2400" b="1" dirty="0">
                <a:solidFill>
                  <a:srgbClr val="7030A0"/>
                </a:solidFill>
              </a:rPr>
              <a:t>s</a:t>
            </a:r>
            <a:r>
              <a:rPr lang="fr-FR" sz="2400" b="1" dirty="0" smtClean="0">
                <a:solidFill>
                  <a:srgbClr val="7030A0"/>
                </a:solidFill>
              </a:rPr>
              <a:t>(n)</a:t>
            </a:r>
            <a:endParaRPr lang="fr-FR" sz="2400" b="1" dirty="0">
              <a:solidFill>
                <a:srgbClr val="7030A0"/>
              </a:solidFill>
            </a:endParaRPr>
          </a:p>
        </p:txBody>
      </p:sp>
      <p:sp>
        <p:nvSpPr>
          <p:cNvPr id="55" name="Rectangle 54"/>
          <p:cNvSpPr/>
          <p:nvPr/>
        </p:nvSpPr>
        <p:spPr>
          <a:xfrm>
            <a:off x="1428728" y="385762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ZoneTexte 55"/>
          <p:cNvSpPr txBox="1"/>
          <p:nvPr/>
        </p:nvSpPr>
        <p:spPr>
          <a:xfrm>
            <a:off x="1428728" y="3916924"/>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57" name="Rectangle 56"/>
          <p:cNvSpPr/>
          <p:nvPr/>
        </p:nvSpPr>
        <p:spPr>
          <a:xfrm>
            <a:off x="1428728" y="457200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ZoneTexte 57"/>
          <p:cNvSpPr txBox="1"/>
          <p:nvPr/>
        </p:nvSpPr>
        <p:spPr>
          <a:xfrm>
            <a:off x="1428728" y="4631304"/>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59" name="Rectangle 58"/>
          <p:cNvSpPr/>
          <p:nvPr/>
        </p:nvSpPr>
        <p:spPr>
          <a:xfrm>
            <a:off x="1428728" y="592933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ZoneTexte 59"/>
          <p:cNvSpPr txBox="1"/>
          <p:nvPr/>
        </p:nvSpPr>
        <p:spPr>
          <a:xfrm>
            <a:off x="1428728" y="5988626"/>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61" name="Ellipse 60"/>
          <p:cNvSpPr/>
          <p:nvPr/>
        </p:nvSpPr>
        <p:spPr>
          <a:xfrm>
            <a:off x="2571736" y="3429000"/>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ZoneTexte 61"/>
          <p:cNvSpPr txBox="1"/>
          <p:nvPr/>
        </p:nvSpPr>
        <p:spPr>
          <a:xfrm>
            <a:off x="2571736" y="3429000"/>
            <a:ext cx="357190" cy="400110"/>
          </a:xfrm>
          <a:prstGeom prst="rect">
            <a:avLst/>
          </a:prstGeom>
          <a:noFill/>
        </p:spPr>
        <p:txBody>
          <a:bodyPr wrap="square" rtlCol="0">
            <a:spAutoFit/>
          </a:bodyPr>
          <a:lstStyle/>
          <a:p>
            <a:pPr algn="ctr"/>
            <a:r>
              <a:rPr lang="fr-FR" sz="2000" b="1" dirty="0" smtClean="0">
                <a:solidFill>
                  <a:srgbClr val="0070C0"/>
                </a:solidFill>
              </a:rPr>
              <a:t>×</a:t>
            </a:r>
            <a:endParaRPr lang="fr-FR" sz="2000" b="1" dirty="0">
              <a:solidFill>
                <a:srgbClr val="0070C0"/>
              </a:solidFill>
            </a:endParaRPr>
          </a:p>
        </p:txBody>
      </p:sp>
      <p:sp>
        <p:nvSpPr>
          <p:cNvPr id="63" name="Ellipse 62"/>
          <p:cNvSpPr/>
          <p:nvPr/>
        </p:nvSpPr>
        <p:spPr>
          <a:xfrm>
            <a:off x="2571736" y="4258120"/>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 name="ZoneTexte 63"/>
          <p:cNvSpPr txBox="1"/>
          <p:nvPr/>
        </p:nvSpPr>
        <p:spPr>
          <a:xfrm>
            <a:off x="2571736" y="4258120"/>
            <a:ext cx="357190" cy="400110"/>
          </a:xfrm>
          <a:prstGeom prst="rect">
            <a:avLst/>
          </a:prstGeom>
          <a:noFill/>
        </p:spPr>
        <p:txBody>
          <a:bodyPr wrap="square" rtlCol="0">
            <a:spAutoFit/>
          </a:bodyPr>
          <a:lstStyle/>
          <a:p>
            <a:pPr algn="ctr"/>
            <a:r>
              <a:rPr lang="fr-FR" sz="2000" b="1" dirty="0" smtClean="0">
                <a:solidFill>
                  <a:srgbClr val="0070C0"/>
                </a:solidFill>
              </a:rPr>
              <a:t>×</a:t>
            </a:r>
            <a:endParaRPr lang="fr-FR" sz="2000" b="1" dirty="0">
              <a:solidFill>
                <a:srgbClr val="0070C0"/>
              </a:solidFill>
            </a:endParaRPr>
          </a:p>
        </p:txBody>
      </p:sp>
      <p:sp>
        <p:nvSpPr>
          <p:cNvPr id="65" name="Ellipse 64"/>
          <p:cNvSpPr/>
          <p:nvPr/>
        </p:nvSpPr>
        <p:spPr>
          <a:xfrm>
            <a:off x="2571736" y="6429396"/>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 name="ZoneTexte 65"/>
          <p:cNvSpPr txBox="1"/>
          <p:nvPr/>
        </p:nvSpPr>
        <p:spPr>
          <a:xfrm>
            <a:off x="2571736" y="6429396"/>
            <a:ext cx="357190" cy="400110"/>
          </a:xfrm>
          <a:prstGeom prst="rect">
            <a:avLst/>
          </a:prstGeom>
          <a:noFill/>
        </p:spPr>
        <p:txBody>
          <a:bodyPr wrap="square" rtlCol="0">
            <a:spAutoFit/>
          </a:bodyPr>
          <a:lstStyle/>
          <a:p>
            <a:pPr algn="ctr"/>
            <a:r>
              <a:rPr lang="fr-FR" sz="2000" b="1" dirty="0" smtClean="0">
                <a:solidFill>
                  <a:srgbClr val="0070C0"/>
                </a:solidFill>
              </a:rPr>
              <a:t>×</a:t>
            </a:r>
            <a:endParaRPr lang="fr-FR" sz="2000" b="1" dirty="0">
              <a:solidFill>
                <a:srgbClr val="0070C0"/>
              </a:solidFill>
            </a:endParaRPr>
          </a:p>
        </p:txBody>
      </p:sp>
      <p:sp>
        <p:nvSpPr>
          <p:cNvPr id="67" name="Rectangle 66"/>
          <p:cNvSpPr/>
          <p:nvPr/>
        </p:nvSpPr>
        <p:spPr>
          <a:xfrm>
            <a:off x="3571868" y="337272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ZoneTexte 67"/>
          <p:cNvSpPr txBox="1"/>
          <p:nvPr/>
        </p:nvSpPr>
        <p:spPr>
          <a:xfrm>
            <a:off x="3571868" y="3426741"/>
            <a:ext cx="500066" cy="430887"/>
          </a:xfrm>
          <a:prstGeom prst="rect">
            <a:avLst/>
          </a:prstGeom>
          <a:noFill/>
        </p:spPr>
        <p:txBody>
          <a:bodyPr wrap="square" rtlCol="0">
            <a:spAutoFit/>
          </a:bodyPr>
          <a:lstStyle/>
          <a:p>
            <a:pPr algn="ctr"/>
            <a:r>
              <a:rPr lang="fr-FR" sz="2200" b="1" dirty="0" smtClean="0">
                <a:solidFill>
                  <a:srgbClr val="0070C0"/>
                </a:solidFill>
              </a:rPr>
              <a:t>+</a:t>
            </a:r>
            <a:endParaRPr lang="fr-FR" sz="2200" b="1" dirty="0">
              <a:solidFill>
                <a:srgbClr val="0070C0"/>
              </a:solidFill>
            </a:endParaRPr>
          </a:p>
        </p:txBody>
      </p:sp>
      <p:cxnSp>
        <p:nvCxnSpPr>
          <p:cNvPr id="70" name="Connecteur droit avec flèche 69"/>
          <p:cNvCxnSpPr>
            <a:endCxn id="62" idx="1"/>
          </p:cNvCxnSpPr>
          <p:nvPr/>
        </p:nvCxnSpPr>
        <p:spPr>
          <a:xfrm flipV="1">
            <a:off x="285720" y="3629055"/>
            <a:ext cx="2286016" cy="14259"/>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a:stCxn id="62" idx="3"/>
            <a:endCxn id="68" idx="1"/>
          </p:cNvCxnSpPr>
          <p:nvPr/>
        </p:nvCxnSpPr>
        <p:spPr>
          <a:xfrm>
            <a:off x="2928926" y="3629055"/>
            <a:ext cx="642942" cy="1313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2" name="Connecteur droit avec flèche 81"/>
          <p:cNvCxnSpPr>
            <a:stCxn id="55" idx="2"/>
            <a:endCxn id="57" idx="0"/>
          </p:cNvCxnSpPr>
          <p:nvPr/>
        </p:nvCxnSpPr>
        <p:spPr>
          <a:xfrm rot="5400000">
            <a:off x="1571604" y="4464851"/>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4" name="Connecteur droit avec flèche 83"/>
          <p:cNvCxnSpPr>
            <a:stCxn id="57" idx="2"/>
            <a:endCxn id="59" idx="0"/>
          </p:cNvCxnSpPr>
          <p:nvPr/>
        </p:nvCxnSpPr>
        <p:spPr>
          <a:xfrm rot="5400000">
            <a:off x="1250133" y="5500702"/>
            <a:ext cx="857256" cy="1588"/>
          </a:xfrm>
          <a:prstGeom prst="straightConnector1">
            <a:avLst/>
          </a:prstGeom>
          <a:ln w="28575">
            <a:solidFill>
              <a:srgbClr val="00206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85" name="Connecteur droit avec flèche 84"/>
          <p:cNvCxnSpPr/>
          <p:nvPr/>
        </p:nvCxnSpPr>
        <p:spPr>
          <a:xfrm rot="5400000">
            <a:off x="1564815" y="3749677"/>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23" name="Connecteur droit 122"/>
          <p:cNvCxnSpPr>
            <a:endCxn id="64" idx="1"/>
          </p:cNvCxnSpPr>
          <p:nvPr/>
        </p:nvCxnSpPr>
        <p:spPr>
          <a:xfrm>
            <a:off x="1686344" y="4456778"/>
            <a:ext cx="885392" cy="1397"/>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1" name="Connecteur en angle 130"/>
          <p:cNvCxnSpPr/>
          <p:nvPr/>
        </p:nvCxnSpPr>
        <p:spPr>
          <a:xfrm rot="5400000" flipH="1" flipV="1">
            <a:off x="2008913" y="4836109"/>
            <a:ext cx="2786082" cy="857256"/>
          </a:xfrm>
          <a:prstGeom prst="bentConnector3">
            <a:avLst>
              <a:gd name="adj1" fmla="val 517"/>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38" name="Connecteur en angle 137"/>
          <p:cNvCxnSpPr>
            <a:stCxn id="64" idx="3"/>
          </p:cNvCxnSpPr>
          <p:nvPr/>
        </p:nvCxnSpPr>
        <p:spPr>
          <a:xfrm flipV="1">
            <a:off x="2928926" y="3857628"/>
            <a:ext cx="742516" cy="600547"/>
          </a:xfrm>
          <a:prstGeom prst="bentConnector3">
            <a:avLst>
              <a:gd name="adj1" fmla="val 99260"/>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53" name="Forme 152"/>
          <p:cNvCxnSpPr>
            <a:stCxn id="59" idx="2"/>
            <a:endCxn id="66" idx="1"/>
          </p:cNvCxnSpPr>
          <p:nvPr/>
        </p:nvCxnSpPr>
        <p:spPr>
          <a:xfrm rot="16200000" flipH="1">
            <a:off x="2025221" y="6082935"/>
            <a:ext cx="200055" cy="892975"/>
          </a:xfrm>
          <a:prstGeom prst="bentConnector2">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56" name="Oval 2"/>
          <p:cNvSpPr>
            <a:spLocks noChangeArrowheads="1"/>
          </p:cNvSpPr>
          <p:nvPr/>
        </p:nvSpPr>
        <p:spPr bwMode="auto">
          <a:xfrm>
            <a:off x="5153157" y="2915361"/>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157" name="AutoShape 3"/>
          <p:cNvCxnSpPr>
            <a:cxnSpLocks noChangeShapeType="1"/>
          </p:cNvCxnSpPr>
          <p:nvPr/>
        </p:nvCxnSpPr>
        <p:spPr bwMode="auto">
          <a:xfrm rot="5400000">
            <a:off x="5403190" y="3665460"/>
            <a:ext cx="928694" cy="1588"/>
          </a:xfrm>
          <a:prstGeom prst="straightConnector1">
            <a:avLst/>
          </a:prstGeom>
          <a:noFill/>
          <a:ln w="28575">
            <a:solidFill>
              <a:schemeClr val="accent1"/>
            </a:solidFill>
            <a:round/>
            <a:headEnd/>
            <a:tailEnd type="triangle" w="med" len="med"/>
          </a:ln>
        </p:spPr>
      </p:cxnSp>
      <p:sp>
        <p:nvSpPr>
          <p:cNvPr id="158" name="Text Box 4"/>
          <p:cNvSpPr txBox="1">
            <a:spLocks noChangeArrowheads="1"/>
          </p:cNvSpPr>
          <p:nvPr/>
        </p:nvSpPr>
        <p:spPr bwMode="auto">
          <a:xfrm>
            <a:off x="5884589" y="3486865"/>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159" name="AutoShape 5"/>
          <p:cNvCxnSpPr>
            <a:cxnSpLocks noChangeShapeType="1"/>
          </p:cNvCxnSpPr>
          <p:nvPr/>
        </p:nvCxnSpPr>
        <p:spPr bwMode="auto">
          <a:xfrm>
            <a:off x="4071934" y="3629741"/>
            <a:ext cx="1081223" cy="2118"/>
          </a:xfrm>
          <a:prstGeom prst="straightConnector1">
            <a:avLst/>
          </a:prstGeom>
          <a:noFill/>
          <a:ln w="28575">
            <a:solidFill>
              <a:schemeClr val="accent1"/>
            </a:solidFill>
            <a:round/>
            <a:headEnd/>
            <a:tailEnd type="triangle" w="med" len="med"/>
          </a:ln>
        </p:spPr>
      </p:cxnSp>
      <p:cxnSp>
        <p:nvCxnSpPr>
          <p:cNvPr id="160" name="AutoShape 6"/>
          <p:cNvCxnSpPr>
            <a:cxnSpLocks noChangeShapeType="1"/>
          </p:cNvCxnSpPr>
          <p:nvPr/>
        </p:nvCxnSpPr>
        <p:spPr bwMode="auto">
          <a:xfrm>
            <a:off x="6581917" y="3629741"/>
            <a:ext cx="733687" cy="2118"/>
          </a:xfrm>
          <a:prstGeom prst="straightConnector1">
            <a:avLst/>
          </a:prstGeom>
          <a:noFill/>
          <a:ln w="28575">
            <a:solidFill>
              <a:schemeClr val="accent1"/>
            </a:solidFill>
            <a:round/>
            <a:headEnd/>
            <a:tailEnd type="triangle" w="med" len="med"/>
          </a:ln>
        </p:spPr>
      </p:cxnSp>
      <p:sp>
        <p:nvSpPr>
          <p:cNvPr id="161" name="ZoneTexte 160"/>
          <p:cNvSpPr txBox="1"/>
          <p:nvPr/>
        </p:nvSpPr>
        <p:spPr>
          <a:xfrm>
            <a:off x="4295901" y="3129675"/>
            <a:ext cx="714380" cy="461665"/>
          </a:xfrm>
          <a:prstGeom prst="rect">
            <a:avLst/>
          </a:prstGeom>
          <a:noFill/>
        </p:spPr>
        <p:txBody>
          <a:bodyPr wrap="square" rtlCol="0">
            <a:spAutoFit/>
          </a:bodyPr>
          <a:lstStyle/>
          <a:p>
            <a:r>
              <a:rPr lang="fr-FR" sz="2400" b="1" dirty="0">
                <a:solidFill>
                  <a:srgbClr val="7030A0"/>
                </a:solidFill>
              </a:rPr>
              <a:t>s</a:t>
            </a:r>
            <a:r>
              <a:rPr lang="fr-FR" sz="2400" b="1" dirty="0" smtClean="0">
                <a:solidFill>
                  <a:srgbClr val="7030A0"/>
                </a:solidFill>
              </a:rPr>
              <a:t>(n)</a:t>
            </a:r>
            <a:endParaRPr lang="fr-FR" sz="2400" b="1" dirty="0">
              <a:solidFill>
                <a:srgbClr val="7030A0"/>
              </a:solidFill>
            </a:endParaRPr>
          </a:p>
        </p:txBody>
      </p:sp>
      <p:sp>
        <p:nvSpPr>
          <p:cNvPr id="162" name="ZoneTexte 161"/>
          <p:cNvSpPr txBox="1"/>
          <p:nvPr/>
        </p:nvSpPr>
        <p:spPr>
          <a:xfrm>
            <a:off x="6715140" y="3181649"/>
            <a:ext cx="2071702" cy="461665"/>
          </a:xfrm>
          <a:prstGeom prst="rect">
            <a:avLst/>
          </a:prstGeom>
          <a:noFill/>
        </p:spPr>
        <p:txBody>
          <a:bodyPr wrap="square" rtlCol="0">
            <a:spAutoFit/>
          </a:bodyPr>
          <a:lstStyle/>
          <a:p>
            <a:r>
              <a:rPr lang="fr-FR" sz="2400" b="1" dirty="0">
                <a:solidFill>
                  <a:srgbClr val="00B050"/>
                </a:solidFill>
              </a:rPr>
              <a:t>y</a:t>
            </a:r>
            <a:r>
              <a:rPr lang="fr-FR" sz="2400" b="1" dirty="0" smtClean="0">
                <a:solidFill>
                  <a:srgbClr val="00B050"/>
                </a:solidFill>
              </a:rPr>
              <a:t>(n)=s(Mn)</a:t>
            </a:r>
            <a:endParaRPr lang="fr-FR" sz="2400" b="1" dirty="0">
              <a:solidFill>
                <a:srgbClr val="00B050"/>
              </a:solidFill>
            </a:endParaRPr>
          </a:p>
        </p:txBody>
      </p:sp>
      <p:sp>
        <p:nvSpPr>
          <p:cNvPr id="163" name="ZoneTexte 162"/>
          <p:cNvSpPr txBox="1"/>
          <p:nvPr/>
        </p:nvSpPr>
        <p:spPr>
          <a:xfrm>
            <a:off x="500034" y="3253087"/>
            <a:ext cx="714380" cy="461665"/>
          </a:xfrm>
          <a:prstGeom prst="rect">
            <a:avLst/>
          </a:prstGeom>
          <a:noFill/>
        </p:spPr>
        <p:txBody>
          <a:bodyPr wrap="square" rtlCol="0">
            <a:spAutoFit/>
          </a:bodyPr>
          <a:lstStyle/>
          <a:p>
            <a:r>
              <a:rPr lang="fr-FR" sz="2400" b="1" dirty="0" smtClean="0">
                <a:solidFill>
                  <a:srgbClr val="7030A0"/>
                </a:solidFill>
              </a:rPr>
              <a:t>x(n)</a:t>
            </a:r>
            <a:endParaRPr lang="fr-FR" sz="2400" b="1" dirty="0">
              <a:solidFill>
                <a:srgbClr val="7030A0"/>
              </a:solidFill>
            </a:endParaRPr>
          </a:p>
        </p:txBody>
      </p:sp>
      <p:cxnSp>
        <p:nvCxnSpPr>
          <p:cNvPr id="164" name="Connecteur droit avec flèche 163"/>
          <p:cNvCxnSpPr/>
          <p:nvPr/>
        </p:nvCxnSpPr>
        <p:spPr>
          <a:xfrm rot="5400000" flipH="1" flipV="1">
            <a:off x="2614337" y="4000107"/>
            <a:ext cx="285752"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5" name="Connecteur droit avec flèche 164"/>
          <p:cNvCxnSpPr/>
          <p:nvPr/>
        </p:nvCxnSpPr>
        <p:spPr>
          <a:xfrm rot="5400000" flipH="1" flipV="1">
            <a:off x="2615435" y="4815159"/>
            <a:ext cx="285752"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7" name="Connecteur droit avec flèche 166"/>
          <p:cNvCxnSpPr/>
          <p:nvPr/>
        </p:nvCxnSpPr>
        <p:spPr>
          <a:xfrm rot="5400000">
            <a:off x="2628008" y="6285726"/>
            <a:ext cx="285752"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8" name="ZoneTexte 167"/>
          <p:cNvSpPr txBox="1"/>
          <p:nvPr/>
        </p:nvSpPr>
        <p:spPr>
          <a:xfrm>
            <a:off x="2786050" y="3857628"/>
            <a:ext cx="500066" cy="400110"/>
          </a:xfrm>
          <a:prstGeom prst="rect">
            <a:avLst/>
          </a:prstGeom>
          <a:noFill/>
          <a:ln>
            <a:noFill/>
          </a:ln>
        </p:spPr>
        <p:txBody>
          <a:bodyPr wrap="square" rtlCol="0">
            <a:spAutoFit/>
          </a:bodyPr>
          <a:lstStyle/>
          <a:p>
            <a:r>
              <a:rPr lang="fr-FR" sz="2000" b="1" dirty="0" smtClean="0"/>
              <a:t>h</a:t>
            </a:r>
            <a:r>
              <a:rPr lang="fr-FR" sz="2000" b="1" baseline="-25000" dirty="0" smtClean="0"/>
              <a:t>0</a:t>
            </a:r>
            <a:endParaRPr lang="fr-FR" sz="2000" b="1" dirty="0"/>
          </a:p>
        </p:txBody>
      </p:sp>
      <p:sp>
        <p:nvSpPr>
          <p:cNvPr id="169" name="ZoneTexte 168"/>
          <p:cNvSpPr txBox="1"/>
          <p:nvPr/>
        </p:nvSpPr>
        <p:spPr>
          <a:xfrm>
            <a:off x="2786050" y="4714884"/>
            <a:ext cx="500066" cy="400110"/>
          </a:xfrm>
          <a:prstGeom prst="rect">
            <a:avLst/>
          </a:prstGeom>
          <a:noFill/>
          <a:ln>
            <a:noFill/>
          </a:ln>
        </p:spPr>
        <p:txBody>
          <a:bodyPr wrap="square" rtlCol="0">
            <a:spAutoFit/>
          </a:bodyPr>
          <a:lstStyle/>
          <a:p>
            <a:r>
              <a:rPr lang="fr-FR" sz="2000" b="1" dirty="0" smtClean="0"/>
              <a:t>h</a:t>
            </a:r>
            <a:r>
              <a:rPr lang="fr-FR" sz="2000" b="1" baseline="-25000" dirty="0"/>
              <a:t>1</a:t>
            </a:r>
            <a:endParaRPr lang="fr-FR" sz="2000" b="1" dirty="0"/>
          </a:p>
        </p:txBody>
      </p:sp>
      <p:sp>
        <p:nvSpPr>
          <p:cNvPr id="170" name="ZoneTexte 169"/>
          <p:cNvSpPr txBox="1"/>
          <p:nvPr/>
        </p:nvSpPr>
        <p:spPr>
          <a:xfrm>
            <a:off x="2786050" y="6072206"/>
            <a:ext cx="714380" cy="400110"/>
          </a:xfrm>
          <a:prstGeom prst="rect">
            <a:avLst/>
          </a:prstGeom>
          <a:noFill/>
          <a:ln>
            <a:noFill/>
          </a:ln>
        </p:spPr>
        <p:txBody>
          <a:bodyPr wrap="square" rtlCol="0">
            <a:spAutoFit/>
          </a:bodyPr>
          <a:lstStyle/>
          <a:p>
            <a:r>
              <a:rPr lang="fr-FR" sz="2000" b="1" dirty="0" err="1" smtClean="0"/>
              <a:t>h</a:t>
            </a:r>
            <a:r>
              <a:rPr lang="fr-FR" sz="2000" b="1" baseline="-25000" dirty="0" err="1" smtClean="0"/>
              <a:t>N</a:t>
            </a:r>
            <a:r>
              <a:rPr lang="fr-FR" sz="2000" b="1" baseline="-25000" dirty="0" smtClean="0"/>
              <a:t>-1</a:t>
            </a:r>
            <a:endParaRPr lang="fr-FR" sz="20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DECIMATION ET FILTRAGE</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571480"/>
            <a:ext cx="9144000" cy="430887"/>
          </a:xfrm>
          <a:prstGeom prst="rect">
            <a:avLst/>
          </a:prstGeom>
          <a:noFill/>
        </p:spPr>
        <p:txBody>
          <a:bodyPr wrap="square" rtlCol="0">
            <a:spAutoFit/>
          </a:bodyPr>
          <a:lstStyle/>
          <a:p>
            <a:pPr algn="just"/>
            <a:r>
              <a:rPr lang="fr-FR" sz="2200" dirty="0" smtClean="0">
                <a:solidFill>
                  <a:srgbClr val="0070C0"/>
                </a:solidFill>
                <a:latin typeface="Times New Roman" pitchFamily="18" charset="0"/>
                <a:cs typeface="Times New Roman" pitchFamily="18" charset="0"/>
              </a:rPr>
              <a:t>Ceci est équivalent à </a:t>
            </a:r>
            <a:endParaRPr lang="fr-FR" sz="2200" dirty="0">
              <a:solidFill>
                <a:srgbClr val="0070C0"/>
              </a:solidFill>
              <a:latin typeface="Times New Roman" pitchFamily="18" charset="0"/>
              <a:cs typeface="Times New Roman" pitchFamily="18" charset="0"/>
            </a:endParaRPr>
          </a:p>
        </p:txBody>
      </p:sp>
      <p:sp>
        <p:nvSpPr>
          <p:cNvPr id="41" name="Oval 2"/>
          <p:cNvSpPr>
            <a:spLocks noChangeArrowheads="1"/>
          </p:cNvSpPr>
          <p:nvPr/>
        </p:nvSpPr>
        <p:spPr bwMode="auto">
          <a:xfrm>
            <a:off x="4929190" y="1071546"/>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42" name="AutoShape 3"/>
          <p:cNvCxnSpPr>
            <a:cxnSpLocks noChangeShapeType="1"/>
          </p:cNvCxnSpPr>
          <p:nvPr/>
        </p:nvCxnSpPr>
        <p:spPr bwMode="auto">
          <a:xfrm rot="5400000">
            <a:off x="5179223" y="1821645"/>
            <a:ext cx="928694" cy="1588"/>
          </a:xfrm>
          <a:prstGeom prst="straightConnector1">
            <a:avLst/>
          </a:prstGeom>
          <a:noFill/>
          <a:ln w="28575">
            <a:solidFill>
              <a:schemeClr val="accent1"/>
            </a:solidFill>
            <a:round/>
            <a:headEnd/>
            <a:tailEnd type="triangle" w="med" len="med"/>
          </a:ln>
        </p:spPr>
      </p:cxnSp>
      <p:sp>
        <p:nvSpPr>
          <p:cNvPr id="43" name="Text Box 4"/>
          <p:cNvSpPr txBox="1">
            <a:spLocks noChangeArrowheads="1"/>
          </p:cNvSpPr>
          <p:nvPr/>
        </p:nvSpPr>
        <p:spPr bwMode="auto">
          <a:xfrm>
            <a:off x="5660622" y="1643050"/>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44" name="AutoShape 5"/>
          <p:cNvCxnSpPr>
            <a:cxnSpLocks noChangeShapeType="1"/>
          </p:cNvCxnSpPr>
          <p:nvPr/>
        </p:nvCxnSpPr>
        <p:spPr bwMode="auto">
          <a:xfrm>
            <a:off x="3847967" y="1785926"/>
            <a:ext cx="1081223" cy="2118"/>
          </a:xfrm>
          <a:prstGeom prst="straightConnector1">
            <a:avLst/>
          </a:prstGeom>
          <a:noFill/>
          <a:ln w="28575">
            <a:solidFill>
              <a:schemeClr val="accent1"/>
            </a:solidFill>
            <a:round/>
            <a:headEnd/>
            <a:tailEnd type="triangle" w="med" len="med"/>
          </a:ln>
        </p:spPr>
      </p:cxnSp>
      <p:cxnSp>
        <p:nvCxnSpPr>
          <p:cNvPr id="45" name="AutoShape 6"/>
          <p:cNvCxnSpPr>
            <a:cxnSpLocks noChangeShapeType="1"/>
          </p:cNvCxnSpPr>
          <p:nvPr/>
        </p:nvCxnSpPr>
        <p:spPr bwMode="auto">
          <a:xfrm>
            <a:off x="6357950" y="1785926"/>
            <a:ext cx="733687" cy="2118"/>
          </a:xfrm>
          <a:prstGeom prst="straightConnector1">
            <a:avLst/>
          </a:prstGeom>
          <a:noFill/>
          <a:ln w="28575">
            <a:solidFill>
              <a:schemeClr val="accent1"/>
            </a:solidFill>
            <a:round/>
            <a:headEnd/>
            <a:tailEnd type="triangle" w="med" len="med"/>
          </a:ln>
        </p:spPr>
      </p:cxnSp>
      <p:sp>
        <p:nvSpPr>
          <p:cNvPr id="46" name="ZoneTexte 45"/>
          <p:cNvSpPr txBox="1"/>
          <p:nvPr/>
        </p:nvSpPr>
        <p:spPr>
          <a:xfrm>
            <a:off x="500034" y="1212829"/>
            <a:ext cx="714380" cy="461665"/>
          </a:xfrm>
          <a:prstGeom prst="rect">
            <a:avLst/>
          </a:prstGeom>
          <a:noFill/>
        </p:spPr>
        <p:txBody>
          <a:bodyPr wrap="square" rtlCol="0">
            <a:spAutoFit/>
          </a:bodyPr>
          <a:lstStyle/>
          <a:p>
            <a:r>
              <a:rPr lang="fr-FR" sz="2400" b="1" dirty="0" smtClean="0">
                <a:solidFill>
                  <a:srgbClr val="7030A0"/>
                </a:solidFill>
              </a:rPr>
              <a:t>x(n)</a:t>
            </a:r>
            <a:endParaRPr lang="fr-FR" sz="2400" b="1" dirty="0">
              <a:solidFill>
                <a:srgbClr val="7030A0"/>
              </a:solidFill>
            </a:endParaRPr>
          </a:p>
        </p:txBody>
      </p:sp>
      <p:sp>
        <p:nvSpPr>
          <p:cNvPr id="47" name="ZoneTexte 46"/>
          <p:cNvSpPr txBox="1"/>
          <p:nvPr/>
        </p:nvSpPr>
        <p:spPr>
          <a:xfrm>
            <a:off x="6429388" y="1252823"/>
            <a:ext cx="2071702" cy="461665"/>
          </a:xfrm>
          <a:prstGeom prst="rect">
            <a:avLst/>
          </a:prstGeom>
          <a:noFill/>
        </p:spPr>
        <p:txBody>
          <a:bodyPr wrap="square" rtlCol="0">
            <a:spAutoFit/>
          </a:bodyPr>
          <a:lstStyle/>
          <a:p>
            <a:r>
              <a:rPr lang="fr-FR" sz="2400" b="1" dirty="0">
                <a:solidFill>
                  <a:srgbClr val="00B050"/>
                </a:solidFill>
              </a:rPr>
              <a:t>y</a:t>
            </a:r>
            <a:r>
              <a:rPr lang="fr-FR" sz="2400" b="1" dirty="0" smtClean="0">
                <a:solidFill>
                  <a:srgbClr val="00B050"/>
                </a:solidFill>
              </a:rPr>
              <a:t>(n)=s(Mn)</a:t>
            </a:r>
            <a:endParaRPr lang="fr-FR" sz="2400" b="1" dirty="0">
              <a:solidFill>
                <a:srgbClr val="00B050"/>
              </a:solidFill>
            </a:endParaRPr>
          </a:p>
        </p:txBody>
      </p:sp>
      <p:sp>
        <p:nvSpPr>
          <p:cNvPr id="48" name="Rectangle 47"/>
          <p:cNvSpPr/>
          <p:nvPr/>
        </p:nvSpPr>
        <p:spPr>
          <a:xfrm>
            <a:off x="1571604" y="1000108"/>
            <a:ext cx="2286016" cy="154509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2" name="AutoShape 5"/>
          <p:cNvCxnSpPr>
            <a:cxnSpLocks noChangeShapeType="1"/>
          </p:cNvCxnSpPr>
          <p:nvPr/>
        </p:nvCxnSpPr>
        <p:spPr bwMode="auto">
          <a:xfrm>
            <a:off x="428596" y="1784333"/>
            <a:ext cx="1081223" cy="2118"/>
          </a:xfrm>
          <a:prstGeom prst="straightConnector1">
            <a:avLst/>
          </a:prstGeom>
          <a:noFill/>
          <a:ln w="28575">
            <a:solidFill>
              <a:schemeClr val="accent1"/>
            </a:solidFill>
            <a:round/>
            <a:headEnd/>
            <a:tailEnd type="triangle" w="med" len="med"/>
          </a:ln>
        </p:spPr>
      </p:cxnSp>
      <p:sp>
        <p:nvSpPr>
          <p:cNvPr id="54" name="ZoneTexte 53"/>
          <p:cNvSpPr txBox="1"/>
          <p:nvPr/>
        </p:nvSpPr>
        <p:spPr>
          <a:xfrm>
            <a:off x="857224" y="2457386"/>
            <a:ext cx="3857652" cy="400110"/>
          </a:xfrm>
          <a:prstGeom prst="rect">
            <a:avLst/>
          </a:prstGeom>
          <a:noFill/>
        </p:spPr>
        <p:txBody>
          <a:bodyPr wrap="square" rtlCol="0">
            <a:spAutoFit/>
          </a:bodyPr>
          <a:lstStyle/>
          <a:p>
            <a:r>
              <a:rPr lang="fr-FR" sz="2000" b="1" dirty="0" smtClean="0">
                <a:solidFill>
                  <a:srgbClr val="002060"/>
                </a:solidFill>
                <a:latin typeface="Times New Roman" pitchFamily="18" charset="0"/>
                <a:cs typeface="Times New Roman" pitchFamily="18" charset="0"/>
              </a:rPr>
              <a:t>Filtre numérique RIF  passe-bas</a:t>
            </a:r>
            <a:endParaRPr lang="fr-FR" sz="2000" b="1" dirty="0">
              <a:solidFill>
                <a:srgbClr val="002060"/>
              </a:solidFill>
              <a:latin typeface="Times New Roman" pitchFamily="18" charset="0"/>
              <a:cs typeface="Times New Roman" pitchFamily="18" charset="0"/>
            </a:endParaRPr>
          </a:p>
        </p:txBody>
      </p:sp>
      <p:graphicFrame>
        <p:nvGraphicFramePr>
          <p:cNvPr id="49" name="Objet 48"/>
          <p:cNvGraphicFramePr>
            <a:graphicFrameLocks noChangeAspect="1"/>
          </p:cNvGraphicFramePr>
          <p:nvPr/>
        </p:nvGraphicFramePr>
        <p:xfrm>
          <a:off x="1571604" y="1071546"/>
          <a:ext cx="2214578" cy="714380"/>
        </p:xfrm>
        <a:graphic>
          <a:graphicData uri="http://schemas.openxmlformats.org/presentationml/2006/ole">
            <p:oleObj spid="_x0000_s9218" name="Équation" r:id="rId3" imgW="1130040" imgH="431640" progId="Equation.3">
              <p:embed/>
            </p:oleObj>
          </a:graphicData>
        </a:graphic>
      </p:graphicFrame>
      <p:graphicFrame>
        <p:nvGraphicFramePr>
          <p:cNvPr id="50" name="Objet 49"/>
          <p:cNvGraphicFramePr>
            <a:graphicFrameLocks noChangeAspect="1"/>
          </p:cNvGraphicFramePr>
          <p:nvPr/>
        </p:nvGraphicFramePr>
        <p:xfrm>
          <a:off x="1571604" y="1785926"/>
          <a:ext cx="2286016" cy="717552"/>
        </p:xfrm>
        <a:graphic>
          <a:graphicData uri="http://schemas.openxmlformats.org/presentationml/2006/ole">
            <p:oleObj spid="_x0000_s9219" name="Équation" r:id="rId4" imgW="1333440" imgH="431640" progId="Equation.3">
              <p:embed/>
            </p:oleObj>
          </a:graphicData>
        </a:graphic>
      </p:graphicFrame>
      <p:sp>
        <p:nvSpPr>
          <p:cNvPr id="51" name="ZoneTexte 50"/>
          <p:cNvSpPr txBox="1"/>
          <p:nvPr/>
        </p:nvSpPr>
        <p:spPr>
          <a:xfrm>
            <a:off x="4071934" y="1285860"/>
            <a:ext cx="714380" cy="461665"/>
          </a:xfrm>
          <a:prstGeom prst="rect">
            <a:avLst/>
          </a:prstGeom>
          <a:noFill/>
        </p:spPr>
        <p:txBody>
          <a:bodyPr wrap="square" rtlCol="0">
            <a:spAutoFit/>
          </a:bodyPr>
          <a:lstStyle/>
          <a:p>
            <a:r>
              <a:rPr lang="fr-FR" sz="2400" b="1" dirty="0">
                <a:solidFill>
                  <a:srgbClr val="7030A0"/>
                </a:solidFill>
              </a:rPr>
              <a:t>s</a:t>
            </a:r>
            <a:r>
              <a:rPr lang="fr-FR" sz="2400" b="1" dirty="0" smtClean="0">
                <a:solidFill>
                  <a:srgbClr val="7030A0"/>
                </a:solidFill>
              </a:rPr>
              <a:t>(n)</a:t>
            </a:r>
            <a:endParaRPr lang="fr-FR" sz="2400" b="1" dirty="0">
              <a:solidFill>
                <a:srgbClr val="7030A0"/>
              </a:solidFill>
            </a:endParaRPr>
          </a:p>
        </p:txBody>
      </p:sp>
      <p:sp>
        <p:nvSpPr>
          <p:cNvPr id="55" name="Rectangle 54"/>
          <p:cNvSpPr/>
          <p:nvPr/>
        </p:nvSpPr>
        <p:spPr>
          <a:xfrm>
            <a:off x="1428728" y="354335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ZoneTexte 55"/>
          <p:cNvSpPr txBox="1"/>
          <p:nvPr/>
        </p:nvSpPr>
        <p:spPr>
          <a:xfrm>
            <a:off x="1428728" y="3602654"/>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57" name="Rectangle 56"/>
          <p:cNvSpPr/>
          <p:nvPr/>
        </p:nvSpPr>
        <p:spPr>
          <a:xfrm>
            <a:off x="1428728" y="425773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ZoneTexte 57"/>
          <p:cNvSpPr txBox="1"/>
          <p:nvPr/>
        </p:nvSpPr>
        <p:spPr>
          <a:xfrm>
            <a:off x="1428728" y="4317034"/>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59" name="Rectangle 58"/>
          <p:cNvSpPr/>
          <p:nvPr/>
        </p:nvSpPr>
        <p:spPr>
          <a:xfrm>
            <a:off x="1428728" y="561506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ZoneTexte 59"/>
          <p:cNvSpPr txBox="1"/>
          <p:nvPr/>
        </p:nvSpPr>
        <p:spPr>
          <a:xfrm>
            <a:off x="1428728" y="5674356"/>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61" name="Ellipse 60"/>
          <p:cNvSpPr/>
          <p:nvPr/>
        </p:nvSpPr>
        <p:spPr>
          <a:xfrm>
            <a:off x="5143504" y="3114730"/>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ZoneTexte 61"/>
          <p:cNvSpPr txBox="1"/>
          <p:nvPr/>
        </p:nvSpPr>
        <p:spPr>
          <a:xfrm>
            <a:off x="5143504" y="3114730"/>
            <a:ext cx="357190" cy="461665"/>
          </a:xfrm>
          <a:prstGeom prst="rect">
            <a:avLst/>
          </a:prstGeom>
          <a:noFill/>
        </p:spPr>
        <p:txBody>
          <a:bodyPr wrap="square" rtlCol="0">
            <a:spAutoFit/>
          </a:bodyPr>
          <a:lstStyle/>
          <a:p>
            <a:pPr algn="ctr"/>
            <a:r>
              <a:rPr lang="fr-FR" sz="2400" b="1" dirty="0" smtClean="0">
                <a:solidFill>
                  <a:srgbClr val="0070C0"/>
                </a:solidFill>
              </a:rPr>
              <a:t>×</a:t>
            </a:r>
            <a:endParaRPr lang="fr-FR" sz="2400" b="1" dirty="0">
              <a:solidFill>
                <a:srgbClr val="0070C0"/>
              </a:solidFill>
            </a:endParaRPr>
          </a:p>
        </p:txBody>
      </p:sp>
      <p:sp>
        <p:nvSpPr>
          <p:cNvPr id="63" name="Ellipse 62"/>
          <p:cNvSpPr/>
          <p:nvPr/>
        </p:nvSpPr>
        <p:spPr>
          <a:xfrm>
            <a:off x="5143504" y="3900548"/>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 name="ZoneTexte 63"/>
          <p:cNvSpPr txBox="1"/>
          <p:nvPr/>
        </p:nvSpPr>
        <p:spPr>
          <a:xfrm>
            <a:off x="5143504" y="3900548"/>
            <a:ext cx="357190" cy="400110"/>
          </a:xfrm>
          <a:prstGeom prst="rect">
            <a:avLst/>
          </a:prstGeom>
          <a:noFill/>
        </p:spPr>
        <p:txBody>
          <a:bodyPr wrap="square" rtlCol="0">
            <a:spAutoFit/>
          </a:bodyPr>
          <a:lstStyle/>
          <a:p>
            <a:pPr algn="ctr"/>
            <a:r>
              <a:rPr lang="fr-FR" sz="2000" b="1" dirty="0" smtClean="0">
                <a:solidFill>
                  <a:srgbClr val="0070C0"/>
                </a:solidFill>
              </a:rPr>
              <a:t>×</a:t>
            </a:r>
            <a:endParaRPr lang="fr-FR" sz="2000" b="1" dirty="0">
              <a:solidFill>
                <a:srgbClr val="0070C0"/>
              </a:solidFill>
            </a:endParaRPr>
          </a:p>
        </p:txBody>
      </p:sp>
      <p:sp>
        <p:nvSpPr>
          <p:cNvPr id="65" name="Ellipse 64"/>
          <p:cNvSpPr/>
          <p:nvPr/>
        </p:nvSpPr>
        <p:spPr>
          <a:xfrm>
            <a:off x="5214942" y="6115126"/>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 name="ZoneTexte 65"/>
          <p:cNvSpPr txBox="1"/>
          <p:nvPr/>
        </p:nvSpPr>
        <p:spPr>
          <a:xfrm>
            <a:off x="5214942" y="6115126"/>
            <a:ext cx="357190" cy="400110"/>
          </a:xfrm>
          <a:prstGeom prst="rect">
            <a:avLst/>
          </a:prstGeom>
          <a:noFill/>
        </p:spPr>
        <p:txBody>
          <a:bodyPr wrap="square" rtlCol="0">
            <a:spAutoFit/>
          </a:bodyPr>
          <a:lstStyle/>
          <a:p>
            <a:pPr algn="ctr"/>
            <a:r>
              <a:rPr lang="fr-FR" sz="2000" b="1" dirty="0" smtClean="0">
                <a:solidFill>
                  <a:srgbClr val="0070C0"/>
                </a:solidFill>
              </a:rPr>
              <a:t>×</a:t>
            </a:r>
            <a:endParaRPr lang="fr-FR" sz="2000" b="1" dirty="0">
              <a:solidFill>
                <a:srgbClr val="0070C0"/>
              </a:solidFill>
            </a:endParaRPr>
          </a:p>
        </p:txBody>
      </p:sp>
      <p:sp>
        <p:nvSpPr>
          <p:cNvPr id="67" name="Rectangle 66"/>
          <p:cNvSpPr/>
          <p:nvPr/>
        </p:nvSpPr>
        <p:spPr>
          <a:xfrm>
            <a:off x="6143636" y="305845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ZoneTexte 67"/>
          <p:cNvSpPr txBox="1"/>
          <p:nvPr/>
        </p:nvSpPr>
        <p:spPr>
          <a:xfrm>
            <a:off x="6143636" y="3112471"/>
            <a:ext cx="500066" cy="430887"/>
          </a:xfrm>
          <a:prstGeom prst="rect">
            <a:avLst/>
          </a:prstGeom>
          <a:noFill/>
        </p:spPr>
        <p:txBody>
          <a:bodyPr wrap="square" rtlCol="0">
            <a:spAutoFit/>
          </a:bodyPr>
          <a:lstStyle/>
          <a:p>
            <a:pPr algn="ctr"/>
            <a:r>
              <a:rPr lang="fr-FR" sz="2200" b="1" dirty="0" smtClean="0">
                <a:solidFill>
                  <a:srgbClr val="0070C0"/>
                </a:solidFill>
              </a:rPr>
              <a:t>+</a:t>
            </a:r>
            <a:endParaRPr lang="fr-FR" sz="2200" b="1" dirty="0">
              <a:solidFill>
                <a:srgbClr val="0070C0"/>
              </a:solidFill>
            </a:endParaRPr>
          </a:p>
        </p:txBody>
      </p:sp>
      <p:cxnSp>
        <p:nvCxnSpPr>
          <p:cNvPr id="70" name="Connecteur droit avec flèche 69"/>
          <p:cNvCxnSpPr/>
          <p:nvPr/>
        </p:nvCxnSpPr>
        <p:spPr>
          <a:xfrm flipV="1">
            <a:off x="1142976" y="3329044"/>
            <a:ext cx="1643074" cy="2"/>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a:stCxn id="62" idx="3"/>
            <a:endCxn id="68" idx="1"/>
          </p:cNvCxnSpPr>
          <p:nvPr/>
        </p:nvCxnSpPr>
        <p:spPr>
          <a:xfrm flipV="1">
            <a:off x="5500694" y="3327915"/>
            <a:ext cx="642942" cy="1764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2" name="Connecteur droit avec flèche 81"/>
          <p:cNvCxnSpPr>
            <a:stCxn id="55" idx="2"/>
            <a:endCxn id="57" idx="0"/>
          </p:cNvCxnSpPr>
          <p:nvPr/>
        </p:nvCxnSpPr>
        <p:spPr>
          <a:xfrm rot="5400000">
            <a:off x="1571604" y="4150581"/>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4" name="Connecteur droit avec flèche 83"/>
          <p:cNvCxnSpPr>
            <a:stCxn id="57" idx="2"/>
            <a:endCxn id="59" idx="0"/>
          </p:cNvCxnSpPr>
          <p:nvPr/>
        </p:nvCxnSpPr>
        <p:spPr>
          <a:xfrm rot="5400000">
            <a:off x="1250133" y="5186432"/>
            <a:ext cx="857256" cy="1588"/>
          </a:xfrm>
          <a:prstGeom prst="straightConnector1">
            <a:avLst/>
          </a:prstGeom>
          <a:ln w="28575">
            <a:solidFill>
              <a:srgbClr val="00206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85" name="Connecteur droit avec flèche 84"/>
          <p:cNvCxnSpPr/>
          <p:nvPr/>
        </p:nvCxnSpPr>
        <p:spPr>
          <a:xfrm rot="5400000">
            <a:off x="1564815" y="3435407"/>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23" name="Connecteur droit 122"/>
          <p:cNvCxnSpPr>
            <a:stCxn id="78" idx="6"/>
            <a:endCxn id="64" idx="1"/>
          </p:cNvCxnSpPr>
          <p:nvPr/>
        </p:nvCxnSpPr>
        <p:spPr>
          <a:xfrm flipV="1">
            <a:off x="3410509" y="4100603"/>
            <a:ext cx="1732995" cy="13901"/>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1" name="Connecteur en angle 130"/>
          <p:cNvCxnSpPr>
            <a:stCxn id="66" idx="3"/>
          </p:cNvCxnSpPr>
          <p:nvPr/>
        </p:nvCxnSpPr>
        <p:spPr>
          <a:xfrm flipV="1">
            <a:off x="5572132" y="3557426"/>
            <a:ext cx="830218" cy="2757755"/>
          </a:xfrm>
          <a:prstGeom prst="bentConnector2">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38" name="Connecteur en angle 137"/>
          <p:cNvCxnSpPr>
            <a:stCxn id="64" idx="3"/>
          </p:cNvCxnSpPr>
          <p:nvPr/>
        </p:nvCxnSpPr>
        <p:spPr>
          <a:xfrm flipV="1">
            <a:off x="5500694" y="3500057"/>
            <a:ext cx="742516" cy="600546"/>
          </a:xfrm>
          <a:prstGeom prst="bentConnector3">
            <a:avLst>
              <a:gd name="adj1" fmla="val 50000"/>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53" name="Forme 152"/>
          <p:cNvCxnSpPr>
            <a:stCxn id="59" idx="2"/>
          </p:cNvCxnSpPr>
          <p:nvPr/>
        </p:nvCxnSpPr>
        <p:spPr>
          <a:xfrm rot="16200000" flipH="1">
            <a:off x="2125248" y="5668638"/>
            <a:ext cx="214314" cy="1107289"/>
          </a:xfrm>
          <a:prstGeom prst="bentConnector2">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56" name="Oval 2"/>
          <p:cNvSpPr>
            <a:spLocks noChangeArrowheads="1"/>
          </p:cNvSpPr>
          <p:nvPr/>
        </p:nvSpPr>
        <p:spPr bwMode="auto">
          <a:xfrm>
            <a:off x="2742748" y="2971854"/>
            <a:ext cx="652595" cy="714380"/>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157" name="AutoShape 3"/>
          <p:cNvCxnSpPr>
            <a:cxnSpLocks noChangeShapeType="1"/>
          </p:cNvCxnSpPr>
          <p:nvPr/>
        </p:nvCxnSpPr>
        <p:spPr bwMode="auto">
          <a:xfrm rot="16200000" flipH="1">
            <a:off x="2820669" y="3364760"/>
            <a:ext cx="500068" cy="3"/>
          </a:xfrm>
          <a:prstGeom prst="straightConnector1">
            <a:avLst/>
          </a:prstGeom>
          <a:noFill/>
          <a:ln w="28575">
            <a:solidFill>
              <a:schemeClr val="accent1"/>
            </a:solidFill>
            <a:round/>
            <a:headEnd/>
            <a:tailEnd type="triangle" w="med" len="med"/>
          </a:ln>
        </p:spPr>
      </p:cxnSp>
      <p:sp>
        <p:nvSpPr>
          <p:cNvPr id="158" name="Text Box 4"/>
          <p:cNvSpPr txBox="1">
            <a:spLocks noChangeArrowheads="1"/>
          </p:cNvSpPr>
          <p:nvPr/>
        </p:nvSpPr>
        <p:spPr bwMode="auto">
          <a:xfrm>
            <a:off x="3027070" y="3100059"/>
            <a:ext cx="401923" cy="37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6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16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160" name="AutoShape 6"/>
          <p:cNvCxnSpPr>
            <a:cxnSpLocks noChangeShapeType="1"/>
          </p:cNvCxnSpPr>
          <p:nvPr/>
        </p:nvCxnSpPr>
        <p:spPr bwMode="auto">
          <a:xfrm>
            <a:off x="6581917" y="3315471"/>
            <a:ext cx="733687" cy="2118"/>
          </a:xfrm>
          <a:prstGeom prst="straightConnector1">
            <a:avLst/>
          </a:prstGeom>
          <a:noFill/>
          <a:ln w="28575">
            <a:solidFill>
              <a:schemeClr val="accent1"/>
            </a:solidFill>
            <a:round/>
            <a:headEnd/>
            <a:tailEnd type="triangle" w="med" len="med"/>
          </a:ln>
        </p:spPr>
      </p:cxnSp>
      <p:sp>
        <p:nvSpPr>
          <p:cNvPr id="162" name="ZoneTexte 161"/>
          <p:cNvSpPr txBox="1"/>
          <p:nvPr/>
        </p:nvSpPr>
        <p:spPr>
          <a:xfrm>
            <a:off x="6715140" y="2967335"/>
            <a:ext cx="2071702" cy="461665"/>
          </a:xfrm>
          <a:prstGeom prst="rect">
            <a:avLst/>
          </a:prstGeom>
          <a:noFill/>
        </p:spPr>
        <p:txBody>
          <a:bodyPr wrap="square" rtlCol="0">
            <a:spAutoFit/>
          </a:bodyPr>
          <a:lstStyle/>
          <a:p>
            <a:r>
              <a:rPr lang="fr-FR" sz="2400" b="1" dirty="0">
                <a:solidFill>
                  <a:srgbClr val="00B050"/>
                </a:solidFill>
              </a:rPr>
              <a:t>y</a:t>
            </a:r>
            <a:r>
              <a:rPr lang="fr-FR" sz="2400" b="1" dirty="0" smtClean="0">
                <a:solidFill>
                  <a:srgbClr val="00B050"/>
                </a:solidFill>
              </a:rPr>
              <a:t>(n)=s(Mn)</a:t>
            </a:r>
            <a:endParaRPr lang="fr-FR" sz="2400" b="1" dirty="0">
              <a:solidFill>
                <a:srgbClr val="00B050"/>
              </a:solidFill>
            </a:endParaRPr>
          </a:p>
        </p:txBody>
      </p:sp>
      <p:sp>
        <p:nvSpPr>
          <p:cNvPr id="163" name="ZoneTexte 162"/>
          <p:cNvSpPr txBox="1"/>
          <p:nvPr/>
        </p:nvSpPr>
        <p:spPr>
          <a:xfrm>
            <a:off x="500034" y="2938817"/>
            <a:ext cx="714380" cy="461665"/>
          </a:xfrm>
          <a:prstGeom prst="rect">
            <a:avLst/>
          </a:prstGeom>
          <a:noFill/>
        </p:spPr>
        <p:txBody>
          <a:bodyPr wrap="square" rtlCol="0">
            <a:spAutoFit/>
          </a:bodyPr>
          <a:lstStyle/>
          <a:p>
            <a:r>
              <a:rPr lang="fr-FR" sz="2400" b="1" dirty="0" smtClean="0">
                <a:solidFill>
                  <a:srgbClr val="7030A0"/>
                </a:solidFill>
              </a:rPr>
              <a:t>x(n)</a:t>
            </a:r>
            <a:endParaRPr lang="fr-FR" sz="2400" b="1" dirty="0">
              <a:solidFill>
                <a:srgbClr val="7030A0"/>
              </a:solidFill>
            </a:endParaRPr>
          </a:p>
        </p:txBody>
      </p:sp>
      <p:sp>
        <p:nvSpPr>
          <p:cNvPr id="78" name="Oval 2"/>
          <p:cNvSpPr>
            <a:spLocks noChangeArrowheads="1"/>
          </p:cNvSpPr>
          <p:nvPr/>
        </p:nvSpPr>
        <p:spPr bwMode="auto">
          <a:xfrm>
            <a:off x="2757914" y="3757314"/>
            <a:ext cx="652595" cy="714380"/>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79" name="AutoShape 3"/>
          <p:cNvCxnSpPr>
            <a:cxnSpLocks noChangeShapeType="1"/>
          </p:cNvCxnSpPr>
          <p:nvPr/>
        </p:nvCxnSpPr>
        <p:spPr bwMode="auto">
          <a:xfrm rot="16200000" flipH="1">
            <a:off x="2835835" y="4150220"/>
            <a:ext cx="500068" cy="3"/>
          </a:xfrm>
          <a:prstGeom prst="straightConnector1">
            <a:avLst/>
          </a:prstGeom>
          <a:noFill/>
          <a:ln w="28575">
            <a:solidFill>
              <a:schemeClr val="accent1"/>
            </a:solidFill>
            <a:round/>
            <a:headEnd/>
            <a:tailEnd type="triangle" w="med" len="med"/>
          </a:ln>
        </p:spPr>
      </p:cxnSp>
      <p:sp>
        <p:nvSpPr>
          <p:cNvPr id="80" name="Text Box 4"/>
          <p:cNvSpPr txBox="1">
            <a:spLocks noChangeArrowheads="1"/>
          </p:cNvSpPr>
          <p:nvPr/>
        </p:nvSpPr>
        <p:spPr bwMode="auto">
          <a:xfrm>
            <a:off x="3042236" y="3885519"/>
            <a:ext cx="401923" cy="37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6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1600" b="0" i="0" u="none" strike="noStrike" cap="none" normalizeH="0" baseline="0" dirty="0" smtClean="0">
              <a:ln>
                <a:noFill/>
              </a:ln>
              <a:solidFill>
                <a:srgbClr val="FF0000"/>
              </a:solidFill>
              <a:effectLst/>
              <a:latin typeface="Arial" pitchFamily="34" charset="0"/>
              <a:cs typeface="Arial" pitchFamily="34" charset="0"/>
            </a:endParaRPr>
          </a:p>
        </p:txBody>
      </p:sp>
      <p:sp>
        <p:nvSpPr>
          <p:cNvPr id="81" name="Oval 2"/>
          <p:cNvSpPr>
            <a:spLocks noChangeArrowheads="1"/>
          </p:cNvSpPr>
          <p:nvPr/>
        </p:nvSpPr>
        <p:spPr bwMode="auto">
          <a:xfrm>
            <a:off x="2825906" y="5972250"/>
            <a:ext cx="652595" cy="714380"/>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83" name="AutoShape 3"/>
          <p:cNvCxnSpPr>
            <a:cxnSpLocks noChangeShapeType="1"/>
          </p:cNvCxnSpPr>
          <p:nvPr/>
        </p:nvCxnSpPr>
        <p:spPr bwMode="auto">
          <a:xfrm rot="16200000" flipH="1">
            <a:off x="2903827" y="6365156"/>
            <a:ext cx="500068" cy="3"/>
          </a:xfrm>
          <a:prstGeom prst="straightConnector1">
            <a:avLst/>
          </a:prstGeom>
          <a:noFill/>
          <a:ln w="28575">
            <a:solidFill>
              <a:schemeClr val="accent1"/>
            </a:solidFill>
            <a:round/>
            <a:headEnd/>
            <a:tailEnd type="triangle" w="med" len="med"/>
          </a:ln>
        </p:spPr>
      </p:cxnSp>
      <p:sp>
        <p:nvSpPr>
          <p:cNvPr id="86" name="Text Box 4"/>
          <p:cNvSpPr txBox="1">
            <a:spLocks noChangeArrowheads="1"/>
          </p:cNvSpPr>
          <p:nvPr/>
        </p:nvSpPr>
        <p:spPr bwMode="auto">
          <a:xfrm>
            <a:off x="3110228" y="6100455"/>
            <a:ext cx="401923" cy="37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6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16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88" name="Connecteur droit 87"/>
          <p:cNvCxnSpPr>
            <a:stCxn id="156" idx="6"/>
            <a:endCxn id="62" idx="1"/>
          </p:cNvCxnSpPr>
          <p:nvPr/>
        </p:nvCxnSpPr>
        <p:spPr>
          <a:xfrm>
            <a:off x="3395343" y="3329044"/>
            <a:ext cx="1748161" cy="16519"/>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0" name="Connecteur droit 89"/>
          <p:cNvCxnSpPr>
            <a:endCxn id="78" idx="2"/>
          </p:cNvCxnSpPr>
          <p:nvPr/>
        </p:nvCxnSpPr>
        <p:spPr>
          <a:xfrm flipV="1">
            <a:off x="1714480" y="4114504"/>
            <a:ext cx="1043434" cy="358"/>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V="1">
            <a:off x="3485264" y="6315539"/>
            <a:ext cx="1732995" cy="13901"/>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0" name="Connecteur droit avec flèche 99"/>
          <p:cNvCxnSpPr/>
          <p:nvPr/>
        </p:nvCxnSpPr>
        <p:spPr>
          <a:xfrm rot="5400000" flipH="1" flipV="1">
            <a:off x="5186409" y="3685837"/>
            <a:ext cx="285752"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2" name="Connecteur droit avec flèche 101"/>
          <p:cNvCxnSpPr/>
          <p:nvPr/>
        </p:nvCxnSpPr>
        <p:spPr>
          <a:xfrm rot="5400000" flipH="1" flipV="1">
            <a:off x="5186409" y="4472753"/>
            <a:ext cx="285752"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3" name="Connecteur droit avec flèche 102"/>
          <p:cNvCxnSpPr/>
          <p:nvPr/>
        </p:nvCxnSpPr>
        <p:spPr>
          <a:xfrm rot="5400000" flipH="1" flipV="1">
            <a:off x="5254401" y="6686233"/>
            <a:ext cx="285752"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4" name="ZoneTexte 103"/>
          <p:cNvSpPr txBox="1"/>
          <p:nvPr/>
        </p:nvSpPr>
        <p:spPr>
          <a:xfrm>
            <a:off x="5314516" y="3556710"/>
            <a:ext cx="500066" cy="400110"/>
          </a:xfrm>
          <a:prstGeom prst="rect">
            <a:avLst/>
          </a:prstGeom>
          <a:noFill/>
          <a:ln>
            <a:noFill/>
          </a:ln>
        </p:spPr>
        <p:txBody>
          <a:bodyPr wrap="square" rtlCol="0">
            <a:spAutoFit/>
          </a:bodyPr>
          <a:lstStyle/>
          <a:p>
            <a:r>
              <a:rPr lang="fr-FR" sz="2000" b="1" dirty="0" smtClean="0"/>
              <a:t>h</a:t>
            </a:r>
            <a:r>
              <a:rPr lang="fr-FR" sz="2000" b="1" baseline="-25000" dirty="0" smtClean="0"/>
              <a:t>0</a:t>
            </a:r>
            <a:endParaRPr lang="fr-FR" sz="2000" b="1" dirty="0"/>
          </a:p>
        </p:txBody>
      </p:sp>
      <p:sp>
        <p:nvSpPr>
          <p:cNvPr id="105" name="ZoneTexte 104"/>
          <p:cNvSpPr txBox="1"/>
          <p:nvPr/>
        </p:nvSpPr>
        <p:spPr>
          <a:xfrm>
            <a:off x="5357818" y="4386212"/>
            <a:ext cx="500066" cy="400110"/>
          </a:xfrm>
          <a:prstGeom prst="rect">
            <a:avLst/>
          </a:prstGeom>
          <a:noFill/>
          <a:ln>
            <a:noFill/>
          </a:ln>
        </p:spPr>
        <p:txBody>
          <a:bodyPr wrap="square" rtlCol="0">
            <a:spAutoFit/>
          </a:bodyPr>
          <a:lstStyle/>
          <a:p>
            <a:r>
              <a:rPr lang="fr-FR" sz="2000" b="1" dirty="0" smtClean="0"/>
              <a:t>h</a:t>
            </a:r>
            <a:r>
              <a:rPr lang="fr-FR" sz="2000" b="1" baseline="-25000" dirty="0"/>
              <a:t>1</a:t>
            </a:r>
            <a:endParaRPr lang="fr-FR" sz="2000" b="1" dirty="0"/>
          </a:p>
        </p:txBody>
      </p:sp>
      <p:sp>
        <p:nvSpPr>
          <p:cNvPr id="106" name="ZoneTexte 105"/>
          <p:cNvSpPr txBox="1"/>
          <p:nvPr/>
        </p:nvSpPr>
        <p:spPr>
          <a:xfrm>
            <a:off x="5429256" y="6457890"/>
            <a:ext cx="642942" cy="400110"/>
          </a:xfrm>
          <a:prstGeom prst="rect">
            <a:avLst/>
          </a:prstGeom>
          <a:noFill/>
          <a:ln>
            <a:noFill/>
          </a:ln>
        </p:spPr>
        <p:txBody>
          <a:bodyPr wrap="square" rtlCol="0">
            <a:spAutoFit/>
          </a:bodyPr>
          <a:lstStyle/>
          <a:p>
            <a:r>
              <a:rPr lang="fr-FR" sz="2000" b="1" dirty="0" err="1" smtClean="0"/>
              <a:t>h</a:t>
            </a:r>
            <a:r>
              <a:rPr lang="fr-FR" sz="2000" b="1" baseline="-25000" dirty="0" err="1" smtClean="0"/>
              <a:t>N</a:t>
            </a:r>
            <a:r>
              <a:rPr lang="fr-FR" sz="2000" b="1" baseline="-25000" dirty="0" smtClean="0"/>
              <a:t>-1</a:t>
            </a:r>
            <a:endParaRPr lang="fr-FR" sz="20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DECIMATION ET FILTRAGE</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1110509"/>
            <a:ext cx="9144000" cy="4247317"/>
          </a:xfrm>
          <a:prstGeom prst="rect">
            <a:avLst/>
          </a:prstGeom>
          <a:noFill/>
        </p:spPr>
        <p:txBody>
          <a:bodyPr wrap="square" rtlCol="0">
            <a:spAutoFit/>
          </a:bodyPr>
          <a:lstStyle/>
          <a:p>
            <a:pPr algn="just"/>
            <a:r>
              <a:rPr lang="fr-FR" sz="2200" dirty="0" smtClean="0">
                <a:solidFill>
                  <a:srgbClr val="0070C0"/>
                </a:solidFill>
                <a:latin typeface="Times New Roman" pitchFamily="18" charset="0"/>
                <a:cs typeface="Times New Roman" pitchFamily="18" charset="0"/>
              </a:rPr>
              <a:t>L’avantage de cette dernière structure, par rapport à la précédent, c’est que la décimation se fait à l’intérieur même de la structure du filtre RIF avant les multiplieurs. Autrement dit, nous aurons simplement à un utiliser 1 seul échantillon de x(n) sur chaque M échantillons. Ceci représente un réel gain en nombre d’opérations surtout avec les multiplieurs. </a:t>
            </a:r>
          </a:p>
          <a:p>
            <a:pPr algn="just"/>
            <a:endParaRPr lang="fr-FR" sz="2200" dirty="0">
              <a:solidFill>
                <a:srgbClr val="0070C0"/>
              </a:solidFill>
              <a:latin typeface="Times New Roman" pitchFamily="18" charset="0"/>
              <a:cs typeface="Times New Roman" pitchFamily="18" charset="0"/>
            </a:endParaRPr>
          </a:p>
          <a:p>
            <a:pPr algn="just"/>
            <a:r>
              <a:rPr lang="fr-FR" sz="2200" dirty="0" smtClean="0">
                <a:solidFill>
                  <a:srgbClr val="7030A0"/>
                </a:solidFill>
                <a:latin typeface="Times New Roman" pitchFamily="18" charset="0"/>
                <a:cs typeface="Times New Roman" pitchFamily="18" charset="0"/>
              </a:rPr>
              <a:t>En effet, Les multiplicateurs fonctionnent maintenant à 1/M  fois la fréquence d'échantillonnage du signal d'entrée  x (n).</a:t>
            </a:r>
          </a:p>
          <a:p>
            <a:pPr algn="just"/>
            <a:endParaRPr lang="fr-FR" sz="2200" dirty="0">
              <a:solidFill>
                <a:srgbClr val="0070C0"/>
              </a:solidFill>
              <a:latin typeface="Times New Roman" pitchFamily="18" charset="0"/>
              <a:cs typeface="Times New Roman" pitchFamily="18" charset="0"/>
            </a:endParaRPr>
          </a:p>
          <a:p>
            <a:pPr algn="just"/>
            <a:r>
              <a:rPr lang="fr-FR" sz="2200" dirty="0" smtClean="0">
                <a:solidFill>
                  <a:srgbClr val="00B050"/>
                </a:solidFill>
                <a:latin typeface="Times New Roman" pitchFamily="18" charset="0"/>
                <a:cs typeface="Times New Roman" pitchFamily="18" charset="0"/>
              </a:rPr>
              <a:t>Cela réduit les exigences de calcul d'un facteur de 1/M.</a:t>
            </a:r>
          </a:p>
          <a:p>
            <a:pPr algn="just"/>
            <a:endParaRPr lang="fr-FR" sz="2200" dirty="0">
              <a:solidFill>
                <a:srgbClr val="0070C0"/>
              </a:solidFill>
              <a:latin typeface="Times New Roman" pitchFamily="18" charset="0"/>
              <a:cs typeface="Times New Roman" pitchFamily="18" charset="0"/>
            </a:endParaRPr>
          </a:p>
          <a:p>
            <a:pPr algn="just"/>
            <a:r>
              <a:rPr lang="fr-FR" sz="2200" dirty="0" smtClean="0">
                <a:solidFill>
                  <a:srgbClr val="C00000"/>
                </a:solidFill>
                <a:latin typeface="Times New Roman" pitchFamily="18" charset="0"/>
                <a:cs typeface="Times New Roman" pitchFamily="18" charset="0"/>
              </a:rPr>
              <a:t>C’est ce qu’on appelle un signal </a:t>
            </a:r>
            <a:r>
              <a:rPr lang="fr-FR" sz="2200" b="1" u="sng" dirty="0" err="1" smtClean="0">
                <a:solidFill>
                  <a:srgbClr val="C00000"/>
                </a:solidFill>
                <a:latin typeface="Times New Roman" pitchFamily="18" charset="0"/>
                <a:cs typeface="Times New Roman" pitchFamily="18" charset="0"/>
              </a:rPr>
              <a:t>polyphase</a:t>
            </a:r>
            <a:r>
              <a:rPr lang="fr-FR" sz="2200" b="1" u="sng" dirty="0" smtClean="0">
                <a:solidFill>
                  <a:srgbClr val="C00000"/>
                </a:solidFill>
                <a:latin typeface="Times New Roman" pitchFamily="18" charset="0"/>
                <a:cs typeface="Times New Roman" pitchFamily="18" charset="0"/>
              </a:rPr>
              <a:t>.</a:t>
            </a:r>
            <a:endParaRPr lang="fr-FR" sz="2200" b="1" u="sng" dirty="0">
              <a:solidFill>
                <a:srgbClr val="C00000"/>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DECOMPOSITION POLYPHASE</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1150040"/>
            <a:ext cx="9144000" cy="4493538"/>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Dans la page précédente nous avons vu comment on peut implémenter un système </a:t>
            </a:r>
            <a:r>
              <a:rPr lang="fr-FR" sz="2200" dirty="0" err="1" smtClean="0">
                <a:solidFill>
                  <a:srgbClr val="7030A0"/>
                </a:solidFill>
                <a:latin typeface="Times New Roman" pitchFamily="18" charset="0"/>
                <a:cs typeface="Times New Roman" pitchFamily="18" charset="0"/>
              </a:rPr>
              <a:t>polyphase</a:t>
            </a:r>
            <a:r>
              <a:rPr lang="fr-FR" sz="2200" dirty="0" smtClean="0">
                <a:solidFill>
                  <a:srgbClr val="7030A0"/>
                </a:solidFill>
                <a:latin typeface="Times New Roman" pitchFamily="18" charset="0"/>
                <a:cs typeface="Times New Roman" pitchFamily="18" charset="0"/>
              </a:rPr>
              <a:t> à l’aide d’un seul filtre RIF  dont la sortie a été sous-échantillonnée par le facteur M. La dérivation était basée sur le déplacement du sous-échantillonneur avec  l’additionneur du filtre RIF. </a:t>
            </a:r>
          </a:p>
          <a:p>
            <a:pPr algn="just"/>
            <a:endParaRPr lang="fr-FR" sz="2200" dirty="0">
              <a:latin typeface="Times New Roman" pitchFamily="18" charset="0"/>
              <a:cs typeface="Times New Roman" pitchFamily="18" charset="0"/>
            </a:endParaRPr>
          </a:p>
          <a:p>
            <a:pPr algn="just"/>
            <a:r>
              <a:rPr lang="fr-FR" sz="2200" dirty="0" smtClean="0">
                <a:solidFill>
                  <a:srgbClr val="00B0F0"/>
                </a:solidFill>
                <a:latin typeface="Times New Roman" pitchFamily="18" charset="0"/>
                <a:cs typeface="Times New Roman" pitchFamily="18" charset="0"/>
              </a:rPr>
              <a:t>Nous allons nous intéresser maintenant à la représentation polyphasée d'un filtre de n'importe quelle longueur algébriquement en divisant la réponse </a:t>
            </a:r>
            <a:r>
              <a:rPr lang="fr-FR" sz="2200" dirty="0" err="1" smtClean="0">
                <a:solidFill>
                  <a:srgbClr val="00B0F0"/>
                </a:solidFill>
                <a:latin typeface="Times New Roman" pitchFamily="18" charset="0"/>
                <a:cs typeface="Times New Roman" pitchFamily="18" charset="0"/>
              </a:rPr>
              <a:t>impulsionnelle</a:t>
            </a:r>
            <a:r>
              <a:rPr lang="fr-FR" sz="2200" dirty="0" smtClean="0">
                <a:solidFill>
                  <a:srgbClr val="00B0F0"/>
                </a:solidFill>
                <a:latin typeface="Times New Roman" pitchFamily="18" charset="0"/>
                <a:cs typeface="Times New Roman" pitchFamily="18" charset="0"/>
              </a:rPr>
              <a:t> h en composants polyphasés.</a:t>
            </a:r>
          </a:p>
          <a:p>
            <a:pPr algn="just"/>
            <a:endParaRPr lang="fr-FR" sz="2200" dirty="0">
              <a:latin typeface="Times New Roman" pitchFamily="18" charset="0"/>
              <a:cs typeface="Times New Roman" pitchFamily="18" charset="0"/>
            </a:endParaRPr>
          </a:p>
          <a:p>
            <a:pPr algn="just"/>
            <a:r>
              <a:rPr lang="fr-FR" sz="2200" dirty="0" smtClean="0">
                <a:solidFill>
                  <a:srgbClr val="0070C0"/>
                </a:solidFill>
                <a:latin typeface="Times New Roman" pitchFamily="18" charset="0"/>
                <a:cs typeface="Times New Roman" pitchFamily="18" charset="0"/>
              </a:rPr>
              <a:t>Mais nous allons commencer par le cas le plus simple où la décomposition se fera sur 02 canaux. </a:t>
            </a:r>
          </a:p>
          <a:p>
            <a:pPr algn="just"/>
            <a:endParaRPr lang="fr-FR" sz="2200" dirty="0">
              <a:latin typeface="Times New Roman" pitchFamily="18" charset="0"/>
              <a:cs typeface="Times New Roman" pitchFamily="18" charset="0"/>
            </a:endParaRPr>
          </a:p>
          <a:p>
            <a:pPr algn="just"/>
            <a:r>
              <a:rPr lang="fr-FR" sz="2200" dirty="0" smtClean="0">
                <a:solidFill>
                  <a:srgbClr val="FF0000"/>
                </a:solidFill>
                <a:latin typeface="Times New Roman" pitchFamily="18" charset="0"/>
                <a:cs typeface="Times New Roman" pitchFamily="18" charset="0"/>
              </a:rPr>
              <a:t>Autrement dit, M=2</a:t>
            </a:r>
            <a:endParaRPr lang="fr-FR" sz="2200" dirty="0">
              <a:solidFill>
                <a:srgbClr val="FF000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714356"/>
            <a:ext cx="9144000" cy="6186309"/>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Le choix de la fréquence d’échantillonnage d’un signal tient compte essentiellement de la fréquence maximale du signal (</a:t>
            </a:r>
            <a:r>
              <a:rPr lang="fr-FR" sz="2200" b="1" dirty="0" smtClean="0">
                <a:solidFill>
                  <a:srgbClr val="C00000"/>
                </a:solidFill>
                <a:latin typeface="Times New Roman" pitchFamily="18" charset="0"/>
                <a:cs typeface="Times New Roman" pitchFamily="18" charset="0"/>
              </a:rPr>
              <a:t>théorème de Shannon:             </a:t>
            </a:r>
          </a:p>
          <a:p>
            <a:pPr algn="just"/>
            <a:r>
              <a:rPr lang="fr-FR" sz="2200" b="1" dirty="0">
                <a:solidFill>
                  <a:srgbClr val="C00000"/>
                </a:solidFill>
                <a:latin typeface="Times New Roman" pitchFamily="18" charset="0"/>
                <a:cs typeface="Times New Roman" pitchFamily="18" charset="0"/>
              </a:rPr>
              <a:t> </a:t>
            </a:r>
            <a:r>
              <a:rPr lang="fr-FR" sz="2200" b="1" dirty="0" smtClean="0">
                <a:solidFill>
                  <a:srgbClr val="C00000"/>
                </a:solidFill>
                <a:latin typeface="Times New Roman" pitchFamily="18" charset="0"/>
                <a:cs typeface="Times New Roman" pitchFamily="18" charset="0"/>
              </a:rPr>
              <a:t>                ). </a:t>
            </a:r>
            <a:r>
              <a:rPr lang="fr-FR" sz="2200" dirty="0" smtClean="0">
                <a:solidFill>
                  <a:srgbClr val="002060"/>
                </a:solidFill>
                <a:latin typeface="Times New Roman" pitchFamily="18" charset="0"/>
                <a:cs typeface="Times New Roman" pitchFamily="18" charset="0"/>
              </a:rPr>
              <a:t>Autrement dit, c’est le détail le plus rapide et le plus bref du signal mesuré qui va fixer la cadence de mesure de la totalité du signal. Or, et c’est souvent le cas, ce détail bref dans un signal il est ‘’minoritaire’’ sur l’étendue totale  de mesure du signal et il ne dure qu’un certain temps. </a:t>
            </a:r>
          </a:p>
          <a:p>
            <a:pPr algn="just"/>
            <a:endParaRPr lang="fr-FR" sz="2200" dirty="0" smtClean="0">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r>
              <a:rPr lang="fr-FR" sz="2200" dirty="0" smtClean="0">
                <a:solidFill>
                  <a:srgbClr val="7030A0"/>
                </a:solidFill>
                <a:latin typeface="Times New Roman" pitchFamily="18" charset="0"/>
                <a:cs typeface="Times New Roman" pitchFamily="18" charset="0"/>
              </a:rPr>
              <a:t>Autrement dit, nous serons contraint de travailler avec un pas d’échantillonnage relativement faible dans de nombreuses parties du signal où son évolution est lente. Ceci, influence alors tous les traitements numériques qui seront effectués après l’échantillonnage comme l’analyse spectrale, le filtrage numérique, la transmission numérique ….etc.</a:t>
            </a:r>
          </a:p>
        </p:txBody>
      </p:sp>
      <p:sp>
        <p:nvSpPr>
          <p:cNvPr id="3" name="ZoneTexte 2"/>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INTRODUCTION</a:t>
            </a:r>
            <a:endParaRPr lang="fr-FR" sz="3000" b="1" dirty="0">
              <a:solidFill>
                <a:srgbClr val="FF0000"/>
              </a:solidFill>
              <a:latin typeface="Times New Roman" pitchFamily="18" charset="0"/>
              <a:cs typeface="Times New Roman" pitchFamily="18" charset="0"/>
            </a:endParaRPr>
          </a:p>
        </p:txBody>
      </p:sp>
      <p:cxnSp>
        <p:nvCxnSpPr>
          <p:cNvPr id="5" name="Connecteur droit avec flèche 4"/>
          <p:cNvCxnSpPr/>
          <p:nvPr/>
        </p:nvCxnSpPr>
        <p:spPr>
          <a:xfrm>
            <a:off x="4500562" y="4643446"/>
            <a:ext cx="4572032"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rot="5400000" flipH="1" flipV="1">
            <a:off x="3856825" y="4000504"/>
            <a:ext cx="128588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Forme libre 7"/>
          <p:cNvSpPr/>
          <p:nvPr/>
        </p:nvSpPr>
        <p:spPr>
          <a:xfrm>
            <a:off x="4505186" y="3657600"/>
            <a:ext cx="4375053" cy="858129"/>
          </a:xfrm>
          <a:custGeom>
            <a:avLst/>
            <a:gdLst>
              <a:gd name="connsiteX0" fmla="*/ 0 w 4375053"/>
              <a:gd name="connsiteY0" fmla="*/ 0 h 858129"/>
              <a:gd name="connsiteX1" fmla="*/ 1012874 w 4375053"/>
              <a:gd name="connsiteY1" fmla="*/ 534572 h 858129"/>
              <a:gd name="connsiteX2" fmla="*/ 1885071 w 4375053"/>
              <a:gd name="connsiteY2" fmla="*/ 675249 h 858129"/>
              <a:gd name="connsiteX3" fmla="*/ 2039816 w 4375053"/>
              <a:gd name="connsiteY3" fmla="*/ 478302 h 858129"/>
              <a:gd name="connsiteX4" fmla="*/ 2110154 w 4375053"/>
              <a:gd name="connsiteY4" fmla="*/ 759655 h 858129"/>
              <a:gd name="connsiteX5" fmla="*/ 2208628 w 4375053"/>
              <a:gd name="connsiteY5" fmla="*/ 576775 h 858129"/>
              <a:gd name="connsiteX6" fmla="*/ 2307102 w 4375053"/>
              <a:gd name="connsiteY6" fmla="*/ 717452 h 858129"/>
              <a:gd name="connsiteX7" fmla="*/ 2433711 w 4375053"/>
              <a:gd name="connsiteY7" fmla="*/ 633046 h 858129"/>
              <a:gd name="connsiteX8" fmla="*/ 2827607 w 4375053"/>
              <a:gd name="connsiteY8" fmla="*/ 759655 h 858129"/>
              <a:gd name="connsiteX9" fmla="*/ 3460653 w 4375053"/>
              <a:gd name="connsiteY9" fmla="*/ 801858 h 858129"/>
              <a:gd name="connsiteX10" fmla="*/ 3967090 w 4375053"/>
              <a:gd name="connsiteY10" fmla="*/ 844062 h 858129"/>
              <a:gd name="connsiteX11" fmla="*/ 4375053 w 4375053"/>
              <a:gd name="connsiteY11" fmla="*/ 858129 h 858129"/>
              <a:gd name="connsiteX12" fmla="*/ 4375053 w 4375053"/>
              <a:gd name="connsiteY12" fmla="*/ 858129 h 858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375053" h="858129">
                <a:moveTo>
                  <a:pt x="0" y="0"/>
                </a:moveTo>
                <a:cubicBezTo>
                  <a:pt x="349348" y="211015"/>
                  <a:pt x="698696" y="422031"/>
                  <a:pt x="1012874" y="534572"/>
                </a:cubicBezTo>
                <a:cubicBezTo>
                  <a:pt x="1327053" y="647114"/>
                  <a:pt x="1713914" y="684627"/>
                  <a:pt x="1885071" y="675249"/>
                </a:cubicBezTo>
                <a:cubicBezTo>
                  <a:pt x="2056228" y="665871"/>
                  <a:pt x="2002302" y="464234"/>
                  <a:pt x="2039816" y="478302"/>
                </a:cubicBezTo>
                <a:cubicBezTo>
                  <a:pt x="2077330" y="492370"/>
                  <a:pt x="2082019" y="743243"/>
                  <a:pt x="2110154" y="759655"/>
                </a:cubicBezTo>
                <a:cubicBezTo>
                  <a:pt x="2138289" y="776067"/>
                  <a:pt x="2175803" y="583809"/>
                  <a:pt x="2208628" y="576775"/>
                </a:cubicBezTo>
                <a:cubicBezTo>
                  <a:pt x="2241453" y="569741"/>
                  <a:pt x="2269588" y="708074"/>
                  <a:pt x="2307102" y="717452"/>
                </a:cubicBezTo>
                <a:cubicBezTo>
                  <a:pt x="2344616" y="726831"/>
                  <a:pt x="2346960" y="626012"/>
                  <a:pt x="2433711" y="633046"/>
                </a:cubicBezTo>
                <a:cubicBezTo>
                  <a:pt x="2520462" y="640080"/>
                  <a:pt x="2656450" y="731520"/>
                  <a:pt x="2827607" y="759655"/>
                </a:cubicBezTo>
                <a:cubicBezTo>
                  <a:pt x="2998764" y="787790"/>
                  <a:pt x="3460653" y="801858"/>
                  <a:pt x="3460653" y="801858"/>
                </a:cubicBezTo>
                <a:lnTo>
                  <a:pt x="3967090" y="844062"/>
                </a:lnTo>
                <a:cubicBezTo>
                  <a:pt x="4119490" y="853440"/>
                  <a:pt x="4375053" y="858129"/>
                  <a:pt x="4375053" y="858129"/>
                </a:cubicBezTo>
                <a:lnTo>
                  <a:pt x="4375053" y="858129"/>
                </a:lnTo>
              </a:path>
            </a:pathLst>
          </a:custGeom>
          <a:ln w="2857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0" name="Connecteur droit avec flèche 9"/>
          <p:cNvCxnSpPr/>
          <p:nvPr/>
        </p:nvCxnSpPr>
        <p:spPr>
          <a:xfrm>
            <a:off x="5286380" y="4070354"/>
            <a:ext cx="500066" cy="1588"/>
          </a:xfrm>
          <a:prstGeom prst="straightConnector1">
            <a:avLst/>
          </a:prstGeom>
          <a:ln w="28575">
            <a:solidFill>
              <a:srgbClr val="00206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6429388" y="3714752"/>
            <a:ext cx="928694" cy="430887"/>
          </a:xfrm>
          <a:prstGeom prst="rect">
            <a:avLst/>
          </a:prstGeom>
          <a:noFill/>
        </p:spPr>
        <p:txBody>
          <a:bodyPr wrap="square" rtlCol="0">
            <a:spAutoFit/>
          </a:bodyPr>
          <a:lstStyle/>
          <a:p>
            <a:r>
              <a:rPr lang="fr-FR" dirty="0" smtClean="0">
                <a:sym typeface="Symbol"/>
              </a:rPr>
              <a:t></a:t>
            </a:r>
            <a:r>
              <a:rPr lang="fr-FR" sz="2200" b="1" dirty="0" smtClean="0">
                <a:solidFill>
                  <a:srgbClr val="002060"/>
                </a:solidFill>
                <a:latin typeface="Times New Roman" pitchFamily="18" charset="0"/>
                <a:cs typeface="Times New Roman" pitchFamily="18" charset="0"/>
                <a:sym typeface="Symbol"/>
              </a:rPr>
              <a:t>=1s</a:t>
            </a:r>
            <a:endParaRPr lang="fr-FR" sz="2200" b="1" dirty="0">
              <a:solidFill>
                <a:srgbClr val="002060"/>
              </a:solidFill>
              <a:latin typeface="Times New Roman" pitchFamily="18" charset="0"/>
              <a:cs typeface="Times New Roman" pitchFamily="18" charset="0"/>
            </a:endParaRPr>
          </a:p>
        </p:txBody>
      </p:sp>
      <p:cxnSp>
        <p:nvCxnSpPr>
          <p:cNvPr id="14" name="Connecteur droit avec flèche 13"/>
          <p:cNvCxnSpPr/>
          <p:nvPr/>
        </p:nvCxnSpPr>
        <p:spPr>
          <a:xfrm>
            <a:off x="4572000" y="3571876"/>
            <a:ext cx="4286280" cy="1588"/>
          </a:xfrm>
          <a:prstGeom prst="straightConnector1">
            <a:avLst/>
          </a:prstGeom>
          <a:ln w="28575">
            <a:solidFill>
              <a:srgbClr val="0070C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6072198" y="3143248"/>
            <a:ext cx="1857388" cy="430887"/>
          </a:xfrm>
          <a:prstGeom prst="rect">
            <a:avLst/>
          </a:prstGeom>
          <a:noFill/>
        </p:spPr>
        <p:txBody>
          <a:bodyPr wrap="square" rtlCol="0">
            <a:spAutoFit/>
          </a:bodyPr>
          <a:lstStyle/>
          <a:p>
            <a:pPr algn="ctr"/>
            <a:r>
              <a:rPr lang="fr-FR" sz="2200" b="1" dirty="0" smtClean="0">
                <a:solidFill>
                  <a:srgbClr val="0070C0"/>
                </a:solidFill>
                <a:latin typeface="Times New Roman" pitchFamily="18" charset="0"/>
                <a:cs typeface="Times New Roman" pitchFamily="18" charset="0"/>
              </a:rPr>
              <a:t>T=3600s</a:t>
            </a:r>
            <a:endParaRPr lang="fr-FR" sz="2200" b="1" dirty="0">
              <a:solidFill>
                <a:srgbClr val="0070C0"/>
              </a:solidFill>
              <a:latin typeface="Times New Roman" pitchFamily="18" charset="0"/>
              <a:cs typeface="Times New Roman" pitchFamily="18" charset="0"/>
            </a:endParaRPr>
          </a:p>
        </p:txBody>
      </p:sp>
      <p:sp>
        <p:nvSpPr>
          <p:cNvPr id="18" name="ZoneTexte 17"/>
          <p:cNvSpPr txBox="1"/>
          <p:nvPr/>
        </p:nvSpPr>
        <p:spPr>
          <a:xfrm>
            <a:off x="8215338" y="4702742"/>
            <a:ext cx="928694" cy="369332"/>
          </a:xfrm>
          <a:prstGeom prst="rect">
            <a:avLst/>
          </a:prstGeom>
          <a:noFill/>
        </p:spPr>
        <p:txBody>
          <a:bodyPr wrap="square" rtlCol="0">
            <a:spAutoFit/>
          </a:bodyPr>
          <a:lstStyle/>
          <a:p>
            <a:r>
              <a:rPr lang="fr-FR" b="1" dirty="0" smtClean="0"/>
              <a:t>temps</a:t>
            </a:r>
            <a:endParaRPr lang="fr-FR" b="1" dirty="0"/>
          </a:p>
        </p:txBody>
      </p:sp>
      <p:sp>
        <p:nvSpPr>
          <p:cNvPr id="19" name="ZoneTexte 18"/>
          <p:cNvSpPr txBox="1"/>
          <p:nvPr/>
        </p:nvSpPr>
        <p:spPr>
          <a:xfrm>
            <a:off x="-32" y="2928934"/>
            <a:ext cx="4429156" cy="2246769"/>
          </a:xfrm>
          <a:prstGeom prst="rect">
            <a:avLst/>
          </a:prstGeom>
          <a:noFill/>
        </p:spPr>
        <p:txBody>
          <a:bodyPr wrap="square" rtlCol="0">
            <a:spAutoFit/>
          </a:bodyPr>
          <a:lstStyle/>
          <a:p>
            <a:pPr algn="just"/>
            <a:r>
              <a:rPr lang="fr-FR" sz="2000" b="1" i="1" u="sng" dirty="0" smtClean="0">
                <a:solidFill>
                  <a:srgbClr val="0070C0"/>
                </a:solidFill>
              </a:rPr>
              <a:t>Exemple:</a:t>
            </a:r>
            <a:r>
              <a:rPr lang="fr-FR" sz="2000" i="1" dirty="0" smtClean="0">
                <a:solidFill>
                  <a:srgbClr val="0070C0"/>
                </a:solidFill>
              </a:rPr>
              <a:t> Dans cette figure, nous avons un signal qui dure T secondes pendant laquelle il varie très lentement sauf pendant un bref délai </a:t>
            </a:r>
            <a:r>
              <a:rPr lang="fr-FR" sz="2000" i="1" dirty="0" smtClean="0">
                <a:solidFill>
                  <a:srgbClr val="0070C0"/>
                </a:solidFill>
                <a:sym typeface="Symbol"/>
              </a:rPr>
              <a:t>&lt;&lt;T, où il vari rapidement. Cependant, sa mesure et son échantillonnage dépendront que de la rapide variation de  ce bref délai…!</a:t>
            </a:r>
            <a:endParaRPr lang="fr-FR" sz="2000" i="1" dirty="0">
              <a:solidFill>
                <a:srgbClr val="0070C0"/>
              </a:solidFill>
            </a:endParaRPr>
          </a:p>
        </p:txBody>
      </p:sp>
      <p:graphicFrame>
        <p:nvGraphicFramePr>
          <p:cNvPr id="20" name="Objet 19"/>
          <p:cNvGraphicFramePr>
            <a:graphicFrameLocks noChangeAspect="1"/>
          </p:cNvGraphicFramePr>
          <p:nvPr/>
        </p:nvGraphicFramePr>
        <p:xfrm>
          <a:off x="0" y="1428736"/>
          <a:ext cx="1285884" cy="453842"/>
        </p:xfrm>
        <a:graphic>
          <a:graphicData uri="http://schemas.openxmlformats.org/presentationml/2006/ole">
            <p:oleObj spid="_x0000_s16386" name="Équation" r:id="rId3" imgW="647640" imgH="228600" progId="Equation.3">
              <p:embed/>
            </p:oleObj>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DECOMPOSITION POLYPHASE</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642918"/>
            <a:ext cx="9144000" cy="430887"/>
          </a:xfrm>
          <a:prstGeom prst="rect">
            <a:avLst/>
          </a:prstGeom>
          <a:noFill/>
        </p:spPr>
        <p:txBody>
          <a:bodyPr wrap="square" rtlCol="0">
            <a:spAutoFit/>
          </a:bodyPr>
          <a:lstStyle/>
          <a:p>
            <a:pPr algn="ctr"/>
            <a:r>
              <a:rPr lang="fr-FR" sz="2200" b="1" dirty="0" smtClean="0">
                <a:solidFill>
                  <a:srgbClr val="002060"/>
                </a:solidFill>
              </a:rPr>
              <a:t>CAS DE DEUX VOIES </a:t>
            </a:r>
            <a:endParaRPr lang="fr-FR" sz="2200" b="1" dirty="0">
              <a:solidFill>
                <a:srgbClr val="002060"/>
              </a:solidFill>
            </a:endParaRPr>
          </a:p>
        </p:txBody>
      </p:sp>
      <p:sp>
        <p:nvSpPr>
          <p:cNvPr id="4" name="ZoneTexte 3"/>
          <p:cNvSpPr txBox="1"/>
          <p:nvPr/>
        </p:nvSpPr>
        <p:spPr>
          <a:xfrm>
            <a:off x="0" y="1142984"/>
            <a:ext cx="9144000" cy="769441"/>
          </a:xfrm>
          <a:prstGeom prst="rect">
            <a:avLst/>
          </a:prstGeom>
          <a:noFill/>
        </p:spPr>
        <p:txBody>
          <a:bodyPr wrap="square" rtlCol="0">
            <a:spAutoFit/>
          </a:bodyPr>
          <a:lstStyle/>
          <a:p>
            <a:pPr algn="just"/>
            <a:r>
              <a:rPr lang="fr-FR" sz="2200" dirty="0" smtClean="0">
                <a:solidFill>
                  <a:srgbClr val="0070C0"/>
                </a:solidFill>
                <a:latin typeface="Times New Roman" pitchFamily="18" charset="0"/>
                <a:cs typeface="Times New Roman" pitchFamily="18" charset="0"/>
              </a:rPr>
              <a:t>Soit un filtre numérique RIF, dont la fonction de transfert en z est donnée ci-dessous:</a:t>
            </a:r>
            <a:endParaRPr lang="fr-FR" sz="2200" dirty="0">
              <a:solidFill>
                <a:srgbClr val="0070C0"/>
              </a:solidFill>
              <a:latin typeface="Times New Roman" pitchFamily="18" charset="0"/>
              <a:cs typeface="Times New Roman" pitchFamily="18" charset="0"/>
            </a:endParaRPr>
          </a:p>
        </p:txBody>
      </p:sp>
      <p:graphicFrame>
        <p:nvGraphicFramePr>
          <p:cNvPr id="10242" name="Object 2"/>
          <p:cNvGraphicFramePr>
            <a:graphicFrameLocks noChangeAspect="1"/>
          </p:cNvGraphicFramePr>
          <p:nvPr/>
        </p:nvGraphicFramePr>
        <p:xfrm>
          <a:off x="2928926" y="1571612"/>
          <a:ext cx="2657479" cy="857251"/>
        </p:xfrm>
        <a:graphic>
          <a:graphicData uri="http://schemas.openxmlformats.org/presentationml/2006/ole">
            <p:oleObj spid="_x0000_s10242" name="Équation" r:id="rId3" imgW="1130040" imgH="431640" progId="Equation.3">
              <p:embed/>
            </p:oleObj>
          </a:graphicData>
        </a:graphic>
      </p:graphicFrame>
      <p:sp>
        <p:nvSpPr>
          <p:cNvPr id="6" name="ZoneTexte 5"/>
          <p:cNvSpPr txBox="1"/>
          <p:nvPr/>
        </p:nvSpPr>
        <p:spPr>
          <a:xfrm>
            <a:off x="0" y="2357430"/>
            <a:ext cx="9144000" cy="769441"/>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Nous pouvons décomposer cette somme selon les indices pairs et impairs de n (temps discret), nous obtenons :</a:t>
            </a:r>
            <a:endParaRPr lang="fr-FR" sz="2200" dirty="0">
              <a:solidFill>
                <a:srgbClr val="7030A0"/>
              </a:solidFill>
              <a:latin typeface="Times New Roman" pitchFamily="18" charset="0"/>
              <a:cs typeface="Times New Roman" pitchFamily="18" charset="0"/>
            </a:endParaRPr>
          </a:p>
        </p:txBody>
      </p:sp>
      <p:graphicFrame>
        <p:nvGraphicFramePr>
          <p:cNvPr id="10243" name="Object 3"/>
          <p:cNvGraphicFramePr>
            <a:graphicFrameLocks noChangeAspect="1"/>
          </p:cNvGraphicFramePr>
          <p:nvPr/>
        </p:nvGraphicFramePr>
        <p:xfrm>
          <a:off x="1643042" y="3143248"/>
          <a:ext cx="5972175" cy="857250"/>
        </p:xfrm>
        <a:graphic>
          <a:graphicData uri="http://schemas.openxmlformats.org/presentationml/2006/ole">
            <p:oleObj spid="_x0000_s10243" name="Équation" r:id="rId4" imgW="2539800" imgH="431640" progId="Equation.3">
              <p:embed/>
            </p:oleObj>
          </a:graphicData>
        </a:graphic>
      </p:graphicFrame>
      <p:graphicFrame>
        <p:nvGraphicFramePr>
          <p:cNvPr id="10244" name="Object 4"/>
          <p:cNvGraphicFramePr>
            <a:graphicFrameLocks noChangeAspect="1"/>
          </p:cNvGraphicFramePr>
          <p:nvPr/>
        </p:nvGraphicFramePr>
        <p:xfrm>
          <a:off x="1643042" y="4071948"/>
          <a:ext cx="6032500" cy="857250"/>
        </p:xfrm>
        <a:graphic>
          <a:graphicData uri="http://schemas.openxmlformats.org/presentationml/2006/ole">
            <p:oleObj spid="_x0000_s10244" name="Équation" r:id="rId5" imgW="2565360" imgH="431640" progId="Equation.3">
              <p:embed/>
            </p:oleObj>
          </a:graphicData>
        </a:graphic>
      </p:graphicFrame>
      <p:sp>
        <p:nvSpPr>
          <p:cNvPr id="9" name="ZoneTexte 8"/>
          <p:cNvSpPr txBox="1"/>
          <p:nvPr/>
        </p:nvSpPr>
        <p:spPr>
          <a:xfrm>
            <a:off x="0" y="4998377"/>
            <a:ext cx="9144000" cy="430887"/>
          </a:xfrm>
          <a:prstGeom prst="rect">
            <a:avLst/>
          </a:prstGeom>
          <a:noFill/>
        </p:spPr>
        <p:txBody>
          <a:bodyPr wrap="square" rtlCol="0">
            <a:spAutoFit/>
          </a:bodyPr>
          <a:lstStyle/>
          <a:p>
            <a:r>
              <a:rPr lang="fr-FR" sz="2200" dirty="0" smtClean="0">
                <a:solidFill>
                  <a:srgbClr val="7030A0"/>
                </a:solidFill>
                <a:latin typeface="Times New Roman" pitchFamily="18" charset="0"/>
                <a:cs typeface="Times New Roman" pitchFamily="18" charset="0"/>
              </a:rPr>
              <a:t>Dès lors,  on définit les filtres </a:t>
            </a:r>
            <a:r>
              <a:rPr lang="fr-FR" sz="2200" dirty="0" err="1" smtClean="0">
                <a:solidFill>
                  <a:srgbClr val="7030A0"/>
                </a:solidFill>
                <a:latin typeface="Times New Roman" pitchFamily="18" charset="0"/>
                <a:cs typeface="Times New Roman" pitchFamily="18" charset="0"/>
              </a:rPr>
              <a:t>polyphases</a:t>
            </a:r>
            <a:r>
              <a:rPr lang="fr-FR" sz="2200" dirty="0" smtClean="0">
                <a:solidFill>
                  <a:srgbClr val="7030A0"/>
                </a:solidFill>
                <a:latin typeface="Times New Roman" pitchFamily="18" charset="0"/>
                <a:cs typeface="Times New Roman" pitchFamily="18" charset="0"/>
              </a:rPr>
              <a:t> H</a:t>
            </a:r>
            <a:r>
              <a:rPr lang="fr-FR" sz="2200" baseline="-25000" dirty="0" smtClean="0">
                <a:solidFill>
                  <a:srgbClr val="7030A0"/>
                </a:solidFill>
                <a:latin typeface="Times New Roman" pitchFamily="18" charset="0"/>
                <a:cs typeface="Times New Roman" pitchFamily="18" charset="0"/>
              </a:rPr>
              <a:t>1</a:t>
            </a:r>
            <a:r>
              <a:rPr lang="fr-FR" sz="2200" dirty="0" smtClean="0">
                <a:solidFill>
                  <a:srgbClr val="7030A0"/>
                </a:solidFill>
                <a:latin typeface="Times New Roman" pitchFamily="18" charset="0"/>
                <a:cs typeface="Times New Roman" pitchFamily="18" charset="0"/>
              </a:rPr>
              <a:t>(z)  et H</a:t>
            </a:r>
            <a:r>
              <a:rPr lang="fr-FR" sz="2200" baseline="-25000" dirty="0">
                <a:solidFill>
                  <a:srgbClr val="7030A0"/>
                </a:solidFill>
                <a:latin typeface="Times New Roman" pitchFamily="18" charset="0"/>
                <a:cs typeface="Times New Roman" pitchFamily="18" charset="0"/>
              </a:rPr>
              <a:t>2</a:t>
            </a:r>
            <a:r>
              <a:rPr lang="fr-FR" sz="2200" dirty="0" smtClean="0">
                <a:solidFill>
                  <a:srgbClr val="7030A0"/>
                </a:solidFill>
                <a:latin typeface="Times New Roman" pitchFamily="18" charset="0"/>
                <a:cs typeface="Times New Roman" pitchFamily="18" charset="0"/>
              </a:rPr>
              <a:t>(z),  comme suit:</a:t>
            </a:r>
            <a:endParaRPr lang="fr-FR" sz="2200" dirty="0">
              <a:solidFill>
                <a:srgbClr val="7030A0"/>
              </a:solidFill>
              <a:latin typeface="Times New Roman" pitchFamily="18" charset="0"/>
              <a:cs typeface="Times New Roman" pitchFamily="18" charset="0"/>
            </a:endParaRPr>
          </a:p>
        </p:txBody>
      </p:sp>
      <p:graphicFrame>
        <p:nvGraphicFramePr>
          <p:cNvPr id="10245" name="Object 5"/>
          <p:cNvGraphicFramePr>
            <a:graphicFrameLocks noChangeAspect="1"/>
          </p:cNvGraphicFramePr>
          <p:nvPr/>
        </p:nvGraphicFramePr>
        <p:xfrm>
          <a:off x="1928794" y="5485366"/>
          <a:ext cx="2357454" cy="729716"/>
        </p:xfrm>
        <a:graphic>
          <a:graphicData uri="http://schemas.openxmlformats.org/presentationml/2006/ole">
            <p:oleObj spid="_x0000_s10245" name="Équation" r:id="rId6" imgW="1295280" imgH="431640" progId="Equation.3">
              <p:embed/>
            </p:oleObj>
          </a:graphicData>
        </a:graphic>
      </p:graphicFrame>
      <p:graphicFrame>
        <p:nvGraphicFramePr>
          <p:cNvPr id="10246" name="Object 6"/>
          <p:cNvGraphicFramePr>
            <a:graphicFrameLocks noChangeAspect="1"/>
          </p:cNvGraphicFramePr>
          <p:nvPr/>
        </p:nvGraphicFramePr>
        <p:xfrm>
          <a:off x="4964845" y="5500687"/>
          <a:ext cx="3036179" cy="714395"/>
        </p:xfrm>
        <a:graphic>
          <a:graphicData uri="http://schemas.openxmlformats.org/presentationml/2006/ole">
            <p:oleObj spid="_x0000_s10246" name="Équation" r:id="rId7" imgW="1549080" imgH="431640" progId="Equation.3">
              <p:embed/>
            </p:oleObj>
          </a:graphicData>
        </a:graphic>
      </p:graphicFrame>
      <p:graphicFrame>
        <p:nvGraphicFramePr>
          <p:cNvPr id="12" name="Objet 11"/>
          <p:cNvGraphicFramePr>
            <a:graphicFrameLocks noChangeAspect="1"/>
          </p:cNvGraphicFramePr>
          <p:nvPr/>
        </p:nvGraphicFramePr>
        <p:xfrm>
          <a:off x="6048406" y="6357958"/>
          <a:ext cx="3024188" cy="428625"/>
        </p:xfrm>
        <a:graphic>
          <a:graphicData uri="http://schemas.openxmlformats.org/presentationml/2006/ole">
            <p:oleObj spid="_x0000_s10247" name="Équation" r:id="rId8" imgW="1612800" imgH="228600" progId="Equation.3">
              <p:embed/>
            </p:oleObj>
          </a:graphicData>
        </a:graphic>
      </p:graphicFrame>
      <p:sp>
        <p:nvSpPr>
          <p:cNvPr id="13" name="ZoneTexte 12"/>
          <p:cNvSpPr txBox="1"/>
          <p:nvPr/>
        </p:nvSpPr>
        <p:spPr>
          <a:xfrm>
            <a:off x="0" y="6357958"/>
            <a:ext cx="6072198" cy="430887"/>
          </a:xfrm>
          <a:prstGeom prst="rect">
            <a:avLst/>
          </a:prstGeom>
          <a:noFill/>
        </p:spPr>
        <p:txBody>
          <a:bodyPr wrap="square" rtlCol="0">
            <a:spAutoFit/>
          </a:bodyPr>
          <a:lstStyle/>
          <a:p>
            <a:r>
              <a:rPr lang="fr-FR" sz="2200" b="1" dirty="0" smtClean="0">
                <a:solidFill>
                  <a:srgbClr val="FF0000"/>
                </a:solidFill>
                <a:latin typeface="Times New Roman" pitchFamily="18" charset="0"/>
                <a:cs typeface="Times New Roman" pitchFamily="18" charset="0"/>
              </a:rPr>
              <a:t>Le filtre H(z) s’écrit donc sous forme </a:t>
            </a:r>
            <a:r>
              <a:rPr lang="fr-FR" sz="2200" b="1" dirty="0" err="1">
                <a:solidFill>
                  <a:srgbClr val="FF0000"/>
                </a:solidFill>
                <a:latin typeface="Times New Roman" pitchFamily="18" charset="0"/>
                <a:cs typeface="Times New Roman" pitchFamily="18" charset="0"/>
              </a:rPr>
              <a:t>P</a:t>
            </a:r>
            <a:r>
              <a:rPr lang="fr-FR" sz="2200" b="1" dirty="0" err="1" smtClean="0">
                <a:solidFill>
                  <a:srgbClr val="FF0000"/>
                </a:solidFill>
                <a:latin typeface="Times New Roman" pitchFamily="18" charset="0"/>
                <a:cs typeface="Times New Roman" pitchFamily="18" charset="0"/>
              </a:rPr>
              <a:t>olyphase</a:t>
            </a:r>
            <a:r>
              <a:rPr lang="fr-FR" sz="2200" b="1" dirty="0" smtClean="0">
                <a:solidFill>
                  <a:srgbClr val="FF0000"/>
                </a:solidFill>
                <a:latin typeface="Times New Roman" pitchFamily="18" charset="0"/>
                <a:cs typeface="Times New Roman" pitchFamily="18" charset="0"/>
              </a:rPr>
              <a:t> :</a:t>
            </a:r>
            <a:endParaRPr lang="fr-FR" sz="2200" b="1" dirty="0">
              <a:solidFill>
                <a:srgbClr val="FF000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DECOMPOSITION POLYPHASE</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642918"/>
            <a:ext cx="9144000" cy="430887"/>
          </a:xfrm>
          <a:prstGeom prst="rect">
            <a:avLst/>
          </a:prstGeom>
          <a:noFill/>
        </p:spPr>
        <p:txBody>
          <a:bodyPr wrap="square" rtlCol="0">
            <a:spAutoFit/>
          </a:bodyPr>
          <a:lstStyle/>
          <a:p>
            <a:pPr algn="ctr"/>
            <a:r>
              <a:rPr lang="fr-FR" sz="2200" b="1" dirty="0" smtClean="0">
                <a:solidFill>
                  <a:srgbClr val="002060"/>
                </a:solidFill>
              </a:rPr>
              <a:t>CAS DE DEUX VOIES</a:t>
            </a:r>
            <a:endParaRPr lang="fr-FR" sz="2200" b="1" dirty="0">
              <a:solidFill>
                <a:srgbClr val="002060"/>
              </a:solidFill>
            </a:endParaRPr>
          </a:p>
        </p:txBody>
      </p:sp>
      <p:sp>
        <p:nvSpPr>
          <p:cNvPr id="4" name="ZoneTexte 3"/>
          <p:cNvSpPr txBox="1"/>
          <p:nvPr/>
        </p:nvSpPr>
        <p:spPr>
          <a:xfrm>
            <a:off x="0" y="1142984"/>
            <a:ext cx="9144000" cy="430887"/>
          </a:xfrm>
          <a:prstGeom prst="rect">
            <a:avLst/>
          </a:prstGeom>
          <a:noFill/>
        </p:spPr>
        <p:txBody>
          <a:bodyPr wrap="square" rtlCol="0">
            <a:spAutoFit/>
          </a:bodyPr>
          <a:lstStyle/>
          <a:p>
            <a:r>
              <a:rPr lang="fr-FR" sz="2200" b="1" u="sng" dirty="0" smtClean="0">
                <a:solidFill>
                  <a:srgbClr val="FF0000"/>
                </a:solidFill>
                <a:latin typeface="Times New Roman" pitchFamily="18" charset="0"/>
                <a:cs typeface="Times New Roman" pitchFamily="18" charset="0"/>
              </a:rPr>
              <a:t>EXEMPLE :  </a:t>
            </a:r>
            <a:r>
              <a:rPr lang="fr-FR" sz="2200" dirty="0" smtClean="0">
                <a:solidFill>
                  <a:srgbClr val="0070C0"/>
                </a:solidFill>
                <a:latin typeface="Times New Roman" pitchFamily="18" charset="0"/>
                <a:cs typeface="Times New Roman" pitchFamily="18" charset="0"/>
              </a:rPr>
              <a:t>Soit le filtre RIF définit par sa fonction de transfert en z</a:t>
            </a:r>
            <a:endParaRPr lang="fr-FR" sz="2200" dirty="0">
              <a:solidFill>
                <a:srgbClr val="0070C0"/>
              </a:solidFill>
              <a:latin typeface="Times New Roman" pitchFamily="18" charset="0"/>
              <a:cs typeface="Times New Roman" pitchFamily="18" charset="0"/>
            </a:endParaRPr>
          </a:p>
        </p:txBody>
      </p:sp>
      <p:graphicFrame>
        <p:nvGraphicFramePr>
          <p:cNvPr id="5" name="Objet 4"/>
          <p:cNvGraphicFramePr>
            <a:graphicFrameLocks noChangeAspect="1"/>
          </p:cNvGraphicFramePr>
          <p:nvPr/>
        </p:nvGraphicFramePr>
        <p:xfrm>
          <a:off x="1357290" y="1643050"/>
          <a:ext cx="6596108" cy="428628"/>
        </p:xfrm>
        <a:graphic>
          <a:graphicData uri="http://schemas.openxmlformats.org/presentationml/2006/ole">
            <p:oleObj spid="_x0000_s11266" name="Équation" r:id="rId3" imgW="3517560" imgH="228600" progId="Equation.3">
              <p:embed/>
            </p:oleObj>
          </a:graphicData>
        </a:graphic>
      </p:graphicFrame>
      <p:sp>
        <p:nvSpPr>
          <p:cNvPr id="6" name="ZoneTexte 5"/>
          <p:cNvSpPr txBox="1"/>
          <p:nvPr/>
        </p:nvSpPr>
        <p:spPr>
          <a:xfrm>
            <a:off x="0" y="2071678"/>
            <a:ext cx="9144000" cy="1446550"/>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Il s’agit d’un RIF passe-bas à phase linéaire du deuxième cas. On aurait pu choisir n’importe quel autre cas.</a:t>
            </a:r>
          </a:p>
          <a:p>
            <a:pPr algn="just"/>
            <a:endParaRPr lang="fr-FR" sz="2200" dirty="0" smtClean="0">
              <a:solidFill>
                <a:srgbClr val="7030A0"/>
              </a:solidFill>
              <a:latin typeface="Times New Roman" pitchFamily="18" charset="0"/>
              <a:cs typeface="Times New Roman" pitchFamily="18" charset="0"/>
            </a:endParaRPr>
          </a:p>
          <a:p>
            <a:pPr algn="just"/>
            <a:r>
              <a:rPr lang="fr-FR" sz="2200" dirty="0" smtClean="0">
                <a:solidFill>
                  <a:srgbClr val="002060"/>
                </a:solidFill>
                <a:latin typeface="Times New Roman" pitchFamily="18" charset="0"/>
                <a:cs typeface="Times New Roman" pitchFamily="18" charset="0"/>
              </a:rPr>
              <a:t>Les deux composantes </a:t>
            </a:r>
            <a:r>
              <a:rPr lang="fr-FR" sz="2200" dirty="0" err="1" smtClean="0">
                <a:solidFill>
                  <a:srgbClr val="002060"/>
                </a:solidFill>
                <a:latin typeface="Times New Roman" pitchFamily="18" charset="0"/>
                <a:cs typeface="Times New Roman" pitchFamily="18" charset="0"/>
              </a:rPr>
              <a:t>polyphases</a:t>
            </a:r>
            <a:r>
              <a:rPr lang="fr-FR" sz="2200" dirty="0" smtClean="0">
                <a:solidFill>
                  <a:srgbClr val="002060"/>
                </a:solidFill>
                <a:latin typeface="Times New Roman" pitchFamily="18" charset="0"/>
                <a:cs typeface="Times New Roman" pitchFamily="18" charset="0"/>
              </a:rPr>
              <a:t> H</a:t>
            </a:r>
            <a:r>
              <a:rPr lang="fr-FR" sz="2200" baseline="-25000" dirty="0" smtClean="0">
                <a:solidFill>
                  <a:srgbClr val="002060"/>
                </a:solidFill>
                <a:latin typeface="Times New Roman" pitchFamily="18" charset="0"/>
                <a:cs typeface="Times New Roman" pitchFamily="18" charset="0"/>
              </a:rPr>
              <a:t>1</a:t>
            </a:r>
            <a:r>
              <a:rPr lang="fr-FR" sz="2200" dirty="0" smtClean="0">
                <a:solidFill>
                  <a:srgbClr val="002060"/>
                </a:solidFill>
                <a:latin typeface="Times New Roman" pitchFamily="18" charset="0"/>
                <a:cs typeface="Times New Roman" pitchFamily="18" charset="0"/>
              </a:rPr>
              <a:t>(z) et H</a:t>
            </a:r>
            <a:r>
              <a:rPr lang="fr-FR" sz="2200" baseline="-25000" dirty="0" smtClean="0">
                <a:solidFill>
                  <a:srgbClr val="002060"/>
                </a:solidFill>
                <a:latin typeface="Times New Roman" pitchFamily="18" charset="0"/>
                <a:cs typeface="Times New Roman" pitchFamily="18" charset="0"/>
              </a:rPr>
              <a:t>2</a:t>
            </a:r>
            <a:r>
              <a:rPr lang="fr-FR" sz="2200" dirty="0" smtClean="0">
                <a:solidFill>
                  <a:srgbClr val="002060"/>
                </a:solidFill>
                <a:latin typeface="Times New Roman" pitchFamily="18" charset="0"/>
                <a:cs typeface="Times New Roman" pitchFamily="18" charset="0"/>
              </a:rPr>
              <a:t>(z) seront dans ce cas:</a:t>
            </a:r>
            <a:endParaRPr lang="fr-FR" sz="2200" dirty="0">
              <a:solidFill>
                <a:srgbClr val="002060"/>
              </a:solidFill>
              <a:latin typeface="Times New Roman" pitchFamily="18" charset="0"/>
              <a:cs typeface="Times New Roman" pitchFamily="18" charset="0"/>
            </a:endParaRPr>
          </a:p>
        </p:txBody>
      </p:sp>
      <p:graphicFrame>
        <p:nvGraphicFramePr>
          <p:cNvPr id="11267" name="Object 3"/>
          <p:cNvGraphicFramePr>
            <a:graphicFrameLocks noChangeAspect="1"/>
          </p:cNvGraphicFramePr>
          <p:nvPr/>
        </p:nvGraphicFramePr>
        <p:xfrm>
          <a:off x="0" y="3500438"/>
          <a:ext cx="3524250" cy="428625"/>
        </p:xfrm>
        <a:graphic>
          <a:graphicData uri="http://schemas.openxmlformats.org/presentationml/2006/ole">
            <p:oleObj spid="_x0000_s11267" name="Équation" r:id="rId4" imgW="1879560" imgH="228600" progId="Equation.3">
              <p:embed/>
            </p:oleObj>
          </a:graphicData>
        </a:graphic>
      </p:graphicFrame>
      <p:graphicFrame>
        <p:nvGraphicFramePr>
          <p:cNvPr id="11268" name="Object 4"/>
          <p:cNvGraphicFramePr>
            <a:graphicFrameLocks noChangeAspect="1"/>
          </p:cNvGraphicFramePr>
          <p:nvPr/>
        </p:nvGraphicFramePr>
        <p:xfrm>
          <a:off x="5178425" y="3500438"/>
          <a:ext cx="3548063" cy="428625"/>
        </p:xfrm>
        <a:graphic>
          <a:graphicData uri="http://schemas.openxmlformats.org/presentationml/2006/ole">
            <p:oleObj spid="_x0000_s11268" name="Équation" r:id="rId5" imgW="1892160" imgH="228600" progId="Equation.3">
              <p:embed/>
            </p:oleObj>
          </a:graphicData>
        </a:graphic>
      </p:graphicFrame>
      <p:sp>
        <p:nvSpPr>
          <p:cNvPr id="9" name="ZoneTexte 8"/>
          <p:cNvSpPr txBox="1"/>
          <p:nvPr/>
        </p:nvSpPr>
        <p:spPr>
          <a:xfrm>
            <a:off x="0" y="4071942"/>
            <a:ext cx="9144000" cy="430887"/>
          </a:xfrm>
          <a:prstGeom prst="rect">
            <a:avLst/>
          </a:prstGeom>
          <a:noFill/>
        </p:spPr>
        <p:txBody>
          <a:bodyPr wrap="square" rtlCol="0">
            <a:spAutoFit/>
          </a:bodyPr>
          <a:lstStyle/>
          <a:p>
            <a:r>
              <a:rPr lang="fr-FR" sz="2200" dirty="0" smtClean="0">
                <a:solidFill>
                  <a:srgbClr val="00B050"/>
                </a:solidFill>
                <a:latin typeface="Times New Roman" pitchFamily="18" charset="0"/>
                <a:cs typeface="Times New Roman" pitchFamily="18" charset="0"/>
              </a:rPr>
              <a:t>Pour retrouver H(z) à partir de H</a:t>
            </a:r>
            <a:r>
              <a:rPr lang="fr-FR" sz="2200" baseline="-25000" dirty="0" smtClean="0">
                <a:solidFill>
                  <a:srgbClr val="00B050"/>
                </a:solidFill>
                <a:latin typeface="Times New Roman" pitchFamily="18" charset="0"/>
                <a:cs typeface="Times New Roman" pitchFamily="18" charset="0"/>
              </a:rPr>
              <a:t>1</a:t>
            </a:r>
            <a:r>
              <a:rPr lang="fr-FR" sz="2200" dirty="0" smtClean="0">
                <a:solidFill>
                  <a:srgbClr val="00B050"/>
                </a:solidFill>
                <a:latin typeface="Times New Roman" pitchFamily="18" charset="0"/>
                <a:cs typeface="Times New Roman" pitchFamily="18" charset="0"/>
              </a:rPr>
              <a:t>(z) et H</a:t>
            </a:r>
            <a:r>
              <a:rPr lang="fr-FR" sz="2200" baseline="-25000" dirty="0" smtClean="0">
                <a:solidFill>
                  <a:srgbClr val="00B050"/>
                </a:solidFill>
                <a:latin typeface="Times New Roman" pitchFamily="18" charset="0"/>
                <a:cs typeface="Times New Roman" pitchFamily="18" charset="0"/>
              </a:rPr>
              <a:t>2</a:t>
            </a:r>
            <a:r>
              <a:rPr lang="fr-FR" sz="2200" dirty="0" smtClean="0">
                <a:solidFill>
                  <a:srgbClr val="00B050"/>
                </a:solidFill>
                <a:latin typeface="Times New Roman" pitchFamily="18" charset="0"/>
                <a:cs typeface="Times New Roman" pitchFamily="18" charset="0"/>
              </a:rPr>
              <a:t>(z), il suffit d’appliquer :</a:t>
            </a:r>
            <a:r>
              <a:rPr lang="fr-FR" dirty="0" smtClean="0"/>
              <a:t> </a:t>
            </a:r>
            <a:endParaRPr lang="fr-FR" dirty="0"/>
          </a:p>
        </p:txBody>
      </p:sp>
      <p:graphicFrame>
        <p:nvGraphicFramePr>
          <p:cNvPr id="11269" name="Object 5"/>
          <p:cNvGraphicFramePr>
            <a:graphicFrameLocks noChangeAspect="1"/>
          </p:cNvGraphicFramePr>
          <p:nvPr/>
        </p:nvGraphicFramePr>
        <p:xfrm>
          <a:off x="2547945" y="4572008"/>
          <a:ext cx="2809873" cy="464645"/>
        </p:xfrm>
        <a:graphic>
          <a:graphicData uri="http://schemas.openxmlformats.org/presentationml/2006/ole">
            <p:oleObj spid="_x0000_s11269" name="Équation" r:id="rId6" imgW="1612800" imgH="228600" progId="Equation.3">
              <p:embed/>
            </p:oleObj>
          </a:graphicData>
        </a:graphic>
      </p:graphicFrame>
      <p:graphicFrame>
        <p:nvGraphicFramePr>
          <p:cNvPr id="11" name="Objet 10"/>
          <p:cNvGraphicFramePr>
            <a:graphicFrameLocks noChangeAspect="1"/>
          </p:cNvGraphicFramePr>
          <p:nvPr/>
        </p:nvGraphicFramePr>
        <p:xfrm>
          <a:off x="1285852" y="5072074"/>
          <a:ext cx="6905673" cy="428628"/>
        </p:xfrm>
        <a:graphic>
          <a:graphicData uri="http://schemas.openxmlformats.org/presentationml/2006/ole">
            <p:oleObj spid="_x0000_s11270" name="Équation" r:id="rId7" imgW="3682800" imgH="228600" progId="Equation.3">
              <p:embed/>
            </p:oleObj>
          </a:graphicData>
        </a:graphic>
      </p:graphicFrame>
      <p:sp>
        <p:nvSpPr>
          <p:cNvPr id="12" name="ZoneTexte 11"/>
          <p:cNvSpPr txBox="1"/>
          <p:nvPr/>
        </p:nvSpPr>
        <p:spPr>
          <a:xfrm>
            <a:off x="0" y="6143644"/>
            <a:ext cx="9144000" cy="769441"/>
          </a:xfrm>
          <a:prstGeom prst="rect">
            <a:avLst/>
          </a:prstGeom>
          <a:noFill/>
        </p:spPr>
        <p:txBody>
          <a:bodyPr wrap="square" rtlCol="0">
            <a:spAutoFit/>
          </a:bodyPr>
          <a:lstStyle/>
          <a:p>
            <a:pPr algn="just"/>
            <a:r>
              <a:rPr lang="fr-FR" sz="2200" b="1" u="sng" dirty="0" smtClean="0">
                <a:solidFill>
                  <a:srgbClr val="C00000"/>
                </a:solidFill>
                <a:latin typeface="Times New Roman" pitchFamily="18" charset="0"/>
                <a:cs typeface="Times New Roman" pitchFamily="18" charset="0"/>
              </a:rPr>
              <a:t>Remarque :</a:t>
            </a:r>
            <a:r>
              <a:rPr lang="fr-FR" sz="2200" dirty="0" smtClean="0">
                <a:solidFill>
                  <a:srgbClr val="C00000"/>
                </a:solidFill>
                <a:latin typeface="Times New Roman" pitchFamily="18" charset="0"/>
                <a:cs typeface="Times New Roman" pitchFamily="18" charset="0"/>
              </a:rPr>
              <a:t> H1(z) et H2(z) ne sont pas obligatoirement à phase linéaire, comme c’est le cas pour cet exemple.</a:t>
            </a:r>
            <a:endParaRPr lang="fr-FR" sz="2200" dirty="0">
              <a:solidFill>
                <a:srgbClr val="C00000"/>
              </a:solidFill>
              <a:latin typeface="Times New Roman" pitchFamily="18" charset="0"/>
              <a:cs typeface="Times New Roman" pitchFamily="18" charset="0"/>
            </a:endParaRPr>
          </a:p>
        </p:txBody>
      </p:sp>
      <p:graphicFrame>
        <p:nvGraphicFramePr>
          <p:cNvPr id="11271" name="Object 7"/>
          <p:cNvGraphicFramePr>
            <a:graphicFrameLocks noChangeAspect="1"/>
          </p:cNvGraphicFramePr>
          <p:nvPr/>
        </p:nvGraphicFramePr>
        <p:xfrm>
          <a:off x="1333524" y="5643581"/>
          <a:ext cx="6596062" cy="428625"/>
        </p:xfrm>
        <a:graphic>
          <a:graphicData uri="http://schemas.openxmlformats.org/presentationml/2006/ole">
            <p:oleObj spid="_x0000_s11271" name="Équation" r:id="rId8" imgW="3517560" imgH="228600" progId="Equation.3">
              <p:embed/>
            </p:oleObj>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DECOMPOSITION POLYPHASE</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642918"/>
            <a:ext cx="9144000" cy="430887"/>
          </a:xfrm>
          <a:prstGeom prst="rect">
            <a:avLst/>
          </a:prstGeom>
          <a:noFill/>
        </p:spPr>
        <p:txBody>
          <a:bodyPr wrap="square" rtlCol="0">
            <a:spAutoFit/>
          </a:bodyPr>
          <a:lstStyle/>
          <a:p>
            <a:pPr algn="ctr"/>
            <a:r>
              <a:rPr lang="fr-FR" sz="2200" b="1" dirty="0" smtClean="0">
                <a:solidFill>
                  <a:srgbClr val="002060"/>
                </a:solidFill>
              </a:rPr>
              <a:t>CAS DE M VOIES</a:t>
            </a:r>
            <a:endParaRPr lang="fr-FR" sz="2200" b="1" dirty="0">
              <a:solidFill>
                <a:srgbClr val="002060"/>
              </a:solidFill>
            </a:endParaRPr>
          </a:p>
        </p:txBody>
      </p:sp>
      <p:sp>
        <p:nvSpPr>
          <p:cNvPr id="4" name="ZoneTexte 3"/>
          <p:cNvSpPr txBox="1"/>
          <p:nvPr/>
        </p:nvSpPr>
        <p:spPr>
          <a:xfrm>
            <a:off x="0" y="1071546"/>
            <a:ext cx="9144000" cy="1107996"/>
          </a:xfrm>
          <a:prstGeom prst="rect">
            <a:avLst/>
          </a:prstGeom>
          <a:noFill/>
        </p:spPr>
        <p:txBody>
          <a:bodyPr wrap="square" rtlCol="0">
            <a:spAutoFit/>
          </a:bodyPr>
          <a:lstStyle/>
          <a:p>
            <a:pPr algn="just"/>
            <a:r>
              <a:rPr lang="fr-FR" sz="2200" dirty="0" smtClean="0">
                <a:solidFill>
                  <a:schemeClr val="tx2">
                    <a:lumMod val="75000"/>
                  </a:schemeClr>
                </a:solidFill>
                <a:latin typeface="Times New Roman" pitchFamily="18" charset="0"/>
                <a:cs typeface="Times New Roman" pitchFamily="18" charset="0"/>
              </a:rPr>
              <a:t>Pour le cas général d’un M quelconque, l'idée de base est de décomposer x(n) en ses sous-séquences périodiquement entrelacées. La décomposition polyphasée en M canaux est donnée par :</a:t>
            </a:r>
            <a:endParaRPr lang="fr-FR" sz="2200" dirty="0">
              <a:solidFill>
                <a:schemeClr val="tx2">
                  <a:lumMod val="75000"/>
                </a:schemeClr>
              </a:solidFill>
              <a:latin typeface="Times New Roman" pitchFamily="18" charset="0"/>
              <a:cs typeface="Times New Roman" pitchFamily="18" charset="0"/>
            </a:endParaRPr>
          </a:p>
        </p:txBody>
      </p:sp>
      <p:graphicFrame>
        <p:nvGraphicFramePr>
          <p:cNvPr id="5" name="Objet 4"/>
          <p:cNvGraphicFramePr>
            <a:graphicFrameLocks noChangeAspect="1"/>
          </p:cNvGraphicFramePr>
          <p:nvPr/>
        </p:nvGraphicFramePr>
        <p:xfrm>
          <a:off x="5173663" y="1857375"/>
          <a:ext cx="2236787" cy="704850"/>
        </p:xfrm>
        <a:graphic>
          <a:graphicData uri="http://schemas.openxmlformats.org/presentationml/2006/ole">
            <p:oleObj spid="_x0000_s12290" name="Équation" r:id="rId3" imgW="1371600" imgH="431640" progId="Equation.3">
              <p:embed/>
            </p:oleObj>
          </a:graphicData>
        </a:graphic>
      </p:graphicFrame>
      <p:graphicFrame>
        <p:nvGraphicFramePr>
          <p:cNvPr id="6" name="Objet 5"/>
          <p:cNvGraphicFramePr>
            <a:graphicFrameLocks noChangeAspect="1"/>
          </p:cNvGraphicFramePr>
          <p:nvPr/>
        </p:nvGraphicFramePr>
        <p:xfrm>
          <a:off x="931099" y="2643182"/>
          <a:ext cx="7569991" cy="477840"/>
        </p:xfrm>
        <a:graphic>
          <a:graphicData uri="http://schemas.openxmlformats.org/presentationml/2006/ole">
            <p:oleObj spid="_x0000_s12291" name="Équation" r:id="rId4" imgW="3822480" imgH="241200" progId="Equation.3">
              <p:embed/>
            </p:oleObj>
          </a:graphicData>
        </a:graphic>
      </p:graphicFrame>
      <p:sp>
        <p:nvSpPr>
          <p:cNvPr id="7" name="ZoneTexte 6"/>
          <p:cNvSpPr txBox="1"/>
          <p:nvPr/>
        </p:nvSpPr>
        <p:spPr>
          <a:xfrm>
            <a:off x="0" y="3214686"/>
            <a:ext cx="9144000" cy="769441"/>
          </a:xfrm>
          <a:prstGeom prst="rect">
            <a:avLst/>
          </a:prstGeom>
          <a:noFill/>
        </p:spPr>
        <p:txBody>
          <a:bodyPr wrap="square" rtlCol="0">
            <a:spAutoFit/>
          </a:bodyPr>
          <a:lstStyle/>
          <a:p>
            <a:r>
              <a:rPr lang="fr-FR" sz="2200" dirty="0" smtClean="0">
                <a:solidFill>
                  <a:srgbClr val="7030A0"/>
                </a:solidFill>
                <a:latin typeface="Times New Roman" pitchFamily="18" charset="0"/>
                <a:cs typeface="Times New Roman" pitchFamily="18" charset="0"/>
              </a:rPr>
              <a:t>Chacun des M filtres RIF </a:t>
            </a:r>
            <a:r>
              <a:rPr lang="fr-FR" sz="2200" dirty="0" err="1" smtClean="0">
                <a:solidFill>
                  <a:srgbClr val="7030A0"/>
                </a:solidFill>
                <a:latin typeface="Times New Roman" pitchFamily="18" charset="0"/>
                <a:cs typeface="Times New Roman" pitchFamily="18" charset="0"/>
              </a:rPr>
              <a:t>polyphases</a:t>
            </a:r>
            <a:r>
              <a:rPr lang="fr-FR" sz="2200" dirty="0" smtClean="0">
                <a:solidFill>
                  <a:srgbClr val="7030A0"/>
                </a:solidFill>
                <a:latin typeface="Times New Roman" pitchFamily="18" charset="0"/>
                <a:cs typeface="Times New Roman" pitchFamily="18" charset="0"/>
              </a:rPr>
              <a:t> aura une réponse </a:t>
            </a:r>
            <a:r>
              <a:rPr lang="fr-FR" sz="2200" dirty="0" err="1" smtClean="0">
                <a:solidFill>
                  <a:srgbClr val="7030A0"/>
                </a:solidFill>
                <a:latin typeface="Times New Roman" pitchFamily="18" charset="0"/>
                <a:cs typeface="Times New Roman" pitchFamily="18" charset="0"/>
              </a:rPr>
              <a:t>impulsionnelle</a:t>
            </a:r>
            <a:r>
              <a:rPr lang="fr-FR" sz="2200" dirty="0" smtClean="0">
                <a:solidFill>
                  <a:srgbClr val="7030A0"/>
                </a:solidFill>
                <a:latin typeface="Times New Roman" pitchFamily="18" charset="0"/>
                <a:cs typeface="Times New Roman" pitchFamily="18" charset="0"/>
              </a:rPr>
              <a:t> h</a:t>
            </a:r>
            <a:r>
              <a:rPr lang="fr-FR" sz="2200" baseline="-25000" dirty="0" smtClean="0">
                <a:solidFill>
                  <a:srgbClr val="7030A0"/>
                </a:solidFill>
                <a:latin typeface="Times New Roman" pitchFamily="18" charset="0"/>
                <a:cs typeface="Times New Roman" pitchFamily="18" charset="0"/>
              </a:rPr>
              <a:t>m</a:t>
            </a:r>
            <a:r>
              <a:rPr lang="fr-FR" sz="2200" dirty="0" smtClean="0">
                <a:solidFill>
                  <a:srgbClr val="7030A0"/>
                </a:solidFill>
                <a:latin typeface="Times New Roman" pitchFamily="18" charset="0"/>
                <a:cs typeface="Times New Roman" pitchFamily="18" charset="0"/>
              </a:rPr>
              <a:t>(n) , déduite à partir de la réponse </a:t>
            </a:r>
            <a:r>
              <a:rPr lang="fr-FR" sz="2200" dirty="0" err="1" smtClean="0">
                <a:solidFill>
                  <a:srgbClr val="7030A0"/>
                </a:solidFill>
                <a:latin typeface="Times New Roman" pitchFamily="18" charset="0"/>
                <a:cs typeface="Times New Roman" pitchFamily="18" charset="0"/>
              </a:rPr>
              <a:t>impulsionnelle</a:t>
            </a:r>
            <a:r>
              <a:rPr lang="fr-FR" sz="2200" dirty="0" smtClean="0">
                <a:solidFill>
                  <a:srgbClr val="7030A0"/>
                </a:solidFill>
                <a:latin typeface="Times New Roman" pitchFamily="18" charset="0"/>
                <a:cs typeface="Times New Roman" pitchFamily="18" charset="0"/>
              </a:rPr>
              <a:t> globale h(n), de la forme :</a:t>
            </a:r>
          </a:p>
        </p:txBody>
      </p:sp>
      <p:graphicFrame>
        <p:nvGraphicFramePr>
          <p:cNvPr id="8" name="Objet 7"/>
          <p:cNvGraphicFramePr>
            <a:graphicFrameLocks noChangeAspect="1"/>
          </p:cNvGraphicFramePr>
          <p:nvPr/>
        </p:nvGraphicFramePr>
        <p:xfrm>
          <a:off x="3071802" y="4071942"/>
          <a:ext cx="2706707" cy="529573"/>
        </p:xfrm>
        <a:graphic>
          <a:graphicData uri="http://schemas.openxmlformats.org/presentationml/2006/ole">
            <p:oleObj spid="_x0000_s12292" name="Équation" r:id="rId5" imgW="1168200" imgH="228600" progId="Equation.3">
              <p:embed/>
            </p:oleObj>
          </a:graphicData>
        </a:graphic>
      </p:graphicFrame>
      <p:sp>
        <p:nvSpPr>
          <p:cNvPr id="9" name="ZoneTexte 8"/>
          <p:cNvSpPr txBox="1"/>
          <p:nvPr/>
        </p:nvSpPr>
        <p:spPr>
          <a:xfrm>
            <a:off x="0" y="4500570"/>
            <a:ext cx="9144000" cy="769441"/>
          </a:xfrm>
          <a:prstGeom prst="rect">
            <a:avLst/>
          </a:prstGeom>
          <a:noFill/>
        </p:spPr>
        <p:txBody>
          <a:bodyPr wrap="square" rtlCol="0">
            <a:spAutoFit/>
          </a:bodyPr>
          <a:lstStyle/>
          <a:p>
            <a:pPr algn="just"/>
            <a:r>
              <a:rPr lang="fr-FR" sz="2200" dirty="0" smtClean="0">
                <a:solidFill>
                  <a:srgbClr val="00B0F0"/>
                </a:solidFill>
                <a:latin typeface="Times New Roman" pitchFamily="18" charset="0"/>
                <a:cs typeface="Times New Roman" pitchFamily="18" charset="0"/>
              </a:rPr>
              <a:t>Autrement dit, chaque composante </a:t>
            </a:r>
            <a:r>
              <a:rPr lang="fr-FR" sz="2200" dirty="0" err="1" smtClean="0">
                <a:solidFill>
                  <a:srgbClr val="00B0F0"/>
                </a:solidFill>
                <a:latin typeface="Times New Roman" pitchFamily="18" charset="0"/>
                <a:cs typeface="Times New Roman" pitchFamily="18" charset="0"/>
              </a:rPr>
              <a:t>polyphase</a:t>
            </a:r>
            <a:r>
              <a:rPr lang="fr-FR" sz="2200" dirty="0" smtClean="0">
                <a:solidFill>
                  <a:srgbClr val="00B0F0"/>
                </a:solidFill>
                <a:latin typeface="Times New Roman" pitchFamily="18" charset="0"/>
                <a:cs typeface="Times New Roman" pitchFamily="18" charset="0"/>
              </a:rPr>
              <a:t> h</a:t>
            </a:r>
            <a:r>
              <a:rPr lang="fr-FR" sz="2200" baseline="-25000" dirty="0" smtClean="0">
                <a:solidFill>
                  <a:srgbClr val="00B0F0"/>
                </a:solidFill>
                <a:latin typeface="Times New Roman" pitchFamily="18" charset="0"/>
                <a:cs typeface="Times New Roman" pitchFamily="18" charset="0"/>
              </a:rPr>
              <a:t>m</a:t>
            </a:r>
            <a:r>
              <a:rPr lang="fr-FR" sz="2200" dirty="0" smtClean="0">
                <a:solidFill>
                  <a:srgbClr val="00B0F0"/>
                </a:solidFill>
                <a:latin typeface="Times New Roman" pitchFamily="18" charset="0"/>
                <a:cs typeface="Times New Roman" pitchFamily="18" charset="0"/>
              </a:rPr>
              <a:t>(n) est obtenue grâce à une avance de m échantillons suivie par une décimation de facteur M </a:t>
            </a:r>
            <a:endParaRPr lang="fr-FR" sz="2200" dirty="0">
              <a:solidFill>
                <a:srgbClr val="00B0F0"/>
              </a:solidFill>
              <a:latin typeface="Times New Roman" pitchFamily="18" charset="0"/>
              <a:cs typeface="Times New Roman" pitchFamily="18" charset="0"/>
            </a:endParaRPr>
          </a:p>
        </p:txBody>
      </p:sp>
      <p:sp>
        <p:nvSpPr>
          <p:cNvPr id="10" name="Oval 2"/>
          <p:cNvSpPr>
            <a:spLocks noChangeArrowheads="1"/>
          </p:cNvSpPr>
          <p:nvPr/>
        </p:nvSpPr>
        <p:spPr bwMode="auto">
          <a:xfrm>
            <a:off x="4929190" y="5316499"/>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11" name="AutoShape 3"/>
          <p:cNvCxnSpPr>
            <a:cxnSpLocks noChangeShapeType="1"/>
          </p:cNvCxnSpPr>
          <p:nvPr/>
        </p:nvCxnSpPr>
        <p:spPr bwMode="auto">
          <a:xfrm rot="5400000">
            <a:off x="5179223" y="6066598"/>
            <a:ext cx="928694" cy="1588"/>
          </a:xfrm>
          <a:prstGeom prst="straightConnector1">
            <a:avLst/>
          </a:prstGeom>
          <a:noFill/>
          <a:ln w="28575">
            <a:solidFill>
              <a:schemeClr val="accent1"/>
            </a:solidFill>
            <a:round/>
            <a:headEnd/>
            <a:tailEnd type="triangle" w="med" len="med"/>
          </a:ln>
        </p:spPr>
      </p:cxnSp>
      <p:sp>
        <p:nvSpPr>
          <p:cNvPr id="12" name="Text Box 4"/>
          <p:cNvSpPr txBox="1">
            <a:spLocks noChangeArrowheads="1"/>
          </p:cNvSpPr>
          <p:nvPr/>
        </p:nvSpPr>
        <p:spPr bwMode="auto">
          <a:xfrm>
            <a:off x="5660622" y="5888003"/>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13" name="AutoShape 5"/>
          <p:cNvCxnSpPr>
            <a:cxnSpLocks noChangeShapeType="1"/>
          </p:cNvCxnSpPr>
          <p:nvPr/>
        </p:nvCxnSpPr>
        <p:spPr bwMode="auto">
          <a:xfrm>
            <a:off x="3847967" y="6030879"/>
            <a:ext cx="1081223" cy="2118"/>
          </a:xfrm>
          <a:prstGeom prst="straightConnector1">
            <a:avLst/>
          </a:prstGeom>
          <a:noFill/>
          <a:ln w="28575">
            <a:solidFill>
              <a:schemeClr val="accent1"/>
            </a:solidFill>
            <a:round/>
            <a:headEnd/>
            <a:tailEnd type="triangle" w="med" len="med"/>
          </a:ln>
        </p:spPr>
      </p:cxnSp>
      <p:cxnSp>
        <p:nvCxnSpPr>
          <p:cNvPr id="14" name="AutoShape 6"/>
          <p:cNvCxnSpPr>
            <a:cxnSpLocks noChangeShapeType="1"/>
          </p:cNvCxnSpPr>
          <p:nvPr/>
        </p:nvCxnSpPr>
        <p:spPr bwMode="auto">
          <a:xfrm>
            <a:off x="6357950" y="6030879"/>
            <a:ext cx="733687" cy="2118"/>
          </a:xfrm>
          <a:prstGeom prst="straightConnector1">
            <a:avLst/>
          </a:prstGeom>
          <a:noFill/>
          <a:ln w="28575">
            <a:solidFill>
              <a:schemeClr val="accent1"/>
            </a:solidFill>
            <a:round/>
            <a:headEnd/>
            <a:tailEnd type="triangle" w="med" len="med"/>
          </a:ln>
        </p:spPr>
      </p:cxnSp>
      <p:sp>
        <p:nvSpPr>
          <p:cNvPr id="15" name="ZoneTexte 14"/>
          <p:cNvSpPr txBox="1"/>
          <p:nvPr/>
        </p:nvSpPr>
        <p:spPr>
          <a:xfrm>
            <a:off x="1214414" y="5457782"/>
            <a:ext cx="714380" cy="461665"/>
          </a:xfrm>
          <a:prstGeom prst="rect">
            <a:avLst/>
          </a:prstGeom>
          <a:noFill/>
        </p:spPr>
        <p:txBody>
          <a:bodyPr wrap="square" rtlCol="0">
            <a:spAutoFit/>
          </a:bodyPr>
          <a:lstStyle/>
          <a:p>
            <a:r>
              <a:rPr lang="fr-FR" sz="2400" b="1" dirty="0">
                <a:solidFill>
                  <a:srgbClr val="7030A0"/>
                </a:solidFill>
              </a:rPr>
              <a:t>h</a:t>
            </a:r>
            <a:r>
              <a:rPr lang="fr-FR" sz="2400" b="1" dirty="0" smtClean="0">
                <a:solidFill>
                  <a:srgbClr val="7030A0"/>
                </a:solidFill>
              </a:rPr>
              <a:t>(n)</a:t>
            </a:r>
            <a:endParaRPr lang="fr-FR" sz="2400" b="1" dirty="0">
              <a:solidFill>
                <a:srgbClr val="7030A0"/>
              </a:solidFill>
            </a:endParaRPr>
          </a:p>
        </p:txBody>
      </p:sp>
      <p:sp>
        <p:nvSpPr>
          <p:cNvPr id="16" name="Rectangle 15"/>
          <p:cNvSpPr/>
          <p:nvPr/>
        </p:nvSpPr>
        <p:spPr>
          <a:xfrm>
            <a:off x="2143108" y="5414480"/>
            <a:ext cx="1714512" cy="121444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7" name="AutoShape 5"/>
          <p:cNvCxnSpPr>
            <a:cxnSpLocks noChangeShapeType="1"/>
          </p:cNvCxnSpPr>
          <p:nvPr/>
        </p:nvCxnSpPr>
        <p:spPr bwMode="auto">
          <a:xfrm>
            <a:off x="1071538" y="6029286"/>
            <a:ext cx="1081223" cy="2118"/>
          </a:xfrm>
          <a:prstGeom prst="straightConnector1">
            <a:avLst/>
          </a:prstGeom>
          <a:noFill/>
          <a:ln w="28575">
            <a:solidFill>
              <a:schemeClr val="accent1"/>
            </a:solidFill>
            <a:round/>
            <a:headEnd/>
            <a:tailEnd type="triangle" w="med" len="med"/>
          </a:ln>
        </p:spPr>
      </p:cxnSp>
      <p:sp>
        <p:nvSpPr>
          <p:cNvPr id="18" name="ZoneTexte 17"/>
          <p:cNvSpPr txBox="1"/>
          <p:nvPr/>
        </p:nvSpPr>
        <p:spPr>
          <a:xfrm>
            <a:off x="2143108" y="5715016"/>
            <a:ext cx="1714512" cy="553998"/>
          </a:xfrm>
          <a:prstGeom prst="rect">
            <a:avLst/>
          </a:prstGeom>
          <a:noFill/>
        </p:spPr>
        <p:txBody>
          <a:bodyPr wrap="square" rtlCol="0">
            <a:spAutoFit/>
          </a:bodyPr>
          <a:lstStyle/>
          <a:p>
            <a:pPr algn="ctr"/>
            <a:r>
              <a:rPr lang="fr-FR" sz="3000" b="1" dirty="0" err="1" smtClean="0">
                <a:solidFill>
                  <a:srgbClr val="0070C0"/>
                </a:solidFill>
              </a:rPr>
              <a:t>z</a:t>
            </a:r>
            <a:r>
              <a:rPr lang="fr-FR" sz="3000" b="1" baseline="30000" dirty="0" err="1" smtClean="0">
                <a:solidFill>
                  <a:srgbClr val="0070C0"/>
                </a:solidFill>
              </a:rPr>
              <a:t>m</a:t>
            </a:r>
            <a:endParaRPr lang="fr-FR" sz="3000" b="1" dirty="0">
              <a:solidFill>
                <a:srgbClr val="0070C0"/>
              </a:solidFill>
            </a:endParaRPr>
          </a:p>
        </p:txBody>
      </p:sp>
      <p:sp>
        <p:nvSpPr>
          <p:cNvPr id="20" name="ZoneTexte 19"/>
          <p:cNvSpPr txBox="1"/>
          <p:nvPr/>
        </p:nvSpPr>
        <p:spPr>
          <a:xfrm>
            <a:off x="6500826" y="5529220"/>
            <a:ext cx="1571636" cy="461665"/>
          </a:xfrm>
          <a:prstGeom prst="rect">
            <a:avLst/>
          </a:prstGeom>
          <a:noFill/>
        </p:spPr>
        <p:txBody>
          <a:bodyPr wrap="square" rtlCol="0">
            <a:spAutoFit/>
          </a:bodyPr>
          <a:lstStyle/>
          <a:p>
            <a:r>
              <a:rPr lang="fr-FR" sz="2400" b="1" dirty="0" smtClean="0">
                <a:solidFill>
                  <a:srgbClr val="7030A0"/>
                </a:solidFill>
              </a:rPr>
              <a:t>h(m+</a:t>
            </a:r>
            <a:r>
              <a:rPr lang="fr-FR" sz="2400" b="1" dirty="0" err="1" smtClean="0">
                <a:solidFill>
                  <a:srgbClr val="7030A0"/>
                </a:solidFill>
              </a:rPr>
              <a:t>nM</a:t>
            </a:r>
            <a:r>
              <a:rPr lang="fr-FR" sz="2400" b="1" dirty="0" smtClean="0">
                <a:solidFill>
                  <a:srgbClr val="7030A0"/>
                </a:solidFill>
              </a:rPr>
              <a:t>)</a:t>
            </a:r>
            <a:endParaRPr lang="fr-FR" sz="2400" b="1" dirty="0">
              <a:solidFill>
                <a:srgbClr val="7030A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57024" y="367145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2257024" y="3730746"/>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5" name="Rectangle 4"/>
          <p:cNvSpPr/>
          <p:nvPr/>
        </p:nvSpPr>
        <p:spPr>
          <a:xfrm>
            <a:off x="2257024" y="438583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2257024" y="4445126"/>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7" name="Rectangle 6"/>
          <p:cNvSpPr/>
          <p:nvPr/>
        </p:nvSpPr>
        <p:spPr>
          <a:xfrm>
            <a:off x="2257024" y="5743152"/>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2257024" y="5802448"/>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15" name="Rectangle 14"/>
          <p:cNvSpPr/>
          <p:nvPr/>
        </p:nvSpPr>
        <p:spPr>
          <a:xfrm>
            <a:off x="4400164" y="318655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p:cNvSpPr txBox="1"/>
          <p:nvPr/>
        </p:nvSpPr>
        <p:spPr>
          <a:xfrm>
            <a:off x="4400164" y="3240563"/>
            <a:ext cx="500066" cy="430887"/>
          </a:xfrm>
          <a:prstGeom prst="rect">
            <a:avLst/>
          </a:prstGeom>
          <a:noFill/>
        </p:spPr>
        <p:txBody>
          <a:bodyPr wrap="square" rtlCol="0">
            <a:spAutoFit/>
          </a:bodyPr>
          <a:lstStyle/>
          <a:p>
            <a:pPr algn="ctr"/>
            <a:r>
              <a:rPr lang="fr-FR" sz="2200" b="1" dirty="0" smtClean="0">
                <a:solidFill>
                  <a:srgbClr val="0070C0"/>
                </a:solidFill>
              </a:rPr>
              <a:t>+</a:t>
            </a:r>
            <a:endParaRPr lang="fr-FR" sz="2200" b="1" dirty="0">
              <a:solidFill>
                <a:srgbClr val="0070C0"/>
              </a:solidFill>
            </a:endParaRPr>
          </a:p>
        </p:txBody>
      </p:sp>
      <p:cxnSp>
        <p:nvCxnSpPr>
          <p:cNvPr id="17" name="Connecteur droit avec flèche 16"/>
          <p:cNvCxnSpPr/>
          <p:nvPr/>
        </p:nvCxnSpPr>
        <p:spPr>
          <a:xfrm flipV="1">
            <a:off x="1114016" y="3457136"/>
            <a:ext cx="1957786" cy="1"/>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endCxn id="16" idx="1"/>
          </p:cNvCxnSpPr>
          <p:nvPr/>
        </p:nvCxnSpPr>
        <p:spPr>
          <a:xfrm flipV="1">
            <a:off x="3929058" y="3456007"/>
            <a:ext cx="471106" cy="1129"/>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a:stCxn id="3" idx="2"/>
            <a:endCxn id="5" idx="0"/>
          </p:cNvCxnSpPr>
          <p:nvPr/>
        </p:nvCxnSpPr>
        <p:spPr>
          <a:xfrm rot="5400000">
            <a:off x="2399900" y="4278673"/>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stCxn id="5" idx="2"/>
            <a:endCxn id="7" idx="0"/>
          </p:cNvCxnSpPr>
          <p:nvPr/>
        </p:nvCxnSpPr>
        <p:spPr>
          <a:xfrm rot="5400000">
            <a:off x="2078429" y="5314524"/>
            <a:ext cx="857256" cy="1588"/>
          </a:xfrm>
          <a:prstGeom prst="straightConnector1">
            <a:avLst/>
          </a:prstGeom>
          <a:ln w="28575">
            <a:solidFill>
              <a:srgbClr val="00206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rot="5400000">
            <a:off x="2393111" y="3563499"/>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p:nvPr/>
        </p:nvCxnSpPr>
        <p:spPr>
          <a:xfrm rot="5400000" flipH="1" flipV="1">
            <a:off x="2943680" y="4742334"/>
            <a:ext cx="2772014" cy="658382"/>
          </a:xfrm>
          <a:prstGeom prst="bentConnector3">
            <a:avLst>
              <a:gd name="adj1" fmla="val 266"/>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4" name="Connecteur en angle 23"/>
          <p:cNvCxnSpPr/>
          <p:nvPr/>
        </p:nvCxnSpPr>
        <p:spPr>
          <a:xfrm rot="5400000" flipH="1" flipV="1">
            <a:off x="3928647" y="3743301"/>
            <a:ext cx="642941" cy="499242"/>
          </a:xfrm>
          <a:prstGeom prst="bentConnector3">
            <a:avLst>
              <a:gd name="adj1" fmla="val 405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5" name="Forme 24"/>
          <p:cNvCxnSpPr>
            <a:stCxn id="7" idx="2"/>
          </p:cNvCxnSpPr>
          <p:nvPr/>
        </p:nvCxnSpPr>
        <p:spPr>
          <a:xfrm rot="16200000" flipH="1">
            <a:off x="2717991" y="6032283"/>
            <a:ext cx="214314" cy="636183"/>
          </a:xfrm>
          <a:prstGeom prst="bentConnector2">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6" name="Oval 2"/>
          <p:cNvSpPr>
            <a:spLocks noChangeArrowheads="1"/>
          </p:cNvSpPr>
          <p:nvPr/>
        </p:nvSpPr>
        <p:spPr bwMode="auto">
          <a:xfrm>
            <a:off x="5981453" y="2729183"/>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27" name="AutoShape 3"/>
          <p:cNvCxnSpPr>
            <a:cxnSpLocks noChangeShapeType="1"/>
          </p:cNvCxnSpPr>
          <p:nvPr/>
        </p:nvCxnSpPr>
        <p:spPr bwMode="auto">
          <a:xfrm rot="5400000">
            <a:off x="6231486" y="3479282"/>
            <a:ext cx="928694" cy="1588"/>
          </a:xfrm>
          <a:prstGeom prst="straightConnector1">
            <a:avLst/>
          </a:prstGeom>
          <a:noFill/>
          <a:ln w="28575">
            <a:solidFill>
              <a:schemeClr val="accent1"/>
            </a:solidFill>
            <a:round/>
            <a:headEnd/>
            <a:tailEnd type="triangle" w="med" len="med"/>
          </a:ln>
        </p:spPr>
      </p:cxnSp>
      <p:sp>
        <p:nvSpPr>
          <p:cNvPr id="28" name="Text Box 4"/>
          <p:cNvSpPr txBox="1">
            <a:spLocks noChangeArrowheads="1"/>
          </p:cNvSpPr>
          <p:nvPr/>
        </p:nvSpPr>
        <p:spPr bwMode="auto">
          <a:xfrm>
            <a:off x="6712885" y="3300687"/>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29" name="AutoShape 5"/>
          <p:cNvCxnSpPr>
            <a:cxnSpLocks noChangeShapeType="1"/>
          </p:cNvCxnSpPr>
          <p:nvPr/>
        </p:nvCxnSpPr>
        <p:spPr bwMode="auto">
          <a:xfrm>
            <a:off x="4900230" y="3443563"/>
            <a:ext cx="1081223" cy="2118"/>
          </a:xfrm>
          <a:prstGeom prst="straightConnector1">
            <a:avLst/>
          </a:prstGeom>
          <a:noFill/>
          <a:ln w="28575">
            <a:solidFill>
              <a:schemeClr val="accent1"/>
            </a:solidFill>
            <a:round/>
            <a:headEnd/>
            <a:tailEnd type="triangle" w="med" len="med"/>
          </a:ln>
        </p:spPr>
      </p:cxnSp>
      <p:cxnSp>
        <p:nvCxnSpPr>
          <p:cNvPr id="30" name="AutoShape 6"/>
          <p:cNvCxnSpPr>
            <a:cxnSpLocks noChangeShapeType="1"/>
          </p:cNvCxnSpPr>
          <p:nvPr/>
        </p:nvCxnSpPr>
        <p:spPr bwMode="auto">
          <a:xfrm>
            <a:off x="7410213" y="3443563"/>
            <a:ext cx="733687" cy="2118"/>
          </a:xfrm>
          <a:prstGeom prst="straightConnector1">
            <a:avLst/>
          </a:prstGeom>
          <a:noFill/>
          <a:ln w="28575">
            <a:solidFill>
              <a:schemeClr val="accent1"/>
            </a:solidFill>
            <a:round/>
            <a:headEnd/>
            <a:tailEnd type="triangle" w="med" len="med"/>
          </a:ln>
        </p:spPr>
      </p:cxnSp>
      <p:sp>
        <p:nvSpPr>
          <p:cNvPr id="31" name="ZoneTexte 30"/>
          <p:cNvSpPr txBox="1"/>
          <p:nvPr/>
        </p:nvSpPr>
        <p:spPr>
          <a:xfrm>
            <a:off x="7643834" y="2957070"/>
            <a:ext cx="714380" cy="461665"/>
          </a:xfrm>
          <a:prstGeom prst="rect">
            <a:avLst/>
          </a:prstGeom>
          <a:noFill/>
        </p:spPr>
        <p:txBody>
          <a:bodyPr wrap="square" rtlCol="0">
            <a:spAutoFit/>
          </a:bodyPr>
          <a:lstStyle/>
          <a:p>
            <a:r>
              <a:rPr lang="fr-FR" sz="2400" b="1" dirty="0" smtClean="0">
                <a:solidFill>
                  <a:srgbClr val="7030A0"/>
                </a:solidFill>
              </a:rPr>
              <a:t>y(n)</a:t>
            </a:r>
            <a:endParaRPr lang="fr-FR" sz="2400" b="1" dirty="0">
              <a:solidFill>
                <a:srgbClr val="7030A0"/>
              </a:solidFill>
            </a:endParaRPr>
          </a:p>
        </p:txBody>
      </p:sp>
      <p:sp>
        <p:nvSpPr>
          <p:cNvPr id="32" name="ZoneTexte 31"/>
          <p:cNvSpPr txBox="1"/>
          <p:nvPr/>
        </p:nvSpPr>
        <p:spPr>
          <a:xfrm>
            <a:off x="1328330" y="3066909"/>
            <a:ext cx="714380" cy="461665"/>
          </a:xfrm>
          <a:prstGeom prst="rect">
            <a:avLst/>
          </a:prstGeom>
          <a:noFill/>
        </p:spPr>
        <p:txBody>
          <a:bodyPr wrap="square" rtlCol="0">
            <a:spAutoFit/>
          </a:bodyPr>
          <a:lstStyle/>
          <a:p>
            <a:r>
              <a:rPr lang="fr-FR" sz="2400" b="1" dirty="0" smtClean="0">
                <a:solidFill>
                  <a:srgbClr val="7030A0"/>
                </a:solidFill>
              </a:rPr>
              <a:t>x(n)</a:t>
            </a:r>
            <a:endParaRPr lang="fr-FR" sz="2400" b="1" dirty="0">
              <a:solidFill>
                <a:srgbClr val="7030A0"/>
              </a:solidFill>
            </a:endParaRPr>
          </a:p>
        </p:txBody>
      </p:sp>
      <p:cxnSp>
        <p:nvCxnSpPr>
          <p:cNvPr id="44" name="Connecteur droit 43"/>
          <p:cNvCxnSpPr/>
          <p:nvPr/>
        </p:nvCxnSpPr>
        <p:spPr>
          <a:xfrm>
            <a:off x="2528434" y="4242954"/>
            <a:ext cx="500066" cy="1588"/>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3071802" y="3099946"/>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Rectangle 51"/>
          <p:cNvSpPr/>
          <p:nvPr/>
        </p:nvSpPr>
        <p:spPr>
          <a:xfrm>
            <a:off x="3085870" y="3914998"/>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3128074" y="6101440"/>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ZoneTexte 53"/>
          <p:cNvSpPr txBox="1"/>
          <p:nvPr/>
        </p:nvSpPr>
        <p:spPr>
          <a:xfrm>
            <a:off x="3071802" y="3245846"/>
            <a:ext cx="857256" cy="400110"/>
          </a:xfrm>
          <a:prstGeom prst="rect">
            <a:avLst/>
          </a:prstGeom>
          <a:noFill/>
        </p:spPr>
        <p:txBody>
          <a:bodyPr wrap="square" rtlCol="0">
            <a:spAutoFit/>
          </a:bodyPr>
          <a:lstStyle/>
          <a:p>
            <a:pPr algn="ctr"/>
            <a:r>
              <a:rPr lang="fr-FR" sz="2000" b="1" dirty="0" smtClean="0"/>
              <a:t>H</a:t>
            </a:r>
            <a:r>
              <a:rPr lang="fr-FR" sz="2000" b="1" baseline="-25000" dirty="0" smtClean="0"/>
              <a:t>0</a:t>
            </a:r>
            <a:r>
              <a:rPr lang="fr-FR" sz="2000" b="1" dirty="0" smtClean="0"/>
              <a:t>(</a:t>
            </a:r>
            <a:r>
              <a:rPr lang="fr-FR" sz="2000" b="1" dirty="0" err="1" smtClean="0"/>
              <a:t>z</a:t>
            </a:r>
            <a:r>
              <a:rPr lang="fr-FR" sz="2000" b="1" baseline="30000" dirty="0" err="1" smtClean="0"/>
              <a:t>M</a:t>
            </a:r>
            <a:r>
              <a:rPr lang="fr-FR" sz="2000" b="1" dirty="0" smtClean="0"/>
              <a:t>)</a:t>
            </a:r>
            <a:endParaRPr lang="fr-FR" sz="2000" b="1" dirty="0"/>
          </a:p>
        </p:txBody>
      </p:sp>
      <p:sp>
        <p:nvSpPr>
          <p:cNvPr id="55" name="ZoneTexte 54"/>
          <p:cNvSpPr txBox="1"/>
          <p:nvPr/>
        </p:nvSpPr>
        <p:spPr>
          <a:xfrm>
            <a:off x="3071802" y="4085294"/>
            <a:ext cx="857256" cy="400110"/>
          </a:xfrm>
          <a:prstGeom prst="rect">
            <a:avLst/>
          </a:prstGeom>
          <a:noFill/>
        </p:spPr>
        <p:txBody>
          <a:bodyPr wrap="square" rtlCol="0">
            <a:spAutoFit/>
          </a:bodyPr>
          <a:lstStyle/>
          <a:p>
            <a:pPr algn="ctr"/>
            <a:r>
              <a:rPr lang="fr-FR" sz="2000" b="1" dirty="0" smtClean="0"/>
              <a:t>H</a:t>
            </a:r>
            <a:r>
              <a:rPr lang="fr-FR" sz="2000" b="1" baseline="-25000" dirty="0"/>
              <a:t>1</a:t>
            </a:r>
            <a:r>
              <a:rPr lang="fr-FR" sz="2000" b="1" dirty="0" smtClean="0"/>
              <a:t>(</a:t>
            </a:r>
            <a:r>
              <a:rPr lang="fr-FR" sz="2000" b="1" dirty="0" err="1" smtClean="0"/>
              <a:t>z</a:t>
            </a:r>
            <a:r>
              <a:rPr lang="fr-FR" sz="2000" b="1" baseline="30000" dirty="0" err="1" smtClean="0"/>
              <a:t>M</a:t>
            </a:r>
            <a:r>
              <a:rPr lang="fr-FR" sz="2000" b="1" dirty="0" smtClean="0"/>
              <a:t>)</a:t>
            </a:r>
            <a:endParaRPr lang="fr-FR" sz="2000" b="1" dirty="0"/>
          </a:p>
        </p:txBody>
      </p:sp>
      <p:sp>
        <p:nvSpPr>
          <p:cNvPr id="56" name="ZoneTexte 55"/>
          <p:cNvSpPr txBox="1"/>
          <p:nvPr/>
        </p:nvSpPr>
        <p:spPr>
          <a:xfrm>
            <a:off x="3000364" y="6243218"/>
            <a:ext cx="1143008" cy="400110"/>
          </a:xfrm>
          <a:prstGeom prst="rect">
            <a:avLst/>
          </a:prstGeom>
          <a:noFill/>
        </p:spPr>
        <p:txBody>
          <a:bodyPr wrap="square" rtlCol="0">
            <a:spAutoFit/>
          </a:bodyPr>
          <a:lstStyle/>
          <a:p>
            <a:pPr algn="ctr"/>
            <a:r>
              <a:rPr lang="fr-FR" sz="2000" b="1" dirty="0" smtClean="0"/>
              <a:t>H</a:t>
            </a:r>
            <a:r>
              <a:rPr lang="fr-FR" sz="2000" b="1" baseline="-25000" dirty="0" smtClean="0"/>
              <a:t>M-1</a:t>
            </a:r>
            <a:r>
              <a:rPr lang="fr-FR" sz="2000" b="1" dirty="0" smtClean="0"/>
              <a:t>(</a:t>
            </a:r>
            <a:r>
              <a:rPr lang="fr-FR" sz="2000" b="1" dirty="0" err="1" smtClean="0"/>
              <a:t>z</a:t>
            </a:r>
            <a:r>
              <a:rPr lang="fr-FR" sz="2000" b="1" baseline="30000" dirty="0" err="1" smtClean="0"/>
              <a:t>M</a:t>
            </a:r>
            <a:r>
              <a:rPr lang="fr-FR" sz="2000" b="1" dirty="0" smtClean="0"/>
              <a:t>)</a:t>
            </a:r>
            <a:endParaRPr lang="fr-FR" sz="2000" b="1" dirty="0"/>
          </a:p>
        </p:txBody>
      </p:sp>
      <p:sp>
        <p:nvSpPr>
          <p:cNvPr id="57" name="ZoneTexte 56"/>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DECOMPOSITION POLYPHASE</a:t>
            </a:r>
            <a:endParaRPr lang="fr-FR" sz="3000" b="1" dirty="0">
              <a:solidFill>
                <a:srgbClr val="FF0000"/>
              </a:solidFill>
              <a:latin typeface="Times New Roman" pitchFamily="18" charset="0"/>
              <a:cs typeface="Times New Roman" pitchFamily="18" charset="0"/>
            </a:endParaRPr>
          </a:p>
        </p:txBody>
      </p:sp>
      <p:sp>
        <p:nvSpPr>
          <p:cNvPr id="58" name="ZoneTexte 57"/>
          <p:cNvSpPr txBox="1"/>
          <p:nvPr/>
        </p:nvSpPr>
        <p:spPr>
          <a:xfrm>
            <a:off x="0" y="642918"/>
            <a:ext cx="9144000" cy="430887"/>
          </a:xfrm>
          <a:prstGeom prst="rect">
            <a:avLst/>
          </a:prstGeom>
          <a:noFill/>
        </p:spPr>
        <p:txBody>
          <a:bodyPr wrap="square" rtlCol="0">
            <a:spAutoFit/>
          </a:bodyPr>
          <a:lstStyle/>
          <a:p>
            <a:pPr algn="ctr"/>
            <a:r>
              <a:rPr lang="fr-FR" sz="2200" b="1" dirty="0" smtClean="0">
                <a:solidFill>
                  <a:srgbClr val="002060"/>
                </a:solidFill>
              </a:rPr>
              <a:t>CAS DE M VOIES</a:t>
            </a:r>
            <a:endParaRPr lang="fr-FR" sz="2200" b="1" dirty="0">
              <a:solidFill>
                <a:srgbClr val="002060"/>
              </a:solidFill>
            </a:endParaRPr>
          </a:p>
        </p:txBody>
      </p:sp>
      <p:sp>
        <p:nvSpPr>
          <p:cNvPr id="59" name="ZoneTexte 58"/>
          <p:cNvSpPr txBox="1"/>
          <p:nvPr/>
        </p:nvSpPr>
        <p:spPr>
          <a:xfrm>
            <a:off x="0" y="1071546"/>
            <a:ext cx="9144000" cy="1107996"/>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Revenons à l'exemple d’un filtre RIF suivi d’un décimateur, avec l’hypothèse que, le filtre passe-bas FIR h (n) a une longueur N = LM. Dans ce cas, les  M filtres </a:t>
            </a:r>
            <a:r>
              <a:rPr lang="fr-FR" sz="2200" dirty="0" err="1" smtClean="0">
                <a:solidFill>
                  <a:srgbClr val="7030A0"/>
                </a:solidFill>
                <a:latin typeface="Times New Roman" pitchFamily="18" charset="0"/>
                <a:cs typeface="Times New Roman" pitchFamily="18" charset="0"/>
              </a:rPr>
              <a:t>polyphases</a:t>
            </a:r>
            <a:r>
              <a:rPr lang="fr-FR" sz="2200" dirty="0" smtClean="0">
                <a:solidFill>
                  <a:srgbClr val="7030A0"/>
                </a:solidFill>
                <a:latin typeface="Times New Roman" pitchFamily="18" charset="0"/>
                <a:cs typeface="Times New Roman" pitchFamily="18" charset="0"/>
              </a:rPr>
              <a:t> ont chacun une longueur L</a:t>
            </a:r>
            <a:endParaRPr lang="fr-FR" sz="2200" dirty="0">
              <a:solidFill>
                <a:srgbClr val="7030A0"/>
              </a:solidFill>
              <a:latin typeface="Times New Roman" pitchFamily="18" charset="0"/>
              <a:cs typeface="Times New Roman" pitchFamily="18" charset="0"/>
            </a:endParaRPr>
          </a:p>
        </p:txBody>
      </p:sp>
      <p:graphicFrame>
        <p:nvGraphicFramePr>
          <p:cNvPr id="14338" name="Object 2"/>
          <p:cNvGraphicFramePr>
            <a:graphicFrameLocks noChangeAspect="1"/>
          </p:cNvGraphicFramePr>
          <p:nvPr/>
        </p:nvGraphicFramePr>
        <p:xfrm>
          <a:off x="642910" y="2308221"/>
          <a:ext cx="7569200" cy="477837"/>
        </p:xfrm>
        <a:graphic>
          <a:graphicData uri="http://schemas.openxmlformats.org/presentationml/2006/ole">
            <p:oleObj spid="_x0000_s15362" name="Équation" r:id="rId3" imgW="3822480" imgH="241200" progId="Equation.3">
              <p:embed/>
            </p:oleObj>
          </a:graphicData>
        </a:graphic>
      </p:graphicFrame>
      <p:sp>
        <p:nvSpPr>
          <p:cNvPr id="61" name="ZoneTexte 60"/>
          <p:cNvSpPr txBox="1"/>
          <p:nvPr/>
        </p:nvSpPr>
        <p:spPr>
          <a:xfrm>
            <a:off x="5072066" y="5324789"/>
            <a:ext cx="3643338" cy="461665"/>
          </a:xfrm>
          <a:prstGeom prst="rect">
            <a:avLst/>
          </a:prstGeom>
          <a:noFill/>
        </p:spPr>
        <p:txBody>
          <a:bodyPr wrap="square" rtlCol="0">
            <a:spAutoFit/>
          </a:bodyPr>
          <a:lstStyle/>
          <a:p>
            <a:r>
              <a:rPr lang="fr-FR" sz="2400" b="1" dirty="0" smtClean="0">
                <a:solidFill>
                  <a:srgbClr val="FF0000"/>
                </a:solidFill>
                <a:latin typeface="Times New Roman" pitchFamily="18" charset="0"/>
                <a:cs typeface="Times New Roman" pitchFamily="18" charset="0"/>
              </a:rPr>
              <a:t>1</a:t>
            </a:r>
            <a:r>
              <a:rPr lang="fr-FR" sz="2400" b="1" baseline="30000" dirty="0" smtClean="0">
                <a:solidFill>
                  <a:srgbClr val="FF0000"/>
                </a:solidFill>
                <a:latin typeface="Times New Roman" pitchFamily="18" charset="0"/>
                <a:cs typeface="Times New Roman" pitchFamily="18" charset="0"/>
              </a:rPr>
              <a:t>ère</a:t>
            </a:r>
            <a:r>
              <a:rPr lang="fr-FR" sz="2400" b="1" dirty="0" smtClean="0">
                <a:solidFill>
                  <a:srgbClr val="FF0000"/>
                </a:solidFill>
                <a:latin typeface="Times New Roman" pitchFamily="18" charset="0"/>
                <a:cs typeface="Times New Roman" pitchFamily="18" charset="0"/>
              </a:rPr>
              <a:t> structure</a:t>
            </a:r>
            <a:endParaRPr lang="fr-FR" sz="2400" b="1" dirty="0">
              <a:solidFill>
                <a:srgbClr val="FF0000"/>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4414" y="367145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1214414" y="3730746"/>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5" name="Rectangle 4"/>
          <p:cNvSpPr/>
          <p:nvPr/>
        </p:nvSpPr>
        <p:spPr>
          <a:xfrm>
            <a:off x="1214414" y="457200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214414" y="4600526"/>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7" name="Rectangle 6"/>
          <p:cNvSpPr/>
          <p:nvPr/>
        </p:nvSpPr>
        <p:spPr>
          <a:xfrm>
            <a:off x="1214414" y="5743152"/>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214414" y="5802448"/>
            <a:ext cx="500066" cy="400110"/>
          </a:xfrm>
          <a:prstGeom prst="rect">
            <a:avLst/>
          </a:prstGeom>
          <a:noFill/>
        </p:spPr>
        <p:txBody>
          <a:bodyPr wrap="square" rtlCol="0">
            <a:spAutoFit/>
          </a:bodyPr>
          <a:lstStyle/>
          <a:p>
            <a:pPr algn="ctr"/>
            <a:r>
              <a:rPr lang="fr-FR" sz="2000" b="1" dirty="0" smtClean="0">
                <a:solidFill>
                  <a:srgbClr val="0070C0"/>
                </a:solidFill>
              </a:rPr>
              <a:t>z</a:t>
            </a:r>
            <a:r>
              <a:rPr lang="fr-FR" sz="2000" b="1" baseline="30000" dirty="0" smtClean="0">
                <a:solidFill>
                  <a:srgbClr val="0070C0"/>
                </a:solidFill>
              </a:rPr>
              <a:t>-1</a:t>
            </a:r>
            <a:endParaRPr lang="fr-FR" sz="2000" b="1" dirty="0">
              <a:solidFill>
                <a:srgbClr val="0070C0"/>
              </a:solidFill>
            </a:endParaRPr>
          </a:p>
        </p:txBody>
      </p:sp>
      <p:sp>
        <p:nvSpPr>
          <p:cNvPr id="15" name="Rectangle 14"/>
          <p:cNvSpPr/>
          <p:nvPr/>
        </p:nvSpPr>
        <p:spPr>
          <a:xfrm>
            <a:off x="5776793" y="318655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p:cNvSpPr txBox="1"/>
          <p:nvPr/>
        </p:nvSpPr>
        <p:spPr>
          <a:xfrm>
            <a:off x="5776793" y="3240563"/>
            <a:ext cx="500066" cy="430887"/>
          </a:xfrm>
          <a:prstGeom prst="rect">
            <a:avLst/>
          </a:prstGeom>
          <a:noFill/>
        </p:spPr>
        <p:txBody>
          <a:bodyPr wrap="square" rtlCol="0">
            <a:spAutoFit/>
          </a:bodyPr>
          <a:lstStyle/>
          <a:p>
            <a:pPr algn="ctr"/>
            <a:r>
              <a:rPr lang="fr-FR" sz="2200" b="1" dirty="0" smtClean="0">
                <a:solidFill>
                  <a:srgbClr val="0070C0"/>
                </a:solidFill>
              </a:rPr>
              <a:t>+</a:t>
            </a:r>
            <a:endParaRPr lang="fr-FR" sz="2200" b="1" dirty="0">
              <a:solidFill>
                <a:srgbClr val="0070C0"/>
              </a:solidFill>
            </a:endParaRPr>
          </a:p>
        </p:txBody>
      </p:sp>
      <p:cxnSp>
        <p:nvCxnSpPr>
          <p:cNvPr id="17" name="Connecteur droit avec flèche 16"/>
          <p:cNvCxnSpPr>
            <a:endCxn id="26" idx="2"/>
          </p:cNvCxnSpPr>
          <p:nvPr/>
        </p:nvCxnSpPr>
        <p:spPr>
          <a:xfrm flipV="1">
            <a:off x="71406" y="3450651"/>
            <a:ext cx="2500330" cy="4979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endCxn id="16" idx="1"/>
          </p:cNvCxnSpPr>
          <p:nvPr/>
        </p:nvCxnSpPr>
        <p:spPr>
          <a:xfrm flipV="1">
            <a:off x="5305687" y="3456007"/>
            <a:ext cx="471106" cy="1129"/>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a:stCxn id="3" idx="2"/>
            <a:endCxn id="5" idx="0"/>
          </p:cNvCxnSpPr>
          <p:nvPr/>
        </p:nvCxnSpPr>
        <p:spPr>
          <a:xfrm rot="5400000">
            <a:off x="1264201" y="4371762"/>
            <a:ext cx="400492" cy="1588"/>
          </a:xfrm>
          <a:prstGeom prst="straightConnector1">
            <a:avLst/>
          </a:prstGeom>
          <a:ln w="28575">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rot="5400000">
            <a:off x="1350501" y="3563499"/>
            <a:ext cx="214314" cy="1588"/>
          </a:xfrm>
          <a:prstGeom prst="straightConnector1">
            <a:avLst/>
          </a:prstGeom>
          <a:ln w="28575">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p:nvPr/>
        </p:nvCxnSpPr>
        <p:spPr>
          <a:xfrm rot="5400000" flipH="1" flipV="1">
            <a:off x="4320309" y="4742334"/>
            <a:ext cx="2772014" cy="658382"/>
          </a:xfrm>
          <a:prstGeom prst="bentConnector3">
            <a:avLst>
              <a:gd name="adj1" fmla="val 266"/>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4" name="Connecteur en angle 23"/>
          <p:cNvCxnSpPr/>
          <p:nvPr/>
        </p:nvCxnSpPr>
        <p:spPr>
          <a:xfrm rot="5400000" flipH="1" flipV="1">
            <a:off x="5305276" y="3743301"/>
            <a:ext cx="642941" cy="499242"/>
          </a:xfrm>
          <a:prstGeom prst="bentConnector3">
            <a:avLst>
              <a:gd name="adj1" fmla="val 405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5" name="Forme 24"/>
          <p:cNvCxnSpPr>
            <a:stCxn id="7" idx="2"/>
          </p:cNvCxnSpPr>
          <p:nvPr/>
        </p:nvCxnSpPr>
        <p:spPr>
          <a:xfrm rot="16200000" flipH="1">
            <a:off x="1889283" y="5818381"/>
            <a:ext cx="257618" cy="1107291"/>
          </a:xfrm>
          <a:prstGeom prst="bentConnector2">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6" name="Oval 2"/>
          <p:cNvSpPr>
            <a:spLocks noChangeArrowheads="1"/>
          </p:cNvSpPr>
          <p:nvPr/>
        </p:nvSpPr>
        <p:spPr bwMode="auto">
          <a:xfrm>
            <a:off x="2571736" y="3043674"/>
            <a:ext cx="785818" cy="813954"/>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27" name="AutoShape 3"/>
          <p:cNvCxnSpPr>
            <a:cxnSpLocks noChangeShapeType="1"/>
          </p:cNvCxnSpPr>
          <p:nvPr/>
        </p:nvCxnSpPr>
        <p:spPr bwMode="auto">
          <a:xfrm rot="5400000">
            <a:off x="2735959" y="3463925"/>
            <a:ext cx="500066" cy="1588"/>
          </a:xfrm>
          <a:prstGeom prst="straightConnector1">
            <a:avLst/>
          </a:prstGeom>
          <a:noFill/>
          <a:ln w="28575">
            <a:solidFill>
              <a:schemeClr val="accent1"/>
            </a:solidFill>
            <a:round/>
            <a:headEnd/>
            <a:tailEnd type="triangle" w="med" len="med"/>
          </a:ln>
        </p:spPr>
      </p:cxnSp>
      <p:sp>
        <p:nvSpPr>
          <p:cNvPr id="28" name="Text Box 4"/>
          <p:cNvSpPr txBox="1">
            <a:spLocks noChangeArrowheads="1"/>
          </p:cNvSpPr>
          <p:nvPr/>
        </p:nvSpPr>
        <p:spPr bwMode="auto">
          <a:xfrm>
            <a:off x="2928926" y="3286920"/>
            <a:ext cx="490413" cy="499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29" name="AutoShape 5"/>
          <p:cNvCxnSpPr>
            <a:cxnSpLocks noChangeShapeType="1"/>
          </p:cNvCxnSpPr>
          <p:nvPr/>
        </p:nvCxnSpPr>
        <p:spPr bwMode="auto">
          <a:xfrm>
            <a:off x="6276859" y="3443563"/>
            <a:ext cx="1081223" cy="2118"/>
          </a:xfrm>
          <a:prstGeom prst="straightConnector1">
            <a:avLst/>
          </a:prstGeom>
          <a:noFill/>
          <a:ln w="28575">
            <a:solidFill>
              <a:schemeClr val="accent1"/>
            </a:solidFill>
            <a:round/>
            <a:headEnd/>
            <a:tailEnd type="triangle" w="med" len="med"/>
          </a:ln>
        </p:spPr>
      </p:cxnSp>
      <p:cxnSp>
        <p:nvCxnSpPr>
          <p:cNvPr id="30" name="AutoShape 6"/>
          <p:cNvCxnSpPr>
            <a:cxnSpLocks noChangeShapeType="1"/>
            <a:stCxn id="26" idx="6"/>
            <a:endCxn id="54" idx="1"/>
          </p:cNvCxnSpPr>
          <p:nvPr/>
        </p:nvCxnSpPr>
        <p:spPr bwMode="auto">
          <a:xfrm flipV="1">
            <a:off x="3357554" y="3445901"/>
            <a:ext cx="1090877" cy="4750"/>
          </a:xfrm>
          <a:prstGeom prst="straightConnector1">
            <a:avLst/>
          </a:prstGeom>
          <a:noFill/>
          <a:ln w="28575">
            <a:solidFill>
              <a:schemeClr val="accent1"/>
            </a:solidFill>
            <a:round/>
            <a:headEnd/>
            <a:tailEnd type="triangle" w="med" len="med"/>
          </a:ln>
        </p:spPr>
      </p:cxnSp>
      <p:sp>
        <p:nvSpPr>
          <p:cNvPr id="31" name="ZoneTexte 30"/>
          <p:cNvSpPr txBox="1"/>
          <p:nvPr/>
        </p:nvSpPr>
        <p:spPr>
          <a:xfrm>
            <a:off x="7000892" y="2928934"/>
            <a:ext cx="714380" cy="461665"/>
          </a:xfrm>
          <a:prstGeom prst="rect">
            <a:avLst/>
          </a:prstGeom>
          <a:noFill/>
        </p:spPr>
        <p:txBody>
          <a:bodyPr wrap="square" rtlCol="0">
            <a:spAutoFit/>
          </a:bodyPr>
          <a:lstStyle/>
          <a:p>
            <a:r>
              <a:rPr lang="fr-FR" sz="2400" b="1" dirty="0" smtClean="0">
                <a:solidFill>
                  <a:srgbClr val="7030A0"/>
                </a:solidFill>
              </a:rPr>
              <a:t>y(n)</a:t>
            </a:r>
            <a:endParaRPr lang="fr-FR" sz="2400" b="1" dirty="0">
              <a:solidFill>
                <a:srgbClr val="7030A0"/>
              </a:solidFill>
            </a:endParaRPr>
          </a:p>
        </p:txBody>
      </p:sp>
      <p:sp>
        <p:nvSpPr>
          <p:cNvPr id="32" name="ZoneTexte 31"/>
          <p:cNvSpPr txBox="1"/>
          <p:nvPr/>
        </p:nvSpPr>
        <p:spPr>
          <a:xfrm>
            <a:off x="285720" y="3066909"/>
            <a:ext cx="714380" cy="461665"/>
          </a:xfrm>
          <a:prstGeom prst="rect">
            <a:avLst/>
          </a:prstGeom>
          <a:noFill/>
        </p:spPr>
        <p:txBody>
          <a:bodyPr wrap="square" rtlCol="0">
            <a:spAutoFit/>
          </a:bodyPr>
          <a:lstStyle/>
          <a:p>
            <a:r>
              <a:rPr lang="fr-FR" sz="2400" b="1" dirty="0" smtClean="0">
                <a:solidFill>
                  <a:srgbClr val="7030A0"/>
                </a:solidFill>
              </a:rPr>
              <a:t>x(n)</a:t>
            </a:r>
            <a:endParaRPr lang="fr-FR" sz="2400" b="1" dirty="0">
              <a:solidFill>
                <a:srgbClr val="7030A0"/>
              </a:solidFill>
            </a:endParaRPr>
          </a:p>
        </p:txBody>
      </p:sp>
      <p:cxnSp>
        <p:nvCxnSpPr>
          <p:cNvPr id="44" name="Connecteur droit 43"/>
          <p:cNvCxnSpPr>
            <a:endCxn id="71" idx="2"/>
          </p:cNvCxnSpPr>
          <p:nvPr/>
        </p:nvCxnSpPr>
        <p:spPr>
          <a:xfrm flipV="1">
            <a:off x="1500166" y="4321975"/>
            <a:ext cx="1128940" cy="35719"/>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4448431" y="3099946"/>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Rectangle 51"/>
          <p:cNvSpPr/>
          <p:nvPr/>
        </p:nvSpPr>
        <p:spPr>
          <a:xfrm>
            <a:off x="4462499" y="3914998"/>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4504703" y="6101440"/>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ZoneTexte 53"/>
          <p:cNvSpPr txBox="1"/>
          <p:nvPr/>
        </p:nvSpPr>
        <p:spPr>
          <a:xfrm>
            <a:off x="4448431" y="3245846"/>
            <a:ext cx="857256" cy="400110"/>
          </a:xfrm>
          <a:prstGeom prst="rect">
            <a:avLst/>
          </a:prstGeom>
          <a:noFill/>
        </p:spPr>
        <p:txBody>
          <a:bodyPr wrap="square" rtlCol="0">
            <a:spAutoFit/>
          </a:bodyPr>
          <a:lstStyle/>
          <a:p>
            <a:pPr algn="ctr"/>
            <a:r>
              <a:rPr lang="fr-FR" sz="2000" b="1" dirty="0" smtClean="0"/>
              <a:t>H</a:t>
            </a:r>
            <a:r>
              <a:rPr lang="fr-FR" sz="2000" b="1" baseline="-25000" dirty="0" smtClean="0"/>
              <a:t>0</a:t>
            </a:r>
            <a:r>
              <a:rPr lang="fr-FR" sz="2000" b="1" dirty="0" smtClean="0"/>
              <a:t>(</a:t>
            </a:r>
            <a:r>
              <a:rPr lang="fr-FR" sz="2000" b="1" dirty="0" err="1" smtClean="0"/>
              <a:t>z</a:t>
            </a:r>
            <a:r>
              <a:rPr lang="fr-FR" sz="2000" b="1" baseline="30000" dirty="0" err="1" smtClean="0"/>
              <a:t>M</a:t>
            </a:r>
            <a:r>
              <a:rPr lang="fr-FR" sz="2000" b="1" dirty="0" smtClean="0"/>
              <a:t>)</a:t>
            </a:r>
            <a:endParaRPr lang="fr-FR" sz="2000" b="1" dirty="0"/>
          </a:p>
        </p:txBody>
      </p:sp>
      <p:sp>
        <p:nvSpPr>
          <p:cNvPr id="55" name="ZoneTexte 54"/>
          <p:cNvSpPr txBox="1"/>
          <p:nvPr/>
        </p:nvSpPr>
        <p:spPr>
          <a:xfrm>
            <a:off x="4448431" y="4085294"/>
            <a:ext cx="857256" cy="400110"/>
          </a:xfrm>
          <a:prstGeom prst="rect">
            <a:avLst/>
          </a:prstGeom>
          <a:noFill/>
        </p:spPr>
        <p:txBody>
          <a:bodyPr wrap="square" rtlCol="0">
            <a:spAutoFit/>
          </a:bodyPr>
          <a:lstStyle/>
          <a:p>
            <a:pPr algn="ctr"/>
            <a:r>
              <a:rPr lang="fr-FR" sz="2000" b="1" dirty="0" smtClean="0"/>
              <a:t>H</a:t>
            </a:r>
            <a:r>
              <a:rPr lang="fr-FR" sz="2000" b="1" baseline="-25000" dirty="0"/>
              <a:t>1</a:t>
            </a:r>
            <a:r>
              <a:rPr lang="fr-FR" sz="2000" b="1" dirty="0" smtClean="0"/>
              <a:t>(</a:t>
            </a:r>
            <a:r>
              <a:rPr lang="fr-FR" sz="2000" b="1" dirty="0" err="1" smtClean="0"/>
              <a:t>z</a:t>
            </a:r>
            <a:r>
              <a:rPr lang="fr-FR" sz="2000" b="1" baseline="30000" dirty="0" err="1" smtClean="0"/>
              <a:t>M</a:t>
            </a:r>
            <a:r>
              <a:rPr lang="fr-FR" sz="2000" b="1" dirty="0" smtClean="0"/>
              <a:t>)</a:t>
            </a:r>
            <a:endParaRPr lang="fr-FR" sz="2000" b="1" dirty="0"/>
          </a:p>
        </p:txBody>
      </p:sp>
      <p:sp>
        <p:nvSpPr>
          <p:cNvPr id="56" name="ZoneTexte 55"/>
          <p:cNvSpPr txBox="1"/>
          <p:nvPr/>
        </p:nvSpPr>
        <p:spPr>
          <a:xfrm>
            <a:off x="4376993" y="6243218"/>
            <a:ext cx="1143008" cy="400110"/>
          </a:xfrm>
          <a:prstGeom prst="rect">
            <a:avLst/>
          </a:prstGeom>
          <a:noFill/>
        </p:spPr>
        <p:txBody>
          <a:bodyPr wrap="square" rtlCol="0">
            <a:spAutoFit/>
          </a:bodyPr>
          <a:lstStyle/>
          <a:p>
            <a:pPr algn="ctr"/>
            <a:r>
              <a:rPr lang="fr-FR" sz="2000" b="1" dirty="0" smtClean="0"/>
              <a:t>H</a:t>
            </a:r>
            <a:r>
              <a:rPr lang="fr-FR" sz="2000" b="1" baseline="-25000" dirty="0" smtClean="0"/>
              <a:t>M-1</a:t>
            </a:r>
            <a:r>
              <a:rPr lang="fr-FR" sz="2000" b="1" dirty="0" smtClean="0"/>
              <a:t>(</a:t>
            </a:r>
            <a:r>
              <a:rPr lang="fr-FR" sz="2000" b="1" dirty="0" err="1" smtClean="0"/>
              <a:t>z</a:t>
            </a:r>
            <a:r>
              <a:rPr lang="fr-FR" sz="2000" b="1" baseline="30000" dirty="0" err="1" smtClean="0"/>
              <a:t>M</a:t>
            </a:r>
            <a:r>
              <a:rPr lang="fr-FR" sz="2000" b="1" dirty="0" smtClean="0"/>
              <a:t>)</a:t>
            </a:r>
            <a:endParaRPr lang="fr-FR" sz="2000" b="1" dirty="0"/>
          </a:p>
        </p:txBody>
      </p:sp>
      <p:sp>
        <p:nvSpPr>
          <p:cNvPr id="57" name="ZoneTexte 56"/>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DECOMPOSITION POLYPHASE</a:t>
            </a:r>
            <a:endParaRPr lang="fr-FR" sz="3000" b="1" dirty="0">
              <a:solidFill>
                <a:srgbClr val="FF0000"/>
              </a:solidFill>
              <a:latin typeface="Times New Roman" pitchFamily="18" charset="0"/>
              <a:cs typeface="Times New Roman" pitchFamily="18" charset="0"/>
            </a:endParaRPr>
          </a:p>
        </p:txBody>
      </p:sp>
      <p:sp>
        <p:nvSpPr>
          <p:cNvPr id="58" name="ZoneTexte 57"/>
          <p:cNvSpPr txBox="1"/>
          <p:nvPr/>
        </p:nvSpPr>
        <p:spPr>
          <a:xfrm>
            <a:off x="0" y="642918"/>
            <a:ext cx="9144000" cy="430887"/>
          </a:xfrm>
          <a:prstGeom prst="rect">
            <a:avLst/>
          </a:prstGeom>
          <a:noFill/>
        </p:spPr>
        <p:txBody>
          <a:bodyPr wrap="square" rtlCol="0">
            <a:spAutoFit/>
          </a:bodyPr>
          <a:lstStyle/>
          <a:p>
            <a:pPr algn="ctr"/>
            <a:r>
              <a:rPr lang="fr-FR" sz="2200" b="1" dirty="0" smtClean="0">
                <a:solidFill>
                  <a:srgbClr val="002060"/>
                </a:solidFill>
              </a:rPr>
              <a:t>CAS DE M VOIES</a:t>
            </a:r>
            <a:endParaRPr lang="fr-FR" sz="2200" b="1" dirty="0">
              <a:solidFill>
                <a:srgbClr val="002060"/>
              </a:solidFill>
            </a:endParaRPr>
          </a:p>
        </p:txBody>
      </p:sp>
      <p:sp>
        <p:nvSpPr>
          <p:cNvPr id="59" name="ZoneTexte 58"/>
          <p:cNvSpPr txBox="1"/>
          <p:nvPr/>
        </p:nvSpPr>
        <p:spPr>
          <a:xfrm>
            <a:off x="0" y="1071546"/>
            <a:ext cx="9144000" cy="769441"/>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Toujours le même principe mais en utilisant une deuxième structure</a:t>
            </a:r>
          </a:p>
          <a:p>
            <a:pPr algn="just"/>
            <a:endParaRPr lang="fr-FR" sz="2200" dirty="0">
              <a:solidFill>
                <a:srgbClr val="7030A0"/>
              </a:solidFill>
              <a:latin typeface="Times New Roman" pitchFamily="18" charset="0"/>
              <a:cs typeface="Times New Roman" pitchFamily="18" charset="0"/>
            </a:endParaRPr>
          </a:p>
        </p:txBody>
      </p:sp>
      <p:graphicFrame>
        <p:nvGraphicFramePr>
          <p:cNvPr id="14338" name="Object 2"/>
          <p:cNvGraphicFramePr>
            <a:graphicFrameLocks noChangeAspect="1"/>
          </p:cNvGraphicFramePr>
          <p:nvPr/>
        </p:nvGraphicFramePr>
        <p:xfrm>
          <a:off x="571472" y="2143116"/>
          <a:ext cx="7569200" cy="477837"/>
        </p:xfrm>
        <a:graphic>
          <a:graphicData uri="http://schemas.openxmlformats.org/presentationml/2006/ole">
            <p:oleObj spid="_x0000_s14338" name="Équation" r:id="rId3" imgW="3822480" imgH="241200" progId="Equation.3">
              <p:embed/>
            </p:oleObj>
          </a:graphicData>
        </a:graphic>
      </p:graphicFrame>
      <p:sp>
        <p:nvSpPr>
          <p:cNvPr id="61" name="ZoneTexte 60"/>
          <p:cNvSpPr txBox="1"/>
          <p:nvPr/>
        </p:nvSpPr>
        <p:spPr>
          <a:xfrm>
            <a:off x="6429388" y="5286388"/>
            <a:ext cx="2071702" cy="461665"/>
          </a:xfrm>
          <a:prstGeom prst="rect">
            <a:avLst/>
          </a:prstGeom>
          <a:noFill/>
        </p:spPr>
        <p:txBody>
          <a:bodyPr wrap="square" rtlCol="0">
            <a:spAutoFit/>
          </a:bodyPr>
          <a:lstStyle/>
          <a:p>
            <a:r>
              <a:rPr lang="fr-FR" sz="2400" b="1" dirty="0" smtClean="0">
                <a:solidFill>
                  <a:srgbClr val="FF0000"/>
                </a:solidFill>
                <a:latin typeface="Times New Roman" pitchFamily="18" charset="0"/>
                <a:cs typeface="Times New Roman" pitchFamily="18" charset="0"/>
              </a:rPr>
              <a:t>2</a:t>
            </a:r>
            <a:r>
              <a:rPr lang="fr-FR" sz="2400" b="1" baseline="30000" dirty="0" smtClean="0">
                <a:solidFill>
                  <a:srgbClr val="FF0000"/>
                </a:solidFill>
                <a:latin typeface="Times New Roman" pitchFamily="18" charset="0"/>
                <a:cs typeface="Times New Roman" pitchFamily="18" charset="0"/>
              </a:rPr>
              <a:t>ème</a:t>
            </a:r>
            <a:r>
              <a:rPr lang="fr-FR" sz="2400" b="1" dirty="0" smtClean="0">
                <a:solidFill>
                  <a:srgbClr val="FF0000"/>
                </a:solidFill>
                <a:latin typeface="Times New Roman" pitchFamily="18" charset="0"/>
                <a:cs typeface="Times New Roman" pitchFamily="18" charset="0"/>
              </a:rPr>
              <a:t>  structure</a:t>
            </a:r>
            <a:endParaRPr lang="fr-FR" sz="2400" b="1" dirty="0">
              <a:solidFill>
                <a:srgbClr val="FF0000"/>
              </a:solidFill>
              <a:latin typeface="Times New Roman" pitchFamily="18" charset="0"/>
              <a:cs typeface="Times New Roman" pitchFamily="18" charset="0"/>
            </a:endParaRPr>
          </a:p>
        </p:txBody>
      </p:sp>
      <p:sp>
        <p:nvSpPr>
          <p:cNvPr id="71" name="Oval 2"/>
          <p:cNvSpPr>
            <a:spLocks noChangeArrowheads="1"/>
          </p:cNvSpPr>
          <p:nvPr/>
        </p:nvSpPr>
        <p:spPr bwMode="auto">
          <a:xfrm>
            <a:off x="2629106" y="3929066"/>
            <a:ext cx="728448" cy="785818"/>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72" name="AutoShape 3"/>
          <p:cNvCxnSpPr>
            <a:cxnSpLocks noChangeShapeType="1"/>
          </p:cNvCxnSpPr>
          <p:nvPr/>
        </p:nvCxnSpPr>
        <p:spPr bwMode="auto">
          <a:xfrm rot="5400000">
            <a:off x="2737057" y="4277879"/>
            <a:ext cx="500066" cy="1588"/>
          </a:xfrm>
          <a:prstGeom prst="straightConnector1">
            <a:avLst/>
          </a:prstGeom>
          <a:noFill/>
          <a:ln w="28575">
            <a:solidFill>
              <a:schemeClr val="accent1"/>
            </a:solidFill>
            <a:round/>
            <a:headEnd/>
            <a:tailEnd type="triangle" w="med" len="med"/>
          </a:ln>
        </p:spPr>
      </p:cxnSp>
      <p:sp>
        <p:nvSpPr>
          <p:cNvPr id="73" name="Text Box 4"/>
          <p:cNvSpPr txBox="1">
            <a:spLocks noChangeArrowheads="1"/>
          </p:cNvSpPr>
          <p:nvPr/>
        </p:nvSpPr>
        <p:spPr bwMode="auto">
          <a:xfrm>
            <a:off x="2928926" y="4072738"/>
            <a:ext cx="490413" cy="499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74" name="AutoShape 6"/>
          <p:cNvCxnSpPr>
            <a:cxnSpLocks noChangeShapeType="1"/>
            <a:stCxn id="71" idx="6"/>
          </p:cNvCxnSpPr>
          <p:nvPr/>
        </p:nvCxnSpPr>
        <p:spPr bwMode="auto">
          <a:xfrm>
            <a:off x="3357554" y="4321975"/>
            <a:ext cx="1148247" cy="9319"/>
          </a:xfrm>
          <a:prstGeom prst="straightConnector1">
            <a:avLst/>
          </a:prstGeom>
          <a:noFill/>
          <a:ln w="28575">
            <a:solidFill>
              <a:schemeClr val="accent1"/>
            </a:solidFill>
            <a:round/>
            <a:headEnd/>
            <a:tailEnd type="triangle" w="med" len="med"/>
          </a:ln>
        </p:spPr>
      </p:cxnSp>
      <p:sp>
        <p:nvSpPr>
          <p:cNvPr id="75" name="Oval 2"/>
          <p:cNvSpPr>
            <a:spLocks noChangeArrowheads="1"/>
          </p:cNvSpPr>
          <p:nvPr/>
        </p:nvSpPr>
        <p:spPr bwMode="auto">
          <a:xfrm>
            <a:off x="2571736" y="6000744"/>
            <a:ext cx="714380" cy="857256"/>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76" name="AutoShape 3"/>
          <p:cNvCxnSpPr>
            <a:cxnSpLocks noChangeShapeType="1"/>
          </p:cNvCxnSpPr>
          <p:nvPr/>
        </p:nvCxnSpPr>
        <p:spPr bwMode="auto">
          <a:xfrm rot="5400000">
            <a:off x="2679687" y="6391785"/>
            <a:ext cx="500066" cy="1588"/>
          </a:xfrm>
          <a:prstGeom prst="straightConnector1">
            <a:avLst/>
          </a:prstGeom>
          <a:noFill/>
          <a:ln w="28575">
            <a:solidFill>
              <a:schemeClr val="accent1"/>
            </a:solidFill>
            <a:round/>
            <a:headEnd/>
            <a:tailEnd type="triangle" w="med" len="med"/>
          </a:ln>
        </p:spPr>
      </p:cxnSp>
      <p:sp>
        <p:nvSpPr>
          <p:cNvPr id="77" name="Text Box 4"/>
          <p:cNvSpPr txBox="1">
            <a:spLocks noChangeArrowheads="1"/>
          </p:cNvSpPr>
          <p:nvPr/>
        </p:nvSpPr>
        <p:spPr bwMode="auto">
          <a:xfrm>
            <a:off x="2857488" y="6214780"/>
            <a:ext cx="490413" cy="499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78" name="AutoShape 6"/>
          <p:cNvCxnSpPr>
            <a:cxnSpLocks noChangeShapeType="1"/>
            <a:stCxn id="75" idx="6"/>
          </p:cNvCxnSpPr>
          <p:nvPr/>
        </p:nvCxnSpPr>
        <p:spPr bwMode="auto">
          <a:xfrm flipV="1">
            <a:off x="3286116" y="6402972"/>
            <a:ext cx="1162315" cy="26400"/>
          </a:xfrm>
          <a:prstGeom prst="straightConnector1">
            <a:avLst/>
          </a:prstGeom>
          <a:noFill/>
          <a:ln w="28575">
            <a:solidFill>
              <a:schemeClr val="accent1"/>
            </a:solidFill>
            <a:round/>
            <a:headEnd/>
            <a:tailEnd type="triangle" w="med" len="med"/>
          </a:ln>
        </p:spPr>
      </p:cxnSp>
      <p:cxnSp>
        <p:nvCxnSpPr>
          <p:cNvPr id="95" name="Connecteur droit avec flèche 94"/>
          <p:cNvCxnSpPr/>
          <p:nvPr/>
        </p:nvCxnSpPr>
        <p:spPr>
          <a:xfrm rot="5400000">
            <a:off x="1098880" y="5429264"/>
            <a:ext cx="714380" cy="1588"/>
          </a:xfrm>
          <a:prstGeom prst="straightConnector1">
            <a:avLst/>
          </a:prstGeom>
          <a:ln w="28575">
            <a:solidFill>
              <a:schemeClr val="tx2">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DECOMPOSITION POLYPHASE TYPE II</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1000108"/>
            <a:ext cx="9144000" cy="1446550"/>
          </a:xfrm>
          <a:prstGeom prst="rect">
            <a:avLst/>
          </a:prstGeom>
          <a:noFill/>
        </p:spPr>
        <p:txBody>
          <a:bodyPr wrap="square" rtlCol="0">
            <a:spAutoFit/>
          </a:bodyPr>
          <a:lstStyle/>
          <a:p>
            <a:r>
              <a:rPr lang="fr-FR" sz="2200" dirty="0" smtClean="0">
                <a:solidFill>
                  <a:srgbClr val="7030A0"/>
                </a:solidFill>
                <a:latin typeface="Times New Roman" pitchFamily="18" charset="0"/>
                <a:cs typeface="Times New Roman" pitchFamily="18" charset="0"/>
              </a:rPr>
              <a:t>La décomposition </a:t>
            </a:r>
            <a:r>
              <a:rPr lang="fr-FR" sz="2200" dirty="0" err="1" smtClean="0">
                <a:solidFill>
                  <a:srgbClr val="7030A0"/>
                </a:solidFill>
                <a:latin typeface="Times New Roman" pitchFamily="18" charset="0"/>
                <a:cs typeface="Times New Roman" pitchFamily="18" charset="0"/>
              </a:rPr>
              <a:t>polyphase</a:t>
            </a:r>
            <a:r>
              <a:rPr lang="fr-FR" sz="2200" dirty="0" smtClean="0">
                <a:solidFill>
                  <a:srgbClr val="7030A0"/>
                </a:solidFill>
                <a:latin typeface="Times New Roman" pitchFamily="18" charset="0"/>
                <a:cs typeface="Times New Roman" pitchFamily="18" charset="0"/>
              </a:rPr>
              <a:t> précédent peut être appelée type I. </a:t>
            </a:r>
          </a:p>
          <a:p>
            <a:endParaRPr lang="fr-FR" sz="2200" dirty="0">
              <a:solidFill>
                <a:srgbClr val="00B0F0"/>
              </a:solidFill>
              <a:latin typeface="Times New Roman" pitchFamily="18" charset="0"/>
              <a:cs typeface="Times New Roman" pitchFamily="18" charset="0"/>
            </a:endParaRPr>
          </a:p>
          <a:p>
            <a:r>
              <a:rPr lang="fr-FR" sz="2200" dirty="0" smtClean="0">
                <a:solidFill>
                  <a:srgbClr val="00B0F0"/>
                </a:solidFill>
                <a:latin typeface="Times New Roman" pitchFamily="18" charset="0"/>
                <a:cs typeface="Times New Roman" pitchFamily="18" charset="0"/>
              </a:rPr>
              <a:t>En revanche dans le  `` type II '', ou décomposition polyphasée inverse, les puissances de  z progressent en sens inverse:</a:t>
            </a:r>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4697094"/>
            <a:ext cx="9144000" cy="1446550"/>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Nous verrons plus loin, que dans un système général d'analyse / synthèse `` à l’aide d’un banc de filtres de reconstruction parfaite '‘,  nous avons besoin de type I pour les bancs de filtres d'analyse et de type II pour les bancs de filtres de synthèse</a:t>
            </a:r>
            <a:endParaRPr lang="fr-FR" sz="2200" dirty="0">
              <a:solidFill>
                <a:srgbClr val="002060"/>
              </a:solidFill>
              <a:latin typeface="Times New Roman" pitchFamily="18" charset="0"/>
              <a:cs typeface="Times New Roman" pitchFamily="18" charset="0"/>
            </a:endParaRPr>
          </a:p>
        </p:txBody>
      </p:sp>
      <p:graphicFrame>
        <p:nvGraphicFramePr>
          <p:cNvPr id="7" name="Objet 6"/>
          <p:cNvGraphicFramePr>
            <a:graphicFrameLocks noChangeAspect="1"/>
          </p:cNvGraphicFramePr>
          <p:nvPr/>
        </p:nvGraphicFramePr>
        <p:xfrm>
          <a:off x="2970948" y="2857496"/>
          <a:ext cx="3202104" cy="857256"/>
        </p:xfrm>
        <a:graphic>
          <a:graphicData uri="http://schemas.openxmlformats.org/presentationml/2006/ole">
            <p:oleObj spid="_x0000_s13316" name="Équation" r:id="rId3" imgW="1612800" imgH="431640" progId="Equation.3">
              <p:embed/>
            </p:oleObj>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IDENTITES NOBLES MUTI-CADENCE</a:t>
            </a:r>
            <a:endParaRPr lang="fr-FR" sz="3000" b="1" dirty="0">
              <a:solidFill>
                <a:srgbClr val="FF0000"/>
              </a:solidFill>
              <a:latin typeface="Times New Roman" pitchFamily="18" charset="0"/>
              <a:cs typeface="Times New Roman" pitchFamily="18" charset="0"/>
            </a:endParaRPr>
          </a:p>
        </p:txBody>
      </p:sp>
      <p:sp>
        <p:nvSpPr>
          <p:cNvPr id="5" name="ZoneTexte 4"/>
          <p:cNvSpPr txBox="1"/>
          <p:nvPr/>
        </p:nvSpPr>
        <p:spPr>
          <a:xfrm>
            <a:off x="0" y="1594199"/>
            <a:ext cx="9144000" cy="3477875"/>
          </a:xfrm>
          <a:prstGeom prst="rect">
            <a:avLst/>
          </a:prstGeom>
          <a:noFill/>
        </p:spPr>
        <p:txBody>
          <a:bodyPr wrap="square" rtlCol="0">
            <a:spAutoFit/>
          </a:bodyPr>
          <a:lstStyle/>
          <a:p>
            <a:pPr algn="just"/>
            <a:r>
              <a:rPr lang="fr-FR" sz="2200" dirty="0" smtClean="0">
                <a:solidFill>
                  <a:schemeClr val="accent4">
                    <a:lumMod val="75000"/>
                  </a:schemeClr>
                </a:solidFill>
                <a:latin typeface="Times New Roman" pitchFamily="18" charset="0"/>
                <a:cs typeface="Times New Roman" pitchFamily="18" charset="0"/>
              </a:rPr>
              <a:t>Nous allons présenter dans les pages qui suivent, les  identités nobles dans le cas des systèmes utilisant les blocs décimation/interpolation</a:t>
            </a:r>
          </a:p>
          <a:p>
            <a:pPr algn="just"/>
            <a:endParaRPr lang="fr-FR" sz="2200" dirty="0">
              <a:latin typeface="Times New Roman" pitchFamily="18" charset="0"/>
              <a:cs typeface="Times New Roman" pitchFamily="18" charset="0"/>
            </a:endParaRPr>
          </a:p>
          <a:p>
            <a:pPr algn="just"/>
            <a:r>
              <a:rPr lang="fr-FR" sz="2200" dirty="0" smtClean="0">
                <a:solidFill>
                  <a:srgbClr val="0070C0"/>
                </a:solidFill>
                <a:latin typeface="Times New Roman" pitchFamily="18" charset="0"/>
                <a:cs typeface="Times New Roman" pitchFamily="18" charset="0"/>
              </a:rPr>
              <a:t>Notez que la décimation et l’interpolation, comme nous les avons vus, sont des systèmes linéaires variant dans le temps.  Par conséquent, l'ordre de fonctionnement est important. </a:t>
            </a:r>
          </a:p>
          <a:p>
            <a:pPr algn="just"/>
            <a:endParaRPr lang="fr-FR" sz="2200" dirty="0">
              <a:latin typeface="Times New Roman" pitchFamily="18" charset="0"/>
              <a:cs typeface="Times New Roman" pitchFamily="18" charset="0"/>
            </a:endParaRPr>
          </a:p>
          <a:p>
            <a:pPr algn="just"/>
            <a:r>
              <a:rPr lang="fr-FR" sz="2200" dirty="0" smtClean="0">
                <a:solidFill>
                  <a:srgbClr val="00B050"/>
                </a:solidFill>
                <a:latin typeface="Times New Roman" pitchFamily="18" charset="0"/>
                <a:cs typeface="Times New Roman" pitchFamily="18" charset="0"/>
              </a:rPr>
              <a:t>Notez également que les additionneurs et les multiplicateurs (tous les opérateurs sans mémoire) peuvent être commutés entre les décimation et les interpolations.</a:t>
            </a:r>
            <a:endParaRPr lang="fr-FR" sz="2200" dirty="0">
              <a:solidFill>
                <a:srgbClr val="00B050"/>
              </a:solidFill>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IDENTITES NOBLES MUTI-CADENCE</a:t>
            </a:r>
            <a:endParaRPr lang="fr-FR" sz="3000" b="1" dirty="0">
              <a:solidFill>
                <a:srgbClr val="FF0000"/>
              </a:solidFill>
              <a:latin typeface="Times New Roman" pitchFamily="18" charset="0"/>
              <a:cs typeface="Times New Roman" pitchFamily="18" charset="0"/>
            </a:endParaRPr>
          </a:p>
        </p:txBody>
      </p:sp>
      <p:sp>
        <p:nvSpPr>
          <p:cNvPr id="3" name="Ellipse 2"/>
          <p:cNvSpPr/>
          <p:nvPr/>
        </p:nvSpPr>
        <p:spPr>
          <a:xfrm>
            <a:off x="1000100" y="1785926"/>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p:cNvSpPr/>
          <p:nvPr/>
        </p:nvSpPr>
        <p:spPr>
          <a:xfrm>
            <a:off x="2285984" y="1543476"/>
            <a:ext cx="1071570" cy="114300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Connecteur droit avec flèche 5"/>
          <p:cNvCxnSpPr>
            <a:stCxn id="3" idx="6"/>
            <a:endCxn id="4" idx="1"/>
          </p:cNvCxnSpPr>
          <p:nvPr/>
        </p:nvCxnSpPr>
        <p:spPr>
          <a:xfrm>
            <a:off x="1571604" y="2107397"/>
            <a:ext cx="714380" cy="75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a:off x="285720" y="2107397"/>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a:off x="3357554" y="2121465"/>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rot="5400000">
            <a:off x="1107257" y="2149905"/>
            <a:ext cx="35719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1215512" y="1900666"/>
            <a:ext cx="500066" cy="400110"/>
          </a:xfrm>
          <a:prstGeom prst="rect">
            <a:avLst/>
          </a:prstGeom>
          <a:noFill/>
        </p:spPr>
        <p:txBody>
          <a:bodyPr wrap="square" rtlCol="0">
            <a:spAutoFit/>
          </a:bodyPr>
          <a:lstStyle/>
          <a:p>
            <a:r>
              <a:rPr lang="fr-FR" sz="2000" b="1" dirty="0" smtClean="0">
                <a:solidFill>
                  <a:srgbClr val="002060"/>
                </a:solidFill>
              </a:rPr>
              <a:t>M</a:t>
            </a:r>
            <a:endParaRPr lang="fr-FR" sz="2000" b="1" dirty="0">
              <a:solidFill>
                <a:srgbClr val="002060"/>
              </a:solidFill>
            </a:endParaRPr>
          </a:p>
        </p:txBody>
      </p:sp>
      <p:sp>
        <p:nvSpPr>
          <p:cNvPr id="12" name="ZoneTexte 11"/>
          <p:cNvSpPr txBox="1"/>
          <p:nvPr/>
        </p:nvSpPr>
        <p:spPr>
          <a:xfrm>
            <a:off x="2285984" y="1895765"/>
            <a:ext cx="1071570" cy="461665"/>
          </a:xfrm>
          <a:prstGeom prst="rect">
            <a:avLst/>
          </a:prstGeom>
          <a:noFill/>
        </p:spPr>
        <p:txBody>
          <a:bodyPr wrap="square" rtlCol="0">
            <a:spAutoFit/>
          </a:bodyPr>
          <a:lstStyle/>
          <a:p>
            <a:pPr algn="ctr"/>
            <a:r>
              <a:rPr lang="fr-FR" sz="2400" b="1" dirty="0" smtClean="0">
                <a:solidFill>
                  <a:srgbClr val="00B050"/>
                </a:solidFill>
              </a:rPr>
              <a:t>H(z)</a:t>
            </a:r>
            <a:endParaRPr lang="fr-FR" sz="2400" b="1" dirty="0">
              <a:solidFill>
                <a:srgbClr val="00B050"/>
              </a:solidFill>
            </a:endParaRPr>
          </a:p>
        </p:txBody>
      </p:sp>
      <p:sp>
        <p:nvSpPr>
          <p:cNvPr id="13" name="Ellipse 12"/>
          <p:cNvSpPr/>
          <p:nvPr/>
        </p:nvSpPr>
        <p:spPr>
          <a:xfrm>
            <a:off x="7715272" y="1814062"/>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p:cNvSpPr/>
          <p:nvPr/>
        </p:nvSpPr>
        <p:spPr>
          <a:xfrm>
            <a:off x="5901186" y="1557544"/>
            <a:ext cx="1071570" cy="114300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a:off x="8300844" y="2157184"/>
            <a:ext cx="714380" cy="75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5143504" y="2135533"/>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6972756" y="2135533"/>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a:off x="7822429" y="2178041"/>
            <a:ext cx="35719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7930684" y="1928802"/>
            <a:ext cx="500066" cy="400110"/>
          </a:xfrm>
          <a:prstGeom prst="rect">
            <a:avLst/>
          </a:prstGeom>
          <a:noFill/>
        </p:spPr>
        <p:txBody>
          <a:bodyPr wrap="square" rtlCol="0">
            <a:spAutoFit/>
          </a:bodyPr>
          <a:lstStyle/>
          <a:p>
            <a:r>
              <a:rPr lang="fr-FR" sz="2000" b="1" dirty="0" smtClean="0">
                <a:solidFill>
                  <a:srgbClr val="002060"/>
                </a:solidFill>
              </a:rPr>
              <a:t>M</a:t>
            </a:r>
            <a:endParaRPr lang="fr-FR" sz="2000" b="1" dirty="0">
              <a:solidFill>
                <a:srgbClr val="002060"/>
              </a:solidFill>
            </a:endParaRPr>
          </a:p>
        </p:txBody>
      </p:sp>
      <p:sp>
        <p:nvSpPr>
          <p:cNvPr id="20" name="ZoneTexte 19"/>
          <p:cNvSpPr txBox="1"/>
          <p:nvPr/>
        </p:nvSpPr>
        <p:spPr>
          <a:xfrm>
            <a:off x="5901186" y="1909833"/>
            <a:ext cx="1071570" cy="461665"/>
          </a:xfrm>
          <a:prstGeom prst="rect">
            <a:avLst/>
          </a:prstGeom>
          <a:noFill/>
        </p:spPr>
        <p:txBody>
          <a:bodyPr wrap="square" rtlCol="0">
            <a:spAutoFit/>
          </a:bodyPr>
          <a:lstStyle/>
          <a:p>
            <a:pPr algn="ctr"/>
            <a:r>
              <a:rPr lang="fr-FR" sz="2400" b="1" dirty="0" smtClean="0">
                <a:solidFill>
                  <a:srgbClr val="00B050"/>
                </a:solidFill>
              </a:rPr>
              <a:t>H(</a:t>
            </a:r>
            <a:r>
              <a:rPr lang="fr-FR" sz="2400" b="1" dirty="0" err="1" smtClean="0">
                <a:solidFill>
                  <a:srgbClr val="00B050"/>
                </a:solidFill>
              </a:rPr>
              <a:t>z</a:t>
            </a:r>
            <a:r>
              <a:rPr lang="fr-FR" sz="2400" b="1" baseline="30000" dirty="0" err="1" smtClean="0">
                <a:solidFill>
                  <a:srgbClr val="00B050"/>
                </a:solidFill>
              </a:rPr>
              <a:t>M</a:t>
            </a:r>
            <a:r>
              <a:rPr lang="fr-FR" sz="2400" b="1" dirty="0" smtClean="0">
                <a:solidFill>
                  <a:srgbClr val="00B050"/>
                </a:solidFill>
              </a:rPr>
              <a:t>)</a:t>
            </a:r>
            <a:endParaRPr lang="fr-FR" sz="2400" b="1" dirty="0">
              <a:solidFill>
                <a:srgbClr val="00B050"/>
              </a:solidFill>
            </a:endParaRPr>
          </a:p>
        </p:txBody>
      </p:sp>
      <p:sp>
        <p:nvSpPr>
          <p:cNvPr id="21" name="Ellipse 20"/>
          <p:cNvSpPr/>
          <p:nvPr/>
        </p:nvSpPr>
        <p:spPr>
          <a:xfrm>
            <a:off x="2928926" y="3328328"/>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1114840" y="3071810"/>
            <a:ext cx="1071570" cy="114300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3" name="Connecteur droit avec flèche 22"/>
          <p:cNvCxnSpPr/>
          <p:nvPr/>
        </p:nvCxnSpPr>
        <p:spPr>
          <a:xfrm>
            <a:off x="3514498" y="3671450"/>
            <a:ext cx="714380" cy="75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a:off x="357158" y="3649799"/>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2186410" y="3649799"/>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rot="16200000" flipV="1">
            <a:off x="2999967" y="3642918"/>
            <a:ext cx="428628"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7" name="ZoneTexte 26"/>
          <p:cNvSpPr txBox="1"/>
          <p:nvPr/>
        </p:nvSpPr>
        <p:spPr>
          <a:xfrm>
            <a:off x="3143240" y="3443068"/>
            <a:ext cx="500066" cy="400110"/>
          </a:xfrm>
          <a:prstGeom prst="rect">
            <a:avLst/>
          </a:prstGeom>
          <a:noFill/>
        </p:spPr>
        <p:txBody>
          <a:bodyPr wrap="square" rtlCol="0">
            <a:spAutoFit/>
          </a:bodyPr>
          <a:lstStyle/>
          <a:p>
            <a:r>
              <a:rPr lang="fr-FR" sz="2000" b="1" dirty="0" smtClean="0">
                <a:solidFill>
                  <a:srgbClr val="002060"/>
                </a:solidFill>
              </a:rPr>
              <a:t>M</a:t>
            </a:r>
            <a:endParaRPr lang="fr-FR" sz="2000" b="1" dirty="0">
              <a:solidFill>
                <a:srgbClr val="002060"/>
              </a:solidFill>
            </a:endParaRPr>
          </a:p>
        </p:txBody>
      </p:sp>
      <p:sp>
        <p:nvSpPr>
          <p:cNvPr id="28" name="ZoneTexte 27"/>
          <p:cNvSpPr txBox="1"/>
          <p:nvPr/>
        </p:nvSpPr>
        <p:spPr>
          <a:xfrm>
            <a:off x="1114840" y="3424099"/>
            <a:ext cx="1071570" cy="461665"/>
          </a:xfrm>
          <a:prstGeom prst="rect">
            <a:avLst/>
          </a:prstGeom>
          <a:noFill/>
        </p:spPr>
        <p:txBody>
          <a:bodyPr wrap="square" rtlCol="0">
            <a:spAutoFit/>
          </a:bodyPr>
          <a:lstStyle/>
          <a:p>
            <a:pPr algn="ctr"/>
            <a:r>
              <a:rPr lang="fr-FR" sz="2400" b="1" dirty="0" smtClean="0">
                <a:solidFill>
                  <a:srgbClr val="00B050"/>
                </a:solidFill>
              </a:rPr>
              <a:t>H(z)</a:t>
            </a:r>
            <a:endParaRPr lang="fr-FR" sz="2400" b="1" dirty="0">
              <a:solidFill>
                <a:srgbClr val="00B050"/>
              </a:solidFill>
            </a:endParaRPr>
          </a:p>
        </p:txBody>
      </p:sp>
      <p:sp>
        <p:nvSpPr>
          <p:cNvPr id="31" name="Ellipse 30"/>
          <p:cNvSpPr/>
          <p:nvPr/>
        </p:nvSpPr>
        <p:spPr>
          <a:xfrm>
            <a:off x="5929322" y="3314260"/>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ectangle 31"/>
          <p:cNvSpPr/>
          <p:nvPr/>
        </p:nvSpPr>
        <p:spPr>
          <a:xfrm>
            <a:off x="7215206" y="3071810"/>
            <a:ext cx="1071570" cy="114300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3" name="Connecteur droit avec flèche 32"/>
          <p:cNvCxnSpPr>
            <a:stCxn id="31" idx="6"/>
            <a:endCxn id="32" idx="1"/>
          </p:cNvCxnSpPr>
          <p:nvPr/>
        </p:nvCxnSpPr>
        <p:spPr>
          <a:xfrm>
            <a:off x="6500826" y="3635731"/>
            <a:ext cx="714380" cy="75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5214942" y="3635731"/>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p:nvPr/>
        </p:nvCxnSpPr>
        <p:spPr>
          <a:xfrm>
            <a:off x="8286776" y="3649799"/>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37" name="ZoneTexte 36"/>
          <p:cNvSpPr txBox="1"/>
          <p:nvPr/>
        </p:nvSpPr>
        <p:spPr>
          <a:xfrm>
            <a:off x="6143636" y="3429000"/>
            <a:ext cx="500066" cy="400110"/>
          </a:xfrm>
          <a:prstGeom prst="rect">
            <a:avLst/>
          </a:prstGeom>
          <a:noFill/>
        </p:spPr>
        <p:txBody>
          <a:bodyPr wrap="square" rtlCol="0">
            <a:spAutoFit/>
          </a:bodyPr>
          <a:lstStyle/>
          <a:p>
            <a:r>
              <a:rPr lang="fr-FR" sz="2000" b="1" dirty="0" smtClean="0">
                <a:solidFill>
                  <a:srgbClr val="002060"/>
                </a:solidFill>
              </a:rPr>
              <a:t>M</a:t>
            </a:r>
            <a:endParaRPr lang="fr-FR" sz="2000" b="1" dirty="0">
              <a:solidFill>
                <a:srgbClr val="002060"/>
              </a:solidFill>
            </a:endParaRPr>
          </a:p>
        </p:txBody>
      </p:sp>
      <p:sp>
        <p:nvSpPr>
          <p:cNvPr id="38" name="ZoneTexte 37"/>
          <p:cNvSpPr txBox="1"/>
          <p:nvPr/>
        </p:nvSpPr>
        <p:spPr>
          <a:xfrm>
            <a:off x="7215206" y="3424099"/>
            <a:ext cx="1071570" cy="461665"/>
          </a:xfrm>
          <a:prstGeom prst="rect">
            <a:avLst/>
          </a:prstGeom>
          <a:noFill/>
        </p:spPr>
        <p:txBody>
          <a:bodyPr wrap="square" rtlCol="0">
            <a:spAutoFit/>
          </a:bodyPr>
          <a:lstStyle/>
          <a:p>
            <a:pPr algn="ctr"/>
            <a:r>
              <a:rPr lang="fr-FR" sz="2400" b="1" dirty="0" smtClean="0">
                <a:solidFill>
                  <a:srgbClr val="00B050"/>
                </a:solidFill>
              </a:rPr>
              <a:t>H(</a:t>
            </a:r>
            <a:r>
              <a:rPr lang="fr-FR" sz="2400" b="1" dirty="0" err="1" smtClean="0">
                <a:solidFill>
                  <a:srgbClr val="00B050"/>
                </a:solidFill>
              </a:rPr>
              <a:t>z</a:t>
            </a:r>
            <a:r>
              <a:rPr lang="fr-FR" sz="2400" b="1" baseline="30000" dirty="0" err="1" smtClean="0">
                <a:solidFill>
                  <a:srgbClr val="00B050"/>
                </a:solidFill>
              </a:rPr>
              <a:t>M</a:t>
            </a:r>
            <a:r>
              <a:rPr lang="fr-FR" sz="2400" b="1" dirty="0" smtClean="0">
                <a:solidFill>
                  <a:srgbClr val="00B050"/>
                </a:solidFill>
              </a:rPr>
              <a:t>)</a:t>
            </a:r>
            <a:endParaRPr lang="fr-FR" sz="2400" b="1" dirty="0">
              <a:solidFill>
                <a:srgbClr val="00B050"/>
              </a:solidFill>
            </a:endParaRPr>
          </a:p>
        </p:txBody>
      </p:sp>
      <p:cxnSp>
        <p:nvCxnSpPr>
          <p:cNvPr id="39" name="Connecteur droit avec flèche 38"/>
          <p:cNvCxnSpPr/>
          <p:nvPr/>
        </p:nvCxnSpPr>
        <p:spPr>
          <a:xfrm rot="16200000" flipV="1">
            <a:off x="5985197" y="3642918"/>
            <a:ext cx="428628"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0" name="ZoneTexte 39"/>
          <p:cNvSpPr txBox="1"/>
          <p:nvPr/>
        </p:nvSpPr>
        <p:spPr>
          <a:xfrm>
            <a:off x="0" y="783535"/>
            <a:ext cx="8215338" cy="430887"/>
          </a:xfrm>
          <a:prstGeom prst="rect">
            <a:avLst/>
          </a:prstGeom>
          <a:noFill/>
        </p:spPr>
        <p:txBody>
          <a:bodyPr wrap="square" rtlCol="0">
            <a:spAutoFit/>
          </a:bodyPr>
          <a:lstStyle/>
          <a:p>
            <a:r>
              <a:rPr lang="fr-FR" sz="2200" b="1" dirty="0" smtClean="0">
                <a:solidFill>
                  <a:srgbClr val="FF0000"/>
                </a:solidFill>
                <a:latin typeface="Times New Roman" pitchFamily="18" charset="0"/>
                <a:cs typeface="Times New Roman" pitchFamily="18" charset="0"/>
              </a:rPr>
              <a:t>Ci-dessous les deux identités nobles </a:t>
            </a:r>
            <a:r>
              <a:rPr lang="fr-FR" sz="2200" dirty="0" smtClean="0">
                <a:solidFill>
                  <a:srgbClr val="002060"/>
                </a:solidFill>
                <a:latin typeface="Times New Roman" pitchFamily="18" charset="0"/>
                <a:cs typeface="Times New Roman" pitchFamily="18" charset="0"/>
              </a:rPr>
              <a:t>:</a:t>
            </a:r>
            <a:endParaRPr lang="fr-FR" sz="2200" dirty="0">
              <a:solidFill>
                <a:srgbClr val="002060"/>
              </a:solidFill>
              <a:latin typeface="Times New Roman" pitchFamily="18" charset="0"/>
              <a:cs typeface="Times New Roman" pitchFamily="18" charset="0"/>
            </a:endParaRPr>
          </a:p>
        </p:txBody>
      </p:sp>
      <p:sp>
        <p:nvSpPr>
          <p:cNvPr id="41" name="ZoneTexte 40"/>
          <p:cNvSpPr txBox="1"/>
          <p:nvPr/>
        </p:nvSpPr>
        <p:spPr>
          <a:xfrm>
            <a:off x="4500562" y="1720982"/>
            <a:ext cx="857256" cy="707886"/>
          </a:xfrm>
          <a:prstGeom prst="rect">
            <a:avLst/>
          </a:prstGeom>
          <a:noFill/>
        </p:spPr>
        <p:txBody>
          <a:bodyPr wrap="square" rtlCol="0">
            <a:spAutoFit/>
          </a:bodyPr>
          <a:lstStyle/>
          <a:p>
            <a:r>
              <a:rPr lang="fr-FR" sz="4000" dirty="0" smtClean="0">
                <a:solidFill>
                  <a:srgbClr val="C00000"/>
                </a:solidFill>
                <a:sym typeface="Symbol"/>
              </a:rPr>
              <a:t></a:t>
            </a:r>
            <a:endParaRPr lang="fr-FR" sz="4000" dirty="0">
              <a:solidFill>
                <a:srgbClr val="C00000"/>
              </a:solidFill>
            </a:endParaRPr>
          </a:p>
        </p:txBody>
      </p:sp>
      <p:sp>
        <p:nvSpPr>
          <p:cNvPr id="42" name="ZoneTexte 41"/>
          <p:cNvSpPr txBox="1"/>
          <p:nvPr/>
        </p:nvSpPr>
        <p:spPr>
          <a:xfrm>
            <a:off x="4500562" y="3221180"/>
            <a:ext cx="857256" cy="707886"/>
          </a:xfrm>
          <a:prstGeom prst="rect">
            <a:avLst/>
          </a:prstGeom>
          <a:noFill/>
        </p:spPr>
        <p:txBody>
          <a:bodyPr wrap="square" rtlCol="0">
            <a:spAutoFit/>
          </a:bodyPr>
          <a:lstStyle/>
          <a:p>
            <a:r>
              <a:rPr lang="fr-FR" sz="4000" dirty="0" smtClean="0">
                <a:solidFill>
                  <a:srgbClr val="C00000"/>
                </a:solidFill>
                <a:sym typeface="Symbol"/>
              </a:rPr>
              <a:t></a:t>
            </a:r>
            <a:endParaRPr lang="fr-FR" sz="4000" dirty="0">
              <a:solidFill>
                <a:srgbClr val="C00000"/>
              </a:solidFill>
            </a:endParaRPr>
          </a:p>
        </p:txBody>
      </p:sp>
      <p:sp>
        <p:nvSpPr>
          <p:cNvPr id="43" name="Ellipse 42"/>
          <p:cNvSpPr/>
          <p:nvPr/>
        </p:nvSpPr>
        <p:spPr>
          <a:xfrm>
            <a:off x="3414924" y="4971402"/>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Rectangle 43"/>
          <p:cNvSpPr/>
          <p:nvPr/>
        </p:nvSpPr>
        <p:spPr>
          <a:xfrm>
            <a:off x="1928794" y="4857760"/>
            <a:ext cx="743614" cy="85725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5" name="Connecteur droit avec flèche 44"/>
          <p:cNvCxnSpPr/>
          <p:nvPr/>
        </p:nvCxnSpPr>
        <p:spPr>
          <a:xfrm>
            <a:off x="4000496" y="5314524"/>
            <a:ext cx="714380" cy="75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1214414" y="5292873"/>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p:nvPr/>
        </p:nvCxnSpPr>
        <p:spPr>
          <a:xfrm>
            <a:off x="2672408" y="5292873"/>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48" name="Connecteur droit avec flèche 47"/>
          <p:cNvCxnSpPr/>
          <p:nvPr/>
        </p:nvCxnSpPr>
        <p:spPr>
          <a:xfrm rot="5400000">
            <a:off x="3522081" y="5335381"/>
            <a:ext cx="35719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9" name="ZoneTexte 48"/>
          <p:cNvSpPr txBox="1"/>
          <p:nvPr/>
        </p:nvSpPr>
        <p:spPr>
          <a:xfrm>
            <a:off x="3630336" y="5086142"/>
            <a:ext cx="500066" cy="400110"/>
          </a:xfrm>
          <a:prstGeom prst="rect">
            <a:avLst/>
          </a:prstGeom>
          <a:noFill/>
        </p:spPr>
        <p:txBody>
          <a:bodyPr wrap="square" rtlCol="0">
            <a:spAutoFit/>
          </a:bodyPr>
          <a:lstStyle/>
          <a:p>
            <a:r>
              <a:rPr lang="fr-FR" sz="2000" b="1" dirty="0" smtClean="0">
                <a:solidFill>
                  <a:srgbClr val="002060"/>
                </a:solidFill>
              </a:rPr>
              <a:t>M</a:t>
            </a:r>
            <a:endParaRPr lang="fr-FR" sz="2000" b="1" dirty="0">
              <a:solidFill>
                <a:srgbClr val="002060"/>
              </a:solidFill>
            </a:endParaRPr>
          </a:p>
        </p:txBody>
      </p:sp>
      <p:sp>
        <p:nvSpPr>
          <p:cNvPr id="50" name="ZoneTexte 49"/>
          <p:cNvSpPr txBox="1"/>
          <p:nvPr/>
        </p:nvSpPr>
        <p:spPr>
          <a:xfrm>
            <a:off x="1928794" y="4929198"/>
            <a:ext cx="743614" cy="707886"/>
          </a:xfrm>
          <a:prstGeom prst="rect">
            <a:avLst/>
          </a:prstGeom>
          <a:noFill/>
        </p:spPr>
        <p:txBody>
          <a:bodyPr wrap="square" rtlCol="0">
            <a:spAutoFit/>
          </a:bodyPr>
          <a:lstStyle/>
          <a:p>
            <a:pPr algn="ctr"/>
            <a:r>
              <a:rPr lang="fr-FR" sz="4000" b="1" dirty="0" smtClean="0">
                <a:solidFill>
                  <a:srgbClr val="00B050"/>
                </a:solidFill>
              </a:rPr>
              <a:t>+</a:t>
            </a:r>
            <a:endParaRPr lang="fr-FR" sz="4000" b="1" dirty="0">
              <a:solidFill>
                <a:srgbClr val="00B050"/>
              </a:solidFill>
            </a:endParaRPr>
          </a:p>
        </p:txBody>
      </p:sp>
      <p:sp>
        <p:nvSpPr>
          <p:cNvPr id="51" name="Ellipse 50"/>
          <p:cNvSpPr/>
          <p:nvPr/>
        </p:nvSpPr>
        <p:spPr>
          <a:xfrm>
            <a:off x="785786" y="5043938"/>
            <a:ext cx="428628" cy="500066"/>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Ellipse 51"/>
          <p:cNvSpPr/>
          <p:nvPr/>
        </p:nvSpPr>
        <p:spPr>
          <a:xfrm>
            <a:off x="785786" y="6000768"/>
            <a:ext cx="428628" cy="500066"/>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3" name="Connecteur droit avec flèche 52"/>
          <p:cNvCxnSpPr/>
          <p:nvPr/>
        </p:nvCxnSpPr>
        <p:spPr>
          <a:xfrm>
            <a:off x="71406" y="5286388"/>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54" name="Connecteur droit avec flèche 53"/>
          <p:cNvCxnSpPr/>
          <p:nvPr/>
        </p:nvCxnSpPr>
        <p:spPr>
          <a:xfrm>
            <a:off x="71406" y="6278937"/>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56" name="Forme 55"/>
          <p:cNvCxnSpPr>
            <a:stCxn id="52" idx="6"/>
          </p:cNvCxnSpPr>
          <p:nvPr/>
        </p:nvCxnSpPr>
        <p:spPr>
          <a:xfrm flipV="1">
            <a:off x="1214414" y="5715016"/>
            <a:ext cx="1086187" cy="535785"/>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p:nvPr/>
        </p:nvCxnSpPr>
        <p:spPr>
          <a:xfrm rot="5400000" flipH="1" flipV="1">
            <a:off x="858018" y="5686086"/>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9" name="Connecteur droit avec flèche 58"/>
          <p:cNvCxnSpPr/>
          <p:nvPr/>
        </p:nvCxnSpPr>
        <p:spPr>
          <a:xfrm rot="5400000" flipH="1" flipV="1">
            <a:off x="858018" y="6642916"/>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799854" y="5000636"/>
            <a:ext cx="500066" cy="553998"/>
          </a:xfrm>
          <a:prstGeom prst="rect">
            <a:avLst/>
          </a:prstGeom>
          <a:noFill/>
        </p:spPr>
        <p:txBody>
          <a:bodyPr wrap="square" rtlCol="0">
            <a:spAutoFit/>
          </a:bodyPr>
          <a:lstStyle/>
          <a:p>
            <a:r>
              <a:rPr lang="fr-FR" sz="3000" b="1" dirty="0" smtClean="0">
                <a:solidFill>
                  <a:srgbClr val="002060"/>
                </a:solidFill>
                <a:latin typeface="Times New Roman" pitchFamily="18" charset="0"/>
                <a:cs typeface="Times New Roman" pitchFamily="18" charset="0"/>
              </a:rPr>
              <a:t>×</a:t>
            </a:r>
            <a:endParaRPr lang="fr-FR" sz="3000" b="1" dirty="0">
              <a:solidFill>
                <a:srgbClr val="002060"/>
              </a:solidFill>
              <a:latin typeface="Times New Roman" pitchFamily="18" charset="0"/>
              <a:cs typeface="Times New Roman" pitchFamily="18" charset="0"/>
            </a:endParaRPr>
          </a:p>
        </p:txBody>
      </p:sp>
      <p:sp>
        <p:nvSpPr>
          <p:cNvPr id="61" name="ZoneTexte 60"/>
          <p:cNvSpPr txBox="1"/>
          <p:nvPr/>
        </p:nvSpPr>
        <p:spPr>
          <a:xfrm>
            <a:off x="799854" y="5990138"/>
            <a:ext cx="500066" cy="553998"/>
          </a:xfrm>
          <a:prstGeom prst="rect">
            <a:avLst/>
          </a:prstGeom>
          <a:noFill/>
        </p:spPr>
        <p:txBody>
          <a:bodyPr wrap="square" rtlCol="0">
            <a:spAutoFit/>
          </a:bodyPr>
          <a:lstStyle/>
          <a:p>
            <a:r>
              <a:rPr lang="fr-FR" sz="3000" b="1" dirty="0" smtClean="0">
                <a:solidFill>
                  <a:srgbClr val="002060"/>
                </a:solidFill>
                <a:latin typeface="Times New Roman" pitchFamily="18" charset="0"/>
                <a:cs typeface="Times New Roman" pitchFamily="18" charset="0"/>
              </a:rPr>
              <a:t>×</a:t>
            </a:r>
            <a:endParaRPr lang="fr-FR" sz="3000" b="1" dirty="0">
              <a:solidFill>
                <a:srgbClr val="002060"/>
              </a:solidFill>
              <a:latin typeface="Times New Roman" pitchFamily="18" charset="0"/>
              <a:cs typeface="Times New Roman" pitchFamily="18" charset="0"/>
            </a:endParaRPr>
          </a:p>
        </p:txBody>
      </p:sp>
      <p:sp>
        <p:nvSpPr>
          <p:cNvPr id="80" name="Rectangle 79"/>
          <p:cNvSpPr/>
          <p:nvPr/>
        </p:nvSpPr>
        <p:spPr>
          <a:xfrm>
            <a:off x="7971790" y="4572008"/>
            <a:ext cx="743614" cy="85725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2" name="Connecteur droit avec flèche 81"/>
          <p:cNvCxnSpPr/>
          <p:nvPr/>
        </p:nvCxnSpPr>
        <p:spPr>
          <a:xfrm>
            <a:off x="7643834" y="5000636"/>
            <a:ext cx="357190" cy="14068"/>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droit avec flèche 82"/>
          <p:cNvCxnSpPr/>
          <p:nvPr/>
        </p:nvCxnSpPr>
        <p:spPr>
          <a:xfrm flipV="1">
            <a:off x="8715404" y="5000636"/>
            <a:ext cx="428628" cy="6485"/>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86" name="ZoneTexte 85"/>
          <p:cNvSpPr txBox="1"/>
          <p:nvPr/>
        </p:nvSpPr>
        <p:spPr>
          <a:xfrm>
            <a:off x="7971790" y="4643446"/>
            <a:ext cx="743614" cy="707886"/>
          </a:xfrm>
          <a:prstGeom prst="rect">
            <a:avLst/>
          </a:prstGeom>
          <a:noFill/>
        </p:spPr>
        <p:txBody>
          <a:bodyPr wrap="square" rtlCol="0">
            <a:spAutoFit/>
          </a:bodyPr>
          <a:lstStyle/>
          <a:p>
            <a:pPr algn="ctr"/>
            <a:r>
              <a:rPr lang="fr-FR" sz="4000" b="1" dirty="0" smtClean="0">
                <a:solidFill>
                  <a:srgbClr val="00B050"/>
                </a:solidFill>
              </a:rPr>
              <a:t>+</a:t>
            </a:r>
            <a:endParaRPr lang="fr-FR" sz="4000" b="1" dirty="0">
              <a:solidFill>
                <a:srgbClr val="00B050"/>
              </a:solidFill>
            </a:endParaRPr>
          </a:p>
        </p:txBody>
      </p:sp>
      <p:sp>
        <p:nvSpPr>
          <p:cNvPr id="87" name="Ellipse 86"/>
          <p:cNvSpPr/>
          <p:nvPr/>
        </p:nvSpPr>
        <p:spPr>
          <a:xfrm>
            <a:off x="7201138" y="4758186"/>
            <a:ext cx="428628" cy="500066"/>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8" name="Ellipse 87"/>
          <p:cNvSpPr/>
          <p:nvPr/>
        </p:nvSpPr>
        <p:spPr>
          <a:xfrm>
            <a:off x="7201138" y="5715016"/>
            <a:ext cx="428628" cy="500066"/>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9" name="Connecteur droit avec flèche 88"/>
          <p:cNvCxnSpPr/>
          <p:nvPr/>
        </p:nvCxnSpPr>
        <p:spPr>
          <a:xfrm>
            <a:off x="6486758" y="5000636"/>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0" name="Connecteur droit avec flèche 89"/>
          <p:cNvCxnSpPr/>
          <p:nvPr/>
        </p:nvCxnSpPr>
        <p:spPr>
          <a:xfrm>
            <a:off x="6486758" y="5993185"/>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1" name="Forme 90"/>
          <p:cNvCxnSpPr/>
          <p:nvPr/>
        </p:nvCxnSpPr>
        <p:spPr>
          <a:xfrm flipV="1">
            <a:off x="7643834" y="5429266"/>
            <a:ext cx="714380" cy="500064"/>
          </a:xfrm>
          <a:prstGeom prst="bentConnector3">
            <a:avLst>
              <a:gd name="adj1" fmla="val 9726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2" name="Connecteur droit avec flèche 91"/>
          <p:cNvCxnSpPr/>
          <p:nvPr/>
        </p:nvCxnSpPr>
        <p:spPr>
          <a:xfrm rot="5400000" flipH="1" flipV="1">
            <a:off x="7273370" y="5400334"/>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3" name="Connecteur droit avec flèche 92"/>
          <p:cNvCxnSpPr/>
          <p:nvPr/>
        </p:nvCxnSpPr>
        <p:spPr>
          <a:xfrm rot="5400000" flipH="1" flipV="1">
            <a:off x="7273370" y="6357164"/>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4" name="ZoneTexte 93"/>
          <p:cNvSpPr txBox="1"/>
          <p:nvPr/>
        </p:nvSpPr>
        <p:spPr>
          <a:xfrm>
            <a:off x="7215206" y="4714884"/>
            <a:ext cx="500066" cy="553998"/>
          </a:xfrm>
          <a:prstGeom prst="rect">
            <a:avLst/>
          </a:prstGeom>
          <a:noFill/>
        </p:spPr>
        <p:txBody>
          <a:bodyPr wrap="square" rtlCol="0">
            <a:spAutoFit/>
          </a:bodyPr>
          <a:lstStyle/>
          <a:p>
            <a:r>
              <a:rPr lang="fr-FR" sz="3000" b="1" dirty="0" smtClean="0">
                <a:solidFill>
                  <a:srgbClr val="002060"/>
                </a:solidFill>
                <a:latin typeface="Times New Roman" pitchFamily="18" charset="0"/>
                <a:cs typeface="Times New Roman" pitchFamily="18" charset="0"/>
              </a:rPr>
              <a:t>×</a:t>
            </a:r>
            <a:endParaRPr lang="fr-FR" sz="3000" b="1" dirty="0">
              <a:solidFill>
                <a:srgbClr val="002060"/>
              </a:solidFill>
              <a:latin typeface="Times New Roman" pitchFamily="18" charset="0"/>
              <a:cs typeface="Times New Roman" pitchFamily="18" charset="0"/>
            </a:endParaRPr>
          </a:p>
        </p:txBody>
      </p:sp>
      <p:sp>
        <p:nvSpPr>
          <p:cNvPr id="95" name="ZoneTexte 94"/>
          <p:cNvSpPr txBox="1"/>
          <p:nvPr/>
        </p:nvSpPr>
        <p:spPr>
          <a:xfrm>
            <a:off x="7215206" y="5669009"/>
            <a:ext cx="500066" cy="553998"/>
          </a:xfrm>
          <a:prstGeom prst="rect">
            <a:avLst/>
          </a:prstGeom>
          <a:noFill/>
        </p:spPr>
        <p:txBody>
          <a:bodyPr wrap="square" rtlCol="0">
            <a:spAutoFit/>
          </a:bodyPr>
          <a:lstStyle/>
          <a:p>
            <a:r>
              <a:rPr lang="fr-FR" sz="3000" dirty="0" smtClean="0">
                <a:solidFill>
                  <a:srgbClr val="002060"/>
                </a:solidFill>
                <a:latin typeface="Times New Roman" pitchFamily="18" charset="0"/>
                <a:cs typeface="Times New Roman" pitchFamily="18" charset="0"/>
              </a:rPr>
              <a:t>×</a:t>
            </a:r>
            <a:endParaRPr lang="fr-FR" sz="3000" dirty="0">
              <a:solidFill>
                <a:srgbClr val="002060"/>
              </a:solidFill>
              <a:latin typeface="Times New Roman" pitchFamily="18" charset="0"/>
              <a:cs typeface="Times New Roman" pitchFamily="18" charset="0"/>
            </a:endParaRPr>
          </a:p>
        </p:txBody>
      </p:sp>
      <p:sp>
        <p:nvSpPr>
          <p:cNvPr id="96" name="Ellipse 95"/>
          <p:cNvSpPr/>
          <p:nvPr/>
        </p:nvSpPr>
        <p:spPr>
          <a:xfrm>
            <a:off x="5900088" y="4685650"/>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7" name="Connecteur droit avec flèche 96"/>
          <p:cNvCxnSpPr/>
          <p:nvPr/>
        </p:nvCxnSpPr>
        <p:spPr>
          <a:xfrm>
            <a:off x="5157572" y="5007121"/>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8" name="Connecteur droit avec flèche 97"/>
          <p:cNvCxnSpPr/>
          <p:nvPr/>
        </p:nvCxnSpPr>
        <p:spPr>
          <a:xfrm rot="5400000">
            <a:off x="6007245" y="5049629"/>
            <a:ext cx="35719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99" name="ZoneTexte 98"/>
          <p:cNvSpPr txBox="1"/>
          <p:nvPr/>
        </p:nvSpPr>
        <p:spPr>
          <a:xfrm>
            <a:off x="6115500" y="4800390"/>
            <a:ext cx="500066" cy="400110"/>
          </a:xfrm>
          <a:prstGeom prst="rect">
            <a:avLst/>
          </a:prstGeom>
          <a:noFill/>
        </p:spPr>
        <p:txBody>
          <a:bodyPr wrap="square" rtlCol="0">
            <a:spAutoFit/>
          </a:bodyPr>
          <a:lstStyle/>
          <a:p>
            <a:r>
              <a:rPr lang="fr-FR" sz="2000" b="1" dirty="0" smtClean="0">
                <a:solidFill>
                  <a:srgbClr val="002060"/>
                </a:solidFill>
              </a:rPr>
              <a:t>M</a:t>
            </a:r>
            <a:endParaRPr lang="fr-FR" sz="2000" b="1" dirty="0">
              <a:solidFill>
                <a:srgbClr val="002060"/>
              </a:solidFill>
            </a:endParaRPr>
          </a:p>
        </p:txBody>
      </p:sp>
      <p:sp>
        <p:nvSpPr>
          <p:cNvPr id="100" name="Ellipse 99"/>
          <p:cNvSpPr/>
          <p:nvPr/>
        </p:nvSpPr>
        <p:spPr>
          <a:xfrm>
            <a:off x="5886020" y="5671714"/>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1" name="Connecteur droit avec flèche 100"/>
          <p:cNvCxnSpPr/>
          <p:nvPr/>
        </p:nvCxnSpPr>
        <p:spPr>
          <a:xfrm>
            <a:off x="5143504" y="5993185"/>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02" name="Connecteur droit avec flèche 101"/>
          <p:cNvCxnSpPr/>
          <p:nvPr/>
        </p:nvCxnSpPr>
        <p:spPr>
          <a:xfrm rot="5400000">
            <a:off x="5993177" y="6035693"/>
            <a:ext cx="35719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3" name="ZoneTexte 102"/>
          <p:cNvSpPr txBox="1"/>
          <p:nvPr/>
        </p:nvSpPr>
        <p:spPr>
          <a:xfrm>
            <a:off x="6101432" y="5786454"/>
            <a:ext cx="500066" cy="400110"/>
          </a:xfrm>
          <a:prstGeom prst="rect">
            <a:avLst/>
          </a:prstGeom>
          <a:noFill/>
        </p:spPr>
        <p:txBody>
          <a:bodyPr wrap="square" rtlCol="0">
            <a:spAutoFit/>
          </a:bodyPr>
          <a:lstStyle/>
          <a:p>
            <a:r>
              <a:rPr lang="fr-FR" sz="2000" b="1" dirty="0" smtClean="0">
                <a:solidFill>
                  <a:srgbClr val="002060"/>
                </a:solidFill>
              </a:rPr>
              <a:t>M</a:t>
            </a:r>
            <a:endParaRPr lang="fr-FR" sz="2000" b="1" dirty="0">
              <a:solidFill>
                <a:srgbClr val="002060"/>
              </a:solidFill>
            </a:endParaRPr>
          </a:p>
        </p:txBody>
      </p:sp>
      <p:sp>
        <p:nvSpPr>
          <p:cNvPr id="112" name="ZoneTexte 111"/>
          <p:cNvSpPr txBox="1"/>
          <p:nvPr/>
        </p:nvSpPr>
        <p:spPr>
          <a:xfrm>
            <a:off x="4714876" y="5143512"/>
            <a:ext cx="857256" cy="707886"/>
          </a:xfrm>
          <a:prstGeom prst="rect">
            <a:avLst/>
          </a:prstGeom>
          <a:noFill/>
        </p:spPr>
        <p:txBody>
          <a:bodyPr wrap="square" rtlCol="0">
            <a:spAutoFit/>
          </a:bodyPr>
          <a:lstStyle/>
          <a:p>
            <a:r>
              <a:rPr lang="fr-FR" sz="4000" dirty="0" smtClean="0">
                <a:solidFill>
                  <a:srgbClr val="C00000"/>
                </a:solidFill>
                <a:sym typeface="Symbol"/>
              </a:rPr>
              <a:t></a:t>
            </a:r>
            <a:endParaRPr lang="fr-FR" sz="4000" dirty="0">
              <a:solidFill>
                <a:srgbClr val="C00000"/>
              </a:solidFill>
            </a:endParaRPr>
          </a:p>
        </p:txBody>
      </p:sp>
      <p:sp>
        <p:nvSpPr>
          <p:cNvPr id="113" name="ZoneTexte 112"/>
          <p:cNvSpPr txBox="1"/>
          <p:nvPr/>
        </p:nvSpPr>
        <p:spPr>
          <a:xfrm>
            <a:off x="0" y="4286256"/>
            <a:ext cx="9144000" cy="430887"/>
          </a:xfrm>
          <a:prstGeom prst="rect">
            <a:avLst/>
          </a:prstGeom>
          <a:noFill/>
        </p:spPr>
        <p:txBody>
          <a:bodyPr wrap="square" rtlCol="0">
            <a:spAutoFit/>
          </a:bodyPr>
          <a:lstStyle/>
          <a:p>
            <a:r>
              <a:rPr lang="fr-FR" sz="2200" dirty="0" smtClean="0">
                <a:solidFill>
                  <a:srgbClr val="002060"/>
                </a:solidFill>
                <a:latin typeface="Times New Roman" pitchFamily="18" charset="0"/>
                <a:cs typeface="Times New Roman" pitchFamily="18" charset="0"/>
              </a:rPr>
              <a:t>Avec ces identités nobles nous pouvons rajouter la propriété suivante</a:t>
            </a:r>
            <a:endParaRPr lang="fr-FR" sz="2200" dirty="0">
              <a:solidFill>
                <a:srgbClr val="002060"/>
              </a:solidFill>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BANC DE FILTRES</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857232"/>
            <a:ext cx="9144000" cy="3477875"/>
          </a:xfrm>
          <a:prstGeom prst="rect">
            <a:avLst/>
          </a:prstGeom>
          <a:noFill/>
        </p:spPr>
        <p:txBody>
          <a:bodyPr wrap="square" rtlCol="0">
            <a:spAutoFit/>
          </a:bodyPr>
          <a:lstStyle/>
          <a:p>
            <a:pPr algn="just"/>
            <a:r>
              <a:rPr lang="fr-FR" sz="2200" dirty="0" smtClean="0">
                <a:latin typeface="Times New Roman" pitchFamily="18" charset="0"/>
                <a:cs typeface="Times New Roman" pitchFamily="18" charset="0"/>
              </a:rPr>
              <a:t>Un banc de filtres  est dit à reconstruction parfaite, s’il arrive à restituer le signal original sans déformation à l’exception éventuellement de retards et/où amplification.</a:t>
            </a:r>
          </a:p>
          <a:p>
            <a:pPr algn="just"/>
            <a:endParaRPr lang="fr-FR" sz="2200" dirty="0">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Dès lors, on parle d’échantillonnage critique (également appelé `` sous-échantillonnage maximal '')  qui signifie que le facteur de décimation utilisé est le même que le nombre de canaux de filtrage. </a:t>
            </a:r>
          </a:p>
          <a:p>
            <a:pPr algn="just"/>
            <a:endParaRPr lang="fr-FR" sz="2200" dirty="0">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Plusieurs algorithmes en traitement du signal, notamment en compression des signaux audibles, sont basés sur ce concept de banc de filtres</a:t>
            </a:r>
            <a:endParaRPr lang="fr-FR" sz="22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BANC DE FILTRES A DEUX CANAUX</a:t>
            </a:r>
            <a:endParaRPr lang="fr-FR" sz="3000" b="1" dirty="0">
              <a:solidFill>
                <a:srgbClr val="FF0000"/>
              </a:solidFill>
              <a:latin typeface="Times New Roman" pitchFamily="18" charset="0"/>
              <a:cs typeface="Times New Roman" pitchFamily="18" charset="0"/>
            </a:endParaRPr>
          </a:p>
        </p:txBody>
      </p:sp>
      <p:sp>
        <p:nvSpPr>
          <p:cNvPr id="4" name="Rectangle 3"/>
          <p:cNvSpPr/>
          <p:nvPr/>
        </p:nvSpPr>
        <p:spPr>
          <a:xfrm>
            <a:off x="1643042" y="450057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55721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450057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55721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450057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55721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450057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55721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4929198"/>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5999974"/>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490792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596425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5072074"/>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4893479"/>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5500702"/>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489347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599918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4898718"/>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600441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4893479"/>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5999180"/>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4893479"/>
            <a:ext cx="964413" cy="178595"/>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5786454"/>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5429264"/>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4702742"/>
            <a:ext cx="1071570" cy="369332"/>
          </a:xfrm>
          <a:prstGeom prst="rect">
            <a:avLst/>
          </a:prstGeom>
          <a:noFill/>
        </p:spPr>
        <p:txBody>
          <a:bodyPr wrap="square" rtlCol="0">
            <a:spAutoFit/>
          </a:bodyPr>
          <a:lstStyle/>
          <a:p>
            <a:pPr algn="ctr"/>
            <a:r>
              <a:rPr lang="fr-FR" b="1" dirty="0" smtClean="0">
                <a:solidFill>
                  <a:srgbClr val="0070C0"/>
                </a:solidFill>
              </a:rPr>
              <a:t>H</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2" name="ZoneTexte 41"/>
          <p:cNvSpPr txBox="1"/>
          <p:nvPr/>
        </p:nvSpPr>
        <p:spPr>
          <a:xfrm>
            <a:off x="1643042" y="5789552"/>
            <a:ext cx="1071570" cy="369332"/>
          </a:xfrm>
          <a:prstGeom prst="rect">
            <a:avLst/>
          </a:prstGeom>
          <a:noFill/>
        </p:spPr>
        <p:txBody>
          <a:bodyPr wrap="square" rtlCol="0">
            <a:spAutoFit/>
          </a:bodyPr>
          <a:lstStyle/>
          <a:p>
            <a:pPr algn="ctr"/>
            <a:r>
              <a:rPr lang="fr-FR" b="1" dirty="0" smtClean="0">
                <a:solidFill>
                  <a:srgbClr val="C00000"/>
                </a:solidFill>
              </a:rPr>
              <a:t>H</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3" name="ZoneTexte 42"/>
          <p:cNvSpPr txBox="1"/>
          <p:nvPr/>
        </p:nvSpPr>
        <p:spPr>
          <a:xfrm>
            <a:off x="5286380" y="4714884"/>
            <a:ext cx="1071570" cy="369332"/>
          </a:xfrm>
          <a:prstGeom prst="rect">
            <a:avLst/>
          </a:prstGeom>
          <a:noFill/>
        </p:spPr>
        <p:txBody>
          <a:bodyPr wrap="square" rtlCol="0">
            <a:spAutoFit/>
          </a:bodyPr>
          <a:lstStyle/>
          <a:p>
            <a:pPr algn="ctr"/>
            <a:r>
              <a:rPr lang="fr-FR" b="1" dirty="0" smtClean="0">
                <a:solidFill>
                  <a:srgbClr val="0070C0"/>
                </a:solidFill>
              </a:rPr>
              <a:t>G</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4" name="ZoneTexte 43"/>
          <p:cNvSpPr txBox="1"/>
          <p:nvPr/>
        </p:nvSpPr>
        <p:spPr>
          <a:xfrm>
            <a:off x="5286380" y="5830510"/>
            <a:ext cx="1071570" cy="369332"/>
          </a:xfrm>
          <a:prstGeom prst="rect">
            <a:avLst/>
          </a:prstGeom>
          <a:noFill/>
        </p:spPr>
        <p:txBody>
          <a:bodyPr wrap="square" rtlCol="0">
            <a:spAutoFit/>
          </a:bodyPr>
          <a:lstStyle/>
          <a:p>
            <a:pPr algn="ctr"/>
            <a:r>
              <a:rPr lang="fr-FR" b="1" dirty="0" smtClean="0">
                <a:solidFill>
                  <a:srgbClr val="C00000"/>
                </a:solidFill>
              </a:rPr>
              <a:t>G</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5" name="ZoneTexte 44"/>
          <p:cNvSpPr txBox="1"/>
          <p:nvPr/>
        </p:nvSpPr>
        <p:spPr>
          <a:xfrm>
            <a:off x="3357554" y="4730124"/>
            <a:ext cx="428628" cy="369332"/>
          </a:xfrm>
          <a:prstGeom prst="rect">
            <a:avLst/>
          </a:prstGeom>
          <a:noFill/>
        </p:spPr>
        <p:txBody>
          <a:bodyPr wrap="square" rtlCol="0">
            <a:spAutoFit/>
          </a:bodyPr>
          <a:lstStyle/>
          <a:p>
            <a:r>
              <a:rPr lang="fr-FR" b="1" dirty="0" smtClean="0"/>
              <a:t>2</a:t>
            </a:r>
            <a:endParaRPr lang="fr-FR" b="1" dirty="0"/>
          </a:p>
        </p:txBody>
      </p:sp>
      <p:sp>
        <p:nvSpPr>
          <p:cNvPr id="46" name="ZoneTexte 45"/>
          <p:cNvSpPr txBox="1"/>
          <p:nvPr/>
        </p:nvSpPr>
        <p:spPr>
          <a:xfrm>
            <a:off x="4643438" y="4728460"/>
            <a:ext cx="428628" cy="369332"/>
          </a:xfrm>
          <a:prstGeom prst="rect">
            <a:avLst/>
          </a:prstGeom>
          <a:noFill/>
        </p:spPr>
        <p:txBody>
          <a:bodyPr wrap="square" rtlCol="0">
            <a:spAutoFit/>
          </a:bodyPr>
          <a:lstStyle/>
          <a:p>
            <a:r>
              <a:rPr lang="fr-FR" b="1" dirty="0" smtClean="0"/>
              <a:t>2</a:t>
            </a:r>
            <a:endParaRPr lang="fr-FR" b="1" dirty="0"/>
          </a:p>
        </p:txBody>
      </p:sp>
      <p:sp>
        <p:nvSpPr>
          <p:cNvPr id="47" name="ZoneTexte 46"/>
          <p:cNvSpPr txBox="1"/>
          <p:nvPr/>
        </p:nvSpPr>
        <p:spPr>
          <a:xfrm>
            <a:off x="3357554" y="5774312"/>
            <a:ext cx="428628" cy="369332"/>
          </a:xfrm>
          <a:prstGeom prst="rect">
            <a:avLst/>
          </a:prstGeom>
          <a:noFill/>
        </p:spPr>
        <p:txBody>
          <a:bodyPr wrap="square" rtlCol="0">
            <a:spAutoFit/>
          </a:bodyPr>
          <a:lstStyle/>
          <a:p>
            <a:r>
              <a:rPr lang="fr-FR" b="1" dirty="0" smtClean="0"/>
              <a:t>2</a:t>
            </a:r>
            <a:endParaRPr lang="fr-FR" b="1" dirty="0"/>
          </a:p>
        </p:txBody>
      </p:sp>
      <p:sp>
        <p:nvSpPr>
          <p:cNvPr id="48" name="ZoneTexte 47"/>
          <p:cNvSpPr txBox="1"/>
          <p:nvPr/>
        </p:nvSpPr>
        <p:spPr>
          <a:xfrm>
            <a:off x="4643438" y="5772648"/>
            <a:ext cx="428628" cy="369332"/>
          </a:xfrm>
          <a:prstGeom prst="rect">
            <a:avLst/>
          </a:prstGeom>
          <a:noFill/>
        </p:spPr>
        <p:txBody>
          <a:bodyPr wrap="square" rtlCol="0">
            <a:spAutoFit/>
          </a:bodyPr>
          <a:lstStyle/>
          <a:p>
            <a:r>
              <a:rPr lang="fr-FR" b="1" dirty="0" smtClean="0"/>
              <a:t>2</a:t>
            </a:r>
            <a:endParaRPr lang="fr-FR" b="1" dirty="0"/>
          </a:p>
        </p:txBody>
      </p:sp>
      <p:sp>
        <p:nvSpPr>
          <p:cNvPr id="51" name="ZoneTexte 50"/>
          <p:cNvSpPr txBox="1"/>
          <p:nvPr/>
        </p:nvSpPr>
        <p:spPr>
          <a:xfrm>
            <a:off x="500066" y="5143512"/>
            <a:ext cx="642910" cy="369332"/>
          </a:xfrm>
          <a:prstGeom prst="rect">
            <a:avLst/>
          </a:prstGeom>
          <a:noFill/>
        </p:spPr>
        <p:txBody>
          <a:bodyPr wrap="square" rtlCol="0">
            <a:spAutoFit/>
          </a:bodyPr>
          <a:lstStyle/>
          <a:p>
            <a:r>
              <a:rPr lang="fr-FR" b="1" dirty="0" smtClean="0">
                <a:solidFill>
                  <a:srgbClr val="00B050"/>
                </a:solidFill>
              </a:rPr>
              <a:t>x(n)</a:t>
            </a:r>
            <a:endParaRPr lang="fr-FR" b="1" dirty="0">
              <a:solidFill>
                <a:srgbClr val="00B050"/>
              </a:solidFill>
            </a:endParaRPr>
          </a:p>
        </p:txBody>
      </p:sp>
      <p:sp>
        <p:nvSpPr>
          <p:cNvPr id="52" name="ZoneTexte 51"/>
          <p:cNvSpPr txBox="1"/>
          <p:nvPr/>
        </p:nvSpPr>
        <p:spPr>
          <a:xfrm>
            <a:off x="7643834" y="5072074"/>
            <a:ext cx="642910" cy="369332"/>
          </a:xfrm>
          <a:prstGeom prst="rect">
            <a:avLst/>
          </a:prstGeom>
          <a:noFill/>
        </p:spPr>
        <p:txBody>
          <a:bodyPr wrap="square" rtlCol="0">
            <a:spAutoFit/>
          </a:bodyPr>
          <a:lstStyle/>
          <a:p>
            <a:r>
              <a:rPr lang="fr-FR" b="1" dirty="0" smtClean="0">
                <a:solidFill>
                  <a:srgbClr val="002060"/>
                </a:solidFill>
              </a:rPr>
              <a:t>x’(n)</a:t>
            </a:r>
            <a:endParaRPr lang="fr-FR" b="1" dirty="0">
              <a:solidFill>
                <a:srgbClr val="002060"/>
              </a:solidFill>
            </a:endParaRPr>
          </a:p>
        </p:txBody>
      </p:sp>
      <p:sp>
        <p:nvSpPr>
          <p:cNvPr id="53" name="ZoneTexte 52"/>
          <p:cNvSpPr txBox="1"/>
          <p:nvPr/>
        </p:nvSpPr>
        <p:spPr>
          <a:xfrm>
            <a:off x="2571736" y="4143380"/>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0</a:t>
            </a:r>
            <a:r>
              <a:rPr lang="fr-FR" b="1" dirty="0" smtClean="0">
                <a:solidFill>
                  <a:srgbClr val="00B050"/>
                </a:solidFill>
              </a:rPr>
              <a:t>(n)</a:t>
            </a:r>
            <a:endParaRPr lang="fr-FR" b="1" dirty="0">
              <a:solidFill>
                <a:srgbClr val="00B050"/>
              </a:solidFill>
            </a:endParaRPr>
          </a:p>
        </p:txBody>
      </p:sp>
      <p:sp>
        <p:nvSpPr>
          <p:cNvPr id="55" name="ZoneTexte 54"/>
          <p:cNvSpPr txBox="1"/>
          <p:nvPr/>
        </p:nvSpPr>
        <p:spPr>
          <a:xfrm>
            <a:off x="2643206" y="6202940"/>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1</a:t>
            </a:r>
            <a:r>
              <a:rPr lang="fr-FR" b="1" dirty="0" smtClean="0">
                <a:solidFill>
                  <a:srgbClr val="00B050"/>
                </a:solidFill>
              </a:rPr>
              <a:t>(n)</a:t>
            </a:r>
            <a:endParaRPr lang="fr-FR" b="1" dirty="0">
              <a:solidFill>
                <a:srgbClr val="00B050"/>
              </a:solidFill>
            </a:endParaRPr>
          </a:p>
        </p:txBody>
      </p:sp>
      <p:sp>
        <p:nvSpPr>
          <p:cNvPr id="56" name="ZoneTexte 55"/>
          <p:cNvSpPr txBox="1"/>
          <p:nvPr/>
        </p:nvSpPr>
        <p:spPr>
          <a:xfrm>
            <a:off x="3617588" y="4500570"/>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0</a:t>
            </a:r>
            <a:r>
              <a:rPr lang="fr-FR" b="1" dirty="0" smtClean="0">
                <a:solidFill>
                  <a:srgbClr val="002060"/>
                </a:solidFill>
              </a:rPr>
              <a:t>(n)</a:t>
            </a:r>
            <a:endParaRPr lang="fr-FR" b="1" dirty="0">
              <a:solidFill>
                <a:srgbClr val="002060"/>
              </a:solidFill>
            </a:endParaRPr>
          </a:p>
        </p:txBody>
      </p:sp>
      <p:sp>
        <p:nvSpPr>
          <p:cNvPr id="57" name="ZoneTexte 56"/>
          <p:cNvSpPr txBox="1"/>
          <p:nvPr/>
        </p:nvSpPr>
        <p:spPr>
          <a:xfrm>
            <a:off x="3689058" y="6202940"/>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1</a:t>
            </a:r>
            <a:r>
              <a:rPr lang="fr-FR" b="1" dirty="0" smtClean="0">
                <a:solidFill>
                  <a:srgbClr val="002060"/>
                </a:solidFill>
              </a:rPr>
              <a:t>(n)</a:t>
            </a:r>
            <a:endParaRPr lang="fr-FR" b="1" dirty="0">
              <a:solidFill>
                <a:srgbClr val="002060"/>
              </a:solidFill>
            </a:endParaRPr>
          </a:p>
        </p:txBody>
      </p:sp>
      <p:sp>
        <p:nvSpPr>
          <p:cNvPr id="58" name="ZoneTexte 57"/>
          <p:cNvSpPr txBox="1"/>
          <p:nvPr/>
        </p:nvSpPr>
        <p:spPr>
          <a:xfrm>
            <a:off x="4786314" y="4143380"/>
            <a:ext cx="78581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0</a:t>
            </a:r>
            <a:r>
              <a:rPr lang="fr-FR" b="1" dirty="0" smtClean="0">
                <a:solidFill>
                  <a:srgbClr val="7030A0"/>
                </a:solidFill>
              </a:rPr>
              <a:t>(n)</a:t>
            </a:r>
            <a:endParaRPr lang="fr-FR" b="1" dirty="0">
              <a:solidFill>
                <a:srgbClr val="7030A0"/>
              </a:solidFill>
            </a:endParaRPr>
          </a:p>
        </p:txBody>
      </p:sp>
      <p:sp>
        <p:nvSpPr>
          <p:cNvPr id="59" name="ZoneTexte 58"/>
          <p:cNvSpPr txBox="1"/>
          <p:nvPr/>
        </p:nvSpPr>
        <p:spPr>
          <a:xfrm>
            <a:off x="4857784" y="6202940"/>
            <a:ext cx="71434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1</a:t>
            </a:r>
            <a:r>
              <a:rPr lang="fr-FR" b="1" dirty="0" smtClean="0">
                <a:solidFill>
                  <a:srgbClr val="7030A0"/>
                </a:solidFill>
              </a:rPr>
              <a:t>(n)</a:t>
            </a:r>
            <a:endParaRPr lang="fr-FR" b="1" dirty="0">
              <a:solidFill>
                <a:srgbClr val="7030A0"/>
              </a:solidFill>
            </a:endParaRPr>
          </a:p>
        </p:txBody>
      </p:sp>
      <p:sp>
        <p:nvSpPr>
          <p:cNvPr id="61" name="ZoneTexte 60"/>
          <p:cNvSpPr txBox="1"/>
          <p:nvPr/>
        </p:nvSpPr>
        <p:spPr>
          <a:xfrm>
            <a:off x="500034" y="6488692"/>
            <a:ext cx="8143932" cy="369332"/>
          </a:xfrm>
          <a:prstGeom prst="rect">
            <a:avLst/>
          </a:prstGeom>
          <a:noFill/>
        </p:spPr>
        <p:txBody>
          <a:bodyPr wrap="square" rtlCol="0">
            <a:spAutoFit/>
          </a:bodyPr>
          <a:lstStyle/>
          <a:p>
            <a:pPr algn="ctr"/>
            <a:r>
              <a:rPr lang="fr-FR" b="1" dirty="0" smtClean="0">
                <a:solidFill>
                  <a:srgbClr val="7030A0"/>
                </a:solidFill>
                <a:latin typeface="Times New Roman" pitchFamily="18" charset="0"/>
                <a:cs typeface="Times New Roman" pitchFamily="18" charset="0"/>
              </a:rPr>
              <a:t>Banc de filtres à deux canaux à échantillonnage critique</a:t>
            </a:r>
            <a:endParaRPr lang="fr-FR" b="1" dirty="0">
              <a:solidFill>
                <a:srgbClr val="7030A0"/>
              </a:solidFill>
              <a:latin typeface="Times New Roman" pitchFamily="18" charset="0"/>
              <a:cs typeface="Times New Roman" pitchFamily="18" charset="0"/>
            </a:endParaRPr>
          </a:p>
        </p:txBody>
      </p:sp>
      <p:sp>
        <p:nvSpPr>
          <p:cNvPr id="62" name="ZoneTexte 61"/>
          <p:cNvSpPr txBox="1"/>
          <p:nvPr/>
        </p:nvSpPr>
        <p:spPr>
          <a:xfrm>
            <a:off x="0" y="1000108"/>
            <a:ext cx="9144000" cy="2831544"/>
          </a:xfrm>
          <a:prstGeom prst="rect">
            <a:avLst/>
          </a:prstGeom>
          <a:noFill/>
        </p:spPr>
        <p:txBody>
          <a:bodyPr wrap="square" rtlCol="0">
            <a:spAutoFit/>
          </a:bodyPr>
          <a:lstStyle/>
          <a:p>
            <a:pPr algn="just"/>
            <a:r>
              <a:rPr lang="fr-FR" sz="2000" dirty="0" smtClean="0">
                <a:latin typeface="Times New Roman" pitchFamily="18" charset="0"/>
                <a:cs typeface="Times New Roman" pitchFamily="18" charset="0"/>
              </a:rPr>
              <a:t>La figure ci-dessous montre un banc de filtres de séparation de bande à deux canaux, suivie d’un banc de filtres de synthèse correspondant qui reconstruit le signal d'origine. H</a:t>
            </a:r>
            <a:r>
              <a:rPr lang="fr-FR" sz="2000" baseline="-25000" dirty="0" smtClean="0">
                <a:latin typeface="Times New Roman" pitchFamily="18" charset="0"/>
                <a:cs typeface="Times New Roman" pitchFamily="18" charset="0"/>
              </a:rPr>
              <a:t>1</a:t>
            </a:r>
            <a:r>
              <a:rPr lang="fr-FR" sz="2000" dirty="0" smtClean="0">
                <a:latin typeface="Times New Roman" pitchFamily="18" charset="0"/>
                <a:cs typeface="Times New Roman" pitchFamily="18" charset="0"/>
              </a:rPr>
              <a:t>(z) et H</a:t>
            </a:r>
            <a:r>
              <a:rPr lang="fr-FR" sz="2000" baseline="-25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(z) sont deux filtres  d'analyse demi-bande, respectivement filtre passe-bas  et passe-haut  (on dit qu’ils sont complémentaires ou miroirs). Les filtres de synthèse G</a:t>
            </a:r>
            <a:r>
              <a:rPr lang="fr-FR" sz="2000" baseline="-25000" dirty="0" smtClean="0">
                <a:latin typeface="Times New Roman" pitchFamily="18" charset="0"/>
                <a:cs typeface="Times New Roman" pitchFamily="18" charset="0"/>
              </a:rPr>
              <a:t>0</a:t>
            </a:r>
            <a:r>
              <a:rPr lang="fr-FR" sz="2000" dirty="0" smtClean="0">
                <a:latin typeface="Times New Roman" pitchFamily="18" charset="0"/>
                <a:cs typeface="Times New Roman" pitchFamily="18" charset="0"/>
              </a:rPr>
              <a:t>(z) et G</a:t>
            </a:r>
            <a:r>
              <a:rPr lang="fr-FR" sz="2000" baseline="-25000" dirty="0" smtClean="0">
                <a:latin typeface="Times New Roman" pitchFamily="18" charset="0"/>
                <a:cs typeface="Times New Roman" pitchFamily="18" charset="0"/>
              </a:rPr>
              <a:t>1</a:t>
            </a:r>
            <a:r>
              <a:rPr lang="fr-FR" sz="2000" dirty="0" smtClean="0">
                <a:latin typeface="Times New Roman" pitchFamily="18" charset="0"/>
                <a:cs typeface="Times New Roman" pitchFamily="18" charset="0"/>
              </a:rPr>
              <a:t>(z) doivent être dérivés de ces deux premiers filtres. Le premier doit être un passe-bas qui rejette la demi-bande supérieure en raison du </a:t>
            </a:r>
            <a:r>
              <a:rPr lang="fr-FR" sz="2000" dirty="0" err="1" smtClean="0">
                <a:latin typeface="Times New Roman" pitchFamily="18" charset="0"/>
                <a:cs typeface="Times New Roman" pitchFamily="18" charset="0"/>
              </a:rPr>
              <a:t>suréchantillonneur</a:t>
            </a:r>
            <a:r>
              <a:rPr lang="fr-FR" sz="2000" dirty="0" smtClean="0">
                <a:latin typeface="Times New Roman" pitchFamily="18" charset="0"/>
                <a:cs typeface="Times New Roman" pitchFamily="18" charset="0"/>
              </a:rPr>
              <a:t> de 2, et le second devrait faire de même mais repositionner également sa bande de sortie comme la moitié supérieure bande.</a:t>
            </a:r>
          </a:p>
          <a:p>
            <a:endParaRPr lang="fr-FR" dirty="0"/>
          </a:p>
        </p:txBody>
      </p:sp>
      <p:sp>
        <p:nvSpPr>
          <p:cNvPr id="63" name="Accolade ouvrante 62"/>
          <p:cNvSpPr/>
          <p:nvPr/>
        </p:nvSpPr>
        <p:spPr>
          <a:xfrm rot="5400000">
            <a:off x="2393138" y="3012517"/>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3012517"/>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3631172"/>
            <a:ext cx="2500330" cy="369332"/>
          </a:xfrm>
          <a:prstGeom prst="rect">
            <a:avLst/>
          </a:prstGeom>
          <a:noFill/>
        </p:spPr>
        <p:txBody>
          <a:bodyPr wrap="square" rtlCol="0">
            <a:spAutoFit/>
          </a:bodyPr>
          <a:lstStyle/>
          <a:p>
            <a:pPr algn="ctr"/>
            <a:r>
              <a:rPr lang="fr-FR" b="1" dirty="0" smtClean="0">
                <a:solidFill>
                  <a:srgbClr val="FF0000"/>
                </a:solidFill>
              </a:rPr>
              <a:t>SYNTHESE</a:t>
            </a:r>
            <a:endParaRPr lang="fr-FR" b="1" dirty="0">
              <a:solidFill>
                <a:srgbClr val="FF0000"/>
              </a:solidFill>
            </a:endParaRPr>
          </a:p>
        </p:txBody>
      </p:sp>
      <p:sp>
        <p:nvSpPr>
          <p:cNvPr id="66" name="ZoneTexte 65"/>
          <p:cNvSpPr txBox="1"/>
          <p:nvPr/>
        </p:nvSpPr>
        <p:spPr>
          <a:xfrm>
            <a:off x="1500166" y="3643314"/>
            <a:ext cx="2500330" cy="369332"/>
          </a:xfrm>
          <a:prstGeom prst="rect">
            <a:avLst/>
          </a:prstGeom>
          <a:noFill/>
        </p:spPr>
        <p:txBody>
          <a:bodyPr wrap="square" rtlCol="0">
            <a:spAutoFit/>
          </a:bodyPr>
          <a:lstStyle/>
          <a:p>
            <a:pPr algn="ctr"/>
            <a:r>
              <a:rPr lang="fr-FR" b="1" dirty="0" smtClean="0">
                <a:solidFill>
                  <a:schemeClr val="accent2">
                    <a:lumMod val="50000"/>
                  </a:schemeClr>
                </a:solidFill>
              </a:rPr>
              <a:t>ANALYSE</a:t>
            </a:r>
            <a:endParaRPr lang="fr-FR" b="1" dirty="0">
              <a:solidFill>
                <a:schemeClr val="accent2">
                  <a:lumMod val="50000"/>
                </a:schemeClr>
              </a:solidFill>
            </a:endParaRPr>
          </a:p>
        </p:txBody>
      </p:sp>
      <p:sp>
        <p:nvSpPr>
          <p:cNvPr id="67" name="ZoneTexte 66"/>
          <p:cNvSpPr txBox="1"/>
          <p:nvPr/>
        </p:nvSpPr>
        <p:spPr>
          <a:xfrm>
            <a:off x="7072330" y="5143512"/>
            <a:ext cx="500066" cy="553998"/>
          </a:xfrm>
          <a:prstGeom prst="rect">
            <a:avLst/>
          </a:prstGeom>
          <a:noFill/>
        </p:spPr>
        <p:txBody>
          <a:bodyPr wrap="square" rtlCol="0">
            <a:spAutoFit/>
          </a:bodyPr>
          <a:lstStyle/>
          <a:p>
            <a:pPr algn="ctr"/>
            <a:r>
              <a:rPr lang="fr-FR" sz="3000" dirty="0" smtClean="0">
                <a:solidFill>
                  <a:schemeClr val="accent2">
                    <a:lumMod val="50000"/>
                  </a:schemeClr>
                </a:solidFill>
              </a:rPr>
              <a:t>+</a:t>
            </a:r>
            <a:endParaRPr lang="fr-FR" sz="3000" dirty="0">
              <a:solidFill>
                <a:schemeClr val="accent2">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285860"/>
            <a:ext cx="9144000" cy="4832092"/>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Le principe que nous allons étudier dans ce chapitre, pour répondre à ce cas de figure, est l’utilisation de </a:t>
            </a:r>
            <a:r>
              <a:rPr lang="fr-FR" sz="2200" dirty="0" smtClean="0">
                <a:solidFill>
                  <a:srgbClr val="7030A0"/>
                </a:solidFill>
                <a:latin typeface="Times New Roman" pitchFamily="18" charset="0"/>
                <a:cs typeface="Times New Roman" pitchFamily="18" charset="0"/>
              </a:rPr>
              <a:t>bancs </a:t>
            </a:r>
            <a:r>
              <a:rPr lang="fr-FR" sz="2200" dirty="0" smtClean="0">
                <a:solidFill>
                  <a:srgbClr val="7030A0"/>
                </a:solidFill>
                <a:latin typeface="Times New Roman" pitchFamily="18" charset="0"/>
                <a:cs typeface="Times New Roman" pitchFamily="18" charset="0"/>
              </a:rPr>
              <a:t>de filtres </a:t>
            </a:r>
            <a:r>
              <a:rPr lang="fr-FR" sz="2200" dirty="0" err="1" smtClean="0">
                <a:solidFill>
                  <a:srgbClr val="7030A0"/>
                </a:solidFill>
                <a:latin typeface="Times New Roman" pitchFamily="18" charset="0"/>
                <a:cs typeface="Times New Roman" pitchFamily="18" charset="0"/>
              </a:rPr>
              <a:t>multi-fréquences</a:t>
            </a:r>
            <a:r>
              <a:rPr lang="fr-FR" sz="2200" dirty="0" smtClean="0">
                <a:solidFill>
                  <a:srgbClr val="7030A0"/>
                </a:solidFill>
                <a:latin typeface="Times New Roman" pitchFamily="18" charset="0"/>
                <a:cs typeface="Times New Roman" pitchFamily="18" charset="0"/>
              </a:rPr>
              <a:t> avec des taux d'échantillonnage différents. </a:t>
            </a:r>
          </a:p>
          <a:p>
            <a:pPr algn="just"/>
            <a:endParaRPr lang="fr-FR" sz="2200" dirty="0" smtClean="0">
              <a:latin typeface="Times New Roman" pitchFamily="18" charset="0"/>
              <a:cs typeface="Times New Roman" pitchFamily="18" charset="0"/>
            </a:endParaRPr>
          </a:p>
          <a:p>
            <a:pPr algn="just"/>
            <a:r>
              <a:rPr lang="fr-FR" sz="2200" dirty="0" smtClean="0">
                <a:solidFill>
                  <a:srgbClr val="002060"/>
                </a:solidFill>
                <a:latin typeface="Times New Roman" pitchFamily="18" charset="0"/>
                <a:cs typeface="Times New Roman" pitchFamily="18" charset="0"/>
              </a:rPr>
              <a:t>Autrement dit, le signal sera découpé sur  différents canaux, adaptés à différentes bandes passantes de filtre. </a:t>
            </a:r>
          </a:p>
          <a:p>
            <a:pPr algn="just"/>
            <a:endParaRPr lang="fr-FR" sz="2200" dirty="0" smtClean="0">
              <a:latin typeface="Times New Roman" pitchFamily="18" charset="0"/>
              <a:cs typeface="Times New Roman" pitchFamily="18" charset="0"/>
            </a:endParaRPr>
          </a:p>
          <a:p>
            <a:pPr algn="just"/>
            <a:r>
              <a:rPr lang="fr-FR" sz="2200" dirty="0" smtClean="0">
                <a:solidFill>
                  <a:srgbClr val="00B0F0"/>
                </a:solidFill>
                <a:latin typeface="Times New Roman" pitchFamily="18" charset="0"/>
                <a:cs typeface="Times New Roman" pitchFamily="18" charset="0"/>
              </a:rPr>
              <a:t>Les </a:t>
            </a:r>
            <a:r>
              <a:rPr lang="fr-FR" sz="2200" dirty="0" smtClean="0">
                <a:solidFill>
                  <a:srgbClr val="00B0F0"/>
                </a:solidFill>
                <a:latin typeface="Times New Roman" pitchFamily="18" charset="0"/>
                <a:cs typeface="Times New Roman" pitchFamily="18" charset="0"/>
              </a:rPr>
              <a:t>bancs </a:t>
            </a:r>
            <a:r>
              <a:rPr lang="fr-FR" sz="2200" dirty="0" smtClean="0">
                <a:solidFill>
                  <a:srgbClr val="00B0F0"/>
                </a:solidFill>
                <a:latin typeface="Times New Roman" pitchFamily="18" charset="0"/>
                <a:cs typeface="Times New Roman" pitchFamily="18" charset="0"/>
              </a:rPr>
              <a:t>de filtres à fréquences multiples sont très </a:t>
            </a:r>
            <a:r>
              <a:rPr lang="fr-FR" sz="2200" dirty="0" smtClean="0">
                <a:solidFill>
                  <a:srgbClr val="00B0F0"/>
                </a:solidFill>
                <a:latin typeface="Times New Roman" pitchFamily="18" charset="0"/>
                <a:cs typeface="Times New Roman" pitchFamily="18" charset="0"/>
              </a:rPr>
              <a:t>importants </a:t>
            </a:r>
            <a:r>
              <a:rPr lang="fr-FR" sz="2200" dirty="0" smtClean="0">
                <a:solidFill>
                  <a:srgbClr val="00B0F0"/>
                </a:solidFill>
                <a:latin typeface="Times New Roman" pitchFamily="18" charset="0"/>
                <a:cs typeface="Times New Roman" pitchFamily="18" charset="0"/>
              </a:rPr>
              <a:t>dans le travail audio car le filtrage par l'oreille interne est également </a:t>
            </a:r>
            <a:r>
              <a:rPr lang="fr-FR" sz="2200" dirty="0" smtClean="0">
                <a:solidFill>
                  <a:srgbClr val="00B0F0"/>
                </a:solidFill>
                <a:latin typeface="Times New Roman" pitchFamily="18" charset="0"/>
                <a:cs typeface="Times New Roman" pitchFamily="18" charset="0"/>
              </a:rPr>
              <a:t>un </a:t>
            </a:r>
            <a:r>
              <a:rPr lang="fr-FR" sz="2200" dirty="0" smtClean="0">
                <a:solidFill>
                  <a:srgbClr val="00B0F0"/>
                </a:solidFill>
                <a:latin typeface="Times New Roman" pitchFamily="18" charset="0"/>
                <a:cs typeface="Times New Roman" pitchFamily="18" charset="0"/>
              </a:rPr>
              <a:t>`` </a:t>
            </a:r>
            <a:r>
              <a:rPr lang="fr-FR" sz="2200" dirty="0" smtClean="0">
                <a:solidFill>
                  <a:srgbClr val="00B0F0"/>
                </a:solidFill>
                <a:latin typeface="Times New Roman" pitchFamily="18" charset="0"/>
                <a:cs typeface="Times New Roman" pitchFamily="18" charset="0"/>
              </a:rPr>
              <a:t>banc </a:t>
            </a:r>
            <a:r>
              <a:rPr lang="fr-FR" sz="2200" dirty="0" smtClean="0">
                <a:solidFill>
                  <a:srgbClr val="00B0F0"/>
                </a:solidFill>
                <a:latin typeface="Times New Roman" pitchFamily="18" charset="0"/>
                <a:cs typeface="Times New Roman" pitchFamily="18" charset="0"/>
              </a:rPr>
              <a:t>de filtres '' à résolution variable utilisant des bandes passantes plus larges à des fréquences plus élevées. </a:t>
            </a:r>
          </a:p>
          <a:p>
            <a:pPr algn="just"/>
            <a:endParaRPr lang="fr-FR" sz="2200" dirty="0" smtClean="0">
              <a:latin typeface="Times New Roman" pitchFamily="18" charset="0"/>
              <a:cs typeface="Times New Roman" pitchFamily="18" charset="0"/>
            </a:endParaRPr>
          </a:p>
          <a:p>
            <a:pPr algn="just"/>
            <a:r>
              <a:rPr lang="fr-FR" sz="2200" dirty="0" smtClean="0">
                <a:solidFill>
                  <a:srgbClr val="00B050"/>
                </a:solidFill>
                <a:latin typeface="Times New Roman" pitchFamily="18" charset="0"/>
                <a:cs typeface="Times New Roman" pitchFamily="18" charset="0"/>
              </a:rPr>
              <a:t>Enfin, le sujet connexe des </a:t>
            </a:r>
            <a:r>
              <a:rPr lang="fr-FR" sz="2200" dirty="0" smtClean="0">
                <a:solidFill>
                  <a:srgbClr val="00B050"/>
                </a:solidFill>
                <a:latin typeface="Times New Roman" pitchFamily="18" charset="0"/>
                <a:cs typeface="Times New Roman" pitchFamily="18" charset="0"/>
              </a:rPr>
              <a:t>bancs </a:t>
            </a:r>
            <a:r>
              <a:rPr lang="fr-FR" sz="2200" dirty="0" smtClean="0">
                <a:solidFill>
                  <a:srgbClr val="00B050"/>
                </a:solidFill>
                <a:latin typeface="Times New Roman" pitchFamily="18" charset="0"/>
                <a:cs typeface="Times New Roman" pitchFamily="18" charset="0"/>
              </a:rPr>
              <a:t>de filtres d'ondelettes est brièvement présenté, et une lecture plus approfondie est recommandée.</a:t>
            </a:r>
          </a:p>
        </p:txBody>
      </p:sp>
      <p:sp>
        <p:nvSpPr>
          <p:cNvPr id="3" name="ZoneTexte 2"/>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INTRODUCTION</a:t>
            </a:r>
            <a:endParaRPr lang="fr-FR" sz="3000" b="1" dirty="0">
              <a:solidFill>
                <a:srgbClr val="FF0000"/>
              </a:solidFill>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165519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272676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165519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272676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165519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272676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165519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272676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2083820"/>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3154596"/>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2062547"/>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3118877"/>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2226696"/>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2048101"/>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2655324"/>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2048101"/>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3153802"/>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205334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3159041"/>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2048101"/>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3153802"/>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2048101"/>
            <a:ext cx="964413" cy="178595"/>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2941076"/>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2583886"/>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1857364"/>
            <a:ext cx="1071570" cy="369332"/>
          </a:xfrm>
          <a:prstGeom prst="rect">
            <a:avLst/>
          </a:prstGeom>
          <a:noFill/>
        </p:spPr>
        <p:txBody>
          <a:bodyPr wrap="square" rtlCol="0">
            <a:spAutoFit/>
          </a:bodyPr>
          <a:lstStyle/>
          <a:p>
            <a:pPr algn="ctr"/>
            <a:r>
              <a:rPr lang="fr-FR" b="1" dirty="0" smtClean="0">
                <a:solidFill>
                  <a:srgbClr val="0070C0"/>
                </a:solidFill>
              </a:rPr>
              <a:t>H</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2" name="ZoneTexte 41"/>
          <p:cNvSpPr txBox="1"/>
          <p:nvPr/>
        </p:nvSpPr>
        <p:spPr>
          <a:xfrm>
            <a:off x="1643042" y="2944174"/>
            <a:ext cx="1071570" cy="369332"/>
          </a:xfrm>
          <a:prstGeom prst="rect">
            <a:avLst/>
          </a:prstGeom>
          <a:noFill/>
        </p:spPr>
        <p:txBody>
          <a:bodyPr wrap="square" rtlCol="0">
            <a:spAutoFit/>
          </a:bodyPr>
          <a:lstStyle/>
          <a:p>
            <a:pPr algn="ctr"/>
            <a:r>
              <a:rPr lang="fr-FR" b="1" dirty="0" smtClean="0">
                <a:solidFill>
                  <a:srgbClr val="C00000"/>
                </a:solidFill>
              </a:rPr>
              <a:t>H</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3" name="ZoneTexte 42"/>
          <p:cNvSpPr txBox="1"/>
          <p:nvPr/>
        </p:nvSpPr>
        <p:spPr>
          <a:xfrm>
            <a:off x="5286380" y="1869506"/>
            <a:ext cx="1071570" cy="369332"/>
          </a:xfrm>
          <a:prstGeom prst="rect">
            <a:avLst/>
          </a:prstGeom>
          <a:noFill/>
        </p:spPr>
        <p:txBody>
          <a:bodyPr wrap="square" rtlCol="0">
            <a:spAutoFit/>
          </a:bodyPr>
          <a:lstStyle/>
          <a:p>
            <a:pPr algn="ctr"/>
            <a:r>
              <a:rPr lang="fr-FR" b="1" dirty="0" smtClean="0">
                <a:solidFill>
                  <a:srgbClr val="0070C0"/>
                </a:solidFill>
              </a:rPr>
              <a:t>G</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4" name="ZoneTexte 43"/>
          <p:cNvSpPr txBox="1"/>
          <p:nvPr/>
        </p:nvSpPr>
        <p:spPr>
          <a:xfrm>
            <a:off x="5286380" y="2985132"/>
            <a:ext cx="1071570" cy="369332"/>
          </a:xfrm>
          <a:prstGeom prst="rect">
            <a:avLst/>
          </a:prstGeom>
          <a:noFill/>
        </p:spPr>
        <p:txBody>
          <a:bodyPr wrap="square" rtlCol="0">
            <a:spAutoFit/>
          </a:bodyPr>
          <a:lstStyle/>
          <a:p>
            <a:pPr algn="ctr"/>
            <a:r>
              <a:rPr lang="fr-FR" b="1" dirty="0" smtClean="0">
                <a:solidFill>
                  <a:srgbClr val="C00000"/>
                </a:solidFill>
              </a:rPr>
              <a:t>G</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5" name="ZoneTexte 44"/>
          <p:cNvSpPr txBox="1"/>
          <p:nvPr/>
        </p:nvSpPr>
        <p:spPr>
          <a:xfrm>
            <a:off x="3357554" y="1884746"/>
            <a:ext cx="428628" cy="369332"/>
          </a:xfrm>
          <a:prstGeom prst="rect">
            <a:avLst/>
          </a:prstGeom>
          <a:noFill/>
        </p:spPr>
        <p:txBody>
          <a:bodyPr wrap="square" rtlCol="0">
            <a:spAutoFit/>
          </a:bodyPr>
          <a:lstStyle/>
          <a:p>
            <a:r>
              <a:rPr lang="fr-FR" b="1" dirty="0" smtClean="0"/>
              <a:t>2</a:t>
            </a:r>
            <a:endParaRPr lang="fr-FR" b="1" dirty="0"/>
          </a:p>
        </p:txBody>
      </p:sp>
      <p:sp>
        <p:nvSpPr>
          <p:cNvPr id="46" name="ZoneTexte 45"/>
          <p:cNvSpPr txBox="1"/>
          <p:nvPr/>
        </p:nvSpPr>
        <p:spPr>
          <a:xfrm>
            <a:off x="4643438" y="1883082"/>
            <a:ext cx="428628" cy="369332"/>
          </a:xfrm>
          <a:prstGeom prst="rect">
            <a:avLst/>
          </a:prstGeom>
          <a:noFill/>
        </p:spPr>
        <p:txBody>
          <a:bodyPr wrap="square" rtlCol="0">
            <a:spAutoFit/>
          </a:bodyPr>
          <a:lstStyle/>
          <a:p>
            <a:r>
              <a:rPr lang="fr-FR" b="1" dirty="0" smtClean="0"/>
              <a:t>2</a:t>
            </a:r>
            <a:endParaRPr lang="fr-FR" b="1" dirty="0"/>
          </a:p>
        </p:txBody>
      </p:sp>
      <p:sp>
        <p:nvSpPr>
          <p:cNvPr id="47" name="ZoneTexte 46"/>
          <p:cNvSpPr txBox="1"/>
          <p:nvPr/>
        </p:nvSpPr>
        <p:spPr>
          <a:xfrm>
            <a:off x="3357554" y="2928934"/>
            <a:ext cx="428628" cy="369332"/>
          </a:xfrm>
          <a:prstGeom prst="rect">
            <a:avLst/>
          </a:prstGeom>
          <a:noFill/>
        </p:spPr>
        <p:txBody>
          <a:bodyPr wrap="square" rtlCol="0">
            <a:spAutoFit/>
          </a:bodyPr>
          <a:lstStyle/>
          <a:p>
            <a:r>
              <a:rPr lang="fr-FR" b="1" dirty="0" smtClean="0"/>
              <a:t>2</a:t>
            </a:r>
            <a:endParaRPr lang="fr-FR" b="1" dirty="0"/>
          </a:p>
        </p:txBody>
      </p:sp>
      <p:sp>
        <p:nvSpPr>
          <p:cNvPr id="48" name="ZoneTexte 47"/>
          <p:cNvSpPr txBox="1"/>
          <p:nvPr/>
        </p:nvSpPr>
        <p:spPr>
          <a:xfrm>
            <a:off x="4643438" y="2927270"/>
            <a:ext cx="428628" cy="369332"/>
          </a:xfrm>
          <a:prstGeom prst="rect">
            <a:avLst/>
          </a:prstGeom>
          <a:noFill/>
        </p:spPr>
        <p:txBody>
          <a:bodyPr wrap="square" rtlCol="0">
            <a:spAutoFit/>
          </a:bodyPr>
          <a:lstStyle/>
          <a:p>
            <a:r>
              <a:rPr lang="fr-FR" b="1" dirty="0" smtClean="0"/>
              <a:t>2</a:t>
            </a:r>
            <a:endParaRPr lang="fr-FR" b="1" dirty="0"/>
          </a:p>
        </p:txBody>
      </p:sp>
      <p:sp>
        <p:nvSpPr>
          <p:cNvPr id="51" name="ZoneTexte 50"/>
          <p:cNvSpPr txBox="1"/>
          <p:nvPr/>
        </p:nvSpPr>
        <p:spPr>
          <a:xfrm>
            <a:off x="500066" y="2298134"/>
            <a:ext cx="642910" cy="369332"/>
          </a:xfrm>
          <a:prstGeom prst="rect">
            <a:avLst/>
          </a:prstGeom>
          <a:noFill/>
        </p:spPr>
        <p:txBody>
          <a:bodyPr wrap="square" rtlCol="0">
            <a:spAutoFit/>
          </a:bodyPr>
          <a:lstStyle/>
          <a:p>
            <a:r>
              <a:rPr lang="fr-FR" b="1" dirty="0" smtClean="0">
                <a:solidFill>
                  <a:srgbClr val="00B050"/>
                </a:solidFill>
              </a:rPr>
              <a:t>x(n)</a:t>
            </a:r>
            <a:endParaRPr lang="fr-FR" b="1" dirty="0">
              <a:solidFill>
                <a:srgbClr val="00B050"/>
              </a:solidFill>
            </a:endParaRPr>
          </a:p>
        </p:txBody>
      </p:sp>
      <p:sp>
        <p:nvSpPr>
          <p:cNvPr id="52" name="ZoneTexte 51"/>
          <p:cNvSpPr txBox="1"/>
          <p:nvPr/>
        </p:nvSpPr>
        <p:spPr>
          <a:xfrm>
            <a:off x="7643834" y="2226696"/>
            <a:ext cx="642910" cy="369332"/>
          </a:xfrm>
          <a:prstGeom prst="rect">
            <a:avLst/>
          </a:prstGeom>
          <a:noFill/>
        </p:spPr>
        <p:txBody>
          <a:bodyPr wrap="square" rtlCol="0">
            <a:spAutoFit/>
          </a:bodyPr>
          <a:lstStyle/>
          <a:p>
            <a:r>
              <a:rPr lang="fr-FR" b="1" dirty="0" smtClean="0">
                <a:solidFill>
                  <a:srgbClr val="002060"/>
                </a:solidFill>
              </a:rPr>
              <a:t>x’(n)</a:t>
            </a:r>
            <a:endParaRPr lang="fr-FR" b="1" dirty="0">
              <a:solidFill>
                <a:srgbClr val="002060"/>
              </a:solidFill>
            </a:endParaRPr>
          </a:p>
        </p:txBody>
      </p:sp>
      <p:sp>
        <p:nvSpPr>
          <p:cNvPr id="53" name="ZoneTexte 52"/>
          <p:cNvSpPr txBox="1"/>
          <p:nvPr/>
        </p:nvSpPr>
        <p:spPr>
          <a:xfrm>
            <a:off x="2571736" y="1298002"/>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0</a:t>
            </a:r>
            <a:r>
              <a:rPr lang="fr-FR" b="1" dirty="0" smtClean="0">
                <a:solidFill>
                  <a:srgbClr val="00B050"/>
                </a:solidFill>
              </a:rPr>
              <a:t>(n)</a:t>
            </a:r>
            <a:endParaRPr lang="fr-FR" b="1" dirty="0">
              <a:solidFill>
                <a:srgbClr val="00B050"/>
              </a:solidFill>
            </a:endParaRPr>
          </a:p>
        </p:txBody>
      </p:sp>
      <p:sp>
        <p:nvSpPr>
          <p:cNvPr id="55" name="ZoneTexte 54"/>
          <p:cNvSpPr txBox="1"/>
          <p:nvPr/>
        </p:nvSpPr>
        <p:spPr>
          <a:xfrm>
            <a:off x="2643206" y="3357562"/>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1</a:t>
            </a:r>
            <a:r>
              <a:rPr lang="fr-FR" b="1" dirty="0" smtClean="0">
                <a:solidFill>
                  <a:srgbClr val="00B050"/>
                </a:solidFill>
              </a:rPr>
              <a:t>(n)</a:t>
            </a:r>
            <a:endParaRPr lang="fr-FR" b="1" dirty="0">
              <a:solidFill>
                <a:srgbClr val="00B050"/>
              </a:solidFill>
            </a:endParaRPr>
          </a:p>
        </p:txBody>
      </p:sp>
      <p:sp>
        <p:nvSpPr>
          <p:cNvPr id="56" name="ZoneTexte 55"/>
          <p:cNvSpPr txBox="1"/>
          <p:nvPr/>
        </p:nvSpPr>
        <p:spPr>
          <a:xfrm>
            <a:off x="3617588" y="1655192"/>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0</a:t>
            </a:r>
            <a:r>
              <a:rPr lang="fr-FR" b="1" dirty="0" smtClean="0">
                <a:solidFill>
                  <a:srgbClr val="002060"/>
                </a:solidFill>
              </a:rPr>
              <a:t>(n)</a:t>
            </a:r>
            <a:endParaRPr lang="fr-FR" b="1" dirty="0">
              <a:solidFill>
                <a:srgbClr val="002060"/>
              </a:solidFill>
            </a:endParaRPr>
          </a:p>
        </p:txBody>
      </p:sp>
      <p:sp>
        <p:nvSpPr>
          <p:cNvPr id="57" name="ZoneTexte 56"/>
          <p:cNvSpPr txBox="1"/>
          <p:nvPr/>
        </p:nvSpPr>
        <p:spPr>
          <a:xfrm>
            <a:off x="3689058" y="3357562"/>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1</a:t>
            </a:r>
            <a:r>
              <a:rPr lang="fr-FR" b="1" dirty="0" smtClean="0">
                <a:solidFill>
                  <a:srgbClr val="002060"/>
                </a:solidFill>
              </a:rPr>
              <a:t>(n)</a:t>
            </a:r>
            <a:endParaRPr lang="fr-FR" b="1" dirty="0">
              <a:solidFill>
                <a:srgbClr val="002060"/>
              </a:solidFill>
            </a:endParaRPr>
          </a:p>
        </p:txBody>
      </p:sp>
      <p:sp>
        <p:nvSpPr>
          <p:cNvPr id="58" name="ZoneTexte 57"/>
          <p:cNvSpPr txBox="1"/>
          <p:nvPr/>
        </p:nvSpPr>
        <p:spPr>
          <a:xfrm>
            <a:off x="4786314" y="1298002"/>
            <a:ext cx="78581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0</a:t>
            </a:r>
            <a:r>
              <a:rPr lang="fr-FR" b="1" dirty="0" smtClean="0">
                <a:solidFill>
                  <a:srgbClr val="7030A0"/>
                </a:solidFill>
              </a:rPr>
              <a:t>(n)</a:t>
            </a:r>
            <a:endParaRPr lang="fr-FR" b="1" dirty="0">
              <a:solidFill>
                <a:srgbClr val="7030A0"/>
              </a:solidFill>
            </a:endParaRPr>
          </a:p>
        </p:txBody>
      </p:sp>
      <p:sp>
        <p:nvSpPr>
          <p:cNvPr id="59" name="ZoneTexte 58"/>
          <p:cNvSpPr txBox="1"/>
          <p:nvPr/>
        </p:nvSpPr>
        <p:spPr>
          <a:xfrm>
            <a:off x="4857784" y="3357562"/>
            <a:ext cx="71434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1</a:t>
            </a:r>
            <a:r>
              <a:rPr lang="fr-FR" b="1" dirty="0" smtClean="0">
                <a:solidFill>
                  <a:srgbClr val="7030A0"/>
                </a:solidFill>
              </a:rPr>
              <a:t>(n)</a:t>
            </a:r>
            <a:endParaRPr lang="fr-FR" b="1" dirty="0">
              <a:solidFill>
                <a:srgbClr val="7030A0"/>
              </a:solidFill>
            </a:endParaRPr>
          </a:p>
        </p:txBody>
      </p:sp>
      <p:sp>
        <p:nvSpPr>
          <p:cNvPr id="63" name="Accolade ouvrante 62"/>
          <p:cNvSpPr/>
          <p:nvPr/>
        </p:nvSpPr>
        <p:spPr>
          <a:xfrm rot="5400000">
            <a:off x="2393138" y="167139"/>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167139"/>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785794"/>
            <a:ext cx="2500330" cy="369332"/>
          </a:xfrm>
          <a:prstGeom prst="rect">
            <a:avLst/>
          </a:prstGeom>
          <a:noFill/>
        </p:spPr>
        <p:txBody>
          <a:bodyPr wrap="square" rtlCol="0">
            <a:spAutoFit/>
          </a:bodyPr>
          <a:lstStyle/>
          <a:p>
            <a:pPr algn="ctr"/>
            <a:r>
              <a:rPr lang="fr-FR" b="1" dirty="0" smtClean="0">
                <a:solidFill>
                  <a:srgbClr val="FF0000"/>
                </a:solidFill>
              </a:rPr>
              <a:t>SYNTHESE</a:t>
            </a:r>
            <a:endParaRPr lang="fr-FR" b="1" dirty="0">
              <a:solidFill>
                <a:srgbClr val="FF0000"/>
              </a:solidFill>
            </a:endParaRPr>
          </a:p>
        </p:txBody>
      </p:sp>
      <p:sp>
        <p:nvSpPr>
          <p:cNvPr id="66" name="ZoneTexte 65"/>
          <p:cNvSpPr txBox="1"/>
          <p:nvPr/>
        </p:nvSpPr>
        <p:spPr>
          <a:xfrm>
            <a:off x="1500166" y="797936"/>
            <a:ext cx="2500330" cy="369332"/>
          </a:xfrm>
          <a:prstGeom prst="rect">
            <a:avLst/>
          </a:prstGeom>
          <a:noFill/>
        </p:spPr>
        <p:txBody>
          <a:bodyPr wrap="square" rtlCol="0">
            <a:spAutoFit/>
          </a:bodyPr>
          <a:lstStyle/>
          <a:p>
            <a:pPr algn="ctr"/>
            <a:r>
              <a:rPr lang="fr-FR" b="1" dirty="0" smtClean="0">
                <a:solidFill>
                  <a:schemeClr val="accent2">
                    <a:lumMod val="50000"/>
                  </a:schemeClr>
                </a:solidFill>
              </a:rPr>
              <a:t>ANALYSE</a:t>
            </a:r>
            <a:endParaRPr lang="fr-FR" b="1" dirty="0">
              <a:solidFill>
                <a:schemeClr val="accent2">
                  <a:lumMod val="50000"/>
                </a:schemeClr>
              </a:solidFill>
            </a:endParaRPr>
          </a:p>
        </p:txBody>
      </p:sp>
      <p:sp>
        <p:nvSpPr>
          <p:cNvPr id="67" name="ZoneTexte 66"/>
          <p:cNvSpPr txBox="1"/>
          <p:nvPr/>
        </p:nvSpPr>
        <p:spPr>
          <a:xfrm>
            <a:off x="7072330" y="2298134"/>
            <a:ext cx="500066" cy="553998"/>
          </a:xfrm>
          <a:prstGeom prst="rect">
            <a:avLst/>
          </a:prstGeom>
          <a:noFill/>
        </p:spPr>
        <p:txBody>
          <a:bodyPr wrap="square" rtlCol="0">
            <a:spAutoFit/>
          </a:bodyPr>
          <a:lstStyle/>
          <a:p>
            <a:pPr algn="ctr"/>
            <a:r>
              <a:rPr lang="fr-FR" sz="3000" dirty="0" smtClean="0">
                <a:solidFill>
                  <a:schemeClr val="accent2">
                    <a:lumMod val="50000"/>
                  </a:schemeClr>
                </a:solidFill>
              </a:rPr>
              <a:t>+</a:t>
            </a:r>
            <a:endParaRPr lang="fr-FR" sz="3000" dirty="0">
              <a:solidFill>
                <a:schemeClr val="accent2">
                  <a:lumMod val="50000"/>
                </a:schemeClr>
              </a:solidFill>
            </a:endParaRPr>
          </a:p>
        </p:txBody>
      </p:sp>
      <p:sp>
        <p:nvSpPr>
          <p:cNvPr id="54" name="ZoneTexte 53"/>
          <p:cNvSpPr txBox="1"/>
          <p:nvPr/>
        </p:nvSpPr>
        <p:spPr>
          <a:xfrm>
            <a:off x="0" y="3786190"/>
            <a:ext cx="9144000" cy="400110"/>
          </a:xfrm>
          <a:prstGeom prst="rect">
            <a:avLst/>
          </a:prstGeom>
          <a:noFill/>
        </p:spPr>
        <p:txBody>
          <a:bodyPr wrap="square" rtlCol="0">
            <a:spAutoFit/>
          </a:bodyPr>
          <a:lstStyle/>
          <a:p>
            <a:pPr algn="just"/>
            <a:r>
              <a:rPr lang="fr-FR" sz="2000" dirty="0" smtClean="0">
                <a:solidFill>
                  <a:schemeClr val="accent2">
                    <a:lumMod val="50000"/>
                  </a:schemeClr>
                </a:solidFill>
                <a:latin typeface="Times New Roman" pitchFamily="18" charset="0"/>
                <a:cs typeface="Times New Roman" pitchFamily="18" charset="0"/>
              </a:rPr>
              <a:t>Nous pouvons donc écrire:                                         et </a:t>
            </a:r>
          </a:p>
        </p:txBody>
      </p:sp>
      <p:sp>
        <p:nvSpPr>
          <p:cNvPr id="68" name="ZoneTexte 67"/>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BANC DE FILTRES A DEUX CANAUX</a:t>
            </a:r>
            <a:endParaRPr lang="fr-FR" sz="3000" b="1" dirty="0">
              <a:solidFill>
                <a:srgbClr val="FF0000"/>
              </a:solidFill>
              <a:latin typeface="Times New Roman" pitchFamily="18" charset="0"/>
              <a:cs typeface="Times New Roman" pitchFamily="18" charset="0"/>
            </a:endParaRPr>
          </a:p>
        </p:txBody>
      </p:sp>
      <p:graphicFrame>
        <p:nvGraphicFramePr>
          <p:cNvPr id="69" name="Objet 68"/>
          <p:cNvGraphicFramePr>
            <a:graphicFrameLocks noChangeAspect="1"/>
          </p:cNvGraphicFramePr>
          <p:nvPr/>
        </p:nvGraphicFramePr>
        <p:xfrm>
          <a:off x="3143240" y="3786190"/>
          <a:ext cx="2063764" cy="428628"/>
        </p:xfrm>
        <a:graphic>
          <a:graphicData uri="http://schemas.openxmlformats.org/presentationml/2006/ole">
            <p:oleObj spid="_x0000_s40962" name="Équation" r:id="rId3" imgW="1320480" imgH="228600" progId="Equation.3">
              <p:embed/>
            </p:oleObj>
          </a:graphicData>
        </a:graphic>
      </p:graphicFrame>
      <p:graphicFrame>
        <p:nvGraphicFramePr>
          <p:cNvPr id="40963" name="Object 3"/>
          <p:cNvGraphicFramePr>
            <a:graphicFrameLocks noChangeAspect="1"/>
          </p:cNvGraphicFramePr>
          <p:nvPr/>
        </p:nvGraphicFramePr>
        <p:xfrm>
          <a:off x="5824538" y="3797300"/>
          <a:ext cx="2003425" cy="404813"/>
        </p:xfrm>
        <a:graphic>
          <a:graphicData uri="http://schemas.openxmlformats.org/presentationml/2006/ole">
            <p:oleObj spid="_x0000_s40963" name="Équation" r:id="rId4" imgW="1282680" imgH="215640" progId="Equation.3">
              <p:embed/>
            </p:oleObj>
          </a:graphicData>
        </a:graphic>
      </p:graphicFrame>
      <p:sp>
        <p:nvSpPr>
          <p:cNvPr id="71" name="ZoneTexte 70"/>
          <p:cNvSpPr txBox="1"/>
          <p:nvPr/>
        </p:nvSpPr>
        <p:spPr>
          <a:xfrm>
            <a:off x="71406" y="4457650"/>
            <a:ext cx="9144000" cy="400110"/>
          </a:xfrm>
          <a:prstGeom prst="rect">
            <a:avLst/>
          </a:prstGeom>
          <a:noFill/>
        </p:spPr>
        <p:txBody>
          <a:bodyPr wrap="square" rtlCol="0">
            <a:spAutoFit/>
          </a:bodyPr>
          <a:lstStyle/>
          <a:p>
            <a:pPr algn="just"/>
            <a:r>
              <a:rPr lang="fr-FR" sz="2000" dirty="0" smtClean="0">
                <a:solidFill>
                  <a:srgbClr val="002060"/>
                </a:solidFill>
                <a:latin typeface="Times New Roman" pitchFamily="18" charset="0"/>
                <a:cs typeface="Times New Roman" pitchFamily="18" charset="0"/>
              </a:rPr>
              <a:t>De même:                                                       et </a:t>
            </a:r>
          </a:p>
        </p:txBody>
      </p:sp>
      <p:graphicFrame>
        <p:nvGraphicFramePr>
          <p:cNvPr id="72" name="Objet 71"/>
          <p:cNvGraphicFramePr>
            <a:graphicFrameLocks noChangeAspect="1"/>
          </p:cNvGraphicFramePr>
          <p:nvPr/>
        </p:nvGraphicFramePr>
        <p:xfrm>
          <a:off x="1357290" y="4357694"/>
          <a:ext cx="3214710" cy="642942"/>
        </p:xfrm>
        <a:graphic>
          <a:graphicData uri="http://schemas.openxmlformats.org/presentationml/2006/ole">
            <p:oleObj spid="_x0000_s40965" name="Équation" r:id="rId5" imgW="2031840" imgH="406080" progId="Equation.3">
              <p:embed/>
            </p:oleObj>
          </a:graphicData>
        </a:graphic>
      </p:graphicFrame>
      <p:graphicFrame>
        <p:nvGraphicFramePr>
          <p:cNvPr id="40966" name="Object 6"/>
          <p:cNvGraphicFramePr>
            <a:graphicFrameLocks noChangeAspect="1"/>
          </p:cNvGraphicFramePr>
          <p:nvPr/>
        </p:nvGraphicFramePr>
        <p:xfrm>
          <a:off x="5106988" y="4357688"/>
          <a:ext cx="2786062" cy="571500"/>
        </p:xfrm>
        <a:graphic>
          <a:graphicData uri="http://schemas.openxmlformats.org/presentationml/2006/ole">
            <p:oleObj spid="_x0000_s40966" name="Équation" r:id="rId6" imgW="1981080" imgH="406080" progId="Equation.3">
              <p:embed/>
            </p:oleObj>
          </a:graphicData>
        </a:graphic>
      </p:graphicFrame>
      <p:sp>
        <p:nvSpPr>
          <p:cNvPr id="73" name="ZoneTexte 72"/>
          <p:cNvSpPr txBox="1"/>
          <p:nvPr/>
        </p:nvSpPr>
        <p:spPr>
          <a:xfrm>
            <a:off x="142844" y="5029154"/>
            <a:ext cx="9144000" cy="400110"/>
          </a:xfrm>
          <a:prstGeom prst="rect">
            <a:avLst/>
          </a:prstGeom>
          <a:noFill/>
        </p:spPr>
        <p:txBody>
          <a:bodyPr wrap="square" rtlCol="0">
            <a:spAutoFit/>
          </a:bodyPr>
          <a:lstStyle/>
          <a:p>
            <a:pPr algn="just"/>
            <a:r>
              <a:rPr lang="fr-FR" sz="2000" dirty="0" smtClean="0">
                <a:solidFill>
                  <a:srgbClr val="C00000"/>
                </a:solidFill>
                <a:latin typeface="Times New Roman" pitchFamily="18" charset="0"/>
                <a:cs typeface="Times New Roman" pitchFamily="18" charset="0"/>
              </a:rPr>
              <a:t>Après le sur-échantillonnage on obtient : </a:t>
            </a:r>
          </a:p>
        </p:txBody>
      </p:sp>
      <p:graphicFrame>
        <p:nvGraphicFramePr>
          <p:cNvPr id="74" name="Objet 73"/>
          <p:cNvGraphicFramePr>
            <a:graphicFrameLocks noChangeAspect="1"/>
          </p:cNvGraphicFramePr>
          <p:nvPr/>
        </p:nvGraphicFramePr>
        <p:xfrm>
          <a:off x="857225" y="5357825"/>
          <a:ext cx="8171584" cy="763009"/>
        </p:xfrm>
        <a:graphic>
          <a:graphicData uri="http://schemas.openxmlformats.org/presentationml/2006/ole">
            <p:oleObj spid="_x0000_s40968" name="Équation" r:id="rId7" imgW="4216320" imgH="393480" progId="Equation.3">
              <p:embed/>
            </p:oleObj>
          </a:graphicData>
        </a:graphic>
      </p:graphicFrame>
      <p:graphicFrame>
        <p:nvGraphicFramePr>
          <p:cNvPr id="40969" name="Object 9"/>
          <p:cNvGraphicFramePr>
            <a:graphicFrameLocks noChangeAspect="1"/>
          </p:cNvGraphicFramePr>
          <p:nvPr/>
        </p:nvGraphicFramePr>
        <p:xfrm>
          <a:off x="857224" y="6094413"/>
          <a:ext cx="7997825" cy="763587"/>
        </p:xfrm>
        <a:graphic>
          <a:graphicData uri="http://schemas.openxmlformats.org/presentationml/2006/ole">
            <p:oleObj spid="_x0000_s40969" name="Équation" r:id="rId8" imgW="4127400" imgH="393480" progId="Equation.3">
              <p:embed/>
            </p:oleObj>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165519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272676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165519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272676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165519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272676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165519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272676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2083820"/>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3154596"/>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2062547"/>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3118877"/>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2226696"/>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2048101"/>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2655324"/>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2048101"/>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3153802"/>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205334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3159041"/>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2048101"/>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3153802"/>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2048101"/>
            <a:ext cx="964413" cy="178595"/>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2941076"/>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2583886"/>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1857364"/>
            <a:ext cx="1071570" cy="369332"/>
          </a:xfrm>
          <a:prstGeom prst="rect">
            <a:avLst/>
          </a:prstGeom>
          <a:noFill/>
        </p:spPr>
        <p:txBody>
          <a:bodyPr wrap="square" rtlCol="0">
            <a:spAutoFit/>
          </a:bodyPr>
          <a:lstStyle/>
          <a:p>
            <a:pPr algn="ctr"/>
            <a:r>
              <a:rPr lang="fr-FR" b="1" dirty="0" smtClean="0">
                <a:solidFill>
                  <a:srgbClr val="0070C0"/>
                </a:solidFill>
              </a:rPr>
              <a:t>H</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2" name="ZoneTexte 41"/>
          <p:cNvSpPr txBox="1"/>
          <p:nvPr/>
        </p:nvSpPr>
        <p:spPr>
          <a:xfrm>
            <a:off x="1643042" y="2944174"/>
            <a:ext cx="1071570" cy="369332"/>
          </a:xfrm>
          <a:prstGeom prst="rect">
            <a:avLst/>
          </a:prstGeom>
          <a:noFill/>
        </p:spPr>
        <p:txBody>
          <a:bodyPr wrap="square" rtlCol="0">
            <a:spAutoFit/>
          </a:bodyPr>
          <a:lstStyle/>
          <a:p>
            <a:pPr algn="ctr"/>
            <a:r>
              <a:rPr lang="fr-FR" b="1" dirty="0" smtClean="0">
                <a:solidFill>
                  <a:srgbClr val="C00000"/>
                </a:solidFill>
              </a:rPr>
              <a:t>H</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3" name="ZoneTexte 42"/>
          <p:cNvSpPr txBox="1"/>
          <p:nvPr/>
        </p:nvSpPr>
        <p:spPr>
          <a:xfrm>
            <a:off x="5286380" y="1869506"/>
            <a:ext cx="1071570" cy="369332"/>
          </a:xfrm>
          <a:prstGeom prst="rect">
            <a:avLst/>
          </a:prstGeom>
          <a:noFill/>
        </p:spPr>
        <p:txBody>
          <a:bodyPr wrap="square" rtlCol="0">
            <a:spAutoFit/>
          </a:bodyPr>
          <a:lstStyle/>
          <a:p>
            <a:pPr algn="ctr"/>
            <a:r>
              <a:rPr lang="fr-FR" b="1" dirty="0" smtClean="0">
                <a:solidFill>
                  <a:srgbClr val="0070C0"/>
                </a:solidFill>
              </a:rPr>
              <a:t>G</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4" name="ZoneTexte 43"/>
          <p:cNvSpPr txBox="1"/>
          <p:nvPr/>
        </p:nvSpPr>
        <p:spPr>
          <a:xfrm>
            <a:off x="5286380" y="2985132"/>
            <a:ext cx="1071570" cy="369332"/>
          </a:xfrm>
          <a:prstGeom prst="rect">
            <a:avLst/>
          </a:prstGeom>
          <a:noFill/>
        </p:spPr>
        <p:txBody>
          <a:bodyPr wrap="square" rtlCol="0">
            <a:spAutoFit/>
          </a:bodyPr>
          <a:lstStyle/>
          <a:p>
            <a:pPr algn="ctr"/>
            <a:r>
              <a:rPr lang="fr-FR" b="1" dirty="0" smtClean="0">
                <a:solidFill>
                  <a:srgbClr val="C00000"/>
                </a:solidFill>
              </a:rPr>
              <a:t>G</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5" name="ZoneTexte 44"/>
          <p:cNvSpPr txBox="1"/>
          <p:nvPr/>
        </p:nvSpPr>
        <p:spPr>
          <a:xfrm>
            <a:off x="3357554" y="1884746"/>
            <a:ext cx="428628" cy="369332"/>
          </a:xfrm>
          <a:prstGeom prst="rect">
            <a:avLst/>
          </a:prstGeom>
          <a:noFill/>
        </p:spPr>
        <p:txBody>
          <a:bodyPr wrap="square" rtlCol="0">
            <a:spAutoFit/>
          </a:bodyPr>
          <a:lstStyle/>
          <a:p>
            <a:r>
              <a:rPr lang="fr-FR" b="1" dirty="0" smtClean="0"/>
              <a:t>2</a:t>
            </a:r>
            <a:endParaRPr lang="fr-FR" b="1" dirty="0"/>
          </a:p>
        </p:txBody>
      </p:sp>
      <p:sp>
        <p:nvSpPr>
          <p:cNvPr id="46" name="ZoneTexte 45"/>
          <p:cNvSpPr txBox="1"/>
          <p:nvPr/>
        </p:nvSpPr>
        <p:spPr>
          <a:xfrm>
            <a:off x="4643438" y="1883082"/>
            <a:ext cx="428628" cy="369332"/>
          </a:xfrm>
          <a:prstGeom prst="rect">
            <a:avLst/>
          </a:prstGeom>
          <a:noFill/>
        </p:spPr>
        <p:txBody>
          <a:bodyPr wrap="square" rtlCol="0">
            <a:spAutoFit/>
          </a:bodyPr>
          <a:lstStyle/>
          <a:p>
            <a:r>
              <a:rPr lang="fr-FR" b="1" dirty="0" smtClean="0"/>
              <a:t>2</a:t>
            </a:r>
            <a:endParaRPr lang="fr-FR" b="1" dirty="0"/>
          </a:p>
        </p:txBody>
      </p:sp>
      <p:sp>
        <p:nvSpPr>
          <p:cNvPr id="47" name="ZoneTexte 46"/>
          <p:cNvSpPr txBox="1"/>
          <p:nvPr/>
        </p:nvSpPr>
        <p:spPr>
          <a:xfrm>
            <a:off x="3357554" y="2928934"/>
            <a:ext cx="428628" cy="369332"/>
          </a:xfrm>
          <a:prstGeom prst="rect">
            <a:avLst/>
          </a:prstGeom>
          <a:noFill/>
        </p:spPr>
        <p:txBody>
          <a:bodyPr wrap="square" rtlCol="0">
            <a:spAutoFit/>
          </a:bodyPr>
          <a:lstStyle/>
          <a:p>
            <a:r>
              <a:rPr lang="fr-FR" b="1" dirty="0" smtClean="0"/>
              <a:t>2</a:t>
            </a:r>
            <a:endParaRPr lang="fr-FR" b="1" dirty="0"/>
          </a:p>
        </p:txBody>
      </p:sp>
      <p:sp>
        <p:nvSpPr>
          <p:cNvPr id="48" name="ZoneTexte 47"/>
          <p:cNvSpPr txBox="1"/>
          <p:nvPr/>
        </p:nvSpPr>
        <p:spPr>
          <a:xfrm>
            <a:off x="4643438" y="2927270"/>
            <a:ext cx="428628" cy="369332"/>
          </a:xfrm>
          <a:prstGeom prst="rect">
            <a:avLst/>
          </a:prstGeom>
          <a:noFill/>
        </p:spPr>
        <p:txBody>
          <a:bodyPr wrap="square" rtlCol="0">
            <a:spAutoFit/>
          </a:bodyPr>
          <a:lstStyle/>
          <a:p>
            <a:r>
              <a:rPr lang="fr-FR" b="1" dirty="0" smtClean="0"/>
              <a:t>2</a:t>
            </a:r>
            <a:endParaRPr lang="fr-FR" b="1" dirty="0"/>
          </a:p>
        </p:txBody>
      </p:sp>
      <p:sp>
        <p:nvSpPr>
          <p:cNvPr id="51" name="ZoneTexte 50"/>
          <p:cNvSpPr txBox="1"/>
          <p:nvPr/>
        </p:nvSpPr>
        <p:spPr>
          <a:xfrm>
            <a:off x="500066" y="2298134"/>
            <a:ext cx="642910" cy="369332"/>
          </a:xfrm>
          <a:prstGeom prst="rect">
            <a:avLst/>
          </a:prstGeom>
          <a:noFill/>
        </p:spPr>
        <p:txBody>
          <a:bodyPr wrap="square" rtlCol="0">
            <a:spAutoFit/>
          </a:bodyPr>
          <a:lstStyle/>
          <a:p>
            <a:r>
              <a:rPr lang="fr-FR" b="1" dirty="0" smtClean="0">
                <a:solidFill>
                  <a:srgbClr val="00B050"/>
                </a:solidFill>
              </a:rPr>
              <a:t>x(n)</a:t>
            </a:r>
            <a:endParaRPr lang="fr-FR" b="1" dirty="0">
              <a:solidFill>
                <a:srgbClr val="00B050"/>
              </a:solidFill>
            </a:endParaRPr>
          </a:p>
        </p:txBody>
      </p:sp>
      <p:sp>
        <p:nvSpPr>
          <p:cNvPr id="52" name="ZoneTexte 51"/>
          <p:cNvSpPr txBox="1"/>
          <p:nvPr/>
        </p:nvSpPr>
        <p:spPr>
          <a:xfrm>
            <a:off x="7643834" y="2226696"/>
            <a:ext cx="642910" cy="369332"/>
          </a:xfrm>
          <a:prstGeom prst="rect">
            <a:avLst/>
          </a:prstGeom>
          <a:noFill/>
        </p:spPr>
        <p:txBody>
          <a:bodyPr wrap="square" rtlCol="0">
            <a:spAutoFit/>
          </a:bodyPr>
          <a:lstStyle/>
          <a:p>
            <a:r>
              <a:rPr lang="fr-FR" b="1" dirty="0" smtClean="0">
                <a:solidFill>
                  <a:srgbClr val="002060"/>
                </a:solidFill>
              </a:rPr>
              <a:t>x’(n)</a:t>
            </a:r>
            <a:endParaRPr lang="fr-FR" b="1" dirty="0">
              <a:solidFill>
                <a:srgbClr val="002060"/>
              </a:solidFill>
            </a:endParaRPr>
          </a:p>
        </p:txBody>
      </p:sp>
      <p:sp>
        <p:nvSpPr>
          <p:cNvPr id="53" name="ZoneTexte 52"/>
          <p:cNvSpPr txBox="1"/>
          <p:nvPr/>
        </p:nvSpPr>
        <p:spPr>
          <a:xfrm>
            <a:off x="2571736" y="1298002"/>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0</a:t>
            </a:r>
            <a:r>
              <a:rPr lang="fr-FR" b="1" dirty="0" smtClean="0">
                <a:solidFill>
                  <a:srgbClr val="00B050"/>
                </a:solidFill>
              </a:rPr>
              <a:t>(n)</a:t>
            </a:r>
            <a:endParaRPr lang="fr-FR" b="1" dirty="0">
              <a:solidFill>
                <a:srgbClr val="00B050"/>
              </a:solidFill>
            </a:endParaRPr>
          </a:p>
        </p:txBody>
      </p:sp>
      <p:sp>
        <p:nvSpPr>
          <p:cNvPr id="55" name="ZoneTexte 54"/>
          <p:cNvSpPr txBox="1"/>
          <p:nvPr/>
        </p:nvSpPr>
        <p:spPr>
          <a:xfrm>
            <a:off x="2643206" y="3357562"/>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1</a:t>
            </a:r>
            <a:r>
              <a:rPr lang="fr-FR" b="1" dirty="0" smtClean="0">
                <a:solidFill>
                  <a:srgbClr val="00B050"/>
                </a:solidFill>
              </a:rPr>
              <a:t>(n)</a:t>
            </a:r>
            <a:endParaRPr lang="fr-FR" b="1" dirty="0">
              <a:solidFill>
                <a:srgbClr val="00B050"/>
              </a:solidFill>
            </a:endParaRPr>
          </a:p>
        </p:txBody>
      </p:sp>
      <p:sp>
        <p:nvSpPr>
          <p:cNvPr id="56" name="ZoneTexte 55"/>
          <p:cNvSpPr txBox="1"/>
          <p:nvPr/>
        </p:nvSpPr>
        <p:spPr>
          <a:xfrm>
            <a:off x="3617588" y="1655192"/>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0</a:t>
            </a:r>
            <a:r>
              <a:rPr lang="fr-FR" b="1" dirty="0" smtClean="0">
                <a:solidFill>
                  <a:srgbClr val="002060"/>
                </a:solidFill>
              </a:rPr>
              <a:t>(n)</a:t>
            </a:r>
            <a:endParaRPr lang="fr-FR" b="1" dirty="0">
              <a:solidFill>
                <a:srgbClr val="002060"/>
              </a:solidFill>
            </a:endParaRPr>
          </a:p>
        </p:txBody>
      </p:sp>
      <p:sp>
        <p:nvSpPr>
          <p:cNvPr id="57" name="ZoneTexte 56"/>
          <p:cNvSpPr txBox="1"/>
          <p:nvPr/>
        </p:nvSpPr>
        <p:spPr>
          <a:xfrm>
            <a:off x="3689058" y="3357562"/>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1</a:t>
            </a:r>
            <a:r>
              <a:rPr lang="fr-FR" b="1" dirty="0" smtClean="0">
                <a:solidFill>
                  <a:srgbClr val="002060"/>
                </a:solidFill>
              </a:rPr>
              <a:t>(n)</a:t>
            </a:r>
            <a:endParaRPr lang="fr-FR" b="1" dirty="0">
              <a:solidFill>
                <a:srgbClr val="002060"/>
              </a:solidFill>
            </a:endParaRPr>
          </a:p>
        </p:txBody>
      </p:sp>
      <p:sp>
        <p:nvSpPr>
          <p:cNvPr id="58" name="ZoneTexte 57"/>
          <p:cNvSpPr txBox="1"/>
          <p:nvPr/>
        </p:nvSpPr>
        <p:spPr>
          <a:xfrm>
            <a:off x="4786314" y="1298002"/>
            <a:ext cx="78581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0</a:t>
            </a:r>
            <a:r>
              <a:rPr lang="fr-FR" b="1" dirty="0" smtClean="0">
                <a:solidFill>
                  <a:srgbClr val="7030A0"/>
                </a:solidFill>
              </a:rPr>
              <a:t>(n)</a:t>
            </a:r>
            <a:endParaRPr lang="fr-FR" b="1" dirty="0">
              <a:solidFill>
                <a:srgbClr val="7030A0"/>
              </a:solidFill>
            </a:endParaRPr>
          </a:p>
        </p:txBody>
      </p:sp>
      <p:sp>
        <p:nvSpPr>
          <p:cNvPr id="59" name="ZoneTexte 58"/>
          <p:cNvSpPr txBox="1"/>
          <p:nvPr/>
        </p:nvSpPr>
        <p:spPr>
          <a:xfrm>
            <a:off x="4857784" y="3357562"/>
            <a:ext cx="71434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1</a:t>
            </a:r>
            <a:r>
              <a:rPr lang="fr-FR" b="1" dirty="0" smtClean="0">
                <a:solidFill>
                  <a:srgbClr val="7030A0"/>
                </a:solidFill>
              </a:rPr>
              <a:t>(n)</a:t>
            </a:r>
            <a:endParaRPr lang="fr-FR" b="1" dirty="0">
              <a:solidFill>
                <a:srgbClr val="7030A0"/>
              </a:solidFill>
            </a:endParaRPr>
          </a:p>
        </p:txBody>
      </p:sp>
      <p:sp>
        <p:nvSpPr>
          <p:cNvPr id="63" name="Accolade ouvrante 62"/>
          <p:cNvSpPr/>
          <p:nvPr/>
        </p:nvSpPr>
        <p:spPr>
          <a:xfrm rot="5400000">
            <a:off x="2393138" y="167139"/>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167139"/>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785794"/>
            <a:ext cx="2500330" cy="369332"/>
          </a:xfrm>
          <a:prstGeom prst="rect">
            <a:avLst/>
          </a:prstGeom>
          <a:noFill/>
        </p:spPr>
        <p:txBody>
          <a:bodyPr wrap="square" rtlCol="0">
            <a:spAutoFit/>
          </a:bodyPr>
          <a:lstStyle/>
          <a:p>
            <a:pPr algn="ctr"/>
            <a:r>
              <a:rPr lang="fr-FR" b="1" dirty="0" smtClean="0">
                <a:solidFill>
                  <a:srgbClr val="FF0000"/>
                </a:solidFill>
              </a:rPr>
              <a:t>SYNTHESE</a:t>
            </a:r>
            <a:endParaRPr lang="fr-FR" b="1" dirty="0">
              <a:solidFill>
                <a:srgbClr val="FF0000"/>
              </a:solidFill>
            </a:endParaRPr>
          </a:p>
        </p:txBody>
      </p:sp>
      <p:sp>
        <p:nvSpPr>
          <p:cNvPr id="66" name="ZoneTexte 65"/>
          <p:cNvSpPr txBox="1"/>
          <p:nvPr/>
        </p:nvSpPr>
        <p:spPr>
          <a:xfrm>
            <a:off x="1500166" y="797936"/>
            <a:ext cx="2500330" cy="369332"/>
          </a:xfrm>
          <a:prstGeom prst="rect">
            <a:avLst/>
          </a:prstGeom>
          <a:noFill/>
        </p:spPr>
        <p:txBody>
          <a:bodyPr wrap="square" rtlCol="0">
            <a:spAutoFit/>
          </a:bodyPr>
          <a:lstStyle/>
          <a:p>
            <a:pPr algn="ctr"/>
            <a:r>
              <a:rPr lang="fr-FR" b="1" dirty="0" smtClean="0">
                <a:solidFill>
                  <a:schemeClr val="accent2">
                    <a:lumMod val="50000"/>
                  </a:schemeClr>
                </a:solidFill>
              </a:rPr>
              <a:t>ANALYSE</a:t>
            </a:r>
            <a:endParaRPr lang="fr-FR" b="1" dirty="0">
              <a:solidFill>
                <a:schemeClr val="accent2">
                  <a:lumMod val="50000"/>
                </a:schemeClr>
              </a:solidFill>
            </a:endParaRPr>
          </a:p>
        </p:txBody>
      </p:sp>
      <p:sp>
        <p:nvSpPr>
          <p:cNvPr id="67" name="ZoneTexte 66"/>
          <p:cNvSpPr txBox="1"/>
          <p:nvPr/>
        </p:nvSpPr>
        <p:spPr>
          <a:xfrm>
            <a:off x="7072330" y="2298134"/>
            <a:ext cx="500066" cy="553998"/>
          </a:xfrm>
          <a:prstGeom prst="rect">
            <a:avLst/>
          </a:prstGeom>
          <a:noFill/>
        </p:spPr>
        <p:txBody>
          <a:bodyPr wrap="square" rtlCol="0">
            <a:spAutoFit/>
          </a:bodyPr>
          <a:lstStyle/>
          <a:p>
            <a:pPr algn="ctr"/>
            <a:r>
              <a:rPr lang="fr-FR" sz="3000" dirty="0" smtClean="0">
                <a:solidFill>
                  <a:schemeClr val="accent2">
                    <a:lumMod val="50000"/>
                  </a:schemeClr>
                </a:solidFill>
              </a:rPr>
              <a:t>+</a:t>
            </a:r>
            <a:endParaRPr lang="fr-FR" sz="3000" dirty="0">
              <a:solidFill>
                <a:schemeClr val="accent2">
                  <a:lumMod val="50000"/>
                </a:schemeClr>
              </a:solidFill>
            </a:endParaRPr>
          </a:p>
        </p:txBody>
      </p:sp>
      <p:sp>
        <p:nvSpPr>
          <p:cNvPr id="54" name="ZoneTexte 53"/>
          <p:cNvSpPr txBox="1"/>
          <p:nvPr/>
        </p:nvSpPr>
        <p:spPr>
          <a:xfrm>
            <a:off x="0" y="4078436"/>
            <a:ext cx="9144000" cy="769441"/>
          </a:xfrm>
          <a:prstGeom prst="rect">
            <a:avLst/>
          </a:prstGeom>
          <a:noFill/>
        </p:spPr>
        <p:txBody>
          <a:bodyPr wrap="square" rtlCol="0">
            <a:spAutoFit/>
          </a:bodyPr>
          <a:lstStyle/>
          <a:p>
            <a:pPr algn="just"/>
            <a:r>
              <a:rPr lang="fr-FR" sz="2200" dirty="0" smtClean="0">
                <a:solidFill>
                  <a:srgbClr val="C00000"/>
                </a:solidFill>
                <a:latin typeface="Times New Roman" pitchFamily="18" charset="0"/>
                <a:cs typeface="Times New Roman" pitchFamily="18" charset="0"/>
              </a:rPr>
              <a:t>Après substitutions et réarrangements, nous constatons que la sortie x’(n) est une réplique filtrée du signal d'entrée plus un terme d'alias:</a:t>
            </a:r>
          </a:p>
        </p:txBody>
      </p:sp>
      <p:sp>
        <p:nvSpPr>
          <p:cNvPr id="68" name="ZoneTexte 67"/>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BANC DE FILTRES A DEUX CANAUX</a:t>
            </a:r>
            <a:endParaRPr lang="fr-FR" sz="3000" b="1" dirty="0">
              <a:solidFill>
                <a:srgbClr val="FF0000"/>
              </a:solidFill>
              <a:latin typeface="Times New Roman" pitchFamily="18" charset="0"/>
              <a:cs typeface="Times New Roman" pitchFamily="18" charset="0"/>
            </a:endParaRPr>
          </a:p>
        </p:txBody>
      </p:sp>
      <p:graphicFrame>
        <p:nvGraphicFramePr>
          <p:cNvPr id="60" name="Objet 59"/>
          <p:cNvGraphicFramePr>
            <a:graphicFrameLocks noChangeAspect="1"/>
          </p:cNvGraphicFramePr>
          <p:nvPr/>
        </p:nvGraphicFramePr>
        <p:xfrm>
          <a:off x="214282" y="5149756"/>
          <a:ext cx="8885964" cy="708136"/>
        </p:xfrm>
        <a:graphic>
          <a:graphicData uri="http://schemas.openxmlformats.org/presentationml/2006/ole">
            <p:oleObj spid="_x0000_s41993" name="Équation" r:id="rId3" imgW="4940280" imgH="393480" progId="Equation.3">
              <p:embed/>
            </p:oleObj>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1798068"/>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2868844"/>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177679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283312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1940944"/>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1762349"/>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2369572"/>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176234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286805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1767588"/>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287328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1762349"/>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2868050"/>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1762349"/>
            <a:ext cx="964413" cy="178595"/>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2655324"/>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2298134"/>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1571612"/>
            <a:ext cx="1071570" cy="369332"/>
          </a:xfrm>
          <a:prstGeom prst="rect">
            <a:avLst/>
          </a:prstGeom>
          <a:noFill/>
        </p:spPr>
        <p:txBody>
          <a:bodyPr wrap="square" rtlCol="0">
            <a:spAutoFit/>
          </a:bodyPr>
          <a:lstStyle/>
          <a:p>
            <a:pPr algn="ctr"/>
            <a:r>
              <a:rPr lang="fr-FR" b="1" dirty="0" smtClean="0">
                <a:solidFill>
                  <a:srgbClr val="0070C0"/>
                </a:solidFill>
              </a:rPr>
              <a:t>H</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2" name="ZoneTexte 41"/>
          <p:cNvSpPr txBox="1"/>
          <p:nvPr/>
        </p:nvSpPr>
        <p:spPr>
          <a:xfrm>
            <a:off x="1643042" y="2658422"/>
            <a:ext cx="1071570" cy="369332"/>
          </a:xfrm>
          <a:prstGeom prst="rect">
            <a:avLst/>
          </a:prstGeom>
          <a:noFill/>
        </p:spPr>
        <p:txBody>
          <a:bodyPr wrap="square" rtlCol="0">
            <a:spAutoFit/>
          </a:bodyPr>
          <a:lstStyle/>
          <a:p>
            <a:pPr algn="ctr"/>
            <a:r>
              <a:rPr lang="fr-FR" b="1" dirty="0" smtClean="0">
                <a:solidFill>
                  <a:srgbClr val="C00000"/>
                </a:solidFill>
              </a:rPr>
              <a:t>H</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3" name="ZoneTexte 42"/>
          <p:cNvSpPr txBox="1"/>
          <p:nvPr/>
        </p:nvSpPr>
        <p:spPr>
          <a:xfrm>
            <a:off x="5286380" y="1583754"/>
            <a:ext cx="1071570" cy="369332"/>
          </a:xfrm>
          <a:prstGeom prst="rect">
            <a:avLst/>
          </a:prstGeom>
          <a:noFill/>
        </p:spPr>
        <p:txBody>
          <a:bodyPr wrap="square" rtlCol="0">
            <a:spAutoFit/>
          </a:bodyPr>
          <a:lstStyle/>
          <a:p>
            <a:pPr algn="ctr"/>
            <a:r>
              <a:rPr lang="fr-FR" b="1" dirty="0" smtClean="0">
                <a:solidFill>
                  <a:srgbClr val="0070C0"/>
                </a:solidFill>
              </a:rPr>
              <a:t>G</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4" name="ZoneTexte 43"/>
          <p:cNvSpPr txBox="1"/>
          <p:nvPr/>
        </p:nvSpPr>
        <p:spPr>
          <a:xfrm>
            <a:off x="5286380" y="2699380"/>
            <a:ext cx="1071570" cy="369332"/>
          </a:xfrm>
          <a:prstGeom prst="rect">
            <a:avLst/>
          </a:prstGeom>
          <a:noFill/>
        </p:spPr>
        <p:txBody>
          <a:bodyPr wrap="square" rtlCol="0">
            <a:spAutoFit/>
          </a:bodyPr>
          <a:lstStyle/>
          <a:p>
            <a:pPr algn="ctr"/>
            <a:r>
              <a:rPr lang="fr-FR" b="1" dirty="0" smtClean="0">
                <a:solidFill>
                  <a:srgbClr val="C00000"/>
                </a:solidFill>
              </a:rPr>
              <a:t>G</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5" name="ZoneTexte 44"/>
          <p:cNvSpPr txBox="1"/>
          <p:nvPr/>
        </p:nvSpPr>
        <p:spPr>
          <a:xfrm>
            <a:off x="3357554" y="1598994"/>
            <a:ext cx="428628" cy="369332"/>
          </a:xfrm>
          <a:prstGeom prst="rect">
            <a:avLst/>
          </a:prstGeom>
          <a:noFill/>
        </p:spPr>
        <p:txBody>
          <a:bodyPr wrap="square" rtlCol="0">
            <a:spAutoFit/>
          </a:bodyPr>
          <a:lstStyle/>
          <a:p>
            <a:r>
              <a:rPr lang="fr-FR" b="1" dirty="0" smtClean="0"/>
              <a:t>2</a:t>
            </a:r>
            <a:endParaRPr lang="fr-FR" b="1" dirty="0"/>
          </a:p>
        </p:txBody>
      </p:sp>
      <p:sp>
        <p:nvSpPr>
          <p:cNvPr id="46" name="ZoneTexte 45"/>
          <p:cNvSpPr txBox="1"/>
          <p:nvPr/>
        </p:nvSpPr>
        <p:spPr>
          <a:xfrm>
            <a:off x="4643438" y="1597330"/>
            <a:ext cx="428628" cy="369332"/>
          </a:xfrm>
          <a:prstGeom prst="rect">
            <a:avLst/>
          </a:prstGeom>
          <a:noFill/>
        </p:spPr>
        <p:txBody>
          <a:bodyPr wrap="square" rtlCol="0">
            <a:spAutoFit/>
          </a:bodyPr>
          <a:lstStyle/>
          <a:p>
            <a:r>
              <a:rPr lang="fr-FR" b="1" dirty="0" smtClean="0"/>
              <a:t>2</a:t>
            </a:r>
            <a:endParaRPr lang="fr-FR" b="1" dirty="0"/>
          </a:p>
        </p:txBody>
      </p:sp>
      <p:sp>
        <p:nvSpPr>
          <p:cNvPr id="47" name="ZoneTexte 46"/>
          <p:cNvSpPr txBox="1"/>
          <p:nvPr/>
        </p:nvSpPr>
        <p:spPr>
          <a:xfrm>
            <a:off x="3357554" y="2643182"/>
            <a:ext cx="428628" cy="369332"/>
          </a:xfrm>
          <a:prstGeom prst="rect">
            <a:avLst/>
          </a:prstGeom>
          <a:noFill/>
        </p:spPr>
        <p:txBody>
          <a:bodyPr wrap="square" rtlCol="0">
            <a:spAutoFit/>
          </a:bodyPr>
          <a:lstStyle/>
          <a:p>
            <a:r>
              <a:rPr lang="fr-FR" b="1" dirty="0" smtClean="0"/>
              <a:t>2</a:t>
            </a:r>
            <a:endParaRPr lang="fr-FR" b="1" dirty="0"/>
          </a:p>
        </p:txBody>
      </p:sp>
      <p:sp>
        <p:nvSpPr>
          <p:cNvPr id="48" name="ZoneTexte 47"/>
          <p:cNvSpPr txBox="1"/>
          <p:nvPr/>
        </p:nvSpPr>
        <p:spPr>
          <a:xfrm>
            <a:off x="4643438" y="2641518"/>
            <a:ext cx="428628" cy="369332"/>
          </a:xfrm>
          <a:prstGeom prst="rect">
            <a:avLst/>
          </a:prstGeom>
          <a:noFill/>
        </p:spPr>
        <p:txBody>
          <a:bodyPr wrap="square" rtlCol="0">
            <a:spAutoFit/>
          </a:bodyPr>
          <a:lstStyle/>
          <a:p>
            <a:r>
              <a:rPr lang="fr-FR" b="1" dirty="0" smtClean="0"/>
              <a:t>2</a:t>
            </a:r>
            <a:endParaRPr lang="fr-FR" b="1" dirty="0"/>
          </a:p>
        </p:txBody>
      </p:sp>
      <p:sp>
        <p:nvSpPr>
          <p:cNvPr id="51" name="ZoneTexte 50"/>
          <p:cNvSpPr txBox="1"/>
          <p:nvPr/>
        </p:nvSpPr>
        <p:spPr>
          <a:xfrm>
            <a:off x="500066" y="2012382"/>
            <a:ext cx="642910" cy="369332"/>
          </a:xfrm>
          <a:prstGeom prst="rect">
            <a:avLst/>
          </a:prstGeom>
          <a:noFill/>
        </p:spPr>
        <p:txBody>
          <a:bodyPr wrap="square" rtlCol="0">
            <a:spAutoFit/>
          </a:bodyPr>
          <a:lstStyle/>
          <a:p>
            <a:r>
              <a:rPr lang="fr-FR" b="1" dirty="0" smtClean="0">
                <a:solidFill>
                  <a:srgbClr val="00B050"/>
                </a:solidFill>
              </a:rPr>
              <a:t>x(n)</a:t>
            </a:r>
            <a:endParaRPr lang="fr-FR" b="1" dirty="0">
              <a:solidFill>
                <a:srgbClr val="00B050"/>
              </a:solidFill>
            </a:endParaRPr>
          </a:p>
        </p:txBody>
      </p:sp>
      <p:sp>
        <p:nvSpPr>
          <p:cNvPr id="52" name="ZoneTexte 51"/>
          <p:cNvSpPr txBox="1"/>
          <p:nvPr/>
        </p:nvSpPr>
        <p:spPr>
          <a:xfrm>
            <a:off x="7643834" y="1940944"/>
            <a:ext cx="642910" cy="369332"/>
          </a:xfrm>
          <a:prstGeom prst="rect">
            <a:avLst/>
          </a:prstGeom>
          <a:noFill/>
        </p:spPr>
        <p:txBody>
          <a:bodyPr wrap="square" rtlCol="0">
            <a:spAutoFit/>
          </a:bodyPr>
          <a:lstStyle/>
          <a:p>
            <a:r>
              <a:rPr lang="fr-FR" b="1" dirty="0" smtClean="0">
                <a:solidFill>
                  <a:srgbClr val="002060"/>
                </a:solidFill>
              </a:rPr>
              <a:t>x’(n)</a:t>
            </a:r>
            <a:endParaRPr lang="fr-FR" b="1" dirty="0">
              <a:solidFill>
                <a:srgbClr val="002060"/>
              </a:solidFill>
            </a:endParaRPr>
          </a:p>
        </p:txBody>
      </p:sp>
      <p:sp>
        <p:nvSpPr>
          <p:cNvPr id="53" name="ZoneTexte 52"/>
          <p:cNvSpPr txBox="1"/>
          <p:nvPr/>
        </p:nvSpPr>
        <p:spPr>
          <a:xfrm>
            <a:off x="2571736" y="1012250"/>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0</a:t>
            </a:r>
            <a:r>
              <a:rPr lang="fr-FR" b="1" dirty="0" smtClean="0">
                <a:solidFill>
                  <a:srgbClr val="00B050"/>
                </a:solidFill>
              </a:rPr>
              <a:t>(n)</a:t>
            </a:r>
            <a:endParaRPr lang="fr-FR" b="1" dirty="0">
              <a:solidFill>
                <a:srgbClr val="00B050"/>
              </a:solidFill>
            </a:endParaRPr>
          </a:p>
        </p:txBody>
      </p:sp>
      <p:sp>
        <p:nvSpPr>
          <p:cNvPr id="55" name="ZoneTexte 54"/>
          <p:cNvSpPr txBox="1"/>
          <p:nvPr/>
        </p:nvSpPr>
        <p:spPr>
          <a:xfrm>
            <a:off x="2643206" y="3071810"/>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1</a:t>
            </a:r>
            <a:r>
              <a:rPr lang="fr-FR" b="1" dirty="0" smtClean="0">
                <a:solidFill>
                  <a:srgbClr val="00B050"/>
                </a:solidFill>
              </a:rPr>
              <a:t>(n)</a:t>
            </a:r>
            <a:endParaRPr lang="fr-FR" b="1" dirty="0">
              <a:solidFill>
                <a:srgbClr val="00B050"/>
              </a:solidFill>
            </a:endParaRPr>
          </a:p>
        </p:txBody>
      </p:sp>
      <p:sp>
        <p:nvSpPr>
          <p:cNvPr id="56" name="ZoneTexte 55"/>
          <p:cNvSpPr txBox="1"/>
          <p:nvPr/>
        </p:nvSpPr>
        <p:spPr>
          <a:xfrm>
            <a:off x="3617588" y="1369440"/>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0</a:t>
            </a:r>
            <a:r>
              <a:rPr lang="fr-FR" b="1" dirty="0" smtClean="0">
                <a:solidFill>
                  <a:srgbClr val="002060"/>
                </a:solidFill>
              </a:rPr>
              <a:t>(n)</a:t>
            </a:r>
            <a:endParaRPr lang="fr-FR" b="1" dirty="0">
              <a:solidFill>
                <a:srgbClr val="002060"/>
              </a:solidFill>
            </a:endParaRPr>
          </a:p>
        </p:txBody>
      </p:sp>
      <p:sp>
        <p:nvSpPr>
          <p:cNvPr id="57" name="ZoneTexte 56"/>
          <p:cNvSpPr txBox="1"/>
          <p:nvPr/>
        </p:nvSpPr>
        <p:spPr>
          <a:xfrm>
            <a:off x="3689058" y="3071810"/>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1</a:t>
            </a:r>
            <a:r>
              <a:rPr lang="fr-FR" b="1" dirty="0" smtClean="0">
                <a:solidFill>
                  <a:srgbClr val="002060"/>
                </a:solidFill>
              </a:rPr>
              <a:t>(n)</a:t>
            </a:r>
            <a:endParaRPr lang="fr-FR" b="1" dirty="0">
              <a:solidFill>
                <a:srgbClr val="002060"/>
              </a:solidFill>
            </a:endParaRPr>
          </a:p>
        </p:txBody>
      </p:sp>
      <p:sp>
        <p:nvSpPr>
          <p:cNvPr id="58" name="ZoneTexte 57"/>
          <p:cNvSpPr txBox="1"/>
          <p:nvPr/>
        </p:nvSpPr>
        <p:spPr>
          <a:xfrm>
            <a:off x="4786314" y="1012250"/>
            <a:ext cx="78581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0</a:t>
            </a:r>
            <a:r>
              <a:rPr lang="fr-FR" b="1" dirty="0" smtClean="0">
                <a:solidFill>
                  <a:srgbClr val="7030A0"/>
                </a:solidFill>
              </a:rPr>
              <a:t>(n)</a:t>
            </a:r>
            <a:endParaRPr lang="fr-FR" b="1" dirty="0">
              <a:solidFill>
                <a:srgbClr val="7030A0"/>
              </a:solidFill>
            </a:endParaRPr>
          </a:p>
        </p:txBody>
      </p:sp>
      <p:sp>
        <p:nvSpPr>
          <p:cNvPr id="59" name="ZoneTexte 58"/>
          <p:cNvSpPr txBox="1"/>
          <p:nvPr/>
        </p:nvSpPr>
        <p:spPr>
          <a:xfrm>
            <a:off x="4857784" y="3071810"/>
            <a:ext cx="71434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1</a:t>
            </a:r>
            <a:r>
              <a:rPr lang="fr-FR" b="1" dirty="0" smtClean="0">
                <a:solidFill>
                  <a:srgbClr val="7030A0"/>
                </a:solidFill>
              </a:rPr>
              <a:t>(n)</a:t>
            </a:r>
            <a:endParaRPr lang="fr-FR" b="1" dirty="0">
              <a:solidFill>
                <a:srgbClr val="7030A0"/>
              </a:solidFill>
            </a:endParaRPr>
          </a:p>
        </p:txBody>
      </p:sp>
      <p:sp>
        <p:nvSpPr>
          <p:cNvPr id="63" name="Accolade ouvrante 62"/>
          <p:cNvSpPr/>
          <p:nvPr/>
        </p:nvSpPr>
        <p:spPr>
          <a:xfrm rot="5400000">
            <a:off x="2393138"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500042"/>
            <a:ext cx="2500330" cy="369332"/>
          </a:xfrm>
          <a:prstGeom prst="rect">
            <a:avLst/>
          </a:prstGeom>
          <a:noFill/>
        </p:spPr>
        <p:txBody>
          <a:bodyPr wrap="square" rtlCol="0">
            <a:spAutoFit/>
          </a:bodyPr>
          <a:lstStyle/>
          <a:p>
            <a:pPr algn="ctr"/>
            <a:r>
              <a:rPr lang="fr-FR" b="1" dirty="0" smtClean="0">
                <a:solidFill>
                  <a:srgbClr val="FF0000"/>
                </a:solidFill>
              </a:rPr>
              <a:t>SYNTHESE</a:t>
            </a:r>
            <a:endParaRPr lang="fr-FR" b="1" dirty="0">
              <a:solidFill>
                <a:srgbClr val="FF0000"/>
              </a:solidFill>
            </a:endParaRPr>
          </a:p>
        </p:txBody>
      </p:sp>
      <p:sp>
        <p:nvSpPr>
          <p:cNvPr id="66" name="ZoneTexte 65"/>
          <p:cNvSpPr txBox="1"/>
          <p:nvPr/>
        </p:nvSpPr>
        <p:spPr>
          <a:xfrm>
            <a:off x="1500166" y="512184"/>
            <a:ext cx="2500330" cy="369332"/>
          </a:xfrm>
          <a:prstGeom prst="rect">
            <a:avLst/>
          </a:prstGeom>
          <a:noFill/>
        </p:spPr>
        <p:txBody>
          <a:bodyPr wrap="square" rtlCol="0">
            <a:spAutoFit/>
          </a:bodyPr>
          <a:lstStyle/>
          <a:p>
            <a:pPr algn="ctr"/>
            <a:r>
              <a:rPr lang="fr-FR" b="1" dirty="0" smtClean="0">
                <a:solidFill>
                  <a:schemeClr val="accent2">
                    <a:lumMod val="50000"/>
                  </a:schemeClr>
                </a:solidFill>
              </a:rPr>
              <a:t>ANALYSE</a:t>
            </a:r>
            <a:endParaRPr lang="fr-FR" b="1" dirty="0">
              <a:solidFill>
                <a:schemeClr val="accent2">
                  <a:lumMod val="50000"/>
                </a:schemeClr>
              </a:solidFill>
            </a:endParaRPr>
          </a:p>
        </p:txBody>
      </p:sp>
      <p:sp>
        <p:nvSpPr>
          <p:cNvPr id="67" name="ZoneTexte 66"/>
          <p:cNvSpPr txBox="1"/>
          <p:nvPr/>
        </p:nvSpPr>
        <p:spPr>
          <a:xfrm>
            <a:off x="7072330" y="2012382"/>
            <a:ext cx="500066" cy="553998"/>
          </a:xfrm>
          <a:prstGeom prst="rect">
            <a:avLst/>
          </a:prstGeom>
          <a:noFill/>
        </p:spPr>
        <p:txBody>
          <a:bodyPr wrap="square" rtlCol="0">
            <a:spAutoFit/>
          </a:bodyPr>
          <a:lstStyle/>
          <a:p>
            <a:pPr algn="ctr"/>
            <a:r>
              <a:rPr lang="fr-FR" sz="3000" dirty="0" smtClean="0">
                <a:solidFill>
                  <a:schemeClr val="accent2">
                    <a:lumMod val="50000"/>
                  </a:schemeClr>
                </a:solidFill>
              </a:rPr>
              <a:t>+</a:t>
            </a:r>
            <a:endParaRPr lang="fr-FR" sz="3000" dirty="0">
              <a:solidFill>
                <a:schemeClr val="accent2">
                  <a:lumMod val="50000"/>
                </a:schemeClr>
              </a:solidFill>
            </a:endParaRPr>
          </a:p>
        </p:txBody>
      </p:sp>
      <p:sp>
        <p:nvSpPr>
          <p:cNvPr id="54" name="ZoneTexte 53"/>
          <p:cNvSpPr txBox="1"/>
          <p:nvPr/>
        </p:nvSpPr>
        <p:spPr>
          <a:xfrm>
            <a:off x="0" y="3429000"/>
            <a:ext cx="9144000" cy="2800767"/>
          </a:xfrm>
          <a:prstGeom prst="rect">
            <a:avLst/>
          </a:prstGeom>
          <a:noFill/>
        </p:spPr>
        <p:txBody>
          <a:bodyPr wrap="square" rtlCol="0">
            <a:spAutoFit/>
          </a:bodyPr>
          <a:lstStyle/>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Pour une reconstruction parfaite, nous avons besoin que le terme d'aliasing soit nul. </a:t>
            </a: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Pour des filtres demi-bande idéaux coupant à </a:t>
            </a:r>
            <a:r>
              <a:rPr lang="fr-FR" sz="2200" b="1" dirty="0" smtClean="0">
                <a:solidFill>
                  <a:srgbClr val="FF0000"/>
                </a:solidFill>
                <a:latin typeface="Times New Roman" pitchFamily="18" charset="0"/>
                <a:cs typeface="Times New Roman" pitchFamily="18" charset="0"/>
                <a:sym typeface="Symbol"/>
              </a:rPr>
              <a:t></a:t>
            </a:r>
            <a:r>
              <a:rPr lang="fr-FR" sz="2200" dirty="0" smtClean="0">
                <a:solidFill>
                  <a:srgbClr val="002060"/>
                </a:solidFill>
                <a:latin typeface="Times New Roman" pitchFamily="18" charset="0"/>
                <a:cs typeface="Times New Roman" pitchFamily="18" charset="0"/>
              </a:rPr>
              <a:t>, nous pouvons choisir  </a:t>
            </a:r>
            <a:r>
              <a:rPr lang="fr-FR" sz="2200" b="1" dirty="0" smtClean="0">
                <a:solidFill>
                  <a:srgbClr val="FF0000"/>
                </a:solidFill>
                <a:latin typeface="Times New Roman" pitchFamily="18" charset="0"/>
                <a:cs typeface="Times New Roman" pitchFamily="18" charset="0"/>
              </a:rPr>
              <a:t>G</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(z) = H</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(z) </a:t>
            </a:r>
            <a:r>
              <a:rPr lang="fr-FR" sz="2200" dirty="0" smtClean="0">
                <a:solidFill>
                  <a:srgbClr val="002060"/>
                </a:solidFill>
                <a:latin typeface="Times New Roman" pitchFamily="18" charset="0"/>
                <a:cs typeface="Times New Roman" pitchFamily="18" charset="0"/>
              </a:rPr>
              <a:t>et </a:t>
            </a:r>
            <a:r>
              <a:rPr lang="fr-FR" sz="2200" b="1" dirty="0" smtClean="0">
                <a:solidFill>
                  <a:srgbClr val="FF0000"/>
                </a:solidFill>
                <a:latin typeface="Times New Roman" pitchFamily="18" charset="0"/>
                <a:cs typeface="Times New Roman" pitchFamily="18" charset="0"/>
              </a:rPr>
              <a:t>G</a:t>
            </a:r>
            <a:r>
              <a:rPr lang="fr-FR" sz="2200" b="1" baseline="-25000" dirty="0" smtClean="0">
                <a:solidFill>
                  <a:srgbClr val="FF0000"/>
                </a:solidFill>
                <a:latin typeface="Times New Roman" pitchFamily="18" charset="0"/>
                <a:cs typeface="Times New Roman" pitchFamily="18" charset="0"/>
              </a:rPr>
              <a:t>1</a:t>
            </a:r>
            <a:r>
              <a:rPr lang="fr-FR" sz="2200" b="1" dirty="0" smtClean="0">
                <a:solidFill>
                  <a:srgbClr val="FF0000"/>
                </a:solidFill>
                <a:latin typeface="Times New Roman" pitchFamily="18" charset="0"/>
                <a:cs typeface="Times New Roman" pitchFamily="18" charset="0"/>
              </a:rPr>
              <a:t>(z) = H</a:t>
            </a:r>
            <a:r>
              <a:rPr lang="fr-FR" sz="2200" b="1" baseline="-25000" dirty="0" smtClean="0">
                <a:solidFill>
                  <a:srgbClr val="FF0000"/>
                </a:solidFill>
                <a:latin typeface="Times New Roman" pitchFamily="18" charset="0"/>
                <a:cs typeface="Times New Roman" pitchFamily="18" charset="0"/>
              </a:rPr>
              <a:t>1</a:t>
            </a:r>
            <a:r>
              <a:rPr lang="fr-FR" sz="2200" b="1" dirty="0" smtClean="0">
                <a:solidFill>
                  <a:srgbClr val="FF0000"/>
                </a:solidFill>
                <a:latin typeface="Times New Roman" pitchFamily="18" charset="0"/>
                <a:cs typeface="Times New Roman" pitchFamily="18" charset="0"/>
              </a:rPr>
              <a:t>(z) </a:t>
            </a:r>
            <a:r>
              <a:rPr lang="fr-FR" sz="2200" dirty="0" smtClean="0">
                <a:solidFill>
                  <a:srgbClr val="002060"/>
                </a:solidFill>
                <a:latin typeface="Times New Roman" pitchFamily="18" charset="0"/>
                <a:cs typeface="Times New Roman" pitchFamily="18" charset="0"/>
              </a:rPr>
              <a:t>et le terme d'aliasing est nul car il n'y a pas de chevauchement spectral entre les canaux, soit </a:t>
            </a:r>
            <a:r>
              <a:rPr lang="fr-FR" sz="2200" b="1" dirty="0" smtClean="0">
                <a:solidFill>
                  <a:srgbClr val="FF0000"/>
                </a:solidFill>
                <a:latin typeface="Times New Roman" pitchFamily="18" charset="0"/>
                <a:cs typeface="Times New Roman" pitchFamily="18" charset="0"/>
              </a:rPr>
              <a:t>H</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(-z)G</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(z) = H</a:t>
            </a:r>
            <a:r>
              <a:rPr lang="fr-FR" sz="2200" b="1" baseline="-25000" dirty="0" smtClean="0">
                <a:solidFill>
                  <a:srgbClr val="FF0000"/>
                </a:solidFill>
                <a:latin typeface="Times New Roman" pitchFamily="18" charset="0"/>
                <a:cs typeface="Times New Roman" pitchFamily="18" charset="0"/>
              </a:rPr>
              <a:t>1</a:t>
            </a:r>
            <a:r>
              <a:rPr lang="fr-FR" sz="2200" b="1" dirty="0" smtClean="0">
                <a:solidFill>
                  <a:srgbClr val="FF0000"/>
                </a:solidFill>
                <a:latin typeface="Times New Roman" pitchFamily="18" charset="0"/>
                <a:cs typeface="Times New Roman" pitchFamily="18" charset="0"/>
              </a:rPr>
              <a:t>(z)H</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(z) = 0 </a:t>
            </a:r>
            <a:r>
              <a:rPr lang="fr-FR" sz="2200" dirty="0" smtClean="0">
                <a:solidFill>
                  <a:srgbClr val="002060"/>
                </a:solidFill>
                <a:latin typeface="Times New Roman" pitchFamily="18" charset="0"/>
                <a:cs typeface="Times New Roman" pitchFamily="18" charset="0"/>
              </a:rPr>
              <a:t>et </a:t>
            </a:r>
            <a:r>
              <a:rPr lang="fr-FR" sz="2200" b="1" dirty="0" smtClean="0">
                <a:solidFill>
                  <a:srgbClr val="FF0000"/>
                </a:solidFill>
                <a:latin typeface="Times New Roman" pitchFamily="18" charset="0"/>
                <a:cs typeface="Times New Roman" pitchFamily="18" charset="0"/>
              </a:rPr>
              <a:t>H</a:t>
            </a:r>
            <a:r>
              <a:rPr lang="fr-FR" sz="2200" b="1" baseline="-25000" dirty="0" smtClean="0">
                <a:solidFill>
                  <a:srgbClr val="FF0000"/>
                </a:solidFill>
                <a:latin typeface="Times New Roman" pitchFamily="18" charset="0"/>
                <a:cs typeface="Times New Roman" pitchFamily="18" charset="0"/>
              </a:rPr>
              <a:t>1</a:t>
            </a:r>
            <a:r>
              <a:rPr lang="fr-FR" sz="2200" b="1" dirty="0" smtClean="0">
                <a:solidFill>
                  <a:srgbClr val="FF0000"/>
                </a:solidFill>
                <a:latin typeface="Times New Roman" pitchFamily="18" charset="0"/>
                <a:cs typeface="Times New Roman" pitchFamily="18" charset="0"/>
              </a:rPr>
              <a:t>(-z)G</a:t>
            </a:r>
            <a:r>
              <a:rPr lang="fr-FR" sz="2200" b="1" baseline="-25000" dirty="0" smtClean="0">
                <a:solidFill>
                  <a:srgbClr val="FF0000"/>
                </a:solidFill>
                <a:latin typeface="Times New Roman" pitchFamily="18" charset="0"/>
                <a:cs typeface="Times New Roman" pitchFamily="18" charset="0"/>
              </a:rPr>
              <a:t>1</a:t>
            </a:r>
            <a:r>
              <a:rPr lang="fr-FR" sz="2200" b="1" dirty="0" smtClean="0">
                <a:solidFill>
                  <a:srgbClr val="FF0000"/>
                </a:solidFill>
                <a:latin typeface="Times New Roman" pitchFamily="18" charset="0"/>
                <a:cs typeface="Times New Roman" pitchFamily="18" charset="0"/>
              </a:rPr>
              <a:t>(z) = H</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(z)H</a:t>
            </a:r>
            <a:r>
              <a:rPr lang="fr-FR" sz="2200" b="1" baseline="-25000" dirty="0" smtClean="0">
                <a:solidFill>
                  <a:srgbClr val="FF0000"/>
                </a:solidFill>
                <a:latin typeface="Times New Roman" pitchFamily="18" charset="0"/>
                <a:cs typeface="Times New Roman" pitchFamily="18" charset="0"/>
              </a:rPr>
              <a:t>1</a:t>
            </a:r>
            <a:r>
              <a:rPr lang="fr-FR" sz="2200" b="1" dirty="0" smtClean="0">
                <a:solidFill>
                  <a:srgbClr val="FF0000"/>
                </a:solidFill>
                <a:latin typeface="Times New Roman" pitchFamily="18" charset="0"/>
                <a:cs typeface="Times New Roman" pitchFamily="18" charset="0"/>
              </a:rPr>
              <a:t>(z) = 0</a:t>
            </a:r>
            <a:r>
              <a:rPr lang="fr-FR" sz="2200" dirty="0" smtClean="0">
                <a:solidFill>
                  <a:srgbClr val="002060"/>
                </a:solidFill>
                <a:latin typeface="Times New Roman" pitchFamily="18" charset="0"/>
                <a:cs typeface="Times New Roman" pitchFamily="18" charset="0"/>
              </a:rPr>
              <a:t>. </a:t>
            </a:r>
          </a:p>
          <a:p>
            <a:pPr algn="just">
              <a:buFont typeface="Wingdings" pitchFamily="2" charset="2"/>
              <a:buChar char="q"/>
            </a:pPr>
            <a:r>
              <a:rPr lang="fr-FR" sz="2200" dirty="0" smtClean="0">
                <a:solidFill>
                  <a:srgbClr val="0070C0"/>
                </a:solidFill>
                <a:latin typeface="Times New Roman" pitchFamily="18" charset="0"/>
                <a:cs typeface="Times New Roman" pitchFamily="18" charset="0"/>
              </a:rPr>
              <a:t>Cependant, plus généralement on peut forcer le repliement à zéro en choisissant des filtres de synthèse: </a:t>
            </a:r>
            <a:r>
              <a:rPr lang="fr-FR" sz="2200" b="1" dirty="0" smtClean="0">
                <a:solidFill>
                  <a:srgbClr val="FF0000"/>
                </a:solidFill>
                <a:latin typeface="Times New Roman" pitchFamily="18" charset="0"/>
                <a:cs typeface="Times New Roman" pitchFamily="18" charset="0"/>
              </a:rPr>
              <a:t>G</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(z)=H</a:t>
            </a:r>
            <a:r>
              <a:rPr lang="fr-FR" sz="2200" b="1" baseline="-25000" dirty="0" smtClean="0">
                <a:solidFill>
                  <a:srgbClr val="FF0000"/>
                </a:solidFill>
                <a:latin typeface="Times New Roman" pitchFamily="18" charset="0"/>
                <a:cs typeface="Times New Roman" pitchFamily="18" charset="0"/>
              </a:rPr>
              <a:t>1</a:t>
            </a:r>
            <a:r>
              <a:rPr lang="fr-FR" sz="2200" b="1" dirty="0" smtClean="0">
                <a:solidFill>
                  <a:srgbClr val="FF0000"/>
                </a:solidFill>
                <a:latin typeface="Times New Roman" pitchFamily="18" charset="0"/>
                <a:cs typeface="Times New Roman" pitchFamily="18" charset="0"/>
              </a:rPr>
              <a:t>(-z) </a:t>
            </a:r>
            <a:r>
              <a:rPr lang="fr-FR" sz="2200" dirty="0" smtClean="0">
                <a:solidFill>
                  <a:srgbClr val="0070C0"/>
                </a:solidFill>
                <a:latin typeface="Times New Roman" pitchFamily="18" charset="0"/>
                <a:cs typeface="Times New Roman" pitchFamily="18" charset="0"/>
              </a:rPr>
              <a:t>et </a:t>
            </a:r>
            <a:r>
              <a:rPr lang="fr-FR" sz="2200" b="1" dirty="0" smtClean="0">
                <a:solidFill>
                  <a:srgbClr val="FF0000"/>
                </a:solidFill>
                <a:latin typeface="Times New Roman" pitchFamily="18" charset="0"/>
                <a:cs typeface="Times New Roman" pitchFamily="18" charset="0"/>
              </a:rPr>
              <a:t>G</a:t>
            </a:r>
            <a:r>
              <a:rPr lang="fr-FR" sz="2200" b="1" baseline="-25000" dirty="0" smtClean="0">
                <a:solidFill>
                  <a:srgbClr val="FF0000"/>
                </a:solidFill>
                <a:latin typeface="Times New Roman" pitchFamily="18" charset="0"/>
                <a:cs typeface="Times New Roman" pitchFamily="18" charset="0"/>
              </a:rPr>
              <a:t>1</a:t>
            </a:r>
            <a:r>
              <a:rPr lang="fr-FR" sz="2200" b="1" dirty="0" smtClean="0">
                <a:solidFill>
                  <a:srgbClr val="FF0000"/>
                </a:solidFill>
                <a:latin typeface="Times New Roman" pitchFamily="18" charset="0"/>
                <a:cs typeface="Times New Roman" pitchFamily="18" charset="0"/>
              </a:rPr>
              <a:t>(z)=-H</a:t>
            </a:r>
            <a:r>
              <a:rPr lang="fr-FR" sz="2200" b="1" baseline="-25000" dirty="0" smtClean="0">
                <a:solidFill>
                  <a:srgbClr val="FF0000"/>
                </a:solidFill>
                <a:latin typeface="Times New Roman" pitchFamily="18" charset="0"/>
                <a:cs typeface="Times New Roman" pitchFamily="18" charset="0"/>
              </a:rPr>
              <a:t>0</a:t>
            </a:r>
            <a:r>
              <a:rPr lang="fr-FR" sz="2200" b="1" dirty="0" smtClean="0">
                <a:solidFill>
                  <a:srgbClr val="FF0000"/>
                </a:solidFill>
                <a:latin typeface="Times New Roman" pitchFamily="18" charset="0"/>
                <a:cs typeface="Times New Roman" pitchFamily="18" charset="0"/>
              </a:rPr>
              <a:t>(-z)</a:t>
            </a:r>
          </a:p>
        </p:txBody>
      </p:sp>
      <p:sp>
        <p:nvSpPr>
          <p:cNvPr id="68" name="ZoneTexte 67"/>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BANC DE FILTRES A DEUX CANAUX</a:t>
            </a:r>
            <a:endParaRPr lang="fr-FR" sz="3000" b="1" dirty="0">
              <a:solidFill>
                <a:srgbClr val="FF0000"/>
              </a:solidFill>
              <a:latin typeface="Times New Roman" pitchFamily="18" charset="0"/>
              <a:cs typeface="Times New Roman" pitchFamily="18" charset="0"/>
            </a:endParaRPr>
          </a:p>
        </p:txBody>
      </p:sp>
      <p:sp>
        <p:nvSpPr>
          <p:cNvPr id="50" name="ZoneTexte 49"/>
          <p:cNvSpPr txBox="1"/>
          <p:nvPr/>
        </p:nvSpPr>
        <p:spPr>
          <a:xfrm>
            <a:off x="0" y="6215082"/>
            <a:ext cx="9144000" cy="923330"/>
          </a:xfrm>
          <a:prstGeom prst="rect">
            <a:avLst/>
          </a:prstGeom>
          <a:noFill/>
        </p:spPr>
        <p:txBody>
          <a:bodyPr wrap="square" rtlCol="0">
            <a:spAutoFit/>
          </a:bodyPr>
          <a:lstStyle/>
          <a:p>
            <a:pPr>
              <a:buFont typeface="Wingdings" pitchFamily="2" charset="2"/>
              <a:buChar char="ü"/>
            </a:pPr>
            <a:r>
              <a:rPr lang="fr-FR" b="1" i="1" dirty="0" smtClean="0">
                <a:solidFill>
                  <a:srgbClr val="7030A0"/>
                </a:solidFill>
              </a:rPr>
              <a:t>G</a:t>
            </a:r>
            <a:r>
              <a:rPr lang="fr-FR" b="1" i="1" baseline="-25000" dirty="0" smtClean="0">
                <a:solidFill>
                  <a:srgbClr val="7030A0"/>
                </a:solidFill>
              </a:rPr>
              <a:t>0</a:t>
            </a:r>
            <a:r>
              <a:rPr lang="fr-FR" b="1" i="1" dirty="0" smtClean="0">
                <a:solidFill>
                  <a:srgbClr val="7030A0"/>
                </a:solidFill>
              </a:rPr>
              <a:t>(z) est un passe-bas obtenu par une rotation = </a:t>
            </a:r>
            <a:r>
              <a:rPr lang="fr-FR" b="1" i="1" dirty="0" smtClean="0">
                <a:solidFill>
                  <a:srgbClr val="7030A0"/>
                </a:solidFill>
                <a:sym typeface="Symbol"/>
              </a:rPr>
              <a:t> </a:t>
            </a:r>
            <a:r>
              <a:rPr lang="fr-FR" b="1" i="1" dirty="0" smtClean="0">
                <a:solidFill>
                  <a:srgbClr val="7030A0"/>
                </a:solidFill>
              </a:rPr>
              <a:t>du filtre passe-haut H</a:t>
            </a:r>
            <a:r>
              <a:rPr lang="fr-FR" b="1" i="1" baseline="-25000" dirty="0" smtClean="0">
                <a:solidFill>
                  <a:srgbClr val="7030A0"/>
                </a:solidFill>
              </a:rPr>
              <a:t>1</a:t>
            </a:r>
            <a:r>
              <a:rPr lang="fr-FR" b="1" i="1" dirty="0" smtClean="0">
                <a:solidFill>
                  <a:srgbClr val="7030A0"/>
                </a:solidFill>
              </a:rPr>
              <a:t>(z) dans le plan z</a:t>
            </a:r>
          </a:p>
          <a:p>
            <a:pPr>
              <a:buFont typeface="Wingdings" pitchFamily="2" charset="2"/>
              <a:buChar char="ü"/>
            </a:pPr>
            <a:r>
              <a:rPr lang="fr-FR" b="1" i="1" dirty="0" smtClean="0">
                <a:solidFill>
                  <a:srgbClr val="7030A0"/>
                </a:solidFill>
              </a:rPr>
              <a:t>G</a:t>
            </a:r>
            <a:r>
              <a:rPr lang="fr-FR" b="1" i="1" baseline="-25000" dirty="0" smtClean="0">
                <a:solidFill>
                  <a:srgbClr val="7030A0"/>
                </a:solidFill>
              </a:rPr>
              <a:t>1</a:t>
            </a:r>
            <a:r>
              <a:rPr lang="fr-FR" b="1" i="1" dirty="0" smtClean="0">
                <a:solidFill>
                  <a:srgbClr val="7030A0"/>
                </a:solidFill>
              </a:rPr>
              <a:t>(z) est un passe-haut obtenu par une rotation = </a:t>
            </a:r>
            <a:r>
              <a:rPr lang="fr-FR" b="1" i="1" dirty="0" smtClean="0">
                <a:solidFill>
                  <a:srgbClr val="7030A0"/>
                </a:solidFill>
                <a:sym typeface="Symbol"/>
              </a:rPr>
              <a:t>  </a:t>
            </a:r>
            <a:r>
              <a:rPr lang="fr-FR" b="1" i="1" dirty="0" smtClean="0">
                <a:solidFill>
                  <a:srgbClr val="7030A0"/>
                </a:solidFill>
              </a:rPr>
              <a:t>du filtre passe-bas H</a:t>
            </a:r>
            <a:r>
              <a:rPr lang="fr-FR" b="1" i="1" baseline="-25000" dirty="0" smtClean="0">
                <a:solidFill>
                  <a:srgbClr val="7030A0"/>
                </a:solidFill>
              </a:rPr>
              <a:t>0</a:t>
            </a:r>
            <a:r>
              <a:rPr lang="fr-FR" b="1" i="1" dirty="0" smtClean="0">
                <a:solidFill>
                  <a:srgbClr val="7030A0"/>
                </a:solidFill>
              </a:rPr>
              <a:t>(z) dans le plan z</a:t>
            </a:r>
          </a:p>
          <a:p>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1798068"/>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2868844"/>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177679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283312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1940944"/>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1762349"/>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2369572"/>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176234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286805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1767588"/>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287328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1762349"/>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2868050"/>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1762349"/>
            <a:ext cx="964413" cy="178595"/>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2655324"/>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2298134"/>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1571612"/>
            <a:ext cx="1071570" cy="369332"/>
          </a:xfrm>
          <a:prstGeom prst="rect">
            <a:avLst/>
          </a:prstGeom>
          <a:noFill/>
        </p:spPr>
        <p:txBody>
          <a:bodyPr wrap="square" rtlCol="0">
            <a:spAutoFit/>
          </a:bodyPr>
          <a:lstStyle/>
          <a:p>
            <a:pPr algn="ctr"/>
            <a:r>
              <a:rPr lang="fr-FR" b="1" dirty="0" smtClean="0">
                <a:solidFill>
                  <a:srgbClr val="0070C0"/>
                </a:solidFill>
              </a:rPr>
              <a:t>H</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2" name="ZoneTexte 41"/>
          <p:cNvSpPr txBox="1"/>
          <p:nvPr/>
        </p:nvSpPr>
        <p:spPr>
          <a:xfrm>
            <a:off x="1643042" y="2658422"/>
            <a:ext cx="1071570" cy="369332"/>
          </a:xfrm>
          <a:prstGeom prst="rect">
            <a:avLst/>
          </a:prstGeom>
          <a:noFill/>
        </p:spPr>
        <p:txBody>
          <a:bodyPr wrap="square" rtlCol="0">
            <a:spAutoFit/>
          </a:bodyPr>
          <a:lstStyle/>
          <a:p>
            <a:pPr algn="ctr"/>
            <a:r>
              <a:rPr lang="fr-FR" b="1" dirty="0" smtClean="0">
                <a:solidFill>
                  <a:srgbClr val="C00000"/>
                </a:solidFill>
              </a:rPr>
              <a:t>H</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3" name="ZoneTexte 42"/>
          <p:cNvSpPr txBox="1"/>
          <p:nvPr/>
        </p:nvSpPr>
        <p:spPr>
          <a:xfrm>
            <a:off x="5286380" y="1583754"/>
            <a:ext cx="1071570" cy="369332"/>
          </a:xfrm>
          <a:prstGeom prst="rect">
            <a:avLst/>
          </a:prstGeom>
          <a:noFill/>
        </p:spPr>
        <p:txBody>
          <a:bodyPr wrap="square" rtlCol="0">
            <a:spAutoFit/>
          </a:bodyPr>
          <a:lstStyle/>
          <a:p>
            <a:pPr algn="ctr"/>
            <a:r>
              <a:rPr lang="fr-FR" b="1" dirty="0" smtClean="0">
                <a:solidFill>
                  <a:srgbClr val="0070C0"/>
                </a:solidFill>
              </a:rPr>
              <a:t>G</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4" name="ZoneTexte 43"/>
          <p:cNvSpPr txBox="1"/>
          <p:nvPr/>
        </p:nvSpPr>
        <p:spPr>
          <a:xfrm>
            <a:off x="5286380" y="2699380"/>
            <a:ext cx="1071570" cy="369332"/>
          </a:xfrm>
          <a:prstGeom prst="rect">
            <a:avLst/>
          </a:prstGeom>
          <a:noFill/>
        </p:spPr>
        <p:txBody>
          <a:bodyPr wrap="square" rtlCol="0">
            <a:spAutoFit/>
          </a:bodyPr>
          <a:lstStyle/>
          <a:p>
            <a:pPr algn="ctr"/>
            <a:r>
              <a:rPr lang="fr-FR" b="1" dirty="0" smtClean="0">
                <a:solidFill>
                  <a:srgbClr val="C00000"/>
                </a:solidFill>
              </a:rPr>
              <a:t>G</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5" name="ZoneTexte 44"/>
          <p:cNvSpPr txBox="1"/>
          <p:nvPr/>
        </p:nvSpPr>
        <p:spPr>
          <a:xfrm>
            <a:off x="3357554" y="1598994"/>
            <a:ext cx="428628" cy="369332"/>
          </a:xfrm>
          <a:prstGeom prst="rect">
            <a:avLst/>
          </a:prstGeom>
          <a:noFill/>
        </p:spPr>
        <p:txBody>
          <a:bodyPr wrap="square" rtlCol="0">
            <a:spAutoFit/>
          </a:bodyPr>
          <a:lstStyle/>
          <a:p>
            <a:r>
              <a:rPr lang="fr-FR" b="1" dirty="0" smtClean="0"/>
              <a:t>2</a:t>
            </a:r>
            <a:endParaRPr lang="fr-FR" b="1" dirty="0"/>
          </a:p>
        </p:txBody>
      </p:sp>
      <p:sp>
        <p:nvSpPr>
          <p:cNvPr id="46" name="ZoneTexte 45"/>
          <p:cNvSpPr txBox="1"/>
          <p:nvPr/>
        </p:nvSpPr>
        <p:spPr>
          <a:xfrm>
            <a:off x="4643438" y="1597330"/>
            <a:ext cx="428628" cy="369332"/>
          </a:xfrm>
          <a:prstGeom prst="rect">
            <a:avLst/>
          </a:prstGeom>
          <a:noFill/>
        </p:spPr>
        <p:txBody>
          <a:bodyPr wrap="square" rtlCol="0">
            <a:spAutoFit/>
          </a:bodyPr>
          <a:lstStyle/>
          <a:p>
            <a:r>
              <a:rPr lang="fr-FR" b="1" dirty="0" smtClean="0"/>
              <a:t>2</a:t>
            </a:r>
            <a:endParaRPr lang="fr-FR" b="1" dirty="0"/>
          </a:p>
        </p:txBody>
      </p:sp>
      <p:sp>
        <p:nvSpPr>
          <p:cNvPr id="47" name="ZoneTexte 46"/>
          <p:cNvSpPr txBox="1"/>
          <p:nvPr/>
        </p:nvSpPr>
        <p:spPr>
          <a:xfrm>
            <a:off x="3357554" y="2643182"/>
            <a:ext cx="428628" cy="369332"/>
          </a:xfrm>
          <a:prstGeom prst="rect">
            <a:avLst/>
          </a:prstGeom>
          <a:noFill/>
        </p:spPr>
        <p:txBody>
          <a:bodyPr wrap="square" rtlCol="0">
            <a:spAutoFit/>
          </a:bodyPr>
          <a:lstStyle/>
          <a:p>
            <a:r>
              <a:rPr lang="fr-FR" b="1" dirty="0" smtClean="0"/>
              <a:t>2</a:t>
            </a:r>
            <a:endParaRPr lang="fr-FR" b="1" dirty="0"/>
          </a:p>
        </p:txBody>
      </p:sp>
      <p:sp>
        <p:nvSpPr>
          <p:cNvPr id="48" name="ZoneTexte 47"/>
          <p:cNvSpPr txBox="1"/>
          <p:nvPr/>
        </p:nvSpPr>
        <p:spPr>
          <a:xfrm>
            <a:off x="4643438" y="2641518"/>
            <a:ext cx="428628" cy="369332"/>
          </a:xfrm>
          <a:prstGeom prst="rect">
            <a:avLst/>
          </a:prstGeom>
          <a:noFill/>
        </p:spPr>
        <p:txBody>
          <a:bodyPr wrap="square" rtlCol="0">
            <a:spAutoFit/>
          </a:bodyPr>
          <a:lstStyle/>
          <a:p>
            <a:r>
              <a:rPr lang="fr-FR" b="1" dirty="0" smtClean="0"/>
              <a:t>2</a:t>
            </a:r>
            <a:endParaRPr lang="fr-FR" b="1" dirty="0"/>
          </a:p>
        </p:txBody>
      </p:sp>
      <p:sp>
        <p:nvSpPr>
          <p:cNvPr id="51" name="ZoneTexte 50"/>
          <p:cNvSpPr txBox="1"/>
          <p:nvPr/>
        </p:nvSpPr>
        <p:spPr>
          <a:xfrm>
            <a:off x="500066" y="2012382"/>
            <a:ext cx="642910" cy="369332"/>
          </a:xfrm>
          <a:prstGeom prst="rect">
            <a:avLst/>
          </a:prstGeom>
          <a:noFill/>
        </p:spPr>
        <p:txBody>
          <a:bodyPr wrap="square" rtlCol="0">
            <a:spAutoFit/>
          </a:bodyPr>
          <a:lstStyle/>
          <a:p>
            <a:r>
              <a:rPr lang="fr-FR" b="1" dirty="0" smtClean="0">
                <a:solidFill>
                  <a:srgbClr val="00B050"/>
                </a:solidFill>
              </a:rPr>
              <a:t>x(n)</a:t>
            </a:r>
            <a:endParaRPr lang="fr-FR" b="1" dirty="0">
              <a:solidFill>
                <a:srgbClr val="00B050"/>
              </a:solidFill>
            </a:endParaRPr>
          </a:p>
        </p:txBody>
      </p:sp>
      <p:sp>
        <p:nvSpPr>
          <p:cNvPr id="52" name="ZoneTexte 51"/>
          <p:cNvSpPr txBox="1"/>
          <p:nvPr/>
        </p:nvSpPr>
        <p:spPr>
          <a:xfrm>
            <a:off x="7643834" y="1940944"/>
            <a:ext cx="642910" cy="369332"/>
          </a:xfrm>
          <a:prstGeom prst="rect">
            <a:avLst/>
          </a:prstGeom>
          <a:noFill/>
        </p:spPr>
        <p:txBody>
          <a:bodyPr wrap="square" rtlCol="0">
            <a:spAutoFit/>
          </a:bodyPr>
          <a:lstStyle/>
          <a:p>
            <a:r>
              <a:rPr lang="fr-FR" b="1" dirty="0" smtClean="0">
                <a:solidFill>
                  <a:srgbClr val="002060"/>
                </a:solidFill>
              </a:rPr>
              <a:t>x’(n)</a:t>
            </a:r>
            <a:endParaRPr lang="fr-FR" b="1" dirty="0">
              <a:solidFill>
                <a:srgbClr val="002060"/>
              </a:solidFill>
            </a:endParaRPr>
          </a:p>
        </p:txBody>
      </p:sp>
      <p:sp>
        <p:nvSpPr>
          <p:cNvPr id="53" name="ZoneTexte 52"/>
          <p:cNvSpPr txBox="1"/>
          <p:nvPr/>
        </p:nvSpPr>
        <p:spPr>
          <a:xfrm>
            <a:off x="2571736" y="1012250"/>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0</a:t>
            </a:r>
            <a:r>
              <a:rPr lang="fr-FR" b="1" dirty="0" smtClean="0">
                <a:solidFill>
                  <a:srgbClr val="00B050"/>
                </a:solidFill>
              </a:rPr>
              <a:t>(n)</a:t>
            </a:r>
            <a:endParaRPr lang="fr-FR" b="1" dirty="0">
              <a:solidFill>
                <a:srgbClr val="00B050"/>
              </a:solidFill>
            </a:endParaRPr>
          </a:p>
        </p:txBody>
      </p:sp>
      <p:sp>
        <p:nvSpPr>
          <p:cNvPr id="55" name="ZoneTexte 54"/>
          <p:cNvSpPr txBox="1"/>
          <p:nvPr/>
        </p:nvSpPr>
        <p:spPr>
          <a:xfrm>
            <a:off x="2643206" y="3071810"/>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1</a:t>
            </a:r>
            <a:r>
              <a:rPr lang="fr-FR" b="1" dirty="0" smtClean="0">
                <a:solidFill>
                  <a:srgbClr val="00B050"/>
                </a:solidFill>
              </a:rPr>
              <a:t>(n)</a:t>
            </a:r>
            <a:endParaRPr lang="fr-FR" b="1" dirty="0">
              <a:solidFill>
                <a:srgbClr val="00B050"/>
              </a:solidFill>
            </a:endParaRPr>
          </a:p>
        </p:txBody>
      </p:sp>
      <p:sp>
        <p:nvSpPr>
          <p:cNvPr id="56" name="ZoneTexte 55"/>
          <p:cNvSpPr txBox="1"/>
          <p:nvPr/>
        </p:nvSpPr>
        <p:spPr>
          <a:xfrm>
            <a:off x="3617588" y="1369440"/>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0</a:t>
            </a:r>
            <a:r>
              <a:rPr lang="fr-FR" b="1" dirty="0" smtClean="0">
                <a:solidFill>
                  <a:srgbClr val="002060"/>
                </a:solidFill>
              </a:rPr>
              <a:t>(n)</a:t>
            </a:r>
            <a:endParaRPr lang="fr-FR" b="1" dirty="0">
              <a:solidFill>
                <a:srgbClr val="002060"/>
              </a:solidFill>
            </a:endParaRPr>
          </a:p>
        </p:txBody>
      </p:sp>
      <p:sp>
        <p:nvSpPr>
          <p:cNvPr id="57" name="ZoneTexte 56"/>
          <p:cNvSpPr txBox="1"/>
          <p:nvPr/>
        </p:nvSpPr>
        <p:spPr>
          <a:xfrm>
            <a:off x="3689058" y="3071810"/>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1</a:t>
            </a:r>
            <a:r>
              <a:rPr lang="fr-FR" b="1" dirty="0" smtClean="0">
                <a:solidFill>
                  <a:srgbClr val="002060"/>
                </a:solidFill>
              </a:rPr>
              <a:t>(n)</a:t>
            </a:r>
            <a:endParaRPr lang="fr-FR" b="1" dirty="0">
              <a:solidFill>
                <a:srgbClr val="002060"/>
              </a:solidFill>
            </a:endParaRPr>
          </a:p>
        </p:txBody>
      </p:sp>
      <p:sp>
        <p:nvSpPr>
          <p:cNvPr id="58" name="ZoneTexte 57"/>
          <p:cNvSpPr txBox="1"/>
          <p:nvPr/>
        </p:nvSpPr>
        <p:spPr>
          <a:xfrm>
            <a:off x="4786314" y="1012250"/>
            <a:ext cx="78581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0</a:t>
            </a:r>
            <a:r>
              <a:rPr lang="fr-FR" b="1" dirty="0" smtClean="0">
                <a:solidFill>
                  <a:srgbClr val="7030A0"/>
                </a:solidFill>
              </a:rPr>
              <a:t>(n)</a:t>
            </a:r>
            <a:endParaRPr lang="fr-FR" b="1" dirty="0">
              <a:solidFill>
                <a:srgbClr val="7030A0"/>
              </a:solidFill>
            </a:endParaRPr>
          </a:p>
        </p:txBody>
      </p:sp>
      <p:sp>
        <p:nvSpPr>
          <p:cNvPr id="59" name="ZoneTexte 58"/>
          <p:cNvSpPr txBox="1"/>
          <p:nvPr/>
        </p:nvSpPr>
        <p:spPr>
          <a:xfrm>
            <a:off x="4857784" y="3071810"/>
            <a:ext cx="71434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1</a:t>
            </a:r>
            <a:r>
              <a:rPr lang="fr-FR" b="1" dirty="0" smtClean="0">
                <a:solidFill>
                  <a:srgbClr val="7030A0"/>
                </a:solidFill>
              </a:rPr>
              <a:t>(n)</a:t>
            </a:r>
            <a:endParaRPr lang="fr-FR" b="1" dirty="0">
              <a:solidFill>
                <a:srgbClr val="7030A0"/>
              </a:solidFill>
            </a:endParaRPr>
          </a:p>
        </p:txBody>
      </p:sp>
      <p:sp>
        <p:nvSpPr>
          <p:cNvPr id="63" name="Accolade ouvrante 62"/>
          <p:cNvSpPr/>
          <p:nvPr/>
        </p:nvSpPr>
        <p:spPr>
          <a:xfrm rot="5400000">
            <a:off x="2393138"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500042"/>
            <a:ext cx="2500330" cy="369332"/>
          </a:xfrm>
          <a:prstGeom prst="rect">
            <a:avLst/>
          </a:prstGeom>
          <a:noFill/>
        </p:spPr>
        <p:txBody>
          <a:bodyPr wrap="square" rtlCol="0">
            <a:spAutoFit/>
          </a:bodyPr>
          <a:lstStyle/>
          <a:p>
            <a:pPr algn="ctr"/>
            <a:r>
              <a:rPr lang="fr-FR" b="1" dirty="0" smtClean="0">
                <a:solidFill>
                  <a:srgbClr val="FF0000"/>
                </a:solidFill>
              </a:rPr>
              <a:t>SYNTHESE</a:t>
            </a:r>
            <a:endParaRPr lang="fr-FR" b="1" dirty="0">
              <a:solidFill>
                <a:srgbClr val="FF0000"/>
              </a:solidFill>
            </a:endParaRPr>
          </a:p>
        </p:txBody>
      </p:sp>
      <p:sp>
        <p:nvSpPr>
          <p:cNvPr id="66" name="ZoneTexte 65"/>
          <p:cNvSpPr txBox="1"/>
          <p:nvPr/>
        </p:nvSpPr>
        <p:spPr>
          <a:xfrm>
            <a:off x="1500166" y="512184"/>
            <a:ext cx="2500330" cy="369332"/>
          </a:xfrm>
          <a:prstGeom prst="rect">
            <a:avLst/>
          </a:prstGeom>
          <a:noFill/>
        </p:spPr>
        <p:txBody>
          <a:bodyPr wrap="square" rtlCol="0">
            <a:spAutoFit/>
          </a:bodyPr>
          <a:lstStyle/>
          <a:p>
            <a:pPr algn="ctr"/>
            <a:r>
              <a:rPr lang="fr-FR" b="1" dirty="0" smtClean="0">
                <a:solidFill>
                  <a:schemeClr val="accent2">
                    <a:lumMod val="50000"/>
                  </a:schemeClr>
                </a:solidFill>
              </a:rPr>
              <a:t>ANALYSE</a:t>
            </a:r>
            <a:endParaRPr lang="fr-FR" b="1" dirty="0">
              <a:solidFill>
                <a:schemeClr val="accent2">
                  <a:lumMod val="50000"/>
                </a:schemeClr>
              </a:solidFill>
            </a:endParaRPr>
          </a:p>
        </p:txBody>
      </p:sp>
      <p:sp>
        <p:nvSpPr>
          <p:cNvPr id="67" name="ZoneTexte 66"/>
          <p:cNvSpPr txBox="1"/>
          <p:nvPr/>
        </p:nvSpPr>
        <p:spPr>
          <a:xfrm>
            <a:off x="7072330" y="2012382"/>
            <a:ext cx="500066" cy="553998"/>
          </a:xfrm>
          <a:prstGeom prst="rect">
            <a:avLst/>
          </a:prstGeom>
          <a:noFill/>
        </p:spPr>
        <p:txBody>
          <a:bodyPr wrap="square" rtlCol="0">
            <a:spAutoFit/>
          </a:bodyPr>
          <a:lstStyle/>
          <a:p>
            <a:pPr algn="ctr"/>
            <a:r>
              <a:rPr lang="fr-FR" sz="3000" dirty="0" smtClean="0">
                <a:solidFill>
                  <a:schemeClr val="accent2">
                    <a:lumMod val="50000"/>
                  </a:schemeClr>
                </a:solidFill>
              </a:rPr>
              <a:t>+</a:t>
            </a:r>
            <a:endParaRPr lang="fr-FR" sz="3000" dirty="0">
              <a:solidFill>
                <a:schemeClr val="accent2">
                  <a:lumMod val="50000"/>
                </a:schemeClr>
              </a:solidFill>
            </a:endParaRPr>
          </a:p>
        </p:txBody>
      </p:sp>
      <p:sp>
        <p:nvSpPr>
          <p:cNvPr id="68" name="ZoneTexte 67"/>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BANC DE FILTRES A DEUX CANAUX DE HAAR</a:t>
            </a:r>
            <a:endParaRPr lang="fr-FR" sz="3000" b="1" dirty="0">
              <a:solidFill>
                <a:srgbClr val="FF0000"/>
              </a:solidFill>
              <a:latin typeface="Times New Roman" pitchFamily="18" charset="0"/>
              <a:cs typeface="Times New Roman" pitchFamily="18" charset="0"/>
            </a:endParaRPr>
          </a:p>
        </p:txBody>
      </p:sp>
      <p:graphicFrame>
        <p:nvGraphicFramePr>
          <p:cNvPr id="60" name="Objet 59"/>
          <p:cNvGraphicFramePr>
            <a:graphicFrameLocks noChangeAspect="1"/>
          </p:cNvGraphicFramePr>
          <p:nvPr/>
        </p:nvGraphicFramePr>
        <p:xfrm>
          <a:off x="785786" y="5286388"/>
          <a:ext cx="2154662" cy="785818"/>
        </p:xfrm>
        <a:graphic>
          <a:graphicData uri="http://schemas.openxmlformats.org/presentationml/2006/ole">
            <p:oleObj spid="_x0000_s44034" name="Équation" r:id="rId3" imgW="1079280" imgH="393480" progId="Equation.3">
              <p:embed/>
            </p:oleObj>
          </a:graphicData>
        </a:graphic>
      </p:graphicFrame>
      <p:graphicFrame>
        <p:nvGraphicFramePr>
          <p:cNvPr id="44035" name="Object 3"/>
          <p:cNvGraphicFramePr>
            <a:graphicFrameLocks noChangeAspect="1"/>
          </p:cNvGraphicFramePr>
          <p:nvPr/>
        </p:nvGraphicFramePr>
        <p:xfrm>
          <a:off x="4286248" y="5214948"/>
          <a:ext cx="3471862" cy="785820"/>
        </p:xfrm>
        <a:graphic>
          <a:graphicData uri="http://schemas.openxmlformats.org/presentationml/2006/ole">
            <p:oleObj spid="_x0000_s44035" name="Équation" r:id="rId4" imgW="1739880" imgH="393480" progId="Equation.3">
              <p:embed/>
            </p:oleObj>
          </a:graphicData>
        </a:graphic>
      </p:graphicFrame>
      <p:graphicFrame>
        <p:nvGraphicFramePr>
          <p:cNvPr id="44036" name="Object 4"/>
          <p:cNvGraphicFramePr>
            <a:graphicFrameLocks noChangeAspect="1"/>
          </p:cNvGraphicFramePr>
          <p:nvPr/>
        </p:nvGraphicFramePr>
        <p:xfrm>
          <a:off x="95248" y="6072211"/>
          <a:ext cx="4048124" cy="785813"/>
        </p:xfrm>
        <a:graphic>
          <a:graphicData uri="http://schemas.openxmlformats.org/presentationml/2006/ole">
            <p:oleObj spid="_x0000_s44036" name="Équation" r:id="rId5" imgW="2171520" imgH="393480" progId="Equation.3">
              <p:embed/>
            </p:oleObj>
          </a:graphicData>
        </a:graphic>
      </p:graphicFrame>
      <p:graphicFrame>
        <p:nvGraphicFramePr>
          <p:cNvPr id="44037" name="Object 5"/>
          <p:cNvGraphicFramePr>
            <a:graphicFrameLocks noChangeAspect="1"/>
          </p:cNvGraphicFramePr>
          <p:nvPr/>
        </p:nvGraphicFramePr>
        <p:xfrm>
          <a:off x="4357686" y="6072212"/>
          <a:ext cx="4552949" cy="785812"/>
        </p:xfrm>
        <a:graphic>
          <a:graphicData uri="http://schemas.openxmlformats.org/presentationml/2006/ole">
            <p:oleObj spid="_x0000_s44037" name="Équation" r:id="rId6" imgW="2438280" imgH="393480" progId="Equation.3">
              <p:embed/>
            </p:oleObj>
          </a:graphicData>
        </a:graphic>
      </p:graphicFrame>
      <p:sp>
        <p:nvSpPr>
          <p:cNvPr id="61" name="ZoneTexte 60"/>
          <p:cNvSpPr txBox="1"/>
          <p:nvPr/>
        </p:nvSpPr>
        <p:spPr>
          <a:xfrm>
            <a:off x="0" y="3429000"/>
            <a:ext cx="9144000" cy="769441"/>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Les filtres de </a:t>
            </a:r>
            <a:r>
              <a:rPr lang="fr-FR" sz="2200" dirty="0" err="1" smtClean="0">
                <a:solidFill>
                  <a:srgbClr val="002060"/>
                </a:solidFill>
                <a:latin typeface="Times New Roman" pitchFamily="18" charset="0"/>
                <a:cs typeface="Times New Roman" pitchFamily="18" charset="0"/>
              </a:rPr>
              <a:t>Haar</a:t>
            </a:r>
            <a:r>
              <a:rPr lang="fr-FR" sz="2200" dirty="0" smtClean="0">
                <a:solidFill>
                  <a:srgbClr val="002060"/>
                </a:solidFill>
                <a:latin typeface="Times New Roman" pitchFamily="18" charset="0"/>
                <a:cs typeface="Times New Roman" pitchFamily="18" charset="0"/>
              </a:rPr>
              <a:t> très utilisés en traitement du signal et traitement d’images, se présentent sous la forme :</a:t>
            </a:r>
            <a:endParaRPr lang="fr-FR" sz="2200" dirty="0">
              <a:solidFill>
                <a:srgbClr val="002060"/>
              </a:solidFill>
              <a:latin typeface="Times New Roman" pitchFamily="18" charset="0"/>
              <a:cs typeface="Times New Roman" pitchFamily="18" charset="0"/>
            </a:endParaRPr>
          </a:p>
        </p:txBody>
      </p:sp>
      <p:graphicFrame>
        <p:nvGraphicFramePr>
          <p:cNvPr id="62" name="Objet 61"/>
          <p:cNvGraphicFramePr>
            <a:graphicFrameLocks noChangeAspect="1"/>
          </p:cNvGraphicFramePr>
          <p:nvPr/>
        </p:nvGraphicFramePr>
        <p:xfrm>
          <a:off x="3643306" y="3786190"/>
          <a:ext cx="1428760" cy="876539"/>
        </p:xfrm>
        <a:graphic>
          <a:graphicData uri="http://schemas.openxmlformats.org/presentationml/2006/ole">
            <p:oleObj spid="_x0000_s44038" name="Équation" r:id="rId7" imgW="444240" imgH="444240" progId="Equation.3">
              <p:embed/>
            </p:oleObj>
          </a:graphicData>
        </a:graphic>
      </p:graphicFrame>
      <p:sp>
        <p:nvSpPr>
          <p:cNvPr id="69" name="ZoneTexte 68"/>
          <p:cNvSpPr txBox="1"/>
          <p:nvPr/>
        </p:nvSpPr>
        <p:spPr>
          <a:xfrm>
            <a:off x="0" y="4588385"/>
            <a:ext cx="9144000" cy="769441"/>
          </a:xfrm>
          <a:prstGeom prst="rect">
            <a:avLst/>
          </a:prstGeom>
          <a:noFill/>
        </p:spPr>
        <p:txBody>
          <a:bodyPr wrap="square" rtlCol="0">
            <a:spAutoFit/>
          </a:bodyPr>
          <a:lstStyle/>
          <a:p>
            <a:pPr algn="just"/>
            <a:r>
              <a:rPr lang="fr-FR" sz="2200" dirty="0" smtClean="0">
                <a:solidFill>
                  <a:srgbClr val="7030A0"/>
                </a:solidFill>
              </a:rPr>
              <a:t>Dès lors, nous pouvons déduire les filtres d’analyse et de synthèse d’un banc de filtres à deux canaux utilisant des filtres de </a:t>
            </a:r>
            <a:r>
              <a:rPr lang="fr-FR" sz="2200" dirty="0" err="1" smtClean="0">
                <a:solidFill>
                  <a:srgbClr val="7030A0"/>
                </a:solidFill>
              </a:rPr>
              <a:t>Haar</a:t>
            </a:r>
            <a:r>
              <a:rPr lang="fr-FR" sz="2200" dirty="0" smtClean="0">
                <a:solidFill>
                  <a:srgbClr val="7030A0"/>
                </a:solidFill>
              </a:rPr>
              <a:t>:</a:t>
            </a:r>
            <a:endParaRPr lang="fr-FR" sz="2200" dirty="0">
              <a:solidFill>
                <a:srgbClr val="7030A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1798068"/>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2868844"/>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177679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283312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1928802"/>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1762349"/>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2369572"/>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176234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286805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1767588"/>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287328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1762349"/>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2868050"/>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1762349"/>
            <a:ext cx="964413" cy="16645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2643182"/>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2285992"/>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1571612"/>
            <a:ext cx="1071570" cy="369332"/>
          </a:xfrm>
          <a:prstGeom prst="rect">
            <a:avLst/>
          </a:prstGeom>
          <a:noFill/>
        </p:spPr>
        <p:txBody>
          <a:bodyPr wrap="square" rtlCol="0">
            <a:spAutoFit/>
          </a:bodyPr>
          <a:lstStyle/>
          <a:p>
            <a:pPr algn="ctr"/>
            <a:r>
              <a:rPr lang="fr-FR" b="1" dirty="0" smtClean="0">
                <a:solidFill>
                  <a:srgbClr val="0070C0"/>
                </a:solidFill>
              </a:rPr>
              <a:t>H</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2" name="ZoneTexte 41"/>
          <p:cNvSpPr txBox="1"/>
          <p:nvPr/>
        </p:nvSpPr>
        <p:spPr>
          <a:xfrm>
            <a:off x="1643042" y="2658422"/>
            <a:ext cx="1071570" cy="369332"/>
          </a:xfrm>
          <a:prstGeom prst="rect">
            <a:avLst/>
          </a:prstGeom>
          <a:noFill/>
        </p:spPr>
        <p:txBody>
          <a:bodyPr wrap="square" rtlCol="0">
            <a:spAutoFit/>
          </a:bodyPr>
          <a:lstStyle/>
          <a:p>
            <a:pPr algn="ctr"/>
            <a:r>
              <a:rPr lang="fr-FR" b="1" dirty="0" smtClean="0">
                <a:solidFill>
                  <a:srgbClr val="C00000"/>
                </a:solidFill>
              </a:rPr>
              <a:t>H</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3" name="ZoneTexte 42"/>
          <p:cNvSpPr txBox="1"/>
          <p:nvPr/>
        </p:nvSpPr>
        <p:spPr>
          <a:xfrm>
            <a:off x="5286380" y="1583754"/>
            <a:ext cx="1071570" cy="369332"/>
          </a:xfrm>
          <a:prstGeom prst="rect">
            <a:avLst/>
          </a:prstGeom>
          <a:noFill/>
        </p:spPr>
        <p:txBody>
          <a:bodyPr wrap="square" rtlCol="0">
            <a:spAutoFit/>
          </a:bodyPr>
          <a:lstStyle/>
          <a:p>
            <a:pPr algn="ctr"/>
            <a:r>
              <a:rPr lang="fr-FR" b="1" dirty="0" smtClean="0">
                <a:solidFill>
                  <a:srgbClr val="0070C0"/>
                </a:solidFill>
              </a:rPr>
              <a:t>G</a:t>
            </a:r>
            <a:r>
              <a:rPr lang="fr-FR" b="1" baseline="-25000" dirty="0" smtClean="0">
                <a:solidFill>
                  <a:srgbClr val="0070C0"/>
                </a:solidFill>
              </a:rPr>
              <a:t>0</a:t>
            </a:r>
            <a:r>
              <a:rPr lang="fr-FR" b="1" dirty="0" smtClean="0">
                <a:solidFill>
                  <a:srgbClr val="0070C0"/>
                </a:solidFill>
              </a:rPr>
              <a:t>(z)</a:t>
            </a:r>
            <a:endParaRPr lang="fr-FR" b="1" dirty="0">
              <a:solidFill>
                <a:srgbClr val="0070C0"/>
              </a:solidFill>
            </a:endParaRPr>
          </a:p>
        </p:txBody>
      </p:sp>
      <p:sp>
        <p:nvSpPr>
          <p:cNvPr id="44" name="ZoneTexte 43"/>
          <p:cNvSpPr txBox="1"/>
          <p:nvPr/>
        </p:nvSpPr>
        <p:spPr>
          <a:xfrm>
            <a:off x="5286380" y="2699380"/>
            <a:ext cx="1071570" cy="369332"/>
          </a:xfrm>
          <a:prstGeom prst="rect">
            <a:avLst/>
          </a:prstGeom>
          <a:noFill/>
        </p:spPr>
        <p:txBody>
          <a:bodyPr wrap="square" rtlCol="0">
            <a:spAutoFit/>
          </a:bodyPr>
          <a:lstStyle/>
          <a:p>
            <a:pPr algn="ctr"/>
            <a:r>
              <a:rPr lang="fr-FR" b="1" dirty="0" smtClean="0">
                <a:solidFill>
                  <a:srgbClr val="C00000"/>
                </a:solidFill>
              </a:rPr>
              <a:t>G</a:t>
            </a:r>
            <a:r>
              <a:rPr lang="fr-FR" b="1" baseline="-25000" dirty="0" smtClean="0">
                <a:solidFill>
                  <a:srgbClr val="C00000"/>
                </a:solidFill>
              </a:rPr>
              <a:t>1</a:t>
            </a:r>
            <a:r>
              <a:rPr lang="fr-FR" b="1" dirty="0" smtClean="0">
                <a:solidFill>
                  <a:srgbClr val="C00000"/>
                </a:solidFill>
              </a:rPr>
              <a:t>(z)</a:t>
            </a:r>
            <a:endParaRPr lang="fr-FR" b="1" dirty="0">
              <a:solidFill>
                <a:srgbClr val="C00000"/>
              </a:solidFill>
            </a:endParaRPr>
          </a:p>
        </p:txBody>
      </p:sp>
      <p:sp>
        <p:nvSpPr>
          <p:cNvPr id="45" name="ZoneTexte 44"/>
          <p:cNvSpPr txBox="1"/>
          <p:nvPr/>
        </p:nvSpPr>
        <p:spPr>
          <a:xfrm>
            <a:off x="3357554" y="1598994"/>
            <a:ext cx="428628" cy="369332"/>
          </a:xfrm>
          <a:prstGeom prst="rect">
            <a:avLst/>
          </a:prstGeom>
          <a:noFill/>
        </p:spPr>
        <p:txBody>
          <a:bodyPr wrap="square" rtlCol="0">
            <a:spAutoFit/>
          </a:bodyPr>
          <a:lstStyle/>
          <a:p>
            <a:r>
              <a:rPr lang="fr-FR" b="1" dirty="0" smtClean="0"/>
              <a:t>M</a:t>
            </a:r>
            <a:endParaRPr lang="fr-FR" b="1" dirty="0"/>
          </a:p>
        </p:txBody>
      </p:sp>
      <p:sp>
        <p:nvSpPr>
          <p:cNvPr id="46" name="ZoneTexte 45"/>
          <p:cNvSpPr txBox="1"/>
          <p:nvPr/>
        </p:nvSpPr>
        <p:spPr>
          <a:xfrm>
            <a:off x="4643438" y="1597330"/>
            <a:ext cx="428628" cy="369332"/>
          </a:xfrm>
          <a:prstGeom prst="rect">
            <a:avLst/>
          </a:prstGeom>
          <a:noFill/>
        </p:spPr>
        <p:txBody>
          <a:bodyPr wrap="square" rtlCol="0">
            <a:spAutoFit/>
          </a:bodyPr>
          <a:lstStyle/>
          <a:p>
            <a:r>
              <a:rPr lang="fr-FR" b="1" dirty="0" smtClean="0"/>
              <a:t>M</a:t>
            </a:r>
            <a:endParaRPr lang="fr-FR" b="1" dirty="0"/>
          </a:p>
        </p:txBody>
      </p:sp>
      <p:sp>
        <p:nvSpPr>
          <p:cNvPr id="47" name="ZoneTexte 46"/>
          <p:cNvSpPr txBox="1"/>
          <p:nvPr/>
        </p:nvSpPr>
        <p:spPr>
          <a:xfrm>
            <a:off x="3357554" y="2643182"/>
            <a:ext cx="428628" cy="369332"/>
          </a:xfrm>
          <a:prstGeom prst="rect">
            <a:avLst/>
          </a:prstGeom>
          <a:noFill/>
        </p:spPr>
        <p:txBody>
          <a:bodyPr wrap="square" rtlCol="0">
            <a:spAutoFit/>
          </a:bodyPr>
          <a:lstStyle/>
          <a:p>
            <a:endParaRPr lang="fr-FR" b="1" dirty="0"/>
          </a:p>
        </p:txBody>
      </p:sp>
      <p:sp>
        <p:nvSpPr>
          <p:cNvPr id="48" name="ZoneTexte 47"/>
          <p:cNvSpPr txBox="1"/>
          <p:nvPr/>
        </p:nvSpPr>
        <p:spPr>
          <a:xfrm>
            <a:off x="4643438" y="2641518"/>
            <a:ext cx="428628" cy="369332"/>
          </a:xfrm>
          <a:prstGeom prst="rect">
            <a:avLst/>
          </a:prstGeom>
          <a:noFill/>
        </p:spPr>
        <p:txBody>
          <a:bodyPr wrap="square" rtlCol="0">
            <a:spAutoFit/>
          </a:bodyPr>
          <a:lstStyle/>
          <a:p>
            <a:r>
              <a:rPr lang="fr-FR" b="1" dirty="0" smtClean="0"/>
              <a:t>M</a:t>
            </a:r>
            <a:endParaRPr lang="fr-FR" b="1" dirty="0"/>
          </a:p>
        </p:txBody>
      </p:sp>
      <p:sp>
        <p:nvSpPr>
          <p:cNvPr id="51" name="ZoneTexte 50"/>
          <p:cNvSpPr txBox="1"/>
          <p:nvPr/>
        </p:nvSpPr>
        <p:spPr>
          <a:xfrm>
            <a:off x="500066" y="2012382"/>
            <a:ext cx="642910" cy="369332"/>
          </a:xfrm>
          <a:prstGeom prst="rect">
            <a:avLst/>
          </a:prstGeom>
          <a:noFill/>
        </p:spPr>
        <p:txBody>
          <a:bodyPr wrap="square" rtlCol="0">
            <a:spAutoFit/>
          </a:bodyPr>
          <a:lstStyle/>
          <a:p>
            <a:r>
              <a:rPr lang="fr-FR" b="1" dirty="0" smtClean="0">
                <a:solidFill>
                  <a:srgbClr val="00B050"/>
                </a:solidFill>
              </a:rPr>
              <a:t>x(n)</a:t>
            </a:r>
            <a:endParaRPr lang="fr-FR" b="1" dirty="0">
              <a:solidFill>
                <a:srgbClr val="00B050"/>
              </a:solidFill>
            </a:endParaRPr>
          </a:p>
        </p:txBody>
      </p:sp>
      <p:sp>
        <p:nvSpPr>
          <p:cNvPr id="52" name="ZoneTexte 51"/>
          <p:cNvSpPr txBox="1"/>
          <p:nvPr/>
        </p:nvSpPr>
        <p:spPr>
          <a:xfrm>
            <a:off x="7643834" y="1940944"/>
            <a:ext cx="642910" cy="369332"/>
          </a:xfrm>
          <a:prstGeom prst="rect">
            <a:avLst/>
          </a:prstGeom>
          <a:noFill/>
        </p:spPr>
        <p:txBody>
          <a:bodyPr wrap="square" rtlCol="0">
            <a:spAutoFit/>
          </a:bodyPr>
          <a:lstStyle/>
          <a:p>
            <a:r>
              <a:rPr lang="fr-FR" b="1" dirty="0" smtClean="0">
                <a:solidFill>
                  <a:srgbClr val="002060"/>
                </a:solidFill>
              </a:rPr>
              <a:t>x’(n)</a:t>
            </a:r>
            <a:endParaRPr lang="fr-FR" b="1" dirty="0">
              <a:solidFill>
                <a:srgbClr val="002060"/>
              </a:solidFill>
            </a:endParaRPr>
          </a:p>
        </p:txBody>
      </p:sp>
      <p:sp>
        <p:nvSpPr>
          <p:cNvPr id="53" name="ZoneTexte 52"/>
          <p:cNvSpPr txBox="1"/>
          <p:nvPr/>
        </p:nvSpPr>
        <p:spPr>
          <a:xfrm>
            <a:off x="2571736" y="1012250"/>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0</a:t>
            </a:r>
            <a:r>
              <a:rPr lang="fr-FR" b="1" dirty="0" smtClean="0">
                <a:solidFill>
                  <a:srgbClr val="00B050"/>
                </a:solidFill>
              </a:rPr>
              <a:t>(n)</a:t>
            </a:r>
            <a:endParaRPr lang="fr-FR" b="1" dirty="0">
              <a:solidFill>
                <a:srgbClr val="00B050"/>
              </a:solidFill>
            </a:endParaRPr>
          </a:p>
        </p:txBody>
      </p:sp>
      <p:sp>
        <p:nvSpPr>
          <p:cNvPr id="55" name="ZoneTexte 54"/>
          <p:cNvSpPr txBox="1"/>
          <p:nvPr/>
        </p:nvSpPr>
        <p:spPr>
          <a:xfrm>
            <a:off x="2643206" y="3071810"/>
            <a:ext cx="642910" cy="369332"/>
          </a:xfrm>
          <a:prstGeom prst="rect">
            <a:avLst/>
          </a:prstGeom>
          <a:noFill/>
        </p:spPr>
        <p:txBody>
          <a:bodyPr wrap="square" rtlCol="0">
            <a:spAutoFit/>
          </a:bodyPr>
          <a:lstStyle/>
          <a:p>
            <a:r>
              <a:rPr lang="fr-FR" b="1" dirty="0" smtClean="0">
                <a:solidFill>
                  <a:srgbClr val="00B050"/>
                </a:solidFill>
              </a:rPr>
              <a:t>x</a:t>
            </a:r>
            <a:r>
              <a:rPr lang="fr-FR" b="1" baseline="-25000" dirty="0" smtClean="0">
                <a:solidFill>
                  <a:srgbClr val="00B050"/>
                </a:solidFill>
              </a:rPr>
              <a:t>1</a:t>
            </a:r>
            <a:r>
              <a:rPr lang="fr-FR" b="1" dirty="0" smtClean="0">
                <a:solidFill>
                  <a:srgbClr val="00B050"/>
                </a:solidFill>
              </a:rPr>
              <a:t>(n)</a:t>
            </a:r>
            <a:endParaRPr lang="fr-FR" b="1" dirty="0">
              <a:solidFill>
                <a:srgbClr val="00B050"/>
              </a:solidFill>
            </a:endParaRPr>
          </a:p>
        </p:txBody>
      </p:sp>
      <p:sp>
        <p:nvSpPr>
          <p:cNvPr id="56" name="ZoneTexte 55"/>
          <p:cNvSpPr txBox="1"/>
          <p:nvPr/>
        </p:nvSpPr>
        <p:spPr>
          <a:xfrm>
            <a:off x="3617588" y="1369440"/>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0</a:t>
            </a:r>
            <a:r>
              <a:rPr lang="fr-FR" b="1" dirty="0" smtClean="0">
                <a:solidFill>
                  <a:srgbClr val="002060"/>
                </a:solidFill>
              </a:rPr>
              <a:t>(n)</a:t>
            </a:r>
            <a:endParaRPr lang="fr-FR" b="1" dirty="0">
              <a:solidFill>
                <a:srgbClr val="002060"/>
              </a:solidFill>
            </a:endParaRPr>
          </a:p>
        </p:txBody>
      </p:sp>
      <p:sp>
        <p:nvSpPr>
          <p:cNvPr id="57" name="ZoneTexte 56"/>
          <p:cNvSpPr txBox="1"/>
          <p:nvPr/>
        </p:nvSpPr>
        <p:spPr>
          <a:xfrm>
            <a:off x="3689058" y="3071810"/>
            <a:ext cx="642910" cy="369332"/>
          </a:xfrm>
          <a:prstGeom prst="rect">
            <a:avLst/>
          </a:prstGeom>
          <a:noFill/>
        </p:spPr>
        <p:txBody>
          <a:bodyPr wrap="square" rtlCol="0">
            <a:spAutoFit/>
          </a:bodyPr>
          <a:lstStyle/>
          <a:p>
            <a:r>
              <a:rPr lang="fr-FR" b="1" dirty="0" smtClean="0">
                <a:solidFill>
                  <a:srgbClr val="002060"/>
                </a:solidFill>
              </a:rPr>
              <a:t>y</a:t>
            </a:r>
            <a:r>
              <a:rPr lang="fr-FR" b="1" baseline="-25000" dirty="0" smtClean="0">
                <a:solidFill>
                  <a:srgbClr val="002060"/>
                </a:solidFill>
              </a:rPr>
              <a:t>1</a:t>
            </a:r>
            <a:r>
              <a:rPr lang="fr-FR" b="1" dirty="0" smtClean="0">
                <a:solidFill>
                  <a:srgbClr val="002060"/>
                </a:solidFill>
              </a:rPr>
              <a:t>(n)</a:t>
            </a:r>
            <a:endParaRPr lang="fr-FR" b="1" dirty="0">
              <a:solidFill>
                <a:srgbClr val="002060"/>
              </a:solidFill>
            </a:endParaRPr>
          </a:p>
        </p:txBody>
      </p:sp>
      <p:sp>
        <p:nvSpPr>
          <p:cNvPr id="58" name="ZoneTexte 57"/>
          <p:cNvSpPr txBox="1"/>
          <p:nvPr/>
        </p:nvSpPr>
        <p:spPr>
          <a:xfrm>
            <a:off x="4786314" y="1012250"/>
            <a:ext cx="78581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0</a:t>
            </a:r>
            <a:r>
              <a:rPr lang="fr-FR" b="1" dirty="0" smtClean="0">
                <a:solidFill>
                  <a:srgbClr val="7030A0"/>
                </a:solidFill>
              </a:rPr>
              <a:t>(n)</a:t>
            </a:r>
            <a:endParaRPr lang="fr-FR" b="1" dirty="0">
              <a:solidFill>
                <a:srgbClr val="7030A0"/>
              </a:solidFill>
            </a:endParaRPr>
          </a:p>
        </p:txBody>
      </p:sp>
      <p:sp>
        <p:nvSpPr>
          <p:cNvPr id="59" name="ZoneTexte 58"/>
          <p:cNvSpPr txBox="1"/>
          <p:nvPr/>
        </p:nvSpPr>
        <p:spPr>
          <a:xfrm>
            <a:off x="4714876" y="3202544"/>
            <a:ext cx="714348"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1</a:t>
            </a:r>
            <a:r>
              <a:rPr lang="fr-FR" b="1" dirty="0" smtClean="0">
                <a:solidFill>
                  <a:srgbClr val="7030A0"/>
                </a:solidFill>
              </a:rPr>
              <a:t>(n)</a:t>
            </a:r>
            <a:endParaRPr lang="fr-FR" b="1" dirty="0">
              <a:solidFill>
                <a:srgbClr val="7030A0"/>
              </a:solidFill>
            </a:endParaRPr>
          </a:p>
        </p:txBody>
      </p:sp>
      <p:sp>
        <p:nvSpPr>
          <p:cNvPr id="63" name="Accolade ouvrante 62"/>
          <p:cNvSpPr/>
          <p:nvPr/>
        </p:nvSpPr>
        <p:spPr>
          <a:xfrm rot="5400000">
            <a:off x="2393138"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500042"/>
            <a:ext cx="2500330" cy="369332"/>
          </a:xfrm>
          <a:prstGeom prst="rect">
            <a:avLst/>
          </a:prstGeom>
          <a:noFill/>
        </p:spPr>
        <p:txBody>
          <a:bodyPr wrap="square" rtlCol="0">
            <a:spAutoFit/>
          </a:bodyPr>
          <a:lstStyle/>
          <a:p>
            <a:pPr algn="ctr"/>
            <a:r>
              <a:rPr lang="fr-FR" b="1" dirty="0" smtClean="0">
                <a:solidFill>
                  <a:srgbClr val="FF0000"/>
                </a:solidFill>
              </a:rPr>
              <a:t>SYNTHESE</a:t>
            </a:r>
            <a:endParaRPr lang="fr-FR" b="1" dirty="0">
              <a:solidFill>
                <a:srgbClr val="FF0000"/>
              </a:solidFill>
            </a:endParaRPr>
          </a:p>
        </p:txBody>
      </p:sp>
      <p:sp>
        <p:nvSpPr>
          <p:cNvPr id="66" name="ZoneTexte 65"/>
          <p:cNvSpPr txBox="1"/>
          <p:nvPr/>
        </p:nvSpPr>
        <p:spPr>
          <a:xfrm>
            <a:off x="1500166" y="512184"/>
            <a:ext cx="2500330" cy="369332"/>
          </a:xfrm>
          <a:prstGeom prst="rect">
            <a:avLst/>
          </a:prstGeom>
          <a:noFill/>
        </p:spPr>
        <p:txBody>
          <a:bodyPr wrap="square" rtlCol="0">
            <a:spAutoFit/>
          </a:bodyPr>
          <a:lstStyle/>
          <a:p>
            <a:pPr algn="ctr"/>
            <a:r>
              <a:rPr lang="fr-FR" b="1" dirty="0" smtClean="0">
                <a:solidFill>
                  <a:schemeClr val="accent2">
                    <a:lumMod val="50000"/>
                  </a:schemeClr>
                </a:solidFill>
              </a:rPr>
              <a:t>ANALYSE</a:t>
            </a:r>
            <a:endParaRPr lang="fr-FR" b="1" dirty="0">
              <a:solidFill>
                <a:schemeClr val="accent2">
                  <a:lumMod val="50000"/>
                </a:schemeClr>
              </a:solidFill>
            </a:endParaRPr>
          </a:p>
        </p:txBody>
      </p:sp>
      <p:sp>
        <p:nvSpPr>
          <p:cNvPr id="67" name="ZoneTexte 66"/>
          <p:cNvSpPr txBox="1"/>
          <p:nvPr/>
        </p:nvSpPr>
        <p:spPr>
          <a:xfrm>
            <a:off x="7072330" y="2000240"/>
            <a:ext cx="500066" cy="553998"/>
          </a:xfrm>
          <a:prstGeom prst="rect">
            <a:avLst/>
          </a:prstGeom>
          <a:noFill/>
        </p:spPr>
        <p:txBody>
          <a:bodyPr wrap="square" rtlCol="0">
            <a:spAutoFit/>
          </a:bodyPr>
          <a:lstStyle/>
          <a:p>
            <a:pPr algn="ctr"/>
            <a:r>
              <a:rPr lang="fr-FR" sz="3000" dirty="0" smtClean="0">
                <a:solidFill>
                  <a:schemeClr val="accent2">
                    <a:lumMod val="50000"/>
                  </a:schemeClr>
                </a:solidFill>
              </a:rPr>
              <a:t>+</a:t>
            </a:r>
            <a:endParaRPr lang="fr-FR" sz="3000" dirty="0">
              <a:solidFill>
                <a:schemeClr val="accent2">
                  <a:lumMod val="50000"/>
                </a:schemeClr>
              </a:solidFill>
            </a:endParaRPr>
          </a:p>
        </p:txBody>
      </p:sp>
      <p:sp>
        <p:nvSpPr>
          <p:cNvPr id="68" name="ZoneTexte 67"/>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BANC DE FILTRES A      N CANAUX</a:t>
            </a:r>
            <a:endParaRPr lang="fr-FR" sz="3000" b="1" dirty="0">
              <a:solidFill>
                <a:srgbClr val="FF0000"/>
              </a:solidFill>
              <a:latin typeface="Times New Roman" pitchFamily="18" charset="0"/>
              <a:cs typeface="Times New Roman" pitchFamily="18" charset="0"/>
            </a:endParaRPr>
          </a:p>
        </p:txBody>
      </p:sp>
      <p:sp>
        <p:nvSpPr>
          <p:cNvPr id="70" name="Rectangle 69"/>
          <p:cNvSpPr/>
          <p:nvPr/>
        </p:nvSpPr>
        <p:spPr>
          <a:xfrm>
            <a:off x="1643042" y="4286256"/>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Rectangle 70"/>
          <p:cNvSpPr/>
          <p:nvPr/>
        </p:nvSpPr>
        <p:spPr>
          <a:xfrm>
            <a:off x="5286380" y="4286256"/>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3000364" y="4286256"/>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Ellipse 72"/>
          <p:cNvSpPr/>
          <p:nvPr/>
        </p:nvSpPr>
        <p:spPr>
          <a:xfrm>
            <a:off x="4286248" y="4286256"/>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4" name="Connecteur droit avec flèche 73"/>
          <p:cNvCxnSpPr/>
          <p:nvPr/>
        </p:nvCxnSpPr>
        <p:spPr>
          <a:xfrm rot="5400000">
            <a:off x="3144034" y="4714090"/>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5" name="Connecteur droit avec flèche 74"/>
          <p:cNvCxnSpPr/>
          <p:nvPr/>
        </p:nvCxnSpPr>
        <p:spPr>
          <a:xfrm rot="5400000" flipH="1" flipV="1">
            <a:off x="4394199" y="4678371"/>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Connecteur droit avec flèche 75"/>
          <p:cNvCxnSpPr/>
          <p:nvPr/>
        </p:nvCxnSpPr>
        <p:spPr>
          <a:xfrm>
            <a:off x="2714612" y="4713296"/>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7" name="Connecteur droit avec flèche 76"/>
          <p:cNvCxnSpPr/>
          <p:nvPr/>
        </p:nvCxnSpPr>
        <p:spPr>
          <a:xfrm>
            <a:off x="5000628" y="4718535"/>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8" name="Connecteur droit avec flèche 77"/>
          <p:cNvCxnSpPr/>
          <p:nvPr/>
        </p:nvCxnSpPr>
        <p:spPr>
          <a:xfrm>
            <a:off x="3714744" y="4713296"/>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9" name="ZoneTexte 78"/>
          <p:cNvSpPr txBox="1"/>
          <p:nvPr/>
        </p:nvSpPr>
        <p:spPr>
          <a:xfrm>
            <a:off x="1643042" y="4503668"/>
            <a:ext cx="1071570" cy="369332"/>
          </a:xfrm>
          <a:prstGeom prst="rect">
            <a:avLst/>
          </a:prstGeom>
          <a:noFill/>
        </p:spPr>
        <p:txBody>
          <a:bodyPr wrap="square" rtlCol="0">
            <a:spAutoFit/>
          </a:bodyPr>
          <a:lstStyle/>
          <a:p>
            <a:pPr algn="ctr"/>
            <a:r>
              <a:rPr lang="fr-FR" b="1" dirty="0" smtClean="0">
                <a:solidFill>
                  <a:srgbClr val="C00000"/>
                </a:solidFill>
              </a:rPr>
              <a:t>H</a:t>
            </a:r>
            <a:r>
              <a:rPr lang="fr-FR" b="1" baseline="-25000" dirty="0" smtClean="0">
                <a:solidFill>
                  <a:srgbClr val="C00000"/>
                </a:solidFill>
              </a:rPr>
              <a:t>N-1</a:t>
            </a:r>
            <a:r>
              <a:rPr lang="fr-FR" b="1" dirty="0" smtClean="0">
                <a:solidFill>
                  <a:srgbClr val="C00000"/>
                </a:solidFill>
              </a:rPr>
              <a:t>(z)</a:t>
            </a:r>
            <a:endParaRPr lang="fr-FR" b="1" dirty="0">
              <a:solidFill>
                <a:srgbClr val="C00000"/>
              </a:solidFill>
            </a:endParaRPr>
          </a:p>
        </p:txBody>
      </p:sp>
      <p:sp>
        <p:nvSpPr>
          <p:cNvPr id="80" name="ZoneTexte 79"/>
          <p:cNvSpPr txBox="1"/>
          <p:nvPr/>
        </p:nvSpPr>
        <p:spPr>
          <a:xfrm>
            <a:off x="5286380" y="4544626"/>
            <a:ext cx="1071570" cy="369332"/>
          </a:xfrm>
          <a:prstGeom prst="rect">
            <a:avLst/>
          </a:prstGeom>
          <a:noFill/>
        </p:spPr>
        <p:txBody>
          <a:bodyPr wrap="square" rtlCol="0">
            <a:spAutoFit/>
          </a:bodyPr>
          <a:lstStyle/>
          <a:p>
            <a:pPr algn="ctr"/>
            <a:r>
              <a:rPr lang="fr-FR" b="1" dirty="0" smtClean="0">
                <a:solidFill>
                  <a:srgbClr val="C00000"/>
                </a:solidFill>
              </a:rPr>
              <a:t>G</a:t>
            </a:r>
            <a:r>
              <a:rPr lang="fr-FR" b="1" baseline="-25000" dirty="0" smtClean="0">
                <a:solidFill>
                  <a:srgbClr val="C00000"/>
                </a:solidFill>
              </a:rPr>
              <a:t>N-1</a:t>
            </a:r>
            <a:r>
              <a:rPr lang="fr-FR" b="1" dirty="0" smtClean="0">
                <a:solidFill>
                  <a:srgbClr val="C00000"/>
                </a:solidFill>
              </a:rPr>
              <a:t>(z)</a:t>
            </a:r>
            <a:endParaRPr lang="fr-FR" b="1" dirty="0">
              <a:solidFill>
                <a:srgbClr val="C00000"/>
              </a:solidFill>
            </a:endParaRPr>
          </a:p>
        </p:txBody>
      </p:sp>
      <p:sp>
        <p:nvSpPr>
          <p:cNvPr id="81" name="ZoneTexte 80"/>
          <p:cNvSpPr txBox="1"/>
          <p:nvPr/>
        </p:nvSpPr>
        <p:spPr>
          <a:xfrm>
            <a:off x="3357554" y="4488428"/>
            <a:ext cx="428628" cy="369332"/>
          </a:xfrm>
          <a:prstGeom prst="rect">
            <a:avLst/>
          </a:prstGeom>
          <a:noFill/>
        </p:spPr>
        <p:txBody>
          <a:bodyPr wrap="square" rtlCol="0">
            <a:spAutoFit/>
          </a:bodyPr>
          <a:lstStyle/>
          <a:p>
            <a:r>
              <a:rPr lang="fr-FR" b="1" dirty="0" smtClean="0"/>
              <a:t>M</a:t>
            </a:r>
            <a:endParaRPr lang="fr-FR" b="1" dirty="0"/>
          </a:p>
        </p:txBody>
      </p:sp>
      <p:sp>
        <p:nvSpPr>
          <p:cNvPr id="82" name="ZoneTexte 81"/>
          <p:cNvSpPr txBox="1"/>
          <p:nvPr/>
        </p:nvSpPr>
        <p:spPr>
          <a:xfrm>
            <a:off x="4643438" y="4486764"/>
            <a:ext cx="428628" cy="369332"/>
          </a:xfrm>
          <a:prstGeom prst="rect">
            <a:avLst/>
          </a:prstGeom>
          <a:noFill/>
        </p:spPr>
        <p:txBody>
          <a:bodyPr wrap="square" rtlCol="0">
            <a:spAutoFit/>
          </a:bodyPr>
          <a:lstStyle/>
          <a:p>
            <a:r>
              <a:rPr lang="fr-FR" b="1" dirty="0" smtClean="0"/>
              <a:t>M</a:t>
            </a:r>
            <a:endParaRPr lang="fr-FR" b="1" dirty="0"/>
          </a:p>
        </p:txBody>
      </p:sp>
      <p:sp>
        <p:nvSpPr>
          <p:cNvPr id="83" name="ZoneTexte 82"/>
          <p:cNvSpPr txBox="1"/>
          <p:nvPr/>
        </p:nvSpPr>
        <p:spPr>
          <a:xfrm>
            <a:off x="2643206" y="4917056"/>
            <a:ext cx="857224" cy="369332"/>
          </a:xfrm>
          <a:prstGeom prst="rect">
            <a:avLst/>
          </a:prstGeom>
          <a:noFill/>
        </p:spPr>
        <p:txBody>
          <a:bodyPr wrap="square" rtlCol="0">
            <a:spAutoFit/>
          </a:bodyPr>
          <a:lstStyle/>
          <a:p>
            <a:r>
              <a:rPr lang="fr-FR" b="1" dirty="0" err="1" smtClean="0">
                <a:solidFill>
                  <a:srgbClr val="00B050"/>
                </a:solidFill>
              </a:rPr>
              <a:t>x</a:t>
            </a:r>
            <a:r>
              <a:rPr lang="fr-FR" b="1" baseline="-25000" dirty="0" err="1" smtClean="0">
                <a:solidFill>
                  <a:srgbClr val="00B050"/>
                </a:solidFill>
              </a:rPr>
              <a:t>N</a:t>
            </a:r>
            <a:r>
              <a:rPr lang="fr-FR" b="1" baseline="-25000" dirty="0" smtClean="0">
                <a:solidFill>
                  <a:srgbClr val="00B050"/>
                </a:solidFill>
              </a:rPr>
              <a:t>-1</a:t>
            </a:r>
            <a:r>
              <a:rPr lang="fr-FR" b="1" dirty="0" smtClean="0">
                <a:solidFill>
                  <a:srgbClr val="00B050"/>
                </a:solidFill>
              </a:rPr>
              <a:t>(n)</a:t>
            </a:r>
            <a:endParaRPr lang="fr-FR" b="1" dirty="0">
              <a:solidFill>
                <a:srgbClr val="00B050"/>
              </a:solidFill>
            </a:endParaRPr>
          </a:p>
        </p:txBody>
      </p:sp>
      <p:sp>
        <p:nvSpPr>
          <p:cNvPr id="84" name="ZoneTexte 83"/>
          <p:cNvSpPr txBox="1"/>
          <p:nvPr/>
        </p:nvSpPr>
        <p:spPr>
          <a:xfrm>
            <a:off x="3689058" y="4917056"/>
            <a:ext cx="811504" cy="369332"/>
          </a:xfrm>
          <a:prstGeom prst="rect">
            <a:avLst/>
          </a:prstGeom>
          <a:noFill/>
        </p:spPr>
        <p:txBody>
          <a:bodyPr wrap="square" rtlCol="0">
            <a:spAutoFit/>
          </a:bodyPr>
          <a:lstStyle/>
          <a:p>
            <a:r>
              <a:rPr lang="fr-FR" b="1" dirty="0" err="1" smtClean="0">
                <a:solidFill>
                  <a:srgbClr val="002060"/>
                </a:solidFill>
              </a:rPr>
              <a:t>y</a:t>
            </a:r>
            <a:r>
              <a:rPr lang="fr-FR" b="1" baseline="-25000" dirty="0" err="1" smtClean="0">
                <a:solidFill>
                  <a:srgbClr val="002060"/>
                </a:solidFill>
              </a:rPr>
              <a:t>N</a:t>
            </a:r>
            <a:r>
              <a:rPr lang="fr-FR" b="1" baseline="-25000" dirty="0" smtClean="0">
                <a:solidFill>
                  <a:srgbClr val="002060"/>
                </a:solidFill>
              </a:rPr>
              <a:t>-1</a:t>
            </a:r>
            <a:r>
              <a:rPr lang="fr-FR" b="1" dirty="0" smtClean="0">
                <a:solidFill>
                  <a:srgbClr val="002060"/>
                </a:solidFill>
              </a:rPr>
              <a:t>(n)</a:t>
            </a:r>
            <a:endParaRPr lang="fr-FR" b="1" dirty="0">
              <a:solidFill>
                <a:srgbClr val="002060"/>
              </a:solidFill>
            </a:endParaRPr>
          </a:p>
        </p:txBody>
      </p:sp>
      <p:sp>
        <p:nvSpPr>
          <p:cNvPr id="85" name="ZoneTexte 84"/>
          <p:cNvSpPr txBox="1"/>
          <p:nvPr/>
        </p:nvSpPr>
        <p:spPr>
          <a:xfrm>
            <a:off x="4786314" y="5059932"/>
            <a:ext cx="1000100" cy="369332"/>
          </a:xfrm>
          <a:prstGeom prst="rect">
            <a:avLst/>
          </a:prstGeom>
          <a:noFill/>
        </p:spPr>
        <p:txBody>
          <a:bodyPr wrap="square" rtlCol="0">
            <a:spAutoFit/>
          </a:bodyPr>
          <a:lstStyle/>
          <a:p>
            <a:r>
              <a:rPr lang="fr-FR" b="1" dirty="0" smtClean="0">
                <a:solidFill>
                  <a:srgbClr val="7030A0"/>
                </a:solidFill>
              </a:rPr>
              <a:t>y’</a:t>
            </a:r>
            <a:r>
              <a:rPr lang="fr-FR" b="1" baseline="-25000" dirty="0" smtClean="0">
                <a:solidFill>
                  <a:srgbClr val="7030A0"/>
                </a:solidFill>
              </a:rPr>
              <a:t>N-1</a:t>
            </a:r>
            <a:r>
              <a:rPr lang="fr-FR" b="1" dirty="0" smtClean="0">
                <a:solidFill>
                  <a:srgbClr val="7030A0"/>
                </a:solidFill>
              </a:rPr>
              <a:t>(n)</a:t>
            </a:r>
            <a:endParaRPr lang="fr-FR" b="1" dirty="0">
              <a:solidFill>
                <a:srgbClr val="7030A0"/>
              </a:solidFill>
            </a:endParaRPr>
          </a:p>
        </p:txBody>
      </p:sp>
      <p:cxnSp>
        <p:nvCxnSpPr>
          <p:cNvPr id="87" name="Connecteur droit 86"/>
          <p:cNvCxnSpPr/>
          <p:nvPr/>
        </p:nvCxnSpPr>
        <p:spPr>
          <a:xfrm rot="5400000">
            <a:off x="341918" y="3643314"/>
            <a:ext cx="1428760" cy="1588"/>
          </a:xfrm>
          <a:prstGeom prst="line">
            <a:avLst/>
          </a:prstGeom>
          <a:ln w="28575">
            <a:solidFill>
              <a:schemeClr val="accent3">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8" name="Connecteur droit 87"/>
          <p:cNvCxnSpPr/>
          <p:nvPr/>
        </p:nvCxnSpPr>
        <p:spPr>
          <a:xfrm rot="5400000">
            <a:off x="6642908" y="3657760"/>
            <a:ext cx="1428760" cy="1588"/>
          </a:xfrm>
          <a:prstGeom prst="line">
            <a:avLst/>
          </a:prstGeom>
          <a:ln w="28575">
            <a:solidFill>
              <a:schemeClr val="accent3">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90" name="Connecteur en angle 89"/>
          <p:cNvCxnSpPr>
            <a:endCxn id="79" idx="1"/>
          </p:cNvCxnSpPr>
          <p:nvPr/>
        </p:nvCxnSpPr>
        <p:spPr>
          <a:xfrm>
            <a:off x="1071538" y="4357694"/>
            <a:ext cx="571504" cy="330640"/>
          </a:xfrm>
          <a:prstGeom prst="bentConnector3">
            <a:avLst>
              <a:gd name="adj1" fmla="val -6000"/>
            </a:avLst>
          </a:prstGeom>
          <a:ln w="2857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4" name="Connecteur en angle 93"/>
          <p:cNvCxnSpPr>
            <a:stCxn id="80" idx="3"/>
          </p:cNvCxnSpPr>
          <p:nvPr/>
        </p:nvCxnSpPr>
        <p:spPr>
          <a:xfrm flipV="1">
            <a:off x="6357950" y="4429132"/>
            <a:ext cx="1000132" cy="300160"/>
          </a:xfrm>
          <a:prstGeom prst="bentConnector3">
            <a:avLst>
              <a:gd name="adj1" fmla="val 100285"/>
            </a:avLst>
          </a:prstGeom>
          <a:ln w="1270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97" name="ZoneTexte 96"/>
          <p:cNvSpPr txBox="1"/>
          <p:nvPr/>
        </p:nvSpPr>
        <p:spPr>
          <a:xfrm>
            <a:off x="0" y="5500702"/>
            <a:ext cx="9144000" cy="769441"/>
          </a:xfrm>
          <a:prstGeom prst="rect">
            <a:avLst/>
          </a:prstGeom>
          <a:noFill/>
        </p:spPr>
        <p:txBody>
          <a:bodyPr wrap="square" rtlCol="0">
            <a:spAutoFit/>
          </a:bodyPr>
          <a:lstStyle/>
          <a:p>
            <a:r>
              <a:rPr lang="fr-FR" sz="2200" dirty="0" smtClean="0">
                <a:solidFill>
                  <a:srgbClr val="002060"/>
                </a:solidFill>
                <a:latin typeface="Times New Roman" pitchFamily="18" charset="0"/>
                <a:cs typeface="Times New Roman" pitchFamily="18" charset="0"/>
              </a:rPr>
              <a:t>N : nombre de canaux</a:t>
            </a:r>
          </a:p>
          <a:p>
            <a:r>
              <a:rPr lang="fr-FR" sz="2200" dirty="0" smtClean="0">
                <a:solidFill>
                  <a:srgbClr val="002060"/>
                </a:solidFill>
                <a:latin typeface="Times New Roman" pitchFamily="18" charset="0"/>
                <a:cs typeface="Times New Roman" pitchFamily="18" charset="0"/>
              </a:rPr>
              <a:t>M : facteur de décimation, où M </a:t>
            </a:r>
            <a:r>
              <a:rPr lang="fr-FR" sz="2200" dirty="0" smtClean="0">
                <a:solidFill>
                  <a:srgbClr val="002060"/>
                </a:solidFill>
                <a:latin typeface="Times New Roman" pitchFamily="18" charset="0"/>
                <a:cs typeface="Times New Roman" pitchFamily="18" charset="0"/>
                <a:sym typeface="Symbol"/>
              </a:rPr>
              <a:t> N</a:t>
            </a:r>
            <a:endParaRPr lang="fr-FR" sz="2200" dirty="0">
              <a:solidFill>
                <a:srgbClr val="00206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571612"/>
            <a:ext cx="9144000" cy="3477875"/>
          </a:xfrm>
          <a:prstGeom prst="rect">
            <a:avLst/>
          </a:prstGeom>
          <a:noFill/>
        </p:spPr>
        <p:txBody>
          <a:bodyPr wrap="square" rtlCol="0">
            <a:spAutoFit/>
          </a:bodyPr>
          <a:lstStyle/>
          <a:p>
            <a:endParaRPr lang="fr-FR" sz="2200" dirty="0">
              <a:latin typeface="Times New Roman" pitchFamily="18" charset="0"/>
              <a:cs typeface="Times New Roman" pitchFamily="18" charset="0"/>
            </a:endParaRPr>
          </a:p>
          <a:p>
            <a:pPr algn="just"/>
            <a:r>
              <a:rPr lang="fr-FR" sz="2200" dirty="0" smtClean="0">
                <a:solidFill>
                  <a:srgbClr val="00B050"/>
                </a:solidFill>
                <a:latin typeface="Times New Roman" pitchFamily="18" charset="0"/>
                <a:cs typeface="Times New Roman" pitchFamily="18" charset="0"/>
              </a:rPr>
              <a:t>Parmi les application les plus pertinentes des bancs de filtres à fréquences le traitement des signaux audibles. Car l'oreille interne humaine joue également le rôle d’un banc de filtres '' à résolution variable utilisant des bandes passantes plus larges à des fréquences plus élevées. </a:t>
            </a:r>
          </a:p>
          <a:p>
            <a:endParaRPr lang="fr-FR" sz="2200" dirty="0">
              <a:latin typeface="Times New Roman" pitchFamily="18" charset="0"/>
              <a:cs typeface="Times New Roman" pitchFamily="18" charset="0"/>
            </a:endParaRPr>
          </a:p>
          <a:p>
            <a:pPr algn="just"/>
            <a:r>
              <a:rPr lang="fr-FR" sz="2200" dirty="0" smtClean="0">
                <a:solidFill>
                  <a:srgbClr val="002060"/>
                </a:solidFill>
                <a:latin typeface="Times New Roman" pitchFamily="18" charset="0"/>
                <a:cs typeface="Times New Roman" pitchFamily="18" charset="0"/>
              </a:rPr>
              <a:t>Une autre conséquence des filtres multi-cadence, les bancs de filtres d'ondelettes qui comme nous le savons trouvent ses applications dans beaucoup de domaines notamment, dans le </a:t>
            </a:r>
            <a:r>
              <a:rPr lang="fr-FR" sz="2200" dirty="0" err="1" smtClean="0">
                <a:solidFill>
                  <a:srgbClr val="002060"/>
                </a:solidFill>
                <a:latin typeface="Times New Roman" pitchFamily="18" charset="0"/>
                <a:cs typeface="Times New Roman" pitchFamily="18" charset="0"/>
              </a:rPr>
              <a:t>débruitage</a:t>
            </a:r>
            <a:r>
              <a:rPr lang="fr-FR" sz="2200" dirty="0" smtClean="0">
                <a:solidFill>
                  <a:srgbClr val="002060"/>
                </a:solidFill>
                <a:latin typeface="Times New Roman" pitchFamily="18" charset="0"/>
                <a:cs typeface="Times New Roman" pitchFamily="18" charset="0"/>
              </a:rPr>
              <a:t> des signaux, la synthèse des signaux, la compression ….</a:t>
            </a:r>
            <a:r>
              <a:rPr lang="fr-FR" sz="2200" dirty="0" err="1" smtClean="0">
                <a:solidFill>
                  <a:srgbClr val="002060"/>
                </a:solidFill>
                <a:latin typeface="Times New Roman" pitchFamily="18" charset="0"/>
                <a:cs typeface="Times New Roman" pitchFamily="18" charset="0"/>
              </a:rPr>
              <a:t>etc</a:t>
            </a:r>
            <a:endParaRPr lang="fr-FR" sz="2200" dirty="0">
              <a:solidFill>
                <a:srgbClr val="002060"/>
              </a:solidFill>
              <a:latin typeface="Times New Roman" pitchFamily="18" charset="0"/>
              <a:cs typeface="Times New Roman" pitchFamily="18" charset="0"/>
            </a:endParaRPr>
          </a:p>
        </p:txBody>
      </p:sp>
      <p:sp>
        <p:nvSpPr>
          <p:cNvPr id="3" name="ZoneTexte 2"/>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INTRODUCTION</a:t>
            </a:r>
            <a:endParaRPr lang="fr-FR" sz="3000" b="1" dirty="0">
              <a:solidFill>
                <a:srgbClr val="FF000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DECIMATION</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928670"/>
            <a:ext cx="9144000" cy="1107996"/>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L’opération de décimation</a:t>
            </a:r>
            <a:r>
              <a:rPr lang="fr-FR" sz="2200" baseline="30000" dirty="0" smtClean="0">
                <a:solidFill>
                  <a:srgbClr val="7030A0"/>
                </a:solidFill>
                <a:latin typeface="Times New Roman" pitchFamily="18" charset="0"/>
                <a:cs typeface="Times New Roman" pitchFamily="18" charset="0"/>
              </a:rPr>
              <a:t>1</a:t>
            </a:r>
            <a:r>
              <a:rPr lang="fr-FR" sz="2200" dirty="0" smtClean="0">
                <a:solidFill>
                  <a:srgbClr val="7030A0"/>
                </a:solidFill>
                <a:latin typeface="Times New Roman" pitchFamily="18" charset="0"/>
                <a:cs typeface="Times New Roman" pitchFamily="18" charset="0"/>
              </a:rPr>
              <a:t> ou sous-échantillonnage d’un facteur M revient à garder un échantillon sur M échantillons d’un signal discret x(n), en commençant par le premier échantillon x(0).</a:t>
            </a:r>
            <a:endParaRPr lang="fr-FR" sz="2200" dirty="0">
              <a:solidFill>
                <a:srgbClr val="7030A0"/>
              </a:solidFill>
              <a:latin typeface="Times New Roman" pitchFamily="18" charset="0"/>
              <a:cs typeface="Times New Roman" pitchFamily="18" charset="0"/>
            </a:endParaRPr>
          </a:p>
        </p:txBody>
      </p:sp>
      <p:sp>
        <p:nvSpPr>
          <p:cNvPr id="4" name="ZoneTexte 3"/>
          <p:cNvSpPr txBox="1"/>
          <p:nvPr/>
        </p:nvSpPr>
        <p:spPr>
          <a:xfrm>
            <a:off x="-32" y="5857892"/>
            <a:ext cx="9144000" cy="1015663"/>
          </a:xfrm>
          <a:prstGeom prst="rect">
            <a:avLst/>
          </a:prstGeom>
          <a:noFill/>
        </p:spPr>
        <p:txBody>
          <a:bodyPr wrap="square" rtlCol="0">
            <a:spAutoFit/>
          </a:bodyPr>
          <a:lstStyle/>
          <a:p>
            <a:pPr algn="just"/>
            <a:r>
              <a:rPr lang="fr-FR" sz="2000" b="1" i="1" u="sng" baseline="30000" dirty="0" smtClean="0">
                <a:solidFill>
                  <a:srgbClr val="C00000"/>
                </a:solidFill>
                <a:latin typeface="Times New Roman" pitchFamily="18" charset="0"/>
                <a:cs typeface="Times New Roman" pitchFamily="18" charset="0"/>
              </a:rPr>
              <a:t>1</a:t>
            </a:r>
            <a:r>
              <a:rPr lang="fr-FR" sz="2000" i="1" dirty="0" smtClean="0">
                <a:solidFill>
                  <a:srgbClr val="C00000"/>
                </a:solidFill>
                <a:latin typeface="Times New Roman" pitchFamily="18" charset="0"/>
                <a:cs typeface="Times New Roman" pitchFamily="18" charset="0"/>
              </a:rPr>
              <a:t> le terme sous-échantillonnage, peut prêter à la confusion avec  le processus de conversion du taux d'échantillonnage en un taux d'échantillonnage inférieur. Il est donc préférable de désigner cette opération par décimation</a:t>
            </a:r>
            <a:endParaRPr lang="fr-FR" sz="2000" i="1" dirty="0">
              <a:solidFill>
                <a:srgbClr val="C00000"/>
              </a:solidFill>
              <a:latin typeface="Times New Roman" pitchFamily="18" charset="0"/>
              <a:cs typeface="Times New Roman" pitchFamily="18" charset="0"/>
            </a:endParaRPr>
          </a:p>
        </p:txBody>
      </p:sp>
      <p:sp>
        <p:nvSpPr>
          <p:cNvPr id="1026" name="Oval 2"/>
          <p:cNvSpPr>
            <a:spLocks noChangeArrowheads="1"/>
          </p:cNvSpPr>
          <p:nvPr/>
        </p:nvSpPr>
        <p:spPr bwMode="auto">
          <a:xfrm>
            <a:off x="3929058" y="2143116"/>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1027" name="AutoShape 3"/>
          <p:cNvCxnSpPr>
            <a:cxnSpLocks noChangeShapeType="1"/>
          </p:cNvCxnSpPr>
          <p:nvPr/>
        </p:nvCxnSpPr>
        <p:spPr bwMode="auto">
          <a:xfrm rot="5400000">
            <a:off x="4179091" y="2893215"/>
            <a:ext cx="928694" cy="1588"/>
          </a:xfrm>
          <a:prstGeom prst="straightConnector1">
            <a:avLst/>
          </a:prstGeom>
          <a:noFill/>
          <a:ln w="28575">
            <a:solidFill>
              <a:schemeClr val="accent1"/>
            </a:solidFill>
            <a:round/>
            <a:headEnd/>
            <a:tailEnd type="triangle" w="med" len="med"/>
          </a:ln>
        </p:spPr>
      </p:cxnSp>
      <p:sp>
        <p:nvSpPr>
          <p:cNvPr id="1028" name="Text Box 4"/>
          <p:cNvSpPr txBox="1">
            <a:spLocks noChangeArrowheads="1"/>
          </p:cNvSpPr>
          <p:nvPr/>
        </p:nvSpPr>
        <p:spPr bwMode="auto">
          <a:xfrm>
            <a:off x="4660490" y="2714620"/>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1029" name="AutoShape 5"/>
          <p:cNvCxnSpPr>
            <a:cxnSpLocks noChangeShapeType="1"/>
          </p:cNvCxnSpPr>
          <p:nvPr/>
        </p:nvCxnSpPr>
        <p:spPr bwMode="auto">
          <a:xfrm>
            <a:off x="2847835" y="2857496"/>
            <a:ext cx="1081223" cy="2118"/>
          </a:xfrm>
          <a:prstGeom prst="straightConnector1">
            <a:avLst/>
          </a:prstGeom>
          <a:noFill/>
          <a:ln w="28575">
            <a:solidFill>
              <a:schemeClr val="accent1"/>
            </a:solidFill>
            <a:round/>
            <a:headEnd/>
            <a:tailEnd type="triangle" w="med" len="med"/>
          </a:ln>
        </p:spPr>
      </p:cxnSp>
      <p:cxnSp>
        <p:nvCxnSpPr>
          <p:cNvPr id="1030" name="AutoShape 6"/>
          <p:cNvCxnSpPr>
            <a:cxnSpLocks noChangeShapeType="1"/>
          </p:cNvCxnSpPr>
          <p:nvPr/>
        </p:nvCxnSpPr>
        <p:spPr bwMode="auto">
          <a:xfrm>
            <a:off x="5357818" y="2857496"/>
            <a:ext cx="733687" cy="2118"/>
          </a:xfrm>
          <a:prstGeom prst="straightConnector1">
            <a:avLst/>
          </a:prstGeom>
          <a:noFill/>
          <a:ln w="28575">
            <a:solidFill>
              <a:schemeClr val="accent1"/>
            </a:solidFill>
            <a:round/>
            <a:headEnd/>
            <a:tailEnd type="triangle" w="med" len="med"/>
          </a:ln>
        </p:spPr>
      </p:cxnSp>
      <p:sp>
        <p:nvSpPr>
          <p:cNvPr id="20" name="ZoneTexte 19"/>
          <p:cNvSpPr txBox="1"/>
          <p:nvPr/>
        </p:nvSpPr>
        <p:spPr>
          <a:xfrm>
            <a:off x="3000364" y="2357430"/>
            <a:ext cx="1143008" cy="461665"/>
          </a:xfrm>
          <a:prstGeom prst="rect">
            <a:avLst/>
          </a:prstGeom>
          <a:noFill/>
        </p:spPr>
        <p:txBody>
          <a:bodyPr wrap="square" rtlCol="0">
            <a:spAutoFit/>
          </a:bodyPr>
          <a:lstStyle/>
          <a:p>
            <a:r>
              <a:rPr lang="fr-FR" sz="2400" b="1" dirty="0" smtClean="0">
                <a:solidFill>
                  <a:srgbClr val="7030A0"/>
                </a:solidFill>
              </a:rPr>
              <a:t>x(n)</a:t>
            </a:r>
            <a:endParaRPr lang="fr-FR" sz="2400" b="1" dirty="0">
              <a:solidFill>
                <a:srgbClr val="7030A0"/>
              </a:solidFill>
            </a:endParaRPr>
          </a:p>
        </p:txBody>
      </p:sp>
      <p:sp>
        <p:nvSpPr>
          <p:cNvPr id="21" name="ZoneTexte 20"/>
          <p:cNvSpPr txBox="1"/>
          <p:nvPr/>
        </p:nvSpPr>
        <p:spPr>
          <a:xfrm>
            <a:off x="5429256" y="2324393"/>
            <a:ext cx="2071702" cy="461665"/>
          </a:xfrm>
          <a:prstGeom prst="rect">
            <a:avLst/>
          </a:prstGeom>
          <a:noFill/>
        </p:spPr>
        <p:txBody>
          <a:bodyPr wrap="square" rtlCol="0">
            <a:spAutoFit/>
          </a:bodyPr>
          <a:lstStyle/>
          <a:p>
            <a:r>
              <a:rPr lang="fr-FR" sz="2400" b="1" dirty="0">
                <a:solidFill>
                  <a:srgbClr val="00B050"/>
                </a:solidFill>
              </a:rPr>
              <a:t>y</a:t>
            </a:r>
            <a:r>
              <a:rPr lang="fr-FR" sz="2400" b="1" dirty="0" smtClean="0">
                <a:solidFill>
                  <a:srgbClr val="00B050"/>
                </a:solidFill>
              </a:rPr>
              <a:t>(n)=x(Mn)</a:t>
            </a:r>
            <a:endParaRPr lang="fr-FR" sz="2400" b="1" dirty="0">
              <a:solidFill>
                <a:srgbClr val="00B050"/>
              </a:solidFill>
            </a:endParaRPr>
          </a:p>
        </p:txBody>
      </p:sp>
      <p:pic>
        <p:nvPicPr>
          <p:cNvPr id="1031" name="Picture 7"/>
          <p:cNvPicPr>
            <a:picLocks noChangeAspect="1" noChangeArrowheads="1"/>
          </p:cNvPicPr>
          <p:nvPr/>
        </p:nvPicPr>
        <p:blipFill>
          <a:blip r:embed="rId2"/>
          <a:srcRect/>
          <a:stretch>
            <a:fillRect/>
          </a:stretch>
        </p:blipFill>
        <p:spPr bwMode="auto">
          <a:xfrm>
            <a:off x="0" y="3637698"/>
            <a:ext cx="4643438" cy="2139217"/>
          </a:xfrm>
          <a:prstGeom prst="rect">
            <a:avLst/>
          </a:prstGeom>
          <a:noFill/>
          <a:ln w="9525">
            <a:noFill/>
            <a:miter lim="800000"/>
            <a:headEnd/>
            <a:tailEnd/>
          </a:ln>
          <a:effectLst/>
        </p:spPr>
      </p:pic>
      <p:pic>
        <p:nvPicPr>
          <p:cNvPr id="1032" name="Picture 8"/>
          <p:cNvPicPr>
            <a:picLocks noChangeAspect="1" noChangeArrowheads="1"/>
          </p:cNvPicPr>
          <p:nvPr/>
        </p:nvPicPr>
        <p:blipFill>
          <a:blip r:embed="rId3"/>
          <a:srcRect/>
          <a:stretch>
            <a:fillRect/>
          </a:stretch>
        </p:blipFill>
        <p:spPr bwMode="auto">
          <a:xfrm>
            <a:off x="6399690" y="3500438"/>
            <a:ext cx="2744311" cy="2272034"/>
          </a:xfrm>
          <a:prstGeom prst="rect">
            <a:avLst/>
          </a:prstGeom>
          <a:noFill/>
          <a:ln w="9525">
            <a:noFill/>
            <a:miter lim="800000"/>
            <a:headEnd/>
            <a:tailEnd/>
          </a:ln>
          <a:effectLst/>
        </p:spPr>
      </p:pic>
      <p:sp>
        <p:nvSpPr>
          <p:cNvPr id="24" name="Oval 2"/>
          <p:cNvSpPr>
            <a:spLocks noChangeArrowheads="1"/>
          </p:cNvSpPr>
          <p:nvPr/>
        </p:nvSpPr>
        <p:spPr bwMode="auto">
          <a:xfrm>
            <a:off x="5143504" y="4000505"/>
            <a:ext cx="785818" cy="1000131"/>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25" name="AutoShape 3"/>
          <p:cNvCxnSpPr>
            <a:cxnSpLocks noChangeShapeType="1"/>
          </p:cNvCxnSpPr>
          <p:nvPr/>
        </p:nvCxnSpPr>
        <p:spPr bwMode="auto">
          <a:xfrm rot="5400000">
            <a:off x="5186502" y="4513844"/>
            <a:ext cx="714380" cy="1588"/>
          </a:xfrm>
          <a:prstGeom prst="straightConnector1">
            <a:avLst/>
          </a:prstGeom>
          <a:noFill/>
          <a:ln w="28575">
            <a:solidFill>
              <a:schemeClr val="accent1"/>
            </a:solidFill>
            <a:round/>
            <a:headEnd/>
            <a:tailEnd type="triangle" w="med" len="med"/>
          </a:ln>
        </p:spPr>
      </p:cxnSp>
      <p:sp>
        <p:nvSpPr>
          <p:cNvPr id="27" name="Text Box 4"/>
          <p:cNvSpPr txBox="1">
            <a:spLocks noChangeArrowheads="1"/>
          </p:cNvSpPr>
          <p:nvPr/>
        </p:nvSpPr>
        <p:spPr bwMode="auto">
          <a:xfrm>
            <a:off x="5510347" y="4300022"/>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000" b="1" dirty="0">
                <a:solidFill>
                  <a:srgbClr val="FF0000"/>
                </a:solidFill>
                <a:latin typeface="Times New Roman" pitchFamily="18" charset="0"/>
                <a:cs typeface="Arial" pitchFamily="34" charset="0"/>
              </a:rPr>
              <a:t>2</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28" name="AutoShape 5"/>
          <p:cNvCxnSpPr>
            <a:cxnSpLocks noChangeShapeType="1"/>
          </p:cNvCxnSpPr>
          <p:nvPr/>
        </p:nvCxnSpPr>
        <p:spPr bwMode="auto">
          <a:xfrm>
            <a:off x="4572000" y="4500570"/>
            <a:ext cx="571504" cy="1588"/>
          </a:xfrm>
          <a:prstGeom prst="straightConnector1">
            <a:avLst/>
          </a:prstGeom>
          <a:noFill/>
          <a:ln w="28575">
            <a:solidFill>
              <a:schemeClr val="accent1"/>
            </a:solidFill>
            <a:round/>
            <a:headEnd/>
            <a:tailEnd type="triangle" w="med" len="med"/>
          </a:ln>
        </p:spPr>
      </p:cxnSp>
      <p:cxnSp>
        <p:nvCxnSpPr>
          <p:cNvPr id="30" name="AutoShape 5"/>
          <p:cNvCxnSpPr>
            <a:cxnSpLocks noChangeShapeType="1"/>
          </p:cNvCxnSpPr>
          <p:nvPr/>
        </p:nvCxnSpPr>
        <p:spPr bwMode="auto">
          <a:xfrm>
            <a:off x="5929322" y="4500570"/>
            <a:ext cx="571504" cy="1588"/>
          </a:xfrm>
          <a:prstGeom prst="straightConnector1">
            <a:avLst/>
          </a:prstGeom>
          <a:noFill/>
          <a:ln w="28575">
            <a:solidFill>
              <a:schemeClr val="accent1"/>
            </a:solidFill>
            <a:round/>
            <a:headEnd/>
            <a:tailEnd type="triangle" w="med" len="med"/>
          </a:ln>
        </p:spPr>
      </p:cxnSp>
      <p:sp>
        <p:nvSpPr>
          <p:cNvPr id="31" name="ZoneTexte 30"/>
          <p:cNvSpPr txBox="1"/>
          <p:nvPr/>
        </p:nvSpPr>
        <p:spPr>
          <a:xfrm>
            <a:off x="1142976" y="3528956"/>
            <a:ext cx="2500330" cy="400110"/>
          </a:xfrm>
          <a:prstGeom prst="rect">
            <a:avLst/>
          </a:prstGeom>
          <a:noFill/>
        </p:spPr>
        <p:txBody>
          <a:bodyPr wrap="square" rtlCol="0">
            <a:spAutoFit/>
          </a:bodyPr>
          <a:lstStyle/>
          <a:p>
            <a:r>
              <a:rPr lang="fr-FR" sz="2000" b="1" dirty="0" smtClean="0">
                <a:solidFill>
                  <a:srgbClr val="002060"/>
                </a:solidFill>
                <a:latin typeface="Times New Roman" pitchFamily="18" charset="0"/>
                <a:cs typeface="Times New Roman" pitchFamily="18" charset="0"/>
              </a:rPr>
              <a:t>Signal discret x(n)</a:t>
            </a:r>
            <a:endParaRPr lang="fr-FR" sz="2000" b="1" dirty="0">
              <a:solidFill>
                <a:srgbClr val="002060"/>
              </a:solidFill>
              <a:latin typeface="Times New Roman" pitchFamily="18" charset="0"/>
              <a:cs typeface="Times New Roman" pitchFamily="18" charset="0"/>
            </a:endParaRPr>
          </a:p>
        </p:txBody>
      </p:sp>
      <p:sp>
        <p:nvSpPr>
          <p:cNvPr id="32" name="ZoneTexte 31"/>
          <p:cNvSpPr txBox="1"/>
          <p:nvPr/>
        </p:nvSpPr>
        <p:spPr>
          <a:xfrm>
            <a:off x="6572264" y="3286124"/>
            <a:ext cx="2500330" cy="400110"/>
          </a:xfrm>
          <a:prstGeom prst="rect">
            <a:avLst/>
          </a:prstGeom>
          <a:noFill/>
        </p:spPr>
        <p:txBody>
          <a:bodyPr wrap="square" rtlCol="0">
            <a:spAutoFit/>
          </a:bodyPr>
          <a:lstStyle/>
          <a:p>
            <a:r>
              <a:rPr lang="fr-FR" sz="2000" b="1" dirty="0" smtClean="0">
                <a:solidFill>
                  <a:srgbClr val="002060"/>
                </a:solidFill>
                <a:latin typeface="Times New Roman" pitchFamily="18" charset="0"/>
                <a:cs typeface="Times New Roman" pitchFamily="18" charset="0"/>
              </a:rPr>
              <a:t>Signal discret y(n)</a:t>
            </a:r>
            <a:endParaRPr lang="fr-FR" sz="2000" b="1" dirty="0">
              <a:solidFill>
                <a:srgbClr val="002060"/>
              </a:solidFill>
              <a:latin typeface="Times New Roman" pitchFamily="18" charset="0"/>
              <a:cs typeface="Times New Roman" pitchFamily="18" charset="0"/>
            </a:endParaRPr>
          </a:p>
        </p:txBody>
      </p:sp>
      <p:sp>
        <p:nvSpPr>
          <p:cNvPr id="33" name="ZoneTexte 32"/>
          <p:cNvSpPr txBox="1"/>
          <p:nvPr/>
        </p:nvSpPr>
        <p:spPr>
          <a:xfrm>
            <a:off x="0" y="3069551"/>
            <a:ext cx="2285984" cy="430887"/>
          </a:xfrm>
          <a:prstGeom prst="rect">
            <a:avLst/>
          </a:prstGeom>
          <a:noFill/>
        </p:spPr>
        <p:txBody>
          <a:bodyPr wrap="square" rtlCol="0">
            <a:spAutoFit/>
          </a:bodyPr>
          <a:lstStyle/>
          <a:p>
            <a:r>
              <a:rPr lang="fr-FR" sz="2200" b="1" u="sng" dirty="0" smtClean="0">
                <a:solidFill>
                  <a:srgbClr val="FF0000"/>
                </a:solidFill>
              </a:rPr>
              <a:t>Exemple:</a:t>
            </a:r>
            <a:endParaRPr lang="fr-FR" sz="2200" b="1" u="sng" dirty="0">
              <a:solidFill>
                <a:srgbClr val="FF0000"/>
              </a:solidFill>
            </a:endParaRPr>
          </a:p>
        </p:txBody>
      </p:sp>
      <p:sp>
        <p:nvSpPr>
          <p:cNvPr id="34" name="ZoneTexte 33"/>
          <p:cNvSpPr txBox="1"/>
          <p:nvPr/>
        </p:nvSpPr>
        <p:spPr>
          <a:xfrm>
            <a:off x="0" y="500042"/>
            <a:ext cx="9144000" cy="430887"/>
          </a:xfrm>
          <a:prstGeom prst="rect">
            <a:avLst/>
          </a:prstGeom>
          <a:noFill/>
        </p:spPr>
        <p:txBody>
          <a:bodyPr wrap="square" rtlCol="0">
            <a:spAutoFit/>
          </a:bodyPr>
          <a:lstStyle/>
          <a:p>
            <a:pPr algn="ctr"/>
            <a:r>
              <a:rPr lang="fr-FR" sz="2200" dirty="0" smtClean="0">
                <a:solidFill>
                  <a:srgbClr val="002060"/>
                </a:solidFill>
                <a:latin typeface="Times New Roman" pitchFamily="18" charset="0"/>
                <a:cs typeface="Times New Roman" pitchFamily="18" charset="0"/>
              </a:rPr>
              <a:t>DANS LE DOMAINE TEMPOREL</a:t>
            </a:r>
            <a:endParaRPr lang="fr-FR" sz="2200" dirty="0">
              <a:solidFill>
                <a:srgbClr val="002060"/>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DECIMATION</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1258750"/>
            <a:ext cx="9144000" cy="5170646"/>
          </a:xfrm>
          <a:prstGeom prst="rect">
            <a:avLst/>
          </a:prstGeom>
          <a:noFill/>
        </p:spPr>
        <p:txBody>
          <a:bodyPr wrap="square" rtlCol="0">
            <a:spAutoFit/>
          </a:bodyPr>
          <a:lstStyle/>
          <a:p>
            <a:pPr algn="just"/>
            <a:r>
              <a:rPr lang="fr-FR" sz="2200" b="1" u="sng" dirty="0" smtClean="0">
                <a:solidFill>
                  <a:srgbClr val="FF0000"/>
                </a:solidFill>
                <a:latin typeface="Times New Roman" pitchFamily="18" charset="0"/>
                <a:cs typeface="Times New Roman" pitchFamily="18" charset="0"/>
              </a:rPr>
              <a:t>Exemples :</a:t>
            </a:r>
          </a:p>
          <a:p>
            <a:pPr algn="just"/>
            <a:endParaRPr lang="fr-FR" sz="2200" b="1" u="sng" dirty="0">
              <a:solidFill>
                <a:srgbClr val="FF0000"/>
              </a:solidFill>
              <a:latin typeface="Times New Roman" pitchFamily="18" charset="0"/>
              <a:cs typeface="Times New Roman" pitchFamily="18" charset="0"/>
            </a:endParaRPr>
          </a:p>
          <a:p>
            <a:pPr algn="just"/>
            <a:r>
              <a:rPr lang="fr-FR" sz="2200" dirty="0" smtClean="0">
                <a:solidFill>
                  <a:srgbClr val="00B0F0"/>
                </a:solidFill>
                <a:latin typeface="Times New Roman" pitchFamily="18" charset="0"/>
                <a:cs typeface="Times New Roman" pitchFamily="18" charset="0"/>
              </a:rPr>
              <a:t>Soit  x(n) = { 0, 1, 2, 3, 4, 5, 6, 5, 4, 3, 2, 1, …..}</a:t>
            </a:r>
          </a:p>
          <a:p>
            <a:pPr algn="just"/>
            <a:endParaRPr lang="fr-FR" sz="2200" dirty="0">
              <a:solidFill>
                <a:srgbClr val="00B0F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7030A0"/>
                </a:solidFill>
                <a:latin typeface="Times New Roman" pitchFamily="18" charset="0"/>
                <a:cs typeface="Times New Roman" pitchFamily="18" charset="0"/>
              </a:rPr>
              <a:t> Une décimation par facteur M=2 nous donne:</a:t>
            </a:r>
          </a:p>
          <a:p>
            <a:pPr algn="just"/>
            <a:r>
              <a:rPr lang="fr-FR" sz="2200" dirty="0" smtClean="0">
                <a:solidFill>
                  <a:srgbClr val="7030A0"/>
                </a:solidFill>
                <a:latin typeface="Times New Roman" pitchFamily="18" charset="0"/>
                <a:cs typeface="Times New Roman" pitchFamily="18" charset="0"/>
              </a:rPr>
              <a:t>y(n)=x(2n)= { 0, 2, 4, 6, 4, 2,  …..}</a:t>
            </a:r>
          </a:p>
          <a:p>
            <a:pPr algn="just"/>
            <a:endParaRPr lang="fr-FR" sz="2200" dirty="0">
              <a:solidFill>
                <a:srgbClr val="00B0F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Une décimation par facteur M=3 nous donne</a:t>
            </a:r>
          </a:p>
          <a:p>
            <a:pPr algn="just"/>
            <a:r>
              <a:rPr lang="fr-FR" sz="2200" dirty="0" smtClean="0">
                <a:solidFill>
                  <a:srgbClr val="002060"/>
                </a:solidFill>
                <a:latin typeface="Times New Roman" pitchFamily="18" charset="0"/>
                <a:cs typeface="Times New Roman" pitchFamily="18" charset="0"/>
              </a:rPr>
              <a:t>y(n)=x(3n) = { 0, 3, 6, 3,  …..}</a:t>
            </a:r>
          </a:p>
          <a:p>
            <a:pPr algn="just"/>
            <a:endParaRPr lang="fr-FR" sz="2200" dirty="0">
              <a:solidFill>
                <a:srgbClr val="00B05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B050"/>
                </a:solidFill>
                <a:latin typeface="Times New Roman" pitchFamily="18" charset="0"/>
                <a:cs typeface="Times New Roman" pitchFamily="18" charset="0"/>
              </a:rPr>
              <a:t> Une décimation par facteur M=4 nous donne</a:t>
            </a:r>
          </a:p>
          <a:p>
            <a:pPr algn="just"/>
            <a:r>
              <a:rPr lang="fr-FR" sz="2200" dirty="0" smtClean="0">
                <a:solidFill>
                  <a:srgbClr val="00B050"/>
                </a:solidFill>
                <a:latin typeface="Times New Roman" pitchFamily="18" charset="0"/>
                <a:cs typeface="Times New Roman" pitchFamily="18" charset="0"/>
              </a:rPr>
              <a:t>y(n)=x(4n) = { 0, 4,  4, …..}</a:t>
            </a:r>
          </a:p>
          <a:p>
            <a:pPr algn="just"/>
            <a:endParaRPr lang="fr-FR" sz="2200" dirty="0" smtClean="0">
              <a:solidFill>
                <a:srgbClr val="00B0F0"/>
              </a:solidFill>
              <a:latin typeface="Times New Roman" pitchFamily="18" charset="0"/>
              <a:cs typeface="Times New Roman" pitchFamily="18" charset="0"/>
            </a:endParaRPr>
          </a:p>
          <a:p>
            <a:pPr algn="just"/>
            <a:endParaRPr lang="fr-FR" sz="2200" dirty="0" smtClean="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22" name="ZoneTexte 21"/>
          <p:cNvSpPr txBox="1"/>
          <p:nvPr/>
        </p:nvSpPr>
        <p:spPr>
          <a:xfrm>
            <a:off x="0" y="500042"/>
            <a:ext cx="9144000" cy="430887"/>
          </a:xfrm>
          <a:prstGeom prst="rect">
            <a:avLst/>
          </a:prstGeom>
          <a:noFill/>
        </p:spPr>
        <p:txBody>
          <a:bodyPr wrap="square" rtlCol="0">
            <a:spAutoFit/>
          </a:bodyPr>
          <a:lstStyle/>
          <a:p>
            <a:pPr algn="ctr"/>
            <a:r>
              <a:rPr lang="fr-FR" sz="2200" dirty="0" smtClean="0">
                <a:solidFill>
                  <a:srgbClr val="002060"/>
                </a:solidFill>
                <a:latin typeface="Times New Roman" pitchFamily="18" charset="0"/>
                <a:cs typeface="Times New Roman" pitchFamily="18" charset="0"/>
              </a:rPr>
              <a:t>DANS LE DOMAINE TEMPOREL</a:t>
            </a:r>
            <a:endParaRPr lang="fr-FR" sz="2200" dirty="0">
              <a:solidFill>
                <a:srgbClr val="002060"/>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DECIMATION</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1258750"/>
            <a:ext cx="9144000" cy="1446550"/>
          </a:xfrm>
          <a:prstGeom prst="rect">
            <a:avLst/>
          </a:prstGeom>
          <a:noFill/>
        </p:spPr>
        <p:txBody>
          <a:bodyPr wrap="square" rtlCol="0">
            <a:spAutoFit/>
          </a:bodyPr>
          <a:lstStyle/>
          <a:p>
            <a:pPr algn="just"/>
            <a:r>
              <a:rPr lang="fr-FR" sz="2200" dirty="0" smtClean="0">
                <a:solidFill>
                  <a:srgbClr val="00B0F0"/>
                </a:solidFill>
                <a:latin typeface="Times New Roman" pitchFamily="18" charset="0"/>
                <a:cs typeface="Times New Roman" pitchFamily="18" charset="0"/>
              </a:rPr>
              <a:t>Comme nous venons de le voir l’opération de décimation dans le domaine temporel discret  peut être exprimée par l’expression suivante :</a:t>
            </a:r>
          </a:p>
          <a:p>
            <a:pPr algn="just"/>
            <a:endParaRPr lang="fr-FR" sz="2200" dirty="0" smtClean="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smtClean="0">
                <a:solidFill>
                  <a:srgbClr val="002060"/>
                </a:solidFill>
                <a:latin typeface="Times New Roman" pitchFamily="18" charset="0"/>
                <a:cs typeface="Times New Roman" pitchFamily="18" charset="0"/>
              </a:rPr>
              <a:t>DANS LE DOMAINE SPECTRALE</a:t>
            </a:r>
            <a:endParaRPr lang="fr-FR" sz="2200" dirty="0">
              <a:solidFill>
                <a:srgbClr val="002060"/>
              </a:solidFill>
              <a:latin typeface="Times New Roman" pitchFamily="18" charset="0"/>
              <a:cs typeface="Times New Roman" pitchFamily="18" charset="0"/>
            </a:endParaRPr>
          </a:p>
        </p:txBody>
      </p:sp>
      <p:graphicFrame>
        <p:nvGraphicFramePr>
          <p:cNvPr id="5" name="Objet 4"/>
          <p:cNvGraphicFramePr>
            <a:graphicFrameLocks noChangeAspect="1"/>
          </p:cNvGraphicFramePr>
          <p:nvPr/>
        </p:nvGraphicFramePr>
        <p:xfrm>
          <a:off x="3500430" y="2214554"/>
          <a:ext cx="2455676" cy="465140"/>
        </p:xfrm>
        <a:graphic>
          <a:graphicData uri="http://schemas.openxmlformats.org/presentationml/2006/ole">
            <p:oleObj spid="_x0000_s2050" name="Équation" r:id="rId3" imgW="850680" imgH="215640" progId="Equation.3">
              <p:embed/>
            </p:oleObj>
          </a:graphicData>
        </a:graphic>
      </p:graphicFrame>
      <p:sp>
        <p:nvSpPr>
          <p:cNvPr id="7" name="ZoneTexte 6"/>
          <p:cNvSpPr txBox="1"/>
          <p:nvPr/>
        </p:nvSpPr>
        <p:spPr>
          <a:xfrm>
            <a:off x="0" y="2643182"/>
            <a:ext cx="9144000" cy="769441"/>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Dans le domaine fréquentiel, en appliquant notamment la transformée en z sur l’équation temporel, nous aurons :</a:t>
            </a:r>
            <a:endParaRPr lang="fr-FR" sz="2200" dirty="0">
              <a:solidFill>
                <a:srgbClr val="002060"/>
              </a:solidFill>
              <a:latin typeface="Times New Roman" pitchFamily="18" charset="0"/>
              <a:cs typeface="Times New Roman" pitchFamily="18" charset="0"/>
            </a:endParaRPr>
          </a:p>
        </p:txBody>
      </p:sp>
      <p:graphicFrame>
        <p:nvGraphicFramePr>
          <p:cNvPr id="8" name="Objet 7"/>
          <p:cNvGraphicFramePr>
            <a:graphicFrameLocks noChangeAspect="1"/>
          </p:cNvGraphicFramePr>
          <p:nvPr/>
        </p:nvGraphicFramePr>
        <p:xfrm>
          <a:off x="2951163" y="3643313"/>
          <a:ext cx="3498850" cy="1000125"/>
        </p:xfrm>
        <a:graphic>
          <a:graphicData uri="http://schemas.openxmlformats.org/presentationml/2006/ole">
            <p:oleObj spid="_x0000_s2052" name="Équation" r:id="rId4" imgW="1688760" imgH="482400" progId="Equation.3">
              <p:embed/>
            </p:oleObj>
          </a:graphicData>
        </a:graphic>
      </p:graphicFrame>
      <p:sp>
        <p:nvSpPr>
          <p:cNvPr id="9" name="ZoneTexte 8"/>
          <p:cNvSpPr txBox="1"/>
          <p:nvPr/>
        </p:nvSpPr>
        <p:spPr>
          <a:xfrm>
            <a:off x="0" y="4714884"/>
            <a:ext cx="9144000" cy="430887"/>
          </a:xfrm>
          <a:prstGeom prst="rect">
            <a:avLst/>
          </a:prstGeom>
          <a:noFill/>
        </p:spPr>
        <p:txBody>
          <a:bodyPr wrap="square" rtlCol="0">
            <a:spAutoFit/>
          </a:bodyPr>
          <a:lstStyle/>
          <a:p>
            <a:r>
              <a:rPr lang="fr-FR" sz="2200" dirty="0" smtClean="0">
                <a:solidFill>
                  <a:srgbClr val="7030A0"/>
                </a:solidFill>
                <a:latin typeface="Times New Roman" pitchFamily="18" charset="0"/>
                <a:cs typeface="Times New Roman" pitchFamily="18" charset="0"/>
              </a:rPr>
              <a:t>Le spectre de Fourier nous donnera alors</a:t>
            </a:r>
            <a:endParaRPr lang="fr-FR" sz="2200" dirty="0">
              <a:solidFill>
                <a:srgbClr val="7030A0"/>
              </a:solidFill>
              <a:latin typeface="Times New Roman" pitchFamily="18" charset="0"/>
              <a:cs typeface="Times New Roman" pitchFamily="18" charset="0"/>
            </a:endParaRPr>
          </a:p>
        </p:txBody>
      </p:sp>
      <p:graphicFrame>
        <p:nvGraphicFramePr>
          <p:cNvPr id="2053" name="Object 5"/>
          <p:cNvGraphicFramePr>
            <a:graphicFrameLocks noChangeAspect="1"/>
          </p:cNvGraphicFramePr>
          <p:nvPr/>
        </p:nvGraphicFramePr>
        <p:xfrm>
          <a:off x="728663" y="5429250"/>
          <a:ext cx="7820025" cy="1143000"/>
        </p:xfrm>
        <a:graphic>
          <a:graphicData uri="http://schemas.openxmlformats.org/presentationml/2006/ole">
            <p:oleObj spid="_x0000_s2053" name="Équation" r:id="rId5" imgW="3301920" imgH="482400"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DECIMATION</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1258750"/>
            <a:ext cx="9144000" cy="1107996"/>
          </a:xfrm>
          <a:prstGeom prst="rect">
            <a:avLst/>
          </a:prstGeom>
          <a:noFill/>
        </p:spPr>
        <p:txBody>
          <a:bodyPr wrap="square" rtlCol="0">
            <a:spAutoFit/>
          </a:bodyPr>
          <a:lstStyle/>
          <a:p>
            <a:pPr algn="just"/>
            <a:r>
              <a:rPr lang="fr-FR" sz="2200" dirty="0" smtClean="0">
                <a:solidFill>
                  <a:srgbClr val="00B0F0"/>
                </a:solidFill>
                <a:latin typeface="Times New Roman" pitchFamily="18" charset="0"/>
                <a:cs typeface="Times New Roman" pitchFamily="18" charset="0"/>
              </a:rPr>
              <a:t>Prenons l’exemple le plus simple où M=2.</a:t>
            </a:r>
          </a:p>
          <a:p>
            <a:pPr algn="just"/>
            <a:endParaRPr lang="fr-FR" sz="2200" dirty="0" smtClean="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smtClean="0">
                <a:solidFill>
                  <a:srgbClr val="002060"/>
                </a:solidFill>
                <a:latin typeface="Times New Roman" pitchFamily="18" charset="0"/>
                <a:cs typeface="Times New Roman" pitchFamily="18" charset="0"/>
              </a:rPr>
              <a:t>DANS LE DOMAINE SPECTRALE</a:t>
            </a:r>
            <a:endParaRPr lang="fr-FR" sz="2200" dirty="0">
              <a:solidFill>
                <a:srgbClr val="002060"/>
              </a:solidFill>
              <a:latin typeface="Times New Roman" pitchFamily="18" charset="0"/>
              <a:cs typeface="Times New Roman" pitchFamily="18" charset="0"/>
            </a:endParaRPr>
          </a:p>
        </p:txBody>
      </p:sp>
      <p:graphicFrame>
        <p:nvGraphicFramePr>
          <p:cNvPr id="5" name="Objet 4"/>
          <p:cNvGraphicFramePr>
            <a:graphicFrameLocks noChangeAspect="1"/>
          </p:cNvGraphicFramePr>
          <p:nvPr/>
        </p:nvGraphicFramePr>
        <p:xfrm>
          <a:off x="3590925" y="1857375"/>
          <a:ext cx="2273300" cy="465138"/>
        </p:xfrm>
        <a:graphic>
          <a:graphicData uri="http://schemas.openxmlformats.org/presentationml/2006/ole">
            <p:oleObj spid="_x0000_s3074" name="Équation" r:id="rId3" imgW="787320" imgH="215640" progId="Equation.3">
              <p:embed/>
            </p:oleObj>
          </a:graphicData>
        </a:graphic>
      </p:graphicFrame>
      <p:sp>
        <p:nvSpPr>
          <p:cNvPr id="10" name="ZoneTexte 9"/>
          <p:cNvSpPr txBox="1"/>
          <p:nvPr/>
        </p:nvSpPr>
        <p:spPr>
          <a:xfrm>
            <a:off x="0" y="2428868"/>
            <a:ext cx="9144000" cy="430887"/>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Dans le domaine z nous aurons:</a:t>
            </a:r>
            <a:endParaRPr lang="fr-FR" sz="2200" dirty="0">
              <a:solidFill>
                <a:srgbClr val="002060"/>
              </a:solidFill>
              <a:latin typeface="Times New Roman" pitchFamily="18" charset="0"/>
              <a:cs typeface="Times New Roman" pitchFamily="18" charset="0"/>
            </a:endParaRPr>
          </a:p>
        </p:txBody>
      </p:sp>
      <p:graphicFrame>
        <p:nvGraphicFramePr>
          <p:cNvPr id="3077" name="Object 5"/>
          <p:cNvGraphicFramePr>
            <a:graphicFrameLocks noChangeAspect="1"/>
          </p:cNvGraphicFramePr>
          <p:nvPr/>
        </p:nvGraphicFramePr>
        <p:xfrm>
          <a:off x="1196975" y="2928938"/>
          <a:ext cx="7040563" cy="1757362"/>
        </p:xfrm>
        <a:graphic>
          <a:graphicData uri="http://schemas.openxmlformats.org/presentationml/2006/ole">
            <p:oleObj spid="_x0000_s3077" name="Équation" r:id="rId4" imgW="3327120" imgH="1041120" progId="Equation.3">
              <p:embed/>
            </p:oleObj>
          </a:graphicData>
        </a:graphic>
      </p:graphicFrame>
      <p:graphicFrame>
        <p:nvGraphicFramePr>
          <p:cNvPr id="3078" name="Object 6"/>
          <p:cNvGraphicFramePr>
            <a:graphicFrameLocks noChangeAspect="1"/>
          </p:cNvGraphicFramePr>
          <p:nvPr/>
        </p:nvGraphicFramePr>
        <p:xfrm>
          <a:off x="700088" y="5399088"/>
          <a:ext cx="7878762" cy="1203325"/>
        </p:xfrm>
        <a:graphic>
          <a:graphicData uri="http://schemas.openxmlformats.org/presentationml/2006/ole">
            <p:oleObj spid="_x0000_s3078" name="Équation" r:id="rId5" imgW="3327120" imgH="507960" progId="Equation.3">
              <p:embed/>
            </p:oleObj>
          </a:graphicData>
        </a:graphic>
      </p:graphicFrame>
      <p:sp>
        <p:nvSpPr>
          <p:cNvPr id="13" name="ZoneTexte 12"/>
          <p:cNvSpPr txBox="1"/>
          <p:nvPr/>
        </p:nvSpPr>
        <p:spPr>
          <a:xfrm>
            <a:off x="0" y="4786322"/>
            <a:ext cx="9144000" cy="430887"/>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En déduit donc le spectre de Fourier du signal décimé avec un facteur 2:</a:t>
            </a:r>
            <a:endParaRPr lang="fr-FR" sz="2200" dirty="0">
              <a:solidFill>
                <a:srgbClr val="00206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DECIMATION</a:t>
            </a:r>
            <a:endParaRPr lang="fr-FR" sz="3000" b="1" dirty="0">
              <a:solidFill>
                <a:srgbClr val="FF0000"/>
              </a:solidFill>
              <a:latin typeface="Times New Roman" pitchFamily="18" charset="0"/>
              <a:cs typeface="Times New Roman" pitchFamily="18" charset="0"/>
            </a:endParaRPr>
          </a:p>
        </p:txBody>
      </p:sp>
      <p:sp>
        <p:nvSpPr>
          <p:cNvPr id="3" name="ZoneTexte 2"/>
          <p:cNvSpPr txBox="1"/>
          <p:nvPr/>
        </p:nvSpPr>
        <p:spPr>
          <a:xfrm>
            <a:off x="0" y="1258750"/>
            <a:ext cx="9144000" cy="430887"/>
          </a:xfrm>
          <a:prstGeom prst="rect">
            <a:avLst/>
          </a:prstGeom>
          <a:noFill/>
        </p:spPr>
        <p:txBody>
          <a:bodyPr wrap="square" rtlCol="0">
            <a:spAutoFit/>
          </a:bodyPr>
          <a:lstStyle/>
          <a:p>
            <a:pPr algn="just"/>
            <a:r>
              <a:rPr lang="fr-FR" sz="2200" dirty="0" smtClean="0">
                <a:solidFill>
                  <a:srgbClr val="00B0F0"/>
                </a:solidFill>
                <a:latin typeface="Times New Roman" pitchFamily="18" charset="0"/>
                <a:cs typeface="Times New Roman" pitchFamily="18" charset="0"/>
              </a:rPr>
              <a:t>Décimation avec un facteur M=2.</a:t>
            </a: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smtClean="0">
                <a:solidFill>
                  <a:srgbClr val="002060"/>
                </a:solidFill>
                <a:latin typeface="Times New Roman" pitchFamily="18" charset="0"/>
                <a:cs typeface="Times New Roman" pitchFamily="18" charset="0"/>
              </a:rPr>
              <a:t>DANS LE DOMAINE SPECTRALE</a:t>
            </a:r>
            <a:endParaRPr lang="fr-FR" sz="2200" dirty="0">
              <a:solidFill>
                <a:srgbClr val="002060"/>
              </a:solidFill>
              <a:latin typeface="Times New Roman" pitchFamily="18" charset="0"/>
              <a:cs typeface="Times New Roman" pitchFamily="18" charset="0"/>
            </a:endParaRPr>
          </a:p>
        </p:txBody>
      </p:sp>
      <p:graphicFrame>
        <p:nvGraphicFramePr>
          <p:cNvPr id="5" name="Objet 4"/>
          <p:cNvGraphicFramePr>
            <a:graphicFrameLocks noChangeAspect="1"/>
          </p:cNvGraphicFramePr>
          <p:nvPr/>
        </p:nvGraphicFramePr>
        <p:xfrm>
          <a:off x="214282" y="2214554"/>
          <a:ext cx="2273300" cy="428617"/>
        </p:xfrm>
        <a:graphic>
          <a:graphicData uri="http://schemas.openxmlformats.org/presentationml/2006/ole">
            <p:oleObj spid="_x0000_s4098" name="Équation" r:id="rId3" imgW="787320" imgH="215640" progId="Equation.3">
              <p:embed/>
            </p:oleObj>
          </a:graphicData>
        </a:graphic>
      </p:graphicFrame>
      <p:graphicFrame>
        <p:nvGraphicFramePr>
          <p:cNvPr id="3078" name="Object 6"/>
          <p:cNvGraphicFramePr>
            <a:graphicFrameLocks noChangeAspect="1"/>
          </p:cNvGraphicFramePr>
          <p:nvPr/>
        </p:nvGraphicFramePr>
        <p:xfrm>
          <a:off x="4071902" y="2143116"/>
          <a:ext cx="5072098" cy="774663"/>
        </p:xfrm>
        <a:graphic>
          <a:graphicData uri="http://schemas.openxmlformats.org/presentationml/2006/ole">
            <p:oleObj spid="_x0000_s4100" name="Équation" r:id="rId4" imgW="3327120" imgH="507960" progId="Equation.3">
              <p:embed/>
            </p:oleObj>
          </a:graphicData>
        </a:graphic>
      </p:graphicFrame>
      <p:sp>
        <p:nvSpPr>
          <p:cNvPr id="11" name="ZoneTexte 10"/>
          <p:cNvSpPr txBox="1"/>
          <p:nvPr/>
        </p:nvSpPr>
        <p:spPr>
          <a:xfrm>
            <a:off x="214282" y="1712229"/>
            <a:ext cx="2571768" cy="430887"/>
          </a:xfrm>
          <a:prstGeom prst="rect">
            <a:avLst/>
          </a:prstGeom>
          <a:noFill/>
        </p:spPr>
        <p:txBody>
          <a:bodyPr wrap="square" rtlCol="0">
            <a:spAutoFit/>
          </a:bodyPr>
          <a:lstStyle/>
          <a:p>
            <a:r>
              <a:rPr lang="fr-FR" sz="2200" b="1" u="sng" dirty="0" smtClean="0">
                <a:solidFill>
                  <a:srgbClr val="FF0000"/>
                </a:solidFill>
              </a:rPr>
              <a:t>Domaine temporel</a:t>
            </a:r>
            <a:endParaRPr lang="fr-FR" sz="2200" b="1" u="sng" dirty="0">
              <a:solidFill>
                <a:srgbClr val="FF0000"/>
              </a:solidFill>
            </a:endParaRPr>
          </a:p>
        </p:txBody>
      </p:sp>
      <p:sp>
        <p:nvSpPr>
          <p:cNvPr id="12" name="ZoneTexte 11"/>
          <p:cNvSpPr txBox="1"/>
          <p:nvPr/>
        </p:nvSpPr>
        <p:spPr>
          <a:xfrm>
            <a:off x="5429256" y="1714488"/>
            <a:ext cx="3071834" cy="430887"/>
          </a:xfrm>
          <a:prstGeom prst="rect">
            <a:avLst/>
          </a:prstGeom>
          <a:noFill/>
        </p:spPr>
        <p:txBody>
          <a:bodyPr wrap="square" rtlCol="0">
            <a:spAutoFit/>
          </a:bodyPr>
          <a:lstStyle/>
          <a:p>
            <a:r>
              <a:rPr lang="fr-FR" sz="2200" b="1" u="sng" dirty="0" smtClean="0">
                <a:solidFill>
                  <a:srgbClr val="FF0000"/>
                </a:solidFill>
              </a:rPr>
              <a:t>Domaine fréquentiel</a:t>
            </a:r>
            <a:endParaRPr lang="fr-FR" sz="2200" b="1" u="sng" dirty="0">
              <a:solidFill>
                <a:srgbClr val="FF0000"/>
              </a:solidFill>
            </a:endParaRPr>
          </a:p>
        </p:txBody>
      </p:sp>
      <p:sp>
        <p:nvSpPr>
          <p:cNvPr id="14" name="ZoneTexte 13"/>
          <p:cNvSpPr txBox="1"/>
          <p:nvPr/>
        </p:nvSpPr>
        <p:spPr>
          <a:xfrm>
            <a:off x="0" y="2940027"/>
            <a:ext cx="3071802" cy="430887"/>
          </a:xfrm>
          <a:prstGeom prst="rect">
            <a:avLst/>
          </a:prstGeom>
          <a:noFill/>
        </p:spPr>
        <p:txBody>
          <a:bodyPr wrap="square" rtlCol="0">
            <a:spAutoFit/>
          </a:bodyPr>
          <a:lstStyle/>
          <a:p>
            <a:r>
              <a:rPr lang="fr-FR" sz="2200" b="1" u="sng" dirty="0" smtClean="0">
                <a:solidFill>
                  <a:srgbClr val="7030A0"/>
                </a:solidFill>
              </a:rPr>
              <a:t>Exemple :</a:t>
            </a:r>
            <a:endParaRPr lang="fr-FR" sz="2200" b="1" u="sng" dirty="0">
              <a:solidFill>
                <a:srgbClr val="7030A0"/>
              </a:solidFill>
            </a:endParaRPr>
          </a:p>
        </p:txBody>
      </p:sp>
      <p:cxnSp>
        <p:nvCxnSpPr>
          <p:cNvPr id="16" name="Connecteur droit avec flèche 15"/>
          <p:cNvCxnSpPr/>
          <p:nvPr/>
        </p:nvCxnSpPr>
        <p:spPr>
          <a:xfrm>
            <a:off x="0" y="5083167"/>
            <a:ext cx="40004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892943" y="4190192"/>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16200000" flipH="1">
            <a:off x="1750199" y="4261630"/>
            <a:ext cx="857256" cy="7858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 name="Connecteur droit 21"/>
          <p:cNvCxnSpPr/>
          <p:nvPr/>
        </p:nvCxnSpPr>
        <p:spPr>
          <a:xfrm rot="5400000">
            <a:off x="1000100" y="4297349"/>
            <a:ext cx="857256" cy="71438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rot="5400000">
            <a:off x="3143240" y="5083167"/>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rot="5400000">
            <a:off x="357952" y="5082373"/>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0" y="5011729"/>
            <a:ext cx="4286248" cy="400110"/>
          </a:xfrm>
          <a:prstGeom prst="rect">
            <a:avLst/>
          </a:prstGeom>
          <a:noFill/>
        </p:spPr>
        <p:txBody>
          <a:bodyPr wrap="square" rtlCol="0">
            <a:spAutoFit/>
          </a:bodyPr>
          <a:lstStyle/>
          <a:p>
            <a:r>
              <a:rPr lang="fr-FR" sz="2000" b="1" dirty="0" smtClean="0">
                <a:solidFill>
                  <a:srgbClr val="7030A0"/>
                </a:solidFill>
              </a:rPr>
              <a:t>    -</a:t>
            </a:r>
            <a:r>
              <a:rPr lang="fr-FR" sz="2000" b="1" dirty="0" smtClean="0">
                <a:solidFill>
                  <a:srgbClr val="7030A0"/>
                </a:solidFill>
                <a:sym typeface="Symbol"/>
              </a:rPr>
              <a:t>      -                           </a:t>
            </a:r>
            <a:endParaRPr lang="fr-FR" sz="2000" b="1" dirty="0">
              <a:solidFill>
                <a:srgbClr val="7030A0"/>
              </a:solidFill>
            </a:endParaRPr>
          </a:p>
        </p:txBody>
      </p:sp>
      <p:sp>
        <p:nvSpPr>
          <p:cNvPr id="27" name="ZoneTexte 26"/>
          <p:cNvSpPr txBox="1"/>
          <p:nvPr/>
        </p:nvSpPr>
        <p:spPr>
          <a:xfrm>
            <a:off x="3714744" y="4652280"/>
            <a:ext cx="714380" cy="430887"/>
          </a:xfrm>
          <a:prstGeom prst="rect">
            <a:avLst/>
          </a:prstGeom>
          <a:noFill/>
        </p:spPr>
        <p:txBody>
          <a:bodyPr wrap="square" rtlCol="0">
            <a:spAutoFit/>
          </a:bodyPr>
          <a:lstStyle/>
          <a:p>
            <a:r>
              <a:rPr lang="fr-FR" sz="2200" b="1" dirty="0" smtClean="0">
                <a:solidFill>
                  <a:srgbClr val="C00000"/>
                </a:solidFill>
                <a:sym typeface="Symbol"/>
              </a:rPr>
              <a:t></a:t>
            </a:r>
            <a:endParaRPr lang="fr-FR" sz="2200" b="1" dirty="0">
              <a:solidFill>
                <a:srgbClr val="C00000"/>
              </a:solidFill>
            </a:endParaRPr>
          </a:p>
        </p:txBody>
      </p:sp>
      <p:sp>
        <p:nvSpPr>
          <p:cNvPr id="28" name="ZoneTexte 27"/>
          <p:cNvSpPr txBox="1"/>
          <p:nvPr/>
        </p:nvSpPr>
        <p:spPr>
          <a:xfrm>
            <a:off x="1928794" y="3152082"/>
            <a:ext cx="1143008" cy="430887"/>
          </a:xfrm>
          <a:prstGeom prst="rect">
            <a:avLst/>
          </a:prstGeom>
          <a:noFill/>
        </p:spPr>
        <p:txBody>
          <a:bodyPr wrap="square" rtlCol="0">
            <a:spAutoFit/>
          </a:bodyPr>
          <a:lstStyle/>
          <a:p>
            <a:r>
              <a:rPr lang="fr-FR" sz="2200" b="1" dirty="0" smtClean="0">
                <a:solidFill>
                  <a:srgbClr val="C00000"/>
                </a:solidFill>
                <a:sym typeface="Symbol"/>
              </a:rPr>
              <a:t></a:t>
            </a:r>
            <a:r>
              <a:rPr lang="fr-FR" sz="2200" b="1" dirty="0" smtClean="0">
                <a:solidFill>
                  <a:srgbClr val="C00000"/>
                </a:solidFill>
              </a:rPr>
              <a:t>X(</a:t>
            </a:r>
            <a:r>
              <a:rPr lang="fr-FR" sz="2200" b="1" dirty="0" err="1" smtClean="0">
                <a:solidFill>
                  <a:srgbClr val="C00000"/>
                </a:solidFill>
              </a:rPr>
              <a:t>e</a:t>
            </a:r>
            <a:r>
              <a:rPr lang="fr-FR" sz="2200" b="1" baseline="30000" dirty="0" err="1" smtClean="0">
                <a:solidFill>
                  <a:srgbClr val="C00000"/>
                </a:solidFill>
              </a:rPr>
              <a:t>j</a:t>
            </a:r>
            <a:r>
              <a:rPr lang="fr-FR" sz="2200" b="1" baseline="30000" dirty="0" smtClean="0">
                <a:solidFill>
                  <a:srgbClr val="C00000"/>
                </a:solidFill>
                <a:sym typeface="Symbol"/>
              </a:rPr>
              <a:t></a:t>
            </a:r>
            <a:r>
              <a:rPr lang="fr-FR" sz="2200" b="1" dirty="0" smtClean="0">
                <a:solidFill>
                  <a:srgbClr val="C00000"/>
                </a:solidFill>
                <a:sym typeface="Symbol"/>
              </a:rPr>
              <a:t>) </a:t>
            </a:r>
            <a:endParaRPr lang="fr-FR" sz="2200" b="1" dirty="0">
              <a:solidFill>
                <a:srgbClr val="C00000"/>
              </a:solidFill>
            </a:endParaRPr>
          </a:p>
        </p:txBody>
      </p:sp>
      <p:cxnSp>
        <p:nvCxnSpPr>
          <p:cNvPr id="30" name="Connecteur droit avec flèche 29"/>
          <p:cNvCxnSpPr/>
          <p:nvPr/>
        </p:nvCxnSpPr>
        <p:spPr>
          <a:xfrm>
            <a:off x="4857784" y="5083167"/>
            <a:ext cx="40004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rot="5400000" flipH="1" flipV="1">
            <a:off x="5750727" y="4190192"/>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6643702" y="4225911"/>
            <a:ext cx="1428760" cy="8287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rot="10800000" flipV="1">
            <a:off x="5357818" y="4225911"/>
            <a:ext cx="1285884" cy="8287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rot="5400000">
            <a:off x="8001024" y="5083167"/>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rot="5400000">
            <a:off x="5215736" y="5082373"/>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ZoneTexte 35"/>
          <p:cNvSpPr txBox="1"/>
          <p:nvPr/>
        </p:nvSpPr>
        <p:spPr>
          <a:xfrm>
            <a:off x="6786578" y="3152082"/>
            <a:ext cx="1143008" cy="430887"/>
          </a:xfrm>
          <a:prstGeom prst="rect">
            <a:avLst/>
          </a:prstGeom>
          <a:noFill/>
        </p:spPr>
        <p:txBody>
          <a:bodyPr wrap="square" rtlCol="0">
            <a:spAutoFit/>
          </a:bodyPr>
          <a:lstStyle/>
          <a:p>
            <a:r>
              <a:rPr lang="fr-FR" sz="2200" b="1" dirty="0" smtClean="0">
                <a:solidFill>
                  <a:srgbClr val="C00000"/>
                </a:solidFill>
                <a:sym typeface="Symbol"/>
              </a:rPr>
              <a:t></a:t>
            </a:r>
            <a:r>
              <a:rPr lang="fr-FR" sz="2200" b="1" dirty="0">
                <a:solidFill>
                  <a:srgbClr val="C00000"/>
                </a:solidFill>
                <a:sym typeface="Symbol"/>
              </a:rPr>
              <a:t>Y</a:t>
            </a:r>
            <a:r>
              <a:rPr lang="fr-FR" sz="2200" b="1" dirty="0" smtClean="0">
                <a:solidFill>
                  <a:srgbClr val="C00000"/>
                </a:solidFill>
              </a:rPr>
              <a:t>(</a:t>
            </a:r>
            <a:r>
              <a:rPr lang="fr-FR" sz="2200" b="1" dirty="0" err="1" smtClean="0">
                <a:solidFill>
                  <a:srgbClr val="C00000"/>
                </a:solidFill>
              </a:rPr>
              <a:t>e</a:t>
            </a:r>
            <a:r>
              <a:rPr lang="fr-FR" sz="2200" b="1" baseline="30000" dirty="0" err="1" smtClean="0">
                <a:solidFill>
                  <a:srgbClr val="C00000"/>
                </a:solidFill>
              </a:rPr>
              <a:t>j</a:t>
            </a:r>
            <a:r>
              <a:rPr lang="fr-FR" sz="2200" b="1" baseline="30000" dirty="0" smtClean="0">
                <a:solidFill>
                  <a:srgbClr val="C00000"/>
                </a:solidFill>
                <a:sym typeface="Symbol"/>
              </a:rPr>
              <a:t></a:t>
            </a:r>
            <a:r>
              <a:rPr lang="fr-FR" sz="2200" b="1" dirty="0" smtClean="0">
                <a:solidFill>
                  <a:srgbClr val="C00000"/>
                </a:solidFill>
                <a:sym typeface="Symbol"/>
              </a:rPr>
              <a:t>) </a:t>
            </a:r>
            <a:endParaRPr lang="fr-FR" sz="2200" b="1" dirty="0">
              <a:solidFill>
                <a:srgbClr val="C00000"/>
              </a:solidFill>
            </a:endParaRPr>
          </a:p>
        </p:txBody>
      </p:sp>
      <p:sp>
        <p:nvSpPr>
          <p:cNvPr id="37" name="ZoneTexte 36"/>
          <p:cNvSpPr txBox="1"/>
          <p:nvPr/>
        </p:nvSpPr>
        <p:spPr>
          <a:xfrm>
            <a:off x="4857752" y="5055747"/>
            <a:ext cx="4286248" cy="400110"/>
          </a:xfrm>
          <a:prstGeom prst="rect">
            <a:avLst/>
          </a:prstGeom>
          <a:noFill/>
        </p:spPr>
        <p:txBody>
          <a:bodyPr wrap="square" rtlCol="0">
            <a:spAutoFit/>
          </a:bodyPr>
          <a:lstStyle/>
          <a:p>
            <a:r>
              <a:rPr lang="fr-FR" sz="2000" b="1" dirty="0" smtClean="0">
                <a:solidFill>
                  <a:srgbClr val="7030A0"/>
                </a:solidFill>
              </a:rPr>
              <a:t>    -</a:t>
            </a:r>
            <a:r>
              <a:rPr lang="fr-FR" sz="2000" b="1" dirty="0" smtClean="0">
                <a:solidFill>
                  <a:srgbClr val="7030A0"/>
                </a:solidFill>
                <a:sym typeface="Symbol"/>
              </a:rPr>
              <a:t>      -                           </a:t>
            </a:r>
            <a:endParaRPr lang="fr-FR" sz="2000" b="1" dirty="0">
              <a:solidFill>
                <a:srgbClr val="7030A0"/>
              </a:solidFill>
            </a:endParaRPr>
          </a:p>
        </p:txBody>
      </p:sp>
      <p:sp>
        <p:nvSpPr>
          <p:cNvPr id="38" name="ZoneTexte 37"/>
          <p:cNvSpPr txBox="1"/>
          <p:nvPr/>
        </p:nvSpPr>
        <p:spPr>
          <a:xfrm>
            <a:off x="8429652" y="4695200"/>
            <a:ext cx="714380" cy="430887"/>
          </a:xfrm>
          <a:prstGeom prst="rect">
            <a:avLst/>
          </a:prstGeom>
          <a:noFill/>
        </p:spPr>
        <p:txBody>
          <a:bodyPr wrap="square" rtlCol="0">
            <a:spAutoFit/>
          </a:bodyPr>
          <a:lstStyle/>
          <a:p>
            <a:r>
              <a:rPr lang="fr-FR" sz="2200" b="1" dirty="0" smtClean="0">
                <a:solidFill>
                  <a:srgbClr val="C00000"/>
                </a:solidFill>
                <a:sym typeface="Symbol"/>
              </a:rPr>
              <a:t></a:t>
            </a:r>
            <a:endParaRPr lang="fr-FR" sz="2200" b="1" dirty="0">
              <a:solidFill>
                <a:srgbClr val="C00000"/>
              </a:solidFill>
            </a:endParaRPr>
          </a:p>
        </p:txBody>
      </p:sp>
      <p:cxnSp>
        <p:nvCxnSpPr>
          <p:cNvPr id="42" name="Connecteur droit 41"/>
          <p:cNvCxnSpPr/>
          <p:nvPr/>
        </p:nvCxnSpPr>
        <p:spPr>
          <a:xfrm rot="5400000" flipH="1" flipV="1">
            <a:off x="8072462" y="4483145"/>
            <a:ext cx="571504" cy="57150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44" name="Connecteur droit 43"/>
          <p:cNvCxnSpPr/>
          <p:nvPr/>
        </p:nvCxnSpPr>
        <p:spPr>
          <a:xfrm rot="10800000">
            <a:off x="4714876" y="4554583"/>
            <a:ext cx="571504" cy="500066"/>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45" name="ZoneTexte 44"/>
          <p:cNvSpPr txBox="1"/>
          <p:nvPr/>
        </p:nvSpPr>
        <p:spPr>
          <a:xfrm>
            <a:off x="440468" y="5270061"/>
            <a:ext cx="3714776" cy="430887"/>
          </a:xfrm>
          <a:prstGeom prst="rect">
            <a:avLst/>
          </a:prstGeom>
          <a:noFill/>
        </p:spPr>
        <p:txBody>
          <a:bodyPr wrap="square" rtlCol="0">
            <a:spAutoFit/>
          </a:bodyPr>
          <a:lstStyle/>
          <a:p>
            <a:r>
              <a:rPr lang="fr-FR" sz="2200" b="1" dirty="0" smtClean="0">
                <a:solidFill>
                  <a:srgbClr val="002060"/>
                </a:solidFill>
                <a:latin typeface="Times New Roman" pitchFamily="18" charset="0"/>
                <a:cs typeface="Times New Roman" pitchFamily="18" charset="0"/>
              </a:rPr>
              <a:t>Spectre du signal x(n)</a:t>
            </a:r>
            <a:endParaRPr lang="fr-FR" sz="2200" b="1" dirty="0">
              <a:solidFill>
                <a:srgbClr val="002060"/>
              </a:solidFill>
              <a:latin typeface="Times New Roman" pitchFamily="18" charset="0"/>
              <a:cs typeface="Times New Roman" pitchFamily="18" charset="0"/>
            </a:endParaRPr>
          </a:p>
        </p:txBody>
      </p:sp>
      <p:sp>
        <p:nvSpPr>
          <p:cNvPr id="46" name="ZoneTexte 45"/>
          <p:cNvSpPr txBox="1"/>
          <p:nvPr/>
        </p:nvSpPr>
        <p:spPr>
          <a:xfrm>
            <a:off x="5143504" y="5284129"/>
            <a:ext cx="3714776" cy="430887"/>
          </a:xfrm>
          <a:prstGeom prst="rect">
            <a:avLst/>
          </a:prstGeom>
          <a:noFill/>
        </p:spPr>
        <p:txBody>
          <a:bodyPr wrap="square" rtlCol="0">
            <a:spAutoFit/>
          </a:bodyPr>
          <a:lstStyle/>
          <a:p>
            <a:r>
              <a:rPr lang="fr-FR" sz="2200" b="1" dirty="0" smtClean="0">
                <a:solidFill>
                  <a:srgbClr val="002060"/>
                </a:solidFill>
                <a:latin typeface="Times New Roman" pitchFamily="18" charset="0"/>
                <a:cs typeface="Times New Roman" pitchFamily="18" charset="0"/>
              </a:rPr>
              <a:t>Spectre du signal y(n) décimé</a:t>
            </a:r>
            <a:endParaRPr lang="fr-FR" sz="2200" b="1" dirty="0">
              <a:solidFill>
                <a:srgbClr val="002060"/>
              </a:solidFill>
              <a:latin typeface="Times New Roman" pitchFamily="18" charset="0"/>
              <a:cs typeface="Times New Roman" pitchFamily="18" charset="0"/>
            </a:endParaRPr>
          </a:p>
        </p:txBody>
      </p:sp>
      <p:sp>
        <p:nvSpPr>
          <p:cNvPr id="47" name="ZoneTexte 46"/>
          <p:cNvSpPr txBox="1"/>
          <p:nvPr/>
        </p:nvSpPr>
        <p:spPr>
          <a:xfrm>
            <a:off x="0" y="5786454"/>
            <a:ext cx="9144000" cy="1015663"/>
          </a:xfrm>
          <a:prstGeom prst="rect">
            <a:avLst/>
          </a:prstGeom>
          <a:noFill/>
        </p:spPr>
        <p:txBody>
          <a:bodyPr wrap="square" rtlCol="0">
            <a:spAutoFit/>
          </a:bodyPr>
          <a:lstStyle/>
          <a:p>
            <a:pPr algn="just"/>
            <a:r>
              <a:rPr lang="fr-FR" sz="2000" b="1" i="1" u="sng" dirty="0" smtClean="0">
                <a:solidFill>
                  <a:srgbClr val="002060"/>
                </a:solidFill>
                <a:latin typeface="Times New Roman" pitchFamily="18" charset="0"/>
                <a:cs typeface="Times New Roman" pitchFamily="18" charset="0"/>
              </a:rPr>
              <a:t>Remarque: </a:t>
            </a:r>
            <a:r>
              <a:rPr lang="fr-FR" sz="2000" i="1" dirty="0" smtClean="0">
                <a:solidFill>
                  <a:srgbClr val="00B050"/>
                </a:solidFill>
                <a:latin typeface="Times New Roman" pitchFamily="18" charset="0"/>
                <a:cs typeface="Times New Roman" pitchFamily="18" charset="0"/>
              </a:rPr>
              <a:t>il s’agit de spectres périodiques (signaux discrets) de période </a:t>
            </a:r>
            <a:r>
              <a:rPr lang="fr-FR" sz="2000" i="1" dirty="0" smtClean="0">
                <a:solidFill>
                  <a:srgbClr val="00B050"/>
                </a:solidFill>
                <a:latin typeface="Times New Roman" pitchFamily="18" charset="0"/>
                <a:cs typeface="Times New Roman" pitchFamily="18" charset="0"/>
                <a:sym typeface="Symbol"/>
              </a:rPr>
              <a:t>=. Dans le spectre de y(n) on remarque en pointillés les autres périodes qui se sont élargis et arrivent à toucher la période principale.</a:t>
            </a:r>
            <a:endParaRPr lang="fr-FR" sz="2000" i="1" dirty="0">
              <a:solidFill>
                <a:srgbClr val="00B05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1423</TotalTime>
  <Words>2837</Words>
  <Application>Microsoft Office PowerPoint</Application>
  <PresentationFormat>Affichage à l'écran (4:3)</PresentationFormat>
  <Paragraphs>444</Paragraphs>
  <Slides>34</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34</vt:i4>
      </vt:variant>
    </vt:vector>
  </HeadingPairs>
  <TitlesOfParts>
    <vt:vector size="36" baseType="lpstr">
      <vt:lpstr>Thème Office</vt:lpstr>
      <vt:lpstr>Équation</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STS</cp:lastModifiedBy>
  <cp:revision>90</cp:revision>
  <dcterms:created xsi:type="dcterms:W3CDTF">2020-05-04T21:24:37Z</dcterms:created>
  <dcterms:modified xsi:type="dcterms:W3CDTF">2020-05-30T13:25:53Z</dcterms:modified>
</cp:coreProperties>
</file>