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4"/>
  </p:notesMasterIdLst>
  <p:sldIdLst>
    <p:sldId id="256" r:id="rId2"/>
    <p:sldId id="257" r:id="rId3"/>
    <p:sldId id="259" r:id="rId4"/>
    <p:sldId id="425" r:id="rId5"/>
    <p:sldId id="352" r:id="rId6"/>
    <p:sldId id="348" r:id="rId7"/>
    <p:sldId id="426" r:id="rId8"/>
    <p:sldId id="346" r:id="rId9"/>
    <p:sldId id="345" r:id="rId10"/>
    <p:sldId id="344" r:id="rId11"/>
    <p:sldId id="342" r:id="rId12"/>
    <p:sldId id="335" r:id="rId13"/>
    <p:sldId id="339" r:id="rId14"/>
    <p:sldId id="418" r:id="rId15"/>
    <p:sldId id="338" r:id="rId16"/>
    <p:sldId id="337" r:id="rId17"/>
    <p:sldId id="336" r:id="rId18"/>
    <p:sldId id="328" r:id="rId19"/>
    <p:sldId id="331" r:id="rId20"/>
    <p:sldId id="330" r:id="rId21"/>
    <p:sldId id="419" r:id="rId22"/>
    <p:sldId id="329" r:id="rId23"/>
    <p:sldId id="327" r:id="rId24"/>
    <p:sldId id="368" r:id="rId25"/>
    <p:sldId id="319" r:id="rId26"/>
    <p:sldId id="365" r:id="rId27"/>
    <p:sldId id="367" r:id="rId28"/>
    <p:sldId id="366" r:id="rId29"/>
    <p:sldId id="318" r:id="rId30"/>
    <p:sldId id="378" r:id="rId31"/>
    <p:sldId id="377" r:id="rId32"/>
    <p:sldId id="409" r:id="rId33"/>
    <p:sldId id="375" r:id="rId34"/>
    <p:sldId id="379" r:id="rId35"/>
    <p:sldId id="381" r:id="rId36"/>
    <p:sldId id="380" r:id="rId37"/>
    <p:sldId id="382" r:id="rId38"/>
    <p:sldId id="383" r:id="rId39"/>
    <p:sldId id="384" r:id="rId40"/>
    <p:sldId id="386" r:id="rId41"/>
    <p:sldId id="420" r:id="rId42"/>
    <p:sldId id="416" r:id="rId43"/>
    <p:sldId id="390" r:id="rId44"/>
    <p:sldId id="391" r:id="rId45"/>
    <p:sldId id="396" r:id="rId46"/>
    <p:sldId id="405" r:id="rId47"/>
    <p:sldId id="422" r:id="rId48"/>
    <p:sldId id="423" r:id="rId49"/>
    <p:sldId id="374" r:id="rId50"/>
    <p:sldId id="424" r:id="rId51"/>
    <p:sldId id="373" r:id="rId52"/>
    <p:sldId id="417" r:id="rId53"/>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4547" autoAdjust="0"/>
  </p:normalViewPr>
  <p:slideViewPr>
    <p:cSldViewPr>
      <p:cViewPr varScale="1">
        <p:scale>
          <a:sx n="62" d="100"/>
          <a:sy n="62" d="100"/>
        </p:scale>
        <p:origin x="-1596" y="-7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F755233-6A62-4650-8BAD-39119BEA4181}" type="datetimeFigureOut">
              <a:rPr lang="fr-FR" smtClean="0"/>
              <a:t>09/12/2019</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0FC098D-566A-4E52-B1E7-690FD73B3F94}" type="slidenum">
              <a:rPr lang="fr-FR" smtClean="0"/>
              <a:t>‹N°›</a:t>
            </a:fld>
            <a:endParaRPr lang="fr-FR"/>
          </a:p>
        </p:txBody>
      </p:sp>
    </p:spTree>
    <p:extLst>
      <p:ext uri="{BB962C8B-B14F-4D97-AF65-F5344CB8AC3E}">
        <p14:creationId xmlns:p14="http://schemas.microsoft.com/office/powerpoint/2010/main" val="10825426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457200">
              <a:lnSpc>
                <a:spcPct val="115000"/>
              </a:lnSpc>
              <a:spcAft>
                <a:spcPts val="0"/>
              </a:spcAft>
            </a:pPr>
            <a:r>
              <a:rPr lang="fr-FR" sz="1200" dirty="0" smtClean="0">
                <a:effectLst/>
                <a:latin typeface="+mn-lt"/>
                <a:ea typeface="Calibri"/>
                <a:cs typeface="Arial"/>
              </a:rPr>
              <a:t>Il affirme une obésité  lorsqu’il atteint ou dépasse 30 kg/m2 </a:t>
            </a:r>
          </a:p>
          <a:p>
            <a:pPr marL="457200">
              <a:lnSpc>
                <a:spcPct val="115000"/>
              </a:lnSpc>
              <a:spcAft>
                <a:spcPts val="1000"/>
              </a:spcAft>
            </a:pPr>
            <a:r>
              <a:rPr lang="fr-FR" sz="1200" dirty="0" smtClean="0">
                <a:effectLst/>
                <a:latin typeface="+mn-lt"/>
                <a:ea typeface="Calibri"/>
                <a:cs typeface="Arial"/>
              </a:rPr>
              <a:t>Permet de prédire le risque de complication </a:t>
            </a:r>
            <a:endParaRPr lang="fr-FR" sz="1200" dirty="0">
              <a:effectLst/>
              <a:latin typeface="+mn-lt"/>
              <a:ea typeface="Calibri"/>
              <a:cs typeface="Arial"/>
            </a:endParaRPr>
          </a:p>
        </p:txBody>
      </p:sp>
      <p:sp>
        <p:nvSpPr>
          <p:cNvPr id="4" name="Espace réservé du numéro de diapositive 3"/>
          <p:cNvSpPr>
            <a:spLocks noGrp="1"/>
          </p:cNvSpPr>
          <p:nvPr>
            <p:ph type="sldNum" sz="quarter" idx="10"/>
          </p:nvPr>
        </p:nvSpPr>
        <p:spPr/>
        <p:txBody>
          <a:bodyPr/>
          <a:lstStyle/>
          <a:p>
            <a:fld id="{60FC098D-566A-4E52-B1E7-690FD73B3F94}" type="slidenum">
              <a:rPr lang="fr-FR" smtClean="0"/>
              <a:t>4</a:t>
            </a:fld>
            <a:endParaRPr lang="fr-FR"/>
          </a:p>
        </p:txBody>
      </p:sp>
    </p:spTree>
    <p:extLst>
      <p:ext uri="{BB962C8B-B14F-4D97-AF65-F5344CB8AC3E}">
        <p14:creationId xmlns:p14="http://schemas.microsoft.com/office/powerpoint/2010/main" val="32687047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kern="1200" dirty="0" smtClean="0">
                <a:solidFill>
                  <a:schemeClr val="tx1"/>
                </a:solidFill>
                <a:effectLst/>
                <a:latin typeface="+mn-lt"/>
                <a:ea typeface="+mn-ea"/>
                <a:cs typeface="+mn-cs"/>
              </a:rPr>
              <a:t>Il affirme une obésité  lorsqu’il atteint ou dépasse 30 kg/m2 </a:t>
            </a:r>
          </a:p>
          <a:p>
            <a:r>
              <a:rPr lang="fr-FR" sz="1200" kern="1200" dirty="0" smtClean="0">
                <a:solidFill>
                  <a:schemeClr val="tx1"/>
                </a:solidFill>
                <a:effectLst/>
                <a:latin typeface="+mn-lt"/>
                <a:ea typeface="+mn-ea"/>
                <a:cs typeface="+mn-cs"/>
              </a:rPr>
              <a:t>Permet de prédire le risque de complication </a:t>
            </a:r>
          </a:p>
          <a:p>
            <a:endParaRPr lang="fr-FR" dirty="0"/>
          </a:p>
        </p:txBody>
      </p:sp>
      <p:sp>
        <p:nvSpPr>
          <p:cNvPr id="4" name="Espace réservé du numéro de diapositive 3"/>
          <p:cNvSpPr>
            <a:spLocks noGrp="1"/>
          </p:cNvSpPr>
          <p:nvPr>
            <p:ph type="sldNum" sz="quarter" idx="10"/>
          </p:nvPr>
        </p:nvSpPr>
        <p:spPr/>
        <p:txBody>
          <a:bodyPr/>
          <a:lstStyle/>
          <a:p>
            <a:fld id="{60FC098D-566A-4E52-B1E7-690FD73B3F94}" type="slidenum">
              <a:rPr lang="fr-FR" smtClean="0"/>
              <a:t>5</a:t>
            </a:fld>
            <a:endParaRPr lang="fr-FR"/>
          </a:p>
        </p:txBody>
      </p:sp>
    </p:spTree>
    <p:extLst>
      <p:ext uri="{BB962C8B-B14F-4D97-AF65-F5344CB8AC3E}">
        <p14:creationId xmlns:p14="http://schemas.microsoft.com/office/powerpoint/2010/main" val="20637511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342900" lvl="0" indent="-342900" rtl="0">
              <a:lnSpc>
                <a:spcPct val="115000"/>
              </a:lnSpc>
              <a:spcAft>
                <a:spcPts val="0"/>
              </a:spcAft>
              <a:buFont typeface="Wingdings"/>
              <a:buChar char=""/>
            </a:pPr>
            <a:r>
              <a:rPr lang="fr-FR" sz="1200" dirty="0" smtClean="0">
                <a:effectLst/>
                <a:latin typeface="+mn-lt"/>
                <a:ea typeface="Calibri"/>
                <a:cs typeface="Arial"/>
              </a:rPr>
              <a:t>L’obésité est associée à une mortalité accrue par surmortalité cardiovasculaire et cela est corrélé avec IMC </a:t>
            </a:r>
          </a:p>
          <a:p>
            <a:pPr marL="0" lvl="0" indent="0" rtl="0">
              <a:lnSpc>
                <a:spcPct val="115000"/>
              </a:lnSpc>
              <a:spcAft>
                <a:spcPts val="0"/>
              </a:spcAft>
              <a:buFont typeface="Wingdings"/>
              <a:buNone/>
            </a:pPr>
            <a:endParaRPr lang="fr-FR" sz="1200" dirty="0" smtClean="0">
              <a:effectLst/>
              <a:latin typeface="+mn-lt"/>
              <a:ea typeface="Calibri"/>
              <a:cs typeface="Arial"/>
            </a:endParaRPr>
          </a:p>
          <a:p>
            <a:pPr marL="457200">
              <a:lnSpc>
                <a:spcPct val="115000"/>
              </a:lnSpc>
              <a:spcAft>
                <a:spcPts val="1000"/>
              </a:spcAft>
            </a:pPr>
            <a:r>
              <a:rPr lang="fr-FR" sz="1200" dirty="0" smtClean="0">
                <a:effectLst/>
                <a:latin typeface="+mn-lt"/>
                <a:ea typeface="Calibri"/>
                <a:cs typeface="Arial"/>
              </a:rPr>
              <a:t> </a:t>
            </a:r>
          </a:p>
          <a:p>
            <a:pPr>
              <a:lnSpc>
                <a:spcPct val="115000"/>
              </a:lnSpc>
              <a:spcAft>
                <a:spcPts val="1000"/>
              </a:spcAft>
            </a:pPr>
            <a:r>
              <a:rPr lang="fr-FR" sz="1200" dirty="0" smtClean="0">
                <a:effectLst/>
                <a:latin typeface="+mn-lt"/>
                <a:ea typeface="Calibri"/>
                <a:cs typeface="Arial"/>
              </a:rPr>
              <a:t> </a:t>
            </a:r>
          </a:p>
          <a:p>
            <a:endParaRPr lang="fr-FR" dirty="0"/>
          </a:p>
        </p:txBody>
      </p:sp>
      <p:sp>
        <p:nvSpPr>
          <p:cNvPr id="4" name="Espace réservé du numéro de diapositive 3"/>
          <p:cNvSpPr>
            <a:spLocks noGrp="1"/>
          </p:cNvSpPr>
          <p:nvPr>
            <p:ph type="sldNum" sz="quarter" idx="10"/>
          </p:nvPr>
        </p:nvSpPr>
        <p:spPr/>
        <p:txBody>
          <a:bodyPr/>
          <a:lstStyle/>
          <a:p>
            <a:fld id="{60FC098D-566A-4E52-B1E7-690FD73B3F94}" type="slidenum">
              <a:rPr lang="fr-FR" smtClean="0"/>
              <a:t>6</a:t>
            </a:fld>
            <a:endParaRPr lang="fr-FR"/>
          </a:p>
        </p:txBody>
      </p:sp>
    </p:spTree>
    <p:extLst>
      <p:ext uri="{BB962C8B-B14F-4D97-AF65-F5344CB8AC3E}">
        <p14:creationId xmlns:p14="http://schemas.microsoft.com/office/powerpoint/2010/main" val="31061779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0FC098D-566A-4E52-B1E7-690FD73B3F94}" type="slidenum">
              <a:rPr lang="fr-FR" smtClean="0"/>
              <a:t>13</a:t>
            </a:fld>
            <a:endParaRPr lang="fr-FR"/>
          </a:p>
        </p:txBody>
      </p:sp>
    </p:spTree>
    <p:extLst>
      <p:ext uri="{BB962C8B-B14F-4D97-AF65-F5344CB8AC3E}">
        <p14:creationId xmlns:p14="http://schemas.microsoft.com/office/powerpoint/2010/main" val="23389262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342900" lvl="0" indent="-342900" rtl="0">
              <a:lnSpc>
                <a:spcPct val="115000"/>
              </a:lnSpc>
              <a:spcAft>
                <a:spcPts val="0"/>
              </a:spcAft>
              <a:buFont typeface="Wingdings"/>
              <a:buChar char=""/>
            </a:pPr>
            <a:r>
              <a:rPr lang="fr-FR" sz="1200" dirty="0" smtClean="0">
                <a:effectLst/>
                <a:latin typeface="+mn-lt"/>
                <a:ea typeface="Calibri"/>
                <a:cs typeface="Arial"/>
              </a:rPr>
              <a:t>Sur cette diapositive, on voit que les cellules du tissu adipeux abdominal, appelées cellules adipeuses, agissent en réalité comme des organes sécrétoires. </a:t>
            </a:r>
          </a:p>
          <a:p>
            <a:pPr marL="457200">
              <a:lnSpc>
                <a:spcPct val="115000"/>
              </a:lnSpc>
              <a:spcAft>
                <a:spcPts val="0"/>
              </a:spcAft>
            </a:pPr>
            <a:r>
              <a:rPr lang="fr-FR" sz="1200" dirty="0" smtClean="0">
                <a:effectLst/>
                <a:latin typeface="+mn-lt"/>
                <a:ea typeface="Calibri"/>
                <a:cs typeface="Arial"/>
              </a:rPr>
              <a:t>Les cellules adipeuses sécrètent : la leptine, l’</a:t>
            </a:r>
            <a:r>
              <a:rPr lang="fr-FR" sz="1200" dirty="0" err="1" smtClean="0">
                <a:effectLst/>
                <a:latin typeface="+mn-lt"/>
                <a:ea typeface="Calibri"/>
                <a:cs typeface="Arial"/>
              </a:rPr>
              <a:t>adiponectine</a:t>
            </a:r>
            <a:r>
              <a:rPr lang="fr-FR" sz="1200" dirty="0" smtClean="0">
                <a:effectLst/>
                <a:latin typeface="+mn-lt"/>
                <a:ea typeface="Calibri"/>
                <a:cs typeface="Arial"/>
              </a:rPr>
              <a:t>, des cytokines pro-inflammatoires, </a:t>
            </a:r>
            <a:r>
              <a:rPr lang="fr-FR" sz="1200" dirty="0" err="1" smtClean="0">
                <a:effectLst/>
                <a:latin typeface="+mn-lt"/>
                <a:ea typeface="Calibri"/>
                <a:cs typeface="Arial"/>
              </a:rPr>
              <a:t>angiotensinogéne</a:t>
            </a:r>
            <a:r>
              <a:rPr lang="fr-FR" sz="1200" dirty="0" smtClean="0">
                <a:effectLst/>
                <a:latin typeface="+mn-lt"/>
                <a:ea typeface="Calibri"/>
                <a:cs typeface="Arial"/>
              </a:rPr>
              <a:t>. </a:t>
            </a:r>
          </a:p>
          <a:p>
            <a:pPr marL="457200">
              <a:lnSpc>
                <a:spcPct val="115000"/>
              </a:lnSpc>
              <a:spcAft>
                <a:spcPts val="1000"/>
              </a:spcAft>
            </a:pPr>
            <a:r>
              <a:rPr lang="fr-FR" sz="1200" dirty="0" smtClean="0">
                <a:effectLst/>
                <a:latin typeface="+mn-lt"/>
                <a:ea typeface="Calibri"/>
                <a:cs typeface="Arial"/>
              </a:rPr>
              <a:t> </a:t>
            </a:r>
          </a:p>
          <a:p>
            <a:endParaRPr lang="fr-FR" dirty="0"/>
          </a:p>
        </p:txBody>
      </p:sp>
      <p:sp>
        <p:nvSpPr>
          <p:cNvPr id="4" name="Espace réservé du numéro de diapositive 3"/>
          <p:cNvSpPr>
            <a:spLocks noGrp="1"/>
          </p:cNvSpPr>
          <p:nvPr>
            <p:ph type="sldNum" sz="quarter" idx="10"/>
          </p:nvPr>
        </p:nvSpPr>
        <p:spPr/>
        <p:txBody>
          <a:bodyPr/>
          <a:lstStyle/>
          <a:p>
            <a:fld id="{60FC098D-566A-4E52-B1E7-690FD73B3F94}" type="slidenum">
              <a:rPr lang="fr-FR" smtClean="0"/>
              <a:t>14</a:t>
            </a:fld>
            <a:endParaRPr lang="fr-FR"/>
          </a:p>
        </p:txBody>
      </p:sp>
    </p:spTree>
    <p:extLst>
      <p:ext uri="{BB962C8B-B14F-4D97-AF65-F5344CB8AC3E}">
        <p14:creationId xmlns:p14="http://schemas.microsoft.com/office/powerpoint/2010/main" val="40168576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L’hérédité est polygénique, concernant beaucoup de gènes dont chacun pris isolément a une faible influence sur la constitution du phénotype.</a:t>
            </a:r>
          </a:p>
          <a:p>
            <a:endParaRPr lang="fr-FR" dirty="0"/>
          </a:p>
        </p:txBody>
      </p:sp>
      <p:sp>
        <p:nvSpPr>
          <p:cNvPr id="4" name="Espace réservé du numéro de diapositive 3"/>
          <p:cNvSpPr>
            <a:spLocks noGrp="1"/>
          </p:cNvSpPr>
          <p:nvPr>
            <p:ph type="sldNum" sz="quarter" idx="10"/>
          </p:nvPr>
        </p:nvSpPr>
        <p:spPr/>
        <p:txBody>
          <a:bodyPr/>
          <a:lstStyle/>
          <a:p>
            <a:fld id="{60FC098D-566A-4E52-B1E7-690FD73B3F94}" type="slidenum">
              <a:rPr lang="fr-FR" smtClean="0"/>
              <a:t>18</a:t>
            </a:fld>
            <a:endParaRPr lang="fr-FR"/>
          </a:p>
        </p:txBody>
      </p:sp>
    </p:spTree>
    <p:extLst>
      <p:ext uri="{BB962C8B-B14F-4D97-AF65-F5344CB8AC3E}">
        <p14:creationId xmlns:p14="http://schemas.microsoft.com/office/powerpoint/2010/main" val="16927763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914400" rtl="0" eaLnBrk="1" fontAlgn="auto" latinLnBrk="0" hangingPunct="1">
              <a:lnSpc>
                <a:spcPct val="100000"/>
              </a:lnSpc>
              <a:spcBef>
                <a:spcPts val="442"/>
              </a:spcBef>
              <a:spcAft>
                <a:spcPts val="0"/>
              </a:spcAft>
              <a:buClrTx/>
              <a:buSzTx/>
              <a:buFontTx/>
              <a:buNone/>
              <a:tabLst>
                <a:tab pos="0" algn="l"/>
                <a:tab pos="439303" algn="l"/>
                <a:tab pos="880165" algn="l"/>
                <a:tab pos="1321026" algn="l"/>
                <a:tab pos="1761888" algn="l"/>
                <a:tab pos="2202749" algn="l"/>
                <a:tab pos="2643610" algn="l"/>
                <a:tab pos="3084471" algn="l"/>
                <a:tab pos="3525333" algn="l"/>
                <a:tab pos="3966194" algn="l"/>
                <a:tab pos="4407056" algn="l"/>
                <a:tab pos="4847916" algn="l"/>
                <a:tab pos="5288778" algn="l"/>
                <a:tab pos="5729639" algn="l"/>
                <a:tab pos="6170501" algn="l"/>
                <a:tab pos="6611362" algn="l"/>
                <a:tab pos="7052223" algn="l"/>
                <a:tab pos="7493084" algn="l"/>
                <a:tab pos="7933946" algn="l"/>
                <a:tab pos="8374807" algn="l"/>
                <a:tab pos="8815669" algn="l"/>
              </a:tabLst>
              <a:defRPr/>
            </a:pPr>
            <a:r>
              <a:rPr kumimoji="0" lang="fr-CA" sz="1200" b="0" i="0" u="none" strike="noStrike" kern="1200" cap="none" spc="0" normalizeH="0" baseline="0" noProof="0" dirty="0" smtClean="0">
                <a:ln>
                  <a:noFill/>
                </a:ln>
                <a:solidFill>
                  <a:prstClr val="black"/>
                </a:solidFill>
                <a:effectLst/>
                <a:uLnTx/>
                <a:uFillTx/>
                <a:latin typeface="+mn-lt"/>
                <a:ea typeface="Arial Unicode MS" pitchFamily="34" charset="-128"/>
                <a:cs typeface="Arial Unicode MS" pitchFamily="34" charset="-128"/>
              </a:rPr>
              <a:t>L’obésité est associée à des complications touchant de nombreux systèmes d’organes. Parmi les complications médicales les plus fréquentes, on compte la coronaropathie, l’hypertension, le diabète, la dyslipidémie, les maladies du foie et de la vésicule biliaire, les anomalies pulmonaires et l’arthrose. Les complications liées à l’obésité entraînent une diminution de la qualité de vie, une morbidité importante et un décès prématuré. On ne comprend pas bien les mécanismes responsables d’un grand nombre de ces complications, mais ils sont probablement liés à une surcharge mécanique due à l’excès de poids, à des protéines de signalisation produites et sécrétées par les cellules adipeuses et à des anomalies du métabolisme lipidique dans les tissus adipeux, les muscles cardiaques et squelettiques, le foie et le pancréas.</a:t>
            </a:r>
          </a:p>
          <a:p>
            <a:pPr marL="0" marR="0" lvl="0" indent="0" algn="l" defTabSz="914400" rtl="0" eaLnBrk="1" fontAlgn="auto" latinLnBrk="0" hangingPunct="1">
              <a:lnSpc>
                <a:spcPct val="100000"/>
              </a:lnSpc>
              <a:spcBef>
                <a:spcPts val="442"/>
              </a:spcBef>
              <a:spcAft>
                <a:spcPts val="0"/>
              </a:spcAft>
              <a:buClrTx/>
              <a:buSzTx/>
              <a:buFontTx/>
              <a:buNone/>
              <a:tabLst>
                <a:tab pos="0" algn="l"/>
                <a:tab pos="439303" algn="l"/>
                <a:tab pos="880165" algn="l"/>
                <a:tab pos="1321026" algn="l"/>
                <a:tab pos="1761888" algn="l"/>
                <a:tab pos="2202749" algn="l"/>
                <a:tab pos="2643610" algn="l"/>
                <a:tab pos="3084471" algn="l"/>
                <a:tab pos="3525333" algn="l"/>
                <a:tab pos="3966194" algn="l"/>
                <a:tab pos="4407056" algn="l"/>
                <a:tab pos="4847916" algn="l"/>
                <a:tab pos="5288778" algn="l"/>
                <a:tab pos="5729639" algn="l"/>
                <a:tab pos="6170501" algn="l"/>
                <a:tab pos="6611362" algn="l"/>
                <a:tab pos="7052223" algn="l"/>
                <a:tab pos="7493084" algn="l"/>
                <a:tab pos="7933946" algn="l"/>
                <a:tab pos="8374807" algn="l"/>
                <a:tab pos="8815669" algn="l"/>
              </a:tabLst>
              <a:defRPr/>
            </a:pPr>
            <a:endParaRPr kumimoji="0" lang="fr-CA" sz="1200" b="0" i="0" u="none" strike="noStrike" kern="1200" cap="none" spc="0" normalizeH="0" baseline="0" noProof="0" dirty="0" smtClean="0">
              <a:ln>
                <a:noFill/>
              </a:ln>
              <a:solidFill>
                <a:prstClr val="black"/>
              </a:solidFill>
              <a:effectLst/>
              <a:uLnTx/>
              <a:uFillTx/>
              <a:latin typeface="+mn-lt"/>
              <a:ea typeface="Arial Unicode MS" pitchFamily="34" charset="-128"/>
              <a:cs typeface="Arial Unicode MS" pitchFamily="34" charset="-128"/>
            </a:endParaRPr>
          </a:p>
          <a:p>
            <a:pPr marL="0" marR="0" lvl="0" indent="0" algn="l" defTabSz="914400" rtl="0" eaLnBrk="1" fontAlgn="auto" latinLnBrk="0" hangingPunct="1">
              <a:lnSpc>
                <a:spcPct val="100000"/>
              </a:lnSpc>
              <a:spcBef>
                <a:spcPts val="442"/>
              </a:spcBef>
              <a:spcAft>
                <a:spcPts val="0"/>
              </a:spcAft>
              <a:buClrTx/>
              <a:buSzTx/>
              <a:buFontTx/>
              <a:buNone/>
              <a:tabLst>
                <a:tab pos="0" algn="l"/>
                <a:tab pos="439303" algn="l"/>
                <a:tab pos="880165" algn="l"/>
                <a:tab pos="1321026" algn="l"/>
                <a:tab pos="1761888" algn="l"/>
                <a:tab pos="2202749" algn="l"/>
                <a:tab pos="2643610" algn="l"/>
                <a:tab pos="3084471" algn="l"/>
                <a:tab pos="3525333" algn="l"/>
                <a:tab pos="3966194" algn="l"/>
                <a:tab pos="4407056" algn="l"/>
                <a:tab pos="4847916" algn="l"/>
                <a:tab pos="5288778" algn="l"/>
                <a:tab pos="5729639" algn="l"/>
                <a:tab pos="6170501" algn="l"/>
                <a:tab pos="6611362" algn="l"/>
                <a:tab pos="7052223" algn="l"/>
                <a:tab pos="7493084" algn="l"/>
                <a:tab pos="7933946" algn="l"/>
                <a:tab pos="8374807" algn="l"/>
                <a:tab pos="8815669" algn="l"/>
              </a:tabLst>
              <a:defRPr/>
            </a:pPr>
            <a:r>
              <a:rPr kumimoji="0" lang="fr-CA" sz="1200" b="0" i="0" u="none" strike="noStrike" kern="1200" cap="none" spc="0" normalizeH="0" baseline="0" noProof="0" dirty="0" smtClean="0">
                <a:ln>
                  <a:noFill/>
                </a:ln>
                <a:solidFill>
                  <a:prstClr val="black"/>
                </a:solidFill>
                <a:effectLst/>
                <a:uLnTx/>
                <a:uFillTx/>
                <a:latin typeface="+mn-lt"/>
                <a:ea typeface="Arial Unicode MS" pitchFamily="34" charset="-128"/>
                <a:cs typeface="Arial Unicode MS" pitchFamily="34" charset="-128"/>
              </a:rPr>
              <a:t>Nous devons faire comprendre à nos patients qu’un poids abdominal accru augmente le risque de survenue de nombreux problèmes de santé. Inversement, une prise en charge continue du poids réduit le risque. Ce diagramme résume les nombreux risques associés aux problèmes de santé. Les maladies pulmonaires, les maladies </a:t>
            </a:r>
            <a:r>
              <a:rPr kumimoji="0" lang="fr-CA" sz="1200" b="0" i="0" u="none" strike="noStrike" kern="1200" cap="none" spc="0" normalizeH="0" baseline="0" noProof="0" dirty="0" err="1" smtClean="0">
                <a:ln>
                  <a:noFill/>
                </a:ln>
                <a:solidFill>
                  <a:prstClr val="black"/>
                </a:solidFill>
                <a:effectLst/>
                <a:uLnTx/>
                <a:uFillTx/>
                <a:latin typeface="+mn-lt"/>
                <a:ea typeface="Arial Unicode MS" pitchFamily="34" charset="-128"/>
                <a:cs typeface="Arial Unicode MS" pitchFamily="34" charset="-128"/>
              </a:rPr>
              <a:t>stéatosiques</a:t>
            </a:r>
            <a:r>
              <a:rPr kumimoji="0" lang="fr-CA" sz="1200" b="0" i="0" u="none" strike="noStrike" kern="1200" cap="none" spc="0" normalizeH="0" baseline="0" noProof="0" dirty="0" smtClean="0">
                <a:ln>
                  <a:noFill/>
                </a:ln>
                <a:solidFill>
                  <a:prstClr val="black"/>
                </a:solidFill>
                <a:effectLst/>
                <a:uLnTx/>
                <a:uFillTx/>
                <a:latin typeface="+mn-lt"/>
                <a:ea typeface="Arial Unicode MS" pitchFamily="34" charset="-128"/>
                <a:cs typeface="Arial Unicode MS" pitchFamily="34" charset="-128"/>
              </a:rPr>
              <a:t> non alcooliques du foie, les maladies de la vésicule biliaire, les troubles gynécologiques, l’arthrose, les troubles de la peau, la goutte, la phlébite, de nombreux différents types de cancer, la pancréatite grave, l’hypertension, les dyslipidémies, le diabète, la coronaropathie, l’athérosclérose accélérée, les cataractes, l’accident vasculaire cérébral (AVC) et l’hypertension intracrânienne idiopathique: toute une liste! Et la raison pour laquelle nous sommes ici, c’est de discuter des façons dont nous pouvons aider nos patients à réduire leur risque de souffrir d’un grand nombre de ces problèmes</a:t>
            </a:r>
          </a:p>
        </p:txBody>
      </p:sp>
      <p:sp>
        <p:nvSpPr>
          <p:cNvPr id="4" name="Espace réservé du numéro de diapositive 3"/>
          <p:cNvSpPr>
            <a:spLocks noGrp="1"/>
          </p:cNvSpPr>
          <p:nvPr>
            <p:ph type="sldNum" sz="quarter" idx="10"/>
          </p:nvPr>
        </p:nvSpPr>
        <p:spPr/>
        <p:txBody>
          <a:bodyPr/>
          <a:lstStyle/>
          <a:p>
            <a:fld id="{60FC098D-566A-4E52-B1E7-690FD73B3F94}" type="slidenum">
              <a:rPr lang="fr-FR" smtClean="0"/>
              <a:t>37</a:t>
            </a:fld>
            <a:endParaRPr lang="fr-FR"/>
          </a:p>
        </p:txBody>
      </p:sp>
    </p:spTree>
    <p:extLst>
      <p:ext uri="{BB962C8B-B14F-4D97-AF65-F5344CB8AC3E}">
        <p14:creationId xmlns:p14="http://schemas.microsoft.com/office/powerpoint/2010/main" val="12800318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200" b="0" i="0" u="none" strike="noStrike" kern="1200" cap="none" spc="0" normalizeH="0" baseline="0" noProof="0" dirty="0" smtClean="0">
                <a:ln>
                  <a:noFill/>
                </a:ln>
                <a:solidFill>
                  <a:prstClr val="black"/>
                </a:solidFill>
                <a:effectLst/>
                <a:uLnTx/>
                <a:uFillTx/>
                <a:latin typeface="+mn-lt"/>
                <a:ea typeface="+mn-ea"/>
                <a:cs typeface="+mn-cs"/>
              </a:rPr>
              <a:t>Cette pyramide illustre les modalités de traitement du surpoids et de l’obésité. L’intervention est d’autant plus musclée que l’indice de masse corporelle est élevé.</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CA"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200" b="0" i="0" u="none" strike="noStrike" kern="1200" cap="none" spc="0" normalizeH="0" baseline="0" noProof="0" dirty="0" smtClean="0">
                <a:ln>
                  <a:noFill/>
                </a:ln>
                <a:solidFill>
                  <a:prstClr val="black"/>
                </a:solidFill>
                <a:effectLst/>
                <a:uLnTx/>
                <a:uFillTx/>
                <a:latin typeface="+mn-lt"/>
                <a:ea typeface="+mn-ea"/>
                <a:cs typeface="+mn-cs"/>
              </a:rPr>
              <a:t>Tous les sujets qui présentent un surpoids (IMC supérieur à 25 kg/m</a:t>
            </a:r>
            <a:r>
              <a:rPr kumimoji="0" lang="fr-CA" sz="1200" b="0" i="0" u="none" strike="noStrike" kern="1200" cap="none" spc="0" normalizeH="0" baseline="30000" noProof="0" dirty="0" smtClean="0">
                <a:ln>
                  <a:noFill/>
                </a:ln>
                <a:solidFill>
                  <a:prstClr val="black"/>
                </a:solidFill>
                <a:effectLst/>
                <a:uLnTx/>
                <a:uFillTx/>
                <a:latin typeface="+mn-lt"/>
                <a:ea typeface="+mn-ea"/>
                <a:cs typeface="+mn-cs"/>
              </a:rPr>
              <a:t>2</a:t>
            </a:r>
            <a:r>
              <a:rPr kumimoji="0" lang="fr-CA" sz="1200" b="0" i="0" u="none" strike="noStrike" kern="1200" cap="none" spc="0" normalizeH="0" baseline="0" noProof="0" dirty="0" smtClean="0">
                <a:ln>
                  <a:noFill/>
                </a:ln>
                <a:solidFill>
                  <a:prstClr val="black"/>
                </a:solidFill>
                <a:effectLst/>
                <a:uLnTx/>
                <a:uFillTx/>
                <a:latin typeface="+mn-lt"/>
                <a:ea typeface="+mn-ea"/>
                <a:cs typeface="+mn-cs"/>
              </a:rPr>
              <a:t>) doivent apporter des changements à leur mode de vie, notamment en suivant un régime et en faisant de l’exercice. Chez les patients présentant un IMC encore plus élevé (plus de 30), un clinicien pourra recommander une pharmacothérapie afin de réduire les risques associés à l’obésité advenant que les modifications apportées au mode de vie ne permettent pas d’obtenir les résultats escomptés. La chirurgie pourrait être indiquée chez les sujets atteints d’obésité morbide (IMC supérieur à 40).</a:t>
            </a:r>
            <a:endParaRPr kumimoji="0" lang="en-US"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200" b="0" i="0" u="none" strike="noStrike" kern="1200" cap="none" spc="0" normalizeH="0" baseline="0" noProof="0" dirty="0" smtClean="0">
              <a:ln>
                <a:noFill/>
              </a:ln>
              <a:solidFill>
                <a:prstClr val="black"/>
              </a:solidFill>
              <a:effectLst/>
              <a:uLnTx/>
              <a:uFillTx/>
              <a:latin typeface="+mn-lt"/>
              <a:ea typeface="+mn-ea"/>
              <a:cs typeface="+mn-cs"/>
            </a:endParaRPr>
          </a:p>
          <a:p>
            <a:endParaRPr lang="fr-FR" dirty="0"/>
          </a:p>
        </p:txBody>
      </p:sp>
      <p:sp>
        <p:nvSpPr>
          <p:cNvPr id="4" name="Espace réservé du numéro de diapositive 3"/>
          <p:cNvSpPr>
            <a:spLocks noGrp="1"/>
          </p:cNvSpPr>
          <p:nvPr>
            <p:ph type="sldNum" sz="quarter" idx="10"/>
          </p:nvPr>
        </p:nvSpPr>
        <p:spPr/>
        <p:txBody>
          <a:bodyPr/>
          <a:lstStyle/>
          <a:p>
            <a:fld id="{60FC098D-566A-4E52-B1E7-690FD73B3F94}" type="slidenum">
              <a:rPr lang="fr-FR" smtClean="0"/>
              <a:t>41</a:t>
            </a:fld>
            <a:endParaRPr lang="fr-FR"/>
          </a:p>
        </p:txBody>
      </p:sp>
    </p:spTree>
    <p:extLst>
      <p:ext uri="{BB962C8B-B14F-4D97-AF65-F5344CB8AC3E}">
        <p14:creationId xmlns:p14="http://schemas.microsoft.com/office/powerpoint/2010/main" val="12888874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9" name="Titr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fr-FR" smtClean="0"/>
              <a:t>Cliquez pour modifier le style du titre</a:t>
            </a:r>
            <a:endParaRPr kumimoji="0" lang="en-US"/>
          </a:p>
        </p:txBody>
      </p:sp>
      <p:sp>
        <p:nvSpPr>
          <p:cNvPr id="17" name="Sous-titr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smtClean="0"/>
              <a:t>Cliquez pour modifier le style des sous-titres du masque</a:t>
            </a:r>
            <a:endParaRPr kumimoji="0" lang="en-US"/>
          </a:p>
        </p:txBody>
      </p:sp>
      <p:sp>
        <p:nvSpPr>
          <p:cNvPr id="30" name="Espace réservé de la date 29"/>
          <p:cNvSpPr>
            <a:spLocks noGrp="1"/>
          </p:cNvSpPr>
          <p:nvPr>
            <p:ph type="dt" sz="half" idx="10"/>
          </p:nvPr>
        </p:nvSpPr>
        <p:spPr/>
        <p:txBody>
          <a:bodyPr/>
          <a:lstStyle/>
          <a:p>
            <a:fld id="{338DC407-9264-427E-AF0B-D5EE5262CBC5}" type="datetimeFigureOut">
              <a:rPr lang="fr-FR" smtClean="0"/>
              <a:pPr/>
              <a:t>09/12/2019</a:t>
            </a:fld>
            <a:endParaRPr lang="fr-FR"/>
          </a:p>
        </p:txBody>
      </p:sp>
      <p:sp>
        <p:nvSpPr>
          <p:cNvPr id="19" name="Espace réservé du pied de page 18"/>
          <p:cNvSpPr>
            <a:spLocks noGrp="1"/>
          </p:cNvSpPr>
          <p:nvPr>
            <p:ph type="ftr" sz="quarter" idx="11"/>
          </p:nvPr>
        </p:nvSpPr>
        <p:spPr/>
        <p:txBody>
          <a:bodyPr/>
          <a:lstStyle/>
          <a:p>
            <a:endParaRPr lang="fr-FR"/>
          </a:p>
        </p:txBody>
      </p:sp>
      <p:sp>
        <p:nvSpPr>
          <p:cNvPr id="27" name="Espace réservé du numéro de diapositive 26"/>
          <p:cNvSpPr>
            <a:spLocks noGrp="1"/>
          </p:cNvSpPr>
          <p:nvPr>
            <p:ph type="sldNum" sz="quarter" idx="12"/>
          </p:nvPr>
        </p:nvSpPr>
        <p:spPr/>
        <p:txBody>
          <a:bodyPr/>
          <a:lstStyle/>
          <a:p>
            <a:fld id="{44017B62-8627-47E5-98DB-7E6B452B58C9}"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338DC407-9264-427E-AF0B-D5EE5262CBC5}" type="datetimeFigureOut">
              <a:rPr lang="fr-FR" smtClean="0"/>
              <a:pPr/>
              <a:t>09/12/2019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4017B62-8627-47E5-98DB-7E6B452B58C9}"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914401"/>
            <a:ext cx="2057400" cy="5211763"/>
          </a:xfrm>
        </p:spPr>
        <p:txBody>
          <a:bodyPr vert="eaVer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457200" y="914401"/>
            <a:ext cx="6019800" cy="5211763"/>
          </a:xfrm>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338DC407-9264-427E-AF0B-D5EE5262CBC5}" type="datetimeFigureOut">
              <a:rPr lang="fr-FR" smtClean="0"/>
              <a:pPr/>
              <a:t>09/12/2019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4017B62-8627-47E5-98DB-7E6B452B58C9}"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contenu 2"/>
          <p:cNvSpPr>
            <a:spLocks noGrp="1"/>
          </p:cNvSpPr>
          <p:nvPr>
            <p:ph idx="1"/>
          </p:nvPr>
        </p:nvSpPr>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338DC407-9264-427E-AF0B-D5EE5262CBC5}" type="datetimeFigureOut">
              <a:rPr lang="fr-FR" smtClean="0"/>
              <a:pPr/>
              <a:t>09/12/2019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4017B62-8627-47E5-98DB-7E6B452B58C9}"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smtClean="0"/>
              <a:t>Cliquez pour modifier les styles du texte du masque</a:t>
            </a:r>
          </a:p>
        </p:txBody>
      </p:sp>
      <p:sp>
        <p:nvSpPr>
          <p:cNvPr id="4" name="Espace réservé de la date 3"/>
          <p:cNvSpPr>
            <a:spLocks noGrp="1"/>
          </p:cNvSpPr>
          <p:nvPr>
            <p:ph type="dt" sz="half" idx="10"/>
          </p:nvPr>
        </p:nvSpPr>
        <p:spPr/>
        <p:txBody>
          <a:bodyPr/>
          <a:lstStyle/>
          <a:p>
            <a:fld id="{338DC407-9264-427E-AF0B-D5EE5262CBC5}" type="datetimeFigureOut">
              <a:rPr lang="fr-FR" smtClean="0"/>
              <a:pPr/>
              <a:t>09/12/2019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4017B62-8627-47E5-98DB-7E6B452B58C9}"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457200" y="704088"/>
            <a:ext cx="8229600" cy="1143000"/>
          </a:xfrm>
        </p:spPr>
        <p:txBody>
          <a:bodyPr/>
          <a:lstStyle/>
          <a:p>
            <a:r>
              <a:rPr kumimoji="0" lang="fr-FR" smtClean="0"/>
              <a:t>Cliquez pour modifier le style du titre</a:t>
            </a:r>
            <a:endParaRPr kumimoji="0" lang="en-US"/>
          </a:p>
        </p:txBody>
      </p:sp>
      <p:sp>
        <p:nvSpPr>
          <p:cNvPr id="3" name="Espace réservé du contenu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u contenu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p>
            <a:fld id="{338DC407-9264-427E-AF0B-D5EE5262CBC5}" type="datetimeFigureOut">
              <a:rPr lang="fr-FR" smtClean="0"/>
              <a:pPr/>
              <a:t>09/12/2019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4017B62-8627-47E5-98DB-7E6B452B58C9}"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704088"/>
            <a:ext cx="8229600" cy="1143000"/>
          </a:xfrm>
        </p:spPr>
        <p:txBody>
          <a:bodyPr tIns="45720" anchor="b"/>
          <a:lstStyle>
            <a:lvl1pPr>
              <a:defRPr/>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4" name="Espace réservé du texte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5" name="Espace réservé du contenu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6" name="Espace réservé du contenu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7" name="Espace réservé de la date 6"/>
          <p:cNvSpPr>
            <a:spLocks noGrp="1"/>
          </p:cNvSpPr>
          <p:nvPr>
            <p:ph type="dt" sz="half" idx="10"/>
          </p:nvPr>
        </p:nvSpPr>
        <p:spPr/>
        <p:txBody>
          <a:bodyPr/>
          <a:lstStyle/>
          <a:p>
            <a:fld id="{338DC407-9264-427E-AF0B-D5EE5262CBC5}" type="datetimeFigureOut">
              <a:rPr lang="fr-FR" smtClean="0"/>
              <a:pPr/>
              <a:t>09/12/2019</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44017B62-8627-47E5-98DB-7E6B452B58C9}"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fr-FR" smtClean="0"/>
              <a:t>Cliquez pour modifier le style du titre</a:t>
            </a:r>
            <a:endParaRPr kumimoji="0" lang="en-US"/>
          </a:p>
        </p:txBody>
      </p:sp>
      <p:sp>
        <p:nvSpPr>
          <p:cNvPr id="3" name="Espace réservé de la date 2"/>
          <p:cNvSpPr>
            <a:spLocks noGrp="1"/>
          </p:cNvSpPr>
          <p:nvPr>
            <p:ph type="dt" sz="half" idx="10"/>
          </p:nvPr>
        </p:nvSpPr>
        <p:spPr/>
        <p:txBody>
          <a:bodyPr/>
          <a:lstStyle/>
          <a:p>
            <a:fld id="{338DC407-9264-427E-AF0B-D5EE5262CBC5}" type="datetimeFigureOut">
              <a:rPr lang="fr-FR" smtClean="0"/>
              <a:pPr/>
              <a:t>09/12/2019</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44017B62-8627-47E5-98DB-7E6B452B58C9}"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338DC407-9264-427E-AF0B-D5EE5262CBC5}" type="datetimeFigureOut">
              <a:rPr lang="fr-FR" smtClean="0"/>
              <a:pPr/>
              <a:t>09/12/2019</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44017B62-8627-47E5-98DB-7E6B452B58C9}"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fr-FR" smtClean="0"/>
              <a:t>Cliquez pour modifier le style du titre</a:t>
            </a:r>
            <a:endParaRPr kumimoji="0" lang="en-US"/>
          </a:p>
        </p:txBody>
      </p:sp>
      <p:sp>
        <p:nvSpPr>
          <p:cNvPr id="3" name="Espace réservé du texte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fr-FR" smtClean="0"/>
              <a:t>Cliquez pour modifier les styles du texte du masque</a:t>
            </a:r>
          </a:p>
        </p:txBody>
      </p:sp>
      <p:sp>
        <p:nvSpPr>
          <p:cNvPr id="4" name="Espace réservé du contenu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p>
            <a:fld id="{338DC407-9264-427E-AF0B-D5EE5262CBC5}" type="datetimeFigureOut">
              <a:rPr lang="fr-FR" smtClean="0"/>
              <a:pPr/>
              <a:t>09/12/2019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4017B62-8627-47E5-98DB-7E6B452B58C9}"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9" name="Rogner et arrondir un rectangle à un seul coin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Triangle rect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r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fr-FR" smtClean="0"/>
              <a:t>Cliquez pour modifier le style du titre</a:t>
            </a:r>
            <a:endParaRPr kumimoji="0" lang="en-US"/>
          </a:p>
        </p:txBody>
      </p:sp>
      <p:sp>
        <p:nvSpPr>
          <p:cNvPr id="4" name="Espace réservé du texte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fr-FR" smtClean="0"/>
              <a:t>Cliquez pour modifier les styles du texte du masque</a:t>
            </a:r>
          </a:p>
        </p:txBody>
      </p:sp>
      <p:sp>
        <p:nvSpPr>
          <p:cNvPr id="5" name="Espace réservé de la date 4"/>
          <p:cNvSpPr>
            <a:spLocks noGrp="1"/>
          </p:cNvSpPr>
          <p:nvPr>
            <p:ph type="dt" sz="half" idx="10"/>
          </p:nvPr>
        </p:nvSpPr>
        <p:spPr/>
        <p:txBody>
          <a:bodyPr/>
          <a:lstStyle/>
          <a:p>
            <a:fld id="{338DC407-9264-427E-AF0B-D5EE5262CBC5}" type="datetimeFigureOut">
              <a:rPr lang="fr-FR" smtClean="0"/>
              <a:pPr/>
              <a:t>09/12/2019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a:xfrm>
            <a:off x="8077200" y="6356350"/>
            <a:ext cx="609600" cy="365125"/>
          </a:xfrm>
        </p:spPr>
        <p:txBody>
          <a:bodyPr/>
          <a:lstStyle/>
          <a:p>
            <a:fld id="{44017B62-8627-47E5-98DB-7E6B452B58C9}" type="slidenum">
              <a:rPr lang="fr-FR" smtClean="0"/>
              <a:pPr/>
              <a:t>‹N°›</a:t>
            </a:fld>
            <a:endParaRPr lang="fr-FR"/>
          </a:p>
        </p:txBody>
      </p:sp>
      <p:sp>
        <p:nvSpPr>
          <p:cNvPr id="3" name="Espace réservé pour une image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fr-FR" smtClean="0"/>
              <a:t>Cliquez sur l'icône pour ajouter une image</a:t>
            </a:r>
            <a:endParaRPr kumimoji="0" lang="en-US" dirty="0"/>
          </a:p>
        </p:txBody>
      </p:sp>
      <p:sp>
        <p:nvSpPr>
          <p:cNvPr id="10" name="Forme libre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orme libre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orme libre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orme libre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Espace réservé du titre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fr-FR" smtClean="0"/>
              <a:t>Cliquez pour modifier le style du titre</a:t>
            </a:r>
            <a:endParaRPr kumimoji="0" lang="en-US"/>
          </a:p>
        </p:txBody>
      </p:sp>
      <p:sp>
        <p:nvSpPr>
          <p:cNvPr id="30" name="Espace réservé du texte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0" name="Espace réservé de la date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338DC407-9264-427E-AF0B-D5EE5262CBC5}" type="datetimeFigureOut">
              <a:rPr lang="fr-FR" smtClean="0"/>
              <a:pPr/>
              <a:t>09/12/2019</a:t>
            </a:fld>
            <a:endParaRPr lang="fr-FR"/>
          </a:p>
        </p:txBody>
      </p:sp>
      <p:sp>
        <p:nvSpPr>
          <p:cNvPr id="22" name="Espace réservé du pied de page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fr-FR"/>
          </a:p>
        </p:txBody>
      </p:sp>
      <p:sp>
        <p:nvSpPr>
          <p:cNvPr id="18" name="Espace réservé du numéro de diapositive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44017B62-8627-47E5-98DB-7E6B452B58C9}" type="slidenum">
              <a:rPr lang="fr-FR" smtClean="0"/>
              <a:pPr/>
              <a:t>‹N°›</a:t>
            </a:fld>
            <a:endParaRPr lang="fr-FR"/>
          </a:p>
        </p:txBody>
      </p:sp>
      <p:grpSp>
        <p:nvGrpSpPr>
          <p:cNvPr id="2" name="Groupe 1"/>
          <p:cNvGrpSpPr/>
          <p:nvPr/>
        </p:nvGrpSpPr>
        <p:grpSpPr>
          <a:xfrm>
            <a:off x="-19017" y="202408"/>
            <a:ext cx="9180548" cy="649224"/>
            <a:chOff x="-19045" y="216550"/>
            <a:chExt cx="9180548" cy="649224"/>
          </a:xfrm>
        </p:grpSpPr>
        <p:sp>
          <p:nvSpPr>
            <p:cNvPr id="12" name="Forme libre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orme libre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4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500034" y="1000108"/>
            <a:ext cx="7851648" cy="1828800"/>
          </a:xfrm>
        </p:spPr>
        <p:txBody>
          <a:bodyPr>
            <a:normAutofit/>
          </a:bodyPr>
          <a:lstStyle/>
          <a:p>
            <a:pPr algn="ctr"/>
            <a:r>
              <a:rPr lang="fr-FR" sz="6000" dirty="0" smtClean="0"/>
              <a:t>Obésité </a:t>
            </a:r>
            <a:endParaRPr lang="fr-FR" sz="6000" dirty="0"/>
          </a:p>
        </p:txBody>
      </p:sp>
      <p:sp>
        <p:nvSpPr>
          <p:cNvPr id="3" name="Sous-titre 2"/>
          <p:cNvSpPr>
            <a:spLocks noGrp="1"/>
          </p:cNvSpPr>
          <p:nvPr>
            <p:ph type="subTitle" idx="1"/>
          </p:nvPr>
        </p:nvSpPr>
        <p:spPr>
          <a:xfrm>
            <a:off x="1071538" y="6000768"/>
            <a:ext cx="7854696" cy="623442"/>
          </a:xfrm>
        </p:spPr>
        <p:txBody>
          <a:bodyPr/>
          <a:lstStyle/>
          <a:p>
            <a:r>
              <a:rPr lang="fr-FR" dirty="0" smtClean="0"/>
              <a:t>DR. SILINI S</a:t>
            </a:r>
            <a:endParaRPr lang="fr-FR"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03648" y="285728"/>
            <a:ext cx="7254548" cy="1143000"/>
          </a:xfrm>
        </p:spPr>
        <p:txBody>
          <a:bodyPr/>
          <a:lstStyle/>
          <a:p>
            <a:r>
              <a:rPr lang="fr-FR" dirty="0" smtClean="0">
                <a:solidFill>
                  <a:srgbClr val="FF0000"/>
                </a:solidFill>
              </a:rPr>
              <a:t>Morphotype de l’obésité</a:t>
            </a:r>
            <a:endParaRPr lang="fr-FR" dirty="0">
              <a:solidFill>
                <a:srgbClr val="FF0000"/>
              </a:solidFill>
            </a:endParaRPr>
          </a:p>
        </p:txBody>
      </p:sp>
      <p:sp>
        <p:nvSpPr>
          <p:cNvPr id="3" name="Espace réservé du contenu 2"/>
          <p:cNvSpPr>
            <a:spLocks noGrp="1"/>
          </p:cNvSpPr>
          <p:nvPr>
            <p:ph idx="1"/>
          </p:nvPr>
        </p:nvSpPr>
        <p:spPr>
          <a:xfrm>
            <a:off x="214282" y="1571612"/>
            <a:ext cx="8929718" cy="5286388"/>
          </a:xfrm>
        </p:spPr>
        <p:txBody>
          <a:bodyPr/>
          <a:lstStyle/>
          <a:p>
            <a:pPr>
              <a:buNone/>
            </a:pPr>
            <a:r>
              <a:rPr lang="fr-FR" dirty="0" smtClean="0">
                <a:latin typeface="Times New Roman" pitchFamily="18" charset="0"/>
                <a:cs typeface="Times New Roman" pitchFamily="18" charset="0"/>
              </a:rPr>
              <a:t>Ainsi 4 types d'obésité sont décrits :</a:t>
            </a:r>
          </a:p>
          <a:p>
            <a:pPr>
              <a:buFont typeface="Wingdings" pitchFamily="2" charset="2"/>
              <a:buChar char="Ø"/>
            </a:pPr>
            <a:r>
              <a:rPr lang="fr-FR" dirty="0" smtClean="0">
                <a:latin typeface="Times New Roman" pitchFamily="18" charset="0"/>
                <a:cs typeface="Times New Roman" pitchFamily="18" charset="0"/>
              </a:rPr>
              <a:t>Le type I : le surplus de graisse est réparti au niveau du corps sans localisation préférentielle ;</a:t>
            </a:r>
          </a:p>
          <a:p>
            <a:pPr>
              <a:buFont typeface="Wingdings" pitchFamily="2" charset="2"/>
              <a:buChar char="Ø"/>
            </a:pPr>
            <a:r>
              <a:rPr lang="fr-FR" dirty="0" smtClean="0">
                <a:latin typeface="Times New Roman" pitchFamily="18" charset="0"/>
                <a:cs typeface="Times New Roman" pitchFamily="18" charset="0"/>
              </a:rPr>
              <a:t>Le type II : l'excès de graisse est concentré au niveau du tronc et de l'abdomen : </a:t>
            </a:r>
            <a:r>
              <a:rPr lang="fr-FR" b="1" dirty="0" smtClean="0">
                <a:latin typeface="Times New Roman" pitchFamily="18" charset="0"/>
                <a:cs typeface="Times New Roman" pitchFamily="18" charset="0"/>
              </a:rPr>
              <a:t>obésité androïde</a:t>
            </a:r>
            <a:r>
              <a:rPr lang="fr-FR" dirty="0" smtClean="0">
                <a:latin typeface="Times New Roman" pitchFamily="18" charset="0"/>
                <a:cs typeface="Times New Roman" pitchFamily="18" charset="0"/>
              </a:rPr>
              <a:t> ;</a:t>
            </a:r>
          </a:p>
          <a:p>
            <a:pPr>
              <a:buFont typeface="Wingdings" pitchFamily="2" charset="2"/>
              <a:buChar char="Ø"/>
            </a:pPr>
            <a:r>
              <a:rPr lang="fr-FR" dirty="0" smtClean="0">
                <a:latin typeface="Times New Roman" pitchFamily="18" charset="0"/>
                <a:cs typeface="Times New Roman" pitchFamily="18" charset="0"/>
              </a:rPr>
              <a:t>Le type III : l'accumulation de graisse se fait dans l'abdomen : </a:t>
            </a:r>
            <a:r>
              <a:rPr lang="fr-FR" b="1" dirty="0" smtClean="0">
                <a:latin typeface="Times New Roman" pitchFamily="18" charset="0"/>
                <a:cs typeface="Times New Roman" pitchFamily="18" charset="0"/>
              </a:rPr>
              <a:t>obésité viscérale</a:t>
            </a:r>
            <a:r>
              <a:rPr lang="fr-FR" dirty="0" smtClean="0">
                <a:latin typeface="Times New Roman" pitchFamily="18" charset="0"/>
                <a:cs typeface="Times New Roman" pitchFamily="18" charset="0"/>
              </a:rPr>
              <a:t> ;</a:t>
            </a:r>
          </a:p>
          <a:p>
            <a:pPr>
              <a:buFont typeface="Wingdings" pitchFamily="2" charset="2"/>
              <a:buChar char="Ø"/>
            </a:pPr>
            <a:r>
              <a:rPr lang="fr-FR" dirty="0" smtClean="0">
                <a:latin typeface="Times New Roman" pitchFamily="18" charset="0"/>
                <a:cs typeface="Times New Roman" pitchFamily="18" charset="0"/>
              </a:rPr>
              <a:t>Le type IV : la graisse se localise au niveau des hanches et des cuisses : c'est une </a:t>
            </a:r>
            <a:r>
              <a:rPr lang="fr-FR" b="1" dirty="0" smtClean="0">
                <a:latin typeface="Times New Roman" pitchFamily="18" charset="0"/>
                <a:cs typeface="Times New Roman" pitchFamily="18" charset="0"/>
              </a:rPr>
              <a:t>obésité gynoïde</a:t>
            </a:r>
            <a:r>
              <a:rPr lang="fr-FR" dirty="0" smtClean="0">
                <a:latin typeface="Times New Roman" pitchFamily="18" charset="0"/>
                <a:cs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heckerboard(across)">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heckerboard(across)">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heckerboard(across)">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checkerboard(across)">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28596" y="285728"/>
            <a:ext cx="8229600" cy="1143000"/>
          </a:xfrm>
        </p:spPr>
        <p:txBody>
          <a:bodyPr/>
          <a:lstStyle/>
          <a:p>
            <a:pPr algn="ctr"/>
            <a:r>
              <a:rPr lang="fr-FR" b="1" dirty="0" smtClean="0">
                <a:solidFill>
                  <a:schemeClr val="accent1"/>
                </a:solidFill>
              </a:rPr>
              <a:t>Physiopathologie</a:t>
            </a:r>
            <a:r>
              <a:rPr lang="fr-FR" dirty="0" smtClean="0"/>
              <a:t> </a:t>
            </a:r>
            <a:endParaRPr lang="fr-FR" dirty="0"/>
          </a:p>
        </p:txBody>
      </p:sp>
      <p:sp>
        <p:nvSpPr>
          <p:cNvPr id="3" name="Espace réservé du contenu 2"/>
          <p:cNvSpPr>
            <a:spLocks noGrp="1"/>
          </p:cNvSpPr>
          <p:nvPr>
            <p:ph idx="1"/>
          </p:nvPr>
        </p:nvSpPr>
        <p:spPr>
          <a:xfrm>
            <a:off x="214282" y="1571612"/>
            <a:ext cx="8929718" cy="5286388"/>
          </a:xfrm>
        </p:spPr>
        <p:txBody>
          <a:bodyPr>
            <a:normAutofit/>
          </a:bodyPr>
          <a:lstStyle/>
          <a:p>
            <a:pPr marL="0" lvl="0" indent="0">
              <a:lnSpc>
                <a:spcPct val="150000"/>
              </a:lnSpc>
              <a:buClr>
                <a:srgbClr val="9C007F"/>
              </a:buClr>
              <a:buNone/>
            </a:pPr>
            <a:r>
              <a:rPr lang="fr-FR" dirty="0" smtClean="0">
                <a:latin typeface="Times New Roman" pitchFamily="18" charset="0"/>
                <a:cs typeface="Times New Roman" pitchFamily="18" charset="0"/>
              </a:rPr>
              <a:t>L’obésité est </a:t>
            </a:r>
            <a:r>
              <a:rPr lang="fr-FR" dirty="0" smtClean="0">
                <a:solidFill>
                  <a:prstClr val="black"/>
                </a:solidFill>
                <a:latin typeface="Times New Roman" pitchFamily="18" charset="0"/>
                <a:cs typeface="Times New Roman" pitchFamily="18" charset="0"/>
              </a:rPr>
              <a:t>une </a:t>
            </a:r>
            <a:r>
              <a:rPr lang="fr-FR" dirty="0">
                <a:solidFill>
                  <a:prstClr val="black"/>
                </a:solidFill>
                <a:latin typeface="Times New Roman" pitchFamily="18" charset="0"/>
                <a:cs typeface="Times New Roman" pitchFamily="18" charset="0"/>
              </a:rPr>
              <a:t>maladie </a:t>
            </a:r>
            <a:r>
              <a:rPr lang="fr-FR" b="1" dirty="0" smtClean="0">
                <a:solidFill>
                  <a:prstClr val="black"/>
                </a:solidFill>
                <a:latin typeface="Times New Roman" pitchFamily="18" charset="0"/>
                <a:cs typeface="Times New Roman" pitchFamily="18" charset="0"/>
              </a:rPr>
              <a:t>multifactorielle</a:t>
            </a:r>
            <a:r>
              <a:rPr lang="fr-FR" dirty="0" smtClean="0">
                <a:solidFill>
                  <a:prstClr val="black"/>
                </a:solidFill>
                <a:latin typeface="Times New Roman" pitchFamily="18" charset="0"/>
                <a:cs typeface="Times New Roman" pitchFamily="18" charset="0"/>
              </a:rPr>
              <a:t>. elle </a:t>
            </a:r>
            <a:r>
              <a:rPr lang="fr-FR" dirty="0">
                <a:solidFill>
                  <a:prstClr val="black"/>
                </a:solidFill>
                <a:latin typeface="Times New Roman" pitchFamily="18" charset="0"/>
                <a:cs typeface="Times New Roman" pitchFamily="18" charset="0"/>
              </a:rPr>
              <a:t>est la conséquence d’une interaction entre l’ </a:t>
            </a:r>
            <a:r>
              <a:rPr lang="fr-FR" b="1" dirty="0">
                <a:solidFill>
                  <a:prstClr val="black"/>
                </a:solidFill>
                <a:latin typeface="Times New Roman" pitchFamily="18" charset="0"/>
                <a:cs typeface="Times New Roman" pitchFamily="18" charset="0"/>
              </a:rPr>
              <a:t>environnement</a:t>
            </a:r>
            <a:r>
              <a:rPr lang="fr-FR" dirty="0">
                <a:solidFill>
                  <a:prstClr val="black"/>
                </a:solidFill>
                <a:latin typeface="Times New Roman" pitchFamily="18" charset="0"/>
                <a:cs typeface="Times New Roman" pitchFamily="18" charset="0"/>
              </a:rPr>
              <a:t>, le </a:t>
            </a:r>
            <a:r>
              <a:rPr lang="fr-FR" b="1" dirty="0">
                <a:solidFill>
                  <a:prstClr val="black"/>
                </a:solidFill>
                <a:latin typeface="Times New Roman" pitchFamily="18" charset="0"/>
                <a:cs typeface="Times New Roman" pitchFamily="18" charset="0"/>
              </a:rPr>
              <a:t>comportement alimentaire </a:t>
            </a:r>
            <a:r>
              <a:rPr lang="fr-FR" dirty="0">
                <a:solidFill>
                  <a:prstClr val="black"/>
                </a:solidFill>
                <a:latin typeface="Times New Roman" pitchFamily="18" charset="0"/>
                <a:cs typeface="Times New Roman" pitchFamily="18" charset="0"/>
              </a:rPr>
              <a:t>et les </a:t>
            </a:r>
            <a:r>
              <a:rPr lang="fr-FR" b="1" dirty="0">
                <a:solidFill>
                  <a:prstClr val="black"/>
                </a:solidFill>
                <a:latin typeface="Times New Roman" pitchFamily="18" charset="0"/>
                <a:cs typeface="Times New Roman" pitchFamily="18" charset="0"/>
              </a:rPr>
              <a:t>conditions socio-économique </a:t>
            </a:r>
            <a:r>
              <a:rPr lang="fr-FR" dirty="0">
                <a:solidFill>
                  <a:prstClr val="black"/>
                </a:solidFill>
                <a:latin typeface="Times New Roman" pitchFamily="18" charset="0"/>
                <a:cs typeface="Times New Roman" pitchFamily="18" charset="0"/>
              </a:rPr>
              <a:t>chez des sujets ayant une </a:t>
            </a:r>
            <a:r>
              <a:rPr lang="fr-FR" b="1" dirty="0">
                <a:solidFill>
                  <a:prstClr val="black"/>
                </a:solidFill>
                <a:latin typeface="Times New Roman" pitchFamily="18" charset="0"/>
                <a:cs typeface="Times New Roman" pitchFamily="18" charset="0"/>
              </a:rPr>
              <a:t>prédisposition génétique</a:t>
            </a:r>
            <a:r>
              <a:rPr lang="fr-FR" dirty="0">
                <a:solidFill>
                  <a:prstClr val="black"/>
                </a:solidFill>
                <a:latin typeface="Times New Roman" pitchFamily="18" charset="0"/>
                <a:cs typeface="Times New Roman" pitchFamily="18" charset="0"/>
              </a:rPr>
              <a:t> à prendre du poids. </a:t>
            </a:r>
          </a:p>
          <a:p>
            <a:pPr marL="0" lvl="0" indent="0">
              <a:lnSpc>
                <a:spcPct val="150000"/>
              </a:lnSpc>
              <a:buClr>
                <a:srgbClr val="9C007F"/>
              </a:buClr>
              <a:buNone/>
            </a:pPr>
            <a:endParaRPr lang="fr-FR" dirty="0">
              <a:solidFill>
                <a:prstClr val="black"/>
              </a:solidFill>
              <a:latin typeface="Times New Roman" pitchFamily="18" charset="0"/>
              <a:cs typeface="Times New Roman" pitchFamily="18" charset="0"/>
            </a:endParaRPr>
          </a:p>
          <a:p>
            <a:pPr marL="0" indent="0">
              <a:lnSpc>
                <a:spcPct val="150000"/>
              </a:lnSpc>
              <a:buNone/>
            </a:pPr>
            <a:endParaRPr lang="fr-FR" dirty="0" smtClean="0">
              <a:latin typeface="Times New Roman" pitchFamily="18" charset="0"/>
              <a:cs typeface="Times New Roman" pitchFamily="18" charset="0"/>
            </a:endParaRPr>
          </a:p>
          <a:p>
            <a:pPr marL="0" indent="0">
              <a:lnSpc>
                <a:spcPct val="150000"/>
              </a:lnSpc>
              <a:buNone/>
            </a:pPr>
            <a:r>
              <a:rPr lang="fr-FR" dirty="0" smtClean="0">
                <a:latin typeface="Times New Roman" pitchFamily="18" charset="0"/>
                <a:cs typeface="Times New Roman" pitchFamily="18"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heckerboard(across)">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checkerboard(across)">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28596" y="285728"/>
            <a:ext cx="8229600" cy="1143000"/>
          </a:xfrm>
        </p:spPr>
        <p:txBody>
          <a:bodyPr anchor="ctr">
            <a:normAutofit/>
          </a:bodyPr>
          <a:lstStyle/>
          <a:p>
            <a:pPr algn="ctr"/>
            <a:r>
              <a:rPr lang="fr-FR" sz="3800" b="1" dirty="0" smtClean="0">
                <a:solidFill>
                  <a:schemeClr val="accent1"/>
                </a:solidFill>
              </a:rPr>
              <a:t>Obésité et balance énergétiques</a:t>
            </a:r>
            <a:endParaRPr lang="fr-FR" sz="3800" b="1" dirty="0">
              <a:solidFill>
                <a:schemeClr val="accent1"/>
              </a:solidFill>
            </a:endParaRPr>
          </a:p>
        </p:txBody>
      </p:sp>
      <p:sp>
        <p:nvSpPr>
          <p:cNvPr id="3" name="Espace réservé du contenu 2"/>
          <p:cNvSpPr>
            <a:spLocks noGrp="1"/>
          </p:cNvSpPr>
          <p:nvPr>
            <p:ph idx="1"/>
          </p:nvPr>
        </p:nvSpPr>
        <p:spPr>
          <a:xfrm>
            <a:off x="214282" y="1142984"/>
            <a:ext cx="8929718" cy="5715016"/>
          </a:xfrm>
        </p:spPr>
        <p:txBody>
          <a:bodyPr>
            <a:normAutofit/>
          </a:bodyPr>
          <a:lstStyle/>
          <a:p>
            <a:pPr marL="0" indent="0">
              <a:lnSpc>
                <a:spcPct val="150000"/>
              </a:lnSpc>
              <a:buNone/>
            </a:pPr>
            <a:endParaRPr lang="fr-FR" dirty="0" smtClean="0">
              <a:latin typeface="Times New Roman" pitchFamily="18" charset="0"/>
              <a:cs typeface="Times New Roman" pitchFamily="18" charset="0"/>
            </a:endParaRPr>
          </a:p>
          <a:p>
            <a:pPr marL="0" indent="0">
              <a:lnSpc>
                <a:spcPct val="150000"/>
              </a:lnSpc>
              <a:buNone/>
            </a:pPr>
            <a:r>
              <a:rPr lang="fr-FR" dirty="0">
                <a:latin typeface="Times New Roman" pitchFamily="18" charset="0"/>
                <a:cs typeface="Times New Roman" pitchFamily="18" charset="0"/>
              </a:rPr>
              <a:t>L’obésité </a:t>
            </a:r>
            <a:r>
              <a:rPr lang="fr-FR" dirty="0" smtClean="0">
                <a:latin typeface="Times New Roman" pitchFamily="18" charset="0"/>
                <a:cs typeface="Times New Roman" pitchFamily="18" charset="0"/>
              </a:rPr>
              <a:t>résulte d’une augmentation </a:t>
            </a:r>
            <a:r>
              <a:rPr lang="fr-FR" dirty="0">
                <a:latin typeface="Times New Roman" pitchFamily="18" charset="0"/>
                <a:cs typeface="Times New Roman" pitchFamily="18" charset="0"/>
              </a:rPr>
              <a:t>des réserves énergétiques </a:t>
            </a:r>
            <a:r>
              <a:rPr lang="fr-FR" dirty="0" smtClean="0">
                <a:latin typeface="Times New Roman" pitchFamily="18" charset="0"/>
                <a:cs typeface="Times New Roman" pitchFamily="18" charset="0"/>
              </a:rPr>
              <a:t>suite à un </a:t>
            </a:r>
            <a:r>
              <a:rPr lang="fr-FR" dirty="0">
                <a:latin typeface="Times New Roman" pitchFamily="18" charset="0"/>
                <a:cs typeface="Times New Roman" pitchFamily="18" charset="0"/>
              </a:rPr>
              <a:t>déséquilibre entre </a:t>
            </a:r>
            <a:r>
              <a:rPr lang="fr-FR" dirty="0" smtClean="0">
                <a:latin typeface="Times New Roman" pitchFamily="18" charset="0"/>
                <a:cs typeface="Times New Roman" pitchFamily="18" charset="0"/>
              </a:rPr>
              <a:t>les apports </a:t>
            </a:r>
            <a:r>
              <a:rPr lang="fr-FR" dirty="0">
                <a:latin typeface="Times New Roman" pitchFamily="18" charset="0"/>
                <a:cs typeface="Times New Roman" pitchFamily="18" charset="0"/>
              </a:rPr>
              <a:t>et les dépenses énergétiques.</a:t>
            </a:r>
            <a:endParaRPr lang="fr-FR" dirty="0" smtClean="0">
              <a:latin typeface="Times New Roman" pitchFamily="18" charset="0"/>
              <a:cs typeface="Times New Roman" pitchFamily="18" charset="0"/>
            </a:endParaRPr>
          </a:p>
          <a:p>
            <a:pPr marL="0" indent="0">
              <a:lnSpc>
                <a:spcPct val="150000"/>
              </a:lnSpc>
              <a:buFont typeface="Wingdings" pitchFamily="2" charset="2"/>
              <a:buChar char="Ø"/>
            </a:pPr>
            <a:r>
              <a:rPr lang="fr-FR" dirty="0" smtClean="0">
                <a:latin typeface="Times New Roman" pitchFamily="18" charset="0"/>
                <a:cs typeface="Times New Roman" pitchFamily="18" charset="0"/>
              </a:rPr>
              <a:t>Lorsque les apports énergétiques sont supérieurs aux dépenses, l’excès des calories est stocké sous forme des triglycérides dans le tissu adipeux.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p:cTn id="12"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4" dur="500"/>
                                        <p:tgtEl>
                                          <p:spTgt spid="3">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 presetClass="entr" presetSubtype="1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checkerboard(across)">
                                      <p:cBhvr>
                                        <p:cTn id="19"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28596" y="285728"/>
            <a:ext cx="8229600" cy="1143000"/>
          </a:xfrm>
        </p:spPr>
        <p:txBody>
          <a:bodyPr>
            <a:normAutofit/>
          </a:bodyPr>
          <a:lstStyle/>
          <a:p>
            <a:r>
              <a:rPr lang="fr-FR" sz="3800" b="1" dirty="0" smtClean="0">
                <a:solidFill>
                  <a:schemeClr val="accent1"/>
                </a:solidFill>
              </a:rPr>
              <a:t>Dérégulation du métabolisme du TA</a:t>
            </a:r>
            <a:endParaRPr lang="fr-FR" sz="3800" b="1" dirty="0">
              <a:solidFill>
                <a:schemeClr val="accent1"/>
              </a:solidFill>
            </a:endParaRPr>
          </a:p>
        </p:txBody>
      </p:sp>
      <p:sp>
        <p:nvSpPr>
          <p:cNvPr id="3" name="Espace réservé du contenu 2"/>
          <p:cNvSpPr>
            <a:spLocks noGrp="1"/>
          </p:cNvSpPr>
          <p:nvPr>
            <p:ph idx="1"/>
          </p:nvPr>
        </p:nvSpPr>
        <p:spPr>
          <a:xfrm>
            <a:off x="214282" y="1571612"/>
            <a:ext cx="8929718" cy="5286388"/>
          </a:xfrm>
        </p:spPr>
        <p:txBody>
          <a:bodyPr>
            <a:normAutofit/>
          </a:bodyPr>
          <a:lstStyle/>
          <a:p>
            <a:pPr marL="0" indent="0">
              <a:lnSpc>
                <a:spcPct val="150000"/>
              </a:lnSpc>
              <a:buNone/>
            </a:pPr>
            <a:r>
              <a:rPr lang="fr-FR" dirty="0" smtClean="0">
                <a:latin typeface="Times New Roman" pitchFamily="18" charset="0"/>
                <a:cs typeface="Times New Roman" pitchFamily="18" charset="0"/>
              </a:rPr>
              <a:t>Le TA représente normalement 15 à 25%</a:t>
            </a:r>
            <a:r>
              <a:rPr lang="fr-FR" sz="2500" dirty="0" smtClean="0">
                <a:latin typeface="Times New Roman" pitchFamily="18" charset="0"/>
                <a:cs typeface="Times New Roman" pitchFamily="18" charset="0"/>
              </a:rPr>
              <a:t> du poids normal et peut allez jusqu’à 45% du poids chez l’obèse.</a:t>
            </a:r>
          </a:p>
          <a:p>
            <a:pPr marL="0" indent="0">
              <a:lnSpc>
                <a:spcPct val="150000"/>
              </a:lnSpc>
              <a:buNone/>
            </a:pPr>
            <a:r>
              <a:rPr lang="fr-FR" sz="2400" dirty="0"/>
              <a:t>Le </a:t>
            </a:r>
            <a:r>
              <a:rPr lang="fr-FR" sz="2400" dirty="0" smtClean="0"/>
              <a:t>TA </a:t>
            </a:r>
            <a:r>
              <a:rPr lang="fr-FR" sz="2400" dirty="0"/>
              <a:t>n’est pas un simple lieu de </a:t>
            </a:r>
            <a:r>
              <a:rPr lang="fr-FR" sz="2400" dirty="0" smtClean="0"/>
              <a:t>stockage des lipides, il est une véritable glande endocrine par sa fonction sécrétrice.</a:t>
            </a:r>
            <a:endParaRPr lang="fr-FR" sz="2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195736" y="0"/>
            <a:ext cx="6491064" cy="2348880"/>
          </a:xfrm>
        </p:spPr>
        <p:txBody>
          <a:bodyPr>
            <a:noAutofit/>
          </a:bodyPr>
          <a:lstStyle/>
          <a:p>
            <a:r>
              <a:rPr lang="fr-FR" sz="4000" b="1" dirty="0" smtClean="0">
                <a:solidFill>
                  <a:schemeClr val="tx2">
                    <a:lumMod val="50000"/>
                  </a:schemeClr>
                </a:solidFill>
              </a:rPr>
              <a:t/>
            </a:r>
            <a:br>
              <a:rPr lang="fr-FR" sz="4000" b="1" dirty="0" smtClean="0">
                <a:solidFill>
                  <a:schemeClr val="tx2">
                    <a:lumMod val="50000"/>
                  </a:schemeClr>
                </a:solidFill>
              </a:rPr>
            </a:br>
            <a:r>
              <a:rPr lang="fr-FR" sz="4000" b="1" dirty="0">
                <a:solidFill>
                  <a:schemeClr val="tx2">
                    <a:lumMod val="50000"/>
                  </a:schemeClr>
                </a:solidFill>
              </a:rPr>
              <a:t/>
            </a:r>
            <a:br>
              <a:rPr lang="fr-FR" sz="4000" b="1" dirty="0">
                <a:solidFill>
                  <a:schemeClr val="tx2">
                    <a:lumMod val="50000"/>
                  </a:schemeClr>
                </a:solidFill>
              </a:rPr>
            </a:br>
            <a:r>
              <a:rPr lang="fr-FR" sz="3600" b="1" dirty="0" smtClean="0">
                <a:solidFill>
                  <a:schemeClr val="tx2">
                    <a:lumMod val="50000"/>
                  </a:schemeClr>
                </a:solidFill>
              </a:rPr>
              <a:t>La </a:t>
            </a:r>
            <a:r>
              <a:rPr lang="fr-FR" sz="3600" b="1" dirty="0">
                <a:solidFill>
                  <a:schemeClr val="tx2">
                    <a:lumMod val="50000"/>
                  </a:schemeClr>
                </a:solidFill>
              </a:rPr>
              <a:t>cellule adipeuse = </a:t>
            </a:r>
            <a:br>
              <a:rPr lang="fr-FR" sz="3600" b="1" dirty="0">
                <a:solidFill>
                  <a:schemeClr val="tx2">
                    <a:lumMod val="50000"/>
                  </a:schemeClr>
                </a:solidFill>
              </a:rPr>
            </a:br>
            <a:r>
              <a:rPr lang="fr-FR" sz="3600" b="1" dirty="0">
                <a:solidFill>
                  <a:schemeClr val="tx2">
                    <a:lumMod val="50000"/>
                  </a:schemeClr>
                </a:solidFill>
              </a:rPr>
              <a:t>« organe sécrétoire »</a:t>
            </a:r>
            <a:br>
              <a:rPr lang="fr-FR" sz="3600" b="1" dirty="0">
                <a:solidFill>
                  <a:schemeClr val="tx2">
                    <a:lumMod val="50000"/>
                  </a:schemeClr>
                </a:solidFill>
              </a:rPr>
            </a:br>
            <a:endParaRPr lang="fr-FR" sz="3600" b="1" dirty="0">
              <a:solidFill>
                <a:schemeClr val="tx2">
                  <a:lumMod val="50000"/>
                </a:schemeClr>
              </a:solidFill>
            </a:endParaRPr>
          </a:p>
        </p:txBody>
      </p:sp>
      <p:pic>
        <p:nvPicPr>
          <p:cNvPr id="205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521735" y="3290888"/>
            <a:ext cx="2072820" cy="1786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26370" y="2426639"/>
            <a:ext cx="231775" cy="884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3820132" y="2060848"/>
            <a:ext cx="1244251" cy="477054"/>
          </a:xfrm>
          <a:prstGeom prst="rect">
            <a:avLst/>
          </a:prstGeom>
        </p:spPr>
        <p:txBody>
          <a:bodyPr wrap="none">
            <a:spAutoFit/>
          </a:bodyPr>
          <a:lstStyle/>
          <a:p>
            <a:pPr lvl="0" algn="ctr">
              <a:buClr>
                <a:srgbClr val="F9DC61"/>
              </a:buCl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500" b="1" dirty="0" err="1">
                <a:solidFill>
                  <a:schemeClr val="tx2">
                    <a:lumMod val="50000"/>
                  </a:schemeClr>
                </a:solidFill>
                <a:latin typeface="Corbel"/>
              </a:rPr>
              <a:t>Leptine</a:t>
            </a:r>
            <a:endParaRPr lang="en-GB" sz="2500" b="1" dirty="0">
              <a:solidFill>
                <a:schemeClr val="tx2">
                  <a:lumMod val="50000"/>
                </a:schemeClr>
              </a:solidFill>
              <a:latin typeface="Corbel"/>
            </a:endParaRPr>
          </a:p>
        </p:txBody>
      </p:sp>
      <p:sp>
        <p:nvSpPr>
          <p:cNvPr id="8" name="Rectangle 7"/>
          <p:cNvSpPr/>
          <p:nvPr/>
        </p:nvSpPr>
        <p:spPr>
          <a:xfrm flipH="1">
            <a:off x="2123728" y="2204864"/>
            <a:ext cx="1681107" cy="369332"/>
          </a:xfrm>
          <a:prstGeom prst="rect">
            <a:avLst/>
          </a:prstGeom>
        </p:spPr>
        <p:txBody>
          <a:bodyPr wrap="square">
            <a:spAutoFit/>
          </a:bodyPr>
          <a:lstStyle/>
          <a:p>
            <a:r>
              <a:rPr lang="fr-FR" b="1" dirty="0" err="1"/>
              <a:t>Adiponectine</a:t>
            </a:r>
            <a:endParaRPr lang="fr-FR" b="1" dirty="0"/>
          </a:p>
        </p:txBody>
      </p:sp>
      <p:sp>
        <p:nvSpPr>
          <p:cNvPr id="19" name="Line 11"/>
          <p:cNvSpPr>
            <a:spLocks noChangeShapeType="1"/>
          </p:cNvSpPr>
          <p:nvPr/>
        </p:nvSpPr>
        <p:spPr bwMode="auto">
          <a:xfrm flipH="1" flipV="1">
            <a:off x="3131840" y="2696866"/>
            <a:ext cx="527050" cy="563563"/>
          </a:xfrm>
          <a:prstGeom prst="line">
            <a:avLst/>
          </a:prstGeom>
          <a:noFill/>
          <a:ln w="38160">
            <a:solidFill>
              <a:srgbClr val="FF0000"/>
            </a:solidFill>
            <a:miter lim="800000"/>
            <a:headEnd/>
            <a:tailEnd type="triangl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ysClr val="windowText" lastClr="000000"/>
              </a:solidFill>
              <a:effectLst/>
              <a:uLnTx/>
              <a:uFillTx/>
            </a:endParaRPr>
          </a:p>
        </p:txBody>
      </p:sp>
      <p:sp>
        <p:nvSpPr>
          <p:cNvPr id="20" name="Line 27"/>
          <p:cNvSpPr>
            <a:spLocks noChangeShapeType="1"/>
          </p:cNvSpPr>
          <p:nvPr/>
        </p:nvSpPr>
        <p:spPr bwMode="auto">
          <a:xfrm flipV="1">
            <a:off x="5114026" y="2868757"/>
            <a:ext cx="473075" cy="603250"/>
          </a:xfrm>
          <a:prstGeom prst="line">
            <a:avLst/>
          </a:prstGeom>
          <a:noFill/>
          <a:ln w="38160">
            <a:solidFill>
              <a:srgbClr val="FF0000"/>
            </a:solidFill>
            <a:miter lim="800000"/>
            <a:headEnd/>
            <a:tailEnd type="triangl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ysClr val="windowText" lastClr="000000"/>
              </a:solidFill>
              <a:effectLst/>
              <a:uLnTx/>
              <a:uFillTx/>
            </a:endParaRPr>
          </a:p>
        </p:txBody>
      </p:sp>
      <p:sp>
        <p:nvSpPr>
          <p:cNvPr id="11" name="Rectangle 10"/>
          <p:cNvSpPr/>
          <p:nvPr/>
        </p:nvSpPr>
        <p:spPr>
          <a:xfrm>
            <a:off x="2286000" y="2036311"/>
            <a:ext cx="4806280" cy="3554819"/>
          </a:xfrm>
          <a:prstGeom prst="rect">
            <a:avLst/>
          </a:prstGeom>
        </p:spPr>
        <p:txBody>
          <a:bodyPr wrap="square">
            <a:spAutoFit/>
          </a:bodyPr>
          <a:lstStyle/>
          <a:p>
            <a:pPr lvl="0" algn="r">
              <a:buClr>
                <a:srgbClr val="FE6219"/>
              </a:buCl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fr-CA" sz="2500" dirty="0" smtClean="0">
              <a:solidFill>
                <a:schemeClr val="tx2">
                  <a:lumMod val="50000"/>
                </a:schemeClr>
              </a:solidFill>
              <a:latin typeface="Corbel"/>
            </a:endParaRPr>
          </a:p>
          <a:p>
            <a:pPr lvl="0" algn="r">
              <a:buClr>
                <a:srgbClr val="FE6219"/>
              </a:buCl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CA" sz="2500" dirty="0" err="1" smtClean="0">
                <a:solidFill>
                  <a:schemeClr val="tx2">
                    <a:lumMod val="50000"/>
                  </a:schemeClr>
                </a:solidFill>
                <a:latin typeface="Corbel"/>
              </a:rPr>
              <a:t>Résistine</a:t>
            </a:r>
            <a:endParaRPr lang="fr-CA" sz="2500" dirty="0">
              <a:solidFill>
                <a:schemeClr val="tx2">
                  <a:lumMod val="50000"/>
                </a:schemeClr>
              </a:solidFill>
              <a:latin typeface="Corbel"/>
            </a:endParaRPr>
          </a:p>
          <a:p>
            <a:pPr lvl="0" algn="r">
              <a:buClr>
                <a:srgbClr val="FE6219"/>
              </a:buCl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sz="2500" dirty="0" smtClean="0">
              <a:solidFill>
                <a:srgbClr val="FE6219"/>
              </a:solidFill>
              <a:latin typeface="Corbel"/>
            </a:endParaRPr>
          </a:p>
          <a:p>
            <a:pPr lvl="0" algn="r">
              <a:buClr>
                <a:srgbClr val="FE6219"/>
              </a:buCl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sz="2500" dirty="0">
              <a:solidFill>
                <a:srgbClr val="FE6219"/>
              </a:solidFill>
              <a:latin typeface="Corbel"/>
            </a:endParaRPr>
          </a:p>
          <a:p>
            <a:pPr lvl="0" algn="r">
              <a:buClr>
                <a:srgbClr val="FE6219"/>
              </a:buCl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sz="2500" dirty="0">
              <a:solidFill>
                <a:srgbClr val="FE6219"/>
              </a:solidFill>
              <a:latin typeface="Corbel"/>
            </a:endParaRPr>
          </a:p>
          <a:p>
            <a:pPr lvl="0" algn="r">
              <a:buClr>
                <a:srgbClr val="FE6219"/>
              </a:buCl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500" dirty="0" smtClean="0">
                <a:solidFill>
                  <a:schemeClr val="tx2">
                    <a:lumMod val="50000"/>
                  </a:schemeClr>
                </a:solidFill>
                <a:latin typeface="Corbel"/>
              </a:rPr>
              <a:t>TNF-α</a:t>
            </a:r>
          </a:p>
          <a:p>
            <a:pPr lvl="0" algn="r">
              <a:buClr>
                <a:srgbClr val="FE6219"/>
              </a:buCl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sz="2500" dirty="0">
              <a:solidFill>
                <a:srgbClr val="FE6219"/>
              </a:solidFill>
              <a:latin typeface="Corbel"/>
            </a:endParaRPr>
          </a:p>
          <a:p>
            <a:pPr lvl="0" algn="r">
              <a:buClr>
                <a:srgbClr val="FE6219"/>
              </a:buCl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500" dirty="0" smtClean="0">
                <a:solidFill>
                  <a:schemeClr val="tx2">
                    <a:lumMod val="50000"/>
                  </a:schemeClr>
                </a:solidFill>
                <a:latin typeface="Corbel"/>
              </a:rPr>
              <a:t> </a:t>
            </a:r>
            <a:endParaRPr lang="en-GB" sz="2500" dirty="0">
              <a:solidFill>
                <a:schemeClr val="tx2">
                  <a:lumMod val="50000"/>
                </a:schemeClr>
              </a:solidFill>
              <a:latin typeface="Corbel"/>
            </a:endParaRPr>
          </a:p>
          <a:p>
            <a:pPr lvl="0" algn="r">
              <a:buClr>
                <a:srgbClr val="FE6219"/>
              </a:buCl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500" dirty="0" smtClean="0">
                <a:latin typeface="Corbel"/>
              </a:rPr>
              <a:t>IL-6</a:t>
            </a:r>
          </a:p>
        </p:txBody>
      </p:sp>
      <p:sp>
        <p:nvSpPr>
          <p:cNvPr id="23" name="Line 5"/>
          <p:cNvSpPr>
            <a:spLocks noChangeShapeType="1"/>
          </p:cNvSpPr>
          <p:nvPr/>
        </p:nvSpPr>
        <p:spPr bwMode="auto">
          <a:xfrm>
            <a:off x="5327790" y="4099523"/>
            <a:ext cx="762000" cy="1587"/>
          </a:xfrm>
          <a:prstGeom prst="line">
            <a:avLst/>
          </a:prstGeom>
          <a:noFill/>
          <a:ln w="38160">
            <a:solidFill>
              <a:srgbClr val="FF0000"/>
            </a:solidFill>
            <a:miter lim="800000"/>
            <a:headEnd/>
            <a:tailEnd type="triangl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ysClr val="windowText" lastClr="000000"/>
              </a:solidFill>
              <a:effectLst/>
              <a:uLnTx/>
              <a:uFillTx/>
            </a:endParaRPr>
          </a:p>
        </p:txBody>
      </p:sp>
      <p:sp>
        <p:nvSpPr>
          <p:cNvPr id="24" name="Line 12"/>
          <p:cNvSpPr>
            <a:spLocks noChangeShapeType="1"/>
          </p:cNvSpPr>
          <p:nvPr/>
        </p:nvSpPr>
        <p:spPr bwMode="auto">
          <a:xfrm>
            <a:off x="5327790" y="4653136"/>
            <a:ext cx="900394" cy="504056"/>
          </a:xfrm>
          <a:prstGeom prst="line">
            <a:avLst/>
          </a:prstGeom>
          <a:noFill/>
          <a:ln w="38160">
            <a:solidFill>
              <a:srgbClr val="FF0000"/>
            </a:solidFill>
            <a:miter lim="800000"/>
            <a:headEnd/>
            <a:tailEnd type="triangl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ysClr val="windowText" lastClr="000000"/>
              </a:solidFill>
              <a:effectLst/>
              <a:uLnTx/>
              <a:uFillTx/>
            </a:endParaRPr>
          </a:p>
        </p:txBody>
      </p:sp>
      <p:sp>
        <p:nvSpPr>
          <p:cNvPr id="12" name="Rectangle 23"/>
          <p:cNvSpPr>
            <a:spLocks noChangeArrowheads="1"/>
          </p:cNvSpPr>
          <p:nvPr/>
        </p:nvSpPr>
        <p:spPr bwMode="auto">
          <a:xfrm>
            <a:off x="1331640" y="4905165"/>
            <a:ext cx="2736305" cy="479235"/>
          </a:xfrm>
          <a:prstGeom prst="rect">
            <a:avLst/>
          </a:prstGeom>
          <a:noFill/>
          <a:ln w="9525">
            <a:noFill/>
            <a:round/>
            <a:headEnd/>
            <a:tailEnd/>
          </a:ln>
        </p:spPr>
        <p:txBody>
          <a:bodyPr wrap="square" lIns="90000" tIns="46800" rIns="90000" bIns="46800">
            <a:spAutoFit/>
          </a:bodyPr>
          <a:lstStyle/>
          <a:p>
            <a:pPr marL="0" marR="0" lvl="0" indent="0" algn="r" defTabSz="914400" eaLnBrk="1" fontAlgn="auto" latinLnBrk="0" hangingPunct="1">
              <a:lnSpc>
                <a:spcPct val="100000"/>
              </a:lnSpc>
              <a:spcBef>
                <a:spcPts val="0"/>
              </a:spcBef>
              <a:spcAft>
                <a:spcPts val="0"/>
              </a:spcAft>
              <a:buClr>
                <a:srgbClr val="FFFFFF"/>
              </a:buClr>
              <a:buSzPct val="100000"/>
              <a:buFont typeface="Arial"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GB" sz="2500" b="0" i="0" u="none" strike="noStrike" kern="0" cap="none" spc="0" normalizeH="0" baseline="0" noProof="0" dirty="0" err="1" smtClean="0">
                <a:ln>
                  <a:noFill/>
                </a:ln>
                <a:effectLst/>
                <a:uLnTx/>
                <a:uFillTx/>
              </a:rPr>
              <a:t>Angiotensinogène</a:t>
            </a:r>
            <a:endParaRPr kumimoji="0" lang="en-GB" sz="2500" b="0" i="0" u="none" strike="noStrike" kern="0" cap="none" spc="0" normalizeH="0" baseline="0" noProof="0" dirty="0">
              <a:ln>
                <a:noFill/>
              </a:ln>
              <a:effectLst/>
              <a:uLnTx/>
              <a:uFillTx/>
            </a:endParaRPr>
          </a:p>
        </p:txBody>
      </p:sp>
      <p:sp>
        <p:nvSpPr>
          <p:cNvPr id="13" name="Line 7"/>
          <p:cNvSpPr>
            <a:spLocks noChangeShapeType="1"/>
          </p:cNvSpPr>
          <p:nvPr/>
        </p:nvSpPr>
        <p:spPr bwMode="auto">
          <a:xfrm flipH="1">
            <a:off x="2771004" y="4471367"/>
            <a:ext cx="676275" cy="363538"/>
          </a:xfrm>
          <a:prstGeom prst="line">
            <a:avLst/>
          </a:prstGeom>
          <a:noFill/>
          <a:ln w="38160">
            <a:solidFill>
              <a:srgbClr val="FF0000"/>
            </a:solidFill>
            <a:miter lim="800000"/>
            <a:headEnd/>
            <a:tailEnd type="triangl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ysClr val="windowText" lastClr="000000"/>
              </a:solidFill>
              <a:effectLst/>
              <a:uLnTx/>
              <a:uFillTx/>
            </a:endParaRPr>
          </a:p>
        </p:txBody>
      </p:sp>
      <p:sp>
        <p:nvSpPr>
          <p:cNvPr id="14" name="Text Box 18"/>
          <p:cNvSpPr txBox="1">
            <a:spLocks noChangeArrowheads="1"/>
          </p:cNvSpPr>
          <p:nvPr/>
        </p:nvSpPr>
        <p:spPr bwMode="auto">
          <a:xfrm>
            <a:off x="611561" y="3472007"/>
            <a:ext cx="2088232" cy="479235"/>
          </a:xfrm>
          <a:prstGeom prst="rect">
            <a:avLst/>
          </a:prstGeom>
          <a:noFill/>
          <a:ln w="9525">
            <a:noFill/>
            <a:round/>
            <a:headEnd/>
            <a:tailEnd/>
          </a:ln>
        </p:spPr>
        <p:txBody>
          <a:bodyPr wrap="square" lIns="90000" tIns="46800" rIns="90000" bIns="46800">
            <a:spAutoFit/>
          </a:bodyPr>
          <a:lstStyle/>
          <a:p>
            <a:pPr marL="0" marR="0" lvl="0" indent="0" algn="r" defTabSz="914400" eaLnBrk="1" fontAlgn="auto" latinLnBrk="0" hangingPunct="1">
              <a:lnSpc>
                <a:spcPct val="100000"/>
              </a:lnSpc>
              <a:spcBef>
                <a:spcPts val="0"/>
              </a:spcBef>
              <a:spcAft>
                <a:spcPts val="0"/>
              </a:spcAft>
              <a:buClr>
                <a:srgbClr val="FFFFFF"/>
              </a:buClr>
              <a:buSzPct val="100000"/>
              <a:buFont typeface="Arial"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GB" sz="2500" b="0" i="0" u="none" strike="noStrike" kern="0" cap="none" spc="0" normalizeH="0" baseline="0" noProof="0" dirty="0" err="1">
                <a:ln>
                  <a:noFill/>
                </a:ln>
                <a:effectLst/>
                <a:uLnTx/>
                <a:uFillTx/>
              </a:rPr>
              <a:t>Eicosanoïdes</a:t>
            </a:r>
            <a:endParaRPr kumimoji="0" lang="en-GB" sz="2500" b="0" i="0" u="none" strike="noStrike" kern="0" cap="none" spc="0" normalizeH="0" baseline="0" noProof="0" dirty="0">
              <a:ln>
                <a:noFill/>
              </a:ln>
              <a:effectLst/>
              <a:uLnTx/>
              <a:uFillTx/>
            </a:endParaRPr>
          </a:p>
        </p:txBody>
      </p:sp>
      <p:sp>
        <p:nvSpPr>
          <p:cNvPr id="15" name="Line 6"/>
          <p:cNvSpPr>
            <a:spLocks noChangeShapeType="1"/>
          </p:cNvSpPr>
          <p:nvPr/>
        </p:nvSpPr>
        <p:spPr bwMode="auto">
          <a:xfrm flipH="1">
            <a:off x="2771004" y="3745828"/>
            <a:ext cx="768350" cy="1587"/>
          </a:xfrm>
          <a:prstGeom prst="line">
            <a:avLst/>
          </a:prstGeom>
          <a:noFill/>
          <a:ln w="38160">
            <a:solidFill>
              <a:srgbClr val="FF0000"/>
            </a:solidFill>
            <a:miter lim="800000"/>
            <a:headEnd/>
            <a:tailEnd type="triangl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403668063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28596" y="285728"/>
            <a:ext cx="8229600" cy="1143000"/>
          </a:xfrm>
        </p:spPr>
        <p:txBody>
          <a:bodyPr>
            <a:normAutofit/>
          </a:bodyPr>
          <a:lstStyle/>
          <a:p>
            <a:r>
              <a:rPr lang="fr-FR" sz="3800" b="1" dirty="0" smtClean="0">
                <a:solidFill>
                  <a:srgbClr val="FF388C"/>
                </a:solidFill>
              </a:rPr>
              <a:t>Dérégulation du métabolisme du TA</a:t>
            </a:r>
            <a:endParaRPr lang="fr-FR" dirty="0"/>
          </a:p>
        </p:txBody>
      </p:sp>
      <p:sp>
        <p:nvSpPr>
          <p:cNvPr id="3" name="Espace réservé du contenu 2"/>
          <p:cNvSpPr>
            <a:spLocks noGrp="1"/>
          </p:cNvSpPr>
          <p:nvPr>
            <p:ph idx="1"/>
          </p:nvPr>
        </p:nvSpPr>
        <p:spPr>
          <a:xfrm>
            <a:off x="214282" y="1571612"/>
            <a:ext cx="8929718" cy="5286388"/>
          </a:xfrm>
        </p:spPr>
        <p:txBody>
          <a:bodyPr>
            <a:normAutofit/>
          </a:bodyPr>
          <a:lstStyle/>
          <a:p>
            <a:pPr>
              <a:buNone/>
            </a:pPr>
            <a:r>
              <a:rPr lang="fr-FR" b="1" dirty="0" smtClean="0">
                <a:latin typeface="Times New Roman" pitchFamily="18" charset="0"/>
                <a:cs typeface="Times New Roman" pitchFamily="18" charset="0"/>
              </a:rPr>
              <a:t>1- </a:t>
            </a:r>
            <a:r>
              <a:rPr lang="fr-FR" b="1" dirty="0" err="1" smtClean="0">
                <a:latin typeface="Times New Roman" pitchFamily="18" charset="0"/>
                <a:cs typeface="Times New Roman" pitchFamily="18" charset="0"/>
              </a:rPr>
              <a:t>Léptine</a:t>
            </a:r>
            <a:r>
              <a:rPr lang="fr-FR" b="1" dirty="0" smtClean="0">
                <a:latin typeface="Times New Roman" pitchFamily="18" charset="0"/>
                <a:cs typeface="Times New Roman" pitchFamily="18" charset="0"/>
              </a:rPr>
              <a:t>:</a:t>
            </a:r>
            <a:r>
              <a:rPr lang="fr-FR" sz="2500" b="1" dirty="0" smtClean="0">
                <a:latin typeface="Times New Roman" pitchFamily="18" charset="0"/>
                <a:cs typeface="Times New Roman" pitchFamily="18" charset="0"/>
              </a:rPr>
              <a:t> </a:t>
            </a:r>
            <a:endParaRPr lang="fr-FR" sz="2800" dirty="0" smtClean="0">
              <a:latin typeface="Times New Roman" pitchFamily="18" charset="0"/>
              <a:cs typeface="Times New Roman" pitchFamily="18" charset="0"/>
            </a:endParaRPr>
          </a:p>
          <a:p>
            <a:pPr marL="0" lvl="0" indent="0">
              <a:spcBef>
                <a:spcPts val="0"/>
              </a:spcBef>
              <a:buClrTx/>
              <a:buSzTx/>
              <a:buNone/>
              <a:defRPr/>
            </a:pPr>
            <a:r>
              <a:rPr lang="fr-FR" sz="2800" dirty="0" smtClean="0">
                <a:solidFill>
                  <a:prstClr val="black"/>
                </a:solidFill>
                <a:latin typeface="Times New Roman" pitchFamily="18" charset="0"/>
                <a:cs typeface="Times New Roman" pitchFamily="18" charset="0"/>
              </a:rPr>
              <a:t>Dans </a:t>
            </a:r>
            <a:r>
              <a:rPr lang="fr-FR" sz="2800" dirty="0">
                <a:solidFill>
                  <a:prstClr val="black"/>
                </a:solidFill>
                <a:latin typeface="Times New Roman" pitchFamily="18" charset="0"/>
                <a:cs typeface="Times New Roman" pitchFamily="18" charset="0"/>
              </a:rPr>
              <a:t>l’hypothalamus, la leptine stimule la synthèse de pro-</a:t>
            </a:r>
            <a:r>
              <a:rPr lang="fr-FR" sz="2800" dirty="0" err="1">
                <a:solidFill>
                  <a:prstClr val="black"/>
                </a:solidFill>
                <a:latin typeface="Times New Roman" pitchFamily="18" charset="0"/>
                <a:cs typeface="Times New Roman" pitchFamily="18" charset="0"/>
              </a:rPr>
              <a:t>opiomélanocortine</a:t>
            </a:r>
            <a:r>
              <a:rPr lang="fr-FR" sz="2800" dirty="0">
                <a:solidFill>
                  <a:prstClr val="black"/>
                </a:solidFill>
                <a:latin typeface="Times New Roman" pitchFamily="18" charset="0"/>
                <a:cs typeface="Times New Roman" pitchFamily="18" charset="0"/>
              </a:rPr>
              <a:t> (POMC</a:t>
            </a:r>
            <a:r>
              <a:rPr lang="fr-FR" sz="2800" dirty="0" smtClean="0">
                <a:solidFill>
                  <a:prstClr val="black"/>
                </a:solidFill>
                <a:latin typeface="Times New Roman" pitchFamily="18" charset="0"/>
                <a:cs typeface="Times New Roman" pitchFamily="18" charset="0"/>
              </a:rPr>
              <a:t>).Celle-ci </a:t>
            </a:r>
            <a:r>
              <a:rPr lang="fr-FR" sz="2800" dirty="0">
                <a:solidFill>
                  <a:prstClr val="black"/>
                </a:solidFill>
                <a:latin typeface="Times New Roman" pitchFamily="18" charset="0"/>
                <a:cs typeface="Times New Roman" pitchFamily="18" charset="0"/>
              </a:rPr>
              <a:t>est clivée en a-MSH (</a:t>
            </a:r>
            <a:r>
              <a:rPr lang="fr-FR" sz="2800" i="1" dirty="0" err="1">
                <a:solidFill>
                  <a:prstClr val="black"/>
                </a:solidFill>
                <a:latin typeface="Times New Roman" pitchFamily="18" charset="0"/>
                <a:cs typeface="Times New Roman" pitchFamily="18" charset="0"/>
              </a:rPr>
              <a:t>melanocyte</a:t>
            </a:r>
            <a:r>
              <a:rPr lang="fr-FR" sz="2800" i="1" dirty="0">
                <a:solidFill>
                  <a:prstClr val="black"/>
                </a:solidFill>
                <a:latin typeface="Times New Roman" pitchFamily="18" charset="0"/>
                <a:cs typeface="Times New Roman" pitchFamily="18" charset="0"/>
              </a:rPr>
              <a:t> </a:t>
            </a:r>
            <a:r>
              <a:rPr lang="fr-FR" sz="2800" i="1" dirty="0" err="1">
                <a:solidFill>
                  <a:prstClr val="black"/>
                </a:solidFill>
                <a:latin typeface="Times New Roman" pitchFamily="18" charset="0"/>
                <a:cs typeface="Times New Roman" pitchFamily="18" charset="0"/>
              </a:rPr>
              <a:t>stimulating</a:t>
            </a:r>
            <a:r>
              <a:rPr lang="fr-FR" sz="2800" i="1" dirty="0">
                <a:solidFill>
                  <a:prstClr val="black"/>
                </a:solidFill>
                <a:latin typeface="Times New Roman" pitchFamily="18" charset="0"/>
                <a:cs typeface="Times New Roman" pitchFamily="18" charset="0"/>
              </a:rPr>
              <a:t> hormone) qui, en </a:t>
            </a:r>
            <a:r>
              <a:rPr lang="fr-FR" sz="2800" dirty="0">
                <a:solidFill>
                  <a:prstClr val="black"/>
                </a:solidFill>
                <a:latin typeface="Times New Roman" pitchFamily="18" charset="0"/>
                <a:cs typeface="Times New Roman" pitchFamily="18" charset="0"/>
              </a:rPr>
              <a:t>agissant sur son récepteur (</a:t>
            </a:r>
            <a:r>
              <a:rPr lang="fr-FR" sz="2800" i="1" dirty="0" err="1">
                <a:solidFill>
                  <a:prstClr val="black"/>
                </a:solidFill>
                <a:latin typeface="Times New Roman" pitchFamily="18" charset="0"/>
                <a:cs typeface="Times New Roman" pitchFamily="18" charset="0"/>
              </a:rPr>
              <a:t>melanocortine</a:t>
            </a:r>
            <a:r>
              <a:rPr lang="fr-FR" sz="2800" i="1" dirty="0">
                <a:solidFill>
                  <a:prstClr val="black"/>
                </a:solidFill>
                <a:latin typeface="Times New Roman" pitchFamily="18" charset="0"/>
                <a:cs typeface="Times New Roman" pitchFamily="18" charset="0"/>
              </a:rPr>
              <a:t> </a:t>
            </a:r>
            <a:r>
              <a:rPr lang="fr-FR" sz="2800" i="1" dirty="0" err="1">
                <a:solidFill>
                  <a:prstClr val="black"/>
                </a:solidFill>
                <a:latin typeface="Times New Roman" pitchFamily="18" charset="0"/>
                <a:cs typeface="Times New Roman" pitchFamily="18" charset="0"/>
              </a:rPr>
              <a:t>receptor</a:t>
            </a:r>
            <a:r>
              <a:rPr lang="fr-FR" sz="2800" i="1" dirty="0">
                <a:solidFill>
                  <a:prstClr val="black"/>
                </a:solidFill>
                <a:latin typeface="Times New Roman" pitchFamily="18" charset="0"/>
                <a:cs typeface="Times New Roman" pitchFamily="18" charset="0"/>
              </a:rPr>
              <a:t> de types 3 et 4), </a:t>
            </a:r>
            <a:r>
              <a:rPr lang="fr-FR" sz="2800" dirty="0">
                <a:solidFill>
                  <a:prstClr val="black"/>
                </a:solidFill>
                <a:latin typeface="Times New Roman" pitchFamily="18" charset="0"/>
                <a:cs typeface="Times New Roman" pitchFamily="18" charset="0"/>
              </a:rPr>
              <a:t>réduit la prise alimentaire et augmente la dépense énergétique</a:t>
            </a:r>
            <a:r>
              <a:rPr lang="fr-FR" sz="2800" dirty="0" smtClean="0">
                <a:solidFill>
                  <a:prstClr val="black"/>
                </a:solidFill>
                <a:latin typeface="Times New Roman" pitchFamily="18" charset="0"/>
                <a:cs typeface="Times New Roman" pitchFamily="18" charset="0"/>
              </a:rPr>
              <a:t>.</a:t>
            </a:r>
            <a:endParaRPr lang="fr-FR" sz="2800" dirty="0" smtClean="0">
              <a:latin typeface="Times New Roman" pitchFamily="18" charset="0"/>
              <a:cs typeface="Times New Roman" pitchFamily="18" charset="0"/>
            </a:endParaRPr>
          </a:p>
          <a:p>
            <a:pPr>
              <a:buFont typeface="Wingdings" pitchFamily="2" charset="2"/>
              <a:buChar char="Ø"/>
            </a:pPr>
            <a:r>
              <a:rPr lang="fr-FR" sz="2800" dirty="0" smtClean="0">
                <a:latin typeface="Times New Roman" pitchFamily="18" charset="0"/>
                <a:cs typeface="Times New Roman" pitchFamily="18" charset="0"/>
              </a:rPr>
              <a:t>dans l’obésité commune </a:t>
            </a:r>
            <a:r>
              <a:rPr lang="fr-FR" dirty="0" smtClean="0">
                <a:latin typeface="Times New Roman" pitchFamily="18" charset="0"/>
                <a:cs typeface="Times New Roman" pitchFamily="18" charset="0"/>
              </a:rPr>
              <a:t>l’élévation des taux de leptine est souvent associée </a:t>
            </a:r>
            <a:r>
              <a:rPr lang="fr-FR" b="1" dirty="0" smtClean="0">
                <a:latin typeface="Times New Roman" pitchFamily="18" charset="0"/>
                <a:cs typeface="Times New Roman" pitchFamily="18" charset="0"/>
              </a:rPr>
              <a:t>à une résistance </a:t>
            </a:r>
            <a:r>
              <a:rPr lang="fr-FR" dirty="0" smtClean="0">
                <a:latin typeface="Times New Roman" pitchFamily="18" charset="0"/>
                <a:cs typeface="Times New Roman" pitchFamily="18" charset="0"/>
              </a:rPr>
              <a:t>à son action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heckerboard(across)">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checkerboard(across)">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checkerboard(across)">
                                      <p:cBhvr>
                                        <p:cTn id="2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28596" y="285728"/>
            <a:ext cx="8229600" cy="1143000"/>
          </a:xfrm>
        </p:spPr>
        <p:txBody>
          <a:bodyPr>
            <a:normAutofit/>
          </a:bodyPr>
          <a:lstStyle/>
          <a:p>
            <a:r>
              <a:rPr lang="fr-FR" sz="3800" b="1" dirty="0" smtClean="0">
                <a:solidFill>
                  <a:srgbClr val="FF388C"/>
                </a:solidFill>
              </a:rPr>
              <a:t>Dérégulation du métabolisme du TA</a:t>
            </a:r>
            <a:endParaRPr lang="fr-FR" dirty="0"/>
          </a:p>
        </p:txBody>
      </p:sp>
      <p:sp>
        <p:nvSpPr>
          <p:cNvPr id="3" name="Espace réservé du contenu 2"/>
          <p:cNvSpPr>
            <a:spLocks noGrp="1"/>
          </p:cNvSpPr>
          <p:nvPr>
            <p:ph idx="1"/>
          </p:nvPr>
        </p:nvSpPr>
        <p:spPr>
          <a:xfrm>
            <a:off x="0" y="1571612"/>
            <a:ext cx="9144000" cy="5286388"/>
          </a:xfrm>
        </p:spPr>
        <p:txBody>
          <a:bodyPr>
            <a:normAutofit/>
          </a:bodyPr>
          <a:lstStyle/>
          <a:p>
            <a:pPr>
              <a:lnSpc>
                <a:spcPct val="150000"/>
              </a:lnSpc>
              <a:buNone/>
            </a:pPr>
            <a:r>
              <a:rPr lang="fr-FR" b="1" dirty="0" smtClean="0">
                <a:latin typeface="Times New Roman" pitchFamily="18" charset="0"/>
                <a:cs typeface="Times New Roman" pitchFamily="18" charset="0"/>
              </a:rPr>
              <a:t>2- </a:t>
            </a:r>
            <a:r>
              <a:rPr lang="fr-FR" b="1" dirty="0" err="1" smtClean="0">
                <a:latin typeface="Times New Roman" pitchFamily="18" charset="0"/>
                <a:cs typeface="Times New Roman" pitchFamily="18" charset="0"/>
              </a:rPr>
              <a:t>Adiponéctine</a:t>
            </a:r>
            <a:r>
              <a:rPr lang="fr-FR" b="1" dirty="0" smtClean="0">
                <a:latin typeface="Times New Roman" pitchFamily="18" charset="0"/>
                <a:cs typeface="Times New Roman" pitchFamily="18" charset="0"/>
              </a:rPr>
              <a:t>: </a:t>
            </a:r>
            <a:endParaRPr lang="fr-FR" sz="2400" dirty="0" smtClean="0">
              <a:latin typeface="Times New Roman" pitchFamily="18" charset="0"/>
              <a:cs typeface="Times New Roman" pitchFamily="18" charset="0"/>
            </a:endParaRPr>
          </a:p>
          <a:p>
            <a:pPr marL="0" indent="0">
              <a:lnSpc>
                <a:spcPct val="150000"/>
              </a:lnSpc>
              <a:buFont typeface="Wingdings" pitchFamily="2" charset="2"/>
              <a:buChar char="Ø"/>
            </a:pPr>
            <a:r>
              <a:rPr lang="fr-FR" sz="2500" dirty="0" smtClean="0">
                <a:latin typeface="Times New Roman" pitchFamily="18" charset="0"/>
                <a:cs typeface="Times New Roman" pitchFamily="18" charset="0"/>
              </a:rPr>
              <a:t>A des propriétés anti-inflammatoires, </a:t>
            </a:r>
            <a:r>
              <a:rPr lang="fr-FR" sz="2500" dirty="0" err="1" smtClean="0">
                <a:latin typeface="Times New Roman" pitchFamily="18" charset="0"/>
                <a:cs typeface="Times New Roman" pitchFamily="18" charset="0"/>
              </a:rPr>
              <a:t>hypolipémiantes</a:t>
            </a:r>
            <a:r>
              <a:rPr lang="fr-FR" sz="2500" dirty="0" smtClean="0">
                <a:latin typeface="Times New Roman" pitchFamily="18" charset="0"/>
                <a:cs typeface="Times New Roman" pitchFamily="18" charset="0"/>
              </a:rPr>
              <a:t> </a:t>
            </a:r>
            <a:r>
              <a:rPr lang="fr-FR" sz="2500" dirty="0" err="1" smtClean="0">
                <a:latin typeface="Times New Roman" pitchFamily="18" charset="0"/>
                <a:cs typeface="Times New Roman" pitchFamily="18" charset="0"/>
              </a:rPr>
              <a:t>insulinosensibilisatrices</a:t>
            </a:r>
            <a:r>
              <a:rPr lang="fr-FR" sz="2500" dirty="0" smtClean="0">
                <a:latin typeface="Times New Roman" pitchFamily="18" charset="0"/>
                <a:cs typeface="Times New Roman" pitchFamily="18" charset="0"/>
              </a:rPr>
              <a:t>,  anti diabétiques et antiathérogènes </a:t>
            </a:r>
          </a:p>
          <a:p>
            <a:pPr marL="0" indent="0">
              <a:lnSpc>
                <a:spcPct val="150000"/>
              </a:lnSpc>
              <a:buFont typeface="Wingdings" pitchFamily="2" charset="2"/>
              <a:buChar char="Ø"/>
            </a:pPr>
            <a:r>
              <a:rPr lang="fr-FR" sz="2400" dirty="0" smtClean="0">
                <a:solidFill>
                  <a:prstClr val="black"/>
                </a:solidFill>
                <a:latin typeface="Times New Roman" pitchFamily="18" charset="0"/>
                <a:cs typeface="Times New Roman" pitchFamily="18" charset="0"/>
              </a:rPr>
              <a:t>Sa [] </a:t>
            </a:r>
            <a:r>
              <a:rPr lang="fr-FR" sz="2400" dirty="0">
                <a:solidFill>
                  <a:prstClr val="black"/>
                </a:solidFill>
                <a:latin typeface="Times New Roman" pitchFamily="18" charset="0"/>
                <a:cs typeface="Times New Roman" pitchFamily="18" charset="0"/>
              </a:rPr>
              <a:t>diminue chez les </a:t>
            </a:r>
            <a:r>
              <a:rPr lang="fr-FR" sz="2400" dirty="0" smtClean="0">
                <a:solidFill>
                  <a:prstClr val="black"/>
                </a:solidFill>
                <a:latin typeface="Times New Roman" pitchFamily="18" charset="0"/>
                <a:cs typeface="Times New Roman" pitchFamily="18" charset="0"/>
              </a:rPr>
              <a:t>obèses. </a:t>
            </a:r>
            <a:endParaRPr lang="fr-FR" sz="2400" dirty="0" smtClean="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heckerboard(across)">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checkerboard(across)">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checkerboard(across)">
                                      <p:cBhvr>
                                        <p:cTn id="2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28596" y="285728"/>
            <a:ext cx="8229600" cy="1143000"/>
          </a:xfrm>
        </p:spPr>
        <p:txBody>
          <a:bodyPr>
            <a:normAutofit/>
          </a:bodyPr>
          <a:lstStyle/>
          <a:p>
            <a:r>
              <a:rPr lang="fr-FR" sz="3800" b="1" dirty="0" smtClean="0">
                <a:solidFill>
                  <a:srgbClr val="FF388C"/>
                </a:solidFill>
              </a:rPr>
              <a:t>Dérégulation du métabolisme du TA</a:t>
            </a:r>
            <a:endParaRPr lang="fr-FR" dirty="0"/>
          </a:p>
        </p:txBody>
      </p:sp>
      <p:sp>
        <p:nvSpPr>
          <p:cNvPr id="3" name="Espace réservé du contenu 2"/>
          <p:cNvSpPr>
            <a:spLocks noGrp="1"/>
          </p:cNvSpPr>
          <p:nvPr>
            <p:ph idx="1"/>
          </p:nvPr>
        </p:nvSpPr>
        <p:spPr>
          <a:xfrm>
            <a:off x="214282" y="1571612"/>
            <a:ext cx="8929718" cy="5286388"/>
          </a:xfrm>
        </p:spPr>
        <p:txBody>
          <a:bodyPr/>
          <a:lstStyle/>
          <a:p>
            <a:pPr>
              <a:lnSpc>
                <a:spcPct val="150000"/>
              </a:lnSpc>
              <a:buNone/>
            </a:pPr>
            <a:r>
              <a:rPr lang="fr-FR" dirty="0" smtClean="0">
                <a:latin typeface="Times New Roman" pitchFamily="18" charset="0"/>
                <a:cs typeface="Times New Roman" pitchFamily="18" charset="0"/>
              </a:rPr>
              <a:t>3- Des molécules impliquées dans l’</a:t>
            </a:r>
            <a:r>
              <a:rPr lang="fr-FR" dirty="0" err="1" smtClean="0">
                <a:latin typeface="Times New Roman" pitchFamily="18" charset="0"/>
                <a:cs typeface="Times New Roman" pitchFamily="18" charset="0"/>
              </a:rPr>
              <a:t>insulinorésistance</a:t>
            </a:r>
            <a:r>
              <a:rPr lang="fr-FR" dirty="0" smtClean="0">
                <a:latin typeface="Times New Roman" pitchFamily="18" charset="0"/>
                <a:cs typeface="Times New Roman" pitchFamily="18" charset="0"/>
              </a:rPr>
              <a:t> et l’inflammation : </a:t>
            </a:r>
            <a:r>
              <a:rPr lang="fr-FR" dirty="0" err="1" smtClean="0">
                <a:latin typeface="Times New Roman" pitchFamily="18" charset="0"/>
                <a:cs typeface="Times New Roman" pitchFamily="18" charset="0"/>
              </a:rPr>
              <a:t>Résistine</a:t>
            </a:r>
            <a:r>
              <a:rPr lang="fr-FR" dirty="0" smtClean="0">
                <a:latin typeface="Times New Roman" pitchFamily="18" charset="0"/>
                <a:cs typeface="Times New Roman" pitchFamily="18" charset="0"/>
              </a:rPr>
              <a:t>, </a:t>
            </a:r>
            <a:r>
              <a:rPr lang="fr-FR" dirty="0" err="1" smtClean="0">
                <a:latin typeface="Times New Roman" pitchFamily="18" charset="0"/>
                <a:cs typeface="Times New Roman" pitchFamily="18" charset="0"/>
              </a:rPr>
              <a:t>visfatine</a:t>
            </a:r>
            <a:r>
              <a:rPr lang="fr-FR" dirty="0" smtClean="0">
                <a:latin typeface="Times New Roman" pitchFamily="18" charset="0"/>
                <a:cs typeface="Times New Roman" pitchFamily="18" charset="0"/>
              </a:rPr>
              <a:t>, TNF</a:t>
            </a:r>
            <a:r>
              <a:rPr lang="el-GR" dirty="0" smtClean="0">
                <a:latin typeface="Times New Roman" pitchFamily="18" charset="0"/>
                <a:cs typeface="Times New Roman" pitchFamily="18" charset="0"/>
              </a:rPr>
              <a:t>α</a:t>
            </a:r>
            <a:r>
              <a:rPr lang="fr-FR" dirty="0" smtClean="0">
                <a:latin typeface="Times New Roman" pitchFamily="18" charset="0"/>
                <a:cs typeface="Times New Roman" pitchFamily="18" charset="0"/>
              </a:rPr>
              <a:t>, IL6…</a:t>
            </a:r>
          </a:p>
          <a:p>
            <a:pPr>
              <a:lnSpc>
                <a:spcPct val="150000"/>
              </a:lnSpc>
              <a:buNone/>
            </a:pPr>
            <a:r>
              <a:rPr lang="fr-FR" dirty="0" smtClean="0">
                <a:latin typeface="Times New Roman" pitchFamily="18" charset="0"/>
                <a:cs typeface="Times New Roman" pitchFamily="18" charset="0"/>
              </a:rPr>
              <a:t>4- Agent </a:t>
            </a:r>
            <a:r>
              <a:rPr lang="fr-FR" dirty="0" err="1" smtClean="0">
                <a:latin typeface="Times New Roman" pitchFamily="18" charset="0"/>
                <a:cs typeface="Times New Roman" pitchFamily="18" charset="0"/>
              </a:rPr>
              <a:t>antifibrinolytique</a:t>
            </a:r>
            <a:r>
              <a:rPr lang="fr-FR" dirty="0" smtClean="0">
                <a:latin typeface="Times New Roman" pitchFamily="18" charset="0"/>
                <a:cs typeface="Times New Roman" pitchFamily="18" charset="0"/>
              </a:rPr>
              <a:t>: PAI-1; FDR cardio-vasculaire</a:t>
            </a:r>
          </a:p>
          <a:p>
            <a:pPr>
              <a:lnSpc>
                <a:spcPct val="150000"/>
              </a:lnSpc>
              <a:buNone/>
            </a:pPr>
            <a:r>
              <a:rPr lang="fr-FR" dirty="0" smtClean="0">
                <a:latin typeface="Times New Roman" pitchFamily="18" charset="0"/>
                <a:cs typeface="Times New Roman" pitchFamily="18" charset="0"/>
              </a:rPr>
              <a:t>5- </a:t>
            </a:r>
            <a:r>
              <a:rPr lang="fr-FR" dirty="0" err="1" smtClean="0">
                <a:latin typeface="Times New Roman" pitchFamily="18" charset="0"/>
                <a:cs typeface="Times New Roman" pitchFamily="18" charset="0"/>
              </a:rPr>
              <a:t>Angiotensinogène</a:t>
            </a:r>
            <a:r>
              <a:rPr lang="fr-FR" dirty="0" smtClean="0">
                <a:latin typeface="Times New Roman" pitchFamily="18" charset="0"/>
                <a:cs typeface="Times New Roman" pitchFamily="18" charset="0"/>
              </a:rPr>
              <a:t>: impliqué dans la régulation de la TA</a:t>
            </a:r>
          </a:p>
          <a:p>
            <a:pPr>
              <a:lnSpc>
                <a:spcPct val="150000"/>
              </a:lnSpc>
              <a:buNone/>
            </a:pPr>
            <a:r>
              <a:rPr lang="fr-FR" dirty="0" smtClean="0">
                <a:latin typeface="Times New Roman" pitchFamily="18" charset="0"/>
                <a:cs typeface="Times New Roman" pitchFamily="18" charset="0"/>
              </a:rPr>
              <a:t>6- Prostaglandines et cortisol…</a:t>
            </a:r>
          </a:p>
          <a:p>
            <a:pPr>
              <a:buNone/>
            </a:pPr>
            <a:endParaRPr lang="fr-FR"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heckerboard(across)">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checkerboard(across)">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checkerboard(across)">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checkerboard(across)">
                                      <p:cBhvr>
                                        <p:cTn id="2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28596" y="142852"/>
            <a:ext cx="8229600" cy="571504"/>
          </a:xfrm>
        </p:spPr>
        <p:txBody>
          <a:bodyPr anchor="ctr">
            <a:noAutofit/>
          </a:bodyPr>
          <a:lstStyle/>
          <a:p>
            <a:pPr algn="ctr"/>
            <a:r>
              <a:rPr lang="fr-FR" sz="3600" b="1" dirty="0" smtClean="0">
                <a:solidFill>
                  <a:srgbClr val="FF0000"/>
                </a:solidFill>
                <a:latin typeface="Times New Roman" pitchFamily="18" charset="0"/>
                <a:cs typeface="Times New Roman" pitchFamily="18" charset="0"/>
              </a:rPr>
              <a:t>I/Déterminants génétiques</a:t>
            </a:r>
            <a:endParaRPr lang="fr-FR" sz="3600" dirty="0"/>
          </a:p>
        </p:txBody>
      </p:sp>
      <p:sp>
        <p:nvSpPr>
          <p:cNvPr id="3" name="Espace réservé du contenu 2"/>
          <p:cNvSpPr>
            <a:spLocks noGrp="1"/>
          </p:cNvSpPr>
          <p:nvPr>
            <p:ph idx="1"/>
          </p:nvPr>
        </p:nvSpPr>
        <p:spPr>
          <a:xfrm>
            <a:off x="214282" y="785794"/>
            <a:ext cx="8929718" cy="6072206"/>
          </a:xfrm>
        </p:spPr>
        <p:txBody>
          <a:bodyPr/>
          <a:lstStyle/>
          <a:p>
            <a:pPr marL="0" indent="0">
              <a:lnSpc>
                <a:spcPct val="150000"/>
              </a:lnSpc>
              <a:buNone/>
            </a:pPr>
            <a:r>
              <a:rPr lang="fr-FR" dirty="0" smtClean="0">
                <a:latin typeface="Times New Roman" pitchFamily="18" charset="0"/>
                <a:cs typeface="Times New Roman" pitchFamily="18" charset="0"/>
              </a:rPr>
              <a:t>L’héritabilité génétique de l’obésité est bien démontrée:</a:t>
            </a:r>
          </a:p>
          <a:p>
            <a:pPr marL="0" indent="0">
              <a:lnSpc>
                <a:spcPct val="150000"/>
              </a:lnSpc>
              <a:buNone/>
            </a:pPr>
            <a:r>
              <a:rPr lang="fr-FR" dirty="0" smtClean="0">
                <a:latin typeface="Times New Roman" pitchFamily="18" charset="0"/>
                <a:cs typeface="Times New Roman" pitchFamily="18" charset="0"/>
              </a:rPr>
              <a:t>1- </a:t>
            </a:r>
            <a:r>
              <a:rPr lang="fr-FR" dirty="0">
                <a:latin typeface="Times New Roman" pitchFamily="18" charset="0"/>
                <a:cs typeface="Times New Roman" pitchFamily="18" charset="0"/>
              </a:rPr>
              <a:t>30% </a:t>
            </a:r>
            <a:r>
              <a:rPr lang="fr-FR" dirty="0" smtClean="0">
                <a:latin typeface="Times New Roman" pitchFamily="18" charset="0"/>
                <a:cs typeface="Times New Roman" pitchFamily="18" charset="0"/>
              </a:rPr>
              <a:t>à 80</a:t>
            </a:r>
            <a:r>
              <a:rPr lang="fr-FR" dirty="0">
                <a:latin typeface="Times New Roman" pitchFamily="18" charset="0"/>
                <a:cs typeface="Times New Roman" pitchFamily="18" charset="0"/>
              </a:rPr>
              <a:t>% des variations pondérales seraient dues à des facteurs </a:t>
            </a:r>
            <a:r>
              <a:rPr lang="fr-FR" dirty="0" smtClean="0">
                <a:latin typeface="Times New Roman" pitchFamily="18" charset="0"/>
                <a:cs typeface="Times New Roman" pitchFamily="18" charset="0"/>
              </a:rPr>
              <a:t>génétiques</a:t>
            </a:r>
          </a:p>
          <a:p>
            <a:pPr marL="0" indent="0">
              <a:lnSpc>
                <a:spcPct val="150000"/>
              </a:lnSpc>
              <a:buNone/>
            </a:pPr>
            <a:r>
              <a:rPr lang="fr-FR" dirty="0" smtClean="0">
                <a:latin typeface="Times New Roman" pitchFamily="18" charset="0"/>
                <a:cs typeface="Times New Roman" pitchFamily="18" charset="0"/>
              </a:rPr>
              <a:t>2- Le </a:t>
            </a:r>
            <a:r>
              <a:rPr lang="fr-FR" dirty="0">
                <a:latin typeface="Times New Roman" pitchFamily="18" charset="0"/>
                <a:cs typeface="Times New Roman" pitchFamily="18" charset="0"/>
              </a:rPr>
              <a:t>caractère familial est d’autant plus important que l’obésité est majeure.</a:t>
            </a:r>
          </a:p>
          <a:p>
            <a:pPr marL="0" indent="0">
              <a:lnSpc>
                <a:spcPct val="150000"/>
              </a:lnSpc>
              <a:buNone/>
            </a:pPr>
            <a:r>
              <a:rPr lang="fr-FR" dirty="0" smtClean="0">
                <a:latin typeface="Times New Roman" pitchFamily="18" charset="0"/>
                <a:cs typeface="Times New Roman" pitchFamily="18" charset="0"/>
              </a:rPr>
              <a:t>3- Si </a:t>
            </a:r>
            <a:r>
              <a:rPr lang="fr-FR" dirty="0">
                <a:latin typeface="Times New Roman" pitchFamily="18" charset="0"/>
                <a:cs typeface="Times New Roman" pitchFamily="18" charset="0"/>
              </a:rPr>
              <a:t>un des parents présente une obésité morbide, le risque d’obésité dans la descendance est multiplié par 5 </a:t>
            </a:r>
          </a:p>
          <a:p>
            <a:pPr marL="0" indent="0">
              <a:lnSpc>
                <a:spcPct val="150000"/>
              </a:lnSpc>
              <a:buNone/>
            </a:pPr>
            <a:r>
              <a:rPr lang="fr-FR" dirty="0" smtClean="0">
                <a:latin typeface="Times New Roman" pitchFamily="18" charset="0"/>
                <a:cs typeface="Times New Roman" pitchFamily="18" charset="0"/>
              </a:rPr>
              <a:t>4- pour </a:t>
            </a:r>
            <a:r>
              <a:rPr lang="fr-FR" dirty="0">
                <a:latin typeface="Times New Roman" pitchFamily="18" charset="0"/>
                <a:cs typeface="Times New Roman" pitchFamily="18" charset="0"/>
              </a:rPr>
              <a:t>une obésité sévère,  le risque est de 2</a:t>
            </a:r>
          </a:p>
          <a:p>
            <a:pPr marL="0" indent="0">
              <a:lnSpc>
                <a:spcPct val="150000"/>
              </a:lnSpc>
              <a:buNone/>
            </a:pPr>
            <a:r>
              <a:rPr lang="fr-FR" dirty="0" smtClean="0">
                <a:latin typeface="Times New Roman" pitchFamily="18" charset="0"/>
                <a:cs typeface="Times New Roman" pitchFamily="18" charset="0"/>
              </a:rPr>
              <a:t>5- L’hérédité </a:t>
            </a:r>
            <a:r>
              <a:rPr lang="fr-FR" dirty="0">
                <a:latin typeface="Times New Roman" pitchFamily="18" charset="0"/>
                <a:cs typeface="Times New Roman" pitchFamily="18" charset="0"/>
              </a:rPr>
              <a:t>est polygénique</a:t>
            </a:r>
          </a:p>
          <a:p>
            <a:pPr marL="0" indent="0">
              <a:lnSpc>
                <a:spcPct val="150000"/>
              </a:lnSpc>
              <a:buNone/>
            </a:pPr>
            <a:endParaRPr lang="fr-FR"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heckerboard(across)">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checkerboard(across)">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checkerboard(across)">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checkerboard(across)">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checkerboard(across)">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checkerboard(across)">
                                      <p:cBhvr>
                                        <p:cTn id="3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28596" y="285728"/>
            <a:ext cx="8229600" cy="928694"/>
          </a:xfrm>
        </p:spPr>
        <p:txBody>
          <a:bodyPr anchor="ctr">
            <a:normAutofit/>
          </a:bodyPr>
          <a:lstStyle/>
          <a:p>
            <a:pPr algn="ctr"/>
            <a:r>
              <a:rPr lang="fr-FR" sz="3600" b="1" dirty="0" smtClean="0">
                <a:solidFill>
                  <a:srgbClr val="FF0000"/>
                </a:solidFill>
                <a:latin typeface="Times New Roman" pitchFamily="18" charset="0"/>
                <a:cs typeface="Times New Roman" pitchFamily="18" charset="0"/>
              </a:rPr>
              <a:t>I/Déterminants génétiques</a:t>
            </a:r>
            <a:endParaRPr lang="fr-FR" sz="3600" b="1" dirty="0">
              <a:solidFill>
                <a:srgbClr val="FF0000"/>
              </a:solidFill>
              <a:latin typeface="Times New Roman" pitchFamily="18" charset="0"/>
              <a:cs typeface="Times New Roman" pitchFamily="18" charset="0"/>
            </a:endParaRPr>
          </a:p>
        </p:txBody>
      </p:sp>
      <p:sp>
        <p:nvSpPr>
          <p:cNvPr id="3" name="Espace réservé du contenu 2"/>
          <p:cNvSpPr>
            <a:spLocks noGrp="1"/>
          </p:cNvSpPr>
          <p:nvPr>
            <p:ph idx="1"/>
          </p:nvPr>
        </p:nvSpPr>
        <p:spPr>
          <a:xfrm>
            <a:off x="214282" y="1000108"/>
            <a:ext cx="8929718" cy="5857892"/>
          </a:xfrm>
        </p:spPr>
        <p:txBody>
          <a:bodyPr/>
          <a:lstStyle/>
          <a:p>
            <a:pPr marL="0" indent="0">
              <a:lnSpc>
                <a:spcPct val="150000"/>
              </a:lnSpc>
              <a:buNone/>
            </a:pPr>
            <a:r>
              <a:rPr lang="fr-FR" dirty="0" smtClean="0">
                <a:latin typeface="Times New Roman" pitchFamily="18" charset="0"/>
                <a:cs typeface="Times New Roman" pitchFamily="18" charset="0"/>
              </a:rPr>
              <a:t>Les recherches des gènes d’obésité ont identifié 28 gènes, qui sont  responsables, soit: </a:t>
            </a:r>
          </a:p>
          <a:p>
            <a:pPr marL="269875" indent="0">
              <a:lnSpc>
                <a:spcPct val="150000"/>
              </a:lnSpc>
              <a:buFont typeface="Wingdings" pitchFamily="2" charset="2"/>
              <a:buChar char="Ø"/>
            </a:pPr>
            <a:r>
              <a:rPr lang="fr-FR" dirty="0" smtClean="0">
                <a:latin typeface="Times New Roman" pitchFamily="18" charset="0"/>
                <a:cs typeface="Times New Roman" pitchFamily="18" charset="0"/>
              </a:rPr>
              <a:t>D’une obésité extrême monogénique</a:t>
            </a:r>
          </a:p>
          <a:p>
            <a:pPr marL="269875" indent="0">
              <a:lnSpc>
                <a:spcPct val="150000"/>
              </a:lnSpc>
              <a:buFont typeface="Wingdings" pitchFamily="2" charset="2"/>
              <a:buChar char="Ø"/>
            </a:pPr>
            <a:r>
              <a:rPr lang="fr-FR" dirty="0" smtClean="0">
                <a:latin typeface="Times New Roman" pitchFamily="18" charset="0"/>
                <a:cs typeface="Times New Roman" pitchFamily="18" charset="0"/>
              </a:rPr>
              <a:t>D’un risque d’obésité commune ou polygénique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heckerboard(across)">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checkerboard(across)">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checkerboard(across)">
                                      <p:cBhvr>
                                        <p:cTn id="2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428596" y="285728"/>
            <a:ext cx="7851648" cy="857256"/>
          </a:xfrm>
        </p:spPr>
        <p:txBody>
          <a:bodyPr/>
          <a:lstStyle/>
          <a:p>
            <a:pPr algn="ctr"/>
            <a:r>
              <a:rPr lang="fr-FR" dirty="0" smtClean="0"/>
              <a:t>Introduction </a:t>
            </a:r>
            <a:endParaRPr lang="fr-FR" dirty="0"/>
          </a:p>
        </p:txBody>
      </p:sp>
      <p:sp>
        <p:nvSpPr>
          <p:cNvPr id="3" name="Sous-titre 2"/>
          <p:cNvSpPr>
            <a:spLocks noGrp="1"/>
          </p:cNvSpPr>
          <p:nvPr>
            <p:ph type="subTitle" idx="1"/>
          </p:nvPr>
        </p:nvSpPr>
        <p:spPr>
          <a:xfrm>
            <a:off x="214282" y="1214422"/>
            <a:ext cx="8929718" cy="5643578"/>
          </a:xfrm>
        </p:spPr>
        <p:txBody>
          <a:bodyPr>
            <a:normAutofit/>
          </a:bodyPr>
          <a:lstStyle/>
          <a:p>
            <a:pPr algn="l">
              <a:lnSpc>
                <a:spcPct val="150000"/>
              </a:lnSpc>
            </a:pPr>
            <a:r>
              <a:rPr lang="fr-FR" dirty="0" smtClean="0">
                <a:solidFill>
                  <a:prstClr val="black"/>
                </a:solidFill>
                <a:latin typeface="Times New Roman" pitchFamily="18" charset="0"/>
                <a:cs typeface="Times New Roman" pitchFamily="18" charset="0"/>
              </a:rPr>
              <a:t> </a:t>
            </a:r>
            <a:endParaRPr lang="fr-FR" dirty="0" smtClean="0">
              <a:latin typeface="Times New Roman" pitchFamily="18" charset="0"/>
              <a:cs typeface="Times New Roman" pitchFamily="18" charset="0"/>
            </a:endParaRPr>
          </a:p>
          <a:p>
            <a:pPr algn="l">
              <a:lnSpc>
                <a:spcPct val="150000"/>
              </a:lnSpc>
            </a:pPr>
            <a:r>
              <a:rPr lang="fr-FR" dirty="0" smtClean="0">
                <a:latin typeface="Times New Roman" pitchFamily="18" charset="0"/>
                <a:cs typeface="Times New Roman" pitchFamily="18" charset="0"/>
              </a:rPr>
              <a:t>L’obésité est une maladie chronique, multifactorielle d’évolution spontanément défavorable. </a:t>
            </a:r>
          </a:p>
          <a:p>
            <a:pPr algn="l">
              <a:lnSpc>
                <a:spcPct val="150000"/>
              </a:lnSpc>
            </a:pPr>
            <a:r>
              <a:rPr lang="fr-FR" dirty="0" smtClean="0">
                <a:latin typeface="Times New Roman" pitchFamily="18" charset="0"/>
                <a:cs typeface="Times New Roman" pitchFamily="18" charset="0"/>
              </a:rPr>
              <a:t>Elle est à l’origine de multiples complications métaboliques et  cardiovasculaires, et de grave retentissement psycho-socio-économique. </a:t>
            </a:r>
          </a:p>
          <a:p>
            <a:pPr algn="l">
              <a:lnSpc>
                <a:spcPct val="150000"/>
              </a:lnSpc>
            </a:pPr>
            <a:r>
              <a:rPr lang="fr-FR" dirty="0" smtClean="0">
                <a:latin typeface="Times New Roman" pitchFamily="18" charset="0"/>
                <a:cs typeface="Times New Roman" pitchFamily="18" charset="0"/>
              </a:rPr>
              <a:t>L’obésité est un véritable problème de santé publique.    </a:t>
            </a:r>
          </a:p>
          <a:p>
            <a:pPr algn="l"/>
            <a:endParaRPr lang="fr-FR"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28596" y="285728"/>
            <a:ext cx="8229600" cy="1143000"/>
          </a:xfrm>
        </p:spPr>
        <p:txBody>
          <a:bodyPr anchor="ctr">
            <a:normAutofit/>
          </a:bodyPr>
          <a:lstStyle/>
          <a:p>
            <a:pPr algn="ctr"/>
            <a:r>
              <a:rPr lang="fr-FR" sz="3600" b="1" dirty="0" smtClean="0">
                <a:solidFill>
                  <a:srgbClr val="FF0000"/>
                </a:solidFill>
                <a:latin typeface="Times New Roman" pitchFamily="18" charset="0"/>
                <a:cs typeface="Times New Roman" pitchFamily="18" charset="0"/>
              </a:rPr>
              <a:t>I/Déterminants génétiques</a:t>
            </a:r>
            <a:endParaRPr lang="fr-FR" sz="3600" dirty="0"/>
          </a:p>
        </p:txBody>
      </p:sp>
      <p:sp>
        <p:nvSpPr>
          <p:cNvPr id="3" name="Espace réservé du contenu 2"/>
          <p:cNvSpPr>
            <a:spLocks noGrp="1"/>
          </p:cNvSpPr>
          <p:nvPr>
            <p:ph idx="1"/>
          </p:nvPr>
        </p:nvSpPr>
        <p:spPr>
          <a:xfrm>
            <a:off x="214282" y="1571612"/>
            <a:ext cx="8929718" cy="5286388"/>
          </a:xfrm>
        </p:spPr>
        <p:txBody>
          <a:bodyPr>
            <a:normAutofit/>
          </a:bodyPr>
          <a:lstStyle/>
          <a:p>
            <a:pPr marL="0" indent="0">
              <a:lnSpc>
                <a:spcPct val="150000"/>
              </a:lnSpc>
              <a:buNone/>
            </a:pPr>
            <a:r>
              <a:rPr lang="fr-FR" dirty="0" smtClean="0">
                <a:latin typeface="Times New Roman" pitchFamily="18" charset="0"/>
                <a:cs typeface="Times New Roman" pitchFamily="18" charset="0"/>
              </a:rPr>
              <a:t>1- </a:t>
            </a:r>
            <a:r>
              <a:rPr lang="fr-FR" b="1" dirty="0" smtClean="0">
                <a:latin typeface="Times New Roman" pitchFamily="18" charset="0"/>
                <a:cs typeface="Times New Roman" pitchFamily="18" charset="0"/>
              </a:rPr>
              <a:t>les formes monogéniques </a:t>
            </a:r>
            <a:r>
              <a:rPr lang="fr-FR" dirty="0" smtClean="0">
                <a:latin typeface="Times New Roman" pitchFamily="18" charset="0"/>
                <a:cs typeface="Times New Roman" pitchFamily="18" charset="0"/>
              </a:rPr>
              <a:t>(liées à une mutation d’un seul gène) sont exceptionnelles, sévères et s’expriment dès les premières semaines de vie.</a:t>
            </a:r>
          </a:p>
          <a:p>
            <a:pPr marL="0" indent="0">
              <a:lnSpc>
                <a:spcPct val="150000"/>
              </a:lnSpc>
              <a:buNone/>
            </a:pPr>
            <a:r>
              <a:rPr lang="fr-FR" dirty="0">
                <a:latin typeface="Times New Roman" pitchFamily="18" charset="0"/>
                <a:cs typeface="Times New Roman" pitchFamily="18" charset="0"/>
              </a:rPr>
              <a:t>9</a:t>
            </a:r>
            <a:r>
              <a:rPr lang="fr-FR" dirty="0" smtClean="0">
                <a:latin typeface="Times New Roman" pitchFamily="18" charset="0"/>
                <a:cs typeface="Times New Roman" pitchFamily="18" charset="0"/>
              </a:rPr>
              <a:t> gènes sont incriminés: LEP, LEPR, POMC, PCSK1, MC4R, MC3R, SIM1, GPR24, CRHR1. Ils appartiennent tous à la voie leptine \ mélanocortine. </a:t>
            </a:r>
          </a:p>
          <a:p>
            <a:pPr marL="0" indent="0">
              <a:lnSpc>
                <a:spcPct val="150000"/>
              </a:lnSpc>
              <a:buNone/>
            </a:pPr>
            <a:endParaRPr lang="fr-FR" dirty="0" smtClean="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heckerboard(across)">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checkerboard(across)">
                                      <p:cBhvr>
                                        <p:cTn id="1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349040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28596" y="142852"/>
            <a:ext cx="8229600" cy="1143000"/>
          </a:xfrm>
        </p:spPr>
        <p:txBody>
          <a:bodyPr anchor="ctr">
            <a:normAutofit/>
          </a:bodyPr>
          <a:lstStyle/>
          <a:p>
            <a:pPr algn="ctr"/>
            <a:r>
              <a:rPr lang="fr-FR" sz="3600" b="1" dirty="0" smtClean="0">
                <a:solidFill>
                  <a:srgbClr val="FF0000"/>
                </a:solidFill>
                <a:latin typeface="Times New Roman" pitchFamily="18" charset="0"/>
                <a:cs typeface="Times New Roman" pitchFamily="18" charset="0"/>
              </a:rPr>
              <a:t>I/Déterminants génétiques</a:t>
            </a:r>
            <a:endParaRPr lang="fr-FR" sz="3600" dirty="0"/>
          </a:p>
        </p:txBody>
      </p:sp>
      <p:sp>
        <p:nvSpPr>
          <p:cNvPr id="3" name="Espace réservé du contenu 2"/>
          <p:cNvSpPr>
            <a:spLocks noGrp="1"/>
          </p:cNvSpPr>
          <p:nvPr>
            <p:ph idx="1"/>
          </p:nvPr>
        </p:nvSpPr>
        <p:spPr>
          <a:xfrm>
            <a:off x="214282" y="1285860"/>
            <a:ext cx="8929718" cy="5572140"/>
          </a:xfrm>
        </p:spPr>
        <p:txBody>
          <a:bodyPr/>
          <a:lstStyle/>
          <a:p>
            <a:pPr marL="0" indent="0">
              <a:lnSpc>
                <a:spcPct val="150000"/>
              </a:lnSpc>
              <a:buNone/>
            </a:pPr>
            <a:r>
              <a:rPr lang="fr-FR" dirty="0" smtClean="0">
                <a:latin typeface="Times New Roman" pitchFamily="18" charset="0"/>
                <a:cs typeface="Times New Roman" pitchFamily="18" charset="0"/>
              </a:rPr>
              <a:t>2-les </a:t>
            </a:r>
            <a:r>
              <a:rPr lang="fr-FR" b="1" dirty="0" smtClean="0">
                <a:latin typeface="Times New Roman" pitchFamily="18" charset="0"/>
                <a:cs typeface="Times New Roman" pitchFamily="18" charset="0"/>
              </a:rPr>
              <a:t>formes polygéniques</a:t>
            </a:r>
            <a:r>
              <a:rPr lang="fr-FR" dirty="0" smtClean="0">
                <a:latin typeface="Times New Roman" pitchFamily="18" charset="0"/>
                <a:cs typeface="Times New Roman" pitchFamily="18" charset="0"/>
              </a:rPr>
              <a:t> correspondent à </a:t>
            </a:r>
            <a:r>
              <a:rPr lang="fr-FR" b="1" dirty="0" smtClean="0">
                <a:latin typeface="Times New Roman" pitchFamily="18" charset="0"/>
                <a:cs typeface="Times New Roman" pitchFamily="18" charset="0"/>
              </a:rPr>
              <a:t>l’obésité commune</a:t>
            </a:r>
            <a:r>
              <a:rPr lang="fr-FR" dirty="0" smtClean="0">
                <a:latin typeface="Times New Roman" pitchFamily="18" charset="0"/>
                <a:cs typeface="Times New Roman" pitchFamily="18" charset="0"/>
              </a:rPr>
              <a:t>, dont nombreux gènes sont incriminés et qui s’expriment dans un environnement permissif. </a:t>
            </a:r>
          </a:p>
          <a:p>
            <a:pPr marL="0" indent="0">
              <a:lnSpc>
                <a:spcPct val="150000"/>
              </a:lnSpc>
              <a:buNone/>
            </a:pPr>
            <a:endParaRPr lang="fr-FR"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heckerboard(across)">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28596" y="285728"/>
            <a:ext cx="8229600" cy="928694"/>
          </a:xfrm>
        </p:spPr>
        <p:txBody>
          <a:bodyPr anchor="ctr">
            <a:normAutofit/>
          </a:bodyPr>
          <a:lstStyle/>
          <a:p>
            <a:pPr algn="ctr"/>
            <a:r>
              <a:rPr lang="fr-FR" sz="3600" b="1" dirty="0" smtClean="0">
                <a:solidFill>
                  <a:srgbClr val="FF0000"/>
                </a:solidFill>
                <a:latin typeface="Times New Roman" pitchFamily="18" charset="0"/>
                <a:cs typeface="Times New Roman" pitchFamily="18" charset="0"/>
              </a:rPr>
              <a:t>II/Déterminants environnementaux</a:t>
            </a:r>
            <a:endParaRPr lang="fr-FR" sz="3600" b="1" dirty="0">
              <a:solidFill>
                <a:srgbClr val="FF0000"/>
              </a:solidFill>
              <a:latin typeface="Times New Roman" pitchFamily="18" charset="0"/>
              <a:cs typeface="Times New Roman" pitchFamily="18" charset="0"/>
            </a:endParaRPr>
          </a:p>
        </p:txBody>
      </p:sp>
      <p:sp>
        <p:nvSpPr>
          <p:cNvPr id="3" name="Espace réservé du contenu 2"/>
          <p:cNvSpPr>
            <a:spLocks noGrp="1"/>
          </p:cNvSpPr>
          <p:nvPr>
            <p:ph idx="1"/>
          </p:nvPr>
        </p:nvSpPr>
        <p:spPr>
          <a:xfrm>
            <a:off x="214282" y="1071546"/>
            <a:ext cx="8929718" cy="5786454"/>
          </a:xfrm>
        </p:spPr>
        <p:txBody>
          <a:bodyPr/>
          <a:lstStyle/>
          <a:p>
            <a:pPr marL="0" indent="0">
              <a:lnSpc>
                <a:spcPct val="150000"/>
              </a:lnSpc>
              <a:buNone/>
            </a:pPr>
            <a:r>
              <a:rPr lang="fr-FR" dirty="0" smtClean="0">
                <a:latin typeface="Times New Roman" pitchFamily="18" charset="0"/>
                <a:cs typeface="Times New Roman" pitchFamily="18" charset="0"/>
              </a:rPr>
              <a:t>Des modifications des habitudes de vie contribuent à  </a:t>
            </a:r>
            <a:r>
              <a:rPr lang="fr-FR" dirty="0" smtClean="0">
                <a:latin typeface="Times New Roman" pitchFamily="18" charset="0"/>
                <a:cs typeface="Times New Roman" pitchFamily="18" charset="0"/>
              </a:rPr>
              <a:t>l’augmentation du </a:t>
            </a:r>
            <a:r>
              <a:rPr lang="fr-FR" dirty="0" smtClean="0">
                <a:latin typeface="Times New Roman" pitchFamily="18" charset="0"/>
                <a:cs typeface="Times New Roman" pitchFamily="18" charset="0"/>
              </a:rPr>
              <a:t>poids, par augmentation des</a:t>
            </a:r>
            <a:r>
              <a:rPr lang="fr-FR" dirty="0">
                <a:latin typeface="Times New Roman" pitchFamily="18" charset="0"/>
                <a:cs typeface="Times New Roman" pitchFamily="18" charset="0"/>
              </a:rPr>
              <a:t> </a:t>
            </a:r>
            <a:r>
              <a:rPr lang="fr-FR" dirty="0" smtClean="0">
                <a:latin typeface="Times New Roman" pitchFamily="18" charset="0"/>
                <a:cs typeface="Times New Roman" pitchFamily="18" charset="0"/>
              </a:rPr>
              <a:t>apports énergétique et/ou diminution de  l’activité physique</a:t>
            </a:r>
            <a:endParaRPr lang="fr-FR"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heckerboard(across)">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14282" y="714356"/>
            <a:ext cx="8929718" cy="6143644"/>
          </a:xfrm>
        </p:spPr>
        <p:txBody>
          <a:bodyPr/>
          <a:lstStyle/>
          <a:p>
            <a:pPr marL="0" indent="0" algn="ctr">
              <a:lnSpc>
                <a:spcPct val="150000"/>
              </a:lnSpc>
              <a:buNone/>
            </a:pPr>
            <a:r>
              <a:rPr lang="fr-FR" sz="3600" b="1" dirty="0" smtClean="0">
                <a:solidFill>
                  <a:srgbClr val="FF0000"/>
                </a:solidFill>
                <a:latin typeface="Times New Roman" pitchFamily="18" charset="0"/>
                <a:cs typeface="Times New Roman" pitchFamily="18" charset="0"/>
              </a:rPr>
              <a:t>III/Déterminant psychologique: </a:t>
            </a:r>
          </a:p>
          <a:p>
            <a:pPr marL="0" indent="0">
              <a:lnSpc>
                <a:spcPct val="150000"/>
              </a:lnSpc>
              <a:buFont typeface="Wingdings" pitchFamily="2" charset="2"/>
              <a:buChar char="Ø"/>
            </a:pPr>
            <a:r>
              <a:rPr lang="fr-FR" dirty="0" smtClean="0">
                <a:latin typeface="Times New Roman" pitchFamily="18" charset="0"/>
                <a:cs typeface="Times New Roman" pitchFamily="18" charset="0"/>
              </a:rPr>
              <a:t>Un désordre affectif, une anxiété, une émotion ou une dépression peuvent conduire à une déstructuration alimentaire (grignotage et compulsion) qui majore les apports caloriques</a:t>
            </a:r>
          </a:p>
          <a:p>
            <a:pPr marL="0" indent="0">
              <a:lnSpc>
                <a:spcPct val="150000"/>
              </a:lnSpc>
              <a:buNone/>
            </a:pPr>
            <a:endParaRPr lang="fr-FR"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heckerboard(across)">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428604"/>
            <a:ext cx="9144000" cy="6429396"/>
          </a:xfrm>
        </p:spPr>
        <p:txBody>
          <a:bodyPr>
            <a:normAutofit/>
          </a:bodyPr>
          <a:lstStyle/>
          <a:p>
            <a:pPr marL="0" indent="0">
              <a:buNone/>
            </a:pPr>
            <a:r>
              <a:rPr lang="fr-FR" b="1" dirty="0" smtClean="0">
                <a:latin typeface="Times New Roman" pitchFamily="18" charset="0"/>
                <a:cs typeface="Times New Roman" pitchFamily="18" charset="0"/>
              </a:rPr>
              <a:t> La privation de sommeil, facteur de risque d’obésité</a:t>
            </a:r>
          </a:p>
          <a:p>
            <a:pPr marL="0" indent="0">
              <a:lnSpc>
                <a:spcPct val="150000"/>
              </a:lnSpc>
              <a:buNone/>
            </a:pPr>
            <a:r>
              <a:rPr lang="fr-FR" sz="2500" dirty="0" smtClean="0">
                <a:latin typeface="Times New Roman" pitchFamily="18" charset="0"/>
                <a:cs typeface="Times New Roman" pitchFamily="18" charset="0"/>
              </a:rPr>
              <a:t>une relation existe entre une durée de sommeil courte et un IMC élevé </a:t>
            </a:r>
          </a:p>
          <a:p>
            <a:pPr marL="0" indent="0">
              <a:lnSpc>
                <a:spcPct val="150000"/>
              </a:lnSpc>
              <a:buNone/>
            </a:pPr>
            <a:r>
              <a:rPr lang="fr-FR" dirty="0" smtClean="0">
                <a:latin typeface="Times New Roman" pitchFamily="18" charset="0"/>
                <a:cs typeface="Times New Roman" pitchFamily="18" charset="0"/>
              </a:rPr>
              <a:t>les personnes dormant peu prennent plus de poids que celles dormant 7 à 8 heures par nuit</a:t>
            </a:r>
          </a:p>
          <a:p>
            <a:pPr marL="0" indent="0">
              <a:lnSpc>
                <a:spcPct val="150000"/>
              </a:lnSpc>
              <a:buNone/>
            </a:pPr>
            <a:r>
              <a:rPr lang="fr-FR" dirty="0" smtClean="0">
                <a:latin typeface="Times New Roman" pitchFamily="18" charset="0"/>
                <a:cs typeface="Times New Roman" pitchFamily="18" charset="0"/>
              </a:rPr>
              <a:t>l’impact d’un sommeil de durée insuffisante </a:t>
            </a:r>
            <a:r>
              <a:rPr lang="fr-FR" sz="2500" dirty="0" smtClean="0">
                <a:latin typeface="Times New Roman" pitchFamily="18" charset="0"/>
                <a:cs typeface="Times New Roman" pitchFamily="18" charset="0"/>
              </a:rPr>
              <a:t>sur le risque d’obésité</a:t>
            </a:r>
            <a:r>
              <a:rPr lang="fr-FR" dirty="0" smtClean="0">
                <a:latin typeface="Times New Roman" pitchFamily="18" charset="0"/>
                <a:cs typeface="Times New Roman" pitchFamily="18" charset="0"/>
              </a:rPr>
              <a:t> semble plus important chez les enfants </a:t>
            </a:r>
            <a:r>
              <a:rPr lang="fr-FR" sz="2500" dirty="0" smtClean="0">
                <a:latin typeface="Times New Roman" pitchFamily="18" charset="0"/>
                <a:cs typeface="Times New Roman" pitchFamily="18" charset="0"/>
              </a:rPr>
              <a:t>que chez les adultes</a:t>
            </a:r>
            <a:r>
              <a:rPr lang="fr-FR" dirty="0" smtClean="0">
                <a:latin typeface="Times New Roman" pitchFamily="18" charset="0"/>
                <a:cs typeface="Times New Roman" pitchFamily="18" charset="0"/>
              </a:rPr>
              <a:t>.</a:t>
            </a:r>
          </a:p>
          <a:p>
            <a:pPr marL="0" indent="0">
              <a:lnSpc>
                <a:spcPct val="150000"/>
              </a:lnSpc>
              <a:buNone/>
            </a:pPr>
            <a:r>
              <a:rPr lang="fr-FR" dirty="0" smtClean="0">
                <a:latin typeface="Times New Roman" pitchFamily="18" charset="0"/>
                <a:cs typeface="Times New Roman" pitchFamily="18" charset="0"/>
              </a:rPr>
              <a:t>la privation de sommeil </a:t>
            </a:r>
            <a:r>
              <a:rPr lang="fr-FR" b="1" dirty="0" smtClean="0">
                <a:latin typeface="Times New Roman" pitchFamily="18" charset="0"/>
                <a:cs typeface="Times New Roman" pitchFamily="18" charset="0"/>
              </a:rPr>
              <a:t>augmente l’appétit </a:t>
            </a:r>
            <a:r>
              <a:rPr lang="fr-FR" dirty="0" smtClean="0">
                <a:latin typeface="Times New Roman" pitchFamily="18" charset="0"/>
                <a:cs typeface="Times New Roman" pitchFamily="18" charset="0"/>
              </a:rPr>
              <a:t>et les concentrations de </a:t>
            </a:r>
            <a:r>
              <a:rPr lang="fr-FR" b="1" dirty="0" smtClean="0">
                <a:latin typeface="Times New Roman" pitchFamily="18" charset="0"/>
                <a:cs typeface="Times New Roman" pitchFamily="18" charset="0"/>
              </a:rPr>
              <a:t>ghréline et du cortisol</a:t>
            </a:r>
            <a:r>
              <a:rPr lang="fr-FR" dirty="0" smtClean="0">
                <a:latin typeface="Times New Roman" pitchFamily="18" charset="0"/>
                <a:cs typeface="Times New Roman" pitchFamily="18" charset="0"/>
              </a:rPr>
              <a:t>, tout en diminuant les concentrations</a:t>
            </a:r>
          </a:p>
          <a:p>
            <a:pPr marL="0" indent="0">
              <a:lnSpc>
                <a:spcPct val="150000"/>
              </a:lnSpc>
              <a:buNone/>
            </a:pPr>
            <a:r>
              <a:rPr lang="fr-FR" b="1" dirty="0" smtClean="0">
                <a:latin typeface="Times New Roman" pitchFamily="18" charset="0"/>
                <a:cs typeface="Times New Roman" pitchFamily="18" charset="0"/>
              </a:rPr>
              <a:t>de leptine</a:t>
            </a:r>
            <a:r>
              <a:rPr lang="fr-FR" dirty="0" smtClean="0">
                <a:latin typeface="Times New Roman" pitchFamily="18" charset="0"/>
                <a:cs typeface="Times New Roman" pitchFamily="18" charset="0"/>
              </a:rPr>
              <a:t>; ce qui favorise la prise de poids</a:t>
            </a:r>
            <a:endParaRPr lang="fr-FR"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heckerboard(across)">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heckerboard(across)">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heckerboard(across)">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checkerboard(across)">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checkerboard(across)">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14282" y="714356"/>
            <a:ext cx="8929718" cy="6143644"/>
          </a:xfrm>
        </p:spPr>
        <p:txBody>
          <a:bodyPr/>
          <a:lstStyle/>
          <a:p>
            <a:pPr marL="0" indent="0" algn="ctr">
              <a:lnSpc>
                <a:spcPct val="150000"/>
              </a:lnSpc>
              <a:buNone/>
            </a:pPr>
            <a:r>
              <a:rPr lang="fr-FR" sz="3600" b="1" dirty="0" smtClean="0">
                <a:solidFill>
                  <a:srgbClr val="FF0000"/>
                </a:solidFill>
                <a:latin typeface="Times New Roman" pitchFamily="18" charset="0"/>
                <a:cs typeface="Times New Roman" pitchFamily="18" charset="0"/>
              </a:rPr>
              <a:t>V/Autres déterminants</a:t>
            </a:r>
          </a:p>
          <a:p>
            <a:pPr marL="0" indent="0">
              <a:lnSpc>
                <a:spcPct val="150000"/>
              </a:lnSpc>
              <a:buFont typeface="Wingdings" pitchFamily="2" charset="2"/>
              <a:buChar char="v"/>
            </a:pPr>
            <a:r>
              <a:rPr lang="fr-FR" b="1" dirty="0" smtClean="0">
                <a:latin typeface="Times New Roman" pitchFamily="18" charset="0"/>
                <a:cs typeface="Times New Roman" pitchFamily="18" charset="0"/>
              </a:rPr>
              <a:t>Rôle des médicaments: </a:t>
            </a:r>
          </a:p>
          <a:p>
            <a:pPr marL="0" indent="0">
              <a:lnSpc>
                <a:spcPct val="150000"/>
              </a:lnSpc>
              <a:buFont typeface="Wingdings" pitchFamily="2" charset="2"/>
              <a:buChar char="Ø"/>
            </a:pPr>
            <a:r>
              <a:rPr lang="fr-FR" dirty="0" smtClean="0">
                <a:latin typeface="Times New Roman" pitchFamily="18" charset="0"/>
                <a:cs typeface="Times New Roman" pitchFamily="18" charset="0"/>
              </a:rPr>
              <a:t>L’insulinothérapie</a:t>
            </a:r>
          </a:p>
          <a:p>
            <a:pPr marL="0" indent="0">
              <a:lnSpc>
                <a:spcPct val="150000"/>
              </a:lnSpc>
              <a:buFont typeface="Wingdings" pitchFamily="2" charset="2"/>
              <a:buChar char="Ø"/>
            </a:pPr>
            <a:r>
              <a:rPr lang="fr-FR" dirty="0" smtClean="0">
                <a:latin typeface="Times New Roman" pitchFamily="18" charset="0"/>
                <a:cs typeface="Times New Roman" pitchFamily="18" charset="0"/>
              </a:rPr>
              <a:t>Les sulfamides hypoglycémiants</a:t>
            </a:r>
          </a:p>
          <a:p>
            <a:pPr marL="0" indent="0">
              <a:lnSpc>
                <a:spcPct val="150000"/>
              </a:lnSpc>
              <a:buFont typeface="Wingdings" pitchFamily="2" charset="2"/>
              <a:buChar char="Ø"/>
            </a:pPr>
            <a:r>
              <a:rPr lang="fr-FR" dirty="0" smtClean="0">
                <a:latin typeface="Times New Roman" pitchFamily="18" charset="0"/>
                <a:cs typeface="Times New Roman" pitchFamily="18" charset="0"/>
              </a:rPr>
              <a:t>Les bétabloquants non </a:t>
            </a:r>
            <a:r>
              <a:rPr lang="fr-FR" dirty="0" err="1" smtClean="0">
                <a:latin typeface="Times New Roman" pitchFamily="18" charset="0"/>
                <a:cs typeface="Times New Roman" pitchFamily="18" charset="0"/>
              </a:rPr>
              <a:t>cardioséléctifs</a:t>
            </a:r>
            <a:endParaRPr lang="fr-FR" dirty="0" smtClean="0">
              <a:latin typeface="Times New Roman" pitchFamily="18" charset="0"/>
              <a:cs typeface="Times New Roman" pitchFamily="18" charset="0"/>
            </a:endParaRPr>
          </a:p>
          <a:p>
            <a:pPr marL="0" indent="0">
              <a:lnSpc>
                <a:spcPct val="150000"/>
              </a:lnSpc>
              <a:buFont typeface="Wingdings" pitchFamily="2" charset="2"/>
              <a:buChar char="Ø"/>
            </a:pPr>
            <a:r>
              <a:rPr lang="fr-FR" sz="2500" dirty="0" smtClean="0">
                <a:latin typeface="Times New Roman" pitchFamily="18" charset="0"/>
                <a:cs typeface="Times New Roman" pitchFamily="18" charset="0"/>
              </a:rPr>
              <a:t>Les antisérotoninergiques, les antihistaminiques et les corticoïdes</a:t>
            </a:r>
          </a:p>
          <a:p>
            <a:pPr marL="0" indent="0">
              <a:lnSpc>
                <a:spcPct val="150000"/>
              </a:lnSpc>
              <a:buFont typeface="Wingdings" pitchFamily="2" charset="2"/>
              <a:buChar char="Ø"/>
            </a:pPr>
            <a:r>
              <a:rPr lang="fr-FR" dirty="0" smtClean="0">
                <a:latin typeface="Times New Roman" pitchFamily="18" charset="0"/>
                <a:cs typeface="Times New Roman" pitchFamily="18" charset="0"/>
              </a:rPr>
              <a:t>Les neuroleptiques </a:t>
            </a:r>
            <a:endParaRPr lang="fr-FR"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heckerboard(across)">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heckerboard(across)">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heckerboard(across)">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checkerboard(across)">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checkerboard(across)">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checkerboard(across)">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14282" y="714356"/>
            <a:ext cx="8929718" cy="6143644"/>
          </a:xfrm>
        </p:spPr>
        <p:txBody>
          <a:bodyPr/>
          <a:lstStyle/>
          <a:p>
            <a:pPr marL="0" indent="0">
              <a:lnSpc>
                <a:spcPct val="150000"/>
              </a:lnSpc>
              <a:buFont typeface="Wingdings" pitchFamily="2" charset="2"/>
              <a:buChar char="v"/>
            </a:pPr>
            <a:r>
              <a:rPr lang="fr-FR" b="1" dirty="0" smtClean="0">
                <a:latin typeface="Times New Roman" pitchFamily="18" charset="0"/>
                <a:cs typeface="Times New Roman" pitchFamily="18" charset="0"/>
              </a:rPr>
              <a:t>Rôle de la flore intestinale</a:t>
            </a:r>
          </a:p>
          <a:p>
            <a:pPr marL="0" indent="0">
              <a:lnSpc>
                <a:spcPct val="150000"/>
              </a:lnSpc>
              <a:buFontTx/>
              <a:buChar char="-"/>
            </a:pPr>
            <a:r>
              <a:rPr lang="fr-FR" dirty="0" smtClean="0">
                <a:latin typeface="Times New Roman" pitchFamily="18" charset="0"/>
                <a:cs typeface="Times New Roman" pitchFamily="18" charset="0"/>
              </a:rPr>
              <a:t>Trois familles bactériennes dominent la microflore intestinale adulte : </a:t>
            </a:r>
          </a:p>
          <a:p>
            <a:pPr marL="0" indent="0">
              <a:lnSpc>
                <a:spcPct val="150000"/>
              </a:lnSpc>
              <a:buFont typeface="Wingdings" pitchFamily="2" charset="2"/>
              <a:buChar char="Ø"/>
            </a:pPr>
            <a:r>
              <a:rPr lang="fr-FR" dirty="0" smtClean="0">
                <a:latin typeface="Times New Roman" pitchFamily="18" charset="0"/>
                <a:cs typeface="Times New Roman" pitchFamily="18" charset="0"/>
              </a:rPr>
              <a:t>Les </a:t>
            </a:r>
            <a:r>
              <a:rPr lang="fr-FR" dirty="0" err="1" smtClean="0">
                <a:latin typeface="Times New Roman" pitchFamily="18" charset="0"/>
                <a:cs typeface="Times New Roman" pitchFamily="18" charset="0"/>
              </a:rPr>
              <a:t>Firmicutes</a:t>
            </a:r>
            <a:r>
              <a:rPr lang="fr-FR" dirty="0" smtClean="0">
                <a:latin typeface="Times New Roman" pitchFamily="18" charset="0"/>
                <a:cs typeface="Times New Roman" pitchFamily="18" charset="0"/>
              </a:rPr>
              <a:t> (</a:t>
            </a:r>
            <a:r>
              <a:rPr lang="fr-FR" dirty="0" err="1" smtClean="0">
                <a:latin typeface="Times New Roman" pitchFamily="18" charset="0"/>
                <a:cs typeface="Times New Roman" pitchFamily="18" charset="0"/>
              </a:rPr>
              <a:t>Grtam</a:t>
            </a:r>
            <a:r>
              <a:rPr lang="fr-FR" dirty="0" smtClean="0">
                <a:latin typeface="Times New Roman" pitchFamily="18" charset="0"/>
                <a:cs typeface="Times New Roman" pitchFamily="18" charset="0"/>
              </a:rPr>
              <a:t>-positif, </a:t>
            </a:r>
            <a:r>
              <a:rPr lang="fr-FR" dirty="0" err="1" smtClean="0">
                <a:latin typeface="Times New Roman" pitchFamily="18" charset="0"/>
                <a:cs typeface="Times New Roman" pitchFamily="18" charset="0"/>
              </a:rPr>
              <a:t>Lactobacillus</a:t>
            </a:r>
            <a:r>
              <a:rPr lang="fr-FR" dirty="0" smtClean="0">
                <a:latin typeface="Times New Roman" pitchFamily="18" charset="0"/>
                <a:cs typeface="Times New Roman" pitchFamily="18" charset="0"/>
              </a:rPr>
              <a:t>, </a:t>
            </a:r>
            <a:r>
              <a:rPr lang="fr-FR" dirty="0" err="1" smtClean="0">
                <a:latin typeface="Times New Roman" pitchFamily="18" charset="0"/>
                <a:cs typeface="Times New Roman" pitchFamily="18" charset="0"/>
              </a:rPr>
              <a:t>Mycoplasma</a:t>
            </a:r>
            <a:r>
              <a:rPr lang="fr-FR" dirty="0" smtClean="0">
                <a:latin typeface="Times New Roman" pitchFamily="18" charset="0"/>
                <a:cs typeface="Times New Roman" pitchFamily="18" charset="0"/>
              </a:rPr>
              <a:t>, </a:t>
            </a:r>
            <a:r>
              <a:rPr lang="fr-FR" dirty="0" err="1" smtClean="0">
                <a:latin typeface="Times New Roman" pitchFamily="18" charset="0"/>
                <a:cs typeface="Times New Roman" pitchFamily="18" charset="0"/>
              </a:rPr>
              <a:t>Bacillus</a:t>
            </a:r>
            <a:r>
              <a:rPr lang="fr-FR" dirty="0" smtClean="0">
                <a:latin typeface="Times New Roman" pitchFamily="18" charset="0"/>
                <a:cs typeface="Times New Roman" pitchFamily="18" charset="0"/>
              </a:rPr>
              <a:t> et </a:t>
            </a:r>
            <a:r>
              <a:rPr lang="fr-FR" dirty="0" err="1" smtClean="0">
                <a:latin typeface="Times New Roman" pitchFamily="18" charset="0"/>
                <a:cs typeface="Times New Roman" pitchFamily="18" charset="0"/>
              </a:rPr>
              <a:t>Clostridium</a:t>
            </a:r>
            <a:r>
              <a:rPr lang="fr-FR" dirty="0" smtClean="0">
                <a:latin typeface="Times New Roman" pitchFamily="18" charset="0"/>
                <a:cs typeface="Times New Roman" pitchFamily="18" charset="0"/>
              </a:rPr>
              <a:t>)</a:t>
            </a:r>
          </a:p>
          <a:p>
            <a:pPr marL="0" indent="0">
              <a:lnSpc>
                <a:spcPct val="150000"/>
              </a:lnSpc>
              <a:buFont typeface="Wingdings" pitchFamily="2" charset="2"/>
              <a:buChar char="Ø"/>
            </a:pPr>
            <a:r>
              <a:rPr lang="fr-FR" dirty="0" smtClean="0">
                <a:latin typeface="Times New Roman" pitchFamily="18" charset="0"/>
                <a:cs typeface="Times New Roman" pitchFamily="18" charset="0"/>
              </a:rPr>
              <a:t>Les </a:t>
            </a:r>
            <a:r>
              <a:rPr lang="fr-FR" dirty="0" err="1" smtClean="0">
                <a:latin typeface="Times New Roman" pitchFamily="18" charset="0"/>
                <a:cs typeface="Times New Roman" pitchFamily="18" charset="0"/>
              </a:rPr>
              <a:t>Bacteroidetes</a:t>
            </a:r>
            <a:r>
              <a:rPr lang="fr-FR" dirty="0" smtClean="0">
                <a:latin typeface="Times New Roman" pitchFamily="18" charset="0"/>
                <a:cs typeface="Times New Roman" pitchFamily="18" charset="0"/>
              </a:rPr>
              <a:t> (Gram-négatif)</a:t>
            </a:r>
          </a:p>
          <a:p>
            <a:pPr marL="0" indent="0">
              <a:lnSpc>
                <a:spcPct val="150000"/>
              </a:lnSpc>
              <a:buFont typeface="Wingdings" pitchFamily="2" charset="2"/>
              <a:buChar char="Ø"/>
            </a:pPr>
            <a:r>
              <a:rPr lang="fr-FR" dirty="0" smtClean="0">
                <a:latin typeface="Times New Roman" pitchFamily="18" charset="0"/>
                <a:cs typeface="Times New Roman" pitchFamily="18" charset="0"/>
              </a:rPr>
              <a:t>Les </a:t>
            </a:r>
            <a:r>
              <a:rPr lang="fr-FR" dirty="0" err="1" smtClean="0">
                <a:latin typeface="Times New Roman" pitchFamily="18" charset="0"/>
                <a:cs typeface="Times New Roman" pitchFamily="18" charset="0"/>
              </a:rPr>
              <a:t>Acténobacteria</a:t>
            </a:r>
            <a:endParaRPr lang="fr-FR" dirty="0" smtClean="0">
              <a:latin typeface="Times New Roman" pitchFamily="18" charset="0"/>
              <a:cs typeface="Times New Roman" pitchFamily="18" charset="0"/>
            </a:endParaRPr>
          </a:p>
          <a:p>
            <a:pPr marL="0" indent="0">
              <a:lnSpc>
                <a:spcPct val="150000"/>
              </a:lnSpc>
              <a:buNone/>
            </a:pPr>
            <a:r>
              <a:rPr lang="fr-FR" b="1" dirty="0" smtClean="0">
                <a:latin typeface="Times New Roman" pitchFamily="18" charset="0"/>
                <a:cs typeface="Times New Roman" pitchFamily="18" charset="0"/>
              </a:rPr>
              <a:t> </a:t>
            </a:r>
            <a:endParaRPr lang="fr-FR" b="1"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heckerboard(across)">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heckerboard(across)">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heckerboard(across)">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checkerboard(across)">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checkerboard(across)">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14282" y="714356"/>
            <a:ext cx="8929718" cy="6143644"/>
          </a:xfrm>
        </p:spPr>
        <p:txBody>
          <a:bodyPr/>
          <a:lstStyle/>
          <a:p>
            <a:pPr marL="0" indent="0">
              <a:lnSpc>
                <a:spcPct val="150000"/>
              </a:lnSpc>
              <a:buFontTx/>
              <a:buChar char="-"/>
            </a:pPr>
            <a:r>
              <a:rPr lang="fr-FR" b="1" dirty="0" smtClean="0">
                <a:latin typeface="Times New Roman" pitchFamily="18" charset="0"/>
                <a:cs typeface="Times New Roman" pitchFamily="18" charset="0"/>
              </a:rPr>
              <a:t>Chez l’obèse</a:t>
            </a:r>
            <a:r>
              <a:rPr lang="fr-FR" dirty="0" smtClean="0">
                <a:latin typeface="Times New Roman" pitchFamily="18" charset="0"/>
                <a:cs typeface="Times New Roman" pitchFamily="18" charset="0"/>
              </a:rPr>
              <a:t>: les </a:t>
            </a:r>
            <a:r>
              <a:rPr lang="fr-FR" dirty="0" err="1" smtClean="0">
                <a:latin typeface="Times New Roman" pitchFamily="18" charset="0"/>
                <a:cs typeface="Times New Roman" pitchFamily="18" charset="0"/>
              </a:rPr>
              <a:t>Firmicutes</a:t>
            </a:r>
            <a:r>
              <a:rPr lang="fr-FR" dirty="0" smtClean="0">
                <a:latin typeface="Times New Roman" pitchFamily="18" charset="0"/>
                <a:cs typeface="Times New Roman" pitchFamily="18" charset="0"/>
              </a:rPr>
              <a:t> augmente alors que les </a:t>
            </a:r>
            <a:r>
              <a:rPr lang="fr-FR" dirty="0" err="1" smtClean="0">
                <a:latin typeface="Times New Roman" pitchFamily="18" charset="0"/>
                <a:cs typeface="Times New Roman" pitchFamily="18" charset="0"/>
              </a:rPr>
              <a:t>Bacteroidetes</a:t>
            </a:r>
            <a:r>
              <a:rPr lang="fr-FR" dirty="0" smtClean="0">
                <a:latin typeface="Times New Roman" pitchFamily="18" charset="0"/>
                <a:cs typeface="Times New Roman" pitchFamily="18" charset="0"/>
              </a:rPr>
              <a:t> tendent à diminuer (par rapport à un sujet normal)</a:t>
            </a:r>
          </a:p>
          <a:p>
            <a:pPr marL="0" indent="0">
              <a:lnSpc>
                <a:spcPct val="150000"/>
              </a:lnSpc>
              <a:buFontTx/>
              <a:buChar char="-"/>
            </a:pPr>
            <a:r>
              <a:rPr lang="fr-FR" b="1" dirty="0" smtClean="0">
                <a:latin typeface="Times New Roman" pitchFamily="18" charset="0"/>
                <a:cs typeface="Times New Roman" pitchFamily="18" charset="0"/>
              </a:rPr>
              <a:t>Lors d’un régime hypocalorique </a:t>
            </a:r>
            <a:r>
              <a:rPr lang="fr-FR" dirty="0" smtClean="0">
                <a:latin typeface="Times New Roman" pitchFamily="18" charset="0"/>
                <a:cs typeface="Times New Roman" pitchFamily="18" charset="0"/>
              </a:rPr>
              <a:t>pauvre en lipides et/ou en glucides il se produit une augmentation des </a:t>
            </a:r>
            <a:r>
              <a:rPr lang="fr-FR" dirty="0" err="1" smtClean="0">
                <a:latin typeface="Times New Roman" pitchFamily="18" charset="0"/>
                <a:cs typeface="Times New Roman" pitchFamily="18" charset="0"/>
              </a:rPr>
              <a:t>Bacteroidetes</a:t>
            </a:r>
            <a:r>
              <a:rPr lang="fr-FR" dirty="0" smtClean="0">
                <a:latin typeface="Times New Roman" pitchFamily="18" charset="0"/>
                <a:cs typeface="Times New Roman" pitchFamily="18" charset="0"/>
              </a:rPr>
              <a:t> et diminution des </a:t>
            </a:r>
            <a:r>
              <a:rPr lang="fr-FR" dirty="0" err="1" smtClean="0">
                <a:latin typeface="Times New Roman" pitchFamily="18" charset="0"/>
                <a:cs typeface="Times New Roman" pitchFamily="18" charset="0"/>
              </a:rPr>
              <a:t>Firmicutes</a:t>
            </a:r>
            <a:endParaRPr lang="fr-FR" dirty="0" smtClean="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heckerboard(across)">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14282" y="285728"/>
            <a:ext cx="8929718" cy="1143000"/>
          </a:xfrm>
        </p:spPr>
        <p:txBody>
          <a:bodyPr anchor="ctr">
            <a:normAutofit/>
          </a:bodyPr>
          <a:lstStyle/>
          <a:p>
            <a:pPr algn="ctr"/>
            <a:r>
              <a:rPr lang="fr-FR" sz="3600" b="1" dirty="0" smtClean="0">
                <a:solidFill>
                  <a:srgbClr val="FF0000"/>
                </a:solidFill>
                <a:latin typeface="Times New Roman" pitchFamily="18" charset="0"/>
                <a:cs typeface="Times New Roman" pitchFamily="18" charset="0"/>
              </a:rPr>
              <a:t>PRISE EN CHARGE DE L’OBÉSITÉ</a:t>
            </a:r>
            <a:endParaRPr lang="fr-FR" sz="3600" b="1" dirty="0">
              <a:solidFill>
                <a:srgbClr val="FF0000"/>
              </a:solidFill>
              <a:latin typeface="Times New Roman" pitchFamily="18" charset="0"/>
              <a:cs typeface="Times New Roman" pitchFamily="18" charset="0"/>
            </a:endParaRPr>
          </a:p>
        </p:txBody>
      </p:sp>
      <p:sp>
        <p:nvSpPr>
          <p:cNvPr id="3" name="Espace réservé du contenu 2"/>
          <p:cNvSpPr>
            <a:spLocks noGrp="1"/>
          </p:cNvSpPr>
          <p:nvPr>
            <p:ph idx="1"/>
          </p:nvPr>
        </p:nvSpPr>
        <p:spPr>
          <a:xfrm>
            <a:off x="214282" y="1571612"/>
            <a:ext cx="8929718" cy="5286388"/>
          </a:xfrm>
        </p:spPr>
        <p:txBody>
          <a:bodyPr/>
          <a:lstStyle/>
          <a:p>
            <a:pPr marL="0" indent="0">
              <a:lnSpc>
                <a:spcPct val="150000"/>
              </a:lnSpc>
              <a:buNone/>
            </a:pPr>
            <a:r>
              <a:rPr lang="fr-FR" dirty="0" smtClean="0">
                <a:latin typeface="Times New Roman" pitchFamily="18" charset="0"/>
                <a:cs typeface="Times New Roman" pitchFamily="18" charset="0"/>
              </a:rPr>
              <a:t>Avant toute prise en charge </a:t>
            </a:r>
            <a:r>
              <a:rPr lang="fr-FR" b="1" dirty="0" smtClean="0">
                <a:latin typeface="Times New Roman" pitchFamily="18" charset="0"/>
                <a:cs typeface="Times New Roman" pitchFamily="18" charset="0"/>
              </a:rPr>
              <a:t>un examen clinique minutieux </a:t>
            </a:r>
            <a:r>
              <a:rPr lang="fr-FR" dirty="0" smtClean="0">
                <a:latin typeface="Times New Roman" pitchFamily="18" charset="0"/>
                <a:cs typeface="Times New Roman" pitchFamily="18" charset="0"/>
              </a:rPr>
              <a:t>de la personne obèse est indispensable.</a:t>
            </a:r>
          </a:p>
          <a:p>
            <a:pPr marL="0" indent="0">
              <a:buNone/>
            </a:pPr>
            <a:endParaRPr lang="fr-FR"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heckerboard(across)">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28596" y="285728"/>
            <a:ext cx="8229600" cy="1143000"/>
          </a:xfrm>
        </p:spPr>
        <p:txBody>
          <a:bodyPr>
            <a:normAutofit/>
          </a:bodyPr>
          <a:lstStyle/>
          <a:p>
            <a:pPr algn="ctr"/>
            <a:r>
              <a:rPr lang="fr-FR" b="1" dirty="0" smtClean="0">
                <a:solidFill>
                  <a:schemeClr val="accent1"/>
                </a:solidFill>
              </a:rPr>
              <a:t>EPIDEMIOLOGIE</a:t>
            </a:r>
            <a:r>
              <a:rPr lang="fr-FR" b="1" dirty="0" smtClean="0"/>
              <a:t> </a:t>
            </a:r>
            <a:endParaRPr lang="fr-FR" dirty="0"/>
          </a:p>
        </p:txBody>
      </p:sp>
      <p:sp>
        <p:nvSpPr>
          <p:cNvPr id="3" name="Espace réservé du contenu 2"/>
          <p:cNvSpPr>
            <a:spLocks noGrp="1"/>
          </p:cNvSpPr>
          <p:nvPr>
            <p:ph idx="1"/>
          </p:nvPr>
        </p:nvSpPr>
        <p:spPr>
          <a:xfrm>
            <a:off x="214282" y="1571612"/>
            <a:ext cx="8929718" cy="5286388"/>
          </a:xfrm>
        </p:spPr>
        <p:txBody>
          <a:bodyPr>
            <a:normAutofit/>
          </a:bodyPr>
          <a:lstStyle/>
          <a:p>
            <a:pPr marL="514350" indent="-514350">
              <a:buFont typeface="+mj-lt"/>
              <a:buAutoNum type="arabicPeriod"/>
            </a:pPr>
            <a:r>
              <a:rPr lang="fr-FR" b="1" dirty="0" smtClean="0">
                <a:latin typeface="Times New Roman" pitchFamily="18" charset="0"/>
                <a:cs typeface="Times New Roman" pitchFamily="18" charset="0"/>
              </a:rPr>
              <a:t>Données épidémiologiques frappantes : </a:t>
            </a:r>
          </a:p>
          <a:p>
            <a:pPr marL="0" indent="0">
              <a:buNone/>
            </a:pPr>
            <a:r>
              <a:rPr lang="fr-FR" dirty="0" smtClean="0">
                <a:latin typeface="Times New Roman" pitchFamily="18" charset="0"/>
                <a:cs typeface="Times New Roman" pitchFamily="18" charset="0"/>
              </a:rPr>
              <a:t>En </a:t>
            </a:r>
            <a:r>
              <a:rPr lang="fr-FR" dirty="0" smtClean="0">
                <a:latin typeface="Times New Roman" pitchFamily="18" charset="0"/>
                <a:cs typeface="Times New Roman" pitchFamily="18" charset="0"/>
              </a:rPr>
              <a:t>2000, l’OMS a déclaré l’obésité « première épidémie mondiale non infectieuse </a:t>
            </a:r>
            <a:r>
              <a:rPr lang="fr-FR" dirty="0" smtClean="0">
                <a:latin typeface="Times New Roman" pitchFamily="18" charset="0"/>
                <a:cs typeface="Times New Roman" pitchFamily="18" charset="0"/>
              </a:rPr>
              <a:t>».</a:t>
            </a:r>
            <a:endParaRPr lang="fr-FR" dirty="0" smtClean="0">
              <a:latin typeface="Times New Roman" pitchFamily="18" charset="0"/>
              <a:cs typeface="Times New Roman" pitchFamily="18" charset="0"/>
            </a:endParaRPr>
          </a:p>
          <a:p>
            <a:pPr lvl="0">
              <a:lnSpc>
                <a:spcPct val="110000"/>
              </a:lnSpc>
              <a:buClr>
                <a:srgbClr val="9C007F"/>
              </a:buClr>
              <a:buNone/>
            </a:pPr>
            <a:r>
              <a:rPr lang="fr-FR" b="1" dirty="0">
                <a:solidFill>
                  <a:prstClr val="black"/>
                </a:solidFill>
                <a:latin typeface="Times New Roman" pitchFamily="18" charset="0"/>
                <a:cs typeface="Times New Roman" pitchFamily="18" charset="0"/>
              </a:rPr>
              <a:t>En Algérie : </a:t>
            </a:r>
          </a:p>
          <a:p>
            <a:pPr lvl="0">
              <a:lnSpc>
                <a:spcPct val="110000"/>
              </a:lnSpc>
              <a:buClr>
                <a:srgbClr val="9C007F"/>
              </a:buClr>
              <a:buFont typeface="Wingdings" pitchFamily="2" charset="2"/>
              <a:buChar char="v"/>
            </a:pPr>
            <a:r>
              <a:rPr lang="fr-FR" dirty="0">
                <a:solidFill>
                  <a:prstClr val="black"/>
                </a:solidFill>
                <a:latin typeface="Times New Roman" pitchFamily="18" charset="0"/>
                <a:cs typeface="Times New Roman" pitchFamily="18" charset="0"/>
              </a:rPr>
              <a:t>   </a:t>
            </a:r>
            <a:r>
              <a:rPr lang="fr-FR" u="sng" dirty="0">
                <a:solidFill>
                  <a:prstClr val="black"/>
                </a:solidFill>
                <a:latin typeface="Times New Roman" pitchFamily="18" charset="0"/>
                <a:cs typeface="Times New Roman" pitchFamily="18" charset="0"/>
              </a:rPr>
              <a:t>Selon l’OMS en  2007: </a:t>
            </a:r>
          </a:p>
          <a:p>
            <a:pPr lvl="0">
              <a:lnSpc>
                <a:spcPct val="110000"/>
              </a:lnSpc>
              <a:buClr>
                <a:srgbClr val="9C007F"/>
              </a:buClr>
              <a:buFont typeface="Wingdings" pitchFamily="2" charset="2"/>
              <a:buChar char="Ø"/>
            </a:pPr>
            <a:r>
              <a:rPr lang="fr-FR" dirty="0">
                <a:solidFill>
                  <a:prstClr val="black"/>
                </a:solidFill>
                <a:latin typeface="Times New Roman" pitchFamily="18" charset="0"/>
                <a:cs typeface="Times New Roman" pitchFamily="18" charset="0"/>
              </a:rPr>
              <a:t>53% des femmes et 36% des hommes sont en surpoids ou obèses,</a:t>
            </a:r>
          </a:p>
          <a:p>
            <a:pPr lvl="0">
              <a:lnSpc>
                <a:spcPct val="110000"/>
              </a:lnSpc>
              <a:buClr>
                <a:srgbClr val="9C007F"/>
              </a:buClr>
              <a:buFont typeface="Wingdings" pitchFamily="2" charset="2"/>
              <a:buChar char="Ø"/>
            </a:pPr>
            <a:r>
              <a:rPr lang="fr-FR" dirty="0">
                <a:solidFill>
                  <a:prstClr val="black"/>
                </a:solidFill>
                <a:latin typeface="Times New Roman" pitchFamily="18" charset="0"/>
                <a:cs typeface="Times New Roman" pitchFamily="18" charset="0"/>
              </a:rPr>
              <a:t>Plus de 6 million Algériens sont en excès pondérale</a:t>
            </a:r>
          </a:p>
          <a:p>
            <a:pPr lvl="0">
              <a:lnSpc>
                <a:spcPct val="110000"/>
              </a:lnSpc>
              <a:buClr>
                <a:srgbClr val="9C007F"/>
              </a:buClr>
              <a:buFont typeface="Wingdings" pitchFamily="2" charset="2"/>
              <a:buChar char="Ø"/>
            </a:pPr>
            <a:r>
              <a:rPr lang="fr-FR" dirty="0">
                <a:solidFill>
                  <a:prstClr val="black"/>
                </a:solidFill>
                <a:latin typeface="Times New Roman" pitchFamily="18" charset="0"/>
                <a:cs typeface="Times New Roman" pitchFamily="18" charset="0"/>
              </a:rPr>
              <a:t>L’Algérie est le pays du Maghreb avec le plus grand nombre de personnes obèses</a:t>
            </a:r>
          </a:p>
          <a:p>
            <a:pPr>
              <a:buNone/>
            </a:pPr>
            <a:endParaRPr lang="fr-FR"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14282" y="285728"/>
            <a:ext cx="8929718" cy="1143000"/>
          </a:xfrm>
        </p:spPr>
        <p:txBody>
          <a:bodyPr anchor="ctr">
            <a:normAutofit/>
          </a:bodyPr>
          <a:lstStyle/>
          <a:p>
            <a:pPr lvl="0" algn="ctr"/>
            <a:r>
              <a:rPr lang="fr-FR" sz="3600" b="1" dirty="0" smtClean="0">
                <a:solidFill>
                  <a:srgbClr val="FF0000"/>
                </a:solidFill>
                <a:latin typeface="Times New Roman" pitchFamily="18" charset="0"/>
                <a:cs typeface="Times New Roman" pitchFamily="18" charset="0"/>
              </a:rPr>
              <a:t>1/Examen clinique </a:t>
            </a:r>
            <a:endParaRPr lang="fr-FR" sz="3600" b="1" dirty="0">
              <a:solidFill>
                <a:srgbClr val="FF0000"/>
              </a:solidFill>
              <a:latin typeface="Times New Roman" pitchFamily="18" charset="0"/>
              <a:cs typeface="Times New Roman" pitchFamily="18" charset="0"/>
            </a:endParaRPr>
          </a:p>
        </p:txBody>
      </p:sp>
      <p:sp>
        <p:nvSpPr>
          <p:cNvPr id="3" name="Espace réservé du contenu 2"/>
          <p:cNvSpPr>
            <a:spLocks noGrp="1"/>
          </p:cNvSpPr>
          <p:nvPr>
            <p:ph idx="1"/>
          </p:nvPr>
        </p:nvSpPr>
        <p:spPr>
          <a:xfrm>
            <a:off x="214282" y="1571612"/>
            <a:ext cx="8929718" cy="5286388"/>
          </a:xfrm>
        </p:spPr>
        <p:txBody>
          <a:bodyPr/>
          <a:lstStyle/>
          <a:p>
            <a:pPr marL="0" indent="0" algn="ctr">
              <a:buNone/>
            </a:pPr>
            <a:r>
              <a:rPr lang="fr-FR" b="1" dirty="0" smtClean="0">
                <a:latin typeface="Times New Roman" pitchFamily="18" charset="0"/>
                <a:cs typeface="Times New Roman" pitchFamily="18" charset="0"/>
              </a:rPr>
              <a:t>a/ L’Anamnèse : </a:t>
            </a:r>
          </a:p>
          <a:p>
            <a:pPr marL="0" indent="0">
              <a:buFont typeface="Wingdings" pitchFamily="2" charset="2"/>
              <a:buChar char="Ø"/>
            </a:pPr>
            <a:r>
              <a:rPr lang="fr-FR" dirty="0" smtClean="0">
                <a:latin typeface="Times New Roman" pitchFamily="18" charset="0"/>
                <a:cs typeface="Times New Roman" pitchFamily="18" charset="0"/>
              </a:rPr>
              <a:t>Reconstituer </a:t>
            </a:r>
            <a:r>
              <a:rPr lang="fr-FR" b="1" dirty="0" smtClean="0">
                <a:latin typeface="Times New Roman" pitchFamily="18" charset="0"/>
                <a:cs typeface="Times New Roman" pitchFamily="18" charset="0"/>
              </a:rPr>
              <a:t>l’histoire pondérale </a:t>
            </a:r>
            <a:r>
              <a:rPr lang="fr-FR" dirty="0" smtClean="0">
                <a:latin typeface="Times New Roman" pitchFamily="18" charset="0"/>
                <a:cs typeface="Times New Roman" pitchFamily="18" charset="0"/>
              </a:rPr>
              <a:t>du patient : indiquant l’âge de début de la prise de poids, l’évolution récente du poids (stabilité ou phase dynamique de prise ou de perte de poids).</a:t>
            </a:r>
          </a:p>
          <a:p>
            <a:pPr marL="0" lvl="0" indent="0">
              <a:buClr>
                <a:srgbClr val="9C007F"/>
              </a:buClr>
              <a:buFont typeface="Wingdings" pitchFamily="2" charset="2"/>
              <a:buChar char="Ø"/>
            </a:pPr>
            <a:r>
              <a:rPr lang="fr-FR" dirty="0" smtClean="0">
                <a:latin typeface="Times New Roman" pitchFamily="18" charset="0"/>
                <a:cs typeface="Times New Roman" pitchFamily="18" charset="0"/>
              </a:rPr>
              <a:t>Chercher </a:t>
            </a:r>
            <a:r>
              <a:rPr lang="fr-FR" b="1" dirty="0" smtClean="0">
                <a:latin typeface="Times New Roman" pitchFamily="18" charset="0"/>
                <a:cs typeface="Times New Roman" pitchFamily="18" charset="0"/>
              </a:rPr>
              <a:t>les circonstances favorisant </a:t>
            </a:r>
            <a:r>
              <a:rPr lang="fr-FR" dirty="0" smtClean="0">
                <a:latin typeface="Times New Roman" pitchFamily="18" charset="0"/>
                <a:cs typeface="Times New Roman" pitchFamily="18" charset="0"/>
              </a:rPr>
              <a:t>la prise de poids, qui est souvent concomitante de modifications hormonales (puberté, grossesses, ménopause) ou</a:t>
            </a:r>
            <a:r>
              <a:rPr lang="fr-FR" dirty="0">
                <a:solidFill>
                  <a:prstClr val="black"/>
                </a:solidFill>
                <a:latin typeface="Times New Roman" pitchFamily="18" charset="0"/>
                <a:cs typeface="Times New Roman" pitchFamily="18" charset="0"/>
              </a:rPr>
              <a:t> L’arrêt d’une pratique sportive ou le sevrage </a:t>
            </a:r>
            <a:r>
              <a:rPr lang="fr-FR" dirty="0" smtClean="0">
                <a:solidFill>
                  <a:prstClr val="black"/>
                </a:solidFill>
                <a:latin typeface="Times New Roman" pitchFamily="18" charset="0"/>
                <a:cs typeface="Times New Roman" pitchFamily="18" charset="0"/>
              </a:rPr>
              <a:t>tabagique ou une </a:t>
            </a:r>
            <a:r>
              <a:rPr lang="fr-FR" dirty="0">
                <a:solidFill>
                  <a:prstClr val="black"/>
                </a:solidFill>
                <a:latin typeface="Times New Roman" pitchFamily="18" charset="0"/>
                <a:cs typeface="Times New Roman" pitchFamily="18" charset="0"/>
              </a:rPr>
              <a:t>immobilisation </a:t>
            </a:r>
            <a:r>
              <a:rPr lang="fr-FR" dirty="0" smtClean="0">
                <a:solidFill>
                  <a:prstClr val="black"/>
                </a:solidFill>
                <a:latin typeface="Times New Roman" pitchFamily="18" charset="0"/>
                <a:cs typeface="Times New Roman" pitchFamily="18" charset="0"/>
              </a:rPr>
              <a:t>prolongée.</a:t>
            </a:r>
            <a:endParaRPr lang="fr-FR" dirty="0" smtClean="0">
              <a:latin typeface="Times New Roman" pitchFamily="18" charset="0"/>
              <a:cs typeface="Times New Roman" pitchFamily="18" charset="0"/>
            </a:endParaRPr>
          </a:p>
          <a:p>
            <a:pPr marL="0" indent="0">
              <a:buNone/>
            </a:pPr>
            <a:endParaRPr lang="fr-FR" dirty="0" smtClean="0">
              <a:latin typeface="Times New Roman" pitchFamily="18" charset="0"/>
              <a:cs typeface="Times New Roman" pitchFamily="18" charset="0"/>
            </a:endParaRPr>
          </a:p>
          <a:p>
            <a:pPr marL="0" indent="0">
              <a:buNone/>
            </a:pPr>
            <a:endParaRPr lang="fr-FR"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heckerboard(across)">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checkerboard(across)">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checkerboard(across)">
                                      <p:cBhvr>
                                        <p:cTn id="2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14282" y="285728"/>
            <a:ext cx="8929718" cy="1143000"/>
          </a:xfrm>
        </p:spPr>
        <p:txBody>
          <a:bodyPr anchor="ctr">
            <a:normAutofit/>
          </a:bodyPr>
          <a:lstStyle/>
          <a:p>
            <a:pPr algn="ctr"/>
            <a:r>
              <a:rPr lang="fr-FR" sz="3600" b="1" dirty="0" smtClean="0">
                <a:solidFill>
                  <a:srgbClr val="FF0000"/>
                </a:solidFill>
                <a:latin typeface="Times New Roman" pitchFamily="18" charset="0"/>
                <a:cs typeface="Times New Roman" pitchFamily="18" charset="0"/>
              </a:rPr>
              <a:t>L’Anamnèse  </a:t>
            </a:r>
            <a:endParaRPr lang="fr-FR" sz="3600" b="1" dirty="0">
              <a:solidFill>
                <a:srgbClr val="FF0000"/>
              </a:solidFill>
              <a:latin typeface="Times New Roman" pitchFamily="18" charset="0"/>
              <a:cs typeface="Times New Roman" pitchFamily="18" charset="0"/>
            </a:endParaRPr>
          </a:p>
        </p:txBody>
      </p:sp>
      <p:sp>
        <p:nvSpPr>
          <p:cNvPr id="3" name="Espace réservé du contenu 2"/>
          <p:cNvSpPr>
            <a:spLocks noGrp="1"/>
          </p:cNvSpPr>
          <p:nvPr>
            <p:ph idx="1"/>
          </p:nvPr>
        </p:nvSpPr>
        <p:spPr>
          <a:xfrm>
            <a:off x="214282" y="1142984"/>
            <a:ext cx="8929718" cy="5715016"/>
          </a:xfrm>
        </p:spPr>
        <p:txBody>
          <a:bodyPr/>
          <a:lstStyle/>
          <a:p>
            <a:pPr marL="0" indent="0">
              <a:buFont typeface="Wingdings" pitchFamily="2" charset="2"/>
              <a:buChar char="Ø"/>
            </a:pPr>
            <a:r>
              <a:rPr lang="fr-FR" dirty="0" smtClean="0">
                <a:latin typeface="Times New Roman" pitchFamily="18" charset="0"/>
                <a:cs typeface="Times New Roman" pitchFamily="18" charset="0"/>
              </a:rPr>
              <a:t>La prise de </a:t>
            </a:r>
            <a:r>
              <a:rPr lang="fr-FR" b="1" dirty="0" smtClean="0">
                <a:latin typeface="Times New Roman" pitchFamily="18" charset="0"/>
                <a:cs typeface="Times New Roman" pitchFamily="18" charset="0"/>
              </a:rPr>
              <a:t>médicaments</a:t>
            </a:r>
            <a:r>
              <a:rPr lang="fr-FR" dirty="0" smtClean="0">
                <a:latin typeface="Times New Roman" pitchFamily="18" charset="0"/>
                <a:cs typeface="Times New Roman" pitchFamily="18" charset="0"/>
              </a:rPr>
              <a:t> favorisant la prise de poids sera recherchée </a:t>
            </a:r>
          </a:p>
          <a:p>
            <a:pPr marL="0" indent="0">
              <a:buFont typeface="Wingdings" pitchFamily="2" charset="2"/>
              <a:buChar char="Ø"/>
            </a:pPr>
            <a:r>
              <a:rPr lang="fr-FR" dirty="0" smtClean="0">
                <a:latin typeface="Times New Roman" pitchFamily="18" charset="0"/>
                <a:cs typeface="Times New Roman" pitchFamily="18" charset="0"/>
              </a:rPr>
              <a:t>Les </a:t>
            </a:r>
            <a:r>
              <a:rPr lang="fr-FR" b="1" dirty="0" smtClean="0">
                <a:latin typeface="Times New Roman" pitchFamily="18" charset="0"/>
                <a:cs typeface="Times New Roman" pitchFamily="18" charset="0"/>
              </a:rPr>
              <a:t>ATCD familiaux </a:t>
            </a:r>
            <a:r>
              <a:rPr lang="fr-FR" dirty="0" smtClean="0">
                <a:latin typeface="Times New Roman" pitchFamily="18" charset="0"/>
                <a:cs typeface="Times New Roman" pitchFamily="18" charset="0"/>
              </a:rPr>
              <a:t>d’excès pondéral, d’obésité, d’affections coronariennes précoce, du diabète , d’HTA…</a:t>
            </a:r>
          </a:p>
          <a:p>
            <a:pPr marL="0" indent="0">
              <a:buFont typeface="Wingdings" pitchFamily="2" charset="2"/>
              <a:buChar char="Ø"/>
            </a:pPr>
            <a:r>
              <a:rPr lang="fr-FR" dirty="0" smtClean="0">
                <a:latin typeface="Times New Roman" pitchFamily="18" charset="0"/>
                <a:cs typeface="Times New Roman" pitchFamily="18" charset="0"/>
              </a:rPr>
              <a:t>Eventuel efforts ou </a:t>
            </a:r>
            <a:r>
              <a:rPr lang="fr-FR" b="1" dirty="0" smtClean="0">
                <a:latin typeface="Times New Roman" pitchFamily="18" charset="0"/>
                <a:cs typeface="Times New Roman" pitchFamily="18" charset="0"/>
              </a:rPr>
              <a:t>régimes antérieurs</a:t>
            </a:r>
            <a:r>
              <a:rPr lang="fr-FR" dirty="0" smtClean="0">
                <a:latin typeface="Times New Roman" pitchFamily="18" charset="0"/>
                <a:cs typeface="Times New Roman" pitchFamily="18" charset="0"/>
              </a:rPr>
              <a:t>, et résultats!</a:t>
            </a:r>
          </a:p>
          <a:p>
            <a:pPr marL="0" indent="0">
              <a:buFont typeface="Wingdings" pitchFamily="2" charset="2"/>
              <a:buChar char="Ø"/>
            </a:pPr>
            <a:r>
              <a:rPr lang="fr-FR" dirty="0" smtClean="0">
                <a:latin typeface="Times New Roman" pitchFamily="18" charset="0"/>
                <a:cs typeface="Times New Roman" pitchFamily="18" charset="0"/>
              </a:rPr>
              <a:t>Evaluer la motivation et la </a:t>
            </a:r>
            <a:r>
              <a:rPr lang="fr-FR" b="1" dirty="0" smtClean="0">
                <a:latin typeface="Times New Roman" pitchFamily="18" charset="0"/>
                <a:cs typeface="Times New Roman" pitchFamily="18" charset="0"/>
              </a:rPr>
              <a:t>volonté du patient </a:t>
            </a:r>
            <a:r>
              <a:rPr lang="fr-FR" dirty="0" smtClean="0">
                <a:latin typeface="Times New Roman" pitchFamily="18" charset="0"/>
                <a:cs typeface="Times New Roman" pitchFamily="18" charset="0"/>
              </a:rPr>
              <a:t>de perdre </a:t>
            </a:r>
            <a:r>
              <a:rPr lang="fr-FR" sz="2500" dirty="0" smtClean="0">
                <a:latin typeface="Times New Roman" pitchFamily="18" charset="0"/>
                <a:cs typeface="Times New Roman" pitchFamily="18" charset="0"/>
              </a:rPr>
              <a:t>du poids</a:t>
            </a:r>
          </a:p>
          <a:p>
            <a:pPr marL="0" lvl="0" indent="0">
              <a:buClr>
                <a:srgbClr val="9C007F"/>
              </a:buClr>
              <a:buFont typeface="Wingdings" pitchFamily="2" charset="2"/>
              <a:buChar char="Ø"/>
            </a:pPr>
            <a:r>
              <a:rPr lang="fr-FR" sz="2500" dirty="0">
                <a:solidFill>
                  <a:prstClr val="black"/>
                </a:solidFill>
                <a:latin typeface="Times New Roman" pitchFamily="18" charset="0"/>
                <a:cs typeface="Times New Roman" pitchFamily="18" charset="0"/>
              </a:rPr>
              <a:t>Connaître </a:t>
            </a:r>
            <a:r>
              <a:rPr lang="fr-FR" sz="2500" b="1" dirty="0">
                <a:solidFill>
                  <a:prstClr val="black"/>
                </a:solidFill>
                <a:latin typeface="Times New Roman" pitchFamily="18" charset="0"/>
                <a:cs typeface="Times New Roman" pitchFamily="18" charset="0"/>
              </a:rPr>
              <a:t>l’environnement social </a:t>
            </a:r>
            <a:r>
              <a:rPr lang="fr-FR" sz="2500" dirty="0">
                <a:solidFill>
                  <a:prstClr val="black"/>
                </a:solidFill>
                <a:latin typeface="Times New Roman" pitchFamily="18" charset="0"/>
                <a:cs typeface="Times New Roman" pitchFamily="18" charset="0"/>
              </a:rPr>
              <a:t>est essentiel pour la prise en charge : difficultés financières qui conditionnent les conseils diététiques, type de logement (escaliers, ascenseurs, existence d’une cuisine et possibilités de stockage des aliments...) par exemple</a:t>
            </a:r>
          </a:p>
          <a:p>
            <a:pPr marL="0" indent="0">
              <a:buFont typeface="Wingdings" pitchFamily="2" charset="2"/>
              <a:buChar char="Ø"/>
            </a:pPr>
            <a:endParaRPr lang="fr-FR" sz="2500" dirty="0" smtClean="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heckerboard(across)">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checkerboard(across)">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checkerboard(across)">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checkerboard(across)">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checkerboard(across)">
                                      <p:cBhvr>
                                        <p:cTn id="3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14282" y="285728"/>
            <a:ext cx="8929718" cy="1143000"/>
          </a:xfrm>
        </p:spPr>
        <p:txBody>
          <a:bodyPr anchor="ctr">
            <a:normAutofit/>
          </a:bodyPr>
          <a:lstStyle/>
          <a:p>
            <a:pPr algn="ctr"/>
            <a:r>
              <a:rPr lang="fr-FR" sz="3600" b="1" dirty="0" smtClean="0">
                <a:solidFill>
                  <a:srgbClr val="FF0000"/>
                </a:solidFill>
                <a:latin typeface="Times New Roman" pitchFamily="18" charset="0"/>
                <a:cs typeface="Times New Roman" pitchFamily="18" charset="0"/>
              </a:rPr>
              <a:t> L’Anamnèse </a:t>
            </a:r>
            <a:endParaRPr lang="fr-FR" sz="3600" b="1" dirty="0">
              <a:solidFill>
                <a:srgbClr val="FF0000"/>
              </a:solidFill>
              <a:latin typeface="Times New Roman" pitchFamily="18" charset="0"/>
              <a:cs typeface="Times New Roman" pitchFamily="18" charset="0"/>
            </a:endParaRPr>
          </a:p>
        </p:txBody>
      </p:sp>
      <p:sp>
        <p:nvSpPr>
          <p:cNvPr id="3" name="Espace réservé du contenu 2"/>
          <p:cNvSpPr>
            <a:spLocks noGrp="1"/>
          </p:cNvSpPr>
          <p:nvPr>
            <p:ph idx="1"/>
          </p:nvPr>
        </p:nvSpPr>
        <p:spPr>
          <a:xfrm>
            <a:off x="214282" y="1285860"/>
            <a:ext cx="8929718" cy="5286388"/>
          </a:xfrm>
        </p:spPr>
        <p:txBody>
          <a:bodyPr>
            <a:normAutofit/>
          </a:bodyPr>
          <a:lstStyle/>
          <a:p>
            <a:pPr marL="0" indent="0">
              <a:buFont typeface="Wingdings" pitchFamily="2" charset="2"/>
              <a:buChar char="v"/>
            </a:pPr>
            <a:r>
              <a:rPr lang="fr-FR" b="1" dirty="0" smtClean="0">
                <a:latin typeface="Times New Roman" pitchFamily="18" charset="0"/>
                <a:cs typeface="Times New Roman" pitchFamily="18" charset="0"/>
              </a:rPr>
              <a:t>l’enquête alimentaire</a:t>
            </a:r>
          </a:p>
          <a:p>
            <a:pPr marL="0" indent="0">
              <a:buNone/>
            </a:pPr>
            <a:r>
              <a:rPr lang="fr-FR" dirty="0" smtClean="0">
                <a:latin typeface="Times New Roman" pitchFamily="18" charset="0"/>
                <a:cs typeface="Times New Roman" pitchFamily="18" charset="0"/>
              </a:rPr>
              <a:t>Une étape importante, elle permet de:</a:t>
            </a:r>
          </a:p>
          <a:p>
            <a:pPr marL="0" indent="0">
              <a:buFont typeface="Wingdings" pitchFamily="2" charset="2"/>
              <a:buChar char="Ø"/>
            </a:pPr>
            <a:r>
              <a:rPr lang="fr-FR" sz="2500" dirty="0" smtClean="0">
                <a:latin typeface="Times New Roman" pitchFamily="18" charset="0"/>
                <a:cs typeface="Times New Roman" pitchFamily="18" charset="0"/>
              </a:rPr>
              <a:t>Evaluer les apports quantitatifs, qualitatifs et la répartition des PA</a:t>
            </a:r>
          </a:p>
          <a:p>
            <a:pPr marL="0" indent="0">
              <a:buFont typeface="Wingdings" pitchFamily="2" charset="2"/>
              <a:buChar char="Ø"/>
            </a:pPr>
            <a:r>
              <a:rPr lang="fr-FR" dirty="0" smtClean="0">
                <a:latin typeface="Times New Roman" pitchFamily="18" charset="0"/>
                <a:cs typeface="Times New Roman" pitchFamily="18" charset="0"/>
              </a:rPr>
              <a:t>Identifier ses préférences et ses habitudes alimentaire </a:t>
            </a:r>
          </a:p>
          <a:p>
            <a:pPr marL="0" indent="0">
              <a:buFont typeface="Wingdings" pitchFamily="2" charset="2"/>
              <a:buChar char="Ø"/>
            </a:pPr>
            <a:r>
              <a:rPr lang="fr-FR" dirty="0" smtClean="0">
                <a:latin typeface="Times New Roman" pitchFamily="18" charset="0"/>
                <a:cs typeface="Times New Roman" pitchFamily="18" charset="0"/>
              </a:rPr>
              <a:t>Définir des troubles du comportement alimentaires</a:t>
            </a:r>
          </a:p>
          <a:p>
            <a:pPr marL="0" indent="0">
              <a:buFont typeface="Wingdings" pitchFamily="2" charset="2"/>
              <a:buChar char="Ø"/>
            </a:pPr>
            <a:r>
              <a:rPr lang="fr-FR" dirty="0" smtClean="0">
                <a:latin typeface="Times New Roman" pitchFamily="18" charset="0"/>
                <a:cs typeface="Times New Roman" pitchFamily="18" charset="0"/>
              </a:rPr>
              <a:t>Plusieurs méthodes: </a:t>
            </a:r>
            <a:r>
              <a:rPr lang="fr-FR" b="1" dirty="0" smtClean="0">
                <a:latin typeface="Times New Roman" pitchFamily="18" charset="0"/>
                <a:cs typeface="Times New Roman" pitchFamily="18" charset="0"/>
              </a:rPr>
              <a:t>recueil des 24h</a:t>
            </a:r>
            <a:r>
              <a:rPr lang="fr-FR" dirty="0" smtClean="0">
                <a:latin typeface="Times New Roman" pitchFamily="18" charset="0"/>
                <a:cs typeface="Times New Roman" pitchFamily="18" charset="0"/>
              </a:rPr>
              <a:t>, </a:t>
            </a:r>
            <a:r>
              <a:rPr lang="fr-FR" b="1" dirty="0" smtClean="0">
                <a:latin typeface="Times New Roman" pitchFamily="18" charset="0"/>
                <a:cs typeface="Times New Roman" pitchFamily="18" charset="0"/>
              </a:rPr>
              <a:t>questionnaire de fréquence, semainier +++ </a:t>
            </a:r>
          </a:p>
          <a:p>
            <a:pPr marL="0" indent="0">
              <a:buFont typeface="Wingdings" pitchFamily="2" charset="2"/>
              <a:buChar char="v"/>
            </a:pPr>
            <a:r>
              <a:rPr lang="fr-FR" b="1" dirty="0" smtClean="0">
                <a:latin typeface="Times New Roman" pitchFamily="18" charset="0"/>
                <a:cs typeface="Times New Roman" pitchFamily="18" charset="0"/>
              </a:rPr>
              <a:t>l’enquête d’activité physique </a:t>
            </a:r>
            <a:r>
              <a:rPr lang="fr-FR" dirty="0" smtClean="0">
                <a:latin typeface="Times New Roman" pitchFamily="18" charset="0"/>
                <a:cs typeface="Times New Roman" pitchFamily="18" charset="0"/>
              </a:rPr>
              <a:t>vient compléter l’enquête alimentaire, elle précisera le niveau habituel d’activité</a:t>
            </a:r>
          </a:p>
          <a:p>
            <a:pPr marL="0" indent="0">
              <a:buNone/>
            </a:pPr>
            <a:endParaRPr lang="fr-FR"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heckerboard(across)">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checkerboard(across)">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checkerboard(across)">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checkerboard(across)">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checkerboard(across)">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checkerboard(across)">
                                      <p:cBhvr>
                                        <p:cTn id="37" dur="5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 presetClass="entr" presetSubtype="10" fill="hold" grpId="0"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checkerboard(across)">
                                      <p:cBhvr>
                                        <p:cTn id="4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14282" y="285728"/>
            <a:ext cx="8929718" cy="1071570"/>
          </a:xfrm>
        </p:spPr>
        <p:txBody>
          <a:bodyPr anchor="ctr">
            <a:normAutofit/>
          </a:bodyPr>
          <a:lstStyle/>
          <a:p>
            <a:pPr algn="ctr"/>
            <a:r>
              <a:rPr lang="fr-FR" sz="3600" b="1" dirty="0" smtClean="0">
                <a:solidFill>
                  <a:srgbClr val="FF0000"/>
                </a:solidFill>
                <a:latin typeface="Times New Roman" pitchFamily="18" charset="0"/>
                <a:cs typeface="Times New Roman" pitchFamily="18" charset="0"/>
              </a:rPr>
              <a:t>b/ L’examen physique</a:t>
            </a:r>
            <a:endParaRPr lang="fr-FR" sz="3600" b="1" dirty="0">
              <a:solidFill>
                <a:srgbClr val="FF0000"/>
              </a:solidFill>
              <a:latin typeface="Times New Roman" pitchFamily="18" charset="0"/>
              <a:cs typeface="Times New Roman" pitchFamily="18" charset="0"/>
            </a:endParaRPr>
          </a:p>
        </p:txBody>
      </p:sp>
      <p:sp>
        <p:nvSpPr>
          <p:cNvPr id="3" name="Espace réservé du contenu 2"/>
          <p:cNvSpPr>
            <a:spLocks noGrp="1"/>
          </p:cNvSpPr>
          <p:nvPr>
            <p:ph idx="1"/>
          </p:nvPr>
        </p:nvSpPr>
        <p:spPr>
          <a:xfrm>
            <a:off x="214282" y="1214422"/>
            <a:ext cx="8929718" cy="5643578"/>
          </a:xfrm>
        </p:spPr>
        <p:txBody>
          <a:bodyPr/>
          <a:lstStyle/>
          <a:p>
            <a:pPr marL="0" indent="0">
              <a:buNone/>
            </a:pPr>
            <a:r>
              <a:rPr lang="fr-FR" dirty="0" smtClean="0">
                <a:latin typeface="Times New Roman" pitchFamily="18" charset="0"/>
                <a:cs typeface="Times New Roman" pitchFamily="18" charset="0"/>
              </a:rPr>
              <a:t>Il permet: </a:t>
            </a:r>
          </a:p>
          <a:p>
            <a:pPr marL="0" indent="0">
              <a:buNone/>
            </a:pPr>
            <a:r>
              <a:rPr lang="fr-FR" dirty="0" smtClean="0">
                <a:latin typeface="Times New Roman" pitchFamily="18" charset="0"/>
                <a:cs typeface="Times New Roman" pitchFamily="18" charset="0"/>
              </a:rPr>
              <a:t>1-Le </a:t>
            </a:r>
            <a:r>
              <a:rPr lang="fr-FR" b="1" dirty="0" smtClean="0">
                <a:latin typeface="Times New Roman" pitchFamily="18" charset="0"/>
                <a:cs typeface="Times New Roman" pitchFamily="18" charset="0"/>
              </a:rPr>
              <a:t>diagnostique positif </a:t>
            </a:r>
            <a:r>
              <a:rPr lang="fr-FR" dirty="0" smtClean="0">
                <a:latin typeface="Times New Roman" pitchFamily="18" charset="0"/>
                <a:cs typeface="Times New Roman" pitchFamily="18" charset="0"/>
              </a:rPr>
              <a:t>de l’obésité : calcul de l’IMC (un IMC élevé peut se voire en dehors de toute obésité: musculature importante, œdème ou ascite)</a:t>
            </a:r>
          </a:p>
          <a:p>
            <a:pPr marL="0" indent="0">
              <a:buNone/>
            </a:pPr>
            <a:r>
              <a:rPr lang="fr-FR" dirty="0" smtClean="0">
                <a:latin typeface="Times New Roman" pitchFamily="18" charset="0"/>
                <a:cs typeface="Times New Roman" pitchFamily="18" charset="0"/>
              </a:rPr>
              <a:t>2- </a:t>
            </a:r>
            <a:r>
              <a:rPr lang="fr-FR" b="1" dirty="0" smtClean="0">
                <a:latin typeface="Times New Roman" pitchFamily="18" charset="0"/>
                <a:cs typeface="Times New Roman" pitchFamily="18" charset="0"/>
              </a:rPr>
              <a:t>Classification</a:t>
            </a:r>
            <a:r>
              <a:rPr lang="fr-FR" dirty="0" smtClean="0">
                <a:latin typeface="Times New Roman" pitchFamily="18" charset="0"/>
                <a:cs typeface="Times New Roman" pitchFamily="18" charset="0"/>
              </a:rPr>
              <a:t> de cette obésité (comorbidités et conduite </a:t>
            </a:r>
            <a:r>
              <a:rPr lang="fr-FR" dirty="0" err="1" smtClean="0">
                <a:latin typeface="Times New Roman" pitchFamily="18" charset="0"/>
                <a:cs typeface="Times New Roman" pitchFamily="18" charset="0"/>
              </a:rPr>
              <a:t>trt</a:t>
            </a:r>
            <a:r>
              <a:rPr lang="fr-FR" dirty="0" smtClean="0">
                <a:latin typeface="Times New Roman" pitchFamily="18" charset="0"/>
                <a:cs typeface="Times New Roman" pitchFamily="18" charset="0"/>
              </a:rPr>
              <a:t>)</a:t>
            </a:r>
          </a:p>
          <a:p>
            <a:pPr marL="0" indent="0">
              <a:buNone/>
            </a:pPr>
            <a:r>
              <a:rPr lang="fr-FR" dirty="0" smtClean="0">
                <a:latin typeface="Times New Roman" pitchFamily="18" charset="0"/>
                <a:cs typeface="Times New Roman" pitchFamily="18" charset="0"/>
              </a:rPr>
              <a:t>3- L’évaluation de la masse grasse: réalisée soit par méthodes anthropométriques (plis cutanés, circonférences…) par </a:t>
            </a:r>
            <a:r>
              <a:rPr lang="fr-FR" dirty="0" err="1" smtClean="0">
                <a:latin typeface="Times New Roman" pitchFamily="18" charset="0"/>
                <a:cs typeface="Times New Roman" pitchFamily="18" charset="0"/>
              </a:rPr>
              <a:t>impédancemétrie</a:t>
            </a:r>
            <a:r>
              <a:rPr lang="fr-FR" dirty="0" smtClean="0">
                <a:latin typeface="Times New Roman" pitchFamily="18" charset="0"/>
                <a:cs typeface="Times New Roman" pitchFamily="18" charset="0"/>
              </a:rPr>
              <a:t> +++, ou par d’autres méthodes spécifiques réservées aux structures spécialisé (pesée sous l’eau, </a:t>
            </a:r>
            <a:r>
              <a:rPr lang="fr-FR" dirty="0" err="1" smtClean="0">
                <a:latin typeface="Times New Roman" pitchFamily="18" charset="0"/>
                <a:cs typeface="Times New Roman" pitchFamily="18" charset="0"/>
              </a:rPr>
              <a:t>absorptiométrie</a:t>
            </a:r>
            <a:r>
              <a:rPr lang="fr-FR" dirty="0" smtClean="0">
                <a:latin typeface="Times New Roman" pitchFamily="18" charset="0"/>
                <a:cs typeface="Times New Roman" pitchFamily="18" charset="0"/>
              </a:rPr>
              <a:t> </a:t>
            </a:r>
            <a:r>
              <a:rPr lang="fr-FR" dirty="0" err="1" smtClean="0">
                <a:latin typeface="Times New Roman" pitchFamily="18" charset="0"/>
                <a:cs typeface="Times New Roman" pitchFamily="18" charset="0"/>
              </a:rPr>
              <a:t>biphotonique</a:t>
            </a:r>
            <a:r>
              <a:rPr lang="fr-FR" dirty="0" smtClean="0">
                <a:latin typeface="Times New Roman" pitchFamily="18" charset="0"/>
                <a:cs typeface="Times New Roman" pitchFamily="18" charset="0"/>
              </a:rPr>
              <a:t>, dilution isotopique, résonnance magnétique…)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heckerboard(across)">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checkerboard(across)">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checkerboard(across)">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checkerboard(across)">
                                      <p:cBhvr>
                                        <p:cTn id="2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14282" y="285728"/>
            <a:ext cx="8929718" cy="1143000"/>
          </a:xfrm>
        </p:spPr>
        <p:txBody>
          <a:bodyPr anchor="ctr">
            <a:normAutofit/>
          </a:bodyPr>
          <a:lstStyle/>
          <a:p>
            <a:pPr algn="ctr"/>
            <a:r>
              <a:rPr lang="fr-FR" sz="3600" b="1" dirty="0" smtClean="0">
                <a:solidFill>
                  <a:srgbClr val="FF0000"/>
                </a:solidFill>
                <a:latin typeface="Times New Roman" pitchFamily="18" charset="0"/>
                <a:cs typeface="Times New Roman" pitchFamily="18" charset="0"/>
              </a:rPr>
              <a:t>L’examen physique</a:t>
            </a:r>
            <a:endParaRPr lang="fr-FR" sz="3600" b="1" dirty="0">
              <a:solidFill>
                <a:srgbClr val="FF0000"/>
              </a:solidFill>
              <a:latin typeface="Times New Roman" pitchFamily="18" charset="0"/>
              <a:cs typeface="Times New Roman" pitchFamily="18" charset="0"/>
            </a:endParaRPr>
          </a:p>
        </p:txBody>
      </p:sp>
      <p:sp>
        <p:nvSpPr>
          <p:cNvPr id="3" name="Espace réservé du contenu 2"/>
          <p:cNvSpPr>
            <a:spLocks noGrp="1"/>
          </p:cNvSpPr>
          <p:nvPr>
            <p:ph idx="1"/>
          </p:nvPr>
        </p:nvSpPr>
        <p:spPr>
          <a:xfrm>
            <a:off x="214282" y="1571612"/>
            <a:ext cx="8929718" cy="5286388"/>
          </a:xfrm>
        </p:spPr>
        <p:txBody>
          <a:bodyPr/>
          <a:lstStyle/>
          <a:p>
            <a:pPr marL="0" indent="0">
              <a:buNone/>
            </a:pPr>
            <a:r>
              <a:rPr lang="fr-FR" dirty="0" smtClean="0">
                <a:latin typeface="Times New Roman" pitchFamily="18" charset="0"/>
                <a:cs typeface="Times New Roman" pitchFamily="18" charset="0"/>
              </a:rPr>
              <a:t>3- L’appréciation de </a:t>
            </a:r>
            <a:r>
              <a:rPr lang="fr-FR" b="1" dirty="0" smtClean="0">
                <a:latin typeface="Times New Roman" pitchFamily="18" charset="0"/>
                <a:cs typeface="Times New Roman" pitchFamily="18" charset="0"/>
              </a:rPr>
              <a:t>la répartition de la masse grasse:</a:t>
            </a:r>
            <a:r>
              <a:rPr lang="fr-FR" dirty="0" smtClean="0">
                <a:latin typeface="Times New Roman" pitchFamily="18" charset="0"/>
                <a:cs typeface="Times New Roman" pitchFamily="18" charset="0"/>
              </a:rPr>
              <a:t> TT , TH et TT/TH, et évaluation du risque </a:t>
            </a:r>
            <a:r>
              <a:rPr lang="fr-FR" dirty="0" err="1" smtClean="0">
                <a:latin typeface="Times New Roman" pitchFamily="18" charset="0"/>
                <a:cs typeface="Times New Roman" pitchFamily="18" charset="0"/>
              </a:rPr>
              <a:t>cardio</a:t>
            </a:r>
            <a:r>
              <a:rPr lang="fr-FR" dirty="0" smtClean="0">
                <a:latin typeface="Times New Roman" pitchFamily="18" charset="0"/>
                <a:cs typeface="Times New Roman" pitchFamily="18" charset="0"/>
              </a:rPr>
              <a:t>-métabolique</a:t>
            </a:r>
          </a:p>
          <a:p>
            <a:pPr marL="0" indent="0">
              <a:buNone/>
            </a:pPr>
            <a:r>
              <a:rPr lang="fr-FR" dirty="0" smtClean="0">
                <a:latin typeface="Times New Roman" pitchFamily="18" charset="0"/>
                <a:cs typeface="Times New Roman" pitchFamily="18" charset="0"/>
              </a:rPr>
              <a:t>4- mesurer la PA par un brassard adapté</a:t>
            </a:r>
          </a:p>
          <a:p>
            <a:pPr marL="0" indent="0">
              <a:buNone/>
            </a:pPr>
            <a:r>
              <a:rPr lang="fr-FR" dirty="0" smtClean="0">
                <a:latin typeface="Times New Roman" pitchFamily="18" charset="0"/>
                <a:cs typeface="Times New Roman" pitchFamily="18" charset="0"/>
              </a:rPr>
              <a:t>5-chercher une </a:t>
            </a:r>
            <a:r>
              <a:rPr lang="fr-FR" b="1" dirty="0" smtClean="0">
                <a:latin typeface="Times New Roman" pitchFamily="18" charset="0"/>
                <a:cs typeface="Times New Roman" pitchFamily="18" charset="0"/>
              </a:rPr>
              <a:t>cause secondaire </a:t>
            </a:r>
            <a:r>
              <a:rPr lang="fr-FR" dirty="0" smtClean="0">
                <a:latin typeface="Times New Roman" pitchFamily="18" charset="0"/>
                <a:cs typeface="Times New Roman" pitchFamily="18" charset="0"/>
              </a:rPr>
              <a:t>d’obésité (palpation de la thyroïde à la recherche d’un goitre, la recherche de signes d’hypercorticisme (obésité </a:t>
            </a:r>
            <a:r>
              <a:rPr lang="fr-FR" dirty="0" err="1" smtClean="0">
                <a:latin typeface="Times New Roman" pitchFamily="18" charset="0"/>
                <a:cs typeface="Times New Roman" pitchFamily="18" charset="0"/>
              </a:rPr>
              <a:t>facio</a:t>
            </a:r>
            <a:r>
              <a:rPr lang="fr-FR" dirty="0" smtClean="0">
                <a:latin typeface="Times New Roman" pitchFamily="18" charset="0"/>
                <a:cs typeface="Times New Roman" pitchFamily="18" charset="0"/>
              </a:rPr>
              <a:t>-tronculaire, Buffalo-neck, vergetures, hypertrichose, acné, érythrose du visage). </a:t>
            </a:r>
          </a:p>
          <a:p>
            <a:pPr marL="0" indent="0">
              <a:buNone/>
            </a:pPr>
            <a:r>
              <a:rPr lang="fr-FR" dirty="0" smtClean="0">
                <a:latin typeface="Times New Roman" pitchFamily="18" charset="0"/>
                <a:cs typeface="Times New Roman" pitchFamily="18" charset="0"/>
              </a:rPr>
              <a:t>6-Chercher des signes en faveur du </a:t>
            </a:r>
            <a:r>
              <a:rPr lang="fr-FR" b="1" dirty="0" smtClean="0">
                <a:latin typeface="Times New Roman" pitchFamily="18" charset="0"/>
                <a:cs typeface="Times New Roman" pitchFamily="18" charset="0"/>
              </a:rPr>
              <a:t>syndrome d’apnée obstructive </a:t>
            </a:r>
            <a:r>
              <a:rPr lang="fr-FR" dirty="0" smtClean="0">
                <a:latin typeface="Times New Roman" pitchFamily="18" charset="0"/>
                <a:cs typeface="Times New Roman" pitchFamily="18" charset="0"/>
              </a:rPr>
              <a:t>du sommeil (systématique: renflement, somnolence matinal, irritabilité, asthénies, troubles de mémoire…) </a:t>
            </a:r>
            <a:endParaRPr lang="fr-FR"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heckerboard(across)">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checkerboard(across)">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checkerboard(across)">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checkerboard(across)">
                                      <p:cBhvr>
                                        <p:cTn id="2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14282" y="285728"/>
            <a:ext cx="8929718" cy="1143000"/>
          </a:xfrm>
        </p:spPr>
        <p:txBody>
          <a:bodyPr anchor="ctr">
            <a:normAutofit/>
          </a:bodyPr>
          <a:lstStyle/>
          <a:p>
            <a:pPr algn="ctr"/>
            <a:r>
              <a:rPr lang="fr-FR" sz="3600" b="1" dirty="0" smtClean="0">
                <a:solidFill>
                  <a:srgbClr val="FF0000"/>
                </a:solidFill>
                <a:latin typeface="Times New Roman" pitchFamily="18" charset="0"/>
                <a:cs typeface="Times New Roman" pitchFamily="18" charset="0"/>
              </a:rPr>
              <a:t>Examen psychologique</a:t>
            </a:r>
            <a:endParaRPr lang="fr-FR" sz="3600" b="1" dirty="0">
              <a:solidFill>
                <a:srgbClr val="FF0000"/>
              </a:solidFill>
              <a:latin typeface="Times New Roman" pitchFamily="18" charset="0"/>
              <a:cs typeface="Times New Roman" pitchFamily="18" charset="0"/>
            </a:endParaRPr>
          </a:p>
        </p:txBody>
      </p:sp>
      <p:sp>
        <p:nvSpPr>
          <p:cNvPr id="3" name="Espace réservé du contenu 2"/>
          <p:cNvSpPr>
            <a:spLocks noGrp="1"/>
          </p:cNvSpPr>
          <p:nvPr>
            <p:ph idx="1"/>
          </p:nvPr>
        </p:nvSpPr>
        <p:spPr>
          <a:xfrm>
            <a:off x="214282" y="1571612"/>
            <a:ext cx="8929718" cy="5286388"/>
          </a:xfrm>
        </p:spPr>
        <p:txBody>
          <a:bodyPr/>
          <a:lstStyle/>
          <a:p>
            <a:pPr marL="0" indent="0">
              <a:lnSpc>
                <a:spcPct val="150000"/>
              </a:lnSpc>
              <a:buFont typeface="Wingdings" pitchFamily="2" charset="2"/>
              <a:buChar char="Ø"/>
            </a:pPr>
            <a:r>
              <a:rPr lang="fr-FR" dirty="0" smtClean="0">
                <a:latin typeface="Times New Roman" pitchFamily="18" charset="0"/>
                <a:cs typeface="Times New Roman" pitchFamily="18" charset="0"/>
              </a:rPr>
              <a:t>Recherche d’un profil psychologique particulier :</a:t>
            </a:r>
          </a:p>
          <a:p>
            <a:pPr marL="0" indent="0">
              <a:lnSpc>
                <a:spcPct val="150000"/>
              </a:lnSpc>
              <a:buNone/>
            </a:pPr>
            <a:r>
              <a:rPr lang="fr-FR" dirty="0" smtClean="0">
                <a:latin typeface="Times New Roman" pitchFamily="18" charset="0"/>
                <a:cs typeface="Times New Roman" pitchFamily="18" charset="0"/>
              </a:rPr>
              <a:t>L’existence d’une dépression, d’une anxiété ou d’un autre trouble psychologique est fréquent. </a:t>
            </a:r>
          </a:p>
          <a:p>
            <a:pPr marL="0" indent="0">
              <a:buNone/>
            </a:pPr>
            <a:endParaRPr lang="fr-FR"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heckerboard(across)">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checkerboard(across)">
                                      <p:cBhvr>
                                        <p:cTn id="1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14282" y="285728"/>
            <a:ext cx="8929718" cy="1143000"/>
          </a:xfrm>
        </p:spPr>
        <p:txBody>
          <a:bodyPr anchor="ctr">
            <a:normAutofit/>
          </a:bodyPr>
          <a:lstStyle/>
          <a:p>
            <a:pPr lvl="0" algn="ctr"/>
            <a:r>
              <a:rPr lang="fr-FR" sz="3600" b="1" dirty="0" smtClean="0">
                <a:solidFill>
                  <a:srgbClr val="FF0000"/>
                </a:solidFill>
                <a:latin typeface="Times New Roman" pitchFamily="18" charset="0"/>
                <a:cs typeface="Times New Roman" pitchFamily="18" charset="0"/>
              </a:rPr>
              <a:t>Examens complémentaires </a:t>
            </a:r>
            <a:endParaRPr lang="fr-FR" sz="3600" b="1" dirty="0">
              <a:solidFill>
                <a:srgbClr val="FF0000"/>
              </a:solidFill>
              <a:latin typeface="Times New Roman" pitchFamily="18" charset="0"/>
              <a:cs typeface="Times New Roman" pitchFamily="18" charset="0"/>
            </a:endParaRPr>
          </a:p>
        </p:txBody>
      </p:sp>
      <p:sp>
        <p:nvSpPr>
          <p:cNvPr id="3" name="Espace réservé du contenu 2"/>
          <p:cNvSpPr>
            <a:spLocks noGrp="1"/>
          </p:cNvSpPr>
          <p:nvPr>
            <p:ph idx="1"/>
          </p:nvPr>
        </p:nvSpPr>
        <p:spPr>
          <a:xfrm>
            <a:off x="214282" y="1571612"/>
            <a:ext cx="8929718" cy="5286388"/>
          </a:xfrm>
        </p:spPr>
        <p:txBody>
          <a:bodyPr/>
          <a:lstStyle/>
          <a:p>
            <a:pPr marL="0" indent="0">
              <a:buFont typeface="Wingdings" pitchFamily="2" charset="2"/>
              <a:buChar char="Ø"/>
            </a:pPr>
            <a:r>
              <a:rPr lang="fr-FR" b="1" dirty="0" smtClean="0">
                <a:latin typeface="Times New Roman" pitchFamily="18" charset="0"/>
                <a:cs typeface="Times New Roman" pitchFamily="18" charset="0"/>
              </a:rPr>
              <a:t>1 intention: </a:t>
            </a:r>
            <a:r>
              <a:rPr lang="fr-FR" dirty="0" smtClean="0">
                <a:latin typeface="Times New Roman" pitchFamily="18" charset="0"/>
                <a:cs typeface="Times New Roman" pitchFamily="18" charset="0"/>
              </a:rPr>
              <a:t>GAJ, le bilan lipidique,  les transaminases et la gamma-GT, l’uricémie, l’ionogramme sanguin, la créatininémie et la numération-formule sanguine. </a:t>
            </a:r>
          </a:p>
          <a:p>
            <a:pPr marL="0" indent="0">
              <a:buFont typeface="Wingdings" pitchFamily="2" charset="2"/>
              <a:buChar char="Ø"/>
            </a:pPr>
            <a:r>
              <a:rPr lang="fr-FR" b="1" dirty="0" smtClean="0">
                <a:latin typeface="Times New Roman" pitchFamily="18" charset="0"/>
                <a:cs typeface="Times New Roman" pitchFamily="18" charset="0"/>
              </a:rPr>
              <a:t>En fonction du contexte clinique,</a:t>
            </a:r>
            <a:r>
              <a:rPr lang="fr-FR" dirty="0" smtClean="0">
                <a:latin typeface="Times New Roman" pitchFamily="18" charset="0"/>
                <a:cs typeface="Times New Roman" pitchFamily="18" charset="0"/>
              </a:rPr>
              <a:t> la recherche d’une maladie endocrinienne sera effectuée (TSH, test de freinage à la </a:t>
            </a:r>
            <a:r>
              <a:rPr lang="fr-FR" dirty="0" err="1" smtClean="0">
                <a:latin typeface="Times New Roman" pitchFamily="18" charset="0"/>
                <a:cs typeface="Times New Roman" pitchFamily="18" charset="0"/>
              </a:rPr>
              <a:t>dexaméthasone</a:t>
            </a:r>
            <a:r>
              <a:rPr lang="fr-FR" dirty="0" smtClean="0">
                <a:latin typeface="Times New Roman" pitchFamily="18" charset="0"/>
                <a:cs typeface="Times New Roman" pitchFamily="18" charset="0"/>
              </a:rPr>
              <a:t>, dosage des hormones sexuelles…). </a:t>
            </a:r>
          </a:p>
          <a:p>
            <a:pPr marL="0" indent="0">
              <a:buFont typeface="Wingdings" pitchFamily="2" charset="2"/>
              <a:buChar char="Ø"/>
            </a:pPr>
            <a:r>
              <a:rPr lang="fr-FR" dirty="0" smtClean="0">
                <a:latin typeface="Times New Roman" pitchFamily="18" charset="0"/>
                <a:cs typeface="Times New Roman" pitchFamily="18" charset="0"/>
              </a:rPr>
              <a:t>Une </a:t>
            </a:r>
            <a:r>
              <a:rPr lang="fr-FR" b="1" dirty="0" smtClean="0">
                <a:latin typeface="Times New Roman" pitchFamily="18" charset="0"/>
                <a:cs typeface="Times New Roman" pitchFamily="18" charset="0"/>
              </a:rPr>
              <a:t>échographie abdominale </a:t>
            </a:r>
            <a:r>
              <a:rPr lang="fr-FR" dirty="0" smtClean="0">
                <a:latin typeface="Times New Roman" pitchFamily="18" charset="0"/>
                <a:cs typeface="Times New Roman" pitchFamily="18" charset="0"/>
              </a:rPr>
              <a:t>à la recherche d’une stéatose hépatique est parfois nécessaires.</a:t>
            </a:r>
          </a:p>
          <a:p>
            <a:pPr marL="0" indent="0">
              <a:buNone/>
            </a:pPr>
            <a:endParaRPr lang="fr-FR"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heckerboard(across)">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checkerboard(across)">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checkerboard(across)">
                                      <p:cBhvr>
                                        <p:cTn id="2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14282" y="285728"/>
            <a:ext cx="8929718" cy="1143000"/>
          </a:xfrm>
        </p:spPr>
        <p:txBody>
          <a:bodyPr anchor="ctr">
            <a:normAutofit/>
          </a:bodyPr>
          <a:lstStyle/>
          <a:p>
            <a:pPr lvl="0" algn="ctr"/>
            <a:r>
              <a:rPr lang="fr-FR" sz="3600" b="1" dirty="0" smtClean="0">
                <a:solidFill>
                  <a:srgbClr val="FF0000"/>
                </a:solidFill>
                <a:latin typeface="Times New Roman" pitchFamily="18" charset="0"/>
                <a:cs typeface="Times New Roman" pitchFamily="18" charset="0"/>
              </a:rPr>
              <a:t>Dépistage des complications</a:t>
            </a:r>
            <a:endParaRPr lang="fr-FR" sz="3600" b="1" dirty="0">
              <a:solidFill>
                <a:srgbClr val="FF0000"/>
              </a:solidFill>
              <a:latin typeface="Times New Roman" pitchFamily="18" charset="0"/>
              <a:cs typeface="Times New Roman" pitchFamily="18" charset="0"/>
            </a:endParaRPr>
          </a:p>
        </p:txBody>
      </p:sp>
      <p:pic>
        <p:nvPicPr>
          <p:cNvPr id="1027" name="Picture 3"/>
          <p:cNvPicPr>
            <a:picLocks noGrp="1" noChangeAspect="1" noChangeArrowheads="1"/>
          </p:cNvPicPr>
          <p:nvPr>
            <p:ph idx="1"/>
          </p:nvPr>
        </p:nvPicPr>
        <p:blipFill>
          <a:blip r:embed="rId3"/>
          <a:srcRect/>
          <a:stretch>
            <a:fillRect/>
          </a:stretch>
        </p:blipFill>
        <p:spPr bwMode="auto">
          <a:xfrm>
            <a:off x="642910" y="1357298"/>
            <a:ext cx="7858180" cy="5153025"/>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1027"/>
                                        </p:tgtEl>
                                        <p:attrNameLst>
                                          <p:attrName>style.visibility</p:attrName>
                                        </p:attrNameLst>
                                      </p:cBhvr>
                                      <p:to>
                                        <p:strVal val="visible"/>
                                      </p:to>
                                    </p:set>
                                    <p:animEffect transition="in" filter="checkerboard(across)">
                                      <p:cBhvr>
                                        <p:cTn id="12" dur="5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a:srcRect/>
          <a:stretch>
            <a:fillRect/>
          </a:stretch>
        </p:blipFill>
        <p:spPr bwMode="auto">
          <a:xfrm>
            <a:off x="357158" y="785795"/>
            <a:ext cx="8501122" cy="6072206"/>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checkerboard(across)">
                                      <p:cBhvr>
                                        <p:cTn id="7"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14282" y="285728"/>
            <a:ext cx="8929718" cy="1143000"/>
          </a:xfrm>
        </p:spPr>
        <p:txBody>
          <a:bodyPr anchor="ctr">
            <a:normAutofit/>
          </a:bodyPr>
          <a:lstStyle/>
          <a:p>
            <a:pPr algn="ctr"/>
            <a:r>
              <a:rPr lang="fr-FR" sz="3600" b="1" dirty="0" smtClean="0">
                <a:solidFill>
                  <a:srgbClr val="FF0000"/>
                </a:solidFill>
                <a:latin typeface="Times New Roman" pitchFamily="18" charset="0"/>
                <a:cs typeface="Times New Roman" pitchFamily="18" charset="0"/>
              </a:rPr>
              <a:t>Approche thérapeutique et préventive </a:t>
            </a:r>
            <a:endParaRPr lang="fr-FR" sz="3600" b="1" dirty="0">
              <a:solidFill>
                <a:srgbClr val="FF0000"/>
              </a:solidFill>
              <a:latin typeface="Times New Roman" pitchFamily="18" charset="0"/>
              <a:cs typeface="Times New Roman" pitchFamily="18" charset="0"/>
            </a:endParaRPr>
          </a:p>
        </p:txBody>
      </p:sp>
      <p:sp>
        <p:nvSpPr>
          <p:cNvPr id="3" name="Espace réservé du contenu 2"/>
          <p:cNvSpPr>
            <a:spLocks noGrp="1"/>
          </p:cNvSpPr>
          <p:nvPr>
            <p:ph idx="1"/>
          </p:nvPr>
        </p:nvSpPr>
        <p:spPr>
          <a:xfrm>
            <a:off x="214282" y="1357298"/>
            <a:ext cx="8929718" cy="5500702"/>
          </a:xfrm>
        </p:spPr>
        <p:txBody>
          <a:bodyPr/>
          <a:lstStyle/>
          <a:p>
            <a:pPr marL="0" indent="0">
              <a:buFont typeface="Wingdings" pitchFamily="2" charset="2"/>
              <a:buChar char="Ø"/>
            </a:pPr>
            <a:r>
              <a:rPr lang="fr-FR" dirty="0" smtClean="0">
                <a:latin typeface="Times New Roman" pitchFamily="18" charset="0"/>
                <a:cs typeface="Times New Roman" pitchFamily="18" charset="0"/>
              </a:rPr>
              <a:t>Objectifs :</a:t>
            </a:r>
          </a:p>
          <a:p>
            <a:pPr marL="0" indent="0">
              <a:buNone/>
            </a:pPr>
            <a:r>
              <a:rPr lang="fr-FR" b="1" dirty="0" smtClean="0">
                <a:latin typeface="Times New Roman" pitchFamily="18" charset="0"/>
                <a:cs typeface="Times New Roman" pitchFamily="18" charset="0"/>
              </a:rPr>
              <a:t>L’objectif thérapeutique initial </a:t>
            </a:r>
            <a:r>
              <a:rPr lang="fr-FR" dirty="0" smtClean="0">
                <a:latin typeface="Times New Roman" pitchFamily="18" charset="0"/>
                <a:cs typeface="Times New Roman" pitchFamily="18" charset="0"/>
              </a:rPr>
              <a:t>est la perte de poids:</a:t>
            </a:r>
          </a:p>
          <a:p>
            <a:pPr marL="0" indent="0">
              <a:buNone/>
            </a:pPr>
            <a:r>
              <a:rPr lang="fr-FR" dirty="0" smtClean="0">
                <a:latin typeface="Times New Roman" pitchFamily="18" charset="0"/>
                <a:cs typeface="Times New Roman" pitchFamily="18" charset="0"/>
              </a:rPr>
              <a:t> L’ampleur de celle-ci est variable d’une personne à l’autre et doit être ajustée au cas par cas. D’une façon générale une perte de 10 à 15 % du poids initial s’accompagne d’une amélioration de l’état de santé et des principaux facteurs de risque qui sont associés à l’obésité</a:t>
            </a:r>
          </a:p>
          <a:p>
            <a:pPr marL="0" indent="0">
              <a:buNone/>
            </a:pPr>
            <a:r>
              <a:rPr lang="fr-FR" b="1" dirty="0" smtClean="0">
                <a:latin typeface="Times New Roman" pitchFamily="18" charset="0"/>
                <a:cs typeface="Times New Roman" pitchFamily="18" charset="0"/>
              </a:rPr>
              <a:t>Le deuxième objectif </a:t>
            </a:r>
            <a:r>
              <a:rPr lang="fr-FR" dirty="0" smtClean="0">
                <a:latin typeface="Times New Roman" pitchFamily="18" charset="0"/>
                <a:cs typeface="Times New Roman" pitchFamily="18" charset="0"/>
              </a:rPr>
              <a:t> est de maintenir la perte de poids.</a:t>
            </a:r>
          </a:p>
          <a:p>
            <a:pPr marL="0" indent="0">
              <a:buNone/>
            </a:pPr>
            <a:r>
              <a:rPr lang="fr-FR" b="1" dirty="0" smtClean="0">
                <a:latin typeface="Times New Roman" pitchFamily="18" charset="0"/>
                <a:cs typeface="Times New Roman" pitchFamily="18" charset="0"/>
              </a:rPr>
              <a:t>Le troisième objectif </a:t>
            </a:r>
            <a:r>
              <a:rPr lang="fr-FR" dirty="0" smtClean="0">
                <a:latin typeface="Times New Roman" pitchFamily="18" charset="0"/>
                <a:cs typeface="Times New Roman" pitchFamily="18" charset="0"/>
              </a:rPr>
              <a:t>est le traitement des complications. </a:t>
            </a:r>
          </a:p>
          <a:p>
            <a:pPr marL="0" indent="0">
              <a:buNone/>
            </a:pPr>
            <a:endParaRPr lang="fr-FR"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heckerboard(across)">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checkerboard(across)">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checkerboard(across)">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checkerboard(across)">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checkerboard(across)">
                                      <p:cBhvr>
                                        <p:cTn id="3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2"/>
          <p:cNvSpPr>
            <a:spLocks noGrp="1"/>
          </p:cNvSpPr>
          <p:nvPr>
            <p:ph idx="1"/>
          </p:nvPr>
        </p:nvSpPr>
        <p:spPr/>
        <p:txBody>
          <a:bodyPr>
            <a:normAutofit fontScale="92500"/>
          </a:bodyPr>
          <a:lstStyle/>
          <a:p>
            <a:pPr>
              <a:lnSpc>
                <a:spcPct val="150000"/>
              </a:lnSpc>
              <a:buFont typeface="Wingdings" pitchFamily="2" charset="2"/>
              <a:buChar char="ü"/>
            </a:pPr>
            <a:r>
              <a:rPr lang="fr-FR" dirty="0" smtClean="0">
                <a:latin typeface="Times New Roman" pitchFamily="18" charset="0"/>
                <a:cs typeface="Times New Roman" pitchFamily="18" charset="0"/>
              </a:rPr>
              <a:t>L’OMS définit « le surpoids et l'obésité comme une accumulation anormale ou excessive de graisse corporelle qui peut nuire à la santé ».</a:t>
            </a:r>
          </a:p>
          <a:p>
            <a:pPr>
              <a:lnSpc>
                <a:spcPct val="150000"/>
              </a:lnSpc>
              <a:buFont typeface="Wingdings" pitchFamily="2" charset="2"/>
              <a:buChar char="ü"/>
            </a:pPr>
            <a:r>
              <a:rPr lang="fr-FR" dirty="0" smtClean="0">
                <a:solidFill>
                  <a:prstClr val="black"/>
                </a:solidFill>
                <a:latin typeface="Times New Roman" pitchFamily="18" charset="0"/>
                <a:cs typeface="Times New Roman" pitchFamily="18" charset="0"/>
              </a:rPr>
              <a:t>L’indice </a:t>
            </a:r>
            <a:r>
              <a:rPr lang="fr-FR" dirty="0">
                <a:solidFill>
                  <a:prstClr val="black"/>
                </a:solidFill>
                <a:latin typeface="Times New Roman" pitchFamily="18" charset="0"/>
                <a:cs typeface="Times New Roman" pitchFamily="18" charset="0"/>
              </a:rPr>
              <a:t>de masse </a:t>
            </a:r>
            <a:r>
              <a:rPr lang="fr-FR" dirty="0" smtClean="0">
                <a:solidFill>
                  <a:prstClr val="black"/>
                </a:solidFill>
                <a:latin typeface="Times New Roman" pitchFamily="18" charset="0"/>
                <a:cs typeface="Times New Roman" pitchFamily="18" charset="0"/>
              </a:rPr>
              <a:t>corporelle (IMC) est la référence internationale pour le diagnostic positif de l’obésité. </a:t>
            </a:r>
            <a:endParaRPr lang="fr-FR" dirty="0" smtClean="0">
              <a:latin typeface="Times New Roman" pitchFamily="18" charset="0"/>
              <a:cs typeface="Times New Roman" pitchFamily="18" charset="0"/>
            </a:endParaRPr>
          </a:p>
          <a:p>
            <a:pPr>
              <a:lnSpc>
                <a:spcPct val="150000"/>
              </a:lnSpc>
              <a:buFont typeface="Wingdings" pitchFamily="2" charset="2"/>
              <a:buChar char="ü"/>
            </a:pPr>
            <a:r>
              <a:rPr lang="fr-FR" b="1" dirty="0" smtClean="0"/>
              <a:t>IMC</a:t>
            </a:r>
            <a:r>
              <a:rPr lang="fr-FR" dirty="0" smtClean="0"/>
              <a:t> </a:t>
            </a:r>
            <a:r>
              <a:rPr lang="fr-FR" dirty="0"/>
              <a:t>est calculé en divisant le poids par  la taille au carré, exprimé en </a:t>
            </a:r>
            <a:r>
              <a:rPr lang="fr-FR" dirty="0" smtClean="0"/>
              <a:t>kg/m2                    </a:t>
            </a:r>
            <a:r>
              <a:rPr lang="fr-FR" b="1" dirty="0" smtClean="0">
                <a:solidFill>
                  <a:prstClr val="black"/>
                </a:solidFill>
                <a:latin typeface="Times New Roman" pitchFamily="18" charset="0"/>
                <a:cs typeface="Times New Roman" pitchFamily="18" charset="0"/>
              </a:rPr>
              <a:t>IMC</a:t>
            </a:r>
            <a:r>
              <a:rPr lang="fr-FR" b="1" dirty="0">
                <a:solidFill>
                  <a:prstClr val="black"/>
                </a:solidFill>
                <a:latin typeface="Times New Roman" pitchFamily="18" charset="0"/>
                <a:cs typeface="Times New Roman" pitchFamily="18" charset="0"/>
              </a:rPr>
              <a:t>= Poids / Taille²  (Kg/m²</a:t>
            </a:r>
            <a:r>
              <a:rPr lang="fr-FR" b="1" dirty="0" smtClean="0">
                <a:solidFill>
                  <a:prstClr val="black"/>
                </a:solidFill>
                <a:latin typeface="Times New Roman" pitchFamily="18" charset="0"/>
                <a:cs typeface="Times New Roman" pitchFamily="18" charset="0"/>
              </a:rPr>
              <a:t>)</a:t>
            </a:r>
            <a:endParaRPr lang="fr-FR" dirty="0" smtClean="0"/>
          </a:p>
          <a:p>
            <a:pPr>
              <a:lnSpc>
                <a:spcPct val="150000"/>
              </a:lnSpc>
              <a:buFont typeface="Wingdings" pitchFamily="2" charset="2"/>
              <a:buChar char="ü"/>
            </a:pPr>
            <a:endParaRPr lang="fr-FR" b="1" dirty="0">
              <a:latin typeface="Times New Roman" pitchFamily="18" charset="0"/>
              <a:cs typeface="Times New Roman" pitchFamily="18" charset="0"/>
            </a:endParaRPr>
          </a:p>
        </p:txBody>
      </p:sp>
      <p:sp>
        <p:nvSpPr>
          <p:cNvPr id="5" name="Titre 1"/>
          <p:cNvSpPr>
            <a:spLocks noGrp="1"/>
          </p:cNvSpPr>
          <p:nvPr>
            <p:ph type="title"/>
          </p:nvPr>
        </p:nvSpPr>
        <p:spPr/>
        <p:txBody>
          <a:bodyPr/>
          <a:lstStyle/>
          <a:p>
            <a:r>
              <a:rPr lang="fr-FR" dirty="0" smtClean="0">
                <a:solidFill>
                  <a:schemeClr val="accent1"/>
                </a:solidFill>
              </a:rPr>
              <a:t>Définitions et classifications: </a:t>
            </a:r>
            <a:endParaRPr lang="fr-FR" dirty="0">
              <a:solidFill>
                <a:schemeClr val="accent1"/>
              </a:solidFill>
            </a:endParaRPr>
          </a:p>
        </p:txBody>
      </p:sp>
    </p:spTree>
    <p:extLst>
      <p:ext uri="{BB962C8B-B14F-4D97-AF65-F5344CB8AC3E}">
        <p14:creationId xmlns:p14="http://schemas.microsoft.com/office/powerpoint/2010/main" val="250287483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14282" y="285728"/>
            <a:ext cx="8929718" cy="1143000"/>
          </a:xfrm>
        </p:spPr>
        <p:txBody>
          <a:bodyPr anchor="ctr">
            <a:normAutofit/>
          </a:bodyPr>
          <a:lstStyle/>
          <a:p>
            <a:pPr lvl="0" algn="ctr"/>
            <a:r>
              <a:rPr lang="fr-FR" sz="3600" b="1" dirty="0" smtClean="0">
                <a:solidFill>
                  <a:srgbClr val="FF0000"/>
                </a:solidFill>
                <a:latin typeface="Times New Roman" pitchFamily="18" charset="0"/>
                <a:cs typeface="Times New Roman" pitchFamily="18" charset="0"/>
              </a:rPr>
              <a:t>Moyens thérapeutiques </a:t>
            </a:r>
            <a:endParaRPr lang="fr-FR" sz="3600" b="1" dirty="0">
              <a:solidFill>
                <a:srgbClr val="FF0000"/>
              </a:solidFill>
              <a:latin typeface="Times New Roman" pitchFamily="18" charset="0"/>
              <a:cs typeface="Times New Roman" pitchFamily="18" charset="0"/>
            </a:endParaRPr>
          </a:p>
        </p:txBody>
      </p:sp>
      <p:sp>
        <p:nvSpPr>
          <p:cNvPr id="3" name="Espace réservé du contenu 2"/>
          <p:cNvSpPr>
            <a:spLocks noGrp="1"/>
          </p:cNvSpPr>
          <p:nvPr>
            <p:ph idx="1"/>
          </p:nvPr>
        </p:nvSpPr>
        <p:spPr>
          <a:xfrm>
            <a:off x="214282" y="1571612"/>
            <a:ext cx="8929718" cy="5286388"/>
          </a:xfrm>
        </p:spPr>
        <p:txBody>
          <a:bodyPr/>
          <a:lstStyle/>
          <a:p>
            <a:pPr marL="630238" indent="0">
              <a:lnSpc>
                <a:spcPct val="150000"/>
              </a:lnSpc>
              <a:buFont typeface="Wingdings" pitchFamily="2" charset="2"/>
              <a:buChar char="Ø"/>
            </a:pPr>
            <a:r>
              <a:rPr lang="fr-FR" dirty="0" smtClean="0">
                <a:latin typeface="Times New Roman" pitchFamily="18" charset="0"/>
                <a:cs typeface="Times New Roman" pitchFamily="18" charset="0"/>
              </a:rPr>
              <a:t>Alimentation et Diététique </a:t>
            </a:r>
          </a:p>
          <a:p>
            <a:pPr marL="630238" indent="0">
              <a:lnSpc>
                <a:spcPct val="150000"/>
              </a:lnSpc>
              <a:buFont typeface="Wingdings" pitchFamily="2" charset="2"/>
              <a:buChar char="Ø"/>
            </a:pPr>
            <a:r>
              <a:rPr lang="fr-FR" dirty="0" smtClean="0">
                <a:latin typeface="Times New Roman" pitchFamily="18" charset="0"/>
                <a:cs typeface="Times New Roman" pitchFamily="18" charset="0"/>
              </a:rPr>
              <a:t>Activité physique </a:t>
            </a:r>
          </a:p>
          <a:p>
            <a:pPr marL="630238" indent="0">
              <a:lnSpc>
                <a:spcPct val="150000"/>
              </a:lnSpc>
              <a:buFont typeface="Wingdings" pitchFamily="2" charset="2"/>
              <a:buChar char="Ø"/>
            </a:pPr>
            <a:r>
              <a:rPr lang="fr-FR" dirty="0" smtClean="0">
                <a:latin typeface="Times New Roman" pitchFamily="18" charset="0"/>
                <a:cs typeface="Times New Roman" pitchFamily="18" charset="0"/>
              </a:rPr>
              <a:t>Médicaments</a:t>
            </a:r>
          </a:p>
          <a:p>
            <a:pPr marL="630238" indent="0">
              <a:lnSpc>
                <a:spcPct val="150000"/>
              </a:lnSpc>
              <a:buFont typeface="Wingdings" pitchFamily="2" charset="2"/>
              <a:buChar char="Ø"/>
            </a:pPr>
            <a:r>
              <a:rPr lang="fr-FR" dirty="0" smtClean="0">
                <a:latin typeface="Times New Roman" pitchFamily="18" charset="0"/>
                <a:cs typeface="Times New Roman" pitchFamily="18" charset="0"/>
              </a:rPr>
              <a:t>La chirurgie</a:t>
            </a:r>
          </a:p>
          <a:p>
            <a:pPr marL="630238" indent="0">
              <a:lnSpc>
                <a:spcPct val="150000"/>
              </a:lnSpc>
              <a:buFont typeface="Wingdings" pitchFamily="2" charset="2"/>
              <a:buChar char="Ø"/>
            </a:pPr>
            <a:r>
              <a:rPr lang="fr-FR" dirty="0" smtClean="0">
                <a:latin typeface="Times New Roman" pitchFamily="18" charset="0"/>
                <a:cs typeface="Times New Roman" pitchFamily="18" charset="0"/>
              </a:rPr>
              <a:t>Traitement psychologique </a:t>
            </a:r>
          </a:p>
          <a:p>
            <a:pPr marL="0" indent="0">
              <a:buNone/>
            </a:pPr>
            <a:endParaRPr lang="fr-FR"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heckerboard(across)">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checkerboard(across)">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checkerboard(across)">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checkerboard(across)">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checkerboard(across)">
                                      <p:cBhvr>
                                        <p:cTn id="3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39552" y="692696"/>
            <a:ext cx="8229600" cy="1143000"/>
          </a:xfrm>
        </p:spPr>
        <p:txBody>
          <a:bodyPr>
            <a:normAutofit fontScale="90000"/>
          </a:bodyPr>
          <a:lstStyle/>
          <a:p>
            <a:pPr lvl="0">
              <a:spcBef>
                <a:spcPts val="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3000" b="1" dirty="0" err="1">
                <a:solidFill>
                  <a:schemeClr val="tx1"/>
                </a:solidFill>
                <a:latin typeface="Verdana" pitchFamily="34" charset="0"/>
                <a:ea typeface="+mn-ea"/>
                <a:cs typeface="+mn-cs"/>
              </a:rPr>
              <a:t>Pyramide</a:t>
            </a:r>
            <a:r>
              <a:rPr lang="en-GB" sz="3000" b="1" dirty="0">
                <a:solidFill>
                  <a:schemeClr val="tx1"/>
                </a:solidFill>
                <a:latin typeface="Verdana" pitchFamily="34" charset="0"/>
                <a:ea typeface="+mn-ea"/>
                <a:cs typeface="+mn-cs"/>
              </a:rPr>
              <a:t> de </a:t>
            </a:r>
            <a:r>
              <a:rPr lang="en-GB" sz="3000" b="1" dirty="0" err="1">
                <a:solidFill>
                  <a:schemeClr val="tx1"/>
                </a:solidFill>
                <a:latin typeface="Verdana" pitchFamily="34" charset="0"/>
                <a:ea typeface="+mn-ea"/>
                <a:cs typeface="+mn-cs"/>
              </a:rPr>
              <a:t>traitement</a:t>
            </a:r>
            <a:r>
              <a:rPr lang="en-GB" sz="3000" b="1" dirty="0">
                <a:solidFill>
                  <a:schemeClr val="tx1"/>
                </a:solidFill>
                <a:latin typeface="Verdana" pitchFamily="34" charset="0"/>
                <a:ea typeface="+mn-ea"/>
                <a:cs typeface="+mn-cs"/>
              </a:rPr>
              <a:t> de </a:t>
            </a:r>
            <a:r>
              <a:rPr lang="en-GB" sz="3000" b="1" dirty="0" err="1">
                <a:solidFill>
                  <a:schemeClr val="tx1"/>
                </a:solidFill>
                <a:latin typeface="Verdana" pitchFamily="34" charset="0"/>
                <a:ea typeface="+mn-ea"/>
                <a:cs typeface="+mn-cs"/>
              </a:rPr>
              <a:t>l’obésité</a:t>
            </a:r>
            <a:r>
              <a:rPr lang="en-GB" sz="3000" b="1" dirty="0">
                <a:solidFill>
                  <a:schemeClr val="tx1"/>
                </a:solidFill>
                <a:latin typeface="Verdana" pitchFamily="34" charset="0"/>
                <a:ea typeface="+mn-ea"/>
                <a:cs typeface="+mn-cs"/>
              </a:rPr>
              <a:t/>
            </a:r>
            <a:br>
              <a:rPr lang="en-GB" sz="3000" b="1" dirty="0">
                <a:solidFill>
                  <a:schemeClr val="tx1"/>
                </a:solidFill>
                <a:latin typeface="Verdana" pitchFamily="34" charset="0"/>
                <a:ea typeface="+mn-ea"/>
                <a:cs typeface="+mn-cs"/>
              </a:rPr>
            </a:br>
            <a:endParaRPr lang="fr-FR" dirty="0">
              <a:solidFill>
                <a:schemeClr val="tx1"/>
              </a:solidFill>
            </a:endParaRPr>
          </a:p>
        </p:txBody>
      </p:sp>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11561" y="1340768"/>
            <a:ext cx="7632848" cy="5328591"/>
          </a:xfrm>
          <a:prstGeom prst="rect">
            <a:avLst/>
          </a:prstGeom>
          <a:ln/>
        </p:spPr>
        <p:style>
          <a:lnRef idx="3">
            <a:schemeClr val="lt1"/>
          </a:lnRef>
          <a:fillRef idx="1">
            <a:schemeClr val="accent2"/>
          </a:fillRef>
          <a:effectRef idx="1">
            <a:schemeClr val="accent2"/>
          </a:effectRef>
          <a:fontRef idx="minor">
            <a:schemeClr val="lt1"/>
          </a:fontRef>
        </p:style>
      </p:pic>
    </p:spTree>
    <p:extLst>
      <p:ext uri="{BB962C8B-B14F-4D97-AF65-F5344CB8AC3E}">
        <p14:creationId xmlns:p14="http://schemas.microsoft.com/office/powerpoint/2010/main" val="35520712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14282" y="1643050"/>
            <a:ext cx="8929718" cy="5214950"/>
          </a:xfrm>
        </p:spPr>
        <p:txBody>
          <a:bodyPr>
            <a:normAutofit/>
          </a:bodyPr>
          <a:lstStyle/>
          <a:p>
            <a:pPr marL="0" indent="0">
              <a:lnSpc>
                <a:spcPct val="150000"/>
              </a:lnSpc>
              <a:buNone/>
            </a:pPr>
            <a:r>
              <a:rPr lang="fr-FR" dirty="0" smtClean="0">
                <a:latin typeface="Times New Roman" pitchFamily="18" charset="0"/>
                <a:cs typeface="Times New Roman" pitchFamily="18" charset="0"/>
              </a:rPr>
              <a:t>La prescription diététique est un acte thérapeutique à part entière.</a:t>
            </a:r>
          </a:p>
          <a:p>
            <a:pPr marL="0" lvl="0" indent="0">
              <a:buClr>
                <a:srgbClr val="9C007F"/>
              </a:buClr>
              <a:buNone/>
            </a:pPr>
            <a:r>
              <a:rPr lang="fr-FR" dirty="0" smtClean="0">
                <a:latin typeface="Times New Roman" pitchFamily="18" charset="0"/>
                <a:cs typeface="Times New Roman" pitchFamily="18" charset="0"/>
              </a:rPr>
              <a:t> </a:t>
            </a:r>
            <a:r>
              <a:rPr lang="fr-FR" dirty="0">
                <a:solidFill>
                  <a:prstClr val="black"/>
                </a:solidFill>
                <a:latin typeface="Times New Roman" pitchFamily="18" charset="0"/>
                <a:cs typeface="Times New Roman" pitchFamily="18" charset="0"/>
              </a:rPr>
              <a:t>Il faut agir sur l’aspect quantitatif, l’aspect qualitatif et le comportement alimentaire:</a:t>
            </a:r>
          </a:p>
          <a:p>
            <a:pPr marL="0" lvl="0" indent="0">
              <a:buClr>
                <a:srgbClr val="9C007F"/>
              </a:buClr>
              <a:buNone/>
            </a:pPr>
            <a:r>
              <a:rPr lang="fr-FR" b="1" dirty="0">
                <a:solidFill>
                  <a:prstClr val="black"/>
                </a:solidFill>
                <a:latin typeface="Times New Roman" pitchFamily="18" charset="0"/>
                <a:cs typeface="Times New Roman" pitchFamily="18" charset="0"/>
              </a:rPr>
              <a:t>1- Modifications quantitatives: </a:t>
            </a:r>
          </a:p>
          <a:p>
            <a:pPr marL="0" lvl="0" indent="0">
              <a:buClr>
                <a:srgbClr val="9C007F"/>
              </a:buClr>
              <a:buFont typeface="Wingdings" pitchFamily="2" charset="2"/>
              <a:buChar char="Ø"/>
            </a:pPr>
            <a:r>
              <a:rPr lang="fr-FR" dirty="0">
                <a:solidFill>
                  <a:prstClr val="black"/>
                </a:solidFill>
                <a:latin typeface="Times New Roman" pitchFamily="18" charset="0"/>
                <a:cs typeface="Times New Roman" pitchFamily="18" charset="0"/>
              </a:rPr>
              <a:t>Une réduction de 30% des apports est recommandée</a:t>
            </a:r>
          </a:p>
          <a:p>
            <a:pPr marL="0" lvl="0" indent="0">
              <a:buClr>
                <a:srgbClr val="9C007F"/>
              </a:buClr>
              <a:buFont typeface="Wingdings" pitchFamily="2" charset="2"/>
              <a:buChar char="Ø"/>
            </a:pPr>
            <a:r>
              <a:rPr lang="fr-FR" dirty="0">
                <a:solidFill>
                  <a:prstClr val="black"/>
                </a:solidFill>
                <a:latin typeface="Times New Roman" pitchFamily="18" charset="0"/>
                <a:cs typeface="Times New Roman" pitchFamily="18" charset="0"/>
              </a:rPr>
              <a:t>Assurer des apports de sécurité de 0,8g/kg/j de protéines pour préserver la masse maigre</a:t>
            </a:r>
          </a:p>
          <a:p>
            <a:pPr marL="0" lvl="0" indent="0">
              <a:buClr>
                <a:srgbClr val="9C007F"/>
              </a:buClr>
              <a:buFont typeface="Wingdings" pitchFamily="2" charset="2"/>
              <a:buChar char="Ø"/>
            </a:pPr>
            <a:r>
              <a:rPr lang="fr-FR" dirty="0">
                <a:solidFill>
                  <a:prstClr val="black"/>
                </a:solidFill>
                <a:latin typeface="Times New Roman" pitchFamily="18" charset="0"/>
                <a:cs typeface="Times New Roman" pitchFamily="18" charset="0"/>
              </a:rPr>
              <a:t>Éviter les prescriptions &lt; 1200kcal/j car engendrent des carences en vitamines et oligoéléments à long terme</a:t>
            </a:r>
            <a:endParaRPr lang="fr-FR" dirty="0" smtClean="0">
              <a:latin typeface="Times New Roman" pitchFamily="18" charset="0"/>
              <a:cs typeface="Times New Roman" pitchFamily="18" charset="0"/>
            </a:endParaRPr>
          </a:p>
        </p:txBody>
      </p:sp>
      <p:sp>
        <p:nvSpPr>
          <p:cNvPr id="4" name="ZoneTexte 3"/>
          <p:cNvSpPr txBox="1"/>
          <p:nvPr/>
        </p:nvSpPr>
        <p:spPr>
          <a:xfrm>
            <a:off x="2071670" y="928670"/>
            <a:ext cx="5094472" cy="584775"/>
          </a:xfrm>
          <a:prstGeom prst="rect">
            <a:avLst/>
          </a:prstGeom>
          <a:noFill/>
        </p:spPr>
        <p:txBody>
          <a:bodyPr wrap="none" rtlCol="0">
            <a:spAutoFit/>
          </a:bodyPr>
          <a:lstStyle/>
          <a:p>
            <a:pPr algn="ctr"/>
            <a:r>
              <a:rPr lang="fr-FR" sz="3200" b="1" dirty="0" smtClean="0">
                <a:solidFill>
                  <a:srgbClr val="FF0000"/>
                </a:solidFill>
                <a:latin typeface="Times New Roman" pitchFamily="18" charset="0"/>
                <a:cs typeface="Times New Roman" pitchFamily="18" charset="0"/>
              </a:rPr>
              <a:t>I/ Alimentation et diététique</a:t>
            </a:r>
            <a:endParaRPr lang="fr-FR" sz="3200" b="1"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heckerboard(across)">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checkerboard(across)">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checkerboard(across)">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checkerboard(across)">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checkerboard(across)">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checkerboard(across)">
                                      <p:cBhvr>
                                        <p:cTn id="3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14282" y="642918"/>
            <a:ext cx="8929718" cy="6215082"/>
          </a:xfrm>
        </p:spPr>
        <p:txBody>
          <a:bodyPr>
            <a:normAutofit/>
          </a:bodyPr>
          <a:lstStyle/>
          <a:p>
            <a:pPr marL="0" indent="0">
              <a:buNone/>
            </a:pPr>
            <a:r>
              <a:rPr lang="fr-FR" b="1" dirty="0" smtClean="0">
                <a:latin typeface="Times New Roman" pitchFamily="18" charset="0"/>
                <a:cs typeface="Times New Roman" pitchFamily="18" charset="0"/>
              </a:rPr>
              <a:t>2- Modifications qualitatives: </a:t>
            </a:r>
          </a:p>
          <a:p>
            <a:pPr marL="0" indent="0">
              <a:buFont typeface="Wingdings" pitchFamily="2" charset="2"/>
              <a:buChar char="Ø"/>
            </a:pPr>
            <a:r>
              <a:rPr lang="fr-FR" dirty="0" smtClean="0">
                <a:latin typeface="Times New Roman" pitchFamily="18" charset="0"/>
                <a:cs typeface="Times New Roman" pitchFamily="18" charset="0"/>
              </a:rPr>
              <a:t>Réduire les apports lipidiques visibles (huiles, beurre, margarines,  crème et sauces) ou cachés (viande grasse, fromages, </a:t>
            </a:r>
            <a:r>
              <a:rPr lang="fr-FR" dirty="0" err="1" smtClean="0">
                <a:latin typeface="Times New Roman" pitchFamily="18" charset="0"/>
                <a:cs typeface="Times New Roman" pitchFamily="18" charset="0"/>
              </a:rPr>
              <a:t>patisseries</a:t>
            </a:r>
            <a:r>
              <a:rPr lang="fr-FR" dirty="0" smtClean="0">
                <a:latin typeface="Times New Roman" pitchFamily="18" charset="0"/>
                <a:cs typeface="Times New Roman" pitchFamily="18" charset="0"/>
              </a:rPr>
              <a:t>, crèmes glacées, frittes et chips)</a:t>
            </a:r>
          </a:p>
          <a:p>
            <a:pPr marL="0" indent="0">
              <a:buFont typeface="Wingdings" pitchFamily="2" charset="2"/>
              <a:buChar char="Ø"/>
            </a:pPr>
            <a:r>
              <a:rPr lang="fr-FR" dirty="0" smtClean="0">
                <a:latin typeface="Times New Roman" pitchFamily="18" charset="0"/>
                <a:cs typeface="Times New Roman" pitchFamily="18" charset="0"/>
              </a:rPr>
              <a:t>Changer le mode de cuisson ( à la vapeur, au four)</a:t>
            </a:r>
          </a:p>
          <a:p>
            <a:pPr marL="0" indent="0">
              <a:buFont typeface="Wingdings" pitchFamily="2" charset="2"/>
              <a:buChar char="Ø"/>
            </a:pPr>
            <a:r>
              <a:rPr lang="fr-FR" dirty="0" smtClean="0">
                <a:latin typeface="Times New Roman" pitchFamily="18" charset="0"/>
                <a:cs typeface="Times New Roman" pitchFamily="18" charset="0"/>
              </a:rPr>
              <a:t>Limiter les apports en calories vides : boissons sucrées… </a:t>
            </a:r>
          </a:p>
          <a:p>
            <a:pPr marL="0" indent="0">
              <a:buFont typeface="Wingdings" pitchFamily="2" charset="2"/>
              <a:buChar char="Ø"/>
            </a:pPr>
            <a:r>
              <a:rPr lang="fr-FR" dirty="0" smtClean="0">
                <a:latin typeface="Times New Roman" pitchFamily="18" charset="0"/>
                <a:cs typeface="Times New Roman" pitchFamily="18" charset="0"/>
              </a:rPr>
              <a:t>Favoriser l’apport des aliments à faible densité énergétique : riches en minéraux, micronutriments et fibres (fruits et légumes)</a:t>
            </a:r>
          </a:p>
          <a:p>
            <a:pPr marL="0" indent="0">
              <a:buFont typeface="Wingdings" pitchFamily="2" charset="2"/>
              <a:buChar char="Ø"/>
            </a:pPr>
            <a:r>
              <a:rPr lang="fr-FR" dirty="0" smtClean="0">
                <a:latin typeface="Times New Roman" pitchFamily="18" charset="0"/>
                <a:cs typeface="Times New Roman" pitchFamily="18" charset="0"/>
              </a:rPr>
              <a:t>Les légumes et les fruits doivent constituer la part la plus importantes des repas </a:t>
            </a:r>
          </a:p>
          <a:p>
            <a:pPr marL="0" indent="0">
              <a:buFont typeface="Wingdings" pitchFamily="2" charset="2"/>
              <a:buChar char="Ø"/>
            </a:pPr>
            <a:r>
              <a:rPr lang="fr-FR" dirty="0" smtClean="0">
                <a:latin typeface="Times New Roman" pitchFamily="18" charset="0"/>
                <a:cs typeface="Times New Roman" pitchFamily="18" charset="0"/>
              </a:rPr>
              <a:t>Les céréales, la pomme de terre et les légumineuses gardent toujours leur places tant que les apports sont maitrisés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heckerboard(across)">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heckerboard(across)">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heckerboard(across)">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checkerboard(across)">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checkerboard(across)">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checkerboard(across)">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14282" y="785794"/>
            <a:ext cx="8929718" cy="6072206"/>
          </a:xfrm>
        </p:spPr>
        <p:txBody>
          <a:bodyPr/>
          <a:lstStyle/>
          <a:p>
            <a:pPr marL="0" indent="0">
              <a:buNone/>
            </a:pPr>
            <a:r>
              <a:rPr lang="fr-FR" b="1" dirty="0" smtClean="0">
                <a:latin typeface="Times New Roman" pitchFamily="18" charset="0"/>
                <a:cs typeface="Times New Roman" pitchFamily="18" charset="0"/>
              </a:rPr>
              <a:t>3- Nombre et répartition des repas</a:t>
            </a:r>
          </a:p>
          <a:p>
            <a:pPr marL="0" indent="0">
              <a:buNone/>
            </a:pPr>
            <a:r>
              <a:rPr lang="fr-FR" dirty="0">
                <a:latin typeface="Times New Roman" pitchFamily="18" charset="0"/>
                <a:cs typeface="Times New Roman" pitchFamily="18" charset="0"/>
              </a:rPr>
              <a:t>L</a:t>
            </a:r>
            <a:r>
              <a:rPr lang="fr-FR" dirty="0" smtClean="0">
                <a:latin typeface="Times New Roman" pitchFamily="18" charset="0"/>
                <a:cs typeface="Times New Roman" pitchFamily="18" charset="0"/>
              </a:rPr>
              <a:t>e fractionnement organisé de l’alimentation peut limiter les prises extra prandiales et le comportement de grignotage.</a:t>
            </a:r>
          </a:p>
          <a:p>
            <a:pPr marL="0" indent="0">
              <a:buNone/>
            </a:pPr>
            <a:r>
              <a:rPr lang="fr-FR" b="1" dirty="0" smtClean="0">
                <a:latin typeface="Times New Roman" pitchFamily="18" charset="0"/>
                <a:cs typeface="Times New Roman" pitchFamily="18" charset="0"/>
              </a:rPr>
              <a:t>4- Rétablir un comportement alimentaire normal:</a:t>
            </a:r>
          </a:p>
          <a:p>
            <a:pPr marL="0" indent="0">
              <a:buNone/>
            </a:pPr>
            <a:r>
              <a:rPr lang="fr-FR" dirty="0" smtClean="0">
                <a:latin typeface="Times New Roman" pitchFamily="18" charset="0"/>
                <a:cs typeface="Times New Roman" pitchFamily="18" charset="0"/>
              </a:rPr>
              <a:t>a- Rétablissement du petit déjeuner qui doit couvrir 25% des AEJ</a:t>
            </a:r>
          </a:p>
          <a:p>
            <a:pPr marL="0" indent="0">
              <a:buNone/>
            </a:pPr>
            <a:r>
              <a:rPr lang="fr-FR" dirty="0" smtClean="0">
                <a:latin typeface="Times New Roman" pitchFamily="18" charset="0"/>
                <a:cs typeface="Times New Roman" pitchFamily="18" charset="0"/>
              </a:rPr>
              <a:t>b- Lutter contre les facteurs déclenchant des TCA par gestion des situations de stress par d’autres moyens (sortir, téléphoner, se baigner…)</a:t>
            </a:r>
            <a:r>
              <a:rPr lang="fr-FR" sz="2500" dirty="0" smtClean="0">
                <a:latin typeface="Times New Roman" pitchFamily="18" charset="0"/>
                <a:cs typeface="Times New Roman" pitchFamily="18" charset="0"/>
              </a:rPr>
              <a:t>et assurer des repas à table entre la famille</a:t>
            </a:r>
          </a:p>
          <a:p>
            <a:pPr marL="0" indent="0">
              <a:buNone/>
            </a:pPr>
            <a:r>
              <a:rPr lang="fr-FR" dirty="0" smtClean="0">
                <a:latin typeface="Times New Roman" pitchFamily="18" charset="0"/>
                <a:cs typeface="Times New Roman" pitchFamily="18" charset="0"/>
              </a:rPr>
              <a:t>c- Réduire l’hyperphagie prandiale (avoir des petites assiettes, ne pas les finir, ne pas se resservir, utiliser une fourchette …) </a:t>
            </a:r>
            <a:endParaRPr lang="fr-FR"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heckerboard(across)">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heckerboard(across)">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heckerboard(across)">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checkerboard(across)">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checkerboard(across)">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14282" y="285728"/>
            <a:ext cx="8929718" cy="1143000"/>
          </a:xfrm>
        </p:spPr>
        <p:txBody>
          <a:bodyPr anchor="ctr">
            <a:normAutofit/>
          </a:bodyPr>
          <a:lstStyle/>
          <a:p>
            <a:pPr lvl="0" algn="ctr"/>
            <a:r>
              <a:rPr lang="fr-FR" sz="3600" b="1" dirty="0" smtClean="0">
                <a:solidFill>
                  <a:srgbClr val="FF0000"/>
                </a:solidFill>
                <a:latin typeface="Times New Roman" pitchFamily="18" charset="0"/>
                <a:cs typeface="Times New Roman" pitchFamily="18" charset="0"/>
              </a:rPr>
              <a:t>II/Activité physique </a:t>
            </a:r>
            <a:endParaRPr lang="fr-FR" sz="3600" b="1" dirty="0">
              <a:solidFill>
                <a:srgbClr val="FF0000"/>
              </a:solidFill>
              <a:latin typeface="Times New Roman" pitchFamily="18" charset="0"/>
              <a:cs typeface="Times New Roman" pitchFamily="18" charset="0"/>
            </a:endParaRPr>
          </a:p>
        </p:txBody>
      </p:sp>
      <p:sp>
        <p:nvSpPr>
          <p:cNvPr id="3" name="Espace réservé du contenu 2"/>
          <p:cNvSpPr>
            <a:spLocks noGrp="1"/>
          </p:cNvSpPr>
          <p:nvPr>
            <p:ph idx="1"/>
          </p:nvPr>
        </p:nvSpPr>
        <p:spPr>
          <a:xfrm>
            <a:off x="214282" y="1571612"/>
            <a:ext cx="8929718" cy="5286388"/>
          </a:xfrm>
        </p:spPr>
        <p:txBody>
          <a:bodyPr>
            <a:normAutofit/>
          </a:bodyPr>
          <a:lstStyle/>
          <a:p>
            <a:pPr>
              <a:buFont typeface="Wingdings" pitchFamily="2" charset="2"/>
              <a:buChar char="Ø"/>
            </a:pPr>
            <a:r>
              <a:rPr lang="fr-FR" dirty="0" smtClean="0">
                <a:latin typeface="Times New Roman" pitchFamily="18" charset="0"/>
                <a:cs typeface="Times New Roman" pitchFamily="18" charset="0"/>
              </a:rPr>
              <a:t>La pratique d’une activité physique régulière constitue un élément important de la perte pondérale mais surtout de la prévention de la rechute à long terme</a:t>
            </a:r>
          </a:p>
          <a:p>
            <a:pPr>
              <a:buFont typeface="Wingdings" pitchFamily="2" charset="2"/>
              <a:buChar char="Ø"/>
            </a:pPr>
            <a:r>
              <a:rPr lang="fr-FR" dirty="0" smtClean="0">
                <a:latin typeface="Times New Roman" pitchFamily="18" charset="0"/>
                <a:cs typeface="Times New Roman" pitchFamily="18" charset="0"/>
              </a:rPr>
              <a:t>Les activités physiques d’intensité modérée mais de durée prolongée seront privilégiées: La marche, le vélo, la piscine</a:t>
            </a:r>
            <a:r>
              <a:rPr lang="fr-FR" sz="2500" dirty="0" smtClean="0">
                <a:latin typeface="Times New Roman" pitchFamily="18" charset="0"/>
                <a:cs typeface="Times New Roman" pitchFamily="18" charset="0"/>
              </a:rPr>
              <a:t>. </a:t>
            </a:r>
            <a:endParaRPr lang="fr-FR" sz="2500" dirty="0">
              <a:latin typeface="Times New Roman" pitchFamily="18" charset="0"/>
              <a:cs typeface="Times New Roman" pitchFamily="18" charset="0"/>
            </a:endParaRPr>
          </a:p>
          <a:p>
            <a:pPr>
              <a:buFont typeface="Wingdings" pitchFamily="2" charset="2"/>
              <a:buChar char="Ø"/>
            </a:pPr>
            <a:r>
              <a:rPr lang="fr-FR" dirty="0" smtClean="0">
                <a:latin typeface="Times New Roman" pitchFamily="18" charset="0"/>
                <a:cs typeface="Times New Roman" pitchFamily="18" charset="0"/>
              </a:rPr>
              <a:t>La course à pied est réservée aux obèses classe I</a:t>
            </a:r>
          </a:p>
          <a:p>
            <a:pPr>
              <a:buFont typeface="Wingdings" pitchFamily="2" charset="2"/>
              <a:buChar char="Ø"/>
            </a:pPr>
            <a:r>
              <a:rPr lang="fr-FR" dirty="0" smtClean="0">
                <a:solidFill>
                  <a:prstClr val="black"/>
                </a:solidFill>
                <a:latin typeface="Times New Roman" pitchFamily="18" charset="0"/>
                <a:cs typeface="Times New Roman" pitchFamily="18" charset="0"/>
              </a:rPr>
              <a:t>La </a:t>
            </a:r>
            <a:r>
              <a:rPr lang="fr-FR" dirty="0">
                <a:solidFill>
                  <a:prstClr val="black"/>
                </a:solidFill>
                <a:latin typeface="Times New Roman" pitchFamily="18" charset="0"/>
                <a:cs typeface="Times New Roman" pitchFamily="18" charset="0"/>
              </a:rPr>
              <a:t>pratique d’une activité physique vigoureuse, si elle est souhaitée par le patient, nécessitera la réalisation préalable d’un test </a:t>
            </a:r>
            <a:r>
              <a:rPr lang="fr-FR" dirty="0" smtClean="0">
                <a:solidFill>
                  <a:prstClr val="black"/>
                </a:solidFill>
                <a:latin typeface="Times New Roman" pitchFamily="18" charset="0"/>
                <a:cs typeface="Times New Roman" pitchFamily="18" charset="0"/>
              </a:rPr>
              <a:t>d’effort</a:t>
            </a:r>
            <a:r>
              <a:rPr lang="fr-FR" dirty="0">
                <a:solidFill>
                  <a:prstClr val="black"/>
                </a:solidFill>
                <a:latin typeface="Times New Roman" pitchFamily="18" charset="0"/>
                <a:cs typeface="Times New Roman" pitchFamily="18" charset="0"/>
              </a:rPr>
              <a:t> </a:t>
            </a:r>
            <a:r>
              <a:rPr lang="fr-FR" dirty="0" smtClean="0">
                <a:solidFill>
                  <a:prstClr val="black"/>
                </a:solidFill>
                <a:latin typeface="Times New Roman" pitchFamily="18" charset="0"/>
                <a:cs typeface="Times New Roman" pitchFamily="18" charset="0"/>
              </a:rPr>
              <a:t>(</a:t>
            </a:r>
            <a:r>
              <a:rPr lang="fr-FR" dirty="0">
                <a:solidFill>
                  <a:prstClr val="black"/>
                </a:solidFill>
                <a:latin typeface="Times New Roman" pitchFamily="18" charset="0"/>
                <a:cs typeface="Times New Roman" pitchFamily="18" charset="0"/>
              </a:rPr>
              <a:t>homme âgé de 45 ans ou plus ou d’une femme âgée de 55 ans ou plus, qu’il existe des facteurs de risque vasculaire, des signes ou symptômes de maladie coronaire, une pathologie cardiaque, pulmonaire ou </a:t>
            </a:r>
            <a:r>
              <a:rPr lang="fr-FR" dirty="0" smtClean="0">
                <a:solidFill>
                  <a:prstClr val="black"/>
                </a:solidFill>
                <a:latin typeface="Times New Roman" pitchFamily="18" charset="0"/>
                <a:cs typeface="Times New Roman" pitchFamily="18" charset="0"/>
              </a:rPr>
              <a:t>métabolique)</a:t>
            </a:r>
            <a:endParaRPr lang="fr-FR" dirty="0">
              <a:solidFill>
                <a:prstClr val="black"/>
              </a:solidFill>
              <a:latin typeface="Times New Roman" pitchFamily="18" charset="0"/>
              <a:cs typeface="Times New Roman" pitchFamily="18" charset="0"/>
            </a:endParaRPr>
          </a:p>
          <a:p>
            <a:pPr marL="0" indent="0">
              <a:buNone/>
            </a:pPr>
            <a:endParaRPr lang="fr-FR" dirty="0" smtClean="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heckerboard(across)">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checkerboard(across)">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checkerboard(across)">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checkerboard(across)">
                                      <p:cBhvr>
                                        <p:cTn id="2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14282" y="285728"/>
            <a:ext cx="8929718" cy="1143000"/>
          </a:xfrm>
        </p:spPr>
        <p:txBody>
          <a:bodyPr anchor="ctr">
            <a:normAutofit/>
          </a:bodyPr>
          <a:lstStyle/>
          <a:p>
            <a:pPr algn="ctr"/>
            <a:r>
              <a:rPr lang="fr-FR" sz="3600" b="1" dirty="0" smtClean="0">
                <a:solidFill>
                  <a:srgbClr val="FF0000"/>
                </a:solidFill>
                <a:latin typeface="Times New Roman" pitchFamily="18" charset="0"/>
                <a:cs typeface="Times New Roman" pitchFamily="18" charset="0"/>
              </a:rPr>
              <a:t>Traitement médicamenteux</a:t>
            </a:r>
            <a:endParaRPr lang="fr-FR" sz="3600" b="1" dirty="0">
              <a:solidFill>
                <a:srgbClr val="FF0000"/>
              </a:solidFill>
              <a:latin typeface="Times New Roman" pitchFamily="18" charset="0"/>
              <a:cs typeface="Times New Roman" pitchFamily="18" charset="0"/>
            </a:endParaRPr>
          </a:p>
        </p:txBody>
      </p:sp>
      <p:sp>
        <p:nvSpPr>
          <p:cNvPr id="5" name="Rectangle 9"/>
          <p:cNvSpPr>
            <a:spLocks noChangeArrowheads="1"/>
          </p:cNvSpPr>
          <p:nvPr/>
        </p:nvSpPr>
        <p:spPr bwMode="auto">
          <a:xfrm>
            <a:off x="390525" y="1268760"/>
            <a:ext cx="5476875" cy="5255865"/>
          </a:xfrm>
          <a:prstGeom prst="rect">
            <a:avLst/>
          </a:prstGeom>
          <a:noFill/>
          <a:ln w="12700">
            <a:noFill/>
            <a:miter lim="800000"/>
            <a:headEnd/>
            <a:tailEnd/>
          </a:ln>
        </p:spPr>
        <p:txBody>
          <a:bodyPr lIns="90488" tIns="44450" rIns="90488" bIns="44450"/>
          <a:lstStyle/>
          <a:p>
            <a:pPr marL="800100" lvl="1" indent="-342900">
              <a:lnSpc>
                <a:spcPct val="120000"/>
              </a:lnSpc>
              <a:spcBef>
                <a:spcPct val="20000"/>
              </a:spcBef>
              <a:buFont typeface="Wingdings" pitchFamily="2" charset="2"/>
              <a:buChar char="Ø"/>
            </a:pPr>
            <a:endParaRPr lang="fr-FR" altLang="fr-FR" sz="2000" dirty="0" smtClean="0">
              <a:latin typeface="Calibri" pitchFamily="34" charset="0"/>
            </a:endParaRPr>
          </a:p>
          <a:p>
            <a:pPr marL="800100" lvl="1" indent="-342900">
              <a:lnSpc>
                <a:spcPct val="120000"/>
              </a:lnSpc>
              <a:spcBef>
                <a:spcPct val="20000"/>
              </a:spcBef>
              <a:buFont typeface="Wingdings" pitchFamily="2" charset="2"/>
              <a:buChar char="Ø"/>
            </a:pPr>
            <a:endParaRPr lang="fr-FR" altLang="fr-FR" sz="2000" dirty="0">
              <a:latin typeface="Calibri" pitchFamily="34" charset="0"/>
            </a:endParaRPr>
          </a:p>
          <a:p>
            <a:pPr marL="800100" lvl="1" indent="-342900">
              <a:lnSpc>
                <a:spcPct val="120000"/>
              </a:lnSpc>
              <a:spcBef>
                <a:spcPct val="20000"/>
              </a:spcBef>
              <a:buFont typeface="Wingdings" pitchFamily="2" charset="2"/>
              <a:buChar char="Ø"/>
            </a:pPr>
            <a:endParaRPr lang="fr-FR" altLang="fr-FR" sz="2000" dirty="0" smtClean="0">
              <a:latin typeface="Calibri" pitchFamily="34" charset="0"/>
            </a:endParaRPr>
          </a:p>
          <a:p>
            <a:pPr marL="800100" lvl="1" indent="-342900">
              <a:lnSpc>
                <a:spcPct val="120000"/>
              </a:lnSpc>
              <a:spcBef>
                <a:spcPct val="20000"/>
              </a:spcBef>
              <a:buFont typeface="Wingdings" pitchFamily="2" charset="2"/>
              <a:buChar char="Ø"/>
            </a:pPr>
            <a:endParaRPr lang="fr-FR" altLang="fr-FR" sz="2000" dirty="0">
              <a:latin typeface="Calibri" pitchFamily="34" charset="0"/>
            </a:endParaRPr>
          </a:p>
          <a:p>
            <a:pPr lvl="1">
              <a:lnSpc>
                <a:spcPct val="120000"/>
              </a:lnSpc>
              <a:spcBef>
                <a:spcPct val="20000"/>
              </a:spcBef>
            </a:pPr>
            <a:endParaRPr lang="fr-FR" altLang="fr-FR" sz="2000" dirty="0">
              <a:latin typeface="Calibri" pitchFamily="34" charset="0"/>
            </a:endParaRPr>
          </a:p>
          <a:p>
            <a:pPr>
              <a:lnSpc>
                <a:spcPct val="120000"/>
              </a:lnSpc>
              <a:spcBef>
                <a:spcPct val="20000"/>
              </a:spcBef>
            </a:pPr>
            <a:endParaRPr lang="fr-FR" altLang="fr-FR" sz="2000" dirty="0">
              <a:latin typeface="Calibri" pitchFamily="34" charset="0"/>
            </a:endParaRPr>
          </a:p>
          <a:p>
            <a:pPr marL="342900" indent="-342900">
              <a:lnSpc>
                <a:spcPct val="120000"/>
              </a:lnSpc>
              <a:spcBef>
                <a:spcPct val="20000"/>
              </a:spcBef>
              <a:buFontTx/>
              <a:buChar char="•"/>
            </a:pPr>
            <a:endParaRPr lang="fr-FR" altLang="fr-FR" sz="2000" dirty="0">
              <a:latin typeface="Calibri" pitchFamily="34" charset="0"/>
            </a:endParaRPr>
          </a:p>
        </p:txBody>
      </p:sp>
      <p:sp>
        <p:nvSpPr>
          <p:cNvPr id="7" name="Text Box 14"/>
          <p:cNvSpPr txBox="1">
            <a:spLocks noChangeArrowheads="1"/>
          </p:cNvSpPr>
          <p:nvPr/>
        </p:nvSpPr>
        <p:spPr bwMode="auto">
          <a:xfrm>
            <a:off x="6084168" y="2930168"/>
            <a:ext cx="288032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defRPr/>
            </a:pPr>
            <a:endParaRPr lang="fr-FR" altLang="fr-FR" dirty="0">
              <a:ea typeface="ＭＳ Ｐゴシック" panose="020B0600070205080204" pitchFamily="34" charset="-128"/>
            </a:endParaRPr>
          </a:p>
          <a:p>
            <a:pPr>
              <a:defRPr/>
            </a:pPr>
            <a:endParaRPr lang="fr-FR" altLang="fr-FR" dirty="0">
              <a:effectLst>
                <a:outerShdw blurRad="38100" dist="38100" dir="2700000" algn="tl">
                  <a:srgbClr val="C0C0C0"/>
                </a:outerShdw>
              </a:effectLst>
              <a:ea typeface="ＭＳ Ｐゴシック" panose="020B0600070205080204" pitchFamily="34" charset="-128"/>
              <a:sym typeface="Wingdings" panose="05000000000000000000" pitchFamily="2" charset="2"/>
            </a:endParaRPr>
          </a:p>
        </p:txBody>
      </p:sp>
      <p:pic>
        <p:nvPicPr>
          <p:cNvPr id="2051"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963533" y="1988840"/>
            <a:ext cx="3023878" cy="1542422"/>
          </a:xfrm>
          <a:prstGeom prst="rect">
            <a:avLst/>
          </a:prstGeom>
          <a:ln/>
        </p:spPr>
        <p:style>
          <a:lnRef idx="2">
            <a:schemeClr val="dk1"/>
          </a:lnRef>
          <a:fillRef idx="1">
            <a:schemeClr val="lt1"/>
          </a:fillRef>
          <a:effectRef idx="0">
            <a:schemeClr val="dk1"/>
          </a:effectRef>
          <a:fontRef idx="minor">
            <a:schemeClr val="dk1"/>
          </a:fontRef>
        </p:style>
      </p:pic>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22672" y="3794264"/>
            <a:ext cx="2088232" cy="1728192"/>
          </a:xfrm>
          <a:prstGeom prst="rect">
            <a:avLst/>
          </a:prstGeom>
          <a:ln/>
        </p:spPr>
        <p:style>
          <a:lnRef idx="2">
            <a:schemeClr val="dk1">
              <a:shade val="50000"/>
            </a:schemeClr>
          </a:lnRef>
          <a:fillRef idx="1">
            <a:schemeClr val="dk1"/>
          </a:fillRef>
          <a:effectRef idx="0">
            <a:schemeClr val="dk1"/>
          </a:effectRef>
          <a:fontRef idx="minor">
            <a:schemeClr val="lt1"/>
          </a:fontRef>
        </p:style>
      </p:pic>
      <p:pic>
        <p:nvPicPr>
          <p:cNvPr id="205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37245" y="5759083"/>
            <a:ext cx="2859087" cy="969963"/>
          </a:xfrm>
          <a:prstGeom prst="rect">
            <a:avLst/>
          </a:prstGeom>
          <a:ln/>
        </p:spPr>
        <p:style>
          <a:lnRef idx="2">
            <a:schemeClr val="dk1">
              <a:shade val="50000"/>
            </a:schemeClr>
          </a:lnRef>
          <a:fillRef idx="1">
            <a:schemeClr val="dk1"/>
          </a:fillRef>
          <a:effectRef idx="0">
            <a:schemeClr val="dk1"/>
          </a:effectRef>
          <a:fontRef idx="minor">
            <a:schemeClr val="lt1"/>
          </a:fontRef>
        </p:style>
      </p:pic>
      <p:sp>
        <p:nvSpPr>
          <p:cNvPr id="8" name="ZoneTexte 7"/>
          <p:cNvSpPr txBox="1"/>
          <p:nvPr/>
        </p:nvSpPr>
        <p:spPr>
          <a:xfrm>
            <a:off x="2937245" y="1412776"/>
            <a:ext cx="2354835" cy="400110"/>
          </a:xfrm>
          <a:prstGeom prst="rect">
            <a:avLst/>
          </a:prstGeom>
          <a:noFill/>
        </p:spPr>
        <p:txBody>
          <a:bodyPr wrap="square" rtlCol="0">
            <a:spAutoFit/>
          </a:bodyPr>
          <a:lstStyle/>
          <a:p>
            <a:r>
              <a:rPr lang="fr-FR" sz="2000" b="1" dirty="0" smtClean="0"/>
              <a:t>Effet anorexigène</a:t>
            </a:r>
            <a:endParaRPr lang="fr-FR" sz="2000" b="1" dirty="0"/>
          </a:p>
        </p:txBody>
      </p:sp>
      <p:sp>
        <p:nvSpPr>
          <p:cNvPr id="9" name="ZoneTexte 8"/>
          <p:cNvSpPr txBox="1"/>
          <p:nvPr/>
        </p:nvSpPr>
        <p:spPr>
          <a:xfrm>
            <a:off x="6084168" y="5229200"/>
            <a:ext cx="2880320" cy="1477328"/>
          </a:xfrm>
          <a:prstGeom prst="rect">
            <a:avLst/>
          </a:prstGeom>
          <a:noFill/>
        </p:spPr>
        <p:txBody>
          <a:bodyPr wrap="square" rtlCol="0">
            <a:spAutoFit/>
          </a:bodyPr>
          <a:lstStyle/>
          <a:p>
            <a:pPr lvl="0">
              <a:defRPr/>
            </a:pPr>
            <a:r>
              <a:rPr lang="fr-FR" altLang="fr-FR" b="1" dirty="0" err="1" smtClean="0">
                <a:solidFill>
                  <a:prstClr val="black"/>
                </a:solidFill>
                <a:ea typeface="ＭＳ Ｐゴシック" panose="020B0600070205080204" pitchFamily="34" charset="-128"/>
              </a:rPr>
              <a:t>Sibutral</a:t>
            </a:r>
            <a:r>
              <a:rPr lang="fr-FR" altLang="fr-FR" b="1" dirty="0" smtClean="0">
                <a:solidFill>
                  <a:prstClr val="black"/>
                </a:solidFill>
                <a:ea typeface="ＭＳ Ｐゴシック" panose="020B0600070205080204" pitchFamily="34" charset="-128"/>
              </a:rPr>
              <a:t>: </a:t>
            </a:r>
            <a:r>
              <a:rPr lang="fr-FR" altLang="fr-FR" dirty="0" smtClean="0">
                <a:solidFill>
                  <a:prstClr val="black"/>
                </a:solidFill>
                <a:ea typeface="ＭＳ Ｐゴシック" panose="020B0600070205080204" pitchFamily="34" charset="-128"/>
              </a:rPr>
              <a:t>Action </a:t>
            </a:r>
            <a:r>
              <a:rPr lang="fr-FR" altLang="fr-FR" dirty="0">
                <a:solidFill>
                  <a:prstClr val="black"/>
                </a:solidFill>
                <a:ea typeface="ＭＳ Ｐゴシック" panose="020B0600070205080204" pitchFamily="34" charset="-128"/>
              </a:rPr>
              <a:t>sérotoninergique et noradrénergique</a:t>
            </a:r>
          </a:p>
          <a:p>
            <a:pPr lvl="0">
              <a:defRPr/>
            </a:pPr>
            <a:r>
              <a:rPr lang="fr-FR" altLang="fr-FR" dirty="0">
                <a:solidFill>
                  <a:prstClr val="black"/>
                </a:solidFill>
                <a:effectLst>
                  <a:outerShdw blurRad="38100" dist="38100" dir="2700000" algn="tl">
                    <a:srgbClr val="C0C0C0"/>
                  </a:outerShdw>
                </a:effectLst>
                <a:ea typeface="ＭＳ Ｐゴシック" panose="020B0600070205080204" pitchFamily="34" charset="-128"/>
                <a:sym typeface="Wingdings" panose="05000000000000000000" pitchFamily="2" charset="2"/>
              </a:rPr>
              <a:t>Effets secondaires :  Fc et PA</a:t>
            </a:r>
            <a:endParaRPr lang="fr-FR" dirty="0"/>
          </a:p>
        </p:txBody>
      </p:sp>
      <p:sp>
        <p:nvSpPr>
          <p:cNvPr id="10" name="ZoneTexte 9"/>
          <p:cNvSpPr txBox="1"/>
          <p:nvPr/>
        </p:nvSpPr>
        <p:spPr>
          <a:xfrm>
            <a:off x="251520" y="1988840"/>
            <a:ext cx="2232248" cy="1938992"/>
          </a:xfrm>
          <a:prstGeom prst="rect">
            <a:avLst/>
          </a:prstGeom>
          <a:noFill/>
        </p:spPr>
        <p:txBody>
          <a:bodyPr wrap="square" rtlCol="0">
            <a:spAutoFit/>
          </a:bodyPr>
          <a:lstStyle/>
          <a:p>
            <a:r>
              <a:rPr lang="fr-FR" b="1" dirty="0" err="1" smtClean="0"/>
              <a:t>Zoloft</a:t>
            </a:r>
            <a:r>
              <a:rPr lang="fr-FR" b="1" dirty="0" smtClean="0"/>
              <a:t> et prozac:  </a:t>
            </a:r>
            <a:r>
              <a:rPr lang="fr-FR" sz="2000" dirty="0">
                <a:solidFill>
                  <a:prstClr val="black"/>
                </a:solidFill>
                <a:latin typeface="Times New Roman" pitchFamily="18" charset="0"/>
                <a:cs typeface="Times New Roman" pitchFamily="18" charset="0"/>
              </a:rPr>
              <a:t>des antidépresseurs de la famille des inhibiteurs sélectifs de la recapture de la sérotonine. </a:t>
            </a:r>
            <a:endParaRPr lang="fr-FR"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835696" y="704088"/>
            <a:ext cx="6851104" cy="492664"/>
          </a:xfrm>
        </p:spPr>
        <p:txBody>
          <a:bodyPr>
            <a:normAutofit fontScale="90000"/>
          </a:bodyPr>
          <a:lstStyle/>
          <a:p>
            <a:r>
              <a:rPr lang="fr-FR" sz="3600" b="1" dirty="0" smtClean="0">
                <a:solidFill>
                  <a:srgbClr val="FF0000"/>
                </a:solidFill>
                <a:latin typeface="Times New Roman" pitchFamily="18" charset="0"/>
                <a:cs typeface="Times New Roman" pitchFamily="18" charset="0"/>
              </a:rPr>
              <a:t>Traitement </a:t>
            </a:r>
            <a:r>
              <a:rPr lang="fr-FR" sz="3600" b="1" dirty="0">
                <a:solidFill>
                  <a:srgbClr val="FF0000"/>
                </a:solidFill>
                <a:latin typeface="Times New Roman" pitchFamily="18" charset="0"/>
                <a:cs typeface="Times New Roman" pitchFamily="18" charset="0"/>
              </a:rPr>
              <a:t>médicamenteux</a:t>
            </a:r>
            <a:endParaRPr lang="fr-FR" dirty="0"/>
          </a:p>
        </p:txBody>
      </p:sp>
      <p:sp>
        <p:nvSpPr>
          <p:cNvPr id="3" name="Espace réservé du contenu 2"/>
          <p:cNvSpPr>
            <a:spLocks noGrp="1"/>
          </p:cNvSpPr>
          <p:nvPr>
            <p:ph idx="1"/>
          </p:nvPr>
        </p:nvSpPr>
        <p:spPr/>
        <p:txBody>
          <a:bodyPr/>
          <a:lstStyle/>
          <a:p>
            <a:pPr marL="342900" lvl="0" indent="-342900">
              <a:lnSpc>
                <a:spcPct val="120000"/>
              </a:lnSpc>
              <a:buClrTx/>
              <a:buSzTx/>
              <a:buFontTx/>
              <a:buChar char="•"/>
            </a:pPr>
            <a:r>
              <a:rPr lang="fr-FR" altLang="fr-FR" sz="2200" b="1" dirty="0" err="1">
                <a:solidFill>
                  <a:prstClr val="black"/>
                </a:solidFill>
                <a:latin typeface="Calibri" pitchFamily="34" charset="0"/>
              </a:rPr>
              <a:t>Orlistat</a:t>
            </a:r>
            <a:r>
              <a:rPr lang="fr-FR" altLang="fr-FR" sz="2200" b="1" dirty="0">
                <a:solidFill>
                  <a:prstClr val="black"/>
                </a:solidFill>
                <a:latin typeface="Calibri" pitchFamily="34" charset="0"/>
              </a:rPr>
              <a:t>:</a:t>
            </a:r>
          </a:p>
          <a:p>
            <a:pPr marL="800100" lvl="1" indent="-342900">
              <a:lnSpc>
                <a:spcPct val="120000"/>
              </a:lnSpc>
              <a:buClrTx/>
              <a:buSzTx/>
              <a:buFont typeface="Wingdings" pitchFamily="2" charset="2"/>
              <a:buChar char="Ø"/>
            </a:pPr>
            <a:r>
              <a:rPr lang="fr-FR" altLang="fr-FR" sz="2000" dirty="0" err="1">
                <a:solidFill>
                  <a:prstClr val="black"/>
                </a:solidFill>
                <a:latin typeface="Calibri" pitchFamily="34" charset="0"/>
              </a:rPr>
              <a:t>Xenical</a:t>
            </a:r>
            <a:r>
              <a:rPr lang="fr-FR" altLang="fr-FR" sz="2000" dirty="0">
                <a:solidFill>
                  <a:prstClr val="black"/>
                </a:solidFill>
                <a:latin typeface="Calibri" pitchFamily="34" charset="0"/>
              </a:rPr>
              <a:t>  120 mg</a:t>
            </a:r>
          </a:p>
          <a:p>
            <a:pPr marL="800100" lvl="1" indent="-342900">
              <a:lnSpc>
                <a:spcPct val="120000"/>
              </a:lnSpc>
              <a:buClrTx/>
              <a:buSzTx/>
              <a:buFont typeface="Wingdings" pitchFamily="2" charset="2"/>
              <a:buChar char="Ø"/>
            </a:pPr>
            <a:r>
              <a:rPr lang="fr-FR" altLang="fr-FR" sz="2000" dirty="0">
                <a:solidFill>
                  <a:prstClr val="black"/>
                </a:solidFill>
                <a:latin typeface="Calibri" pitchFamily="34" charset="0"/>
              </a:rPr>
              <a:t>Alli 60 </a:t>
            </a:r>
            <a:r>
              <a:rPr lang="fr-FR" altLang="fr-FR" sz="2000" dirty="0" smtClean="0">
                <a:solidFill>
                  <a:prstClr val="black"/>
                </a:solidFill>
                <a:latin typeface="Calibri" pitchFamily="34" charset="0"/>
              </a:rPr>
              <a:t>mg</a:t>
            </a:r>
          </a:p>
          <a:p>
            <a:pPr marL="457200" lvl="1" indent="0">
              <a:lnSpc>
                <a:spcPct val="120000"/>
              </a:lnSpc>
              <a:buClrTx/>
              <a:buSzTx/>
              <a:buNone/>
            </a:pPr>
            <a:r>
              <a:rPr lang="fr-FR" altLang="fr-FR" sz="2000" dirty="0">
                <a:solidFill>
                  <a:prstClr val="black"/>
                </a:solidFill>
                <a:latin typeface="Calibri" pitchFamily="34" charset="0"/>
              </a:rPr>
              <a:t> </a:t>
            </a:r>
            <a:r>
              <a:rPr lang="fr-FR" altLang="fr-FR" sz="2000" dirty="0" smtClean="0">
                <a:solidFill>
                  <a:prstClr val="black"/>
                </a:solidFill>
                <a:latin typeface="Calibri" pitchFamily="34" charset="0"/>
              </a:rPr>
              <a:t>  </a:t>
            </a:r>
          </a:p>
          <a:p>
            <a:pPr marL="457200" lvl="1" indent="0">
              <a:lnSpc>
                <a:spcPct val="120000"/>
              </a:lnSpc>
              <a:buClrTx/>
              <a:buSzTx/>
              <a:buNone/>
            </a:pPr>
            <a:r>
              <a:rPr lang="fr-FR" altLang="fr-FR" sz="2000" dirty="0" smtClean="0">
                <a:solidFill>
                  <a:prstClr val="black"/>
                </a:solidFill>
                <a:latin typeface="Calibri" pitchFamily="34" charset="0"/>
              </a:rPr>
              <a:t>1 </a:t>
            </a:r>
            <a:r>
              <a:rPr lang="fr-FR" altLang="fr-FR" sz="2000" dirty="0" err="1" smtClean="0">
                <a:solidFill>
                  <a:prstClr val="black"/>
                </a:solidFill>
                <a:latin typeface="Calibri" pitchFamily="34" charset="0"/>
              </a:rPr>
              <a:t>gellule</a:t>
            </a:r>
            <a:r>
              <a:rPr lang="fr-FR" altLang="fr-FR" sz="2000" dirty="0" smtClean="0">
                <a:solidFill>
                  <a:prstClr val="black"/>
                </a:solidFill>
                <a:latin typeface="Calibri" pitchFamily="34" charset="0"/>
              </a:rPr>
              <a:t>/repas</a:t>
            </a:r>
            <a:endParaRPr lang="fr-FR" altLang="fr-FR" sz="2000" dirty="0">
              <a:solidFill>
                <a:prstClr val="black"/>
              </a:solidFill>
              <a:latin typeface="Calibri" pitchFamily="34" charset="0"/>
            </a:endParaRPr>
          </a:p>
          <a:p>
            <a:endParaRPr lang="fr-FR" dirty="0"/>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70263" y="2173288"/>
            <a:ext cx="2401887" cy="2511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ZoneTexte 3"/>
          <p:cNvSpPr txBox="1"/>
          <p:nvPr/>
        </p:nvSpPr>
        <p:spPr>
          <a:xfrm>
            <a:off x="5940152" y="2173288"/>
            <a:ext cx="2880320" cy="2308324"/>
          </a:xfrm>
          <a:prstGeom prst="rect">
            <a:avLst/>
          </a:prstGeom>
          <a:noFill/>
        </p:spPr>
        <p:txBody>
          <a:bodyPr wrap="square" rtlCol="0">
            <a:spAutoFit/>
          </a:bodyPr>
          <a:lstStyle/>
          <a:p>
            <a:r>
              <a:rPr lang="fr-FR" b="1" dirty="0" smtClean="0"/>
              <a:t>Inhibiteurs de la lipase pancréatique: </a:t>
            </a:r>
            <a:r>
              <a:rPr lang="fr-FR" dirty="0"/>
              <a:t>Il provoque une réduction de la digestion et de l’absorption des graisses d’environ 20 %. </a:t>
            </a:r>
            <a:endParaRPr lang="fr-FR" dirty="0" smtClean="0"/>
          </a:p>
          <a:p>
            <a:r>
              <a:rPr lang="fr-FR" b="1" dirty="0" smtClean="0"/>
              <a:t>Effet secondaire: </a:t>
            </a:r>
            <a:r>
              <a:rPr lang="fr-FR" dirty="0" smtClean="0"/>
              <a:t>troubles digestifs</a:t>
            </a:r>
            <a:endParaRPr lang="fr-FR" dirty="0"/>
          </a:p>
        </p:txBody>
      </p:sp>
    </p:spTree>
    <p:extLst>
      <p:ext uri="{BB962C8B-B14F-4D97-AF65-F5344CB8AC3E}">
        <p14:creationId xmlns:p14="http://schemas.microsoft.com/office/powerpoint/2010/main" val="287533362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339752" y="704088"/>
            <a:ext cx="6347048" cy="636680"/>
          </a:xfrm>
        </p:spPr>
        <p:txBody>
          <a:bodyPr/>
          <a:lstStyle/>
          <a:p>
            <a:r>
              <a:rPr lang="fr-FR" sz="3200" b="1" dirty="0">
                <a:solidFill>
                  <a:srgbClr val="FF0000"/>
                </a:solidFill>
                <a:latin typeface="Times New Roman" pitchFamily="18" charset="0"/>
                <a:cs typeface="Times New Roman" pitchFamily="18" charset="0"/>
              </a:rPr>
              <a:t>Traitement médicamenteux</a:t>
            </a:r>
            <a:endParaRPr lang="fr-FR" dirty="0"/>
          </a:p>
        </p:txBody>
      </p:sp>
      <p:sp>
        <p:nvSpPr>
          <p:cNvPr id="3" name="Espace réservé du contenu 2"/>
          <p:cNvSpPr>
            <a:spLocks noGrp="1"/>
          </p:cNvSpPr>
          <p:nvPr>
            <p:ph idx="1"/>
          </p:nvPr>
        </p:nvSpPr>
        <p:spPr>
          <a:xfrm>
            <a:off x="457200" y="4333874"/>
            <a:ext cx="8229600" cy="1990725"/>
          </a:xfrm>
        </p:spPr>
        <p:txBody>
          <a:bodyPr/>
          <a:lstStyle/>
          <a:p>
            <a:r>
              <a:rPr lang="fr-FR" dirty="0">
                <a:solidFill>
                  <a:prstClr val="black"/>
                </a:solidFill>
                <a:latin typeface="Times New Roman" pitchFamily="18" charset="0"/>
                <a:cs typeface="Times New Roman" pitchFamily="18" charset="0"/>
              </a:rPr>
              <a:t>obèses diabétiques, femmes obèses avec ovaires </a:t>
            </a:r>
            <a:r>
              <a:rPr lang="fr-FR" dirty="0" err="1">
                <a:solidFill>
                  <a:prstClr val="black"/>
                </a:solidFill>
                <a:latin typeface="Times New Roman" pitchFamily="18" charset="0"/>
                <a:cs typeface="Times New Roman" pitchFamily="18" charset="0"/>
              </a:rPr>
              <a:t>polykystiques</a:t>
            </a:r>
            <a:r>
              <a:rPr lang="fr-FR" dirty="0">
                <a:solidFill>
                  <a:prstClr val="black"/>
                </a:solidFill>
                <a:latin typeface="Times New Roman" pitchFamily="18" charset="0"/>
                <a:cs typeface="Times New Roman" pitchFamily="18" charset="0"/>
              </a:rPr>
              <a:t>, et chez les personnes obèses sous traitement antipsychotiques qui induisent une </a:t>
            </a:r>
            <a:r>
              <a:rPr lang="fr-FR" dirty="0" err="1">
                <a:solidFill>
                  <a:prstClr val="black"/>
                </a:solidFill>
                <a:latin typeface="Times New Roman" pitchFamily="18" charset="0"/>
                <a:cs typeface="Times New Roman" pitchFamily="18" charset="0"/>
              </a:rPr>
              <a:t>insulinoresistance</a:t>
            </a:r>
            <a:endParaRPr lang="fr-FR" dirty="0"/>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05175" y="1844824"/>
            <a:ext cx="2533650" cy="1809750"/>
          </a:xfrm>
          <a:prstGeom prst="rect">
            <a:avLst/>
          </a:prstGeom>
          <a:ln/>
        </p:spPr>
        <p:style>
          <a:lnRef idx="2">
            <a:schemeClr val="dk1"/>
          </a:lnRef>
          <a:fillRef idx="1">
            <a:schemeClr val="lt1"/>
          </a:fillRef>
          <a:effectRef idx="0">
            <a:schemeClr val="dk1"/>
          </a:effectRef>
          <a:fontRef idx="minor">
            <a:schemeClr val="dk1"/>
          </a:fontRef>
        </p:style>
      </p:pic>
    </p:spTree>
    <p:extLst>
      <p:ext uri="{BB962C8B-B14F-4D97-AF65-F5344CB8AC3E}">
        <p14:creationId xmlns:p14="http://schemas.microsoft.com/office/powerpoint/2010/main" val="353997097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14282" y="285728"/>
            <a:ext cx="8929718" cy="1143000"/>
          </a:xfrm>
        </p:spPr>
        <p:txBody>
          <a:bodyPr anchor="ctr">
            <a:normAutofit/>
          </a:bodyPr>
          <a:lstStyle/>
          <a:p>
            <a:pPr algn="ctr"/>
            <a:r>
              <a:rPr lang="fr-FR" sz="3600" b="1" dirty="0" smtClean="0">
                <a:solidFill>
                  <a:srgbClr val="FF0000"/>
                </a:solidFill>
                <a:latin typeface="Times New Roman" pitchFamily="18" charset="0"/>
                <a:cs typeface="Times New Roman" pitchFamily="18" charset="0"/>
              </a:rPr>
              <a:t>La chirurgie </a:t>
            </a:r>
            <a:endParaRPr lang="fr-FR" sz="3600" b="1" dirty="0">
              <a:solidFill>
                <a:srgbClr val="FF0000"/>
              </a:solidFill>
              <a:latin typeface="Times New Roman" pitchFamily="18" charset="0"/>
              <a:cs typeface="Times New Roman" pitchFamily="18" charset="0"/>
            </a:endParaRPr>
          </a:p>
        </p:txBody>
      </p:sp>
      <p:sp>
        <p:nvSpPr>
          <p:cNvPr id="3" name="Espace réservé du contenu 2"/>
          <p:cNvSpPr>
            <a:spLocks noGrp="1"/>
          </p:cNvSpPr>
          <p:nvPr>
            <p:ph idx="1"/>
          </p:nvPr>
        </p:nvSpPr>
        <p:spPr>
          <a:xfrm>
            <a:off x="214282" y="1214422"/>
            <a:ext cx="8929718" cy="5643578"/>
          </a:xfrm>
        </p:spPr>
        <p:txBody>
          <a:bodyPr/>
          <a:lstStyle/>
          <a:p>
            <a:pPr marL="0" indent="0">
              <a:buNone/>
            </a:pPr>
            <a:r>
              <a:rPr lang="fr-FR" dirty="0" smtClean="0">
                <a:latin typeface="Times New Roman" pitchFamily="18" charset="0"/>
                <a:cs typeface="Times New Roman" pitchFamily="18" charset="0"/>
              </a:rPr>
              <a:t>La chirurgie de l’obésité (aussi appelée chirurgie </a:t>
            </a:r>
            <a:r>
              <a:rPr lang="fr-FR" dirty="0" err="1" smtClean="0">
                <a:latin typeface="Times New Roman" pitchFamily="18" charset="0"/>
                <a:cs typeface="Times New Roman" pitchFamily="18" charset="0"/>
              </a:rPr>
              <a:t>bariatrique</a:t>
            </a:r>
            <a:r>
              <a:rPr lang="fr-FR" dirty="0" smtClean="0">
                <a:latin typeface="Times New Roman" pitchFamily="18" charset="0"/>
                <a:cs typeface="Times New Roman" pitchFamily="18" charset="0"/>
              </a:rPr>
              <a:t>) est une alternative thérapeutique qui a fait ses preuves dans le traitement de l’obésité morbide.</a:t>
            </a:r>
          </a:p>
          <a:p>
            <a:pPr marL="0" indent="0">
              <a:buNone/>
            </a:pPr>
            <a:endParaRPr lang="fr-FR" dirty="0" smtClean="0">
              <a:latin typeface="Times New Roman" pitchFamily="18" charset="0"/>
              <a:cs typeface="Times New Roman" pitchFamily="18" charset="0"/>
            </a:endParaRPr>
          </a:p>
          <a:p>
            <a:pPr marL="0" indent="0">
              <a:buNone/>
            </a:pPr>
            <a:r>
              <a:rPr lang="fr-FR" dirty="0" smtClean="0">
                <a:latin typeface="Times New Roman" pitchFamily="18" charset="0"/>
                <a:cs typeface="Times New Roman" pitchFamily="18" charset="0"/>
              </a:rPr>
              <a:t>Elle doit être proposée par une équipe multidisciplinaire incluant une équipe chirurgicale entraînée.</a:t>
            </a:r>
          </a:p>
          <a:p>
            <a:pPr marL="0" indent="0">
              <a:buNone/>
            </a:pPr>
            <a:r>
              <a:rPr lang="fr-FR" dirty="0" smtClean="0">
                <a:latin typeface="Times New Roman" pitchFamily="18" charset="0"/>
                <a:cs typeface="Times New Roman" pitchFamily="18" charset="0"/>
              </a:rPr>
              <a:t>Les différentes interventions chirurgicales proposées sont:</a:t>
            </a:r>
          </a:p>
          <a:p>
            <a:pPr marL="0" indent="0">
              <a:buNone/>
            </a:pPr>
            <a:r>
              <a:rPr lang="fr-FR" dirty="0" smtClean="0">
                <a:latin typeface="Times New Roman" pitchFamily="18" charset="0"/>
                <a:cs typeface="Times New Roman" pitchFamily="18" charset="0"/>
              </a:rPr>
              <a:t>     1- L’anneau gastrique </a:t>
            </a:r>
          </a:p>
          <a:p>
            <a:pPr marL="0" indent="0">
              <a:buNone/>
            </a:pPr>
            <a:r>
              <a:rPr lang="fr-FR" dirty="0" smtClean="0">
                <a:latin typeface="Times New Roman" pitchFamily="18" charset="0"/>
                <a:cs typeface="Times New Roman" pitchFamily="18" charset="0"/>
              </a:rPr>
              <a:t>     2- La dérivation </a:t>
            </a:r>
            <a:r>
              <a:rPr lang="fr-FR" dirty="0" err="1" smtClean="0">
                <a:latin typeface="Times New Roman" pitchFamily="18" charset="0"/>
                <a:cs typeface="Times New Roman" pitchFamily="18" charset="0"/>
              </a:rPr>
              <a:t>bilio</a:t>
            </a:r>
            <a:r>
              <a:rPr lang="fr-FR" dirty="0" smtClean="0">
                <a:latin typeface="Times New Roman" pitchFamily="18" charset="0"/>
                <a:cs typeface="Times New Roman" pitchFamily="18" charset="0"/>
              </a:rPr>
              <a:t>-pancréatique </a:t>
            </a:r>
          </a:p>
          <a:p>
            <a:pPr marL="0" indent="0">
              <a:buNone/>
            </a:pPr>
            <a:r>
              <a:rPr lang="fr-FR" dirty="0" smtClean="0">
                <a:latin typeface="Times New Roman" pitchFamily="18" charset="0"/>
                <a:cs typeface="Times New Roman" pitchFamily="18" charset="0"/>
              </a:rPr>
              <a:t>     3- La gastrectomie longitudinale (</a:t>
            </a:r>
            <a:r>
              <a:rPr lang="fr-FR" dirty="0" err="1" smtClean="0">
                <a:latin typeface="Times New Roman" pitchFamily="18" charset="0"/>
                <a:cs typeface="Times New Roman" pitchFamily="18" charset="0"/>
              </a:rPr>
              <a:t>sleevegastrectomy</a:t>
            </a:r>
            <a:r>
              <a:rPr lang="fr-FR" dirty="0" smtClean="0">
                <a:latin typeface="Times New Roman" pitchFamily="18" charset="0"/>
                <a:cs typeface="Times New Roman" pitchFamily="18" charset="0"/>
              </a:rPr>
              <a:t>)</a:t>
            </a:r>
          </a:p>
          <a:p>
            <a:pPr marL="0" indent="0">
              <a:buNone/>
            </a:pPr>
            <a:r>
              <a:rPr lang="fr-FR" dirty="0" smtClean="0">
                <a:latin typeface="Times New Roman" pitchFamily="18" charset="0"/>
                <a:cs typeface="Times New Roman" pitchFamily="18" charset="0"/>
              </a:rPr>
              <a:t>     4- Le court-circuit gastrique (</a:t>
            </a:r>
            <a:r>
              <a:rPr lang="fr-FR" dirty="0" err="1" smtClean="0">
                <a:latin typeface="Times New Roman" pitchFamily="18" charset="0"/>
                <a:cs typeface="Times New Roman" pitchFamily="18" charset="0"/>
              </a:rPr>
              <a:t>gastricbypass</a:t>
            </a:r>
            <a:r>
              <a:rPr lang="fr-FR" dirty="0" smtClean="0">
                <a:latin typeface="Times New Roman" pitchFamily="18" charset="0"/>
                <a:cs typeface="Times New Roman" pitchFamily="18" charset="0"/>
              </a:rPr>
              <a:t>).  </a:t>
            </a:r>
            <a:endParaRPr lang="fr-FR"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heckerboard(across)">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heckerboard(across)">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heckerboard(across)">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checkerboard(across)">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checkerboard(across)">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checkerboard(across)">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 presetClass="entr" presetSubtype="1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checkerboard(across)">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28596" y="285728"/>
            <a:ext cx="8229600" cy="1143000"/>
          </a:xfrm>
        </p:spPr>
        <p:txBody>
          <a:bodyPr/>
          <a:lstStyle/>
          <a:p>
            <a:r>
              <a:rPr lang="fr-FR" dirty="0" smtClean="0">
                <a:solidFill>
                  <a:schemeClr val="accent1"/>
                </a:solidFill>
              </a:rPr>
              <a:t>Définitions et classification: </a:t>
            </a:r>
            <a:endParaRPr lang="fr-FR" dirty="0"/>
          </a:p>
        </p:txBody>
      </p:sp>
      <p:sp>
        <p:nvSpPr>
          <p:cNvPr id="3" name="Espace réservé du contenu 2"/>
          <p:cNvSpPr>
            <a:spLocks noGrp="1"/>
          </p:cNvSpPr>
          <p:nvPr>
            <p:ph idx="1"/>
          </p:nvPr>
        </p:nvSpPr>
        <p:spPr>
          <a:xfrm>
            <a:off x="214282" y="1571612"/>
            <a:ext cx="8929718" cy="5286388"/>
          </a:xfrm>
        </p:spPr>
        <p:txBody>
          <a:bodyPr/>
          <a:lstStyle/>
          <a:p>
            <a:pPr marL="0" indent="0">
              <a:lnSpc>
                <a:spcPct val="150000"/>
              </a:lnSpc>
              <a:buNone/>
            </a:pPr>
            <a:r>
              <a:rPr lang="fr-FR" dirty="0" smtClean="0">
                <a:latin typeface="Times New Roman" pitchFamily="18" charset="0"/>
                <a:cs typeface="Times New Roman" pitchFamily="18" charset="0"/>
              </a:rPr>
              <a:t>Selon l’IMC, 3 classes d’obésité sont à distinguer: </a:t>
            </a:r>
          </a:p>
          <a:p>
            <a:pPr>
              <a:buNone/>
            </a:pPr>
            <a:endParaRPr lang="fr-FR" dirty="0">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heckerboard(across)">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339752" y="404664"/>
            <a:ext cx="6347048" cy="648072"/>
          </a:xfrm>
        </p:spPr>
        <p:txBody>
          <a:bodyPr/>
          <a:lstStyle/>
          <a:p>
            <a:r>
              <a:rPr lang="fr-FR" sz="3600" b="1" dirty="0">
                <a:solidFill>
                  <a:srgbClr val="FF0000"/>
                </a:solidFill>
                <a:latin typeface="Times New Roman" pitchFamily="18" charset="0"/>
                <a:cs typeface="Times New Roman" pitchFamily="18" charset="0"/>
              </a:rPr>
              <a:t>La </a:t>
            </a:r>
            <a:r>
              <a:rPr lang="fr-FR" sz="3600" b="1" dirty="0" smtClean="0">
                <a:solidFill>
                  <a:srgbClr val="FF0000"/>
                </a:solidFill>
                <a:latin typeface="Times New Roman" pitchFamily="18" charset="0"/>
                <a:cs typeface="Times New Roman" pitchFamily="18" charset="0"/>
              </a:rPr>
              <a:t>chirurgie </a:t>
            </a:r>
            <a:r>
              <a:rPr lang="fr-FR" sz="3600" b="1" dirty="0" err="1">
                <a:solidFill>
                  <a:srgbClr val="FF0000"/>
                </a:solidFill>
                <a:latin typeface="Times New Roman" pitchFamily="18" charset="0"/>
                <a:cs typeface="Times New Roman" pitchFamily="18" charset="0"/>
              </a:rPr>
              <a:t>B</a:t>
            </a:r>
            <a:r>
              <a:rPr lang="fr-FR" sz="3600" b="1" dirty="0" err="1" smtClean="0">
                <a:solidFill>
                  <a:srgbClr val="FF0000"/>
                </a:solidFill>
                <a:latin typeface="Times New Roman" pitchFamily="18" charset="0"/>
                <a:cs typeface="Times New Roman" pitchFamily="18" charset="0"/>
              </a:rPr>
              <a:t>ariatrique</a:t>
            </a:r>
            <a:endParaRPr lang="fr-FR" dirty="0"/>
          </a:p>
        </p:txBody>
      </p:sp>
      <p:sp>
        <p:nvSpPr>
          <p:cNvPr id="3" name="Espace réservé du contenu 2"/>
          <p:cNvSpPr>
            <a:spLocks noGrp="1"/>
          </p:cNvSpPr>
          <p:nvPr>
            <p:ph idx="1"/>
          </p:nvPr>
        </p:nvSpPr>
        <p:spPr>
          <a:xfrm>
            <a:off x="457200" y="1124744"/>
            <a:ext cx="8229600" cy="5199856"/>
          </a:xfrm>
        </p:spPr>
        <p:txBody>
          <a:bodyPr/>
          <a:lstStyle/>
          <a:p>
            <a:r>
              <a:rPr lang="fr-FR" dirty="0">
                <a:solidFill>
                  <a:prstClr val="black"/>
                </a:solidFill>
              </a:rPr>
              <a:t>Elle propose soit une réduction du volume gastrique (cerclage, gastrectomie verticale ou </a:t>
            </a:r>
            <a:r>
              <a:rPr lang="fr-FR" dirty="0" err="1">
                <a:solidFill>
                  <a:prstClr val="black"/>
                </a:solidFill>
              </a:rPr>
              <a:t>sleeve</a:t>
            </a:r>
            <a:r>
              <a:rPr lang="fr-FR" dirty="0">
                <a:solidFill>
                  <a:prstClr val="black"/>
                </a:solidFill>
              </a:rPr>
              <a:t> gastrectomie</a:t>
            </a:r>
            <a:r>
              <a:rPr lang="fr-FR" dirty="0" smtClean="0">
                <a:solidFill>
                  <a:prstClr val="black"/>
                </a:solidFill>
              </a:rPr>
              <a:t>)</a:t>
            </a:r>
          </a:p>
          <a:p>
            <a:endParaRPr lang="fr-FR" dirty="0">
              <a:solidFill>
                <a:prstClr val="black"/>
              </a:solidFill>
            </a:endParaRPr>
          </a:p>
          <a:p>
            <a:endParaRPr lang="fr-FR" dirty="0" smtClean="0">
              <a:solidFill>
                <a:prstClr val="black"/>
              </a:solidFill>
            </a:endParaRPr>
          </a:p>
          <a:p>
            <a:endParaRPr lang="fr-FR" dirty="0">
              <a:solidFill>
                <a:prstClr val="black"/>
              </a:solidFill>
            </a:endParaRPr>
          </a:p>
          <a:p>
            <a:endParaRPr lang="fr-FR" dirty="0" smtClean="0">
              <a:solidFill>
                <a:prstClr val="black"/>
              </a:solidFill>
            </a:endParaRPr>
          </a:p>
          <a:p>
            <a:pPr lvl="0">
              <a:buClr>
                <a:srgbClr val="9C007F"/>
              </a:buClr>
            </a:pPr>
            <a:r>
              <a:rPr lang="fr-FR" dirty="0">
                <a:solidFill>
                  <a:prstClr val="black"/>
                </a:solidFill>
              </a:rPr>
              <a:t>soit une restriction-malabsorption(</a:t>
            </a:r>
            <a:r>
              <a:rPr lang="fr-FR" dirty="0" err="1">
                <a:solidFill>
                  <a:prstClr val="black"/>
                </a:solidFill>
              </a:rPr>
              <a:t>Bypass</a:t>
            </a:r>
            <a:r>
              <a:rPr lang="fr-FR" dirty="0">
                <a:solidFill>
                  <a:prstClr val="black"/>
                </a:solidFill>
              </a:rPr>
              <a:t>)</a:t>
            </a:r>
          </a:p>
          <a:p>
            <a:pPr lvl="0">
              <a:buClr>
                <a:srgbClr val="9C007F"/>
              </a:buClr>
            </a:pPr>
            <a:endParaRPr lang="fr-FR" dirty="0">
              <a:solidFill>
                <a:prstClr val="black"/>
              </a:solidFill>
            </a:endParaRPr>
          </a:p>
          <a:p>
            <a:endParaRPr lang="fr-FR" dirty="0" smtClean="0">
              <a:solidFill>
                <a:prstClr val="black"/>
              </a:solidFill>
            </a:endParaRPr>
          </a:p>
          <a:p>
            <a:endParaRPr lang="fr-FR" dirty="0">
              <a:solidFill>
                <a:prstClr val="black"/>
              </a:solidFill>
            </a:endParaRPr>
          </a:p>
          <a:p>
            <a:endParaRPr lang="fr-FR" dirty="0" smtClean="0">
              <a:solidFill>
                <a:prstClr val="black"/>
              </a:solidFill>
            </a:endParaRPr>
          </a:p>
          <a:p>
            <a:endParaRPr lang="fr-FR" dirty="0">
              <a:solidFill>
                <a:prstClr val="black"/>
              </a:solidFill>
            </a:endParaRPr>
          </a:p>
          <a:p>
            <a:endParaRPr lang="fr-FR" dirty="0" smtClean="0">
              <a:solidFill>
                <a:prstClr val="black"/>
              </a:solidFill>
            </a:endParaRPr>
          </a:p>
          <a:p>
            <a:endParaRPr lang="fr-FR" dirty="0"/>
          </a:p>
        </p:txBody>
      </p:sp>
      <p:pic>
        <p:nvPicPr>
          <p:cNvPr id="512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95625" y="1916832"/>
            <a:ext cx="2772519" cy="21602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84168" y="1916832"/>
            <a:ext cx="2664296" cy="21602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6"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80112" y="4869160"/>
            <a:ext cx="3168351" cy="18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6397518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14282" y="285728"/>
            <a:ext cx="8929718" cy="1143000"/>
          </a:xfrm>
        </p:spPr>
        <p:txBody>
          <a:bodyPr anchor="ctr">
            <a:normAutofit/>
          </a:bodyPr>
          <a:lstStyle/>
          <a:p>
            <a:pPr algn="ctr"/>
            <a:r>
              <a:rPr lang="fr-FR" sz="3600" b="1" dirty="0" smtClean="0">
                <a:solidFill>
                  <a:srgbClr val="FF0000"/>
                </a:solidFill>
                <a:latin typeface="Times New Roman" pitchFamily="18" charset="0"/>
                <a:cs typeface="Times New Roman" pitchFamily="18" charset="0"/>
              </a:rPr>
              <a:t>Comment maintenir la perte pondérale?</a:t>
            </a:r>
            <a:endParaRPr lang="fr-FR" sz="3600" b="1" dirty="0">
              <a:solidFill>
                <a:srgbClr val="FF0000"/>
              </a:solidFill>
              <a:latin typeface="Times New Roman" pitchFamily="18" charset="0"/>
              <a:cs typeface="Times New Roman" pitchFamily="18" charset="0"/>
            </a:endParaRPr>
          </a:p>
        </p:txBody>
      </p:sp>
      <p:sp>
        <p:nvSpPr>
          <p:cNvPr id="3" name="Espace réservé du contenu 2"/>
          <p:cNvSpPr>
            <a:spLocks noGrp="1"/>
          </p:cNvSpPr>
          <p:nvPr>
            <p:ph idx="1"/>
          </p:nvPr>
        </p:nvSpPr>
        <p:spPr>
          <a:xfrm>
            <a:off x="214282" y="1285860"/>
            <a:ext cx="8929718" cy="5572140"/>
          </a:xfrm>
        </p:spPr>
        <p:txBody>
          <a:bodyPr/>
          <a:lstStyle/>
          <a:p>
            <a:pPr marL="0" indent="0">
              <a:buNone/>
            </a:pPr>
            <a:r>
              <a:rPr lang="fr-FR" dirty="0" smtClean="0">
                <a:latin typeface="Times New Roman" pitchFamily="18" charset="0"/>
                <a:cs typeface="Times New Roman" pitchFamily="18" charset="0"/>
              </a:rPr>
              <a:t>Le maintien de la perte pondérale dépond essentiellement du </a:t>
            </a:r>
            <a:r>
              <a:rPr lang="fr-FR" b="1" dirty="0" smtClean="0">
                <a:latin typeface="Times New Roman" pitchFamily="18" charset="0"/>
                <a:cs typeface="Times New Roman" pitchFamily="18" charset="0"/>
              </a:rPr>
              <a:t>niveau d’exercice physique</a:t>
            </a:r>
          </a:p>
          <a:p>
            <a:pPr marL="0" indent="0">
              <a:buFont typeface="Wingdings" pitchFamily="2" charset="2"/>
              <a:buChar char="v"/>
            </a:pPr>
            <a:r>
              <a:rPr lang="fr-FR" b="1" dirty="0" smtClean="0">
                <a:solidFill>
                  <a:schemeClr val="accent5">
                    <a:lumMod val="75000"/>
                  </a:schemeClr>
                </a:solidFill>
                <a:latin typeface="Times New Roman" pitchFamily="18" charset="0"/>
                <a:cs typeface="Times New Roman" pitchFamily="18" charset="0"/>
              </a:rPr>
              <a:t>Les facteurs prédictifs du maintien de la perte pondérales: </a:t>
            </a:r>
          </a:p>
          <a:p>
            <a:pPr marL="0" indent="0">
              <a:buFont typeface="Arial" charset="0"/>
              <a:buChar char="•"/>
            </a:pPr>
            <a:r>
              <a:rPr lang="fr-FR" dirty="0" smtClean="0">
                <a:latin typeface="Times New Roman" pitchFamily="18" charset="0"/>
                <a:cs typeface="Times New Roman" pitchFamily="18" charset="0"/>
              </a:rPr>
              <a:t>Un régimes pauvre en graisse riche en fibre et en </a:t>
            </a:r>
            <a:r>
              <a:rPr lang="fr-FR" dirty="0" err="1" smtClean="0">
                <a:latin typeface="Times New Roman" pitchFamily="18" charset="0"/>
                <a:cs typeface="Times New Roman" pitchFamily="18" charset="0"/>
              </a:rPr>
              <a:t>proteines</a:t>
            </a:r>
            <a:endParaRPr lang="fr-FR" dirty="0" smtClean="0">
              <a:latin typeface="Times New Roman" pitchFamily="18" charset="0"/>
              <a:cs typeface="Times New Roman" pitchFamily="18" charset="0"/>
            </a:endParaRPr>
          </a:p>
          <a:p>
            <a:pPr marL="0" indent="0">
              <a:buFont typeface="Arial" charset="0"/>
              <a:buChar char="•"/>
            </a:pPr>
            <a:r>
              <a:rPr lang="fr-FR" dirty="0" err="1" smtClean="0">
                <a:latin typeface="Times New Roman" pitchFamily="18" charset="0"/>
                <a:cs typeface="Times New Roman" pitchFamily="18" charset="0"/>
              </a:rPr>
              <a:t>Auto-contrôle</a:t>
            </a:r>
            <a:r>
              <a:rPr lang="fr-FR" dirty="0" smtClean="0">
                <a:latin typeface="Times New Roman" pitchFamily="18" charset="0"/>
                <a:cs typeface="Times New Roman" pitchFamily="18" charset="0"/>
              </a:rPr>
              <a:t> fréquent du poids et de l’apport calorique</a:t>
            </a:r>
          </a:p>
          <a:p>
            <a:pPr marL="0" indent="0">
              <a:buFont typeface="Arial" charset="0"/>
              <a:buChar char="•"/>
            </a:pPr>
            <a:r>
              <a:rPr lang="fr-FR" dirty="0" smtClean="0">
                <a:latin typeface="Times New Roman" pitchFamily="18" charset="0"/>
                <a:cs typeface="Times New Roman" pitchFamily="18" charset="0"/>
              </a:rPr>
              <a:t>Niveau élevé d’activité physique</a:t>
            </a:r>
          </a:p>
          <a:p>
            <a:pPr marL="0" indent="0">
              <a:buFont typeface="Arial" charset="0"/>
              <a:buChar char="•"/>
            </a:pPr>
            <a:r>
              <a:rPr lang="fr-FR" dirty="0" smtClean="0">
                <a:latin typeface="Times New Roman" pitchFamily="18" charset="0"/>
                <a:cs typeface="Times New Roman" pitchFamily="18" charset="0"/>
              </a:rPr>
              <a:t>Une relation à long terme entre patient et soignant et un suivi fréquent et régulier</a:t>
            </a:r>
          </a:p>
          <a:p>
            <a:pPr marL="0" indent="0">
              <a:buFont typeface="Arial" charset="0"/>
              <a:buChar char="•"/>
            </a:pPr>
            <a:r>
              <a:rPr lang="fr-FR" dirty="0" smtClean="0">
                <a:latin typeface="Times New Roman" pitchFamily="18" charset="0"/>
                <a:cs typeface="Times New Roman" pitchFamily="18" charset="0"/>
              </a:rPr>
              <a:t>Conviction qu’il est possible de contrôler le poids</a:t>
            </a:r>
          </a:p>
          <a:p>
            <a:pPr marL="0" indent="0">
              <a:buFont typeface="Arial" charset="0"/>
              <a:buChar char="•"/>
            </a:pPr>
            <a:r>
              <a:rPr lang="fr-FR" dirty="0" smtClean="0">
                <a:latin typeface="Times New Roman" pitchFamily="18" charset="0"/>
                <a:cs typeface="Times New Roman" pitchFamily="18" charset="0"/>
              </a:rPr>
              <a:t>Les thérapies comportementales sont très utiles.  </a:t>
            </a:r>
          </a:p>
          <a:p>
            <a:pPr marL="0" indent="0">
              <a:buFont typeface="Arial" charset="0"/>
              <a:buChar char="•"/>
            </a:pPr>
            <a:endParaRPr lang="fr-FR"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heckerboard(across)">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checkerboard(across)">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checkerboard(across)">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checkerboard(across)">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checkerboard(across)">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checkerboard(across)">
                                      <p:cBhvr>
                                        <p:cTn id="37" dur="5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 presetClass="entr" presetSubtype="10" fill="hold" grpId="0"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checkerboard(across)">
                                      <p:cBhvr>
                                        <p:cTn id="42" dur="500"/>
                                        <p:tgtEl>
                                          <p:spTgt spid="3">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5" presetClass="entr" presetSubtype="10" fill="hold" grpId="0" nodeType="click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Effect transition="in" filter="checkerboard(across)">
                                      <p:cBhvr>
                                        <p:cTn id="4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14282" y="285728"/>
            <a:ext cx="8929718" cy="1143000"/>
          </a:xfrm>
        </p:spPr>
        <p:txBody>
          <a:bodyPr anchor="ctr">
            <a:normAutofit/>
          </a:bodyPr>
          <a:lstStyle/>
          <a:p>
            <a:pPr algn="ctr"/>
            <a:r>
              <a:rPr lang="fr-FR" sz="3600" b="1" dirty="0" smtClean="0">
                <a:solidFill>
                  <a:srgbClr val="FF0000"/>
                </a:solidFill>
                <a:latin typeface="Times New Roman" pitchFamily="18" charset="0"/>
                <a:cs typeface="Times New Roman" pitchFamily="18" charset="0"/>
              </a:rPr>
              <a:t>Comment prévenir?  </a:t>
            </a:r>
            <a:endParaRPr lang="fr-FR" sz="3600" b="1" dirty="0">
              <a:solidFill>
                <a:srgbClr val="FF0000"/>
              </a:solidFill>
              <a:latin typeface="Times New Roman" pitchFamily="18" charset="0"/>
              <a:cs typeface="Times New Roman" pitchFamily="18" charset="0"/>
            </a:endParaRPr>
          </a:p>
        </p:txBody>
      </p:sp>
      <p:sp>
        <p:nvSpPr>
          <p:cNvPr id="3" name="Espace réservé du contenu 2"/>
          <p:cNvSpPr>
            <a:spLocks noGrp="1"/>
          </p:cNvSpPr>
          <p:nvPr>
            <p:ph idx="1"/>
          </p:nvPr>
        </p:nvSpPr>
        <p:spPr>
          <a:xfrm>
            <a:off x="214282" y="1285860"/>
            <a:ext cx="8929718" cy="5572140"/>
          </a:xfrm>
        </p:spPr>
        <p:txBody>
          <a:bodyPr/>
          <a:lstStyle/>
          <a:p>
            <a:pPr marL="0" indent="0">
              <a:buNone/>
            </a:pPr>
            <a:r>
              <a:rPr lang="fr-FR" dirty="0" smtClean="0">
                <a:latin typeface="Times New Roman" pitchFamily="18" charset="0"/>
                <a:cs typeface="Times New Roman" pitchFamily="18" charset="0"/>
              </a:rPr>
              <a:t>Les actions de prévention doivent cibler de façon privilégiée les enfants, adolescents, et les femmes</a:t>
            </a:r>
          </a:p>
          <a:p>
            <a:pPr marL="0" indent="0">
              <a:buNone/>
            </a:pPr>
            <a:r>
              <a:rPr lang="fr-FR" dirty="0" smtClean="0">
                <a:latin typeface="Times New Roman" pitchFamily="18" charset="0"/>
                <a:cs typeface="Times New Roman" pitchFamily="18" charset="0"/>
              </a:rPr>
              <a:t>1- Promouvoir une activité physique régulière, alimentation équilibrée et diversifiée</a:t>
            </a:r>
          </a:p>
          <a:p>
            <a:pPr marL="0" indent="0">
              <a:buNone/>
            </a:pPr>
            <a:r>
              <a:rPr lang="fr-FR" dirty="0" smtClean="0">
                <a:latin typeface="Times New Roman" pitchFamily="18" charset="0"/>
                <a:cs typeface="Times New Roman" pitchFamily="18" charset="0"/>
              </a:rPr>
              <a:t>2- Renforcement de l’information nutritionnelle au travers de l’étiquetage</a:t>
            </a:r>
          </a:p>
          <a:p>
            <a:pPr marL="0" indent="0">
              <a:buNone/>
            </a:pPr>
            <a:r>
              <a:rPr lang="fr-FR" dirty="0" smtClean="0">
                <a:latin typeface="Times New Roman" pitchFamily="18" charset="0"/>
                <a:cs typeface="Times New Roman" pitchFamily="18" charset="0"/>
              </a:rPr>
              <a:t>3- L’éducation nutritionnelle à l’école et au collège</a:t>
            </a:r>
          </a:p>
          <a:p>
            <a:pPr marL="0" indent="0">
              <a:buNone/>
            </a:pPr>
            <a:r>
              <a:rPr lang="fr-FR" dirty="0" smtClean="0">
                <a:latin typeface="Times New Roman" pitchFamily="18" charset="0"/>
                <a:cs typeface="Times New Roman" pitchFamily="18" charset="0"/>
              </a:rPr>
              <a:t>4- Lutter contre la promotion actuelle d’une idéale minceur (source de de TCA, de déséquilibres nutritionnels et de troubles psychologiques).</a:t>
            </a:r>
            <a:endParaRPr lang="fr-FR"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heckerboard(across)">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checkerboard(across)">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checkerboard(across)">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checkerboard(across)">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checkerboard(across)">
                                      <p:cBhvr>
                                        <p:cTn id="3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28596" y="285728"/>
            <a:ext cx="8229600" cy="1143000"/>
          </a:xfrm>
        </p:spPr>
        <p:txBody>
          <a:bodyPr>
            <a:normAutofit/>
          </a:bodyPr>
          <a:lstStyle/>
          <a:p>
            <a:pPr algn="ctr"/>
            <a:r>
              <a:rPr lang="fr-FR" sz="4400" b="1" dirty="0" smtClean="0">
                <a:solidFill>
                  <a:srgbClr val="FF0000"/>
                </a:solidFill>
                <a:latin typeface="Times New Roman" pitchFamily="18" charset="0"/>
                <a:cs typeface="Times New Roman" pitchFamily="18" charset="0"/>
              </a:rPr>
              <a:t>Relation entre IMC et mortalité</a:t>
            </a:r>
            <a:endParaRPr lang="fr-FR" sz="4400" b="1" dirty="0">
              <a:solidFill>
                <a:srgbClr val="FF0000"/>
              </a:solidFill>
              <a:latin typeface="Times New Roman" pitchFamily="18" charset="0"/>
              <a:cs typeface="Times New Roman" pitchFamily="18" charset="0"/>
            </a:endParaRPr>
          </a:p>
        </p:txBody>
      </p:sp>
      <p:pic>
        <p:nvPicPr>
          <p:cNvPr id="4" name="Espace réservé du contenu 3"/>
          <p:cNvPicPr>
            <a:picLocks noGrp="1"/>
          </p:cNvPicPr>
          <p:nvPr>
            <p:ph idx="1"/>
          </p:nvPr>
        </p:nvPicPr>
        <p:blipFill>
          <a:blip r:embed="rId3"/>
          <a:srcRect/>
          <a:stretch>
            <a:fillRect/>
          </a:stretch>
        </p:blipFill>
        <p:spPr bwMode="auto">
          <a:xfrm>
            <a:off x="357158" y="1500174"/>
            <a:ext cx="8358246" cy="4857783"/>
          </a:xfrm>
          <a:prstGeom prst="rect">
            <a:avLst/>
          </a:prstGeom>
          <a:noFill/>
          <a:ln w="9525">
            <a:solidFill>
              <a:schemeClr val="tx1"/>
            </a:solidFill>
            <a:miter lim="800000"/>
            <a:headEnd/>
            <a:tailEnd/>
          </a:ln>
        </p:spPr>
      </p:pic>
      <p:sp>
        <p:nvSpPr>
          <p:cNvPr id="5" name="ZoneTexte 4"/>
          <p:cNvSpPr txBox="1"/>
          <p:nvPr/>
        </p:nvSpPr>
        <p:spPr>
          <a:xfrm>
            <a:off x="500034" y="1928802"/>
            <a:ext cx="593432" cy="400110"/>
          </a:xfrm>
          <a:prstGeom prst="rect">
            <a:avLst/>
          </a:prstGeom>
          <a:noFill/>
        </p:spPr>
        <p:txBody>
          <a:bodyPr wrap="none" rtlCol="0">
            <a:spAutoFit/>
          </a:bodyPr>
          <a:lstStyle/>
          <a:p>
            <a:r>
              <a:rPr lang="fr-FR" sz="2000" b="1" dirty="0" smtClean="0"/>
              <a:t>(%)</a:t>
            </a:r>
            <a:endParaRPr lang="fr-FR" sz="20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836712"/>
            <a:ext cx="8229600" cy="5487888"/>
          </a:xfrm>
        </p:spPr>
        <p:txBody>
          <a:bodyPr/>
          <a:lstStyle/>
          <a:p>
            <a:r>
              <a:rPr lang="fr-FR" dirty="0"/>
              <a:t>L</a:t>
            </a:r>
            <a:r>
              <a:rPr lang="fr-FR" dirty="0" smtClean="0"/>
              <a:t>e caractère </a:t>
            </a:r>
            <a:r>
              <a:rPr lang="fr-FR" dirty="0"/>
              <a:t>central ou androïde de l’obésité </a:t>
            </a:r>
            <a:r>
              <a:rPr lang="fr-FR" dirty="0" smtClean="0"/>
              <a:t> est </a:t>
            </a:r>
            <a:r>
              <a:rPr lang="fr-FR" dirty="0"/>
              <a:t>associé à une augmentation du risque cardiovasculaire, </a:t>
            </a:r>
            <a:r>
              <a:rPr lang="fr-FR" dirty="0" smtClean="0"/>
              <a:t>de diabète </a:t>
            </a:r>
            <a:r>
              <a:rPr lang="fr-FR" dirty="0"/>
              <a:t>de type 2 et de certains cancers </a:t>
            </a:r>
            <a:r>
              <a:rPr lang="fr-FR" dirty="0" smtClean="0"/>
              <a:t>. </a:t>
            </a:r>
          </a:p>
          <a:p>
            <a:r>
              <a:rPr lang="fr-FR" dirty="0" smtClean="0"/>
              <a:t>L’intérêt d’apprécier la répartition du tissu  adipeux par la mesure du tour de taille (TT) et tour de hanche (TH)</a:t>
            </a:r>
          </a:p>
          <a:p>
            <a:endParaRPr lang="fr-FR"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1799" y="3054350"/>
            <a:ext cx="3249613" cy="3803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5698901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28596" y="285728"/>
            <a:ext cx="8229600" cy="1143000"/>
          </a:xfrm>
        </p:spPr>
        <p:txBody>
          <a:bodyPr/>
          <a:lstStyle/>
          <a:p>
            <a:endParaRPr lang="fr-FR" dirty="0"/>
          </a:p>
        </p:txBody>
      </p:sp>
      <p:sp>
        <p:nvSpPr>
          <p:cNvPr id="3" name="Espace réservé du contenu 2"/>
          <p:cNvSpPr>
            <a:spLocks noGrp="1"/>
          </p:cNvSpPr>
          <p:nvPr>
            <p:ph idx="1"/>
          </p:nvPr>
        </p:nvSpPr>
        <p:spPr>
          <a:xfrm>
            <a:off x="214282" y="1571612"/>
            <a:ext cx="8929718" cy="5286388"/>
          </a:xfrm>
        </p:spPr>
        <p:txBody>
          <a:bodyPr/>
          <a:lstStyle/>
          <a:p>
            <a:pPr marL="0" indent="0">
              <a:lnSpc>
                <a:spcPct val="150000"/>
              </a:lnSpc>
              <a:buNone/>
            </a:pPr>
            <a:r>
              <a:rPr lang="fr-FR" b="1" dirty="0" smtClean="0">
                <a:latin typeface="Times New Roman" pitchFamily="18" charset="0"/>
                <a:cs typeface="Times New Roman" pitchFamily="18" charset="0"/>
              </a:rPr>
              <a:t>Le TT </a:t>
            </a:r>
            <a:r>
              <a:rPr lang="fr-FR" dirty="0" smtClean="0">
                <a:latin typeface="Times New Roman" pitchFamily="18" charset="0"/>
                <a:cs typeface="Times New Roman" pitchFamily="18" charset="0"/>
              </a:rPr>
              <a:t>est mesuré à mi-hauteur entre la crête iliaque et la dernière côte sur la ligne médio-axillaire, permet de définir l’obésité androïde et d’évaluer le risque métabolique et cardiovasculaire </a:t>
            </a:r>
          </a:p>
          <a:p>
            <a:pPr>
              <a:lnSpc>
                <a:spcPct val="150000"/>
              </a:lnSpc>
              <a:buNone/>
            </a:pPr>
            <a:r>
              <a:rPr lang="fr-FR" dirty="0" smtClean="0">
                <a:latin typeface="Times New Roman" pitchFamily="18" charset="0"/>
                <a:cs typeface="Times New Roman" pitchFamily="18" charset="0"/>
              </a:rPr>
              <a:t>• ≥ 80 cm chez la femme, ≥ 94 cm chez l’homme : niveau 1 ; risque de complications métaboliques accru.</a:t>
            </a:r>
          </a:p>
          <a:p>
            <a:pPr>
              <a:lnSpc>
                <a:spcPct val="150000"/>
              </a:lnSpc>
              <a:buNone/>
            </a:pPr>
            <a:r>
              <a:rPr lang="fr-FR" dirty="0" smtClean="0">
                <a:latin typeface="Times New Roman" pitchFamily="18" charset="0"/>
                <a:cs typeface="Times New Roman" pitchFamily="18" charset="0"/>
              </a:rPr>
              <a:t>• ≥ 88 cm chez la femme, ≥ 102 cm chez l’homme : niveau 2 ; risque de complications métabolique est très important.   </a:t>
            </a:r>
            <a:endParaRPr lang="fr-FR"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heckerboard(across)">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heckerboard(across)">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14282" y="1124744"/>
            <a:ext cx="8929718" cy="5733256"/>
          </a:xfrm>
        </p:spPr>
        <p:txBody>
          <a:bodyPr>
            <a:normAutofit/>
          </a:bodyPr>
          <a:lstStyle/>
          <a:p>
            <a:pPr marL="0" indent="0">
              <a:lnSpc>
                <a:spcPct val="150000"/>
              </a:lnSpc>
              <a:buNone/>
            </a:pPr>
            <a:r>
              <a:rPr lang="fr-FR" b="1" dirty="0" smtClean="0">
                <a:latin typeface="Times New Roman" pitchFamily="18" charset="0"/>
                <a:cs typeface="Times New Roman" pitchFamily="18" charset="0"/>
              </a:rPr>
              <a:t>Le rapport TT/TH </a:t>
            </a:r>
            <a:r>
              <a:rPr lang="fr-FR" dirty="0" smtClean="0">
                <a:latin typeface="Times New Roman" pitchFamily="18" charset="0"/>
                <a:cs typeface="Times New Roman" pitchFamily="18" charset="0"/>
              </a:rPr>
              <a:t>permet de définir le type d’obésité androïde, gynoïde ou intermédiaire </a:t>
            </a:r>
          </a:p>
          <a:p>
            <a:pPr>
              <a:lnSpc>
                <a:spcPct val="150000"/>
              </a:lnSpc>
              <a:buNone/>
            </a:pPr>
            <a:endParaRPr lang="fr-FR" dirty="0" smtClean="0">
              <a:latin typeface="Times New Roman" pitchFamily="18" charset="0"/>
              <a:cs typeface="Times New Roman" pitchFamily="18" charset="0"/>
            </a:endParaRPr>
          </a:p>
          <a:p>
            <a:pPr>
              <a:lnSpc>
                <a:spcPct val="150000"/>
              </a:lnSpc>
              <a:buNone/>
            </a:pPr>
            <a:endParaRPr lang="fr-FR" dirty="0" smtClean="0">
              <a:latin typeface="Times New Roman" pitchFamily="18" charset="0"/>
              <a:cs typeface="Times New Roman" pitchFamily="18" charset="0"/>
            </a:endParaRPr>
          </a:p>
          <a:p>
            <a:pPr marL="0" indent="0">
              <a:lnSpc>
                <a:spcPct val="150000"/>
              </a:lnSpc>
              <a:buNone/>
            </a:pPr>
            <a:endParaRPr lang="fr-FR" dirty="0" smtClean="0">
              <a:latin typeface="Times New Roman" pitchFamily="18" charset="0"/>
              <a:cs typeface="Times New Roman" pitchFamily="18" charset="0"/>
            </a:endParaRPr>
          </a:p>
          <a:p>
            <a:pPr marL="0" indent="0">
              <a:lnSpc>
                <a:spcPct val="150000"/>
              </a:lnSpc>
              <a:buNone/>
            </a:pPr>
            <a:r>
              <a:rPr lang="fr-FR" dirty="0" smtClean="0">
                <a:latin typeface="Times New Roman" pitchFamily="18" charset="0"/>
                <a:cs typeface="Times New Roman" pitchFamily="18" charset="0"/>
              </a:rPr>
              <a:t>L’obésité gynoïde est le lit de complications </a:t>
            </a:r>
            <a:r>
              <a:rPr lang="fr-FR" dirty="0" err="1" smtClean="0">
                <a:latin typeface="Times New Roman" pitchFamily="18" charset="0"/>
                <a:cs typeface="Times New Roman" pitchFamily="18" charset="0"/>
              </a:rPr>
              <a:t>ostéo</a:t>
            </a:r>
            <a:r>
              <a:rPr lang="fr-FR" dirty="0" smtClean="0">
                <a:latin typeface="Times New Roman" pitchFamily="18" charset="0"/>
                <a:cs typeface="Times New Roman" pitchFamily="18" charset="0"/>
              </a:rPr>
              <a:t>-articulaires et respiratoires</a:t>
            </a:r>
          </a:p>
          <a:p>
            <a:pPr>
              <a:buNone/>
            </a:pPr>
            <a:endParaRPr lang="fr-FR" dirty="0" smtClean="0">
              <a:latin typeface="Times New Roman" pitchFamily="18" charset="0"/>
              <a:cs typeface="Times New Roman" pitchFamily="18" charset="0"/>
            </a:endParaRPr>
          </a:p>
        </p:txBody>
      </p:sp>
      <p:pic>
        <p:nvPicPr>
          <p:cNvPr id="3077" name="Picture 5"/>
          <p:cNvPicPr>
            <a:picLocks noChangeAspect="1" noChangeArrowheads="1"/>
          </p:cNvPicPr>
          <p:nvPr/>
        </p:nvPicPr>
        <p:blipFill>
          <a:blip r:embed="rId2">
            <a:lum bright="-28000" contrast="42000"/>
          </a:blip>
          <a:srcRect/>
          <a:stretch>
            <a:fillRect/>
          </a:stretch>
        </p:blipFill>
        <p:spPr bwMode="auto">
          <a:xfrm>
            <a:off x="148212" y="2548960"/>
            <a:ext cx="8858280" cy="1909772"/>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077"/>
                                        </p:tgtEl>
                                        <p:attrNameLst>
                                          <p:attrName>style.visibility</p:attrName>
                                        </p:attrNameLst>
                                      </p:cBhvr>
                                      <p:to>
                                        <p:strVal val="visible"/>
                                      </p:to>
                                    </p:set>
                                    <p:animEffect transition="in" filter="checkerboard(across)">
                                      <p:cBhvr>
                                        <p:cTn id="12" dur="500"/>
                                        <p:tgtEl>
                                          <p:spTgt spid="3077"/>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checkerboard(across)">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ébit">
  <a:themeElements>
    <a:clrScheme name="Verve">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Débit">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Débit">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1984</TotalTime>
  <Words>2611</Words>
  <Application>Microsoft Office PowerPoint</Application>
  <PresentationFormat>Affichage à l'écran (4:3)</PresentationFormat>
  <Paragraphs>277</Paragraphs>
  <Slides>52</Slides>
  <Notes>8</Notes>
  <HiddenSlides>0</HiddenSlides>
  <MMClips>0</MMClips>
  <ScaleCrop>false</ScaleCrop>
  <HeadingPairs>
    <vt:vector size="4" baseType="variant">
      <vt:variant>
        <vt:lpstr>Thème</vt:lpstr>
      </vt:variant>
      <vt:variant>
        <vt:i4>1</vt:i4>
      </vt:variant>
      <vt:variant>
        <vt:lpstr>Titres des diapositives</vt:lpstr>
      </vt:variant>
      <vt:variant>
        <vt:i4>52</vt:i4>
      </vt:variant>
    </vt:vector>
  </HeadingPairs>
  <TitlesOfParts>
    <vt:vector size="53" baseType="lpstr">
      <vt:lpstr>Débit</vt:lpstr>
      <vt:lpstr>Obésité </vt:lpstr>
      <vt:lpstr>Introduction </vt:lpstr>
      <vt:lpstr>EPIDEMIOLOGIE </vt:lpstr>
      <vt:lpstr>Définitions et classifications: </vt:lpstr>
      <vt:lpstr>Définitions et classification: </vt:lpstr>
      <vt:lpstr>Relation entre IMC et mortalité</vt:lpstr>
      <vt:lpstr>Présentation PowerPoint</vt:lpstr>
      <vt:lpstr>Présentation PowerPoint</vt:lpstr>
      <vt:lpstr>Présentation PowerPoint</vt:lpstr>
      <vt:lpstr>Morphotype de l’obésité</vt:lpstr>
      <vt:lpstr>Physiopathologie </vt:lpstr>
      <vt:lpstr>Obésité et balance énergétiques</vt:lpstr>
      <vt:lpstr>Dérégulation du métabolisme du TA</vt:lpstr>
      <vt:lpstr>  La cellule adipeuse =  « organe sécrétoire » </vt:lpstr>
      <vt:lpstr>Dérégulation du métabolisme du TA</vt:lpstr>
      <vt:lpstr>Dérégulation du métabolisme du TA</vt:lpstr>
      <vt:lpstr>Dérégulation du métabolisme du TA</vt:lpstr>
      <vt:lpstr>I/Déterminants génétiques</vt:lpstr>
      <vt:lpstr>I/Déterminants génétiques</vt:lpstr>
      <vt:lpstr>I/Déterminants génétiques</vt:lpstr>
      <vt:lpstr>Présentation PowerPoint</vt:lpstr>
      <vt:lpstr>I/Déterminants génétiques</vt:lpstr>
      <vt:lpstr>II/Déterminants environnementaux</vt:lpstr>
      <vt:lpstr>Présentation PowerPoint</vt:lpstr>
      <vt:lpstr>Présentation PowerPoint</vt:lpstr>
      <vt:lpstr>Présentation PowerPoint</vt:lpstr>
      <vt:lpstr>Présentation PowerPoint</vt:lpstr>
      <vt:lpstr>Présentation PowerPoint</vt:lpstr>
      <vt:lpstr>PRISE EN CHARGE DE L’OBÉSITÉ</vt:lpstr>
      <vt:lpstr>1/Examen clinique </vt:lpstr>
      <vt:lpstr>L’Anamnèse  </vt:lpstr>
      <vt:lpstr> L’Anamnèse </vt:lpstr>
      <vt:lpstr>b/ L’examen physique</vt:lpstr>
      <vt:lpstr>L’examen physique</vt:lpstr>
      <vt:lpstr>Examen psychologique</vt:lpstr>
      <vt:lpstr>Examens complémentaires </vt:lpstr>
      <vt:lpstr>Dépistage des complications</vt:lpstr>
      <vt:lpstr>Présentation PowerPoint</vt:lpstr>
      <vt:lpstr>Approche thérapeutique et préventive </vt:lpstr>
      <vt:lpstr>Moyens thérapeutiques </vt:lpstr>
      <vt:lpstr>Pyramide de traitement de l’obésité </vt:lpstr>
      <vt:lpstr>Présentation PowerPoint</vt:lpstr>
      <vt:lpstr>Présentation PowerPoint</vt:lpstr>
      <vt:lpstr>Présentation PowerPoint</vt:lpstr>
      <vt:lpstr>II/Activité physique </vt:lpstr>
      <vt:lpstr>Traitement médicamenteux</vt:lpstr>
      <vt:lpstr>Traitement médicamenteux</vt:lpstr>
      <vt:lpstr>Traitement médicamenteux</vt:lpstr>
      <vt:lpstr>La chirurgie </vt:lpstr>
      <vt:lpstr>La chirurgie Bariatrique</vt:lpstr>
      <vt:lpstr>Comment maintenir la perte pondérale?</vt:lpstr>
      <vt:lpstr>Comment prévenir?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Obésité </dc:title>
  <dc:creator>inforce</dc:creator>
  <cp:lastModifiedBy>GTI</cp:lastModifiedBy>
  <cp:revision>196</cp:revision>
  <dcterms:created xsi:type="dcterms:W3CDTF">2016-04-02T08:43:17Z</dcterms:created>
  <dcterms:modified xsi:type="dcterms:W3CDTF">2019-12-09T15:23:38Z</dcterms:modified>
</cp:coreProperties>
</file>