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549" r:id="rId2"/>
    <p:sldId id="534" r:id="rId3"/>
    <p:sldId id="440" r:id="rId4"/>
    <p:sldId id="443" r:id="rId5"/>
    <p:sldId id="442" r:id="rId6"/>
    <p:sldId id="553" r:id="rId7"/>
    <p:sldId id="441" r:id="rId8"/>
    <p:sldId id="444" r:id="rId9"/>
    <p:sldId id="446" r:id="rId10"/>
    <p:sldId id="555" r:id="rId11"/>
    <p:sldId id="305" r:id="rId12"/>
    <p:sldId id="306" r:id="rId13"/>
    <p:sldId id="307" r:id="rId14"/>
    <p:sldId id="308" r:id="rId15"/>
    <p:sldId id="309" r:id="rId16"/>
    <p:sldId id="310" r:id="rId17"/>
    <p:sldId id="311" r:id="rId18"/>
    <p:sldId id="313" r:id="rId19"/>
    <p:sldId id="314" r:id="rId20"/>
    <p:sldId id="569" r:id="rId21"/>
    <p:sldId id="315" r:id="rId22"/>
    <p:sldId id="570" r:id="rId23"/>
    <p:sldId id="318" r:id="rId24"/>
    <p:sldId id="330" r:id="rId25"/>
    <p:sldId id="320" r:id="rId26"/>
    <p:sldId id="328" r:id="rId27"/>
    <p:sldId id="316" r:id="rId28"/>
    <p:sldId id="317" r:id="rId29"/>
  </p:sldIdLst>
  <p:sldSz cx="9118600" cy="6845300"/>
  <p:notesSz cx="9872663" cy="67421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FD17"/>
    <a:srgbClr val="D0FEA2"/>
    <a:srgbClr val="BCF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2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040" cy="33773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2905" y="0"/>
            <a:ext cx="4278040" cy="337731"/>
          </a:xfrm>
          <a:prstGeom prst="rect">
            <a:avLst/>
          </a:prstGeom>
        </p:spPr>
        <p:txBody>
          <a:bodyPr vert="horz" lIns="91440" tIns="45720" rIns="91440" bIns="45720" rtlCol="0"/>
          <a:lstStyle>
            <a:lvl1pPr algn="r">
              <a:defRPr sz="1200"/>
            </a:lvl1pPr>
          </a:lstStyle>
          <a:p>
            <a:fld id="{9E2BEFC8-8B99-4A3F-98A1-060956633ECF}" type="datetimeFigureOut">
              <a:rPr lang="fr-FR" smtClean="0"/>
              <a:pPr/>
              <a:t>01/04/2020</a:t>
            </a:fld>
            <a:endParaRPr lang="fr-FR"/>
          </a:p>
        </p:txBody>
      </p:sp>
      <p:sp>
        <p:nvSpPr>
          <p:cNvPr id="4" name="Espace réservé de l'image des diapositives 3"/>
          <p:cNvSpPr>
            <a:spLocks noGrp="1" noRot="1" noChangeAspect="1"/>
          </p:cNvSpPr>
          <p:nvPr>
            <p:ph type="sldImg" idx="2"/>
          </p:nvPr>
        </p:nvSpPr>
        <p:spPr>
          <a:xfrm>
            <a:off x="3251200" y="504825"/>
            <a:ext cx="3370263" cy="25288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6579" y="3202191"/>
            <a:ext cx="7899505" cy="303488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04382"/>
            <a:ext cx="4278040" cy="33616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2905" y="6404382"/>
            <a:ext cx="4278040" cy="336168"/>
          </a:xfrm>
          <a:prstGeom prst="rect">
            <a:avLst/>
          </a:prstGeom>
        </p:spPr>
        <p:txBody>
          <a:bodyPr vert="horz" lIns="91440" tIns="45720" rIns="91440" bIns="45720" rtlCol="0" anchor="b"/>
          <a:lstStyle>
            <a:lvl1pPr algn="r">
              <a:defRPr sz="1200"/>
            </a:lvl1pPr>
          </a:lstStyle>
          <a:p>
            <a:fld id="{147027B6-BDFE-4E9F-B68E-9FE2D385426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144007"/>
            <a:ext cx="5281676" cy="496570"/>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subTitle" idx="4"/>
          </p:nvPr>
        </p:nvSpPr>
        <p:spPr>
          <a:xfrm>
            <a:off x="1367790" y="3833368"/>
            <a:ext cx="638302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sz="half" idx="2"/>
          </p:nvPr>
        </p:nvSpPr>
        <p:spPr>
          <a:xfrm>
            <a:off x="455930" y="1574419"/>
            <a:ext cx="3966591"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4419"/>
            <a:ext cx="3966591"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18600" cy="68453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1070" y="29971"/>
            <a:ext cx="8236458" cy="740410"/>
          </a:xfrm>
          <a:prstGeom prst="rect">
            <a:avLst/>
          </a:prstGeom>
        </p:spPr>
        <p:txBody>
          <a:bodyPr wrap="square" lIns="0" tIns="0" rIns="0" bIns="0">
            <a:spAutoFit/>
          </a:bodyPr>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a:xfrm>
            <a:off x="184650" y="1226820"/>
            <a:ext cx="8749299" cy="1840230"/>
          </a:xfrm>
          <a:prstGeom prst="rect">
            <a:avLst/>
          </a:prstGeom>
        </p:spPr>
        <p:txBody>
          <a:bodyPr wrap="square" lIns="0" tIns="0" rIns="0" bIns="0">
            <a:spAutoFit/>
          </a:bodyPr>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0324" y="6366129"/>
            <a:ext cx="2917952"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66129"/>
            <a:ext cx="2097278"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6" name="Holder 6"/>
          <p:cNvSpPr>
            <a:spLocks noGrp="1"/>
          </p:cNvSpPr>
          <p:nvPr>
            <p:ph type="sldNum" sz="quarter" idx="7"/>
          </p:nvPr>
        </p:nvSpPr>
        <p:spPr>
          <a:xfrm>
            <a:off x="6565392" y="6366129"/>
            <a:ext cx="2097278"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emarin.fr/articles/detail/items/documentaire-darte-sur-les-munitions-immergees-retour-sur-lenquete-du-marin.html"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923330"/>
          </a:xfrm>
          <a:prstGeom prst="rect">
            <a:avLst/>
          </a:prstGeom>
          <a:solidFill>
            <a:schemeClr val="bg1"/>
          </a:solidFill>
        </p:spPr>
        <p:txBody>
          <a:bodyPr vert="horz" wrap="square" lIns="0" tIns="0" rIns="0" bIns="0" rtlCol="0">
            <a:spAutoFit/>
          </a:bodyPr>
          <a:lstStyle/>
          <a:p>
            <a:pPr algn="ctr"/>
            <a:r>
              <a:rPr lang="fr-FR" sz="6000" spc="-5" dirty="0">
                <a:solidFill>
                  <a:schemeClr val="tx2">
                    <a:lumMod val="75000"/>
                  </a:schemeClr>
                </a:solidFill>
                <a:latin typeface="Arial" pitchFamily="34" charset="0"/>
                <a:cs typeface="Arial" pitchFamily="34" charset="0"/>
              </a:rPr>
              <a:t>L’eutrophisation</a:t>
            </a:r>
          </a:p>
        </p:txBody>
      </p:sp>
      <p:sp>
        <p:nvSpPr>
          <p:cNvPr id="6" name="Rectangle 1"/>
          <p:cNvSpPr>
            <a:spLocks noChangeArrowheads="1"/>
          </p:cNvSpPr>
          <p:nvPr/>
        </p:nvSpPr>
        <p:spPr bwMode="auto">
          <a:xfrm>
            <a:off x="101600" y="2918638"/>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lvl="0" algn="ctr" eaLnBrk="0" fontAlgn="base" hangingPunct="0">
              <a:spcBef>
                <a:spcPct val="0"/>
              </a:spcBef>
              <a:spcAft>
                <a:spcPct val="0"/>
              </a:spcAft>
            </a:pPr>
            <a:r>
              <a:rPr lang="fr-FR" altLang="fr-FR" sz="3200" dirty="0">
                <a:solidFill>
                  <a:srgbClr val="FF0000"/>
                </a:solidFill>
                <a:latin typeface="inherit"/>
              </a:rPr>
              <a:t>Eutrophication</a:t>
            </a:r>
            <a:r>
              <a:rPr lang="fr-FR" altLang="fr-FR" sz="1000" dirty="0">
                <a:solidFill>
                  <a:srgbClr val="FF0000"/>
                </a:solidFill>
              </a:rPr>
              <a:t> </a:t>
            </a:r>
            <a:endParaRPr lang="fr-FR" altLang="fr-FR" sz="2400" dirty="0">
              <a:solidFill>
                <a:srgbClr val="FF0000"/>
              </a:solidFill>
              <a:latin typeface="Arial" panose="020B0604020202020204"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a:solidFill>
                  <a:schemeClr val="tx2">
                    <a:lumMod val="75000"/>
                  </a:schemeClr>
                </a:solidFill>
                <a:latin typeface="Arial" pitchFamily="34" charset="0"/>
                <a:cs typeface="Arial" pitchFamily="34" charset="0"/>
              </a:rPr>
              <a:t>9</a:t>
            </a:r>
            <a:endParaRPr sz="60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70358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441450"/>
            <a:ext cx="9118600" cy="1846659"/>
          </a:xfrm>
          <a:prstGeom prst="rect">
            <a:avLst/>
          </a:prstGeom>
          <a:solidFill>
            <a:schemeClr val="bg1"/>
          </a:solidFill>
        </p:spPr>
        <p:txBody>
          <a:bodyPr vert="horz" wrap="square" lIns="0" tIns="0" rIns="0" bIns="0" rtlCol="0">
            <a:spAutoFit/>
          </a:bodyPr>
          <a:lstStyle/>
          <a:p>
            <a:pPr algn="ctr"/>
            <a:r>
              <a:rPr lang="fr-FR" sz="6000" spc="-5" dirty="0" smtClean="0">
                <a:solidFill>
                  <a:schemeClr val="tx2">
                    <a:lumMod val="75000"/>
                  </a:schemeClr>
                </a:solidFill>
                <a:latin typeface="Arial" pitchFamily="34" charset="0"/>
                <a:cs typeface="Arial" pitchFamily="34" charset="0"/>
              </a:rPr>
              <a:t>Pollution par </a:t>
            </a:r>
          </a:p>
          <a:p>
            <a:pPr algn="ctr"/>
            <a:r>
              <a:rPr lang="fr-FR" sz="6000" spc="-5" dirty="0" smtClean="0">
                <a:solidFill>
                  <a:schemeClr val="tx2">
                    <a:lumMod val="75000"/>
                  </a:schemeClr>
                </a:solidFill>
                <a:latin typeface="Arial" pitchFamily="34" charset="0"/>
                <a:cs typeface="Arial" pitchFamily="34" charset="0"/>
              </a:rPr>
              <a:t>les </a:t>
            </a:r>
            <a:r>
              <a:rPr lang="fr-FR" sz="6000" spc="-5" dirty="0">
                <a:solidFill>
                  <a:schemeClr val="tx2">
                    <a:lumMod val="75000"/>
                  </a:schemeClr>
                </a:solidFill>
                <a:latin typeface="Arial" pitchFamily="34" charset="0"/>
                <a:cs typeface="Arial" pitchFamily="34" charset="0"/>
              </a:rPr>
              <a:t>macro déchets</a:t>
            </a:r>
          </a:p>
        </p:txBody>
      </p:sp>
      <p:sp>
        <p:nvSpPr>
          <p:cNvPr id="6" name="Rectangle 1"/>
          <p:cNvSpPr>
            <a:spLocks noChangeArrowheads="1"/>
          </p:cNvSpPr>
          <p:nvPr/>
        </p:nvSpPr>
        <p:spPr bwMode="auto">
          <a:xfrm>
            <a:off x="101600" y="3565447"/>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lvl="0" algn="ctr" eaLnBrk="0" fontAlgn="base" hangingPunct="0">
              <a:spcBef>
                <a:spcPct val="0"/>
              </a:spcBef>
              <a:spcAft>
                <a:spcPct val="0"/>
              </a:spcAft>
            </a:pPr>
            <a:r>
              <a:rPr lang="fr-FR" altLang="fr-FR" sz="3200" dirty="0">
                <a:solidFill>
                  <a:srgbClr val="FF0000"/>
                </a:solidFill>
                <a:latin typeface="Arial" panose="020B0604020202020204" pitchFamily="34" charset="0"/>
                <a:cs typeface="Arial" panose="020B0604020202020204" pitchFamily="34" charset="0"/>
              </a:rPr>
              <a:t>Pollution by macro </a:t>
            </a:r>
            <a:r>
              <a:rPr lang="fr-FR" altLang="fr-FR" sz="3200" dirty="0" err="1" smtClean="0">
                <a:solidFill>
                  <a:srgbClr val="FF0000"/>
                </a:solidFill>
                <a:latin typeface="Arial" panose="020B0604020202020204" pitchFamily="34" charset="0"/>
                <a:cs typeface="Arial" panose="020B0604020202020204" pitchFamily="34" charset="0"/>
              </a:rPr>
              <a:t>wastes</a:t>
            </a:r>
            <a:r>
              <a:rPr lang="fr-FR" altLang="fr-FR" sz="3200" dirty="0" smtClean="0">
                <a:solidFill>
                  <a:srgbClr val="FF0000"/>
                </a:solidFill>
                <a:latin typeface="Arial" panose="020B0604020202020204" pitchFamily="34" charset="0"/>
                <a:cs typeface="Arial" panose="020B0604020202020204" pitchFamily="34" charset="0"/>
              </a:rPr>
              <a:t> </a:t>
            </a:r>
            <a:endParaRPr lang="fr-FR" altLang="fr-FR" sz="3200" dirty="0">
              <a:solidFill>
                <a:srgbClr val="FF0000"/>
              </a:solidFill>
              <a:latin typeface="Arial" panose="020B0604020202020204" pitchFamily="34" charset="0"/>
              <a:cs typeface="Arial" panose="020B0604020202020204"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smtClean="0">
                <a:solidFill>
                  <a:schemeClr val="tx2">
                    <a:lumMod val="75000"/>
                  </a:schemeClr>
                </a:solidFill>
                <a:latin typeface="Arial" pitchFamily="34" charset="0"/>
                <a:cs typeface="Arial" pitchFamily="34" charset="0"/>
              </a:rPr>
              <a:t>11</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977900" y="4337050"/>
            <a:ext cx="3276600" cy="713024"/>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400" spc="-5" dirty="0" smtClean="0">
                <a:solidFill>
                  <a:schemeClr val="bg1"/>
                </a:solidFill>
                <a:latin typeface="Arial" pitchFamily="34" charset="0"/>
                <a:cs typeface="Arial" pitchFamily="34" charset="0"/>
              </a:rPr>
              <a:t>1. Les </a:t>
            </a:r>
            <a:r>
              <a:rPr lang="fr-FR" sz="2400" spc="-5" dirty="0" err="1" smtClean="0">
                <a:solidFill>
                  <a:schemeClr val="bg1"/>
                </a:solidFill>
                <a:latin typeface="Arial" pitchFamily="34" charset="0"/>
                <a:cs typeface="Arial" pitchFamily="34" charset="0"/>
              </a:rPr>
              <a:t>macrodéchets</a:t>
            </a:r>
            <a:endParaRPr lang="fr-FR" sz="2400" spc="-5" dirty="0" smtClean="0">
              <a:solidFill>
                <a:schemeClr val="bg1"/>
              </a:solidFill>
              <a:latin typeface="Arial" pitchFamily="34" charset="0"/>
              <a:cs typeface="Arial" pitchFamily="34" charset="0"/>
            </a:endParaRPr>
          </a:p>
          <a:p>
            <a:pPr marL="12700" marR="5080" algn="just"/>
            <a:r>
              <a:rPr lang="fr-FR" sz="2400" spc="-5" dirty="0" smtClean="0">
                <a:solidFill>
                  <a:schemeClr val="bg1"/>
                </a:solidFill>
                <a:latin typeface="Arial" pitchFamily="34" charset="0"/>
                <a:cs typeface="Arial" pitchFamily="34" charset="0"/>
              </a:rPr>
              <a:t>2. Les plastiques</a:t>
            </a:r>
            <a:endParaRPr lang="fr-FR" sz="240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677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697" y="1550924"/>
            <a:ext cx="3816096" cy="247345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7509" y="869696"/>
            <a:ext cx="8586591" cy="276999"/>
          </a:xfrm>
          <a:prstGeom prst="rect">
            <a:avLst/>
          </a:prstGeom>
        </p:spPr>
        <p:txBody>
          <a:bodyPr vert="horz" wrap="square" lIns="0" tIns="0" rIns="0" bIns="0" rtlCol="0">
            <a:spAutoFit/>
          </a:bodyPr>
          <a:lstStyle/>
          <a:p>
            <a:pPr marL="3468370" marR="5080" indent="-3456304">
              <a:lnSpc>
                <a:spcPct val="100000"/>
              </a:lnSpc>
            </a:pPr>
            <a:r>
              <a:rPr sz="1800" spc="-5" dirty="0">
                <a:solidFill>
                  <a:srgbClr val="FFFFFF"/>
                </a:solidFill>
                <a:latin typeface="Arial" pitchFamily="34" charset="0"/>
                <a:cs typeface="Arial" pitchFamily="34" charset="0"/>
              </a:rPr>
              <a:t>10% </a:t>
            </a:r>
            <a:r>
              <a:rPr sz="1800" dirty="0">
                <a:solidFill>
                  <a:srgbClr val="FFFFFF"/>
                </a:solidFill>
                <a:latin typeface="Arial" pitchFamily="34" charset="0"/>
                <a:cs typeface="Arial" pitchFamily="34" charset="0"/>
              </a:rPr>
              <a:t>des </a:t>
            </a:r>
            <a:r>
              <a:rPr sz="1800" spc="-5" dirty="0" smtClean="0">
                <a:solidFill>
                  <a:srgbClr val="FFFFFF"/>
                </a:solidFill>
                <a:latin typeface="Arial" pitchFamily="34" charset="0"/>
                <a:cs typeface="Arial" pitchFamily="34" charset="0"/>
              </a:rPr>
              <a:t>260</a:t>
            </a:r>
            <a:r>
              <a:rPr lang="fr-FR" sz="1800" spc="-5" dirty="0" smtClean="0">
                <a:solidFill>
                  <a:srgbClr val="FFFFFF"/>
                </a:solidFill>
                <a:latin typeface="Arial" pitchFamily="34" charset="0"/>
                <a:cs typeface="Arial" pitchFamily="34" charset="0"/>
              </a:rPr>
              <a:t>.10</a:t>
            </a:r>
            <a:r>
              <a:rPr lang="fr-FR" sz="1800" spc="-5" baseline="30000" dirty="0" smtClean="0">
                <a:solidFill>
                  <a:srgbClr val="FFFFFF"/>
                </a:solidFill>
                <a:latin typeface="Arial" pitchFamily="34" charset="0"/>
                <a:cs typeface="Arial" pitchFamily="34" charset="0"/>
              </a:rPr>
              <a:t>6</a:t>
            </a:r>
            <a:r>
              <a:rPr sz="1800" baseline="30000" dirty="0" smtClean="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de </a:t>
            </a:r>
            <a:r>
              <a:rPr sz="1800" dirty="0" smtClean="0">
                <a:solidFill>
                  <a:srgbClr val="FFFFFF"/>
                </a:solidFill>
                <a:latin typeface="Arial" pitchFamily="34" charset="0"/>
                <a:cs typeface="Arial" pitchFamily="34" charset="0"/>
              </a:rPr>
              <a:t>t </a:t>
            </a:r>
            <a:r>
              <a:rPr sz="1800" dirty="0">
                <a:solidFill>
                  <a:srgbClr val="FFFFFF"/>
                </a:solidFill>
                <a:latin typeface="Arial" pitchFamily="34" charset="0"/>
                <a:cs typeface="Arial" pitchFamily="34" charset="0"/>
              </a:rPr>
              <a:t>de </a:t>
            </a:r>
            <a:r>
              <a:rPr sz="1800" spc="-5" dirty="0" err="1">
                <a:solidFill>
                  <a:srgbClr val="FFFFFF"/>
                </a:solidFill>
                <a:latin typeface="Arial" pitchFamily="34" charset="0"/>
                <a:cs typeface="Arial" pitchFamily="34" charset="0"/>
              </a:rPr>
              <a:t>matières</a:t>
            </a:r>
            <a:r>
              <a:rPr sz="1800" spc="-5" dirty="0">
                <a:solidFill>
                  <a:srgbClr val="FFFFFF"/>
                </a:solidFill>
                <a:latin typeface="Arial" pitchFamily="34" charset="0"/>
                <a:cs typeface="Arial" pitchFamily="34" charset="0"/>
              </a:rPr>
              <a:t> </a:t>
            </a:r>
            <a:r>
              <a:rPr lang="fr-FR" sz="1800" spc="-5" dirty="0" smtClean="0">
                <a:solidFill>
                  <a:srgbClr val="FFFFFF"/>
                </a:solidFill>
                <a:latin typeface="Arial" pitchFamily="34" charset="0"/>
                <a:cs typeface="Arial" pitchFamily="34" charset="0"/>
              </a:rPr>
              <a:t>PL </a:t>
            </a:r>
            <a:r>
              <a:rPr sz="1800" dirty="0" err="1" smtClean="0">
                <a:solidFill>
                  <a:srgbClr val="FFFFFF"/>
                </a:solidFill>
                <a:latin typeface="Arial" pitchFamily="34" charset="0"/>
                <a:cs typeface="Arial" pitchFamily="34" charset="0"/>
              </a:rPr>
              <a:t>produites</a:t>
            </a:r>
            <a:r>
              <a:rPr sz="1800" dirty="0" smtClean="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annuellement</a:t>
            </a:r>
            <a:r>
              <a:rPr sz="1800" spc="-65" dirty="0">
                <a:solidFill>
                  <a:srgbClr val="FFFFFF"/>
                </a:solidFill>
                <a:latin typeface="Arial" pitchFamily="34" charset="0"/>
                <a:cs typeface="Arial" pitchFamily="34" charset="0"/>
              </a:rPr>
              <a:t> </a:t>
            </a:r>
            <a:r>
              <a:rPr sz="1800" spc="-5" dirty="0">
                <a:solidFill>
                  <a:srgbClr val="FFFFFF"/>
                </a:solidFill>
                <a:latin typeface="Arial" pitchFamily="34" charset="0"/>
                <a:cs typeface="Arial" pitchFamily="34" charset="0"/>
              </a:rPr>
              <a:t>se </a:t>
            </a:r>
            <a:r>
              <a:rPr sz="1800" dirty="0" err="1" smtClean="0">
                <a:solidFill>
                  <a:srgbClr val="FFFFFF"/>
                </a:solidFill>
                <a:latin typeface="Arial" pitchFamily="34" charset="0"/>
                <a:cs typeface="Arial" pitchFamily="34" charset="0"/>
              </a:rPr>
              <a:t>retrouvent</a:t>
            </a:r>
            <a:r>
              <a:rPr sz="1800" dirty="0" smtClean="0">
                <a:solidFill>
                  <a:srgbClr val="FFFFFF"/>
                </a:solidFill>
                <a:latin typeface="Arial" pitchFamily="34" charset="0"/>
                <a:cs typeface="Arial" pitchFamily="34" charset="0"/>
              </a:rPr>
              <a:t> </a:t>
            </a:r>
            <a:r>
              <a:rPr sz="1800" dirty="0" err="1">
                <a:solidFill>
                  <a:srgbClr val="FFFFFF"/>
                </a:solidFill>
                <a:latin typeface="Arial" pitchFamily="34" charset="0"/>
                <a:cs typeface="Arial" pitchFamily="34" charset="0"/>
              </a:rPr>
              <a:t>en</a:t>
            </a:r>
            <a:r>
              <a:rPr sz="1800" spc="-114" dirty="0">
                <a:solidFill>
                  <a:srgbClr val="FFFFFF"/>
                </a:solidFill>
                <a:latin typeface="Arial" pitchFamily="34" charset="0"/>
                <a:cs typeface="Arial" pitchFamily="34" charset="0"/>
              </a:rPr>
              <a:t> </a:t>
            </a:r>
            <a:r>
              <a:rPr sz="1800" dirty="0" err="1" smtClean="0">
                <a:solidFill>
                  <a:srgbClr val="FFFFFF"/>
                </a:solidFill>
                <a:latin typeface="Arial" pitchFamily="34" charset="0"/>
                <a:cs typeface="Arial" pitchFamily="34" charset="0"/>
              </a:rPr>
              <a:t>mer</a:t>
            </a:r>
            <a:endParaRPr sz="1800" dirty="0">
              <a:latin typeface="Arial" pitchFamily="34" charset="0"/>
              <a:cs typeface="Arial" pitchFamily="34" charset="0"/>
            </a:endParaRPr>
          </a:p>
        </p:txBody>
      </p:sp>
      <p:sp>
        <p:nvSpPr>
          <p:cNvPr id="5" name="object 5"/>
          <p:cNvSpPr txBox="1"/>
          <p:nvPr/>
        </p:nvSpPr>
        <p:spPr>
          <a:xfrm>
            <a:off x="317633" y="4470145"/>
            <a:ext cx="8622665" cy="2339340"/>
          </a:xfrm>
          <a:prstGeom prst="rect">
            <a:avLst/>
          </a:prstGeom>
        </p:spPr>
        <p:txBody>
          <a:bodyPr vert="horz" wrap="square" lIns="0" tIns="0" rIns="0" bIns="0" rtlCol="0">
            <a:spAutoFit/>
          </a:bodyPr>
          <a:lstStyle/>
          <a:p>
            <a:pPr marL="12700">
              <a:lnSpc>
                <a:spcPct val="100000"/>
              </a:lnSpc>
            </a:pPr>
            <a:r>
              <a:rPr sz="1800" spc="-5" dirty="0">
                <a:solidFill>
                  <a:srgbClr val="FFFFFF"/>
                </a:solidFill>
                <a:latin typeface="Arial" pitchFamily="34" charset="0"/>
                <a:cs typeface="Arial" pitchFamily="34" charset="0"/>
              </a:rPr>
              <a:t>Les estimations du nombre de déchets gisant au fond des mers font état de</a:t>
            </a:r>
            <a:r>
              <a:rPr sz="1800" spc="-35" dirty="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a:t>
            </a:r>
            <a:endParaRPr sz="1800">
              <a:latin typeface="Arial" pitchFamily="34" charset="0"/>
              <a:cs typeface="Arial" pitchFamily="34" charset="0"/>
            </a:endParaRPr>
          </a:p>
          <a:p>
            <a:pPr marL="12700">
              <a:lnSpc>
                <a:spcPct val="100000"/>
              </a:lnSpc>
              <a:buChar char="-"/>
              <a:tabLst>
                <a:tab pos="152400" algn="l"/>
              </a:tabLst>
            </a:pPr>
            <a:r>
              <a:rPr sz="1800" spc="-5" dirty="0">
                <a:solidFill>
                  <a:srgbClr val="FFFFFF"/>
                </a:solidFill>
                <a:latin typeface="Arial" pitchFamily="34" charset="0"/>
                <a:cs typeface="Arial" pitchFamily="34" charset="0"/>
              </a:rPr>
              <a:t>150 </a:t>
            </a:r>
            <a:r>
              <a:rPr sz="1800" dirty="0">
                <a:solidFill>
                  <a:srgbClr val="FFFFFF"/>
                </a:solidFill>
                <a:latin typeface="Arial" pitchFamily="34" charset="0"/>
                <a:cs typeface="Arial" pitchFamily="34" charset="0"/>
              </a:rPr>
              <a:t>millions pour la </a:t>
            </a:r>
            <a:r>
              <a:rPr sz="1800" spc="-5" dirty="0">
                <a:solidFill>
                  <a:srgbClr val="FFFFFF"/>
                </a:solidFill>
                <a:latin typeface="Arial" pitchFamily="34" charset="0"/>
                <a:cs typeface="Arial" pitchFamily="34" charset="0"/>
              </a:rPr>
              <a:t>mer </a:t>
            </a:r>
            <a:r>
              <a:rPr sz="1800" dirty="0">
                <a:solidFill>
                  <a:srgbClr val="FFFFFF"/>
                </a:solidFill>
                <a:latin typeface="Arial" pitchFamily="34" charset="0"/>
                <a:cs typeface="Arial" pitchFamily="34" charset="0"/>
              </a:rPr>
              <a:t>du Nord</a:t>
            </a:r>
            <a:r>
              <a:rPr sz="1800" spc="-95" dirty="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a:t>
            </a:r>
            <a:endParaRPr sz="1800">
              <a:latin typeface="Arial" pitchFamily="34" charset="0"/>
              <a:cs typeface="Arial" pitchFamily="34" charset="0"/>
            </a:endParaRPr>
          </a:p>
          <a:p>
            <a:pPr marL="151765" indent="-139065">
              <a:lnSpc>
                <a:spcPct val="100000"/>
              </a:lnSpc>
              <a:spcBef>
                <a:spcPts val="5"/>
              </a:spcBef>
              <a:buChar char="-"/>
              <a:tabLst>
                <a:tab pos="152400" algn="l"/>
              </a:tabLst>
            </a:pPr>
            <a:r>
              <a:rPr sz="1800" spc="-5" dirty="0">
                <a:solidFill>
                  <a:srgbClr val="FFFFFF"/>
                </a:solidFill>
                <a:latin typeface="Arial" pitchFamily="34" charset="0"/>
                <a:cs typeface="Arial" pitchFamily="34" charset="0"/>
              </a:rPr>
              <a:t>50 </a:t>
            </a:r>
            <a:r>
              <a:rPr sz="1800" dirty="0">
                <a:solidFill>
                  <a:srgbClr val="FFFFFF"/>
                </a:solidFill>
                <a:latin typeface="Arial" pitchFamily="34" charset="0"/>
                <a:cs typeface="Arial" pitchFamily="34" charset="0"/>
              </a:rPr>
              <a:t>millions pour le golfe de Gascogne </a:t>
            </a:r>
            <a:r>
              <a:rPr sz="1800" spc="-5" dirty="0">
                <a:solidFill>
                  <a:srgbClr val="FFFFFF"/>
                </a:solidFill>
                <a:latin typeface="Arial" pitchFamily="34" charset="0"/>
                <a:cs typeface="Arial" pitchFamily="34" charset="0"/>
              </a:rPr>
              <a:t>entre 0 et 200 mètres de profondeur</a:t>
            </a:r>
            <a:r>
              <a:rPr sz="1800" spc="-70" dirty="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a:t>
            </a:r>
            <a:endParaRPr sz="1800">
              <a:latin typeface="Arial" pitchFamily="34" charset="0"/>
              <a:cs typeface="Arial" pitchFamily="34" charset="0"/>
            </a:endParaRPr>
          </a:p>
          <a:p>
            <a:pPr marL="12700" marR="689610">
              <a:lnSpc>
                <a:spcPct val="100000"/>
              </a:lnSpc>
              <a:buChar char="-"/>
              <a:tabLst>
                <a:tab pos="152400" algn="l"/>
              </a:tabLst>
            </a:pPr>
            <a:r>
              <a:rPr sz="1800" spc="-5" dirty="0">
                <a:solidFill>
                  <a:srgbClr val="FFFFFF"/>
                </a:solidFill>
                <a:latin typeface="Arial" pitchFamily="34" charset="0"/>
                <a:cs typeface="Arial" pitchFamily="34" charset="0"/>
              </a:rPr>
              <a:t>175 </a:t>
            </a:r>
            <a:r>
              <a:rPr sz="1800" dirty="0">
                <a:solidFill>
                  <a:srgbClr val="FFFFFF"/>
                </a:solidFill>
                <a:latin typeface="Arial" pitchFamily="34" charset="0"/>
                <a:cs typeface="Arial" pitchFamily="34" charset="0"/>
              </a:rPr>
              <a:t>millions pour le bassin nord-ouest de la Méditerranée </a:t>
            </a:r>
            <a:r>
              <a:rPr sz="1800" spc="-5" dirty="0">
                <a:solidFill>
                  <a:srgbClr val="FFFFFF"/>
                </a:solidFill>
                <a:latin typeface="Arial" pitchFamily="34" charset="0"/>
                <a:cs typeface="Arial" pitchFamily="34" charset="0"/>
              </a:rPr>
              <a:t>entre 0 et</a:t>
            </a:r>
            <a:r>
              <a:rPr sz="1800" spc="-80" dirty="0">
                <a:solidFill>
                  <a:srgbClr val="FFFFFF"/>
                </a:solidFill>
                <a:latin typeface="Arial" pitchFamily="34" charset="0"/>
                <a:cs typeface="Arial" pitchFamily="34" charset="0"/>
              </a:rPr>
              <a:t> </a:t>
            </a:r>
            <a:r>
              <a:rPr sz="1800" spc="-5" dirty="0">
                <a:solidFill>
                  <a:srgbClr val="FFFFFF"/>
                </a:solidFill>
                <a:latin typeface="Arial" pitchFamily="34" charset="0"/>
                <a:cs typeface="Arial" pitchFamily="34" charset="0"/>
              </a:rPr>
              <a:t>200  mètres et 300 millions pour l'ensemble du bassin</a:t>
            </a:r>
            <a:r>
              <a:rPr sz="1800" spc="-65" dirty="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a:t>
            </a:r>
            <a:endParaRPr sz="1800">
              <a:latin typeface="Arial" pitchFamily="34" charset="0"/>
              <a:cs typeface="Arial" pitchFamily="34" charset="0"/>
            </a:endParaRPr>
          </a:p>
          <a:p>
            <a:pPr marL="177165" marR="307340" algn="ctr">
              <a:lnSpc>
                <a:spcPct val="100000"/>
              </a:lnSpc>
              <a:spcBef>
                <a:spcPts val="1105"/>
              </a:spcBef>
            </a:pPr>
            <a:r>
              <a:rPr sz="1800" spc="-5" dirty="0">
                <a:solidFill>
                  <a:srgbClr val="FF0000"/>
                </a:solidFill>
                <a:latin typeface="Arial" pitchFamily="34" charset="0"/>
                <a:cs typeface="Arial" pitchFamily="34" charset="0"/>
              </a:rPr>
              <a:t>Certains traits de chalut en mer du </a:t>
            </a:r>
            <a:r>
              <a:rPr sz="1800" dirty="0">
                <a:solidFill>
                  <a:srgbClr val="FF0000"/>
                </a:solidFill>
                <a:latin typeface="Arial" pitchFamily="34" charset="0"/>
                <a:cs typeface="Arial" pitchFamily="34" charset="0"/>
              </a:rPr>
              <a:t>Nord remontent plus de déchets que de  poissons</a:t>
            </a:r>
            <a:r>
              <a:rPr sz="1800" spc="-105" dirty="0">
                <a:solidFill>
                  <a:srgbClr val="FF0000"/>
                </a:solidFill>
                <a:latin typeface="Arial" pitchFamily="34" charset="0"/>
                <a:cs typeface="Arial" pitchFamily="34" charset="0"/>
              </a:rPr>
              <a:t> </a:t>
            </a:r>
            <a:r>
              <a:rPr sz="1800" dirty="0">
                <a:solidFill>
                  <a:srgbClr val="FF0000"/>
                </a:solidFill>
                <a:latin typeface="Arial" pitchFamily="34" charset="0"/>
                <a:cs typeface="Arial" pitchFamily="34" charset="0"/>
              </a:rPr>
              <a:t>!!</a:t>
            </a:r>
            <a:endParaRPr sz="1800">
              <a:solidFill>
                <a:srgbClr val="FF0000"/>
              </a:solidFill>
              <a:latin typeface="Arial" pitchFamily="34" charset="0"/>
              <a:cs typeface="Arial" pitchFamily="34" charset="0"/>
            </a:endParaRPr>
          </a:p>
          <a:p>
            <a:pPr marR="5080" algn="r">
              <a:lnSpc>
                <a:spcPts val="2100"/>
              </a:lnSpc>
            </a:pPr>
            <a:r>
              <a:rPr sz="1800" dirty="0">
                <a:solidFill>
                  <a:srgbClr val="FFFFFF"/>
                </a:solidFill>
                <a:latin typeface="Arial" pitchFamily="34" charset="0"/>
                <a:cs typeface="Arial" pitchFamily="34" charset="0"/>
              </a:rPr>
              <a:t>MEEDDAT,</a:t>
            </a:r>
            <a:r>
              <a:rPr sz="1800" spc="-90" dirty="0">
                <a:solidFill>
                  <a:srgbClr val="FFFFFF"/>
                </a:solidFill>
                <a:latin typeface="Arial" pitchFamily="34" charset="0"/>
                <a:cs typeface="Arial" pitchFamily="34" charset="0"/>
              </a:rPr>
              <a:t> </a:t>
            </a:r>
            <a:r>
              <a:rPr sz="1400" spc="-5" dirty="0">
                <a:solidFill>
                  <a:srgbClr val="FFFFFF"/>
                </a:solidFill>
                <a:latin typeface="Arial" pitchFamily="34" charset="0"/>
                <a:cs typeface="Arial" pitchFamily="34" charset="0"/>
              </a:rPr>
              <a:t>2009</a:t>
            </a:r>
            <a:endParaRPr sz="1400">
              <a:latin typeface="Arial" pitchFamily="34" charset="0"/>
              <a:cs typeface="Arial" pitchFamily="34" charset="0"/>
            </a:endParaRPr>
          </a:p>
        </p:txBody>
      </p:sp>
      <p:sp>
        <p:nvSpPr>
          <p:cNvPr id="6" name="object 6"/>
          <p:cNvSpPr/>
          <p:nvPr/>
        </p:nvSpPr>
        <p:spPr>
          <a:xfrm>
            <a:off x="6071996" y="1406144"/>
            <a:ext cx="1916429" cy="2881122"/>
          </a:xfrm>
          <a:prstGeom prst="rect">
            <a:avLst/>
          </a:prstGeom>
          <a:blipFill>
            <a:blip r:embed="rId3" cstate="print"/>
            <a:stretch>
              <a:fillRect/>
            </a:stretch>
          </a:blipFill>
        </p:spPr>
        <p:txBody>
          <a:bodyPr wrap="square" lIns="0" tIns="0" rIns="0" bIns="0" rtlCol="0"/>
          <a:lstStyle/>
          <a:p>
            <a:endParaRPr/>
          </a:p>
        </p:txBody>
      </p:sp>
      <p:sp>
        <p:nvSpPr>
          <p:cNvPr id="7"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5900" y="603250"/>
            <a:ext cx="8686800" cy="1951816"/>
          </a:xfrm>
          <a:prstGeom prst="rect">
            <a:avLst/>
          </a:prstGeom>
        </p:spPr>
        <p:txBody>
          <a:bodyPr vert="horz" wrap="square" lIns="0" tIns="0" rIns="0" bIns="0" rtlCol="0">
            <a:spAutoFit/>
          </a:bodyPr>
          <a:lstStyle/>
          <a:p>
            <a:pPr marL="12700" marR="5080" algn="just">
              <a:lnSpc>
                <a:spcPct val="100000"/>
              </a:lnSpc>
            </a:pPr>
            <a:r>
              <a:rPr spc="-5" dirty="0">
                <a:solidFill>
                  <a:srgbClr val="FFFFFF"/>
                </a:solidFill>
                <a:latin typeface="Arial" pitchFamily="34" charset="0"/>
                <a:cs typeface="Arial" pitchFamily="34" charset="0"/>
              </a:rPr>
              <a:t>Les déchets dans les milieux aquatiques dégradent les paysages et  les usages d’agrément. Ils constituent des </a:t>
            </a:r>
            <a:r>
              <a:rPr spc="-10" dirty="0">
                <a:solidFill>
                  <a:srgbClr val="FFFFFF"/>
                </a:solidFill>
                <a:latin typeface="Arial" pitchFamily="34" charset="0"/>
                <a:cs typeface="Arial" pitchFamily="34" charset="0"/>
              </a:rPr>
              <a:t>pièges physiques </a:t>
            </a:r>
            <a:r>
              <a:rPr spc="-5" dirty="0">
                <a:solidFill>
                  <a:srgbClr val="FFFFFF"/>
                </a:solidFill>
                <a:latin typeface="Arial" pitchFamily="34" charset="0"/>
                <a:cs typeface="Arial" pitchFamily="34" charset="0"/>
              </a:rPr>
              <a:t>et </a:t>
            </a:r>
            <a:r>
              <a:rPr spc="-10" dirty="0">
                <a:solidFill>
                  <a:srgbClr val="FFFFFF"/>
                </a:solidFill>
                <a:latin typeface="Arial" pitchFamily="34" charset="0"/>
                <a:cs typeface="Arial" pitchFamily="34" charset="0"/>
              </a:rPr>
              <a:t>des  </a:t>
            </a:r>
            <a:r>
              <a:rPr spc="-5" dirty="0">
                <a:solidFill>
                  <a:srgbClr val="FFFFFF"/>
                </a:solidFill>
                <a:latin typeface="Arial" pitchFamily="34" charset="0"/>
                <a:cs typeface="Arial" pitchFamily="34" charset="0"/>
              </a:rPr>
              <a:t>leurres pour les organismes. Ils peuvent exposer les populations </a:t>
            </a:r>
            <a:r>
              <a:rPr spc="-10" dirty="0">
                <a:solidFill>
                  <a:srgbClr val="FFFFFF"/>
                </a:solidFill>
                <a:latin typeface="Arial" pitchFamily="34" charset="0"/>
                <a:cs typeface="Arial" pitchFamily="34" charset="0"/>
              </a:rPr>
              <a:t>et  </a:t>
            </a:r>
            <a:r>
              <a:rPr spc="-5" dirty="0">
                <a:solidFill>
                  <a:srgbClr val="FFFFFF"/>
                </a:solidFill>
                <a:latin typeface="Arial" pitchFamily="34" charset="0"/>
                <a:cs typeface="Arial" pitchFamily="34" charset="0"/>
              </a:rPr>
              <a:t>les chaînes alimentaires à des </a:t>
            </a:r>
            <a:r>
              <a:rPr dirty="0">
                <a:solidFill>
                  <a:srgbClr val="FFFFFF"/>
                </a:solidFill>
                <a:latin typeface="Arial" pitchFamily="34" charset="0"/>
                <a:cs typeface="Arial" pitchFamily="34" charset="0"/>
              </a:rPr>
              <a:t>risques </a:t>
            </a:r>
            <a:r>
              <a:rPr spc="-10" dirty="0">
                <a:solidFill>
                  <a:srgbClr val="FFFFFF"/>
                </a:solidFill>
                <a:latin typeface="Arial" pitchFamily="34" charset="0"/>
                <a:cs typeface="Arial" pitchFamily="34" charset="0"/>
              </a:rPr>
              <a:t>sanitaires </a:t>
            </a:r>
            <a:r>
              <a:rPr spc="-5" dirty="0">
                <a:solidFill>
                  <a:srgbClr val="FFFFFF"/>
                </a:solidFill>
                <a:latin typeface="Arial" pitchFamily="34" charset="0"/>
                <a:cs typeface="Arial" pitchFamily="34" charset="0"/>
              </a:rPr>
              <a:t>et avoir des </a:t>
            </a:r>
            <a:r>
              <a:rPr spc="-10" dirty="0">
                <a:solidFill>
                  <a:srgbClr val="FFFFFF"/>
                </a:solidFill>
                <a:latin typeface="Arial" pitchFamily="34" charset="0"/>
                <a:cs typeface="Arial" pitchFamily="34" charset="0"/>
              </a:rPr>
              <a:t>effets  négatifs </a:t>
            </a:r>
            <a:r>
              <a:rPr spc="-5" dirty="0">
                <a:solidFill>
                  <a:srgbClr val="FFFFFF"/>
                </a:solidFill>
                <a:latin typeface="Arial" pitchFamily="34" charset="0"/>
                <a:cs typeface="Arial" pitchFamily="34" charset="0"/>
              </a:rPr>
              <a:t>sur la </a:t>
            </a:r>
            <a:r>
              <a:rPr spc="-10" dirty="0">
                <a:solidFill>
                  <a:srgbClr val="FFFFFF"/>
                </a:solidFill>
                <a:latin typeface="Arial" pitchFamily="34" charset="0"/>
                <a:cs typeface="Arial" pitchFamily="34" charset="0"/>
              </a:rPr>
              <a:t>qualité </a:t>
            </a:r>
            <a:r>
              <a:rPr spc="-5" dirty="0">
                <a:solidFill>
                  <a:srgbClr val="FFFFFF"/>
                </a:solidFill>
                <a:latin typeface="Arial" pitchFamily="34" charset="0"/>
                <a:cs typeface="Arial" pitchFamily="34" charset="0"/>
              </a:rPr>
              <a:t>des eaux et des</a:t>
            </a:r>
            <a:r>
              <a:rPr spc="55" dirty="0">
                <a:solidFill>
                  <a:srgbClr val="FFFFFF"/>
                </a:solidFill>
                <a:latin typeface="Arial" pitchFamily="34" charset="0"/>
                <a:cs typeface="Arial" pitchFamily="34" charset="0"/>
              </a:rPr>
              <a:t> </a:t>
            </a:r>
            <a:r>
              <a:rPr spc="-10" dirty="0">
                <a:solidFill>
                  <a:srgbClr val="FFFFFF"/>
                </a:solidFill>
                <a:latin typeface="Arial" pitchFamily="34" charset="0"/>
                <a:cs typeface="Arial" pitchFamily="34" charset="0"/>
              </a:rPr>
              <a:t>habitats.</a:t>
            </a:r>
            <a:endParaRPr>
              <a:latin typeface="Arial" pitchFamily="34" charset="0"/>
              <a:cs typeface="Arial" pitchFamily="34" charset="0"/>
            </a:endParaRPr>
          </a:p>
          <a:p>
            <a:pPr>
              <a:lnSpc>
                <a:spcPct val="100000"/>
              </a:lnSpc>
              <a:spcBef>
                <a:spcPts val="52"/>
              </a:spcBef>
            </a:pPr>
            <a:endParaRPr>
              <a:latin typeface="Arial" pitchFamily="34" charset="0"/>
              <a:cs typeface="Arial" pitchFamily="34" charset="0"/>
            </a:endParaRPr>
          </a:p>
          <a:p>
            <a:pPr marL="84455" marR="89535" indent="-635">
              <a:lnSpc>
                <a:spcPct val="100000"/>
              </a:lnSpc>
            </a:pPr>
            <a:r>
              <a:rPr b="1" spc="-5" dirty="0">
                <a:solidFill>
                  <a:srgbClr val="FF0000"/>
                </a:solidFill>
                <a:latin typeface="Arial" pitchFamily="34" charset="0"/>
                <a:cs typeface="Arial" pitchFamily="34" charset="0"/>
              </a:rPr>
              <a:t>70% </a:t>
            </a:r>
            <a:r>
              <a:rPr spc="-5" dirty="0">
                <a:solidFill>
                  <a:srgbClr val="FFFFFF"/>
                </a:solidFill>
                <a:latin typeface="Arial" pitchFamily="34" charset="0"/>
                <a:cs typeface="Arial" pitchFamily="34" charset="0"/>
              </a:rPr>
              <a:t>des </a:t>
            </a:r>
            <a:r>
              <a:rPr spc="-10" dirty="0">
                <a:solidFill>
                  <a:srgbClr val="FFFFFF"/>
                </a:solidFill>
                <a:latin typeface="Arial" pitchFamily="34" charset="0"/>
                <a:cs typeface="Arial" pitchFamily="34" charset="0"/>
              </a:rPr>
              <a:t>macrodéchets introduits </a:t>
            </a:r>
            <a:r>
              <a:rPr spc="-5" dirty="0">
                <a:solidFill>
                  <a:srgbClr val="FFFFFF"/>
                </a:solidFill>
                <a:latin typeface="Arial" pitchFamily="34" charset="0"/>
                <a:cs typeface="Arial" pitchFamily="34" charset="0"/>
              </a:rPr>
              <a:t>en mer sédimentent au fond de </a:t>
            </a:r>
            <a:r>
              <a:rPr spc="-10" dirty="0">
                <a:solidFill>
                  <a:srgbClr val="FFFFFF"/>
                </a:solidFill>
                <a:latin typeface="Arial" pitchFamily="34" charset="0"/>
                <a:cs typeface="Arial" pitchFamily="34" charset="0"/>
              </a:rPr>
              <a:t>la  </a:t>
            </a:r>
            <a:r>
              <a:rPr spc="-5" dirty="0">
                <a:solidFill>
                  <a:srgbClr val="FFFFFF"/>
                </a:solidFill>
                <a:latin typeface="Arial" pitchFamily="34" charset="0"/>
                <a:cs typeface="Arial" pitchFamily="34" charset="0"/>
              </a:rPr>
              <a:t>mer, depuis les zones côtières jusqu’aux plus grandes profondeurs  de l’océan</a:t>
            </a:r>
            <a:r>
              <a:rPr spc="-25" dirty="0">
                <a:solidFill>
                  <a:srgbClr val="FFFFFF"/>
                </a:solidFill>
                <a:latin typeface="Arial" pitchFamily="34" charset="0"/>
                <a:cs typeface="Arial" pitchFamily="34" charset="0"/>
              </a:rPr>
              <a:t> </a:t>
            </a:r>
            <a:r>
              <a:rPr spc="-5" dirty="0">
                <a:solidFill>
                  <a:srgbClr val="FFFFFF"/>
                </a:solidFill>
                <a:latin typeface="Arial" pitchFamily="34" charset="0"/>
                <a:cs typeface="Arial" pitchFamily="34" charset="0"/>
              </a:rPr>
              <a:t>(abysses).</a:t>
            </a:r>
            <a:endParaRPr>
              <a:latin typeface="Arial" pitchFamily="34" charset="0"/>
              <a:cs typeface="Arial" pitchFamily="34" charset="0"/>
            </a:endParaRPr>
          </a:p>
        </p:txBody>
      </p:sp>
      <p:sp>
        <p:nvSpPr>
          <p:cNvPr id="4" name="object 4"/>
          <p:cNvSpPr/>
          <p:nvPr/>
        </p:nvSpPr>
        <p:spPr>
          <a:xfrm>
            <a:off x="520700" y="2584450"/>
            <a:ext cx="4572000" cy="3505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168900" y="2584450"/>
            <a:ext cx="3600449" cy="3505200"/>
          </a:xfrm>
          <a:prstGeom prst="rect">
            <a:avLst/>
          </a:prstGeom>
          <a:blipFill>
            <a:blip r:embed="rId3" cstate="print"/>
            <a:stretch>
              <a:fillRect/>
            </a:stretch>
          </a:blipFill>
        </p:spPr>
        <p:txBody>
          <a:bodyPr wrap="square" lIns="0" tIns="0" rIns="0" bIns="0" rtlCol="0"/>
          <a:lstStyle/>
          <a:p>
            <a:endParaRPr/>
          </a:p>
        </p:txBody>
      </p:sp>
      <p:sp>
        <p:nvSpPr>
          <p:cNvPr id="8"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005" y="798067"/>
            <a:ext cx="6179185" cy="1938992"/>
          </a:xfrm>
          <a:prstGeom prst="rect">
            <a:avLst/>
          </a:prstGeom>
        </p:spPr>
        <p:txBody>
          <a:bodyPr vert="horz" wrap="square" lIns="0" tIns="0" rIns="0" bIns="0" rtlCol="0">
            <a:spAutoFit/>
          </a:bodyPr>
          <a:lstStyle/>
          <a:p>
            <a:pPr marL="12700" algn="just">
              <a:lnSpc>
                <a:spcPct val="100000"/>
              </a:lnSpc>
            </a:pPr>
            <a:r>
              <a:rPr sz="1800" b="1" dirty="0">
                <a:solidFill>
                  <a:srgbClr val="FF0000"/>
                </a:solidFill>
                <a:latin typeface="Arial"/>
                <a:cs typeface="Arial"/>
              </a:rPr>
              <a:t>D'où viennent les </a:t>
            </a:r>
            <a:r>
              <a:rPr sz="1800" b="1" spc="-5" dirty="0">
                <a:solidFill>
                  <a:srgbClr val="FF0000"/>
                </a:solidFill>
                <a:latin typeface="Arial"/>
                <a:cs typeface="Arial"/>
              </a:rPr>
              <a:t>macro </a:t>
            </a:r>
            <a:r>
              <a:rPr sz="1800" b="1" dirty="0">
                <a:solidFill>
                  <a:srgbClr val="FF0000"/>
                </a:solidFill>
                <a:latin typeface="Arial"/>
                <a:cs typeface="Arial"/>
              </a:rPr>
              <a:t>déchets</a:t>
            </a:r>
            <a:r>
              <a:rPr sz="1800" b="1" spc="-95" dirty="0">
                <a:solidFill>
                  <a:srgbClr val="FF0000"/>
                </a:solidFill>
                <a:latin typeface="Arial"/>
                <a:cs typeface="Arial"/>
              </a:rPr>
              <a:t> </a:t>
            </a:r>
            <a:r>
              <a:rPr sz="1800" b="1" dirty="0">
                <a:solidFill>
                  <a:srgbClr val="FF0000"/>
                </a:solidFill>
                <a:latin typeface="Arial"/>
                <a:cs typeface="Arial"/>
              </a:rPr>
              <a:t>?</a:t>
            </a:r>
            <a:endParaRPr sz="1800">
              <a:solidFill>
                <a:srgbClr val="FF0000"/>
              </a:solidFill>
              <a:latin typeface="Arial"/>
              <a:cs typeface="Arial"/>
            </a:endParaRPr>
          </a:p>
          <a:p>
            <a:pPr marL="300990" algn="just">
              <a:lnSpc>
                <a:spcPct val="100000"/>
              </a:lnSpc>
              <a:buFontTx/>
              <a:buChar char="-"/>
            </a:pPr>
            <a:r>
              <a:rPr sz="1800" spc="-5" smtClean="0">
                <a:solidFill>
                  <a:srgbClr val="FFFFFF"/>
                </a:solidFill>
                <a:latin typeface="Arial"/>
                <a:cs typeface="Arial"/>
              </a:rPr>
              <a:t>Les </a:t>
            </a:r>
            <a:r>
              <a:rPr sz="1800" spc="-5" dirty="0">
                <a:solidFill>
                  <a:srgbClr val="FFFFFF"/>
                </a:solidFill>
                <a:latin typeface="Arial"/>
                <a:cs typeface="Arial"/>
              </a:rPr>
              <a:t>activités domestiques, agricoles </a:t>
            </a:r>
            <a:r>
              <a:rPr sz="1800" spc="-5">
                <a:solidFill>
                  <a:srgbClr val="FFFFFF"/>
                </a:solidFill>
                <a:latin typeface="Arial"/>
                <a:cs typeface="Arial"/>
              </a:rPr>
              <a:t>et</a:t>
            </a:r>
            <a:r>
              <a:rPr sz="1800" spc="-20">
                <a:solidFill>
                  <a:srgbClr val="FFFFFF"/>
                </a:solidFill>
                <a:latin typeface="Arial"/>
                <a:cs typeface="Arial"/>
              </a:rPr>
              <a:t> </a:t>
            </a:r>
            <a:r>
              <a:rPr sz="1800" spc="-10" smtClean="0">
                <a:solidFill>
                  <a:srgbClr val="FFFFFF"/>
                </a:solidFill>
                <a:latin typeface="Arial"/>
                <a:cs typeface="Arial"/>
              </a:rPr>
              <a:t>industrielles</a:t>
            </a:r>
            <a:endParaRPr lang="fr-FR" spc="-10" dirty="0" smtClean="0">
              <a:solidFill>
                <a:srgbClr val="FFFFFF"/>
              </a:solidFill>
              <a:latin typeface="Arial"/>
              <a:cs typeface="Arial"/>
            </a:endParaRPr>
          </a:p>
          <a:p>
            <a:pPr marL="300990" algn="just">
              <a:lnSpc>
                <a:spcPct val="100000"/>
              </a:lnSpc>
              <a:buFontTx/>
              <a:buChar char="-"/>
            </a:pPr>
            <a:r>
              <a:rPr lang="fr-FR" spc="-5" dirty="0" smtClean="0">
                <a:solidFill>
                  <a:srgbClr val="FFFFFF"/>
                </a:solidFill>
                <a:latin typeface="Arial"/>
                <a:cs typeface="Arial"/>
              </a:rPr>
              <a:t> </a:t>
            </a:r>
            <a:r>
              <a:rPr sz="1800" spc="-5" smtClean="0">
                <a:solidFill>
                  <a:srgbClr val="FFFFFF"/>
                </a:solidFill>
                <a:latin typeface="Arial"/>
                <a:cs typeface="Arial"/>
              </a:rPr>
              <a:t>Les</a:t>
            </a:r>
            <a:r>
              <a:rPr sz="1800" spc="-55" smtClean="0">
                <a:solidFill>
                  <a:srgbClr val="FFFFFF"/>
                </a:solidFill>
                <a:latin typeface="Arial"/>
                <a:cs typeface="Arial"/>
              </a:rPr>
              <a:t> </a:t>
            </a:r>
            <a:r>
              <a:rPr sz="1800" spc="-10" smtClean="0">
                <a:solidFill>
                  <a:srgbClr val="FFFFFF"/>
                </a:solidFill>
                <a:latin typeface="Arial"/>
                <a:cs typeface="Arial"/>
              </a:rPr>
              <a:t>décharges</a:t>
            </a:r>
            <a:endParaRPr lang="fr-FR" spc="-10" dirty="0" smtClean="0">
              <a:solidFill>
                <a:srgbClr val="FFFFFF"/>
              </a:solidFill>
              <a:latin typeface="Arial"/>
              <a:cs typeface="Arial"/>
            </a:endParaRPr>
          </a:p>
          <a:p>
            <a:pPr marL="300990" algn="just">
              <a:lnSpc>
                <a:spcPct val="100000"/>
              </a:lnSpc>
              <a:buFontTx/>
              <a:buChar char="-"/>
            </a:pPr>
            <a:r>
              <a:rPr lang="fr-FR" sz="1800" spc="-10" dirty="0" smtClean="0">
                <a:solidFill>
                  <a:srgbClr val="FFFFFF"/>
                </a:solidFill>
                <a:latin typeface="Arial"/>
                <a:cs typeface="Arial"/>
              </a:rPr>
              <a:t> </a:t>
            </a:r>
            <a:r>
              <a:rPr sz="1800" spc="-5" smtClean="0">
                <a:solidFill>
                  <a:srgbClr val="FFFFFF"/>
                </a:solidFill>
                <a:latin typeface="Arial"/>
                <a:cs typeface="Arial"/>
              </a:rPr>
              <a:t>Les </a:t>
            </a:r>
            <a:r>
              <a:rPr sz="1800" spc="-5" dirty="0">
                <a:solidFill>
                  <a:srgbClr val="FFFFFF"/>
                </a:solidFill>
                <a:latin typeface="Arial"/>
                <a:cs typeface="Arial"/>
              </a:rPr>
              <a:t>décharges sauvages, notamment celles situées sur  le littoral et à proximité des cours d'eau constituent </a:t>
            </a:r>
            <a:r>
              <a:rPr sz="1800" spc="-10" dirty="0">
                <a:solidFill>
                  <a:srgbClr val="FFFFFF"/>
                </a:solidFill>
                <a:latin typeface="Arial"/>
                <a:cs typeface="Arial"/>
              </a:rPr>
              <a:t>une  </a:t>
            </a:r>
            <a:r>
              <a:rPr sz="1800" spc="-5" dirty="0">
                <a:solidFill>
                  <a:srgbClr val="FFFFFF"/>
                </a:solidFill>
                <a:latin typeface="Arial"/>
                <a:cs typeface="Arial"/>
              </a:rPr>
              <a:t>importante source d'apports de déchets dans les </a:t>
            </a:r>
            <a:r>
              <a:rPr sz="1800" spc="-10" dirty="0">
                <a:solidFill>
                  <a:srgbClr val="FFFFFF"/>
                </a:solidFill>
                <a:latin typeface="Arial"/>
                <a:cs typeface="Arial"/>
              </a:rPr>
              <a:t>rivières  </a:t>
            </a:r>
            <a:r>
              <a:rPr sz="1800" spc="-5" dirty="0">
                <a:solidFill>
                  <a:srgbClr val="FFFFFF"/>
                </a:solidFill>
                <a:latin typeface="Arial"/>
                <a:cs typeface="Arial"/>
              </a:rPr>
              <a:t>et sur le</a:t>
            </a:r>
            <a:r>
              <a:rPr sz="1800" spc="-60" dirty="0">
                <a:solidFill>
                  <a:srgbClr val="FFFFFF"/>
                </a:solidFill>
                <a:latin typeface="Arial"/>
                <a:cs typeface="Arial"/>
              </a:rPr>
              <a:t> </a:t>
            </a:r>
            <a:r>
              <a:rPr sz="1800" spc="-10" dirty="0">
                <a:solidFill>
                  <a:srgbClr val="FFFFFF"/>
                </a:solidFill>
                <a:latin typeface="Arial"/>
                <a:cs typeface="Arial"/>
              </a:rPr>
              <a:t>rivage.</a:t>
            </a:r>
            <a:endParaRPr sz="1800">
              <a:latin typeface="Arial"/>
              <a:cs typeface="Arial"/>
            </a:endParaRPr>
          </a:p>
        </p:txBody>
      </p:sp>
      <p:sp>
        <p:nvSpPr>
          <p:cNvPr id="3" name="object 3"/>
          <p:cNvSpPr/>
          <p:nvPr/>
        </p:nvSpPr>
        <p:spPr>
          <a:xfrm>
            <a:off x="6464300" y="831850"/>
            <a:ext cx="2381377" cy="2667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78500" y="3575050"/>
            <a:ext cx="3124200" cy="29116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25700" y="3575050"/>
            <a:ext cx="3276600" cy="282625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22845" y="4403090"/>
            <a:ext cx="1142365" cy="280670"/>
          </a:xfrm>
          <a:prstGeom prst="rect">
            <a:avLst/>
          </a:prstGeom>
        </p:spPr>
        <p:txBody>
          <a:bodyPr vert="horz" wrap="square" lIns="0" tIns="0" rIns="0" bIns="0" rtlCol="0">
            <a:spAutoFit/>
          </a:bodyPr>
          <a:lstStyle/>
          <a:p>
            <a:pPr marL="12700">
              <a:lnSpc>
                <a:spcPct val="100000"/>
              </a:lnSpc>
            </a:pPr>
            <a:r>
              <a:rPr lang="fr-FR" dirty="0" smtClean="0">
                <a:solidFill>
                  <a:srgbClr val="FFFFFF"/>
                </a:solidFill>
                <a:latin typeface="Tahoma"/>
                <a:cs typeface="Tahoma"/>
              </a:rPr>
              <a:t>-</a:t>
            </a:r>
            <a:r>
              <a:rPr sz="1800" smtClean="0">
                <a:solidFill>
                  <a:srgbClr val="FFFFFF"/>
                </a:solidFill>
                <a:latin typeface="Tahoma"/>
                <a:cs typeface="Tahoma"/>
              </a:rPr>
              <a:t> </a:t>
            </a:r>
            <a:r>
              <a:rPr sz="1800" spc="-5" dirty="0">
                <a:solidFill>
                  <a:srgbClr val="FFFFFF"/>
                </a:solidFill>
                <a:latin typeface="Tahoma"/>
                <a:cs typeface="Tahoma"/>
              </a:rPr>
              <a:t>Les</a:t>
            </a:r>
            <a:r>
              <a:rPr sz="1800" spc="-65" dirty="0">
                <a:solidFill>
                  <a:srgbClr val="FFFFFF"/>
                </a:solidFill>
                <a:latin typeface="Tahoma"/>
                <a:cs typeface="Tahoma"/>
              </a:rPr>
              <a:t> </a:t>
            </a:r>
            <a:r>
              <a:rPr sz="1800" spc="-5" dirty="0">
                <a:solidFill>
                  <a:srgbClr val="FFFFFF"/>
                </a:solidFill>
                <a:latin typeface="Tahoma"/>
                <a:cs typeface="Tahoma"/>
              </a:rPr>
              <a:t>ports</a:t>
            </a:r>
            <a:endParaRPr sz="1800">
              <a:latin typeface="Tahoma"/>
              <a:cs typeface="Tahoma"/>
            </a:endParaRPr>
          </a:p>
        </p:txBody>
      </p:sp>
      <p:sp>
        <p:nvSpPr>
          <p:cNvPr id="10"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15900" y="3270250"/>
            <a:ext cx="4953000" cy="1661993"/>
          </a:xfrm>
          <a:prstGeom prst="rect">
            <a:avLst/>
          </a:prstGeom>
        </p:spPr>
        <p:txBody>
          <a:bodyPr vert="horz" wrap="square" lIns="0" tIns="0" rIns="0" bIns="0" rtlCol="0">
            <a:spAutoFit/>
          </a:bodyPr>
          <a:lstStyle/>
          <a:p>
            <a:pPr marL="12700" marR="5080" algn="just"/>
            <a:r>
              <a:rPr lang="fr-FR" spc="-10" dirty="0" smtClean="0">
                <a:solidFill>
                  <a:srgbClr val="FFFFFF"/>
                </a:solidFill>
                <a:latin typeface="Arial"/>
                <a:cs typeface="Arial"/>
              </a:rPr>
              <a:t>L</a:t>
            </a:r>
            <a:r>
              <a:rPr lang="fr-FR" spc="-5" dirty="0" smtClean="0">
                <a:solidFill>
                  <a:srgbClr val="FFFFFF"/>
                </a:solidFill>
                <a:latin typeface="Arial"/>
                <a:cs typeface="Arial"/>
              </a:rPr>
              <a:t>a</a:t>
            </a:r>
            <a:r>
              <a:rPr lang="fr-FR" dirty="0">
                <a:solidFill>
                  <a:srgbClr val="FFFFFF"/>
                </a:solidFill>
                <a:latin typeface="Arial"/>
                <a:cs typeface="Arial"/>
              </a:rPr>
              <a:t> </a:t>
            </a:r>
            <a:r>
              <a:rPr lang="fr-FR" spc="-10" dirty="0" smtClean="0">
                <a:solidFill>
                  <a:srgbClr val="FFFFFF"/>
                </a:solidFill>
                <a:latin typeface="Arial"/>
                <a:cs typeface="Arial"/>
              </a:rPr>
              <a:t>pert</a:t>
            </a:r>
            <a:r>
              <a:rPr lang="fr-FR" spc="-5" dirty="0" smtClean="0">
                <a:solidFill>
                  <a:srgbClr val="FFFFFF"/>
                </a:solidFill>
                <a:latin typeface="Arial"/>
                <a:cs typeface="Arial"/>
              </a:rPr>
              <a:t>e</a:t>
            </a:r>
            <a:r>
              <a:rPr lang="fr-FR" dirty="0" smtClean="0">
                <a:solidFill>
                  <a:srgbClr val="FFFFFF"/>
                </a:solidFill>
                <a:latin typeface="Arial"/>
                <a:cs typeface="Arial"/>
              </a:rPr>
              <a:t>	</a:t>
            </a:r>
            <a:r>
              <a:rPr lang="fr-FR" spc="-10" dirty="0" smtClean="0">
                <a:solidFill>
                  <a:srgbClr val="FFFFFF"/>
                </a:solidFill>
                <a:latin typeface="Arial"/>
                <a:cs typeface="Arial"/>
              </a:rPr>
              <a:t>de conteneurs lors de </a:t>
            </a:r>
            <a:r>
              <a:rPr sz="1800" dirty="0" smtClean="0">
                <a:solidFill>
                  <a:srgbClr val="FFFFFF"/>
                </a:solidFill>
                <a:latin typeface="Arial"/>
                <a:cs typeface="Arial"/>
              </a:rPr>
              <a:t>transports </a:t>
            </a:r>
            <a:r>
              <a:rPr sz="1800" dirty="0">
                <a:solidFill>
                  <a:srgbClr val="FFFFFF"/>
                </a:solidFill>
                <a:latin typeface="Arial"/>
                <a:cs typeface="Arial"/>
              </a:rPr>
              <a:t>maritimes constitue </a:t>
            </a:r>
            <a:r>
              <a:rPr sz="1800" spc="-5" dirty="0">
                <a:solidFill>
                  <a:srgbClr val="FFFFFF"/>
                </a:solidFill>
                <a:latin typeface="Arial"/>
                <a:cs typeface="Arial"/>
              </a:rPr>
              <a:t>une  source de dispersion de cargaisons </a:t>
            </a:r>
            <a:r>
              <a:rPr sz="1800" spc="-10" dirty="0">
                <a:solidFill>
                  <a:srgbClr val="FFFFFF"/>
                </a:solidFill>
                <a:latin typeface="Arial"/>
                <a:cs typeface="Arial"/>
              </a:rPr>
              <a:t>qui  </a:t>
            </a:r>
            <a:r>
              <a:rPr sz="1800" spc="-5" dirty="0">
                <a:solidFill>
                  <a:srgbClr val="FFFFFF"/>
                </a:solidFill>
                <a:latin typeface="Arial"/>
                <a:cs typeface="Arial"/>
              </a:rPr>
              <a:t>s’ajoutent aux </a:t>
            </a:r>
            <a:r>
              <a:rPr sz="1800" dirty="0">
                <a:solidFill>
                  <a:srgbClr val="FFFFFF"/>
                </a:solidFill>
                <a:latin typeface="Arial"/>
                <a:cs typeface="Arial"/>
              </a:rPr>
              <a:t>flux </a:t>
            </a:r>
            <a:r>
              <a:rPr sz="1800" spc="-5" dirty="0">
                <a:solidFill>
                  <a:srgbClr val="FFFFFF"/>
                </a:solidFill>
                <a:latin typeface="Arial"/>
                <a:cs typeface="Arial"/>
              </a:rPr>
              <a:t>des macrodéchets </a:t>
            </a:r>
            <a:r>
              <a:rPr sz="1800" dirty="0">
                <a:solidFill>
                  <a:srgbClr val="FFFFFF"/>
                </a:solidFill>
                <a:latin typeface="Arial"/>
                <a:cs typeface="Arial"/>
              </a:rPr>
              <a:t>et  </a:t>
            </a:r>
            <a:r>
              <a:rPr sz="1800" spc="-5" dirty="0">
                <a:solidFill>
                  <a:srgbClr val="FFFFFF"/>
                </a:solidFill>
                <a:latin typeface="Arial"/>
                <a:cs typeface="Arial"/>
              </a:rPr>
              <a:t>des épaves dérivant dans </a:t>
            </a:r>
            <a:r>
              <a:rPr sz="1800" spc="-10" dirty="0">
                <a:solidFill>
                  <a:srgbClr val="FFFFFF"/>
                </a:solidFill>
                <a:latin typeface="Arial"/>
                <a:cs typeface="Arial"/>
              </a:rPr>
              <a:t>l’Océan  </a:t>
            </a:r>
            <a:r>
              <a:rPr sz="1800" spc="-5" dirty="0">
                <a:solidFill>
                  <a:srgbClr val="FFFFFF"/>
                </a:solidFill>
                <a:latin typeface="Arial"/>
                <a:cs typeface="Arial"/>
              </a:rPr>
              <a:t>Mondial ou coulant sur les fonds</a:t>
            </a:r>
            <a:r>
              <a:rPr sz="1800" spc="-80" dirty="0">
                <a:solidFill>
                  <a:srgbClr val="FFFFFF"/>
                </a:solidFill>
                <a:latin typeface="Arial"/>
                <a:cs typeface="Arial"/>
              </a:rPr>
              <a:t> </a:t>
            </a:r>
            <a:r>
              <a:rPr sz="1800" spc="-5" dirty="0">
                <a:solidFill>
                  <a:srgbClr val="FFFFFF"/>
                </a:solidFill>
                <a:latin typeface="Arial"/>
                <a:cs typeface="Arial"/>
              </a:rPr>
              <a:t>marins.</a:t>
            </a:r>
            <a:endParaRPr sz="1800" dirty="0">
              <a:latin typeface="Arial"/>
              <a:cs typeface="Arial"/>
            </a:endParaRPr>
          </a:p>
        </p:txBody>
      </p:sp>
      <p:sp>
        <p:nvSpPr>
          <p:cNvPr id="7" name="object 7"/>
          <p:cNvSpPr/>
          <p:nvPr/>
        </p:nvSpPr>
        <p:spPr>
          <a:xfrm>
            <a:off x="1130300" y="4718050"/>
            <a:ext cx="4038600" cy="190500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245100" y="679450"/>
            <a:ext cx="3657600" cy="3124200"/>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66935" y="724915"/>
            <a:ext cx="5178165" cy="2395528"/>
          </a:xfrm>
          <a:prstGeom prst="rect">
            <a:avLst/>
          </a:prstGeom>
        </p:spPr>
        <p:txBody>
          <a:bodyPr vert="horz" wrap="square" lIns="0" tIns="0" rIns="0" bIns="0" rtlCol="0">
            <a:spAutoFit/>
          </a:bodyPr>
          <a:lstStyle/>
          <a:p>
            <a:pPr marL="191135">
              <a:lnSpc>
                <a:spcPct val="100000"/>
              </a:lnSpc>
            </a:pPr>
            <a:r>
              <a:rPr sz="1800" b="1" dirty="0">
                <a:solidFill>
                  <a:srgbClr val="FF0000"/>
                </a:solidFill>
                <a:latin typeface="Arial" pitchFamily="34" charset="0"/>
                <a:cs typeface="Arial" pitchFamily="34" charset="0"/>
              </a:rPr>
              <a:t>D'où viennent les </a:t>
            </a:r>
            <a:r>
              <a:rPr sz="1800" b="1" spc="-5" dirty="0">
                <a:solidFill>
                  <a:srgbClr val="FF0000"/>
                </a:solidFill>
                <a:latin typeface="Arial" pitchFamily="34" charset="0"/>
                <a:cs typeface="Arial" pitchFamily="34" charset="0"/>
              </a:rPr>
              <a:t>macro </a:t>
            </a:r>
            <a:r>
              <a:rPr sz="1800" b="1" dirty="0">
                <a:solidFill>
                  <a:srgbClr val="FF0000"/>
                </a:solidFill>
                <a:latin typeface="Arial" pitchFamily="34" charset="0"/>
                <a:cs typeface="Arial" pitchFamily="34" charset="0"/>
              </a:rPr>
              <a:t>déchets</a:t>
            </a:r>
            <a:r>
              <a:rPr sz="1800" b="1" spc="-95" dirty="0">
                <a:solidFill>
                  <a:srgbClr val="FF0000"/>
                </a:solidFill>
                <a:latin typeface="Arial" pitchFamily="34" charset="0"/>
                <a:cs typeface="Arial" pitchFamily="34" charset="0"/>
              </a:rPr>
              <a:t> </a:t>
            </a:r>
            <a:r>
              <a:rPr sz="1800" b="1" dirty="0">
                <a:solidFill>
                  <a:srgbClr val="FF0000"/>
                </a:solidFill>
                <a:latin typeface="Arial" pitchFamily="34" charset="0"/>
                <a:cs typeface="Arial" pitchFamily="34" charset="0"/>
              </a:rPr>
              <a:t>?</a:t>
            </a:r>
            <a:endParaRPr sz="1800" dirty="0">
              <a:solidFill>
                <a:srgbClr val="FF0000"/>
              </a:solidFill>
              <a:latin typeface="Arial" pitchFamily="34" charset="0"/>
              <a:cs typeface="Arial" pitchFamily="34" charset="0"/>
            </a:endParaRPr>
          </a:p>
          <a:p>
            <a:pPr marL="12700">
              <a:lnSpc>
                <a:spcPct val="100000"/>
              </a:lnSpc>
              <a:spcBef>
                <a:spcPts val="1255"/>
              </a:spcBef>
            </a:pPr>
            <a:r>
              <a:rPr sz="1800" spc="-5" dirty="0">
                <a:solidFill>
                  <a:srgbClr val="FFFFFF"/>
                </a:solidFill>
                <a:latin typeface="Arial" pitchFamily="34" charset="0"/>
                <a:cs typeface="Arial" pitchFamily="34" charset="0"/>
              </a:rPr>
              <a:t>* Les navires de</a:t>
            </a:r>
            <a:r>
              <a:rPr sz="1800" spc="-10" dirty="0">
                <a:solidFill>
                  <a:srgbClr val="FFFFFF"/>
                </a:solidFill>
                <a:latin typeface="Arial" pitchFamily="34" charset="0"/>
                <a:cs typeface="Arial" pitchFamily="34" charset="0"/>
              </a:rPr>
              <a:t> </a:t>
            </a:r>
            <a:r>
              <a:rPr sz="1800" spc="-5" dirty="0">
                <a:solidFill>
                  <a:srgbClr val="FFFFFF"/>
                </a:solidFill>
                <a:latin typeface="Arial" pitchFamily="34" charset="0"/>
                <a:cs typeface="Arial" pitchFamily="34" charset="0"/>
              </a:rPr>
              <a:t>passage</a:t>
            </a:r>
            <a:endParaRPr sz="1800" dirty="0">
              <a:latin typeface="Arial" pitchFamily="34" charset="0"/>
              <a:cs typeface="Arial" pitchFamily="34" charset="0"/>
            </a:endParaRPr>
          </a:p>
          <a:p>
            <a:pPr marL="262890" marR="5080" algn="just">
              <a:lnSpc>
                <a:spcPct val="100000"/>
              </a:lnSpc>
              <a:spcBef>
                <a:spcPts val="100"/>
              </a:spcBef>
            </a:pPr>
            <a:r>
              <a:rPr sz="1800" spc="-5" dirty="0">
                <a:solidFill>
                  <a:srgbClr val="FFFFFF"/>
                </a:solidFill>
                <a:latin typeface="Arial" pitchFamily="34" charset="0"/>
                <a:cs typeface="Arial" pitchFamily="34" charset="0"/>
              </a:rPr>
              <a:t>Les chargements en pontée de véhicules ou de remorques eux-mêmes </a:t>
            </a:r>
            <a:r>
              <a:rPr sz="1800" spc="-10" dirty="0">
                <a:solidFill>
                  <a:srgbClr val="FFFFFF"/>
                </a:solidFill>
                <a:latin typeface="Arial" pitchFamily="34" charset="0"/>
                <a:cs typeface="Arial" pitchFamily="34" charset="0"/>
              </a:rPr>
              <a:t>remplis  </a:t>
            </a:r>
            <a:r>
              <a:rPr sz="1800" spc="-5" dirty="0">
                <a:solidFill>
                  <a:srgbClr val="FFFFFF"/>
                </a:solidFill>
                <a:latin typeface="Arial" pitchFamily="34" charset="0"/>
                <a:cs typeface="Arial" pitchFamily="34" charset="0"/>
              </a:rPr>
              <a:t>d’objets divers tombent parfois à la mer suite à des tempêtes conjuguées à des  mauvaises conditions</a:t>
            </a:r>
            <a:r>
              <a:rPr sz="1800" spc="40" dirty="0">
                <a:solidFill>
                  <a:srgbClr val="FFFFFF"/>
                </a:solidFill>
                <a:latin typeface="Arial" pitchFamily="34" charset="0"/>
                <a:cs typeface="Arial" pitchFamily="34" charset="0"/>
              </a:rPr>
              <a:t> </a:t>
            </a:r>
            <a:r>
              <a:rPr sz="1800" spc="-5" dirty="0" err="1" smtClean="0">
                <a:solidFill>
                  <a:srgbClr val="FFFFFF"/>
                </a:solidFill>
                <a:latin typeface="Arial" pitchFamily="34" charset="0"/>
                <a:cs typeface="Arial" pitchFamily="34" charset="0"/>
              </a:rPr>
              <a:t>d’arrimage</a:t>
            </a:r>
            <a:r>
              <a:rPr sz="1800" spc="-5" dirty="0" smtClean="0">
                <a:solidFill>
                  <a:srgbClr val="FFFFFF"/>
                </a:solidFill>
                <a:latin typeface="Arial" pitchFamily="34" charset="0"/>
                <a:cs typeface="Arial" pitchFamily="34" charset="0"/>
              </a:rPr>
              <a:t>.</a:t>
            </a:r>
            <a:r>
              <a:rPr lang="fr-FR" sz="1800" spc="-5" dirty="0" smtClean="0">
                <a:solidFill>
                  <a:srgbClr val="FFFFFF"/>
                </a:solidFill>
                <a:latin typeface="Arial" pitchFamily="34" charset="0"/>
                <a:cs typeface="Arial" pitchFamily="34" charset="0"/>
              </a:rPr>
              <a:t> </a:t>
            </a:r>
            <a:r>
              <a:rPr sz="1800" spc="-5" dirty="0" smtClean="0">
                <a:solidFill>
                  <a:srgbClr val="FFFFFF"/>
                </a:solidFill>
                <a:latin typeface="Arial" pitchFamily="34" charset="0"/>
                <a:cs typeface="Arial" pitchFamily="34" charset="0"/>
              </a:rPr>
              <a:t>Le </a:t>
            </a:r>
            <a:r>
              <a:rPr sz="1800" spc="-5" dirty="0">
                <a:solidFill>
                  <a:srgbClr val="FFFFFF"/>
                </a:solidFill>
                <a:latin typeface="Arial" pitchFamily="34" charset="0"/>
                <a:cs typeface="Arial" pitchFamily="34" charset="0"/>
              </a:rPr>
              <a:t>pont du </a:t>
            </a:r>
            <a:r>
              <a:rPr sz="1800" i="1" dirty="0">
                <a:solidFill>
                  <a:srgbClr val="FFFFFF"/>
                </a:solidFill>
                <a:latin typeface="Arial" pitchFamily="34" charset="0"/>
                <a:cs typeface="Arial" pitchFamily="34" charset="0"/>
              </a:rPr>
              <a:t>Krokus </a:t>
            </a:r>
            <a:r>
              <a:rPr sz="1800" spc="-5" dirty="0">
                <a:solidFill>
                  <a:srgbClr val="FFFFFF"/>
                </a:solidFill>
                <a:latin typeface="Arial" pitchFamily="34" charset="0"/>
                <a:cs typeface="Arial" pitchFamily="34" charset="0"/>
              </a:rPr>
              <a:t>9 décembre</a:t>
            </a:r>
            <a:r>
              <a:rPr sz="1800" spc="-35" dirty="0">
                <a:solidFill>
                  <a:srgbClr val="FFFFFF"/>
                </a:solidFill>
                <a:latin typeface="Arial" pitchFamily="34" charset="0"/>
                <a:cs typeface="Arial" pitchFamily="34" charset="0"/>
              </a:rPr>
              <a:t> </a:t>
            </a:r>
            <a:r>
              <a:rPr sz="1800" spc="-5" dirty="0">
                <a:solidFill>
                  <a:srgbClr val="FFFFFF"/>
                </a:solidFill>
                <a:latin typeface="Arial" pitchFamily="34" charset="0"/>
                <a:cs typeface="Arial" pitchFamily="34" charset="0"/>
              </a:rPr>
              <a:t>2009</a:t>
            </a:r>
            <a:endParaRPr sz="1800" dirty="0">
              <a:latin typeface="Arial" pitchFamily="34" charset="0"/>
              <a:cs typeface="Arial" pitchFamily="34" charset="0"/>
            </a:endParaRPr>
          </a:p>
          <a:p>
            <a:pPr marL="407670">
              <a:lnSpc>
                <a:spcPct val="100000"/>
              </a:lnSpc>
            </a:pPr>
            <a:r>
              <a:rPr sz="1800" dirty="0">
                <a:solidFill>
                  <a:srgbClr val="FFFFFF"/>
                </a:solidFill>
                <a:latin typeface="Arial" pitchFamily="34" charset="0"/>
                <a:cs typeface="Arial" pitchFamily="34" charset="0"/>
              </a:rPr>
              <a:t>© </a:t>
            </a:r>
            <a:r>
              <a:rPr sz="1800" spc="-5" dirty="0">
                <a:solidFill>
                  <a:srgbClr val="FFFFFF"/>
                </a:solidFill>
                <a:latin typeface="Arial" pitchFamily="34" charset="0"/>
                <a:cs typeface="Arial" pitchFamily="34" charset="0"/>
              </a:rPr>
              <a:t>Marine </a:t>
            </a:r>
            <a:r>
              <a:rPr sz="1800" spc="-5" dirty="0" err="1">
                <a:solidFill>
                  <a:srgbClr val="FFFFFF"/>
                </a:solidFill>
                <a:latin typeface="Arial" pitchFamily="34" charset="0"/>
                <a:cs typeface="Arial" pitchFamily="34" charset="0"/>
              </a:rPr>
              <a:t>nationale</a:t>
            </a:r>
            <a:r>
              <a:rPr sz="1800" spc="-5" dirty="0">
                <a:solidFill>
                  <a:srgbClr val="FFFFFF"/>
                </a:solidFill>
                <a:latin typeface="Arial" pitchFamily="34" charset="0"/>
                <a:cs typeface="Arial" pitchFamily="34" charset="0"/>
              </a:rPr>
              <a:t>/</a:t>
            </a:r>
            <a:r>
              <a:rPr sz="1800" spc="-5" dirty="0" err="1">
                <a:solidFill>
                  <a:srgbClr val="FFFFFF"/>
                </a:solidFill>
                <a:latin typeface="Arial" pitchFamily="34" charset="0"/>
                <a:cs typeface="Arial" pitchFamily="34" charset="0"/>
              </a:rPr>
              <a:t>Abeille</a:t>
            </a:r>
            <a:r>
              <a:rPr sz="1800" spc="-75" dirty="0">
                <a:solidFill>
                  <a:srgbClr val="FFFFFF"/>
                </a:solidFill>
                <a:latin typeface="Arial" pitchFamily="34" charset="0"/>
                <a:cs typeface="Arial" pitchFamily="34" charset="0"/>
              </a:rPr>
              <a:t> </a:t>
            </a:r>
            <a:r>
              <a:rPr sz="1800" spc="-10" dirty="0" smtClean="0">
                <a:solidFill>
                  <a:srgbClr val="FFFFFF"/>
                </a:solidFill>
                <a:latin typeface="Arial" pitchFamily="34" charset="0"/>
                <a:cs typeface="Arial" pitchFamily="34" charset="0"/>
              </a:rPr>
              <a:t>Bourbon</a:t>
            </a:r>
            <a:r>
              <a:rPr lang="fr-FR" sz="1800" spc="-10" dirty="0" smtClean="0">
                <a:solidFill>
                  <a:srgbClr val="FFFFFF"/>
                </a:solidFill>
                <a:latin typeface="Arial" pitchFamily="34" charset="0"/>
                <a:cs typeface="Arial" pitchFamily="34" charset="0"/>
              </a:rPr>
              <a:t> (France)</a:t>
            </a:r>
            <a:endParaRPr sz="1800" dirty="0">
              <a:latin typeface="Arial" pitchFamily="34" charset="0"/>
              <a:cs typeface="Arial" pitchFamily="34" charset="0"/>
            </a:endParaRPr>
          </a:p>
        </p:txBody>
      </p:sp>
      <p:sp>
        <p:nvSpPr>
          <p:cNvPr id="11" name="object 11"/>
          <p:cNvSpPr/>
          <p:nvPr/>
        </p:nvSpPr>
        <p:spPr>
          <a:xfrm>
            <a:off x="5245100" y="3956050"/>
            <a:ext cx="3657600" cy="2791205"/>
          </a:xfrm>
          <a:prstGeom prst="rect">
            <a:avLst/>
          </a:prstGeom>
          <a:blipFill>
            <a:blip r:embed="rId4" cstate="print"/>
            <a:stretch>
              <a:fillRect/>
            </a:stretch>
          </a:blipFill>
        </p:spPr>
        <p:txBody>
          <a:bodyPr wrap="square" lIns="0" tIns="0" rIns="0" bIns="0" rtlCol="0"/>
          <a:lstStyle/>
          <a:p>
            <a:endParaRPr/>
          </a:p>
        </p:txBody>
      </p:sp>
      <p:sp>
        <p:nvSpPr>
          <p:cNvPr id="12"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
        <p:nvSpPr>
          <p:cNvPr id="2" name="object 2"/>
          <p:cNvSpPr txBox="1"/>
          <p:nvPr/>
        </p:nvSpPr>
        <p:spPr>
          <a:xfrm>
            <a:off x="2460815" y="6308847"/>
            <a:ext cx="2069464" cy="246221"/>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Conteneurs </a:t>
            </a:r>
            <a:r>
              <a:rPr sz="1600" dirty="0">
                <a:solidFill>
                  <a:srgbClr val="FFFFFF"/>
                </a:solidFill>
                <a:latin typeface="Arial"/>
                <a:cs typeface="Arial"/>
              </a:rPr>
              <a:t>à </a:t>
            </a:r>
            <a:r>
              <a:rPr sz="1600" spc="-5" dirty="0">
                <a:solidFill>
                  <a:srgbClr val="FFFFFF"/>
                </a:solidFill>
                <a:latin typeface="Arial"/>
                <a:cs typeface="Arial"/>
              </a:rPr>
              <a:t>la</a:t>
            </a:r>
            <a:r>
              <a:rPr sz="1600" spc="-70" dirty="0">
                <a:solidFill>
                  <a:srgbClr val="FFFFFF"/>
                </a:solidFill>
                <a:latin typeface="Arial"/>
                <a:cs typeface="Arial"/>
              </a:rPr>
              <a:t> </a:t>
            </a:r>
            <a:r>
              <a:rPr sz="1600" spc="-5" dirty="0" err="1" smtClean="0">
                <a:solidFill>
                  <a:srgbClr val="FFFFFF"/>
                </a:solidFill>
                <a:latin typeface="Arial"/>
                <a:cs typeface="Arial"/>
              </a:rPr>
              <a:t>dérive</a:t>
            </a:r>
            <a:endParaRPr sz="16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6964" y="2713852"/>
            <a:ext cx="3187700" cy="383299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854700" y="2914312"/>
            <a:ext cx="3160775" cy="362974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844250" y="2380304"/>
            <a:ext cx="3232785" cy="492443"/>
          </a:xfrm>
          <a:prstGeom prst="rect">
            <a:avLst/>
          </a:prstGeom>
        </p:spPr>
        <p:txBody>
          <a:bodyPr vert="horz" wrap="square" lIns="0" tIns="0" rIns="0" bIns="0" rtlCol="0">
            <a:spAutoFit/>
          </a:bodyPr>
          <a:lstStyle/>
          <a:p>
            <a:pPr marL="12700" marR="5080">
              <a:lnSpc>
                <a:spcPct val="100000"/>
              </a:lnSpc>
            </a:pPr>
            <a:r>
              <a:rPr sz="1600" spc="-5" dirty="0">
                <a:solidFill>
                  <a:srgbClr val="FFFFFF"/>
                </a:solidFill>
                <a:latin typeface="Arial" pitchFamily="34" charset="0"/>
                <a:cs typeface="Arial" pitchFamily="34" charset="0"/>
              </a:rPr>
              <a:t>Côte du Texas après le passage de  </a:t>
            </a:r>
            <a:r>
              <a:rPr sz="1600" spc="-5" dirty="0" err="1">
                <a:solidFill>
                  <a:srgbClr val="FFFFFF"/>
                </a:solidFill>
                <a:latin typeface="Arial" pitchFamily="34" charset="0"/>
                <a:cs typeface="Arial" pitchFamily="34" charset="0"/>
              </a:rPr>
              <a:t>l’ouragan</a:t>
            </a:r>
            <a:r>
              <a:rPr sz="1600" spc="-90" dirty="0">
                <a:solidFill>
                  <a:srgbClr val="FFFFFF"/>
                </a:solidFill>
                <a:latin typeface="Arial" pitchFamily="34" charset="0"/>
                <a:cs typeface="Arial" pitchFamily="34" charset="0"/>
              </a:rPr>
              <a:t> </a:t>
            </a:r>
            <a:r>
              <a:rPr sz="1600" spc="-5" dirty="0" smtClean="0">
                <a:solidFill>
                  <a:srgbClr val="FFFFFF"/>
                </a:solidFill>
                <a:latin typeface="Arial" pitchFamily="34" charset="0"/>
                <a:cs typeface="Arial" pitchFamily="34" charset="0"/>
              </a:rPr>
              <a:t>Ike</a:t>
            </a:r>
            <a:r>
              <a:rPr lang="fr-FR" sz="1600" spc="-5" dirty="0" smtClean="0">
                <a:solidFill>
                  <a:srgbClr val="FFFFFF"/>
                </a:solidFill>
                <a:latin typeface="Arial" pitchFamily="34" charset="0"/>
                <a:cs typeface="Arial" pitchFamily="34" charset="0"/>
              </a:rPr>
              <a:t> </a:t>
            </a:r>
            <a:r>
              <a:rPr sz="1200" dirty="0" smtClean="0">
                <a:solidFill>
                  <a:srgbClr val="FFFFFF"/>
                </a:solidFill>
                <a:latin typeface="Arial" pitchFamily="34" charset="0"/>
                <a:cs typeface="Arial" pitchFamily="34" charset="0"/>
              </a:rPr>
              <a:t>© </a:t>
            </a:r>
            <a:r>
              <a:rPr sz="1200" spc="-5" dirty="0" smtClean="0">
                <a:solidFill>
                  <a:srgbClr val="FFFFFF"/>
                </a:solidFill>
                <a:latin typeface="Arial" pitchFamily="34" charset="0"/>
                <a:cs typeface="Arial" pitchFamily="34" charset="0"/>
              </a:rPr>
              <a:t>Robert</a:t>
            </a:r>
            <a:r>
              <a:rPr lang="fr-FR" sz="1200" spc="-5" dirty="0" smtClean="0">
                <a:solidFill>
                  <a:srgbClr val="FFFFFF"/>
                </a:solidFill>
                <a:latin typeface="Arial" pitchFamily="34" charset="0"/>
                <a:cs typeface="Arial" pitchFamily="34" charset="0"/>
              </a:rPr>
              <a:t> </a:t>
            </a:r>
            <a:r>
              <a:rPr sz="1200" spc="-5" dirty="0" smtClean="0">
                <a:solidFill>
                  <a:srgbClr val="FFFFFF"/>
                </a:solidFill>
                <a:latin typeface="Arial" pitchFamily="34" charset="0"/>
                <a:cs typeface="Arial" pitchFamily="34" charset="0"/>
              </a:rPr>
              <a:t>Kaufmann/FEMA</a:t>
            </a:r>
            <a:endParaRPr sz="1200" dirty="0">
              <a:latin typeface="Arial" pitchFamily="34" charset="0"/>
              <a:cs typeface="Arial" pitchFamily="34" charset="0"/>
            </a:endParaRPr>
          </a:p>
        </p:txBody>
      </p:sp>
      <p:sp>
        <p:nvSpPr>
          <p:cNvPr id="52225" name="Rectangle 1"/>
          <p:cNvSpPr>
            <a:spLocks noChangeArrowheads="1"/>
          </p:cNvSpPr>
          <p:nvPr/>
        </p:nvSpPr>
        <p:spPr bwMode="auto">
          <a:xfrm>
            <a:off x="0" y="603250"/>
            <a:ext cx="88265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Arial" pitchFamily="34" charset="0"/>
                <a:ea typeface="Calibri" pitchFamily="34" charset="0"/>
                <a:cs typeface="Arial" pitchFamily="34" charset="0"/>
              </a:rPr>
              <a:t>D'où viennent les </a:t>
            </a:r>
            <a:r>
              <a:rPr kumimoji="0" lang="fr-FR" b="1"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macrodéchets</a:t>
            </a:r>
            <a:r>
              <a:rPr kumimoji="0" lang="fr-FR" b="1" i="0" u="none" strike="noStrike" cap="none" normalizeH="0" baseline="0" dirty="0" smtClean="0">
                <a:ln>
                  <a:noFill/>
                </a:ln>
                <a:solidFill>
                  <a:srgbClr val="FF0000"/>
                </a:solidFill>
                <a:effectLst/>
                <a:latin typeface="Arial" pitchFamily="34" charset="0"/>
                <a:ea typeface="Calibri" pitchFamily="34" charset="0"/>
                <a:cs typeface="Arial" pitchFamily="34" charset="0"/>
              </a:rPr>
              <a:t> ? </a:t>
            </a:r>
            <a:endParaRPr kumimoji="0" lang="fr-FR"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bg1"/>
                </a:solidFill>
                <a:effectLst/>
                <a:latin typeface="Arial" pitchFamily="34" charset="0"/>
                <a:ea typeface="Calibri" pitchFamily="34" charset="0"/>
                <a:cs typeface="Arial" pitchFamily="34" charset="0"/>
              </a:rPr>
              <a:t>La pêche, la conchyliculture et  la plaisance. </a:t>
            </a:r>
            <a:endParaRPr kumimoji="0" lang="fr-FR"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bg1"/>
                </a:solidFill>
                <a:effectLst/>
                <a:latin typeface="Arial" pitchFamily="34" charset="0"/>
                <a:ea typeface="Calibri" pitchFamily="34" charset="0"/>
                <a:cs typeface="Arial" pitchFamily="34" charset="0"/>
              </a:rPr>
              <a:t>Les filets perdus «filet fantôme»  continuent à capturer des animaux  marins et certains oiseaux (plongeurs),  longtemps après que les filets ont été  perdus ou abandonnés. Ces animaux y  souffrent, y meurent ou y sont inutilement blessés. </a:t>
            </a:r>
            <a:endParaRPr kumimoji="0" lang="fr-FR"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bg1"/>
                </a:solidFill>
                <a:effectLst/>
                <a:latin typeface="Arial" pitchFamily="34" charset="0"/>
                <a:ea typeface="Calibri" pitchFamily="34" charset="0"/>
                <a:cs typeface="Arial" pitchFamily="34" charset="0"/>
              </a:rPr>
              <a:t>- Les inondations, tempêtes, cyclones et autres aléas climatiques génèrent un  flux important de déchets </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pic>
        <p:nvPicPr>
          <p:cNvPr id="52226" name="Picture 2"/>
          <p:cNvPicPr>
            <a:picLocks noChangeAspect="1" noChangeArrowheads="1"/>
          </p:cNvPicPr>
          <p:nvPr/>
        </p:nvPicPr>
        <p:blipFill>
          <a:blip r:embed="rId4"/>
          <a:srcRect/>
          <a:stretch>
            <a:fillRect/>
          </a:stretch>
        </p:blipFill>
        <p:spPr bwMode="auto">
          <a:xfrm>
            <a:off x="3250045" y="2713852"/>
            <a:ext cx="2580350" cy="3871098"/>
          </a:xfrm>
          <a:prstGeom prst="rect">
            <a:avLst/>
          </a:prstGeom>
          <a:noFill/>
          <a:ln w="9525">
            <a:noFill/>
            <a:miter lim="800000"/>
            <a:headEnd/>
            <a:tailEnd/>
          </a:ln>
          <a:effectLst/>
        </p:spPr>
      </p:pic>
      <p:sp>
        <p:nvSpPr>
          <p:cNvPr id="8"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8500" y="603250"/>
            <a:ext cx="3284682" cy="366496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50050" y="4337050"/>
            <a:ext cx="2305050" cy="1981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01900" y="4337050"/>
            <a:ext cx="2084070" cy="19812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6934" y="724903"/>
            <a:ext cx="5940166" cy="3547125"/>
          </a:xfrm>
          <a:prstGeom prst="rect">
            <a:avLst/>
          </a:prstGeom>
        </p:spPr>
        <p:txBody>
          <a:bodyPr vert="horz" wrap="square" lIns="0" tIns="0" rIns="0" bIns="0" rtlCol="0">
            <a:spAutoFit/>
          </a:bodyPr>
          <a:lstStyle/>
          <a:p>
            <a:pPr marL="191770">
              <a:lnSpc>
                <a:spcPct val="100000"/>
              </a:lnSpc>
            </a:pPr>
            <a:r>
              <a:rPr sz="1800" b="1" dirty="0">
                <a:solidFill>
                  <a:srgbClr val="FF0000"/>
                </a:solidFill>
                <a:latin typeface="Arial" pitchFamily="34" charset="0"/>
                <a:cs typeface="Arial" pitchFamily="34" charset="0"/>
              </a:rPr>
              <a:t>D'où viennent les </a:t>
            </a:r>
            <a:r>
              <a:rPr sz="1800" b="1" spc="-5" dirty="0">
                <a:solidFill>
                  <a:srgbClr val="FF0000"/>
                </a:solidFill>
                <a:latin typeface="Arial" pitchFamily="34" charset="0"/>
                <a:cs typeface="Arial" pitchFamily="34" charset="0"/>
              </a:rPr>
              <a:t>macro </a:t>
            </a:r>
            <a:r>
              <a:rPr sz="1800" b="1" dirty="0">
                <a:solidFill>
                  <a:srgbClr val="FF0000"/>
                </a:solidFill>
                <a:latin typeface="Arial" pitchFamily="34" charset="0"/>
                <a:cs typeface="Arial" pitchFamily="34" charset="0"/>
              </a:rPr>
              <a:t>déchets</a:t>
            </a:r>
            <a:r>
              <a:rPr sz="1800" b="1" spc="-95" dirty="0">
                <a:solidFill>
                  <a:srgbClr val="FF0000"/>
                </a:solidFill>
                <a:latin typeface="Arial" pitchFamily="34" charset="0"/>
                <a:cs typeface="Arial" pitchFamily="34" charset="0"/>
              </a:rPr>
              <a:t> </a:t>
            </a:r>
            <a:r>
              <a:rPr sz="1800" b="1" dirty="0">
                <a:solidFill>
                  <a:srgbClr val="FF0000"/>
                </a:solidFill>
                <a:latin typeface="Arial" pitchFamily="34" charset="0"/>
                <a:cs typeface="Arial" pitchFamily="34" charset="0"/>
              </a:rPr>
              <a:t>?</a:t>
            </a:r>
            <a:endParaRPr sz="1800">
              <a:solidFill>
                <a:srgbClr val="FF0000"/>
              </a:solidFill>
              <a:latin typeface="Arial" pitchFamily="34" charset="0"/>
              <a:cs typeface="Arial" pitchFamily="34" charset="0"/>
            </a:endParaRPr>
          </a:p>
          <a:p>
            <a:pPr>
              <a:lnSpc>
                <a:spcPct val="100000"/>
              </a:lnSpc>
              <a:spcBef>
                <a:spcPts val="28"/>
              </a:spcBef>
            </a:pPr>
            <a:endParaRPr sz="2000">
              <a:latin typeface="Times New Roman"/>
              <a:cs typeface="Times New Roman"/>
            </a:endParaRPr>
          </a:p>
          <a:p>
            <a:pPr marL="336550">
              <a:lnSpc>
                <a:spcPct val="100000"/>
              </a:lnSpc>
            </a:pPr>
            <a:r>
              <a:rPr sz="1800" b="1" dirty="0">
                <a:solidFill>
                  <a:srgbClr val="FFFFFF"/>
                </a:solidFill>
                <a:latin typeface="Arial"/>
                <a:cs typeface="Arial"/>
              </a:rPr>
              <a:t>Les abandons </a:t>
            </a:r>
            <a:r>
              <a:rPr sz="1800" b="1" spc="-5" dirty="0">
                <a:solidFill>
                  <a:srgbClr val="FFFFFF"/>
                </a:solidFill>
                <a:latin typeface="Arial"/>
                <a:cs typeface="Arial"/>
              </a:rPr>
              <a:t>sur </a:t>
            </a:r>
            <a:r>
              <a:rPr sz="1800" b="1" dirty="0">
                <a:solidFill>
                  <a:srgbClr val="FFFFFF"/>
                </a:solidFill>
                <a:latin typeface="Arial"/>
                <a:cs typeface="Arial"/>
              </a:rPr>
              <a:t>le littoral par les</a:t>
            </a:r>
            <a:r>
              <a:rPr sz="1800" b="1" spc="-80" dirty="0">
                <a:solidFill>
                  <a:srgbClr val="FFFFFF"/>
                </a:solidFill>
                <a:latin typeface="Arial"/>
                <a:cs typeface="Arial"/>
              </a:rPr>
              <a:t> </a:t>
            </a:r>
            <a:r>
              <a:rPr sz="1800" b="1" spc="-5" dirty="0">
                <a:solidFill>
                  <a:srgbClr val="FFFFFF"/>
                </a:solidFill>
                <a:latin typeface="Arial"/>
                <a:cs typeface="Arial"/>
              </a:rPr>
              <a:t>usagers</a:t>
            </a:r>
            <a:endParaRPr sz="1800">
              <a:latin typeface="Arial"/>
              <a:cs typeface="Arial"/>
            </a:endParaRPr>
          </a:p>
          <a:p>
            <a:pPr>
              <a:lnSpc>
                <a:spcPct val="100000"/>
              </a:lnSpc>
            </a:pPr>
            <a:endParaRPr sz="1800">
              <a:latin typeface="Times New Roman"/>
              <a:cs typeface="Times New Roman"/>
            </a:endParaRPr>
          </a:p>
          <a:p>
            <a:pPr marL="12700" marR="328295" algn="just">
              <a:lnSpc>
                <a:spcPct val="100000"/>
              </a:lnSpc>
              <a:spcBef>
                <a:spcPts val="1495"/>
              </a:spcBef>
            </a:pPr>
            <a:r>
              <a:rPr lang="fr-FR" sz="1800" spc="-5" dirty="0" smtClean="0">
                <a:solidFill>
                  <a:srgbClr val="FFFFFF"/>
                </a:solidFill>
                <a:latin typeface="Arial"/>
                <a:cs typeface="Arial"/>
              </a:rPr>
              <a:t>	</a:t>
            </a:r>
            <a:r>
              <a:rPr sz="1800" spc="-5" smtClean="0">
                <a:solidFill>
                  <a:srgbClr val="FFFFFF"/>
                </a:solidFill>
                <a:latin typeface="Arial"/>
                <a:cs typeface="Arial"/>
              </a:rPr>
              <a:t>D'après </a:t>
            </a:r>
            <a:r>
              <a:rPr sz="1800" spc="-5" dirty="0">
                <a:solidFill>
                  <a:srgbClr val="FFFFFF"/>
                </a:solidFill>
                <a:latin typeface="Arial"/>
                <a:cs typeface="Arial"/>
              </a:rPr>
              <a:t>le Ministère de l'Environnement, </a:t>
            </a:r>
            <a:r>
              <a:rPr sz="1800" spc="-10" dirty="0">
                <a:solidFill>
                  <a:srgbClr val="FFFFFF"/>
                </a:solidFill>
                <a:latin typeface="Arial"/>
                <a:cs typeface="Arial"/>
              </a:rPr>
              <a:t>les  </a:t>
            </a:r>
            <a:r>
              <a:rPr sz="1800" spc="-5" dirty="0">
                <a:solidFill>
                  <a:srgbClr val="FFFFFF"/>
                </a:solidFill>
                <a:latin typeface="Arial"/>
                <a:cs typeface="Arial"/>
              </a:rPr>
              <a:t>usagers des plages (baigneurs, </a:t>
            </a:r>
            <a:r>
              <a:rPr sz="1800" spc="-10" dirty="0">
                <a:solidFill>
                  <a:srgbClr val="FFFFFF"/>
                </a:solidFill>
                <a:latin typeface="Arial"/>
                <a:cs typeface="Arial"/>
              </a:rPr>
              <a:t>promeneurs,  </a:t>
            </a:r>
            <a:r>
              <a:rPr sz="1800" spc="-5" dirty="0">
                <a:solidFill>
                  <a:srgbClr val="FFFFFF"/>
                </a:solidFill>
                <a:latin typeface="Arial"/>
                <a:cs typeface="Arial"/>
              </a:rPr>
              <a:t>pique-niqueurs, amateurs de sports  aquatiques) produisent en moyenne, dans </a:t>
            </a:r>
            <a:r>
              <a:rPr sz="1800" spc="-10" dirty="0">
                <a:solidFill>
                  <a:srgbClr val="FFFFFF"/>
                </a:solidFill>
                <a:latin typeface="Arial"/>
                <a:cs typeface="Arial"/>
              </a:rPr>
              <a:t>le  </a:t>
            </a:r>
            <a:r>
              <a:rPr sz="1800" spc="-5" dirty="0">
                <a:solidFill>
                  <a:srgbClr val="FFFFFF"/>
                </a:solidFill>
                <a:latin typeface="Arial"/>
                <a:cs typeface="Arial"/>
              </a:rPr>
              <a:t>cadre de cet usage, un litre de </a:t>
            </a:r>
            <a:r>
              <a:rPr sz="1800" spc="-5">
                <a:solidFill>
                  <a:srgbClr val="FFFFFF"/>
                </a:solidFill>
                <a:latin typeface="Arial"/>
                <a:cs typeface="Arial"/>
              </a:rPr>
              <a:t>déchets </a:t>
            </a:r>
            <a:r>
              <a:rPr lang="fr-FR" sz="1800" spc="-10" dirty="0" smtClean="0">
                <a:solidFill>
                  <a:srgbClr val="FFFFFF"/>
                </a:solidFill>
                <a:latin typeface="Arial"/>
                <a:cs typeface="Arial"/>
              </a:rPr>
              <a:t>/ </a:t>
            </a:r>
            <a:r>
              <a:rPr sz="1800" spc="-5" smtClean="0">
                <a:solidFill>
                  <a:srgbClr val="FFFFFF"/>
                </a:solidFill>
                <a:latin typeface="Arial"/>
                <a:cs typeface="Arial"/>
              </a:rPr>
              <a:t>per</a:t>
            </a:r>
            <a:r>
              <a:rPr lang="fr-FR" sz="1800" spc="-5" dirty="0" smtClean="0">
                <a:solidFill>
                  <a:srgbClr val="FFFFFF"/>
                </a:solidFill>
                <a:latin typeface="Arial"/>
                <a:cs typeface="Arial"/>
              </a:rPr>
              <a:t>.</a:t>
            </a:r>
            <a:r>
              <a:rPr sz="1800" spc="-5" smtClean="0">
                <a:solidFill>
                  <a:srgbClr val="FFFFFF"/>
                </a:solidFill>
                <a:latin typeface="Arial"/>
                <a:cs typeface="Arial"/>
              </a:rPr>
              <a:t> </a:t>
            </a:r>
            <a:r>
              <a:rPr lang="fr-FR" sz="1800" spc="-5" dirty="0" smtClean="0">
                <a:solidFill>
                  <a:srgbClr val="FFFFFF"/>
                </a:solidFill>
                <a:latin typeface="Arial"/>
                <a:cs typeface="Arial"/>
              </a:rPr>
              <a:t>/</a:t>
            </a:r>
            <a:r>
              <a:rPr sz="1800" spc="-5" smtClean="0">
                <a:solidFill>
                  <a:srgbClr val="FFFFFF"/>
                </a:solidFill>
                <a:latin typeface="Arial"/>
                <a:cs typeface="Arial"/>
              </a:rPr>
              <a:t> </a:t>
            </a:r>
            <a:r>
              <a:rPr sz="1800" spc="-5" dirty="0">
                <a:solidFill>
                  <a:srgbClr val="FFFFFF"/>
                </a:solidFill>
                <a:latin typeface="Arial"/>
                <a:cs typeface="Arial"/>
              </a:rPr>
              <a:t>jour. Si ces détritus ne sont  pas placés dans des équipements adaptés, </a:t>
            </a:r>
            <a:r>
              <a:rPr sz="1800" spc="-10" dirty="0">
                <a:solidFill>
                  <a:srgbClr val="FFFFFF"/>
                </a:solidFill>
                <a:latin typeface="Arial"/>
                <a:cs typeface="Arial"/>
              </a:rPr>
              <a:t>ils  </a:t>
            </a:r>
            <a:r>
              <a:rPr sz="1800" spc="-5" dirty="0">
                <a:solidFill>
                  <a:srgbClr val="FFFFFF"/>
                </a:solidFill>
                <a:latin typeface="Arial"/>
                <a:cs typeface="Arial"/>
              </a:rPr>
              <a:t>se retrouvent rapidement enfouis dans </a:t>
            </a:r>
            <a:r>
              <a:rPr sz="1800" spc="-10" dirty="0">
                <a:solidFill>
                  <a:srgbClr val="FFFFFF"/>
                </a:solidFill>
                <a:latin typeface="Arial"/>
                <a:cs typeface="Arial"/>
              </a:rPr>
              <a:t>le  </a:t>
            </a:r>
            <a:r>
              <a:rPr sz="1800" spc="-5" dirty="0">
                <a:solidFill>
                  <a:srgbClr val="FFFFFF"/>
                </a:solidFill>
                <a:latin typeface="Arial"/>
                <a:cs typeface="Arial"/>
              </a:rPr>
              <a:t>sable ou piégés dans la </a:t>
            </a:r>
            <a:r>
              <a:rPr sz="1800" spc="-10" dirty="0">
                <a:solidFill>
                  <a:srgbClr val="FFFFFF"/>
                </a:solidFill>
                <a:latin typeface="Arial"/>
                <a:cs typeface="Arial"/>
              </a:rPr>
              <a:t>végétation,  </a:t>
            </a:r>
            <a:r>
              <a:rPr sz="1800" spc="-5" dirty="0">
                <a:solidFill>
                  <a:srgbClr val="FFFFFF"/>
                </a:solidFill>
                <a:latin typeface="Arial"/>
                <a:cs typeface="Arial"/>
              </a:rPr>
              <a:t>occasionnant de multiples</a:t>
            </a:r>
            <a:r>
              <a:rPr sz="1800" spc="-45" dirty="0">
                <a:solidFill>
                  <a:srgbClr val="FFFFFF"/>
                </a:solidFill>
                <a:latin typeface="Arial"/>
                <a:cs typeface="Arial"/>
              </a:rPr>
              <a:t> </a:t>
            </a:r>
            <a:r>
              <a:rPr sz="1800" spc="-10" dirty="0">
                <a:solidFill>
                  <a:srgbClr val="FFFFFF"/>
                </a:solidFill>
                <a:latin typeface="Arial"/>
                <a:cs typeface="Arial"/>
              </a:rPr>
              <a:t>nuisances.</a:t>
            </a:r>
            <a:endParaRPr sz="1800">
              <a:latin typeface="Arial"/>
              <a:cs typeface="Arial"/>
            </a:endParaRPr>
          </a:p>
        </p:txBody>
      </p:sp>
      <p:sp>
        <p:nvSpPr>
          <p:cNvPr id="7" name="object 7"/>
          <p:cNvSpPr/>
          <p:nvPr/>
        </p:nvSpPr>
        <p:spPr>
          <a:xfrm>
            <a:off x="4635500" y="4337050"/>
            <a:ext cx="2057400" cy="1981200"/>
          </a:xfrm>
          <a:prstGeom prst="rect">
            <a:avLst/>
          </a:prstGeom>
          <a:blipFill>
            <a:blip r:embed="rId5" cstate="print"/>
            <a:stretch>
              <a:fillRect/>
            </a:stretch>
          </a:blipFill>
        </p:spPr>
        <p:txBody>
          <a:bodyPr wrap="square" lIns="0" tIns="0" rIns="0" bIns="0" rtlCol="0"/>
          <a:lstStyle/>
          <a:p>
            <a:endParaRPr/>
          </a:p>
        </p:txBody>
      </p:sp>
      <p:sp>
        <p:nvSpPr>
          <p:cNvPr id="8" name="object 11"/>
          <p:cNvSpPr txBox="1"/>
          <p:nvPr/>
        </p:nvSpPr>
        <p:spPr>
          <a:xfrm>
            <a:off x="1816100" y="110807"/>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152400" y="679450"/>
            <a:ext cx="3492500" cy="276999"/>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Arial" pitchFamily="34" charset="0"/>
                <a:cs typeface="Arial" pitchFamily="34" charset="0"/>
              </a:rPr>
              <a:t>Durée de vie des</a:t>
            </a:r>
            <a:r>
              <a:rPr sz="1800" b="1" spc="10" dirty="0">
                <a:solidFill>
                  <a:srgbClr val="FF0000"/>
                </a:solidFill>
                <a:latin typeface="Arial" pitchFamily="34" charset="0"/>
                <a:cs typeface="Arial" pitchFamily="34" charset="0"/>
              </a:rPr>
              <a:t> </a:t>
            </a:r>
            <a:r>
              <a:rPr sz="1800" b="1" spc="-5" dirty="0">
                <a:solidFill>
                  <a:srgbClr val="FF0000"/>
                </a:solidFill>
                <a:latin typeface="Arial" pitchFamily="34" charset="0"/>
                <a:cs typeface="Arial" pitchFamily="34" charset="0"/>
              </a:rPr>
              <a:t>macrodéchets</a:t>
            </a:r>
            <a:endParaRPr sz="1800" b="1" dirty="0">
              <a:solidFill>
                <a:srgbClr val="FF0000"/>
              </a:solidFill>
              <a:latin typeface="Arial" pitchFamily="34" charset="0"/>
              <a:cs typeface="Arial" pitchFamily="34" charset="0"/>
            </a:endParaRPr>
          </a:p>
        </p:txBody>
      </p:sp>
      <p:sp>
        <p:nvSpPr>
          <p:cNvPr id="8" name="Rectangle 7"/>
          <p:cNvSpPr/>
          <p:nvPr/>
        </p:nvSpPr>
        <p:spPr>
          <a:xfrm>
            <a:off x="3733800" y="614918"/>
            <a:ext cx="2654300" cy="369332"/>
          </a:xfrm>
          <a:prstGeom prst="rect">
            <a:avLst/>
          </a:prstGeom>
          <a:solidFill>
            <a:srgbClr val="FFFF00"/>
          </a:solidFill>
        </p:spPr>
        <p:txBody>
          <a:bodyPr wrap="square">
            <a:spAutoFit/>
          </a:bodyPr>
          <a:lstStyle/>
          <a:p>
            <a:r>
              <a:rPr lang="fr-FR" dirty="0" err="1" smtClean="0">
                <a:solidFill>
                  <a:schemeClr val="tx2">
                    <a:lumMod val="75000"/>
                  </a:schemeClr>
                </a:solidFill>
                <a:latin typeface="Arial" pitchFamily="34" charset="0"/>
                <a:cs typeface="Arial" pitchFamily="34" charset="0"/>
              </a:rPr>
              <a:t>Lifetime</a:t>
            </a:r>
            <a:r>
              <a:rPr lang="fr-FR" dirty="0" smtClean="0">
                <a:solidFill>
                  <a:schemeClr val="tx2">
                    <a:lumMod val="75000"/>
                  </a:schemeClr>
                </a:solidFill>
                <a:latin typeface="Arial" pitchFamily="34" charset="0"/>
                <a:cs typeface="Arial" pitchFamily="34" charset="0"/>
              </a:rPr>
              <a:t> of macro-</a:t>
            </a:r>
            <a:r>
              <a:rPr lang="fr-FR" dirty="0" err="1" smtClean="0">
                <a:solidFill>
                  <a:schemeClr val="tx2">
                    <a:lumMod val="75000"/>
                  </a:schemeClr>
                </a:solidFill>
                <a:latin typeface="Arial" pitchFamily="34" charset="0"/>
                <a:cs typeface="Arial" pitchFamily="34" charset="0"/>
              </a:rPr>
              <a:t>waste</a:t>
            </a:r>
            <a:endParaRPr lang="fr-FR" dirty="0">
              <a:solidFill>
                <a:schemeClr val="tx2">
                  <a:lumMod val="75000"/>
                </a:schemeClr>
              </a:solidFill>
              <a:latin typeface="Arial" pitchFamily="34" charset="0"/>
              <a:cs typeface="Arial" pitchFamily="34" charset="0"/>
            </a:endParaRPr>
          </a:p>
        </p:txBody>
      </p:sp>
      <p:sp>
        <p:nvSpPr>
          <p:cNvPr id="52225" name="Rectangle 1"/>
          <p:cNvSpPr>
            <a:spLocks noChangeArrowheads="1"/>
          </p:cNvSpPr>
          <p:nvPr/>
        </p:nvSpPr>
        <p:spPr bwMode="auto">
          <a:xfrm>
            <a:off x="6388100" y="1565335"/>
            <a:ext cx="25781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bg1"/>
                </a:solidFill>
                <a:effectLst/>
                <a:latin typeface="Arial" pitchFamily="34" charset="0"/>
                <a:ea typeface="Calibri" pitchFamily="34" charset="0"/>
                <a:cs typeface="Arial" pitchFamily="34" charset="0"/>
              </a:rPr>
              <a:t>Les déchets d'origine naturelle </a:t>
            </a:r>
            <a:endParaRPr kumimoji="0" lang="fr-FR"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i="0" u="none" strike="noStrike" cap="none" normalizeH="0" baseline="0" dirty="0" smtClean="0">
                <a:ln>
                  <a:noFill/>
                </a:ln>
                <a:solidFill>
                  <a:schemeClr val="bg1"/>
                </a:solidFill>
                <a:effectLst/>
                <a:latin typeface="Arial" pitchFamily="34" charset="0"/>
                <a:ea typeface="Calibri" pitchFamily="34" charset="0"/>
                <a:cs typeface="Arial" pitchFamily="34" charset="0"/>
              </a:rPr>
              <a:t>Les algues, le bois et dans une moindre mesure les animaux marins  constituent la laisse de mer et font partie du fonctionnement normal de  l'écosystème.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i="0" u="none" strike="noStrike" cap="none" normalizeH="0" baseline="0" dirty="0" smtClean="0">
                <a:ln>
                  <a:noFill/>
                </a:ln>
                <a:solidFill>
                  <a:schemeClr val="bg1"/>
                </a:solidFill>
                <a:effectLst/>
                <a:latin typeface="Arial" pitchFamily="34" charset="0"/>
                <a:ea typeface="Calibri" pitchFamily="34" charset="0"/>
                <a:cs typeface="Arial" pitchFamily="34" charset="0"/>
              </a:rPr>
              <a:t>Toutefois ils peuvent constituer une gêne pour les communes  littorales lorsqu'ils s'échouent en grande quantité. </a:t>
            </a:r>
            <a:endParaRPr kumimoji="0" lang="fr-FR" i="0" u="none" strike="noStrike" cap="none" normalizeH="0" baseline="0" dirty="0" smtClean="0">
              <a:ln>
                <a:noFill/>
              </a:ln>
              <a:solidFill>
                <a:schemeClr val="bg1"/>
              </a:solidFill>
              <a:effectLst/>
              <a:latin typeface="Arial" pitchFamily="34" charset="0"/>
              <a:cs typeface="Arial" pitchFamily="34" charset="0"/>
            </a:endParaRPr>
          </a:p>
        </p:txBody>
      </p:sp>
      <p:pic>
        <p:nvPicPr>
          <p:cNvPr id="50177" name="Picture 1"/>
          <p:cNvPicPr>
            <a:picLocks noChangeAspect="1" noChangeArrowheads="1"/>
          </p:cNvPicPr>
          <p:nvPr/>
        </p:nvPicPr>
        <p:blipFill>
          <a:blip r:embed="rId2"/>
          <a:srcRect/>
          <a:stretch>
            <a:fillRect/>
          </a:stretch>
        </p:blipFill>
        <p:spPr bwMode="auto">
          <a:xfrm>
            <a:off x="139700" y="984250"/>
            <a:ext cx="6255340" cy="5629275"/>
          </a:xfrm>
          <a:prstGeom prst="rect">
            <a:avLst/>
          </a:prstGeom>
          <a:noFill/>
          <a:ln w="9525">
            <a:noFill/>
            <a:miter lim="800000"/>
            <a:headEnd/>
            <a:tailEnd/>
          </a:ln>
          <a:effectLst/>
        </p:spPr>
      </p:pic>
      <p:sp>
        <p:nvSpPr>
          <p:cNvPr id="10"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2911" y="984250"/>
            <a:ext cx="2989389" cy="250367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30900" y="3547620"/>
            <a:ext cx="2807970" cy="192633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24264" y="3547619"/>
            <a:ext cx="2451215" cy="1877011"/>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82910" y="585696"/>
            <a:ext cx="6490335" cy="274320"/>
          </a:xfrm>
          <a:prstGeom prst="rect">
            <a:avLst/>
          </a:prstGeom>
        </p:spPr>
        <p:txBody>
          <a:bodyPr vert="horz" wrap="square" lIns="0" tIns="0" rIns="0" bIns="0" rtlCol="0">
            <a:spAutoFit/>
          </a:bodyPr>
          <a:lstStyle/>
          <a:p>
            <a:pPr marL="12700">
              <a:lnSpc>
                <a:spcPct val="100000"/>
              </a:lnSpc>
            </a:pPr>
            <a:r>
              <a:rPr sz="1800" b="1" dirty="0">
                <a:solidFill>
                  <a:srgbClr val="FF0000"/>
                </a:solidFill>
                <a:latin typeface="Arial"/>
                <a:cs typeface="Arial"/>
              </a:rPr>
              <a:t>Pièges physiques </a:t>
            </a:r>
            <a:r>
              <a:rPr sz="1800" b="1" spc="-5" dirty="0">
                <a:solidFill>
                  <a:srgbClr val="FF0000"/>
                </a:solidFill>
                <a:latin typeface="Arial"/>
                <a:cs typeface="Arial"/>
              </a:rPr>
              <a:t>et </a:t>
            </a:r>
            <a:r>
              <a:rPr sz="1800" b="1" dirty="0">
                <a:solidFill>
                  <a:srgbClr val="FF0000"/>
                </a:solidFill>
                <a:latin typeface="Arial"/>
                <a:cs typeface="Arial"/>
              </a:rPr>
              <a:t>des </a:t>
            </a:r>
            <a:r>
              <a:rPr sz="1800" b="1" spc="-5" dirty="0">
                <a:solidFill>
                  <a:srgbClr val="FF0000"/>
                </a:solidFill>
                <a:latin typeface="Arial"/>
                <a:cs typeface="Arial"/>
              </a:rPr>
              <a:t>leurres </a:t>
            </a:r>
            <a:r>
              <a:rPr sz="1800" b="1" dirty="0">
                <a:solidFill>
                  <a:srgbClr val="FF0000"/>
                </a:solidFill>
                <a:latin typeface="Arial"/>
                <a:cs typeface="Arial"/>
              </a:rPr>
              <a:t>pour la biodiversité</a:t>
            </a:r>
            <a:r>
              <a:rPr sz="1800" b="1" spc="-95" dirty="0">
                <a:solidFill>
                  <a:srgbClr val="FF0000"/>
                </a:solidFill>
                <a:latin typeface="Arial"/>
                <a:cs typeface="Arial"/>
              </a:rPr>
              <a:t> </a:t>
            </a:r>
            <a:r>
              <a:rPr sz="1800" b="1" dirty="0">
                <a:solidFill>
                  <a:srgbClr val="FF0000"/>
                </a:solidFill>
                <a:latin typeface="Arial"/>
                <a:cs typeface="Arial"/>
              </a:rPr>
              <a:t>marine</a:t>
            </a:r>
            <a:endParaRPr sz="1800" dirty="0">
              <a:solidFill>
                <a:srgbClr val="FF0000"/>
              </a:solidFill>
              <a:latin typeface="Arial"/>
              <a:cs typeface="Arial"/>
            </a:endParaRPr>
          </a:p>
        </p:txBody>
      </p:sp>
      <p:sp>
        <p:nvSpPr>
          <p:cNvPr id="7" name="object 7"/>
          <p:cNvSpPr txBox="1"/>
          <p:nvPr/>
        </p:nvSpPr>
        <p:spPr>
          <a:xfrm>
            <a:off x="354209" y="5406644"/>
            <a:ext cx="8383270" cy="1278890"/>
          </a:xfrm>
          <a:prstGeom prst="rect">
            <a:avLst/>
          </a:prstGeom>
        </p:spPr>
        <p:txBody>
          <a:bodyPr vert="horz" wrap="square" lIns="0" tIns="0" rIns="0" bIns="0" rtlCol="0">
            <a:spAutoFit/>
          </a:bodyPr>
          <a:lstStyle/>
          <a:p>
            <a:pPr marL="12700" marR="5080">
              <a:lnSpc>
                <a:spcPct val="100000"/>
              </a:lnSpc>
            </a:pPr>
            <a:r>
              <a:rPr sz="1800" dirty="0">
                <a:solidFill>
                  <a:srgbClr val="FFFFFF"/>
                </a:solidFill>
                <a:latin typeface="Arial" pitchFamily="34" charset="0"/>
                <a:cs typeface="Arial" pitchFamily="34" charset="0"/>
              </a:rPr>
              <a:t>Ils peuvent </a:t>
            </a:r>
            <a:r>
              <a:rPr sz="1800" spc="-5" dirty="0">
                <a:solidFill>
                  <a:srgbClr val="FFFFFF"/>
                </a:solidFill>
                <a:latin typeface="Arial" pitchFamily="34" charset="0"/>
                <a:cs typeface="Arial" pitchFamily="34" charset="0"/>
              </a:rPr>
              <a:t>exposer </a:t>
            </a:r>
            <a:r>
              <a:rPr sz="1800" dirty="0">
                <a:solidFill>
                  <a:srgbClr val="FFFFFF"/>
                </a:solidFill>
                <a:latin typeface="Arial" pitchFamily="34" charset="0"/>
                <a:cs typeface="Arial" pitchFamily="34" charset="0"/>
              </a:rPr>
              <a:t>les populations </a:t>
            </a:r>
            <a:r>
              <a:rPr sz="1800" spc="-5" dirty="0">
                <a:solidFill>
                  <a:srgbClr val="FFFFFF"/>
                </a:solidFill>
                <a:latin typeface="Arial" pitchFamily="34" charset="0"/>
                <a:cs typeface="Arial" pitchFamily="34" charset="0"/>
              </a:rPr>
              <a:t>et </a:t>
            </a:r>
            <a:r>
              <a:rPr sz="1800" dirty="0">
                <a:solidFill>
                  <a:srgbClr val="FFFFFF"/>
                </a:solidFill>
                <a:latin typeface="Arial" pitchFamily="34" charset="0"/>
                <a:cs typeface="Arial" pitchFamily="34" charset="0"/>
              </a:rPr>
              <a:t>les </a:t>
            </a:r>
            <a:r>
              <a:rPr sz="1800" spc="-5" dirty="0">
                <a:solidFill>
                  <a:srgbClr val="FFFFFF"/>
                </a:solidFill>
                <a:latin typeface="Arial" pitchFamily="34" charset="0"/>
                <a:cs typeface="Arial" pitchFamily="34" charset="0"/>
              </a:rPr>
              <a:t>chaînes </a:t>
            </a:r>
            <a:r>
              <a:rPr sz="1800" dirty="0">
                <a:solidFill>
                  <a:srgbClr val="FFFFFF"/>
                </a:solidFill>
                <a:latin typeface="Arial" pitchFamily="34" charset="0"/>
                <a:cs typeface="Arial" pitchFamily="34" charset="0"/>
              </a:rPr>
              <a:t>alimentaires </a:t>
            </a:r>
            <a:r>
              <a:rPr sz="1800" spc="-5" dirty="0">
                <a:solidFill>
                  <a:srgbClr val="FFFFFF"/>
                </a:solidFill>
                <a:latin typeface="Arial" pitchFamily="34" charset="0"/>
                <a:cs typeface="Arial" pitchFamily="34" charset="0"/>
              </a:rPr>
              <a:t>à </a:t>
            </a:r>
            <a:r>
              <a:rPr sz="1800" dirty="0">
                <a:solidFill>
                  <a:srgbClr val="FFFFFF"/>
                </a:solidFill>
                <a:latin typeface="Arial" pitchFamily="34" charset="0"/>
                <a:cs typeface="Arial" pitchFamily="34" charset="0"/>
              </a:rPr>
              <a:t>des</a:t>
            </a:r>
            <a:r>
              <a:rPr sz="1800" spc="-55" dirty="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risques  </a:t>
            </a:r>
            <a:r>
              <a:rPr sz="1800" spc="-5" dirty="0">
                <a:solidFill>
                  <a:srgbClr val="FFFFFF"/>
                </a:solidFill>
                <a:latin typeface="Arial" pitchFamily="34" charset="0"/>
                <a:cs typeface="Arial" pitchFamily="34" charset="0"/>
              </a:rPr>
              <a:t>sanitaires et avoir des effets négatifs sur la qualité </a:t>
            </a:r>
            <a:r>
              <a:rPr sz="1800" dirty="0">
                <a:solidFill>
                  <a:srgbClr val="FFFFFF"/>
                </a:solidFill>
                <a:latin typeface="Arial" pitchFamily="34" charset="0"/>
                <a:cs typeface="Arial" pitchFamily="34" charset="0"/>
              </a:rPr>
              <a:t>des </a:t>
            </a:r>
            <a:r>
              <a:rPr sz="1800" spc="-5" dirty="0">
                <a:solidFill>
                  <a:srgbClr val="FFFFFF"/>
                </a:solidFill>
                <a:latin typeface="Arial" pitchFamily="34" charset="0"/>
                <a:cs typeface="Arial" pitchFamily="34" charset="0"/>
              </a:rPr>
              <a:t>eaux et </a:t>
            </a:r>
            <a:r>
              <a:rPr sz="1800" dirty="0">
                <a:solidFill>
                  <a:srgbClr val="FFFFFF"/>
                </a:solidFill>
                <a:latin typeface="Arial" pitchFamily="34" charset="0"/>
                <a:cs typeface="Arial" pitchFamily="34" charset="0"/>
              </a:rPr>
              <a:t>des</a:t>
            </a:r>
            <a:r>
              <a:rPr sz="1800" spc="-10" dirty="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habitats.</a:t>
            </a:r>
            <a:endParaRPr sz="1800" dirty="0">
              <a:latin typeface="Arial" pitchFamily="34" charset="0"/>
              <a:cs typeface="Arial" pitchFamily="34" charset="0"/>
            </a:endParaRPr>
          </a:p>
          <a:p>
            <a:pPr marL="2301875" marR="92710" indent="-2070100">
              <a:lnSpc>
                <a:spcPct val="100000"/>
              </a:lnSpc>
              <a:spcBef>
                <a:spcPts val="1345"/>
              </a:spcBef>
            </a:pPr>
            <a:r>
              <a:rPr sz="1800" spc="-5" dirty="0">
                <a:solidFill>
                  <a:srgbClr val="FFFFFF"/>
                </a:solidFill>
                <a:latin typeface="Arial" pitchFamily="34" charset="0"/>
                <a:cs typeface="Arial" pitchFamily="34" charset="0"/>
              </a:rPr>
              <a:t>Les débris de plastic cause la mort de plus de 1 million d’oiseux marin/ an  ainsi que 100 000 mammifère</a:t>
            </a:r>
            <a:r>
              <a:rPr sz="1800" spc="-85" dirty="0">
                <a:solidFill>
                  <a:srgbClr val="FFFFFF"/>
                </a:solidFill>
                <a:latin typeface="Arial" pitchFamily="34" charset="0"/>
                <a:cs typeface="Arial" pitchFamily="34" charset="0"/>
              </a:rPr>
              <a:t> </a:t>
            </a:r>
            <a:r>
              <a:rPr sz="1800" spc="-5" dirty="0">
                <a:solidFill>
                  <a:srgbClr val="FFFFFF"/>
                </a:solidFill>
                <a:latin typeface="Arial" pitchFamily="34" charset="0"/>
                <a:cs typeface="Arial" pitchFamily="34" charset="0"/>
              </a:rPr>
              <a:t>marin.</a:t>
            </a:r>
            <a:endParaRPr sz="1800" dirty="0">
              <a:latin typeface="Arial" pitchFamily="34" charset="0"/>
              <a:cs typeface="Arial" pitchFamily="34" charset="0"/>
            </a:endParaRPr>
          </a:p>
        </p:txBody>
      </p:sp>
      <p:sp>
        <p:nvSpPr>
          <p:cNvPr id="8" name="object 8"/>
          <p:cNvSpPr/>
          <p:nvPr/>
        </p:nvSpPr>
        <p:spPr>
          <a:xfrm>
            <a:off x="3450935" y="984250"/>
            <a:ext cx="5323589" cy="25146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82910" y="3526560"/>
            <a:ext cx="2957190" cy="1859025"/>
          </a:xfrm>
          <a:prstGeom prst="rect">
            <a:avLst/>
          </a:prstGeom>
          <a:blipFill>
            <a:blip r:embed="rId6" cstate="print"/>
            <a:stretch>
              <a:fillRect/>
            </a:stretch>
          </a:blipFill>
        </p:spPr>
        <p:txBody>
          <a:bodyPr wrap="square" lIns="0" tIns="0" rIns="0" bIns="0" rtlCol="0"/>
          <a:lstStyle/>
          <a:p>
            <a:endParaRPr/>
          </a:p>
        </p:txBody>
      </p:sp>
      <p:sp>
        <p:nvSpPr>
          <p:cNvPr id="10"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5900" y="603250"/>
            <a:ext cx="8153400" cy="276999"/>
          </a:xfrm>
          <a:prstGeom prst="rect">
            <a:avLst/>
          </a:prstGeom>
          <a:solidFill>
            <a:schemeClr val="bg1"/>
          </a:solidFill>
        </p:spPr>
        <p:txBody>
          <a:bodyPr vert="horz" wrap="square" lIns="0" tIns="0" rIns="0" bIns="0" rtlCol="0">
            <a:spAutoFit/>
          </a:bodyPr>
          <a:lstStyle/>
          <a:p>
            <a:pPr marL="12700" marR="5080">
              <a:lnSpc>
                <a:spcPct val="100000"/>
              </a:lnSpc>
            </a:pPr>
            <a:r>
              <a:rPr sz="1800" b="1" spc="-5" smtClean="0">
                <a:solidFill>
                  <a:schemeClr val="tx2">
                    <a:lumMod val="75000"/>
                  </a:schemeClr>
                </a:solidFill>
                <a:latin typeface="Arial" pitchFamily="34" charset="0"/>
                <a:cs typeface="Arial" pitchFamily="34" charset="0"/>
              </a:rPr>
              <a:t>Ingestion</a:t>
            </a:r>
            <a:r>
              <a:rPr lang="fr-FR" sz="1800" b="1" spc="-5" dirty="0" smtClean="0">
                <a:solidFill>
                  <a:schemeClr val="tx2">
                    <a:lumMod val="75000"/>
                  </a:schemeClr>
                </a:solidFill>
                <a:latin typeface="Arial" pitchFamily="34" charset="0"/>
                <a:cs typeface="Arial" pitchFamily="34" charset="0"/>
              </a:rPr>
              <a:t>: </a:t>
            </a:r>
            <a:r>
              <a:rPr sz="1800" spc="-5" smtClean="0">
                <a:solidFill>
                  <a:schemeClr val="tx2">
                    <a:lumMod val="75000"/>
                  </a:schemeClr>
                </a:solidFill>
                <a:latin typeface="Arial" pitchFamily="34" charset="0"/>
                <a:cs typeface="Arial" pitchFamily="34" charset="0"/>
              </a:rPr>
              <a:t>blocage de </a:t>
            </a:r>
            <a:r>
              <a:rPr sz="1800" dirty="0">
                <a:solidFill>
                  <a:schemeClr val="tx2">
                    <a:lumMod val="75000"/>
                  </a:schemeClr>
                </a:solidFill>
                <a:latin typeface="Arial" pitchFamily="34" charset="0"/>
                <a:cs typeface="Arial" pitchFamily="34" charset="0"/>
              </a:rPr>
              <a:t>la </a:t>
            </a:r>
            <a:r>
              <a:rPr sz="1800" spc="-5" dirty="0">
                <a:solidFill>
                  <a:schemeClr val="tx2">
                    <a:lumMod val="75000"/>
                  </a:schemeClr>
                </a:solidFill>
                <a:latin typeface="Arial" pitchFamily="34" charset="0"/>
                <a:cs typeface="Arial" pitchFamily="34" charset="0"/>
              </a:rPr>
              <a:t>digestion</a:t>
            </a:r>
            <a:r>
              <a:rPr sz="1800" spc="-5">
                <a:solidFill>
                  <a:schemeClr val="tx2">
                    <a:lumMod val="75000"/>
                  </a:schemeClr>
                </a:solidFill>
                <a:latin typeface="Arial" pitchFamily="34" charset="0"/>
                <a:cs typeface="Arial" pitchFamily="34" charset="0"/>
              </a:rPr>
              <a:t>, </a:t>
            </a:r>
            <a:r>
              <a:rPr sz="1800" spc="-5" smtClean="0">
                <a:solidFill>
                  <a:schemeClr val="tx2">
                    <a:lumMod val="75000"/>
                  </a:schemeClr>
                </a:solidFill>
                <a:latin typeface="Arial" pitchFamily="34" charset="0"/>
                <a:cs typeface="Arial" pitchFamily="34" charset="0"/>
              </a:rPr>
              <a:t>ulcérations</a:t>
            </a:r>
            <a:r>
              <a:rPr lang="fr-FR" sz="1800" spc="-5" dirty="0" smtClean="0">
                <a:solidFill>
                  <a:schemeClr val="tx2">
                    <a:lumMod val="75000"/>
                  </a:schemeClr>
                </a:solidFill>
                <a:latin typeface="Arial" pitchFamily="34" charset="0"/>
                <a:cs typeface="Arial" pitchFamily="34" charset="0"/>
              </a:rPr>
              <a:t>, </a:t>
            </a:r>
            <a:r>
              <a:rPr sz="1800" smtClean="0">
                <a:solidFill>
                  <a:schemeClr val="tx2">
                    <a:lumMod val="75000"/>
                  </a:schemeClr>
                </a:solidFill>
                <a:latin typeface="Arial" pitchFamily="34" charset="0"/>
                <a:cs typeface="Arial" pitchFamily="34" charset="0"/>
              </a:rPr>
              <a:t>dommage </a:t>
            </a:r>
            <a:r>
              <a:rPr sz="1800" dirty="0">
                <a:solidFill>
                  <a:schemeClr val="tx2">
                    <a:lumMod val="75000"/>
                  </a:schemeClr>
                </a:solidFill>
                <a:latin typeface="Arial" pitchFamily="34" charset="0"/>
                <a:cs typeface="Arial" pitchFamily="34" charset="0"/>
              </a:rPr>
              <a:t>à la </a:t>
            </a:r>
            <a:r>
              <a:rPr sz="1800" spc="-5">
                <a:solidFill>
                  <a:schemeClr val="tx2">
                    <a:lumMod val="75000"/>
                  </a:schemeClr>
                </a:solidFill>
                <a:latin typeface="Arial" pitchFamily="34" charset="0"/>
                <a:cs typeface="Arial" pitchFamily="34" charset="0"/>
              </a:rPr>
              <a:t>paroi  </a:t>
            </a:r>
            <a:r>
              <a:rPr sz="1800" spc="-5" smtClean="0">
                <a:solidFill>
                  <a:schemeClr val="tx2">
                    <a:lumMod val="75000"/>
                  </a:schemeClr>
                </a:solidFill>
                <a:latin typeface="Arial" pitchFamily="34" charset="0"/>
                <a:cs typeface="Arial" pitchFamily="34" charset="0"/>
              </a:rPr>
              <a:t>stomacale</a:t>
            </a:r>
            <a:endParaRPr sz="1800">
              <a:solidFill>
                <a:schemeClr val="tx2">
                  <a:lumMod val="75000"/>
                </a:schemeClr>
              </a:solidFill>
              <a:latin typeface="Arial" pitchFamily="34" charset="0"/>
              <a:cs typeface="Arial" pitchFamily="34" charset="0"/>
            </a:endParaRPr>
          </a:p>
        </p:txBody>
      </p:sp>
      <p:sp>
        <p:nvSpPr>
          <p:cNvPr id="4" name="object 4"/>
          <p:cNvSpPr/>
          <p:nvPr/>
        </p:nvSpPr>
        <p:spPr>
          <a:xfrm>
            <a:off x="3149208" y="1241131"/>
            <a:ext cx="2553092" cy="2533454"/>
          </a:xfrm>
          <a:prstGeom prst="rect">
            <a:avLst/>
          </a:prstGeom>
          <a:blipFill>
            <a:blip r:embed="rId2" cstate="print"/>
            <a:stretch>
              <a:fillRect/>
            </a:stretch>
          </a:blipFill>
        </p:spPr>
        <p:txBody>
          <a:bodyPr wrap="square" lIns="0" tIns="0" rIns="0" bIns="0" rtlCol="0"/>
          <a:lstStyle/>
          <a:p>
            <a:endParaRPr/>
          </a:p>
        </p:txBody>
      </p:sp>
      <p:pic>
        <p:nvPicPr>
          <p:cNvPr id="8" name="Picture 9"/>
          <p:cNvPicPr>
            <a:picLocks noChangeAspect="1" noChangeArrowheads="1"/>
          </p:cNvPicPr>
          <p:nvPr/>
        </p:nvPicPr>
        <p:blipFill>
          <a:blip r:embed="rId3"/>
          <a:srcRect/>
          <a:stretch>
            <a:fillRect/>
          </a:stretch>
        </p:blipFill>
        <p:spPr bwMode="auto">
          <a:xfrm>
            <a:off x="225326" y="1246579"/>
            <a:ext cx="2886173" cy="2747963"/>
          </a:xfrm>
          <a:prstGeom prst="rect">
            <a:avLst/>
          </a:prstGeom>
          <a:noFill/>
          <a:ln w="9525">
            <a:noFill/>
            <a:miter lim="800000"/>
            <a:headEnd/>
            <a:tailEnd/>
          </a:ln>
          <a:effectLst/>
        </p:spPr>
      </p:pic>
      <p:pic>
        <p:nvPicPr>
          <p:cNvPr id="50178" name="Picture 2"/>
          <p:cNvPicPr>
            <a:picLocks noChangeAspect="1" noChangeArrowheads="1"/>
          </p:cNvPicPr>
          <p:nvPr/>
        </p:nvPicPr>
        <p:blipFill>
          <a:blip r:embed="rId4"/>
          <a:srcRect/>
          <a:stretch>
            <a:fillRect/>
          </a:stretch>
        </p:blipFill>
        <p:spPr bwMode="auto">
          <a:xfrm>
            <a:off x="5711536" y="3801338"/>
            <a:ext cx="3276600" cy="2516912"/>
          </a:xfrm>
          <a:prstGeom prst="rect">
            <a:avLst/>
          </a:prstGeom>
          <a:noFill/>
          <a:ln w="9525">
            <a:noFill/>
            <a:miter lim="800000"/>
            <a:headEnd/>
            <a:tailEnd/>
          </a:ln>
          <a:effectLst/>
        </p:spPr>
      </p:pic>
      <p:pic>
        <p:nvPicPr>
          <p:cNvPr id="45058" name="Picture 2" descr="Résultat de recherche d'images pour &quot;destruction des habitats marins&quot;"/>
          <p:cNvPicPr>
            <a:picLocks noChangeAspect="1" noChangeArrowheads="1"/>
          </p:cNvPicPr>
          <p:nvPr/>
        </p:nvPicPr>
        <p:blipFill>
          <a:blip r:embed="rId5"/>
          <a:srcRect/>
          <a:stretch>
            <a:fillRect/>
          </a:stretch>
        </p:blipFill>
        <p:spPr bwMode="auto">
          <a:xfrm>
            <a:off x="206664" y="3765550"/>
            <a:ext cx="2895600" cy="2552700"/>
          </a:xfrm>
          <a:prstGeom prst="rect">
            <a:avLst/>
          </a:prstGeom>
          <a:noFill/>
        </p:spPr>
      </p:pic>
      <p:pic>
        <p:nvPicPr>
          <p:cNvPr id="50179" name="Picture 3"/>
          <p:cNvPicPr>
            <a:picLocks noChangeAspect="1" noChangeArrowheads="1"/>
          </p:cNvPicPr>
          <p:nvPr/>
        </p:nvPicPr>
        <p:blipFill>
          <a:blip r:embed="rId6"/>
          <a:srcRect/>
          <a:stretch>
            <a:fillRect/>
          </a:stretch>
        </p:blipFill>
        <p:spPr bwMode="auto">
          <a:xfrm>
            <a:off x="5750503" y="1231322"/>
            <a:ext cx="3209925" cy="2496128"/>
          </a:xfrm>
          <a:prstGeom prst="rect">
            <a:avLst/>
          </a:prstGeom>
          <a:noFill/>
          <a:ln w="9525">
            <a:noFill/>
            <a:miter lim="800000"/>
            <a:headEnd/>
            <a:tailEnd/>
          </a:ln>
          <a:effectLst/>
        </p:spPr>
      </p:pic>
      <p:pic>
        <p:nvPicPr>
          <p:cNvPr id="7" name="Picture 10"/>
          <p:cNvPicPr>
            <a:picLocks noChangeAspect="1" noChangeArrowheads="1"/>
          </p:cNvPicPr>
          <p:nvPr/>
        </p:nvPicPr>
        <p:blipFill>
          <a:blip r:embed="rId7"/>
          <a:srcRect/>
          <a:stretch>
            <a:fillRect/>
          </a:stretch>
        </p:blipFill>
        <p:spPr bwMode="auto">
          <a:xfrm>
            <a:off x="3111500" y="3757470"/>
            <a:ext cx="2590800" cy="2590800"/>
          </a:xfrm>
          <a:prstGeom prst="rect">
            <a:avLst/>
          </a:prstGeom>
          <a:noFill/>
          <a:ln w="9525">
            <a:noFill/>
            <a:miter lim="800000"/>
            <a:headEnd/>
            <a:tailEnd/>
          </a:ln>
          <a:effectLst/>
        </p:spPr>
      </p:pic>
      <p:sp>
        <p:nvSpPr>
          <p:cNvPr id="12" name="Rectangle 11"/>
          <p:cNvSpPr/>
          <p:nvPr/>
        </p:nvSpPr>
        <p:spPr>
          <a:xfrm>
            <a:off x="215900" y="878030"/>
            <a:ext cx="7683500" cy="369332"/>
          </a:xfrm>
          <a:prstGeom prst="rect">
            <a:avLst/>
          </a:prstGeom>
          <a:solidFill>
            <a:srgbClr val="FFFF00"/>
          </a:solidFill>
        </p:spPr>
        <p:txBody>
          <a:bodyPr wrap="square">
            <a:spAutoFit/>
          </a:bodyPr>
          <a:lstStyle/>
          <a:p>
            <a:r>
              <a:rPr lang="en-US" dirty="0" smtClean="0">
                <a:solidFill>
                  <a:schemeClr val="tx2">
                    <a:lumMod val="75000"/>
                  </a:schemeClr>
                </a:solidFill>
                <a:latin typeface="Arial" pitchFamily="34" charset="0"/>
                <a:cs typeface="Arial" pitchFamily="34" charset="0"/>
              </a:rPr>
              <a:t>Ingestion: blockage of digestion, ulcerations, damage to the stomach wall</a:t>
            </a:r>
            <a:endParaRPr lang="fr-FR" dirty="0">
              <a:solidFill>
                <a:schemeClr val="tx2">
                  <a:lumMod val="75000"/>
                </a:schemeClr>
              </a:solidFill>
              <a:latin typeface="Arial" pitchFamily="34" charset="0"/>
              <a:cs typeface="Arial" pitchFamily="34" charset="0"/>
            </a:endParaRPr>
          </a:p>
        </p:txBody>
      </p:sp>
      <p:sp>
        <p:nvSpPr>
          <p:cNvPr id="14" name="object 11"/>
          <p:cNvSpPr txBox="1"/>
          <p:nvPr/>
        </p:nvSpPr>
        <p:spPr>
          <a:xfrm>
            <a:off x="1816100" y="31530"/>
            <a:ext cx="5791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a:t>
            </a:r>
            <a:r>
              <a:rPr lang="fr-FR" sz="3200" dirty="0" smtClean="0">
                <a:solidFill>
                  <a:schemeClr val="tx2">
                    <a:lumMod val="75000"/>
                  </a:schemeClr>
                </a:solidFill>
                <a:latin typeface="Arial" pitchFamily="34" charset="0"/>
                <a:cs typeface="Arial" pitchFamily="34" charset="0"/>
              </a:rPr>
              <a:t>par les </a:t>
            </a:r>
            <a:r>
              <a:rPr lang="fr-FR" sz="3200" spc="-10" dirty="0" err="1">
                <a:solidFill>
                  <a:schemeClr val="tx2">
                    <a:lumMod val="75000"/>
                  </a:schemeClr>
                </a:solidFill>
              </a:rPr>
              <a:t>macrodéchets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1700" y="1822450"/>
            <a:ext cx="2673809" cy="461665"/>
          </a:xfrm>
          <a:prstGeom prst="rect">
            <a:avLst/>
          </a:prstGeom>
        </p:spPr>
        <p:txBody>
          <a:bodyPr wrap="none">
            <a:spAutoFit/>
          </a:bodyPr>
          <a:lstStyle/>
          <a:p>
            <a:r>
              <a:rPr lang="fr-FR" sz="2400" spc="-5" dirty="0" smtClean="0">
                <a:solidFill>
                  <a:schemeClr val="bg1"/>
                </a:solidFill>
                <a:latin typeface="Arial" pitchFamily="34" charset="0"/>
                <a:cs typeface="Arial" pitchFamily="34" charset="0"/>
              </a:rPr>
              <a:t>1. L’eutrophisation</a:t>
            </a:r>
            <a:endParaRPr lang="fr-FR" sz="240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38684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1846659"/>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dirty="0">
                <a:solidFill>
                  <a:schemeClr val="tx2">
                    <a:lumMod val="75000"/>
                  </a:schemeClr>
                </a:solidFill>
                <a:latin typeface="Arial" pitchFamily="34" charset="0"/>
                <a:cs typeface="Arial" pitchFamily="34" charset="0"/>
              </a:rPr>
              <a:t>La </a:t>
            </a:r>
            <a:r>
              <a:rPr lang="fr-FR" sz="6000" dirty="0" smtClean="0">
                <a:solidFill>
                  <a:schemeClr val="tx2">
                    <a:lumMod val="75000"/>
                  </a:schemeClr>
                </a:solidFill>
                <a:latin typeface="Arial" pitchFamily="34" charset="0"/>
                <a:cs typeface="Arial" pitchFamily="34" charset="0"/>
              </a:rPr>
              <a:t>pollution par les plastiques</a:t>
            </a:r>
            <a:endParaRPr lang="fr-FR" sz="6000"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0" y="3431579"/>
            <a:ext cx="91186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lvl="0" algn="ctr" eaLnBrk="0" fontAlgn="base" hangingPunct="0">
              <a:spcBef>
                <a:spcPct val="0"/>
              </a:spcBef>
              <a:spcAft>
                <a:spcPct val="0"/>
              </a:spcAft>
            </a:pPr>
            <a:r>
              <a:rPr lang="fr-FR" altLang="fr-FR" sz="3200" dirty="0">
                <a:solidFill>
                  <a:srgbClr val="FF0000"/>
                </a:solidFill>
                <a:latin typeface="inherit"/>
              </a:rPr>
              <a:t>Plastic pollution</a:t>
            </a:r>
            <a:r>
              <a:rPr lang="fr-FR" altLang="fr-FR" sz="1000" dirty="0">
                <a:solidFill>
                  <a:srgbClr val="FF0000"/>
                </a:solidFill>
              </a:rPr>
              <a:t> </a:t>
            </a:r>
            <a:endParaRPr lang="fr-FR" altLang="fr-FR" sz="2400" dirty="0">
              <a:solidFill>
                <a:srgbClr val="FF0000"/>
              </a:solidFill>
              <a:latin typeface="Arial" panose="020B0604020202020204"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smtClean="0">
                <a:solidFill>
                  <a:schemeClr val="tx2">
                    <a:lumMod val="75000"/>
                  </a:schemeClr>
                </a:solidFill>
                <a:latin typeface="Arial" pitchFamily="34" charset="0"/>
                <a:cs typeface="Arial" pitchFamily="34" charset="0"/>
              </a:rPr>
              <a:t>12</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977900" y="4054913"/>
            <a:ext cx="5410200" cy="282137"/>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r>
              <a:rPr lang="fr-FR" sz="2000" spc="-5" dirty="0">
                <a:solidFill>
                  <a:schemeClr val="bg1"/>
                </a:solidFill>
                <a:latin typeface="Arial" pitchFamily="34" charset="0"/>
                <a:cs typeface="Arial" pitchFamily="34" charset="0"/>
              </a:rPr>
              <a:t>1. Les </a:t>
            </a:r>
            <a:r>
              <a:rPr lang="fr-FR" sz="2000" spc="-5" dirty="0" smtClean="0">
                <a:solidFill>
                  <a:schemeClr val="bg1"/>
                </a:solidFill>
                <a:latin typeface="Arial" pitchFamily="34" charset="0"/>
                <a:cs typeface="Arial" pitchFamily="34" charset="0"/>
              </a:rPr>
              <a:t>plastiques; </a:t>
            </a:r>
            <a:r>
              <a:rPr lang="fr-FR" sz="2000" spc="-5" dirty="0" err="1" smtClean="0">
                <a:solidFill>
                  <a:schemeClr val="bg1"/>
                </a:solidFill>
                <a:latin typeface="Arial" pitchFamily="34" charset="0"/>
                <a:cs typeface="Arial" pitchFamily="34" charset="0"/>
              </a:rPr>
              <a:t>microplastiques</a:t>
            </a:r>
            <a:r>
              <a:rPr lang="fr-FR" sz="2000" spc="-5" dirty="0" smtClean="0">
                <a:solidFill>
                  <a:schemeClr val="bg1"/>
                </a:solidFill>
                <a:latin typeface="Arial" pitchFamily="34" charset="0"/>
                <a:cs typeface="Arial" pitchFamily="34" charset="0"/>
              </a:rPr>
              <a:t> et impacts</a:t>
            </a:r>
            <a:r>
              <a:rPr lang="fr-FR" sz="2000" kern="0" spc="-5" dirty="0" smtClean="0">
                <a:solidFill>
                  <a:schemeClr val="bg1"/>
                </a:solidFill>
                <a:latin typeface="Arial" pitchFamily="34" charset="0"/>
                <a:cs typeface="Arial" pitchFamily="34" charset="0"/>
              </a:rPr>
              <a:t>. </a:t>
            </a:r>
            <a:r>
              <a:rPr lang="fr-FR" sz="2000" spc="-5" dirty="0" smtClean="0">
                <a:solidFill>
                  <a:schemeClr val="bg1"/>
                </a:solidFill>
                <a:latin typeface="Arial"/>
                <a:cs typeface="Arial"/>
              </a:rPr>
              <a:t> </a:t>
            </a:r>
          </a:p>
        </p:txBody>
      </p:sp>
    </p:spTree>
    <p:extLst>
      <p:ext uri="{BB962C8B-B14F-4D97-AF65-F5344CB8AC3E}">
        <p14:creationId xmlns:p14="http://schemas.microsoft.com/office/powerpoint/2010/main" val="4192373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5127340" y="916824"/>
            <a:ext cx="3943928" cy="2554316"/>
          </a:xfrm>
          <a:prstGeom prst="rect">
            <a:avLst/>
          </a:prstGeom>
          <a:blipFill>
            <a:blip r:embed="rId2" cstate="print"/>
            <a:stretch>
              <a:fillRect/>
            </a:stretch>
          </a:blipFill>
        </p:spPr>
        <p:txBody>
          <a:bodyPr wrap="square" lIns="0" tIns="0" rIns="0" bIns="0" rtlCol="0"/>
          <a:lstStyle/>
          <a:p>
            <a:endParaRPr/>
          </a:p>
        </p:txBody>
      </p:sp>
      <p:sp>
        <p:nvSpPr>
          <p:cNvPr id="47105" name="Rectangle 1"/>
          <p:cNvSpPr>
            <a:spLocks noChangeArrowheads="1"/>
          </p:cNvSpPr>
          <p:nvPr/>
        </p:nvSpPr>
        <p:spPr bwMode="auto">
          <a:xfrm>
            <a:off x="2273300" y="-6155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47107" name="Picture 3" descr="Résultat de recherche d'images pour &quot;macrodéchets en mer&quot;"/>
          <p:cNvPicPr>
            <a:picLocks noChangeAspect="1" noChangeArrowheads="1"/>
          </p:cNvPicPr>
          <p:nvPr/>
        </p:nvPicPr>
        <p:blipFill>
          <a:blip r:embed="rId3"/>
          <a:srcRect/>
          <a:stretch>
            <a:fillRect/>
          </a:stretch>
        </p:blipFill>
        <p:spPr bwMode="auto">
          <a:xfrm>
            <a:off x="142012" y="889118"/>
            <a:ext cx="4874488" cy="2609732"/>
          </a:xfrm>
          <a:prstGeom prst="rect">
            <a:avLst/>
          </a:prstGeom>
          <a:noFill/>
        </p:spPr>
      </p:pic>
      <p:pic>
        <p:nvPicPr>
          <p:cNvPr id="47111" name="Picture 7"/>
          <p:cNvPicPr>
            <a:picLocks noChangeAspect="1" noChangeArrowheads="1"/>
          </p:cNvPicPr>
          <p:nvPr/>
        </p:nvPicPr>
        <p:blipFill>
          <a:blip r:embed="rId4"/>
          <a:srcRect/>
          <a:stretch>
            <a:fillRect/>
          </a:stretch>
        </p:blipFill>
        <p:spPr bwMode="auto">
          <a:xfrm>
            <a:off x="5071918" y="3575050"/>
            <a:ext cx="3962107" cy="2378354"/>
          </a:xfrm>
          <a:prstGeom prst="rect">
            <a:avLst/>
          </a:prstGeom>
          <a:noFill/>
          <a:ln w="9525">
            <a:noFill/>
            <a:miter lim="800000"/>
            <a:headEnd/>
            <a:tailEnd/>
          </a:ln>
          <a:effectLst/>
        </p:spPr>
      </p:pic>
      <p:pic>
        <p:nvPicPr>
          <p:cNvPr id="47109" name="Picture 5" descr="Résultat de recherche d'images pour &quot;macrodéchets en mer&quot;"/>
          <p:cNvPicPr>
            <a:picLocks noChangeAspect="1" noChangeArrowheads="1"/>
          </p:cNvPicPr>
          <p:nvPr/>
        </p:nvPicPr>
        <p:blipFill>
          <a:blip r:embed="rId5"/>
          <a:srcRect/>
          <a:stretch>
            <a:fillRect/>
          </a:stretch>
        </p:blipFill>
        <p:spPr bwMode="auto">
          <a:xfrm>
            <a:off x="167408" y="3575050"/>
            <a:ext cx="4849092" cy="2378354"/>
          </a:xfrm>
          <a:prstGeom prst="rect">
            <a:avLst/>
          </a:prstGeom>
          <a:noFill/>
        </p:spPr>
      </p:pic>
      <p:sp>
        <p:nvSpPr>
          <p:cNvPr id="15" name="Rectangle 14"/>
          <p:cNvSpPr/>
          <p:nvPr/>
        </p:nvSpPr>
        <p:spPr>
          <a:xfrm>
            <a:off x="139700" y="5937250"/>
            <a:ext cx="8839200" cy="646331"/>
          </a:xfrm>
          <a:prstGeom prst="rect">
            <a:avLst/>
          </a:prstGeom>
        </p:spPr>
        <p:txBody>
          <a:bodyPr wrap="square">
            <a:spAutoFit/>
          </a:bodyPr>
          <a:lstStyle/>
          <a:p>
            <a:pPr marL="12700">
              <a:lnSpc>
                <a:spcPct val="100000"/>
              </a:lnSpc>
            </a:pPr>
            <a:r>
              <a:rPr lang="fr-FR" spc="-5" dirty="0" smtClean="0">
                <a:solidFill>
                  <a:srgbClr val="FFFFFF"/>
                </a:solidFill>
                <a:latin typeface="Arial"/>
                <a:cs typeface="Arial"/>
              </a:rPr>
              <a:t>Dépôt sur le fond: anoxie: mortalité faune</a:t>
            </a:r>
            <a:r>
              <a:rPr lang="fr-FR" spc="-35" dirty="0" smtClean="0">
                <a:solidFill>
                  <a:srgbClr val="FFFFFF"/>
                </a:solidFill>
                <a:latin typeface="Arial"/>
                <a:cs typeface="Arial"/>
              </a:rPr>
              <a:t> </a:t>
            </a:r>
            <a:r>
              <a:rPr lang="fr-FR" spc="-10" dirty="0" smtClean="0">
                <a:solidFill>
                  <a:srgbClr val="FFFFFF"/>
                </a:solidFill>
                <a:latin typeface="Arial"/>
                <a:cs typeface="Arial"/>
              </a:rPr>
              <a:t>benthique.</a:t>
            </a:r>
            <a:endParaRPr lang="fr-FR" dirty="0" smtClean="0">
              <a:latin typeface="Arial"/>
              <a:cs typeface="Arial"/>
            </a:endParaRPr>
          </a:p>
          <a:p>
            <a:pPr marL="12700">
              <a:lnSpc>
                <a:spcPct val="100000"/>
              </a:lnSpc>
              <a:spcBef>
                <a:spcPts val="5"/>
              </a:spcBef>
            </a:pPr>
            <a:r>
              <a:rPr lang="fr-FR" spc="-5" dirty="0" smtClean="0">
                <a:solidFill>
                  <a:srgbClr val="FFFFFF"/>
                </a:solidFill>
                <a:latin typeface="Arial"/>
                <a:cs typeface="Arial"/>
              </a:rPr>
              <a:t>Dans la baie de Tokyo les PL représentent 80 à 85% des débris au fond de la</a:t>
            </a:r>
            <a:r>
              <a:rPr lang="fr-FR" spc="-45" dirty="0" smtClean="0">
                <a:solidFill>
                  <a:srgbClr val="FFFFFF"/>
                </a:solidFill>
                <a:latin typeface="Arial"/>
                <a:cs typeface="Arial"/>
              </a:rPr>
              <a:t> </a:t>
            </a:r>
            <a:r>
              <a:rPr lang="fr-FR" spc="-5" dirty="0" smtClean="0">
                <a:solidFill>
                  <a:srgbClr val="FFFFFF"/>
                </a:solidFill>
                <a:latin typeface="Arial"/>
                <a:cs typeface="Arial"/>
              </a:rPr>
              <a:t>mer</a:t>
            </a:r>
            <a:endParaRPr lang="fr-FR"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825500" y="3595830"/>
            <a:ext cx="7772400" cy="3124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25500" y="1230862"/>
            <a:ext cx="7772400" cy="2344188"/>
          </a:xfrm>
          <a:prstGeom prst="rect">
            <a:avLst/>
          </a:prstGeom>
          <a:blipFill>
            <a:blip r:embed="rId3" cstate="print"/>
            <a:stretch>
              <a:fillRect/>
            </a:stretch>
          </a:blipFill>
        </p:spPr>
        <p:txBody>
          <a:bodyPr wrap="square" lIns="0" tIns="0" rIns="0" bIns="0" rtlCol="0"/>
          <a:lstStyle/>
          <a:p>
            <a:endParaRPr/>
          </a:p>
        </p:txBody>
      </p:sp>
      <p:sp>
        <p:nvSpPr>
          <p:cNvPr id="6" name="Rectangle 1"/>
          <p:cNvSpPr>
            <a:spLocks noChangeArrowheads="1"/>
          </p:cNvSpPr>
          <p:nvPr/>
        </p:nvSpPr>
        <p:spPr bwMode="auto">
          <a:xfrm>
            <a:off x="2273300" y="-6155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7" name="object 4"/>
          <p:cNvSpPr txBox="1"/>
          <p:nvPr/>
        </p:nvSpPr>
        <p:spPr>
          <a:xfrm>
            <a:off x="139700" y="603250"/>
            <a:ext cx="8978900" cy="553998"/>
          </a:xfrm>
          <a:prstGeom prst="rect">
            <a:avLst/>
          </a:prstGeom>
        </p:spPr>
        <p:txBody>
          <a:bodyPr vert="horz" wrap="square" lIns="0" tIns="0" rIns="0" bIns="0" rtlCol="0">
            <a:spAutoFit/>
          </a:bodyPr>
          <a:lstStyle/>
          <a:p>
            <a:pPr marL="12700" marR="5080" algn="ctr">
              <a:lnSpc>
                <a:spcPct val="100000"/>
              </a:lnSpc>
            </a:pPr>
            <a:r>
              <a:rPr spc="-5" dirty="0">
                <a:solidFill>
                  <a:srgbClr val="FFFFFF"/>
                </a:solidFill>
                <a:latin typeface="Arial"/>
                <a:cs typeface="Arial"/>
              </a:rPr>
              <a:t>Les macrodéchets marins sont un problème pour l’environnement, l’économique, la  santé </a:t>
            </a:r>
            <a:r>
              <a:rPr spc="-5" dirty="0" err="1" smtClean="0">
                <a:solidFill>
                  <a:srgbClr val="FFFFFF"/>
                </a:solidFill>
                <a:latin typeface="Arial"/>
                <a:cs typeface="Arial"/>
              </a:rPr>
              <a:t>humaine</a:t>
            </a:r>
            <a:r>
              <a:rPr lang="fr-FR" spc="-5" dirty="0" smtClean="0">
                <a:solidFill>
                  <a:srgbClr val="FFFFFF"/>
                </a:solidFill>
                <a:latin typeface="Arial"/>
                <a:cs typeface="Arial"/>
              </a:rPr>
              <a:t>; animale </a:t>
            </a:r>
            <a:r>
              <a:rPr spc="-5" dirty="0" smtClean="0">
                <a:solidFill>
                  <a:srgbClr val="FFFFFF"/>
                </a:solidFill>
                <a:latin typeface="Arial"/>
                <a:cs typeface="Arial"/>
              </a:rPr>
              <a:t>et</a:t>
            </a:r>
            <a:r>
              <a:rPr spc="-70" dirty="0" smtClean="0">
                <a:solidFill>
                  <a:srgbClr val="FFFFFF"/>
                </a:solidFill>
                <a:latin typeface="Arial"/>
                <a:cs typeface="Arial"/>
              </a:rPr>
              <a:t> </a:t>
            </a:r>
            <a:r>
              <a:rPr spc="-5" dirty="0">
                <a:solidFill>
                  <a:srgbClr val="FFFFFF"/>
                </a:solidFill>
                <a:latin typeface="Arial"/>
                <a:cs typeface="Arial"/>
              </a:rPr>
              <a:t>l’esthétique.</a:t>
            </a:r>
            <a:endParaRPr dirty="0">
              <a:latin typeface="Arial"/>
              <a:cs typeface="Arial"/>
            </a:endParaRPr>
          </a:p>
        </p:txBody>
      </p:sp>
    </p:spTree>
    <p:extLst>
      <p:ext uri="{BB962C8B-B14F-4D97-AF65-F5344CB8AC3E}">
        <p14:creationId xmlns:p14="http://schemas.microsoft.com/office/powerpoint/2010/main" val="27404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556" y="2737060"/>
            <a:ext cx="8466455" cy="388599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7557" y="798067"/>
            <a:ext cx="8466455" cy="1938992"/>
          </a:xfrm>
          <a:prstGeom prst="rect">
            <a:avLst/>
          </a:prstGeom>
        </p:spPr>
        <p:txBody>
          <a:bodyPr vert="horz" wrap="square" lIns="0" tIns="0" rIns="0" bIns="0" rtlCol="0">
            <a:spAutoFit/>
          </a:bodyPr>
          <a:lstStyle/>
          <a:p>
            <a:pPr marL="12700" marR="5080" algn="just">
              <a:lnSpc>
                <a:spcPct val="100000"/>
              </a:lnSpc>
            </a:pPr>
            <a:r>
              <a:rPr sz="1800" spc="-5" dirty="0">
                <a:solidFill>
                  <a:srgbClr val="FFFFFF"/>
                </a:solidFill>
                <a:latin typeface="Arial"/>
                <a:cs typeface="Arial"/>
              </a:rPr>
              <a:t>Tous les compartiments de l'océan mondial semblent touchés </a:t>
            </a:r>
            <a:r>
              <a:rPr sz="1800" dirty="0">
                <a:solidFill>
                  <a:srgbClr val="FFFFFF"/>
                </a:solidFill>
                <a:latin typeface="Arial"/>
                <a:cs typeface="Arial"/>
              </a:rPr>
              <a:t>: </a:t>
            </a:r>
            <a:r>
              <a:rPr sz="1800" spc="-5" dirty="0">
                <a:solidFill>
                  <a:srgbClr val="FFFFFF"/>
                </a:solidFill>
                <a:latin typeface="Arial"/>
                <a:cs typeface="Arial"/>
              </a:rPr>
              <a:t>on </a:t>
            </a:r>
            <a:r>
              <a:rPr sz="1800" dirty="0">
                <a:solidFill>
                  <a:srgbClr val="FFFFFF"/>
                </a:solidFill>
                <a:latin typeface="Arial"/>
                <a:cs typeface="Arial"/>
              </a:rPr>
              <a:t>trouve </a:t>
            </a:r>
            <a:r>
              <a:rPr sz="1800" spc="-5" dirty="0">
                <a:solidFill>
                  <a:srgbClr val="FFFFFF"/>
                </a:solidFill>
                <a:latin typeface="Arial"/>
                <a:cs typeface="Arial"/>
              </a:rPr>
              <a:t>des  déchets de plastiques de </a:t>
            </a:r>
            <a:r>
              <a:rPr lang="fr-FR" sz="1800" spc="-5" dirty="0" smtClean="0">
                <a:solidFill>
                  <a:srgbClr val="FFFFFF"/>
                </a:solidFill>
                <a:latin typeface="Arial"/>
                <a:cs typeface="Arial"/>
              </a:rPr>
              <a:t>l’Arctique à l’Antarctique </a:t>
            </a:r>
            <a:r>
              <a:rPr sz="1800" spc="-5" dirty="0" smtClean="0">
                <a:solidFill>
                  <a:srgbClr val="FFFFFF"/>
                </a:solidFill>
                <a:latin typeface="Arial"/>
                <a:cs typeface="Arial"/>
              </a:rPr>
              <a:t>et </a:t>
            </a:r>
            <a:r>
              <a:rPr sz="1800" spc="-5" dirty="0">
                <a:solidFill>
                  <a:srgbClr val="FFFFFF"/>
                </a:solidFill>
                <a:latin typeface="Arial"/>
                <a:cs typeface="Arial"/>
              </a:rPr>
              <a:t>à toutes les profondeurs. Sur  600 poissons de grands </a:t>
            </a:r>
            <a:r>
              <a:rPr sz="1800" spc="-5" dirty="0" err="1" smtClean="0">
                <a:solidFill>
                  <a:srgbClr val="FFFFFF"/>
                </a:solidFill>
                <a:latin typeface="Arial"/>
                <a:cs typeface="Arial"/>
              </a:rPr>
              <a:t>fonds</a:t>
            </a:r>
            <a:r>
              <a:rPr lang="fr-FR" sz="1800" spc="-5" dirty="0" smtClean="0">
                <a:solidFill>
                  <a:srgbClr val="FFFFFF"/>
                </a:solidFill>
                <a:latin typeface="Arial"/>
                <a:cs typeface="Arial"/>
              </a:rPr>
              <a:t> (</a:t>
            </a:r>
            <a:r>
              <a:rPr lang="fr-FR" sz="1800" spc="-5" dirty="0" err="1" smtClean="0">
                <a:solidFill>
                  <a:srgbClr val="FFFFFF"/>
                </a:solidFill>
                <a:latin typeface="Arial"/>
                <a:cs typeface="Arial"/>
              </a:rPr>
              <a:t>Myctophidae</a:t>
            </a:r>
            <a:r>
              <a:rPr lang="fr-FR" sz="1800" spc="-5" dirty="0" smtClean="0">
                <a:solidFill>
                  <a:srgbClr val="FFFFFF"/>
                </a:solidFill>
                <a:latin typeface="Arial"/>
                <a:cs typeface="Arial"/>
              </a:rPr>
              <a:t>)</a:t>
            </a:r>
            <a:r>
              <a:rPr sz="1800" spc="-5" dirty="0" smtClean="0">
                <a:solidFill>
                  <a:srgbClr val="FFFFFF"/>
                </a:solidFill>
                <a:latin typeface="Arial"/>
                <a:cs typeface="Arial"/>
              </a:rPr>
              <a:t> </a:t>
            </a:r>
            <a:r>
              <a:rPr sz="1800" spc="-5" dirty="0">
                <a:solidFill>
                  <a:srgbClr val="FFFFFF"/>
                </a:solidFill>
                <a:latin typeface="Arial"/>
                <a:cs typeface="Arial"/>
              </a:rPr>
              <a:t>capturés dans l'océan Pacifique </a:t>
            </a:r>
            <a:r>
              <a:rPr sz="1800" spc="-10" dirty="0">
                <a:solidFill>
                  <a:srgbClr val="FFFFFF"/>
                </a:solidFill>
                <a:latin typeface="Arial"/>
                <a:cs typeface="Arial"/>
              </a:rPr>
              <a:t>plus  </a:t>
            </a:r>
            <a:r>
              <a:rPr sz="1800" spc="-5" dirty="0">
                <a:solidFill>
                  <a:srgbClr val="FFFFFF"/>
                </a:solidFill>
                <a:latin typeface="Arial"/>
                <a:cs typeface="Arial"/>
              </a:rPr>
              <a:t>de 50 % de ceux-ci avaient ingéré des </a:t>
            </a:r>
            <a:r>
              <a:rPr sz="1800" dirty="0">
                <a:solidFill>
                  <a:srgbClr val="FFFFFF"/>
                </a:solidFill>
                <a:latin typeface="Arial"/>
                <a:cs typeface="Arial"/>
              </a:rPr>
              <a:t>fragments </a:t>
            </a:r>
            <a:r>
              <a:rPr sz="1800" spc="-5" dirty="0">
                <a:solidFill>
                  <a:srgbClr val="FFFFFF"/>
                </a:solidFill>
                <a:latin typeface="Arial"/>
                <a:cs typeface="Arial"/>
              </a:rPr>
              <a:t>de plastiques dans leur tube  </a:t>
            </a:r>
            <a:r>
              <a:rPr sz="1800" spc="-10" dirty="0" err="1" smtClean="0">
                <a:solidFill>
                  <a:srgbClr val="FFFFFF"/>
                </a:solidFill>
                <a:latin typeface="Arial"/>
                <a:cs typeface="Arial"/>
              </a:rPr>
              <a:t>digestif</a:t>
            </a:r>
            <a:r>
              <a:rPr sz="1800" spc="-10" dirty="0" smtClean="0">
                <a:solidFill>
                  <a:srgbClr val="FFFFFF"/>
                </a:solidFill>
                <a:latin typeface="Arial"/>
                <a:cs typeface="Arial"/>
              </a:rPr>
              <a:t>.</a:t>
            </a:r>
            <a:r>
              <a:rPr lang="fr-FR" dirty="0">
                <a:latin typeface="Arial"/>
                <a:cs typeface="Arial"/>
              </a:rPr>
              <a:t> </a:t>
            </a:r>
            <a:r>
              <a:rPr lang="fr-FR" spc="-5" dirty="0" smtClean="0">
                <a:solidFill>
                  <a:srgbClr val="FFFFFF"/>
                </a:solidFill>
                <a:latin typeface="Arial"/>
                <a:cs typeface="Arial"/>
              </a:rPr>
              <a:t>L</a:t>
            </a:r>
            <a:r>
              <a:rPr sz="1800" spc="-5" dirty="0" err="1" smtClean="0">
                <a:solidFill>
                  <a:srgbClr val="FFFFFF"/>
                </a:solidFill>
                <a:latin typeface="Arial"/>
                <a:cs typeface="Arial"/>
              </a:rPr>
              <a:t>es</a:t>
            </a:r>
            <a:r>
              <a:rPr sz="1800" spc="-5" dirty="0" smtClean="0">
                <a:solidFill>
                  <a:srgbClr val="FFFFFF"/>
                </a:solidFill>
                <a:latin typeface="Arial"/>
                <a:cs typeface="Arial"/>
              </a:rPr>
              <a:t> </a:t>
            </a:r>
            <a:r>
              <a:rPr sz="1800" spc="-5" dirty="0">
                <a:solidFill>
                  <a:srgbClr val="FFFFFF"/>
                </a:solidFill>
                <a:latin typeface="Arial"/>
                <a:cs typeface="Arial"/>
              </a:rPr>
              <a:t>courants marins concentrent d'immenses quantités de déchets flottants  ou en suspension dans les couches supérieures de certaines </a:t>
            </a:r>
            <a:r>
              <a:rPr sz="1800" spc="-10" dirty="0">
                <a:solidFill>
                  <a:srgbClr val="FFFFFF"/>
                </a:solidFill>
                <a:latin typeface="Arial"/>
                <a:cs typeface="Arial"/>
              </a:rPr>
              <a:t>zones  </a:t>
            </a:r>
            <a:r>
              <a:rPr sz="1800" spc="-5" dirty="0">
                <a:solidFill>
                  <a:srgbClr val="FFFFFF"/>
                </a:solidFill>
                <a:latin typeface="Arial"/>
                <a:cs typeface="Arial"/>
              </a:rPr>
              <a:t>marines.	</a:t>
            </a:r>
            <a:r>
              <a:rPr lang="fr-FR" sz="1800" spc="-5" dirty="0" smtClean="0">
                <a:solidFill>
                  <a:srgbClr val="FFFFFF"/>
                </a:solidFill>
                <a:latin typeface="Arial"/>
                <a:cs typeface="Arial"/>
              </a:rPr>
              <a:t> 			</a:t>
            </a:r>
            <a:r>
              <a:rPr sz="1800" b="1" dirty="0" smtClean="0">
                <a:solidFill>
                  <a:srgbClr val="FF0000"/>
                </a:solidFill>
                <a:latin typeface="Arial"/>
                <a:cs typeface="Arial"/>
              </a:rPr>
              <a:t>La </a:t>
            </a:r>
            <a:r>
              <a:rPr sz="1800" b="1" dirty="0">
                <a:solidFill>
                  <a:srgbClr val="FF0000"/>
                </a:solidFill>
                <a:latin typeface="Arial"/>
                <a:cs typeface="Arial"/>
              </a:rPr>
              <a:t>soupe de</a:t>
            </a:r>
            <a:r>
              <a:rPr sz="1800" b="1" spc="-105" dirty="0">
                <a:solidFill>
                  <a:srgbClr val="FF0000"/>
                </a:solidFill>
                <a:latin typeface="Arial"/>
                <a:cs typeface="Arial"/>
              </a:rPr>
              <a:t> </a:t>
            </a:r>
            <a:r>
              <a:rPr sz="1800" b="1" spc="-5" dirty="0">
                <a:solidFill>
                  <a:srgbClr val="FF0000"/>
                </a:solidFill>
                <a:latin typeface="Arial"/>
                <a:cs typeface="Arial"/>
              </a:rPr>
              <a:t>détritus</a:t>
            </a:r>
            <a:endParaRPr sz="1800" dirty="0">
              <a:solidFill>
                <a:srgbClr val="FF0000"/>
              </a:solidFill>
              <a:latin typeface="Arial"/>
              <a:cs typeface="Arial"/>
            </a:endParaRPr>
          </a:p>
        </p:txBody>
      </p:sp>
      <p:sp>
        <p:nvSpPr>
          <p:cNvPr id="6" name="Rectangle 1"/>
          <p:cNvSpPr>
            <a:spLocks noChangeArrowheads="1"/>
          </p:cNvSpPr>
          <p:nvPr/>
        </p:nvSpPr>
        <p:spPr bwMode="auto">
          <a:xfrm>
            <a:off x="2120900" y="1847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92100" y="984250"/>
            <a:ext cx="8369300" cy="1231106"/>
          </a:xfrm>
          <a:prstGeom prst="rect">
            <a:avLst/>
          </a:prstGeom>
        </p:spPr>
        <p:txBody>
          <a:bodyPr vert="horz" wrap="square" lIns="0" tIns="0" rIns="0" bIns="0" rtlCol="0">
            <a:spAutoFit/>
          </a:bodyPr>
          <a:lstStyle/>
          <a:p>
            <a:pPr algn="just">
              <a:lnSpc>
                <a:spcPct val="100000"/>
              </a:lnSpc>
            </a:pPr>
            <a:r>
              <a:rPr sz="2000" spc="-10" dirty="0">
                <a:solidFill>
                  <a:schemeClr val="bg1"/>
                </a:solidFill>
                <a:latin typeface="Arial" pitchFamily="34" charset="0"/>
                <a:cs typeface="Arial" pitchFamily="34" charset="0"/>
              </a:rPr>
              <a:t>Indirectement, </a:t>
            </a:r>
            <a:r>
              <a:rPr sz="2000" spc="-5" dirty="0">
                <a:solidFill>
                  <a:schemeClr val="bg1"/>
                </a:solidFill>
                <a:latin typeface="Arial" pitchFamily="34" charset="0"/>
                <a:cs typeface="Arial" pitchFamily="34" charset="0"/>
              </a:rPr>
              <a:t>les macro-déchets </a:t>
            </a:r>
            <a:r>
              <a:rPr sz="2000" spc="-10" dirty="0">
                <a:solidFill>
                  <a:schemeClr val="bg1"/>
                </a:solidFill>
                <a:latin typeface="Arial" pitchFamily="34" charset="0"/>
                <a:cs typeface="Arial" pitchFamily="34" charset="0"/>
              </a:rPr>
              <a:t>causent également  d’autres pressions </a:t>
            </a:r>
            <a:r>
              <a:rPr sz="2000" spc="-5" dirty="0">
                <a:solidFill>
                  <a:schemeClr val="bg1"/>
                </a:solidFill>
                <a:latin typeface="Arial" pitchFamily="34" charset="0"/>
                <a:cs typeface="Arial" pitchFamily="34" charset="0"/>
              </a:rPr>
              <a:t>sur les </a:t>
            </a:r>
            <a:r>
              <a:rPr sz="2000" spc="-10" dirty="0">
                <a:solidFill>
                  <a:schemeClr val="bg1"/>
                </a:solidFill>
                <a:latin typeface="Arial" pitchFamily="34" charset="0"/>
                <a:cs typeface="Arial" pitchFamily="34" charset="0"/>
              </a:rPr>
              <a:t>habitats littoraux, notamment sur  l’estran, puisque </a:t>
            </a:r>
            <a:r>
              <a:rPr sz="2000" spc="-5" dirty="0">
                <a:solidFill>
                  <a:schemeClr val="bg1"/>
                </a:solidFill>
                <a:latin typeface="Arial" pitchFamily="34" charset="0"/>
                <a:cs typeface="Arial" pitchFamily="34" charset="0"/>
              </a:rPr>
              <a:t>les nettoyages mécaniques des plages  </a:t>
            </a:r>
            <a:r>
              <a:rPr sz="2000" spc="-10" dirty="0">
                <a:solidFill>
                  <a:schemeClr val="bg1"/>
                </a:solidFill>
                <a:latin typeface="Arial" pitchFamily="34" charset="0"/>
                <a:cs typeface="Arial" pitchFamily="34" charset="0"/>
              </a:rPr>
              <a:t>entraînent </a:t>
            </a:r>
            <a:r>
              <a:rPr sz="2000" spc="-5" dirty="0">
                <a:solidFill>
                  <a:schemeClr val="bg1"/>
                </a:solidFill>
                <a:latin typeface="Arial" pitchFamily="34" charset="0"/>
                <a:cs typeface="Arial" pitchFamily="34" charset="0"/>
              </a:rPr>
              <a:t>un </a:t>
            </a:r>
            <a:r>
              <a:rPr sz="2000" spc="-10" dirty="0">
                <a:solidFill>
                  <a:schemeClr val="bg1"/>
                </a:solidFill>
                <a:latin typeface="Arial" pitchFamily="34" charset="0"/>
                <a:cs typeface="Arial" pitchFamily="34" charset="0"/>
              </a:rPr>
              <a:t>appauvrissement </a:t>
            </a:r>
            <a:r>
              <a:rPr sz="2000" spc="-5" dirty="0">
                <a:solidFill>
                  <a:schemeClr val="bg1"/>
                </a:solidFill>
                <a:latin typeface="Arial" pitchFamily="34" charset="0"/>
                <a:cs typeface="Arial" pitchFamily="34" charset="0"/>
              </a:rPr>
              <a:t>de la faune et de la flore </a:t>
            </a:r>
            <a:r>
              <a:rPr sz="2000" spc="-10" dirty="0">
                <a:solidFill>
                  <a:schemeClr val="bg1"/>
                </a:solidFill>
                <a:latin typeface="Arial" pitchFamily="34" charset="0"/>
                <a:cs typeface="Arial" pitchFamily="34" charset="0"/>
              </a:rPr>
              <a:t>de  sable, </a:t>
            </a:r>
            <a:r>
              <a:rPr sz="2000" spc="-5" dirty="0">
                <a:solidFill>
                  <a:schemeClr val="bg1"/>
                </a:solidFill>
                <a:latin typeface="Arial" pitchFamily="34" charset="0"/>
                <a:cs typeface="Arial" pitchFamily="34" charset="0"/>
              </a:rPr>
              <a:t>et qu’ils </a:t>
            </a:r>
            <a:r>
              <a:rPr sz="2000" spc="-10" dirty="0">
                <a:solidFill>
                  <a:schemeClr val="bg1"/>
                </a:solidFill>
                <a:latin typeface="Arial" pitchFamily="34" charset="0"/>
                <a:cs typeface="Arial" pitchFamily="34" charset="0"/>
              </a:rPr>
              <a:t>accentuent l’érosion </a:t>
            </a:r>
            <a:r>
              <a:rPr sz="2000" spc="-5" dirty="0">
                <a:solidFill>
                  <a:schemeClr val="bg1"/>
                </a:solidFill>
                <a:latin typeface="Arial" pitchFamily="34" charset="0"/>
                <a:cs typeface="Arial" pitchFamily="34" charset="0"/>
              </a:rPr>
              <a:t>des</a:t>
            </a:r>
            <a:r>
              <a:rPr sz="2000" spc="80" dirty="0">
                <a:solidFill>
                  <a:schemeClr val="bg1"/>
                </a:solidFill>
                <a:latin typeface="Arial" pitchFamily="34" charset="0"/>
                <a:cs typeface="Arial" pitchFamily="34" charset="0"/>
              </a:rPr>
              <a:t> </a:t>
            </a:r>
            <a:r>
              <a:rPr sz="2000" spc="-10" dirty="0">
                <a:solidFill>
                  <a:schemeClr val="bg1"/>
                </a:solidFill>
                <a:latin typeface="Arial" pitchFamily="34" charset="0"/>
                <a:cs typeface="Arial" pitchFamily="34" charset="0"/>
              </a:rPr>
              <a:t>plages.</a:t>
            </a:r>
            <a:endParaRPr sz="2000" dirty="0">
              <a:solidFill>
                <a:schemeClr val="bg1"/>
              </a:solidFill>
              <a:latin typeface="Arial" pitchFamily="34" charset="0"/>
              <a:cs typeface="Arial" pitchFamily="34" charset="0"/>
            </a:endParaRPr>
          </a:p>
        </p:txBody>
      </p:sp>
      <p:sp>
        <p:nvSpPr>
          <p:cNvPr id="5" name="object 6"/>
          <p:cNvSpPr/>
          <p:nvPr/>
        </p:nvSpPr>
        <p:spPr>
          <a:xfrm>
            <a:off x="292100" y="2355850"/>
            <a:ext cx="8686800" cy="4343400"/>
          </a:xfrm>
          <a:prstGeom prst="rect">
            <a:avLst/>
          </a:prstGeom>
          <a:blipFill>
            <a:blip r:embed="rId2" cstate="print"/>
            <a:stretch>
              <a:fillRect/>
            </a:stretch>
          </a:blipFill>
        </p:spPr>
        <p:txBody>
          <a:bodyPr wrap="square" lIns="0" tIns="0" rIns="0" bIns="0" rtlCol="0"/>
          <a:lstStyle/>
          <a:p>
            <a:endParaRPr/>
          </a:p>
        </p:txBody>
      </p:sp>
      <p:sp>
        <p:nvSpPr>
          <p:cNvPr id="6" name="object 5"/>
          <p:cNvSpPr txBox="1">
            <a:spLocks/>
          </p:cNvSpPr>
          <p:nvPr/>
        </p:nvSpPr>
        <p:spPr>
          <a:xfrm>
            <a:off x="293255" y="637004"/>
            <a:ext cx="3130677" cy="27699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10" normalizeH="0" baseline="0" noProof="0" dirty="0" smtClean="0">
                <a:ln>
                  <a:noFill/>
                </a:ln>
                <a:solidFill>
                  <a:srgbClr val="FF0000"/>
                </a:solidFill>
                <a:effectLst/>
                <a:uLnTx/>
                <a:uFillTx/>
                <a:latin typeface="Arial"/>
                <a:ea typeface="+mj-ea"/>
                <a:cs typeface="Arial"/>
              </a:rPr>
              <a:t>Impact </a:t>
            </a:r>
            <a:r>
              <a:rPr kumimoji="0" lang="fr-FR" b="1" i="0" u="none" strike="noStrike" kern="0" cap="none" spc="-5" normalizeH="0" baseline="0" noProof="0" dirty="0" smtClean="0">
                <a:ln>
                  <a:noFill/>
                </a:ln>
                <a:solidFill>
                  <a:srgbClr val="FF0000"/>
                </a:solidFill>
                <a:effectLst/>
                <a:uLnTx/>
                <a:uFillTx/>
                <a:latin typeface="Arial"/>
                <a:ea typeface="+mj-ea"/>
                <a:cs typeface="Arial"/>
              </a:rPr>
              <a:t>des</a:t>
            </a:r>
            <a:r>
              <a:rPr kumimoji="0" lang="fr-FR" b="1" i="0" u="none" strike="noStrike" kern="0" cap="none" spc="-20" normalizeH="0" baseline="0" noProof="0" dirty="0" smtClean="0">
                <a:ln>
                  <a:noFill/>
                </a:ln>
                <a:solidFill>
                  <a:srgbClr val="FF0000"/>
                </a:solidFill>
                <a:effectLst/>
                <a:uLnTx/>
                <a:uFillTx/>
                <a:latin typeface="Arial"/>
                <a:ea typeface="+mj-ea"/>
                <a:cs typeface="Arial"/>
              </a:rPr>
              <a:t> </a:t>
            </a:r>
            <a:r>
              <a:rPr kumimoji="0" lang="fr-FR" b="1" i="0" u="none" strike="noStrike" kern="0" cap="none" spc="-10" normalizeH="0" baseline="0" noProof="0" dirty="0" err="1" smtClean="0">
                <a:ln>
                  <a:noFill/>
                </a:ln>
                <a:solidFill>
                  <a:srgbClr val="FF0000"/>
                </a:solidFill>
                <a:effectLst/>
                <a:uLnTx/>
                <a:uFillTx/>
                <a:latin typeface="Arial"/>
                <a:ea typeface="+mj-ea"/>
                <a:cs typeface="Arial"/>
              </a:rPr>
              <a:t>macrodéchets</a:t>
            </a:r>
            <a:endParaRPr kumimoji="0" lang="fr-FR" b="1" i="0" u="none" strike="noStrike" kern="0" cap="none" spc="-10" normalizeH="0" baseline="0" noProof="0" dirty="0">
              <a:ln>
                <a:noFill/>
              </a:ln>
              <a:solidFill>
                <a:srgbClr val="FF0000"/>
              </a:solidFill>
              <a:effectLst/>
              <a:uLnTx/>
              <a:uFillTx/>
              <a:latin typeface="Arial"/>
              <a:ea typeface="+mj-ea"/>
              <a:cs typeface="Arial"/>
            </a:endParaRPr>
          </a:p>
        </p:txBody>
      </p:sp>
      <p:sp>
        <p:nvSpPr>
          <p:cNvPr id="7" name="Rectangle 1"/>
          <p:cNvSpPr>
            <a:spLocks noChangeArrowheads="1"/>
          </p:cNvSpPr>
          <p:nvPr/>
        </p:nvSpPr>
        <p:spPr bwMode="auto">
          <a:xfrm>
            <a:off x="2120900" y="1847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701" y="3089148"/>
            <a:ext cx="4205610" cy="361010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21511" y="3096239"/>
            <a:ext cx="4557389" cy="364457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15900" y="603250"/>
            <a:ext cx="8762999" cy="2492990"/>
          </a:xfrm>
          <a:prstGeom prst="rect">
            <a:avLst/>
          </a:prstGeom>
        </p:spPr>
        <p:txBody>
          <a:bodyPr vert="horz" wrap="square" lIns="0" tIns="0" rIns="0" bIns="0" rtlCol="0">
            <a:spAutoFit/>
          </a:bodyPr>
          <a:lstStyle/>
          <a:p>
            <a:pPr marL="12700" marR="5080" algn="just">
              <a:lnSpc>
                <a:spcPct val="100000"/>
              </a:lnSpc>
            </a:pPr>
            <a:r>
              <a:rPr sz="1800" spc="-5" dirty="0">
                <a:solidFill>
                  <a:srgbClr val="FFFFFF"/>
                </a:solidFill>
                <a:latin typeface="Arial" pitchFamily="34" charset="0"/>
                <a:cs typeface="Arial" pitchFamily="34" charset="0"/>
              </a:rPr>
              <a:t>Les </a:t>
            </a:r>
            <a:r>
              <a:rPr sz="1800" dirty="0">
                <a:solidFill>
                  <a:srgbClr val="FFFFFF"/>
                </a:solidFill>
                <a:latin typeface="Arial" pitchFamily="34" charset="0"/>
                <a:cs typeface="Arial" pitchFamily="34" charset="0"/>
              </a:rPr>
              <a:t>déchets marins peuvent causer de graves pertes économiques. Parmi les plus  touchées sont les communes côtières (augmentation </a:t>
            </a:r>
            <a:r>
              <a:rPr sz="1800" spc="-5" dirty="0">
                <a:solidFill>
                  <a:srgbClr val="FFFFFF"/>
                </a:solidFill>
                <a:latin typeface="Arial" pitchFamily="34" charset="0"/>
                <a:cs typeface="Arial" pitchFamily="34" charset="0"/>
              </a:rPr>
              <a:t>des </a:t>
            </a:r>
            <a:r>
              <a:rPr sz="1800" dirty="0">
                <a:solidFill>
                  <a:srgbClr val="FFFFFF"/>
                </a:solidFill>
                <a:latin typeface="Arial" pitchFamily="34" charset="0"/>
                <a:cs typeface="Arial" pitchFamily="34" charset="0"/>
              </a:rPr>
              <a:t>dépenses pour le nettoyage de  plage, de la santé publique et l'élimination </a:t>
            </a:r>
            <a:r>
              <a:rPr sz="1800" spc="-5" dirty="0">
                <a:solidFill>
                  <a:srgbClr val="FFFFFF"/>
                </a:solidFill>
                <a:latin typeface="Arial" pitchFamily="34" charset="0"/>
                <a:cs typeface="Arial" pitchFamily="34" charset="0"/>
              </a:rPr>
              <a:t>des </a:t>
            </a:r>
            <a:r>
              <a:rPr sz="1800" dirty="0">
                <a:solidFill>
                  <a:srgbClr val="FFFFFF"/>
                </a:solidFill>
                <a:latin typeface="Arial" pitchFamily="34" charset="0"/>
                <a:cs typeface="Arial" pitchFamily="34" charset="0"/>
              </a:rPr>
              <a:t>déchets), le tourisme (perte de revenus,  la mauvaise publicité), le transport maritime (coûts liés aux hélices encrassé, moteurs  endommagés, de la gestion </a:t>
            </a:r>
            <a:r>
              <a:rPr sz="1800" spc="-5" dirty="0">
                <a:solidFill>
                  <a:srgbClr val="FFFFFF"/>
                </a:solidFill>
                <a:latin typeface="Arial" pitchFamily="34" charset="0"/>
                <a:cs typeface="Arial" pitchFamily="34" charset="0"/>
              </a:rPr>
              <a:t>des </a:t>
            </a:r>
            <a:r>
              <a:rPr sz="1800" dirty="0">
                <a:solidFill>
                  <a:srgbClr val="FFFFFF"/>
                </a:solidFill>
                <a:latin typeface="Arial" pitchFamily="34" charset="0"/>
                <a:cs typeface="Arial" pitchFamily="34" charset="0"/>
              </a:rPr>
              <a:t>déchets dans </a:t>
            </a:r>
            <a:r>
              <a:rPr sz="1800" spc="-5" dirty="0">
                <a:solidFill>
                  <a:srgbClr val="FFFFFF"/>
                </a:solidFill>
                <a:latin typeface="Arial" pitchFamily="34" charset="0"/>
                <a:cs typeface="Arial" pitchFamily="34" charset="0"/>
              </a:rPr>
              <a:t>les </a:t>
            </a:r>
            <a:r>
              <a:rPr sz="1800" dirty="0" smtClean="0">
                <a:solidFill>
                  <a:srgbClr val="FFFFFF"/>
                </a:solidFill>
                <a:latin typeface="Arial" pitchFamily="34" charset="0"/>
                <a:cs typeface="Arial" pitchFamily="34" charset="0"/>
              </a:rPr>
              <a:t>ports, </a:t>
            </a:r>
            <a:r>
              <a:rPr sz="1800" dirty="0">
                <a:solidFill>
                  <a:srgbClr val="FFFFFF"/>
                </a:solidFill>
                <a:latin typeface="Arial" pitchFamily="34" charset="0"/>
                <a:cs typeface="Arial" pitchFamily="34" charset="0"/>
              </a:rPr>
              <a:t>de la pêche (réduction et perte  </a:t>
            </a:r>
            <a:r>
              <a:rPr sz="1800" spc="-5" dirty="0">
                <a:solidFill>
                  <a:srgbClr val="FFFFFF"/>
                </a:solidFill>
                <a:latin typeface="Arial" pitchFamily="34" charset="0"/>
                <a:cs typeface="Arial" pitchFamily="34" charset="0"/>
              </a:rPr>
              <a:t>de </a:t>
            </a:r>
            <a:r>
              <a:rPr sz="1800" dirty="0">
                <a:solidFill>
                  <a:srgbClr val="FFFFFF"/>
                </a:solidFill>
                <a:latin typeface="Arial" pitchFamily="34" charset="0"/>
                <a:cs typeface="Arial" pitchFamily="34" charset="0"/>
              </a:rPr>
              <a:t>capture, les </a:t>
            </a:r>
            <a:r>
              <a:rPr sz="1800" spc="-5" dirty="0">
                <a:solidFill>
                  <a:srgbClr val="FFFFFF"/>
                </a:solidFill>
                <a:latin typeface="Arial" pitchFamily="34" charset="0"/>
                <a:cs typeface="Arial" pitchFamily="34" charset="0"/>
              </a:rPr>
              <a:t>filets </a:t>
            </a:r>
            <a:r>
              <a:rPr sz="1800" dirty="0">
                <a:solidFill>
                  <a:srgbClr val="FFFFFF"/>
                </a:solidFill>
                <a:latin typeface="Arial" pitchFamily="34" charset="0"/>
                <a:cs typeface="Arial" pitchFamily="34" charset="0"/>
              </a:rPr>
              <a:t>endommagés et autres engins </a:t>
            </a:r>
            <a:r>
              <a:rPr sz="1800" spc="-5" dirty="0">
                <a:solidFill>
                  <a:srgbClr val="FFFFFF"/>
                </a:solidFill>
                <a:latin typeface="Arial" pitchFamily="34" charset="0"/>
                <a:cs typeface="Arial" pitchFamily="34" charset="0"/>
              </a:rPr>
              <a:t>de pêche, </a:t>
            </a:r>
            <a:r>
              <a:rPr sz="1800" dirty="0">
                <a:solidFill>
                  <a:srgbClr val="FFFFFF"/>
                </a:solidFill>
                <a:latin typeface="Arial" pitchFamily="34" charset="0"/>
                <a:cs typeface="Arial" pitchFamily="34" charset="0"/>
              </a:rPr>
              <a:t>les </a:t>
            </a:r>
            <a:r>
              <a:rPr sz="1800" spc="-5" dirty="0">
                <a:solidFill>
                  <a:srgbClr val="FFFFFF"/>
                </a:solidFill>
                <a:latin typeface="Arial" pitchFamily="34" charset="0"/>
                <a:cs typeface="Arial" pitchFamily="34" charset="0"/>
              </a:rPr>
              <a:t>hélices </a:t>
            </a:r>
            <a:r>
              <a:rPr sz="1800" dirty="0">
                <a:solidFill>
                  <a:srgbClr val="FFFFFF"/>
                </a:solidFill>
                <a:latin typeface="Arial" pitchFamily="34" charset="0"/>
                <a:cs typeface="Arial" pitchFamily="34" charset="0"/>
              </a:rPr>
              <a:t>encrassé,  contamination), la pisciculture et </a:t>
            </a:r>
            <a:r>
              <a:rPr sz="1800" spc="-5" dirty="0">
                <a:solidFill>
                  <a:srgbClr val="FFFFFF"/>
                </a:solidFill>
                <a:latin typeface="Arial" pitchFamily="34" charset="0"/>
                <a:cs typeface="Arial" pitchFamily="34" charset="0"/>
              </a:rPr>
              <a:t>l'agriculture </a:t>
            </a:r>
            <a:r>
              <a:rPr sz="1800" dirty="0">
                <a:solidFill>
                  <a:srgbClr val="FFFFFF"/>
                </a:solidFill>
                <a:latin typeface="Arial" pitchFamily="34" charset="0"/>
                <a:cs typeface="Arial" pitchFamily="34" charset="0"/>
              </a:rPr>
              <a:t>côtière. </a:t>
            </a:r>
            <a:r>
              <a:rPr sz="1800" spc="-5" dirty="0">
                <a:solidFill>
                  <a:srgbClr val="FFFFFF"/>
                </a:solidFill>
                <a:latin typeface="Arial" pitchFamily="34" charset="0"/>
                <a:cs typeface="Arial" pitchFamily="34" charset="0"/>
              </a:rPr>
              <a:t>À </a:t>
            </a:r>
            <a:r>
              <a:rPr sz="1800" dirty="0">
                <a:solidFill>
                  <a:srgbClr val="FFFFFF"/>
                </a:solidFill>
                <a:latin typeface="Arial" pitchFamily="34" charset="0"/>
                <a:cs typeface="Arial" pitchFamily="34" charset="0"/>
              </a:rPr>
              <a:t>ce jour, très peu d'information  a été rapportée </a:t>
            </a:r>
            <a:r>
              <a:rPr sz="1800" spc="-5" dirty="0">
                <a:solidFill>
                  <a:srgbClr val="FFFFFF"/>
                </a:solidFill>
                <a:latin typeface="Arial" pitchFamily="34" charset="0"/>
                <a:cs typeface="Arial" pitchFamily="34" charset="0"/>
              </a:rPr>
              <a:t>sur </a:t>
            </a:r>
            <a:r>
              <a:rPr sz="1800" dirty="0">
                <a:solidFill>
                  <a:srgbClr val="FFFFFF"/>
                </a:solidFill>
                <a:latin typeface="Arial" pitchFamily="34" charset="0"/>
                <a:cs typeface="Arial" pitchFamily="34" charset="0"/>
              </a:rPr>
              <a:t>les impacts économiques </a:t>
            </a:r>
            <a:r>
              <a:rPr sz="1800" spc="-5" dirty="0">
                <a:solidFill>
                  <a:srgbClr val="FFFFFF"/>
                </a:solidFill>
                <a:latin typeface="Arial" pitchFamily="34" charset="0"/>
                <a:cs typeface="Arial" pitchFamily="34" charset="0"/>
              </a:rPr>
              <a:t>des </a:t>
            </a:r>
            <a:r>
              <a:rPr sz="1800" dirty="0">
                <a:solidFill>
                  <a:srgbClr val="FFFFFF"/>
                </a:solidFill>
                <a:latin typeface="Arial" pitchFamily="34" charset="0"/>
                <a:cs typeface="Arial" pitchFamily="34" charset="0"/>
              </a:rPr>
              <a:t>déchets</a:t>
            </a:r>
            <a:r>
              <a:rPr sz="1800" spc="-70" dirty="0">
                <a:solidFill>
                  <a:srgbClr val="FFFFFF"/>
                </a:solidFill>
                <a:latin typeface="Arial" pitchFamily="34" charset="0"/>
                <a:cs typeface="Arial" pitchFamily="34" charset="0"/>
              </a:rPr>
              <a:t> </a:t>
            </a:r>
            <a:r>
              <a:rPr sz="1800" dirty="0">
                <a:solidFill>
                  <a:srgbClr val="FFFFFF"/>
                </a:solidFill>
                <a:latin typeface="Arial" pitchFamily="34" charset="0"/>
                <a:cs typeface="Arial" pitchFamily="34" charset="0"/>
              </a:rPr>
              <a:t>marins.</a:t>
            </a:r>
            <a:endParaRPr sz="1800" dirty="0">
              <a:latin typeface="Arial" pitchFamily="34" charset="0"/>
              <a:cs typeface="Arial" pitchFamily="34" charset="0"/>
            </a:endParaRPr>
          </a:p>
        </p:txBody>
      </p:sp>
      <p:sp>
        <p:nvSpPr>
          <p:cNvPr id="8" name="Rectangle 1"/>
          <p:cNvSpPr>
            <a:spLocks noChangeArrowheads="1"/>
          </p:cNvSpPr>
          <p:nvPr/>
        </p:nvSpPr>
        <p:spPr bwMode="auto">
          <a:xfrm>
            <a:off x="2120900" y="-6155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20900" y="1847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2" name="Image 1"/>
          <p:cNvPicPr>
            <a:picLocks noChangeAspect="1"/>
          </p:cNvPicPr>
          <p:nvPr/>
        </p:nvPicPr>
        <p:blipFill>
          <a:blip r:embed="rId2"/>
          <a:stretch>
            <a:fillRect/>
          </a:stretch>
        </p:blipFill>
        <p:spPr>
          <a:xfrm>
            <a:off x="258762" y="978535"/>
            <a:ext cx="8601075" cy="5644515"/>
          </a:xfrm>
          <a:prstGeom prst="rect">
            <a:avLst/>
          </a:prstGeom>
        </p:spPr>
      </p:pic>
      <p:sp>
        <p:nvSpPr>
          <p:cNvPr id="5" name="object 5"/>
          <p:cNvSpPr txBox="1">
            <a:spLocks/>
          </p:cNvSpPr>
          <p:nvPr/>
        </p:nvSpPr>
        <p:spPr>
          <a:xfrm>
            <a:off x="293255" y="637004"/>
            <a:ext cx="6094845" cy="307777"/>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lang="fr-FR" sz="2000" b="1" kern="0" spc="-10" dirty="0" smtClean="0">
                <a:solidFill>
                  <a:srgbClr val="FF0000"/>
                </a:solidFill>
                <a:latin typeface="Arial"/>
                <a:ea typeface="+mj-ea"/>
                <a:cs typeface="Arial"/>
              </a:rPr>
              <a:t>Les espèces les plus dangereuses de nos côtes</a:t>
            </a:r>
            <a:endParaRPr kumimoji="0" lang="fr-FR" sz="2000" b="1" i="0" u="none" strike="noStrike" kern="0" cap="none" spc="-10" normalizeH="0" baseline="0" noProof="0" dirty="0">
              <a:ln>
                <a:noFill/>
              </a:ln>
              <a:solidFill>
                <a:srgbClr val="FF0000"/>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93255" y="1955979"/>
            <a:ext cx="8609445" cy="4221539"/>
          </a:xfrm>
          <a:prstGeom prst="rect">
            <a:avLst/>
          </a:prstGeom>
          <a:blipFill>
            <a:blip r:embed="rId2" cstate="print"/>
            <a:stretch>
              <a:fillRect/>
            </a:stretch>
          </a:blipFill>
        </p:spPr>
        <p:txBody>
          <a:bodyPr wrap="square" lIns="0" tIns="0" rIns="0" bIns="0" rtlCol="0"/>
          <a:lstStyle/>
          <a:p>
            <a:endParaRPr/>
          </a:p>
        </p:txBody>
      </p:sp>
      <p:sp>
        <p:nvSpPr>
          <p:cNvPr id="7" name="Rectangle 6"/>
          <p:cNvSpPr/>
          <p:nvPr/>
        </p:nvSpPr>
        <p:spPr>
          <a:xfrm>
            <a:off x="6311900" y="450850"/>
            <a:ext cx="2667000" cy="369332"/>
          </a:xfrm>
          <a:prstGeom prst="rect">
            <a:avLst/>
          </a:prstGeom>
          <a:solidFill>
            <a:srgbClr val="FFFF00"/>
          </a:solidFill>
        </p:spPr>
        <p:txBody>
          <a:bodyPr wrap="square">
            <a:spAutoFit/>
          </a:bodyPr>
          <a:lstStyle/>
          <a:p>
            <a:r>
              <a:rPr lang="fr-FR" dirty="0" smtClean="0">
                <a:solidFill>
                  <a:schemeClr val="tx2">
                    <a:lumMod val="75000"/>
                  </a:schemeClr>
                </a:solidFill>
                <a:latin typeface="Arial" pitchFamily="34" charset="0"/>
                <a:cs typeface="Arial" pitchFamily="34" charset="0"/>
              </a:rPr>
              <a:t>Impact of </a:t>
            </a:r>
            <a:r>
              <a:rPr lang="fr-FR" dirty="0" err="1" smtClean="0">
                <a:solidFill>
                  <a:schemeClr val="tx2">
                    <a:lumMod val="75000"/>
                  </a:schemeClr>
                </a:solidFill>
                <a:latin typeface="Arial" pitchFamily="34" charset="0"/>
                <a:cs typeface="Arial" pitchFamily="34" charset="0"/>
              </a:rPr>
              <a:t>microplastics</a:t>
            </a:r>
            <a:endParaRPr lang="fr-FR" dirty="0">
              <a:solidFill>
                <a:schemeClr val="tx2">
                  <a:lumMod val="75000"/>
                </a:schemeClr>
              </a:solidFill>
              <a:latin typeface="Arial" pitchFamily="34" charset="0"/>
              <a:cs typeface="Arial" pitchFamily="34" charset="0"/>
            </a:endParaRPr>
          </a:p>
        </p:txBody>
      </p:sp>
      <p:sp>
        <p:nvSpPr>
          <p:cNvPr id="8" name="Rectangle 7"/>
          <p:cNvSpPr/>
          <p:nvPr/>
        </p:nvSpPr>
        <p:spPr>
          <a:xfrm>
            <a:off x="444500" y="755650"/>
            <a:ext cx="8534400" cy="1200329"/>
          </a:xfrm>
          <a:prstGeom prst="rect">
            <a:avLst/>
          </a:prstGeom>
        </p:spPr>
        <p:txBody>
          <a:bodyPr wrap="square">
            <a:spAutoFit/>
          </a:bodyPr>
          <a:lstStyle/>
          <a:p>
            <a:pPr marL="12700" marR="5080" algn="just">
              <a:lnSpc>
                <a:spcPct val="100000"/>
              </a:lnSpc>
            </a:pPr>
            <a:r>
              <a:rPr lang="fr-FR" spc="-5" dirty="0" smtClean="0">
                <a:solidFill>
                  <a:srgbClr val="FFFFFF"/>
                </a:solidFill>
                <a:latin typeface="Arial"/>
                <a:cs typeface="Arial"/>
              </a:rPr>
              <a:t>De </a:t>
            </a:r>
            <a:r>
              <a:rPr lang="fr-FR" dirty="0" smtClean="0">
                <a:solidFill>
                  <a:srgbClr val="FFFFFF"/>
                </a:solidFill>
                <a:latin typeface="Arial"/>
                <a:cs typeface="Arial"/>
              </a:rPr>
              <a:t>plus, la dégradation des </a:t>
            </a:r>
            <a:r>
              <a:rPr lang="fr-FR" spc="-5" dirty="0" smtClean="0">
                <a:solidFill>
                  <a:srgbClr val="FFFFFF"/>
                </a:solidFill>
                <a:latin typeface="Arial"/>
                <a:cs typeface="Arial"/>
              </a:rPr>
              <a:t>macro-déchets </a:t>
            </a:r>
            <a:r>
              <a:rPr lang="fr-FR" dirty="0" smtClean="0">
                <a:solidFill>
                  <a:srgbClr val="FFFFFF"/>
                </a:solidFill>
                <a:latin typeface="Arial"/>
                <a:cs typeface="Arial"/>
              </a:rPr>
              <a:t>dans l’environnement peut  entrainer la libération de </a:t>
            </a:r>
            <a:r>
              <a:rPr lang="fr-FR" spc="-5" dirty="0" smtClean="0">
                <a:solidFill>
                  <a:srgbClr val="FFFFFF"/>
                </a:solidFill>
                <a:latin typeface="Arial"/>
                <a:cs typeface="Arial"/>
              </a:rPr>
              <a:t>certains composés </a:t>
            </a:r>
            <a:r>
              <a:rPr lang="fr-FR" dirty="0" smtClean="0">
                <a:solidFill>
                  <a:srgbClr val="FFFFFF"/>
                </a:solidFill>
                <a:latin typeface="Arial"/>
                <a:cs typeface="Arial"/>
              </a:rPr>
              <a:t>toxiques pour les milieux </a:t>
            </a:r>
            <a:r>
              <a:rPr lang="fr-FR" spc="-5" dirty="0" smtClean="0">
                <a:solidFill>
                  <a:srgbClr val="FFFFFF"/>
                </a:solidFill>
                <a:latin typeface="Arial"/>
                <a:cs typeface="Arial"/>
              </a:rPr>
              <a:t>et </a:t>
            </a:r>
            <a:r>
              <a:rPr lang="fr-FR" dirty="0" smtClean="0">
                <a:solidFill>
                  <a:srgbClr val="FFFFFF"/>
                </a:solidFill>
                <a:latin typeface="Arial"/>
                <a:cs typeface="Arial"/>
              </a:rPr>
              <a:t>les  </a:t>
            </a:r>
            <a:r>
              <a:rPr lang="fr-FR" spc="-5" dirty="0" smtClean="0">
                <a:solidFill>
                  <a:srgbClr val="FFFFFF"/>
                </a:solidFill>
                <a:latin typeface="Arial"/>
                <a:cs typeface="Arial"/>
              </a:rPr>
              <a:t>espèces, et </a:t>
            </a:r>
            <a:r>
              <a:rPr lang="fr-FR" dirty="0" smtClean="0">
                <a:solidFill>
                  <a:srgbClr val="FFFFFF"/>
                </a:solidFill>
                <a:latin typeface="Arial"/>
                <a:cs typeface="Arial"/>
              </a:rPr>
              <a:t>modifier la composition </a:t>
            </a:r>
            <a:r>
              <a:rPr lang="fr-FR" spc="-5" dirty="0" smtClean="0">
                <a:solidFill>
                  <a:srgbClr val="FFFFFF"/>
                </a:solidFill>
                <a:latin typeface="Arial"/>
                <a:cs typeface="Arial"/>
              </a:rPr>
              <a:t>des sédiments, en les enrichissant de  </a:t>
            </a:r>
            <a:r>
              <a:rPr lang="fr-FR" dirty="0" smtClean="0">
                <a:solidFill>
                  <a:srgbClr val="FFFFFF"/>
                </a:solidFill>
                <a:latin typeface="Arial"/>
                <a:cs typeface="Arial"/>
              </a:rPr>
              <a:t>microparticules de plastiques issues de la dégradation d’objets plus</a:t>
            </a:r>
            <a:r>
              <a:rPr lang="fr-FR" spc="-145" dirty="0" smtClean="0">
                <a:solidFill>
                  <a:srgbClr val="FFFFFF"/>
                </a:solidFill>
                <a:latin typeface="Arial"/>
                <a:cs typeface="Arial"/>
              </a:rPr>
              <a:t> </a:t>
            </a:r>
            <a:r>
              <a:rPr lang="fr-FR" dirty="0" smtClean="0">
                <a:solidFill>
                  <a:srgbClr val="FFFFFF"/>
                </a:solidFill>
                <a:latin typeface="Arial"/>
                <a:cs typeface="Arial"/>
              </a:rPr>
              <a:t>gros.</a:t>
            </a:r>
            <a:endParaRPr lang="fr-FR" dirty="0">
              <a:latin typeface="Arial"/>
              <a:cs typeface="Arial"/>
            </a:endParaRPr>
          </a:p>
        </p:txBody>
      </p:sp>
      <p:sp>
        <p:nvSpPr>
          <p:cNvPr id="10" name="Rectangle 9"/>
          <p:cNvSpPr/>
          <p:nvPr/>
        </p:nvSpPr>
        <p:spPr>
          <a:xfrm>
            <a:off x="1358900" y="6177518"/>
            <a:ext cx="6934200" cy="369332"/>
          </a:xfrm>
          <a:prstGeom prst="rect">
            <a:avLst/>
          </a:prstGeom>
        </p:spPr>
        <p:txBody>
          <a:bodyPr wrap="square">
            <a:spAutoFit/>
          </a:bodyPr>
          <a:lstStyle/>
          <a:p>
            <a:pPr marL="12700">
              <a:lnSpc>
                <a:spcPct val="100000"/>
              </a:lnSpc>
            </a:pPr>
            <a:r>
              <a:rPr lang="fr-FR" b="1" spc="-5" dirty="0" smtClean="0">
                <a:solidFill>
                  <a:srgbClr val="FF0000"/>
                </a:solidFill>
                <a:latin typeface="Arial"/>
                <a:cs typeface="Arial"/>
              </a:rPr>
              <a:t>On trouve jusqu’à 6 fois plus de plastique que de plancton</a:t>
            </a:r>
            <a:r>
              <a:rPr lang="fr-FR" b="1" spc="-35" dirty="0" smtClean="0">
                <a:solidFill>
                  <a:srgbClr val="FF0000"/>
                </a:solidFill>
                <a:latin typeface="Arial"/>
                <a:cs typeface="Arial"/>
              </a:rPr>
              <a:t>.</a:t>
            </a:r>
            <a:endParaRPr lang="fr-FR" dirty="0">
              <a:solidFill>
                <a:srgbClr val="FF0000"/>
              </a:solidFill>
              <a:latin typeface="Arial"/>
              <a:cs typeface="Arial"/>
            </a:endParaRPr>
          </a:p>
        </p:txBody>
      </p:sp>
      <p:sp>
        <p:nvSpPr>
          <p:cNvPr id="12" name="Rectangle 1"/>
          <p:cNvSpPr>
            <a:spLocks noChangeArrowheads="1"/>
          </p:cNvSpPr>
          <p:nvPr/>
        </p:nvSpPr>
        <p:spPr bwMode="auto">
          <a:xfrm>
            <a:off x="2120900" y="-6155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13" name="object 5"/>
          <p:cNvSpPr txBox="1">
            <a:spLocks/>
          </p:cNvSpPr>
          <p:nvPr/>
        </p:nvSpPr>
        <p:spPr>
          <a:xfrm>
            <a:off x="293255" y="527050"/>
            <a:ext cx="4037445" cy="27699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10" normalizeH="0" baseline="0" noProof="0" dirty="0" smtClean="0">
                <a:ln>
                  <a:noFill/>
                </a:ln>
                <a:solidFill>
                  <a:srgbClr val="FF0000"/>
                </a:solidFill>
                <a:effectLst/>
                <a:uLnTx/>
                <a:uFillTx/>
                <a:latin typeface="Arial"/>
                <a:ea typeface="+mj-ea"/>
                <a:cs typeface="Arial"/>
              </a:rPr>
              <a:t>Impact </a:t>
            </a:r>
            <a:r>
              <a:rPr kumimoji="0" lang="fr-FR" b="1" i="0" u="none" strike="noStrike" kern="0" cap="none" spc="-5" normalizeH="0" baseline="0" noProof="0" dirty="0" smtClean="0">
                <a:ln>
                  <a:noFill/>
                </a:ln>
                <a:solidFill>
                  <a:srgbClr val="FF0000"/>
                </a:solidFill>
                <a:effectLst/>
                <a:uLnTx/>
                <a:uFillTx/>
                <a:latin typeface="Arial"/>
                <a:ea typeface="+mj-ea"/>
                <a:cs typeface="Arial"/>
              </a:rPr>
              <a:t>des</a:t>
            </a:r>
            <a:r>
              <a:rPr kumimoji="0" lang="fr-FR" b="1" i="0" u="none" strike="noStrike" kern="0" cap="none" spc="-20" normalizeH="0" baseline="0" noProof="0" dirty="0" smtClean="0">
                <a:ln>
                  <a:noFill/>
                </a:ln>
                <a:solidFill>
                  <a:srgbClr val="FF0000"/>
                </a:solidFill>
                <a:effectLst/>
                <a:uLnTx/>
                <a:uFillTx/>
                <a:latin typeface="Arial"/>
                <a:ea typeface="+mj-ea"/>
                <a:cs typeface="Arial"/>
              </a:rPr>
              <a:t> </a:t>
            </a:r>
            <a:r>
              <a:rPr kumimoji="0" lang="fr-FR" b="1" i="0" u="none" strike="noStrike" kern="0" cap="none" spc="-10" normalizeH="0" baseline="0" noProof="0" dirty="0" err="1" smtClean="0">
                <a:ln>
                  <a:noFill/>
                </a:ln>
                <a:solidFill>
                  <a:srgbClr val="FF0000"/>
                </a:solidFill>
                <a:effectLst/>
                <a:uLnTx/>
                <a:uFillTx/>
                <a:latin typeface="Arial"/>
                <a:ea typeface="+mj-ea"/>
                <a:cs typeface="Arial"/>
              </a:rPr>
              <a:t>microdéchets</a:t>
            </a:r>
            <a:r>
              <a:rPr kumimoji="0" lang="fr-FR" b="1" i="0" u="none" strike="noStrike" kern="0" cap="none" spc="-10" normalizeH="0" baseline="0" noProof="0" dirty="0" smtClean="0">
                <a:ln>
                  <a:noFill/>
                </a:ln>
                <a:solidFill>
                  <a:srgbClr val="FF0000"/>
                </a:solidFill>
                <a:effectLst/>
                <a:uLnTx/>
                <a:uFillTx/>
                <a:latin typeface="Arial"/>
                <a:ea typeface="+mj-ea"/>
                <a:cs typeface="Arial"/>
              </a:rPr>
              <a:t> plastiques</a:t>
            </a:r>
            <a:endParaRPr kumimoji="0" lang="fr-FR" b="1" i="0" u="none" strike="noStrike" kern="0" cap="none" spc="-10" normalizeH="0" baseline="0" noProof="0" dirty="0">
              <a:ln>
                <a:noFill/>
              </a:ln>
              <a:solidFill>
                <a:srgbClr val="FF0000"/>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2100" y="1501490"/>
            <a:ext cx="8229600" cy="3749960"/>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215900" y="5251450"/>
            <a:ext cx="8534400" cy="923330"/>
          </a:xfrm>
          <a:prstGeom prst="rect">
            <a:avLst/>
          </a:prstGeom>
        </p:spPr>
        <p:txBody>
          <a:bodyPr wrap="square">
            <a:spAutoFit/>
          </a:bodyPr>
          <a:lstStyle/>
          <a:p>
            <a:pPr marL="12700" marR="5080" algn="just">
              <a:lnSpc>
                <a:spcPct val="100000"/>
              </a:lnSpc>
            </a:pPr>
            <a:r>
              <a:rPr lang="fr-FR" spc="-5" dirty="0" smtClean="0">
                <a:solidFill>
                  <a:srgbClr val="FFFFFF"/>
                </a:solidFill>
                <a:latin typeface="Arial"/>
                <a:cs typeface="Arial"/>
              </a:rPr>
              <a:t>Ces </a:t>
            </a:r>
            <a:r>
              <a:rPr lang="fr-FR" dirty="0" smtClean="0">
                <a:solidFill>
                  <a:srgbClr val="FFFFFF"/>
                </a:solidFill>
                <a:latin typeface="Arial"/>
                <a:cs typeface="Arial"/>
              </a:rPr>
              <a:t>petits </a:t>
            </a:r>
            <a:r>
              <a:rPr lang="fr-FR" spc="-5" dirty="0" smtClean="0">
                <a:solidFill>
                  <a:srgbClr val="FFFFFF"/>
                </a:solidFill>
                <a:latin typeface="Arial"/>
                <a:cs typeface="Arial"/>
              </a:rPr>
              <a:t>morceaux </a:t>
            </a:r>
            <a:r>
              <a:rPr lang="fr-FR" dirty="0" smtClean="0">
                <a:solidFill>
                  <a:srgbClr val="FFFFFF"/>
                </a:solidFill>
                <a:latin typeface="Arial"/>
                <a:cs typeface="Arial"/>
              </a:rPr>
              <a:t>de plastiques absorbent des toxiques tels que les </a:t>
            </a:r>
            <a:r>
              <a:rPr lang="fr-FR" spc="-5" dirty="0" smtClean="0">
                <a:solidFill>
                  <a:srgbClr val="FFFFFF"/>
                </a:solidFill>
                <a:latin typeface="Arial"/>
                <a:cs typeface="Arial"/>
              </a:rPr>
              <a:t>PCB  et </a:t>
            </a:r>
            <a:r>
              <a:rPr lang="fr-FR" dirty="0" smtClean="0">
                <a:solidFill>
                  <a:srgbClr val="FFFFFF"/>
                </a:solidFill>
                <a:latin typeface="Arial"/>
                <a:cs typeface="Arial"/>
              </a:rPr>
              <a:t>d'autres polluants susceptibles d'agir </a:t>
            </a:r>
            <a:r>
              <a:rPr lang="fr-FR" spc="-5" dirty="0" smtClean="0">
                <a:solidFill>
                  <a:srgbClr val="FFFFFF"/>
                </a:solidFill>
                <a:latin typeface="Arial"/>
                <a:cs typeface="Arial"/>
              </a:rPr>
              <a:t>comme </a:t>
            </a:r>
            <a:r>
              <a:rPr lang="fr-FR" dirty="0" smtClean="0">
                <a:solidFill>
                  <a:srgbClr val="FFFFFF"/>
                </a:solidFill>
                <a:latin typeface="Arial"/>
                <a:cs typeface="Arial"/>
              </a:rPr>
              <a:t>des perturbateurs  </a:t>
            </a:r>
            <a:r>
              <a:rPr lang="fr-FR" spc="-5" dirty="0" smtClean="0">
                <a:solidFill>
                  <a:srgbClr val="FFFFFF"/>
                </a:solidFill>
                <a:latin typeface="Arial"/>
                <a:cs typeface="Arial"/>
              </a:rPr>
              <a:t>endocriniens et d'interagir avec les capacités de reproduction des</a:t>
            </a:r>
            <a:r>
              <a:rPr lang="fr-FR" spc="-65" dirty="0" smtClean="0">
                <a:solidFill>
                  <a:srgbClr val="FFFFFF"/>
                </a:solidFill>
                <a:latin typeface="Arial"/>
                <a:cs typeface="Arial"/>
              </a:rPr>
              <a:t> </a:t>
            </a:r>
            <a:r>
              <a:rPr lang="fr-FR" spc="-5" dirty="0" smtClean="0">
                <a:solidFill>
                  <a:srgbClr val="FFFFFF"/>
                </a:solidFill>
                <a:latin typeface="Arial"/>
                <a:cs typeface="Arial"/>
              </a:rPr>
              <a:t>poissons.</a:t>
            </a:r>
            <a:endParaRPr lang="fr-FR" dirty="0">
              <a:latin typeface="Arial"/>
              <a:cs typeface="Arial"/>
            </a:endParaRPr>
          </a:p>
        </p:txBody>
      </p:sp>
      <p:sp>
        <p:nvSpPr>
          <p:cNvPr id="46081" name="Rectangle 1"/>
          <p:cNvSpPr>
            <a:spLocks noChangeArrowheads="1"/>
          </p:cNvSpPr>
          <p:nvPr/>
        </p:nvSpPr>
        <p:spPr bwMode="auto">
          <a:xfrm>
            <a:off x="368300" y="6165850"/>
            <a:ext cx="8502328" cy="528358"/>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These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small</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pieces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plastic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absorb</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toxins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such</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as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PCBs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other</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pollutants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that</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can</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act</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as endocrine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disruptors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interact</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with</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the reproductive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capacity</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fish</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46082" name="Rectangle 2"/>
          <p:cNvSpPr>
            <a:spLocks noChangeArrowheads="1"/>
          </p:cNvSpPr>
          <p:nvPr/>
        </p:nvSpPr>
        <p:spPr bwMode="auto">
          <a:xfrm>
            <a:off x="405244" y="1203614"/>
            <a:ext cx="5347618" cy="251359"/>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35% of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fish</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ingested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plastic micro-</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particles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PL</a:t>
            </a:r>
          </a:p>
        </p:txBody>
      </p:sp>
      <p:sp>
        <p:nvSpPr>
          <p:cNvPr id="10" name="Rectangle 2"/>
          <p:cNvSpPr>
            <a:spLocks noChangeArrowheads="1"/>
          </p:cNvSpPr>
          <p:nvPr/>
        </p:nvSpPr>
        <p:spPr bwMode="auto">
          <a:xfrm>
            <a:off x="6159500" y="603250"/>
            <a:ext cx="2564805" cy="251359"/>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Impact of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microparticles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11" name="Rectangle 10"/>
          <p:cNvSpPr/>
          <p:nvPr/>
        </p:nvSpPr>
        <p:spPr>
          <a:xfrm>
            <a:off x="292100" y="831850"/>
            <a:ext cx="6858000" cy="369332"/>
          </a:xfrm>
          <a:prstGeom prst="rect">
            <a:avLst/>
          </a:prstGeom>
        </p:spPr>
        <p:txBody>
          <a:bodyPr wrap="square">
            <a:spAutoFit/>
          </a:bodyPr>
          <a:lstStyle/>
          <a:p>
            <a:pPr marL="12700">
              <a:lnSpc>
                <a:spcPct val="100000"/>
              </a:lnSpc>
              <a:spcBef>
                <a:spcPts val="1255"/>
              </a:spcBef>
            </a:pPr>
            <a:r>
              <a:rPr lang="fr-FR" dirty="0" smtClean="0">
                <a:solidFill>
                  <a:schemeClr val="bg1"/>
                </a:solidFill>
                <a:latin typeface="Arial" pitchFamily="34" charset="0"/>
                <a:cs typeface="Arial" pitchFamily="34" charset="0"/>
              </a:rPr>
              <a:t>35% </a:t>
            </a:r>
            <a:r>
              <a:rPr lang="fr-FR" spc="-5" dirty="0" smtClean="0">
                <a:solidFill>
                  <a:schemeClr val="bg1"/>
                </a:solidFill>
                <a:latin typeface="Arial" pitchFamily="34" charset="0"/>
                <a:cs typeface="Arial" pitchFamily="34" charset="0"/>
              </a:rPr>
              <a:t>des poissons ont ingéré des </a:t>
            </a:r>
            <a:r>
              <a:rPr lang="fr-FR" spc="-5" dirty="0" err="1" smtClean="0">
                <a:solidFill>
                  <a:schemeClr val="bg1"/>
                </a:solidFill>
                <a:latin typeface="Arial" pitchFamily="34" charset="0"/>
                <a:cs typeface="Arial" pitchFamily="34" charset="0"/>
              </a:rPr>
              <a:t>micro-particules</a:t>
            </a:r>
            <a:r>
              <a:rPr lang="fr-FR" spc="-5" dirty="0" smtClean="0">
                <a:solidFill>
                  <a:schemeClr val="bg1"/>
                </a:solidFill>
                <a:latin typeface="Arial" pitchFamily="34" charset="0"/>
                <a:cs typeface="Arial" pitchFamily="34" charset="0"/>
              </a:rPr>
              <a:t> de</a:t>
            </a:r>
            <a:r>
              <a:rPr lang="fr-FR" spc="85"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plastique.</a:t>
            </a:r>
            <a:endParaRPr lang="fr-FR" dirty="0">
              <a:solidFill>
                <a:schemeClr val="bg1"/>
              </a:solidFill>
              <a:latin typeface="Arial" pitchFamily="34" charset="0"/>
              <a:cs typeface="Arial" pitchFamily="34" charset="0"/>
            </a:endParaRPr>
          </a:p>
        </p:txBody>
      </p:sp>
      <p:sp>
        <p:nvSpPr>
          <p:cNvPr id="12" name="Rectangle 1"/>
          <p:cNvSpPr>
            <a:spLocks noChangeArrowheads="1"/>
          </p:cNvSpPr>
          <p:nvPr/>
        </p:nvSpPr>
        <p:spPr bwMode="auto">
          <a:xfrm>
            <a:off x="2120900" y="18475"/>
            <a:ext cx="5059398" cy="58477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Pollution par les plastiques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13" name="object 5"/>
          <p:cNvSpPr txBox="1">
            <a:spLocks/>
          </p:cNvSpPr>
          <p:nvPr/>
        </p:nvSpPr>
        <p:spPr>
          <a:xfrm>
            <a:off x="293255" y="603250"/>
            <a:ext cx="3275445" cy="27699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10" normalizeH="0" baseline="0" noProof="0" dirty="0" smtClean="0">
                <a:ln>
                  <a:noFill/>
                </a:ln>
                <a:solidFill>
                  <a:srgbClr val="FF0000"/>
                </a:solidFill>
                <a:effectLst/>
                <a:uLnTx/>
                <a:uFillTx/>
                <a:latin typeface="Arial"/>
                <a:ea typeface="+mj-ea"/>
                <a:cs typeface="Arial"/>
              </a:rPr>
              <a:t>Impact </a:t>
            </a:r>
            <a:r>
              <a:rPr kumimoji="0" lang="fr-FR" b="1" i="0" u="none" strike="noStrike" kern="0" cap="none" spc="-5" normalizeH="0" baseline="0" noProof="0" dirty="0" smtClean="0">
                <a:ln>
                  <a:noFill/>
                </a:ln>
                <a:solidFill>
                  <a:srgbClr val="FF0000"/>
                </a:solidFill>
                <a:effectLst/>
                <a:uLnTx/>
                <a:uFillTx/>
                <a:latin typeface="Arial"/>
                <a:ea typeface="+mj-ea"/>
                <a:cs typeface="Arial"/>
              </a:rPr>
              <a:t>des</a:t>
            </a:r>
            <a:r>
              <a:rPr kumimoji="0" lang="fr-FR" b="1" i="0" u="none" strike="noStrike" kern="0" cap="none" spc="-20" normalizeH="0" baseline="0" noProof="0" dirty="0" smtClean="0">
                <a:ln>
                  <a:noFill/>
                </a:ln>
                <a:solidFill>
                  <a:srgbClr val="FF0000"/>
                </a:solidFill>
                <a:effectLst/>
                <a:uLnTx/>
                <a:uFillTx/>
                <a:latin typeface="Arial"/>
                <a:ea typeface="+mj-ea"/>
                <a:cs typeface="Arial"/>
              </a:rPr>
              <a:t> </a:t>
            </a:r>
            <a:r>
              <a:rPr kumimoji="0" lang="fr-FR" b="1" i="0" u="none" strike="noStrike" kern="0" cap="none" spc="-10" normalizeH="0" baseline="0" noProof="0" dirty="0" err="1" smtClean="0">
                <a:ln>
                  <a:noFill/>
                </a:ln>
                <a:solidFill>
                  <a:srgbClr val="FF0000"/>
                </a:solidFill>
                <a:effectLst/>
                <a:uLnTx/>
                <a:uFillTx/>
                <a:latin typeface="Arial"/>
                <a:ea typeface="+mj-ea"/>
                <a:cs typeface="Arial"/>
              </a:rPr>
              <a:t>microplastiques</a:t>
            </a:r>
            <a:endParaRPr kumimoji="0" lang="fr-FR" b="1" i="0" u="none" strike="noStrike" kern="0" cap="none" spc="-10" normalizeH="0" baseline="0" noProof="0" dirty="0">
              <a:ln>
                <a:noFill/>
              </a:ln>
              <a:solidFill>
                <a:srgbClr val="FF0000"/>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100" y="679450"/>
            <a:ext cx="8610600" cy="1477328"/>
          </a:xfrm>
          <a:prstGeom prst="rect">
            <a:avLst/>
          </a:prstGeom>
        </p:spPr>
        <p:txBody>
          <a:bodyPr wrap="square">
            <a:spAutoFit/>
          </a:bodyPr>
          <a:lstStyle/>
          <a:p>
            <a:pPr marL="12700" marR="5080" algn="just">
              <a:lnSpc>
                <a:spcPct val="100000"/>
              </a:lnSpc>
            </a:pPr>
            <a:r>
              <a:rPr lang="fr-FR" spc="-5" dirty="0" smtClean="0">
                <a:solidFill>
                  <a:schemeClr val="bg1"/>
                </a:solidFill>
                <a:latin typeface="Arial" pitchFamily="34" charset="0"/>
                <a:cs typeface="Arial" pitchFamily="34" charset="0"/>
              </a:rPr>
              <a:t>L'eutrophisation est le résultat de l'enrichissement excessif de l'eau par les  nutriments, ce qui peut causer une croissance accélérée des algues. Les  activités humaines ayant pour résultat l'enrichissement en nutriment  incluent les apports par sources ponctuelles (par exemple les stations  </a:t>
            </a:r>
            <a:r>
              <a:rPr lang="fr-FR" dirty="0" smtClean="0">
                <a:solidFill>
                  <a:schemeClr val="bg1"/>
                </a:solidFill>
                <a:latin typeface="Arial" pitchFamily="34" charset="0"/>
                <a:cs typeface="Arial" pitchFamily="34" charset="0"/>
              </a:rPr>
              <a:t>d'épuration) </a:t>
            </a:r>
            <a:r>
              <a:rPr lang="fr-FR" spc="-5" dirty="0" smtClean="0">
                <a:solidFill>
                  <a:schemeClr val="bg1"/>
                </a:solidFill>
                <a:latin typeface="Arial" pitchFamily="34" charset="0"/>
                <a:cs typeface="Arial" pitchFamily="34" charset="0"/>
              </a:rPr>
              <a:t>et </a:t>
            </a:r>
            <a:r>
              <a:rPr lang="fr-FR" dirty="0" smtClean="0">
                <a:solidFill>
                  <a:schemeClr val="bg1"/>
                </a:solidFill>
                <a:latin typeface="Arial" pitchFamily="34" charset="0"/>
                <a:cs typeface="Arial" pitchFamily="34" charset="0"/>
              </a:rPr>
              <a:t>par </a:t>
            </a:r>
            <a:r>
              <a:rPr lang="fr-FR" spc="-5" dirty="0" smtClean="0">
                <a:solidFill>
                  <a:schemeClr val="bg1"/>
                </a:solidFill>
                <a:latin typeface="Arial" pitchFamily="34" charset="0"/>
                <a:cs typeface="Arial" pitchFamily="34" charset="0"/>
              </a:rPr>
              <a:t>sources </a:t>
            </a:r>
            <a:r>
              <a:rPr lang="fr-FR" dirty="0" smtClean="0">
                <a:solidFill>
                  <a:schemeClr val="bg1"/>
                </a:solidFill>
                <a:latin typeface="Arial" pitchFamily="34" charset="0"/>
                <a:cs typeface="Arial" pitchFamily="34" charset="0"/>
              </a:rPr>
              <a:t>diffuses (par </a:t>
            </a:r>
            <a:r>
              <a:rPr lang="fr-FR" spc="-5" dirty="0" smtClean="0">
                <a:solidFill>
                  <a:schemeClr val="bg1"/>
                </a:solidFill>
                <a:latin typeface="Arial" pitchFamily="34" charset="0"/>
                <a:cs typeface="Arial" pitchFamily="34" charset="0"/>
              </a:rPr>
              <a:t>ex. </a:t>
            </a:r>
            <a:r>
              <a:rPr lang="fr-FR" dirty="0" smtClean="0">
                <a:solidFill>
                  <a:schemeClr val="bg1"/>
                </a:solidFill>
                <a:latin typeface="Arial" pitchFamily="34" charset="0"/>
                <a:cs typeface="Arial" pitchFamily="34" charset="0"/>
              </a:rPr>
              <a:t>l'agriculture, les apports  </a:t>
            </a:r>
            <a:r>
              <a:rPr lang="fr-FR" spc="-5" dirty="0" smtClean="0">
                <a:solidFill>
                  <a:schemeClr val="bg1"/>
                </a:solidFill>
                <a:latin typeface="Arial" pitchFamily="34" charset="0"/>
                <a:cs typeface="Arial" pitchFamily="34" charset="0"/>
              </a:rPr>
              <a:t>atmosphériques).</a:t>
            </a:r>
            <a:endParaRPr lang="fr-FR" dirty="0">
              <a:solidFill>
                <a:schemeClr val="bg1"/>
              </a:solidFill>
              <a:latin typeface="Arial" pitchFamily="34" charset="0"/>
              <a:cs typeface="Arial" pitchFamily="34" charset="0"/>
            </a:endParaRPr>
          </a:p>
        </p:txBody>
      </p:sp>
      <p:pic>
        <p:nvPicPr>
          <p:cNvPr id="61444" name="Picture 4" descr="Résultat de recherche d'images pour &quot;eutrophisation&quot;"/>
          <p:cNvPicPr>
            <a:picLocks noChangeAspect="1" noChangeArrowheads="1"/>
          </p:cNvPicPr>
          <p:nvPr/>
        </p:nvPicPr>
        <p:blipFill>
          <a:blip r:embed="rId2"/>
          <a:srcRect/>
          <a:stretch>
            <a:fillRect/>
          </a:stretch>
        </p:blipFill>
        <p:spPr bwMode="auto">
          <a:xfrm>
            <a:off x="4940300" y="2127250"/>
            <a:ext cx="3810000" cy="3886200"/>
          </a:xfrm>
          <a:prstGeom prst="rect">
            <a:avLst/>
          </a:prstGeom>
          <a:noFill/>
        </p:spPr>
      </p:pic>
      <p:sp>
        <p:nvSpPr>
          <p:cNvPr id="61448" name="AutoShape 8" descr="Résultat de recherche d'images pour &quot;eutrophis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50" name="AutoShape 10" descr="Résultat de recherche d'images pour &quot;eutrophis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object 4"/>
          <p:cNvSpPr/>
          <p:nvPr/>
        </p:nvSpPr>
        <p:spPr>
          <a:xfrm>
            <a:off x="444500" y="2127250"/>
            <a:ext cx="4343400" cy="3886200"/>
          </a:xfrm>
          <a:prstGeom prst="rect">
            <a:avLst/>
          </a:prstGeom>
          <a:blipFill>
            <a:blip r:embed="rId3" cstate="print"/>
            <a:stretch>
              <a:fillRect/>
            </a:stretch>
          </a:blipFill>
        </p:spPr>
        <p:txBody>
          <a:bodyPr wrap="square" lIns="0" tIns="0" rIns="0" bIns="0" rtlCol="0"/>
          <a:lstStyle/>
          <a:p>
            <a:endParaRPr/>
          </a:p>
        </p:txBody>
      </p:sp>
      <p:sp>
        <p:nvSpPr>
          <p:cNvPr id="12" name="Rectangle 11"/>
          <p:cNvSpPr/>
          <p:nvPr/>
        </p:nvSpPr>
        <p:spPr>
          <a:xfrm>
            <a:off x="381000" y="6013450"/>
            <a:ext cx="8445500" cy="646331"/>
          </a:xfrm>
          <a:prstGeom prst="rect">
            <a:avLst/>
          </a:prstGeom>
        </p:spPr>
        <p:txBody>
          <a:bodyPr wrap="square">
            <a:spAutoFit/>
          </a:bodyPr>
          <a:lstStyle/>
          <a:p>
            <a:pPr algn="just"/>
            <a:r>
              <a:rPr lang="fr-FR" dirty="0" smtClean="0">
                <a:solidFill>
                  <a:schemeClr val="bg1"/>
                </a:solidFill>
                <a:latin typeface="Arial" pitchFamily="34" charset="0"/>
                <a:cs typeface="Arial" pitchFamily="34" charset="0"/>
              </a:rPr>
              <a:t>L’eutrophisation est un problème qui affecte principalement les zones  côtières et  les zones à faible échange d’eau: estuaires et baies fermées. </a:t>
            </a:r>
            <a:r>
              <a:rPr lang="fr-FR" sz="1200" spc="-5" dirty="0" smtClean="0">
                <a:solidFill>
                  <a:schemeClr val="bg1"/>
                </a:solidFill>
                <a:latin typeface="Arial"/>
                <a:cs typeface="Arial"/>
              </a:rPr>
              <a:t>commission</a:t>
            </a:r>
            <a:r>
              <a:rPr lang="fr-FR" sz="1200" spc="-35" dirty="0" smtClean="0">
                <a:solidFill>
                  <a:schemeClr val="bg1"/>
                </a:solidFill>
                <a:latin typeface="Arial"/>
                <a:cs typeface="Arial"/>
              </a:rPr>
              <a:t> </a:t>
            </a:r>
            <a:r>
              <a:rPr lang="fr-FR" sz="1200" spc="-5" dirty="0" smtClean="0">
                <a:solidFill>
                  <a:schemeClr val="bg1"/>
                </a:solidFill>
                <a:latin typeface="Arial"/>
                <a:cs typeface="Arial"/>
              </a:rPr>
              <a:t>OSPAR</a:t>
            </a:r>
            <a:endParaRPr lang="fr-FR" sz="1200" dirty="0">
              <a:solidFill>
                <a:schemeClr val="bg1"/>
              </a:solidFill>
              <a:latin typeface="Arial" pitchFamily="34" charset="0"/>
              <a:cs typeface="Arial" pitchFamily="34" charset="0"/>
            </a:endParaRPr>
          </a:p>
        </p:txBody>
      </p:sp>
      <p:sp>
        <p:nvSpPr>
          <p:cNvPr id="10" name="object 11"/>
          <p:cNvSpPr txBox="1"/>
          <p:nvPr/>
        </p:nvSpPr>
        <p:spPr>
          <a:xfrm>
            <a:off x="3035300" y="31530"/>
            <a:ext cx="3124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L’eutrophisation</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55420" y="679450"/>
            <a:ext cx="4808680" cy="59436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a:srcRect/>
          <a:stretch>
            <a:fillRect/>
          </a:stretch>
        </p:blipFill>
        <p:spPr bwMode="auto">
          <a:xfrm>
            <a:off x="4940305" y="679450"/>
            <a:ext cx="4076700" cy="5943600"/>
          </a:xfrm>
          <a:prstGeom prst="rect">
            <a:avLst/>
          </a:prstGeom>
          <a:noFill/>
          <a:ln w="9525">
            <a:noFill/>
            <a:miter lim="800000"/>
            <a:headEnd/>
            <a:tailEnd/>
          </a:ln>
          <a:effectLst/>
        </p:spPr>
      </p:pic>
      <p:sp>
        <p:nvSpPr>
          <p:cNvPr id="5" name="object 11"/>
          <p:cNvSpPr txBox="1"/>
          <p:nvPr/>
        </p:nvSpPr>
        <p:spPr>
          <a:xfrm>
            <a:off x="3035300" y="31530"/>
            <a:ext cx="3124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L’eutrophisation</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lanet-vie.ens.fr/sites/default/files/pages/mig/mare_eutrophisee3_grand.jpg"/>
          <p:cNvPicPr>
            <a:picLocks noChangeAspect="1" noChangeArrowheads="1"/>
          </p:cNvPicPr>
          <p:nvPr/>
        </p:nvPicPr>
        <p:blipFill>
          <a:blip r:embed="rId2" cstate="print"/>
          <a:srcRect/>
          <a:stretch>
            <a:fillRect/>
          </a:stretch>
        </p:blipFill>
        <p:spPr bwMode="auto">
          <a:xfrm>
            <a:off x="139700" y="527050"/>
            <a:ext cx="4419600" cy="3124200"/>
          </a:xfrm>
          <a:prstGeom prst="rect">
            <a:avLst/>
          </a:prstGeom>
          <a:noFill/>
        </p:spPr>
      </p:pic>
      <p:pic>
        <p:nvPicPr>
          <p:cNvPr id="118788" name="Picture 4" descr="Résultat de recherche d'images pour &quot;hypoxy poissons&quot;"/>
          <p:cNvPicPr>
            <a:picLocks noChangeAspect="1" noChangeArrowheads="1"/>
          </p:cNvPicPr>
          <p:nvPr/>
        </p:nvPicPr>
        <p:blipFill>
          <a:blip r:embed="rId3"/>
          <a:srcRect/>
          <a:stretch>
            <a:fillRect/>
          </a:stretch>
        </p:blipFill>
        <p:spPr bwMode="auto">
          <a:xfrm>
            <a:off x="4635500" y="527050"/>
            <a:ext cx="4267200" cy="3124200"/>
          </a:xfrm>
          <a:prstGeom prst="rect">
            <a:avLst/>
          </a:prstGeom>
          <a:noFill/>
        </p:spPr>
      </p:pic>
      <p:sp>
        <p:nvSpPr>
          <p:cNvPr id="7" name="ZoneTexte 6"/>
          <p:cNvSpPr txBox="1"/>
          <p:nvPr/>
        </p:nvSpPr>
        <p:spPr>
          <a:xfrm>
            <a:off x="1358900" y="3575050"/>
            <a:ext cx="7467600" cy="369332"/>
          </a:xfrm>
          <a:prstGeom prst="rect">
            <a:avLst/>
          </a:prstGeom>
          <a:noFill/>
        </p:spPr>
        <p:txBody>
          <a:bodyPr wrap="square" rtlCol="0">
            <a:spAutoFit/>
          </a:bodyPr>
          <a:lstStyle/>
          <a:p>
            <a:r>
              <a:rPr lang="fr-FR" dirty="0" smtClean="0">
                <a:solidFill>
                  <a:schemeClr val="bg1"/>
                </a:solidFill>
                <a:latin typeface="Arial" pitchFamily="34" charset="0"/>
                <a:cs typeface="Arial" pitchFamily="34" charset="0"/>
              </a:rPr>
              <a:t>   Eutrophisation</a:t>
            </a:r>
            <a:r>
              <a:rPr lang="fr-FR" spc="-114" dirty="0" smtClean="0">
                <a:solidFill>
                  <a:schemeClr val="bg1"/>
                </a:solidFill>
                <a:latin typeface="Arial" pitchFamily="34" charset="0"/>
                <a:cs typeface="Arial" pitchFamily="34" charset="0"/>
              </a:rPr>
              <a:t> 	                                       </a:t>
            </a:r>
            <a:r>
              <a:rPr lang="fr-FR" dirty="0" smtClean="0">
                <a:solidFill>
                  <a:schemeClr val="bg1"/>
                </a:solidFill>
                <a:latin typeface="Arial" pitchFamily="34" charset="0"/>
                <a:cs typeface="Arial" pitchFamily="34" charset="0"/>
              </a:rPr>
              <a:t>Mortalité      Biodiversité </a:t>
            </a:r>
            <a:endParaRPr lang="fr-FR" dirty="0">
              <a:solidFill>
                <a:schemeClr val="bg1"/>
              </a:solidFill>
              <a:latin typeface="Arial" pitchFamily="34" charset="0"/>
              <a:cs typeface="Arial" pitchFamily="34" charset="0"/>
            </a:endParaRPr>
          </a:p>
        </p:txBody>
      </p:sp>
      <p:sp>
        <p:nvSpPr>
          <p:cNvPr id="9" name="Flèche vers le haut 8"/>
          <p:cNvSpPr/>
          <p:nvPr/>
        </p:nvSpPr>
        <p:spPr>
          <a:xfrm>
            <a:off x="4940300" y="3422650"/>
            <a:ext cx="228600" cy="609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rot="10800000">
            <a:off x="6159500" y="3498850"/>
            <a:ext cx="228600" cy="609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15900" y="4111030"/>
            <a:ext cx="8763000" cy="2056973"/>
          </a:xfrm>
          <a:prstGeom prst="rect">
            <a:avLst/>
          </a:prstGeom>
        </p:spPr>
        <p:txBody>
          <a:bodyPr wrap="square">
            <a:spAutoFit/>
          </a:bodyPr>
          <a:lstStyle/>
          <a:p>
            <a:pPr marL="12700" marR="5080" algn="just">
              <a:lnSpc>
                <a:spcPct val="100000"/>
              </a:lnSpc>
            </a:pPr>
            <a:r>
              <a:rPr lang="fr-FR" spc="-5" dirty="0" smtClean="0">
                <a:solidFill>
                  <a:schemeClr val="bg1"/>
                </a:solidFill>
                <a:latin typeface="Arial"/>
                <a:cs typeface="Arial"/>
              </a:rPr>
              <a:t>La présence en masse de phytoplancton réduit également la pénétration de  </a:t>
            </a:r>
            <a:r>
              <a:rPr lang="fr-FR" dirty="0" smtClean="0">
                <a:solidFill>
                  <a:schemeClr val="bg1"/>
                </a:solidFill>
                <a:latin typeface="Arial"/>
                <a:cs typeface="Arial"/>
              </a:rPr>
              <a:t>la lumière </a:t>
            </a:r>
            <a:r>
              <a:rPr lang="fr-FR" spc="-5" dirty="0" smtClean="0">
                <a:solidFill>
                  <a:schemeClr val="bg1"/>
                </a:solidFill>
                <a:latin typeface="Arial"/>
                <a:cs typeface="Arial"/>
              </a:rPr>
              <a:t>à une </a:t>
            </a:r>
            <a:r>
              <a:rPr lang="fr-FR" dirty="0" smtClean="0">
                <a:solidFill>
                  <a:schemeClr val="bg1"/>
                </a:solidFill>
                <a:latin typeface="Arial"/>
                <a:cs typeface="Arial"/>
              </a:rPr>
              <a:t>profondeur où </a:t>
            </a:r>
            <a:r>
              <a:rPr lang="fr-FR" spc="-5" dirty="0" smtClean="0">
                <a:solidFill>
                  <a:schemeClr val="bg1"/>
                </a:solidFill>
                <a:latin typeface="Arial"/>
                <a:cs typeface="Arial"/>
              </a:rPr>
              <a:t>se </a:t>
            </a:r>
            <a:r>
              <a:rPr lang="fr-FR" dirty="0" smtClean="0">
                <a:solidFill>
                  <a:schemeClr val="bg1"/>
                </a:solidFill>
                <a:latin typeface="Arial"/>
                <a:cs typeface="Arial"/>
              </a:rPr>
              <a:t>trouvent des algues </a:t>
            </a:r>
            <a:r>
              <a:rPr lang="fr-FR" spc="-5" dirty="0" smtClean="0">
                <a:solidFill>
                  <a:schemeClr val="bg1"/>
                </a:solidFill>
                <a:latin typeface="Arial"/>
                <a:cs typeface="Arial"/>
              </a:rPr>
              <a:t>et </a:t>
            </a:r>
            <a:r>
              <a:rPr lang="fr-FR" dirty="0" smtClean="0">
                <a:solidFill>
                  <a:schemeClr val="bg1"/>
                </a:solidFill>
                <a:latin typeface="Arial"/>
                <a:cs typeface="Arial"/>
              </a:rPr>
              <a:t>herbiers.  </a:t>
            </a:r>
            <a:r>
              <a:rPr lang="fr-FR" spc="190" dirty="0" smtClean="0">
                <a:solidFill>
                  <a:schemeClr val="bg1"/>
                </a:solidFill>
                <a:latin typeface="Arial"/>
                <a:cs typeface="Arial"/>
              </a:rPr>
              <a:t> </a:t>
            </a:r>
            <a:r>
              <a:rPr lang="fr-FR" dirty="0" smtClean="0">
                <a:solidFill>
                  <a:schemeClr val="bg1"/>
                </a:solidFill>
                <a:latin typeface="Arial"/>
                <a:cs typeface="Arial"/>
              </a:rPr>
              <a:t>Lorsque les nutriments sont	épuisés, les </a:t>
            </a:r>
            <a:r>
              <a:rPr lang="fr-FR" spc="-5" dirty="0" smtClean="0">
                <a:solidFill>
                  <a:schemeClr val="bg1"/>
                </a:solidFill>
                <a:latin typeface="Arial"/>
                <a:cs typeface="Arial"/>
              </a:rPr>
              <a:t>efflorescences </a:t>
            </a:r>
            <a:r>
              <a:rPr lang="fr-FR" dirty="0" smtClean="0">
                <a:solidFill>
                  <a:schemeClr val="bg1"/>
                </a:solidFill>
                <a:latin typeface="Arial"/>
                <a:cs typeface="Arial"/>
              </a:rPr>
              <a:t>algales liées </a:t>
            </a:r>
            <a:r>
              <a:rPr lang="fr-FR" spc="-5" dirty="0" smtClean="0">
                <a:solidFill>
                  <a:schemeClr val="bg1"/>
                </a:solidFill>
                <a:latin typeface="Arial"/>
                <a:cs typeface="Arial"/>
              </a:rPr>
              <a:t>à l’enrichissement  e</a:t>
            </a:r>
            <a:r>
              <a:rPr lang="fr-FR" dirty="0" smtClean="0">
                <a:solidFill>
                  <a:schemeClr val="bg1"/>
                </a:solidFill>
                <a:latin typeface="Arial"/>
                <a:cs typeface="Arial"/>
              </a:rPr>
              <a:t>n </a:t>
            </a:r>
            <a:r>
              <a:rPr lang="fr-FR" spc="-5" dirty="0" smtClean="0">
                <a:solidFill>
                  <a:schemeClr val="bg1"/>
                </a:solidFill>
                <a:latin typeface="Arial"/>
                <a:cs typeface="Arial"/>
              </a:rPr>
              <a:t>nutriment</a:t>
            </a:r>
            <a:r>
              <a:rPr lang="fr-FR" dirty="0" smtClean="0">
                <a:solidFill>
                  <a:schemeClr val="bg1"/>
                </a:solidFill>
                <a:latin typeface="Arial"/>
                <a:cs typeface="Arial"/>
              </a:rPr>
              <a:t>s </a:t>
            </a:r>
            <a:r>
              <a:rPr lang="fr-FR" spc="-10" dirty="0" smtClean="0">
                <a:solidFill>
                  <a:schemeClr val="bg1"/>
                </a:solidFill>
                <a:latin typeface="Arial"/>
                <a:cs typeface="Arial"/>
              </a:rPr>
              <a:t>s</a:t>
            </a:r>
            <a:r>
              <a:rPr lang="fr-FR" spc="-5" dirty="0" smtClean="0">
                <a:solidFill>
                  <a:schemeClr val="bg1"/>
                </a:solidFill>
                <a:latin typeface="Arial"/>
                <a:cs typeface="Arial"/>
              </a:rPr>
              <a:t>e décomposen</a:t>
            </a:r>
            <a:r>
              <a:rPr lang="fr-FR" dirty="0" smtClean="0">
                <a:solidFill>
                  <a:schemeClr val="bg1"/>
                </a:solidFill>
                <a:latin typeface="Arial"/>
                <a:cs typeface="Arial"/>
              </a:rPr>
              <a:t>t </a:t>
            </a:r>
            <a:r>
              <a:rPr lang="fr-FR" spc="-5" dirty="0" smtClean="0">
                <a:solidFill>
                  <a:schemeClr val="bg1"/>
                </a:solidFill>
                <a:latin typeface="Arial"/>
                <a:cs typeface="Arial"/>
              </a:rPr>
              <a:t>causan</a:t>
            </a:r>
            <a:r>
              <a:rPr lang="fr-FR" dirty="0" smtClean="0">
                <a:solidFill>
                  <a:schemeClr val="bg1"/>
                </a:solidFill>
                <a:latin typeface="Arial"/>
                <a:cs typeface="Arial"/>
              </a:rPr>
              <a:t>t </a:t>
            </a:r>
            <a:r>
              <a:rPr lang="fr-FR" spc="-5" dirty="0" smtClean="0">
                <a:solidFill>
                  <a:schemeClr val="bg1"/>
                </a:solidFill>
                <a:latin typeface="Arial"/>
                <a:cs typeface="Arial"/>
              </a:rPr>
              <a:t>un appauvrissement e</a:t>
            </a:r>
            <a:r>
              <a:rPr lang="fr-FR" dirty="0" smtClean="0">
                <a:solidFill>
                  <a:schemeClr val="bg1"/>
                </a:solidFill>
                <a:latin typeface="Arial"/>
                <a:cs typeface="Arial"/>
              </a:rPr>
              <a:t>n O</a:t>
            </a:r>
            <a:r>
              <a:rPr lang="fr-FR" baseline="-25000" dirty="0" smtClean="0">
                <a:solidFill>
                  <a:schemeClr val="bg1"/>
                </a:solidFill>
                <a:latin typeface="Arial"/>
                <a:cs typeface="Arial"/>
              </a:rPr>
              <a:t>2</a:t>
            </a:r>
            <a:r>
              <a:rPr lang="fr-FR" dirty="0" smtClean="0">
                <a:solidFill>
                  <a:schemeClr val="bg1"/>
                </a:solidFill>
                <a:latin typeface="Arial"/>
                <a:cs typeface="Arial"/>
              </a:rPr>
              <a:t> </a:t>
            </a:r>
            <a:r>
              <a:rPr lang="fr-FR" spc="-10" dirty="0" smtClean="0">
                <a:solidFill>
                  <a:schemeClr val="bg1"/>
                </a:solidFill>
                <a:latin typeface="Arial"/>
                <a:cs typeface="Arial"/>
              </a:rPr>
              <a:t>e</a:t>
            </a:r>
            <a:r>
              <a:rPr lang="fr-FR" spc="-5" dirty="0" smtClean="0">
                <a:solidFill>
                  <a:schemeClr val="bg1"/>
                </a:solidFill>
                <a:latin typeface="Arial"/>
                <a:cs typeface="Arial"/>
              </a:rPr>
              <a:t>t éventuellemen</a:t>
            </a:r>
            <a:r>
              <a:rPr lang="fr-FR" dirty="0" smtClean="0">
                <a:solidFill>
                  <a:schemeClr val="bg1"/>
                </a:solidFill>
                <a:latin typeface="Arial"/>
                <a:cs typeface="Arial"/>
              </a:rPr>
              <a:t>t </a:t>
            </a:r>
            <a:r>
              <a:rPr lang="fr-FR" spc="-5" dirty="0" smtClean="0">
                <a:solidFill>
                  <a:schemeClr val="bg1"/>
                </a:solidFill>
                <a:latin typeface="Arial"/>
                <a:cs typeface="Arial"/>
              </a:rPr>
              <a:t>l</a:t>
            </a:r>
            <a:r>
              <a:rPr lang="fr-FR" dirty="0" smtClean="0">
                <a:solidFill>
                  <a:schemeClr val="bg1"/>
                </a:solidFill>
                <a:latin typeface="Arial"/>
                <a:cs typeface="Arial"/>
              </a:rPr>
              <a:t>a </a:t>
            </a:r>
            <a:r>
              <a:rPr lang="fr-FR" spc="-5" dirty="0" smtClean="0">
                <a:solidFill>
                  <a:schemeClr val="bg1"/>
                </a:solidFill>
                <a:latin typeface="Arial"/>
                <a:cs typeface="Arial"/>
              </a:rPr>
              <a:t>mor</a:t>
            </a:r>
            <a:r>
              <a:rPr lang="fr-FR" dirty="0" smtClean="0">
                <a:solidFill>
                  <a:schemeClr val="bg1"/>
                </a:solidFill>
                <a:latin typeface="Arial"/>
                <a:cs typeface="Arial"/>
              </a:rPr>
              <a:t>t </a:t>
            </a:r>
            <a:r>
              <a:rPr lang="fr-FR" spc="-5" dirty="0" smtClean="0">
                <a:solidFill>
                  <a:schemeClr val="bg1"/>
                </a:solidFill>
                <a:latin typeface="Arial"/>
                <a:cs typeface="Arial"/>
              </a:rPr>
              <a:t>d</a:t>
            </a:r>
            <a:r>
              <a:rPr lang="fr-FR" dirty="0" smtClean="0">
                <a:solidFill>
                  <a:schemeClr val="bg1"/>
                </a:solidFill>
                <a:latin typeface="Arial"/>
                <a:cs typeface="Arial"/>
              </a:rPr>
              <a:t>e </a:t>
            </a:r>
            <a:r>
              <a:rPr lang="fr-FR" spc="-5" dirty="0" smtClean="0">
                <a:solidFill>
                  <a:schemeClr val="bg1"/>
                </a:solidFill>
                <a:latin typeface="Arial"/>
                <a:cs typeface="Arial"/>
              </a:rPr>
              <a:t>poisson</a:t>
            </a:r>
            <a:r>
              <a:rPr lang="fr-FR" dirty="0" smtClean="0">
                <a:solidFill>
                  <a:schemeClr val="bg1"/>
                </a:solidFill>
                <a:latin typeface="Arial"/>
                <a:cs typeface="Arial"/>
              </a:rPr>
              <a:t>s </a:t>
            </a:r>
            <a:r>
              <a:rPr lang="fr-FR" spc="-10" dirty="0" smtClean="0">
                <a:solidFill>
                  <a:schemeClr val="bg1"/>
                </a:solidFill>
                <a:latin typeface="Arial"/>
                <a:cs typeface="Arial"/>
              </a:rPr>
              <a:t>et </a:t>
            </a:r>
            <a:r>
              <a:rPr lang="fr-FR" dirty="0" smtClean="0">
                <a:solidFill>
                  <a:schemeClr val="bg1"/>
                </a:solidFill>
                <a:latin typeface="Arial"/>
                <a:cs typeface="Arial"/>
              </a:rPr>
              <a:t>d’invertébrés benthiques </a:t>
            </a:r>
            <a:r>
              <a:rPr lang="fr-FR" spc="-5" dirty="0" smtClean="0">
                <a:solidFill>
                  <a:schemeClr val="bg1"/>
                </a:solidFill>
                <a:latin typeface="Arial"/>
                <a:cs typeface="Arial"/>
              </a:rPr>
              <a:t>et </a:t>
            </a:r>
            <a:r>
              <a:rPr lang="fr-FR" dirty="0" smtClean="0">
                <a:solidFill>
                  <a:schemeClr val="bg1"/>
                </a:solidFill>
                <a:latin typeface="Arial"/>
                <a:cs typeface="Arial"/>
              </a:rPr>
              <a:t>la formation de gaz toxique, l’hydrogène sulfuré  (H</a:t>
            </a:r>
            <a:r>
              <a:rPr lang="fr-FR" baseline="-25000" dirty="0" smtClean="0">
                <a:solidFill>
                  <a:schemeClr val="bg1"/>
                </a:solidFill>
                <a:latin typeface="Arial"/>
                <a:cs typeface="Arial"/>
              </a:rPr>
              <a:t>2</a:t>
            </a:r>
            <a:r>
              <a:rPr lang="fr-FR" dirty="0" smtClean="0">
                <a:solidFill>
                  <a:schemeClr val="bg1"/>
                </a:solidFill>
                <a:latin typeface="Arial"/>
                <a:cs typeface="Arial"/>
              </a:rPr>
              <a:t>S).</a:t>
            </a:r>
          </a:p>
          <a:p>
            <a:pPr marL="1236345" algn="just">
              <a:lnSpc>
                <a:spcPct val="100000"/>
              </a:lnSpc>
              <a:spcBef>
                <a:spcPts val="160"/>
              </a:spcBef>
            </a:pPr>
            <a:r>
              <a:rPr lang="fr-FR" b="1" spc="-5" dirty="0" smtClean="0">
                <a:solidFill>
                  <a:srgbClr val="FF0000"/>
                </a:solidFill>
                <a:latin typeface="Arial"/>
                <a:cs typeface="Arial"/>
              </a:rPr>
              <a:t>Dans le monde, quelque 245.000 km</a:t>
            </a:r>
            <a:r>
              <a:rPr lang="fr-FR" b="1" spc="-5" baseline="30000" dirty="0" smtClean="0">
                <a:solidFill>
                  <a:srgbClr val="FF0000"/>
                </a:solidFill>
                <a:latin typeface="Arial"/>
                <a:cs typeface="Arial"/>
              </a:rPr>
              <a:t>2</a:t>
            </a:r>
            <a:r>
              <a:rPr lang="fr-FR" b="1" spc="-5" dirty="0" smtClean="0">
                <a:solidFill>
                  <a:srgbClr val="FF0000"/>
                </a:solidFill>
                <a:latin typeface="Arial"/>
                <a:cs typeface="Arial"/>
              </a:rPr>
              <a:t> sont</a:t>
            </a:r>
            <a:r>
              <a:rPr lang="fr-FR" b="1" spc="-75" dirty="0" smtClean="0">
                <a:solidFill>
                  <a:srgbClr val="FF0000"/>
                </a:solidFill>
                <a:latin typeface="Arial"/>
                <a:cs typeface="Arial"/>
              </a:rPr>
              <a:t> </a:t>
            </a:r>
            <a:r>
              <a:rPr lang="fr-FR" b="1" spc="-5" dirty="0" smtClean="0">
                <a:solidFill>
                  <a:srgbClr val="FF0000"/>
                </a:solidFill>
                <a:latin typeface="Arial"/>
                <a:cs typeface="Arial"/>
              </a:rPr>
              <a:t>concernés.</a:t>
            </a:r>
            <a:endParaRPr lang="fr-FR" b="1" dirty="0">
              <a:solidFill>
                <a:srgbClr val="FF0000"/>
              </a:solidFill>
              <a:latin typeface="Arial"/>
              <a:cs typeface="Arial"/>
            </a:endParaRPr>
          </a:p>
        </p:txBody>
      </p:sp>
      <p:sp>
        <p:nvSpPr>
          <p:cNvPr id="13" name="object 11"/>
          <p:cNvSpPr txBox="1"/>
          <p:nvPr/>
        </p:nvSpPr>
        <p:spPr>
          <a:xfrm>
            <a:off x="1358900" y="31530"/>
            <a:ext cx="6019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L’eutrophisation</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1846659"/>
          </a:xfrm>
          <a:prstGeom prst="rect">
            <a:avLst/>
          </a:prstGeom>
          <a:solidFill>
            <a:schemeClr val="bg1"/>
          </a:solidFill>
        </p:spPr>
        <p:txBody>
          <a:bodyPr vert="horz" wrap="square" lIns="0" tIns="0" rIns="0" bIns="0" rtlCol="0">
            <a:spAutoFit/>
          </a:bodyPr>
          <a:lstStyle/>
          <a:p>
            <a:pPr algn="ctr"/>
            <a:r>
              <a:rPr lang="fr-FR" sz="6000" spc="-5" dirty="0" smtClean="0">
                <a:solidFill>
                  <a:schemeClr val="tx2">
                    <a:lumMod val="75000"/>
                  </a:schemeClr>
                </a:solidFill>
                <a:latin typeface="Arial" pitchFamily="34" charset="0"/>
                <a:cs typeface="Arial" pitchFamily="34" charset="0"/>
              </a:rPr>
              <a:t>Pollution par les munitions et par les grands cargos </a:t>
            </a:r>
            <a:endParaRPr lang="fr-FR" sz="6000" spc="-5"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101600" y="3565447"/>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lvl="0" algn="ctr" eaLnBrk="0" fontAlgn="base" hangingPunct="0">
              <a:spcBef>
                <a:spcPct val="0"/>
              </a:spcBef>
              <a:spcAft>
                <a:spcPct val="0"/>
              </a:spcAft>
            </a:pPr>
            <a:r>
              <a:rPr lang="fr-FR" altLang="fr-FR" sz="3200">
                <a:solidFill>
                  <a:srgbClr val="FF0000"/>
                </a:solidFill>
                <a:latin typeface="Arial" panose="020B0604020202020204" pitchFamily="34" charset="0"/>
                <a:cs typeface="Arial" panose="020B0604020202020204" pitchFamily="34" charset="0"/>
              </a:rPr>
              <a:t>Ammunition and large cargo pollution </a:t>
            </a:r>
            <a:endParaRPr lang="fr-FR" altLang="fr-FR" sz="3200" dirty="0">
              <a:solidFill>
                <a:srgbClr val="FF0000"/>
              </a:solidFill>
              <a:latin typeface="Arial" panose="020B0604020202020204" pitchFamily="34" charset="0"/>
              <a:cs typeface="Arial" panose="020B0604020202020204"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smtClean="0">
                <a:solidFill>
                  <a:schemeClr val="tx2">
                    <a:lumMod val="75000"/>
                  </a:schemeClr>
                </a:solidFill>
                <a:latin typeface="Arial" pitchFamily="34" charset="0"/>
                <a:cs typeface="Arial" pitchFamily="34" charset="0"/>
              </a:rPr>
              <a:t>10</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1054100" y="4667824"/>
            <a:ext cx="6172200" cy="589913"/>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000" spc="-5" dirty="0" smtClean="0">
                <a:solidFill>
                  <a:schemeClr val="bg1"/>
                </a:solidFill>
                <a:latin typeface="Arial" pitchFamily="34" charset="0"/>
                <a:cs typeface="Arial" pitchFamily="34" charset="0"/>
              </a:rPr>
              <a:t>1. Les munitions sous marines</a:t>
            </a:r>
            <a:r>
              <a:rPr lang="fr-FR" sz="2000" spc="-10" dirty="0" smtClean="0">
                <a:solidFill>
                  <a:schemeClr val="bg1"/>
                </a:solidFill>
                <a:latin typeface="Arial" pitchFamily="34" charset="0"/>
                <a:cs typeface="Arial" pitchFamily="34" charset="0"/>
              </a:rPr>
              <a:t>.</a:t>
            </a:r>
            <a:r>
              <a:rPr lang="fr-FR" sz="2000" kern="0" spc="-5" dirty="0" smtClean="0">
                <a:solidFill>
                  <a:schemeClr val="bg1"/>
                </a:solidFill>
                <a:latin typeface="Arial" pitchFamily="34" charset="0"/>
                <a:cs typeface="Arial" pitchFamily="34" charset="0"/>
              </a:rPr>
              <a:t> </a:t>
            </a:r>
            <a:endParaRPr lang="fr-FR" sz="2000" kern="0" spc="-5" dirty="0">
              <a:solidFill>
                <a:schemeClr val="bg1"/>
              </a:solidFill>
              <a:latin typeface="Arial" pitchFamily="34" charset="0"/>
              <a:cs typeface="Arial" pitchFamily="34" charset="0"/>
            </a:endParaRPr>
          </a:p>
          <a:p>
            <a:r>
              <a:rPr lang="fr-FR" sz="2000" spc="-5" dirty="0" smtClean="0">
                <a:solidFill>
                  <a:schemeClr val="bg1"/>
                </a:solidFill>
                <a:latin typeface="Arial" pitchFamily="34" charset="0"/>
                <a:cs typeface="Arial" pitchFamily="34" charset="0"/>
              </a:rPr>
              <a:t>2. La </a:t>
            </a:r>
            <a:r>
              <a:rPr lang="fr-FR" sz="2000" spc="-5" dirty="0">
                <a:solidFill>
                  <a:schemeClr val="bg1"/>
                </a:solidFill>
                <a:latin typeface="Arial" pitchFamily="34" charset="0"/>
                <a:cs typeface="Arial" pitchFamily="34" charset="0"/>
              </a:rPr>
              <a:t>pollution par les cargos, pétroliers et paquebots</a:t>
            </a:r>
          </a:p>
        </p:txBody>
      </p:sp>
    </p:spTree>
    <p:extLst>
      <p:ext uri="{BB962C8B-B14F-4D97-AF65-F5344CB8AC3E}">
        <p14:creationId xmlns:p14="http://schemas.microsoft.com/office/powerpoint/2010/main" val="3368298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AutoShape 4" descr="Résultat de recherche d'images pour &quot;eutrophis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6742" name="AutoShape 6" descr="Résultat de recherche d'images pour &quot;eutrophis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6744" name="AutoShape 8" descr="https://www.zonebayonne.com/2015/pages/LACS/images/processus%20d'eutrophis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6746" name="AutoShape 10" descr="https://www.zonebayonne.com/2015/pages/LACS/images/processus%20d'eutrophis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6748" name="AutoShape 12" descr="https://www.zonebayonne.com/2015/pages/LACS/images/processus%20d'eutrophis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6751" name="Picture 15" descr="Résultat de recherche d'images pour &quot;pollution mediterranée munitions&quot;"/>
          <p:cNvPicPr>
            <a:picLocks noChangeAspect="1" noChangeArrowheads="1"/>
          </p:cNvPicPr>
          <p:nvPr/>
        </p:nvPicPr>
        <p:blipFill>
          <a:blip r:embed="rId2"/>
          <a:srcRect/>
          <a:stretch>
            <a:fillRect/>
          </a:stretch>
        </p:blipFill>
        <p:spPr bwMode="auto">
          <a:xfrm>
            <a:off x="215901" y="755650"/>
            <a:ext cx="4190999" cy="3657599"/>
          </a:xfrm>
          <a:prstGeom prst="rect">
            <a:avLst/>
          </a:prstGeom>
          <a:noFill/>
        </p:spPr>
      </p:pic>
      <p:pic>
        <p:nvPicPr>
          <p:cNvPr id="116753" name="Picture 17" descr="Résultat de recherche d'images pour &quot;pollution mediterranée char&quot;"/>
          <p:cNvPicPr>
            <a:picLocks noChangeAspect="1" noChangeArrowheads="1"/>
          </p:cNvPicPr>
          <p:nvPr/>
        </p:nvPicPr>
        <p:blipFill>
          <a:blip r:embed="rId3"/>
          <a:srcRect/>
          <a:stretch>
            <a:fillRect/>
          </a:stretch>
        </p:blipFill>
        <p:spPr bwMode="auto">
          <a:xfrm>
            <a:off x="4514850" y="793749"/>
            <a:ext cx="4362450" cy="3581400"/>
          </a:xfrm>
          <a:prstGeom prst="rect">
            <a:avLst/>
          </a:prstGeom>
          <a:noFill/>
        </p:spPr>
      </p:pic>
      <p:sp>
        <p:nvSpPr>
          <p:cNvPr id="14" name="Rectangle 13"/>
          <p:cNvSpPr/>
          <p:nvPr/>
        </p:nvSpPr>
        <p:spPr>
          <a:xfrm>
            <a:off x="-31093" y="4411524"/>
            <a:ext cx="8902700" cy="1754326"/>
          </a:xfrm>
          <a:prstGeom prst="rect">
            <a:avLst/>
          </a:prstGeom>
        </p:spPr>
        <p:txBody>
          <a:bodyPr wrap="square">
            <a:spAutoFit/>
          </a:bodyPr>
          <a:lstStyle/>
          <a:p>
            <a:pPr algn="just"/>
            <a:r>
              <a:rPr lang="fr-FR" b="1" dirty="0" smtClean="0">
                <a:solidFill>
                  <a:srgbClr val="FF0000"/>
                </a:solidFill>
                <a:latin typeface="Arial" pitchFamily="34" charset="0"/>
                <a:cs typeface="Arial" pitchFamily="34" charset="0"/>
              </a:rPr>
              <a:t>Des dépotoirs à munitions au fond de l'eau </a:t>
            </a:r>
          </a:p>
          <a:p>
            <a:pPr algn="just"/>
            <a:r>
              <a:rPr lang="fr-FR" dirty="0" smtClean="0">
                <a:solidFill>
                  <a:schemeClr val="bg1"/>
                </a:solidFill>
                <a:latin typeface="Arial" pitchFamily="34" charset="0"/>
                <a:cs typeface="Arial" pitchFamily="34" charset="0"/>
              </a:rPr>
              <a:t>A la suite de la première guerre mondiale des grandes quantités de munitions,  notamment des munitions conventionnelles telles que des bombes, des  grenades, des torpilles et des mines, ainsi que des dispositifs incendiaires au  phosphore et des munitions chimiques contenant par exemple du gaz moutarde, ont été immergées </a:t>
            </a:r>
          </a:p>
          <a:p>
            <a:pPr algn="just"/>
            <a:r>
              <a:rPr lang="fr-FR" dirty="0" smtClean="0">
                <a:solidFill>
                  <a:schemeClr val="bg1"/>
                </a:solidFill>
                <a:latin typeface="Arial" pitchFamily="34" charset="0"/>
                <a:cs typeface="Arial" pitchFamily="34" charset="0"/>
              </a:rPr>
              <a:t>Plus d'1 million de t de  munitions non explosées (déchets  chimiques, radioactifs,...). </a:t>
            </a:r>
            <a:endParaRPr lang="fr-FR" dirty="0">
              <a:solidFill>
                <a:schemeClr val="bg1"/>
              </a:solidFill>
              <a:latin typeface="Arial" pitchFamily="34" charset="0"/>
              <a:cs typeface="Arial" pitchFamily="34" charset="0"/>
            </a:endParaRPr>
          </a:p>
        </p:txBody>
      </p:sp>
      <p:sp>
        <p:nvSpPr>
          <p:cNvPr id="12" name="object 11"/>
          <p:cNvSpPr txBox="1"/>
          <p:nvPr/>
        </p:nvSpPr>
        <p:spPr>
          <a:xfrm>
            <a:off x="2425700" y="31530"/>
            <a:ext cx="4876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par </a:t>
            </a:r>
            <a:r>
              <a:rPr lang="fr-FR" sz="3200" dirty="0" smtClean="0">
                <a:solidFill>
                  <a:schemeClr val="tx2">
                    <a:lumMod val="75000"/>
                  </a:schemeClr>
                </a:solidFill>
                <a:latin typeface="Arial" pitchFamily="34" charset="0"/>
                <a:cs typeface="Arial" pitchFamily="34" charset="0"/>
              </a:rPr>
              <a:t>les </a:t>
            </a:r>
            <a:r>
              <a:rPr lang="fr-FR" sz="3200" spc="-5" dirty="0" smtClean="0">
                <a:solidFill>
                  <a:schemeClr val="tx2">
                    <a:lumMod val="75000"/>
                  </a:schemeClr>
                </a:solidFill>
                <a:latin typeface="Arial" pitchFamily="34" charset="0"/>
                <a:cs typeface="Arial" pitchFamily="34" charset="0"/>
              </a:rPr>
              <a:t>munitions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emarin.fr/sites/default/files/tl_files/_media/Newsletter/Photos%20Newsletter/2014/Fevrier%202014/Semaine%2009/atlemarin.jpg">
            <a:hlinkClick r:id="rId2"/>
          </p:cNvPr>
          <p:cNvPicPr>
            <a:picLocks noChangeAspect="1" noChangeArrowheads="1"/>
          </p:cNvPicPr>
          <p:nvPr/>
        </p:nvPicPr>
        <p:blipFill>
          <a:blip r:embed="rId3" cstate="print"/>
          <a:srcRect/>
          <a:stretch>
            <a:fillRect/>
          </a:stretch>
        </p:blipFill>
        <p:spPr bwMode="auto">
          <a:xfrm>
            <a:off x="6083300" y="590110"/>
            <a:ext cx="2895600" cy="2286000"/>
          </a:xfrm>
          <a:prstGeom prst="rect">
            <a:avLst/>
          </a:prstGeom>
          <a:noFill/>
        </p:spPr>
      </p:pic>
      <p:sp>
        <p:nvSpPr>
          <p:cNvPr id="6" name="object 7"/>
          <p:cNvSpPr txBox="1"/>
          <p:nvPr/>
        </p:nvSpPr>
        <p:spPr>
          <a:xfrm>
            <a:off x="215900" y="3803650"/>
            <a:ext cx="8763000" cy="2215991"/>
          </a:xfrm>
          <a:prstGeom prst="rect">
            <a:avLst/>
          </a:prstGeom>
        </p:spPr>
        <p:txBody>
          <a:bodyPr vert="horz" wrap="square" lIns="0" tIns="0" rIns="0" bIns="0" rtlCol="0">
            <a:spAutoFit/>
          </a:bodyPr>
          <a:lstStyle/>
          <a:p>
            <a:pPr marL="12700" algn="just">
              <a:lnSpc>
                <a:spcPct val="100000"/>
              </a:lnSpc>
            </a:pPr>
            <a:r>
              <a:rPr sz="1800" dirty="0">
                <a:solidFill>
                  <a:srgbClr val="FFFFFF"/>
                </a:solidFill>
                <a:latin typeface="Arial" pitchFamily="34" charset="0"/>
                <a:cs typeface="Arial" pitchFamily="34" charset="0"/>
              </a:rPr>
              <a:t>Produits chimiques libérés par les munitions risquant  </a:t>
            </a:r>
            <a:r>
              <a:rPr sz="1800" spc="-5" dirty="0">
                <a:solidFill>
                  <a:srgbClr val="FFFFFF"/>
                </a:solidFill>
                <a:latin typeface="Arial" pitchFamily="34" charset="0"/>
                <a:cs typeface="Arial" pitchFamily="34" charset="0"/>
              </a:rPr>
              <a:t>d’avoir des impacts négatifs sur les </a:t>
            </a:r>
            <a:r>
              <a:rPr sz="1800" spc="-5" dirty="0" err="1">
                <a:solidFill>
                  <a:srgbClr val="FFFFFF"/>
                </a:solidFill>
                <a:latin typeface="Arial" pitchFamily="34" charset="0"/>
                <a:cs typeface="Arial" pitchFamily="34" charset="0"/>
              </a:rPr>
              <a:t>écosystèmes</a:t>
            </a:r>
            <a:r>
              <a:rPr sz="1800" spc="-75" dirty="0">
                <a:solidFill>
                  <a:srgbClr val="FFFFFF"/>
                </a:solidFill>
                <a:latin typeface="Arial" pitchFamily="34" charset="0"/>
                <a:cs typeface="Arial" pitchFamily="34" charset="0"/>
              </a:rPr>
              <a:t> </a:t>
            </a:r>
            <a:r>
              <a:rPr sz="1800" spc="-5" dirty="0" err="1" smtClean="0">
                <a:solidFill>
                  <a:srgbClr val="FFFFFF"/>
                </a:solidFill>
                <a:latin typeface="Arial" pitchFamily="34" charset="0"/>
                <a:cs typeface="Arial" pitchFamily="34" charset="0"/>
              </a:rPr>
              <a:t>marins</a:t>
            </a:r>
            <a:r>
              <a:rPr lang="fr-FR" sz="1800" spc="-5" dirty="0" smtClean="0">
                <a:solidFill>
                  <a:srgbClr val="FFFFFF"/>
                </a:solidFill>
                <a:latin typeface="Arial" pitchFamily="34" charset="0"/>
                <a:cs typeface="Arial" pitchFamily="34" charset="0"/>
              </a:rPr>
              <a:t>.</a:t>
            </a:r>
            <a:r>
              <a:rPr lang="fr-FR" b="1" spc="-5" dirty="0" smtClean="0">
                <a:solidFill>
                  <a:srgbClr val="FF0000"/>
                </a:solidFill>
                <a:latin typeface="Arial"/>
                <a:cs typeface="Arial"/>
              </a:rPr>
              <a:t> Libération de produits</a:t>
            </a:r>
            <a:r>
              <a:rPr lang="fr-FR" b="1" spc="-45" dirty="0" smtClean="0">
                <a:solidFill>
                  <a:srgbClr val="FF0000"/>
                </a:solidFill>
                <a:latin typeface="Arial"/>
                <a:cs typeface="Arial"/>
              </a:rPr>
              <a:t> </a:t>
            </a:r>
            <a:r>
              <a:rPr lang="fr-FR" b="1" spc="-5" dirty="0" smtClean="0">
                <a:solidFill>
                  <a:srgbClr val="FF0000"/>
                </a:solidFill>
                <a:latin typeface="Arial"/>
                <a:cs typeface="Arial"/>
              </a:rPr>
              <a:t>toxiques:</a:t>
            </a:r>
            <a:endParaRPr lang="fr-FR" dirty="0" smtClean="0">
              <a:solidFill>
                <a:srgbClr val="FF0000"/>
              </a:solidFill>
              <a:latin typeface="Arial"/>
              <a:cs typeface="Arial"/>
            </a:endParaRPr>
          </a:p>
          <a:p>
            <a:pPr marL="12700" marR="7620" algn="just">
              <a:lnSpc>
                <a:spcPct val="100000"/>
              </a:lnSpc>
              <a:spcBef>
                <a:spcPts val="5"/>
              </a:spcBef>
            </a:pPr>
            <a:r>
              <a:rPr lang="fr-FR" spc="-5" dirty="0" smtClean="0">
                <a:solidFill>
                  <a:srgbClr val="FFFFFF"/>
                </a:solidFill>
                <a:latin typeface="Arial"/>
                <a:cs typeface="Arial"/>
              </a:rPr>
              <a:t>Des études ont montré que, suivant la nature de la munition et les conditions de son  immersion, le niveau de corrosion générant une </a:t>
            </a:r>
            <a:r>
              <a:rPr lang="fr-FR" dirty="0" smtClean="0">
                <a:solidFill>
                  <a:srgbClr val="FFFFFF"/>
                </a:solidFill>
                <a:latin typeface="Arial"/>
                <a:cs typeface="Arial"/>
              </a:rPr>
              <a:t>fuite intervient après 10 à 400</a:t>
            </a:r>
            <a:r>
              <a:rPr lang="fr-FR" spc="10" dirty="0" smtClean="0">
                <a:solidFill>
                  <a:srgbClr val="FFFFFF"/>
                </a:solidFill>
                <a:latin typeface="Arial"/>
                <a:cs typeface="Arial"/>
              </a:rPr>
              <a:t> </a:t>
            </a:r>
            <a:r>
              <a:rPr lang="fr-FR" dirty="0" smtClean="0">
                <a:solidFill>
                  <a:srgbClr val="FFFFFF"/>
                </a:solidFill>
                <a:latin typeface="Arial"/>
                <a:cs typeface="Arial"/>
              </a:rPr>
              <a:t>ans.</a:t>
            </a:r>
            <a:endParaRPr lang="fr-FR" dirty="0" smtClean="0">
              <a:latin typeface="Arial"/>
              <a:cs typeface="Arial"/>
            </a:endParaRPr>
          </a:p>
          <a:p>
            <a:pPr marL="12700" marR="5080" algn="just">
              <a:lnSpc>
                <a:spcPct val="100000"/>
              </a:lnSpc>
            </a:pPr>
            <a:r>
              <a:rPr lang="fr-FR" spc="-5" dirty="0" smtClean="0">
                <a:solidFill>
                  <a:srgbClr val="FFFFFF"/>
                </a:solidFill>
                <a:latin typeface="Arial"/>
                <a:cs typeface="Arial"/>
              </a:rPr>
              <a:t>Les contaminants possible sont nombreux </a:t>
            </a:r>
            <a:r>
              <a:rPr lang="fr-FR" dirty="0" smtClean="0">
                <a:solidFill>
                  <a:srgbClr val="FFFFFF"/>
                </a:solidFill>
                <a:latin typeface="Arial"/>
                <a:cs typeface="Arial"/>
              </a:rPr>
              <a:t>: </a:t>
            </a:r>
            <a:r>
              <a:rPr lang="fr-FR" spc="-5" dirty="0" smtClean="0">
                <a:solidFill>
                  <a:srgbClr val="FFFFFF"/>
                </a:solidFill>
                <a:latin typeface="Arial"/>
                <a:cs typeface="Arial"/>
              </a:rPr>
              <a:t>plomb, arsenic, antimoine, méthyl-mercure,  azoture de plomb, trinitrotoluène, </a:t>
            </a:r>
            <a:r>
              <a:rPr lang="fr-FR" spc="-5" dirty="0" err="1" smtClean="0">
                <a:solidFill>
                  <a:srgbClr val="FFFFFF"/>
                </a:solidFill>
                <a:latin typeface="Arial"/>
                <a:cs typeface="Arial"/>
              </a:rPr>
              <a:t>nitratephosgène</a:t>
            </a:r>
            <a:r>
              <a:rPr lang="fr-FR" spc="-5" dirty="0" smtClean="0">
                <a:solidFill>
                  <a:srgbClr val="FFFFFF"/>
                </a:solidFill>
                <a:latin typeface="Arial"/>
                <a:cs typeface="Arial"/>
              </a:rPr>
              <a:t>, acide cyanhydrique, chlorure de  </a:t>
            </a:r>
            <a:r>
              <a:rPr lang="fr-FR" spc="-5" dirty="0" err="1" smtClean="0">
                <a:solidFill>
                  <a:srgbClr val="FFFFFF"/>
                </a:solidFill>
                <a:latin typeface="Arial"/>
                <a:cs typeface="Arial"/>
              </a:rPr>
              <a:t>cyanogène,chloropicrine</a:t>
            </a:r>
            <a:r>
              <a:rPr lang="fr-FR" spc="-5" dirty="0" smtClean="0">
                <a:solidFill>
                  <a:srgbClr val="FFFFFF"/>
                </a:solidFill>
                <a:latin typeface="Arial"/>
                <a:cs typeface="Arial"/>
              </a:rPr>
              <a:t>, ypérite, etc. Le devenir de ces contaminants dans l’eau et leur effet  </a:t>
            </a:r>
            <a:r>
              <a:rPr lang="fr-FR" dirty="0" smtClean="0">
                <a:solidFill>
                  <a:srgbClr val="FFFFFF"/>
                </a:solidFill>
                <a:latin typeface="Arial"/>
                <a:cs typeface="Arial"/>
              </a:rPr>
              <a:t>sur les espèces sont très mal</a:t>
            </a:r>
            <a:r>
              <a:rPr lang="fr-FR" spc="-75" dirty="0" smtClean="0">
                <a:solidFill>
                  <a:srgbClr val="FFFFFF"/>
                </a:solidFill>
                <a:latin typeface="Arial"/>
                <a:cs typeface="Arial"/>
              </a:rPr>
              <a:t> </a:t>
            </a:r>
            <a:r>
              <a:rPr lang="fr-FR" dirty="0" smtClean="0">
                <a:solidFill>
                  <a:srgbClr val="FFFFFF"/>
                </a:solidFill>
                <a:latin typeface="Arial"/>
                <a:cs typeface="Arial"/>
              </a:rPr>
              <a:t>connus.</a:t>
            </a:r>
            <a:endParaRPr sz="1800" dirty="0">
              <a:latin typeface="Arial" pitchFamily="34" charset="0"/>
              <a:cs typeface="Arial" pitchFamily="34" charset="0"/>
            </a:endParaRPr>
          </a:p>
        </p:txBody>
      </p:sp>
      <p:sp>
        <p:nvSpPr>
          <p:cNvPr id="7" name="object 2"/>
          <p:cNvSpPr/>
          <p:nvPr/>
        </p:nvSpPr>
        <p:spPr>
          <a:xfrm>
            <a:off x="215900" y="588772"/>
            <a:ext cx="5791200" cy="3291078"/>
          </a:xfrm>
          <a:prstGeom prst="rect">
            <a:avLst/>
          </a:prstGeom>
          <a:blipFill>
            <a:blip r:embed="rId4" cstate="print"/>
            <a:stretch>
              <a:fillRect/>
            </a:stretch>
          </a:blipFill>
        </p:spPr>
        <p:txBody>
          <a:bodyPr wrap="square" lIns="0" tIns="0" rIns="0" bIns="0" rtlCol="0"/>
          <a:lstStyle/>
          <a:p>
            <a:endParaRPr/>
          </a:p>
        </p:txBody>
      </p:sp>
      <p:sp>
        <p:nvSpPr>
          <p:cNvPr id="10" name="Rectangle 9"/>
          <p:cNvSpPr/>
          <p:nvPr/>
        </p:nvSpPr>
        <p:spPr>
          <a:xfrm>
            <a:off x="6007100" y="2928719"/>
            <a:ext cx="2895600" cy="646331"/>
          </a:xfrm>
          <a:prstGeom prst="rect">
            <a:avLst/>
          </a:prstGeom>
        </p:spPr>
        <p:txBody>
          <a:bodyPr wrap="square">
            <a:spAutoFit/>
          </a:bodyPr>
          <a:lstStyle/>
          <a:p>
            <a:pPr marL="12700" algn="ctr">
              <a:lnSpc>
                <a:spcPct val="100000"/>
              </a:lnSpc>
              <a:spcBef>
                <a:spcPts val="20"/>
              </a:spcBef>
            </a:pPr>
            <a:r>
              <a:rPr lang="fr-FR" b="1" spc="-5" dirty="0" smtClean="0">
                <a:solidFill>
                  <a:srgbClr val="FF0000"/>
                </a:solidFill>
                <a:latin typeface="Arial" pitchFamily="34" charset="0"/>
                <a:cs typeface="Arial" pitchFamily="34" charset="0"/>
              </a:rPr>
              <a:t>Héritage de </a:t>
            </a:r>
            <a:r>
              <a:rPr lang="fr-FR" b="1" dirty="0" smtClean="0">
                <a:solidFill>
                  <a:srgbClr val="FF0000"/>
                </a:solidFill>
                <a:latin typeface="Arial" pitchFamily="34" charset="0"/>
                <a:cs typeface="Arial" pitchFamily="34" charset="0"/>
              </a:rPr>
              <a:t>guerre: Mines et</a:t>
            </a:r>
            <a:r>
              <a:rPr lang="fr-FR" b="1" spc="55" dirty="0" smtClean="0">
                <a:solidFill>
                  <a:srgbClr val="FF0000"/>
                </a:solidFill>
                <a:latin typeface="Arial" pitchFamily="34" charset="0"/>
                <a:cs typeface="Arial" pitchFamily="34" charset="0"/>
              </a:rPr>
              <a:t> </a:t>
            </a:r>
            <a:r>
              <a:rPr lang="fr-FR" b="1" dirty="0" smtClean="0">
                <a:solidFill>
                  <a:srgbClr val="FF0000"/>
                </a:solidFill>
                <a:latin typeface="Arial" pitchFamily="34" charset="0"/>
                <a:cs typeface="Arial" pitchFamily="34" charset="0"/>
              </a:rPr>
              <a:t>épaves</a:t>
            </a:r>
            <a:endParaRPr lang="fr-FR" b="1" dirty="0">
              <a:solidFill>
                <a:srgbClr val="FF0000"/>
              </a:solidFill>
              <a:latin typeface="Arial" pitchFamily="34" charset="0"/>
              <a:cs typeface="Arial" pitchFamily="34" charset="0"/>
            </a:endParaRPr>
          </a:p>
        </p:txBody>
      </p:sp>
      <p:sp>
        <p:nvSpPr>
          <p:cNvPr id="8" name="object 11"/>
          <p:cNvSpPr txBox="1"/>
          <p:nvPr/>
        </p:nvSpPr>
        <p:spPr>
          <a:xfrm>
            <a:off x="2010063" y="35215"/>
            <a:ext cx="4876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par </a:t>
            </a:r>
            <a:r>
              <a:rPr lang="fr-FR" sz="3200" dirty="0" smtClean="0">
                <a:solidFill>
                  <a:schemeClr val="tx2">
                    <a:lumMod val="75000"/>
                  </a:schemeClr>
                </a:solidFill>
                <a:latin typeface="Arial" pitchFamily="34" charset="0"/>
                <a:cs typeface="Arial" pitchFamily="34" charset="0"/>
              </a:rPr>
              <a:t>les </a:t>
            </a:r>
            <a:r>
              <a:rPr lang="fr-FR" sz="3200" spc="-5" dirty="0" smtClean="0">
                <a:solidFill>
                  <a:schemeClr val="tx2">
                    <a:lumMod val="75000"/>
                  </a:schemeClr>
                </a:solidFill>
                <a:latin typeface="Arial" pitchFamily="34" charset="0"/>
                <a:cs typeface="Arial" pitchFamily="34" charset="0"/>
              </a:rPr>
              <a:t>munitions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descr="Résultat de recherche d'images pour &quot;pollution bateau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9812" name="AutoShape 4" descr="Résultat de recherche d'images pour &quot;pollution bateau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9813" name="Picture 5" descr="C:\Users\Djebar\Desktop\Colloque 2019\bateau.jpg"/>
          <p:cNvPicPr>
            <a:picLocks noChangeAspect="1" noChangeArrowheads="1"/>
          </p:cNvPicPr>
          <p:nvPr/>
        </p:nvPicPr>
        <p:blipFill>
          <a:blip r:embed="rId2"/>
          <a:srcRect/>
          <a:stretch>
            <a:fillRect/>
          </a:stretch>
        </p:blipFill>
        <p:spPr bwMode="auto">
          <a:xfrm>
            <a:off x="139700" y="927160"/>
            <a:ext cx="2971800" cy="2419290"/>
          </a:xfrm>
          <a:prstGeom prst="rect">
            <a:avLst/>
          </a:prstGeom>
          <a:noFill/>
        </p:spPr>
      </p:pic>
      <p:sp>
        <p:nvSpPr>
          <p:cNvPr id="119815" name="AutoShape 7" descr="Résultat de recherche d'images pour &quot;pollution bateau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9816" name="Picture 8" descr="C:\Users\Djebar\Desktop\Colloque 2019\aaaa.jpg"/>
          <p:cNvPicPr>
            <a:picLocks noChangeAspect="1" noChangeArrowheads="1"/>
          </p:cNvPicPr>
          <p:nvPr/>
        </p:nvPicPr>
        <p:blipFill>
          <a:blip r:embed="rId3"/>
          <a:srcRect/>
          <a:stretch>
            <a:fillRect/>
          </a:stretch>
        </p:blipFill>
        <p:spPr bwMode="auto">
          <a:xfrm>
            <a:off x="3187700" y="927160"/>
            <a:ext cx="2971800" cy="2419290"/>
          </a:xfrm>
          <a:prstGeom prst="rect">
            <a:avLst/>
          </a:prstGeom>
          <a:noFill/>
        </p:spPr>
      </p:pic>
      <p:pic>
        <p:nvPicPr>
          <p:cNvPr id="119817" name="Picture 9" descr="C:\Users\Djebar\Desktop\Colloque 2019\images.jpg"/>
          <p:cNvPicPr>
            <a:picLocks noChangeAspect="1" noChangeArrowheads="1"/>
          </p:cNvPicPr>
          <p:nvPr/>
        </p:nvPicPr>
        <p:blipFill>
          <a:blip r:embed="rId4"/>
          <a:srcRect/>
          <a:stretch>
            <a:fillRect/>
          </a:stretch>
        </p:blipFill>
        <p:spPr bwMode="auto">
          <a:xfrm>
            <a:off x="6235700" y="927160"/>
            <a:ext cx="2743200" cy="2419290"/>
          </a:xfrm>
          <a:prstGeom prst="rect">
            <a:avLst/>
          </a:prstGeom>
          <a:noFill/>
        </p:spPr>
      </p:pic>
      <p:sp>
        <p:nvSpPr>
          <p:cNvPr id="119821" name="AutoShape 13" descr="Résultat de recherche d'images pour &quot;pollution bateau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9823" name="AutoShape 15" descr="https://ambassadeoceans.com/wp-content/uploads/2018/09/1-550x35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9824" name="Picture 16" descr="C:\Users\Djebar\Desktop\Colloque 2019\1-550x350.jpg"/>
          <p:cNvPicPr>
            <a:picLocks noChangeAspect="1" noChangeArrowheads="1"/>
          </p:cNvPicPr>
          <p:nvPr/>
        </p:nvPicPr>
        <p:blipFill>
          <a:blip r:embed="rId5"/>
          <a:srcRect/>
          <a:stretch>
            <a:fillRect/>
          </a:stretch>
        </p:blipFill>
        <p:spPr bwMode="auto">
          <a:xfrm>
            <a:off x="6235700" y="3422650"/>
            <a:ext cx="2756807" cy="2667000"/>
          </a:xfrm>
          <a:prstGeom prst="rect">
            <a:avLst/>
          </a:prstGeom>
          <a:noFill/>
        </p:spPr>
      </p:pic>
      <p:sp>
        <p:nvSpPr>
          <p:cNvPr id="15" name="ZoneTexte 14"/>
          <p:cNvSpPr txBox="1"/>
          <p:nvPr/>
        </p:nvSpPr>
        <p:spPr>
          <a:xfrm>
            <a:off x="12700" y="495438"/>
            <a:ext cx="9118600" cy="400110"/>
          </a:xfrm>
          <a:prstGeom prst="rect">
            <a:avLst/>
          </a:prstGeom>
          <a:noFill/>
        </p:spPr>
        <p:txBody>
          <a:bodyPr wrap="square" rtlCol="0">
            <a:spAutoFit/>
          </a:bodyPr>
          <a:lstStyle/>
          <a:p>
            <a:r>
              <a:rPr lang="fr-FR" sz="2000" dirty="0" smtClean="0">
                <a:solidFill>
                  <a:schemeClr val="bg1"/>
                </a:solidFill>
                <a:latin typeface="Arial" pitchFamily="34" charset="0"/>
                <a:cs typeface="Arial" pitchFamily="34" charset="0"/>
              </a:rPr>
              <a:t>Pollution par cargos, porte-conteneurs, pétroliers, gaziers, ferries et paquebots</a:t>
            </a:r>
            <a:endParaRPr lang="fr-FR" sz="2000" dirty="0">
              <a:solidFill>
                <a:schemeClr val="bg1"/>
              </a:solidFill>
              <a:latin typeface="Arial" pitchFamily="34" charset="0"/>
              <a:cs typeface="Arial" pitchFamily="34" charset="0"/>
            </a:endParaRPr>
          </a:p>
        </p:txBody>
      </p:sp>
      <p:pic>
        <p:nvPicPr>
          <p:cNvPr id="119825" name="Picture 17" descr="C:\Users\Djebar\Desktop\Colloque 2019\3.jpg"/>
          <p:cNvPicPr>
            <a:picLocks noChangeAspect="1" noChangeArrowheads="1"/>
          </p:cNvPicPr>
          <p:nvPr/>
        </p:nvPicPr>
        <p:blipFill>
          <a:blip r:embed="rId6"/>
          <a:srcRect/>
          <a:stretch>
            <a:fillRect/>
          </a:stretch>
        </p:blipFill>
        <p:spPr bwMode="auto">
          <a:xfrm>
            <a:off x="139701" y="3422650"/>
            <a:ext cx="2971800" cy="2667000"/>
          </a:xfrm>
          <a:prstGeom prst="rect">
            <a:avLst/>
          </a:prstGeom>
          <a:noFill/>
        </p:spPr>
      </p:pic>
      <p:sp>
        <p:nvSpPr>
          <p:cNvPr id="17" name="Rectangle 16"/>
          <p:cNvSpPr/>
          <p:nvPr/>
        </p:nvSpPr>
        <p:spPr>
          <a:xfrm>
            <a:off x="3111500" y="3441122"/>
            <a:ext cx="3038764" cy="2308324"/>
          </a:xfrm>
          <a:prstGeom prst="rect">
            <a:avLst/>
          </a:prstGeom>
        </p:spPr>
        <p:txBody>
          <a:bodyPr wrap="square">
            <a:spAutoFit/>
          </a:bodyPr>
          <a:lstStyle/>
          <a:p>
            <a:pPr algn="just"/>
            <a:r>
              <a:rPr lang="fr-FR" dirty="0" smtClean="0">
                <a:solidFill>
                  <a:schemeClr val="bg1"/>
                </a:solidFill>
                <a:latin typeface="Arial" pitchFamily="34" charset="0"/>
                <a:cs typeface="Arial" pitchFamily="34" charset="0"/>
              </a:rPr>
              <a:t>En Méditerranée, navires, touristes et cétacés ne font pas toujours bon ménage: des initiatives sont mises en place pour réduire les risques de collision avec les baleines, dont les populations sont menacées</a:t>
            </a:r>
            <a:endParaRPr lang="fr-FR" dirty="0">
              <a:solidFill>
                <a:schemeClr val="bg1"/>
              </a:solidFill>
              <a:latin typeface="Arial" pitchFamily="34" charset="0"/>
              <a:cs typeface="Arial" pitchFamily="34" charset="0"/>
            </a:endParaRPr>
          </a:p>
        </p:txBody>
      </p:sp>
      <p:sp>
        <p:nvSpPr>
          <p:cNvPr id="14" name="object 11"/>
          <p:cNvSpPr txBox="1"/>
          <p:nvPr/>
        </p:nvSpPr>
        <p:spPr>
          <a:xfrm>
            <a:off x="2247900" y="51187"/>
            <a:ext cx="4648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dirty="0">
                <a:solidFill>
                  <a:schemeClr val="tx2">
                    <a:lumMod val="75000"/>
                  </a:schemeClr>
                </a:solidFill>
                <a:latin typeface="Arial" pitchFamily="34" charset="0"/>
                <a:cs typeface="Arial" pitchFamily="34" charset="0"/>
              </a:rPr>
              <a:t>Pollution par </a:t>
            </a:r>
            <a:r>
              <a:rPr lang="fr-FR" sz="3200" dirty="0" smtClean="0">
                <a:solidFill>
                  <a:schemeClr val="tx2">
                    <a:lumMod val="75000"/>
                  </a:schemeClr>
                </a:solidFill>
                <a:latin typeface="Arial" pitchFamily="34" charset="0"/>
                <a:cs typeface="Arial" pitchFamily="34" charset="0"/>
              </a:rPr>
              <a:t>les cargos</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5099</TotalTime>
  <Words>1485</Words>
  <Application>Microsoft Office PowerPoint</Application>
  <PresentationFormat>Personnalisé</PresentationFormat>
  <Paragraphs>116</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inherit</vt:lpstr>
      <vt:lpstr>Tahoma</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nassima</dc:creator>
  <cp:lastModifiedBy>LENOVO</cp:lastModifiedBy>
  <cp:revision>350</cp:revision>
  <dcterms:created xsi:type="dcterms:W3CDTF">2015-12-08T14:00:35Z</dcterms:created>
  <dcterms:modified xsi:type="dcterms:W3CDTF">2020-04-01T18:39:21Z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2012-01-06T00:00:00Z</vt:filetime>
  </property>
  <property fmtid="{D5CDD505-2E9C-101B-9397-08002B2CF9AE}" pid="3" name="Creator">
    <vt:lpwstr>Acrobat PDFMaker 7.0.5 pour PowerPoint</vt:lpwstr>
  </property>
  <property fmtid="{D5CDD505-2E9C-101B-9397-08002B2CF9AE}" pid="4" name="LastSaved">
    <vt:filetime>2015-12-08T00:00:00Z</vt:filetime>
  </property>
</Properties>
</file>