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1" r:id="rId16"/>
    <p:sldId id="272" r:id="rId17"/>
    <p:sldId id="274" r:id="rId18"/>
    <p:sldId id="275" r:id="rId19"/>
    <p:sldId id="273" r:id="rId20"/>
    <p:sldId id="277" r:id="rId21"/>
    <p:sldId id="278" r:id="rId22"/>
    <p:sldId id="279" r:id="rId23"/>
    <p:sldId id="27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10/7/2019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23A1CC3-2375-41D4-9E03-427CAF2A4C1A}" type="datetimeFigureOut">
              <a:rPr lang="en-US" dirty="0"/>
              <a:t>10/7/2019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FF16868-8199-4C2C-A5B1-63AEE139F88E}" type="datetimeFigureOut">
              <a:rPr lang="en-US" dirty="0"/>
              <a:t>10/7/2019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D9FF7F-6988-44CC-821B-644E70CD2F73}" type="datetimeFigureOut">
              <a:rPr lang="en-US" dirty="0"/>
              <a:t>10/7/2019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C12C299-16B2-4475-990D-751901EACC14}" type="datetimeFigureOut">
              <a:rPr lang="en-US" dirty="0"/>
              <a:t>10/7/2019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10/7/2019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10/7/2019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10/7/2019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10/7/2019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10/7/2019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F34E6425-0181-43F2-84FC-787E803FD2F8}" type="datetimeFigureOut">
              <a:rPr lang="en-US" dirty="0"/>
              <a:t>10/7/2019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10/7/2019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10/7/2019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10/7/2019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10/7/2019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6E86A4C-8E40-4F87-A4F0-01A0687C5742}" type="datetimeFigureOut">
              <a:rPr lang="en-US" dirty="0"/>
              <a:t>10/7/2019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5E72C73-2D91-4E12-BA25-F0AA0C03599B}" type="datetimeFigureOut">
              <a:rPr lang="en-US" dirty="0"/>
              <a:t>10/7/2019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10/7/2019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err="1" smtClean="0"/>
              <a:t>Presentation</a:t>
            </a:r>
            <a:r>
              <a:rPr lang="fr-FR" dirty="0" smtClean="0"/>
              <a:t> du sommet</a:t>
            </a:r>
            <a:br>
              <a:rPr lang="fr-FR" dirty="0" smtClean="0"/>
            </a:br>
            <a:r>
              <a:rPr lang="fr-FR" smtClean="0"/>
              <a:t>                          Dr </a:t>
            </a:r>
            <a:r>
              <a:rPr lang="fr-FR" dirty="0" err="1" smtClean="0"/>
              <a:t>Baali</a:t>
            </a:r>
            <a:endParaRPr lang="fr-FR" dirty="0"/>
          </a:p>
        </p:txBody>
      </p:sp>
      <p:sp>
        <p:nvSpPr>
          <p:cNvPr id="3" name="Sous-titre 2"/>
          <p:cNvSpPr>
            <a:spLocks noGrp="1"/>
          </p:cNvSpPr>
          <p:nvPr>
            <p:ph type="subTitle" idx="1"/>
          </p:nvPr>
        </p:nvSpPr>
        <p:spPr>
          <a:xfrm>
            <a:off x="4619372" y="4893290"/>
            <a:ext cx="8825658" cy="861420"/>
          </a:xfrm>
        </p:spPr>
        <p:txBody>
          <a:bodyPr/>
          <a:lstStyle/>
          <a:p>
            <a:endParaRPr lang="fr-FR" dirty="0" smtClean="0"/>
          </a:p>
          <a:p>
            <a:endParaRPr lang="fr-FR" dirty="0"/>
          </a:p>
        </p:txBody>
      </p:sp>
    </p:spTree>
    <p:extLst>
      <p:ext uri="{BB962C8B-B14F-4D97-AF65-F5344CB8AC3E}">
        <p14:creationId xmlns:p14="http://schemas.microsoft.com/office/powerpoint/2010/main" val="3864341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CLINIQUE</a:t>
            </a:r>
            <a:br>
              <a:rPr lang="fr-FR" dirty="0" smtClean="0"/>
            </a:br>
            <a:endParaRPr lang="fr-FR" dirty="0"/>
          </a:p>
        </p:txBody>
      </p:sp>
      <p:pic>
        <p:nvPicPr>
          <p:cNvPr id="4" name="Espace réservé du contenu 3"/>
          <p:cNvPicPr>
            <a:picLocks noGrp="1" noChangeAspect="1"/>
          </p:cNvPicPr>
          <p:nvPr>
            <p:ph idx="1"/>
          </p:nvPr>
        </p:nvPicPr>
        <p:blipFill>
          <a:blip r:embed="rId2"/>
          <a:stretch>
            <a:fillRect/>
          </a:stretch>
        </p:blipFill>
        <p:spPr>
          <a:xfrm>
            <a:off x="249635" y="2459866"/>
            <a:ext cx="11140361" cy="2910624"/>
          </a:xfrm>
          <a:prstGeom prst="rect">
            <a:avLst/>
          </a:prstGeom>
        </p:spPr>
      </p:pic>
    </p:spTree>
    <p:extLst>
      <p:ext uri="{BB962C8B-B14F-4D97-AF65-F5344CB8AC3E}">
        <p14:creationId xmlns:p14="http://schemas.microsoft.com/office/powerpoint/2010/main" val="59048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1335258" y="2524259"/>
            <a:ext cx="9727694" cy="3979572"/>
          </a:xfrm>
        </p:spPr>
        <p:txBody>
          <a:bodyPr>
            <a:normAutofit fontScale="85000" lnSpcReduction="20000"/>
          </a:bodyPr>
          <a:lstStyle/>
          <a:p>
            <a:r>
              <a:rPr lang="fr-FR" dirty="0"/>
              <a:t>L’examen clinique doit être réalisé dans de bonnes conditions : décubitus dorsal, paroi </a:t>
            </a:r>
            <a:r>
              <a:rPr lang="fr-FR" dirty="0" smtClean="0"/>
              <a:t>abdominale</a:t>
            </a:r>
            <a:r>
              <a:rPr lang="fr-FR" dirty="0"/>
              <a:t> </a:t>
            </a:r>
            <a:r>
              <a:rPr lang="fr-FR" dirty="0" err="1" smtClean="0"/>
              <a:t>relachée,vessie</a:t>
            </a:r>
            <a:r>
              <a:rPr lang="fr-FR" dirty="0" smtClean="0"/>
              <a:t> </a:t>
            </a:r>
            <a:r>
              <a:rPr lang="fr-FR" dirty="0" err="1" smtClean="0"/>
              <a:t>vide,en</a:t>
            </a:r>
            <a:r>
              <a:rPr lang="fr-FR" dirty="0" smtClean="0"/>
              <a:t> dehors des contractions utérines</a:t>
            </a:r>
            <a:endParaRPr lang="fr-FR" dirty="0"/>
          </a:p>
          <a:p>
            <a:pPr marL="0" indent="0">
              <a:buNone/>
            </a:pPr>
            <a:r>
              <a:rPr lang="fr-FR" dirty="0"/>
              <a:t> Examen abdominal :</a:t>
            </a:r>
          </a:p>
          <a:p>
            <a:pPr marL="0" indent="0">
              <a:buNone/>
            </a:pPr>
            <a:r>
              <a:rPr lang="fr-FR" dirty="0"/>
              <a:t> Inspection : elle permet de reconnaitre que l’utérus est développé longitudinalement. Il a sa forme ovoïde à grosse extrémité supérieure</a:t>
            </a:r>
          </a:p>
          <a:p>
            <a:pPr marL="0" indent="0">
              <a:buNone/>
            </a:pPr>
            <a:r>
              <a:rPr lang="fr-FR" dirty="0"/>
              <a:t> Palpation : pratiquée dans l’intervalle des contractions utérines, </a:t>
            </a:r>
            <a:r>
              <a:rPr lang="fr-FR" dirty="0" smtClean="0"/>
              <a:t>méthodiquement: Palpation </a:t>
            </a:r>
            <a:r>
              <a:rPr lang="fr-FR" dirty="0"/>
              <a:t>de la région </a:t>
            </a:r>
            <a:r>
              <a:rPr lang="fr-FR" dirty="0" err="1"/>
              <a:t>sus-pubienne</a:t>
            </a:r>
            <a:r>
              <a:rPr lang="fr-FR" dirty="0"/>
              <a:t> : les deux mains posées à plat palpent le pole pelvien cherchant par leurs paumes et par la pulpe des doigts à reconnaitre à travers la paroi abdominale les reliefs du pôle </a:t>
            </a:r>
            <a:r>
              <a:rPr lang="fr-FR" dirty="0" err="1"/>
              <a:t>foetal</a:t>
            </a:r>
            <a:r>
              <a:rPr lang="fr-FR" dirty="0"/>
              <a:t> qu’elle moule. Elle permet de préciser :</a:t>
            </a:r>
          </a:p>
          <a:p>
            <a:pPr marL="0" indent="0">
              <a:buNone/>
            </a:pPr>
            <a:r>
              <a:rPr lang="fr-FR" dirty="0"/>
              <a:t> Caractères de ce pôle : </a:t>
            </a:r>
            <a:r>
              <a:rPr lang="fr-FR" dirty="0" smtClean="0"/>
              <a:t>il </a:t>
            </a:r>
            <a:r>
              <a:rPr lang="fr-FR" dirty="0"/>
              <a:t>est sphérique, dur, </a:t>
            </a:r>
            <a:r>
              <a:rPr lang="fr-FR" dirty="0" smtClean="0"/>
              <a:t>régulier</a:t>
            </a:r>
            <a:endParaRPr lang="fr-FR" dirty="0"/>
          </a:p>
          <a:p>
            <a:pPr marL="0" indent="0">
              <a:buNone/>
            </a:pPr>
            <a:r>
              <a:rPr lang="fr-FR" dirty="0"/>
              <a:t> Son degré de flexion :</a:t>
            </a:r>
          </a:p>
          <a:p>
            <a:r>
              <a:rPr lang="fr-FR" dirty="0"/>
              <a:t> D’un côté, les doigts perçoivent une saillie osseuse, nette, angulaire  le front</a:t>
            </a:r>
          </a:p>
          <a:p>
            <a:r>
              <a:rPr lang="fr-FR" dirty="0"/>
              <a:t> De l’autre, les doigts suivent un contour doucement arrondi  l’occiput</a:t>
            </a:r>
          </a:p>
          <a:p>
            <a:r>
              <a:rPr lang="fr-FR" dirty="0"/>
              <a:t> Front et occiput ne sont pas sur le même plan </a:t>
            </a:r>
            <a:r>
              <a:rPr lang="fr-FR" dirty="0" smtClean="0"/>
              <a:t>horizontal</a:t>
            </a:r>
            <a:endParaRPr lang="fr-FR" dirty="0"/>
          </a:p>
          <a:p>
            <a:endParaRPr lang="fr-FR" dirty="0"/>
          </a:p>
          <a:p>
            <a:endParaRPr lang="fr-FR" dirty="0" smtClean="0"/>
          </a:p>
          <a:p>
            <a:pPr marL="0" indent="0">
              <a:buNone/>
            </a:pPr>
            <a:endParaRPr lang="fr-FR" dirty="0" smtClean="0"/>
          </a:p>
          <a:p>
            <a:endParaRPr lang="fr-FR" dirty="0"/>
          </a:p>
        </p:txBody>
      </p:sp>
    </p:spTree>
    <p:extLst>
      <p:ext uri="{BB962C8B-B14F-4D97-AF65-F5344CB8AC3E}">
        <p14:creationId xmlns:p14="http://schemas.microsoft.com/office/powerpoint/2010/main" val="403536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682579" y="2614412"/>
            <a:ext cx="11114468" cy="3876540"/>
          </a:xfrm>
        </p:spPr>
        <p:txBody>
          <a:bodyPr>
            <a:normAutofit lnSpcReduction="10000"/>
          </a:bodyPr>
          <a:lstStyle/>
          <a:p>
            <a:pPr marL="0" indent="0">
              <a:buNone/>
            </a:pPr>
            <a:r>
              <a:rPr lang="fr-FR" dirty="0"/>
              <a:t> Son degré de descente et d’engagement :</a:t>
            </a:r>
          </a:p>
          <a:p>
            <a:r>
              <a:rPr lang="fr-FR" dirty="0"/>
              <a:t> Si la tête ballotte d’une main à l’autre c’est parce qu’elle est mobile</a:t>
            </a:r>
          </a:p>
          <a:p>
            <a:r>
              <a:rPr lang="fr-FR" dirty="0"/>
              <a:t> Si la tête ne peut plus être mobilisée, elle est fixée</a:t>
            </a:r>
          </a:p>
          <a:p>
            <a:r>
              <a:rPr lang="fr-FR" dirty="0"/>
              <a:t> Si l’on ne perçoit plus l’occiput, elle est engagée</a:t>
            </a:r>
          </a:p>
          <a:p>
            <a:pPr marL="0" indent="0">
              <a:buNone/>
            </a:pPr>
            <a:r>
              <a:rPr lang="fr-FR" dirty="0"/>
              <a:t> Signe de Fabre : la tête est engagée si la distance entre la saillie acromiale et le bord supérieur du pubis est inférieure à 7 cm, soit quatre travers de doigt</a:t>
            </a:r>
          </a:p>
          <a:p>
            <a:pPr marL="0" indent="0">
              <a:buNone/>
            </a:pPr>
            <a:r>
              <a:rPr lang="fr-FR" dirty="0"/>
              <a:t> Palpation du fond utérin : les doigts, des deux mains, posés à plat sur le fond utérin retrouvent un pôle ayant les caractères suivant : arrondi, plus volumineux que le pôle pelvien, contours moins réguliers, résistance inégale, moins dur que l’extrémité céphalique, en continuité avec le plan du dos, sans sillon intercalaire, moulé par le fond utérin, il ne ballotte pas sauf en cas d’excès de liquide amniotique  pôle </a:t>
            </a:r>
            <a:r>
              <a:rPr lang="fr-FR" dirty="0" err="1"/>
              <a:t>podalique</a:t>
            </a:r>
            <a:r>
              <a:rPr lang="fr-FR" dirty="0"/>
              <a:t>. Les membres inférieurs sont perçus sous forme de plus petits volumes, durs et mobiles</a:t>
            </a:r>
          </a:p>
          <a:p>
            <a:pPr marL="0" indent="0">
              <a:buNone/>
            </a:pPr>
            <a:endParaRPr lang="fr-FR" dirty="0"/>
          </a:p>
        </p:txBody>
      </p:sp>
    </p:spTree>
    <p:extLst>
      <p:ext uri="{BB962C8B-B14F-4D97-AF65-F5344CB8AC3E}">
        <p14:creationId xmlns:p14="http://schemas.microsoft.com/office/powerpoint/2010/main" val="131572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721218" y="2498501"/>
            <a:ext cx="10109914" cy="3889420"/>
          </a:xfrm>
        </p:spPr>
        <p:txBody>
          <a:bodyPr>
            <a:normAutofit lnSpcReduction="10000"/>
          </a:bodyPr>
          <a:lstStyle/>
          <a:p>
            <a:pPr marL="0" indent="0">
              <a:buNone/>
            </a:pPr>
            <a:r>
              <a:rPr lang="fr-FR" dirty="0"/>
              <a:t> Auscultation des battements cardiaques </a:t>
            </a:r>
            <a:r>
              <a:rPr lang="fr-FR" dirty="0" err="1"/>
              <a:t>foetaux</a:t>
            </a:r>
            <a:r>
              <a:rPr lang="fr-FR" dirty="0"/>
              <a:t> : elle se fait en-dehors des contractions utérines. Le foyer maximum des battements se situe un peu au-dessous de l’ombilic, du côté du plan dorsal</a:t>
            </a:r>
          </a:p>
          <a:p>
            <a:pPr marL="0" indent="0">
              <a:buNone/>
            </a:pPr>
            <a:r>
              <a:rPr lang="fr-FR" dirty="0"/>
              <a:t> Examen vaginal : le toucher vaginal doit être conduit systématiquement et méthodiquement. C’est souvent par le toucher vaginal que l’on acquiert la certitude du diagnostic de présentation :</a:t>
            </a:r>
          </a:p>
          <a:p>
            <a:pPr marL="0" indent="0">
              <a:buNone/>
            </a:pPr>
            <a:r>
              <a:rPr lang="fr-FR" dirty="0"/>
              <a:t> Signes propre de la présentation du sommet : les doigts intra-vaginaux confirment le diagnostic :</a:t>
            </a:r>
          </a:p>
          <a:p>
            <a:pPr marL="0" indent="0">
              <a:buNone/>
            </a:pPr>
            <a:r>
              <a:rPr lang="fr-FR" dirty="0"/>
              <a:t> Présentation céphalique : par la perception de la tête dure, lisse, arrondie</a:t>
            </a:r>
          </a:p>
          <a:p>
            <a:pPr marL="0" indent="0">
              <a:buNone/>
            </a:pPr>
            <a:r>
              <a:rPr lang="fr-FR" dirty="0"/>
              <a:t> Présentation du sommet : s’il y a une dilatation cervicale, on perçoit l’occiput et la petite fontanelle</a:t>
            </a:r>
          </a:p>
          <a:p>
            <a:pPr marL="0" indent="0">
              <a:buNone/>
            </a:pPr>
            <a:r>
              <a:rPr lang="fr-FR" dirty="0"/>
              <a:t> Variété de position : difficile pendant la grossesse, il devient facile au cours du travail</a:t>
            </a:r>
          </a:p>
        </p:txBody>
      </p:sp>
    </p:spTree>
    <p:extLst>
      <p:ext uri="{BB962C8B-B14F-4D97-AF65-F5344CB8AC3E}">
        <p14:creationId xmlns:p14="http://schemas.microsoft.com/office/powerpoint/2010/main" val="369147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a:t/>
            </a:r>
            <a:br>
              <a:rPr lang="fr-FR" dirty="0"/>
            </a:br>
            <a:endParaRPr lang="fr-FR" dirty="0"/>
          </a:p>
        </p:txBody>
      </p:sp>
      <p:sp>
        <p:nvSpPr>
          <p:cNvPr id="3" name="Espace réservé du contenu 2"/>
          <p:cNvSpPr>
            <a:spLocks noGrp="1"/>
          </p:cNvSpPr>
          <p:nvPr>
            <p:ph idx="1"/>
          </p:nvPr>
        </p:nvSpPr>
        <p:spPr/>
        <p:txBody>
          <a:bodyPr/>
          <a:lstStyle/>
          <a:p>
            <a:r>
              <a:rPr lang="fr-FR" dirty="0"/>
              <a:t> Degré de flexion :</a:t>
            </a:r>
          </a:p>
          <a:p>
            <a:r>
              <a:rPr lang="fr-FR" dirty="0"/>
              <a:t> Plus la fontanelle postérieure est proche du centre du bassin, meilleure est la flexion, meilleur est le pronostic. C’est le cas habituel dans les variétés antérieures</a:t>
            </a:r>
          </a:p>
          <a:p>
            <a:r>
              <a:rPr lang="fr-FR" dirty="0"/>
              <a:t> Plus la fontanelle postérieure est reportée excentriquement vers le rebord pelvien alors que la grande fontanelle se rapproche du centre du bassin, moins bonne est la flexion. C’est le cas habituel dans les variétés </a:t>
            </a:r>
            <a:r>
              <a:rPr lang="fr-FR" dirty="0" smtClean="0"/>
              <a:t>postérieures</a:t>
            </a:r>
            <a:endParaRPr lang="fr-FR" dirty="0"/>
          </a:p>
        </p:txBody>
      </p:sp>
    </p:spTree>
    <p:extLst>
      <p:ext uri="{BB962C8B-B14F-4D97-AF65-F5344CB8AC3E}">
        <p14:creationId xmlns:p14="http://schemas.microsoft.com/office/powerpoint/2010/main" val="216354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pic>
        <p:nvPicPr>
          <p:cNvPr id="4" name="Espace réservé du contenu 3"/>
          <p:cNvPicPr>
            <a:picLocks noGrp="1" noChangeAspect="1"/>
          </p:cNvPicPr>
          <p:nvPr>
            <p:ph idx="1"/>
          </p:nvPr>
        </p:nvPicPr>
        <p:blipFill>
          <a:blip r:embed="rId2"/>
          <a:stretch>
            <a:fillRect/>
          </a:stretch>
        </p:blipFill>
        <p:spPr>
          <a:xfrm>
            <a:off x="3052294" y="2367754"/>
            <a:ext cx="4569747" cy="4141444"/>
          </a:xfrm>
          <a:prstGeom prst="rect">
            <a:avLst/>
          </a:prstGeom>
        </p:spPr>
      </p:pic>
    </p:spTree>
    <p:extLst>
      <p:ext uri="{BB962C8B-B14F-4D97-AF65-F5344CB8AC3E}">
        <p14:creationId xmlns:p14="http://schemas.microsoft.com/office/powerpoint/2010/main" val="169311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ETUDE PARACLINIQUE</a:t>
            </a:r>
            <a:br>
              <a:rPr lang="fr-FR" dirty="0" smtClean="0"/>
            </a:br>
            <a:endParaRPr lang="fr-FR" dirty="0"/>
          </a:p>
        </p:txBody>
      </p:sp>
      <p:sp>
        <p:nvSpPr>
          <p:cNvPr id="3" name="Espace réservé du contenu 2"/>
          <p:cNvSpPr>
            <a:spLocks noGrp="1"/>
          </p:cNvSpPr>
          <p:nvPr>
            <p:ph idx="1"/>
          </p:nvPr>
        </p:nvSpPr>
        <p:spPr/>
        <p:txBody>
          <a:bodyPr/>
          <a:lstStyle/>
          <a:p>
            <a:r>
              <a:rPr lang="fr-FR" dirty="0"/>
              <a:t>Radiographie du contenu utérin : longtemps, seule technique affirmant le diagnostic de la </a:t>
            </a:r>
            <a:r>
              <a:rPr lang="fr-FR" dirty="0" smtClean="0"/>
              <a:t>présentation</a:t>
            </a:r>
            <a:endParaRPr lang="fr-FR" dirty="0"/>
          </a:p>
          <a:p>
            <a:r>
              <a:rPr lang="fr-FR" dirty="0"/>
              <a:t> Echographie : elle permet de vérifier la nature de la présentation, de mesurer le diamètre bipariétal (BIP), d’estimer le poids </a:t>
            </a:r>
            <a:r>
              <a:rPr lang="fr-FR" dirty="0" err="1"/>
              <a:t>foetal</a:t>
            </a:r>
            <a:r>
              <a:rPr lang="fr-FR" dirty="0"/>
              <a:t> et de préciser le siège de l’insertion </a:t>
            </a:r>
            <a:r>
              <a:rPr lang="fr-FR" dirty="0" smtClean="0"/>
              <a:t>placentaire</a:t>
            </a:r>
            <a:endParaRPr lang="fr-FR" dirty="0"/>
          </a:p>
        </p:txBody>
      </p:sp>
    </p:spTree>
    <p:extLst>
      <p:ext uri="{BB962C8B-B14F-4D97-AF65-F5344CB8AC3E}">
        <p14:creationId xmlns:p14="http://schemas.microsoft.com/office/powerpoint/2010/main" val="3498882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MECANISME DE L’ACCOUCHEMENT EN PRESENTATION DU SOMMET</a:t>
            </a:r>
            <a:endParaRPr lang="fr-FR" dirty="0"/>
          </a:p>
        </p:txBody>
      </p:sp>
      <p:sp>
        <p:nvSpPr>
          <p:cNvPr id="3" name="Espace réservé du contenu 2"/>
          <p:cNvSpPr>
            <a:spLocks noGrp="1"/>
          </p:cNvSpPr>
          <p:nvPr>
            <p:ph idx="1"/>
          </p:nvPr>
        </p:nvSpPr>
        <p:spPr/>
        <p:txBody>
          <a:bodyPr/>
          <a:lstStyle/>
          <a:p>
            <a:r>
              <a:rPr lang="fr-FR" dirty="0"/>
              <a:t>traversée du bassin maternel comporte trois étapes qui s’enchainent et se chevauchent et qui se répètent pour chaque segment du corps </a:t>
            </a:r>
            <a:r>
              <a:rPr lang="fr-FR" dirty="0" err="1"/>
              <a:t>foetal</a:t>
            </a:r>
            <a:r>
              <a:rPr lang="fr-FR" dirty="0"/>
              <a:t> (tête, épaule, siège) :</a:t>
            </a:r>
          </a:p>
          <a:p>
            <a:r>
              <a:rPr lang="fr-FR" dirty="0"/>
              <a:t> Engagement ou franchissement du détroit supérieur</a:t>
            </a:r>
          </a:p>
          <a:p>
            <a:r>
              <a:rPr lang="fr-FR" dirty="0"/>
              <a:t> Descente et rotation dans l’excavation pelvienne</a:t>
            </a:r>
          </a:p>
          <a:p>
            <a:r>
              <a:rPr lang="fr-FR" dirty="0"/>
              <a:t> Dégagement ou franchissement du détroit inférieur et du diaphragme périnéal</a:t>
            </a:r>
          </a:p>
          <a:p>
            <a:r>
              <a:rPr lang="fr-FR" dirty="0"/>
              <a:t> Le mécanisme diffère sensiblement suivant que l’occiput se trouve en avant (variété antérieure) ou en arrière (variétés postérieures)</a:t>
            </a:r>
          </a:p>
        </p:txBody>
      </p:sp>
    </p:spTree>
    <p:extLst>
      <p:ext uri="{BB962C8B-B14F-4D97-AF65-F5344CB8AC3E}">
        <p14:creationId xmlns:p14="http://schemas.microsoft.com/office/powerpoint/2010/main" val="425788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pic>
        <p:nvPicPr>
          <p:cNvPr id="4" name="Espace réservé du contenu 3"/>
          <p:cNvPicPr>
            <a:picLocks noGrp="1" noChangeAspect="1"/>
          </p:cNvPicPr>
          <p:nvPr>
            <p:ph idx="1"/>
          </p:nvPr>
        </p:nvPicPr>
        <p:blipFill>
          <a:blip r:embed="rId2"/>
          <a:stretch>
            <a:fillRect/>
          </a:stretch>
        </p:blipFill>
        <p:spPr>
          <a:xfrm>
            <a:off x="539712" y="2446986"/>
            <a:ext cx="3263332" cy="2819709"/>
          </a:xfrm>
          <a:prstGeom prst="rect">
            <a:avLst/>
          </a:prstGeom>
        </p:spPr>
      </p:pic>
      <p:pic>
        <p:nvPicPr>
          <p:cNvPr id="5" name="Image 4"/>
          <p:cNvPicPr>
            <a:picLocks noChangeAspect="1"/>
          </p:cNvPicPr>
          <p:nvPr/>
        </p:nvPicPr>
        <p:blipFill>
          <a:blip r:embed="rId3"/>
          <a:stretch>
            <a:fillRect/>
          </a:stretch>
        </p:blipFill>
        <p:spPr>
          <a:xfrm>
            <a:off x="4979716" y="2586829"/>
            <a:ext cx="4318946" cy="3925266"/>
          </a:xfrm>
          <a:prstGeom prst="rect">
            <a:avLst/>
          </a:prstGeom>
        </p:spPr>
      </p:pic>
    </p:spTree>
    <p:extLst>
      <p:ext uri="{BB962C8B-B14F-4D97-AF65-F5344CB8AC3E}">
        <p14:creationId xmlns:p14="http://schemas.microsoft.com/office/powerpoint/2010/main" val="473930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a:t/>
            </a:r>
            <a:br>
              <a:rPr lang="fr-FR"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647673" y="2415366"/>
            <a:ext cx="3795538" cy="3220949"/>
          </a:xfrm>
          <a:prstGeom prst="rect">
            <a:avLst/>
          </a:prstGeom>
        </p:spPr>
      </p:pic>
      <p:pic>
        <p:nvPicPr>
          <p:cNvPr id="5" name="Image 4"/>
          <p:cNvPicPr>
            <a:picLocks noChangeAspect="1"/>
          </p:cNvPicPr>
          <p:nvPr/>
        </p:nvPicPr>
        <p:blipFill>
          <a:blip r:embed="rId3"/>
          <a:stretch>
            <a:fillRect/>
          </a:stretch>
        </p:blipFill>
        <p:spPr>
          <a:xfrm>
            <a:off x="5375591" y="4382515"/>
            <a:ext cx="5690847" cy="1930875"/>
          </a:xfrm>
          <a:prstGeom prst="rect">
            <a:avLst/>
          </a:prstGeom>
        </p:spPr>
      </p:pic>
      <p:pic>
        <p:nvPicPr>
          <p:cNvPr id="6" name="Image 5"/>
          <p:cNvPicPr>
            <a:picLocks noChangeAspect="1"/>
          </p:cNvPicPr>
          <p:nvPr/>
        </p:nvPicPr>
        <p:blipFill>
          <a:blip r:embed="rId4"/>
          <a:stretch>
            <a:fillRect/>
          </a:stretch>
        </p:blipFill>
        <p:spPr>
          <a:xfrm>
            <a:off x="5400996" y="2425246"/>
            <a:ext cx="5640036" cy="1600594"/>
          </a:xfrm>
          <a:prstGeom prst="rect">
            <a:avLst/>
          </a:prstGeom>
        </p:spPr>
      </p:pic>
    </p:spTree>
    <p:extLst>
      <p:ext uri="{BB962C8B-B14F-4D97-AF65-F5344CB8AC3E}">
        <p14:creationId xmlns:p14="http://schemas.microsoft.com/office/powerpoint/2010/main" val="392339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br>
              <a:rPr lang="fr-FR" dirty="0" smtClean="0"/>
            </a:br>
            <a:endParaRPr lang="fr-FR" dirty="0"/>
          </a:p>
        </p:txBody>
      </p:sp>
      <p:sp>
        <p:nvSpPr>
          <p:cNvPr id="3" name="Espace réservé du contenu 2"/>
          <p:cNvSpPr>
            <a:spLocks noGrp="1"/>
          </p:cNvSpPr>
          <p:nvPr>
            <p:ph idx="1"/>
          </p:nvPr>
        </p:nvSpPr>
        <p:spPr>
          <a:xfrm>
            <a:off x="785612" y="2601532"/>
            <a:ext cx="9195002" cy="3418268"/>
          </a:xfrm>
        </p:spPr>
        <p:txBody>
          <a:bodyPr/>
          <a:lstStyle/>
          <a:p>
            <a:r>
              <a:rPr lang="fr-FR" dirty="0"/>
              <a:t> La présentation est la partie </a:t>
            </a:r>
            <a:r>
              <a:rPr lang="fr-FR" dirty="0" err="1"/>
              <a:t>foetale</a:t>
            </a:r>
            <a:r>
              <a:rPr lang="fr-FR" dirty="0"/>
              <a:t> qui occupe l’aire du détroit supérieur</a:t>
            </a:r>
          </a:p>
          <a:p>
            <a:r>
              <a:rPr lang="fr-FR" dirty="0"/>
              <a:t> La présentation de sommet est la présentation la plus fréquente, la plus favorable </a:t>
            </a:r>
            <a:r>
              <a:rPr lang="fr-FR" dirty="0" smtClean="0"/>
              <a:t>, malgré son </a:t>
            </a:r>
            <a:r>
              <a:rPr lang="fr-FR" dirty="0" err="1" smtClean="0"/>
              <a:t>caractére</a:t>
            </a:r>
            <a:r>
              <a:rPr lang="fr-FR" dirty="0" smtClean="0"/>
              <a:t> eutocique ne doit pas faire </a:t>
            </a:r>
            <a:r>
              <a:rPr lang="fr-FR" dirty="0"/>
              <a:t>négliger ou oublier son diagnostic, son mécanisme obstétrical et les paramètres de sa </a:t>
            </a:r>
            <a:r>
              <a:rPr lang="fr-FR" dirty="0" smtClean="0"/>
              <a:t>surveillance.</a:t>
            </a:r>
          </a:p>
          <a:p>
            <a:endParaRPr lang="fr-FR" dirty="0"/>
          </a:p>
        </p:txBody>
      </p:sp>
      <p:pic>
        <p:nvPicPr>
          <p:cNvPr id="4" name="Image 3"/>
          <p:cNvPicPr>
            <a:picLocks noChangeAspect="1"/>
          </p:cNvPicPr>
          <p:nvPr/>
        </p:nvPicPr>
        <p:blipFill>
          <a:blip r:embed="rId2"/>
          <a:stretch>
            <a:fillRect/>
          </a:stretch>
        </p:blipFill>
        <p:spPr>
          <a:xfrm>
            <a:off x="6851731" y="3898171"/>
            <a:ext cx="4979491" cy="2959829"/>
          </a:xfrm>
          <a:prstGeom prst="rect">
            <a:avLst/>
          </a:prstGeom>
        </p:spPr>
      </p:pic>
    </p:spTree>
    <p:extLst>
      <p:ext uri="{BB962C8B-B14F-4D97-AF65-F5344CB8AC3E}">
        <p14:creationId xmlns:p14="http://schemas.microsoft.com/office/powerpoint/2010/main" val="2832735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515156" y="2408349"/>
            <a:ext cx="11217498" cy="4108361"/>
          </a:xfrm>
        </p:spPr>
        <p:txBody>
          <a:bodyPr>
            <a:normAutofit fontScale="85000" lnSpcReduction="20000"/>
          </a:bodyPr>
          <a:lstStyle/>
          <a:p>
            <a:r>
              <a:rPr lang="fr-FR" dirty="0"/>
              <a:t> Accouchement dans les variétés antérieures (type de description : accouchement dans l’OIGA, variété la plus fréquente et la plus eutocique)</a:t>
            </a:r>
          </a:p>
          <a:p>
            <a:pPr marL="0" indent="0">
              <a:buNone/>
            </a:pPr>
            <a:r>
              <a:rPr lang="fr-FR" dirty="0"/>
              <a:t> Accouchement de la tête : l’accouchement céphalique est le temps le plus important :</a:t>
            </a:r>
          </a:p>
          <a:p>
            <a:r>
              <a:rPr lang="fr-FR" dirty="0"/>
              <a:t> Engagement de la tête : c’est le franchissement du détroit supérieur par le plus grand diamètre de la présentation. Il peut s’accomplir au début du travail ou avant </a:t>
            </a:r>
            <a:r>
              <a:rPr lang="fr-FR" dirty="0" smtClean="0"/>
              <a:t>celui-ci surtout </a:t>
            </a:r>
            <a:r>
              <a:rPr lang="fr-FR" dirty="0"/>
              <a:t>chez la primipare. Il est précédé par 2 phénomènes préparatoires :</a:t>
            </a:r>
          </a:p>
          <a:p>
            <a:r>
              <a:rPr lang="fr-FR" dirty="0"/>
              <a:t> Orientation : du grand axe de la présentation céphalique selon le diamètre oblique gauche du bassin</a:t>
            </a:r>
          </a:p>
          <a:p>
            <a:r>
              <a:rPr lang="fr-FR" dirty="0"/>
              <a:t> Amoindrissement : il est nécessaire car même orienté selon le diamètre oblique de 12 cm sur le squelette, il est sensiblement réduit in vivo par les parties molles. L’amoindrissement est assuré par le complément de flexion de la tête </a:t>
            </a:r>
            <a:r>
              <a:rPr lang="fr-FR" dirty="0" err="1"/>
              <a:t>foetale</a:t>
            </a:r>
            <a:r>
              <a:rPr lang="fr-FR" dirty="0"/>
              <a:t>. Au diamètre occipito-frontal de 11.5 cm se substitue le diamètre sous-occipito-bregmatique de 9.5 cm</a:t>
            </a:r>
          </a:p>
          <a:p>
            <a:r>
              <a:rPr lang="fr-FR" dirty="0"/>
              <a:t> Descente et rotation : une fois le détroit supérieur franchi, la tête </a:t>
            </a:r>
            <a:r>
              <a:rPr lang="fr-FR" dirty="0" err="1"/>
              <a:t>foetale</a:t>
            </a:r>
            <a:r>
              <a:rPr lang="fr-FR" dirty="0"/>
              <a:t> descend au niveau de l’excavation pelvienne, en direction du diaphragme périnéal, et subit une rotation la faisant passer d’un axe oblique à un axe médian antéropostérieur. Descente et rotation peuvent être successives ou se faire simultanément :</a:t>
            </a:r>
          </a:p>
          <a:p>
            <a:r>
              <a:rPr lang="fr-FR" dirty="0"/>
              <a:t> Descente : la tête descend suivant l’axe </a:t>
            </a:r>
            <a:r>
              <a:rPr lang="fr-FR" dirty="0" err="1"/>
              <a:t>ombilico</a:t>
            </a:r>
            <a:r>
              <a:rPr lang="fr-FR" dirty="0"/>
              <a:t>-coccygien. La hauteur de l’excavation est franchie lorsque la grande circonférence céphalique arrive au plan sous-symphysaire. La poussée utérine maintenant en permanence l’occiput contre la symphyse pubienne. La descente se fait sur une hauteur de 5 cm</a:t>
            </a:r>
          </a:p>
          <a:p>
            <a:r>
              <a:rPr lang="fr-FR" dirty="0"/>
              <a:t> Rotation : il s’agit d’une rotation de 45° </a:t>
            </a:r>
            <a:r>
              <a:rPr lang="fr-FR" dirty="0" smtClean="0"/>
              <a:t>en avant</a:t>
            </a:r>
            <a:endParaRPr lang="fr-FR" dirty="0"/>
          </a:p>
        </p:txBody>
      </p:sp>
    </p:spTree>
    <p:extLst>
      <p:ext uri="{BB962C8B-B14F-4D97-AF65-F5344CB8AC3E}">
        <p14:creationId xmlns:p14="http://schemas.microsoft.com/office/powerpoint/2010/main" val="2583771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sp>
        <p:nvSpPr>
          <p:cNvPr id="3" name="Espace réservé du contenu 2"/>
          <p:cNvSpPr>
            <a:spLocks noGrp="1"/>
          </p:cNvSpPr>
          <p:nvPr>
            <p:ph idx="1"/>
          </p:nvPr>
        </p:nvSpPr>
        <p:spPr/>
        <p:txBody>
          <a:bodyPr/>
          <a:lstStyle/>
          <a:p>
            <a:r>
              <a:rPr lang="fr-FR" dirty="0"/>
              <a:t> Dégagement : arrivé au détroit inférieur, l’occiput se trouve donc en regard du pubis maternel. Le dégagement se fait en </a:t>
            </a:r>
            <a:r>
              <a:rPr lang="fr-FR" dirty="0" err="1"/>
              <a:t>occipto</a:t>
            </a:r>
            <a:r>
              <a:rPr lang="fr-FR" dirty="0"/>
              <a:t>-pubien. </a:t>
            </a:r>
          </a:p>
        </p:txBody>
      </p:sp>
    </p:spTree>
    <p:extLst>
      <p:ext uri="{BB962C8B-B14F-4D97-AF65-F5344CB8AC3E}">
        <p14:creationId xmlns:p14="http://schemas.microsoft.com/office/powerpoint/2010/main" val="1105326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759854" y="2408349"/>
            <a:ext cx="10612191" cy="3611451"/>
          </a:xfrm>
        </p:spPr>
        <p:txBody>
          <a:bodyPr>
            <a:normAutofit/>
          </a:bodyPr>
          <a:lstStyle/>
          <a:p>
            <a:pPr marL="0" indent="0">
              <a:buNone/>
            </a:pPr>
            <a:r>
              <a:rPr lang="fr-FR" dirty="0"/>
              <a:t> Accouchement des épaules : l’accouchement des épaules se déroule sans problème, du moins si le </a:t>
            </a:r>
            <a:r>
              <a:rPr lang="fr-FR" dirty="0" err="1"/>
              <a:t>foetus</a:t>
            </a:r>
            <a:r>
              <a:rPr lang="fr-FR" dirty="0"/>
              <a:t> est de dimensions normales</a:t>
            </a:r>
          </a:p>
          <a:p>
            <a:r>
              <a:rPr lang="fr-FR" dirty="0"/>
              <a:t> Engagement : le diamètre bis-acromial s’amoindrit par tassement, et s’oriente dans le diamètre oblique opposé à celui emprunté par la tête soit l’oblique droit dans le cas de l’OIGA et s’engage en même temps que la tête se dégage</a:t>
            </a:r>
          </a:p>
          <a:p>
            <a:r>
              <a:rPr lang="fr-FR" dirty="0"/>
              <a:t> Descente et rotation : amènent l’épaule droite dans la symphyse</a:t>
            </a:r>
          </a:p>
          <a:p>
            <a:r>
              <a:rPr lang="fr-FR" dirty="0"/>
              <a:t> Dégagement : s’effectue par un mouvement de l’épaule antérieure, achève son dégagement par glissement</a:t>
            </a:r>
          </a:p>
          <a:p>
            <a:pPr marL="0" indent="0">
              <a:buNone/>
            </a:pPr>
            <a:r>
              <a:rPr lang="fr-FR" dirty="0"/>
              <a:t> Accouchement du siège : encore plus facile, le diamètre bi-trochantérien suit le même mécanisme que le bis-acromial</a:t>
            </a:r>
          </a:p>
        </p:txBody>
      </p:sp>
    </p:spTree>
    <p:extLst>
      <p:ext uri="{BB962C8B-B14F-4D97-AF65-F5344CB8AC3E}">
        <p14:creationId xmlns:p14="http://schemas.microsoft.com/office/powerpoint/2010/main" val="210711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fr-FR" dirty="0"/>
              <a:t>La présentation du sommet est la plus favorable des présentations, l’accouchement spontanée en est la terminaison habituelle. L’eutocie est à son max dans les variétés antérieures alors que les variétés postérieures restent eutocique avec quelques restrictions</a:t>
            </a:r>
          </a:p>
        </p:txBody>
      </p:sp>
    </p:spTree>
    <p:extLst>
      <p:ext uri="{BB962C8B-B14F-4D97-AF65-F5344CB8AC3E}">
        <p14:creationId xmlns:p14="http://schemas.microsoft.com/office/powerpoint/2010/main" val="4059805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INTERET DE LA QUESTION</a:t>
            </a:r>
            <a:endParaRPr lang="fr-FR" dirty="0"/>
          </a:p>
        </p:txBody>
      </p:sp>
      <p:sp>
        <p:nvSpPr>
          <p:cNvPr id="3" name="Espace réservé du contenu 2"/>
          <p:cNvSpPr>
            <a:spLocks noGrp="1"/>
          </p:cNvSpPr>
          <p:nvPr>
            <p:ph idx="1"/>
          </p:nvPr>
        </p:nvSpPr>
        <p:spPr/>
        <p:txBody>
          <a:bodyPr/>
          <a:lstStyle/>
          <a:p>
            <a:r>
              <a:rPr lang="fr-FR" dirty="0"/>
              <a:t>La présentation du sommet est la plus fréquente des présentations</a:t>
            </a:r>
          </a:p>
          <a:p>
            <a:r>
              <a:rPr lang="fr-FR" dirty="0"/>
              <a:t> De 90% des cas (selon Morin en 1965) à 95% (selon l’étude de Body faite entre 1988-1994), la présentation du sommet représente, de loin, la présentation la plus fréquente et eutocique </a:t>
            </a:r>
          </a:p>
        </p:txBody>
      </p:sp>
    </p:spTree>
    <p:extLst>
      <p:ext uri="{BB962C8B-B14F-4D97-AF65-F5344CB8AC3E}">
        <p14:creationId xmlns:p14="http://schemas.microsoft.com/office/powerpoint/2010/main" val="4166673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CARACTERES DE LA PRESENTATION</a:t>
            </a:r>
            <a:endParaRPr lang="fr-FR" dirty="0"/>
          </a:p>
        </p:txBody>
      </p:sp>
      <p:sp>
        <p:nvSpPr>
          <p:cNvPr id="3" name="Espace réservé du contenu 2"/>
          <p:cNvSpPr>
            <a:spLocks noGrp="1"/>
          </p:cNvSpPr>
          <p:nvPr>
            <p:ph idx="1"/>
          </p:nvPr>
        </p:nvSpPr>
        <p:spPr/>
        <p:txBody>
          <a:bodyPr/>
          <a:lstStyle/>
          <a:p>
            <a:r>
              <a:rPr lang="fr-FR" dirty="0"/>
              <a:t> Repère : le repère de la présentation est l’occiput, facilement repérable par la petite fontanelle (fontanelle postérieur ou lambda) peu étendue, la fontanelle postérieure est un carrefour en « Y » où convergent les deux sutures occipito-pariétales et la suture interpariétale ou longitudinale « sagittale »</a:t>
            </a:r>
          </a:p>
          <a:p>
            <a:r>
              <a:rPr lang="fr-FR" dirty="0"/>
              <a:t> Diamètre de la présentation : c’est le diamètre sous occipito-bregmatique qui mesure 9,5 cm, compatible avec tous les diamètres du bassin normal</a:t>
            </a:r>
          </a:p>
        </p:txBody>
      </p:sp>
    </p:spTree>
    <p:extLst>
      <p:ext uri="{BB962C8B-B14F-4D97-AF65-F5344CB8AC3E}">
        <p14:creationId xmlns:p14="http://schemas.microsoft.com/office/powerpoint/2010/main" val="2434297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pic>
        <p:nvPicPr>
          <p:cNvPr id="4" name="Espace réservé du contenu 3"/>
          <p:cNvPicPr>
            <a:picLocks noGrp="1" noChangeAspect="1"/>
          </p:cNvPicPr>
          <p:nvPr>
            <p:ph idx="1"/>
          </p:nvPr>
        </p:nvPicPr>
        <p:blipFill>
          <a:blip r:embed="rId2"/>
          <a:stretch>
            <a:fillRect/>
          </a:stretch>
        </p:blipFill>
        <p:spPr>
          <a:xfrm>
            <a:off x="7858516" y="2723584"/>
            <a:ext cx="4115702" cy="3150375"/>
          </a:xfrm>
          <a:prstGeom prst="rect">
            <a:avLst/>
          </a:prstGeom>
        </p:spPr>
      </p:pic>
      <p:pic>
        <p:nvPicPr>
          <p:cNvPr id="5" name="Image 4"/>
          <p:cNvPicPr>
            <a:picLocks noChangeAspect="1"/>
          </p:cNvPicPr>
          <p:nvPr/>
        </p:nvPicPr>
        <p:blipFill>
          <a:blip r:embed="rId3"/>
          <a:stretch>
            <a:fillRect/>
          </a:stretch>
        </p:blipFill>
        <p:spPr>
          <a:xfrm>
            <a:off x="1740572" y="2723584"/>
            <a:ext cx="4151736" cy="3420152"/>
          </a:xfrm>
          <a:prstGeom prst="rect">
            <a:avLst/>
          </a:prstGeom>
        </p:spPr>
      </p:pic>
    </p:spTree>
    <p:extLst>
      <p:ext uri="{BB962C8B-B14F-4D97-AF65-F5344CB8AC3E}">
        <p14:creationId xmlns:p14="http://schemas.microsoft.com/office/powerpoint/2010/main" val="3537143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endParaRPr lang="fr-FR" dirty="0"/>
          </a:p>
        </p:txBody>
      </p:sp>
      <p:pic>
        <p:nvPicPr>
          <p:cNvPr id="4" name="Espace réservé du contenu 3"/>
          <p:cNvPicPr>
            <a:picLocks noGrp="1" noChangeAspect="1"/>
          </p:cNvPicPr>
          <p:nvPr>
            <p:ph idx="1"/>
          </p:nvPr>
        </p:nvPicPr>
        <p:blipFill>
          <a:blip r:embed="rId2"/>
          <a:stretch>
            <a:fillRect/>
          </a:stretch>
        </p:blipFill>
        <p:spPr>
          <a:xfrm>
            <a:off x="3090931" y="2495811"/>
            <a:ext cx="5100032" cy="3530887"/>
          </a:xfrm>
          <a:prstGeom prst="rect">
            <a:avLst/>
          </a:prstGeom>
        </p:spPr>
      </p:pic>
    </p:spTree>
    <p:extLst>
      <p:ext uri="{BB962C8B-B14F-4D97-AF65-F5344CB8AC3E}">
        <p14:creationId xmlns:p14="http://schemas.microsoft.com/office/powerpoint/2010/main" val="272233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a:t/>
            </a:r>
            <a:br>
              <a:rPr lang="fr-FR" dirty="0"/>
            </a:br>
            <a:endParaRPr lang="fr-FR" dirty="0"/>
          </a:p>
        </p:txBody>
      </p:sp>
      <p:pic>
        <p:nvPicPr>
          <p:cNvPr id="4" name="Espace réservé du contenu 3"/>
          <p:cNvPicPr>
            <a:picLocks noGrp="1" noChangeAspect="1"/>
          </p:cNvPicPr>
          <p:nvPr>
            <p:ph idx="1"/>
          </p:nvPr>
        </p:nvPicPr>
        <p:blipFill>
          <a:blip r:embed="rId2"/>
          <a:stretch>
            <a:fillRect/>
          </a:stretch>
        </p:blipFill>
        <p:spPr>
          <a:xfrm>
            <a:off x="2937400" y="2580671"/>
            <a:ext cx="4995985" cy="4108831"/>
          </a:xfrm>
          <a:prstGeom prst="rect">
            <a:avLst/>
          </a:prstGeom>
        </p:spPr>
      </p:pic>
    </p:spTree>
    <p:extLst>
      <p:ext uri="{BB962C8B-B14F-4D97-AF65-F5344CB8AC3E}">
        <p14:creationId xmlns:p14="http://schemas.microsoft.com/office/powerpoint/2010/main" val="209905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VARIETES DE POSITION:</a:t>
            </a:r>
            <a:br>
              <a:rPr lang="fr-FR" dirty="0" smtClean="0"/>
            </a:br>
            <a:endParaRPr lang="fr-FR" dirty="0"/>
          </a:p>
        </p:txBody>
      </p:sp>
      <p:pic>
        <p:nvPicPr>
          <p:cNvPr id="4" name="Espace réservé du contenu 3"/>
          <p:cNvPicPr>
            <a:picLocks noGrp="1" noChangeAspect="1"/>
          </p:cNvPicPr>
          <p:nvPr>
            <p:ph idx="1"/>
          </p:nvPr>
        </p:nvPicPr>
        <p:blipFill>
          <a:blip r:embed="rId2"/>
          <a:stretch>
            <a:fillRect/>
          </a:stretch>
        </p:blipFill>
        <p:spPr>
          <a:xfrm>
            <a:off x="3829209" y="2305776"/>
            <a:ext cx="3412901" cy="4679940"/>
          </a:xfrm>
          <a:prstGeom prst="rect">
            <a:avLst/>
          </a:prstGeom>
        </p:spPr>
      </p:pic>
    </p:spTree>
    <p:extLst>
      <p:ext uri="{BB962C8B-B14F-4D97-AF65-F5344CB8AC3E}">
        <p14:creationId xmlns:p14="http://schemas.microsoft.com/office/powerpoint/2010/main" val="38505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a:t/>
            </a:r>
            <a:br>
              <a:rPr lang="fr-FR" dirty="0"/>
            </a:br>
            <a:endParaRPr lang="fr-FR" dirty="0"/>
          </a:p>
        </p:txBody>
      </p:sp>
      <p:sp>
        <p:nvSpPr>
          <p:cNvPr id="3" name="Espace réservé du contenu 2"/>
          <p:cNvSpPr>
            <a:spLocks noGrp="1"/>
          </p:cNvSpPr>
          <p:nvPr>
            <p:ph idx="1"/>
          </p:nvPr>
        </p:nvSpPr>
        <p:spPr>
          <a:xfrm>
            <a:off x="360607" y="2485623"/>
            <a:ext cx="10779617" cy="4172754"/>
          </a:xfrm>
        </p:spPr>
        <p:txBody>
          <a:bodyPr>
            <a:normAutofit lnSpcReduction="10000"/>
          </a:bodyPr>
          <a:lstStyle/>
          <a:p>
            <a:r>
              <a:rPr lang="fr-FR" dirty="0"/>
              <a:t> La position est la situation qu’occupe la présentation par rapport à un point de repère pris sur le bassin</a:t>
            </a:r>
          </a:p>
          <a:p>
            <a:r>
              <a:rPr lang="fr-FR" dirty="0"/>
              <a:t> La situation de l’occiput, au regard du pourtour de l’excavation pelvienne, précise les variétés de position de la présentation du sommet. Ainsi, suivant l’orientation de la tête, l’</a:t>
            </a:r>
            <a:r>
              <a:rPr lang="fr-FR" dirty="0" err="1"/>
              <a:t>occiput:En</a:t>
            </a:r>
            <a:r>
              <a:rPr lang="fr-FR" dirty="0"/>
              <a:t> avant : vers l’imminence ilio-pectinée   En arrière : vers le sinus sacro-iliaque</a:t>
            </a:r>
          </a:p>
          <a:p>
            <a:pPr marL="0" indent="0">
              <a:buNone/>
            </a:pPr>
            <a:endParaRPr lang="fr-FR" dirty="0"/>
          </a:p>
          <a:p>
            <a:pPr marL="0" indent="0">
              <a:buNone/>
            </a:pPr>
            <a:r>
              <a:rPr lang="fr-FR" dirty="0"/>
              <a:t> Quatre variétés de position d’engagement sont possibles :</a:t>
            </a:r>
          </a:p>
          <a:p>
            <a:pPr marL="0" indent="0">
              <a:buNone/>
            </a:pPr>
            <a:r>
              <a:rPr lang="fr-FR" dirty="0"/>
              <a:t> Occipito-Iliaque Gauche Antérieure (OIGA) : 60%</a:t>
            </a:r>
          </a:p>
          <a:p>
            <a:pPr marL="0" indent="0">
              <a:buNone/>
            </a:pPr>
            <a:r>
              <a:rPr lang="fr-FR" dirty="0"/>
              <a:t> Occipito-Iliaque Droite Postérieure (OIDP) : 32%</a:t>
            </a:r>
          </a:p>
          <a:p>
            <a:pPr marL="0" indent="0">
              <a:buNone/>
            </a:pPr>
            <a:r>
              <a:rPr lang="fr-FR" dirty="0"/>
              <a:t> Occipito-Iliaque Gauche Postérieure (OIGP) : 6%</a:t>
            </a:r>
          </a:p>
          <a:p>
            <a:pPr marL="0" indent="0">
              <a:buNone/>
            </a:pPr>
            <a:r>
              <a:rPr lang="fr-FR" dirty="0"/>
              <a:t> Occipito-Iliaque Droite Antérieure (OIDA) : 2% Ainsi, les positions antérieures sont les plus fréquentes (70%)</a:t>
            </a:r>
          </a:p>
          <a:p>
            <a:endParaRPr lang="fr-FR" dirty="0"/>
          </a:p>
        </p:txBody>
      </p:sp>
    </p:spTree>
    <p:extLst>
      <p:ext uri="{BB962C8B-B14F-4D97-AF65-F5344CB8AC3E}">
        <p14:creationId xmlns:p14="http://schemas.microsoft.com/office/powerpoint/2010/main" val="8387688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249</TotalTime>
  <Words>1453</Words>
  <Application>Microsoft Office PowerPoint</Application>
  <PresentationFormat>Personnalisé</PresentationFormat>
  <Paragraphs>85</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Direction Ion</vt:lpstr>
      <vt:lpstr>Presentation du sommet                           Dr Baali</vt:lpstr>
      <vt:lpstr>INTRODUCTION </vt:lpstr>
      <vt:lpstr>INTERET DE LA QUESTION</vt:lpstr>
      <vt:lpstr>CARACTERES DE LA PRESENTATION</vt:lpstr>
      <vt:lpstr> </vt:lpstr>
      <vt:lpstr> </vt:lpstr>
      <vt:lpstr>  </vt:lpstr>
      <vt:lpstr>VARIETES DE POSITION: </vt:lpstr>
      <vt:lpstr>  </vt:lpstr>
      <vt:lpstr>ETUDE CLINIQUE </vt:lpstr>
      <vt:lpstr> </vt:lpstr>
      <vt:lpstr> </vt:lpstr>
      <vt:lpstr> </vt:lpstr>
      <vt:lpstr>  </vt:lpstr>
      <vt:lpstr> </vt:lpstr>
      <vt:lpstr>ETUDE PARACLINIQUE </vt:lpstr>
      <vt:lpstr>MECANISME DE L’ACCOUCHEMENT EN PRESENTATION DU SOMMET</vt:lpstr>
      <vt:lpstr> </vt:lpstr>
      <vt:lpstr>  </vt:lpstr>
      <vt:lpstr> </vt:lpstr>
      <vt:lpstr> </vt:lpstr>
      <vt:lpstr> </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du sommet</dc:title>
  <dc:creator>HP</dc:creator>
  <cp:lastModifiedBy>dell</cp:lastModifiedBy>
  <cp:revision>13</cp:revision>
  <dcterms:created xsi:type="dcterms:W3CDTF">2019-09-22T17:21:24Z</dcterms:created>
  <dcterms:modified xsi:type="dcterms:W3CDTF">2019-10-07T10:06:55Z</dcterms:modified>
</cp:coreProperties>
</file>