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212" r:id="rId1"/>
  </p:sldMasterIdLst>
  <p:notesMasterIdLst>
    <p:notesMasterId r:id="rId22"/>
  </p:notesMasterIdLst>
  <p:sldIdLst>
    <p:sldId id="256" r:id="rId2"/>
    <p:sldId id="278" r:id="rId3"/>
    <p:sldId id="279" r:id="rId4"/>
    <p:sldId id="257" r:id="rId5"/>
    <p:sldId id="259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9" r:id="rId15"/>
    <p:sldId id="274" r:id="rId16"/>
    <p:sldId id="273" r:id="rId17"/>
    <p:sldId id="267" r:id="rId18"/>
    <p:sldId id="270" r:id="rId19"/>
    <p:sldId id="271" r:id="rId20"/>
    <p:sldId id="272" r:id="rId21"/>
  </p:sldIdLst>
  <p:sldSz cx="12192000" cy="6858000"/>
  <p:notesSz cx="6858000" cy="9144000"/>
  <p:defaultTextStyle>
    <a:defPPr>
      <a:defRPr lang="ar-DZ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0" autoAdjust="0"/>
    <p:restoredTop sz="83375" autoAdjust="0"/>
  </p:normalViewPr>
  <p:slideViewPr>
    <p:cSldViewPr snapToGrid="0">
      <p:cViewPr>
        <p:scale>
          <a:sx n="60" d="100"/>
          <a:sy n="60" d="100"/>
        </p:scale>
        <p:origin x="-836" y="-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668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1403505-886F-48CA-ADCC-AAEF421DBB24}" type="datetimeFigureOut">
              <a:rPr lang="ar-DZ" smtClean="0"/>
              <a:pPr/>
              <a:t>21-08-1441</a:t>
            </a:fld>
            <a:endParaRPr lang="ar-DZ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DZ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1B67134-AB01-464A-8A08-187087718B6A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546554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DZ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67134-AB01-464A-8A08-187087718B6A}" type="slidenum">
              <a:rPr lang="ar-DZ" smtClean="0"/>
              <a:pPr/>
              <a:t>4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250973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67134-AB01-464A-8A08-187087718B6A}" type="slidenum">
              <a:rPr lang="ar-DZ" smtClean="0"/>
              <a:pPr/>
              <a:t>6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260478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DZ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67134-AB01-464A-8A08-187087718B6A}" type="slidenum">
              <a:rPr lang="ar-DZ" smtClean="0"/>
              <a:pPr/>
              <a:t>17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667321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DZ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67134-AB01-464A-8A08-187087718B6A}" type="slidenum">
              <a:rPr lang="ar-DZ" smtClean="0"/>
              <a:pPr/>
              <a:t>18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8616741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DZ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67134-AB01-464A-8A08-187087718B6A}" type="slidenum">
              <a:rPr lang="ar-DZ" smtClean="0"/>
              <a:pPr/>
              <a:t>20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886665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CEF1-2A58-4E83-A720-440911737AB8}" type="datetimeFigureOut">
              <a:rPr lang="ar-DZ" smtClean="0"/>
              <a:pPr/>
              <a:t>21-08-1441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0FE16B4-77B0-4C01-A790-E0C384D6102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386857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CEF1-2A58-4E83-A720-440911737AB8}" type="datetimeFigureOut">
              <a:rPr lang="ar-DZ" smtClean="0"/>
              <a:pPr/>
              <a:t>21-08-1441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0FE16B4-77B0-4C01-A790-E0C384D6102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395273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CEF1-2A58-4E83-A720-440911737AB8}" type="datetimeFigureOut">
              <a:rPr lang="ar-DZ" smtClean="0"/>
              <a:pPr/>
              <a:t>21-08-1441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0FE16B4-77B0-4C01-A790-E0C384D61021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9842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CEF1-2A58-4E83-A720-440911737AB8}" type="datetimeFigureOut">
              <a:rPr lang="ar-DZ" smtClean="0"/>
              <a:pPr/>
              <a:t>21-08-1441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0FE16B4-77B0-4C01-A790-E0C384D6102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968242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CEF1-2A58-4E83-A720-440911737AB8}" type="datetimeFigureOut">
              <a:rPr lang="ar-DZ" smtClean="0"/>
              <a:pPr/>
              <a:t>21-08-1441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0FE16B4-77B0-4C01-A790-E0C384D61021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1655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CEF1-2A58-4E83-A720-440911737AB8}" type="datetimeFigureOut">
              <a:rPr lang="ar-DZ" smtClean="0"/>
              <a:pPr/>
              <a:t>21-08-1441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0FE16B4-77B0-4C01-A790-E0C384D6102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828707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CEF1-2A58-4E83-A720-440911737AB8}" type="datetimeFigureOut">
              <a:rPr lang="ar-DZ" smtClean="0"/>
              <a:pPr/>
              <a:t>21-08-1441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16B4-77B0-4C01-A790-E0C384D6102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060049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CEF1-2A58-4E83-A720-440911737AB8}" type="datetimeFigureOut">
              <a:rPr lang="ar-DZ" smtClean="0"/>
              <a:pPr/>
              <a:t>21-08-1441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16B4-77B0-4C01-A790-E0C384D6102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588169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CEF1-2A58-4E83-A720-440911737AB8}" type="datetimeFigureOut">
              <a:rPr lang="ar-DZ" smtClean="0"/>
              <a:pPr/>
              <a:t>21-08-1441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16B4-77B0-4C01-A790-E0C384D6102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467520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CEF1-2A58-4E83-A720-440911737AB8}" type="datetimeFigureOut">
              <a:rPr lang="ar-DZ" smtClean="0"/>
              <a:pPr/>
              <a:t>21-08-1441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0FE16B4-77B0-4C01-A790-E0C384D6102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902545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CEF1-2A58-4E83-A720-440911737AB8}" type="datetimeFigureOut">
              <a:rPr lang="ar-DZ" smtClean="0"/>
              <a:pPr/>
              <a:t>21-08-1441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0FE16B4-77B0-4C01-A790-E0C384D6102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4239004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CEF1-2A58-4E83-A720-440911737AB8}" type="datetimeFigureOut">
              <a:rPr lang="ar-DZ" smtClean="0"/>
              <a:pPr/>
              <a:t>21-08-1441</a:t>
            </a:fld>
            <a:endParaRPr lang="a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0FE16B4-77B0-4C01-A790-E0C384D6102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587280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CEF1-2A58-4E83-A720-440911737AB8}" type="datetimeFigureOut">
              <a:rPr lang="ar-DZ" smtClean="0"/>
              <a:pPr/>
              <a:t>21-08-1441</a:t>
            </a:fld>
            <a:endParaRPr lang="a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16B4-77B0-4C01-A790-E0C384D6102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530989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CEF1-2A58-4E83-A720-440911737AB8}" type="datetimeFigureOut">
              <a:rPr lang="ar-DZ" smtClean="0"/>
              <a:pPr/>
              <a:t>21-08-1441</a:t>
            </a:fld>
            <a:endParaRPr lang="a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16B4-77B0-4C01-A790-E0C384D6102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2489662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CEF1-2A58-4E83-A720-440911737AB8}" type="datetimeFigureOut">
              <a:rPr lang="ar-DZ" smtClean="0"/>
              <a:pPr/>
              <a:t>21-08-1441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E16B4-77B0-4C01-A790-E0C384D6102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240068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CEF1-2A58-4E83-A720-440911737AB8}" type="datetimeFigureOut">
              <a:rPr lang="ar-DZ" smtClean="0"/>
              <a:pPr/>
              <a:t>21-08-1441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0FE16B4-77B0-4C01-A790-E0C384D6102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1564119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DCEF1-2A58-4E83-A720-440911737AB8}" type="datetimeFigureOut">
              <a:rPr lang="ar-DZ" smtClean="0"/>
              <a:pPr/>
              <a:t>21-08-1441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0FE16B4-77B0-4C01-A790-E0C384D61021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val="357989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3" r:id="rId1"/>
    <p:sldLayoutId id="2147484214" r:id="rId2"/>
    <p:sldLayoutId id="2147484215" r:id="rId3"/>
    <p:sldLayoutId id="2147484216" r:id="rId4"/>
    <p:sldLayoutId id="2147484217" r:id="rId5"/>
    <p:sldLayoutId id="2147484218" r:id="rId6"/>
    <p:sldLayoutId id="2147484219" r:id="rId7"/>
    <p:sldLayoutId id="2147484220" r:id="rId8"/>
    <p:sldLayoutId id="2147484221" r:id="rId9"/>
    <p:sldLayoutId id="2147484222" r:id="rId10"/>
    <p:sldLayoutId id="2147484223" r:id="rId11"/>
    <p:sldLayoutId id="2147484224" r:id="rId12"/>
    <p:sldLayoutId id="2147484225" r:id="rId13"/>
    <p:sldLayoutId id="2147484226" r:id="rId14"/>
    <p:sldLayoutId id="2147484227" r:id="rId15"/>
    <p:sldLayoutId id="214748422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653771"/>
          </a:xfrm>
        </p:spPr>
        <p:txBody>
          <a:bodyPr>
            <a:normAutofit/>
          </a:bodyPr>
          <a:lstStyle/>
          <a:p>
            <a:pPr algn="ctr"/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CONDUITE A TENIR DEVANT UNE LEUCORRHEE</a:t>
            </a:r>
            <a:b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ar-D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6502400" y="4312187"/>
            <a:ext cx="553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fr-FR" sz="2400" b="1" dirty="0"/>
          </a:p>
          <a:p>
            <a:pPr algn="ctr"/>
            <a:r>
              <a:rPr lang="fr-FR" sz="2400" b="1" dirty="0" smtClean="0"/>
              <a:t>Dr AKAZI</a:t>
            </a:r>
          </a:p>
          <a:p>
            <a:pPr algn="ctr"/>
            <a:r>
              <a:rPr lang="fr-FR" sz="2400" b="1" dirty="0" smtClean="0"/>
              <a:t>EHS EL.BOUN </a:t>
            </a:r>
            <a:endParaRPr lang="fr-FR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1524000" y="4912351"/>
            <a:ext cx="31261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Encadré par Pr </a:t>
            </a:r>
            <a:r>
              <a:rPr lang="fr-F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Aouras</a:t>
            </a: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856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89212" y="564149"/>
            <a:ext cx="8911687" cy="1280890"/>
          </a:xfrm>
        </p:spPr>
        <p:txBody>
          <a:bodyPr/>
          <a:lstStyle/>
          <a:p>
            <a:pPr algn="l" rtl="0"/>
            <a:r>
              <a:rPr lang="fr-FR" b="1" dirty="0" smtClean="0"/>
              <a:t>Vulvovaginite a candida </a:t>
            </a:r>
            <a:r>
              <a:rPr lang="fr-FR" b="1" dirty="0" err="1" smtClean="0"/>
              <a:t>albicans</a:t>
            </a:r>
            <a:endParaRPr lang="ar-DZ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92550" y="1845039"/>
            <a:ext cx="8915400" cy="3777622"/>
          </a:xfrm>
        </p:spPr>
        <p:txBody>
          <a:bodyPr>
            <a:normAutofit lnSpcReduction="10000"/>
          </a:bodyPr>
          <a:lstStyle/>
          <a:p>
            <a:pPr algn="l" rtl="0"/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 infection a candida </a:t>
            </a:r>
            <a:r>
              <a:rPr lang="fr-FR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albicans</a:t>
            </a: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n’ est pas une IST</a:t>
            </a:r>
          </a:p>
          <a:p>
            <a:pPr algn="l" rtl="0"/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Exacerbé par une hyperacidité vaginale</a:t>
            </a:r>
          </a:p>
          <a:p>
            <a:pPr algn="l" rtl="0">
              <a:buFont typeface="Wingdings" panose="05000000000000000000" pitchFamily="2" charset="2"/>
              <a:buChar char="v"/>
            </a:pP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Modification hormonale:     </a:t>
            </a:r>
          </a:p>
          <a:p>
            <a:pPr algn="l" rtl="0"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Grossesse  </a:t>
            </a:r>
          </a:p>
          <a:p>
            <a:pPr algn="l" rtl="0">
              <a:buFont typeface="Wingdings" panose="05000000000000000000" pitchFamily="2" charset="2"/>
              <a:buChar char="q"/>
            </a:pP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Ménopause</a:t>
            </a:r>
            <a:endParaRPr lang="fr-F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 rtl="0">
              <a:buFont typeface="Wingdings" panose="05000000000000000000" pitchFamily="2" charset="2"/>
              <a:buChar char="v"/>
            </a:pP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Pathologie générale diabète , immunodépression</a:t>
            </a:r>
          </a:p>
          <a:p>
            <a:pPr algn="l" rtl="0">
              <a:buFont typeface="Wingdings" panose="05000000000000000000" pitchFamily="2" charset="2"/>
              <a:buChar char="v"/>
            </a:pP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TRT : </a:t>
            </a: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ATB , </a:t>
            </a:r>
            <a:r>
              <a:rPr lang="fr-FR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corticotherapie;pilule</a:t>
            </a: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oestorprogestatif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</a:p>
          <a:p>
            <a:pPr algn="l" rtl="0">
              <a:buFont typeface="Wingdings" panose="05000000000000000000" pitchFamily="2" charset="2"/>
              <a:buChar char="v"/>
            </a:pP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Hygiène </a:t>
            </a:r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locale </a:t>
            </a:r>
            <a:r>
              <a:rPr lang="fr-FR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inadapté:toilette</a:t>
            </a: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excessive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5936" y="1819324"/>
            <a:ext cx="3220273" cy="2902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85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057023" y="244968"/>
            <a:ext cx="3718665" cy="46871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l" rtl="0"/>
            <a:r>
              <a:rPr lang="fr-FR" b="1" dirty="0" smtClean="0"/>
              <a:t>clinique</a:t>
            </a:r>
            <a:endParaRPr lang="ar-DZ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29039" y="903250"/>
            <a:ext cx="11062961" cy="5954750"/>
          </a:xfrm>
        </p:spPr>
        <p:txBody>
          <a:bodyPr>
            <a:normAutofit lnSpcReduction="10000"/>
          </a:bodyPr>
          <a:lstStyle/>
          <a:p>
            <a:r>
              <a:rPr lang="fr-FR" sz="26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vulvo-vaginite,Prurit</a:t>
            </a:r>
            <a:r>
              <a:rPr lang="fr-FR" sz="2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fr-F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Intense</a:t>
            </a:r>
            <a:r>
              <a:rPr lang="fr-FR" sz="26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,leucorrhée</a:t>
            </a:r>
            <a:r>
              <a:rPr lang="fr-FR" sz="2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épaisse blanchâtre lait caillé, inodore, </a:t>
            </a: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grumeleuses</a:t>
            </a:r>
            <a: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tapissant les parois du vagin. </a:t>
            </a:r>
            <a:endParaRPr lang="fr-F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vulve est inflammatoire, œdémateuse avec de fréquentes lésions de grattage. </a:t>
            </a:r>
            <a:endParaRPr lang="fr-F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L’extension </a:t>
            </a:r>
            <a: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 le périnée postérieur est fréquente. </a:t>
            </a:r>
            <a:endParaRPr lang="fr-FR" sz="26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l" rtl="0"/>
            <a:r>
              <a:rPr lang="fr-FR" sz="2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Dyspareunie</a:t>
            </a:r>
            <a:endParaRPr lang="fr-F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buFont typeface="Wingdings" panose="05000000000000000000" pitchFamily="2" charset="2"/>
              <a:buChar char="q"/>
            </a:pPr>
            <a:r>
              <a:rPr lang="fr-F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Traitement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fr-FR" sz="26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Antifongique local</a:t>
            </a:r>
            <a:r>
              <a:rPr lang="fr-FR" sz="2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gynodermofix 1ovule/semaine, dermofix pommade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fr-FR" sz="26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Savon alcalin: </a:t>
            </a:r>
            <a:r>
              <a:rPr lang="fr-FR" sz="2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saforelle melgyn (pas de toilette vaginale);Marseille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fr-FR" sz="2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Sous vêtement en coton, éviter les pantalon serrés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fr-FR" sz="2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TRT du partenaire non systématiques  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fr-FR" sz="2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Anti infectieux locaux : polygynax (nystatine,neomycine,polymyxine)</a:t>
            </a:r>
          </a:p>
          <a:p>
            <a:pPr marL="0" indent="0" algn="l" rtl="0">
              <a:buNone/>
            </a:pPr>
            <a:r>
              <a:rPr lang="fr-FR" sz="2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Ovule Bétadine(</a:t>
            </a:r>
            <a:r>
              <a:rPr lang="fr-FR" sz="26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gsse</a:t>
            </a:r>
            <a:r>
              <a:rPr lang="fr-FR" sz="2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allergie)</a:t>
            </a:r>
          </a:p>
          <a:p>
            <a:pPr marL="0" indent="0" algn="l" rtl="0">
              <a:buNone/>
            </a:pPr>
            <a:endParaRPr lang="fr-F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endParaRPr lang="fr-FR" dirty="0" smtClean="0"/>
          </a:p>
          <a:p>
            <a:pPr marL="0" indent="0" algn="l" rtl="0">
              <a:buNone/>
            </a:pPr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326332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fr-FR" sz="3200" b="1" u="sng" dirty="0" smtClean="0"/>
              <a:t>Mycose récidivante</a:t>
            </a:r>
            <a:endParaRPr lang="ar-DZ" sz="3200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Facteur favorisant : diabète , grossesse</a:t>
            </a:r>
          </a:p>
          <a:p>
            <a:pPr algn="l" rtl="0"/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Partenaire</a:t>
            </a:r>
          </a:p>
          <a:p>
            <a:pPr algn="l" rtl="0"/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Décontamination digestive(</a:t>
            </a:r>
            <a:r>
              <a:rPr lang="fr-FR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fluconazol</a:t>
            </a:r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1cp/semaine)</a:t>
            </a:r>
          </a:p>
          <a:p>
            <a:pPr algn="l" rtl="0"/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330914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6111" y="2578308"/>
            <a:ext cx="9404723" cy="2488366"/>
          </a:xfrm>
        </p:spPr>
        <p:txBody>
          <a:bodyPr>
            <a:normAutofit/>
          </a:bodyPr>
          <a:lstStyle/>
          <a:p>
            <a:pPr algn="ctr" rtl="0"/>
            <a:r>
              <a:rPr lang="fr-FR" b="1" dirty="0" smtClean="0"/>
              <a:t>Infections sexuellement transmissible</a:t>
            </a:r>
            <a:endParaRPr lang="ar-DZ" b="1" dirty="0"/>
          </a:p>
        </p:txBody>
      </p:sp>
    </p:spTree>
    <p:extLst>
      <p:ext uri="{BB962C8B-B14F-4D97-AF65-F5344CB8AC3E}">
        <p14:creationId xmlns:p14="http://schemas.microsoft.com/office/powerpoint/2010/main" val="303395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132764"/>
            <a:ext cx="10515600" cy="5044199"/>
          </a:xfrm>
        </p:spPr>
        <p:txBody>
          <a:bodyPr>
            <a:normAutofit/>
          </a:bodyPr>
          <a:lstStyle/>
          <a:p>
            <a:pPr algn="l" rtl="0">
              <a:buFont typeface="Wingdings" panose="05000000000000000000" pitchFamily="2" charset="2"/>
              <a:buChar char="q"/>
            </a:pPr>
            <a:r>
              <a:rPr lang="fr-FR" sz="2800" b="1" dirty="0" smtClean="0"/>
              <a:t>Chlamydia trachomatis</a:t>
            </a:r>
          </a:p>
          <a:p>
            <a:pPr algn="l" rtl="0"/>
            <a:endParaRPr lang="fr-FR" dirty="0" smtClean="0"/>
          </a:p>
          <a:p>
            <a:pPr algn="l" rtl="0"/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Portage asymptomatique fréquent</a:t>
            </a:r>
          </a:p>
          <a:p>
            <a:pPr algn="l" rtl="0"/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Glaire louche banale</a:t>
            </a:r>
          </a:p>
          <a:p>
            <a:pPr algn="l" rtl="0"/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Prélèvement end col</a:t>
            </a:r>
          </a:p>
          <a:p>
            <a:pPr algn="l" rtl="0"/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PCR</a:t>
            </a:r>
          </a:p>
          <a:p>
            <a:pPr algn="l" rtl="0"/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TRT DOXYCYCLINE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lum bright="22000"/>
            <a:extLst/>
          </a:blip>
          <a:srcRect/>
          <a:stretch>
            <a:fillRect/>
          </a:stretch>
        </p:blipFill>
        <p:spPr>
          <a:xfrm>
            <a:off x="6947941" y="1652666"/>
            <a:ext cx="4724400" cy="31003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327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72910" y="0"/>
            <a:ext cx="10819090" cy="5674655"/>
          </a:xfrm>
        </p:spPr>
        <p:txBody>
          <a:bodyPr>
            <a:normAutofit/>
          </a:bodyPr>
          <a:lstStyle/>
          <a:p>
            <a:pPr algn="l" rtl="0">
              <a:buFont typeface="Wingdings" panose="05000000000000000000" pitchFamily="2" charset="2"/>
              <a:buChar char="q"/>
            </a:pPr>
            <a:r>
              <a:rPr lang="fr-FR" sz="2400" b="1" dirty="0"/>
              <a:t>Gonocoque</a:t>
            </a:r>
          </a:p>
          <a:p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Hautement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pathogène, 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Infection génitale haute 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 </a:t>
            </a:r>
            <a:r>
              <a:rPr lang="fr-F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leucorrhées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sont jaunes ou verdâtres, purulentes avec parfois des signes d’urétrite ou de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skénite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L’examen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 spéculum trouve une cervicite avec glaire purulente, les parois vaginales sont rouges, saignant au contact.</a:t>
            </a:r>
          </a:p>
          <a:p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notion d’urétrite chez le partenaire ou d’écoulement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méatique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doit faire penser au diagnostic.</a:t>
            </a:r>
          </a:p>
          <a:p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</a:t>
            </a:r>
            <a:r>
              <a:rPr lang="fr-F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examen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direct permet de trouver le diplocoque Gram négatif. La recherche se fait à présent par technique d’amplification génique (PCR). </a:t>
            </a: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plus en plus de souches de gonocoque sont devenues multi-résistantes aux antibiotiques et le </a:t>
            </a:r>
            <a:r>
              <a:rPr lang="fr-F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traitement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(et celui systématique du partenaire) repose sur la 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ceftriaxone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r-F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Rocéphine</a:t>
            </a:r>
            <a:r>
              <a:rPr lang="fr-F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®) : 1 g IM en dose unique.</a:t>
            </a:r>
          </a:p>
          <a:p>
            <a:endParaRPr lang="ar-D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/>
          </a:blip>
          <a:srcRect/>
          <a:stretch>
            <a:fillRect/>
          </a:stretch>
        </p:blipFill>
        <p:spPr>
          <a:xfrm>
            <a:off x="8734926" y="4217212"/>
            <a:ext cx="2426814" cy="236669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5710" y="4217212"/>
            <a:ext cx="2978956" cy="2366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35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1358145" y="52229"/>
            <a:ext cx="8946541" cy="7098079"/>
          </a:xfrm>
        </p:spPr>
        <p:txBody>
          <a:bodyPr>
            <a:normAutofit fontScale="92500" lnSpcReduction="10000"/>
          </a:bodyPr>
          <a:lstStyle/>
          <a:p>
            <a:pPr algn="l" rtl="0">
              <a:buFont typeface="Wingdings" panose="05000000000000000000" pitchFamily="2" charset="2"/>
              <a:buChar char="q"/>
            </a:pPr>
            <a:r>
              <a:rPr lang="fr-FR" sz="2800" b="1" dirty="0" smtClean="0"/>
              <a:t>Trichomonas </a:t>
            </a:r>
            <a:r>
              <a:rPr lang="fr-FR" sz="2800" b="1" dirty="0" err="1" smtClean="0"/>
              <a:t>vaginalis</a:t>
            </a:r>
            <a:r>
              <a:rPr lang="fr-FR" dirty="0" smtClean="0"/>
              <a:t>:</a:t>
            </a:r>
          </a:p>
          <a:p>
            <a:pPr marL="0" indent="0" algn="l" rtl="0">
              <a:buNone/>
            </a:pPr>
            <a:endParaRPr lang="fr-FR" dirty="0" smtClean="0"/>
          </a:p>
          <a:p>
            <a:pPr algn="l" rtl="0"/>
            <a:r>
              <a:rPr lang="fr-FR" sz="2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Protozoaire flagellé</a:t>
            </a:r>
          </a:p>
          <a:p>
            <a:pPr algn="l" rtl="0"/>
            <a:r>
              <a:rPr lang="fr-FR" sz="2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IST</a:t>
            </a:r>
          </a:p>
          <a:p>
            <a:pPr algn="l" rtl="0"/>
            <a:r>
              <a:rPr lang="fr-FR" sz="2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Leucorrhée verdâtre pistache ,nauséabonde ,bulleuse, abondante</a:t>
            </a:r>
          </a:p>
          <a:p>
            <a:r>
              <a:rPr lang="fr-FR" sz="2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Au spéculum, le vagin est rouge, le col framboisé. Inflammation</a:t>
            </a:r>
            <a:r>
              <a:rPr lang="fr-FR" sz="2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++</a:t>
            </a:r>
          </a:p>
          <a:p>
            <a: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existe souvent des brûlures au moment des rapports ou des mictions.</a:t>
            </a:r>
          </a:p>
          <a:p>
            <a: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existe souvent des brûlures au moment des rapports ou des mictions.</a:t>
            </a:r>
          </a:p>
          <a:p>
            <a:pPr marL="0" indent="0">
              <a:buNone/>
            </a:pPr>
            <a:r>
              <a:rPr lang="fr-FR" sz="2400" dirty="0"/>
              <a:t/>
            </a:r>
            <a:br>
              <a:rPr lang="fr-FR" sz="2400" dirty="0"/>
            </a:br>
            <a:r>
              <a:rPr lang="fr-FR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TRT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Flagyl 1cp 500mg 2fois par jours </a:t>
            </a:r>
            <a:r>
              <a:rPr lang="fr-FR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pendaant</a:t>
            </a: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10 j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Savon acide lactacyd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Traitement systématique du partenaire</a:t>
            </a:r>
            <a:endParaRPr lang="ar-DZ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/>
          </a:blip>
          <a:srcRect/>
          <a:stretch>
            <a:fillRect/>
          </a:stretch>
        </p:blipFill>
        <p:spPr>
          <a:xfrm>
            <a:off x="7765474" y="314266"/>
            <a:ext cx="1072635" cy="130472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96243" y="4690394"/>
            <a:ext cx="2390775" cy="191452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58712" y="2504994"/>
            <a:ext cx="2190750" cy="208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50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51848" y="614149"/>
            <a:ext cx="10515600" cy="5549167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fr-FR" sz="3200" b="1" dirty="0" smtClean="0"/>
              <a:t>         </a:t>
            </a:r>
            <a:r>
              <a:rPr lang="fr-FR" sz="3200" b="1" dirty="0" err="1" smtClean="0"/>
              <a:t>Gardenerella</a:t>
            </a:r>
            <a:r>
              <a:rPr lang="fr-FR" sz="3200" b="1" dirty="0" smtClean="0"/>
              <a:t> vaginal</a:t>
            </a:r>
          </a:p>
          <a:p>
            <a:pPr marL="0" indent="0" algn="l" rtl="0">
              <a:buNone/>
            </a:pPr>
            <a:endParaRPr lang="fr-FR" sz="3200" b="1" dirty="0"/>
          </a:p>
          <a:p>
            <a:pPr marL="0" indent="0" algn="l" rtl="0">
              <a:buNone/>
            </a:pPr>
            <a:endParaRPr lang="fr-FR" sz="3200" b="1" dirty="0" smtClean="0"/>
          </a:p>
          <a:p>
            <a:pPr algn="l" rtl="0"/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Bacille gram négatif</a:t>
            </a:r>
          </a:p>
          <a:p>
            <a:pPr algn="l" rtl="0"/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Grisâtre fluide </a:t>
            </a:r>
          </a:p>
          <a:p>
            <a:pPr algn="l" rtl="0"/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Test a potasse positif</a:t>
            </a:r>
          </a:p>
          <a:p>
            <a:pPr algn="l" rtl="0"/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Présence de clue celles a l'extemporané</a:t>
            </a:r>
          </a:p>
          <a:p>
            <a:pPr algn="l" rtl="0"/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TRT </a:t>
            </a:r>
            <a:r>
              <a:rPr lang="fr-FR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flagyl</a:t>
            </a: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2g mono dose ,amoxicilline +métronidazole, érythromycine</a:t>
            </a:r>
          </a:p>
          <a:p>
            <a:pPr marL="0" indent="0" algn="l" rtl="0">
              <a:buNone/>
            </a:pPr>
            <a:endParaRPr lang="fr-F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l" rtl="0">
              <a:buNone/>
            </a:pPr>
            <a:endParaRPr lang="fr-FR" dirty="0" smtClean="0"/>
          </a:p>
          <a:p>
            <a:pPr marL="0" indent="0" algn="l" rtl="0">
              <a:buNone/>
            </a:pPr>
            <a:endParaRPr lang="ar-DZ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>
          <a:xfrm>
            <a:off x="6830518" y="743262"/>
            <a:ext cx="4648200" cy="32273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749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fr-FR" b="1" dirty="0" smtClean="0"/>
              <a:t>Leucorrhée de la petite fille</a:t>
            </a:r>
            <a:endParaRPr lang="ar-DZ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30293" y="1490161"/>
            <a:ext cx="8915400" cy="3777622"/>
          </a:xfrm>
        </p:spPr>
        <p:txBody>
          <a:bodyPr>
            <a:normAutofit/>
          </a:bodyPr>
          <a:lstStyle/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vulvovaginites infectieuses sont possibles chez la jeune fille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plus souvent, il s’agit de germes banals (</a:t>
            </a:r>
            <a:r>
              <a:rPr lang="fr-F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Streptococcus </a:t>
            </a:r>
            <a:r>
              <a:rPr lang="fr-F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pyogenes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notamment), parfois une oxyurose ou une mycose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faut toutefois penser à l’exceptionnel corps étranger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intravaginal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l’on sent parfois par le toucher rectal.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/>
          </a:blip>
          <a:srcRect/>
          <a:stretch>
            <a:fillRect/>
          </a:stretch>
        </p:blipFill>
        <p:spPr>
          <a:xfrm>
            <a:off x="9324715" y="906706"/>
            <a:ext cx="2867285" cy="30966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304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80313" y="273956"/>
            <a:ext cx="8911687" cy="640445"/>
          </a:xfrm>
        </p:spPr>
        <p:txBody>
          <a:bodyPr>
            <a:normAutofit/>
          </a:bodyPr>
          <a:lstStyle/>
          <a:p>
            <a:pPr algn="l" rtl="0"/>
            <a:r>
              <a:rPr lang="fr-FR" b="1" dirty="0" smtClean="0"/>
              <a:t>Leucorrhée de la femme ménopause</a:t>
            </a:r>
            <a:endParaRPr lang="ar-DZ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5958" y="1323472"/>
            <a:ext cx="11446042" cy="4721727"/>
          </a:xfrm>
        </p:spPr>
        <p:txBody>
          <a:bodyPr>
            <a:noAutofit/>
          </a:bodyPr>
          <a:lstStyle/>
          <a:p>
            <a:pPr algn="l" rtl="0"/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 deux causes de leucorrhées auxquelles il faut penser chez les personnes ménopausées sont :</a:t>
            </a:r>
          </a:p>
          <a:p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l’atrophie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 carence hormonale et dont la modification de la flore explique l’aspect de vaginite sénile. Le traitement sera hormonal 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l’origine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néoplasique cervicale,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endométriale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ou tubaire.</a:t>
            </a:r>
          </a:p>
          <a:p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examen gynécologique complet s’impose pour ne pas passer à côté d’une lésion néoplasique.</a:t>
            </a:r>
          </a:p>
          <a:p>
            <a:pPr algn="l" rtl="0"/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 rtl="0">
              <a:buNone/>
            </a:pP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82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Objectifs pédagogiques</a:t>
            </a:r>
            <a:b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80133" y="1648184"/>
            <a:ext cx="8946541" cy="419548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Diagnostiquer 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 infection génitale de la femme.</a:t>
            </a:r>
          </a:p>
          <a:p>
            <a:pPr algn="l" rtl="0">
              <a:buFont typeface="Wingdings" panose="05000000000000000000" pitchFamily="2" charset="2"/>
              <a:buChar char="Ø"/>
            </a:pP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Etablir une conduite thérapeutique </a:t>
            </a:r>
          </a:p>
          <a:p>
            <a:pPr algn="l" rtl="0">
              <a:buFont typeface="Wingdings" panose="05000000000000000000" pitchFamily="2" charset="2"/>
              <a:buChar char="Ø"/>
            </a:pPr>
            <a:endParaRPr lang="fr-F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planifier 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suivi de la patiente.</a:t>
            </a:r>
          </a:p>
        </p:txBody>
      </p:sp>
    </p:spTree>
    <p:extLst>
      <p:ext uri="{BB962C8B-B14F-4D97-AF65-F5344CB8AC3E}">
        <p14:creationId xmlns:p14="http://schemas.microsoft.com/office/powerpoint/2010/main" val="44334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fr-FR" dirty="0" smtClean="0"/>
              <a:t>Points essentiels</a:t>
            </a:r>
            <a:endParaRPr lang="ar-DZ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 leucorrhée physiologique est l’ expression d’ une bonne imprégnation hormonale</a:t>
            </a:r>
          </a:p>
          <a:p>
            <a:r>
              <a:rPr lang="fr-F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L’examen gynécologique permet d’orienter vers les principales étiologies </a:t>
            </a:r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infectieuses</a:t>
            </a:r>
          </a:p>
          <a:p>
            <a:r>
              <a:rPr lang="fr-F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 cas de leucorrhées et ou de cervicite, penser aux IST</a:t>
            </a:r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 récidive: penser au facteur favorisant</a:t>
            </a:r>
          </a:p>
          <a:p>
            <a:pPr algn="l" rtl="0"/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Ménopause: cancer génitaux</a:t>
            </a:r>
          </a:p>
          <a:p>
            <a:pPr algn="l" rtl="0"/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Jeune fille: corps étrangers</a:t>
            </a:r>
            <a:endParaRPr lang="ar-DZ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97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3254400" y="347787"/>
            <a:ext cx="5200053" cy="851426"/>
          </a:xfrm>
        </p:spPr>
        <p:txBody>
          <a:bodyPr/>
          <a:lstStyle/>
          <a:p>
            <a:r>
              <a:rPr lang="fr-FR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INTRODUCTION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473725" y="1409076"/>
            <a:ext cx="11088688" cy="5066676"/>
          </a:xfrm>
          <a:ln w="3810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l" rtl="0">
              <a:buFont typeface="Wingdings" panose="05000000000000000000" pitchFamily="2" charset="2"/>
              <a:buChar char="Ø"/>
            </a:pPr>
            <a:r>
              <a:rPr lang="fr-FR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écoulement ou </a:t>
            </a:r>
            <a:r>
              <a:rPr 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pertes </a:t>
            </a:r>
            <a:r>
              <a:rPr lang="fr-FR" sz="3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non </a:t>
            </a:r>
            <a:r>
              <a:rPr lang="fr-FR" sz="3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sanglant provenant de l appareil génital féminin</a:t>
            </a:r>
            <a:br>
              <a:rPr lang="fr-FR" sz="3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endParaRPr lang="fr-FR" sz="3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l" rtl="0"/>
            <a:r>
              <a:rPr 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motif extrêmement fréquent de consultation. </a:t>
            </a:r>
            <a:endParaRPr lang="fr-F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faut </a:t>
            </a:r>
            <a:r>
              <a:rPr 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distinguer;</a:t>
            </a:r>
          </a:p>
          <a:p>
            <a:pPr marL="2346325" indent="-457200" algn="l" rtl="0">
              <a:buFont typeface="Wingdings" panose="05000000000000000000" pitchFamily="2" charset="2"/>
              <a:buChar char="ü"/>
              <a:tabLst>
                <a:tab pos="1079500" algn="l"/>
                <a:tab pos="2698750" algn="l"/>
              </a:tabLst>
            </a:pPr>
            <a:r>
              <a:rPr 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leucorrhées physiologiques parfois gênantes </a:t>
            </a:r>
            <a:endParaRPr lang="fr-F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346325" indent="-457200" algn="l" rtl="0">
              <a:buFont typeface="Wingdings" panose="05000000000000000000" pitchFamily="2" charset="2"/>
              <a:buChar char="ü"/>
              <a:tabLst>
                <a:tab pos="1079500" algn="l"/>
                <a:tab pos="2698750" algn="l"/>
              </a:tabLst>
            </a:pPr>
            <a:r>
              <a:rPr lang="fr-F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 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leucorrhées infectieuses qu'il faut traiter.</a:t>
            </a:r>
          </a:p>
        </p:txBody>
      </p:sp>
    </p:spTree>
    <p:extLst>
      <p:ext uri="{BB962C8B-B14F-4D97-AF65-F5344CB8AC3E}">
        <p14:creationId xmlns:p14="http://schemas.microsoft.com/office/powerpoint/2010/main" val="190533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89724" y="0"/>
            <a:ext cx="5067050" cy="635064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fr-FR" u="sng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Leucorrhée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08494" y="969976"/>
            <a:ext cx="5758119" cy="5888024"/>
          </a:xfrm>
          <a:ln w="38100">
            <a:solidFill>
              <a:srgbClr val="C00000"/>
            </a:solidFill>
          </a:ln>
        </p:spPr>
        <p:txBody>
          <a:bodyPr>
            <a:noAutofit/>
          </a:bodyPr>
          <a:lstStyle/>
          <a:p>
            <a:pPr marL="90488" lvl="2" indent="0" algn="l" rtl="0">
              <a:buNone/>
            </a:pPr>
            <a:r>
              <a:rPr lang="fr-FR" sz="3200" u="sng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</a:rPr>
              <a:t>Leucorrhée physiologique</a:t>
            </a:r>
            <a:endParaRPr lang="ar-DZ" sz="3200" u="sng" dirty="0"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</a:endParaRPr>
          </a:p>
          <a:p>
            <a:pPr marL="90488" lvl="2" indent="0">
              <a:buNone/>
            </a:pPr>
            <a:r>
              <a:rPr lang="fr-FR" sz="2000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proviennent</a:t>
            </a:r>
            <a:endParaRPr lang="fr-FR" sz="2400" dirty="0" smtClean="0">
              <a:solidFill>
                <a:srgbClr val="00B05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433388" lvl="2" indent="-342900" algn="l" rtl="0">
              <a:buFont typeface="Wingdings" panose="05000000000000000000" pitchFamily="2" charset="2"/>
              <a:buChar char="Ø"/>
            </a:pPr>
            <a:r>
              <a:rPr lang="fr-FR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Desquamation vaginale</a:t>
            </a: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  <a:p>
            <a:pPr marL="90488" lvl="2" indent="0" algn="l" rtl="0">
              <a:buNone/>
            </a:pP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leucorrhée laiteuse ,opalescente </a:t>
            </a:r>
          </a:p>
          <a:p>
            <a:pPr marL="90488" lvl="2" indent="0">
              <a:buNone/>
            </a:pPr>
            <a:r>
              <a:rPr lang="fr-FR" sz="2400" dirty="0" smtClean="0"/>
              <a:t>augmentant </a:t>
            </a:r>
            <a:r>
              <a:rPr lang="fr-FR" sz="2400" dirty="0"/>
              <a:t>en période prémenstruelle </a:t>
            </a:r>
            <a:endParaRPr lang="fr-F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fr-FR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glaire cervicale</a:t>
            </a:r>
          </a:p>
          <a:p>
            <a:r>
              <a:rPr lang="fr-FR" sz="2400" dirty="0"/>
              <a:t>sécrétée par </a:t>
            </a:r>
            <a:r>
              <a:rPr lang="fr-FR" sz="2400" dirty="0" smtClean="0"/>
              <a:t> l’</a:t>
            </a:r>
            <a:r>
              <a:rPr lang="fr-FR" sz="2400" dirty="0" err="1" smtClean="0"/>
              <a:t>endocol</a:t>
            </a:r>
            <a:endParaRPr lang="fr-F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FR" sz="2400" dirty="0"/>
              <a:t>augmente </a:t>
            </a:r>
            <a:r>
              <a:rPr lang="fr-FR" sz="2400" dirty="0" smtClean="0"/>
              <a:t>en </a:t>
            </a: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Pré ovulatoire </a:t>
            </a:r>
          </a:p>
          <a:p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Sans signe fonctionne (</a:t>
            </a:r>
            <a:r>
              <a:rPr lang="fr-FR" sz="2400" dirty="0" smtClean="0"/>
              <a:t>inodores)</a:t>
            </a:r>
            <a:endParaRPr lang="fr-FR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 rtl="0"/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PV : PN flore </a:t>
            </a:r>
            <a:r>
              <a:rPr lang="fr-FR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Doderlein</a:t>
            </a:r>
            <a:r>
              <a:rPr lang="fr-FR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,aucun germe spécifique</a:t>
            </a:r>
          </a:p>
          <a:p>
            <a:pPr algn="l" rtl="0"/>
            <a:endParaRPr lang="fr-FR" dirty="0" smtClean="0"/>
          </a:p>
        </p:txBody>
      </p:sp>
      <p:sp>
        <p:nvSpPr>
          <p:cNvPr id="23" name="Espace réservé du texte 22"/>
          <p:cNvSpPr>
            <a:spLocks noGrp="1"/>
          </p:cNvSpPr>
          <p:nvPr>
            <p:ph type="body" idx="4294967295"/>
          </p:nvPr>
        </p:nvSpPr>
        <p:spPr>
          <a:xfrm>
            <a:off x="6895389" y="916814"/>
            <a:ext cx="5087504" cy="5715636"/>
          </a:xfrm>
          <a:ln w="38100">
            <a:solidFill>
              <a:srgbClr val="C00000"/>
            </a:solidFill>
          </a:ln>
        </p:spPr>
        <p:txBody>
          <a:bodyPr>
            <a:noAutofit/>
          </a:bodyPr>
          <a:lstStyle/>
          <a:p>
            <a:r>
              <a:rPr lang="fr-FR" sz="32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Leucorrhée pathologique</a:t>
            </a:r>
          </a:p>
          <a:p>
            <a:pPr marL="0" indent="0">
              <a:buNone/>
            </a:pPr>
            <a:endParaRPr lang="fr-FR" sz="3200" dirty="0" smtClean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Infection basse</a:t>
            </a: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Néoplasie cervicale</a:t>
            </a: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Atteinte du haut appareil génital</a:t>
            </a: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Aspect anormal</a:t>
            </a: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SF+++</a:t>
            </a: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Variation au cours du cycle - - -</a:t>
            </a:r>
          </a:p>
          <a:p>
            <a:r>
              <a:rPr lang="fr-F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PV: PN +++ agent pathogène</a:t>
            </a:r>
          </a:p>
          <a:p>
            <a:endParaRPr lang="ar-DZ" sz="3200" dirty="0"/>
          </a:p>
          <a:p>
            <a:endParaRPr lang="ar-DZ" sz="3200" dirty="0">
              <a:latin typeface="Tahoma" panose="020B0604030504040204" pitchFamily="34" charset="0"/>
              <a:ea typeface="Tahoma" panose="020B0604030504040204" pitchFamily="34" charset="0"/>
            </a:endParaRPr>
          </a:p>
          <a:p>
            <a:endParaRPr lang="fr-FR" sz="3200" dirty="0" smtClean="0"/>
          </a:p>
          <a:p>
            <a:endParaRPr lang="fr-FR" sz="3200" dirty="0" smtClean="0"/>
          </a:p>
          <a:p>
            <a:endParaRPr lang="fr-FR" sz="3200" dirty="0"/>
          </a:p>
          <a:p>
            <a:endParaRPr lang="ar-DZ" sz="3200" dirty="0" smtClean="0"/>
          </a:p>
          <a:p>
            <a:endParaRPr lang="ar-DZ" sz="3200" dirty="0"/>
          </a:p>
          <a:p>
            <a:endParaRPr lang="ar-DZ" sz="3200" dirty="0" smtClean="0"/>
          </a:p>
        </p:txBody>
      </p:sp>
    </p:spTree>
    <p:extLst>
      <p:ext uri="{BB962C8B-B14F-4D97-AF65-F5344CB8AC3E}">
        <p14:creationId xmlns:p14="http://schemas.microsoft.com/office/powerpoint/2010/main" val="3810802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4311277" y="966547"/>
            <a:ext cx="3715123" cy="836437"/>
          </a:xfrm>
        </p:spPr>
        <p:txBody>
          <a:bodyPr/>
          <a:lstStyle/>
          <a:p>
            <a:pPr algn="l" rtl="0"/>
            <a:r>
              <a:rPr lang="fr-FR" dirty="0" smtClean="0"/>
              <a:t>Physiologie</a:t>
            </a:r>
            <a:endParaRPr lang="ar-DZ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idx="1"/>
          </p:nvPr>
        </p:nvSpPr>
        <p:spPr>
          <a:xfrm>
            <a:off x="1103312" y="2052918"/>
            <a:ext cx="10559036" cy="4195481"/>
          </a:xfrm>
        </p:spPr>
        <p:txBody>
          <a:bodyPr/>
          <a:lstStyle/>
          <a:p>
            <a:pPr algn="l" rtl="0"/>
            <a:endParaRPr lang="fr-FR" dirty="0" smtClean="0"/>
          </a:p>
          <a:p>
            <a:pPr algn="l" rtl="0"/>
            <a:endParaRPr lang="fr-FR" dirty="0"/>
          </a:p>
          <a:p>
            <a:pPr algn="l" rtl="0"/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 vagin est colonisé par une flore bactérienne (flore </a:t>
            </a:r>
            <a:r>
              <a:rPr lang="fr-FR" sz="28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Doderlein</a:t>
            </a:r>
            <a:endParaRPr lang="fr-F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l" rtl="0">
              <a:buNone/>
            </a:pPr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Une barrière anti bactérienne)</a:t>
            </a:r>
          </a:p>
          <a:p>
            <a:pPr marL="0" indent="0" algn="l" rtl="0">
              <a:buNone/>
            </a:pPr>
            <a:endParaRPr lang="fr-F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 rtl="0"/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 acide  3,8-4,5 protection du vagin contre les infections</a:t>
            </a:r>
          </a:p>
        </p:txBody>
      </p:sp>
    </p:spTree>
    <p:extLst>
      <p:ext uri="{BB962C8B-B14F-4D97-AF65-F5344CB8AC3E}">
        <p14:creationId xmlns:p14="http://schemas.microsoft.com/office/powerpoint/2010/main" val="206134531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7914616" y="-84667"/>
            <a:ext cx="4542209" cy="535617"/>
          </a:xfrm>
        </p:spPr>
        <p:txBody>
          <a:bodyPr>
            <a:normAutofit/>
          </a:bodyPr>
          <a:lstStyle/>
          <a:p>
            <a:pPr marL="857250" indent="-857250" algn="l" rtl="0">
              <a:buFont typeface="+mj-lt"/>
              <a:buAutoNum type="romanUcPeriod"/>
            </a:pPr>
            <a:r>
              <a:rPr lang="fr-FR" sz="2400" b="1" u="sng" dirty="0" smtClean="0"/>
              <a:t>Conduite a tenir</a:t>
            </a:r>
            <a:endParaRPr lang="ar-DZ" sz="2400" b="1" u="sng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idx="1"/>
          </p:nvPr>
        </p:nvSpPr>
        <p:spPr>
          <a:xfrm>
            <a:off x="974360" y="379340"/>
            <a:ext cx="11482465" cy="6212692"/>
          </a:xfrm>
        </p:spPr>
        <p:txBody>
          <a:bodyPr>
            <a:noAutofit/>
          </a:bodyPr>
          <a:lstStyle/>
          <a:p>
            <a:pPr algn="ctr" rtl="0">
              <a:buFont typeface="Wingdings" panose="05000000000000000000" pitchFamily="2" charset="2"/>
              <a:buChar char="Ø"/>
            </a:pP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Interrogatoire:  </a:t>
            </a: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renseigne sur </a:t>
            </a: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       </a:t>
            </a:r>
            <a:r>
              <a:rPr lang="fr-F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caractéristiques de l’écoulement</a:t>
            </a:r>
            <a:r>
              <a:rPr lang="fr-FR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11125200" algn="l"/>
              </a:tabLst>
            </a:pP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la couleur, l’abondance, l’odeur (une mauvaise odeur oriente vers une </a:t>
            </a:r>
            <a:r>
              <a:rPr lang="fr-FR" sz="24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vaginose</a:t>
            </a: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bactérienne),</a:t>
            </a:r>
          </a:p>
          <a:p>
            <a:pPr marL="0" lvl="0" indent="0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11125200" algn="l"/>
              </a:tabLst>
            </a:pP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l’importance 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 caractère récent de cet écoulement ;</a:t>
            </a:r>
          </a:p>
          <a:p>
            <a:pPr marL="0" lvl="0" indent="0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11125200" algn="l"/>
              </a:tabLst>
            </a:pP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 les 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signes fonctionnels d’accompagnement :</a:t>
            </a:r>
          </a:p>
          <a:p>
            <a:pPr marL="0" lvl="0" indent="0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11125200" algn="l"/>
              </a:tabLst>
            </a:pP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le 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prurit oriente vers une mycose, la brûlure vers un Trichomonas ou un germe banal,</a:t>
            </a:r>
          </a:p>
          <a:p>
            <a:pPr marL="0" lvl="0" indent="0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  <a:tabLst>
                <a:tab pos="11125200" algn="l"/>
              </a:tabLst>
            </a:pP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les 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métrorragies associées et/ou les douleurs pelviennes orientent vers une infection génitale haute (IGH) ou une pathologie cervicale </a:t>
            </a: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lvl="0" indent="0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fr-FR" sz="1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fr-F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  </a:t>
            </a:r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circonstances de survenue 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après 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traitement antibiotique (mycose),</a:t>
            </a:r>
          </a:p>
          <a:p>
            <a:pPr marL="0" lvl="0" indent="0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lors 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d’une grossesse (physiologique, mycose),</a:t>
            </a:r>
          </a:p>
          <a:p>
            <a:pPr marL="0" lvl="0" indent="0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port 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d’un stérilet (</a:t>
            </a:r>
            <a:r>
              <a:rPr lang="fr-FR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vaginose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bactérienne, IGH),</a:t>
            </a:r>
          </a:p>
          <a:p>
            <a:pPr marL="0" lvl="0" indent="0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terrain 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favorisant (diabète, corticothérapie, immunodépression),</a:t>
            </a:r>
          </a:p>
          <a:p>
            <a:pPr marL="0" lvl="0" indent="0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 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notion d’IST, changement récent de partenaire ;</a:t>
            </a:r>
          </a:p>
          <a:p>
            <a:pPr marL="0" lvl="0" indent="0" defTabSz="914400" rtl="1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 les </a:t>
            </a:r>
            <a:r>
              <a:rPr lang="fr-F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signes éventuels chez le partenaire (rougeur, brûlure, écoulement, irritation)</a:t>
            </a:r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380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4181883" y="159414"/>
            <a:ext cx="3388150" cy="769975"/>
          </a:xfrm>
        </p:spPr>
        <p:txBody>
          <a:bodyPr>
            <a:normAutofit fontScale="90000"/>
          </a:bodyPr>
          <a:lstStyle/>
          <a:p>
            <a:pPr marL="457200" indent="-457200" algn="l" rtl="0">
              <a:buFont typeface="Wingdings" panose="05000000000000000000" pitchFamily="2" charset="2"/>
              <a:buChar char="Ø"/>
            </a:pPr>
            <a:r>
              <a:rPr lang="fr-FR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Examen clinique</a:t>
            </a:r>
            <a: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fr-F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ar-DZ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1809723" y="724523"/>
            <a:ext cx="9792663" cy="5781207"/>
          </a:xfrm>
        </p:spPr>
        <p:txBody>
          <a:bodyPr>
            <a:normAutofit/>
          </a:bodyPr>
          <a:lstStyle/>
          <a:p>
            <a:r>
              <a:rPr lang="fr-FR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L’inspection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région vulvaire, vestibulaire et périnéale recherchera une inflammation vulvaire, des lésions de grattage, des vésicules ou des ulcérations.</a:t>
            </a:r>
          </a:p>
          <a:p>
            <a:r>
              <a:rPr lang="fr-FR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L’examen au spéculum 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permettra </a:t>
            </a:r>
          </a:p>
          <a:p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d’analyser l’écoulement (aspect, abondance, couleur),</a:t>
            </a:r>
          </a:p>
          <a:p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d’apprécier l’aspect de la glaire cervicale (limpide, louche),</a:t>
            </a:r>
          </a:p>
          <a:p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d’évaluer l’état de l’épithélium vaginal et cervical </a:t>
            </a:r>
          </a:p>
        </p:txBody>
      </p:sp>
    </p:spTree>
    <p:extLst>
      <p:ext uri="{BB962C8B-B14F-4D97-AF65-F5344CB8AC3E}">
        <p14:creationId xmlns:p14="http://schemas.microsoft.com/office/powerpoint/2010/main" val="2553452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 algn="l" rtl="0">
              <a:buFont typeface="Wingdings" panose="05000000000000000000" pitchFamily="2" charset="2"/>
              <a:buChar char="Ø"/>
            </a:pPr>
            <a:r>
              <a:rPr lang="fr-FR" sz="3200" dirty="0" smtClean="0"/>
              <a:t>Examen complémentaire</a:t>
            </a:r>
            <a:endParaRPr lang="ar-DZ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5740" y="1264554"/>
            <a:ext cx="10857459" cy="5424113"/>
          </a:xfrm>
        </p:spPr>
        <p:txBody>
          <a:bodyPr>
            <a:noAutofit/>
          </a:bodyPr>
          <a:lstStyle/>
          <a:p>
            <a:r>
              <a:rPr lang="fr-FR" sz="2000" dirty="0"/>
              <a:t>réaliser des prélèvements à des fins d’examen direct au microscope et pour analyses en laboratoire </a:t>
            </a:r>
            <a:endParaRPr lang="fr-FR" sz="2000" dirty="0" smtClean="0"/>
          </a:p>
          <a:p>
            <a:r>
              <a:rPr lang="fr-F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Prélèvement vaginale</a:t>
            </a:r>
          </a:p>
          <a:p>
            <a:pPr algn="l" rtl="0"/>
            <a:r>
              <a:rPr lang="fr-F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Test a la potasse « sniff test » </a:t>
            </a:r>
            <a:r>
              <a:rPr lang="fr-FR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gardenerella</a:t>
            </a:r>
            <a:r>
              <a:rPr lang="fr-F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vaginalis</a:t>
            </a:r>
            <a:endParaRPr lang="fr-F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 rtl="0"/>
            <a:r>
              <a:rPr lang="fr-F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Bilan IST VIH, Ag </a:t>
            </a:r>
            <a:r>
              <a:rPr lang="fr-FR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hbs</a:t>
            </a:r>
            <a:r>
              <a:rPr lang="fr-F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,AC HCV, TPHA,VDRL</a:t>
            </a:r>
          </a:p>
          <a:p>
            <a:pPr marL="0" indent="0" algn="l" rtl="0">
              <a:buNone/>
            </a:pPr>
            <a:endParaRPr lang="fr-FR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l" rtl="0">
              <a:buNone/>
            </a:pPr>
            <a:r>
              <a:rPr lang="fr-FR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Les indication du prélèvement </a:t>
            </a:r>
            <a:r>
              <a:rPr lang="fr-F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algn="l" rtl="0"/>
            <a:r>
              <a:rPr lang="fr-F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Tableau atypique </a:t>
            </a:r>
          </a:p>
          <a:p>
            <a:pPr algn="l" rtl="0"/>
            <a:r>
              <a:rPr lang="fr-F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signe d infection génitale haute</a:t>
            </a:r>
          </a:p>
          <a:p>
            <a:pPr algn="l" rtl="0"/>
            <a:r>
              <a:rPr lang="fr-F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Partenaire symptomatique</a:t>
            </a:r>
          </a:p>
          <a:p>
            <a:pPr algn="l" rtl="0"/>
            <a:r>
              <a:rPr lang="fr-F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Echec du traitement médical</a:t>
            </a:r>
          </a:p>
          <a:p>
            <a:pPr algn="l" rtl="0"/>
            <a:r>
              <a:rPr lang="fr-FR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récidive</a:t>
            </a:r>
          </a:p>
          <a:p>
            <a:pPr algn="l" rtl="0"/>
            <a:endParaRPr lang="ar-DZ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136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 algn="l" rtl="0">
              <a:buFont typeface="Wingdings" panose="05000000000000000000" pitchFamily="2" charset="2"/>
              <a:buChar char="v"/>
            </a:pPr>
            <a:r>
              <a:rPr lang="fr-FR" sz="3200" dirty="0" smtClean="0"/>
              <a:t>Conditions d’ un prélèvement</a:t>
            </a:r>
            <a:endParaRPr lang="ar-DZ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66568"/>
            <a:ext cx="10515600" cy="4351338"/>
          </a:xfrm>
        </p:spPr>
        <p:txBody>
          <a:bodyPr/>
          <a:lstStyle/>
          <a:p>
            <a:pPr algn="l" rtl="0"/>
            <a:endParaRPr lang="fr-FR" dirty="0" smtClean="0"/>
          </a:p>
          <a:p>
            <a:pPr algn="l" rtl="0"/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 dehors des règles</a:t>
            </a:r>
          </a:p>
          <a:p>
            <a:pPr algn="l" rtl="0"/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Pas de toilette vaginale depuis 24h</a:t>
            </a:r>
          </a:p>
          <a:p>
            <a:pPr algn="l" rtl="0"/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Pas de spermicides </a:t>
            </a:r>
          </a:p>
          <a:p>
            <a:pPr algn="l" rtl="0"/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Absence de traitement local ou ATB</a:t>
            </a:r>
          </a:p>
          <a:p>
            <a:pPr algn="l" rtl="0"/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distance d un rapport sexuel (3j)</a:t>
            </a:r>
          </a:p>
          <a:p>
            <a:pPr algn="l" rtl="0"/>
            <a:r>
              <a:rPr lang="fr-F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Speculum non lubrifié</a:t>
            </a:r>
            <a:endParaRPr lang="ar-DZ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238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1396</TotalTime>
  <Words>637</Words>
  <Application>Microsoft Office PowerPoint</Application>
  <PresentationFormat>Personnalisé</PresentationFormat>
  <Paragraphs>182</Paragraphs>
  <Slides>20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Brin</vt:lpstr>
      <vt:lpstr>CONDUITE A TENIR DEVANT UNE LEUCORRHEE </vt:lpstr>
      <vt:lpstr>Objectifs pédagogiques </vt:lpstr>
      <vt:lpstr>INTRODUCTION</vt:lpstr>
      <vt:lpstr>Leucorrhée</vt:lpstr>
      <vt:lpstr>Physiologie</vt:lpstr>
      <vt:lpstr>Conduite a tenir</vt:lpstr>
      <vt:lpstr>Examen clinique </vt:lpstr>
      <vt:lpstr>Examen complémentaire</vt:lpstr>
      <vt:lpstr>Conditions d’ un prélèvement</vt:lpstr>
      <vt:lpstr>Vulvovaginite a candida albicans</vt:lpstr>
      <vt:lpstr>clinique</vt:lpstr>
      <vt:lpstr>Mycose récidivante</vt:lpstr>
      <vt:lpstr>Infections sexuellement transmissible</vt:lpstr>
      <vt:lpstr>Présentation PowerPoint</vt:lpstr>
      <vt:lpstr>Présentation PowerPoint</vt:lpstr>
      <vt:lpstr>Présentation PowerPoint</vt:lpstr>
      <vt:lpstr>Présentation PowerPoint</vt:lpstr>
      <vt:lpstr>Leucorrhée de la petite fille</vt:lpstr>
      <vt:lpstr>Leucorrhée de la femme ménopause</vt:lpstr>
      <vt:lpstr>Points essentiels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CONDUITE A TENIR DEVANT DES LEUCORRHEE</dc:title>
  <dc:creator>basma</dc:creator>
  <cp:lastModifiedBy>Asus</cp:lastModifiedBy>
  <cp:revision>54</cp:revision>
  <dcterms:created xsi:type="dcterms:W3CDTF">2015-03-02T17:47:17Z</dcterms:created>
  <dcterms:modified xsi:type="dcterms:W3CDTF">2020-04-14T18:34:40Z</dcterms:modified>
</cp:coreProperties>
</file>