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89" r:id="rId3"/>
    <p:sldId id="257" r:id="rId4"/>
    <p:sldId id="259" r:id="rId5"/>
    <p:sldId id="283" r:id="rId6"/>
    <p:sldId id="275" r:id="rId7"/>
    <p:sldId id="263" r:id="rId8"/>
    <p:sldId id="264" r:id="rId9"/>
    <p:sldId id="272" r:id="rId10"/>
    <p:sldId id="286" r:id="rId11"/>
    <p:sldId id="284" r:id="rId12"/>
    <p:sldId id="266" r:id="rId13"/>
    <p:sldId id="270" r:id="rId14"/>
    <p:sldId id="271" r:id="rId15"/>
    <p:sldId id="276" r:id="rId16"/>
    <p:sldId id="277" r:id="rId17"/>
    <p:sldId id="278" r:id="rId18"/>
    <p:sldId id="279" r:id="rId19"/>
    <p:sldId id="280" r:id="rId20"/>
    <p:sldId id="287" r:id="rId21"/>
    <p:sldId id="28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131" autoAdjust="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54F67-9F55-4107-BA28-F940FB65F0F9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AB4AE53-7421-4781-B3F5-8FC9B85BD38D}">
      <dgm:prSet phldrT="[Texte]" custT="1"/>
      <dgm:spPr/>
      <dgm:t>
        <a:bodyPr/>
        <a:lstStyle/>
        <a:p>
          <a:r>
            <a:rPr lang="fr-FR" sz="1800" dirty="0" smtClean="0"/>
            <a:t>Néphropathies </a:t>
          </a:r>
          <a:r>
            <a:rPr lang="fr-FR" sz="1800" dirty="0" err="1" smtClean="0"/>
            <a:t>tubulo</a:t>
          </a:r>
          <a:r>
            <a:rPr lang="fr-FR" sz="1800" dirty="0" smtClean="0"/>
            <a:t>-interstitielles</a:t>
          </a:r>
          <a:endParaRPr lang="fr-FR" sz="1800" dirty="0"/>
        </a:p>
      </dgm:t>
    </dgm:pt>
    <dgm:pt modelId="{ACEDB798-48E0-40C1-BBB0-EF3000B43A1A}" type="parTrans" cxnId="{A2952DBE-3D11-4CAE-AFDD-6ED6BD6A8DFF}">
      <dgm:prSet/>
      <dgm:spPr/>
      <dgm:t>
        <a:bodyPr/>
        <a:lstStyle/>
        <a:p>
          <a:endParaRPr lang="fr-FR"/>
        </a:p>
      </dgm:t>
    </dgm:pt>
    <dgm:pt modelId="{4B241505-95A6-40E0-B93F-13BFFB51CD28}" type="sibTrans" cxnId="{A2952DBE-3D11-4CAE-AFDD-6ED6BD6A8DFF}">
      <dgm:prSet/>
      <dgm:spPr/>
      <dgm:t>
        <a:bodyPr/>
        <a:lstStyle/>
        <a:p>
          <a:endParaRPr lang="fr-FR"/>
        </a:p>
      </dgm:t>
    </dgm:pt>
    <dgm:pt modelId="{93449714-82DC-4F67-A942-5563D527EBD8}">
      <dgm:prSet phldrT="[Texte]" custT="1"/>
      <dgm:spPr/>
      <dgm:t>
        <a:bodyPr/>
        <a:lstStyle/>
        <a:p>
          <a:r>
            <a:rPr lang="fr-FR" sz="2800" dirty="0" smtClean="0"/>
            <a:t>NI  </a:t>
          </a:r>
          <a:r>
            <a:rPr lang="fr-FR" sz="2800" b="0" dirty="0" smtClean="0"/>
            <a:t>aigues</a:t>
          </a:r>
          <a:endParaRPr lang="fr-FR" sz="2800" b="0" dirty="0"/>
        </a:p>
      </dgm:t>
    </dgm:pt>
    <dgm:pt modelId="{854A9910-9FB8-4523-B31B-FC0AA3DA876D}" type="parTrans" cxnId="{4EB90082-31A8-4584-A760-7BA6ADAB0EFC}">
      <dgm:prSet/>
      <dgm:spPr/>
      <dgm:t>
        <a:bodyPr/>
        <a:lstStyle/>
        <a:p>
          <a:endParaRPr lang="fr-FR"/>
        </a:p>
      </dgm:t>
    </dgm:pt>
    <dgm:pt modelId="{2564217E-EBF7-4E50-9AE4-DF78D2876910}" type="sibTrans" cxnId="{4EB90082-31A8-4584-A760-7BA6ADAB0EFC}">
      <dgm:prSet/>
      <dgm:spPr/>
      <dgm:t>
        <a:bodyPr/>
        <a:lstStyle/>
        <a:p>
          <a:endParaRPr lang="fr-FR"/>
        </a:p>
      </dgm:t>
    </dgm:pt>
    <dgm:pt modelId="{05520F75-401D-4DE7-8F90-6094D858E05B}">
      <dgm:prSet phldrT="[Texte]" custT="1"/>
      <dgm:spPr/>
      <dgm:t>
        <a:bodyPr/>
        <a:lstStyle/>
        <a:p>
          <a:r>
            <a:rPr lang="fr-FR" sz="2800" b="0" dirty="0" smtClean="0"/>
            <a:t>NI  chroniques</a:t>
          </a:r>
          <a:endParaRPr lang="fr-FR" sz="2800" b="0" dirty="0"/>
        </a:p>
      </dgm:t>
    </dgm:pt>
    <dgm:pt modelId="{05AB41C2-C964-400C-BE4B-D011AB235C38}" type="parTrans" cxnId="{0DBE564C-9AA5-4017-A84E-DAE1A7E74EBB}">
      <dgm:prSet/>
      <dgm:spPr/>
      <dgm:t>
        <a:bodyPr/>
        <a:lstStyle/>
        <a:p>
          <a:endParaRPr lang="fr-FR"/>
        </a:p>
      </dgm:t>
    </dgm:pt>
    <dgm:pt modelId="{6F358862-63C2-4E19-A488-830BB4E4D613}" type="sibTrans" cxnId="{0DBE564C-9AA5-4017-A84E-DAE1A7E74EBB}">
      <dgm:prSet/>
      <dgm:spPr/>
      <dgm:t>
        <a:bodyPr/>
        <a:lstStyle/>
        <a:p>
          <a:endParaRPr lang="fr-FR"/>
        </a:p>
      </dgm:t>
    </dgm:pt>
    <dgm:pt modelId="{DE3CA180-FA94-4A55-B043-415C9565CC22}" type="pres">
      <dgm:prSet presAssocID="{5C854F67-9F55-4107-BA28-F940FB65F0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B00D0F-0B57-4545-9887-9AF6F806C50D}" type="pres">
      <dgm:prSet presAssocID="{EAB4AE53-7421-4781-B3F5-8FC9B85BD38D}" presName="root1" presStyleCnt="0"/>
      <dgm:spPr/>
    </dgm:pt>
    <dgm:pt modelId="{C6739C45-78BC-4506-AE35-8A899BB3A9DA}" type="pres">
      <dgm:prSet presAssocID="{EAB4AE53-7421-4781-B3F5-8FC9B85BD38D}" presName="LevelOneTextNode" presStyleLbl="node0" presStyleIdx="0" presStyleCnt="1" custScaleX="167759" custScaleY="208099" custLinFactY="-13888" custLinFactNeighborX="-26466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B92F50-7AC9-4779-AB59-F10EEF89E562}" type="pres">
      <dgm:prSet presAssocID="{EAB4AE53-7421-4781-B3F5-8FC9B85BD38D}" presName="level2hierChild" presStyleCnt="0"/>
      <dgm:spPr/>
    </dgm:pt>
    <dgm:pt modelId="{6F9F5721-D133-424A-8432-AAEA0DD81B5E}" type="pres">
      <dgm:prSet presAssocID="{854A9910-9FB8-4523-B31B-FC0AA3DA876D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7A868CE6-5F6B-4B21-BA25-79600C6BC35F}" type="pres">
      <dgm:prSet presAssocID="{854A9910-9FB8-4523-B31B-FC0AA3DA876D}" presName="connTx" presStyleLbl="parChTrans1D2" presStyleIdx="0" presStyleCnt="2"/>
      <dgm:spPr/>
      <dgm:t>
        <a:bodyPr/>
        <a:lstStyle/>
        <a:p>
          <a:endParaRPr lang="fr-FR"/>
        </a:p>
      </dgm:t>
    </dgm:pt>
    <dgm:pt modelId="{F06051F1-1018-48B1-9A80-4A248673CC11}" type="pres">
      <dgm:prSet presAssocID="{93449714-82DC-4F67-A942-5563D527EBD8}" presName="root2" presStyleCnt="0"/>
      <dgm:spPr/>
    </dgm:pt>
    <dgm:pt modelId="{D291C8C1-0958-423D-A332-5C24FC9078E8}" type="pres">
      <dgm:prSet presAssocID="{93449714-82DC-4F67-A942-5563D527EBD8}" presName="LevelTwoTextNode" presStyleLbl="node2" presStyleIdx="0" presStyleCnt="2" custScaleX="268216" custScaleY="133865" custLinFactY="-97701" custLinFactNeighborX="1697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56B9FD1-8641-4A1A-A562-554FF380E384}" type="pres">
      <dgm:prSet presAssocID="{93449714-82DC-4F67-A942-5563D527EBD8}" presName="level3hierChild" presStyleCnt="0"/>
      <dgm:spPr/>
    </dgm:pt>
    <dgm:pt modelId="{EC1E1E8D-A03F-4A6B-8541-592F61D88226}" type="pres">
      <dgm:prSet presAssocID="{05AB41C2-C964-400C-BE4B-D011AB235C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17428ACE-83F5-4AD9-97CC-B5891DE7CD55}" type="pres">
      <dgm:prSet presAssocID="{05AB41C2-C964-400C-BE4B-D011AB235C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034F5961-EF6C-4E11-AAE7-AD8E77E34F36}" type="pres">
      <dgm:prSet presAssocID="{05520F75-401D-4DE7-8F90-6094D858E05B}" presName="root2" presStyleCnt="0"/>
      <dgm:spPr/>
    </dgm:pt>
    <dgm:pt modelId="{464F016E-6CE7-4026-AF31-3900B32E75C7}" type="pres">
      <dgm:prSet presAssocID="{05520F75-401D-4DE7-8F90-6094D858E05B}" presName="LevelTwoTextNode" presStyleLbl="node2" presStyleIdx="1" presStyleCnt="2" custScaleX="294492" custScaleY="129033" custLinFactNeighborX="-5080" custLinFactNeighborY="884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FCB8FAB-108A-48C0-9C24-D7E4FDDCEF67}" type="pres">
      <dgm:prSet presAssocID="{05520F75-401D-4DE7-8F90-6094D858E05B}" presName="level3hierChild" presStyleCnt="0"/>
      <dgm:spPr/>
    </dgm:pt>
  </dgm:ptLst>
  <dgm:cxnLst>
    <dgm:cxn modelId="{45CD52F1-DF5F-40F4-A91C-25BEF799BC4B}" type="presOf" srcId="{93449714-82DC-4F67-A942-5563D527EBD8}" destId="{D291C8C1-0958-423D-A332-5C24FC9078E8}" srcOrd="0" destOrd="0" presId="urn:microsoft.com/office/officeart/2005/8/layout/hierarchy2"/>
    <dgm:cxn modelId="{0DBE564C-9AA5-4017-A84E-DAE1A7E74EBB}" srcId="{EAB4AE53-7421-4781-B3F5-8FC9B85BD38D}" destId="{05520F75-401D-4DE7-8F90-6094D858E05B}" srcOrd="1" destOrd="0" parTransId="{05AB41C2-C964-400C-BE4B-D011AB235C38}" sibTransId="{6F358862-63C2-4E19-A488-830BB4E4D613}"/>
    <dgm:cxn modelId="{A2952DBE-3D11-4CAE-AFDD-6ED6BD6A8DFF}" srcId="{5C854F67-9F55-4107-BA28-F940FB65F0F9}" destId="{EAB4AE53-7421-4781-B3F5-8FC9B85BD38D}" srcOrd="0" destOrd="0" parTransId="{ACEDB798-48E0-40C1-BBB0-EF3000B43A1A}" sibTransId="{4B241505-95A6-40E0-B93F-13BFFB51CD28}"/>
    <dgm:cxn modelId="{2F2C1F0E-F3CD-48F7-97E9-490443DA6896}" type="presOf" srcId="{05520F75-401D-4DE7-8F90-6094D858E05B}" destId="{464F016E-6CE7-4026-AF31-3900B32E75C7}" srcOrd="0" destOrd="0" presId="urn:microsoft.com/office/officeart/2005/8/layout/hierarchy2"/>
    <dgm:cxn modelId="{4DC79662-E976-4578-BB32-88DAC56B3342}" type="presOf" srcId="{05AB41C2-C964-400C-BE4B-D011AB235C38}" destId="{EC1E1E8D-A03F-4A6B-8541-592F61D88226}" srcOrd="0" destOrd="0" presId="urn:microsoft.com/office/officeart/2005/8/layout/hierarchy2"/>
    <dgm:cxn modelId="{2C4634C7-4841-4128-93BA-55C7F10D7EE5}" type="presOf" srcId="{EAB4AE53-7421-4781-B3F5-8FC9B85BD38D}" destId="{C6739C45-78BC-4506-AE35-8A899BB3A9DA}" srcOrd="0" destOrd="0" presId="urn:microsoft.com/office/officeart/2005/8/layout/hierarchy2"/>
    <dgm:cxn modelId="{6123AF97-3E36-4611-B2A5-3CE030F72CF2}" type="presOf" srcId="{5C854F67-9F55-4107-BA28-F940FB65F0F9}" destId="{DE3CA180-FA94-4A55-B043-415C9565CC22}" srcOrd="0" destOrd="0" presId="urn:microsoft.com/office/officeart/2005/8/layout/hierarchy2"/>
    <dgm:cxn modelId="{401E462B-5E3F-44BA-AC4F-50D7C1E53130}" type="presOf" srcId="{854A9910-9FB8-4523-B31B-FC0AA3DA876D}" destId="{6F9F5721-D133-424A-8432-AAEA0DD81B5E}" srcOrd="0" destOrd="0" presId="urn:microsoft.com/office/officeart/2005/8/layout/hierarchy2"/>
    <dgm:cxn modelId="{4EB90082-31A8-4584-A760-7BA6ADAB0EFC}" srcId="{EAB4AE53-7421-4781-B3F5-8FC9B85BD38D}" destId="{93449714-82DC-4F67-A942-5563D527EBD8}" srcOrd="0" destOrd="0" parTransId="{854A9910-9FB8-4523-B31B-FC0AA3DA876D}" sibTransId="{2564217E-EBF7-4E50-9AE4-DF78D2876910}"/>
    <dgm:cxn modelId="{3D7CC420-57BB-42C8-BC31-A6CB5DF83CF1}" type="presOf" srcId="{05AB41C2-C964-400C-BE4B-D011AB235C38}" destId="{17428ACE-83F5-4AD9-97CC-B5891DE7CD55}" srcOrd="1" destOrd="0" presId="urn:microsoft.com/office/officeart/2005/8/layout/hierarchy2"/>
    <dgm:cxn modelId="{EF15B6CF-54AF-46D3-8BF3-DA5FA6A8177F}" type="presOf" srcId="{854A9910-9FB8-4523-B31B-FC0AA3DA876D}" destId="{7A868CE6-5F6B-4B21-BA25-79600C6BC35F}" srcOrd="1" destOrd="0" presId="urn:microsoft.com/office/officeart/2005/8/layout/hierarchy2"/>
    <dgm:cxn modelId="{DFA61DD9-E5B3-4B1D-A611-19A5051A55FE}" type="presParOf" srcId="{DE3CA180-FA94-4A55-B043-415C9565CC22}" destId="{B2B00D0F-0B57-4545-9887-9AF6F806C50D}" srcOrd="0" destOrd="0" presId="urn:microsoft.com/office/officeart/2005/8/layout/hierarchy2"/>
    <dgm:cxn modelId="{9D4B1D90-7D53-4629-A60F-5EEC0F2367B8}" type="presParOf" srcId="{B2B00D0F-0B57-4545-9887-9AF6F806C50D}" destId="{C6739C45-78BC-4506-AE35-8A899BB3A9DA}" srcOrd="0" destOrd="0" presId="urn:microsoft.com/office/officeart/2005/8/layout/hierarchy2"/>
    <dgm:cxn modelId="{0D8D5048-745B-4DAA-BA94-0AFA0647C0B0}" type="presParOf" srcId="{B2B00D0F-0B57-4545-9887-9AF6F806C50D}" destId="{A1B92F50-7AC9-4779-AB59-F10EEF89E562}" srcOrd="1" destOrd="0" presId="urn:microsoft.com/office/officeart/2005/8/layout/hierarchy2"/>
    <dgm:cxn modelId="{4AD9BF7C-AFE9-4F4A-A03C-586CF7477546}" type="presParOf" srcId="{A1B92F50-7AC9-4779-AB59-F10EEF89E562}" destId="{6F9F5721-D133-424A-8432-AAEA0DD81B5E}" srcOrd="0" destOrd="0" presId="urn:microsoft.com/office/officeart/2005/8/layout/hierarchy2"/>
    <dgm:cxn modelId="{2B5E138A-8C82-4ACC-996D-2C3F0F907BD5}" type="presParOf" srcId="{6F9F5721-D133-424A-8432-AAEA0DD81B5E}" destId="{7A868CE6-5F6B-4B21-BA25-79600C6BC35F}" srcOrd="0" destOrd="0" presId="urn:microsoft.com/office/officeart/2005/8/layout/hierarchy2"/>
    <dgm:cxn modelId="{C6BDB468-76B6-41CE-BE0D-75ECE5119123}" type="presParOf" srcId="{A1B92F50-7AC9-4779-AB59-F10EEF89E562}" destId="{F06051F1-1018-48B1-9A80-4A248673CC11}" srcOrd="1" destOrd="0" presId="urn:microsoft.com/office/officeart/2005/8/layout/hierarchy2"/>
    <dgm:cxn modelId="{4EE029C7-A52F-44A2-8A0A-3225221ADA3B}" type="presParOf" srcId="{F06051F1-1018-48B1-9A80-4A248673CC11}" destId="{D291C8C1-0958-423D-A332-5C24FC9078E8}" srcOrd="0" destOrd="0" presId="urn:microsoft.com/office/officeart/2005/8/layout/hierarchy2"/>
    <dgm:cxn modelId="{797D86C2-06A2-412D-9B98-95C8A6637C96}" type="presParOf" srcId="{F06051F1-1018-48B1-9A80-4A248673CC11}" destId="{756B9FD1-8641-4A1A-A562-554FF380E384}" srcOrd="1" destOrd="0" presId="urn:microsoft.com/office/officeart/2005/8/layout/hierarchy2"/>
    <dgm:cxn modelId="{052FEECA-2635-4F74-904F-FD2F07D6401F}" type="presParOf" srcId="{A1B92F50-7AC9-4779-AB59-F10EEF89E562}" destId="{EC1E1E8D-A03F-4A6B-8541-592F61D88226}" srcOrd="2" destOrd="0" presId="urn:microsoft.com/office/officeart/2005/8/layout/hierarchy2"/>
    <dgm:cxn modelId="{738EA111-1819-4518-BD8B-58C9CC2B4E93}" type="presParOf" srcId="{EC1E1E8D-A03F-4A6B-8541-592F61D88226}" destId="{17428ACE-83F5-4AD9-97CC-B5891DE7CD55}" srcOrd="0" destOrd="0" presId="urn:microsoft.com/office/officeart/2005/8/layout/hierarchy2"/>
    <dgm:cxn modelId="{F6071FF1-8FCB-4984-871D-EE37A39DA2FE}" type="presParOf" srcId="{A1B92F50-7AC9-4779-AB59-F10EEF89E562}" destId="{034F5961-EF6C-4E11-AAE7-AD8E77E34F36}" srcOrd="3" destOrd="0" presId="urn:microsoft.com/office/officeart/2005/8/layout/hierarchy2"/>
    <dgm:cxn modelId="{838BA62D-4F44-483A-8F2E-EBCE55DBD43E}" type="presParOf" srcId="{034F5961-EF6C-4E11-AAE7-AD8E77E34F36}" destId="{464F016E-6CE7-4026-AF31-3900B32E75C7}" srcOrd="0" destOrd="0" presId="urn:microsoft.com/office/officeart/2005/8/layout/hierarchy2"/>
    <dgm:cxn modelId="{92AFED15-EEBB-4740-8270-CEFE9CE6C863}" type="presParOf" srcId="{034F5961-EF6C-4E11-AAE7-AD8E77E34F36}" destId="{3FCB8FAB-108A-48C0-9C24-D7E4FDDCEF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83C40-93E8-4B02-92D7-187C7E0654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1B382A-C724-472B-89E6-5CE0EEA625F9}">
      <dgm:prSet phldrT="[Texte]"/>
      <dgm:spPr/>
      <dgm:t>
        <a:bodyPr/>
        <a:lstStyle/>
        <a:p>
          <a:r>
            <a:rPr lang="fr-FR" b="1" dirty="0" smtClean="0"/>
            <a:t>NIA d'origine médicamenteuse</a:t>
          </a:r>
          <a:endParaRPr lang="fr-FR" dirty="0"/>
        </a:p>
      </dgm:t>
    </dgm:pt>
    <dgm:pt modelId="{07D69294-43E0-4DDC-BBA2-12A8456C3899}" type="parTrans" cxnId="{AEB05A92-185D-4DF2-B334-F9E0B08FB049}">
      <dgm:prSet/>
      <dgm:spPr/>
      <dgm:t>
        <a:bodyPr/>
        <a:lstStyle/>
        <a:p>
          <a:endParaRPr lang="fr-FR"/>
        </a:p>
      </dgm:t>
    </dgm:pt>
    <dgm:pt modelId="{B63D34C7-42BF-4A8D-A9C5-5DCFCF02B3A9}" type="sibTrans" cxnId="{AEB05A92-185D-4DF2-B334-F9E0B08FB049}">
      <dgm:prSet/>
      <dgm:spPr/>
      <dgm:t>
        <a:bodyPr/>
        <a:lstStyle/>
        <a:p>
          <a:endParaRPr lang="fr-FR"/>
        </a:p>
      </dgm:t>
    </dgm:pt>
    <dgm:pt modelId="{4931D68F-B15A-4F85-B00F-791204B65191}">
      <dgm:prSet phldrT="[Texte]"/>
      <dgm:spPr/>
      <dgm:t>
        <a:bodyPr/>
        <a:lstStyle/>
        <a:p>
          <a:r>
            <a:rPr lang="fr-FR" b="1" dirty="0" smtClean="0"/>
            <a:t>NIA para-infectieuses</a:t>
          </a:r>
          <a:endParaRPr lang="fr-FR" dirty="0"/>
        </a:p>
      </dgm:t>
    </dgm:pt>
    <dgm:pt modelId="{35F9C52D-7B4D-4150-9637-18A8E84D6751}" type="parTrans" cxnId="{FC639E88-A1DD-49AE-B330-24376E88C4A0}">
      <dgm:prSet/>
      <dgm:spPr/>
      <dgm:t>
        <a:bodyPr/>
        <a:lstStyle/>
        <a:p>
          <a:endParaRPr lang="fr-FR"/>
        </a:p>
      </dgm:t>
    </dgm:pt>
    <dgm:pt modelId="{36718D35-249C-478C-9D8F-DE63E287A4BD}" type="sibTrans" cxnId="{FC639E88-A1DD-49AE-B330-24376E88C4A0}">
      <dgm:prSet/>
      <dgm:spPr/>
      <dgm:t>
        <a:bodyPr/>
        <a:lstStyle/>
        <a:p>
          <a:endParaRPr lang="fr-FR"/>
        </a:p>
      </dgm:t>
    </dgm:pt>
    <dgm:pt modelId="{2A3ED3D6-218C-4D46-8A19-6771B9698AC1}">
      <dgm:prSet phldrT="[Texte]"/>
      <dgm:spPr/>
      <dgm:t>
        <a:bodyPr/>
        <a:lstStyle/>
        <a:p>
          <a:r>
            <a:rPr lang="fr-FR" b="1" dirty="0" smtClean="0"/>
            <a:t> NIA associée aux maladies auto-immunes</a:t>
          </a:r>
          <a:endParaRPr lang="fr-FR" dirty="0"/>
        </a:p>
      </dgm:t>
    </dgm:pt>
    <dgm:pt modelId="{B9D1904A-E4A0-4A6C-8D02-13A2C7228762}" type="parTrans" cxnId="{E77BBB0D-3F14-471B-ADF8-1430AE04BDC1}">
      <dgm:prSet/>
      <dgm:spPr/>
      <dgm:t>
        <a:bodyPr/>
        <a:lstStyle/>
        <a:p>
          <a:endParaRPr lang="fr-FR"/>
        </a:p>
      </dgm:t>
    </dgm:pt>
    <dgm:pt modelId="{1BC05432-79C4-4E15-A84C-7DCD11AD8E00}" type="sibTrans" cxnId="{E77BBB0D-3F14-471B-ADF8-1430AE04BDC1}">
      <dgm:prSet/>
      <dgm:spPr/>
      <dgm:t>
        <a:bodyPr/>
        <a:lstStyle/>
        <a:p>
          <a:endParaRPr lang="fr-FR"/>
        </a:p>
      </dgm:t>
    </dgm:pt>
    <dgm:pt modelId="{13085DDA-EB61-4936-AC09-941336D0818A}">
      <dgm:prSet phldrT="[Texte]"/>
      <dgm:spPr/>
      <dgm:t>
        <a:bodyPr/>
        <a:lstStyle/>
        <a:p>
          <a:r>
            <a:rPr lang="fr-FR" b="1" dirty="0" smtClean="0"/>
            <a:t>NIA d'origine toxique</a:t>
          </a:r>
          <a:endParaRPr lang="fr-FR" dirty="0"/>
        </a:p>
      </dgm:t>
    </dgm:pt>
    <dgm:pt modelId="{4CC2DEC6-2098-4682-9932-F0853BD7EEAB}" type="parTrans" cxnId="{551DF8BB-C59A-4CBC-B1F5-7EB37E394474}">
      <dgm:prSet/>
      <dgm:spPr/>
      <dgm:t>
        <a:bodyPr/>
        <a:lstStyle/>
        <a:p>
          <a:endParaRPr lang="fr-FR"/>
        </a:p>
      </dgm:t>
    </dgm:pt>
    <dgm:pt modelId="{D279E05A-6C98-40AB-B2CB-098F0C3418D9}" type="sibTrans" cxnId="{551DF8BB-C59A-4CBC-B1F5-7EB37E394474}">
      <dgm:prSet/>
      <dgm:spPr/>
      <dgm:t>
        <a:bodyPr/>
        <a:lstStyle/>
        <a:p>
          <a:endParaRPr lang="fr-FR"/>
        </a:p>
      </dgm:t>
    </dgm:pt>
    <dgm:pt modelId="{6AA02A65-0A73-41AD-B823-CE067D8B2F67}" type="pres">
      <dgm:prSet presAssocID="{D3183C40-93E8-4B02-92D7-187C7E06547B}" presName="linear" presStyleCnt="0">
        <dgm:presLayoutVars>
          <dgm:dir/>
          <dgm:animLvl val="lvl"/>
          <dgm:resizeHandles val="exact"/>
        </dgm:presLayoutVars>
      </dgm:prSet>
      <dgm:spPr/>
    </dgm:pt>
    <dgm:pt modelId="{52BA01E6-C347-41B7-AE02-1B5675D48031}" type="pres">
      <dgm:prSet presAssocID="{841B382A-C724-472B-89E6-5CE0EEA625F9}" presName="parentLin" presStyleCnt="0"/>
      <dgm:spPr/>
    </dgm:pt>
    <dgm:pt modelId="{7CFB582F-ECF9-4C73-AD7B-F27C3E1ED802}" type="pres">
      <dgm:prSet presAssocID="{841B382A-C724-472B-89E6-5CE0EEA625F9}" presName="parentLeftMargin" presStyleLbl="node1" presStyleIdx="0" presStyleCnt="4"/>
      <dgm:spPr/>
    </dgm:pt>
    <dgm:pt modelId="{69A03FDC-B965-4B1A-84A5-696CF94520DD}" type="pres">
      <dgm:prSet presAssocID="{841B382A-C724-472B-89E6-5CE0EEA625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F89E6D-CD95-4077-8DAA-A70054C0D0E9}" type="pres">
      <dgm:prSet presAssocID="{841B382A-C724-472B-89E6-5CE0EEA625F9}" presName="negativeSpace" presStyleCnt="0"/>
      <dgm:spPr/>
    </dgm:pt>
    <dgm:pt modelId="{90EBFB99-7790-4AA1-900E-B90D300E5A88}" type="pres">
      <dgm:prSet presAssocID="{841B382A-C724-472B-89E6-5CE0EEA625F9}" presName="childText" presStyleLbl="conFgAcc1" presStyleIdx="0" presStyleCnt="4" custLinFactNeighborX="-865" custLinFactNeighborY="-81812">
        <dgm:presLayoutVars>
          <dgm:bulletEnabled val="1"/>
        </dgm:presLayoutVars>
      </dgm:prSet>
      <dgm:spPr/>
    </dgm:pt>
    <dgm:pt modelId="{A75D74D1-1B4F-4B60-B4A3-6117EEA50444}" type="pres">
      <dgm:prSet presAssocID="{B63D34C7-42BF-4A8D-A9C5-5DCFCF02B3A9}" presName="spaceBetweenRectangles" presStyleCnt="0"/>
      <dgm:spPr/>
    </dgm:pt>
    <dgm:pt modelId="{BE8C137E-0547-49D9-B02A-2CA24D4650B4}" type="pres">
      <dgm:prSet presAssocID="{4931D68F-B15A-4F85-B00F-791204B65191}" presName="parentLin" presStyleCnt="0"/>
      <dgm:spPr/>
    </dgm:pt>
    <dgm:pt modelId="{FC1D7D0F-0D34-444A-BEA0-ED6E36E905FE}" type="pres">
      <dgm:prSet presAssocID="{4931D68F-B15A-4F85-B00F-791204B65191}" presName="parentLeftMargin" presStyleLbl="node1" presStyleIdx="0" presStyleCnt="4"/>
      <dgm:spPr/>
    </dgm:pt>
    <dgm:pt modelId="{B004133B-6505-487C-9BA5-B2C8A6E9CCE6}" type="pres">
      <dgm:prSet presAssocID="{4931D68F-B15A-4F85-B00F-791204B6519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CDCA31-1FE9-4535-A6C2-E12312EC8C72}" type="pres">
      <dgm:prSet presAssocID="{4931D68F-B15A-4F85-B00F-791204B65191}" presName="negativeSpace" presStyleCnt="0"/>
      <dgm:spPr/>
    </dgm:pt>
    <dgm:pt modelId="{F8D9FE63-359C-48E7-9158-AA7197AB52B1}" type="pres">
      <dgm:prSet presAssocID="{4931D68F-B15A-4F85-B00F-791204B65191}" presName="childText" presStyleLbl="conFgAcc1" presStyleIdx="1" presStyleCnt="4">
        <dgm:presLayoutVars>
          <dgm:bulletEnabled val="1"/>
        </dgm:presLayoutVars>
      </dgm:prSet>
      <dgm:spPr/>
    </dgm:pt>
    <dgm:pt modelId="{4C58CAA5-8513-4D9C-BABD-7D7A3E6E214E}" type="pres">
      <dgm:prSet presAssocID="{36718D35-249C-478C-9D8F-DE63E287A4BD}" presName="spaceBetweenRectangles" presStyleCnt="0"/>
      <dgm:spPr/>
    </dgm:pt>
    <dgm:pt modelId="{4F060628-078F-4B60-A589-22704EF25AA2}" type="pres">
      <dgm:prSet presAssocID="{2A3ED3D6-218C-4D46-8A19-6771B9698AC1}" presName="parentLin" presStyleCnt="0"/>
      <dgm:spPr/>
    </dgm:pt>
    <dgm:pt modelId="{F69F019A-E0A1-4C53-B2F1-4DDE3314492B}" type="pres">
      <dgm:prSet presAssocID="{2A3ED3D6-218C-4D46-8A19-6771B9698AC1}" presName="parentLeftMargin" presStyleLbl="node1" presStyleIdx="1" presStyleCnt="4"/>
      <dgm:spPr/>
    </dgm:pt>
    <dgm:pt modelId="{861E38B3-5D3B-43BA-B673-E2C7B12C2C21}" type="pres">
      <dgm:prSet presAssocID="{2A3ED3D6-218C-4D46-8A19-6771B9698A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BECE5A-D175-4B89-9631-08559E7E8C00}" type="pres">
      <dgm:prSet presAssocID="{2A3ED3D6-218C-4D46-8A19-6771B9698AC1}" presName="negativeSpace" presStyleCnt="0"/>
      <dgm:spPr/>
    </dgm:pt>
    <dgm:pt modelId="{8F70D666-39D8-46CE-9953-BFF9E64F0671}" type="pres">
      <dgm:prSet presAssocID="{2A3ED3D6-218C-4D46-8A19-6771B9698AC1}" presName="childText" presStyleLbl="conFgAcc1" presStyleIdx="2" presStyleCnt="4">
        <dgm:presLayoutVars>
          <dgm:bulletEnabled val="1"/>
        </dgm:presLayoutVars>
      </dgm:prSet>
      <dgm:spPr/>
    </dgm:pt>
    <dgm:pt modelId="{7D2CAAF6-B0B7-4F3C-A342-37682D1DC559}" type="pres">
      <dgm:prSet presAssocID="{1BC05432-79C4-4E15-A84C-7DCD11AD8E00}" presName="spaceBetweenRectangles" presStyleCnt="0"/>
      <dgm:spPr/>
    </dgm:pt>
    <dgm:pt modelId="{FBE6782E-294D-45EC-804F-3FDBF6A1001B}" type="pres">
      <dgm:prSet presAssocID="{13085DDA-EB61-4936-AC09-941336D0818A}" presName="parentLin" presStyleCnt="0"/>
      <dgm:spPr/>
    </dgm:pt>
    <dgm:pt modelId="{AFB58A23-3F34-4E73-88E9-FBF269A87423}" type="pres">
      <dgm:prSet presAssocID="{13085DDA-EB61-4936-AC09-941336D0818A}" presName="parentLeftMargin" presStyleLbl="node1" presStyleIdx="2" presStyleCnt="4"/>
      <dgm:spPr/>
    </dgm:pt>
    <dgm:pt modelId="{18C74BD1-346E-4C49-8E8B-994F1775BCE7}" type="pres">
      <dgm:prSet presAssocID="{13085DDA-EB61-4936-AC09-941336D081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D6A53C-F916-419F-8875-651B9882BF4C}" type="pres">
      <dgm:prSet presAssocID="{13085DDA-EB61-4936-AC09-941336D0818A}" presName="negativeSpace" presStyleCnt="0"/>
      <dgm:spPr/>
    </dgm:pt>
    <dgm:pt modelId="{6366F3F1-FC11-480E-A414-8BF9BF204B0D}" type="pres">
      <dgm:prSet presAssocID="{13085DDA-EB61-4936-AC09-941336D081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77BBB0D-3F14-471B-ADF8-1430AE04BDC1}" srcId="{D3183C40-93E8-4B02-92D7-187C7E06547B}" destId="{2A3ED3D6-218C-4D46-8A19-6771B9698AC1}" srcOrd="2" destOrd="0" parTransId="{B9D1904A-E4A0-4A6C-8D02-13A2C7228762}" sibTransId="{1BC05432-79C4-4E15-A84C-7DCD11AD8E00}"/>
    <dgm:cxn modelId="{238780CB-30BF-4226-B349-654510A97ADF}" type="presOf" srcId="{841B382A-C724-472B-89E6-5CE0EEA625F9}" destId="{7CFB582F-ECF9-4C73-AD7B-F27C3E1ED802}" srcOrd="0" destOrd="0" presId="urn:microsoft.com/office/officeart/2005/8/layout/list1"/>
    <dgm:cxn modelId="{188D5CB9-C933-421B-BD3B-1DA35A298581}" type="presOf" srcId="{841B382A-C724-472B-89E6-5CE0EEA625F9}" destId="{69A03FDC-B965-4B1A-84A5-696CF94520DD}" srcOrd="1" destOrd="0" presId="urn:microsoft.com/office/officeart/2005/8/layout/list1"/>
    <dgm:cxn modelId="{FE0C0260-3B5A-4B0A-B34A-A00117281E14}" type="presOf" srcId="{13085DDA-EB61-4936-AC09-941336D0818A}" destId="{18C74BD1-346E-4C49-8E8B-994F1775BCE7}" srcOrd="1" destOrd="0" presId="urn:microsoft.com/office/officeart/2005/8/layout/list1"/>
    <dgm:cxn modelId="{7256BC06-E292-45B5-B111-EB00A5A7F69E}" type="presOf" srcId="{4931D68F-B15A-4F85-B00F-791204B65191}" destId="{B004133B-6505-487C-9BA5-B2C8A6E9CCE6}" srcOrd="1" destOrd="0" presId="urn:microsoft.com/office/officeart/2005/8/layout/list1"/>
    <dgm:cxn modelId="{5CBE9946-E763-4D3D-8172-370B10A121CE}" type="presOf" srcId="{D3183C40-93E8-4B02-92D7-187C7E06547B}" destId="{6AA02A65-0A73-41AD-B823-CE067D8B2F67}" srcOrd="0" destOrd="0" presId="urn:microsoft.com/office/officeart/2005/8/layout/list1"/>
    <dgm:cxn modelId="{88D6F287-8422-4CAF-B560-B9D15788D511}" type="presOf" srcId="{4931D68F-B15A-4F85-B00F-791204B65191}" destId="{FC1D7D0F-0D34-444A-BEA0-ED6E36E905FE}" srcOrd="0" destOrd="0" presId="urn:microsoft.com/office/officeart/2005/8/layout/list1"/>
    <dgm:cxn modelId="{DD85F3BF-76B6-4B27-9031-E3E63D9DFCB2}" type="presOf" srcId="{13085DDA-EB61-4936-AC09-941336D0818A}" destId="{AFB58A23-3F34-4E73-88E9-FBF269A87423}" srcOrd="0" destOrd="0" presId="urn:microsoft.com/office/officeart/2005/8/layout/list1"/>
    <dgm:cxn modelId="{FC639E88-A1DD-49AE-B330-24376E88C4A0}" srcId="{D3183C40-93E8-4B02-92D7-187C7E06547B}" destId="{4931D68F-B15A-4F85-B00F-791204B65191}" srcOrd="1" destOrd="0" parTransId="{35F9C52D-7B4D-4150-9637-18A8E84D6751}" sibTransId="{36718D35-249C-478C-9D8F-DE63E287A4BD}"/>
    <dgm:cxn modelId="{AEB05A92-185D-4DF2-B334-F9E0B08FB049}" srcId="{D3183C40-93E8-4B02-92D7-187C7E06547B}" destId="{841B382A-C724-472B-89E6-5CE0EEA625F9}" srcOrd="0" destOrd="0" parTransId="{07D69294-43E0-4DDC-BBA2-12A8456C3899}" sibTransId="{B63D34C7-42BF-4A8D-A9C5-5DCFCF02B3A9}"/>
    <dgm:cxn modelId="{55ED8743-239A-45CF-9EE6-29BCF9C7F902}" type="presOf" srcId="{2A3ED3D6-218C-4D46-8A19-6771B9698AC1}" destId="{F69F019A-E0A1-4C53-B2F1-4DDE3314492B}" srcOrd="0" destOrd="0" presId="urn:microsoft.com/office/officeart/2005/8/layout/list1"/>
    <dgm:cxn modelId="{E0A56ED8-D8D4-49A7-83BF-8E12CFE0E59D}" type="presOf" srcId="{2A3ED3D6-218C-4D46-8A19-6771B9698AC1}" destId="{861E38B3-5D3B-43BA-B673-E2C7B12C2C21}" srcOrd="1" destOrd="0" presId="urn:microsoft.com/office/officeart/2005/8/layout/list1"/>
    <dgm:cxn modelId="{551DF8BB-C59A-4CBC-B1F5-7EB37E394474}" srcId="{D3183C40-93E8-4B02-92D7-187C7E06547B}" destId="{13085DDA-EB61-4936-AC09-941336D0818A}" srcOrd="3" destOrd="0" parTransId="{4CC2DEC6-2098-4682-9932-F0853BD7EEAB}" sibTransId="{D279E05A-6C98-40AB-B2CB-098F0C3418D9}"/>
    <dgm:cxn modelId="{FA1E8D59-F7BF-4578-A80C-F592013EB20F}" type="presParOf" srcId="{6AA02A65-0A73-41AD-B823-CE067D8B2F67}" destId="{52BA01E6-C347-41B7-AE02-1B5675D48031}" srcOrd="0" destOrd="0" presId="urn:microsoft.com/office/officeart/2005/8/layout/list1"/>
    <dgm:cxn modelId="{93A1964B-68AB-4E9F-92C5-5198BC01E97B}" type="presParOf" srcId="{52BA01E6-C347-41B7-AE02-1B5675D48031}" destId="{7CFB582F-ECF9-4C73-AD7B-F27C3E1ED802}" srcOrd="0" destOrd="0" presId="urn:microsoft.com/office/officeart/2005/8/layout/list1"/>
    <dgm:cxn modelId="{926B81CB-4572-48BE-8292-A0822F51F531}" type="presParOf" srcId="{52BA01E6-C347-41B7-AE02-1B5675D48031}" destId="{69A03FDC-B965-4B1A-84A5-696CF94520DD}" srcOrd="1" destOrd="0" presId="urn:microsoft.com/office/officeart/2005/8/layout/list1"/>
    <dgm:cxn modelId="{4EFD669E-26D4-4751-B96C-52F2AD6CDEE2}" type="presParOf" srcId="{6AA02A65-0A73-41AD-B823-CE067D8B2F67}" destId="{E7F89E6D-CD95-4077-8DAA-A70054C0D0E9}" srcOrd="1" destOrd="0" presId="urn:microsoft.com/office/officeart/2005/8/layout/list1"/>
    <dgm:cxn modelId="{7D43C793-CC37-495A-AF44-A53115EAC95A}" type="presParOf" srcId="{6AA02A65-0A73-41AD-B823-CE067D8B2F67}" destId="{90EBFB99-7790-4AA1-900E-B90D300E5A88}" srcOrd="2" destOrd="0" presId="urn:microsoft.com/office/officeart/2005/8/layout/list1"/>
    <dgm:cxn modelId="{16EBFD47-136E-4905-BD68-6590A7A78133}" type="presParOf" srcId="{6AA02A65-0A73-41AD-B823-CE067D8B2F67}" destId="{A75D74D1-1B4F-4B60-B4A3-6117EEA50444}" srcOrd="3" destOrd="0" presId="urn:microsoft.com/office/officeart/2005/8/layout/list1"/>
    <dgm:cxn modelId="{5369483C-50F0-428F-949D-C757CA618817}" type="presParOf" srcId="{6AA02A65-0A73-41AD-B823-CE067D8B2F67}" destId="{BE8C137E-0547-49D9-B02A-2CA24D4650B4}" srcOrd="4" destOrd="0" presId="urn:microsoft.com/office/officeart/2005/8/layout/list1"/>
    <dgm:cxn modelId="{221A7E6A-18E3-47C8-B3BC-D52F83BA5870}" type="presParOf" srcId="{BE8C137E-0547-49D9-B02A-2CA24D4650B4}" destId="{FC1D7D0F-0D34-444A-BEA0-ED6E36E905FE}" srcOrd="0" destOrd="0" presId="urn:microsoft.com/office/officeart/2005/8/layout/list1"/>
    <dgm:cxn modelId="{5A65AE8B-A5C4-4C2D-BA4F-98BB0DC07C22}" type="presParOf" srcId="{BE8C137E-0547-49D9-B02A-2CA24D4650B4}" destId="{B004133B-6505-487C-9BA5-B2C8A6E9CCE6}" srcOrd="1" destOrd="0" presId="urn:microsoft.com/office/officeart/2005/8/layout/list1"/>
    <dgm:cxn modelId="{D42177B5-C7B6-4282-BEE0-4489AC4106FB}" type="presParOf" srcId="{6AA02A65-0A73-41AD-B823-CE067D8B2F67}" destId="{BECDCA31-1FE9-4535-A6C2-E12312EC8C72}" srcOrd="5" destOrd="0" presId="urn:microsoft.com/office/officeart/2005/8/layout/list1"/>
    <dgm:cxn modelId="{C41C94B4-4856-4F38-B5FB-7F87AB381D50}" type="presParOf" srcId="{6AA02A65-0A73-41AD-B823-CE067D8B2F67}" destId="{F8D9FE63-359C-48E7-9158-AA7197AB52B1}" srcOrd="6" destOrd="0" presId="urn:microsoft.com/office/officeart/2005/8/layout/list1"/>
    <dgm:cxn modelId="{11C4814E-485E-479E-8C48-8F38F3E25F22}" type="presParOf" srcId="{6AA02A65-0A73-41AD-B823-CE067D8B2F67}" destId="{4C58CAA5-8513-4D9C-BABD-7D7A3E6E214E}" srcOrd="7" destOrd="0" presId="urn:microsoft.com/office/officeart/2005/8/layout/list1"/>
    <dgm:cxn modelId="{92CBD5D2-29EB-4EFE-AED2-C130D86FBF68}" type="presParOf" srcId="{6AA02A65-0A73-41AD-B823-CE067D8B2F67}" destId="{4F060628-078F-4B60-A589-22704EF25AA2}" srcOrd="8" destOrd="0" presId="urn:microsoft.com/office/officeart/2005/8/layout/list1"/>
    <dgm:cxn modelId="{7E5E8AB0-E085-4789-9713-41C72289F1B5}" type="presParOf" srcId="{4F060628-078F-4B60-A589-22704EF25AA2}" destId="{F69F019A-E0A1-4C53-B2F1-4DDE3314492B}" srcOrd="0" destOrd="0" presId="urn:microsoft.com/office/officeart/2005/8/layout/list1"/>
    <dgm:cxn modelId="{D0C6F993-80EE-4880-9FBD-F87EB43991EF}" type="presParOf" srcId="{4F060628-078F-4B60-A589-22704EF25AA2}" destId="{861E38B3-5D3B-43BA-B673-E2C7B12C2C21}" srcOrd="1" destOrd="0" presId="urn:microsoft.com/office/officeart/2005/8/layout/list1"/>
    <dgm:cxn modelId="{FD7B64FE-C68D-45FC-975A-00633B0B68A9}" type="presParOf" srcId="{6AA02A65-0A73-41AD-B823-CE067D8B2F67}" destId="{D1BECE5A-D175-4B89-9631-08559E7E8C00}" srcOrd="9" destOrd="0" presId="urn:microsoft.com/office/officeart/2005/8/layout/list1"/>
    <dgm:cxn modelId="{321BC39A-D02A-407F-97D1-F1F1C0F228CD}" type="presParOf" srcId="{6AA02A65-0A73-41AD-B823-CE067D8B2F67}" destId="{8F70D666-39D8-46CE-9953-BFF9E64F0671}" srcOrd="10" destOrd="0" presId="urn:microsoft.com/office/officeart/2005/8/layout/list1"/>
    <dgm:cxn modelId="{9E66D1DE-F308-4FEA-8E08-FC70714C77A3}" type="presParOf" srcId="{6AA02A65-0A73-41AD-B823-CE067D8B2F67}" destId="{7D2CAAF6-B0B7-4F3C-A342-37682D1DC559}" srcOrd="11" destOrd="0" presId="urn:microsoft.com/office/officeart/2005/8/layout/list1"/>
    <dgm:cxn modelId="{87B70F69-44DA-4482-AA59-C21D9E841FA2}" type="presParOf" srcId="{6AA02A65-0A73-41AD-B823-CE067D8B2F67}" destId="{FBE6782E-294D-45EC-804F-3FDBF6A1001B}" srcOrd="12" destOrd="0" presId="urn:microsoft.com/office/officeart/2005/8/layout/list1"/>
    <dgm:cxn modelId="{895ACDB1-0A6A-43B4-98D6-EF696F823504}" type="presParOf" srcId="{FBE6782E-294D-45EC-804F-3FDBF6A1001B}" destId="{AFB58A23-3F34-4E73-88E9-FBF269A87423}" srcOrd="0" destOrd="0" presId="urn:microsoft.com/office/officeart/2005/8/layout/list1"/>
    <dgm:cxn modelId="{3C787FA8-5C60-488E-A8A9-EF8EDAE109D8}" type="presParOf" srcId="{FBE6782E-294D-45EC-804F-3FDBF6A1001B}" destId="{18C74BD1-346E-4C49-8E8B-994F1775BCE7}" srcOrd="1" destOrd="0" presId="urn:microsoft.com/office/officeart/2005/8/layout/list1"/>
    <dgm:cxn modelId="{AA7D4672-711F-4C27-9088-F0CDFA29005B}" type="presParOf" srcId="{6AA02A65-0A73-41AD-B823-CE067D8B2F67}" destId="{1BD6A53C-F916-419F-8875-651B9882BF4C}" srcOrd="13" destOrd="0" presId="urn:microsoft.com/office/officeart/2005/8/layout/list1"/>
    <dgm:cxn modelId="{3D5FD80A-0C03-4FB6-9692-899DAF33E6B8}" type="presParOf" srcId="{6AA02A65-0A73-41AD-B823-CE067D8B2F67}" destId="{6366F3F1-FC11-480E-A414-8BF9BF204B0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39C45-78BC-4506-AE35-8A899BB3A9DA}">
      <dsp:nvSpPr>
        <dsp:cNvPr id="0" name=""/>
        <dsp:cNvSpPr/>
      </dsp:nvSpPr>
      <dsp:spPr>
        <a:xfrm>
          <a:off x="0" y="949460"/>
          <a:ext cx="2709350" cy="1680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Néphropathies </a:t>
          </a:r>
          <a:r>
            <a:rPr lang="fr-FR" sz="1800" kern="1200" dirty="0" err="1" smtClean="0"/>
            <a:t>tubulo</a:t>
          </a:r>
          <a:r>
            <a:rPr lang="fr-FR" sz="1800" kern="1200" dirty="0" smtClean="0"/>
            <a:t>-interstitielles</a:t>
          </a:r>
          <a:endParaRPr lang="fr-FR" sz="1800" kern="1200" dirty="0"/>
        </a:p>
      </dsp:txBody>
      <dsp:txXfrm>
        <a:off x="49218" y="998678"/>
        <a:ext cx="2610914" cy="1581990"/>
      </dsp:txXfrm>
    </dsp:sp>
    <dsp:sp modelId="{6F9F5721-D133-424A-8432-AAEA0DD81B5E}">
      <dsp:nvSpPr>
        <dsp:cNvPr id="0" name=""/>
        <dsp:cNvSpPr/>
      </dsp:nvSpPr>
      <dsp:spPr>
        <a:xfrm rot="18397086">
          <a:off x="2395337" y="1151668"/>
          <a:ext cx="1556366" cy="26824"/>
        </a:xfrm>
        <a:custGeom>
          <a:avLst/>
          <a:gdLst/>
          <a:ahLst/>
          <a:cxnLst/>
          <a:rect l="0" t="0" r="0" b="0"/>
          <a:pathLst>
            <a:path>
              <a:moveTo>
                <a:pt x="0" y="13412"/>
              </a:moveTo>
              <a:lnTo>
                <a:pt x="1556366" y="13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134611" y="1126171"/>
        <a:ext cx="77818" cy="77818"/>
      </dsp:txXfrm>
    </dsp:sp>
    <dsp:sp modelId="{D291C8C1-0958-423D-A332-5C24FC9078E8}">
      <dsp:nvSpPr>
        <dsp:cNvPr id="0" name=""/>
        <dsp:cNvSpPr/>
      </dsp:nvSpPr>
      <dsp:spPr>
        <a:xfrm>
          <a:off x="3637689" y="0"/>
          <a:ext cx="4331756" cy="1080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NI  </a:t>
          </a:r>
          <a:r>
            <a:rPr lang="fr-FR" sz="2800" b="0" kern="1200" dirty="0" smtClean="0"/>
            <a:t>aigues</a:t>
          </a:r>
          <a:endParaRPr lang="fr-FR" sz="2800" b="0" kern="1200" dirty="0"/>
        </a:p>
      </dsp:txBody>
      <dsp:txXfrm>
        <a:off x="3669350" y="31661"/>
        <a:ext cx="4268434" cy="1017654"/>
      </dsp:txXfrm>
    </dsp:sp>
    <dsp:sp modelId="{EC1E1E8D-A03F-4A6B-8541-592F61D88226}">
      <dsp:nvSpPr>
        <dsp:cNvPr id="0" name=""/>
        <dsp:cNvSpPr/>
      </dsp:nvSpPr>
      <dsp:spPr>
        <a:xfrm rot="4538212">
          <a:off x="1842091" y="2893582"/>
          <a:ext cx="2306744" cy="26824"/>
        </a:xfrm>
        <a:custGeom>
          <a:avLst/>
          <a:gdLst/>
          <a:ahLst/>
          <a:cxnLst/>
          <a:rect l="0" t="0" r="0" b="0"/>
          <a:pathLst>
            <a:path>
              <a:moveTo>
                <a:pt x="0" y="13412"/>
              </a:moveTo>
              <a:lnTo>
                <a:pt x="2306744" y="13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937795" y="2849325"/>
        <a:ext cx="115337" cy="115337"/>
      </dsp:txXfrm>
    </dsp:sp>
    <dsp:sp modelId="{464F016E-6CE7-4026-AF31-3900B32E75C7}">
      <dsp:nvSpPr>
        <dsp:cNvPr id="0" name=""/>
        <dsp:cNvSpPr/>
      </dsp:nvSpPr>
      <dsp:spPr>
        <a:xfrm>
          <a:off x="3281576" y="3503336"/>
          <a:ext cx="4756121" cy="1041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/>
            <a:t>NI  chroniques</a:t>
          </a:r>
          <a:endParaRPr lang="fr-FR" sz="2800" b="0" kern="1200" dirty="0"/>
        </a:p>
      </dsp:txBody>
      <dsp:txXfrm>
        <a:off x="3312094" y="3533854"/>
        <a:ext cx="4695085" cy="980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BFB99-7790-4AA1-900E-B90D300E5A88}">
      <dsp:nvSpPr>
        <dsp:cNvPr id="0" name=""/>
        <dsp:cNvSpPr/>
      </dsp:nvSpPr>
      <dsp:spPr>
        <a:xfrm>
          <a:off x="0" y="922742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03FDC-B965-4B1A-84A5-696CF94520DD}">
      <dsp:nvSpPr>
        <dsp:cNvPr id="0" name=""/>
        <dsp:cNvSpPr/>
      </dsp:nvSpPr>
      <dsp:spPr>
        <a:xfrm>
          <a:off x="406400" y="684873"/>
          <a:ext cx="56896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NIA d'origine médicamenteuse</a:t>
          </a:r>
          <a:endParaRPr lang="fr-FR" sz="2300" kern="1200" dirty="0"/>
        </a:p>
      </dsp:txBody>
      <dsp:txXfrm>
        <a:off x="439544" y="718017"/>
        <a:ext cx="5623312" cy="612672"/>
      </dsp:txXfrm>
    </dsp:sp>
    <dsp:sp modelId="{F8D9FE63-359C-48E7-9158-AA7197AB52B1}">
      <dsp:nvSpPr>
        <dsp:cNvPr id="0" name=""/>
        <dsp:cNvSpPr/>
      </dsp:nvSpPr>
      <dsp:spPr>
        <a:xfrm>
          <a:off x="0" y="2067633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4133B-6505-487C-9BA5-B2C8A6E9CCE6}">
      <dsp:nvSpPr>
        <dsp:cNvPr id="0" name=""/>
        <dsp:cNvSpPr/>
      </dsp:nvSpPr>
      <dsp:spPr>
        <a:xfrm>
          <a:off x="406400" y="1728153"/>
          <a:ext cx="56896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NIA para-infectieuses</a:t>
          </a:r>
          <a:endParaRPr lang="fr-FR" sz="2300" kern="1200" dirty="0"/>
        </a:p>
      </dsp:txBody>
      <dsp:txXfrm>
        <a:off x="439544" y="1761297"/>
        <a:ext cx="5623312" cy="612672"/>
      </dsp:txXfrm>
    </dsp:sp>
    <dsp:sp modelId="{8F70D666-39D8-46CE-9953-BFF9E64F0671}">
      <dsp:nvSpPr>
        <dsp:cNvPr id="0" name=""/>
        <dsp:cNvSpPr/>
      </dsp:nvSpPr>
      <dsp:spPr>
        <a:xfrm>
          <a:off x="0" y="3110913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E38B3-5D3B-43BA-B673-E2C7B12C2C21}">
      <dsp:nvSpPr>
        <dsp:cNvPr id="0" name=""/>
        <dsp:cNvSpPr/>
      </dsp:nvSpPr>
      <dsp:spPr>
        <a:xfrm>
          <a:off x="406400" y="2771433"/>
          <a:ext cx="56896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 NIA associée aux maladies auto-immunes</a:t>
          </a:r>
          <a:endParaRPr lang="fr-FR" sz="2300" kern="1200" dirty="0"/>
        </a:p>
      </dsp:txBody>
      <dsp:txXfrm>
        <a:off x="439544" y="2804577"/>
        <a:ext cx="5623312" cy="612672"/>
      </dsp:txXfrm>
    </dsp:sp>
    <dsp:sp modelId="{6366F3F1-FC11-480E-A414-8BF9BF204B0D}">
      <dsp:nvSpPr>
        <dsp:cNvPr id="0" name=""/>
        <dsp:cNvSpPr/>
      </dsp:nvSpPr>
      <dsp:spPr>
        <a:xfrm>
          <a:off x="0" y="4154193"/>
          <a:ext cx="8128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74BD1-346E-4C49-8E8B-994F1775BCE7}">
      <dsp:nvSpPr>
        <dsp:cNvPr id="0" name=""/>
        <dsp:cNvSpPr/>
      </dsp:nvSpPr>
      <dsp:spPr>
        <a:xfrm>
          <a:off x="406400" y="3814713"/>
          <a:ext cx="56896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NIA d'origine toxique</a:t>
          </a:r>
          <a:endParaRPr lang="fr-FR" sz="2300" kern="1200" dirty="0"/>
        </a:p>
      </dsp:txBody>
      <dsp:txXfrm>
        <a:off x="439544" y="3847857"/>
        <a:ext cx="56233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32023-0519-43C8-ACDF-E27967ECB11B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8C86A-13BD-43CA-BE13-3D860EC72E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19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8C86A-13BD-43CA-BE13-3D860EC72EC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07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81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9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97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84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31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9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33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82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87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6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60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43562-CA59-4BDF-B36F-0576F8F68DBF}" type="datetimeFigureOut">
              <a:rPr lang="fr-FR" smtClean="0"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E066-4C7A-40DD-A6A1-DB843C068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93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98737" y="-191341"/>
            <a:ext cx="12192000" cy="7624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116633"/>
            <a:ext cx="8301608" cy="179497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5300" b="1" dirty="0" smtClean="0">
                <a:solidFill>
                  <a:srgbClr val="FF0000"/>
                </a:solidFill>
              </a:rPr>
              <a:t>LES </a:t>
            </a:r>
            <a:r>
              <a:rPr lang="fr-FR" sz="5300" b="1" dirty="0" smtClean="0">
                <a:solidFill>
                  <a:srgbClr val="FF0000"/>
                </a:solidFill>
              </a:rPr>
              <a:t>NEPHROPATHIES TUBULO-INTERSTITIELLES </a:t>
            </a:r>
            <a:r>
              <a:rPr lang="fr-FR" sz="4900" b="1" dirty="0" smtClean="0">
                <a:solidFill>
                  <a:srgbClr val="FF0000"/>
                </a:solidFill>
              </a:rPr>
              <a:t> </a:t>
            </a:r>
            <a:r>
              <a:rPr lang="fr-FR" sz="4900" b="1" dirty="0">
                <a:solidFill>
                  <a:srgbClr val="FF3300"/>
                </a:solidFill>
              </a:rPr>
              <a:t/>
            </a:r>
            <a:br>
              <a:rPr lang="fr-FR" sz="4900" b="1" dirty="0">
                <a:solidFill>
                  <a:srgbClr val="FF3300"/>
                </a:solidFill>
              </a:rPr>
            </a:br>
            <a:endParaRPr lang="fr-FR" sz="2700" b="1" dirty="0">
              <a:solidFill>
                <a:srgbClr val="FF3300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-894190" y="0"/>
            <a:ext cx="6389299" cy="1772655"/>
          </a:xfrm>
        </p:spPr>
        <p:txBody>
          <a:bodyPr>
            <a:normAutofit fontScale="40000" lnSpcReduction="20000"/>
          </a:bodyPr>
          <a:lstStyle/>
          <a:p>
            <a:pPr marL="136525" indent="0" algn="ctr">
              <a:buNone/>
            </a:pPr>
            <a:r>
              <a:rPr lang="fr-FR" sz="5100" b="1" dirty="0" smtClean="0">
                <a:solidFill>
                  <a:srgbClr val="FF0000"/>
                </a:solidFill>
              </a:rPr>
              <a:t> Université BADJ MOKHTAR</a:t>
            </a:r>
          </a:p>
          <a:p>
            <a:pPr marL="136525" indent="0" algn="ctr">
              <a:buNone/>
            </a:pPr>
            <a:r>
              <a:rPr lang="fr-FR" sz="5100" b="1" dirty="0" smtClean="0">
                <a:solidFill>
                  <a:srgbClr val="FF0000"/>
                </a:solidFill>
              </a:rPr>
              <a:t>Faculté </a:t>
            </a:r>
            <a:r>
              <a:rPr lang="fr-FR" sz="5100" b="1" dirty="0">
                <a:solidFill>
                  <a:srgbClr val="FF0000"/>
                </a:solidFill>
              </a:rPr>
              <a:t>de </a:t>
            </a:r>
            <a:r>
              <a:rPr lang="fr-FR" sz="5100" b="1" dirty="0" smtClean="0">
                <a:solidFill>
                  <a:srgbClr val="FF0000"/>
                </a:solidFill>
              </a:rPr>
              <a:t>Médecine Annaba</a:t>
            </a:r>
          </a:p>
          <a:p>
            <a:pPr marL="136525" indent="0" algn="ctr">
              <a:buNone/>
            </a:pPr>
            <a:r>
              <a:rPr lang="fr-FR" sz="5100" b="1" dirty="0" smtClean="0">
                <a:solidFill>
                  <a:srgbClr val="FF0000"/>
                </a:solidFill>
              </a:rPr>
              <a:t>Cours </a:t>
            </a:r>
            <a:r>
              <a:rPr lang="fr-FR" sz="5100" b="1" dirty="0">
                <a:solidFill>
                  <a:srgbClr val="FF0000"/>
                </a:solidFill>
              </a:rPr>
              <a:t>de 5</a:t>
            </a:r>
            <a:r>
              <a:rPr lang="fr-FR" sz="5100" b="1" baseline="30000" dirty="0">
                <a:solidFill>
                  <a:srgbClr val="FF0000"/>
                </a:solidFill>
              </a:rPr>
              <a:t>e</a:t>
            </a:r>
            <a:r>
              <a:rPr lang="fr-FR" sz="5100" b="1" dirty="0">
                <a:solidFill>
                  <a:srgbClr val="FF0000"/>
                </a:solidFill>
              </a:rPr>
              <a:t> année </a:t>
            </a:r>
          </a:p>
          <a:p>
            <a:pPr marL="136525" indent="0" algn="ctr">
              <a:buClrTx/>
              <a:buNone/>
            </a:pPr>
            <a:r>
              <a:rPr lang="fr-FR" sz="5100" b="1" dirty="0" smtClean="0">
                <a:solidFill>
                  <a:srgbClr val="FF0000"/>
                </a:solidFill>
              </a:rPr>
              <a:t>Module néphrologie</a:t>
            </a:r>
            <a:endParaRPr lang="fr-FR" sz="5100" b="1" dirty="0">
              <a:solidFill>
                <a:srgbClr val="FF0000"/>
              </a:solidFill>
            </a:endParaRPr>
          </a:p>
          <a:p>
            <a:pPr marL="136525" indent="0" algn="ctr">
              <a:buClrTx/>
              <a:buNone/>
            </a:pPr>
            <a:r>
              <a:rPr lang="fr-FR" sz="5100" b="1" dirty="0">
                <a:solidFill>
                  <a:srgbClr val="FF0000"/>
                </a:solidFill>
              </a:rPr>
              <a:t>Année universitaire: </a:t>
            </a:r>
            <a:r>
              <a:rPr lang="fr-FR" sz="5100" b="1" dirty="0" smtClean="0">
                <a:solidFill>
                  <a:srgbClr val="FF0000"/>
                </a:solidFill>
              </a:rPr>
              <a:t>2019-2020</a:t>
            </a:r>
          </a:p>
          <a:p>
            <a:pPr marL="0" indent="0" rtl="1">
              <a:buNone/>
            </a:pPr>
            <a:endParaRPr lang="fr-FR" sz="2600" b="1" i="1" dirty="0">
              <a:solidFill>
                <a:schemeClr val="tx1"/>
              </a:solidFill>
            </a:endParaRPr>
          </a:p>
          <a:p>
            <a:pPr marL="136525" indent="0">
              <a:buClrTx/>
              <a:buNone/>
            </a:pP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34907" y="5653825"/>
            <a:ext cx="325835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Présenté par</a:t>
            </a:r>
            <a:r>
              <a:rPr lang="fr-FR" dirty="0" smtClean="0"/>
              <a:t>: </a:t>
            </a:r>
          </a:p>
          <a:p>
            <a:pPr algn="ctr"/>
            <a:r>
              <a:rPr lang="fr-FR" b="1" i="1" dirty="0" smtClean="0">
                <a:solidFill>
                  <a:schemeClr val="tx1"/>
                </a:solidFill>
              </a:rPr>
              <a:t>Dr A.SIHADJ MOHAND</a:t>
            </a:r>
          </a:p>
          <a:p>
            <a:pPr algn="ctr"/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332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42278" y="-237393"/>
            <a:ext cx="10515600" cy="159397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3-Les étiologies des néphrite interstitielles aigues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8322845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6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746" y="-79132"/>
            <a:ext cx="10515600" cy="71217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3-Les </a:t>
            </a:r>
            <a:r>
              <a:rPr lang="fr-FR" sz="2800" b="1" dirty="0">
                <a:solidFill>
                  <a:srgbClr val="FF0000"/>
                </a:solidFill>
              </a:rPr>
              <a:t>étiologies des néphrite interstitielles aigues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09955"/>
            <a:ext cx="12095286" cy="64583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7200" b="1" dirty="0"/>
              <a:t>a</a:t>
            </a:r>
            <a:r>
              <a:rPr lang="fr-FR" sz="7200" b="1" dirty="0" smtClean="0"/>
              <a:t>. </a:t>
            </a:r>
            <a:r>
              <a:rPr lang="fr-FR" sz="7200" b="1" dirty="0"/>
              <a:t>NIA d'origine </a:t>
            </a:r>
            <a:r>
              <a:rPr lang="fr-FR" sz="7200" b="1" dirty="0" smtClean="0"/>
              <a:t>médicamenteuse:</a:t>
            </a:r>
            <a:endParaRPr lang="fr-FR" sz="7200" dirty="0"/>
          </a:p>
          <a:p>
            <a:pPr marL="0" indent="0">
              <a:buNone/>
            </a:pPr>
            <a:r>
              <a:rPr lang="fr-FR" sz="7200" dirty="0" smtClean="0"/>
              <a:t>   Elle </a:t>
            </a:r>
            <a:r>
              <a:rPr lang="fr-FR" sz="7200" dirty="0"/>
              <a:t>représente 40-60% des cas.</a:t>
            </a:r>
            <a:r>
              <a:rPr lang="fr-FR" sz="7200" baseline="30000" dirty="0"/>
              <a:t>5</a:t>
            </a:r>
            <a:r>
              <a:rPr lang="fr-FR" sz="7200" dirty="0"/>
              <a:t> Les substances les plus souvent responsables sont :</a:t>
            </a:r>
          </a:p>
          <a:p>
            <a:pPr marL="0" indent="0">
              <a:buNone/>
            </a:pPr>
            <a:r>
              <a:rPr lang="fr-FR" sz="7200" b="1" i="1" dirty="0" smtClean="0"/>
              <a:t>  </a:t>
            </a:r>
            <a:r>
              <a:rPr lang="fr-FR" sz="7200" i="1" dirty="0" smtClean="0"/>
              <a:t>- </a:t>
            </a:r>
            <a:r>
              <a:rPr lang="fr-FR" sz="7200" dirty="0" smtClean="0">
                <a:solidFill>
                  <a:srgbClr val="FF0000"/>
                </a:solidFill>
              </a:rPr>
              <a:t>Antibiotiques:</a:t>
            </a:r>
            <a:endParaRPr lang="fr-FR" sz="7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7200" dirty="0" smtClean="0"/>
              <a:t>   Les </a:t>
            </a:r>
            <a:r>
              <a:rPr lang="fr-FR" sz="7200" dirty="0"/>
              <a:t>premiers travaux concernant la NIA sur prise d'antibiotiques concernent la </a:t>
            </a:r>
            <a:r>
              <a:rPr lang="fr-FR" sz="7200" dirty="0" err="1" smtClean="0"/>
              <a:t>méthicilline</a:t>
            </a:r>
            <a:r>
              <a:rPr lang="fr-FR" sz="7200" dirty="0"/>
              <a:t> </a:t>
            </a:r>
            <a:r>
              <a:rPr lang="fr-FR" sz="7200" dirty="0" smtClean="0"/>
              <a:t>( </a:t>
            </a:r>
            <a:r>
              <a:rPr lang="fr-FR" sz="7200" dirty="0"/>
              <a:t>NIA dans 12-20% des </a:t>
            </a:r>
            <a:r>
              <a:rPr lang="fr-FR" sz="7200" dirty="0" smtClean="0"/>
              <a:t>cas). </a:t>
            </a:r>
            <a:r>
              <a:rPr lang="fr-FR" sz="7200" dirty="0"/>
              <a:t>Outre les bêta-</a:t>
            </a:r>
            <a:r>
              <a:rPr lang="fr-FR" sz="7200" dirty="0" err="1"/>
              <a:t>lactamines</a:t>
            </a:r>
            <a:r>
              <a:rPr lang="fr-FR" sz="7200" dirty="0"/>
              <a:t>, les sulfamides sont également souvent </a:t>
            </a:r>
            <a:r>
              <a:rPr lang="fr-FR" sz="7200" dirty="0" smtClean="0"/>
              <a:t>incriminés.</a:t>
            </a:r>
            <a:endParaRPr lang="fr-FR" sz="7200" dirty="0"/>
          </a:p>
          <a:p>
            <a:pPr marL="0" indent="0">
              <a:buNone/>
            </a:pPr>
            <a:r>
              <a:rPr lang="fr-FR" sz="7200" b="1" i="1" dirty="0" smtClean="0"/>
              <a:t>  - </a:t>
            </a:r>
            <a:r>
              <a:rPr lang="fr-FR" sz="7200" dirty="0" smtClean="0">
                <a:solidFill>
                  <a:srgbClr val="FF0000"/>
                </a:solidFill>
              </a:rPr>
              <a:t>Antituberculeux:</a:t>
            </a:r>
            <a:r>
              <a:rPr lang="fr-FR" sz="7200" dirty="0" smtClean="0"/>
              <a:t> </a:t>
            </a:r>
            <a:r>
              <a:rPr lang="fr-FR" sz="7200" dirty="0"/>
              <a:t>la </a:t>
            </a:r>
            <a:r>
              <a:rPr lang="fr-FR" sz="7200" dirty="0" smtClean="0"/>
              <a:t>rifampicine.</a:t>
            </a:r>
            <a:endParaRPr lang="fr-FR" sz="7200" dirty="0"/>
          </a:p>
          <a:p>
            <a:pPr marL="0" indent="0">
              <a:buNone/>
            </a:pPr>
            <a:r>
              <a:rPr lang="fr-FR" sz="7200" b="1" i="1" dirty="0" smtClean="0"/>
              <a:t>  - </a:t>
            </a:r>
            <a:r>
              <a:rPr lang="fr-FR" sz="7200" dirty="0" smtClean="0">
                <a:solidFill>
                  <a:srgbClr val="FF0000"/>
                </a:solidFill>
              </a:rPr>
              <a:t>Anti-inflammatoires </a:t>
            </a:r>
            <a:r>
              <a:rPr lang="fr-FR" sz="7200" dirty="0">
                <a:solidFill>
                  <a:srgbClr val="FF0000"/>
                </a:solidFill>
              </a:rPr>
              <a:t>non </a:t>
            </a:r>
            <a:r>
              <a:rPr lang="fr-FR" sz="7200" dirty="0" smtClean="0">
                <a:solidFill>
                  <a:srgbClr val="FF0000"/>
                </a:solidFill>
              </a:rPr>
              <a:t>stéroïdiens</a:t>
            </a:r>
            <a:r>
              <a:rPr lang="fr-FR" sz="7200" b="1" i="1" dirty="0" smtClean="0">
                <a:solidFill>
                  <a:srgbClr val="FF0000"/>
                </a:solidFill>
              </a:rPr>
              <a:t>:</a:t>
            </a:r>
            <a:endParaRPr lang="fr-FR" sz="7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7200" dirty="0" smtClean="0"/>
              <a:t>En </a:t>
            </a:r>
            <a:r>
              <a:rPr lang="fr-FR" sz="7200" dirty="0"/>
              <a:t>plus des altérations de l'hémodynamique rénale secondaires au blocage de la synthèse </a:t>
            </a:r>
            <a:r>
              <a:rPr lang="fr-FR" sz="7200" dirty="0" smtClean="0"/>
              <a:t>des prostaglandines</a:t>
            </a:r>
            <a:r>
              <a:rPr lang="fr-FR" sz="7200" dirty="0"/>
              <a:t>, les </a:t>
            </a:r>
            <a:r>
              <a:rPr lang="fr-FR" sz="7200" dirty="0" smtClean="0"/>
              <a:t>    AINS    peuvent </a:t>
            </a:r>
            <a:r>
              <a:rPr lang="fr-FR" sz="7200" dirty="0"/>
              <a:t>provoquer des NIA parfois compliquées de glomérulonéphrites à lésions minimes</a:t>
            </a:r>
            <a:r>
              <a:rPr lang="fr-FR" sz="7200" dirty="0" smtClean="0"/>
              <a:t>.</a:t>
            </a:r>
            <a:endParaRPr lang="fr-FR" sz="7200" dirty="0"/>
          </a:p>
          <a:p>
            <a:pPr marL="0" indent="0">
              <a:buNone/>
            </a:pPr>
            <a:r>
              <a:rPr lang="fr-FR" sz="7200" b="1" i="1" dirty="0" smtClean="0"/>
              <a:t>  - </a:t>
            </a:r>
            <a:r>
              <a:rPr lang="fr-FR" sz="7200" dirty="0" smtClean="0">
                <a:solidFill>
                  <a:srgbClr val="FF0000"/>
                </a:solidFill>
              </a:rPr>
              <a:t>Diurétiques:</a:t>
            </a:r>
            <a:r>
              <a:rPr lang="fr-FR" sz="7200" dirty="0">
                <a:solidFill>
                  <a:srgbClr val="FF0000"/>
                </a:solidFill>
              </a:rPr>
              <a:t> </a:t>
            </a:r>
            <a:r>
              <a:rPr lang="fr-FR" sz="7200" dirty="0" smtClean="0"/>
              <a:t>les </a:t>
            </a:r>
            <a:r>
              <a:rPr lang="fr-FR" sz="7200" dirty="0"/>
              <a:t>diurétiques, notamment le furosémide (</a:t>
            </a:r>
            <a:r>
              <a:rPr lang="fr-FR" sz="7200" dirty="0" err="1"/>
              <a:t>Lasix</a:t>
            </a:r>
            <a:r>
              <a:rPr lang="fr-FR" sz="7200" dirty="0"/>
              <a:t> </a:t>
            </a:r>
            <a:r>
              <a:rPr lang="fr-FR" sz="7200" baseline="30000" dirty="0"/>
              <a:t>®</a:t>
            </a:r>
            <a:r>
              <a:rPr lang="fr-FR" sz="7200" dirty="0"/>
              <a:t>) et les thiazidiques, peuvent provoquer des </a:t>
            </a:r>
            <a:r>
              <a:rPr lang="fr-FR" sz="7200" dirty="0" smtClean="0"/>
              <a:t>NIA.</a:t>
            </a:r>
            <a:endParaRPr lang="fr-FR" sz="7200" dirty="0"/>
          </a:p>
          <a:p>
            <a:pPr marL="0" indent="0">
              <a:buNone/>
            </a:pPr>
            <a:r>
              <a:rPr lang="fr-FR" sz="7200" b="1" i="1" dirty="0" smtClean="0"/>
              <a:t>  - </a:t>
            </a:r>
            <a:r>
              <a:rPr lang="fr-FR" sz="7200" dirty="0" err="1" smtClean="0">
                <a:solidFill>
                  <a:srgbClr val="FF0000"/>
                </a:solidFill>
              </a:rPr>
              <a:t>Hypouricémiants</a:t>
            </a:r>
            <a:r>
              <a:rPr lang="fr-FR" sz="7200" dirty="0" smtClean="0">
                <a:solidFill>
                  <a:srgbClr val="FF0000"/>
                </a:solidFill>
              </a:rPr>
              <a:t>:</a:t>
            </a:r>
            <a:r>
              <a:rPr lang="fr-FR" sz="7200" dirty="0">
                <a:solidFill>
                  <a:srgbClr val="FF0000"/>
                </a:solidFill>
              </a:rPr>
              <a:t> </a:t>
            </a:r>
            <a:r>
              <a:rPr lang="fr-FR" sz="7200" dirty="0" smtClean="0"/>
              <a:t>L'allopurinol </a:t>
            </a:r>
            <a:r>
              <a:rPr lang="fr-FR" sz="7200" dirty="0"/>
              <a:t>(</a:t>
            </a:r>
            <a:r>
              <a:rPr lang="fr-FR" sz="7200" dirty="0" err="1"/>
              <a:t>Zyloric</a:t>
            </a:r>
            <a:r>
              <a:rPr lang="fr-FR" sz="7200" dirty="0"/>
              <a:t> </a:t>
            </a:r>
            <a:r>
              <a:rPr lang="fr-FR" sz="7200" baseline="30000" dirty="0"/>
              <a:t>®</a:t>
            </a:r>
            <a:r>
              <a:rPr lang="fr-FR" sz="7200" dirty="0"/>
              <a:t>) peut provoquer des NIA sévères associées à des atteintes hépatiques </a:t>
            </a:r>
            <a:r>
              <a:rPr lang="fr-FR" sz="7200" dirty="0" smtClean="0"/>
              <a:t>parfois fatales</a:t>
            </a:r>
          </a:p>
          <a:p>
            <a:pPr marL="0" indent="0">
              <a:buNone/>
            </a:pPr>
            <a:endParaRPr lang="fr-FR" sz="7200" dirty="0" smtClean="0"/>
          </a:p>
          <a:p>
            <a:pPr marL="0" indent="0">
              <a:buNone/>
            </a:pPr>
            <a:r>
              <a:rPr lang="fr-FR" sz="7200" b="1" dirty="0" smtClean="0"/>
              <a:t>b. </a:t>
            </a:r>
            <a:r>
              <a:rPr lang="fr-FR" sz="7200" b="1" dirty="0"/>
              <a:t>NIA </a:t>
            </a:r>
            <a:r>
              <a:rPr lang="fr-FR" sz="7200" b="1" dirty="0" smtClean="0"/>
              <a:t>para-infectieuses:</a:t>
            </a:r>
            <a:endParaRPr lang="fr-FR" sz="7200" dirty="0"/>
          </a:p>
          <a:p>
            <a:pPr marL="0" indent="0">
              <a:buNone/>
            </a:pPr>
            <a:r>
              <a:rPr lang="fr-FR" sz="7200" dirty="0" smtClean="0"/>
              <a:t>  En </a:t>
            </a:r>
            <a:r>
              <a:rPr lang="fr-FR" sz="7200" dirty="0"/>
              <a:t>dehors de </a:t>
            </a:r>
            <a:r>
              <a:rPr lang="fr-FR" sz="7200" dirty="0">
                <a:solidFill>
                  <a:srgbClr val="FF0000"/>
                </a:solidFill>
              </a:rPr>
              <a:t>la pyélonéphrite aiguë bactérienne </a:t>
            </a:r>
            <a:r>
              <a:rPr lang="fr-FR" sz="7200" dirty="0"/>
              <a:t>qui est le prototype de la NIA, différents germes induisent une NIA para- ou post-infectieuse : </a:t>
            </a:r>
            <a:r>
              <a:rPr lang="fr-FR" sz="7200" dirty="0">
                <a:solidFill>
                  <a:srgbClr val="FF0000"/>
                </a:solidFill>
              </a:rPr>
              <a:t>légionelloses, mycoplasme, virus </a:t>
            </a:r>
            <a:r>
              <a:rPr lang="fr-FR" sz="7200" dirty="0" smtClean="0">
                <a:solidFill>
                  <a:srgbClr val="FF0000"/>
                </a:solidFill>
              </a:rPr>
              <a:t>VEB</a:t>
            </a:r>
            <a:r>
              <a:rPr lang="fr-FR" sz="7200" baseline="30000" dirty="0">
                <a:solidFill>
                  <a:srgbClr val="FF0000"/>
                </a:solidFill>
              </a:rPr>
              <a:t> </a:t>
            </a:r>
            <a:r>
              <a:rPr lang="fr-FR" sz="7200" dirty="0" smtClean="0">
                <a:solidFill>
                  <a:srgbClr val="FF0000"/>
                </a:solidFill>
              </a:rPr>
              <a:t>et </a:t>
            </a:r>
            <a:r>
              <a:rPr lang="fr-FR" sz="7200" dirty="0">
                <a:solidFill>
                  <a:srgbClr val="FF0000"/>
                </a:solidFill>
              </a:rPr>
              <a:t>cytomégalovirus (CMV), toxoplasmose</a:t>
            </a:r>
            <a:r>
              <a:rPr lang="fr-FR" sz="7200" dirty="0"/>
              <a:t>.</a:t>
            </a:r>
          </a:p>
          <a:p>
            <a:pPr marL="0" indent="0">
              <a:buNone/>
            </a:pPr>
            <a:r>
              <a:rPr lang="fr-FR" sz="7200" dirty="0" smtClean="0"/>
              <a:t> L'infection </a:t>
            </a:r>
            <a:r>
              <a:rPr lang="fr-FR" sz="7200" dirty="0"/>
              <a:t>par </a:t>
            </a:r>
            <a:r>
              <a:rPr lang="fr-FR" sz="7200" dirty="0">
                <a:solidFill>
                  <a:srgbClr val="FF0000"/>
                </a:solidFill>
              </a:rPr>
              <a:t>le virus VIH </a:t>
            </a:r>
            <a:r>
              <a:rPr lang="fr-FR" sz="7200" dirty="0"/>
              <a:t>a également été impliquée dans des </a:t>
            </a:r>
            <a:r>
              <a:rPr lang="fr-FR" sz="7200" dirty="0" smtClean="0"/>
              <a:t>NIA.</a:t>
            </a:r>
          </a:p>
          <a:p>
            <a:pPr marL="0" indent="0">
              <a:buNone/>
            </a:pPr>
            <a:endParaRPr lang="fr-FR" sz="7200" dirty="0" smtClean="0"/>
          </a:p>
          <a:p>
            <a:pPr marL="0" indent="0">
              <a:buNone/>
            </a:pPr>
            <a:r>
              <a:rPr lang="fr-FR" sz="7200" b="1" dirty="0" smtClean="0"/>
              <a:t>c. </a:t>
            </a:r>
            <a:r>
              <a:rPr lang="fr-FR" sz="7200" b="1" dirty="0"/>
              <a:t>NIA associée aux maladies auto-immunes</a:t>
            </a:r>
            <a:endParaRPr lang="fr-FR" sz="7200" dirty="0"/>
          </a:p>
          <a:p>
            <a:pPr marL="0" indent="0">
              <a:buNone/>
            </a:pPr>
            <a:r>
              <a:rPr lang="fr-FR" sz="7200" dirty="0"/>
              <a:t>Dans la néphrite lupique(5% ),sarcoïdose, la maladie de </a:t>
            </a:r>
            <a:r>
              <a:rPr lang="fr-FR" sz="7200" dirty="0" err="1"/>
              <a:t>Sjögren</a:t>
            </a:r>
            <a:r>
              <a:rPr lang="fr-FR" sz="7200" dirty="0"/>
              <a:t>, </a:t>
            </a:r>
            <a:r>
              <a:rPr lang="fr-FR" sz="7200" dirty="0" smtClean="0"/>
              <a:t>Un </a:t>
            </a:r>
            <a:r>
              <a:rPr lang="fr-FR" sz="7200" dirty="0"/>
              <a:t>syndrome rare associant néphrite interstitielle aiguë et uvéite a été décrit. </a:t>
            </a:r>
          </a:p>
          <a:p>
            <a:pPr marL="0" indent="0">
              <a:buNone/>
            </a:pPr>
            <a:r>
              <a:rPr lang="fr-FR" sz="7200" dirty="0"/>
              <a:t/>
            </a:r>
            <a:br>
              <a:rPr lang="fr-FR" sz="7200" dirty="0"/>
            </a:br>
            <a:r>
              <a:rPr lang="fr-FR" sz="7200" b="1" dirty="0"/>
              <a:t>d</a:t>
            </a:r>
            <a:r>
              <a:rPr lang="fr-FR" sz="7200" b="1" dirty="0" smtClean="0"/>
              <a:t>. </a:t>
            </a:r>
            <a:r>
              <a:rPr lang="fr-FR" sz="7200" b="1" dirty="0"/>
              <a:t>NIA d'origine </a:t>
            </a:r>
            <a:r>
              <a:rPr lang="fr-FR" sz="7200" b="1" dirty="0" err="1" smtClean="0"/>
              <a:t>toxique</a:t>
            </a:r>
            <a:r>
              <a:rPr lang="fr-FR" sz="7200" dirty="0" err="1" smtClean="0"/>
              <a:t>:Le</a:t>
            </a:r>
            <a:r>
              <a:rPr lang="fr-FR" sz="7200" dirty="0" smtClean="0"/>
              <a:t> </a:t>
            </a:r>
            <a:r>
              <a:rPr lang="fr-FR" sz="7200" dirty="0"/>
              <a:t>principal responsable est la cocaïne.</a:t>
            </a:r>
            <a:endParaRPr lang="fr-FR" sz="7200" dirty="0"/>
          </a:p>
          <a:p>
            <a:pPr marL="0" indent="0">
              <a:buNone/>
            </a:pPr>
            <a:r>
              <a:rPr lang="fr-FR" sz="7200" dirty="0"/>
              <a:t/>
            </a:r>
            <a:br>
              <a:rPr lang="fr-FR" sz="7200" dirty="0"/>
            </a:br>
            <a:endParaRPr lang="fr-FR" sz="7200" dirty="0"/>
          </a:p>
          <a:p>
            <a:pPr marL="0" indent="0">
              <a:buNone/>
            </a:pPr>
            <a:r>
              <a:rPr lang="fr-FR" baseline="30000" dirty="0"/>
              <a:t> 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2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312"/>
            <a:ext cx="10515600" cy="65703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D-Les néphrites interstitielles chroniques (NIC)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223" y="659423"/>
            <a:ext cx="11658600" cy="58097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7200" b="1" dirty="0" smtClean="0"/>
              <a:t>1-Les signes cliniques </a:t>
            </a:r>
            <a:r>
              <a:rPr lang="fr-FR" sz="7200" dirty="0" smtClean="0"/>
              <a:t>:</a:t>
            </a:r>
            <a:endParaRPr lang="fr-FR" sz="7200" dirty="0" smtClean="0"/>
          </a:p>
          <a:p>
            <a:pPr marL="0" indent="0">
              <a:buNone/>
            </a:pPr>
            <a:r>
              <a:rPr lang="fr-FR" sz="7200" dirty="0" smtClean="0"/>
              <a:t>- </a:t>
            </a:r>
            <a:r>
              <a:rPr lang="fr-FR" sz="7200" b="1" dirty="0"/>
              <a:t>l’interrogatoire </a:t>
            </a:r>
            <a:r>
              <a:rPr lang="fr-FR" sz="7200" dirty="0"/>
              <a:t>(notion d’</a:t>
            </a:r>
            <a:r>
              <a:rPr lang="fr-FR" sz="7200" dirty="0" err="1"/>
              <a:t>uropathie</a:t>
            </a:r>
            <a:r>
              <a:rPr lang="fr-FR" sz="7200" dirty="0"/>
              <a:t>, antécédents répétés d’infections </a:t>
            </a:r>
            <a:r>
              <a:rPr lang="fr-FR" sz="7200" dirty="0" smtClean="0"/>
              <a:t>urinaires, prises </a:t>
            </a:r>
            <a:r>
              <a:rPr lang="fr-FR" sz="7200" dirty="0"/>
              <a:t>médicamenteuses…) </a:t>
            </a:r>
          </a:p>
          <a:p>
            <a:pPr marL="0" indent="0">
              <a:buNone/>
            </a:pPr>
            <a:r>
              <a:rPr lang="fr-FR" sz="7200" dirty="0" smtClean="0"/>
              <a:t>- </a:t>
            </a:r>
            <a:r>
              <a:rPr lang="fr-FR" sz="7200" dirty="0"/>
              <a:t>des signes liés </a:t>
            </a:r>
            <a:r>
              <a:rPr lang="fr-FR" sz="7200" b="1" dirty="0"/>
              <a:t>à la cause </a:t>
            </a:r>
            <a:r>
              <a:rPr lang="fr-FR" sz="7200" dirty="0"/>
              <a:t>de la néphropathie (signes évoquant une sarcoïdose, un syndrome </a:t>
            </a:r>
            <a:r>
              <a:rPr lang="fr-FR" sz="7200" dirty="0" smtClean="0"/>
              <a:t>de </a:t>
            </a:r>
            <a:r>
              <a:rPr lang="fr-FR" sz="7200" dirty="0" err="1" smtClean="0"/>
              <a:t>Sjögren</a:t>
            </a:r>
            <a:r>
              <a:rPr lang="fr-FR" sz="7200" dirty="0"/>
              <a:t>, une drépanocytose) </a:t>
            </a:r>
          </a:p>
          <a:p>
            <a:pPr marL="0" indent="0">
              <a:buNone/>
            </a:pPr>
            <a:r>
              <a:rPr lang="fr-FR" sz="7200" dirty="0" smtClean="0"/>
              <a:t>- </a:t>
            </a:r>
            <a:r>
              <a:rPr lang="fr-FR" sz="7200" dirty="0" smtClean="0"/>
              <a:t>des </a:t>
            </a:r>
            <a:r>
              <a:rPr lang="fr-FR" sz="7200" dirty="0"/>
              <a:t>signes liés à la découverte d’une </a:t>
            </a:r>
            <a:r>
              <a:rPr lang="fr-FR" sz="7200" b="1" dirty="0" smtClean="0"/>
              <a:t>insuffisance </a:t>
            </a:r>
            <a:r>
              <a:rPr lang="fr-FR" sz="7200" b="1" dirty="0"/>
              <a:t>rénale chronique </a:t>
            </a:r>
            <a:endParaRPr lang="fr-FR" sz="7200" dirty="0"/>
          </a:p>
          <a:p>
            <a:pPr marL="0" indent="0">
              <a:buNone/>
            </a:pPr>
            <a:r>
              <a:rPr lang="fr-FR" sz="7200" dirty="0" smtClean="0"/>
              <a:t> - une </a:t>
            </a:r>
            <a:r>
              <a:rPr lang="fr-FR" sz="7200" dirty="0"/>
              <a:t>HTA d’apparition plus </a:t>
            </a:r>
            <a:r>
              <a:rPr lang="fr-FR" sz="7200" b="1" dirty="0"/>
              <a:t>tardive </a:t>
            </a:r>
            <a:r>
              <a:rPr lang="fr-FR" sz="7200" dirty="0"/>
              <a:t>que dans les autres néphropathies chroniques (stade 4 et 5</a:t>
            </a:r>
            <a:r>
              <a:rPr lang="fr-FR" sz="7200" dirty="0" smtClean="0"/>
              <a:t>).</a:t>
            </a:r>
          </a:p>
          <a:p>
            <a:pPr marL="0" indent="0">
              <a:buNone/>
            </a:pPr>
            <a:endParaRPr lang="fr-FR" sz="7200" dirty="0" smtClean="0"/>
          </a:p>
          <a:p>
            <a:pPr marL="0" indent="0">
              <a:buNone/>
            </a:pPr>
            <a:r>
              <a:rPr lang="fr-FR" sz="7200" b="1" dirty="0" smtClean="0"/>
              <a:t>2-Les signes biologiques:</a:t>
            </a:r>
          </a:p>
          <a:p>
            <a:pPr marL="0" indent="0">
              <a:buNone/>
            </a:pPr>
            <a:r>
              <a:rPr lang="fr-FR" sz="7200" b="1" dirty="0" smtClean="0">
                <a:solidFill>
                  <a:srgbClr val="000000"/>
                </a:solidFill>
              </a:rPr>
              <a:t> -</a:t>
            </a:r>
            <a:r>
              <a:rPr lang="fr-FR" sz="7200" dirty="0" smtClean="0">
                <a:solidFill>
                  <a:srgbClr val="FF0000"/>
                </a:solidFill>
              </a:rPr>
              <a:t>Leucocytaire </a:t>
            </a:r>
            <a:r>
              <a:rPr lang="fr-FR" sz="7200" dirty="0">
                <a:solidFill>
                  <a:srgbClr val="FF0000"/>
                </a:solidFill>
              </a:rPr>
              <a:t>++.</a:t>
            </a:r>
          </a:p>
          <a:p>
            <a:pPr marL="0" indent="0">
              <a:buNone/>
            </a:pPr>
            <a:r>
              <a:rPr lang="fr-FR" sz="7200" dirty="0" smtClean="0">
                <a:solidFill>
                  <a:srgbClr val="000000"/>
                </a:solidFill>
              </a:rPr>
              <a:t>-Absence </a:t>
            </a:r>
            <a:r>
              <a:rPr lang="fr-FR" sz="7200" dirty="0">
                <a:solidFill>
                  <a:srgbClr val="000000"/>
                </a:solidFill>
              </a:rPr>
              <a:t>d’hématurie le plus souvent (ou microscopique).</a:t>
            </a:r>
          </a:p>
          <a:p>
            <a:pPr marL="0" indent="0">
              <a:buNone/>
            </a:pPr>
            <a:r>
              <a:rPr lang="fr-FR" sz="7200" b="1" dirty="0">
                <a:solidFill>
                  <a:srgbClr val="000000"/>
                </a:solidFill>
              </a:rPr>
              <a:t>-</a:t>
            </a:r>
            <a:r>
              <a:rPr lang="fr-FR" sz="7200" dirty="0" smtClean="0">
                <a:solidFill>
                  <a:srgbClr val="FF0000"/>
                </a:solidFill>
              </a:rPr>
              <a:t>Altération </a:t>
            </a:r>
            <a:r>
              <a:rPr lang="fr-FR" sz="7200" dirty="0">
                <a:solidFill>
                  <a:srgbClr val="FF0000"/>
                </a:solidFill>
              </a:rPr>
              <a:t>des fonctions tubulaires </a:t>
            </a:r>
            <a:r>
              <a:rPr lang="fr-FR" sz="7200" dirty="0" smtClean="0">
                <a:solidFill>
                  <a:srgbClr val="000000"/>
                </a:solidFill>
              </a:rPr>
              <a:t>: </a:t>
            </a:r>
            <a:r>
              <a:rPr lang="fr-FR" sz="7200" b="1" dirty="0" smtClean="0">
                <a:solidFill>
                  <a:srgbClr val="000000"/>
                </a:solidFill>
              </a:rPr>
              <a:t>polyurie </a:t>
            </a:r>
            <a:r>
              <a:rPr lang="fr-FR" sz="7200" dirty="0" smtClean="0">
                <a:solidFill>
                  <a:srgbClr val="000000"/>
                </a:solidFill>
              </a:rPr>
              <a:t>; </a:t>
            </a:r>
            <a:r>
              <a:rPr lang="fr-FR" sz="7200" b="1" dirty="0" err="1" smtClean="0">
                <a:solidFill>
                  <a:srgbClr val="000000"/>
                </a:solidFill>
              </a:rPr>
              <a:t>natriurèse</a:t>
            </a:r>
            <a:r>
              <a:rPr lang="fr-FR" sz="7200" b="1" dirty="0" smtClean="0">
                <a:solidFill>
                  <a:srgbClr val="000000"/>
                </a:solidFill>
              </a:rPr>
              <a:t> </a:t>
            </a:r>
            <a:r>
              <a:rPr lang="fr-FR" sz="7200" b="1" dirty="0">
                <a:solidFill>
                  <a:srgbClr val="000000"/>
                </a:solidFill>
              </a:rPr>
              <a:t>obligatoire entraînant une perte de sel </a:t>
            </a:r>
            <a:r>
              <a:rPr lang="fr-FR" sz="7200" dirty="0" smtClean="0">
                <a:solidFill>
                  <a:srgbClr val="000000"/>
                </a:solidFill>
              </a:rPr>
              <a:t>;</a:t>
            </a:r>
            <a:r>
              <a:rPr lang="fr-FR" sz="7200" b="1" dirty="0" smtClean="0">
                <a:solidFill>
                  <a:srgbClr val="000000"/>
                </a:solidFill>
              </a:rPr>
              <a:t> protéinurie </a:t>
            </a:r>
            <a:r>
              <a:rPr lang="fr-FR" sz="7200" b="1" dirty="0">
                <a:solidFill>
                  <a:srgbClr val="000000"/>
                </a:solidFill>
              </a:rPr>
              <a:t>de faible débit (&lt; 1 g/24 h) </a:t>
            </a:r>
            <a:r>
              <a:rPr lang="fr-FR" sz="7200" dirty="0" smtClean="0">
                <a:solidFill>
                  <a:srgbClr val="000000"/>
                </a:solidFill>
              </a:rPr>
              <a:t>, </a:t>
            </a:r>
            <a:r>
              <a:rPr lang="fr-FR" sz="7200" b="1" dirty="0" smtClean="0">
                <a:solidFill>
                  <a:srgbClr val="000000"/>
                </a:solidFill>
              </a:rPr>
              <a:t>acidose </a:t>
            </a:r>
            <a:r>
              <a:rPr lang="fr-FR" sz="7200" b="1" dirty="0">
                <a:solidFill>
                  <a:srgbClr val="000000"/>
                </a:solidFill>
              </a:rPr>
              <a:t>tubulaire : proximale, distale ou </a:t>
            </a:r>
            <a:r>
              <a:rPr lang="fr-FR" sz="7200" b="1" dirty="0" err="1">
                <a:solidFill>
                  <a:srgbClr val="000000"/>
                </a:solidFill>
              </a:rPr>
              <a:t>hyperkaliémique</a:t>
            </a:r>
            <a:r>
              <a:rPr lang="fr-FR" sz="7200" b="1" dirty="0">
                <a:solidFill>
                  <a:srgbClr val="000000"/>
                </a:solidFill>
              </a:rPr>
              <a:t> </a:t>
            </a:r>
            <a:r>
              <a:rPr lang="fr-FR" sz="7200" b="1" dirty="0" smtClean="0">
                <a:solidFill>
                  <a:srgbClr val="000000"/>
                </a:solidFill>
              </a:rPr>
              <a:t>secondaire.</a:t>
            </a:r>
          </a:p>
          <a:p>
            <a:pPr marL="0" indent="0">
              <a:buNone/>
            </a:pPr>
            <a:r>
              <a:rPr lang="fr-FR" sz="7200" dirty="0" smtClean="0"/>
              <a:t>-En </a:t>
            </a:r>
            <a:r>
              <a:rPr lang="fr-FR" sz="7200" dirty="0"/>
              <a:t>général, l’insuffisance </a:t>
            </a:r>
            <a:r>
              <a:rPr lang="fr-FR" sz="7200" dirty="0" smtClean="0"/>
              <a:t>rénale chronique </a:t>
            </a:r>
            <a:r>
              <a:rPr lang="fr-FR" sz="7200" dirty="0"/>
              <a:t>évolue très </a:t>
            </a:r>
            <a:r>
              <a:rPr lang="fr-FR" sz="7200" b="1" dirty="0"/>
              <a:t>lentement </a:t>
            </a:r>
            <a:r>
              <a:rPr lang="fr-FR" sz="7200" dirty="0"/>
              <a:t>(perte de 2 à 4 ml/min par an</a:t>
            </a:r>
            <a:r>
              <a:rPr lang="fr-FR" sz="7200" dirty="0" smtClean="0"/>
              <a:t>).</a:t>
            </a:r>
          </a:p>
          <a:p>
            <a:pPr marL="0" indent="0">
              <a:buNone/>
            </a:pPr>
            <a:endParaRPr lang="fr-FR" sz="7200" dirty="0" smtClean="0"/>
          </a:p>
          <a:p>
            <a:pPr marL="0" indent="0">
              <a:buNone/>
            </a:pPr>
            <a:r>
              <a:rPr lang="fr-FR" sz="7200" b="1" dirty="0" smtClean="0"/>
              <a:t>3- Les signes radiologiques:</a:t>
            </a:r>
            <a:endParaRPr lang="fr-FR" sz="7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7200" dirty="0" smtClean="0"/>
              <a:t> des </a:t>
            </a:r>
            <a:r>
              <a:rPr lang="fr-FR" sz="7200" dirty="0"/>
              <a:t>reins de taille </a:t>
            </a:r>
            <a:r>
              <a:rPr lang="fr-FR" sz="7200" dirty="0" smtClean="0"/>
              <a:t>diminuée</a:t>
            </a:r>
            <a:endParaRPr lang="fr-FR" sz="72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7200" dirty="0" smtClean="0"/>
              <a:t>des </a:t>
            </a:r>
            <a:r>
              <a:rPr lang="fr-FR" sz="7200" dirty="0"/>
              <a:t>reins </a:t>
            </a:r>
            <a:r>
              <a:rPr lang="fr-FR" sz="7200" b="1" dirty="0"/>
              <a:t>bosselés </a:t>
            </a:r>
            <a:r>
              <a:rPr lang="fr-FR" sz="7200" dirty="0"/>
              <a:t>avec des encoches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7200" dirty="0" smtClean="0"/>
              <a:t>des </a:t>
            </a:r>
            <a:r>
              <a:rPr lang="fr-FR" sz="7200" dirty="0"/>
              <a:t>reins de taille asymétrique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7200" dirty="0" smtClean="0"/>
              <a:t>  une </a:t>
            </a:r>
            <a:r>
              <a:rPr lang="fr-FR" sz="7200" dirty="0"/>
              <a:t>réduction de l’épaisseur corticale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7200" dirty="0" smtClean="0"/>
              <a:t> des </a:t>
            </a:r>
            <a:r>
              <a:rPr lang="fr-FR" sz="7200" b="1" dirty="0"/>
              <a:t>calcifications </a:t>
            </a:r>
            <a:r>
              <a:rPr lang="fr-FR" sz="7200" dirty="0"/>
              <a:t>intra-rénales évoquant une </a:t>
            </a:r>
            <a:r>
              <a:rPr lang="fr-FR" sz="7200" dirty="0" err="1"/>
              <a:t>néphrocalcinose</a:t>
            </a:r>
            <a:endParaRPr lang="fr-FR" sz="7200" dirty="0"/>
          </a:p>
          <a:p>
            <a:pPr marL="0" indent="0">
              <a:buNone/>
            </a:pPr>
            <a:endParaRPr lang="fr-FR" sz="7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HelveticaLTStd-LightCond"/>
            </a:endParaRPr>
          </a:p>
          <a:p>
            <a:pPr marL="0" indent="0">
              <a:buNone/>
            </a:pPr>
            <a:endParaRPr lang="fr-FR" sz="1800" b="1" dirty="0">
              <a:solidFill>
                <a:srgbClr val="000000"/>
              </a:solidFill>
              <a:latin typeface="HelveticaLTStd-LightCond"/>
            </a:endParaRPr>
          </a:p>
          <a:p>
            <a:r>
              <a:rPr lang="fr-FR" sz="1800" b="1" dirty="0">
                <a:latin typeface="HelveticaLTStd-BoldCond"/>
              </a:rPr>
              <a:t/>
            </a:r>
            <a:br>
              <a:rPr lang="fr-FR" sz="1800" b="1" dirty="0">
                <a:latin typeface="HelveticaLTStd-BoldCond"/>
              </a:rPr>
            </a:b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0149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311"/>
            <a:ext cx="10515600" cy="97084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D-Les </a:t>
            </a:r>
            <a:r>
              <a:rPr lang="fr-FR" sz="2800" b="1" dirty="0">
                <a:solidFill>
                  <a:srgbClr val="FF0000"/>
                </a:solidFill>
              </a:rPr>
              <a:t>néphrites interstitielles chroniques (NIC)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716" y="919393"/>
            <a:ext cx="11957430" cy="5621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4- </a:t>
            </a:r>
            <a:r>
              <a:rPr lang="fr-FR" sz="2400" b="1" dirty="0" smtClean="0"/>
              <a:t>Les signes histologiques:</a:t>
            </a:r>
          </a:p>
          <a:p>
            <a:pPr marL="0" indent="0">
              <a:buNone/>
            </a:pPr>
            <a:r>
              <a:rPr lang="fr-FR" sz="1800" dirty="0" smtClean="0"/>
              <a:t>La </a:t>
            </a:r>
            <a:r>
              <a:rPr lang="fr-FR" sz="1800" dirty="0"/>
              <a:t>biopsie </a:t>
            </a:r>
            <a:r>
              <a:rPr lang="fr-FR" sz="1800" b="1" dirty="0"/>
              <a:t>rénale n’est habituellement pas </a:t>
            </a:r>
            <a:r>
              <a:rPr lang="fr-FR" sz="1800" b="1" dirty="0" smtClean="0"/>
              <a:t>réalisée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L’histologie </a:t>
            </a:r>
            <a:r>
              <a:rPr lang="fr-FR" sz="1800" b="1" dirty="0"/>
              <a:t>est non spécifique de la cause de la NIC. </a:t>
            </a:r>
            <a:endParaRPr lang="fr-FR" sz="1800" b="1" dirty="0" smtClean="0"/>
          </a:p>
          <a:p>
            <a:pPr marL="0" indent="0">
              <a:buNone/>
            </a:pPr>
            <a:r>
              <a:rPr lang="fr-FR" sz="1800" dirty="0" smtClean="0"/>
              <a:t>On </a:t>
            </a:r>
            <a:r>
              <a:rPr lang="fr-FR" sz="1800" dirty="0"/>
              <a:t>observe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 smtClean="0"/>
              <a:t> </a:t>
            </a:r>
            <a:r>
              <a:rPr lang="fr-FR" sz="1800" dirty="0"/>
              <a:t>des lésions des </a:t>
            </a:r>
            <a:r>
              <a:rPr lang="fr-FR" sz="1800" b="1" dirty="0"/>
              <a:t>cellules tubulaires </a:t>
            </a:r>
            <a:r>
              <a:rPr lang="fr-FR" sz="1800" dirty="0"/>
              <a:t>: souffrance cellulaire, atrophie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 smtClean="0"/>
              <a:t>une </a:t>
            </a:r>
            <a:r>
              <a:rPr lang="fr-FR" sz="1800" dirty="0"/>
              <a:t>infiltration interstitielle par des </a:t>
            </a:r>
            <a:r>
              <a:rPr lang="fr-FR" sz="1800" b="1" dirty="0"/>
              <a:t>cellules </a:t>
            </a:r>
            <a:r>
              <a:rPr lang="fr-FR" sz="1800" b="1" dirty="0" smtClean="0"/>
              <a:t>mononuclées</a:t>
            </a:r>
            <a:r>
              <a:rPr lang="fr-FR" sz="1800" dirty="0" smtClean="0"/>
              <a:t>, </a:t>
            </a:r>
            <a:r>
              <a:rPr lang="fr-FR" sz="1800" dirty="0"/>
              <a:t>parfois la présence</a:t>
            </a:r>
          </a:p>
          <a:p>
            <a:pPr marL="0" indent="0">
              <a:buNone/>
            </a:pPr>
            <a:r>
              <a:rPr lang="fr-FR" sz="1800" dirty="0" smtClean="0"/>
              <a:t>de </a:t>
            </a:r>
            <a:r>
              <a:rPr lang="fr-FR" sz="1800" dirty="0"/>
              <a:t>granulomes (comme par exemple dans la sarcoïdose) </a:t>
            </a:r>
            <a:r>
              <a:rPr lang="fr-FR" sz="18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 smtClean="0"/>
              <a:t>une </a:t>
            </a:r>
            <a:r>
              <a:rPr lang="fr-FR" sz="1800" b="1" dirty="0"/>
              <a:t>fibrose interstitielle</a:t>
            </a:r>
            <a:r>
              <a:rPr lang="fr-FR" sz="1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 smtClean="0"/>
              <a:t>Les </a:t>
            </a:r>
            <a:r>
              <a:rPr lang="fr-FR" sz="1800" dirty="0"/>
              <a:t>glomérules et les vaisseaux sont le plus souvent préservés aux stades initiaux.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dirty="0"/>
              <a:t>Aux stades avancés, des lésions vasculaires et des lésions </a:t>
            </a:r>
            <a:r>
              <a:rPr lang="fr-FR" sz="1800" dirty="0" err="1" smtClean="0"/>
              <a:t>deglomérulosclérose</a:t>
            </a:r>
            <a:r>
              <a:rPr lang="fr-FR" sz="1800" dirty="0" smtClean="0"/>
              <a:t>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566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933" y="124178"/>
            <a:ext cx="10600267" cy="530578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rgbClr val="C00000"/>
                </a:solidFill>
              </a:rPr>
              <a:t>5-Les </a:t>
            </a:r>
            <a:r>
              <a:rPr lang="fr-FR" sz="3600" dirty="0" smtClean="0">
                <a:solidFill>
                  <a:srgbClr val="C00000"/>
                </a:solidFill>
              </a:rPr>
              <a:t>causes des NIC</a:t>
            </a:r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0533"/>
            <a:ext cx="11751734" cy="57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1" y="1055077"/>
            <a:ext cx="10515599" cy="54776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372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6-Les mécanismes physiopathologiques des NIC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837" y="387349"/>
            <a:ext cx="8276326" cy="60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24" y="1151792"/>
            <a:ext cx="4672840" cy="40410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163" y="1151792"/>
            <a:ext cx="5543822" cy="40410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24988" y="121627"/>
            <a:ext cx="777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Polykystose</a:t>
            </a:r>
            <a:r>
              <a:rPr lang="fr-FR" sz="2800" b="1" dirty="0" smtClean="0">
                <a:solidFill>
                  <a:srgbClr val="FF0000"/>
                </a:solidFill>
              </a:rPr>
              <a:t> rénale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3" y="587727"/>
            <a:ext cx="9232411" cy="61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80889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E- Prise en charge thérapeutique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975" y="659372"/>
            <a:ext cx="11937025" cy="378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900"/>
              </a:spcAft>
            </a:pPr>
            <a:r>
              <a:rPr lang="fr-FR" sz="3600" cap="all" dirty="0">
                <a:solidFill>
                  <a:srgbClr val="CA121E"/>
                </a:solidFill>
                <a:latin typeface="Neusa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Mesures générales:</a:t>
            </a:r>
            <a:endParaRPr lang="fr-FR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fr-FR" dirty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traitement de </a:t>
            </a:r>
            <a:r>
              <a:rPr lang="fr-FR" dirty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cause s'il y en a une.</a:t>
            </a:r>
            <a:endParaRPr lang="fr-FR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fr-FR" dirty="0" smtClean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Eviter </a:t>
            </a:r>
            <a:r>
              <a:rPr lang="fr-FR" dirty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toute autre substance </a:t>
            </a:r>
            <a:r>
              <a:rPr lang="fr-FR" dirty="0" err="1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néphrotoxique</a:t>
            </a:r>
            <a:r>
              <a:rPr lang="fr-FR" dirty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(injection de produit de contraste iodé, AINS, </a:t>
            </a:r>
            <a:r>
              <a:rPr lang="fr-FR" dirty="0" err="1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aminoglycosides</a:t>
            </a:r>
            <a:r>
              <a:rPr lang="fr-FR" dirty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fr-FR" dirty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Corriger </a:t>
            </a:r>
            <a:r>
              <a:rPr lang="fr-FR" dirty="0" smtClean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dirty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hypovolémie, une HTA. </a:t>
            </a:r>
            <a:endParaRPr lang="fr-FR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Mesures spécifiques:</a:t>
            </a:r>
            <a:endParaRPr lang="fr-FR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fr-FR" dirty="0" smtClean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dirty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traitement par prednisone (0,5-1 mg/kg) pendant quatre </a:t>
            </a:r>
            <a:r>
              <a:rPr lang="fr-FR" dirty="0" smtClean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semaines</a:t>
            </a:r>
            <a:r>
              <a:rPr lang="fr-FR" dirty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lors de NIA d'origine médicamenteuse ne régressant pas en sept à dix jours après arrêt de la substance responsable</a:t>
            </a:r>
            <a:r>
              <a:rPr lang="fr-FR" dirty="0" smtClean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fr-FR" dirty="0">
                <a:solidFill>
                  <a:srgbClr val="1E1A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Il est utile de noter que les stéroïdes semblent également efficace lors de NIA sur sarcoïdose mais sont inefficaces lors de NIA sur prise d'allopurinol ou de rifampicine. </a:t>
            </a:r>
            <a:endParaRPr lang="fr-FR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+mn-lt"/>
              </a:rPr>
              <a:t>Plan du cours: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13338"/>
            <a:ext cx="10515600" cy="496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900" dirty="0" smtClean="0">
                <a:latin typeface="CronosPro-Bold"/>
              </a:rPr>
              <a:t>A-Introduction:</a:t>
            </a:r>
          </a:p>
          <a:p>
            <a:pPr marL="0" indent="0">
              <a:buNone/>
            </a:pPr>
            <a:r>
              <a:rPr lang="fr-FR" sz="1900" dirty="0" smtClean="0"/>
              <a:t>B-Classification </a:t>
            </a:r>
            <a:r>
              <a:rPr lang="fr-FR" sz="1900" dirty="0"/>
              <a:t>des </a:t>
            </a:r>
            <a:r>
              <a:rPr lang="fr-FR" sz="1900" dirty="0" smtClean="0"/>
              <a:t>néphropathies</a:t>
            </a:r>
          </a:p>
          <a:p>
            <a:pPr marL="0" indent="0">
              <a:buNone/>
            </a:pPr>
            <a:r>
              <a:rPr lang="fr-FR" sz="1900" dirty="0" smtClean="0"/>
              <a:t>C-Néphropathies </a:t>
            </a:r>
            <a:r>
              <a:rPr lang="fr-FR" sz="1900" dirty="0" err="1"/>
              <a:t>tubulo</a:t>
            </a:r>
            <a:r>
              <a:rPr lang="fr-FR" sz="1900" dirty="0"/>
              <a:t>-interstitielles aigues(NIA</a:t>
            </a:r>
            <a:r>
              <a:rPr lang="fr-FR" sz="1900" dirty="0" smtClean="0"/>
              <a:t>)</a:t>
            </a:r>
          </a:p>
          <a:p>
            <a:pPr marL="0" indent="0">
              <a:buNone/>
            </a:pPr>
            <a:r>
              <a:rPr lang="fr-FR" sz="1900" dirty="0" smtClean="0"/>
              <a:t>    1-La </a:t>
            </a:r>
            <a:r>
              <a:rPr lang="fr-FR" sz="1900" dirty="0"/>
              <a:t>nécrose tubulaire aiguë : </a:t>
            </a:r>
          </a:p>
          <a:p>
            <a:pPr marL="0" indent="0">
              <a:buNone/>
            </a:pPr>
            <a:r>
              <a:rPr lang="fr-FR" sz="1900" dirty="0" smtClean="0"/>
              <a:t>    2-La </a:t>
            </a:r>
            <a:r>
              <a:rPr lang="fr-FR" sz="1900" dirty="0"/>
              <a:t>néphrite interstitielle </a:t>
            </a:r>
            <a:r>
              <a:rPr lang="fr-FR" sz="1900" dirty="0" smtClean="0"/>
              <a:t>aiguë:</a:t>
            </a:r>
          </a:p>
          <a:p>
            <a:pPr marL="0" indent="0">
              <a:buNone/>
            </a:pPr>
            <a:r>
              <a:rPr lang="fr-FR" sz="1900" dirty="0"/>
              <a:t> </a:t>
            </a:r>
            <a:r>
              <a:rPr lang="fr-FR" sz="1900" dirty="0" smtClean="0"/>
              <a:t>   3-Les </a:t>
            </a:r>
            <a:r>
              <a:rPr lang="fr-FR" sz="1900" dirty="0"/>
              <a:t>étiologies des néphrite interstitielles </a:t>
            </a:r>
            <a:r>
              <a:rPr lang="fr-FR" sz="1900" dirty="0" smtClean="0"/>
              <a:t>aigues</a:t>
            </a:r>
          </a:p>
          <a:p>
            <a:pPr marL="0" indent="0">
              <a:buNone/>
            </a:pPr>
            <a:r>
              <a:rPr lang="fr-FR" sz="1900" dirty="0" smtClean="0"/>
              <a:t>D-Les </a:t>
            </a:r>
            <a:r>
              <a:rPr lang="fr-FR" sz="1900" dirty="0"/>
              <a:t>néphrites interstitielles chroniques (NIC</a:t>
            </a:r>
            <a:r>
              <a:rPr lang="fr-FR" sz="1900" dirty="0" smtClean="0"/>
              <a:t>):</a:t>
            </a:r>
          </a:p>
          <a:p>
            <a:pPr marL="0" indent="0">
              <a:buNone/>
            </a:pPr>
            <a:r>
              <a:rPr lang="fr-FR" sz="1900" dirty="0" smtClean="0"/>
              <a:t>    1-Les signes cliniques</a:t>
            </a:r>
          </a:p>
          <a:p>
            <a:pPr marL="0" indent="0">
              <a:buNone/>
            </a:pPr>
            <a:r>
              <a:rPr lang="fr-FR" sz="1900" dirty="0" smtClean="0"/>
              <a:t>    2-Les signes biologiques </a:t>
            </a:r>
          </a:p>
          <a:p>
            <a:pPr marL="0" indent="0">
              <a:buNone/>
            </a:pPr>
            <a:r>
              <a:rPr lang="fr-FR" sz="1900" dirty="0" smtClean="0"/>
              <a:t>    3-Les signes radiologiques</a:t>
            </a:r>
          </a:p>
          <a:p>
            <a:pPr marL="0" indent="0">
              <a:buNone/>
            </a:pPr>
            <a:r>
              <a:rPr lang="fr-FR" sz="1900" dirty="0" smtClean="0"/>
              <a:t>    4-Les signes histologiques</a:t>
            </a:r>
          </a:p>
          <a:p>
            <a:pPr marL="0" indent="0">
              <a:buNone/>
            </a:pPr>
            <a:r>
              <a:rPr lang="fr-FR" sz="1900" dirty="0" smtClean="0"/>
              <a:t>    5-Les causes des NIC </a:t>
            </a:r>
          </a:p>
          <a:p>
            <a:pPr marL="0" indent="0">
              <a:buNone/>
            </a:pPr>
            <a:r>
              <a:rPr lang="fr-FR" sz="1900" dirty="0" smtClean="0"/>
              <a:t>   6-Les mécanismes physiopathologiques des NIC</a:t>
            </a:r>
          </a:p>
          <a:p>
            <a:pPr marL="0" indent="0">
              <a:buNone/>
            </a:pPr>
            <a:r>
              <a:rPr lang="fr-FR" sz="1900" dirty="0" smtClean="0"/>
              <a:t>E- La prie en charge thérapeutique</a:t>
            </a:r>
            <a:endParaRPr lang="fr-FR" sz="1900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u="sng" dirty="0"/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  <a:latin typeface="CronosPro-Bold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1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7110" y="1412776"/>
            <a:ext cx="3840891" cy="4378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7200" dirty="0">
                <a:solidFill>
                  <a:schemeClr val="accent5">
                    <a:lumMod val="75000"/>
                  </a:schemeClr>
                </a:solidFill>
                <a:latin typeface="Script MT Bold" pitchFamily="66" charset="0"/>
              </a:rPr>
              <a:t>Merci</a:t>
            </a:r>
            <a:br>
              <a:rPr lang="fr-FR" sz="7200" dirty="0">
                <a:solidFill>
                  <a:schemeClr val="accent5">
                    <a:lumMod val="75000"/>
                  </a:schemeClr>
                </a:solidFill>
                <a:latin typeface="Script MT Bold" pitchFamily="66" charset="0"/>
              </a:rPr>
            </a:br>
            <a:r>
              <a:rPr lang="fr-FR" sz="7200" dirty="0">
                <a:solidFill>
                  <a:schemeClr val="accent5">
                    <a:lumMod val="75000"/>
                  </a:schemeClr>
                </a:solidFill>
                <a:latin typeface="Script MT Bold" pitchFamily="66" charset="0"/>
              </a:rPr>
              <a:t>pour votre attention</a:t>
            </a:r>
            <a:endParaRPr lang="fr-FR" sz="7200" dirty="0">
              <a:solidFill>
                <a:schemeClr val="accent5">
                  <a:lumMod val="75000"/>
                </a:schemeClr>
              </a:solidFill>
              <a:latin typeface="Script MT Bold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3" y="0"/>
            <a:ext cx="5123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6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6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1850"/>
            <a:ext cx="12192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CronosPro-Bold"/>
              </a:rPr>
              <a:t>A-Introduction</a:t>
            </a:r>
            <a:r>
              <a:rPr lang="fr-FR" sz="2800" b="1" dirty="0" smtClean="0">
                <a:solidFill>
                  <a:srgbClr val="FF0000"/>
                </a:solidFill>
                <a:latin typeface="CronosPro-Bold"/>
              </a:rPr>
              <a:t>:</a:t>
            </a:r>
          </a:p>
          <a:p>
            <a:endParaRPr lang="fr-FR" sz="1600" b="1" i="0" u="none" strike="noStrike" baseline="0" dirty="0" smtClean="0">
              <a:solidFill>
                <a:srgbClr val="339ACD"/>
              </a:solidFill>
              <a:latin typeface="CronosPro-Bold"/>
            </a:endParaRPr>
          </a:p>
          <a:p>
            <a:r>
              <a:rPr lang="fr-FR" sz="1600" b="1" i="0" u="none" strike="noStrike" baseline="0" dirty="0" smtClean="0">
                <a:solidFill>
                  <a:srgbClr val="339ACD"/>
                </a:solidFill>
                <a:latin typeface="CronosPro-Bold"/>
              </a:rPr>
              <a:t>Le mode de classification le plus répandu est </a:t>
            </a:r>
            <a:r>
              <a:rPr lang="fr-FR" sz="1600" b="1" i="0" u="none" strike="noStrike" baseline="0" dirty="0" err="1" smtClean="0">
                <a:solidFill>
                  <a:srgbClr val="339ACD"/>
                </a:solidFill>
                <a:latin typeface="CronosPro-Bold"/>
              </a:rPr>
              <a:t>anatomo</a:t>
            </a:r>
            <a:r>
              <a:rPr lang="fr-FR" sz="1600" b="1" i="0" u="none" strike="noStrike" baseline="0" dirty="0" smtClean="0">
                <a:solidFill>
                  <a:srgbClr val="339ACD"/>
                </a:solidFill>
                <a:latin typeface="CronosPro-Bold"/>
              </a:rPr>
              <a:t>-clinique</a:t>
            </a:r>
          </a:p>
          <a:p>
            <a:endParaRPr lang="fr-FR" sz="1600" b="1" i="0" u="none" strike="noStrike" baseline="0" dirty="0" smtClean="0">
              <a:solidFill>
                <a:srgbClr val="339ACD"/>
              </a:solidFill>
              <a:latin typeface="CronosPro-Bold"/>
            </a:endParaRPr>
          </a:p>
          <a:p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Il utilise comme fil conducteur </a:t>
            </a:r>
            <a:r>
              <a:rPr lang="fr-FR" sz="1600" b="1" i="1" u="none" strike="noStrike" baseline="0" dirty="0" smtClean="0">
                <a:solidFill>
                  <a:srgbClr val="000000"/>
                </a:solidFill>
                <a:latin typeface="CronosPro-BoldIt"/>
              </a:rPr>
              <a:t>la lésion initiale et prédominante </a:t>
            </a: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de l’un des quatre éléments du</a:t>
            </a:r>
          </a:p>
          <a:p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parenchyme rénal :</a:t>
            </a:r>
          </a:p>
          <a:p>
            <a:endParaRPr lang="fr-FR" sz="1600" b="0" i="0" u="none" strike="noStrike" baseline="0" dirty="0" smtClean="0">
              <a:solidFill>
                <a:srgbClr val="000000"/>
              </a:solidFill>
              <a:latin typeface="CronosPro-Regular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 le glomérule : les néphropathies </a:t>
            </a:r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CronosPro-Bold"/>
              </a:rPr>
              <a:t>glomérulaires </a:t>
            </a:r>
            <a:endParaRPr lang="fr-FR" sz="1600" b="0" i="0" u="none" strike="noStrike" baseline="0" dirty="0" smtClean="0">
              <a:solidFill>
                <a:srgbClr val="000000"/>
              </a:solidFill>
              <a:latin typeface="CronosPro-Regular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 les tubules : les néphropathies </a:t>
            </a:r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CronosPro-Bold"/>
              </a:rPr>
              <a:t>tubulaires </a:t>
            </a:r>
            <a:endParaRPr lang="fr-FR" sz="1600" b="0" i="0" u="none" strike="noStrike" baseline="0" dirty="0" smtClean="0">
              <a:solidFill>
                <a:srgbClr val="000000"/>
              </a:solidFill>
              <a:latin typeface="CronosPro-Regular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u="none" strike="noStrike" dirty="0" smtClean="0">
                <a:solidFill>
                  <a:srgbClr val="000000"/>
                </a:solidFill>
                <a:latin typeface="CronosPro-Regular"/>
              </a:rPr>
              <a:t> </a:t>
            </a: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le tissu interstitiel : les néphropathies </a:t>
            </a:r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CronosPro-Bold"/>
              </a:rPr>
              <a:t>interstitielles </a:t>
            </a: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000000"/>
                </a:solidFill>
                <a:latin typeface="CronosPro-Regular"/>
              </a:rPr>
              <a:t> </a:t>
            </a: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les vaisseaux : les néphropathies </a:t>
            </a:r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CronosPro-Bold"/>
              </a:rPr>
              <a:t>vasculaires</a:t>
            </a:r>
            <a:endParaRPr lang="fr-FR" sz="1600" b="0" i="0" u="none" strike="noStrike" baseline="0" dirty="0" smtClean="0">
              <a:solidFill>
                <a:srgbClr val="000000"/>
              </a:solidFill>
              <a:latin typeface="CronosPro-Regular"/>
            </a:endParaRPr>
          </a:p>
          <a:p>
            <a:endParaRPr lang="fr-FR" sz="1600" b="0" i="0" u="none" strike="noStrike" baseline="0" dirty="0" smtClean="0">
              <a:solidFill>
                <a:srgbClr val="000000"/>
              </a:solidFill>
              <a:latin typeface="CronosPro-Regular"/>
            </a:endParaRPr>
          </a:p>
          <a:p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CronosPro-Regular"/>
              </a:rPr>
              <a:t>la </a:t>
            </a:r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CronosPro-Regular"/>
              </a:rPr>
              <a:t>vitesse et la durée d’évolution </a:t>
            </a: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de la maladie rénale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 les néphropathies </a:t>
            </a:r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CronosPro-Bold"/>
              </a:rPr>
              <a:t>aiguës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000000"/>
                </a:solidFill>
                <a:latin typeface="CronosPro-Regular"/>
              </a:rPr>
              <a:t>l</a:t>
            </a: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es néphropathies </a:t>
            </a:r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CronosPro-Bold"/>
              </a:rPr>
              <a:t>chroniques.</a:t>
            </a:r>
          </a:p>
          <a:p>
            <a:endParaRPr lang="fr-FR" sz="1600" b="1" dirty="0">
              <a:solidFill>
                <a:srgbClr val="000000"/>
              </a:solidFill>
              <a:latin typeface="CronosPro-Bold"/>
            </a:endParaRPr>
          </a:p>
          <a:p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 </a:t>
            </a: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les néphropathies tubulaires chroniques s’accompagnent toujours d’un retentissement</a:t>
            </a:r>
          </a:p>
          <a:p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interstitiel et les néphropathies interstitielles chroniques s’accompagnent toujours d’un retentissement</a:t>
            </a:r>
          </a:p>
          <a:p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tubulaire. On les a donc regroupées sous le nom de néphropathies </a:t>
            </a:r>
            <a:r>
              <a:rPr lang="fr-FR" sz="1600" b="1" i="0" u="none" strike="noStrike" baseline="0" dirty="0" err="1" smtClean="0">
                <a:solidFill>
                  <a:srgbClr val="000000"/>
                </a:solidFill>
                <a:latin typeface="CronosPro-Bold"/>
              </a:rPr>
              <a:t>tubulo</a:t>
            </a:r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CronosPro-Bold"/>
              </a:rPr>
              <a:t>-interstitielles chroniques</a:t>
            </a: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.</a:t>
            </a:r>
          </a:p>
          <a:p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On distingue donc :</a:t>
            </a:r>
          </a:p>
          <a:p>
            <a:endParaRPr lang="fr-FR" sz="1600" b="0" i="0" u="none" strike="noStrike" baseline="0" dirty="0" smtClean="0">
              <a:solidFill>
                <a:srgbClr val="000000"/>
              </a:solidFill>
              <a:latin typeface="CronosPro-Regular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 les néphropathies glomérulaires (aiguës et chroniques)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 les néphropathies tubulaires aiguës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 les néphropathies interstitielles aiguës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 les néphropathies </a:t>
            </a:r>
            <a:r>
              <a:rPr lang="fr-FR" sz="1600" b="0" i="0" u="none" strike="noStrike" baseline="0" dirty="0" err="1" smtClean="0">
                <a:solidFill>
                  <a:srgbClr val="000000"/>
                </a:solidFill>
                <a:latin typeface="CronosPro-Regular"/>
              </a:rPr>
              <a:t>tubulo</a:t>
            </a: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-interstitielles chroniques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0" i="0" u="none" strike="noStrike" baseline="0" dirty="0" smtClean="0">
                <a:solidFill>
                  <a:srgbClr val="000000"/>
                </a:solidFill>
                <a:latin typeface="CronosPro-Regular"/>
              </a:rPr>
              <a:t> les néphropathies vasculaires (aiguës ou chroniques).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816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69" y="826477"/>
            <a:ext cx="10987460" cy="58205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39168" y="0"/>
            <a:ext cx="730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B-Classification </a:t>
            </a:r>
            <a:r>
              <a:rPr lang="fr-FR" sz="2800" b="1" dirty="0" smtClean="0">
                <a:solidFill>
                  <a:srgbClr val="FF0000"/>
                </a:solidFill>
              </a:rPr>
              <a:t>des néphropathies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35414" cy="62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ésultat de recherche d'images pour &quot;coupe histologique du rei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85" y="-222738"/>
            <a:ext cx="7373815" cy="691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6" y="0"/>
            <a:ext cx="11875911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737600528"/>
              </p:ext>
            </p:extLst>
          </p:nvPr>
        </p:nvGraphicFramePr>
        <p:xfrm>
          <a:off x="869244" y="6632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5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178"/>
            <a:ext cx="10515600" cy="72248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 C-Néphropathies </a:t>
            </a:r>
            <a:r>
              <a:rPr lang="fr-FR" sz="2800" b="1" dirty="0" err="1" smtClean="0">
                <a:solidFill>
                  <a:srgbClr val="FF0000"/>
                </a:solidFill>
              </a:rPr>
              <a:t>tubulo</a:t>
            </a:r>
            <a:r>
              <a:rPr lang="fr-FR" sz="2800" b="1" dirty="0" smtClean="0">
                <a:solidFill>
                  <a:srgbClr val="FF0000"/>
                </a:solidFill>
              </a:rPr>
              <a:t>-interstitielles aigues(NIA</a:t>
            </a:r>
            <a:r>
              <a:rPr lang="fr-FR" sz="2800" dirty="0" smtClean="0">
                <a:solidFill>
                  <a:srgbClr val="FF0000"/>
                </a:solidFill>
              </a:rPr>
              <a:t>)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044" y="970845"/>
            <a:ext cx="11875911" cy="57121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b="1" u="sng" dirty="0" smtClean="0"/>
          </a:p>
          <a:p>
            <a:pPr marL="0" indent="0">
              <a:buNone/>
            </a:pPr>
            <a:r>
              <a:rPr lang="fr-FR" sz="1800" b="1" dirty="0" smtClean="0"/>
              <a:t>1-La </a:t>
            </a:r>
            <a:r>
              <a:rPr lang="fr-FR" sz="1800" b="1" dirty="0"/>
              <a:t>nécrose tubulaire aiguë : </a:t>
            </a:r>
            <a:endParaRPr lang="fr-FR" sz="1800" b="1" dirty="0" smtClean="0"/>
          </a:p>
          <a:p>
            <a:pPr marL="0" indent="0">
              <a:buNone/>
            </a:pPr>
            <a:endParaRPr lang="fr-FR" sz="1800" b="1" u="sng" dirty="0"/>
          </a:p>
          <a:p>
            <a:r>
              <a:rPr lang="fr-FR" sz="1800" dirty="0"/>
              <a:t>C'est la cause la plus fréquente d' IRA (70 à 80% des IRA) </a:t>
            </a:r>
          </a:p>
          <a:p>
            <a:r>
              <a:rPr lang="fr-FR" sz="1800" dirty="0"/>
              <a:t>Le plus souvent d'origine ischémique et/ou toxique, dans un contexte souvent évocateur, de réanimation (hypovolémie / hypotension , sepsis, produits </a:t>
            </a:r>
            <a:r>
              <a:rPr lang="fr-FR" sz="1800" dirty="0" err="1"/>
              <a:t>néphrotoxiques</a:t>
            </a:r>
            <a:r>
              <a:rPr lang="fr-FR" sz="1800" dirty="0"/>
              <a:t> : produits de contraste iodés, aminosides) </a:t>
            </a:r>
            <a:r>
              <a:rPr lang="fr-FR" sz="1800" dirty="0" smtClean="0"/>
              <a:t>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Typiquement, la nécrose tubulaire évolue en 3 phases : agression = constitution des lésions → état → récupération </a:t>
            </a:r>
          </a:p>
          <a:p>
            <a:r>
              <a:rPr lang="fr-FR" sz="1800" dirty="0"/>
              <a:t>Cela prend 4 à 8 semaines. </a:t>
            </a: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sz="1800" dirty="0" smtClean="0"/>
              <a:t>Les arguments en faveur d’une nécrose tubulaire aigue: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- </a:t>
            </a:r>
            <a:r>
              <a:rPr lang="fr-FR" sz="1800" dirty="0">
                <a:solidFill>
                  <a:srgbClr val="FF0000"/>
                </a:solidFill>
              </a:rPr>
              <a:t>U</a:t>
            </a:r>
            <a:r>
              <a:rPr lang="fr-FR" sz="1800" dirty="0" smtClean="0">
                <a:solidFill>
                  <a:srgbClr val="FF0000"/>
                </a:solidFill>
              </a:rPr>
              <a:t>ne  </a:t>
            </a:r>
            <a:r>
              <a:rPr lang="fr-FR" sz="1800" dirty="0">
                <a:solidFill>
                  <a:srgbClr val="FF0000"/>
                </a:solidFill>
              </a:rPr>
              <a:t>élévation de la créatinine.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   - La </a:t>
            </a:r>
            <a:r>
              <a:rPr lang="fr-FR" sz="1800" dirty="0">
                <a:solidFill>
                  <a:srgbClr val="FF0000"/>
                </a:solidFill>
              </a:rPr>
              <a:t>diurèse est variable, parfois conservée.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   - Protéinurie </a:t>
            </a:r>
            <a:r>
              <a:rPr lang="fr-FR" sz="1800" dirty="0">
                <a:solidFill>
                  <a:srgbClr val="FF0000"/>
                </a:solidFill>
              </a:rPr>
              <a:t>faible &lt; 1g/j (de type « tubulaire » = protéines de petites taille)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    - Pas </a:t>
            </a:r>
            <a:r>
              <a:rPr lang="fr-FR" sz="1800" dirty="0">
                <a:solidFill>
                  <a:srgbClr val="FF0000"/>
                </a:solidFill>
              </a:rPr>
              <a:t>d'anomalie du sédiment (ni hématurie, ni </a:t>
            </a:r>
            <a:r>
              <a:rPr lang="fr-FR" sz="1800" dirty="0" err="1">
                <a:solidFill>
                  <a:srgbClr val="FF0000"/>
                </a:solidFill>
              </a:rPr>
              <a:t>leucocyturie</a:t>
            </a:r>
            <a:r>
              <a:rPr lang="fr-FR" sz="1800" dirty="0">
                <a:solidFill>
                  <a:srgbClr val="FF0000"/>
                </a:solidFill>
              </a:rPr>
              <a:t>)</a:t>
            </a:r>
            <a:endParaRPr lang="fr-FR" sz="18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C-Néphropathies </a:t>
            </a:r>
            <a:r>
              <a:rPr lang="fr-FR" sz="2800" b="1" dirty="0" err="1">
                <a:solidFill>
                  <a:srgbClr val="FF0000"/>
                </a:solidFill>
              </a:rPr>
              <a:t>tubulo</a:t>
            </a:r>
            <a:r>
              <a:rPr lang="fr-FR" sz="2800" b="1" dirty="0">
                <a:solidFill>
                  <a:srgbClr val="FF0000"/>
                </a:solidFill>
              </a:rPr>
              <a:t>-interstitielles aigues(NIA</a:t>
            </a:r>
            <a:r>
              <a:rPr lang="fr-FR" sz="2800" dirty="0" smtClean="0">
                <a:solidFill>
                  <a:srgbClr val="FF0000"/>
                </a:solidFill>
              </a:rPr>
              <a:t>)</a:t>
            </a:r>
            <a:br>
              <a:rPr lang="fr-FR" sz="2800" dirty="0" smtClean="0">
                <a:solidFill>
                  <a:srgbClr val="FF0000"/>
                </a:solidFill>
              </a:rPr>
            </a:br>
            <a:endParaRPr lang="fr-FR" sz="28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622" y="891822"/>
            <a:ext cx="11717867" cy="5847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 smtClean="0"/>
              <a:t>2-La </a:t>
            </a:r>
            <a:r>
              <a:rPr lang="fr-FR" sz="1800" b="1" dirty="0"/>
              <a:t>néphrite interstitielle </a:t>
            </a:r>
            <a:r>
              <a:rPr lang="fr-FR" sz="1800" b="1" dirty="0" smtClean="0"/>
              <a:t>aiguë:</a:t>
            </a:r>
            <a:endParaRPr lang="fr-FR" sz="1800" b="1" dirty="0"/>
          </a:p>
          <a:p>
            <a:r>
              <a:rPr lang="fr-FR" sz="1800" dirty="0"/>
              <a:t>Atteinte du parenchyme de la médullaire essentiellement : des tubules et du tissu de soutien qui les entoure. </a:t>
            </a: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 smtClean="0"/>
              <a:t>Les éléments évocateurs d’une néphrite interstitielle aigue </a:t>
            </a:r>
            <a:r>
              <a:rPr lang="fr-FR" sz="1800" dirty="0" smtClean="0"/>
              <a:t>sont</a:t>
            </a:r>
            <a:r>
              <a:rPr lang="fr-FR" sz="1800" dirty="0" smtClean="0"/>
              <a:t>: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    - Lombalgies </a:t>
            </a:r>
            <a:r>
              <a:rPr lang="fr-FR" sz="1800" dirty="0">
                <a:solidFill>
                  <a:srgbClr val="FF0000"/>
                </a:solidFill>
              </a:rPr>
              <a:t>bilatérales </a:t>
            </a:r>
            <a:r>
              <a:rPr lang="fr-FR" sz="1800" dirty="0"/>
              <a:t>: </a:t>
            </a:r>
            <a:r>
              <a:rPr lang="fr-FR" sz="1800" dirty="0" smtClean="0"/>
              <a:t>Surviennent </a:t>
            </a:r>
            <a:r>
              <a:rPr lang="fr-FR" sz="1800" dirty="0"/>
              <a:t>car les reins sont dans une capsule qui ne peut pas se distendre</a:t>
            </a:r>
            <a:r>
              <a:rPr lang="fr-FR" sz="1800" dirty="0" smtClean="0"/>
              <a:t>, </a:t>
            </a:r>
            <a:r>
              <a:rPr lang="fr-FR" sz="1800" dirty="0"/>
              <a:t>cela est </a:t>
            </a:r>
            <a:r>
              <a:rPr lang="fr-FR" sz="1800" dirty="0" smtClean="0"/>
              <a:t>              douloureux </a:t>
            </a:r>
            <a:r>
              <a:rPr lang="fr-FR" sz="1800" dirty="0"/>
              <a:t>quand cette capsule est mise en tension lors de l'inflammation rénale.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b="1" dirty="0" smtClean="0"/>
              <a:t>     - Manifestations </a:t>
            </a:r>
            <a:r>
              <a:rPr lang="fr-FR" sz="1800" b="1" dirty="0"/>
              <a:t>extrarénales </a:t>
            </a:r>
            <a:r>
              <a:rPr lang="fr-FR" sz="1800" dirty="0"/>
              <a:t>(mécanisme </a:t>
            </a:r>
            <a:r>
              <a:rPr lang="fr-FR" sz="1800" dirty="0" err="1"/>
              <a:t>immuno</a:t>
            </a:r>
            <a:r>
              <a:rPr lang="fr-FR" sz="1800" dirty="0"/>
              <a:t>-allergique) </a:t>
            </a:r>
            <a:r>
              <a:rPr lang="fr-FR" sz="1800" dirty="0">
                <a:solidFill>
                  <a:srgbClr val="FF0000"/>
                </a:solidFill>
              </a:rPr>
              <a:t>: cutanées, articulaires (fièvre, rash, arthralgies) 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    - PA </a:t>
            </a:r>
            <a:r>
              <a:rPr lang="fr-FR" sz="1800" dirty="0">
                <a:solidFill>
                  <a:srgbClr val="FF0000"/>
                </a:solidFill>
              </a:rPr>
              <a:t>souvent normale </a:t>
            </a:r>
            <a:endParaRPr lang="fr-FR" sz="1800" b="1" dirty="0" smtClean="0"/>
          </a:p>
          <a:p>
            <a:pPr marL="0" indent="0">
              <a:buNone/>
            </a:pPr>
            <a:r>
              <a:rPr lang="fr-FR" sz="1800" b="1" dirty="0" smtClean="0"/>
              <a:t>     - Sédiment </a:t>
            </a:r>
            <a:r>
              <a:rPr lang="fr-FR" sz="1800" b="1" dirty="0"/>
              <a:t>urinaire « actif » </a:t>
            </a:r>
            <a:r>
              <a:rPr lang="fr-FR" sz="1800" b="1" dirty="0">
                <a:solidFill>
                  <a:srgbClr val="FF0000"/>
                </a:solidFill>
              </a:rPr>
              <a:t>: </a:t>
            </a:r>
            <a:r>
              <a:rPr lang="fr-FR" sz="1800" dirty="0" err="1">
                <a:solidFill>
                  <a:srgbClr val="FF0000"/>
                </a:solidFill>
              </a:rPr>
              <a:t>leucocyturie</a:t>
            </a:r>
            <a:r>
              <a:rPr lang="fr-FR" sz="1800" dirty="0">
                <a:solidFill>
                  <a:srgbClr val="FF0000"/>
                </a:solidFill>
              </a:rPr>
              <a:t> stérile </a:t>
            </a:r>
            <a:r>
              <a:rPr lang="fr-FR" sz="1800" b="1" dirty="0"/>
              <a:t>(</a:t>
            </a:r>
            <a:r>
              <a:rPr lang="fr-FR" sz="1800" b="1" dirty="0" err="1"/>
              <a:t>éosinophilurie</a:t>
            </a:r>
            <a:r>
              <a:rPr lang="fr-FR" sz="1800" b="1" dirty="0"/>
              <a:t>), cylindres, hématurie parfois </a:t>
            </a:r>
            <a:endParaRPr lang="fr-FR" sz="1800" b="1" dirty="0" smtClean="0"/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    - Augmentation </a:t>
            </a:r>
            <a:r>
              <a:rPr lang="fr-FR" sz="1800" dirty="0">
                <a:solidFill>
                  <a:srgbClr val="FF0000"/>
                </a:solidFill>
              </a:rPr>
              <a:t>créatinine</a:t>
            </a:r>
            <a:r>
              <a:rPr lang="fr-FR" sz="1800" b="1" dirty="0"/>
              <a:t>, </a:t>
            </a:r>
            <a:r>
              <a:rPr lang="fr-FR" sz="1800" b="1" dirty="0" err="1"/>
              <a:t>qq</a:t>
            </a:r>
            <a:r>
              <a:rPr lang="fr-FR" sz="1800" b="1" dirty="0"/>
              <a:t> jours à </a:t>
            </a:r>
            <a:r>
              <a:rPr lang="fr-FR" sz="1800" b="1" dirty="0" err="1"/>
              <a:t>qq</a:t>
            </a:r>
            <a:r>
              <a:rPr lang="fr-FR" sz="1800" b="1" dirty="0"/>
              <a:t> semaines après l'agent causal (</a:t>
            </a:r>
            <a:r>
              <a:rPr lang="fr-FR" sz="1800" dirty="0"/>
              <a:t>IRA non </a:t>
            </a:r>
            <a:r>
              <a:rPr lang="fr-FR" sz="1800" dirty="0" err="1"/>
              <a:t>oligo-anurique</a:t>
            </a:r>
            <a:r>
              <a:rPr lang="fr-FR" sz="1800" dirty="0"/>
              <a:t>, sans signe de </a:t>
            </a:r>
            <a:r>
              <a:rPr lang="fr-FR" sz="1800" dirty="0" smtClean="0"/>
              <a:t>rétention	</a:t>
            </a:r>
            <a:r>
              <a:rPr lang="fr-FR" sz="1800" dirty="0" err="1" smtClean="0"/>
              <a:t>hydrosodée</a:t>
            </a:r>
            <a:r>
              <a:rPr lang="fr-FR" sz="1800" dirty="0" smtClean="0"/>
              <a:t> </a:t>
            </a:r>
            <a:r>
              <a:rPr lang="fr-FR" sz="1800" dirty="0"/>
              <a:t>(10-15% des IRA) </a:t>
            </a:r>
            <a:endParaRPr lang="fr-FR" sz="1800" b="1" dirty="0"/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    - Protéinurie </a:t>
            </a:r>
            <a:r>
              <a:rPr lang="fr-FR" sz="1800" dirty="0">
                <a:solidFill>
                  <a:srgbClr val="FF0000"/>
                </a:solidFill>
              </a:rPr>
              <a:t>&lt;1g/j </a:t>
            </a:r>
            <a:r>
              <a:rPr lang="fr-FR" sz="1800" b="1" dirty="0"/>
              <a:t>(type tubulaire en électrophorèse) </a:t>
            </a:r>
            <a:r>
              <a:rPr lang="fr-FR" sz="1800" dirty="0" smtClean="0"/>
              <a:t> </a:t>
            </a:r>
            <a:endParaRPr lang="fr-FR" sz="1800" b="1" dirty="0"/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    - Eosinophilie </a:t>
            </a:r>
            <a:r>
              <a:rPr lang="fr-FR" sz="1800" dirty="0">
                <a:solidFill>
                  <a:srgbClr val="FF0000"/>
                </a:solidFill>
              </a:rPr>
              <a:t>/ </a:t>
            </a:r>
            <a:r>
              <a:rPr lang="fr-FR" sz="1800" dirty="0" err="1">
                <a:solidFill>
                  <a:srgbClr val="FF0000"/>
                </a:solidFill>
              </a:rPr>
              <a:t>eosinophilurie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/>
              <a:t>Quelques </a:t>
            </a:r>
            <a:r>
              <a:rPr lang="fr-FR" sz="1800" dirty="0"/>
              <a:t>jours à quelques semaines après la prise d'un médicament suspect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smtClean="0">
                <a:solidFill>
                  <a:srgbClr val="FF0000"/>
                </a:solidFill>
              </a:rPr>
              <a:t>    - </a:t>
            </a:r>
            <a:r>
              <a:rPr lang="fr-FR" sz="1800" dirty="0" smtClean="0">
                <a:solidFill>
                  <a:srgbClr val="FF0000"/>
                </a:solidFill>
              </a:rPr>
              <a:t>Augmentation </a:t>
            </a:r>
            <a:r>
              <a:rPr lang="fr-FR" sz="1800" dirty="0">
                <a:solidFill>
                  <a:srgbClr val="FF0000"/>
                </a:solidFill>
              </a:rPr>
              <a:t>de taille des reins </a:t>
            </a:r>
            <a:r>
              <a:rPr lang="fr-FR" sz="1800" b="1" dirty="0"/>
              <a:t>en </a:t>
            </a:r>
            <a:r>
              <a:rPr lang="fr-FR" sz="1800" b="1" dirty="0" smtClean="0"/>
              <a:t>imagerie </a:t>
            </a:r>
            <a:endParaRPr lang="fr-FR" sz="1800" b="1" dirty="0"/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9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881</Words>
  <Application>Microsoft Office PowerPoint</Application>
  <PresentationFormat>Grand écran</PresentationFormat>
  <Paragraphs>156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CronosPro-Bold</vt:lpstr>
      <vt:lpstr>CronosPro-BoldIt</vt:lpstr>
      <vt:lpstr>CronosPro-Regular</vt:lpstr>
      <vt:lpstr>HelveticaLTStd-BoldCond</vt:lpstr>
      <vt:lpstr>HelveticaLTStd-LightCond</vt:lpstr>
      <vt:lpstr>Neusa</vt:lpstr>
      <vt:lpstr>Script MT Bold</vt:lpstr>
      <vt:lpstr>Times New Roman</vt:lpstr>
      <vt:lpstr>Wingdings</vt:lpstr>
      <vt:lpstr>Thème Office</vt:lpstr>
      <vt:lpstr>            LES NEPHROPATHIES TUBULO-INTERSTITIELLES   </vt:lpstr>
      <vt:lpstr> Plan du cours: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C-Néphropathies tubulo-interstitielles aigues(NIA)</vt:lpstr>
      <vt:lpstr>C-Néphropathies tubulo-interstitielles aigues(NIA) </vt:lpstr>
      <vt:lpstr>3-Les étiologies des néphrite interstitielles aigues</vt:lpstr>
      <vt:lpstr>3-Les étiologies des néphrite interstitielles aigues</vt:lpstr>
      <vt:lpstr>D-Les néphrites interstitielles chroniques (NIC)</vt:lpstr>
      <vt:lpstr>D-Les néphrites interstitielles chroniques (NIC)</vt:lpstr>
      <vt:lpstr>5-Les causes des NIC</vt:lpstr>
      <vt:lpstr>6-Les mécanismes physiopathologiques des NIC</vt:lpstr>
      <vt:lpstr>Présentation PowerPoint</vt:lpstr>
      <vt:lpstr>Présentation PowerPoint</vt:lpstr>
      <vt:lpstr>Présentation PowerPoint</vt:lpstr>
      <vt:lpstr>E- Prise en charge thérapeutique</vt:lpstr>
      <vt:lpstr>Merci pour votre attention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40</cp:revision>
  <dcterms:created xsi:type="dcterms:W3CDTF">2019-10-27T20:23:37Z</dcterms:created>
  <dcterms:modified xsi:type="dcterms:W3CDTF">2020-04-05T22:20:41Z</dcterms:modified>
</cp:coreProperties>
</file>