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74" r:id="rId2"/>
    <p:sldId id="292" r:id="rId3"/>
    <p:sldId id="256" r:id="rId4"/>
    <p:sldId id="258" r:id="rId5"/>
    <p:sldId id="257" r:id="rId6"/>
    <p:sldId id="259" r:id="rId7"/>
    <p:sldId id="276" r:id="rId8"/>
    <p:sldId id="260" r:id="rId9"/>
    <p:sldId id="287" r:id="rId10"/>
    <p:sldId id="261" r:id="rId11"/>
    <p:sldId id="288" r:id="rId12"/>
    <p:sldId id="262" r:id="rId13"/>
    <p:sldId id="289" r:id="rId14"/>
    <p:sldId id="263" r:id="rId15"/>
    <p:sldId id="291" r:id="rId16"/>
    <p:sldId id="264" r:id="rId17"/>
    <p:sldId id="265" r:id="rId18"/>
    <p:sldId id="275" r:id="rId19"/>
    <p:sldId id="266" r:id="rId20"/>
    <p:sldId id="278" r:id="rId21"/>
    <p:sldId id="279" r:id="rId22"/>
    <p:sldId id="290" r:id="rId23"/>
    <p:sldId id="267" r:id="rId24"/>
    <p:sldId id="277" r:id="rId25"/>
    <p:sldId id="268" r:id="rId26"/>
    <p:sldId id="282" r:id="rId27"/>
    <p:sldId id="293" r:id="rId28"/>
    <p:sldId id="269" r:id="rId29"/>
    <p:sldId id="280" r:id="rId30"/>
    <p:sldId id="281" r:id="rId31"/>
    <p:sldId id="270" r:id="rId32"/>
    <p:sldId id="271" r:id="rId33"/>
    <p:sldId id="286" r:id="rId34"/>
    <p:sldId id="285" r:id="rId35"/>
    <p:sldId id="272"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7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9A21BD-C948-4D7A-B6D3-D52F1E2578CD}" type="datetimeFigureOut">
              <a:rPr lang="fr-FR" smtClean="0"/>
              <a:t>23/04/2020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FBBF32-646E-4116-85B4-137A38913CEE}"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3176178-44C5-4ACB-81B9-B113B9B2AC8E}"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23/04/2020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00100" y="2000240"/>
            <a:ext cx="7772400" cy="1470025"/>
          </a:xfrm>
        </p:spPr>
        <p:txBody>
          <a:bodyPr>
            <a:normAutofit/>
          </a:bodyPr>
          <a:lstStyle/>
          <a:p>
            <a:r>
              <a:rPr lang="fr-FR" sz="3600" b="1" dirty="0" smtClean="0">
                <a:solidFill>
                  <a:srgbClr val="FF0000"/>
                </a:solidFill>
                <a:latin typeface="Arial" pitchFamily="34" charset="0"/>
                <a:cs typeface="Arial" pitchFamily="34" charset="0"/>
              </a:rPr>
              <a:t>La réévaluation </a:t>
            </a:r>
            <a:r>
              <a:rPr lang="fr-FR" sz="3600" b="1" dirty="0" smtClean="0">
                <a:solidFill>
                  <a:srgbClr val="FF0000"/>
                </a:solidFill>
                <a:latin typeface="Arial" pitchFamily="34" charset="0"/>
                <a:cs typeface="Arial" pitchFamily="34" charset="0"/>
              </a:rPr>
              <a:t>en parodontie.</a:t>
            </a:r>
            <a:endParaRPr lang="fr-FR" sz="3600" b="1" dirty="0">
              <a:solidFill>
                <a:srgbClr val="FF0000"/>
              </a:solidFill>
              <a:latin typeface="Arial" pitchFamily="34" charset="0"/>
              <a:cs typeface="Arial" pitchFamily="34" charset="0"/>
            </a:endParaRPr>
          </a:p>
        </p:txBody>
      </p:sp>
      <p:sp>
        <p:nvSpPr>
          <p:cNvPr id="8" name="Espace réservé du numéro de diapositive 7"/>
          <p:cNvSpPr>
            <a:spLocks noGrp="1"/>
          </p:cNvSpPr>
          <p:nvPr>
            <p:ph type="sldNum" sz="quarter" idx="12"/>
          </p:nvPr>
        </p:nvSpPr>
        <p:spPr/>
        <p:txBody>
          <a:bodyPr/>
          <a:lstStyle/>
          <a:p>
            <a:fld id="{B60154CE-373F-4A12-9451-BDEE036DC02A}" type="slidenum">
              <a:rPr lang="fr-FR" smtClean="0"/>
              <a:pPr/>
              <a:t>1</a:t>
            </a:fld>
            <a:endParaRPr lang="fr-FR"/>
          </a:p>
        </p:txBody>
      </p:sp>
      <p:sp>
        <p:nvSpPr>
          <p:cNvPr id="4" name="Titre 1"/>
          <p:cNvSpPr txBox="1">
            <a:spLocks/>
          </p:cNvSpPr>
          <p:nvPr/>
        </p:nvSpPr>
        <p:spPr>
          <a:xfrm>
            <a:off x="1214414" y="357166"/>
            <a:ext cx="6994360" cy="1702160"/>
          </a:xfrm>
          <a:prstGeom prst="rect">
            <a:avLst/>
          </a:prstGeom>
        </p:spPr>
        <p:txBody>
          <a:bodyPr anchor="ctr">
            <a:scene3d>
              <a:camera prst="orthographicFront"/>
              <a:lightRig rig="soft" dir="t">
                <a:rot lat="0" lon="0" rev="16800000"/>
              </a:lightRig>
            </a:scene3d>
            <a:sp3d prstMaterial="softEdge">
              <a:bevelT w="38100" h="38100"/>
            </a:sp3d>
          </a:bodyPr>
          <a:lst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a:lstStyle>
          <a:p>
            <a:pPr>
              <a:spcAft>
                <a:spcPts val="0"/>
              </a:spcAft>
              <a:defRPr/>
            </a:pPr>
            <a:r>
              <a:rPr lang="fr-FR" sz="1600" dirty="0" smtClean="0">
                <a:effectLst/>
                <a:latin typeface="Times New Roman"/>
                <a:ea typeface="Times New Roman"/>
              </a:rPr>
              <a:t/>
            </a:r>
            <a:br>
              <a:rPr lang="fr-FR" sz="1600" dirty="0" smtClean="0">
                <a:effectLst/>
                <a:latin typeface="Times New Roman"/>
                <a:ea typeface="Times New Roman"/>
              </a:rPr>
            </a:br>
            <a:r>
              <a:rPr lang="fr-FR" sz="1800" dirty="0" smtClean="0">
                <a:solidFill>
                  <a:schemeClr val="tx1"/>
                </a:solidFill>
                <a:effectLst/>
                <a:latin typeface="Times New Roman"/>
                <a:ea typeface="Calibri"/>
                <a:cs typeface="Arial"/>
              </a:rPr>
              <a:t>Université BADJI </a:t>
            </a:r>
            <a:r>
              <a:rPr lang="fr-FR" sz="1800" dirty="0" err="1" smtClean="0">
                <a:solidFill>
                  <a:schemeClr val="tx1"/>
                </a:solidFill>
                <a:effectLst/>
                <a:latin typeface="Times New Roman"/>
                <a:ea typeface="Calibri"/>
                <a:cs typeface="Arial"/>
              </a:rPr>
              <a:t>Mokhtar</a:t>
            </a:r>
            <a:r>
              <a:rPr lang="fr-FR" sz="1800" dirty="0" smtClean="0">
                <a:solidFill>
                  <a:schemeClr val="tx1"/>
                </a:solidFill>
                <a:effectLst/>
                <a:latin typeface="Times New Roman"/>
                <a:ea typeface="Calibri"/>
                <a:cs typeface="Arial"/>
              </a:rPr>
              <a:t>  Annaba</a:t>
            </a:r>
            <a:r>
              <a:rPr lang="fr-FR" sz="1800" dirty="0" smtClean="0">
                <a:solidFill>
                  <a:schemeClr val="tx1"/>
                </a:solidFill>
                <a:ea typeface="Calibri"/>
                <a:cs typeface="Arial"/>
              </a:rPr>
              <a:t/>
            </a:r>
            <a:br>
              <a:rPr lang="fr-FR" sz="1800" dirty="0" smtClean="0">
                <a:solidFill>
                  <a:schemeClr val="tx1"/>
                </a:solidFill>
                <a:ea typeface="Calibri"/>
                <a:cs typeface="Arial"/>
              </a:rPr>
            </a:br>
            <a:r>
              <a:rPr lang="fr-FR" sz="1800" dirty="0" smtClean="0">
                <a:solidFill>
                  <a:schemeClr val="tx1"/>
                </a:solidFill>
                <a:effectLst/>
                <a:latin typeface="Times New Roman"/>
                <a:ea typeface="Calibri"/>
                <a:cs typeface="Arial"/>
              </a:rPr>
              <a:t>Faculté de Médecine Annaba</a:t>
            </a:r>
            <a:r>
              <a:rPr lang="fr-FR" sz="1800" dirty="0" smtClean="0">
                <a:solidFill>
                  <a:schemeClr val="tx1"/>
                </a:solidFill>
                <a:ea typeface="Calibri"/>
                <a:cs typeface="Arial"/>
              </a:rPr>
              <a:t/>
            </a:r>
            <a:br>
              <a:rPr lang="fr-FR" sz="1800" dirty="0" smtClean="0">
                <a:solidFill>
                  <a:schemeClr val="tx1"/>
                </a:solidFill>
                <a:ea typeface="Calibri"/>
                <a:cs typeface="Arial"/>
              </a:rPr>
            </a:br>
            <a:r>
              <a:rPr lang="fr-FR" sz="1800" dirty="0" smtClean="0">
                <a:solidFill>
                  <a:schemeClr val="tx1"/>
                </a:solidFill>
                <a:effectLst/>
                <a:latin typeface="Times New Roman"/>
                <a:ea typeface="Calibri"/>
                <a:cs typeface="Arial"/>
              </a:rPr>
              <a:t>Département de Médecine Dentaire</a:t>
            </a:r>
            <a:r>
              <a:rPr lang="fr-FR" sz="1800" dirty="0" smtClean="0">
                <a:solidFill>
                  <a:schemeClr val="tx1"/>
                </a:solidFill>
                <a:ea typeface="Calibri"/>
                <a:cs typeface="Arial"/>
              </a:rPr>
              <a:t/>
            </a:r>
            <a:br>
              <a:rPr lang="fr-FR" sz="1800" dirty="0" smtClean="0">
                <a:solidFill>
                  <a:schemeClr val="tx1"/>
                </a:solidFill>
                <a:ea typeface="Calibri"/>
                <a:cs typeface="Arial"/>
              </a:rPr>
            </a:br>
            <a:r>
              <a:rPr lang="fr-FR" sz="1800" dirty="0" smtClean="0">
                <a:solidFill>
                  <a:schemeClr val="tx1"/>
                </a:solidFill>
                <a:effectLst/>
                <a:latin typeface="Times New Roman"/>
                <a:ea typeface="Calibri"/>
                <a:cs typeface="Arial"/>
              </a:rPr>
              <a:t>Service de Parodontologie</a:t>
            </a:r>
            <a:r>
              <a:rPr lang="fr-FR" sz="1800" dirty="0" smtClean="0">
                <a:solidFill>
                  <a:schemeClr val="tx1"/>
                </a:solidFill>
                <a:ea typeface="Calibri"/>
                <a:cs typeface="Arial"/>
              </a:rPr>
              <a:t/>
            </a:r>
            <a:br>
              <a:rPr lang="fr-FR" sz="1800" dirty="0" smtClean="0">
                <a:solidFill>
                  <a:schemeClr val="tx1"/>
                </a:solidFill>
                <a:ea typeface="Calibri"/>
                <a:cs typeface="Arial"/>
              </a:rPr>
            </a:br>
            <a:r>
              <a:rPr lang="fr-FR" sz="1800" dirty="0" smtClean="0">
                <a:solidFill>
                  <a:schemeClr val="tx1"/>
                </a:solidFill>
                <a:effectLst/>
                <a:latin typeface="Times New Roman"/>
                <a:ea typeface="Calibri"/>
                <a:cs typeface="Arial"/>
              </a:rPr>
              <a:t> </a:t>
            </a:r>
            <a:r>
              <a:rPr lang="fr-FR" sz="1800" dirty="0" smtClean="0">
                <a:solidFill>
                  <a:schemeClr val="tx1"/>
                </a:solidFill>
                <a:ea typeface="Calibri"/>
                <a:cs typeface="Arial"/>
              </a:rPr>
              <a:t/>
            </a:r>
            <a:br>
              <a:rPr lang="fr-FR" sz="1800" dirty="0" smtClean="0">
                <a:solidFill>
                  <a:schemeClr val="tx1"/>
                </a:solidFill>
                <a:ea typeface="Calibri"/>
                <a:cs typeface="Arial"/>
              </a:rPr>
            </a:br>
            <a:endParaRPr lang="fr-FR" sz="1800" dirty="0">
              <a:solidFill>
                <a:schemeClr val="tx1"/>
              </a:solidFill>
            </a:endParaRPr>
          </a:p>
        </p:txBody>
      </p:sp>
      <p:sp>
        <p:nvSpPr>
          <p:cNvPr id="7" name="ZoneTexte 6"/>
          <p:cNvSpPr txBox="1">
            <a:spLocks noChangeArrowheads="1"/>
          </p:cNvSpPr>
          <p:nvPr/>
        </p:nvSpPr>
        <p:spPr bwMode="auto">
          <a:xfrm>
            <a:off x="2787663" y="6053138"/>
            <a:ext cx="3713163"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r-FR" b="1" dirty="0"/>
              <a:t>Année universitaire </a:t>
            </a:r>
            <a:r>
              <a:rPr lang="fr-FR" b="1" dirty="0" smtClean="0"/>
              <a:t>2019/2020</a:t>
            </a:r>
            <a:endParaRPr lang="fr-FR" b="1" dirty="0"/>
          </a:p>
        </p:txBody>
      </p:sp>
      <p:sp>
        <p:nvSpPr>
          <p:cNvPr id="9" name="ZoneTexte 8"/>
          <p:cNvSpPr txBox="1"/>
          <p:nvPr/>
        </p:nvSpPr>
        <p:spPr>
          <a:xfrm>
            <a:off x="2357422" y="3786190"/>
            <a:ext cx="5715040" cy="646331"/>
          </a:xfrm>
          <a:prstGeom prst="rect">
            <a:avLst/>
          </a:prstGeom>
          <a:noFill/>
        </p:spPr>
        <p:txBody>
          <a:bodyPr wrap="square" rtlCol="0">
            <a:spAutoFit/>
          </a:bodyPr>
          <a:lstStyle/>
          <a:p>
            <a:pPr algn="ctr"/>
            <a:r>
              <a:rPr lang="fr-FR" b="1" dirty="0" smtClean="0">
                <a:latin typeface="Arial" pitchFamily="34" charset="0"/>
                <a:cs typeface="Arial" pitchFamily="34" charset="0"/>
              </a:rPr>
              <a:t>Cours  pour étudiants de 4</a:t>
            </a:r>
            <a:r>
              <a:rPr lang="fr-FR" b="1" baseline="30000" dirty="0" smtClean="0">
                <a:latin typeface="Arial" pitchFamily="34" charset="0"/>
                <a:cs typeface="Arial" pitchFamily="34" charset="0"/>
              </a:rPr>
              <a:t>ème</a:t>
            </a:r>
            <a:r>
              <a:rPr lang="fr-FR" b="1" dirty="0" smtClean="0">
                <a:latin typeface="Arial" pitchFamily="34" charset="0"/>
                <a:cs typeface="Arial" pitchFamily="34" charset="0"/>
              </a:rPr>
              <a:t> année</a:t>
            </a:r>
          </a:p>
          <a:p>
            <a:pPr algn="ctr"/>
            <a:r>
              <a:rPr lang="fr-FR" b="1" dirty="0" smtClean="0">
                <a:latin typeface="Arial" pitchFamily="34" charset="0"/>
                <a:cs typeface="Arial" pitchFamily="34" charset="0"/>
              </a:rPr>
              <a:t>Pr BOUDJELLEL</a:t>
            </a:r>
            <a:endParaRPr lang="fr-FR"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357166"/>
            <a:ext cx="8286808" cy="2446824"/>
          </a:xfrm>
          <a:prstGeom prst="rect">
            <a:avLst/>
          </a:prstGeom>
        </p:spPr>
        <p:txBody>
          <a:bodyPr wrap="square">
            <a:spAutoFit/>
          </a:bodyPr>
          <a:lstStyle/>
          <a:p>
            <a:pPr algn="just"/>
            <a:r>
              <a:rPr lang="fr-FR" dirty="0" smtClean="0">
                <a:latin typeface="Arial" pitchFamily="34" charset="0"/>
                <a:cs typeface="Arial" pitchFamily="34" charset="0"/>
              </a:rPr>
              <a:t>L’inflammation est un des signes cliniques fréquemment décelable des maladies parodontales. La couleur de la gencive, le volume, la forme, la consistance et la texture sont modifiés.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La </a:t>
            </a:r>
            <a:r>
              <a:rPr lang="fr-FR" dirty="0" smtClean="0">
                <a:latin typeface="Arial" pitchFamily="34" charset="0"/>
                <a:cs typeface="Arial" pitchFamily="34" charset="0"/>
              </a:rPr>
              <a:t>recherche de ces signes inflammatoires est fondamentale bien qu’il n’existe pas de corrélation systématique entre la sévérité de l’inflammation, l’importance du dépôt de plaque ou de tartre (</a:t>
            </a:r>
            <a:r>
              <a:rPr lang="fr-FR" dirty="0" err="1" smtClean="0">
                <a:latin typeface="Arial" pitchFamily="34" charset="0"/>
                <a:cs typeface="Arial" pitchFamily="34" charset="0"/>
              </a:rPr>
              <a:t>Galgut</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2002) et la sévérité de la destruction parodontale (</a:t>
            </a:r>
            <a:r>
              <a:rPr lang="fr-FR" dirty="0" err="1" smtClean="0">
                <a:latin typeface="Arial" pitchFamily="34" charset="0"/>
                <a:cs typeface="Arial" pitchFamily="34" charset="0"/>
              </a:rPr>
              <a:t>Fig</a:t>
            </a:r>
            <a:r>
              <a:rPr lang="fr-FR" dirty="0" smtClean="0">
                <a:latin typeface="Arial" pitchFamily="34" charset="0"/>
                <a:cs typeface="Arial" pitchFamily="34" charset="0"/>
              </a:rPr>
              <a:t> 1a-b-c-d). </a:t>
            </a:r>
            <a:endParaRPr lang="fr-FR" dirty="0" smtClean="0">
              <a:latin typeface="Arial" pitchFamily="34" charset="0"/>
              <a:cs typeface="Arial" pitchFamily="34" charset="0"/>
            </a:endParaRPr>
          </a:p>
        </p:txBody>
      </p:sp>
      <p:pic>
        <p:nvPicPr>
          <p:cNvPr id="4098" name="Picture 2"/>
          <p:cNvPicPr>
            <a:picLocks noChangeAspect="1" noChangeArrowheads="1"/>
          </p:cNvPicPr>
          <p:nvPr/>
        </p:nvPicPr>
        <p:blipFill>
          <a:blip r:embed="rId2"/>
          <a:srcRect l="2239" t="2312" r="52239" b="69509"/>
          <a:stretch>
            <a:fillRect/>
          </a:stretch>
        </p:blipFill>
        <p:spPr bwMode="auto">
          <a:xfrm>
            <a:off x="571472" y="3071810"/>
            <a:ext cx="2234709" cy="1428760"/>
          </a:xfrm>
          <a:prstGeom prst="rect">
            <a:avLst/>
          </a:prstGeom>
          <a:noFill/>
          <a:ln w="9525">
            <a:noFill/>
            <a:miter lim="800000"/>
            <a:headEnd/>
            <a:tailEnd/>
          </a:ln>
          <a:effectLst/>
        </p:spPr>
      </p:pic>
      <p:pic>
        <p:nvPicPr>
          <p:cNvPr id="4" name="Picture 2"/>
          <p:cNvPicPr>
            <a:picLocks noChangeAspect="1" noChangeArrowheads="1"/>
          </p:cNvPicPr>
          <p:nvPr/>
        </p:nvPicPr>
        <p:blipFill>
          <a:blip r:embed="rId2"/>
          <a:srcRect l="51940" t="2023" r="1044" b="67630"/>
          <a:stretch>
            <a:fillRect/>
          </a:stretch>
        </p:blipFill>
        <p:spPr bwMode="auto">
          <a:xfrm>
            <a:off x="3071802" y="3143248"/>
            <a:ext cx="1857388" cy="1238259"/>
          </a:xfrm>
          <a:prstGeom prst="rect">
            <a:avLst/>
          </a:prstGeom>
          <a:noFill/>
          <a:ln w="9525">
            <a:noFill/>
            <a:miter lim="800000"/>
            <a:headEnd/>
            <a:tailEnd/>
          </a:ln>
          <a:effectLst/>
        </p:spPr>
      </p:pic>
      <p:pic>
        <p:nvPicPr>
          <p:cNvPr id="5" name="Picture 2"/>
          <p:cNvPicPr>
            <a:picLocks noChangeAspect="1" noChangeArrowheads="1"/>
          </p:cNvPicPr>
          <p:nvPr/>
        </p:nvPicPr>
        <p:blipFill>
          <a:blip r:embed="rId2"/>
          <a:srcRect l="18060" t="71098" r="37164"/>
          <a:stretch>
            <a:fillRect/>
          </a:stretch>
        </p:blipFill>
        <p:spPr bwMode="auto">
          <a:xfrm>
            <a:off x="5143503" y="3214686"/>
            <a:ext cx="1714537" cy="1143008"/>
          </a:xfrm>
          <a:prstGeom prst="rect">
            <a:avLst/>
          </a:prstGeom>
          <a:noFill/>
          <a:ln w="9525">
            <a:noFill/>
            <a:miter lim="800000"/>
            <a:headEnd/>
            <a:tailEnd/>
          </a:ln>
          <a:effectLst/>
        </p:spPr>
      </p:pic>
      <p:pic>
        <p:nvPicPr>
          <p:cNvPr id="6" name="Picture 2"/>
          <p:cNvPicPr>
            <a:picLocks noChangeAspect="1" noChangeArrowheads="1"/>
          </p:cNvPicPr>
          <p:nvPr/>
        </p:nvPicPr>
        <p:blipFill>
          <a:blip r:embed="rId2"/>
          <a:srcRect l="67015" t="55636" r="1641"/>
          <a:stretch>
            <a:fillRect/>
          </a:stretch>
        </p:blipFill>
        <p:spPr bwMode="auto">
          <a:xfrm>
            <a:off x="7143768" y="3143248"/>
            <a:ext cx="1143008" cy="1670952"/>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339366"/>
            <a:ext cx="8286808" cy="3000821"/>
          </a:xfrm>
          <a:prstGeom prst="rect">
            <a:avLst/>
          </a:prstGeom>
        </p:spPr>
        <p:txBody>
          <a:bodyPr wrap="square">
            <a:spAutoFit/>
          </a:bodyPr>
          <a:lstStyle/>
          <a:p>
            <a:pPr algn="just"/>
            <a:r>
              <a:rPr lang="fr-FR" dirty="0" smtClean="0">
                <a:latin typeface="Arial" pitchFamily="34" charset="0"/>
                <a:cs typeface="Arial" pitchFamily="34" charset="0"/>
              </a:rPr>
              <a:t>Ainsi </a:t>
            </a:r>
            <a:r>
              <a:rPr lang="fr-FR" dirty="0" smtClean="0">
                <a:latin typeface="Arial" pitchFamily="34" charset="0"/>
                <a:cs typeface="Arial" pitchFamily="34" charset="0"/>
              </a:rPr>
              <a:t>ces signes n’ont qu’une valeur indicative de suspicion de perte tissulaire mais ne donnent aucune information sur l’état évolutif de la maladie et sur son activité.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Devant </a:t>
            </a:r>
            <a:r>
              <a:rPr lang="fr-FR" dirty="0" smtClean="0">
                <a:latin typeface="Arial" pitchFamily="34" charset="0"/>
                <a:cs typeface="Arial" pitchFamily="34" charset="0"/>
              </a:rPr>
              <a:t>cette difficulté d’interprétation clinique, la collecte de données plus objectives s’avère nécessaire.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Les </a:t>
            </a:r>
            <a:r>
              <a:rPr lang="fr-FR" dirty="0" smtClean="0">
                <a:latin typeface="Arial" pitchFamily="34" charset="0"/>
                <a:cs typeface="Arial" pitchFamily="34" charset="0"/>
              </a:rPr>
              <a:t>mesures de la profondeur des poches parodontales (gencive marginale/fond de la poche) et du niveau d’attache (jonction émail-cément/fond de la poche) sont indispensables. </a:t>
            </a:r>
            <a:endParaRPr lang="fr-FR"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941374"/>
            <a:ext cx="8286808" cy="3970318"/>
          </a:xfrm>
          <a:prstGeom prst="rect">
            <a:avLst/>
          </a:prstGeom>
        </p:spPr>
        <p:txBody>
          <a:bodyPr wrap="square">
            <a:spAutoFit/>
          </a:bodyPr>
          <a:lstStyle/>
          <a:p>
            <a:pPr algn="just"/>
            <a:r>
              <a:rPr lang="fr-FR" dirty="0" smtClean="0">
                <a:latin typeface="Arial" pitchFamily="34" charset="0"/>
                <a:cs typeface="Arial" pitchFamily="34" charset="0"/>
              </a:rPr>
              <a:t>L'appréciation du gain d'attache est l'expression la plus rigoureuse d'une réponse favorable à la séquence thérapeutique effectuée. En effet la jonction </a:t>
            </a:r>
            <a:r>
              <a:rPr lang="fr-FR" dirty="0" smtClean="0">
                <a:latin typeface="Arial" pitchFamily="34" charset="0"/>
                <a:cs typeface="Arial" pitchFamily="34" charset="0"/>
              </a:rPr>
              <a:t>émail-cément </a:t>
            </a:r>
            <a:r>
              <a:rPr lang="fr-FR" dirty="0" smtClean="0">
                <a:latin typeface="Arial" pitchFamily="34" charset="0"/>
                <a:cs typeface="Arial" pitchFamily="34" charset="0"/>
              </a:rPr>
              <a:t>est une référence fiable de la mesure.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L'autre </a:t>
            </a:r>
            <a:r>
              <a:rPr lang="fr-FR" dirty="0" smtClean="0">
                <a:latin typeface="Arial" pitchFamily="34" charset="0"/>
                <a:cs typeface="Arial" pitchFamily="34" charset="0"/>
              </a:rPr>
              <a:t>composante commune, le fond de la poche, est en fait le niveau de pénétration le plus apical obtenu sans pression avec une sonde (</a:t>
            </a:r>
            <a:r>
              <a:rPr lang="fr-FR" dirty="0" err="1" smtClean="0">
                <a:latin typeface="Arial" pitchFamily="34" charset="0"/>
                <a:cs typeface="Arial" pitchFamily="34" charset="0"/>
              </a:rPr>
              <a:t>Engebretson</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2002, </a:t>
            </a:r>
            <a:r>
              <a:rPr lang="fr-FR" dirty="0" smtClean="0">
                <a:latin typeface="Arial" pitchFamily="34" charset="0"/>
                <a:cs typeface="Arial" pitchFamily="34" charset="0"/>
              </a:rPr>
              <a:t>Camargo </a:t>
            </a:r>
            <a:r>
              <a:rPr lang="fr-FR" dirty="0" smtClean="0">
                <a:latin typeface="Arial" pitchFamily="34" charset="0"/>
                <a:cs typeface="Arial" pitchFamily="34" charset="0"/>
              </a:rPr>
              <a:t>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2001).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Ainsi</a:t>
            </a:r>
            <a:r>
              <a:rPr lang="fr-FR" dirty="0" smtClean="0">
                <a:latin typeface="Arial" pitchFamily="34" charset="0"/>
                <a:cs typeface="Arial" pitchFamily="34" charset="0"/>
              </a:rPr>
              <a:t>, l'appellation niveau d'attache au sondage paraît judicieuse (</a:t>
            </a:r>
            <a:r>
              <a:rPr lang="fr-FR" dirty="0" err="1" smtClean="0">
                <a:latin typeface="Arial" pitchFamily="34" charset="0"/>
                <a:cs typeface="Arial" pitchFamily="34" charset="0"/>
              </a:rPr>
              <a:t>Egelberg</a:t>
            </a:r>
            <a:r>
              <a:rPr lang="fr-FR" dirty="0" smtClean="0">
                <a:latin typeface="Arial" pitchFamily="34" charset="0"/>
                <a:cs typeface="Arial" pitchFamily="34" charset="0"/>
              </a:rPr>
              <a:t> 2001).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Cependant</a:t>
            </a:r>
            <a:r>
              <a:rPr lang="fr-FR" dirty="0" smtClean="0">
                <a:latin typeface="Arial" pitchFamily="34" charset="0"/>
                <a:cs typeface="Arial" pitchFamily="34" charset="0"/>
              </a:rPr>
              <a:t>, la réduction de la profondeur d’une poche reste la mesure la plus utilisée en clinique. </a:t>
            </a:r>
            <a:endParaRPr lang="fr-FR" dirty="0" smtClean="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419557"/>
            <a:ext cx="8286808" cy="3000821"/>
          </a:xfrm>
          <a:prstGeom prst="rect">
            <a:avLst/>
          </a:prstGeom>
        </p:spPr>
        <p:txBody>
          <a:bodyPr wrap="square">
            <a:spAutoFit/>
          </a:bodyPr>
          <a:lstStyle/>
          <a:p>
            <a:pPr algn="just"/>
            <a:r>
              <a:rPr lang="fr-FR" dirty="0" smtClean="0">
                <a:latin typeface="Arial" pitchFamily="34" charset="0"/>
                <a:cs typeface="Arial" pitchFamily="34" charset="0"/>
              </a:rPr>
              <a:t>Cette </a:t>
            </a:r>
            <a:r>
              <a:rPr lang="fr-FR" dirty="0" smtClean="0">
                <a:latin typeface="Arial" pitchFamily="34" charset="0"/>
                <a:cs typeface="Arial" pitchFamily="34" charset="0"/>
              </a:rPr>
              <a:t>réduction est interprétée comme étant la somme d’une diminution de l’œdème gingival, d’une tonicité gingivale plus conséquente et de la formation éventuelle de nouvelles fibres conjonctives (</a:t>
            </a:r>
            <a:r>
              <a:rPr lang="fr-FR" dirty="0" err="1" smtClean="0">
                <a:latin typeface="Arial" pitchFamily="34" charset="0"/>
                <a:cs typeface="Arial" pitchFamily="34" charset="0"/>
              </a:rPr>
              <a:t>Egelberg</a:t>
            </a:r>
            <a:r>
              <a:rPr lang="fr-FR" dirty="0" smtClean="0">
                <a:latin typeface="Arial" pitchFamily="34" charset="0"/>
                <a:cs typeface="Arial" pitchFamily="34" charset="0"/>
              </a:rPr>
              <a:t> 2001).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Les </a:t>
            </a:r>
            <a:r>
              <a:rPr lang="fr-FR" dirty="0" smtClean="0">
                <a:latin typeface="Arial" pitchFamily="34" charset="0"/>
                <a:cs typeface="Arial" pitchFamily="34" charset="0"/>
              </a:rPr>
              <a:t>nouvelles mesures obtenues 6 à 9 semaines après surfaçages sont donc comparées aux mesures obtenues lors du premier sondage réalisé après détartrage supra et sous-gingival.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La </a:t>
            </a:r>
            <a:r>
              <a:rPr lang="fr-FR" dirty="0" smtClean="0">
                <a:latin typeface="Arial" pitchFamily="34" charset="0"/>
                <a:cs typeface="Arial" pitchFamily="34" charset="0"/>
              </a:rPr>
              <a:t>différence éventuelle entre ces mesures est plus importante que la valeur intrinsèque de chacune des </a:t>
            </a:r>
            <a:r>
              <a:rPr lang="fr-FR" dirty="0" smtClean="0">
                <a:latin typeface="Arial" pitchFamily="34" charset="0"/>
                <a:cs typeface="Arial" pitchFamily="34" charset="0"/>
              </a:rPr>
              <a:t>données.</a:t>
            </a:r>
            <a:endParaRPr lang="fr-FR"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571612"/>
            <a:ext cx="8001056" cy="2169825"/>
          </a:xfrm>
          <a:prstGeom prst="rect">
            <a:avLst/>
          </a:prstGeom>
        </p:spPr>
        <p:txBody>
          <a:bodyPr wrap="square">
            <a:spAutoFit/>
          </a:bodyPr>
          <a:lstStyle/>
          <a:p>
            <a:pPr algn="just">
              <a:lnSpc>
                <a:spcPct val="150000"/>
              </a:lnSpc>
            </a:pPr>
            <a:r>
              <a:rPr lang="fr-FR" b="1" i="1" dirty="0" smtClean="0">
                <a:latin typeface="Arial" pitchFamily="34" charset="0"/>
                <a:cs typeface="Arial" pitchFamily="34" charset="0"/>
              </a:rPr>
              <a:t>Le saignement au sondage </a:t>
            </a:r>
            <a:r>
              <a:rPr lang="fr-FR" dirty="0" smtClean="0">
                <a:latin typeface="Arial" pitchFamily="34" charset="0"/>
                <a:cs typeface="Arial" pitchFamily="34" charset="0"/>
              </a:rPr>
              <a:t>est le reflet d’une inflammation persistante qui peut modifier l’orientation thérapeutique initiale.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En </a:t>
            </a:r>
            <a:r>
              <a:rPr lang="fr-FR" dirty="0" smtClean="0">
                <a:latin typeface="Arial" pitchFamily="34" charset="0"/>
                <a:cs typeface="Arial" pitchFamily="34" charset="0"/>
              </a:rPr>
              <a:t>effet, ce saignement paraît lié à l’évolutivité de la maladie lorsqu’il est évalué par sites (Adler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1994 ; Lang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1986). </a:t>
            </a:r>
            <a:endParaRPr lang="fr-F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571480"/>
            <a:ext cx="8215370" cy="1338828"/>
          </a:xfrm>
          <a:prstGeom prst="rect">
            <a:avLst/>
          </a:prstGeom>
          <a:ln>
            <a:solidFill>
              <a:srgbClr val="FF0000"/>
            </a:solidFill>
          </a:ln>
        </p:spPr>
        <p:txBody>
          <a:bodyPr wrap="square">
            <a:spAutoFit/>
          </a:bodyPr>
          <a:lstStyle/>
          <a:p>
            <a:pPr algn="just">
              <a:lnSpc>
                <a:spcPct val="150000"/>
              </a:lnSpc>
            </a:pPr>
            <a:r>
              <a:rPr lang="fr-FR" dirty="0" smtClean="0">
                <a:latin typeface="Arial" pitchFamily="34" charset="0"/>
                <a:cs typeface="Arial" pitchFamily="34" charset="0"/>
              </a:rPr>
              <a:t>Mais </a:t>
            </a:r>
            <a:r>
              <a:rPr lang="fr-FR" b="1" i="1" dirty="0" smtClean="0">
                <a:latin typeface="Arial" pitchFamily="34" charset="0"/>
                <a:cs typeface="Arial" pitchFamily="34" charset="0"/>
              </a:rPr>
              <a:t>un consensus existe </a:t>
            </a:r>
            <a:r>
              <a:rPr lang="fr-FR" dirty="0" smtClean="0">
                <a:latin typeface="Arial" pitchFamily="34" charset="0"/>
                <a:cs typeface="Arial" pitchFamily="34" charset="0"/>
              </a:rPr>
              <a:t>pour reconnaître que l’absence de saignement au sondage est un signe fiable de stabilité de la santé parodontale (Lang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1990) (</a:t>
            </a:r>
            <a:r>
              <a:rPr lang="fr-FR" dirty="0" err="1" smtClean="0">
                <a:latin typeface="Arial" pitchFamily="34" charset="0"/>
                <a:cs typeface="Arial" pitchFamily="34" charset="0"/>
              </a:rPr>
              <a:t>Fig</a:t>
            </a:r>
            <a:r>
              <a:rPr lang="fr-FR" dirty="0" smtClean="0">
                <a:latin typeface="Arial" pitchFamily="34" charset="0"/>
                <a:cs typeface="Arial" pitchFamily="34" charset="0"/>
              </a:rPr>
              <a:t> 2a-b).</a:t>
            </a:r>
            <a:endParaRPr lang="fr-FR" dirty="0">
              <a:latin typeface="Arial" pitchFamily="34" charset="0"/>
              <a:cs typeface="Arial" pitchFamily="34" charset="0"/>
            </a:endParaRPr>
          </a:p>
        </p:txBody>
      </p:sp>
      <p:pic>
        <p:nvPicPr>
          <p:cNvPr id="5122" name="Picture 2"/>
          <p:cNvPicPr>
            <a:picLocks noChangeAspect="1" noChangeArrowheads="1"/>
          </p:cNvPicPr>
          <p:nvPr/>
        </p:nvPicPr>
        <p:blipFill>
          <a:blip r:embed="rId2"/>
          <a:srcRect/>
          <a:stretch>
            <a:fillRect/>
          </a:stretch>
        </p:blipFill>
        <p:spPr bwMode="auto">
          <a:xfrm>
            <a:off x="2071670" y="2428868"/>
            <a:ext cx="4229100" cy="1371600"/>
          </a:xfrm>
          <a:prstGeom prst="rect">
            <a:avLst/>
          </a:prstGeom>
          <a:noFill/>
          <a:ln w="9525">
            <a:noFill/>
            <a:miter lim="800000"/>
            <a:headEnd/>
            <a:tailEnd/>
          </a:ln>
          <a:effectLst/>
        </p:spPr>
      </p:pic>
      <p:sp>
        <p:nvSpPr>
          <p:cNvPr id="4" name="Rectangle 3"/>
          <p:cNvSpPr/>
          <p:nvPr/>
        </p:nvSpPr>
        <p:spPr>
          <a:xfrm>
            <a:off x="428596" y="4714884"/>
            <a:ext cx="8072494" cy="1569660"/>
          </a:xfrm>
          <a:prstGeom prst="rect">
            <a:avLst/>
          </a:prstGeom>
        </p:spPr>
        <p:txBody>
          <a:bodyPr wrap="square">
            <a:spAutoFit/>
          </a:bodyPr>
          <a:lstStyle/>
          <a:p>
            <a:pPr algn="just"/>
            <a:r>
              <a:rPr lang="fr-FR" sz="1600" b="1" dirty="0" smtClean="0">
                <a:latin typeface="Arial" pitchFamily="34" charset="0"/>
                <a:cs typeface="Arial" pitchFamily="34" charset="0"/>
              </a:rPr>
              <a:t>Fig. 2 : </a:t>
            </a:r>
            <a:r>
              <a:rPr lang="fr-FR" sz="1600" dirty="0" smtClean="0">
                <a:latin typeface="Arial" pitchFamily="34" charset="0"/>
                <a:cs typeface="Arial" pitchFamily="34" charset="0"/>
              </a:rPr>
              <a:t>La diminution de l'inflammation gingivale après thérapeutique étiologique se traduit par une absence de saignement au sondage qui reflète une stabilité de la maladie (2a). En dépit d'un contrôle de plaque efficace et d'une réponse tissulaire globalement satisfaisante, il persiste au niveau de ce site un saignement au sondage et une poche profonde (2b). La gestion thérapeutique de cette situation est liée à l'accessibilité de la lésion</a:t>
            </a:r>
            <a:endParaRPr lang="fr-F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413338"/>
            <a:ext cx="7500990" cy="2585323"/>
          </a:xfrm>
          <a:prstGeom prst="rect">
            <a:avLst/>
          </a:prstGeom>
        </p:spPr>
        <p:txBody>
          <a:bodyPr wrap="square">
            <a:spAutoFit/>
          </a:bodyPr>
          <a:lstStyle/>
          <a:p>
            <a:pPr algn="just">
              <a:lnSpc>
                <a:spcPct val="150000"/>
              </a:lnSpc>
            </a:pPr>
            <a:r>
              <a:rPr lang="fr-FR" b="1" i="1" dirty="0" smtClean="0">
                <a:latin typeface="Arial" pitchFamily="34" charset="0"/>
                <a:cs typeface="Arial" pitchFamily="34" charset="0"/>
              </a:rPr>
              <a:t>Une suppuration récidivante </a:t>
            </a:r>
            <a:r>
              <a:rPr lang="fr-FR" dirty="0" smtClean="0">
                <a:latin typeface="Arial" pitchFamily="34" charset="0"/>
                <a:cs typeface="Arial" pitchFamily="34" charset="0"/>
              </a:rPr>
              <a:t>au niveau de certains sites est associée à un risque élevé de progression de la pathologie (</a:t>
            </a:r>
            <a:r>
              <a:rPr lang="fr-FR" dirty="0" err="1" smtClean="0">
                <a:latin typeface="Arial" pitchFamily="34" charset="0"/>
                <a:cs typeface="Arial" pitchFamily="34" charset="0"/>
              </a:rPr>
              <a:t>Claffey</a:t>
            </a:r>
            <a:r>
              <a:rPr lang="fr-FR" dirty="0" smtClean="0">
                <a:latin typeface="Arial" pitchFamily="34" charset="0"/>
                <a:cs typeface="Arial" pitchFamily="34" charset="0"/>
              </a:rPr>
              <a:t> et </a:t>
            </a:r>
            <a:r>
              <a:rPr lang="fr-FR" dirty="0" err="1" smtClean="0">
                <a:latin typeface="Arial" pitchFamily="34" charset="0"/>
                <a:cs typeface="Arial" pitchFamily="34" charset="0"/>
              </a:rPr>
              <a:t>Egelberg</a:t>
            </a:r>
            <a:r>
              <a:rPr lang="fr-FR" dirty="0" smtClean="0">
                <a:latin typeface="Arial" pitchFamily="34" charset="0"/>
                <a:cs typeface="Arial" pitchFamily="34" charset="0"/>
              </a:rPr>
              <a:t> 1995) et est considéré comme un signe clinique d’activité. </a:t>
            </a:r>
            <a:endParaRPr lang="fr-FR" dirty="0" smtClean="0">
              <a:latin typeface="Arial" pitchFamily="34" charset="0"/>
              <a:cs typeface="Arial" pitchFamily="34" charset="0"/>
            </a:endParaRPr>
          </a:p>
          <a:p>
            <a:pPr algn="just">
              <a:lnSpc>
                <a:spcPct val="150000"/>
              </a:lnSpc>
              <a:buFont typeface="Wingdings" pitchFamily="2" charset="2"/>
              <a:buChar char="Ø"/>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Dans </a:t>
            </a:r>
            <a:r>
              <a:rPr lang="fr-FR" dirty="0" smtClean="0">
                <a:latin typeface="Arial" pitchFamily="34" charset="0"/>
                <a:cs typeface="Arial" pitchFamily="34" charset="0"/>
              </a:rPr>
              <a:t>ce cas, le traitement est focalisé sur l’éradication de cette suppuration avant tout autre objectif. </a:t>
            </a: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311694"/>
            <a:ext cx="8286808" cy="3831818"/>
          </a:xfrm>
          <a:prstGeom prst="rect">
            <a:avLst/>
          </a:prstGeom>
        </p:spPr>
        <p:txBody>
          <a:bodyPr wrap="square">
            <a:spAutoFit/>
          </a:bodyPr>
          <a:lstStyle/>
          <a:p>
            <a:pPr algn="just">
              <a:lnSpc>
                <a:spcPct val="150000"/>
              </a:lnSpc>
            </a:pPr>
            <a:r>
              <a:rPr lang="fr-FR" b="1" i="1" dirty="0" smtClean="0">
                <a:latin typeface="Arial" pitchFamily="34" charset="0"/>
                <a:cs typeface="Arial" pitchFamily="34" charset="0"/>
              </a:rPr>
              <a:t>La mobilité </a:t>
            </a:r>
            <a:r>
              <a:rPr lang="fr-FR" dirty="0" smtClean="0">
                <a:latin typeface="Arial" pitchFamily="34" charset="0"/>
                <a:cs typeface="Arial" pitchFamily="34" charset="0"/>
              </a:rPr>
              <a:t>n’est pas le reflet d’une pathologie mais le résultat d’une adaptation à une situation clinique (</a:t>
            </a:r>
            <a:r>
              <a:rPr lang="fr-FR" dirty="0" err="1" smtClean="0">
                <a:latin typeface="Arial" pitchFamily="34" charset="0"/>
                <a:cs typeface="Arial" pitchFamily="34" charset="0"/>
              </a:rPr>
              <a:t>Lindhe</a:t>
            </a:r>
            <a:r>
              <a:rPr lang="fr-FR" dirty="0" smtClean="0">
                <a:latin typeface="Arial" pitchFamily="34" charset="0"/>
                <a:cs typeface="Arial" pitchFamily="34" charset="0"/>
              </a:rPr>
              <a:t> 1997).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Seule </a:t>
            </a:r>
            <a:r>
              <a:rPr lang="fr-FR" b="1" i="1" dirty="0" smtClean="0">
                <a:latin typeface="Arial" pitchFamily="34" charset="0"/>
                <a:cs typeface="Arial" pitchFamily="34" charset="0"/>
              </a:rPr>
              <a:t>une mobilité augmentée dans le temps </a:t>
            </a:r>
            <a:r>
              <a:rPr lang="fr-FR" dirty="0" smtClean="0">
                <a:latin typeface="Arial" pitchFamily="34" charset="0"/>
                <a:cs typeface="Arial" pitchFamily="34" charset="0"/>
              </a:rPr>
              <a:t>a une valeur d’indication de l’évolution de la maladie (Demirel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1997), pour autant que la valeur initiale puisse être valablement quantifiée. </a:t>
            </a: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Sur </a:t>
            </a:r>
            <a:r>
              <a:rPr lang="fr-FR" dirty="0" smtClean="0">
                <a:latin typeface="Arial" pitchFamily="34" charset="0"/>
                <a:cs typeface="Arial" pitchFamily="34" charset="0"/>
              </a:rPr>
              <a:t>ce point et mises à part des études épidémiologiques ou réalisées dans un but pédagogique, l’appréciation clinique, à l’aide de deux manches d’instruments, peut être raisonnablement admise. </a:t>
            </a:r>
            <a:endParaRPr lang="fr-FR" dirty="0" smtClean="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057991"/>
            <a:ext cx="8286808" cy="2585323"/>
          </a:xfrm>
          <a:prstGeom prst="rect">
            <a:avLst/>
          </a:prstGeom>
        </p:spPr>
        <p:txBody>
          <a:bodyPr wrap="square">
            <a:spAutoFit/>
          </a:bodyPr>
          <a:lstStyle/>
          <a:p>
            <a:pPr algn="just">
              <a:lnSpc>
                <a:spcPct val="150000"/>
              </a:lnSpc>
            </a:pPr>
            <a:r>
              <a:rPr lang="fr-FR" dirty="0" smtClean="0">
                <a:latin typeface="Arial" pitchFamily="34" charset="0"/>
                <a:cs typeface="Arial" pitchFamily="34" charset="0"/>
              </a:rPr>
              <a:t>Ainsi </a:t>
            </a:r>
            <a:r>
              <a:rPr lang="fr-FR" dirty="0" smtClean="0">
                <a:latin typeface="Arial" pitchFamily="34" charset="0"/>
                <a:cs typeface="Arial" pitchFamily="34" charset="0"/>
              </a:rPr>
              <a:t>la notion de </a:t>
            </a:r>
            <a:r>
              <a:rPr lang="fr-FR" b="1" i="1" dirty="0" smtClean="0">
                <a:latin typeface="Arial" pitchFamily="34" charset="0"/>
                <a:cs typeface="Arial" pitchFamily="34" charset="0"/>
              </a:rPr>
              <a:t>mobilité réversible </a:t>
            </a:r>
            <a:r>
              <a:rPr lang="fr-FR" dirty="0" smtClean="0">
                <a:latin typeface="Arial" pitchFamily="34" charset="0"/>
                <a:cs typeface="Arial" pitchFamily="34" charset="0"/>
              </a:rPr>
              <a:t>est-elle prépondérante en termes de réponse favorable au traitement.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Au </a:t>
            </a:r>
            <a:r>
              <a:rPr lang="fr-FR" dirty="0" smtClean="0">
                <a:latin typeface="Arial" pitchFamily="34" charset="0"/>
                <a:cs typeface="Arial" pitchFamily="34" charset="0"/>
              </a:rPr>
              <a:t>cours des réévaluations, l’occlusion est contrôlée sans pour autant être le composant essentiel de l’objectif thérapeutique (</a:t>
            </a:r>
            <a:r>
              <a:rPr lang="fr-FR" dirty="0" err="1" smtClean="0">
                <a:latin typeface="Arial" pitchFamily="34" charset="0"/>
                <a:cs typeface="Arial" pitchFamily="34" charset="0"/>
              </a:rPr>
              <a:t>Nunn</a:t>
            </a:r>
            <a:r>
              <a:rPr lang="fr-FR" dirty="0" smtClean="0">
                <a:latin typeface="Arial" pitchFamily="34" charset="0"/>
                <a:cs typeface="Arial" pitchFamily="34" charset="0"/>
              </a:rPr>
              <a:t> et </a:t>
            </a:r>
            <a:r>
              <a:rPr lang="fr-FR" dirty="0" err="1" smtClean="0">
                <a:latin typeface="Arial" pitchFamily="34" charset="0"/>
                <a:cs typeface="Arial" pitchFamily="34" charset="0"/>
              </a:rPr>
              <a:t>Harrel</a:t>
            </a:r>
            <a:r>
              <a:rPr lang="fr-FR" dirty="0" smtClean="0">
                <a:latin typeface="Arial" pitchFamily="34" charset="0"/>
                <a:cs typeface="Arial" pitchFamily="34" charset="0"/>
              </a:rPr>
              <a:t> 2001 ; </a:t>
            </a:r>
            <a:r>
              <a:rPr lang="fr-FR" dirty="0" err="1" smtClean="0">
                <a:latin typeface="Arial" pitchFamily="34" charset="0"/>
                <a:cs typeface="Arial" pitchFamily="34" charset="0"/>
              </a:rPr>
              <a:t>Harrel</a:t>
            </a:r>
            <a:r>
              <a:rPr lang="fr-FR" dirty="0" smtClean="0">
                <a:latin typeface="Arial" pitchFamily="34" charset="0"/>
                <a:cs typeface="Arial" pitchFamily="34" charset="0"/>
              </a:rPr>
              <a:t> et </a:t>
            </a:r>
            <a:r>
              <a:rPr lang="fr-FR" dirty="0" err="1" smtClean="0">
                <a:latin typeface="Arial" pitchFamily="34" charset="0"/>
                <a:cs typeface="Arial" pitchFamily="34" charset="0"/>
              </a:rPr>
              <a:t>Nunn</a:t>
            </a:r>
            <a:r>
              <a:rPr lang="fr-FR" dirty="0" smtClean="0">
                <a:latin typeface="Arial" pitchFamily="34" charset="0"/>
                <a:cs typeface="Arial" pitchFamily="34" charset="0"/>
              </a:rPr>
              <a:t> 2001). </a:t>
            </a:r>
            <a:endParaRPr lang="fr-FR"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643050"/>
            <a:ext cx="8143932" cy="2585323"/>
          </a:xfrm>
          <a:prstGeom prst="rect">
            <a:avLst/>
          </a:prstGeom>
        </p:spPr>
        <p:txBody>
          <a:bodyPr wrap="square">
            <a:spAutoFit/>
          </a:bodyPr>
          <a:lstStyle/>
          <a:p>
            <a:pPr algn="just">
              <a:buFont typeface="Wingdings" pitchFamily="2" charset="2"/>
              <a:buChar char="Ø"/>
            </a:pPr>
            <a:r>
              <a:rPr lang="fr-FR" dirty="0" smtClean="0">
                <a:latin typeface="Arial" pitchFamily="34" charset="0"/>
                <a:cs typeface="Arial" pitchFamily="34" charset="0"/>
              </a:rPr>
              <a:t>La réévaluation radiographique permet d’apprécier la stabilisation ou non du niveau osseux, les éventuelles densifications osseuses et la netteté des corticales. </a:t>
            </a:r>
            <a:endParaRPr lang="fr-FR" dirty="0" smtClean="0">
              <a:latin typeface="Arial" pitchFamily="34" charset="0"/>
              <a:cs typeface="Arial" pitchFamily="34" charset="0"/>
            </a:endParaRPr>
          </a:p>
          <a:p>
            <a:pPr algn="just">
              <a:buFont typeface="Wingdings" pitchFamily="2" charset="2"/>
              <a:buChar char="Ø"/>
            </a:pPr>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Les </a:t>
            </a:r>
            <a:r>
              <a:rPr lang="fr-FR" dirty="0" smtClean="0">
                <a:latin typeface="Arial" pitchFamily="34" charset="0"/>
                <a:cs typeface="Arial" pitchFamily="34" charset="0"/>
              </a:rPr>
              <a:t>analyses de la perte osseuse et des corticales sont associées bien que les radiographies sous-estiment la situation réelle (</a:t>
            </a:r>
            <a:r>
              <a:rPr lang="fr-FR" dirty="0" err="1" smtClean="0">
                <a:latin typeface="Arial" pitchFamily="34" charset="0"/>
                <a:cs typeface="Arial" pitchFamily="34" charset="0"/>
              </a:rPr>
              <a:t>Machtei</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1997). </a:t>
            </a:r>
            <a:endParaRPr lang="fr-FR" dirty="0" smtClean="0">
              <a:latin typeface="Arial" pitchFamily="34" charset="0"/>
              <a:cs typeface="Arial" pitchFamily="34" charset="0"/>
            </a:endParaRPr>
          </a:p>
          <a:p>
            <a:pPr algn="just">
              <a:buFont typeface="Wingdings" pitchFamily="2" charset="2"/>
              <a:buChar char="Ø"/>
            </a:pPr>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En </a:t>
            </a:r>
            <a:r>
              <a:rPr lang="fr-FR" dirty="0" smtClean="0">
                <a:latin typeface="Arial" pitchFamily="34" charset="0"/>
                <a:cs typeface="Arial" pitchFamily="34" charset="0"/>
              </a:rPr>
              <a:t>effet, la perte osseuse radiographique présente un retard de 6 à 8 mois par rapport à la perte d’attache clinique (Hausmann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1994). </a:t>
            </a:r>
            <a:endParaRPr lang="fr-FR" dirty="0" smtClean="0">
              <a:latin typeface="Arial" pitchFamily="34" charset="0"/>
              <a:cs typeface="Arial" pitchFamily="34" charset="0"/>
            </a:endParaRPr>
          </a:p>
        </p:txBody>
      </p:sp>
      <p:sp>
        <p:nvSpPr>
          <p:cNvPr id="3" name="Rectangle 2"/>
          <p:cNvSpPr/>
          <p:nvPr/>
        </p:nvSpPr>
        <p:spPr>
          <a:xfrm>
            <a:off x="785786" y="785794"/>
            <a:ext cx="6357982" cy="523220"/>
          </a:xfrm>
          <a:prstGeom prst="rect">
            <a:avLst/>
          </a:prstGeom>
        </p:spPr>
        <p:txBody>
          <a:bodyPr wrap="square">
            <a:spAutoFit/>
          </a:bodyPr>
          <a:lstStyle/>
          <a:p>
            <a:pPr algn="just"/>
            <a:r>
              <a:rPr lang="fr-FR" sz="2800" b="1" dirty="0" smtClean="0">
                <a:solidFill>
                  <a:srgbClr val="FF0000"/>
                </a:solidFill>
                <a:latin typeface="Arial" pitchFamily="34" charset="0"/>
                <a:cs typeface="Arial" pitchFamily="34" charset="0"/>
              </a:rPr>
              <a:t>4.2- Réévaluation </a:t>
            </a:r>
            <a:r>
              <a:rPr lang="fr-FR" sz="2800" b="1" dirty="0" smtClean="0">
                <a:solidFill>
                  <a:srgbClr val="FF0000"/>
                </a:solidFill>
                <a:latin typeface="Arial" pitchFamily="34" charset="0"/>
                <a:cs typeface="Arial" pitchFamily="34" charset="0"/>
              </a:rPr>
              <a:t>radiographique</a:t>
            </a:r>
            <a:endParaRPr lang="fr-FR" sz="2800" b="1" dirty="0">
              <a:solidFill>
                <a:srgbClr val="FF0000"/>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357166"/>
            <a:ext cx="8001056" cy="5416868"/>
          </a:xfrm>
          <a:prstGeom prst="rect">
            <a:avLst/>
          </a:prstGeom>
        </p:spPr>
        <p:txBody>
          <a:bodyPr wrap="square">
            <a:spAutoFit/>
          </a:bodyPr>
          <a:lstStyle/>
          <a:p>
            <a:r>
              <a:rPr lang="fr-FR" sz="2000" b="1" i="1" dirty="0" smtClean="0">
                <a:latin typeface="Arial" pitchFamily="34" charset="0"/>
                <a:cs typeface="Arial" pitchFamily="34" charset="0"/>
              </a:rPr>
              <a:t>Plan</a:t>
            </a:r>
          </a:p>
          <a:p>
            <a:endParaRPr lang="fr-FR" sz="2000" b="1" i="1" dirty="0" smtClean="0">
              <a:latin typeface="Arial" pitchFamily="34" charset="0"/>
              <a:cs typeface="Arial" pitchFamily="34" charset="0"/>
            </a:endParaRPr>
          </a:p>
          <a:p>
            <a:r>
              <a:rPr lang="fr-FR" dirty="0" smtClean="0">
                <a:latin typeface="Arial" pitchFamily="34" charset="0"/>
                <a:cs typeface="Arial" pitchFamily="34" charset="0"/>
              </a:rPr>
              <a:t>1- Introduction</a:t>
            </a:r>
          </a:p>
          <a:p>
            <a:r>
              <a:rPr lang="fr-FR" dirty="0" smtClean="0">
                <a:latin typeface="Arial" pitchFamily="34" charset="0"/>
                <a:cs typeface="Arial" pitchFamily="34" charset="0"/>
              </a:rPr>
              <a:t>2- Définition de la </a:t>
            </a:r>
            <a:r>
              <a:rPr lang="fr-FR" dirty="0" smtClean="0">
                <a:latin typeface="Arial" pitchFamily="34" charset="0"/>
                <a:cs typeface="Arial" pitchFamily="34" charset="0"/>
              </a:rPr>
              <a:t>réévaluation</a:t>
            </a:r>
          </a:p>
          <a:p>
            <a:r>
              <a:rPr lang="fr-FR" dirty="0" smtClean="0">
                <a:latin typeface="Arial" pitchFamily="34" charset="0"/>
                <a:cs typeface="Arial" pitchFamily="34" charset="0"/>
              </a:rPr>
              <a:t>3- But  de la </a:t>
            </a:r>
            <a:r>
              <a:rPr lang="fr-FR" dirty="0" err="1" smtClean="0">
                <a:latin typeface="Arial" pitchFamily="34" charset="0"/>
                <a:cs typeface="Arial" pitchFamily="34" charset="0"/>
              </a:rPr>
              <a:t>réevaluation</a:t>
            </a:r>
            <a:endParaRPr lang="fr-FR" dirty="0" smtClean="0">
              <a:latin typeface="Arial" pitchFamily="34" charset="0"/>
              <a:cs typeface="Arial" pitchFamily="34" charset="0"/>
            </a:endParaRPr>
          </a:p>
          <a:p>
            <a:r>
              <a:rPr lang="fr-FR" dirty="0" smtClean="0">
                <a:latin typeface="Arial" pitchFamily="34" charset="0"/>
                <a:cs typeface="Arial" pitchFamily="34" charset="0"/>
              </a:rPr>
              <a:t>4- Les moyens de la </a:t>
            </a:r>
            <a:r>
              <a:rPr lang="fr-FR" dirty="0" err="1" smtClean="0">
                <a:latin typeface="Arial" pitchFamily="34" charset="0"/>
                <a:cs typeface="Arial" pitchFamily="34" charset="0"/>
              </a:rPr>
              <a:t>réevaluation</a:t>
            </a:r>
            <a:r>
              <a:rPr lang="fr-FR" dirty="0" smtClean="0">
                <a:latin typeface="Arial" pitchFamily="34" charset="0"/>
                <a:cs typeface="Arial" pitchFamily="34" charset="0"/>
              </a:rPr>
              <a:t>.</a:t>
            </a:r>
          </a:p>
          <a:p>
            <a:r>
              <a:rPr lang="fr-FR" dirty="0" smtClean="0">
                <a:latin typeface="Arial" pitchFamily="34" charset="0"/>
                <a:cs typeface="Arial" pitchFamily="34" charset="0"/>
              </a:rPr>
              <a:t>4.1- Clinique</a:t>
            </a:r>
          </a:p>
          <a:p>
            <a:pPr lvl="1">
              <a:buFont typeface="Wingdings" pitchFamily="2" charset="2"/>
              <a:buChar char="Ø"/>
            </a:pPr>
            <a:r>
              <a:rPr lang="fr-FR" dirty="0" smtClean="0">
                <a:latin typeface="Arial" pitchFamily="34" charset="0"/>
                <a:cs typeface="Arial" pitchFamily="34" charset="0"/>
              </a:rPr>
              <a:t>Le contrôle de plaque</a:t>
            </a:r>
          </a:p>
          <a:p>
            <a:pPr lvl="1">
              <a:buFont typeface="Wingdings" pitchFamily="2" charset="2"/>
              <a:buChar char="Ø"/>
            </a:pPr>
            <a:r>
              <a:rPr lang="fr-FR" dirty="0" smtClean="0">
                <a:latin typeface="Arial" pitchFamily="34" charset="0"/>
                <a:cs typeface="Arial" pitchFamily="34" charset="0"/>
              </a:rPr>
              <a:t>Le saignement au sondage</a:t>
            </a:r>
          </a:p>
          <a:p>
            <a:pPr lvl="1">
              <a:buFont typeface="Wingdings" pitchFamily="2" charset="2"/>
              <a:buChar char="Ø"/>
            </a:pPr>
            <a:r>
              <a:rPr lang="fr-FR" dirty="0" smtClean="0">
                <a:latin typeface="Arial" pitchFamily="34" charset="0"/>
                <a:cs typeface="Arial" pitchFamily="34" charset="0"/>
              </a:rPr>
              <a:t>Une suppuration récidivante</a:t>
            </a:r>
          </a:p>
          <a:p>
            <a:pPr lvl="1">
              <a:buFont typeface="Wingdings" pitchFamily="2" charset="2"/>
              <a:buChar char="Ø"/>
            </a:pPr>
            <a:r>
              <a:rPr lang="fr-FR" dirty="0" smtClean="0">
                <a:latin typeface="Arial" pitchFamily="34" charset="0"/>
                <a:cs typeface="Arial" pitchFamily="34" charset="0"/>
              </a:rPr>
              <a:t>La mobilité </a:t>
            </a:r>
            <a:endParaRPr lang="fr-FR" dirty="0" smtClean="0"/>
          </a:p>
          <a:p>
            <a:r>
              <a:rPr lang="fr-FR" dirty="0" smtClean="0">
                <a:latin typeface="Arial" pitchFamily="34" charset="0"/>
                <a:cs typeface="Arial" pitchFamily="34" charset="0"/>
              </a:rPr>
              <a:t>4.2- Radiographique </a:t>
            </a:r>
          </a:p>
          <a:p>
            <a:r>
              <a:rPr lang="fr-FR" dirty="0" smtClean="0">
                <a:latin typeface="Arial" pitchFamily="34" charset="0"/>
                <a:cs typeface="Arial" pitchFamily="34" charset="0"/>
              </a:rPr>
              <a:t>4.3- Microbiologique</a:t>
            </a:r>
          </a:p>
          <a:p>
            <a:r>
              <a:rPr lang="fr-FR" dirty="0" smtClean="0">
                <a:latin typeface="Arial" pitchFamily="34" charset="0"/>
                <a:cs typeface="Arial" pitchFamily="34" charset="0"/>
              </a:rPr>
              <a:t>5- Les objectifs </a:t>
            </a:r>
            <a:r>
              <a:rPr lang="fr-FR" dirty="0" smtClean="0">
                <a:latin typeface="Arial" pitchFamily="34" charset="0"/>
                <a:cs typeface="Arial" pitchFamily="34" charset="0"/>
              </a:rPr>
              <a:t>de la </a:t>
            </a:r>
            <a:r>
              <a:rPr lang="fr-FR" dirty="0" err="1" smtClean="0">
                <a:latin typeface="Arial" pitchFamily="34" charset="0"/>
                <a:cs typeface="Arial" pitchFamily="34" charset="0"/>
              </a:rPr>
              <a:t>réevaluation</a:t>
            </a:r>
            <a:endParaRPr lang="fr-FR" dirty="0" smtClean="0">
              <a:latin typeface="Arial" pitchFamily="34" charset="0"/>
              <a:cs typeface="Arial" pitchFamily="34" charset="0"/>
            </a:endParaRPr>
          </a:p>
          <a:p>
            <a:r>
              <a:rPr lang="fr-FR" dirty="0" smtClean="0">
                <a:latin typeface="Arial" pitchFamily="34" charset="0"/>
                <a:cs typeface="Arial" pitchFamily="34" charset="0"/>
              </a:rPr>
              <a:t>6- Moments de la </a:t>
            </a:r>
            <a:r>
              <a:rPr lang="fr-FR" dirty="0" err="1" smtClean="0">
                <a:latin typeface="Arial" pitchFamily="34" charset="0"/>
                <a:cs typeface="Arial" pitchFamily="34" charset="0"/>
              </a:rPr>
              <a:t>réevaluation</a:t>
            </a:r>
            <a:endParaRPr lang="fr-FR" dirty="0" smtClean="0">
              <a:latin typeface="Arial" pitchFamily="34" charset="0"/>
              <a:cs typeface="Arial" pitchFamily="34" charset="0"/>
            </a:endParaRPr>
          </a:p>
          <a:p>
            <a:pPr lvl="0"/>
            <a:r>
              <a:rPr lang="fr-FR" dirty="0" smtClean="0">
                <a:solidFill>
                  <a:prstClr val="black"/>
                </a:solidFill>
                <a:latin typeface="Arial" pitchFamily="34" charset="0"/>
                <a:cs typeface="Arial" pitchFamily="34" charset="0"/>
              </a:rPr>
              <a:t>6.1- Après </a:t>
            </a:r>
            <a:r>
              <a:rPr lang="fr-FR" dirty="0" smtClean="0">
                <a:solidFill>
                  <a:prstClr val="black"/>
                </a:solidFill>
                <a:latin typeface="Arial" pitchFamily="34" charset="0"/>
                <a:cs typeface="Arial" pitchFamily="34" charset="0"/>
              </a:rPr>
              <a:t>thérapeutique étiologique</a:t>
            </a:r>
          </a:p>
          <a:p>
            <a:pPr lvl="0"/>
            <a:r>
              <a:rPr lang="fr-FR" dirty="0" smtClean="0">
                <a:solidFill>
                  <a:prstClr val="black"/>
                </a:solidFill>
                <a:latin typeface="Arial" pitchFamily="34" charset="0"/>
                <a:cs typeface="Arial" pitchFamily="34" charset="0"/>
              </a:rPr>
              <a:t>6.2- Après </a:t>
            </a:r>
            <a:r>
              <a:rPr lang="fr-FR" dirty="0" smtClean="0">
                <a:solidFill>
                  <a:prstClr val="black"/>
                </a:solidFill>
                <a:latin typeface="Arial" pitchFamily="34" charset="0"/>
                <a:cs typeface="Arial" pitchFamily="34" charset="0"/>
              </a:rPr>
              <a:t>une phase chirurgicale</a:t>
            </a:r>
          </a:p>
          <a:p>
            <a:pPr lvl="0"/>
            <a:r>
              <a:rPr lang="fr-FR" dirty="0" smtClean="0">
                <a:solidFill>
                  <a:prstClr val="black"/>
                </a:solidFill>
                <a:latin typeface="Arial" pitchFamily="34" charset="0"/>
                <a:cs typeface="Arial" pitchFamily="34" charset="0"/>
              </a:rPr>
              <a:t>6.3- En </a:t>
            </a:r>
            <a:r>
              <a:rPr lang="fr-FR" dirty="0" smtClean="0">
                <a:solidFill>
                  <a:prstClr val="black"/>
                </a:solidFill>
                <a:latin typeface="Arial" pitchFamily="34" charset="0"/>
                <a:cs typeface="Arial" pitchFamily="34" charset="0"/>
              </a:rPr>
              <a:t>phase de maintenance</a:t>
            </a:r>
          </a:p>
          <a:p>
            <a:r>
              <a:rPr lang="fr-FR" dirty="0" smtClean="0">
                <a:latin typeface="Arial" pitchFamily="34" charset="0"/>
                <a:cs typeface="Arial" pitchFamily="34" charset="0"/>
              </a:rPr>
              <a:t>Conclusion</a:t>
            </a:r>
            <a:endParaRPr lang="fr-FR"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643050"/>
            <a:ext cx="8072494" cy="2862322"/>
          </a:xfrm>
          <a:prstGeom prst="rect">
            <a:avLst/>
          </a:prstGeom>
        </p:spPr>
        <p:txBody>
          <a:bodyPr wrap="square">
            <a:spAutoFit/>
          </a:bodyPr>
          <a:lstStyle/>
          <a:p>
            <a:pPr algn="just">
              <a:buFont typeface="Wingdings" pitchFamily="2" charset="2"/>
              <a:buChar char="Ø"/>
            </a:pPr>
            <a:r>
              <a:rPr lang="fr-FR" dirty="0" smtClean="0">
                <a:latin typeface="Arial" pitchFamily="34" charset="0"/>
                <a:cs typeface="Arial" pitchFamily="34" charset="0"/>
              </a:rPr>
              <a:t>En </a:t>
            </a:r>
            <a:r>
              <a:rPr lang="fr-FR" dirty="0" smtClean="0">
                <a:latin typeface="Arial" pitchFamily="34" charset="0"/>
                <a:cs typeface="Arial" pitchFamily="34" charset="0"/>
              </a:rPr>
              <a:t>l’absence de modifications cliniques suspectes, un bilan complet est établi tous les 3 ans.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Cependant </a:t>
            </a:r>
            <a:r>
              <a:rPr lang="fr-FR" dirty="0" smtClean="0">
                <a:latin typeface="Arial" pitchFamily="34" charset="0"/>
                <a:cs typeface="Arial" pitchFamily="34" charset="0"/>
              </a:rPr>
              <a:t>les sites à risque peuvent faire l’objet d’un suivi radiographique plus rapproché et des clichés </a:t>
            </a:r>
            <a:r>
              <a:rPr lang="fr-FR" dirty="0" err="1" smtClean="0">
                <a:latin typeface="Arial" pitchFamily="34" charset="0"/>
                <a:cs typeface="Arial" pitchFamily="34" charset="0"/>
              </a:rPr>
              <a:t>rétroalvéolaires</a:t>
            </a:r>
            <a:r>
              <a:rPr lang="fr-FR" dirty="0" smtClean="0">
                <a:latin typeface="Arial" pitchFamily="34" charset="0"/>
                <a:cs typeface="Arial" pitchFamily="34" charset="0"/>
              </a:rPr>
              <a:t> sont alors réalisés tous les 6 mois. </a:t>
            </a:r>
            <a:endParaRPr lang="fr-FR" dirty="0" smtClean="0">
              <a:latin typeface="Arial" pitchFamily="34" charset="0"/>
              <a:cs typeface="Arial" pitchFamily="34" charset="0"/>
            </a:endParaRPr>
          </a:p>
          <a:p>
            <a:pPr algn="just">
              <a:buFont typeface="Wingdings" pitchFamily="2" charset="2"/>
              <a:buChar char="Ø"/>
            </a:pPr>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C’est </a:t>
            </a:r>
            <a:r>
              <a:rPr lang="fr-FR" dirty="0" smtClean="0">
                <a:latin typeface="Arial" pitchFamily="34" charset="0"/>
                <a:cs typeface="Arial" pitchFamily="34" charset="0"/>
              </a:rPr>
              <a:t>d’ailleurs cette fréquence qui est retenue, afin d’apprécier les modifications osseuses, pour les sites ayant été l’objet d’une thérapeutique à visée réparatrice ou régénératrice (</a:t>
            </a:r>
            <a:r>
              <a:rPr lang="fr-FR" dirty="0" err="1" smtClean="0">
                <a:latin typeface="Arial" pitchFamily="34" charset="0"/>
                <a:cs typeface="Arial" pitchFamily="34" charset="0"/>
              </a:rPr>
              <a:t>Fig</a:t>
            </a:r>
            <a:r>
              <a:rPr lang="fr-FR" dirty="0" smtClean="0">
                <a:latin typeface="Arial" pitchFamily="34" charset="0"/>
                <a:cs typeface="Arial" pitchFamily="34" charset="0"/>
              </a:rPr>
              <a:t> 7a-b-c). </a:t>
            </a:r>
            <a:endParaRPr lang="fr-FR" dirty="0" smtClean="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2714612" y="1214422"/>
            <a:ext cx="2819400" cy="2352675"/>
          </a:xfrm>
          <a:prstGeom prst="rect">
            <a:avLst/>
          </a:prstGeom>
          <a:noFill/>
          <a:ln w="9525">
            <a:noFill/>
            <a:miter lim="800000"/>
            <a:headEnd/>
            <a:tailEnd/>
          </a:ln>
          <a:effectLst/>
        </p:spPr>
      </p:pic>
      <p:sp>
        <p:nvSpPr>
          <p:cNvPr id="4" name="Rectangle 3"/>
          <p:cNvSpPr/>
          <p:nvPr/>
        </p:nvSpPr>
        <p:spPr>
          <a:xfrm>
            <a:off x="214282" y="500042"/>
            <a:ext cx="8643998" cy="369332"/>
          </a:xfrm>
          <a:prstGeom prst="rect">
            <a:avLst/>
          </a:prstGeom>
        </p:spPr>
        <p:txBody>
          <a:bodyPr wrap="square">
            <a:spAutoFit/>
          </a:bodyPr>
          <a:lstStyle/>
          <a:p>
            <a:pPr lvl="0" algn="just">
              <a:buFont typeface="Wingdings" pitchFamily="2" charset="2"/>
              <a:buChar char="Ø"/>
            </a:pPr>
            <a:r>
              <a:rPr lang="fr-FR" dirty="0" smtClean="0">
                <a:solidFill>
                  <a:prstClr val="black"/>
                </a:solidFill>
                <a:latin typeface="Arial" pitchFamily="34" charset="0"/>
                <a:cs typeface="Arial" pitchFamily="34" charset="0"/>
              </a:rPr>
              <a:t>L’intérêt de cette réévaluation réside dans la comparaison des clichés (</a:t>
            </a:r>
            <a:r>
              <a:rPr lang="fr-FR" dirty="0" err="1" smtClean="0">
                <a:solidFill>
                  <a:prstClr val="black"/>
                </a:solidFill>
                <a:latin typeface="Arial" pitchFamily="34" charset="0"/>
                <a:cs typeface="Arial" pitchFamily="34" charset="0"/>
              </a:rPr>
              <a:t>Fig</a:t>
            </a:r>
            <a:r>
              <a:rPr lang="fr-FR" dirty="0" smtClean="0">
                <a:solidFill>
                  <a:prstClr val="black"/>
                </a:solidFill>
                <a:latin typeface="Arial" pitchFamily="34" charset="0"/>
                <a:cs typeface="Arial" pitchFamily="34" charset="0"/>
              </a:rPr>
              <a:t> 3a-b). </a:t>
            </a:r>
            <a:endParaRPr lang="fr-FR" dirty="0" smtClean="0">
              <a:solidFill>
                <a:prstClr val="black"/>
              </a:solidFill>
              <a:latin typeface="Arial" pitchFamily="34" charset="0"/>
              <a:cs typeface="Arial" pitchFamily="34" charset="0"/>
            </a:endParaRPr>
          </a:p>
        </p:txBody>
      </p:sp>
      <p:sp>
        <p:nvSpPr>
          <p:cNvPr id="5" name="Rectangle 4"/>
          <p:cNvSpPr/>
          <p:nvPr/>
        </p:nvSpPr>
        <p:spPr>
          <a:xfrm>
            <a:off x="571472" y="4071942"/>
            <a:ext cx="8286808" cy="1569660"/>
          </a:xfrm>
          <a:prstGeom prst="rect">
            <a:avLst/>
          </a:prstGeom>
        </p:spPr>
        <p:txBody>
          <a:bodyPr wrap="square">
            <a:spAutoFit/>
          </a:bodyPr>
          <a:lstStyle/>
          <a:p>
            <a:pPr algn="just"/>
            <a:r>
              <a:rPr lang="fr-FR" sz="1600" b="1" dirty="0" smtClean="0">
                <a:latin typeface="Arial" pitchFamily="34" charset="0"/>
                <a:cs typeface="Arial" pitchFamily="34" charset="0"/>
              </a:rPr>
              <a:t>Fig. 3 </a:t>
            </a:r>
            <a:r>
              <a:rPr lang="fr-FR" sz="1600" dirty="0" smtClean="0">
                <a:latin typeface="Arial" pitchFamily="34" charset="0"/>
                <a:cs typeface="Arial" pitchFamily="34" charset="0"/>
              </a:rPr>
              <a:t>: La réévaluation radiographique six mois après traitement étiologique permet de constater une réparation de la lésion initiale profonde située entre les deux incisives centrales mandibulaires. L'objectif initial était d'obtenir la temporisation d'une situation d'urgence car le pronostic de conservation dentaire s'avérait réservé. L'amélioration des conditions cliniques a encouragé la poursuite du traitement étiologique bien que ce type de résultat reste difficilement prévisible à l'origine</a:t>
            </a:r>
            <a:endParaRPr lang="fr-FR" sz="16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2143116"/>
            <a:ext cx="8072494" cy="1754326"/>
          </a:xfrm>
          <a:prstGeom prst="rect">
            <a:avLst/>
          </a:prstGeom>
        </p:spPr>
        <p:txBody>
          <a:bodyPr wrap="square">
            <a:spAutoFit/>
          </a:bodyPr>
          <a:lstStyle/>
          <a:p>
            <a:pPr algn="just">
              <a:buFont typeface="Wingdings" pitchFamily="2" charset="2"/>
              <a:buChar char="Ø"/>
            </a:pPr>
            <a:r>
              <a:rPr lang="fr-FR" dirty="0" smtClean="0">
                <a:latin typeface="Arial" pitchFamily="34" charset="0"/>
                <a:cs typeface="Arial" pitchFamily="34" charset="0"/>
              </a:rPr>
              <a:t>Compte </a:t>
            </a:r>
            <a:r>
              <a:rPr lang="fr-FR" dirty="0" smtClean="0">
                <a:latin typeface="Arial" pitchFamily="34" charset="0"/>
                <a:cs typeface="Arial" pitchFamily="34" charset="0"/>
              </a:rPr>
              <a:t>tenu de la complexité d’établir des clichés rigoureusement superposables, la prise de radiographies </a:t>
            </a:r>
            <a:r>
              <a:rPr lang="fr-FR" dirty="0" err="1" smtClean="0">
                <a:latin typeface="Arial" pitchFamily="34" charset="0"/>
                <a:cs typeface="Arial" pitchFamily="34" charset="0"/>
              </a:rPr>
              <a:t>rétroalvéolaires</a:t>
            </a:r>
            <a:r>
              <a:rPr lang="fr-FR" dirty="0" smtClean="0">
                <a:latin typeface="Arial" pitchFamily="34" charset="0"/>
                <a:cs typeface="Arial" pitchFamily="34" charset="0"/>
              </a:rPr>
              <a:t> avec </a:t>
            </a:r>
            <a:r>
              <a:rPr lang="fr-FR" dirty="0" err="1" smtClean="0">
                <a:latin typeface="Arial" pitchFamily="34" charset="0"/>
                <a:cs typeface="Arial" pitchFamily="34" charset="0"/>
              </a:rPr>
              <a:t>angulateur</a:t>
            </a:r>
            <a:r>
              <a:rPr lang="fr-FR" dirty="0" smtClean="0">
                <a:latin typeface="Arial" pitchFamily="34" charset="0"/>
                <a:cs typeface="Arial" pitchFamily="34" charset="0"/>
              </a:rPr>
              <a:t> et long cône reste le minimum exigé. </a:t>
            </a:r>
            <a:endParaRPr lang="fr-FR" dirty="0" smtClean="0">
              <a:latin typeface="Arial" pitchFamily="34" charset="0"/>
              <a:cs typeface="Arial" pitchFamily="34" charset="0"/>
            </a:endParaRPr>
          </a:p>
          <a:p>
            <a:pPr algn="just">
              <a:buFont typeface="Wingdings" pitchFamily="2" charset="2"/>
              <a:buChar char="Ø"/>
            </a:pPr>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L’examen </a:t>
            </a:r>
            <a:r>
              <a:rPr lang="fr-FR" dirty="0" smtClean="0">
                <a:latin typeface="Arial" pitchFamily="34" charset="0"/>
                <a:cs typeface="Arial" pitchFamily="34" charset="0"/>
              </a:rPr>
              <a:t>panoramique peut être utile en tant que dépistage mais manque de précisions comparatives sur le plan parodontal (</a:t>
            </a:r>
            <a:r>
              <a:rPr lang="fr-FR" dirty="0" err="1" smtClean="0">
                <a:latin typeface="Arial" pitchFamily="34" charset="0"/>
                <a:cs typeface="Arial" pitchFamily="34" charset="0"/>
              </a:rPr>
              <a:t>Pepelassi</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2000). </a:t>
            </a:r>
            <a:endParaRPr lang="fr-FR"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714356"/>
            <a:ext cx="6037230" cy="523220"/>
          </a:xfrm>
          <a:prstGeom prst="rect">
            <a:avLst/>
          </a:prstGeom>
        </p:spPr>
        <p:txBody>
          <a:bodyPr wrap="none">
            <a:spAutoFit/>
          </a:bodyPr>
          <a:lstStyle/>
          <a:p>
            <a:r>
              <a:rPr lang="fr-FR" sz="2800" b="1" dirty="0" smtClean="0">
                <a:solidFill>
                  <a:srgbClr val="FF0000"/>
                </a:solidFill>
                <a:latin typeface="Arial" pitchFamily="34" charset="0"/>
                <a:cs typeface="Arial" pitchFamily="34" charset="0"/>
              </a:rPr>
              <a:t>4.3- Réévaluation </a:t>
            </a:r>
            <a:r>
              <a:rPr lang="fr-FR" sz="2800" b="1" dirty="0" smtClean="0">
                <a:solidFill>
                  <a:srgbClr val="FF0000"/>
                </a:solidFill>
                <a:latin typeface="Arial" pitchFamily="34" charset="0"/>
                <a:cs typeface="Arial" pitchFamily="34" charset="0"/>
              </a:rPr>
              <a:t>microbiologique</a:t>
            </a:r>
            <a:endParaRPr lang="fr-FR" sz="2800" b="1" dirty="0">
              <a:solidFill>
                <a:srgbClr val="FF0000"/>
              </a:solidFill>
              <a:latin typeface="Arial" pitchFamily="34" charset="0"/>
              <a:cs typeface="Arial" pitchFamily="34" charset="0"/>
            </a:endParaRPr>
          </a:p>
        </p:txBody>
      </p:sp>
      <p:sp>
        <p:nvSpPr>
          <p:cNvPr id="3" name="Rectangle 2"/>
          <p:cNvSpPr/>
          <p:nvPr/>
        </p:nvSpPr>
        <p:spPr>
          <a:xfrm>
            <a:off x="428596" y="1357298"/>
            <a:ext cx="8358246" cy="3000821"/>
          </a:xfrm>
          <a:prstGeom prst="rect">
            <a:avLst/>
          </a:prstGeom>
        </p:spPr>
        <p:txBody>
          <a:bodyPr wrap="square">
            <a:spAutoFit/>
          </a:bodyPr>
          <a:lstStyle/>
          <a:p>
            <a:pPr algn="just">
              <a:buFont typeface="Wingdings" pitchFamily="2" charset="2"/>
              <a:buChar char="Ø"/>
            </a:pPr>
            <a:r>
              <a:rPr lang="fr-FR" dirty="0" smtClean="0">
                <a:latin typeface="Arial" pitchFamily="34" charset="0"/>
                <a:cs typeface="Arial" pitchFamily="34" charset="0"/>
              </a:rPr>
              <a:t>L’examen microbiologique, cultures et/ou sondes, est un outil diagnostic complémentaire qui peut être utilisé lors des différentes réévaluations lorsque la réponse du patient n’est pas conforme aux résultats escomptés ou lorsqu’une récidive est suspectée (Van </a:t>
            </a:r>
            <a:r>
              <a:rPr lang="fr-FR" dirty="0" err="1" smtClean="0">
                <a:latin typeface="Arial" pitchFamily="34" charset="0"/>
                <a:cs typeface="Arial" pitchFamily="34" charset="0"/>
              </a:rPr>
              <a:t>Winkelhoff</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1996). </a:t>
            </a:r>
            <a:endParaRPr lang="fr-FR" dirty="0" smtClean="0">
              <a:latin typeface="Arial" pitchFamily="34" charset="0"/>
              <a:cs typeface="Arial" pitchFamily="34" charset="0"/>
            </a:endParaRPr>
          </a:p>
          <a:p>
            <a:pPr algn="just">
              <a:lnSpc>
                <a:spcPct val="150000"/>
              </a:lnSpc>
              <a:buFont typeface="Wingdings" pitchFamily="2" charset="2"/>
              <a:buChar char="Ø"/>
            </a:pPr>
            <a:endParaRPr lang="fr-FR" dirty="0" smtClean="0">
              <a:latin typeface="Arial" pitchFamily="34" charset="0"/>
              <a:cs typeface="Arial" pitchFamily="34" charset="0"/>
            </a:endParaRPr>
          </a:p>
          <a:p>
            <a:pPr algn="just">
              <a:lnSpc>
                <a:spcPct val="150000"/>
              </a:lnSpc>
              <a:buFont typeface="Wingdings" pitchFamily="2" charset="2"/>
              <a:buChar char="Ø"/>
            </a:pPr>
            <a:r>
              <a:rPr lang="fr-FR" dirty="0" smtClean="0">
                <a:latin typeface="Arial" pitchFamily="34" charset="0"/>
                <a:cs typeface="Arial" pitchFamily="34" charset="0"/>
              </a:rPr>
              <a:t>En </a:t>
            </a:r>
            <a:r>
              <a:rPr lang="fr-FR" dirty="0" smtClean="0">
                <a:latin typeface="Arial" pitchFamily="34" charset="0"/>
                <a:cs typeface="Arial" pitchFamily="34" charset="0"/>
              </a:rPr>
              <a:t>effet, la recolonisation d’un site reste une situation toujours envisageable</a:t>
            </a:r>
            <a:r>
              <a:rPr lang="fr-FR" dirty="0" smtClean="0">
                <a:latin typeface="Arial" pitchFamily="34" charset="0"/>
                <a:cs typeface="Arial" pitchFamily="34" charset="0"/>
              </a:rPr>
              <a:t>.</a:t>
            </a:r>
          </a:p>
          <a:p>
            <a:pPr algn="just">
              <a:lnSpc>
                <a:spcPct val="150000"/>
              </a:lnSpc>
              <a:buFont typeface="Wingdings" pitchFamily="2" charset="2"/>
              <a:buChar char="Ø"/>
            </a:pPr>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L’analyse </a:t>
            </a:r>
            <a:r>
              <a:rPr lang="fr-FR" dirty="0" smtClean="0">
                <a:latin typeface="Arial" pitchFamily="34" charset="0"/>
                <a:cs typeface="Arial" pitchFamily="34" charset="0"/>
              </a:rPr>
              <a:t>bactérienne permet dans ces cas d’identifier des agents pathogènes et de cibler ainsi une antibiothérapie adaptée. </a:t>
            </a:r>
            <a:endParaRPr lang="fr-FR" dirty="0" smtClean="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14290"/>
            <a:ext cx="8358246" cy="5078313"/>
          </a:xfrm>
          <a:prstGeom prst="rect">
            <a:avLst/>
          </a:prstGeom>
        </p:spPr>
        <p:txBody>
          <a:bodyPr wrap="square">
            <a:spAutoFit/>
          </a:bodyPr>
          <a:lstStyle/>
          <a:p>
            <a:pPr algn="just">
              <a:lnSpc>
                <a:spcPct val="150000"/>
              </a:lnSpc>
            </a:pPr>
            <a:r>
              <a:rPr lang="fr-FR" dirty="0" smtClean="0">
                <a:latin typeface="Arial" pitchFamily="34" charset="0"/>
                <a:cs typeface="Arial" pitchFamily="34" charset="0"/>
              </a:rPr>
              <a:t>Dans </a:t>
            </a:r>
            <a:r>
              <a:rPr lang="fr-FR" dirty="0" smtClean="0">
                <a:latin typeface="Arial" pitchFamily="34" charset="0"/>
                <a:cs typeface="Arial" pitchFamily="34" charset="0"/>
              </a:rPr>
              <a:t>les cas de parodontites </a:t>
            </a:r>
            <a:r>
              <a:rPr lang="fr-FR" dirty="0" smtClean="0">
                <a:latin typeface="Arial" pitchFamily="34" charset="0"/>
                <a:cs typeface="Arial" pitchFamily="34" charset="0"/>
              </a:rPr>
              <a:t>agressives</a:t>
            </a:r>
            <a:r>
              <a:rPr lang="fr-FR" dirty="0" smtClean="0">
                <a:latin typeface="Arial" pitchFamily="34" charset="0"/>
                <a:cs typeface="Arial" pitchFamily="34" charset="0"/>
              </a:rPr>
              <a:t>, </a:t>
            </a:r>
            <a:r>
              <a:rPr lang="fr-FR" dirty="0" smtClean="0">
                <a:latin typeface="Arial" pitchFamily="34" charset="0"/>
                <a:cs typeface="Arial" pitchFamily="34" charset="0"/>
              </a:rPr>
              <a:t>pour lesquels une antibiothérapie aura été jugée nécessaire dans le cadre de la thérapeutique étiologique (Mombelli 1998), l’analyse bactérienne permet de vérifier l’éradication des organismes pathogènes.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Une </a:t>
            </a:r>
            <a:r>
              <a:rPr lang="fr-FR" dirty="0" smtClean="0">
                <a:latin typeface="Arial" pitchFamily="34" charset="0"/>
                <a:cs typeface="Arial" pitchFamily="34" charset="0"/>
              </a:rPr>
              <a:t>relative prudence doit cependant être de mise car des études récentes montrent que les résultats sont inconstants quant à la fiabilité de ces tests (</a:t>
            </a:r>
            <a:r>
              <a:rPr lang="fr-FR" dirty="0" err="1" smtClean="0">
                <a:latin typeface="Arial" pitchFamily="34" charset="0"/>
                <a:cs typeface="Arial" pitchFamily="34" charset="0"/>
              </a:rPr>
              <a:t>Egelberg</a:t>
            </a:r>
            <a:r>
              <a:rPr lang="fr-FR" dirty="0" smtClean="0">
                <a:latin typeface="Arial" pitchFamily="34" charset="0"/>
                <a:cs typeface="Arial" pitchFamily="34" charset="0"/>
              </a:rPr>
              <a:t> 2001 ; </a:t>
            </a:r>
            <a:r>
              <a:rPr lang="fr-FR" dirty="0" err="1" smtClean="0">
                <a:latin typeface="Arial" pitchFamily="34" charset="0"/>
                <a:cs typeface="Arial" pitchFamily="34" charset="0"/>
              </a:rPr>
              <a:t>Mellado</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2001 ; Meyer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1997).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Dans </a:t>
            </a:r>
            <a:r>
              <a:rPr lang="fr-FR" dirty="0" smtClean="0">
                <a:latin typeface="Arial" pitchFamily="34" charset="0"/>
                <a:cs typeface="Arial" pitchFamily="34" charset="0"/>
              </a:rPr>
              <a:t>le même cadre, et avec la circonspection qui se doit, un test génétique peut-être utilisé dans l’évaluation globale des risques (</a:t>
            </a:r>
            <a:r>
              <a:rPr lang="fr-FR" dirty="0" err="1" smtClean="0">
                <a:latin typeface="Arial" pitchFamily="34" charset="0"/>
                <a:cs typeface="Arial" pitchFamily="34" charset="0"/>
              </a:rPr>
              <a:t>Socransky</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1998 ; </a:t>
            </a:r>
            <a:r>
              <a:rPr lang="fr-FR" dirty="0" err="1" smtClean="0">
                <a:latin typeface="Arial" pitchFamily="34" charset="0"/>
                <a:cs typeface="Arial" pitchFamily="34" charset="0"/>
              </a:rPr>
              <a:t>Kornman</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1997). </a:t>
            </a:r>
            <a:endParaRPr lang="fr-FR"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00042"/>
            <a:ext cx="6040436" cy="523220"/>
          </a:xfrm>
          <a:prstGeom prst="rect">
            <a:avLst/>
          </a:prstGeom>
        </p:spPr>
        <p:txBody>
          <a:bodyPr wrap="none">
            <a:spAutoFit/>
          </a:bodyPr>
          <a:lstStyle/>
          <a:p>
            <a:pPr algn="just"/>
            <a:r>
              <a:rPr lang="fr-FR" sz="2800" b="1" dirty="0" smtClean="0">
                <a:solidFill>
                  <a:srgbClr val="FF0000"/>
                </a:solidFill>
                <a:latin typeface="Arial" pitchFamily="34" charset="0"/>
                <a:cs typeface="Arial" pitchFamily="34" charset="0"/>
              </a:rPr>
              <a:t>5- Les objectifs de la </a:t>
            </a:r>
            <a:r>
              <a:rPr lang="fr-FR" sz="2800" b="1" dirty="0" err="1" smtClean="0">
                <a:solidFill>
                  <a:srgbClr val="FF0000"/>
                </a:solidFill>
                <a:latin typeface="Arial" pitchFamily="34" charset="0"/>
                <a:cs typeface="Arial" pitchFamily="34" charset="0"/>
              </a:rPr>
              <a:t>réevaluation</a:t>
            </a:r>
            <a:r>
              <a:rPr lang="fr-FR" sz="2800" b="1" dirty="0" smtClean="0">
                <a:solidFill>
                  <a:srgbClr val="FF0000"/>
                </a:solidFill>
                <a:latin typeface="Arial" pitchFamily="34" charset="0"/>
                <a:cs typeface="Arial" pitchFamily="34" charset="0"/>
              </a:rPr>
              <a:t>.</a:t>
            </a:r>
            <a:endParaRPr lang="fr-FR" sz="2800" b="1" dirty="0">
              <a:solidFill>
                <a:srgbClr val="FF0000"/>
              </a:solidFill>
              <a:latin typeface="Arial" pitchFamily="34" charset="0"/>
              <a:cs typeface="Arial" pitchFamily="34" charset="0"/>
            </a:endParaRPr>
          </a:p>
        </p:txBody>
      </p:sp>
      <p:sp>
        <p:nvSpPr>
          <p:cNvPr id="3" name="Rectangle 2"/>
          <p:cNvSpPr/>
          <p:nvPr/>
        </p:nvSpPr>
        <p:spPr>
          <a:xfrm>
            <a:off x="357158" y="1428736"/>
            <a:ext cx="8358246" cy="1287532"/>
          </a:xfrm>
          <a:prstGeom prst="rect">
            <a:avLst/>
          </a:prstGeom>
        </p:spPr>
        <p:txBody>
          <a:bodyPr wrap="square">
            <a:spAutoFit/>
          </a:bodyPr>
          <a:lstStyle/>
          <a:p>
            <a:pPr algn="just">
              <a:lnSpc>
                <a:spcPct val="150000"/>
              </a:lnSpc>
            </a:pPr>
            <a:r>
              <a:rPr lang="fr-FR" dirty="0" smtClean="0">
                <a:latin typeface="Arial" pitchFamily="34" charset="0"/>
                <a:cs typeface="Arial" pitchFamily="34" charset="0"/>
              </a:rPr>
              <a:t>L’évaluation des modifications tissulaires obtenues ou non, après une phase thérapeutique, doit donc s’effectuer à différents stades du traitement parodontal (Tableau I). </a:t>
            </a:r>
            <a:endParaRPr lang="fr-FR"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000100" y="785793"/>
          <a:ext cx="6858048" cy="5786479"/>
        </p:xfrm>
        <a:graphic>
          <a:graphicData uri="http://schemas.openxmlformats.org/drawingml/2006/table">
            <a:tbl>
              <a:tblPr firstRow="1" bandRow="1">
                <a:tableStyleId>{5C22544A-7EE6-4342-B048-85BDC9FD1C3A}</a:tableStyleId>
              </a:tblPr>
              <a:tblGrid>
                <a:gridCol w="2286016"/>
                <a:gridCol w="2286016"/>
                <a:gridCol w="2286016"/>
              </a:tblGrid>
              <a:tr h="1033300">
                <a:tc>
                  <a:txBody>
                    <a:bodyPr/>
                    <a:lstStyle/>
                    <a:p>
                      <a:pPr algn="l"/>
                      <a:r>
                        <a:rPr lang="fr-FR" dirty="0" smtClean="0">
                          <a:solidFill>
                            <a:schemeClr val="tx1"/>
                          </a:solidFill>
                        </a:rPr>
                        <a:t>Réévaluation après thérapeutique étiologique</a:t>
                      </a:r>
                      <a:endParaRPr lang="fr-FR" dirty="0">
                        <a:solidFill>
                          <a:schemeClr val="tx1"/>
                        </a:solidFill>
                      </a:endParaRPr>
                    </a:p>
                  </a:txBody>
                  <a:tcPr/>
                </a:tc>
                <a:tc>
                  <a:txBody>
                    <a:bodyPr/>
                    <a:lstStyle/>
                    <a:p>
                      <a:pPr algn="l"/>
                      <a:r>
                        <a:rPr lang="fr-FR" dirty="0" smtClean="0">
                          <a:solidFill>
                            <a:schemeClr val="tx1"/>
                          </a:solidFill>
                        </a:rPr>
                        <a:t>Réévaluation après chirurgie</a:t>
                      </a:r>
                      <a:endParaRPr lang="fr-FR" dirty="0">
                        <a:solidFill>
                          <a:schemeClr val="tx1"/>
                        </a:solidFill>
                      </a:endParaRPr>
                    </a:p>
                  </a:txBody>
                  <a:tcPr/>
                </a:tc>
                <a:tc>
                  <a:txBody>
                    <a:bodyPr/>
                    <a:lstStyle/>
                    <a:p>
                      <a:pPr algn="l"/>
                      <a:r>
                        <a:rPr lang="fr-FR" dirty="0" smtClean="0">
                          <a:solidFill>
                            <a:schemeClr val="tx1"/>
                          </a:solidFill>
                        </a:rPr>
                        <a:t>Réévaluation en maintenance</a:t>
                      </a:r>
                      <a:endParaRPr lang="fr-FR" dirty="0">
                        <a:solidFill>
                          <a:schemeClr val="tx1"/>
                        </a:solidFill>
                      </a:endParaRPr>
                    </a:p>
                  </a:txBody>
                  <a:tcPr/>
                </a:tc>
              </a:tr>
              <a:tr h="1653279">
                <a:tc>
                  <a:txBody>
                    <a:bodyPr/>
                    <a:lstStyle/>
                    <a:p>
                      <a:pPr algn="l"/>
                      <a:r>
                        <a:rPr lang="fr-FR" dirty="0" smtClean="0">
                          <a:solidFill>
                            <a:schemeClr val="tx1"/>
                          </a:solidFill>
                        </a:rPr>
                        <a:t>• Evaluer la coopération du patient</a:t>
                      </a:r>
                      <a:endParaRPr lang="fr-FR" dirty="0">
                        <a:solidFill>
                          <a:schemeClr val="tx1"/>
                        </a:solidFill>
                      </a:endParaRPr>
                    </a:p>
                  </a:txBody>
                  <a:tcPr/>
                </a:tc>
                <a:tc>
                  <a:txBody>
                    <a:bodyPr/>
                    <a:lstStyle/>
                    <a:p>
                      <a:pPr algn="l">
                        <a:buFont typeface="Arial" pitchFamily="34" charset="0"/>
                        <a:buChar char="•"/>
                      </a:pPr>
                      <a:r>
                        <a:rPr lang="fr-FR" dirty="0" smtClean="0">
                          <a:solidFill>
                            <a:schemeClr val="tx1"/>
                          </a:solidFill>
                        </a:rPr>
                        <a:t>Evaluer les résultats</a:t>
                      </a:r>
                    </a:p>
                    <a:p>
                      <a:pPr algn="l"/>
                      <a:r>
                        <a:rPr lang="fr-FR" dirty="0" smtClean="0">
                          <a:solidFill>
                            <a:schemeClr val="tx1"/>
                          </a:solidFill>
                        </a:rPr>
                        <a:t>• Vérifier que l’objectif est atteint</a:t>
                      </a:r>
                      <a:endParaRPr lang="fr-FR" b="1" dirty="0">
                        <a:solidFill>
                          <a:schemeClr val="tx1"/>
                        </a:solidFill>
                      </a:endParaRPr>
                    </a:p>
                  </a:txBody>
                  <a:tcPr/>
                </a:tc>
                <a:tc>
                  <a:txBody>
                    <a:bodyPr/>
                    <a:lstStyle/>
                    <a:p>
                      <a:pPr algn="l">
                        <a:buFont typeface="Arial" pitchFamily="34" charset="0"/>
                        <a:buChar char="•"/>
                      </a:pPr>
                      <a:r>
                        <a:rPr lang="fr-FR" dirty="0" smtClean="0">
                          <a:solidFill>
                            <a:schemeClr val="tx1"/>
                          </a:solidFill>
                        </a:rPr>
                        <a:t>Contrôler la stabilité</a:t>
                      </a:r>
                    </a:p>
                    <a:p>
                      <a:pPr algn="l">
                        <a:buFont typeface="Arial" pitchFamily="34" charset="0"/>
                        <a:buChar char="•"/>
                      </a:pPr>
                      <a:r>
                        <a:rPr lang="fr-FR" dirty="0" smtClean="0">
                          <a:solidFill>
                            <a:schemeClr val="tx1"/>
                          </a:solidFill>
                        </a:rPr>
                        <a:t>Evaluer les résultats à long terme</a:t>
                      </a:r>
                      <a:endParaRPr lang="fr-FR" dirty="0">
                        <a:solidFill>
                          <a:schemeClr val="tx1"/>
                        </a:solidFill>
                      </a:endParaRPr>
                    </a:p>
                  </a:txBody>
                  <a:tcPr/>
                </a:tc>
              </a:tr>
              <a:tr h="1033300">
                <a:tc>
                  <a:txBody>
                    <a:bodyPr/>
                    <a:lstStyle/>
                    <a:p>
                      <a:pPr algn="l">
                        <a:buFont typeface="Arial" pitchFamily="34" charset="0"/>
                        <a:buChar char="•"/>
                      </a:pPr>
                      <a:r>
                        <a:rPr lang="fr-FR" dirty="0" smtClean="0">
                          <a:solidFill>
                            <a:schemeClr val="tx1"/>
                          </a:solidFill>
                        </a:rPr>
                        <a:t> Evaluer la réponse tissulaire du patient</a:t>
                      </a:r>
                      <a:endParaRPr lang="fr-FR" dirty="0">
                        <a:solidFill>
                          <a:schemeClr val="tx1"/>
                        </a:solidFill>
                      </a:endParaRPr>
                    </a:p>
                  </a:txBody>
                  <a:tcPr/>
                </a:tc>
                <a:tc>
                  <a:txBody>
                    <a:bodyPr/>
                    <a:lstStyle/>
                    <a:p>
                      <a:pPr algn="l">
                        <a:buFont typeface="Arial" pitchFamily="34" charset="0"/>
                        <a:buChar char="•"/>
                      </a:pPr>
                      <a:r>
                        <a:rPr lang="fr-FR" dirty="0" smtClean="0">
                          <a:solidFill>
                            <a:schemeClr val="tx1"/>
                          </a:solidFill>
                        </a:rPr>
                        <a:t> Poursuivre ou modifier le plan de traitement</a:t>
                      </a:r>
                      <a:endParaRPr lang="fr-FR" dirty="0">
                        <a:solidFill>
                          <a:schemeClr val="tx1"/>
                        </a:solidFill>
                      </a:endParaRPr>
                    </a:p>
                  </a:txBody>
                  <a:tcPr/>
                </a:tc>
                <a:tc>
                  <a:txBody>
                    <a:bodyPr/>
                    <a:lstStyle/>
                    <a:p>
                      <a:pPr algn="l">
                        <a:buFont typeface="Arial" pitchFamily="34" charset="0"/>
                        <a:buChar char="•"/>
                      </a:pPr>
                      <a:r>
                        <a:rPr lang="fr-FR" dirty="0" smtClean="0">
                          <a:solidFill>
                            <a:schemeClr val="tx1"/>
                          </a:solidFill>
                        </a:rPr>
                        <a:t> Intercepter une récidive</a:t>
                      </a:r>
                      <a:endParaRPr lang="fr-FR" dirty="0">
                        <a:solidFill>
                          <a:schemeClr val="tx1"/>
                        </a:solidFill>
                      </a:endParaRPr>
                    </a:p>
                  </a:txBody>
                  <a:tcPr/>
                </a:tc>
              </a:tr>
              <a:tr h="1343290">
                <a:tc>
                  <a:txBody>
                    <a:bodyPr/>
                    <a:lstStyle/>
                    <a:p>
                      <a:pPr algn="l"/>
                      <a:r>
                        <a:rPr lang="fr-FR" dirty="0" smtClean="0">
                          <a:solidFill>
                            <a:schemeClr val="tx1"/>
                          </a:solidFill>
                        </a:rPr>
                        <a:t>• Préciser la nécessité d’outils diagnostics complémentaires</a:t>
                      </a:r>
                      <a:endParaRPr lang="fr-FR" dirty="0">
                        <a:solidFill>
                          <a:schemeClr val="tx1"/>
                        </a:solidFill>
                      </a:endParaRPr>
                    </a:p>
                  </a:txBody>
                  <a:tcPr/>
                </a:tc>
                <a:tc>
                  <a:txBody>
                    <a:bodyPr/>
                    <a:lstStyle/>
                    <a:p>
                      <a:pPr algn="l"/>
                      <a:endParaRPr lang="fr-FR">
                        <a:solidFill>
                          <a:schemeClr val="tx1"/>
                        </a:solidFill>
                      </a:endParaRPr>
                    </a:p>
                  </a:txBody>
                  <a:tcPr/>
                </a:tc>
                <a:tc>
                  <a:txBody>
                    <a:bodyPr/>
                    <a:lstStyle/>
                    <a:p>
                      <a:pPr algn="l">
                        <a:buFont typeface="Arial" pitchFamily="34" charset="0"/>
                        <a:buChar char="•"/>
                      </a:pPr>
                      <a:r>
                        <a:rPr lang="fr-FR" dirty="0" smtClean="0">
                          <a:solidFill>
                            <a:schemeClr val="tx1"/>
                          </a:solidFill>
                        </a:rPr>
                        <a:t> Modifier une fréquence de maintenance</a:t>
                      </a:r>
                      <a:endParaRPr lang="fr-FR" dirty="0">
                        <a:solidFill>
                          <a:schemeClr val="tx1"/>
                        </a:solidFill>
                      </a:endParaRPr>
                    </a:p>
                  </a:txBody>
                  <a:tcPr/>
                </a:tc>
              </a:tr>
              <a:tr h="723310">
                <a:tc>
                  <a:txBody>
                    <a:bodyPr/>
                    <a:lstStyle/>
                    <a:p>
                      <a:pPr algn="l">
                        <a:buFont typeface="Arial" pitchFamily="34" charset="0"/>
                        <a:buChar char="•"/>
                      </a:pPr>
                      <a:r>
                        <a:rPr lang="fr-FR" dirty="0" smtClean="0">
                          <a:solidFill>
                            <a:schemeClr val="tx1"/>
                          </a:solidFill>
                        </a:rPr>
                        <a:t> Orienter la suite du plan de traitement</a:t>
                      </a:r>
                      <a:endParaRPr lang="fr-FR" dirty="0">
                        <a:solidFill>
                          <a:schemeClr val="tx1"/>
                        </a:solidFill>
                      </a:endParaRPr>
                    </a:p>
                  </a:txBody>
                  <a:tcPr/>
                </a:tc>
                <a:tc>
                  <a:txBody>
                    <a:bodyPr/>
                    <a:lstStyle/>
                    <a:p>
                      <a:pPr algn="l"/>
                      <a:endParaRPr lang="fr-FR">
                        <a:solidFill>
                          <a:schemeClr val="tx1"/>
                        </a:solidFill>
                      </a:endParaRPr>
                    </a:p>
                  </a:txBody>
                  <a:tcPr/>
                </a:tc>
                <a:tc>
                  <a:txBody>
                    <a:bodyPr/>
                    <a:lstStyle/>
                    <a:p>
                      <a:pPr algn="l"/>
                      <a:endParaRPr lang="fr-FR" dirty="0">
                        <a:solidFill>
                          <a:schemeClr val="tx1"/>
                        </a:solidFill>
                      </a:endParaRPr>
                    </a:p>
                  </a:txBody>
                  <a:tcPr/>
                </a:tc>
              </a:tr>
            </a:tbl>
          </a:graphicData>
        </a:graphic>
      </p:graphicFrame>
      <p:sp>
        <p:nvSpPr>
          <p:cNvPr id="3" name="Rectangle 2"/>
          <p:cNvSpPr/>
          <p:nvPr/>
        </p:nvSpPr>
        <p:spPr>
          <a:xfrm>
            <a:off x="2285984" y="214290"/>
            <a:ext cx="4861139" cy="369332"/>
          </a:xfrm>
          <a:prstGeom prst="rect">
            <a:avLst/>
          </a:prstGeom>
        </p:spPr>
        <p:txBody>
          <a:bodyPr wrap="none">
            <a:spAutoFit/>
          </a:bodyPr>
          <a:lstStyle/>
          <a:p>
            <a:r>
              <a:rPr lang="fr-FR" b="1" dirty="0" smtClean="0">
                <a:latin typeface="Arial" pitchFamily="34" charset="0"/>
                <a:cs typeface="Arial" pitchFamily="34" charset="0"/>
              </a:rPr>
              <a:t>Tableau I : </a:t>
            </a:r>
            <a:r>
              <a:rPr lang="fr-FR" b="1" dirty="0" smtClean="0">
                <a:latin typeface="Arial" pitchFamily="34" charset="0"/>
                <a:cs typeface="Arial" pitchFamily="34" charset="0"/>
              </a:rPr>
              <a:t>Les objectifs de la </a:t>
            </a:r>
            <a:r>
              <a:rPr lang="fr-FR" b="1" dirty="0" err="1" smtClean="0">
                <a:latin typeface="Arial" pitchFamily="34" charset="0"/>
                <a:cs typeface="Arial" pitchFamily="34" charset="0"/>
              </a:rPr>
              <a:t>réevaluation</a:t>
            </a:r>
            <a:r>
              <a:rPr lang="fr-FR" b="1" dirty="0" smtClean="0">
                <a:latin typeface="Arial" pitchFamily="34" charset="0"/>
                <a:cs typeface="Arial" pitchFamily="34" charset="0"/>
              </a:rPr>
              <a:t>.</a:t>
            </a:r>
            <a:endParaRPr lang="fr-FR" b="1"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285728"/>
            <a:ext cx="8072494" cy="523220"/>
          </a:xfrm>
          <a:prstGeom prst="rect">
            <a:avLst/>
          </a:prstGeom>
          <a:noFill/>
        </p:spPr>
        <p:txBody>
          <a:bodyPr wrap="square" rtlCol="0">
            <a:spAutoFit/>
          </a:bodyPr>
          <a:lstStyle/>
          <a:p>
            <a:r>
              <a:rPr lang="fr-FR" sz="2800" b="1" dirty="0" smtClean="0">
                <a:solidFill>
                  <a:srgbClr val="FF0000"/>
                </a:solidFill>
                <a:latin typeface="Arial" pitchFamily="34" charset="0"/>
                <a:cs typeface="Arial" pitchFamily="34" charset="0"/>
              </a:rPr>
              <a:t>6- Moments de la </a:t>
            </a:r>
            <a:r>
              <a:rPr lang="fr-FR" sz="2800" b="1" dirty="0" err="1" smtClean="0">
                <a:solidFill>
                  <a:srgbClr val="FF0000"/>
                </a:solidFill>
                <a:latin typeface="Arial" pitchFamily="34" charset="0"/>
                <a:cs typeface="Arial" pitchFamily="34" charset="0"/>
              </a:rPr>
              <a:t>réevaluation</a:t>
            </a:r>
            <a:endParaRPr lang="fr-FR" sz="2800" b="1" dirty="0" smtClean="0">
              <a:solidFill>
                <a:srgbClr val="FF0000"/>
              </a:solidFill>
              <a:latin typeface="Arial" pitchFamily="34" charset="0"/>
              <a:cs typeface="Arial" pitchFamily="34" charset="0"/>
            </a:endParaRPr>
          </a:p>
        </p:txBody>
      </p:sp>
      <p:sp>
        <p:nvSpPr>
          <p:cNvPr id="3" name="Rectangle 2"/>
          <p:cNvSpPr/>
          <p:nvPr/>
        </p:nvSpPr>
        <p:spPr>
          <a:xfrm>
            <a:off x="428596" y="1142984"/>
            <a:ext cx="6929486" cy="2585323"/>
          </a:xfrm>
          <a:prstGeom prst="rect">
            <a:avLst/>
          </a:prstGeom>
        </p:spPr>
        <p:txBody>
          <a:bodyPr wrap="square">
            <a:spAutoFit/>
          </a:bodyPr>
          <a:lstStyle/>
          <a:p>
            <a:pPr lvl="0"/>
            <a:r>
              <a:rPr lang="fr-FR" dirty="0" smtClean="0">
                <a:solidFill>
                  <a:prstClr val="black"/>
                </a:solidFill>
                <a:latin typeface="Arial" pitchFamily="34" charset="0"/>
                <a:cs typeface="Arial" pitchFamily="34" charset="0"/>
              </a:rPr>
              <a:t>En parodontie, la </a:t>
            </a:r>
            <a:r>
              <a:rPr lang="fr-FR" dirty="0" err="1" smtClean="0">
                <a:solidFill>
                  <a:prstClr val="black"/>
                </a:solidFill>
                <a:latin typeface="Arial" pitchFamily="34" charset="0"/>
                <a:cs typeface="Arial" pitchFamily="34" charset="0"/>
              </a:rPr>
              <a:t>réevaluation</a:t>
            </a:r>
            <a:r>
              <a:rPr lang="fr-FR" dirty="0" smtClean="0">
                <a:solidFill>
                  <a:prstClr val="black"/>
                </a:solidFill>
                <a:latin typeface="Arial" pitchFamily="34" charset="0"/>
                <a:cs typeface="Arial" pitchFamily="34" charset="0"/>
              </a:rPr>
              <a:t> peut être effectuée:</a:t>
            </a:r>
          </a:p>
          <a:p>
            <a:pPr lvl="0">
              <a:lnSpc>
                <a:spcPct val="200000"/>
              </a:lnSpc>
            </a:pPr>
            <a:r>
              <a:rPr lang="fr-FR" dirty="0" smtClean="0">
                <a:solidFill>
                  <a:prstClr val="black"/>
                </a:solidFill>
                <a:latin typeface="Arial" pitchFamily="34" charset="0"/>
                <a:cs typeface="Arial" pitchFamily="34" charset="0"/>
              </a:rPr>
              <a:t> </a:t>
            </a:r>
          </a:p>
          <a:p>
            <a:pPr lvl="0">
              <a:lnSpc>
                <a:spcPct val="200000"/>
              </a:lnSpc>
              <a:buFont typeface="Wingdings" pitchFamily="2" charset="2"/>
              <a:buChar char="Ø"/>
            </a:pPr>
            <a:r>
              <a:rPr lang="fr-FR" dirty="0" smtClean="0">
                <a:solidFill>
                  <a:prstClr val="black"/>
                </a:solidFill>
                <a:latin typeface="Arial" pitchFamily="34" charset="0"/>
                <a:cs typeface="Arial" pitchFamily="34" charset="0"/>
              </a:rPr>
              <a:t>après </a:t>
            </a:r>
            <a:r>
              <a:rPr lang="fr-FR" dirty="0" smtClean="0">
                <a:solidFill>
                  <a:prstClr val="black"/>
                </a:solidFill>
                <a:latin typeface="Arial" pitchFamily="34" charset="0"/>
                <a:cs typeface="Arial" pitchFamily="34" charset="0"/>
              </a:rPr>
              <a:t>thérapeutique étiologique</a:t>
            </a:r>
          </a:p>
          <a:p>
            <a:pPr lvl="0">
              <a:lnSpc>
                <a:spcPct val="200000"/>
              </a:lnSpc>
              <a:buFont typeface="Wingdings" pitchFamily="2" charset="2"/>
              <a:buChar char="Ø"/>
            </a:pPr>
            <a:r>
              <a:rPr lang="fr-FR" dirty="0" smtClean="0">
                <a:solidFill>
                  <a:prstClr val="black"/>
                </a:solidFill>
                <a:latin typeface="Arial" pitchFamily="34" charset="0"/>
                <a:cs typeface="Arial" pitchFamily="34" charset="0"/>
              </a:rPr>
              <a:t>après une phase chirurgicale</a:t>
            </a:r>
          </a:p>
          <a:p>
            <a:pPr lvl="0">
              <a:lnSpc>
                <a:spcPct val="200000"/>
              </a:lnSpc>
              <a:buFont typeface="Wingdings" pitchFamily="2" charset="2"/>
              <a:buChar char="Ø"/>
            </a:pPr>
            <a:r>
              <a:rPr lang="fr-FR" dirty="0" smtClean="0">
                <a:solidFill>
                  <a:prstClr val="black"/>
                </a:solidFill>
                <a:latin typeface="Arial" pitchFamily="34" charset="0"/>
                <a:cs typeface="Arial" pitchFamily="34" charset="0"/>
              </a:rPr>
              <a:t>en phase de maintenance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500042"/>
            <a:ext cx="8698215" cy="523220"/>
          </a:xfrm>
          <a:prstGeom prst="rect">
            <a:avLst/>
          </a:prstGeom>
        </p:spPr>
        <p:txBody>
          <a:bodyPr wrap="none">
            <a:spAutoFit/>
          </a:bodyPr>
          <a:lstStyle/>
          <a:p>
            <a:pPr algn="just"/>
            <a:r>
              <a:rPr lang="fr-FR" sz="2800" b="1" dirty="0" smtClean="0">
                <a:solidFill>
                  <a:srgbClr val="FF0000"/>
                </a:solidFill>
                <a:latin typeface="Arial" pitchFamily="34" charset="0"/>
                <a:cs typeface="Arial" pitchFamily="34" charset="0"/>
              </a:rPr>
              <a:t>6.1- Réévaluation </a:t>
            </a:r>
            <a:r>
              <a:rPr lang="fr-FR" sz="2800" b="1" dirty="0" smtClean="0">
                <a:solidFill>
                  <a:srgbClr val="FF0000"/>
                </a:solidFill>
                <a:latin typeface="Arial" pitchFamily="34" charset="0"/>
                <a:cs typeface="Arial" pitchFamily="34" charset="0"/>
              </a:rPr>
              <a:t>après thérapeutique étiologique</a:t>
            </a:r>
            <a:endParaRPr lang="fr-FR" sz="2800" b="1" dirty="0">
              <a:solidFill>
                <a:srgbClr val="FF0000"/>
              </a:solidFill>
              <a:latin typeface="Arial" pitchFamily="34" charset="0"/>
              <a:cs typeface="Arial" pitchFamily="34" charset="0"/>
            </a:endParaRPr>
          </a:p>
        </p:txBody>
      </p:sp>
      <p:sp>
        <p:nvSpPr>
          <p:cNvPr id="3" name="Rectangle 2"/>
          <p:cNvSpPr/>
          <p:nvPr/>
        </p:nvSpPr>
        <p:spPr>
          <a:xfrm>
            <a:off x="428596" y="1428736"/>
            <a:ext cx="8143932" cy="3139321"/>
          </a:xfrm>
          <a:prstGeom prst="rect">
            <a:avLst/>
          </a:prstGeom>
        </p:spPr>
        <p:txBody>
          <a:bodyPr wrap="square">
            <a:spAutoFit/>
          </a:bodyPr>
          <a:lstStyle/>
          <a:p>
            <a:pPr algn="just"/>
            <a:r>
              <a:rPr lang="fr-FR" dirty="0" smtClean="0">
                <a:latin typeface="Arial" pitchFamily="34" charset="0"/>
                <a:cs typeface="Arial" pitchFamily="34" charset="0"/>
              </a:rPr>
              <a:t>La première réévaluation est réalisée 6 à 9 semaines après la fin de la thérapeutique étiologique.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Ce </a:t>
            </a:r>
            <a:r>
              <a:rPr lang="fr-FR" dirty="0" smtClean="0">
                <a:latin typeface="Arial" pitchFamily="34" charset="0"/>
                <a:cs typeface="Arial" pitchFamily="34" charset="0"/>
              </a:rPr>
              <a:t>délai est nécessaire, après surfaçages radiculaires, pour obtenir une cicatrisation de l’attache </a:t>
            </a:r>
            <a:r>
              <a:rPr lang="fr-FR" dirty="0" err="1" smtClean="0">
                <a:latin typeface="Arial" pitchFamily="34" charset="0"/>
                <a:cs typeface="Arial" pitchFamily="34" charset="0"/>
              </a:rPr>
              <a:t>épithélio</a:t>
            </a:r>
            <a:r>
              <a:rPr lang="fr-FR" dirty="0" smtClean="0">
                <a:latin typeface="Arial" pitchFamily="34" charset="0"/>
                <a:cs typeface="Arial" pitchFamily="34" charset="0"/>
              </a:rPr>
              <a:t>-conjonctive </a:t>
            </a:r>
            <a:r>
              <a:rPr lang="fr-FR" dirty="0" smtClean="0">
                <a:latin typeface="Arial" pitchFamily="34" charset="0"/>
                <a:cs typeface="Arial" pitchFamily="34" charset="0"/>
              </a:rPr>
              <a:t>(</a:t>
            </a:r>
            <a:r>
              <a:rPr lang="fr-FR" dirty="0" err="1" smtClean="0">
                <a:latin typeface="Arial" pitchFamily="34" charset="0"/>
                <a:cs typeface="Arial" pitchFamily="34" charset="0"/>
              </a:rPr>
              <a:t>Beuchat</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2001).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Cette </a:t>
            </a:r>
            <a:r>
              <a:rPr lang="fr-FR" dirty="0" smtClean="0">
                <a:latin typeface="Arial" pitchFamily="34" charset="0"/>
                <a:cs typeface="Arial" pitchFamily="34" charset="0"/>
              </a:rPr>
              <a:t>première réévaluation a plusieurs objectifs.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Effectivement</a:t>
            </a:r>
            <a:r>
              <a:rPr lang="fr-FR" dirty="0" smtClean="0">
                <a:latin typeface="Arial" pitchFamily="34" charset="0"/>
                <a:cs typeface="Arial" pitchFamily="34" charset="0"/>
              </a:rPr>
              <a:t>, la thérapeutique étiologique qui comprend l’enseignement du contrôle de plaque, des détartrages supra et </a:t>
            </a:r>
            <a:r>
              <a:rPr lang="fr-FR" dirty="0" smtClean="0">
                <a:latin typeface="Arial" pitchFamily="34" charset="0"/>
                <a:cs typeface="Arial" pitchFamily="34" charset="0"/>
              </a:rPr>
              <a:t>sous-gingivaux </a:t>
            </a:r>
            <a:r>
              <a:rPr lang="fr-FR" dirty="0" smtClean="0">
                <a:latin typeface="Arial" pitchFamily="34" charset="0"/>
                <a:cs typeface="Arial" pitchFamily="34" charset="0"/>
              </a:rPr>
              <a:t>et des surfaçages radiculaires, constitue une phase primordiale du plan de traitement parodontal. </a:t>
            </a:r>
            <a:endParaRPr lang="fr-FR"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596" y="785794"/>
            <a:ext cx="8143932" cy="3693319"/>
          </a:xfrm>
          <a:prstGeom prst="rect">
            <a:avLst/>
          </a:prstGeom>
        </p:spPr>
        <p:txBody>
          <a:bodyPr wrap="square">
            <a:spAutoFit/>
          </a:bodyPr>
          <a:lstStyle/>
          <a:p>
            <a:pPr algn="just"/>
            <a:r>
              <a:rPr lang="fr-FR" dirty="0" smtClean="0">
                <a:latin typeface="Arial" pitchFamily="34" charset="0"/>
                <a:cs typeface="Arial" pitchFamily="34" charset="0"/>
              </a:rPr>
              <a:t>Dès </a:t>
            </a:r>
            <a:r>
              <a:rPr lang="fr-FR" dirty="0" smtClean="0">
                <a:latin typeface="Arial" pitchFamily="34" charset="0"/>
                <a:cs typeface="Arial" pitchFamily="34" charset="0"/>
              </a:rPr>
              <a:t>lors, il devient impératif d’évaluer l’indispensable coopération du patient sans laquelle le traitement ne peut-être mené à bien.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L’appréciation </a:t>
            </a:r>
            <a:r>
              <a:rPr lang="fr-FR" dirty="0" smtClean="0">
                <a:latin typeface="Arial" pitchFamily="34" charset="0"/>
                <a:cs typeface="Arial" pitchFamily="34" charset="0"/>
              </a:rPr>
              <a:t>de la réponse tissulaire à cette séquence thérapeutique est également un pré-requis qui va permettre d’appréhender la capacité de réponse de l’hôte, mais qui peut aussi préciser, en dépit des réserves mentionnées, l’utilité d’outils diagnostics complémentaires tels les tests bactériens ou génétiques, si la réponse obtenue ne paraît pas conforme à l’estimation initiale.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Enfin</a:t>
            </a:r>
            <a:r>
              <a:rPr lang="fr-FR" dirty="0" smtClean="0">
                <a:latin typeface="Arial" pitchFamily="34" charset="0"/>
                <a:cs typeface="Arial" pitchFamily="34" charset="0"/>
              </a:rPr>
              <a:t>, l’orientation de la suite du plan de traitement constitue la décision majeure de cette première réévaluation. Ce moment est crucial car il détermine le bien fondé de passer à une phase suivante du traitement</a:t>
            </a:r>
            <a:r>
              <a:rPr lang="fr-FR" dirty="0" smtClean="0">
                <a:latin typeface="Arial" pitchFamily="34" charset="0"/>
                <a:cs typeface="Arial" pitchFamily="34"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2136339"/>
            <a:ext cx="7500990" cy="2585323"/>
          </a:xfrm>
          <a:prstGeom prst="rect">
            <a:avLst/>
          </a:prstGeom>
        </p:spPr>
        <p:txBody>
          <a:bodyPr wrap="square">
            <a:spAutoFit/>
          </a:bodyPr>
          <a:lstStyle/>
          <a:p>
            <a:pPr algn="just">
              <a:buFont typeface="Wingdings" pitchFamily="2" charset="2"/>
              <a:buChar char="Ø"/>
            </a:pPr>
            <a:r>
              <a:rPr lang="fr-FR" dirty="0" smtClean="0">
                <a:latin typeface="Arial" pitchFamily="34" charset="0"/>
                <a:cs typeface="Arial" pitchFamily="34" charset="0"/>
              </a:rPr>
              <a:t>Le traitement des maladies parodontales est réalisé par séquences successives</a:t>
            </a:r>
            <a:r>
              <a:rPr lang="fr-FR" dirty="0" smtClean="0">
                <a:latin typeface="Arial" pitchFamily="34" charset="0"/>
                <a:cs typeface="Arial" pitchFamily="34" charset="0"/>
              </a:rPr>
              <a:t>.</a:t>
            </a:r>
          </a:p>
          <a:p>
            <a:pPr algn="just"/>
            <a:r>
              <a:rPr lang="fr-FR" dirty="0" smtClean="0">
                <a:latin typeface="Arial" pitchFamily="34" charset="0"/>
                <a:cs typeface="Arial" pitchFamily="34" charset="0"/>
              </a:rPr>
              <a:t> </a:t>
            </a:r>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L’estimation de chacun des résultats obtenus détermine l’orientation de l’étape suivante.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buFont typeface="Wingdings" pitchFamily="2" charset="2"/>
              <a:buChar char="Ø"/>
            </a:pPr>
            <a:r>
              <a:rPr lang="fr-FR" b="1" i="1" dirty="0" smtClean="0">
                <a:latin typeface="Arial" pitchFamily="34" charset="0"/>
                <a:cs typeface="Arial" pitchFamily="34" charset="0"/>
              </a:rPr>
              <a:t>Ces différentes réévaluations </a:t>
            </a:r>
            <a:r>
              <a:rPr lang="fr-FR" dirty="0" smtClean="0">
                <a:latin typeface="Arial" pitchFamily="34" charset="0"/>
                <a:cs typeface="Arial" pitchFamily="34" charset="0"/>
              </a:rPr>
              <a:t>s’effectuent sur les plans clinique, radiographique ou microbiologique après la thérapeutique étiologique, après une phase chirurgicale et en phase de maintenance. </a:t>
            </a:r>
            <a:endParaRPr lang="fr-FR" dirty="0">
              <a:latin typeface="Arial" pitchFamily="34" charset="0"/>
              <a:cs typeface="Arial" pitchFamily="34" charset="0"/>
            </a:endParaRPr>
          </a:p>
        </p:txBody>
      </p:sp>
      <p:sp>
        <p:nvSpPr>
          <p:cNvPr id="3" name="Rectangle 2"/>
          <p:cNvSpPr/>
          <p:nvPr/>
        </p:nvSpPr>
        <p:spPr>
          <a:xfrm>
            <a:off x="500034" y="357166"/>
            <a:ext cx="2701381" cy="523220"/>
          </a:xfrm>
          <a:prstGeom prst="rect">
            <a:avLst/>
          </a:prstGeom>
        </p:spPr>
        <p:txBody>
          <a:bodyPr wrap="none">
            <a:spAutoFit/>
          </a:bodyPr>
          <a:lstStyle/>
          <a:p>
            <a:r>
              <a:rPr lang="fr-FR" sz="2800" b="1" dirty="0" smtClean="0">
                <a:solidFill>
                  <a:srgbClr val="FF0000"/>
                </a:solidFill>
                <a:latin typeface="Arial" pitchFamily="34" charset="0"/>
                <a:cs typeface="Arial" pitchFamily="34" charset="0"/>
              </a:rPr>
              <a:t>1- Introduction</a:t>
            </a:r>
            <a:endParaRPr lang="fr-FR" sz="2800" b="1" dirty="0">
              <a:solidFill>
                <a:srgbClr val="FF0000"/>
              </a:solidFill>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85728"/>
            <a:ext cx="8143932" cy="646331"/>
          </a:xfrm>
          <a:prstGeom prst="rect">
            <a:avLst/>
          </a:prstGeom>
        </p:spPr>
        <p:txBody>
          <a:bodyPr wrap="square">
            <a:spAutoFit/>
          </a:bodyPr>
          <a:lstStyle/>
          <a:p>
            <a:pPr algn="just"/>
            <a:r>
              <a:rPr lang="fr-FR" dirty="0" smtClean="0">
                <a:latin typeface="Arial" pitchFamily="34" charset="0"/>
                <a:cs typeface="Arial" pitchFamily="34" charset="0"/>
              </a:rPr>
              <a:t>Différentes </a:t>
            </a:r>
            <a:r>
              <a:rPr lang="fr-FR" dirty="0" smtClean="0">
                <a:latin typeface="Arial" pitchFamily="34" charset="0"/>
                <a:cs typeface="Arial" pitchFamily="34" charset="0"/>
              </a:rPr>
              <a:t>situations peuvent se présenter lors de cette première réévaluation (Tableau II) :</a:t>
            </a:r>
            <a:endParaRPr lang="fr-FR" dirty="0">
              <a:latin typeface="Arial" pitchFamily="34" charset="0"/>
              <a:cs typeface="Arial" pitchFamily="34" charset="0"/>
            </a:endParaRPr>
          </a:p>
        </p:txBody>
      </p:sp>
      <p:pic>
        <p:nvPicPr>
          <p:cNvPr id="4" name="Picture 2"/>
          <p:cNvPicPr>
            <a:picLocks noChangeAspect="1" noChangeArrowheads="1"/>
          </p:cNvPicPr>
          <p:nvPr/>
        </p:nvPicPr>
        <p:blipFill>
          <a:blip r:embed="rId2"/>
          <a:srcRect/>
          <a:stretch>
            <a:fillRect/>
          </a:stretch>
        </p:blipFill>
        <p:spPr bwMode="auto">
          <a:xfrm>
            <a:off x="1428728" y="1142984"/>
            <a:ext cx="6072230" cy="4729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186324"/>
            <a:ext cx="8643998" cy="4385816"/>
          </a:xfrm>
          <a:prstGeom prst="rect">
            <a:avLst/>
          </a:prstGeom>
        </p:spPr>
        <p:txBody>
          <a:bodyPr wrap="square">
            <a:spAutoFit/>
          </a:bodyPr>
          <a:lstStyle/>
          <a:p>
            <a:pPr algn="just"/>
            <a:r>
              <a:rPr lang="fr-FR" dirty="0" smtClean="0">
                <a:latin typeface="Arial" pitchFamily="34" charset="0"/>
                <a:cs typeface="Arial" pitchFamily="34" charset="0"/>
              </a:rPr>
              <a:t>La deuxième réévaluation intervient après chirurgie parodontale lorsque cette phase aura été jugée nécessaire.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Une </a:t>
            </a:r>
            <a:r>
              <a:rPr lang="fr-FR" dirty="0" smtClean="0">
                <a:latin typeface="Arial" pitchFamily="34" charset="0"/>
                <a:cs typeface="Arial" pitchFamily="34" charset="0"/>
              </a:rPr>
              <a:t>première évaluation des résultats obtenus ne peut se faire avant 3 mois, délai minimum de cicatrisation (Bouchard et Etienne 1993).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Il </a:t>
            </a:r>
            <a:r>
              <a:rPr lang="fr-FR" dirty="0" smtClean="0">
                <a:latin typeface="Arial" pitchFamily="34" charset="0"/>
                <a:cs typeface="Arial" pitchFamily="34" charset="0"/>
              </a:rPr>
              <a:t>est alors impératif de vérifier, avec les moyens cliniques et radiographiques mentionnés, que l’objectif, fixé avant la phase chirurgicale, est en voie d’être atteint et que les résultats sont conformes aux prévisions.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Dans </a:t>
            </a:r>
            <a:r>
              <a:rPr lang="fr-FR" dirty="0" smtClean="0">
                <a:latin typeface="Arial" pitchFamily="34" charset="0"/>
                <a:cs typeface="Arial" pitchFamily="34" charset="0"/>
              </a:rPr>
              <a:t>cette situation, la thérapeutique de maintenance est engagée. En cas de résultats non conformes ou non satisfaisants, l’objectif thérapeutique est modifié et géré dans le sens de la situation nouvellement acquise en tenant compte d’un pronostic réservé</a:t>
            </a:r>
            <a:r>
              <a:rPr lang="fr-FR" dirty="0" smtClean="0">
                <a:latin typeface="Arial" pitchFamily="34" charset="0"/>
                <a:cs typeface="Arial" pitchFamily="34" charset="0"/>
              </a:rPr>
              <a:t>.</a:t>
            </a:r>
          </a:p>
        </p:txBody>
      </p:sp>
      <p:sp>
        <p:nvSpPr>
          <p:cNvPr id="3" name="Rectangle 2"/>
          <p:cNvSpPr/>
          <p:nvPr/>
        </p:nvSpPr>
        <p:spPr>
          <a:xfrm>
            <a:off x="214282" y="214290"/>
            <a:ext cx="8318303" cy="523220"/>
          </a:xfrm>
          <a:prstGeom prst="rect">
            <a:avLst/>
          </a:prstGeom>
        </p:spPr>
        <p:txBody>
          <a:bodyPr wrap="none">
            <a:spAutoFit/>
          </a:bodyPr>
          <a:lstStyle/>
          <a:p>
            <a:pPr algn="just"/>
            <a:r>
              <a:rPr lang="fr-FR" sz="2800" b="1" dirty="0" smtClean="0">
                <a:solidFill>
                  <a:srgbClr val="FF0000"/>
                </a:solidFill>
                <a:latin typeface="Arial" pitchFamily="34" charset="0"/>
                <a:cs typeface="Arial" pitchFamily="34" charset="0"/>
              </a:rPr>
              <a:t>6.2- Réévaluation </a:t>
            </a:r>
            <a:r>
              <a:rPr lang="fr-FR" sz="2800" b="1" dirty="0" smtClean="0">
                <a:solidFill>
                  <a:srgbClr val="FF0000"/>
                </a:solidFill>
                <a:latin typeface="Arial" pitchFamily="34" charset="0"/>
                <a:cs typeface="Arial" pitchFamily="34" charset="0"/>
              </a:rPr>
              <a:t>après une phase chirurgicale </a:t>
            </a:r>
            <a:endParaRPr lang="fr-FR" sz="28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500042"/>
            <a:ext cx="7720383" cy="523220"/>
          </a:xfrm>
          <a:prstGeom prst="rect">
            <a:avLst/>
          </a:prstGeom>
        </p:spPr>
        <p:txBody>
          <a:bodyPr wrap="none">
            <a:spAutoFit/>
          </a:bodyPr>
          <a:lstStyle/>
          <a:p>
            <a:pPr algn="just"/>
            <a:r>
              <a:rPr lang="fr-FR" sz="2800" b="1" dirty="0" smtClean="0">
                <a:solidFill>
                  <a:srgbClr val="FF0000"/>
                </a:solidFill>
                <a:latin typeface="Arial" pitchFamily="34" charset="0"/>
                <a:cs typeface="Arial" pitchFamily="34" charset="0"/>
              </a:rPr>
              <a:t>6.3- Réévaluation </a:t>
            </a:r>
            <a:r>
              <a:rPr lang="fr-FR" sz="2800" b="1" dirty="0" smtClean="0">
                <a:solidFill>
                  <a:srgbClr val="FF0000"/>
                </a:solidFill>
                <a:latin typeface="Arial" pitchFamily="34" charset="0"/>
                <a:cs typeface="Arial" pitchFamily="34" charset="0"/>
              </a:rPr>
              <a:t>en phase de maintenance </a:t>
            </a:r>
            <a:endParaRPr lang="fr-FR" sz="2800" b="1" dirty="0">
              <a:solidFill>
                <a:srgbClr val="FF0000"/>
              </a:solidFill>
              <a:latin typeface="Arial" pitchFamily="34" charset="0"/>
              <a:cs typeface="Arial" pitchFamily="34" charset="0"/>
            </a:endParaRPr>
          </a:p>
        </p:txBody>
      </p:sp>
      <p:sp>
        <p:nvSpPr>
          <p:cNvPr id="3" name="Rectangle 2"/>
          <p:cNvSpPr/>
          <p:nvPr/>
        </p:nvSpPr>
        <p:spPr>
          <a:xfrm>
            <a:off x="285720" y="1142984"/>
            <a:ext cx="8001056" cy="5493812"/>
          </a:xfrm>
          <a:prstGeom prst="rect">
            <a:avLst/>
          </a:prstGeom>
        </p:spPr>
        <p:txBody>
          <a:bodyPr wrap="square">
            <a:spAutoFit/>
          </a:bodyPr>
          <a:lstStyle/>
          <a:p>
            <a:pPr algn="just">
              <a:lnSpc>
                <a:spcPct val="150000"/>
              </a:lnSpc>
            </a:pPr>
            <a:r>
              <a:rPr lang="fr-FR" dirty="0" smtClean="0">
                <a:latin typeface="Arial" pitchFamily="34" charset="0"/>
                <a:cs typeface="Arial" pitchFamily="34" charset="0"/>
              </a:rPr>
              <a:t>Des séances de maintenance sont nécessaires tous les 3 à 6 mois (</a:t>
            </a:r>
            <a:r>
              <a:rPr lang="fr-FR" dirty="0" err="1" smtClean="0">
                <a:latin typeface="Arial" pitchFamily="34" charset="0"/>
                <a:cs typeface="Arial" pitchFamily="34" charset="0"/>
              </a:rPr>
              <a:t>Nabers</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1988).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A </a:t>
            </a:r>
            <a:r>
              <a:rPr lang="fr-FR" dirty="0" smtClean="0">
                <a:latin typeface="Arial" pitchFamily="34" charset="0"/>
                <a:cs typeface="Arial" pitchFamily="34" charset="0"/>
              </a:rPr>
              <a:t>cette occasion, seules des réévaluations permettront de contrôler la stabilité obtenue, d’évaluer les résultats à long terme (</a:t>
            </a:r>
            <a:r>
              <a:rPr lang="fr-FR" dirty="0" err="1" smtClean="0">
                <a:latin typeface="Arial" pitchFamily="34" charset="0"/>
                <a:cs typeface="Arial" pitchFamily="34" charset="0"/>
              </a:rPr>
              <a:t>Fig</a:t>
            </a:r>
            <a:r>
              <a:rPr lang="fr-FR" dirty="0" smtClean="0">
                <a:latin typeface="Arial" pitchFamily="34" charset="0"/>
                <a:cs typeface="Arial" pitchFamily="34" charset="0"/>
              </a:rPr>
              <a:t> 7a-b-c), mais aussi de modifier une fréquence de maintenance voire d’intercepter une éventuelle récidive (</a:t>
            </a:r>
            <a:r>
              <a:rPr lang="fr-FR" dirty="0" err="1" smtClean="0">
                <a:latin typeface="Arial" pitchFamily="34" charset="0"/>
                <a:cs typeface="Arial" pitchFamily="34" charset="0"/>
              </a:rPr>
              <a:t>Fig</a:t>
            </a:r>
            <a:r>
              <a:rPr lang="fr-FR" dirty="0" smtClean="0">
                <a:latin typeface="Arial" pitchFamily="34" charset="0"/>
                <a:cs typeface="Arial" pitchFamily="34" charset="0"/>
              </a:rPr>
              <a:t> 1c-d).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Ainsi </a:t>
            </a:r>
            <a:r>
              <a:rPr lang="fr-FR" dirty="0" smtClean="0">
                <a:latin typeface="Arial" pitchFamily="34" charset="0"/>
                <a:cs typeface="Arial" pitchFamily="34" charset="0"/>
              </a:rPr>
              <a:t>les objectifs fixés lors des différentes réévaluations mettent en évidence l’enjeu de cette phase du traitement (Tableau II).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Sans </a:t>
            </a:r>
            <a:r>
              <a:rPr lang="fr-FR" dirty="0" smtClean="0">
                <a:latin typeface="Arial" pitchFamily="34" charset="0"/>
                <a:cs typeface="Arial" pitchFamily="34" charset="0"/>
              </a:rPr>
              <a:t>cette analyse, l’adaptation judicieuse du plan de traitement ne peut valablement s’effectuer (Tableau IV). </a:t>
            </a: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214282" y="857232"/>
          <a:ext cx="8715436" cy="5435565"/>
        </p:xfrm>
        <a:graphic>
          <a:graphicData uri="http://schemas.openxmlformats.org/drawingml/2006/table">
            <a:tbl>
              <a:tblPr firstRow="1" bandRow="1">
                <a:tableStyleId>{5C22544A-7EE6-4342-B048-85BDC9FD1C3A}</a:tableStyleId>
              </a:tblPr>
              <a:tblGrid>
                <a:gridCol w="1143008"/>
                <a:gridCol w="2428892"/>
                <a:gridCol w="2357454"/>
                <a:gridCol w="2786082"/>
              </a:tblGrid>
              <a:tr h="559775">
                <a:tc>
                  <a:txBody>
                    <a:bodyPr/>
                    <a:lstStyle/>
                    <a:p>
                      <a:endParaRPr lang="fr-FR" sz="1600" dirty="0">
                        <a:latin typeface="Arial" pitchFamily="34" charset="0"/>
                        <a:cs typeface="Arial" pitchFamily="34" charset="0"/>
                      </a:endParaRPr>
                    </a:p>
                  </a:txBody>
                  <a:tcPr/>
                </a:tc>
                <a:tc>
                  <a:txBody>
                    <a:bodyPr/>
                    <a:lstStyle/>
                    <a:p>
                      <a:r>
                        <a:rPr lang="fr-FR" sz="1600" dirty="0" smtClean="0">
                          <a:latin typeface="Arial" pitchFamily="34" charset="0"/>
                          <a:cs typeface="Arial" pitchFamily="34" charset="0"/>
                        </a:rPr>
                        <a:t>Réévaluation clinique</a:t>
                      </a:r>
                      <a:endParaRPr lang="fr-FR" sz="1600" dirty="0">
                        <a:latin typeface="Arial" pitchFamily="34" charset="0"/>
                        <a:cs typeface="Arial" pitchFamily="34" charset="0"/>
                      </a:endParaRPr>
                    </a:p>
                  </a:txBody>
                  <a:tcPr/>
                </a:tc>
                <a:tc>
                  <a:txBody>
                    <a:bodyPr/>
                    <a:lstStyle/>
                    <a:p>
                      <a:r>
                        <a:rPr lang="fr-FR" sz="1600" dirty="0" smtClean="0">
                          <a:latin typeface="Arial" pitchFamily="34" charset="0"/>
                          <a:cs typeface="Arial" pitchFamily="34" charset="0"/>
                        </a:rPr>
                        <a:t>Réévaluation radiographique</a:t>
                      </a:r>
                      <a:endParaRPr lang="fr-FR" sz="1600" dirty="0">
                        <a:latin typeface="Arial" pitchFamily="34" charset="0"/>
                        <a:cs typeface="Arial" pitchFamily="34" charset="0"/>
                      </a:endParaRPr>
                    </a:p>
                  </a:txBody>
                  <a:tcPr/>
                </a:tc>
                <a:tc>
                  <a:txBody>
                    <a:bodyPr/>
                    <a:lstStyle/>
                    <a:p>
                      <a:r>
                        <a:rPr lang="fr-FR" sz="1600" dirty="0" smtClean="0">
                          <a:latin typeface="Arial" pitchFamily="34" charset="0"/>
                          <a:cs typeface="Arial" pitchFamily="34" charset="0"/>
                        </a:rPr>
                        <a:t>Réévaluation microbiologique</a:t>
                      </a:r>
                      <a:endParaRPr lang="fr-FR" sz="1600" dirty="0">
                        <a:latin typeface="Arial" pitchFamily="34" charset="0"/>
                        <a:cs typeface="Arial" pitchFamily="34" charset="0"/>
                      </a:endParaRPr>
                    </a:p>
                  </a:txBody>
                  <a:tcPr/>
                </a:tc>
              </a:tr>
              <a:tr h="1759294">
                <a:tc>
                  <a:txBody>
                    <a:bodyPr/>
                    <a:lstStyle/>
                    <a:p>
                      <a:r>
                        <a:rPr lang="fr-FR" sz="1600" dirty="0" smtClean="0">
                          <a:latin typeface="Arial" pitchFamily="34" charset="0"/>
                          <a:cs typeface="Arial" pitchFamily="34" charset="0"/>
                        </a:rPr>
                        <a:t>Quand</a:t>
                      </a:r>
                      <a:endParaRPr lang="fr-FR" sz="1600" dirty="0">
                        <a:latin typeface="Arial" pitchFamily="34" charset="0"/>
                        <a:cs typeface="Arial" pitchFamily="34" charset="0"/>
                      </a:endParaRPr>
                    </a:p>
                  </a:txBody>
                  <a:tcPr/>
                </a:tc>
                <a:tc>
                  <a:txBody>
                    <a:bodyPr/>
                    <a:lstStyle/>
                    <a:p>
                      <a:r>
                        <a:rPr lang="fr-FR" sz="1600" dirty="0" smtClean="0">
                          <a:latin typeface="Arial" pitchFamily="34" charset="0"/>
                          <a:cs typeface="Arial" pitchFamily="34" charset="0"/>
                        </a:rPr>
                        <a:t>•Après chaque étape du traitement</a:t>
                      </a:r>
                      <a:endParaRPr lang="fr-FR" sz="1600" dirty="0">
                        <a:latin typeface="Arial" pitchFamily="34" charset="0"/>
                        <a:cs typeface="Arial" pitchFamily="34" charset="0"/>
                      </a:endParaRPr>
                    </a:p>
                  </a:txBody>
                  <a:tcPr/>
                </a:tc>
                <a:tc>
                  <a:txBody>
                    <a:bodyPr/>
                    <a:lstStyle/>
                    <a:p>
                      <a:pPr>
                        <a:buFont typeface="Arial" pitchFamily="34" charset="0"/>
                        <a:buChar char="•"/>
                      </a:pPr>
                      <a:r>
                        <a:rPr lang="fr-FR" sz="1600" dirty="0" smtClean="0">
                          <a:latin typeface="Arial" pitchFamily="34" charset="0"/>
                          <a:cs typeface="Arial" pitchFamily="34" charset="0"/>
                        </a:rPr>
                        <a:t> En contrôle post-chirurgical à 6, 12 ou 18 mois </a:t>
                      </a:r>
                    </a:p>
                    <a:p>
                      <a:r>
                        <a:rPr lang="fr-FR" sz="1600" dirty="0" smtClean="0">
                          <a:latin typeface="Arial" pitchFamily="34" charset="0"/>
                          <a:cs typeface="Arial" pitchFamily="34" charset="0"/>
                        </a:rPr>
                        <a:t>• En phase de maintenance tous les 3 ans (sauf modifications cliniques)</a:t>
                      </a:r>
                      <a:endParaRPr lang="fr-FR" sz="1600" dirty="0">
                        <a:latin typeface="Arial" pitchFamily="34" charset="0"/>
                        <a:cs typeface="Arial" pitchFamily="34" charset="0"/>
                      </a:endParaRPr>
                    </a:p>
                  </a:txBody>
                  <a:tcPr/>
                </a:tc>
                <a:tc>
                  <a:txBody>
                    <a:bodyPr/>
                    <a:lstStyle/>
                    <a:p>
                      <a:pPr>
                        <a:buFont typeface="Arial" pitchFamily="34" charset="0"/>
                        <a:buChar char="•"/>
                      </a:pPr>
                      <a:r>
                        <a:rPr lang="fr-FR" sz="1600" dirty="0" smtClean="0">
                          <a:latin typeface="Arial" pitchFamily="34" charset="0"/>
                          <a:cs typeface="Arial" pitchFamily="34" charset="0"/>
                        </a:rPr>
                        <a:t> Réponse tissulaire non conforme aux résultats escomptés </a:t>
                      </a:r>
                    </a:p>
                    <a:p>
                      <a:pPr>
                        <a:buFont typeface="Arial" pitchFamily="34" charset="0"/>
                        <a:buChar char="•"/>
                      </a:pPr>
                      <a:r>
                        <a:rPr lang="fr-FR" sz="1600" dirty="0" smtClean="0">
                          <a:latin typeface="Arial" pitchFamily="34" charset="0"/>
                          <a:cs typeface="Arial" pitchFamily="34" charset="0"/>
                        </a:rPr>
                        <a:t> Après traitement étiologique </a:t>
                      </a:r>
                    </a:p>
                    <a:p>
                      <a:pPr>
                        <a:buFont typeface="Arial" pitchFamily="34" charset="0"/>
                        <a:buChar char="•"/>
                      </a:pPr>
                      <a:r>
                        <a:rPr lang="fr-FR" sz="1600" dirty="0" smtClean="0">
                          <a:latin typeface="Arial" pitchFamily="34" charset="0"/>
                          <a:cs typeface="Arial" pitchFamily="34" charset="0"/>
                        </a:rPr>
                        <a:t> Après phase chirurgicale </a:t>
                      </a:r>
                    </a:p>
                    <a:p>
                      <a:pPr>
                        <a:buFont typeface="Arial" pitchFamily="34" charset="0"/>
                        <a:buChar char="•"/>
                      </a:pPr>
                      <a:r>
                        <a:rPr lang="fr-FR" sz="1600" dirty="0" smtClean="0">
                          <a:latin typeface="Arial" pitchFamily="34" charset="0"/>
                          <a:cs typeface="Arial" pitchFamily="34" charset="0"/>
                        </a:rPr>
                        <a:t> En phase de maintenance</a:t>
                      </a:r>
                      <a:endParaRPr lang="fr-FR" sz="1600" dirty="0">
                        <a:latin typeface="Arial" pitchFamily="34" charset="0"/>
                        <a:cs typeface="Arial" pitchFamily="34" charset="0"/>
                      </a:endParaRPr>
                    </a:p>
                  </a:txBody>
                  <a:tcPr/>
                </a:tc>
              </a:tr>
              <a:tr h="559775">
                <a:tc>
                  <a:txBody>
                    <a:bodyPr/>
                    <a:lstStyle/>
                    <a:p>
                      <a:r>
                        <a:rPr lang="fr-FR" sz="1600" dirty="0" smtClean="0">
                          <a:latin typeface="Arial" pitchFamily="34" charset="0"/>
                          <a:cs typeface="Arial" pitchFamily="34" charset="0"/>
                        </a:rPr>
                        <a:t>Comment </a:t>
                      </a:r>
                      <a:endParaRPr lang="fr-FR" sz="1600" dirty="0">
                        <a:latin typeface="Arial" pitchFamily="34" charset="0"/>
                        <a:cs typeface="Arial" pitchFamily="34" charset="0"/>
                      </a:endParaRPr>
                    </a:p>
                  </a:txBody>
                  <a:tcPr/>
                </a:tc>
                <a:tc>
                  <a:txBody>
                    <a:bodyPr/>
                    <a:lstStyle/>
                    <a:p>
                      <a:pPr>
                        <a:buFont typeface="Arial" pitchFamily="34" charset="0"/>
                        <a:buChar char="•"/>
                      </a:pPr>
                      <a:r>
                        <a:rPr lang="fr-FR" sz="1600" dirty="0" smtClean="0">
                          <a:latin typeface="Arial" pitchFamily="34" charset="0"/>
                          <a:cs typeface="Arial" pitchFamily="34" charset="0"/>
                        </a:rPr>
                        <a:t> Examen clinique </a:t>
                      </a:r>
                    </a:p>
                    <a:p>
                      <a:r>
                        <a:rPr lang="fr-FR" sz="1600" dirty="0" smtClean="0">
                          <a:latin typeface="Arial" pitchFamily="34" charset="0"/>
                          <a:cs typeface="Arial" pitchFamily="34" charset="0"/>
                        </a:rPr>
                        <a:t>• Sondage</a:t>
                      </a:r>
                      <a:endParaRPr lang="fr-FR" sz="1600" dirty="0">
                        <a:latin typeface="Arial" pitchFamily="34" charset="0"/>
                        <a:cs typeface="Arial" pitchFamily="34" charset="0"/>
                      </a:endParaRPr>
                    </a:p>
                  </a:txBody>
                  <a:tcPr/>
                </a:tc>
                <a:tc>
                  <a:txBody>
                    <a:bodyPr/>
                    <a:lstStyle/>
                    <a:p>
                      <a:r>
                        <a:rPr lang="fr-FR" sz="1600" dirty="0" smtClean="0">
                          <a:latin typeface="Arial" pitchFamily="34" charset="0"/>
                          <a:cs typeface="Arial" pitchFamily="34" charset="0"/>
                        </a:rPr>
                        <a:t>• Radiographies </a:t>
                      </a:r>
                      <a:r>
                        <a:rPr lang="fr-FR" sz="1600" dirty="0" err="1" smtClean="0">
                          <a:latin typeface="Arial" pitchFamily="34" charset="0"/>
                          <a:cs typeface="Arial" pitchFamily="34" charset="0"/>
                        </a:rPr>
                        <a:t>rétroalvéolaires</a:t>
                      </a:r>
                      <a:endParaRPr lang="fr-FR" sz="1600" dirty="0" smtClean="0">
                        <a:latin typeface="Arial" pitchFamily="34" charset="0"/>
                        <a:cs typeface="Arial" pitchFamily="34" charset="0"/>
                      </a:endParaRPr>
                    </a:p>
                  </a:txBody>
                  <a:tcPr/>
                </a:tc>
                <a:tc>
                  <a:txBody>
                    <a:bodyPr/>
                    <a:lstStyle/>
                    <a:p>
                      <a:r>
                        <a:rPr lang="fr-FR" sz="1600" dirty="0" smtClean="0">
                          <a:latin typeface="Arial" pitchFamily="34" charset="0"/>
                          <a:cs typeface="Arial" pitchFamily="34" charset="0"/>
                        </a:rPr>
                        <a:t>• Cultures</a:t>
                      </a:r>
                    </a:p>
                    <a:p>
                      <a:r>
                        <a:rPr lang="fr-FR" sz="1600" dirty="0" smtClean="0">
                          <a:latin typeface="Arial" pitchFamily="34" charset="0"/>
                          <a:cs typeface="Arial" pitchFamily="34" charset="0"/>
                        </a:rPr>
                        <a:t>• Sondes </a:t>
                      </a:r>
                    </a:p>
                  </a:txBody>
                  <a:tcPr/>
                </a:tc>
              </a:tr>
              <a:tr h="2479005">
                <a:tc>
                  <a:txBody>
                    <a:bodyPr/>
                    <a:lstStyle/>
                    <a:p>
                      <a:r>
                        <a:rPr lang="fr-FR" sz="1600" dirty="0" smtClean="0">
                          <a:latin typeface="Arial" pitchFamily="34" charset="0"/>
                          <a:cs typeface="Arial" pitchFamily="34" charset="0"/>
                        </a:rPr>
                        <a:t>Quoi</a:t>
                      </a:r>
                      <a:endParaRPr lang="fr-FR" sz="1600" dirty="0">
                        <a:latin typeface="Arial" pitchFamily="34" charset="0"/>
                        <a:cs typeface="Arial" pitchFamily="34" charset="0"/>
                      </a:endParaRPr>
                    </a:p>
                  </a:txBody>
                  <a:tcPr/>
                </a:tc>
                <a:tc>
                  <a:txBody>
                    <a:bodyPr/>
                    <a:lstStyle/>
                    <a:p>
                      <a:r>
                        <a:rPr lang="fr-FR" sz="1600" dirty="0" smtClean="0">
                          <a:latin typeface="Arial" pitchFamily="34" charset="0"/>
                          <a:cs typeface="Arial" pitchFamily="34" charset="0"/>
                        </a:rPr>
                        <a:t>• Contrôle de plaque </a:t>
                      </a:r>
                    </a:p>
                    <a:p>
                      <a:r>
                        <a:rPr lang="fr-FR" sz="1600" dirty="0" smtClean="0">
                          <a:latin typeface="Arial" pitchFamily="34" charset="0"/>
                          <a:cs typeface="Arial" pitchFamily="34" charset="0"/>
                        </a:rPr>
                        <a:t>• Caractéristiques gingivales </a:t>
                      </a:r>
                    </a:p>
                    <a:p>
                      <a:r>
                        <a:rPr lang="fr-FR" sz="1600" dirty="0" smtClean="0">
                          <a:latin typeface="Arial" pitchFamily="34" charset="0"/>
                          <a:cs typeface="Arial" pitchFamily="34" charset="0"/>
                        </a:rPr>
                        <a:t>• Profondeur de poche/niveau d’attache </a:t>
                      </a:r>
                    </a:p>
                    <a:p>
                      <a:r>
                        <a:rPr lang="fr-FR" sz="1600" dirty="0" smtClean="0">
                          <a:latin typeface="Arial" pitchFamily="34" charset="0"/>
                          <a:cs typeface="Arial" pitchFamily="34" charset="0"/>
                        </a:rPr>
                        <a:t>• Saignements, suppuration </a:t>
                      </a:r>
                    </a:p>
                    <a:p>
                      <a:r>
                        <a:rPr lang="fr-FR" sz="1600" dirty="0" smtClean="0">
                          <a:latin typeface="Arial" pitchFamily="34" charset="0"/>
                          <a:cs typeface="Arial" pitchFamily="34" charset="0"/>
                        </a:rPr>
                        <a:t>• Mobilité </a:t>
                      </a:r>
                      <a:endParaRPr lang="fr-FR" sz="1600" dirty="0">
                        <a:latin typeface="Arial" pitchFamily="34" charset="0"/>
                        <a:cs typeface="Arial" pitchFamily="34" charset="0"/>
                      </a:endParaRPr>
                    </a:p>
                  </a:txBody>
                  <a:tcPr/>
                </a:tc>
                <a:tc>
                  <a:txBody>
                    <a:bodyPr/>
                    <a:lstStyle/>
                    <a:p>
                      <a:r>
                        <a:rPr lang="fr-FR" sz="1600" dirty="0" smtClean="0">
                          <a:latin typeface="Arial" pitchFamily="34" charset="0"/>
                          <a:cs typeface="Arial" pitchFamily="34" charset="0"/>
                        </a:rPr>
                        <a:t>• Niveau osseux </a:t>
                      </a:r>
                    </a:p>
                    <a:p>
                      <a:r>
                        <a:rPr lang="fr-FR" sz="1600" dirty="0" smtClean="0">
                          <a:latin typeface="Arial" pitchFamily="34" charset="0"/>
                          <a:cs typeface="Arial" pitchFamily="34" charset="0"/>
                        </a:rPr>
                        <a:t>• Variations de la densité osseuse </a:t>
                      </a:r>
                    </a:p>
                    <a:p>
                      <a:r>
                        <a:rPr lang="fr-FR" sz="1600" dirty="0" smtClean="0">
                          <a:latin typeface="Arial" pitchFamily="34" charset="0"/>
                          <a:cs typeface="Arial" pitchFamily="34" charset="0"/>
                        </a:rPr>
                        <a:t>• Corticales</a:t>
                      </a:r>
                    </a:p>
                    <a:p>
                      <a:endParaRPr lang="fr-FR" sz="16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Arial" pitchFamily="34" charset="0"/>
                          <a:cs typeface="Arial" pitchFamily="34" charset="0"/>
                        </a:rPr>
                        <a:t>• Détection de germes pathogènes soit résiduels soit issus d’une recolonisation </a:t>
                      </a:r>
                    </a:p>
                    <a:p>
                      <a:endParaRPr lang="fr-FR" sz="1600" dirty="0">
                        <a:latin typeface="Arial" pitchFamily="34" charset="0"/>
                        <a:cs typeface="Arial" pitchFamily="34" charset="0"/>
                      </a:endParaRPr>
                    </a:p>
                  </a:txBody>
                  <a:tcPr/>
                </a:tc>
              </a:tr>
            </a:tbl>
          </a:graphicData>
        </a:graphic>
      </p:graphicFrame>
      <p:sp>
        <p:nvSpPr>
          <p:cNvPr id="3" name="Rectangle 2"/>
          <p:cNvSpPr/>
          <p:nvPr/>
        </p:nvSpPr>
        <p:spPr>
          <a:xfrm>
            <a:off x="1214414" y="285728"/>
            <a:ext cx="6929486" cy="369332"/>
          </a:xfrm>
          <a:prstGeom prst="rect">
            <a:avLst/>
          </a:prstGeom>
        </p:spPr>
        <p:txBody>
          <a:bodyPr wrap="square">
            <a:spAutoFit/>
          </a:bodyPr>
          <a:lstStyle/>
          <a:p>
            <a:r>
              <a:rPr lang="fr-FR" b="1" dirty="0" smtClean="0">
                <a:latin typeface="Arial" pitchFamily="34" charset="0"/>
                <a:cs typeface="Arial" pitchFamily="34" charset="0"/>
              </a:rPr>
              <a:t>Tableau IV : Les réévaluations parodontales : synthèse</a:t>
            </a:r>
            <a:endParaRPr lang="fr-FR"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l="52205" b="50730"/>
          <a:stretch>
            <a:fillRect/>
          </a:stretch>
        </p:blipFill>
        <p:spPr bwMode="auto">
          <a:xfrm>
            <a:off x="3286116" y="928670"/>
            <a:ext cx="2507173" cy="1643074"/>
          </a:xfrm>
          <a:prstGeom prst="rect">
            <a:avLst/>
          </a:prstGeom>
          <a:noFill/>
          <a:ln w="9525">
            <a:noFill/>
            <a:miter lim="800000"/>
            <a:headEnd/>
            <a:tailEnd/>
          </a:ln>
          <a:effectLst/>
        </p:spPr>
      </p:pic>
      <p:sp>
        <p:nvSpPr>
          <p:cNvPr id="3" name="Rectangle 2"/>
          <p:cNvSpPr/>
          <p:nvPr/>
        </p:nvSpPr>
        <p:spPr>
          <a:xfrm>
            <a:off x="428596" y="3357562"/>
            <a:ext cx="8358246" cy="1569660"/>
          </a:xfrm>
          <a:prstGeom prst="rect">
            <a:avLst/>
          </a:prstGeom>
        </p:spPr>
        <p:txBody>
          <a:bodyPr wrap="square">
            <a:spAutoFit/>
          </a:bodyPr>
          <a:lstStyle/>
          <a:p>
            <a:pPr algn="just"/>
            <a:r>
              <a:rPr lang="fr-FR" sz="1600" b="1" dirty="0" smtClean="0">
                <a:latin typeface="Arial" pitchFamily="34" charset="0"/>
                <a:cs typeface="Arial" pitchFamily="34" charset="0"/>
              </a:rPr>
              <a:t>Fig. 7 </a:t>
            </a:r>
            <a:r>
              <a:rPr lang="fr-FR" sz="1600" dirty="0" smtClean="0">
                <a:latin typeface="Arial" pitchFamily="34" charset="0"/>
                <a:cs typeface="Arial" pitchFamily="34" charset="0"/>
              </a:rPr>
              <a:t>: L'évaluation post-chirurgicale permet de vérifier que l'objectif initial est atteint mais le point essentiel reste la confirmation de la stabilité dans le temps des résultats </a:t>
            </a:r>
            <a:r>
              <a:rPr lang="fr-FR" sz="1600" dirty="0" err="1" smtClean="0">
                <a:latin typeface="Arial" pitchFamily="34" charset="0"/>
                <a:cs typeface="Arial" pitchFamily="34" charset="0"/>
              </a:rPr>
              <a:t>post-opératoires</a:t>
            </a:r>
            <a:r>
              <a:rPr lang="fr-FR" sz="1600" dirty="0" smtClean="0">
                <a:latin typeface="Arial" pitchFamily="34" charset="0"/>
                <a:cs typeface="Arial" pitchFamily="34" charset="0"/>
              </a:rPr>
              <a:t> acquis. La réévaluation radiographique des lésions intra-osseuses (7a) traitées par comblement (Bio-</a:t>
            </a:r>
            <a:r>
              <a:rPr lang="fr-FR" sz="1600" dirty="0" err="1" smtClean="0">
                <a:latin typeface="Arial" pitchFamily="34" charset="0"/>
                <a:cs typeface="Arial" pitchFamily="34" charset="0"/>
              </a:rPr>
              <a:t>oss</a:t>
            </a:r>
            <a:r>
              <a:rPr lang="fr-FR" sz="1600" dirty="0" smtClean="0">
                <a:latin typeface="Arial" pitchFamily="34" charset="0"/>
                <a:cs typeface="Arial" pitchFamily="34" charset="0"/>
              </a:rPr>
              <a:t> collagène®) met en évidence, après un an, une réparation osseuse avec persistance du </a:t>
            </a:r>
            <a:r>
              <a:rPr lang="fr-FR" sz="1600" dirty="0" err="1" smtClean="0">
                <a:latin typeface="Arial" pitchFamily="34" charset="0"/>
                <a:cs typeface="Arial" pitchFamily="34" charset="0"/>
              </a:rPr>
              <a:t>bio-matériau</a:t>
            </a:r>
            <a:r>
              <a:rPr lang="fr-FR" sz="1600" dirty="0" smtClean="0">
                <a:latin typeface="Arial" pitchFamily="34" charset="0"/>
                <a:cs typeface="Arial" pitchFamily="34" charset="0"/>
              </a:rPr>
              <a:t> (7b). Après trois ans, la stabilité du résultat est confirmée (7c).</a:t>
            </a:r>
            <a:endParaRPr lang="fr-FR" sz="1600" dirty="0">
              <a:latin typeface="Arial" pitchFamily="34" charset="0"/>
              <a:cs typeface="Arial" pitchFamily="34" charset="0"/>
            </a:endParaRPr>
          </a:p>
        </p:txBody>
      </p:sp>
      <p:pic>
        <p:nvPicPr>
          <p:cNvPr id="4" name="Picture 2"/>
          <p:cNvPicPr>
            <a:picLocks noChangeAspect="1" noChangeArrowheads="1"/>
          </p:cNvPicPr>
          <p:nvPr/>
        </p:nvPicPr>
        <p:blipFill>
          <a:blip r:embed="rId2"/>
          <a:srcRect r="53248" b="51095"/>
          <a:stretch>
            <a:fillRect/>
          </a:stretch>
        </p:blipFill>
        <p:spPr bwMode="auto">
          <a:xfrm>
            <a:off x="428063" y="785794"/>
            <a:ext cx="2685588" cy="1785950"/>
          </a:xfrm>
          <a:prstGeom prst="rect">
            <a:avLst/>
          </a:prstGeom>
          <a:noFill/>
          <a:ln w="9525">
            <a:noFill/>
            <a:miter lim="800000"/>
            <a:headEnd/>
            <a:tailEnd/>
          </a:ln>
          <a:effectLst/>
        </p:spPr>
      </p:pic>
      <p:pic>
        <p:nvPicPr>
          <p:cNvPr id="5" name="Picture 2"/>
          <p:cNvPicPr>
            <a:picLocks noChangeAspect="1" noChangeArrowheads="1"/>
          </p:cNvPicPr>
          <p:nvPr/>
        </p:nvPicPr>
        <p:blipFill>
          <a:blip r:embed="rId2"/>
          <a:srcRect l="53481" t="52008"/>
          <a:stretch>
            <a:fillRect/>
          </a:stretch>
        </p:blipFill>
        <p:spPr bwMode="auto">
          <a:xfrm>
            <a:off x="5929322" y="928670"/>
            <a:ext cx="2505215" cy="16430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642918"/>
            <a:ext cx="2141933" cy="523220"/>
          </a:xfrm>
          <a:prstGeom prst="rect">
            <a:avLst/>
          </a:prstGeom>
        </p:spPr>
        <p:txBody>
          <a:bodyPr wrap="none">
            <a:spAutoFit/>
          </a:bodyPr>
          <a:lstStyle/>
          <a:p>
            <a:pPr algn="just"/>
            <a:r>
              <a:rPr lang="fr-FR" sz="2800" b="1" dirty="0" smtClean="0">
                <a:solidFill>
                  <a:srgbClr val="FF0000"/>
                </a:solidFill>
                <a:latin typeface="Arial" pitchFamily="34" charset="0"/>
                <a:cs typeface="Arial" pitchFamily="34" charset="0"/>
              </a:rPr>
              <a:t>Conclusion</a:t>
            </a:r>
            <a:endParaRPr lang="fr-FR" sz="2800" b="1" dirty="0">
              <a:solidFill>
                <a:srgbClr val="FF0000"/>
              </a:solidFill>
              <a:latin typeface="Arial" pitchFamily="34" charset="0"/>
              <a:cs typeface="Arial" pitchFamily="34" charset="0"/>
            </a:endParaRPr>
          </a:p>
        </p:txBody>
      </p:sp>
      <p:sp>
        <p:nvSpPr>
          <p:cNvPr id="3" name="Rectangle 2"/>
          <p:cNvSpPr/>
          <p:nvPr/>
        </p:nvSpPr>
        <p:spPr>
          <a:xfrm>
            <a:off x="571472" y="1443841"/>
            <a:ext cx="7858180" cy="5078313"/>
          </a:xfrm>
          <a:prstGeom prst="rect">
            <a:avLst/>
          </a:prstGeom>
        </p:spPr>
        <p:txBody>
          <a:bodyPr wrap="square">
            <a:spAutoFit/>
          </a:bodyPr>
          <a:lstStyle/>
          <a:p>
            <a:pPr algn="just">
              <a:lnSpc>
                <a:spcPct val="150000"/>
              </a:lnSpc>
            </a:pPr>
            <a:r>
              <a:rPr lang="fr-FR" dirty="0" smtClean="0">
                <a:latin typeface="Arial" pitchFamily="34" charset="0"/>
                <a:cs typeface="Arial" pitchFamily="34" charset="0"/>
              </a:rPr>
              <a:t>La spécificité du traitement des maladies parodontales réside dans le fait que ce traitement est effectué par étapes successives et que chaque séquence dépend du résultat précédent.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Ainsi </a:t>
            </a:r>
            <a:r>
              <a:rPr lang="fr-FR" dirty="0" smtClean="0">
                <a:latin typeface="Arial" pitchFamily="34" charset="0"/>
                <a:cs typeface="Arial" pitchFamily="34" charset="0"/>
              </a:rPr>
              <a:t>la comparaison entre les différents paramètres utilisés est-elle plus significative que la valeur intrinsèque de chacun d’entre eux.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Cette </a:t>
            </a:r>
            <a:r>
              <a:rPr lang="fr-FR" dirty="0" smtClean="0">
                <a:latin typeface="Arial" pitchFamily="34" charset="0"/>
                <a:cs typeface="Arial" pitchFamily="34" charset="0"/>
              </a:rPr>
              <a:t>appréciation permet d’adapter le projet initial aux différentes réponses du patient et aux réelles possibilités de gestion thérapeutique.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dirty="0" smtClean="0">
                <a:latin typeface="Arial" pitchFamily="34" charset="0"/>
                <a:cs typeface="Arial" pitchFamily="34" charset="0"/>
              </a:rPr>
              <a:t>L’adéquation </a:t>
            </a:r>
            <a:r>
              <a:rPr lang="fr-FR" dirty="0" smtClean="0">
                <a:latin typeface="Arial" pitchFamily="34" charset="0"/>
                <a:cs typeface="Arial" pitchFamily="34" charset="0"/>
              </a:rPr>
              <a:t>entre objectifs envisagés, réponses estimées et résultats acquis reste la finalité essentielle des réévaluations parodontales. </a:t>
            </a: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2136339"/>
            <a:ext cx="8215370" cy="3000821"/>
          </a:xfrm>
          <a:prstGeom prst="rect">
            <a:avLst/>
          </a:prstGeom>
        </p:spPr>
        <p:txBody>
          <a:bodyPr wrap="square">
            <a:spAutoFit/>
          </a:bodyPr>
          <a:lstStyle/>
          <a:p>
            <a:pPr algn="just">
              <a:lnSpc>
                <a:spcPct val="150000"/>
              </a:lnSpc>
            </a:pPr>
            <a:r>
              <a:rPr lang="fr-FR" dirty="0" smtClean="0">
                <a:latin typeface="Arial" pitchFamily="34" charset="0"/>
                <a:cs typeface="Arial" pitchFamily="34" charset="0"/>
              </a:rPr>
              <a:t>Les données enregistrées lors de l’examen parodontal initial dans chacun des registres cliniques, radiographiques ou microbiologiques constituent des références à partir desquelles les informations ultérieures seront comparées.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lnSpc>
                <a:spcPct val="150000"/>
              </a:lnSpc>
            </a:pPr>
            <a:r>
              <a:rPr lang="fr-FR" b="1" i="1" dirty="0" smtClean="0">
                <a:latin typeface="Arial" pitchFamily="34" charset="0"/>
                <a:cs typeface="Arial" pitchFamily="34" charset="0"/>
              </a:rPr>
              <a:t>La </a:t>
            </a:r>
            <a:r>
              <a:rPr lang="fr-FR" b="1" i="1" dirty="0" smtClean="0">
                <a:latin typeface="Arial" pitchFamily="34" charset="0"/>
                <a:cs typeface="Arial" pitchFamily="34" charset="0"/>
              </a:rPr>
              <a:t>réévaluation </a:t>
            </a:r>
            <a:r>
              <a:rPr lang="fr-FR" dirty="0" smtClean="0">
                <a:latin typeface="Arial" pitchFamily="34" charset="0"/>
                <a:cs typeface="Arial" pitchFamily="34" charset="0"/>
              </a:rPr>
              <a:t>peut donc être définie ainsi : étape du traitement qui permet d’apprécier l’évolution de la réponse du patient obtenue après une séquence thérapeutique. </a:t>
            </a:r>
            <a:endParaRPr lang="fr-FR" dirty="0">
              <a:latin typeface="Arial" pitchFamily="34" charset="0"/>
              <a:cs typeface="Arial" pitchFamily="34" charset="0"/>
            </a:endParaRPr>
          </a:p>
        </p:txBody>
      </p:sp>
      <p:sp>
        <p:nvSpPr>
          <p:cNvPr id="3" name="Rectangle 2"/>
          <p:cNvSpPr/>
          <p:nvPr/>
        </p:nvSpPr>
        <p:spPr>
          <a:xfrm>
            <a:off x="642910" y="1357298"/>
            <a:ext cx="5399235" cy="523220"/>
          </a:xfrm>
          <a:prstGeom prst="rect">
            <a:avLst/>
          </a:prstGeom>
        </p:spPr>
        <p:txBody>
          <a:bodyPr wrap="none">
            <a:spAutoFit/>
          </a:bodyPr>
          <a:lstStyle/>
          <a:p>
            <a:pPr algn="just"/>
            <a:r>
              <a:rPr lang="fr-FR" sz="2800" b="1" dirty="0" smtClean="0">
                <a:solidFill>
                  <a:srgbClr val="FF0000"/>
                </a:solidFill>
                <a:latin typeface="Arial" pitchFamily="34" charset="0"/>
                <a:cs typeface="Arial" pitchFamily="34" charset="0"/>
              </a:rPr>
              <a:t>2- Définition </a:t>
            </a:r>
            <a:r>
              <a:rPr lang="fr-FR" sz="2800" b="1" dirty="0" smtClean="0">
                <a:solidFill>
                  <a:srgbClr val="FF0000"/>
                </a:solidFill>
                <a:latin typeface="Arial" pitchFamily="34" charset="0"/>
                <a:cs typeface="Arial" pitchFamily="34" charset="0"/>
              </a:rPr>
              <a:t>de la réévaluation</a:t>
            </a:r>
            <a:endParaRPr lang="fr-FR" sz="2800" b="1" dirty="0">
              <a:solidFill>
                <a:srgbClr val="FF0000"/>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643050"/>
            <a:ext cx="8358246" cy="3970318"/>
          </a:xfrm>
          <a:prstGeom prst="rect">
            <a:avLst/>
          </a:prstGeom>
        </p:spPr>
        <p:txBody>
          <a:bodyPr wrap="square">
            <a:spAutoFit/>
          </a:bodyPr>
          <a:lstStyle/>
          <a:p>
            <a:pPr algn="just">
              <a:buFont typeface="Wingdings" pitchFamily="2" charset="2"/>
              <a:buChar char="Ø"/>
            </a:pPr>
            <a:r>
              <a:rPr lang="fr-FR" dirty="0" smtClean="0">
                <a:latin typeface="Arial" pitchFamily="34" charset="0"/>
                <a:cs typeface="Arial" pitchFamily="34" charset="0"/>
              </a:rPr>
              <a:t>La chronologie du traitement des parodontites inclut plusieurs étapes successives, chacune d’entre elles dépendant de la séquence précédente.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La </a:t>
            </a:r>
            <a:r>
              <a:rPr lang="fr-FR" dirty="0" smtClean="0">
                <a:latin typeface="Arial" pitchFamily="34" charset="0"/>
                <a:cs typeface="Arial" pitchFamily="34" charset="0"/>
              </a:rPr>
              <a:t>difficulté majeure réside dans le choix judicieux de ces différentes phases dont les orientations ne peuvent être précisées qu’après estimation de chacun des résultats antérieurs. </a:t>
            </a:r>
            <a:endParaRPr lang="fr-FR" dirty="0" smtClean="0">
              <a:latin typeface="Arial" pitchFamily="34" charset="0"/>
              <a:cs typeface="Arial" pitchFamily="34" charset="0"/>
            </a:endParaRPr>
          </a:p>
          <a:p>
            <a:pPr algn="just">
              <a:buFont typeface="Wingdings" pitchFamily="2" charset="2"/>
              <a:buChar char="Ø"/>
            </a:pPr>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Ainsi les différentes étapes et leurs modalités thérapeutiques ne peuvent être établies d’emblée dans leur globalité. </a:t>
            </a:r>
            <a:endParaRPr lang="fr-FR" dirty="0" smtClean="0">
              <a:latin typeface="Arial" pitchFamily="34" charset="0"/>
              <a:cs typeface="Arial" pitchFamily="34" charset="0"/>
            </a:endParaRPr>
          </a:p>
          <a:p>
            <a:pPr algn="just">
              <a:buFont typeface="Wingdings" pitchFamily="2" charset="2"/>
              <a:buChar char="Ø"/>
            </a:pPr>
            <a:endParaRPr lang="fr-FR" dirty="0" smtClean="0">
              <a:latin typeface="Arial" pitchFamily="34" charset="0"/>
              <a:cs typeface="Arial" pitchFamily="34" charset="0"/>
            </a:endParaRPr>
          </a:p>
          <a:p>
            <a:pPr algn="just">
              <a:buFont typeface="Wingdings" pitchFamily="2" charset="2"/>
              <a:buChar char="Ø"/>
            </a:pPr>
            <a:r>
              <a:rPr lang="fr-FR" dirty="0" smtClean="0">
                <a:latin typeface="Arial" pitchFamily="34" charset="0"/>
                <a:cs typeface="Arial" pitchFamily="34" charset="0"/>
              </a:rPr>
              <a:t>Afin </a:t>
            </a:r>
            <a:r>
              <a:rPr lang="fr-FR" b="1" i="1" dirty="0" smtClean="0">
                <a:latin typeface="Arial" pitchFamily="34" charset="0"/>
                <a:cs typeface="Arial" pitchFamily="34" charset="0"/>
              </a:rPr>
              <a:t>d’orienter ces diverses décisions</a:t>
            </a:r>
            <a:r>
              <a:rPr lang="fr-FR" dirty="0" smtClean="0">
                <a:latin typeface="Arial" pitchFamily="34" charset="0"/>
                <a:cs typeface="Arial" pitchFamily="34" charset="0"/>
              </a:rPr>
              <a:t>, il est donc nécessaire de procéder à des réévaluations successives qui permettent de </a:t>
            </a:r>
            <a:r>
              <a:rPr lang="fr-FR" b="1" i="1" dirty="0" smtClean="0">
                <a:latin typeface="Arial" pitchFamily="34" charset="0"/>
                <a:cs typeface="Arial" pitchFamily="34" charset="0"/>
              </a:rPr>
              <a:t>réadapter le plan de traitement initial</a:t>
            </a:r>
            <a:r>
              <a:rPr lang="fr-FR" dirty="0" smtClean="0">
                <a:latin typeface="Arial" pitchFamily="34" charset="0"/>
                <a:cs typeface="Arial" pitchFamily="34" charset="0"/>
              </a:rPr>
              <a:t> en fonction de la réponse tissulaire obtenue par les thérapeutiques précédemment mises en </a:t>
            </a:r>
            <a:r>
              <a:rPr lang="fr-FR" dirty="0" smtClean="0">
                <a:latin typeface="Arial" pitchFamily="34" charset="0"/>
                <a:cs typeface="Arial" pitchFamily="34" charset="0"/>
              </a:rPr>
              <a:t>œuvre.</a:t>
            </a:r>
            <a:endParaRPr lang="fr-FR" dirty="0">
              <a:latin typeface="Arial" pitchFamily="34" charset="0"/>
              <a:cs typeface="Arial" pitchFamily="34" charset="0"/>
            </a:endParaRPr>
          </a:p>
        </p:txBody>
      </p:sp>
      <p:sp>
        <p:nvSpPr>
          <p:cNvPr id="3" name="Rectangle 2"/>
          <p:cNvSpPr/>
          <p:nvPr/>
        </p:nvSpPr>
        <p:spPr>
          <a:xfrm>
            <a:off x="500034" y="357166"/>
            <a:ext cx="4440639" cy="523220"/>
          </a:xfrm>
          <a:prstGeom prst="rect">
            <a:avLst/>
          </a:prstGeom>
        </p:spPr>
        <p:txBody>
          <a:bodyPr wrap="none">
            <a:spAutoFit/>
          </a:bodyPr>
          <a:lstStyle/>
          <a:p>
            <a:r>
              <a:rPr lang="fr-FR" sz="2800" b="1" dirty="0" smtClean="0">
                <a:solidFill>
                  <a:srgbClr val="FF0000"/>
                </a:solidFill>
                <a:latin typeface="Arial" pitchFamily="34" charset="0"/>
                <a:cs typeface="Arial" pitchFamily="34" charset="0"/>
              </a:rPr>
              <a:t>3- But  de la </a:t>
            </a:r>
            <a:r>
              <a:rPr lang="fr-FR" sz="2800" b="1" dirty="0" err="1" smtClean="0">
                <a:solidFill>
                  <a:srgbClr val="FF0000"/>
                </a:solidFill>
                <a:latin typeface="Arial" pitchFamily="34" charset="0"/>
                <a:cs typeface="Arial" pitchFamily="34" charset="0"/>
              </a:rPr>
              <a:t>réevaluation</a:t>
            </a:r>
            <a:endParaRPr lang="fr-FR" sz="2800" b="1" dirty="0">
              <a:solidFill>
                <a:srgbClr val="FF0000"/>
              </a:solidFill>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785926"/>
            <a:ext cx="6429404" cy="2308324"/>
          </a:xfrm>
          <a:prstGeom prst="rect">
            <a:avLst/>
          </a:prstGeom>
        </p:spPr>
        <p:txBody>
          <a:bodyPr wrap="square">
            <a:spAutoFit/>
          </a:bodyPr>
          <a:lstStyle/>
          <a:p>
            <a:pPr algn="just"/>
            <a:r>
              <a:rPr lang="fr-FR" dirty="0" smtClean="0">
                <a:latin typeface="Arial" pitchFamily="34" charset="0"/>
                <a:cs typeface="Arial" pitchFamily="34" charset="0"/>
              </a:rPr>
              <a:t>La </a:t>
            </a:r>
            <a:r>
              <a:rPr lang="fr-FR" dirty="0" smtClean="0">
                <a:latin typeface="Arial" pitchFamily="34" charset="0"/>
                <a:cs typeface="Arial" pitchFamily="34" charset="0"/>
              </a:rPr>
              <a:t>réévaluation s’effectue dans trois plans </a:t>
            </a:r>
            <a:r>
              <a:rPr lang="fr-FR" dirty="0" smtClean="0">
                <a:latin typeface="Arial" pitchFamily="34" charset="0"/>
                <a:cs typeface="Arial" pitchFamily="34" charset="0"/>
              </a:rPr>
              <a:t>différents:</a:t>
            </a:r>
          </a:p>
          <a:p>
            <a:pPr algn="just"/>
            <a:endParaRPr lang="fr-FR" dirty="0" smtClean="0">
              <a:latin typeface="Arial" pitchFamily="34" charset="0"/>
              <a:cs typeface="Arial" pitchFamily="34" charset="0"/>
            </a:endParaRPr>
          </a:p>
          <a:p>
            <a:pPr algn="just">
              <a:lnSpc>
                <a:spcPct val="200000"/>
              </a:lnSpc>
              <a:buFont typeface="Wingdings" pitchFamily="2" charset="2"/>
              <a:buChar char="Ø"/>
            </a:pPr>
            <a:r>
              <a:rPr lang="fr-FR" dirty="0" smtClean="0">
                <a:latin typeface="Arial" pitchFamily="34" charset="0"/>
                <a:cs typeface="Arial" pitchFamily="34" charset="0"/>
              </a:rPr>
              <a:t>Clinique</a:t>
            </a:r>
            <a:r>
              <a:rPr lang="fr-FR" dirty="0" smtClean="0">
                <a:latin typeface="Arial" pitchFamily="34" charset="0"/>
                <a:cs typeface="Arial" pitchFamily="34" charset="0"/>
              </a:rPr>
              <a:t>, </a:t>
            </a:r>
            <a:endParaRPr lang="fr-FR" dirty="0" smtClean="0">
              <a:latin typeface="Arial" pitchFamily="34" charset="0"/>
              <a:cs typeface="Arial" pitchFamily="34" charset="0"/>
            </a:endParaRPr>
          </a:p>
          <a:p>
            <a:pPr algn="just">
              <a:lnSpc>
                <a:spcPct val="200000"/>
              </a:lnSpc>
              <a:buFont typeface="Wingdings" pitchFamily="2" charset="2"/>
              <a:buChar char="Ø"/>
            </a:pPr>
            <a:r>
              <a:rPr lang="fr-FR" dirty="0" smtClean="0">
                <a:latin typeface="Arial" pitchFamily="34" charset="0"/>
                <a:cs typeface="Arial" pitchFamily="34" charset="0"/>
              </a:rPr>
              <a:t>Radiographique </a:t>
            </a:r>
          </a:p>
          <a:p>
            <a:pPr algn="just">
              <a:lnSpc>
                <a:spcPct val="200000"/>
              </a:lnSpc>
              <a:buFont typeface="Wingdings" pitchFamily="2" charset="2"/>
              <a:buChar char="Ø"/>
            </a:pPr>
            <a:r>
              <a:rPr lang="fr-FR" dirty="0" smtClean="0">
                <a:latin typeface="Arial" pitchFamily="34" charset="0"/>
                <a:cs typeface="Arial" pitchFamily="34" charset="0"/>
              </a:rPr>
              <a:t>Microbiologique </a:t>
            </a:r>
            <a:endParaRPr lang="fr-FR" dirty="0">
              <a:latin typeface="Arial" pitchFamily="34" charset="0"/>
              <a:cs typeface="Arial" pitchFamily="34" charset="0"/>
            </a:endParaRPr>
          </a:p>
        </p:txBody>
      </p:sp>
      <p:sp>
        <p:nvSpPr>
          <p:cNvPr id="3" name="Rectangle 2"/>
          <p:cNvSpPr/>
          <p:nvPr/>
        </p:nvSpPr>
        <p:spPr>
          <a:xfrm>
            <a:off x="428596" y="714356"/>
            <a:ext cx="6019597" cy="523220"/>
          </a:xfrm>
          <a:prstGeom prst="rect">
            <a:avLst/>
          </a:prstGeom>
        </p:spPr>
        <p:txBody>
          <a:bodyPr wrap="none">
            <a:spAutoFit/>
          </a:bodyPr>
          <a:lstStyle/>
          <a:p>
            <a:pPr algn="just"/>
            <a:r>
              <a:rPr lang="fr-FR" sz="2800" b="1" dirty="0" smtClean="0">
                <a:solidFill>
                  <a:srgbClr val="FF0000"/>
                </a:solidFill>
                <a:latin typeface="Arial" pitchFamily="34" charset="0"/>
                <a:cs typeface="Arial" pitchFamily="34" charset="0"/>
              </a:rPr>
              <a:t>4- Les moyens de la </a:t>
            </a:r>
            <a:r>
              <a:rPr lang="fr-FR" sz="2800" b="1" dirty="0" err="1" smtClean="0">
                <a:solidFill>
                  <a:srgbClr val="FF0000"/>
                </a:solidFill>
                <a:latin typeface="Arial" pitchFamily="34" charset="0"/>
                <a:cs typeface="Arial" pitchFamily="34" charset="0"/>
              </a:rPr>
              <a:t>réevaluation</a:t>
            </a:r>
            <a:r>
              <a:rPr lang="fr-FR" sz="2800" b="1" dirty="0" smtClean="0">
                <a:solidFill>
                  <a:srgbClr val="FF0000"/>
                </a:solidFill>
                <a:latin typeface="Arial" pitchFamily="34" charset="0"/>
                <a:cs typeface="Arial" pitchFamily="34" charset="0"/>
              </a:rPr>
              <a:t>. </a:t>
            </a:r>
            <a:endParaRPr lang="fr-FR" sz="2800" b="1" dirty="0">
              <a:solidFill>
                <a:srgbClr val="FF0000"/>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2000240"/>
            <a:ext cx="8072494" cy="872034"/>
          </a:xfrm>
          <a:prstGeom prst="rect">
            <a:avLst/>
          </a:prstGeom>
        </p:spPr>
        <p:txBody>
          <a:bodyPr wrap="square">
            <a:spAutoFit/>
          </a:bodyPr>
          <a:lstStyle/>
          <a:p>
            <a:pPr algn="just">
              <a:lnSpc>
                <a:spcPct val="150000"/>
              </a:lnSpc>
            </a:pPr>
            <a:r>
              <a:rPr lang="fr-FR" dirty="0" smtClean="0">
                <a:latin typeface="Arial" pitchFamily="34" charset="0"/>
                <a:cs typeface="Arial" pitchFamily="34" charset="0"/>
              </a:rPr>
              <a:t>L’ évaluation </a:t>
            </a:r>
            <a:r>
              <a:rPr lang="fr-FR" dirty="0" smtClean="0">
                <a:latin typeface="Arial" pitchFamily="34" charset="0"/>
                <a:cs typeface="Arial" pitchFamily="34" charset="0"/>
              </a:rPr>
              <a:t>clinique est la première étape indispensable qui permet de confronter les nouvelles données de l’état parodontal aux paramètres </a:t>
            </a:r>
            <a:r>
              <a:rPr lang="fr-FR" dirty="0" smtClean="0">
                <a:latin typeface="Arial" pitchFamily="34" charset="0"/>
                <a:cs typeface="Arial" pitchFamily="34" charset="0"/>
              </a:rPr>
              <a:t>initiaux.</a:t>
            </a:r>
            <a:endParaRPr lang="fr-FR" dirty="0">
              <a:latin typeface="Arial" pitchFamily="34" charset="0"/>
              <a:cs typeface="Arial" pitchFamily="34" charset="0"/>
            </a:endParaRPr>
          </a:p>
        </p:txBody>
      </p:sp>
      <p:sp>
        <p:nvSpPr>
          <p:cNvPr id="5" name="Rectangle 4"/>
          <p:cNvSpPr/>
          <p:nvPr/>
        </p:nvSpPr>
        <p:spPr>
          <a:xfrm>
            <a:off x="642910" y="714356"/>
            <a:ext cx="4665060" cy="658835"/>
          </a:xfrm>
          <a:prstGeom prst="rect">
            <a:avLst/>
          </a:prstGeom>
        </p:spPr>
        <p:txBody>
          <a:bodyPr wrap="none">
            <a:spAutoFit/>
          </a:bodyPr>
          <a:lstStyle/>
          <a:p>
            <a:pPr algn="just">
              <a:lnSpc>
                <a:spcPct val="150000"/>
              </a:lnSpc>
            </a:pPr>
            <a:r>
              <a:rPr lang="fr-FR" b="1" dirty="0" smtClean="0">
                <a:solidFill>
                  <a:srgbClr val="FF0000"/>
                </a:solidFill>
                <a:latin typeface="Arial" pitchFamily="34" charset="0"/>
                <a:cs typeface="Arial" pitchFamily="34" charset="0"/>
              </a:rPr>
              <a:t> </a:t>
            </a:r>
            <a:r>
              <a:rPr lang="fr-FR" sz="2800" b="1" dirty="0" smtClean="0">
                <a:solidFill>
                  <a:srgbClr val="FF0000"/>
                </a:solidFill>
                <a:latin typeface="Arial" pitchFamily="34" charset="0"/>
                <a:cs typeface="Arial" pitchFamily="34" charset="0"/>
              </a:rPr>
              <a:t>4.1- Réévaluation </a:t>
            </a:r>
            <a:r>
              <a:rPr lang="fr-FR" sz="2800" b="1" dirty="0" smtClean="0">
                <a:solidFill>
                  <a:srgbClr val="FF0000"/>
                </a:solidFill>
                <a:latin typeface="Arial" pitchFamily="34" charset="0"/>
                <a:cs typeface="Arial" pitchFamily="34" charset="0"/>
              </a:rPr>
              <a:t>clinique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856807"/>
            <a:ext cx="8429684" cy="3831818"/>
          </a:xfrm>
          <a:prstGeom prst="rect">
            <a:avLst/>
          </a:prstGeom>
        </p:spPr>
        <p:txBody>
          <a:bodyPr wrap="square">
            <a:spAutoFit/>
          </a:bodyPr>
          <a:lstStyle/>
          <a:p>
            <a:pPr algn="just"/>
            <a:r>
              <a:rPr lang="fr-FR" b="1" i="1" dirty="0" smtClean="0">
                <a:latin typeface="Arial" pitchFamily="34" charset="0"/>
                <a:cs typeface="Arial" pitchFamily="34" charset="0"/>
              </a:rPr>
              <a:t>Le contrôle de plaque, </a:t>
            </a:r>
            <a:r>
              <a:rPr lang="fr-FR" dirty="0" smtClean="0">
                <a:latin typeface="Arial" pitchFamily="34" charset="0"/>
                <a:cs typeface="Arial" pitchFamily="34" charset="0"/>
              </a:rPr>
              <a:t>enseigné lors de la thérapeutique étiologique, est vérifié avant toute nouvelle étape du traitement.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Les </a:t>
            </a:r>
            <a:r>
              <a:rPr lang="fr-FR" dirty="0" smtClean="0">
                <a:latin typeface="Arial" pitchFamily="34" charset="0"/>
                <a:cs typeface="Arial" pitchFamily="34" charset="0"/>
              </a:rPr>
              <a:t>différents indices mentionnés dans la littérature (</a:t>
            </a:r>
            <a:r>
              <a:rPr lang="fr-FR" dirty="0" err="1" smtClean="0">
                <a:latin typeface="Arial" pitchFamily="34" charset="0"/>
                <a:cs typeface="Arial" pitchFamily="34" charset="0"/>
              </a:rPr>
              <a:t>Ainamo</a:t>
            </a:r>
            <a:r>
              <a:rPr lang="fr-FR" dirty="0" smtClean="0">
                <a:latin typeface="Arial" pitchFamily="34" charset="0"/>
                <a:cs typeface="Arial" pitchFamily="34" charset="0"/>
              </a:rPr>
              <a:t> et </a:t>
            </a:r>
            <a:r>
              <a:rPr lang="fr-FR" dirty="0" err="1" smtClean="0">
                <a:latin typeface="Arial" pitchFamily="34" charset="0"/>
                <a:cs typeface="Arial" pitchFamily="34" charset="0"/>
              </a:rPr>
              <a:t>Ainamo</a:t>
            </a:r>
            <a:r>
              <a:rPr lang="fr-FR" dirty="0" smtClean="0">
                <a:latin typeface="Arial" pitchFamily="34" charset="0"/>
                <a:cs typeface="Arial" pitchFamily="34" charset="0"/>
              </a:rPr>
              <a:t> 1982 ; </a:t>
            </a:r>
            <a:r>
              <a:rPr lang="fr-FR" dirty="0" err="1" smtClean="0">
                <a:latin typeface="Arial" pitchFamily="34" charset="0"/>
                <a:cs typeface="Arial" pitchFamily="34" charset="0"/>
              </a:rPr>
              <a:t>Axelson</a:t>
            </a:r>
            <a:r>
              <a:rPr lang="fr-FR" dirty="0" smtClean="0">
                <a:latin typeface="Arial" pitchFamily="34" charset="0"/>
                <a:cs typeface="Arial" pitchFamily="34" charset="0"/>
              </a:rPr>
              <a:t> et </a:t>
            </a:r>
            <a:r>
              <a:rPr lang="fr-FR" dirty="0" err="1" smtClean="0">
                <a:latin typeface="Arial" pitchFamily="34" charset="0"/>
                <a:cs typeface="Arial" pitchFamily="34" charset="0"/>
              </a:rPr>
              <a:t>Lindhe</a:t>
            </a:r>
            <a:r>
              <a:rPr lang="fr-FR" dirty="0" smtClean="0">
                <a:latin typeface="Arial" pitchFamily="34" charset="0"/>
                <a:cs typeface="Arial" pitchFamily="34" charset="0"/>
              </a:rPr>
              <a:t> 1981 ; </a:t>
            </a:r>
            <a:r>
              <a:rPr lang="fr-FR" dirty="0" err="1" smtClean="0">
                <a:latin typeface="Arial" pitchFamily="34" charset="0"/>
                <a:cs typeface="Arial" pitchFamily="34" charset="0"/>
              </a:rPr>
              <a:t>Loë</a:t>
            </a:r>
            <a:r>
              <a:rPr lang="fr-FR" dirty="0" smtClean="0">
                <a:latin typeface="Arial" pitchFamily="34" charset="0"/>
                <a:cs typeface="Arial" pitchFamily="34" charset="0"/>
              </a:rPr>
              <a:t> 1967) restent des moyens d’investigation indispensables dans un cadre pédagogique ou de recherche.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Cependant</a:t>
            </a:r>
            <a:r>
              <a:rPr lang="fr-FR" dirty="0" smtClean="0">
                <a:latin typeface="Arial" pitchFamily="34" charset="0"/>
                <a:cs typeface="Arial" pitchFamily="34" charset="0"/>
              </a:rPr>
              <a:t>, l’appréciation clinique demeure raisonnablement suffisante en dehors de ces situations. </a:t>
            </a:r>
            <a:endParaRPr lang="fr-FR" dirty="0" smtClean="0">
              <a:latin typeface="Arial" pitchFamily="34" charset="0"/>
              <a:cs typeface="Arial" pitchFamily="34" charset="0"/>
            </a:endParaRPr>
          </a:p>
          <a:p>
            <a:pPr algn="just"/>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Cette </a:t>
            </a:r>
            <a:r>
              <a:rPr lang="fr-FR" dirty="0" smtClean="0">
                <a:latin typeface="Arial" pitchFamily="34" charset="0"/>
                <a:cs typeface="Arial" pitchFamily="34" charset="0"/>
              </a:rPr>
              <a:t>plaque résiduelle peut être mise en évidence, soit par contrôle visuel, soit en effleurant avec une sonde la surface de la dent, en particulier au niveau cervical (Mac </a:t>
            </a:r>
            <a:r>
              <a:rPr lang="fr-FR" dirty="0" err="1" smtClean="0">
                <a:latin typeface="Arial" pitchFamily="34" charset="0"/>
                <a:cs typeface="Arial" pitchFamily="34" charset="0"/>
              </a:rPr>
              <a:t>Cracken</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2002, </a:t>
            </a:r>
            <a:r>
              <a:rPr lang="fr-FR" dirty="0" err="1" smtClean="0">
                <a:latin typeface="Arial" pitchFamily="34" charset="0"/>
                <a:cs typeface="Arial" pitchFamily="34" charset="0"/>
              </a:rPr>
              <a:t>Ronderos</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2001</a:t>
            </a:r>
            <a:r>
              <a:rPr lang="fr-FR" dirty="0" smtClean="0">
                <a:latin typeface="Arial" pitchFamily="34" charset="0"/>
                <a:cs typeface="Arial" pitchFamily="34"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536174"/>
            <a:ext cx="8429684" cy="1892826"/>
          </a:xfrm>
          <a:prstGeom prst="rect">
            <a:avLst/>
          </a:prstGeom>
        </p:spPr>
        <p:txBody>
          <a:bodyPr wrap="square">
            <a:spAutoFit/>
          </a:bodyPr>
          <a:lstStyle/>
          <a:p>
            <a:pPr algn="just"/>
            <a:r>
              <a:rPr lang="fr-FR" dirty="0" smtClean="0">
                <a:latin typeface="Arial" pitchFamily="34" charset="0"/>
                <a:cs typeface="Arial" pitchFamily="34" charset="0"/>
              </a:rPr>
              <a:t>Le </a:t>
            </a:r>
            <a:r>
              <a:rPr lang="fr-FR" dirty="0" smtClean="0">
                <a:latin typeface="Arial" pitchFamily="34" charset="0"/>
                <a:cs typeface="Arial" pitchFamily="34" charset="0"/>
              </a:rPr>
              <a:t>résultat peut être exprimé en termes de présence ou d'absence de plaque (Kocher 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2002, </a:t>
            </a:r>
            <a:r>
              <a:rPr lang="fr-FR" dirty="0" err="1" smtClean="0">
                <a:latin typeface="Arial" pitchFamily="34" charset="0"/>
                <a:cs typeface="Arial" pitchFamily="34" charset="0"/>
              </a:rPr>
              <a:t>Rosling</a:t>
            </a:r>
            <a:r>
              <a:rPr lang="fr-FR" dirty="0" smtClean="0">
                <a:latin typeface="Arial" pitchFamily="34" charset="0"/>
                <a:cs typeface="Arial" pitchFamily="34" charset="0"/>
              </a:rPr>
              <a:t> et </a:t>
            </a:r>
            <a:r>
              <a:rPr lang="fr-FR" dirty="0" err="1" smtClean="0">
                <a:latin typeface="Arial" pitchFamily="34" charset="0"/>
                <a:cs typeface="Arial" pitchFamily="34" charset="0"/>
              </a:rPr>
              <a:t>coll</a:t>
            </a:r>
            <a:r>
              <a:rPr lang="fr-FR" dirty="0" smtClean="0">
                <a:latin typeface="Arial" pitchFamily="34" charset="0"/>
                <a:cs typeface="Arial" pitchFamily="34" charset="0"/>
              </a:rPr>
              <a:t> 2001). </a:t>
            </a:r>
            <a:endParaRPr lang="fr-FR" dirty="0" smtClean="0">
              <a:latin typeface="Arial" pitchFamily="34" charset="0"/>
              <a:cs typeface="Arial" pitchFamily="34" charset="0"/>
            </a:endParaRPr>
          </a:p>
          <a:p>
            <a:pPr algn="just">
              <a:lnSpc>
                <a:spcPct val="150000"/>
              </a:lnSpc>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Si </a:t>
            </a:r>
            <a:r>
              <a:rPr lang="fr-FR" dirty="0" smtClean="0">
                <a:latin typeface="Arial" pitchFamily="34" charset="0"/>
                <a:cs typeface="Arial" pitchFamily="34" charset="0"/>
              </a:rPr>
              <a:t>dans ce dernier cas l'absence de quantification peut être argumentée, il est cohérent d'admettre que c'est l'élimination de la plaque résiduelle qui est importante à effectuer plus que sa comparaison chiffrée avec le dépôt initial. </a:t>
            </a:r>
            <a:endParaRPr lang="fr-FR"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2533</Words>
  <PresentationFormat>Affichage à l'écran (4:3)</PresentationFormat>
  <Paragraphs>214</Paragraphs>
  <Slides>35</Slides>
  <Notes>1</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Thème Office</vt:lpstr>
      <vt:lpstr>La réévaluation en parodontie.</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30</cp:revision>
  <dcterms:created xsi:type="dcterms:W3CDTF">2020-04-22T20:03:20Z</dcterms:created>
  <dcterms:modified xsi:type="dcterms:W3CDTF">2020-04-23T16:35:53Z</dcterms:modified>
</cp:coreProperties>
</file>