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58" r:id="rId4"/>
    <p:sldId id="259" r:id="rId5"/>
    <p:sldId id="260" r:id="rId6"/>
    <p:sldId id="261" r:id="rId7"/>
    <p:sldId id="262" r:id="rId8"/>
    <p:sldId id="263" r:id="rId9"/>
    <p:sldId id="264" r:id="rId10"/>
    <p:sldId id="265" r:id="rId11"/>
    <p:sldId id="266" r:id="rId12"/>
    <p:sldId id="267" r:id="rId13"/>
    <p:sldId id="268" r:id="rId14"/>
    <p:sldId id="257" r:id="rId15"/>
    <p:sldId id="269" r:id="rId16"/>
    <p:sldId id="270" r:id="rId17"/>
    <p:sldId id="271" r:id="rId18"/>
    <p:sldId id="272" r:id="rId19"/>
    <p:sldId id="273" r:id="rId20"/>
    <p:sldId id="274" r:id="rId21"/>
    <p:sldId id="275" r:id="rId22"/>
    <p:sldId id="276" r:id="rId23"/>
    <p:sldId id="277"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355" autoAdjust="0"/>
  </p:normalViewPr>
  <p:slideViewPr>
    <p:cSldViewPr>
      <p:cViewPr varScale="1">
        <p:scale>
          <a:sx n="66" d="100"/>
          <a:sy n="66" d="100"/>
        </p:scale>
        <p:origin x="-2058"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F6E9A667-20A0-48BA-A9CA-A0F5047F498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E9A667-20A0-48BA-A9CA-A0F5047F498A}"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E9A667-20A0-48BA-A9CA-A0F5047F498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B076EAF-64EF-446C-98E2-1E780110ECF7}" type="datetimeFigureOut">
              <a:rPr lang="fr-FR" smtClean="0"/>
              <a:pPr/>
              <a:t>05/04/2020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F6E9A667-20A0-48BA-A9CA-A0F5047F498A}"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B076EAF-64EF-446C-98E2-1E780110ECF7}" type="datetimeFigureOut">
              <a:rPr lang="fr-FR" smtClean="0"/>
              <a:pPr/>
              <a:t>05/04/2020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6E9A667-20A0-48BA-A9CA-A0F5047F498A}"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23728" y="2708920"/>
            <a:ext cx="4896544" cy="821953"/>
          </a:xfrm>
          <a:solidFill>
            <a:schemeClr val="tx2"/>
          </a:solidFill>
          <a:ln>
            <a:no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fr-FR" sz="5400" dirty="0" smtClean="0">
                <a:ln w="18000">
                  <a:solidFill>
                    <a:schemeClr val="accent2">
                      <a:satMod val="140000"/>
                    </a:schemeClr>
                  </a:solidFill>
                  <a:prstDash val="solid"/>
                  <a:miter lim="800000"/>
                </a:ln>
                <a:solidFill>
                  <a:schemeClr val="accent4">
                    <a:lumMod val="20000"/>
                    <a:lumOff val="80000"/>
                  </a:schemeClr>
                </a:solidFill>
                <a:effectLst>
                  <a:outerShdw blurRad="25500" dist="23000" dir="7020000" algn="tl">
                    <a:srgbClr val="000000">
                      <a:alpha val="50000"/>
                    </a:srgbClr>
                  </a:outerShdw>
                </a:effectLst>
              </a:rPr>
              <a:t>La dissection</a:t>
            </a:r>
            <a:endParaRPr lang="fr-FR" sz="8000" dirty="0">
              <a:ln w="18000">
                <a:solidFill>
                  <a:schemeClr val="accent2">
                    <a:satMod val="140000"/>
                  </a:schemeClr>
                </a:solidFill>
                <a:prstDash val="solid"/>
                <a:miter lim="800000"/>
              </a:ln>
              <a:solidFill>
                <a:schemeClr val="accent4">
                  <a:lumMod val="20000"/>
                  <a:lumOff val="80000"/>
                </a:schemeClr>
              </a:solidFill>
              <a:effectLst>
                <a:outerShdw blurRad="25500" dist="23000" dir="7020000" algn="tl">
                  <a:srgbClr val="000000">
                    <a:alpha val="5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692696"/>
            <a:ext cx="8229600" cy="4525963"/>
          </a:xfrm>
        </p:spPr>
        <p:txBody>
          <a:bodyPr>
            <a:normAutofit fontScale="92500" lnSpcReduction="20000"/>
          </a:bodyPr>
          <a:lstStyle/>
          <a:p>
            <a:pPr lvl="0"/>
            <a:r>
              <a:rPr lang="fr-FR" b="1" dirty="0"/>
              <a:t>Choix de la méthode d'euthanasie </a:t>
            </a:r>
            <a:r>
              <a:rPr lang="fr-FR" b="1" dirty="0" smtClean="0"/>
              <a:t>:</a:t>
            </a:r>
            <a:r>
              <a:rPr lang="fr-FR" b="1" dirty="0"/>
              <a:t> </a:t>
            </a:r>
            <a:endParaRPr lang="fr-FR" dirty="0"/>
          </a:p>
          <a:p>
            <a:pPr>
              <a:buNone/>
            </a:pPr>
            <a:r>
              <a:rPr lang="fr-FR" dirty="0"/>
              <a:t>On peut distinguer des méthodes physiques et des méthodes chimiques</a:t>
            </a:r>
            <a:r>
              <a:rPr lang="fr-FR" dirty="0" smtClean="0"/>
              <a:t>:</a:t>
            </a:r>
          </a:p>
          <a:p>
            <a:pPr>
              <a:buNone/>
            </a:pPr>
            <a:endParaRPr lang="fr-FR" dirty="0" smtClean="0"/>
          </a:p>
          <a:p>
            <a:pPr lvl="0"/>
            <a:r>
              <a:rPr lang="fr-FR" b="1" dirty="0"/>
              <a:t>Les méthodes physiques</a:t>
            </a:r>
            <a:r>
              <a:rPr lang="fr-FR" dirty="0" smtClean="0"/>
              <a:t>:</a:t>
            </a:r>
            <a:r>
              <a:rPr lang="fr-FR" dirty="0"/>
              <a:t> </a:t>
            </a:r>
            <a:endParaRPr lang="fr-FR" dirty="0" smtClean="0"/>
          </a:p>
          <a:p>
            <a:pPr lvl="0"/>
            <a:endParaRPr lang="fr-FR" dirty="0"/>
          </a:p>
          <a:p>
            <a:pPr>
              <a:buNone/>
            </a:pPr>
            <a:r>
              <a:rPr lang="ar-DZ" dirty="0" smtClean="0"/>
              <a:t>    </a:t>
            </a:r>
            <a:r>
              <a:rPr lang="fr-FR" dirty="0" smtClean="0"/>
              <a:t>Appliquées </a:t>
            </a:r>
            <a:r>
              <a:rPr lang="fr-FR" dirty="0"/>
              <a:t>correctement par un personnel bien entraîné, elles sont généralement parmi les méthodes les moins stressantes qui provoquent très rapidement l'inconscience chez </a:t>
            </a:r>
            <a:r>
              <a:rPr lang="fr-FR" dirty="0" smtClean="0"/>
              <a:t>l'animal.</a:t>
            </a:r>
            <a:endParaRPr lang="fr-FR" dirty="0"/>
          </a:p>
          <a:p>
            <a:pPr>
              <a:buNone/>
            </a:pPr>
            <a:r>
              <a:rPr lang="ar-DZ" dirty="0" smtClean="0"/>
              <a:t>    </a:t>
            </a:r>
            <a:r>
              <a:rPr lang="fr-FR" dirty="0" smtClean="0"/>
              <a:t>Les </a:t>
            </a:r>
            <a:r>
              <a:rPr lang="fr-FR" dirty="0"/>
              <a:t>techniques à utiliser varient légèrement suivant l'espèce en question et il est bon de se rapporter à une littérature détaillée pour chaque espèce.</a:t>
            </a:r>
          </a:p>
          <a:p>
            <a:pPr>
              <a:buNone/>
            </a:pPr>
            <a:endParaRPr lang="fr-FR" dirty="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29600" cy="5976664"/>
          </a:xfrm>
        </p:spPr>
        <p:txBody>
          <a:bodyPr>
            <a:normAutofit/>
          </a:bodyPr>
          <a:lstStyle/>
          <a:p>
            <a:pPr lvl="1"/>
            <a:r>
              <a:rPr lang="fr-FR" dirty="0">
                <a:solidFill>
                  <a:srgbClr val="C00000"/>
                </a:solidFill>
              </a:rPr>
              <a:t>Choc </a:t>
            </a:r>
            <a:r>
              <a:rPr lang="fr-FR" dirty="0" err="1">
                <a:solidFill>
                  <a:srgbClr val="C00000"/>
                </a:solidFill>
              </a:rPr>
              <a:t>cranial</a:t>
            </a:r>
            <a:r>
              <a:rPr lang="fr-FR" dirty="0">
                <a:solidFill>
                  <a:srgbClr val="C00000"/>
                </a:solidFill>
              </a:rPr>
              <a:t>: </a:t>
            </a:r>
            <a:r>
              <a:rPr lang="fr-FR" dirty="0"/>
              <a:t>L'application d'un fort coup sur la tête entraîne une inconscience ou même la mort, en fonction de l'animal en question et de l'importance du coup. Cette technique n'est pratiquement utilisable que chez les sujets dont la boîte crânienne est assez fine (chatons, cobayes, lapins, oiseaux...) et ne présentant pas de problèmes de contention. Méthode tolérée pour rongeurs &lt;250g, oiseaux &lt;250g et vertébrés à sang froid</a:t>
            </a:r>
            <a:r>
              <a:rPr lang="fr-FR" dirty="0" smtClean="0"/>
              <a:t>.</a:t>
            </a:r>
            <a:r>
              <a:rPr lang="ar-DZ" dirty="0" smtClean="0"/>
              <a:t> </a:t>
            </a:r>
          </a:p>
          <a:p>
            <a:pPr lvl="1">
              <a:buNone/>
            </a:pPr>
            <a:endParaRPr lang="fr-FR" dirty="0"/>
          </a:p>
          <a:p>
            <a:pPr lvl="1"/>
            <a:r>
              <a:rPr lang="fr-FR" dirty="0">
                <a:solidFill>
                  <a:srgbClr val="C00000"/>
                </a:solidFill>
              </a:rPr>
              <a:t>Dislocation cervicale</a:t>
            </a:r>
            <a:r>
              <a:rPr lang="fr-FR" dirty="0"/>
              <a:t>: La technique </a:t>
            </a:r>
            <a:r>
              <a:rPr lang="fr-FR" dirty="0" err="1"/>
              <a:t>méne</a:t>
            </a:r>
            <a:r>
              <a:rPr lang="fr-FR" dirty="0"/>
              <a:t> à la séparation de la moelle du cerveau. Ne doit être pratiquée que sur des animaux dont la masse musculaire est faible car d'importantes contractions musculaires peuvent parfois être observées. Méthode tolérée pour poissons</a:t>
            </a:r>
          </a:p>
          <a:p>
            <a:r>
              <a:rPr lang="fr-FR" dirty="0"/>
              <a:t>&lt;250g, rongeurs &lt;500g, lapins et oiseaux &lt;1kg.</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908720"/>
            <a:ext cx="8229600" cy="4525963"/>
          </a:xfrm>
        </p:spPr>
        <p:txBody>
          <a:bodyPr>
            <a:normAutofit fontScale="92500" lnSpcReduction="10000"/>
          </a:bodyPr>
          <a:lstStyle/>
          <a:p>
            <a:pPr lvl="1"/>
            <a:r>
              <a:rPr lang="fr-FR" dirty="0">
                <a:solidFill>
                  <a:srgbClr val="C00000"/>
                </a:solidFill>
              </a:rPr>
              <a:t>Décapitation:</a:t>
            </a:r>
            <a:r>
              <a:rPr lang="fr-FR" dirty="0"/>
              <a:t> </a:t>
            </a:r>
            <a:endParaRPr lang="ar-DZ" dirty="0" smtClean="0"/>
          </a:p>
          <a:p>
            <a:pPr lvl="1">
              <a:buNone/>
            </a:pPr>
            <a:r>
              <a:rPr lang="ar-DZ" dirty="0" smtClean="0"/>
              <a:t>  </a:t>
            </a:r>
            <a:r>
              <a:rPr lang="fr-FR" dirty="0" smtClean="0"/>
              <a:t>Utilisée </a:t>
            </a:r>
            <a:r>
              <a:rPr lang="fr-FR" dirty="0"/>
              <a:t>pour les petits animaux, la décapitation doit être réalisée en une fois en s'assurant que l'animal ne puisse pas bouger. Sauf contre indication expérimentale motivée les animaux doivent subir une sédation préalable</a:t>
            </a:r>
            <a:r>
              <a:rPr lang="fr-FR" dirty="0" smtClean="0"/>
              <a:t>.</a:t>
            </a:r>
          </a:p>
          <a:p>
            <a:pPr lvl="1">
              <a:buNone/>
            </a:pPr>
            <a:endParaRPr lang="fr-FR" dirty="0"/>
          </a:p>
          <a:p>
            <a:pPr lvl="1"/>
            <a:r>
              <a:rPr lang="fr-FR" dirty="0" smtClean="0">
                <a:solidFill>
                  <a:srgbClr val="C00000"/>
                </a:solidFill>
              </a:rPr>
              <a:t>Electrocution:</a:t>
            </a:r>
            <a:endParaRPr lang="ar-DZ" dirty="0" smtClean="0">
              <a:solidFill>
                <a:srgbClr val="C00000"/>
              </a:solidFill>
            </a:endParaRPr>
          </a:p>
          <a:p>
            <a:pPr lvl="1">
              <a:buNone/>
            </a:pPr>
            <a:r>
              <a:rPr lang="ar-DZ" dirty="0" smtClean="0">
                <a:solidFill>
                  <a:srgbClr val="C00000"/>
                </a:solidFill>
              </a:rPr>
              <a:t>  </a:t>
            </a:r>
            <a:r>
              <a:rPr lang="fr-FR" dirty="0" smtClean="0"/>
              <a:t>méthode </a:t>
            </a:r>
            <a:r>
              <a:rPr lang="fr-FR" dirty="0"/>
              <a:t>peu utilisée en laboratoire, qui doit être exécutée en deux temps :  le courant doit nécessairement passer d'abord par le cerveau pour anesthésier l'animal (faible voltage) et éventuellement après, par le </a:t>
            </a:r>
            <a:r>
              <a:rPr lang="fr-FR" dirty="0" err="1"/>
              <a:t>coeur</a:t>
            </a:r>
            <a:r>
              <a:rPr lang="fr-FR" dirty="0"/>
              <a:t> pour le tuer (voltage beaucoup plus élevé). Pour l'application de cette méthode, un matériel adéquat doit être utilisé.</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548680"/>
            <a:ext cx="8229600" cy="5760640"/>
          </a:xfrm>
        </p:spPr>
        <p:txBody>
          <a:bodyPr>
            <a:noAutofit/>
          </a:bodyPr>
          <a:lstStyle/>
          <a:p>
            <a:pPr lvl="1"/>
            <a:r>
              <a:rPr lang="fr-FR" sz="2000" dirty="0">
                <a:solidFill>
                  <a:srgbClr val="C00000"/>
                </a:solidFill>
              </a:rPr>
              <a:t>Congélation</a:t>
            </a:r>
            <a:r>
              <a:rPr lang="fr-FR" sz="2000" dirty="0" smtClean="0">
                <a:solidFill>
                  <a:srgbClr val="C00000"/>
                </a:solidFill>
              </a:rPr>
              <a:t>:</a:t>
            </a:r>
            <a:endParaRPr lang="ar-DZ" sz="2000" dirty="0" smtClean="0">
              <a:solidFill>
                <a:srgbClr val="C00000"/>
              </a:solidFill>
            </a:endParaRPr>
          </a:p>
          <a:p>
            <a:pPr lvl="1">
              <a:buNone/>
            </a:pPr>
            <a:r>
              <a:rPr lang="ar-DZ" sz="2000" dirty="0" smtClean="0">
                <a:solidFill>
                  <a:srgbClr val="C00000"/>
                </a:solidFill>
              </a:rPr>
              <a:t> </a:t>
            </a:r>
            <a:r>
              <a:rPr lang="fr-FR" sz="2000" dirty="0" smtClean="0">
                <a:solidFill>
                  <a:srgbClr val="C00000"/>
                </a:solidFill>
              </a:rPr>
              <a:t> </a:t>
            </a:r>
            <a:r>
              <a:rPr lang="fr-FR" sz="2000" dirty="0"/>
              <a:t>Le froid est utilisé pour les animaux à sang froid (poïkilotherme) de manière à diminuer leur métabolisme (quelques heures à 4°C) soit pour pouvoir les manipuler, soit avant de les congeler. Pour les animaux de petites tailles (</a:t>
            </a:r>
            <a:r>
              <a:rPr lang="fr-FR" sz="2000" dirty="0" err="1"/>
              <a:t>foetus</a:t>
            </a:r>
            <a:r>
              <a:rPr lang="fr-FR" sz="2000" dirty="0"/>
              <a:t>, souris...), une congélation immédiate peut être obtenue en plongeant leur tête dans de l'air ou de l'azote liquides. Vu la taille de l'animal et la température, la mort est quasi instantanée. Méthode autorisée pour amphibiens et poissons &lt;</a:t>
            </a:r>
            <a:r>
              <a:rPr lang="fr-FR" sz="2000" dirty="0" smtClean="0"/>
              <a:t>250g</a:t>
            </a:r>
          </a:p>
          <a:p>
            <a:pPr lvl="1">
              <a:buNone/>
            </a:pPr>
            <a:endParaRPr lang="fr-FR" sz="1800" dirty="0"/>
          </a:p>
          <a:p>
            <a:pPr lvl="1"/>
            <a:r>
              <a:rPr lang="fr-FR" sz="2000" dirty="0">
                <a:solidFill>
                  <a:srgbClr val="C00000"/>
                </a:solidFill>
              </a:rPr>
              <a:t>L’irradiation par micro-ondes: </a:t>
            </a:r>
            <a:endParaRPr lang="ar-DZ" sz="2000" dirty="0" smtClean="0">
              <a:solidFill>
                <a:srgbClr val="C00000"/>
              </a:solidFill>
            </a:endParaRPr>
          </a:p>
          <a:p>
            <a:pPr lvl="1">
              <a:buNone/>
            </a:pPr>
            <a:r>
              <a:rPr lang="ar-DZ" sz="2000" dirty="0" smtClean="0">
                <a:solidFill>
                  <a:srgbClr val="C00000"/>
                </a:solidFill>
              </a:rPr>
              <a:t> </a:t>
            </a:r>
            <a:r>
              <a:rPr lang="fr-FR" sz="2000" dirty="0" smtClean="0"/>
              <a:t>récemment</a:t>
            </a:r>
            <a:r>
              <a:rPr lang="fr-FR" sz="2000" dirty="0"/>
              <a:t>, des appareils ont été conçus pour l'euthanasie immédiate des rongeurs avec l'envoi d'un faisceau dirigé à la base du cerveau (permettant de conserver l'intégrité du cerveau). Ces appareils sont utilisés en neurosciences. Toute autre méthode est proscrite car entraînant des lésions et douleurs avant la perte de conscience.</a:t>
            </a:r>
          </a:p>
          <a:p>
            <a:r>
              <a:rPr lang="fr-FR" sz="2000" dirty="0"/>
              <a:t> </a:t>
            </a:r>
          </a:p>
          <a:p>
            <a:endParaRPr lang="fr-F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71084"/>
          </a:xfrm>
          <a:prstGeom prst="rect">
            <a:avLst/>
          </a:prstGeom>
        </p:spPr>
        <p:txBody>
          <a:bodyPr wrap="square">
            <a:spAutoFit/>
          </a:bodyPr>
          <a:lstStyle/>
          <a:p>
            <a:r>
              <a:rPr lang="fr-FR" sz="2000" b="1" dirty="0" smtClean="0">
                <a:solidFill>
                  <a:srgbClr val="FF0000"/>
                </a:solidFill>
              </a:rPr>
              <a:t>ANESTHÉSIE </a:t>
            </a:r>
            <a:endParaRPr lang="ar-DZ" sz="2000" b="1" dirty="0" smtClean="0">
              <a:solidFill>
                <a:srgbClr val="FF0000"/>
              </a:solidFill>
            </a:endParaRPr>
          </a:p>
          <a:p>
            <a:endParaRPr lang="ar-DZ" dirty="0"/>
          </a:p>
          <a:p>
            <a:r>
              <a:rPr lang="fr-FR" dirty="0" smtClean="0"/>
              <a:t>Pour pratiquer une chirurgie sur un animal, la perception de la douleur doit totalement être supprimée. On peut y arriver soit par l’anesthésie générale, qui conduit à une perte de conscience, soit par l’anesthésie locale ou régionale.</a:t>
            </a:r>
            <a:endParaRPr lang="ar-DZ" dirty="0" smtClean="0"/>
          </a:p>
          <a:p>
            <a:endParaRPr lang="ar-DZ" dirty="0"/>
          </a:p>
          <a:p>
            <a:r>
              <a:rPr lang="fr-FR" dirty="0" smtClean="0">
                <a:solidFill>
                  <a:srgbClr val="FF0000"/>
                </a:solidFill>
              </a:rPr>
              <a:t>L’anesthésie générale: </a:t>
            </a:r>
          </a:p>
          <a:p>
            <a:endParaRPr lang="ar-DZ" dirty="0" smtClean="0">
              <a:solidFill>
                <a:srgbClr val="FF0000"/>
              </a:solidFill>
            </a:endParaRPr>
          </a:p>
          <a:p>
            <a:r>
              <a:rPr lang="fr-FR" dirty="0" smtClean="0"/>
              <a:t>Les buts visés par l’anesthésie générale sont:</a:t>
            </a:r>
            <a:endParaRPr lang="ar-DZ" dirty="0" smtClean="0"/>
          </a:p>
          <a:p>
            <a:r>
              <a:rPr lang="fr-FR" dirty="0" smtClean="0"/>
              <a:t>  La perte de conscience.</a:t>
            </a:r>
            <a:endParaRPr lang="ar-DZ" dirty="0" smtClean="0"/>
          </a:p>
          <a:p>
            <a:r>
              <a:rPr lang="fr-FR" dirty="0" smtClean="0"/>
              <a:t>  L’analgésie.  La suppression de tout réflexe. </a:t>
            </a:r>
            <a:endParaRPr lang="ar-DZ" dirty="0" smtClean="0"/>
          </a:p>
          <a:p>
            <a:r>
              <a:rPr lang="fr-FR" dirty="0" smtClean="0"/>
              <a:t> La relaxation musculaire. </a:t>
            </a:r>
            <a:endParaRPr lang="ar-DZ" dirty="0" smtClean="0"/>
          </a:p>
          <a:p>
            <a:r>
              <a:rPr lang="fr-FR" dirty="0" smtClean="0"/>
              <a:t>Une multitude de techniques permet d’induire une anesthésie générale</a:t>
            </a:r>
            <a:endParaRPr lang="ar-DZ" dirty="0" smtClean="0"/>
          </a:p>
          <a:p>
            <a:endParaRPr lang="ar-DZ" dirty="0"/>
          </a:p>
          <a:p>
            <a:r>
              <a:rPr lang="fr-FR" dirty="0" smtClean="0"/>
              <a:t>Avant d’anesthésier tout rongeur on doit d’abord s’assurer de son état de santé. L’achat d’animaux provenant de sources commerciales connues limite les dangers de maladie. </a:t>
            </a:r>
            <a:endParaRPr lang="ar-DZ" dirty="0" smtClean="0"/>
          </a:p>
          <a:p>
            <a:endParaRPr lang="ar-DZ" dirty="0"/>
          </a:p>
          <a:p>
            <a:r>
              <a:rPr lang="fr-FR" dirty="0" smtClean="0"/>
              <a:t>Après leur arrivée à l’animalerie, une période d’acclimatation de trois à cinq jours leur est nécessaire. Elle permet aux animaux de retrouver un état d’homéostasie alimentaire et hormonal qui aurait pu être compromis par le stress du transport.</a:t>
            </a:r>
            <a:endParaRPr lang="ar-DZ" dirty="0" smtClean="0"/>
          </a:p>
          <a:p>
            <a:endParaRPr lang="ar-DZ" dirty="0"/>
          </a:p>
          <a:p>
            <a:r>
              <a:rPr lang="fr-FR" dirty="0" smtClean="0"/>
              <a:t>Chaque animal doit être pesé précisément et sa dose d’anesthésique calculée exactement avant de lui être administrée.</a:t>
            </a:r>
            <a:endParaRPr lang="ar-DZ" dirty="0"/>
          </a:p>
          <a:p>
            <a:r>
              <a:rPr lang="fr-FR" dirty="0" smtClean="0"/>
              <a:t> </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980728"/>
            <a:ext cx="7406208" cy="5256584"/>
          </a:xfrm>
        </p:spPr>
        <p:txBody>
          <a:bodyPr>
            <a:noAutofit/>
          </a:bodyPr>
          <a:lstStyle/>
          <a:p>
            <a:pPr lvl="0"/>
            <a:r>
              <a:rPr lang="fr-FR" sz="2000" b="1" dirty="0" smtClean="0">
                <a:solidFill>
                  <a:srgbClr val="00B0F0"/>
                </a:solidFill>
              </a:rPr>
              <a:t>ÉTUDE MORPHOLOGIQUE ET ANATOMIQUE DE LA SOURIS (MUS MUSCULUS</a:t>
            </a:r>
            <a:r>
              <a:rPr lang="fr-FR" sz="2000" b="1" dirty="0" smtClean="0">
                <a:solidFill>
                  <a:srgbClr val="00B0F0"/>
                </a:solidFill>
              </a:rPr>
              <a:t>)</a:t>
            </a:r>
            <a:br>
              <a:rPr lang="fr-FR" sz="2000" b="1" dirty="0" smtClean="0">
                <a:solidFill>
                  <a:srgbClr val="00B0F0"/>
                </a:solidFill>
              </a:rPr>
            </a:br>
            <a:r>
              <a:rPr lang="ar-DZ" sz="2000" b="1" dirty="0" smtClean="0">
                <a:solidFill>
                  <a:srgbClr val="00B0F0"/>
                </a:solidFill>
              </a:rPr>
              <a:t/>
            </a:r>
            <a:br>
              <a:rPr lang="ar-DZ" sz="2000" b="1" dirty="0" smtClean="0">
                <a:solidFill>
                  <a:srgbClr val="00B0F0"/>
                </a:solidFill>
              </a:rPr>
            </a:br>
            <a:r>
              <a:rPr lang="fr-FR" sz="2000" b="1" u="heavy" dirty="0" smtClean="0">
                <a:solidFill>
                  <a:srgbClr val="00B0F0"/>
                </a:solidFill>
              </a:rPr>
              <a:t> Morphologie externe</a:t>
            </a:r>
            <a:br>
              <a:rPr lang="fr-FR" sz="2000" b="1" u="heavy" dirty="0" smtClean="0">
                <a:solidFill>
                  <a:srgbClr val="00B0F0"/>
                </a:solidFill>
              </a:rPr>
            </a:br>
            <a:r>
              <a:rPr lang="fr-FR" sz="2000" b="1" dirty="0" smtClean="0">
                <a:solidFill>
                  <a:srgbClr val="00B0F0"/>
                </a:solidFill>
              </a:rPr>
              <a:t> </a:t>
            </a:r>
            <a:r>
              <a:rPr lang="fr-FR" sz="2000" dirty="0" smtClean="0">
                <a:solidFill>
                  <a:schemeClr val="tx1"/>
                </a:solidFill>
              </a:rPr>
              <a:t/>
            </a:r>
            <a:br>
              <a:rPr lang="fr-FR" sz="2000" dirty="0" smtClean="0">
                <a:solidFill>
                  <a:schemeClr val="tx1"/>
                </a:solidFill>
              </a:rPr>
            </a:br>
            <a:r>
              <a:rPr lang="fr-FR" sz="2000" dirty="0" smtClean="0">
                <a:solidFill>
                  <a:schemeClr val="tx1"/>
                </a:solidFill>
              </a:rPr>
              <a:t>Corps en 3 parties : tête, tronc, queue ® Caractéristique des Vertébrés</a:t>
            </a:r>
            <a:br>
              <a:rPr lang="fr-FR" sz="2000" dirty="0" smtClean="0">
                <a:solidFill>
                  <a:schemeClr val="tx1"/>
                </a:solidFill>
              </a:rPr>
            </a:br>
            <a:r>
              <a:rPr lang="fr-FR" sz="2000" dirty="0" smtClean="0">
                <a:solidFill>
                  <a:schemeClr val="tx1"/>
                </a:solidFill>
              </a:rPr>
              <a:t>Corps couvert de poils ® Caractéristique des </a:t>
            </a:r>
            <a:r>
              <a:rPr lang="fr-FR" sz="2000" dirty="0" smtClean="0">
                <a:solidFill>
                  <a:schemeClr val="tx1"/>
                </a:solidFill>
              </a:rPr>
              <a:t>Mammifères</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Organisation selon 3 axes </a:t>
            </a:r>
            <a:r>
              <a:rPr lang="fr-FR" sz="2000" dirty="0" smtClean="0">
                <a:solidFill>
                  <a:schemeClr val="tx1"/>
                </a:solidFill>
              </a:rPr>
              <a:t>:</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axe </a:t>
            </a:r>
            <a:r>
              <a:rPr lang="fr-FR" sz="2000" dirty="0" err="1" smtClean="0">
                <a:solidFill>
                  <a:schemeClr val="tx1"/>
                </a:solidFill>
              </a:rPr>
              <a:t>antéro</a:t>
            </a:r>
            <a:r>
              <a:rPr lang="fr-FR" sz="2000" dirty="0" smtClean="0">
                <a:solidFill>
                  <a:schemeClr val="tx1"/>
                </a:solidFill>
              </a:rPr>
              <a:t> – postérieur (avant – arrière</a:t>
            </a:r>
            <a:r>
              <a:rPr lang="fr-FR" sz="2000" dirty="0" smtClean="0">
                <a:solidFill>
                  <a:schemeClr val="tx1"/>
                </a:solidFill>
              </a:rPr>
              <a:t>)</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axe </a:t>
            </a:r>
            <a:r>
              <a:rPr lang="fr-FR" sz="2000" dirty="0" err="1" smtClean="0">
                <a:solidFill>
                  <a:schemeClr val="tx1"/>
                </a:solidFill>
              </a:rPr>
              <a:t>dorso</a:t>
            </a:r>
            <a:r>
              <a:rPr lang="fr-FR" sz="2000" dirty="0" smtClean="0">
                <a:solidFill>
                  <a:schemeClr val="tx1"/>
                </a:solidFill>
              </a:rPr>
              <a:t> – ventral (dos – ventre</a:t>
            </a:r>
            <a:r>
              <a:rPr lang="fr-FR" sz="2000" dirty="0" smtClean="0">
                <a:solidFill>
                  <a:schemeClr val="tx1"/>
                </a:solidFill>
              </a:rPr>
              <a:t>)</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axe droite – </a:t>
            </a:r>
            <a:r>
              <a:rPr lang="fr-FR" sz="2000" dirty="0" smtClean="0">
                <a:solidFill>
                  <a:schemeClr val="tx1"/>
                </a:solidFill>
              </a:rPr>
              <a:t>gauche</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Symétrie bilatérale</a:t>
            </a:r>
            <a:r>
              <a:rPr lang="fr-FR" sz="2000" u="sng" dirty="0" smtClean="0">
                <a:solidFill>
                  <a:schemeClr val="tx1"/>
                </a:solidFill>
              </a:rPr>
              <a:t> </a:t>
            </a:r>
            <a:r>
              <a:rPr lang="fr-FR" sz="2000" dirty="0" smtClean="0">
                <a:solidFill>
                  <a:schemeClr val="tx1"/>
                </a:solidFill>
              </a:rPr>
              <a:t/>
            </a:r>
            <a:br>
              <a:rPr lang="fr-FR" sz="2000" dirty="0" smtClean="0">
                <a:solidFill>
                  <a:schemeClr val="tx1"/>
                </a:solidFill>
              </a:rPr>
            </a:br>
            <a:endParaRPr lang="fr-FR" sz="20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79512" y="260648"/>
            <a:ext cx="8640960" cy="6831632"/>
          </a:xfrm>
        </p:spPr>
        <p:txBody>
          <a:bodyPr>
            <a:noAutofit/>
          </a:bodyPr>
          <a:lstStyle/>
          <a:p>
            <a:pPr lvl="0"/>
            <a:r>
              <a:rPr lang="fr-FR" sz="2800" b="1" u="heavy" dirty="0" smtClean="0">
                <a:solidFill>
                  <a:srgbClr val="7030A0"/>
                </a:solidFill>
              </a:rPr>
              <a:t>Dissection</a:t>
            </a:r>
            <a:br>
              <a:rPr lang="fr-FR" sz="2800" b="1" u="heavy" dirty="0" smtClean="0">
                <a:solidFill>
                  <a:srgbClr val="7030A0"/>
                </a:solidFill>
              </a:rPr>
            </a:br>
            <a:r>
              <a:rPr lang="fr-FR" sz="2000" b="1" u="heavy" dirty="0" smtClean="0"/>
              <a:t/>
            </a:r>
            <a:br>
              <a:rPr lang="fr-FR" sz="2000" b="1" u="heavy" dirty="0" smtClean="0"/>
            </a:br>
            <a:r>
              <a:rPr lang="fr-FR" sz="2400" u="sng" dirty="0" smtClean="0">
                <a:solidFill>
                  <a:srgbClr val="FF0000"/>
                </a:solidFill>
              </a:rPr>
              <a:t>Incisions </a:t>
            </a:r>
            <a:r>
              <a:rPr lang="fr-FR" sz="2400" u="sng" dirty="0" smtClean="0">
                <a:solidFill>
                  <a:srgbClr val="FF0000"/>
                </a:solidFill>
              </a:rPr>
              <a:t>cutanées</a:t>
            </a:r>
            <a:br>
              <a:rPr lang="fr-FR" sz="2400" u="sng" dirty="0" smtClean="0">
                <a:solidFill>
                  <a:srgbClr val="FF0000"/>
                </a:solidFill>
              </a:rPr>
            </a:br>
            <a:r>
              <a:rPr lang="fr-FR" sz="2000" dirty="0" smtClean="0"/>
              <a:t/>
            </a:r>
            <a:br>
              <a:rPr lang="fr-FR" sz="2000" dirty="0" smtClean="0"/>
            </a:br>
            <a:r>
              <a:rPr lang="fr-FR" sz="2000" dirty="0" smtClean="0">
                <a:solidFill>
                  <a:schemeClr val="tx1"/>
                </a:solidFill>
              </a:rPr>
              <a:t>La souris est étendue sur la cuvette à dissection, la face ventrale tournée du côté de l’opérateur.</a:t>
            </a:r>
            <a:br>
              <a:rPr lang="fr-FR" sz="2000" dirty="0" smtClean="0">
                <a:solidFill>
                  <a:schemeClr val="tx1"/>
                </a:solidFill>
              </a:rPr>
            </a:br>
            <a:r>
              <a:rPr lang="fr-FR" sz="2000" dirty="0" smtClean="0">
                <a:solidFill>
                  <a:schemeClr val="tx1"/>
                </a:solidFill>
              </a:rPr>
              <a:t>Étendre les membres et les fixer à la cuvette à l’aide d’épingles.</a:t>
            </a:r>
            <a:br>
              <a:rPr lang="fr-FR" sz="2000" dirty="0" smtClean="0">
                <a:solidFill>
                  <a:schemeClr val="tx1"/>
                </a:solidFill>
              </a:rPr>
            </a:br>
            <a:r>
              <a:rPr lang="fr-FR" sz="2000" dirty="0" smtClean="0">
                <a:solidFill>
                  <a:schemeClr val="tx1"/>
                </a:solidFill>
              </a:rPr>
              <a:t> </a:t>
            </a:r>
            <a:br>
              <a:rPr lang="fr-FR" sz="2000" dirty="0" smtClean="0">
                <a:solidFill>
                  <a:schemeClr val="tx1"/>
                </a:solidFill>
              </a:rPr>
            </a:br>
            <a:r>
              <a:rPr lang="fr-FR" sz="2000" dirty="0" smtClean="0">
                <a:solidFill>
                  <a:schemeClr val="tx1"/>
                </a:solidFill>
              </a:rPr>
              <a:t>Repérer l’orifice </a:t>
            </a:r>
            <a:r>
              <a:rPr lang="fr-FR" sz="2000" dirty="0" err="1" smtClean="0">
                <a:solidFill>
                  <a:schemeClr val="tx1"/>
                </a:solidFill>
              </a:rPr>
              <a:t>préputial</a:t>
            </a:r>
            <a:r>
              <a:rPr lang="fr-FR" sz="2000" dirty="0" smtClean="0">
                <a:solidFill>
                  <a:schemeClr val="tx1"/>
                </a:solidFill>
              </a:rPr>
              <a:t> chez les mâles ou l’orifice urinaire chez les femelles et inciser la peau avec des ciseaux fins.</a:t>
            </a:r>
            <a:br>
              <a:rPr lang="fr-FR" sz="2000" dirty="0" smtClean="0">
                <a:solidFill>
                  <a:schemeClr val="tx1"/>
                </a:solidFill>
              </a:rPr>
            </a:br>
            <a:r>
              <a:rPr lang="fr-FR" sz="2000" dirty="0" smtClean="0">
                <a:solidFill>
                  <a:schemeClr val="tx1"/>
                </a:solidFill>
              </a:rPr>
              <a:t> </a:t>
            </a:r>
            <a:br>
              <a:rPr lang="fr-FR" sz="2000" dirty="0" smtClean="0">
                <a:solidFill>
                  <a:schemeClr val="tx1"/>
                </a:solidFill>
              </a:rPr>
            </a:br>
            <a:r>
              <a:rPr lang="fr-FR" sz="2000" dirty="0" smtClean="0">
                <a:solidFill>
                  <a:schemeClr val="tx1"/>
                </a:solidFill>
              </a:rPr>
              <a:t>Dans l’ouverture, introduire une sonde cannelée, délicatement, jusqu’à la tête. Elle sert de guide aux ciseaux afin de ne pas percer la musculature et les viscères. Inciser.</a:t>
            </a:r>
            <a:br>
              <a:rPr lang="fr-FR" sz="2000" dirty="0" smtClean="0">
                <a:solidFill>
                  <a:schemeClr val="tx1"/>
                </a:solidFill>
              </a:rPr>
            </a:br>
            <a:r>
              <a:rPr lang="fr-FR" sz="2000" dirty="0" smtClean="0">
                <a:solidFill>
                  <a:schemeClr val="tx1"/>
                </a:solidFill>
              </a:rPr>
              <a:t> </a:t>
            </a:r>
            <a:br>
              <a:rPr lang="fr-FR" sz="2000" dirty="0" smtClean="0">
                <a:solidFill>
                  <a:schemeClr val="tx1"/>
                </a:solidFill>
              </a:rPr>
            </a:br>
            <a:r>
              <a:rPr lang="fr-FR" sz="2000" dirty="0" smtClean="0">
                <a:solidFill>
                  <a:schemeClr val="tx1"/>
                </a:solidFill>
              </a:rPr>
              <a:t>Au niveau du cou, faire attention aux glandes salivaires, très superficielles.</a:t>
            </a:r>
            <a:br>
              <a:rPr lang="fr-FR" sz="2000" dirty="0" smtClean="0">
                <a:solidFill>
                  <a:schemeClr val="tx1"/>
                </a:solidFill>
              </a:rPr>
            </a:br>
            <a:r>
              <a:rPr lang="fr-FR" sz="2000" dirty="0" smtClean="0">
                <a:solidFill>
                  <a:schemeClr val="tx1"/>
                </a:solidFill>
              </a:rPr>
              <a:t> </a:t>
            </a:r>
            <a:br>
              <a:rPr lang="fr-FR" sz="2000" dirty="0" smtClean="0">
                <a:solidFill>
                  <a:schemeClr val="tx1"/>
                </a:solidFill>
              </a:rPr>
            </a:br>
            <a:r>
              <a:rPr lang="fr-FR" sz="2000" dirty="0" smtClean="0">
                <a:solidFill>
                  <a:schemeClr val="tx1"/>
                </a:solidFill>
              </a:rPr>
              <a:t>Ouvrir de la même manière dans les membres antérieurs et postérieurs.</a:t>
            </a:r>
            <a:br>
              <a:rPr lang="fr-FR" sz="2000" dirty="0" smtClean="0">
                <a:solidFill>
                  <a:schemeClr val="tx1"/>
                </a:solidFill>
              </a:rPr>
            </a:br>
            <a:r>
              <a:rPr lang="fr-FR" sz="2000" dirty="0" smtClean="0">
                <a:solidFill>
                  <a:schemeClr val="tx1"/>
                </a:solidFill>
              </a:rPr>
              <a:t> </a:t>
            </a:r>
            <a:br>
              <a:rPr lang="fr-FR" sz="2000" dirty="0" smtClean="0">
                <a:solidFill>
                  <a:schemeClr val="tx1"/>
                </a:solidFill>
              </a:rPr>
            </a:br>
            <a:r>
              <a:rPr lang="fr-FR" sz="2000" dirty="0" smtClean="0">
                <a:solidFill>
                  <a:schemeClr val="tx1"/>
                </a:solidFill>
              </a:rPr>
              <a:t>Séparer à la main la peau de la musculature, la rabattre sur les côtés et l’épingler.</a:t>
            </a:r>
            <a:br>
              <a:rPr lang="fr-FR" sz="2000" dirty="0" smtClean="0">
                <a:solidFill>
                  <a:schemeClr val="tx1"/>
                </a:solidFill>
              </a:rPr>
            </a:br>
            <a:r>
              <a:rPr lang="fr-FR" sz="2000" dirty="0" smtClean="0">
                <a:solidFill>
                  <a:schemeClr val="tx1"/>
                </a:solidFill>
              </a:rPr>
              <a:t> </a:t>
            </a:r>
            <a:r>
              <a:rPr lang="fr-FR" sz="2000" dirty="0" smtClean="0"/>
              <a:t/>
            </a:r>
            <a:br>
              <a:rPr lang="fr-FR" sz="2000" dirty="0" smtClean="0"/>
            </a:br>
            <a:endParaRPr lang="fr-F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6.png"/>
          <p:cNvPicPr/>
          <p:nvPr/>
        </p:nvPicPr>
        <p:blipFill>
          <a:blip r:embed="rId2" cstate="print"/>
          <a:stretch>
            <a:fillRect/>
          </a:stretch>
        </p:blipFill>
        <p:spPr>
          <a:xfrm>
            <a:off x="251520" y="620688"/>
            <a:ext cx="3024336" cy="4679830"/>
          </a:xfrm>
          <a:prstGeom prst="rect">
            <a:avLst/>
          </a:prstGeom>
        </p:spPr>
      </p:pic>
      <p:sp>
        <p:nvSpPr>
          <p:cNvPr id="8" name="Rectangle 7"/>
          <p:cNvSpPr/>
          <p:nvPr/>
        </p:nvSpPr>
        <p:spPr>
          <a:xfrm>
            <a:off x="3203848" y="5805264"/>
            <a:ext cx="4042069" cy="369332"/>
          </a:xfrm>
          <a:prstGeom prst="rect">
            <a:avLst/>
          </a:prstGeom>
        </p:spPr>
        <p:txBody>
          <a:bodyPr wrap="none">
            <a:spAutoFit/>
          </a:bodyPr>
          <a:lstStyle/>
          <a:p>
            <a:r>
              <a:rPr lang="fr-FR" u="sng" dirty="0" smtClean="0"/>
              <a:t>Souris, vue ventrale, incisions cutanées</a:t>
            </a:r>
            <a:endParaRPr lang="fr-FR" dirty="0"/>
          </a:p>
        </p:txBody>
      </p:sp>
      <p:pic>
        <p:nvPicPr>
          <p:cNvPr id="2052" name="Picture 4"/>
          <p:cNvPicPr>
            <a:picLocks noChangeAspect="1" noChangeArrowheads="1"/>
          </p:cNvPicPr>
          <p:nvPr/>
        </p:nvPicPr>
        <p:blipFill>
          <a:blip r:embed="rId3" cstate="print"/>
          <a:srcRect/>
          <a:stretch>
            <a:fillRect/>
          </a:stretch>
        </p:blipFill>
        <p:spPr bwMode="auto">
          <a:xfrm>
            <a:off x="3059832" y="188640"/>
            <a:ext cx="5796136" cy="6453336"/>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341784"/>
            <a:ext cx="8521824" cy="6516216"/>
          </a:xfrm>
        </p:spPr>
        <p:txBody>
          <a:bodyPr>
            <a:noAutofit/>
          </a:bodyPr>
          <a:lstStyle/>
          <a:p>
            <a:r>
              <a:rPr lang="fr-FR" sz="2800" u="sng" dirty="0" smtClean="0">
                <a:solidFill>
                  <a:srgbClr val="FF0000"/>
                </a:solidFill>
              </a:rPr>
              <a:t>Incisions musculaires : ouverture de la cavité abdominale et de la cage thoracique</a:t>
            </a:r>
            <a:r>
              <a:rPr lang="fr-FR" sz="2800" dirty="0" smtClean="0"/>
              <a:t/>
            </a:r>
            <a:br>
              <a:rPr lang="fr-FR" sz="2800" dirty="0" smtClean="0"/>
            </a:br>
            <a:r>
              <a:rPr lang="fr-FR" sz="2800" dirty="0" smtClean="0"/>
              <a:t> </a:t>
            </a:r>
            <a:br>
              <a:rPr lang="fr-FR" sz="2800" dirty="0" smtClean="0"/>
            </a:br>
            <a:r>
              <a:rPr lang="fr-FR" sz="2800" dirty="0" smtClean="0">
                <a:solidFill>
                  <a:schemeClr val="tx1"/>
                </a:solidFill>
              </a:rPr>
              <a:t>Pincer la paroi abdominale avec une pince en avant de l’orifice urinaire et faire une petite boutonnière avec des ciseaux. (1)</a:t>
            </a:r>
            <a:br>
              <a:rPr lang="fr-FR" sz="2800" dirty="0" smtClean="0">
                <a:solidFill>
                  <a:schemeClr val="tx1"/>
                </a:solidFill>
              </a:rPr>
            </a:br>
            <a:r>
              <a:rPr lang="fr-FR" sz="2800" dirty="0" smtClean="0">
                <a:solidFill>
                  <a:schemeClr val="tx1"/>
                </a:solidFill>
              </a:rPr>
              <a:t> </a:t>
            </a:r>
            <a:br>
              <a:rPr lang="fr-FR" sz="2800" dirty="0" smtClean="0">
                <a:solidFill>
                  <a:schemeClr val="tx1"/>
                </a:solidFill>
              </a:rPr>
            </a:br>
            <a:r>
              <a:rPr lang="fr-FR" sz="2800" dirty="0" smtClean="0">
                <a:solidFill>
                  <a:schemeClr val="tx1"/>
                </a:solidFill>
              </a:rPr>
              <a:t>Introduire une sonde cannelée jusqu’au thorax et inciser jusqu’à la pointe du sternum. (2)</a:t>
            </a:r>
            <a:br>
              <a:rPr lang="fr-FR" sz="2800" dirty="0" smtClean="0">
                <a:solidFill>
                  <a:schemeClr val="tx1"/>
                </a:solidFill>
              </a:rPr>
            </a:br>
            <a:r>
              <a:rPr lang="fr-FR" sz="2800" dirty="0" smtClean="0">
                <a:solidFill>
                  <a:schemeClr val="tx1"/>
                </a:solidFill>
              </a:rPr>
              <a:t> </a:t>
            </a:r>
            <a:br>
              <a:rPr lang="fr-FR" sz="2800" dirty="0" smtClean="0">
                <a:solidFill>
                  <a:schemeClr val="tx1"/>
                </a:solidFill>
              </a:rPr>
            </a:br>
            <a:r>
              <a:rPr lang="fr-FR" sz="2800" dirty="0" smtClean="0">
                <a:solidFill>
                  <a:schemeClr val="tx1"/>
                </a:solidFill>
              </a:rPr>
              <a:t>Découper le thorax selon (3) et (3’) en faisant très attention au cœur et aux poumons ainsi qu’aux vaisseaux sanguins. Terminer d’ouvrir le thorax. (4)</a:t>
            </a:r>
            <a:br>
              <a:rPr lang="fr-FR" sz="2800" dirty="0" smtClean="0">
                <a:solidFill>
                  <a:schemeClr val="tx1"/>
                </a:solidFill>
              </a:rPr>
            </a:br>
            <a:r>
              <a:rPr lang="fr-FR" sz="2800" dirty="0" smtClean="0">
                <a:solidFill>
                  <a:schemeClr val="tx1"/>
                </a:solidFill>
              </a:rPr>
              <a:t> </a:t>
            </a:r>
            <a:br>
              <a:rPr lang="fr-FR" sz="2800" dirty="0" smtClean="0">
                <a:solidFill>
                  <a:schemeClr val="tx1"/>
                </a:solidFill>
              </a:rPr>
            </a:br>
            <a:r>
              <a:rPr lang="fr-FR" sz="2800" dirty="0" smtClean="0">
                <a:solidFill>
                  <a:schemeClr val="tx1"/>
                </a:solidFill>
              </a:rPr>
              <a:t>Inciser selon (5). Rabattre et épingler.</a:t>
            </a:r>
            <a:r>
              <a:rPr lang="fr-FR" sz="2800" dirty="0" smtClean="0"/>
              <a:t/>
            </a:r>
            <a:br>
              <a:rPr lang="fr-FR" sz="2800" dirty="0" smtClean="0"/>
            </a:br>
            <a:endParaRPr lang="fr-F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4355976" y="6093296"/>
            <a:ext cx="4360104" cy="369332"/>
          </a:xfrm>
          <a:prstGeom prst="rect">
            <a:avLst/>
          </a:prstGeom>
        </p:spPr>
        <p:txBody>
          <a:bodyPr wrap="none">
            <a:spAutoFit/>
          </a:bodyPr>
          <a:lstStyle/>
          <a:p>
            <a:r>
              <a:rPr lang="fr-FR" u="sng" dirty="0" smtClean="0"/>
              <a:t>Souris, vue ventrale, incisions musculaires</a:t>
            </a:r>
            <a:endParaRPr lang="fr-FR" dirty="0"/>
          </a:p>
        </p:txBody>
      </p:sp>
      <p:pic>
        <p:nvPicPr>
          <p:cNvPr id="30728" name="Picture 8"/>
          <p:cNvPicPr>
            <a:picLocks noChangeAspect="1" noChangeArrowheads="1"/>
          </p:cNvPicPr>
          <p:nvPr/>
        </p:nvPicPr>
        <p:blipFill>
          <a:blip r:embed="rId2" cstate="print"/>
          <a:srcRect/>
          <a:stretch>
            <a:fillRect/>
          </a:stretch>
        </p:blipFill>
        <p:spPr bwMode="auto">
          <a:xfrm>
            <a:off x="0" y="764704"/>
            <a:ext cx="3113906" cy="5514975"/>
          </a:xfrm>
          <a:prstGeom prst="rect">
            <a:avLst/>
          </a:prstGeom>
          <a:noFill/>
          <a:ln w="9525">
            <a:noFill/>
            <a:miter lim="800000"/>
            <a:headEnd/>
            <a:tailEnd/>
          </a:ln>
        </p:spPr>
      </p:pic>
      <p:pic>
        <p:nvPicPr>
          <p:cNvPr id="30729" name="Picture 9"/>
          <p:cNvPicPr>
            <a:picLocks noChangeAspect="1" noChangeArrowheads="1"/>
          </p:cNvPicPr>
          <p:nvPr/>
        </p:nvPicPr>
        <p:blipFill>
          <a:blip r:embed="rId3" cstate="print"/>
          <a:srcRect/>
          <a:stretch>
            <a:fillRect/>
          </a:stretch>
        </p:blipFill>
        <p:spPr bwMode="auto">
          <a:xfrm>
            <a:off x="2843808" y="476672"/>
            <a:ext cx="5328592" cy="568863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23528" y="980728"/>
            <a:ext cx="7772400" cy="1470025"/>
          </a:xfrm>
          <a:prstGeom prst="rect">
            <a:avLst/>
          </a:prstGeom>
        </p:spPr>
        <p:txBody>
          <a:bodyPr>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3600" b="1" i="0" u="none" strike="noStrike" kern="1200" cap="none" spc="0" normalizeH="0" baseline="0" noProof="0" smtClean="0">
                <a:ln>
                  <a:noFill/>
                </a:ln>
                <a:solidFill>
                  <a:schemeClr val="tx1"/>
                </a:solidFill>
                <a:effectLst/>
                <a:uLnTx/>
                <a:uFillTx/>
                <a:latin typeface="+mj-lt"/>
                <a:ea typeface="+mj-ea"/>
                <a:cs typeface="+mj-cs"/>
              </a:rPr>
              <a:t>Interventions chirurgicales sur les animaux, anesthésie et euthanasie</a:t>
            </a:r>
            <a:r>
              <a:rPr kumimoji="0" lang="fr-FR" sz="5000" b="0" i="0" u="none" strike="noStrike" kern="1200" cap="none" spc="0" normalizeH="0" baseline="0" noProof="0" smtClean="0">
                <a:ln>
                  <a:noFill/>
                </a:ln>
                <a:solidFill>
                  <a:schemeClr val="tx1"/>
                </a:solidFill>
                <a:effectLst/>
                <a:uLnTx/>
                <a:uFillTx/>
                <a:latin typeface="+mj-lt"/>
                <a:ea typeface="+mj-ea"/>
                <a:cs typeface="+mj-cs"/>
              </a:rPr>
              <a:t/>
            </a:r>
            <a:br>
              <a:rPr kumimoji="0" lang="fr-FR" sz="5000" b="0" i="0" u="none" strike="noStrike" kern="1200" cap="none" spc="0" normalizeH="0" baseline="0" noProof="0" smtClean="0">
                <a:ln>
                  <a:noFill/>
                </a:ln>
                <a:solidFill>
                  <a:schemeClr val="tx1"/>
                </a:solidFill>
                <a:effectLst/>
                <a:uLnTx/>
                <a:uFillTx/>
                <a:latin typeface="+mj-lt"/>
                <a:ea typeface="+mj-ea"/>
                <a:cs typeface="+mj-cs"/>
              </a:rPr>
            </a:br>
            <a:endParaRPr kumimoji="0" lang="fr-FR" sz="50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Sous-titre 2"/>
          <p:cNvSpPr txBox="1">
            <a:spLocks/>
          </p:cNvSpPr>
          <p:nvPr/>
        </p:nvSpPr>
        <p:spPr>
          <a:xfrm>
            <a:off x="395536" y="2204864"/>
            <a:ext cx="8208912" cy="4653136"/>
          </a:xfrm>
          <a:prstGeom prst="rect">
            <a:avLst/>
          </a:prstGeom>
        </p:spPr>
        <p:txBody>
          <a:bodyPr>
            <a:no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fr-FR" sz="2400" b="1" i="0" u="heavy" strike="noStrike" kern="1200" cap="none" spc="0" normalizeH="0" baseline="0" noProof="0" dirty="0" smtClean="0">
                <a:ln>
                  <a:noFill/>
                </a:ln>
                <a:solidFill>
                  <a:srgbClr val="C00000"/>
                </a:solidFill>
                <a:effectLst/>
                <a:uLnTx/>
                <a:uFillTx/>
                <a:latin typeface="+mn-lt"/>
                <a:ea typeface="+mn-ea"/>
                <a:cs typeface="+mn-cs"/>
              </a:rPr>
              <a:t>Les procédures chirurgicales en expérimentation animale</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fr-FR" sz="2800" b="1" i="0" u="sng" strike="noStrike" kern="1200" cap="none" spc="0" normalizeH="0" baseline="0" noProof="0" dirty="0" smtClean="0">
              <a:ln>
                <a:noFill/>
              </a:ln>
              <a:solidFill>
                <a:srgbClr val="C00000"/>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fr-FR" sz="2400" b="0" i="0" u="sng" strike="noStrike" kern="1200" cap="none" spc="0" normalizeH="0" baseline="0" noProof="0" dirty="0" smtClean="0">
                <a:ln>
                  <a:noFill/>
                </a:ln>
                <a:solidFill>
                  <a:srgbClr val="C00000"/>
                </a:solidFill>
                <a:effectLst/>
                <a:uLnTx/>
                <a:uFillTx/>
                <a:latin typeface="+mn-lt"/>
                <a:ea typeface="+mn-ea"/>
                <a:cs typeface="+mn-cs"/>
              </a:rPr>
              <a:t>Ne sont considérées comme des procédures chirurgicales</a:t>
            </a:r>
            <a:r>
              <a:rPr kumimoji="0" lang="fr-FR" sz="2400" b="0" i="0" u="none" strike="noStrike" kern="1200" cap="none" spc="0" normalizeH="0" baseline="0" noProof="0" dirty="0" smtClean="0">
                <a:ln>
                  <a:noFill/>
                </a:ln>
                <a:solidFill>
                  <a:srgbClr val="C00000"/>
                </a:solidFill>
                <a:effectLst/>
                <a:uLnTx/>
                <a:uFillTx/>
                <a:latin typeface="+mn-lt"/>
                <a:ea typeface="+mn-ea"/>
                <a:cs typeface="+mn-cs"/>
              </a:rPr>
              <a:t>:</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fr-FR" sz="2800" b="0" i="0" u="none" strike="noStrike" kern="1200" cap="none" spc="0" normalizeH="0" baseline="0" noProof="0" dirty="0" smtClean="0">
              <a:ln>
                <a:noFill/>
              </a:ln>
              <a:solidFill>
                <a:srgbClr val="7030A0"/>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Toutes les interventions et manipulations pour lesquels une induction anesthésique n’est pas requise.</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Toutes les interventions et manipulations qui, sur animal anesthésié (quelque soit le type ou niveau d’anesthésie)</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fr-FR"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cstate="print"/>
          <a:srcRect/>
          <a:stretch>
            <a:fillRect/>
          </a:stretch>
        </p:blipFill>
        <p:spPr bwMode="auto">
          <a:xfrm>
            <a:off x="557213" y="114300"/>
            <a:ext cx="8029575" cy="66294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p:cNvPicPr>
            <a:picLocks noChangeAspect="1" noChangeArrowheads="1"/>
          </p:cNvPicPr>
          <p:nvPr/>
        </p:nvPicPr>
        <p:blipFill>
          <a:blip r:embed="rId2" cstate="print"/>
          <a:srcRect/>
          <a:stretch>
            <a:fillRect/>
          </a:stretch>
        </p:blipFill>
        <p:spPr bwMode="auto">
          <a:xfrm>
            <a:off x="179512" y="188640"/>
            <a:ext cx="4900786" cy="3457575"/>
          </a:xfrm>
          <a:prstGeom prst="rect">
            <a:avLst/>
          </a:prstGeom>
          <a:noFill/>
          <a:ln w="9525">
            <a:noFill/>
            <a:miter lim="800000"/>
            <a:headEnd/>
            <a:tailEnd/>
          </a:ln>
        </p:spPr>
      </p:pic>
      <p:pic>
        <p:nvPicPr>
          <p:cNvPr id="32771" name="Picture 3"/>
          <p:cNvPicPr>
            <a:picLocks noChangeAspect="1" noChangeArrowheads="1"/>
          </p:cNvPicPr>
          <p:nvPr/>
        </p:nvPicPr>
        <p:blipFill>
          <a:blip r:embed="rId3" cstate="print"/>
          <a:srcRect/>
          <a:stretch>
            <a:fillRect/>
          </a:stretch>
        </p:blipFill>
        <p:spPr bwMode="auto">
          <a:xfrm>
            <a:off x="3995936" y="2852936"/>
            <a:ext cx="4911281" cy="3755876"/>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2" cstate="print"/>
          <a:srcRect/>
          <a:stretch>
            <a:fillRect/>
          </a:stretch>
        </p:blipFill>
        <p:spPr bwMode="auto">
          <a:xfrm>
            <a:off x="611560" y="764704"/>
            <a:ext cx="7792845" cy="5832648"/>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2" cstate="print"/>
          <a:srcRect/>
          <a:stretch>
            <a:fillRect/>
          </a:stretch>
        </p:blipFill>
        <p:spPr bwMode="auto">
          <a:xfrm>
            <a:off x="481013" y="290513"/>
            <a:ext cx="8181975" cy="62769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7173416"/>
          </a:xfrm>
        </p:spPr>
        <p:txBody>
          <a:bodyPr>
            <a:noAutofit/>
          </a:bodyPr>
          <a:lstStyle/>
          <a:p>
            <a:r>
              <a:rPr lang="fr-FR" sz="2400" u="sng" dirty="0">
                <a:solidFill>
                  <a:srgbClr val="FF0000"/>
                </a:solidFill>
              </a:rPr>
              <a:t>Sont considérées comme des procédures chirurgicales</a:t>
            </a:r>
            <a:r>
              <a:rPr lang="fr-FR" sz="2400" dirty="0"/>
              <a:t>: </a:t>
            </a:r>
            <a:endParaRPr lang="ar-DZ" sz="2400" dirty="0" smtClean="0"/>
          </a:p>
          <a:p>
            <a:r>
              <a:rPr lang="fr-FR" sz="2400" dirty="0" smtClean="0">
                <a:solidFill>
                  <a:srgbClr val="C00000"/>
                </a:solidFill>
              </a:rPr>
              <a:t>Les </a:t>
            </a:r>
            <a:r>
              <a:rPr lang="fr-FR" sz="2400" dirty="0">
                <a:solidFill>
                  <a:srgbClr val="C00000"/>
                </a:solidFill>
              </a:rPr>
              <a:t>interventions impliquant:</a:t>
            </a:r>
          </a:p>
          <a:p>
            <a:pPr lvl="2"/>
            <a:r>
              <a:rPr lang="fr-FR" sz="1600" dirty="0"/>
              <a:t>une anesthésie locale, régionale ou générale de l’animal.</a:t>
            </a:r>
            <a:endParaRPr lang="fr-FR" sz="1400" dirty="0"/>
          </a:p>
          <a:p>
            <a:pPr lvl="2"/>
            <a:r>
              <a:rPr lang="fr-FR" sz="1600" dirty="0"/>
              <a:t>Une préparation opératoire.</a:t>
            </a:r>
            <a:endParaRPr lang="fr-FR" sz="1400" dirty="0"/>
          </a:p>
          <a:p>
            <a:pPr lvl="2"/>
            <a:r>
              <a:rPr lang="fr-FR" sz="1600" dirty="0"/>
              <a:t>Une approche technique précise.</a:t>
            </a:r>
            <a:endParaRPr lang="fr-FR" sz="1400" dirty="0"/>
          </a:p>
          <a:p>
            <a:pPr lvl="2"/>
            <a:r>
              <a:rPr lang="fr-FR" sz="1600" dirty="0"/>
              <a:t>Un suivi </a:t>
            </a:r>
            <a:r>
              <a:rPr lang="fr-FR" sz="1600" dirty="0" err="1"/>
              <a:t>post-opératoire</a:t>
            </a:r>
            <a:r>
              <a:rPr lang="fr-FR" sz="1600" dirty="0"/>
              <a:t> (à l’exception des interventions en conditions aiguës).</a:t>
            </a:r>
            <a:endParaRPr lang="fr-FR" sz="1400" dirty="0"/>
          </a:p>
          <a:p>
            <a:pPr>
              <a:buNone/>
            </a:pPr>
            <a:r>
              <a:rPr lang="ar-DZ" sz="2400" dirty="0" smtClean="0"/>
              <a:t>    </a:t>
            </a:r>
            <a:r>
              <a:rPr lang="fr-FR" sz="2400" dirty="0" smtClean="0"/>
              <a:t>A </a:t>
            </a:r>
            <a:r>
              <a:rPr lang="fr-FR" sz="2400" dirty="0"/>
              <a:t>ce titre figurent:</a:t>
            </a:r>
            <a:endParaRPr lang="fr-FR" sz="1800" dirty="0"/>
          </a:p>
          <a:p>
            <a:pPr lvl="0"/>
            <a:r>
              <a:rPr lang="fr-FR" sz="2400" u="sng" dirty="0">
                <a:solidFill>
                  <a:srgbClr val="7030A0"/>
                </a:solidFill>
              </a:rPr>
              <a:t>les interventions dites de petite chirurgie</a:t>
            </a:r>
            <a:r>
              <a:rPr lang="fr-FR" sz="2400" dirty="0">
                <a:solidFill>
                  <a:srgbClr val="7030A0"/>
                </a:solidFill>
              </a:rPr>
              <a:t> :</a:t>
            </a:r>
            <a:endParaRPr lang="fr-FR" sz="1800" dirty="0">
              <a:solidFill>
                <a:srgbClr val="7030A0"/>
              </a:solidFill>
            </a:endParaRPr>
          </a:p>
          <a:p>
            <a:pPr lvl="2"/>
            <a:r>
              <a:rPr lang="fr-FR" sz="1600" dirty="0"/>
              <a:t>Castrations	de	mâles,	ovariectomies,	trachéotomies,	vasectomies,	poses d’électrodes sur champ ouvert ….</a:t>
            </a:r>
            <a:endParaRPr lang="fr-FR" sz="1400" dirty="0"/>
          </a:p>
          <a:p>
            <a:pPr lvl="2"/>
            <a:r>
              <a:rPr lang="fr-FR" sz="1600" dirty="0"/>
              <a:t>Toutes les biopsies exérèses.</a:t>
            </a:r>
            <a:endParaRPr lang="fr-FR" sz="1400" dirty="0"/>
          </a:p>
          <a:p>
            <a:pPr lvl="0"/>
            <a:r>
              <a:rPr lang="fr-FR" sz="2400" u="sng" dirty="0">
                <a:solidFill>
                  <a:srgbClr val="7030A0"/>
                </a:solidFill>
              </a:rPr>
              <a:t>les interventions dites de chirurgie lourde</a:t>
            </a:r>
            <a:r>
              <a:rPr lang="fr-FR" sz="2400" dirty="0">
                <a:solidFill>
                  <a:srgbClr val="7030A0"/>
                </a:solidFill>
              </a:rPr>
              <a:t> :</a:t>
            </a:r>
            <a:endParaRPr lang="fr-FR" sz="1800" dirty="0">
              <a:solidFill>
                <a:srgbClr val="7030A0"/>
              </a:solidFill>
            </a:endParaRPr>
          </a:p>
          <a:p>
            <a:pPr lvl="2"/>
            <a:r>
              <a:rPr lang="fr-FR" sz="1600" dirty="0"/>
              <a:t>Toutes	les	exérèses	glandulaires	(thyroïdectomies,	</a:t>
            </a:r>
            <a:r>
              <a:rPr lang="fr-FR" sz="1600" dirty="0" err="1"/>
              <a:t>parathyroïdectomies</a:t>
            </a:r>
            <a:r>
              <a:rPr lang="fr-FR" sz="1600" dirty="0"/>
              <a:t>, </a:t>
            </a:r>
            <a:r>
              <a:rPr lang="fr-FR" sz="1600" dirty="0" err="1"/>
              <a:t>thymectomies</a:t>
            </a:r>
            <a:r>
              <a:rPr lang="fr-FR" sz="1600" dirty="0"/>
              <a:t>, </a:t>
            </a:r>
            <a:r>
              <a:rPr lang="fr-FR" sz="1600" dirty="0" err="1"/>
              <a:t>adrénalectomies</a:t>
            </a:r>
            <a:r>
              <a:rPr lang="fr-FR" sz="1600" dirty="0"/>
              <a:t> …)</a:t>
            </a:r>
            <a:endParaRPr lang="fr-FR" sz="1400" dirty="0"/>
          </a:p>
          <a:p>
            <a:pPr lvl="2"/>
            <a:r>
              <a:rPr lang="fr-FR" sz="1600" dirty="0"/>
              <a:t>Les ablations d’organes (splénectomies, hépatectomies, lobectomies pulmonaires, néphrectomies …)</a:t>
            </a:r>
            <a:endParaRPr lang="fr-FR" sz="1400" dirty="0"/>
          </a:p>
          <a:p>
            <a:pPr lvl="2"/>
            <a:r>
              <a:rPr lang="fr-FR" sz="1600" dirty="0"/>
              <a:t>Les laparotomies.</a:t>
            </a:r>
            <a:endParaRPr lang="fr-FR" sz="1400" dirty="0"/>
          </a:p>
          <a:p>
            <a:pPr lvl="2"/>
            <a:r>
              <a:rPr lang="fr-FR" sz="1600" dirty="0"/>
              <a:t>Les opérations de chirurgie digestive (chirurgie de l’</a:t>
            </a:r>
            <a:r>
              <a:rPr lang="fr-FR" sz="1600" dirty="0" err="1"/>
              <a:t>oesophage</a:t>
            </a:r>
            <a:r>
              <a:rPr lang="fr-FR" sz="1600" dirty="0"/>
              <a:t>, pose de fistules gastriques et intestinales, </a:t>
            </a:r>
            <a:r>
              <a:rPr lang="fr-FR" sz="1600" dirty="0" err="1"/>
              <a:t>jéjunostomies</a:t>
            </a:r>
            <a:r>
              <a:rPr lang="fr-FR" sz="1600" dirty="0"/>
              <a:t>, </a:t>
            </a:r>
            <a:r>
              <a:rPr lang="fr-FR" sz="1600" dirty="0" err="1"/>
              <a:t>entérotomies</a:t>
            </a:r>
            <a:r>
              <a:rPr lang="fr-FR" sz="1600" dirty="0"/>
              <a:t>, pose de fistules pancréatiques, chirurgie du foie, du système biliaire …)</a:t>
            </a:r>
            <a:endParaRPr lang="fr-FR" sz="1400" dirty="0"/>
          </a:p>
          <a:p>
            <a:pPr lvl="2"/>
            <a:r>
              <a:rPr lang="fr-FR" sz="1600" dirty="0"/>
              <a:t>L’induction de péritonites expérimentales par abord chirurgical.</a:t>
            </a:r>
            <a:endParaRPr lang="fr-FR" sz="1400" dirty="0"/>
          </a:p>
          <a:p>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98376"/>
            <a:ext cx="8517632" cy="6759624"/>
          </a:xfrm>
        </p:spPr>
        <p:txBody>
          <a:bodyPr>
            <a:noAutofit/>
          </a:bodyPr>
          <a:lstStyle/>
          <a:p>
            <a:pPr lvl="2" rtl="0"/>
            <a:r>
              <a:rPr lang="fr-FR" dirty="0">
                <a:solidFill>
                  <a:schemeClr val="tx1"/>
                </a:solidFill>
              </a:rPr>
              <a:t>Les interventions de chirurgie vasculaire (anastomoses, pontages, </a:t>
            </a:r>
            <a:r>
              <a:rPr lang="fr-FR" dirty="0" err="1">
                <a:solidFill>
                  <a:schemeClr val="tx1"/>
                </a:solidFill>
              </a:rPr>
              <a:t>accés</a:t>
            </a:r>
            <a:r>
              <a:rPr lang="fr-FR" dirty="0">
                <a:solidFill>
                  <a:schemeClr val="tx1"/>
                </a:solidFill>
              </a:rPr>
              <a:t> au canal thoracique </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Les thoracotomies et interventions en cavité thoracique</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Les transplantations tissulaires et transplantations d’organes (reins – </a:t>
            </a:r>
            <a:r>
              <a:rPr lang="fr-FR" dirty="0" err="1">
                <a:solidFill>
                  <a:schemeClr val="tx1"/>
                </a:solidFill>
              </a:rPr>
              <a:t>coeur</a:t>
            </a:r>
            <a:r>
              <a:rPr lang="fr-FR" dirty="0">
                <a:solidFill>
                  <a:schemeClr val="tx1"/>
                </a:solidFill>
              </a:rPr>
              <a:t> – tissus embryonnaires – cornée – os – peau … en homo ou hétéro-transplantations</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Toute la chirurgie </a:t>
            </a:r>
            <a:r>
              <a:rPr lang="fr-FR" dirty="0" smtClean="0">
                <a:solidFill>
                  <a:schemeClr val="tx1"/>
                </a:solidFill>
              </a:rPr>
              <a:t>oculaire</a:t>
            </a:r>
            <a:r>
              <a:rPr lang="fr-FR" dirty="0">
                <a:solidFill>
                  <a:schemeClr val="tx1"/>
                </a:solidFill>
              </a:rPr>
              <a:t/>
            </a:r>
            <a:br>
              <a:rPr lang="fr-FR" dirty="0">
                <a:solidFill>
                  <a:schemeClr val="tx1"/>
                </a:solidFill>
              </a:rPr>
            </a:br>
            <a:r>
              <a:rPr lang="fr-FR" dirty="0" smtClean="0">
                <a:solidFill>
                  <a:schemeClr val="tx1"/>
                </a:solidFill>
              </a:rPr>
              <a:t>.</a:t>
            </a:r>
            <a:r>
              <a:rPr lang="fr-FR" sz="1600" dirty="0">
                <a:solidFill>
                  <a:schemeClr val="tx1"/>
                </a:solidFill>
              </a:rPr>
              <a:t/>
            </a:r>
            <a:br>
              <a:rPr lang="fr-FR" sz="1600" dirty="0">
                <a:solidFill>
                  <a:schemeClr val="tx1"/>
                </a:solidFill>
              </a:rPr>
            </a:br>
            <a:r>
              <a:rPr lang="fr-FR" dirty="0">
                <a:solidFill>
                  <a:schemeClr val="tx1"/>
                </a:solidFill>
              </a:rPr>
              <a:t>La chirurgie de l’oreille, et notamment de l’oreille interne</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La chirurgie rénale et des voies urinaires (anastomoses, transplantations d’uretères, cystotomies, </a:t>
            </a:r>
            <a:r>
              <a:rPr lang="fr-FR" dirty="0" err="1">
                <a:solidFill>
                  <a:schemeClr val="tx1"/>
                </a:solidFill>
              </a:rPr>
              <a:t>uréthrotomies</a:t>
            </a:r>
            <a:r>
              <a:rPr lang="fr-FR" dirty="0">
                <a:solidFill>
                  <a:schemeClr val="tx1"/>
                </a:solidFill>
              </a:rPr>
              <a:t> </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La chirurgie des appareils génitaux (prostatectomies, hystéro ou hystérectomies avec ou sans ablations ovariennes </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La chirurgie osseuse et articulaire</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La chirurgie cardiaque (</a:t>
            </a:r>
            <a:r>
              <a:rPr lang="fr-FR" dirty="0" err="1">
                <a:solidFill>
                  <a:schemeClr val="tx1"/>
                </a:solidFill>
              </a:rPr>
              <a:t>accés</a:t>
            </a:r>
            <a:r>
              <a:rPr lang="fr-FR" dirty="0">
                <a:solidFill>
                  <a:schemeClr val="tx1"/>
                </a:solidFill>
              </a:rPr>
              <a:t> aux cavités, valvules, coronaires </a:t>
            </a:r>
            <a:r>
              <a:rPr lang="fr-FR" dirty="0" smtClean="0">
                <a:solidFill>
                  <a:schemeClr val="tx1"/>
                </a:solidFill>
              </a:rPr>
              <a:t>…)</a:t>
            </a:r>
            <a:br>
              <a:rPr lang="fr-FR" dirty="0" smtClean="0">
                <a:solidFill>
                  <a:schemeClr val="tx1"/>
                </a:solidFill>
              </a:rPr>
            </a:br>
            <a:r>
              <a:rPr lang="fr-FR" sz="1600" dirty="0">
                <a:solidFill>
                  <a:schemeClr val="tx1"/>
                </a:solidFill>
              </a:rPr>
              <a:t/>
            </a:r>
            <a:br>
              <a:rPr lang="fr-FR" sz="1600" dirty="0">
                <a:solidFill>
                  <a:schemeClr val="tx1"/>
                </a:solidFill>
              </a:rPr>
            </a:br>
            <a:r>
              <a:rPr lang="fr-FR" dirty="0">
                <a:solidFill>
                  <a:schemeClr val="tx1"/>
                </a:solidFill>
              </a:rPr>
              <a:t>Toutes les interventions de chirurgie nerveuse ou neurochirurgie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lvl="0"/>
            <a:r>
              <a:rPr lang="fr-FR" sz="2800" b="1" u="heavy" dirty="0">
                <a:solidFill>
                  <a:srgbClr val="C00000"/>
                </a:solidFill>
              </a:rPr>
              <a:t>Anesthésie</a:t>
            </a:r>
            <a:endParaRPr lang="fr-FR" sz="2800" dirty="0">
              <a:solidFill>
                <a:srgbClr val="C00000"/>
              </a:solidFill>
            </a:endParaRPr>
          </a:p>
          <a:p>
            <a:r>
              <a:rPr lang="fr-FR" sz="2800" b="1" dirty="0"/>
              <a:t>I- Définition: </a:t>
            </a:r>
            <a:endParaRPr lang="ar-DZ" sz="2800" b="1" dirty="0" smtClean="0"/>
          </a:p>
          <a:p>
            <a:pPr>
              <a:buNone/>
            </a:pPr>
            <a:r>
              <a:rPr lang="ar-DZ" sz="2400" b="1" dirty="0" smtClean="0"/>
              <a:t>    </a:t>
            </a:r>
            <a:r>
              <a:rPr lang="fr-FR" sz="2400" dirty="0" smtClean="0"/>
              <a:t>l'anesthésie </a:t>
            </a:r>
            <a:r>
              <a:rPr lang="fr-FR" sz="2400" dirty="0"/>
              <a:t>peut se définir par l’état dans lequel l'individu est dans l'incapacité de percevoir </a:t>
            </a:r>
            <a:r>
              <a:rPr lang="fr-FR" sz="2400" dirty="0" smtClean="0"/>
              <a:t>des</a:t>
            </a:r>
            <a:r>
              <a:rPr lang="ar-DZ" sz="2400" dirty="0" smtClean="0"/>
              <a:t> </a:t>
            </a:r>
            <a:r>
              <a:rPr lang="fr-FR" sz="2400" dirty="0" smtClean="0"/>
              <a:t>sensations</a:t>
            </a:r>
            <a:r>
              <a:rPr lang="ar-DZ" sz="2400" dirty="0" smtClean="0"/>
              <a:t> </a:t>
            </a:r>
            <a:r>
              <a:rPr lang="fr-FR" sz="2400" dirty="0" smtClean="0"/>
              <a:t>respectivement</a:t>
            </a:r>
            <a:r>
              <a:rPr lang="fr-FR" sz="2400" dirty="0"/>
              <a:t>. </a:t>
            </a:r>
            <a:endParaRPr lang="fr-FR" sz="2400" dirty="0" smtClean="0"/>
          </a:p>
          <a:p>
            <a:pPr>
              <a:buNone/>
            </a:pPr>
            <a:r>
              <a:rPr lang="fr-FR" sz="2400" dirty="0"/>
              <a:t> </a:t>
            </a:r>
            <a:r>
              <a:rPr lang="fr-FR" sz="2400" dirty="0" smtClean="0"/>
              <a:t>    Actuellement</a:t>
            </a:r>
            <a:r>
              <a:rPr lang="fr-FR" sz="2400" dirty="0"/>
              <a:t>, l'anesthésie générale se définit comme un état clinique obtenu au moyen de produits médicamenteux et qui se caractérise par quatre états: </a:t>
            </a:r>
            <a:r>
              <a:rPr lang="fr-FR" sz="2400" b="1" i="1" u="sng" dirty="0">
                <a:solidFill>
                  <a:srgbClr val="7030A0"/>
                </a:solidFill>
              </a:rPr>
              <a:t>l'analgésie, la narcose, la </a:t>
            </a:r>
            <a:r>
              <a:rPr lang="fr-FR" sz="2400" b="1" i="1" u="sng" dirty="0" err="1">
                <a:solidFill>
                  <a:srgbClr val="7030A0"/>
                </a:solidFill>
              </a:rPr>
              <a:t>myorésolution</a:t>
            </a:r>
            <a:r>
              <a:rPr lang="fr-FR" sz="2400" b="1" i="1" u="sng" dirty="0">
                <a:solidFill>
                  <a:srgbClr val="7030A0"/>
                </a:solidFill>
              </a:rPr>
              <a:t> et la protection du système neuro-végétatif. </a:t>
            </a:r>
            <a:endParaRPr lang="ar-DZ" sz="2400" b="1" i="1" u="sng" dirty="0" smtClean="0">
              <a:solidFill>
                <a:srgbClr val="7030A0"/>
              </a:solidFill>
            </a:endParaRPr>
          </a:p>
          <a:p>
            <a:pPr>
              <a:buNone/>
            </a:pPr>
            <a:endParaRPr lang="fr-FR" sz="2800" b="1" i="1" u="sng" dirty="0" smtClean="0">
              <a:solidFill>
                <a:srgbClr val="7030A0"/>
              </a:solidFill>
            </a:endParaRPr>
          </a:p>
          <a:p>
            <a:r>
              <a:rPr lang="fr-FR" sz="2800" dirty="0" smtClean="0"/>
              <a:t>L'</a:t>
            </a:r>
            <a:r>
              <a:rPr lang="fr-FR" sz="2800" b="1" dirty="0" smtClean="0"/>
              <a:t>analgésie </a:t>
            </a:r>
            <a:endParaRPr lang="ar-DZ" sz="2800" b="1" dirty="0" smtClean="0"/>
          </a:p>
          <a:p>
            <a:pPr>
              <a:buNone/>
            </a:pPr>
            <a:r>
              <a:rPr lang="ar-DZ" sz="2800" b="1" dirty="0" smtClean="0"/>
              <a:t>    </a:t>
            </a:r>
            <a:r>
              <a:rPr lang="fr-FR" sz="2400" dirty="0" smtClean="0"/>
              <a:t>est </a:t>
            </a:r>
            <a:r>
              <a:rPr lang="fr-FR" sz="2400" dirty="0"/>
              <a:t>l'absence de perception de la douleur. Elle joue un rôle très important dans la prévention des complications pré- et </a:t>
            </a:r>
            <a:r>
              <a:rPr lang="fr-FR" sz="2400" dirty="0" err="1" smtClean="0"/>
              <a:t>post-opératoires</a:t>
            </a:r>
            <a:r>
              <a:rPr lang="fr-FR" sz="2400" dirty="0" smtClean="0"/>
              <a:t> </a:t>
            </a:r>
            <a:r>
              <a:rPr lang="fr-FR" sz="2400" dirty="0"/>
              <a:t>comme le choc </a:t>
            </a:r>
            <a:r>
              <a:rPr lang="fr-FR" sz="2400" dirty="0" smtClean="0"/>
              <a:t>opératoire.</a:t>
            </a:r>
            <a:endParaRPr lang="ar-DZ" sz="2800" dirty="0" smtClean="0"/>
          </a:p>
          <a:p>
            <a:pPr>
              <a:buNone/>
            </a:pPr>
            <a:endParaRPr lang="fr-FR" sz="2800" dirty="0"/>
          </a:p>
          <a:p>
            <a:endParaRPr lang="fr-FR" sz="2400" dirty="0"/>
          </a:p>
          <a:p>
            <a:endParaRPr lang="fr-FR" sz="2800" dirty="0"/>
          </a:p>
          <a:p>
            <a:endParaRPr lang="fr-FR" sz="2400" dirty="0"/>
          </a:p>
          <a:p>
            <a:endParaRPr lang="fr-F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260648"/>
            <a:ext cx="8229600" cy="6048672"/>
          </a:xfrm>
        </p:spPr>
        <p:txBody>
          <a:bodyPr>
            <a:normAutofit fontScale="85000" lnSpcReduction="20000"/>
          </a:bodyPr>
          <a:lstStyle/>
          <a:p>
            <a:pPr>
              <a:buNone/>
            </a:pPr>
            <a:endParaRPr lang="ar-DZ" sz="2400" b="1" dirty="0" smtClean="0"/>
          </a:p>
          <a:p>
            <a:r>
              <a:rPr lang="fr-FR" sz="2800" b="1" dirty="0" smtClean="0"/>
              <a:t>La</a:t>
            </a:r>
            <a:r>
              <a:rPr lang="fr-FR" sz="2800" dirty="0" smtClean="0"/>
              <a:t> </a:t>
            </a:r>
            <a:r>
              <a:rPr lang="fr-FR" sz="2800" b="1" dirty="0" smtClean="0"/>
              <a:t>narcose </a:t>
            </a:r>
            <a:endParaRPr lang="ar-DZ" sz="2800" b="1" dirty="0" smtClean="0"/>
          </a:p>
          <a:p>
            <a:pPr>
              <a:buNone/>
            </a:pPr>
            <a:r>
              <a:rPr lang="ar-DZ" sz="2800" b="1" dirty="0" smtClean="0"/>
              <a:t>   </a:t>
            </a:r>
            <a:r>
              <a:rPr lang="fr-FR" sz="2400" dirty="0" smtClean="0"/>
              <a:t>est la perte de conscience, à ne pas confondre avec la sédation qui permet d'atteindre un état de calme, sans influence sur l'état éveillé, ni avec l'hypnose qui correspond à un sommeil </a:t>
            </a:r>
            <a:r>
              <a:rPr lang="fr-FR" sz="2400" dirty="0" err="1" smtClean="0"/>
              <a:t>artificial</a:t>
            </a:r>
            <a:r>
              <a:rPr lang="fr-FR" sz="2400" dirty="0" smtClean="0"/>
              <a:t>. Elle peut être remplacée, avec certain anesthésique par un état de « déconnexion» vis-à-vis du milieu extérieur (ataraxie).</a:t>
            </a:r>
            <a:endParaRPr lang="ar-DZ" sz="2400" dirty="0" smtClean="0"/>
          </a:p>
          <a:p>
            <a:pPr>
              <a:buNone/>
            </a:pPr>
            <a:endParaRPr lang="ar-DZ" sz="2400" b="1" dirty="0" smtClean="0"/>
          </a:p>
          <a:p>
            <a:r>
              <a:rPr lang="ar-DZ" sz="2400" b="1" dirty="0" smtClean="0"/>
              <a:t> </a:t>
            </a:r>
            <a:r>
              <a:rPr lang="fr-FR" sz="2400" b="1" dirty="0" smtClean="0"/>
              <a:t>La</a:t>
            </a:r>
            <a:r>
              <a:rPr lang="fr-FR" sz="2400" dirty="0" smtClean="0"/>
              <a:t> </a:t>
            </a:r>
            <a:r>
              <a:rPr lang="fr-FR" sz="2400" b="1" dirty="0" err="1" smtClean="0"/>
              <a:t>myorésolution</a:t>
            </a:r>
            <a:r>
              <a:rPr lang="fr-FR" sz="2400" b="1" dirty="0" smtClean="0"/>
              <a:t> </a:t>
            </a:r>
            <a:endParaRPr lang="ar-DZ" sz="2400" b="1" dirty="0" smtClean="0"/>
          </a:p>
          <a:p>
            <a:pPr>
              <a:buNone/>
            </a:pPr>
            <a:r>
              <a:rPr lang="ar-DZ" sz="2400" b="1" dirty="0" smtClean="0"/>
              <a:t>  </a:t>
            </a:r>
            <a:r>
              <a:rPr lang="fr-FR" sz="2400" dirty="0" smtClean="0"/>
              <a:t>est le relâchement du système musculaire. Elle doit être aussi parfaite que possible pour permettre un accès facile aux structures profondes et pour éviter que le tonus musculaire complique le travail de l'opérateur.</a:t>
            </a:r>
          </a:p>
          <a:p>
            <a:endParaRPr lang="fr-FR" sz="2400" dirty="0"/>
          </a:p>
          <a:p>
            <a:endParaRPr lang="fr-FR" sz="2400" dirty="0" smtClean="0"/>
          </a:p>
          <a:p>
            <a:r>
              <a:rPr lang="fr-FR" sz="2400" b="1" dirty="0" smtClean="0"/>
              <a:t>La</a:t>
            </a:r>
            <a:r>
              <a:rPr lang="fr-FR" sz="2400" dirty="0" smtClean="0"/>
              <a:t> </a:t>
            </a:r>
            <a:r>
              <a:rPr lang="fr-FR" sz="2400" b="1" dirty="0" smtClean="0"/>
              <a:t>protection du système neuro-végétatif </a:t>
            </a:r>
            <a:endParaRPr lang="ar-DZ" sz="2400" b="1" dirty="0" smtClean="0"/>
          </a:p>
          <a:p>
            <a:pPr>
              <a:buNone/>
            </a:pPr>
            <a:r>
              <a:rPr lang="ar-DZ" sz="2400" b="1" dirty="0" smtClean="0"/>
              <a:t>   </a:t>
            </a:r>
            <a:r>
              <a:rPr lang="fr-FR" sz="2400" dirty="0" smtClean="0"/>
              <a:t>correspond à la mise au repos de ce système afin de limiter, au maximum, les réactions de l'organisme qui font intervenir les systèmes sympathique et parasympathique. Parmi ces réactions, il peut y avoir des arrêts réflexes de la respiration (apnées), ou des battements cardiaques (syncopes).</a:t>
            </a:r>
          </a:p>
          <a:p>
            <a:endParaRPr lang="fr-F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764704"/>
            <a:ext cx="8229600" cy="4525963"/>
          </a:xfrm>
        </p:spPr>
        <p:txBody>
          <a:bodyPr>
            <a:normAutofit fontScale="92500" lnSpcReduction="10000"/>
          </a:bodyPr>
          <a:lstStyle/>
          <a:p>
            <a:pPr lvl="0"/>
            <a:r>
              <a:rPr lang="fr-FR" b="1" u="heavy" dirty="0"/>
              <a:t>Euthanasie</a:t>
            </a:r>
            <a:endParaRPr lang="fr-FR" b="1" u="sng" dirty="0"/>
          </a:p>
          <a:p>
            <a:endParaRPr lang="fr-FR" dirty="0"/>
          </a:p>
          <a:p>
            <a:pPr lvl="0"/>
            <a:r>
              <a:rPr lang="fr-FR" b="1" dirty="0"/>
              <a:t>Définition: </a:t>
            </a:r>
            <a:endParaRPr lang="ar-DZ" b="1" dirty="0" smtClean="0"/>
          </a:p>
          <a:p>
            <a:pPr lvl="0">
              <a:buNone/>
            </a:pPr>
            <a:r>
              <a:rPr lang="ar-DZ" b="1" dirty="0" smtClean="0"/>
              <a:t>  </a:t>
            </a:r>
            <a:r>
              <a:rPr lang="fr-FR" dirty="0" smtClean="0"/>
              <a:t>l’euthanasie </a:t>
            </a:r>
            <a:r>
              <a:rPr lang="fr-FR" dirty="0"/>
              <a:t>est l’acte de mettre fin à la vie d’un animal par une méthode qui entraîne le minimum de stress et de douleur</a:t>
            </a:r>
            <a:r>
              <a:rPr lang="fr-FR" dirty="0" smtClean="0"/>
              <a:t>.</a:t>
            </a:r>
          </a:p>
          <a:p>
            <a:pPr lvl="0">
              <a:buNone/>
            </a:pPr>
            <a:endParaRPr lang="fr-FR" dirty="0"/>
          </a:p>
          <a:p>
            <a:pPr lvl="0"/>
            <a:r>
              <a:rPr lang="fr-FR" b="1" dirty="0"/>
              <a:t>Raisons de l'euthanasie :</a:t>
            </a:r>
          </a:p>
          <a:p>
            <a:pPr>
              <a:buNone/>
            </a:pPr>
            <a:r>
              <a:rPr lang="fr-FR" dirty="0" smtClean="0"/>
              <a:t>    Les </a:t>
            </a:r>
            <a:r>
              <a:rPr lang="fr-FR" dirty="0"/>
              <a:t>décisions d'euthanasie devraient être en nombre aussi réduit que possible, tout d'abord en essayant d'équilibrer la production et/ou commande des animaux, ensuite en programmant les expériences avec </a:t>
            </a:r>
            <a:r>
              <a:rPr lang="fr-FR" dirty="0" smtClean="0"/>
              <a:t>rigueur</a:t>
            </a:r>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60648"/>
            <a:ext cx="8229600" cy="5688632"/>
          </a:xfrm>
        </p:spPr>
        <p:txBody>
          <a:bodyPr>
            <a:noAutofit/>
          </a:bodyPr>
          <a:lstStyle/>
          <a:p>
            <a:r>
              <a:rPr lang="fr-FR" sz="2400" b="1" dirty="0"/>
              <a:t>Les raisons de l'euthanasie peuvent néanmoins être très diverses</a:t>
            </a:r>
            <a:r>
              <a:rPr lang="fr-FR" sz="2400" dirty="0"/>
              <a:t>:</a:t>
            </a:r>
            <a:endParaRPr lang="fr-FR" sz="2400" b="1" dirty="0"/>
          </a:p>
          <a:p>
            <a:endParaRPr lang="fr-FR" sz="2800" dirty="0"/>
          </a:p>
          <a:p>
            <a:pPr lvl="1"/>
            <a:r>
              <a:rPr lang="fr-FR" sz="2000" dirty="0"/>
              <a:t>Nécessité du protocole expérimental (réalisation d'une autopsie, prélèvements de tissus et organes vitaux ou lésions chirurgicales non guérissables..). </a:t>
            </a:r>
            <a:endParaRPr lang="fr-FR" sz="1600" dirty="0"/>
          </a:p>
          <a:p>
            <a:pPr lvl="1"/>
            <a:r>
              <a:rPr lang="fr-FR" sz="2000" dirty="0"/>
              <a:t>Animal accidenté ou présentant des lésions / symptômes incurables en cours de protocole: les end- points (= limites expérimentales) sont les critères cliniques, physiologiques et comportementaux que l'expérimentateur doit définir au cours de son protocole, conduisant à une euthanasie pour éviter de conserver plus longtemps un animal dont le devenir est compromis et qui pourrait subir une souffrance élevée</a:t>
            </a:r>
            <a:r>
              <a:rPr lang="fr-FR" sz="2000" dirty="0" smtClean="0"/>
              <a:t>.</a:t>
            </a:r>
          </a:p>
          <a:p>
            <a:pPr lvl="1"/>
            <a:r>
              <a:rPr lang="fr-FR" sz="2000" dirty="0"/>
              <a:t>Animal ayant subi une infection expérimentale par un agent pathogène</a:t>
            </a:r>
          </a:p>
          <a:p>
            <a:endParaRPr lang="fr-F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04664"/>
            <a:ext cx="8229600" cy="6126163"/>
          </a:xfrm>
        </p:spPr>
        <p:txBody>
          <a:bodyPr>
            <a:normAutofit/>
          </a:bodyPr>
          <a:lstStyle/>
          <a:p>
            <a:pPr lvl="1"/>
            <a:endParaRPr lang="fr-FR" sz="2400" dirty="0" smtClean="0"/>
          </a:p>
          <a:p>
            <a:pPr lvl="1"/>
            <a:r>
              <a:rPr lang="fr-FR" sz="2400" dirty="0" smtClean="0"/>
              <a:t>Animal </a:t>
            </a:r>
            <a:r>
              <a:rPr lang="fr-FR" sz="2400" dirty="0"/>
              <a:t>non-utilisé: surplus d'élevage, stocks de laboratoire dont l'utilisation n'est plus possible pour différentes raisons (poids, sexe, âge</a:t>
            </a:r>
            <a:r>
              <a:rPr lang="fr-FR" sz="2400" dirty="0" smtClean="0"/>
              <a:t>)</a:t>
            </a:r>
          </a:p>
          <a:p>
            <a:pPr lvl="1">
              <a:buNone/>
            </a:pPr>
            <a:endParaRPr lang="fr-FR" sz="2400" dirty="0"/>
          </a:p>
          <a:p>
            <a:pPr lvl="1"/>
            <a:r>
              <a:rPr lang="fr-FR" sz="2400" dirty="0"/>
              <a:t>Animal très âgé (difficultés de cohabitation avec des plus jeunes..) ou présentant un trouble comportemental (animal très dominant agressif pour ses congénères</a:t>
            </a:r>
            <a:r>
              <a:rPr lang="fr-FR" sz="2400" dirty="0" smtClean="0"/>
              <a:t>...)</a:t>
            </a:r>
          </a:p>
          <a:p>
            <a:pPr lvl="1">
              <a:buNone/>
            </a:pPr>
            <a:endParaRPr lang="fr-FR" sz="2400" dirty="0"/>
          </a:p>
          <a:p>
            <a:pPr lvl="1"/>
            <a:r>
              <a:rPr lang="fr-FR" sz="2400" dirty="0"/>
              <a:t>Animal spontanément malade: quoique ce cas devienne de plus en plus rare dans les conditions sanitaires actuelles, l'euthanasie peut être nécessaire pour éviter la transmission épidémique (ex : mycoses des amphibiens).</a:t>
            </a:r>
          </a:p>
          <a:p>
            <a:endParaRPr lang="fr-FR"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Personnalisé 7">
      <a:dk1>
        <a:sysClr val="windowText" lastClr="000000"/>
      </a:dk1>
      <a:lt1>
        <a:sysClr val="window" lastClr="FFFFFF"/>
      </a:lt1>
      <a:dk2>
        <a:srgbClr val="ECE4F1"/>
      </a:dk2>
      <a:lt2>
        <a:srgbClr val="FFC000"/>
      </a:lt2>
      <a:accent1>
        <a:srgbClr val="CEB966"/>
      </a:accent1>
      <a:accent2>
        <a:srgbClr val="44F09E"/>
      </a:accent2>
      <a:accent3>
        <a:srgbClr val="A6D0DE"/>
      </a:accent3>
      <a:accent4>
        <a:srgbClr val="6585CF"/>
      </a:accent4>
      <a:accent5>
        <a:srgbClr val="7E6BC9"/>
      </a:accent5>
      <a:accent6>
        <a:srgbClr val="A379BB"/>
      </a:accent6>
      <a:hlink>
        <a:srgbClr val="410082"/>
      </a:hlink>
      <a:folHlink>
        <a:srgbClr val="932968"/>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211</TotalTime>
  <Words>1239</Words>
  <Application>Microsoft Office PowerPoint</Application>
  <PresentationFormat>Affichage à l'écran (4:3)</PresentationFormat>
  <Paragraphs>108</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Débit</vt:lpstr>
      <vt:lpstr>La dissection</vt:lpstr>
      <vt:lpstr>Diapositive 2</vt:lpstr>
      <vt:lpstr>Diapositive 3</vt:lpstr>
      <vt:lpstr>Les interventions de chirurgie vasculaire (anastomoses, pontages, accés au canal thoracique …)  Les thoracotomies et interventions en cavité thoracique.  Les transplantations tissulaires et transplantations d’organes (reins – coeur – tissus embryonnaires – cornée – os – peau … en homo ou hétéro-transplantations).  Toute la chirurgie oculaire . La chirurgie de l’oreille, et notamment de l’oreille interne.  La chirurgie rénale et des voies urinaires (anastomoses, transplantations d’uretères, cystotomies, uréthrotomies …)  La chirurgie des appareils génitaux (prostatectomies, hystéro ou hystérectomies avec ou sans ablations ovariennes …)  La chirurgie osseuse et articulaire.  La chirurgie cardiaque (accés aux cavités, valvules, coronaires …)  Toutes les interventions de chirurgie nerveuse ou neurochirurgie</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ÉTUDE MORPHOLOGIQUE ET ANATOMIQUE DE LA SOURIS (MUS MUSCULUS)   Morphologie externe   Corps en 3 parties : tête, tronc, queue ® Caractéristique des Vertébrés Corps couvert de poils ® Caractéristique des Mammifères  Organisation selon 3 axes :  axe antéro – postérieur (avant – arrière)  axe dorso – ventral (dos – ventre)  axe droite – gauche  Symétrie bilatérale  </vt:lpstr>
      <vt:lpstr>Dissection  Incisions cutanées  La souris est étendue sur la cuvette à dissection, la face ventrale tournée du côté de l’opérateur. Étendre les membres et les fixer à la cuvette à l’aide d’épingles.   Repérer l’orifice préputial chez les mâles ou l’orifice urinaire chez les femelles et inciser la peau avec des ciseaux fins.   Dans l’ouverture, introduire une sonde cannelée, délicatement, jusqu’à la tête. Elle sert de guide aux ciseaux afin de ne pas percer la musculature et les viscères. Inciser.   Au niveau du cou, faire attention aux glandes salivaires, très superficielles.   Ouvrir de la même manière dans les membres antérieurs et postérieurs.   Séparer à la main la peau de la musculature, la rabattre sur les côtés et l’épingler.   </vt:lpstr>
      <vt:lpstr>Diapositive 17</vt:lpstr>
      <vt:lpstr>Incisions musculaires : ouverture de la cavité abdominale et de la cage thoracique   Pincer la paroi abdominale avec une pince en avant de l’orifice urinaire et faire une petite boutonnière avec des ciseaux. (1)   Introduire une sonde cannelée jusqu’au thorax et inciser jusqu’à la pointe du sternum. (2)   Découper le thorax selon (3) et (3’) en faisant très attention au cœur et aux poumons ainsi qu’aux vaisseaux sanguins. Terminer d’ouvrir le thorax. (4)   Inciser selon (5). Rabattre et épingler. </vt:lpstr>
      <vt:lpstr>Diapositive 19</vt:lpstr>
      <vt:lpstr>Diapositive 20</vt:lpstr>
      <vt:lpstr>Diapositive 21</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EIE</dc:creator>
  <cp:lastModifiedBy>EIE</cp:lastModifiedBy>
  <cp:revision>5</cp:revision>
  <dcterms:created xsi:type="dcterms:W3CDTF">2020-04-03T10:44:46Z</dcterms:created>
  <dcterms:modified xsi:type="dcterms:W3CDTF">2020-04-05T14:32:11Z</dcterms:modified>
</cp:coreProperties>
</file>