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9" r:id="rId3"/>
    <p:sldId id="303" r:id="rId4"/>
    <p:sldId id="304" r:id="rId5"/>
    <p:sldId id="306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261" r:id="rId26"/>
    <p:sldId id="279" r:id="rId27"/>
    <p:sldId id="280" r:id="rId28"/>
    <p:sldId id="281" r:id="rId29"/>
    <p:sldId id="300" r:id="rId30"/>
    <p:sldId id="301" r:id="rId31"/>
    <p:sldId id="264" r:id="rId32"/>
    <p:sldId id="285" r:id="rId33"/>
    <p:sldId id="265" r:id="rId34"/>
    <p:sldId id="282" r:id="rId35"/>
    <p:sldId id="283" r:id="rId36"/>
    <p:sldId id="284" r:id="rId37"/>
    <p:sldId id="288" r:id="rId38"/>
    <p:sldId id="287" r:id="rId39"/>
    <p:sldId id="289" r:id="rId40"/>
    <p:sldId id="291" r:id="rId41"/>
    <p:sldId id="290" r:id="rId42"/>
    <p:sldId id="269" r:id="rId43"/>
    <p:sldId id="293" r:id="rId44"/>
    <p:sldId id="294" r:id="rId45"/>
    <p:sldId id="296" r:id="rId46"/>
    <p:sldId id="298" r:id="rId47"/>
    <p:sldId id="297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46DB1-93D8-407D-8D92-711BA4B07B9A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9FB78-DB59-433C-8FDB-58791D6BF5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88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4FB97-094C-43C9-841D-5E6BE0B7626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4FB97-094C-43C9-841D-5E6BE0B7626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4B69-375F-4936-AAAB-0D015721F6AC}" type="datetimeFigureOut">
              <a:rPr lang="fr-FR" smtClean="0"/>
              <a:pPr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1011-8525-4C35-A499-064EAD604E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EPAULE DOULOUREUSE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3645024"/>
            <a:ext cx="5040560" cy="20882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Module de rhumatologie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Faculté de médecine d’Annaba 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5°année de médecine 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Pr AYED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capture-20170411-145502.png"/>
          <p:cNvPicPr>
            <a:picLocks noChangeAspect="1"/>
          </p:cNvPicPr>
          <p:nvPr/>
        </p:nvPicPr>
        <p:blipFill>
          <a:blip r:embed="rId2" cstate="print"/>
          <a:srcRect l="4755" r="52333" b="11006"/>
          <a:stretch>
            <a:fillRect/>
          </a:stretch>
        </p:blipFill>
        <p:spPr>
          <a:xfrm>
            <a:off x="493443" y="836712"/>
            <a:ext cx="1122804" cy="1686538"/>
          </a:xfrm>
          <a:prstGeom prst="rect">
            <a:avLst/>
          </a:prstGeom>
        </p:spPr>
      </p:pic>
      <p:pic>
        <p:nvPicPr>
          <p:cNvPr id="5" name="Espace réservé du contenu 3" descr="capture-20170411-145502.png"/>
          <p:cNvPicPr>
            <a:picLocks noChangeAspect="1"/>
          </p:cNvPicPr>
          <p:nvPr/>
        </p:nvPicPr>
        <p:blipFill>
          <a:blip r:embed="rId2" cstate="print"/>
          <a:srcRect l="50303" r="8283" b="14100"/>
          <a:stretch>
            <a:fillRect/>
          </a:stretch>
        </p:blipFill>
        <p:spPr>
          <a:xfrm>
            <a:off x="7536786" y="1214422"/>
            <a:ext cx="1250274" cy="18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2357422" cy="2143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sz="1800" dirty="0" smtClean="0">
                <a:solidFill>
                  <a:srgbClr val="00B0F0"/>
                </a:solidFill>
              </a:rPr>
              <a:t> 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muscle supra-épineux</a:t>
            </a:r>
            <a:endParaRPr lang="fr-FR" sz="1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Le plus lésé</a:t>
            </a:r>
          </a:p>
          <a:p>
            <a:r>
              <a:rPr lang="fr-FR" sz="1800" b="1" u="sng" dirty="0" smtClean="0">
                <a:solidFill>
                  <a:srgbClr val="C00000"/>
                </a:solidFill>
              </a:rPr>
              <a:t>Origine :</a:t>
            </a:r>
            <a:r>
              <a:rPr lang="fr-FR" sz="1800" b="1" u="sng" dirty="0" smtClean="0">
                <a:solidFill>
                  <a:srgbClr val="00B0F0"/>
                </a:solidFill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</a:rPr>
              <a:t>fosse supra épineuse</a:t>
            </a:r>
          </a:p>
          <a:p>
            <a:r>
              <a:rPr lang="fr-FR" sz="1800" b="1" i="1" u="sng" dirty="0" smtClean="0">
                <a:solidFill>
                  <a:srgbClr val="C00000"/>
                </a:solidFill>
              </a:rPr>
              <a:t>Terminaison : </a:t>
            </a:r>
            <a:r>
              <a:rPr lang="fr-FR" sz="1800" b="1" dirty="0" smtClean="0">
                <a:solidFill>
                  <a:schemeClr val="bg1"/>
                </a:solidFill>
              </a:rPr>
              <a:t>tubercule majeur </a:t>
            </a:r>
          </a:p>
          <a:p>
            <a:r>
              <a:rPr lang="fr-FR" sz="1800" b="1" i="1" u="sng" dirty="0" smtClean="0">
                <a:solidFill>
                  <a:srgbClr val="C00000"/>
                </a:solidFill>
              </a:rPr>
              <a:t>Action </a:t>
            </a:r>
            <a:r>
              <a:rPr lang="fr-FR" sz="1800" b="1" dirty="0" smtClean="0">
                <a:solidFill>
                  <a:srgbClr val="C00000"/>
                </a:solidFill>
              </a:rPr>
              <a:t>:</a:t>
            </a:r>
            <a:r>
              <a:rPr lang="fr-FR" sz="1800" b="1" dirty="0" smtClean="0">
                <a:solidFill>
                  <a:srgbClr val="00B0F0"/>
                </a:solidFill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</a:rPr>
              <a:t>abduction</a:t>
            </a:r>
          </a:p>
          <a:p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i="1" u="sng" dirty="0" smtClean="0">
                <a:solidFill>
                  <a:srgbClr val="C00000"/>
                </a:solidFill>
              </a:rPr>
              <a:t>innervation </a:t>
            </a:r>
            <a:r>
              <a:rPr lang="fr-FR" sz="1800" b="1" i="1" u="sng" dirty="0" smtClean="0">
                <a:solidFill>
                  <a:schemeClr val="bg1"/>
                </a:solidFill>
              </a:rPr>
              <a:t>: </a:t>
            </a:r>
            <a:r>
              <a:rPr lang="fr-FR" sz="1800" b="1" dirty="0" smtClean="0">
                <a:solidFill>
                  <a:schemeClr val="bg1"/>
                </a:solidFill>
              </a:rPr>
              <a:t>nerf supra scapulaire (C4-6)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979984"/>
            <a:ext cx="2428892" cy="23065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fr-FR" b="1" dirty="0" smtClean="0"/>
          </a:p>
          <a:p>
            <a:endParaRPr lang="fr-FR" b="1" u="sng" dirty="0" smtClean="0">
              <a:solidFill>
                <a:srgbClr val="00B0F0"/>
              </a:solidFill>
            </a:endParaRPr>
          </a:p>
          <a:p>
            <a:pPr algn="ctr"/>
            <a:endParaRPr lang="fr-FR" b="1" i="1" u="sng" dirty="0" smtClean="0">
              <a:solidFill>
                <a:srgbClr val="00B0F0"/>
              </a:solidFill>
            </a:endParaRPr>
          </a:p>
          <a:p>
            <a:pPr algn="ctr"/>
            <a:r>
              <a:rPr lang="fr-FR" sz="1400" b="1" i="1" u="sng" dirty="0" smtClean="0">
                <a:solidFill>
                  <a:srgbClr val="C00000"/>
                </a:solidFill>
              </a:rPr>
              <a:t>muscle infra-épineux</a:t>
            </a:r>
          </a:p>
          <a:p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Origine: </a:t>
            </a:r>
            <a:r>
              <a:rPr lang="fr-FR" sz="1400" b="1" dirty="0" smtClean="0"/>
              <a:t>fosse infra épineuse</a:t>
            </a:r>
          </a:p>
          <a:p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Terminaison : </a:t>
            </a:r>
            <a:r>
              <a:rPr lang="fr-FR" sz="1400" b="1" dirty="0" smtClean="0"/>
              <a:t>tubercule majeur 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Action </a:t>
            </a:r>
            <a:r>
              <a:rPr lang="fr-FR" sz="1400" b="1" dirty="0" smtClean="0">
                <a:solidFill>
                  <a:srgbClr val="C00000"/>
                </a:solidFill>
              </a:rPr>
              <a:t>: </a:t>
            </a:r>
            <a:r>
              <a:rPr lang="fr-FR" sz="1400" b="1" dirty="0" smtClean="0"/>
              <a:t>rotation latérale</a:t>
            </a:r>
          </a:p>
          <a:p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dirty="0" smtClean="0"/>
              <a:t> </a:t>
            </a:r>
            <a:r>
              <a:rPr lang="fr-FR" sz="1400" b="1" i="1" u="sng" dirty="0" smtClean="0">
                <a:solidFill>
                  <a:srgbClr val="C00000"/>
                </a:solidFill>
              </a:rPr>
              <a:t>innervation : </a:t>
            </a:r>
            <a:r>
              <a:rPr lang="fr-FR" sz="1400" b="1" dirty="0" smtClean="0"/>
              <a:t>nerf supra scapulaire (C4-6)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89355"/>
            <a:ext cx="4750957" cy="48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09848" y="4714908"/>
            <a:ext cx="3134152" cy="1785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i="1" u="sng" dirty="0" smtClean="0">
              <a:solidFill>
                <a:srgbClr val="00B0F0"/>
              </a:solidFill>
            </a:endParaRPr>
          </a:p>
          <a:p>
            <a:pPr algn="ctr"/>
            <a:r>
              <a:rPr lang="fr-FR" sz="1400" b="1" i="1" u="sng" dirty="0" smtClean="0">
                <a:solidFill>
                  <a:srgbClr val="C00000"/>
                </a:solidFill>
              </a:rPr>
              <a:t>Muscle petit rond </a:t>
            </a:r>
            <a:endParaRPr lang="fr-F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b="1" u="sng" dirty="0" smtClean="0">
                <a:solidFill>
                  <a:srgbClr val="C00000"/>
                </a:solidFill>
              </a:rPr>
              <a:t>Origine : </a:t>
            </a:r>
            <a:r>
              <a:rPr lang="fr-FR" sz="1400" b="1" dirty="0" smtClean="0"/>
              <a:t>bord latéral de la </a:t>
            </a:r>
            <a:r>
              <a:rPr lang="fr-FR" sz="1400" b="1" dirty="0" err="1" smtClean="0"/>
              <a:t>scapula</a:t>
            </a:r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Terminaison: </a:t>
            </a:r>
            <a:r>
              <a:rPr lang="fr-FR" sz="1400" b="1" dirty="0" smtClean="0"/>
              <a:t>tubercule majeur 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Action </a:t>
            </a:r>
            <a:r>
              <a:rPr lang="fr-FR" sz="1400" b="1" dirty="0" smtClean="0"/>
              <a:t>: rotation latérale et faible adduction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 smtClean="0"/>
              <a:t> </a:t>
            </a:r>
            <a:r>
              <a:rPr lang="fr-FR" sz="1400" b="1" i="1" u="sng" dirty="0" smtClean="0">
                <a:solidFill>
                  <a:srgbClr val="C00000"/>
                </a:solidFill>
              </a:rPr>
              <a:t>innervation : </a:t>
            </a:r>
            <a:r>
              <a:rPr lang="fr-FR" sz="1400" b="1" dirty="0" smtClean="0"/>
              <a:t>nerf axillaire </a:t>
            </a:r>
            <a:r>
              <a:rPr lang="fr-FR" b="1" dirty="0" smtClean="0"/>
              <a:t>(C5-6)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1802" y="285728"/>
            <a:ext cx="5715040" cy="721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</a:rPr>
              <a:t>La coiffe des rotateurs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699792" y="2139696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699792" y="414908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5652120" y="4138250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7" grpId="0" build="allAtOnce" animBg="1"/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60648"/>
            <a:ext cx="604867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</a:rPr>
              <a:t>La coiffe des rotateurs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2000240"/>
            <a:ext cx="2818002" cy="2875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fr-FR" b="1" dirty="0" smtClean="0"/>
          </a:p>
          <a:p>
            <a:endParaRPr lang="fr-FR" b="1" u="sng" dirty="0" smtClean="0">
              <a:solidFill>
                <a:srgbClr val="00B0F0"/>
              </a:solidFill>
            </a:endParaRPr>
          </a:p>
          <a:p>
            <a:pPr algn="ctr"/>
            <a:endParaRPr lang="fr-FR" b="1" i="1" u="sng" dirty="0" smtClean="0">
              <a:solidFill>
                <a:srgbClr val="00B0F0"/>
              </a:solidFill>
            </a:endParaRPr>
          </a:p>
          <a:p>
            <a:pPr algn="ctr"/>
            <a:r>
              <a:rPr lang="fr-FR" sz="1400" b="1" i="1" u="sng" dirty="0" smtClean="0">
                <a:solidFill>
                  <a:srgbClr val="C00000"/>
                </a:solidFill>
              </a:rPr>
              <a:t>muscle </a:t>
            </a:r>
            <a:r>
              <a:rPr lang="fr-FR" sz="1400" b="1" i="1" u="sng" dirty="0" err="1" smtClean="0">
                <a:solidFill>
                  <a:srgbClr val="C00000"/>
                </a:solidFill>
              </a:rPr>
              <a:t>subscapulaire</a:t>
            </a:r>
            <a:r>
              <a:rPr lang="fr-FR" sz="1400" b="1" i="1" u="sng" dirty="0" smtClean="0">
                <a:solidFill>
                  <a:srgbClr val="C00000"/>
                </a:solidFill>
              </a:rPr>
              <a:t> </a:t>
            </a:r>
          </a:p>
          <a:p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Origine: </a:t>
            </a:r>
            <a:r>
              <a:rPr lang="fr-FR" sz="1400" b="1" dirty="0" smtClean="0"/>
              <a:t>fosse scapulaire.</a:t>
            </a:r>
          </a:p>
          <a:p>
            <a:pPr>
              <a:buFont typeface="Arial" pitchFamily="34" charset="0"/>
              <a:buChar char="•"/>
            </a:pPr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Terminaison : </a:t>
            </a:r>
            <a:r>
              <a:rPr lang="fr-FR" sz="1400" b="1" dirty="0" smtClean="0"/>
              <a:t>tubercule mineur.</a:t>
            </a:r>
          </a:p>
          <a:p>
            <a:pPr>
              <a:buFont typeface="Arial" pitchFamily="34" charset="0"/>
              <a:buChar char="•"/>
            </a:pPr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i="1" u="sng" dirty="0" smtClean="0">
                <a:solidFill>
                  <a:srgbClr val="C00000"/>
                </a:solidFill>
              </a:rPr>
              <a:t>Action </a:t>
            </a:r>
            <a:r>
              <a:rPr lang="fr-FR" sz="1400" b="1" dirty="0" smtClean="0">
                <a:solidFill>
                  <a:srgbClr val="C00000"/>
                </a:solidFill>
              </a:rPr>
              <a:t>: </a:t>
            </a:r>
            <a:r>
              <a:rPr lang="fr-FR" sz="1400" b="1" dirty="0" smtClean="0"/>
              <a:t>rotation </a:t>
            </a:r>
            <a:r>
              <a:rPr lang="fr-FR" sz="1400" b="1" dirty="0" err="1" smtClean="0"/>
              <a:t>mediale</a:t>
            </a:r>
            <a:r>
              <a:rPr lang="fr-FR" sz="1400" b="1" dirty="0" smtClean="0"/>
              <a:t>.</a:t>
            </a:r>
          </a:p>
          <a:p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400" b="1" dirty="0" smtClean="0"/>
              <a:t> </a:t>
            </a:r>
            <a:r>
              <a:rPr lang="fr-FR" sz="1400" b="1" i="1" u="sng" dirty="0" smtClean="0">
                <a:solidFill>
                  <a:srgbClr val="C00000"/>
                </a:solidFill>
              </a:rPr>
              <a:t>innervation : </a:t>
            </a:r>
            <a:r>
              <a:rPr lang="fr-FR" sz="1400" b="1" dirty="0" smtClean="0"/>
              <a:t>nerf  </a:t>
            </a:r>
            <a:r>
              <a:rPr lang="fr-FR" sz="1400" b="1" dirty="0" err="1" smtClean="0"/>
              <a:t>subscapulaire</a:t>
            </a:r>
            <a:r>
              <a:rPr lang="fr-FR" sz="1400" b="1" dirty="0" smtClean="0"/>
              <a:t> (C5-6)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6146" name="Picture 2" descr="E:\YB771gMK2HELAdACCESX6K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14488"/>
            <a:ext cx="4471039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4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60648"/>
            <a:ext cx="604867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</a:rPr>
              <a:t>Muscle grand rond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83568" y="1916832"/>
            <a:ext cx="3384376" cy="37307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fr-FR" sz="1800" b="1" i="1" u="sng" dirty="0" smtClean="0">
                <a:solidFill>
                  <a:srgbClr val="C00000"/>
                </a:solidFill>
              </a:rPr>
              <a:t> Origine: </a:t>
            </a:r>
            <a:r>
              <a:rPr lang="fr-FR" sz="1800" b="1" dirty="0" smtClean="0">
                <a:solidFill>
                  <a:srgbClr val="000000"/>
                </a:solidFill>
              </a:rPr>
              <a:t>fosse infra-épineuse du </a:t>
            </a:r>
            <a:r>
              <a:rPr lang="fr-FR" sz="1800" b="1" dirty="0" err="1" smtClean="0">
                <a:solidFill>
                  <a:srgbClr val="000000"/>
                </a:solidFill>
              </a:rPr>
              <a:t>scapula</a:t>
            </a:r>
            <a:endParaRPr lang="fr-FR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rgbClr val="000000"/>
              </a:solidFill>
            </a:endParaRPr>
          </a:p>
          <a:p>
            <a:pPr marL="0" indent="0"/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800" b="1" i="1" u="sng" dirty="0" smtClean="0">
                <a:solidFill>
                  <a:srgbClr val="C00000"/>
                </a:solidFill>
              </a:rPr>
              <a:t>Terminaison: </a:t>
            </a:r>
            <a:r>
              <a:rPr lang="fr-FR" sz="1800" b="1" dirty="0" smtClean="0">
                <a:solidFill>
                  <a:srgbClr val="000000"/>
                </a:solidFill>
              </a:rPr>
              <a:t>crête du tubercule mineur.</a:t>
            </a:r>
          </a:p>
          <a:p>
            <a:pPr marL="0" indent="0">
              <a:buNone/>
            </a:pPr>
            <a:endParaRPr lang="fr-FR" sz="1800" b="1" dirty="0" smtClean="0">
              <a:solidFill>
                <a:srgbClr val="000000"/>
              </a:solidFill>
            </a:endParaRPr>
          </a:p>
          <a:p>
            <a:pPr marL="0" indent="0"/>
            <a:r>
              <a:rPr lang="fr-FR" sz="1800" b="1" i="1" u="sng" dirty="0" smtClean="0">
                <a:solidFill>
                  <a:srgbClr val="C00000"/>
                </a:solidFill>
              </a:rPr>
              <a:t>Action: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3892A8"/>
                </a:solidFill>
                <a:latin typeface="Verdana"/>
              </a:rPr>
              <a:t> </a:t>
            </a:r>
            <a:r>
              <a:rPr lang="fr-FR" sz="1800" b="1" dirty="0" smtClean="0"/>
              <a:t>Rotateur médial et adducteur du bras.</a:t>
            </a:r>
          </a:p>
          <a:p>
            <a:pPr marL="0" indent="0">
              <a:buNone/>
            </a:pPr>
            <a:endParaRPr lang="fr-FR" sz="1800" b="1" dirty="0" smtClean="0">
              <a:solidFill>
                <a:srgbClr val="000000"/>
              </a:solidFill>
            </a:endParaRPr>
          </a:p>
          <a:p>
            <a:pPr marL="0" indent="0"/>
            <a:r>
              <a:rPr lang="fr-FR" sz="1800" b="1" i="1" u="sng" dirty="0" smtClean="0">
                <a:solidFill>
                  <a:srgbClr val="C00000"/>
                </a:solidFill>
              </a:rPr>
              <a:t>Innervation: </a:t>
            </a:r>
            <a:r>
              <a:rPr lang="fr-FR" sz="1800" b="1" dirty="0" smtClean="0">
                <a:solidFill>
                  <a:srgbClr val="000000"/>
                </a:solidFill>
              </a:rPr>
              <a:t>n . </a:t>
            </a:r>
            <a:r>
              <a:rPr lang="fr-FR" sz="1800" b="1" dirty="0" err="1" smtClean="0">
                <a:solidFill>
                  <a:srgbClr val="000000"/>
                </a:solidFill>
              </a:rPr>
              <a:t>subscapulaire</a:t>
            </a:r>
            <a:endParaRPr lang="fr-FR" sz="1800" b="1" dirty="0" smtClean="0"/>
          </a:p>
          <a:p>
            <a:endParaRPr lang="fr-FR" sz="1800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5611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285992"/>
            <a:ext cx="5112568" cy="33026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400" b="1" dirty="0" smtClean="0"/>
              <a:t> </a:t>
            </a:r>
            <a:r>
              <a:rPr lang="fr-FR" sz="1400" b="1" i="1" u="sng" dirty="0" smtClean="0">
                <a:solidFill>
                  <a:srgbClr val="C00000"/>
                </a:solidFill>
              </a:rPr>
              <a:t>origine : </a:t>
            </a:r>
          </a:p>
          <a:p>
            <a:pPr lvl="1"/>
            <a:r>
              <a:rPr lang="fr-FR" sz="1400" b="1" dirty="0" smtClean="0">
                <a:solidFill>
                  <a:srgbClr val="FFC000"/>
                </a:solidFill>
              </a:rPr>
              <a:t>Partie vertébrale: </a:t>
            </a:r>
            <a:r>
              <a:rPr lang="fr-FR" sz="1400" b="1" dirty="0" smtClean="0">
                <a:solidFill>
                  <a:srgbClr val="000000"/>
                </a:solidFill>
              </a:rPr>
              <a:t>processus épineux T6 –T12, L1-L5, sacrum</a:t>
            </a:r>
          </a:p>
          <a:p>
            <a:pPr lvl="1"/>
            <a:r>
              <a:rPr lang="fr-FR" sz="1400" b="1" dirty="0" smtClean="0">
                <a:solidFill>
                  <a:srgbClr val="FFC000"/>
                </a:solidFill>
              </a:rPr>
              <a:t>Partie iliaque : </a:t>
            </a:r>
            <a:r>
              <a:rPr lang="fr-FR" sz="1400" b="1" dirty="0" smtClean="0">
                <a:solidFill>
                  <a:srgbClr val="000000"/>
                </a:solidFill>
              </a:rPr>
              <a:t>1/3 postérieur de la crête iliaque</a:t>
            </a:r>
          </a:p>
          <a:p>
            <a:pPr lvl="1"/>
            <a:r>
              <a:rPr lang="fr-FR" sz="1400" b="1" dirty="0" smtClean="0">
                <a:solidFill>
                  <a:srgbClr val="FFC000"/>
                </a:solidFill>
              </a:rPr>
              <a:t>Partie costale: </a:t>
            </a:r>
            <a:r>
              <a:rPr lang="fr-FR" sz="1400" b="1" dirty="0" smtClean="0">
                <a:solidFill>
                  <a:srgbClr val="000000"/>
                </a:solidFill>
              </a:rPr>
              <a:t>9-12eme cotes .</a:t>
            </a:r>
          </a:p>
          <a:p>
            <a:pPr lvl="1"/>
            <a:r>
              <a:rPr lang="fr-FR" sz="1400" b="1" dirty="0" smtClean="0">
                <a:solidFill>
                  <a:srgbClr val="FFC000"/>
                </a:solidFill>
              </a:rPr>
              <a:t>Partie scapulaire: </a:t>
            </a:r>
            <a:r>
              <a:rPr lang="fr-FR" sz="1400" b="1" dirty="0" smtClean="0">
                <a:solidFill>
                  <a:srgbClr val="000000"/>
                </a:solidFill>
              </a:rPr>
              <a:t>l’angle inferieur</a:t>
            </a:r>
          </a:p>
          <a:p>
            <a:pPr lvl="1"/>
            <a:endParaRPr lang="fr-FR" sz="1400" b="1" dirty="0" smtClean="0">
              <a:solidFill>
                <a:srgbClr val="000000"/>
              </a:solidFill>
            </a:endParaRPr>
          </a:p>
          <a:p>
            <a:r>
              <a:rPr lang="fr-FR" sz="1400" b="1" i="1" u="sng" dirty="0" smtClean="0">
                <a:solidFill>
                  <a:srgbClr val="C00000"/>
                </a:solidFill>
              </a:rPr>
              <a:t>Terminaison: </a:t>
            </a:r>
            <a:r>
              <a:rPr lang="fr-FR" sz="1400" b="1" dirty="0" smtClean="0">
                <a:solidFill>
                  <a:srgbClr val="000000"/>
                </a:solidFill>
              </a:rPr>
              <a:t>crête du tubercule mineur de l’humérus</a:t>
            </a:r>
          </a:p>
          <a:p>
            <a:endParaRPr lang="fr-FR" sz="1400" b="1" dirty="0" smtClean="0">
              <a:solidFill>
                <a:srgbClr val="000000"/>
              </a:solidFill>
            </a:endParaRPr>
          </a:p>
          <a:p>
            <a:r>
              <a:rPr lang="fr-FR" sz="1400" b="1" i="1" u="sng" dirty="0" smtClean="0">
                <a:solidFill>
                  <a:srgbClr val="C00000"/>
                </a:solidFill>
              </a:rPr>
              <a:t> action :</a:t>
            </a:r>
            <a:r>
              <a:rPr lang="fr-FR" sz="1400" b="1" dirty="0" smtClean="0">
                <a:solidFill>
                  <a:srgbClr val="000000"/>
                </a:solidFill>
              </a:rPr>
              <a:t> rotation médiale , adduction , muscle respiratoire ( expiration , muscle responsable de la toux.</a:t>
            </a:r>
          </a:p>
          <a:p>
            <a:endParaRPr lang="fr-FR" sz="1400" b="1" dirty="0" smtClean="0">
              <a:solidFill>
                <a:srgbClr val="000000"/>
              </a:solidFill>
            </a:endParaRPr>
          </a:p>
          <a:p>
            <a:r>
              <a:rPr lang="fr-FR" sz="1400" b="1" i="1" u="sng" dirty="0" smtClean="0">
                <a:solidFill>
                  <a:srgbClr val="C00000"/>
                </a:solidFill>
              </a:rPr>
              <a:t>Innervation :</a:t>
            </a:r>
            <a:r>
              <a:rPr lang="fr-FR" sz="1400" b="1" dirty="0" smtClean="0">
                <a:solidFill>
                  <a:srgbClr val="000000"/>
                </a:solidFill>
              </a:rPr>
              <a:t> nerf </a:t>
            </a:r>
            <a:r>
              <a:rPr lang="fr-FR" sz="1400" b="1" dirty="0" err="1" smtClean="0">
                <a:solidFill>
                  <a:srgbClr val="000000"/>
                </a:solidFill>
              </a:rPr>
              <a:t>thoraco</a:t>
            </a:r>
            <a:r>
              <a:rPr lang="fr-FR" sz="1400" b="1" dirty="0" smtClean="0">
                <a:solidFill>
                  <a:srgbClr val="000000"/>
                </a:solidFill>
              </a:rPr>
              <a:t>-dorsal (C6- 8) </a:t>
            </a:r>
            <a:endParaRPr lang="fr-FR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260648"/>
            <a:ext cx="604867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</a:rPr>
              <a:t>Muscle grand dorsal</a:t>
            </a:r>
            <a:endParaRPr lang="fr-FR" sz="3600" b="1" dirty="0">
              <a:solidFill>
                <a:srgbClr val="FFC000"/>
              </a:solidFill>
            </a:endParaRPr>
          </a:p>
        </p:txBody>
      </p:sp>
      <p:pic>
        <p:nvPicPr>
          <p:cNvPr id="8194" name="Picture 2" descr="E:\1d3K7LLV2ba1EbKYPDHtVR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64087" y="1714488"/>
            <a:ext cx="3491417" cy="4522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9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260648"/>
            <a:ext cx="50405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smtClean="0">
                <a:solidFill>
                  <a:srgbClr val="C00000"/>
                </a:solidFill>
              </a:rPr>
              <a:t>Muscles antérieurs </a:t>
            </a:r>
            <a:endParaRPr lang="fr-FR" sz="2400" b="1" i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04856" cy="504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4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71532" y="1556792"/>
            <a:ext cx="6128660" cy="5040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Origine</a:t>
            </a:r>
            <a:endParaRPr lang="fr-FR" sz="1600" b="1" i="1" u="sng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519"/>
                </a:solidFill>
                <a:effectLst/>
                <a:uLnTx/>
                <a:uFillTx/>
              </a:rPr>
              <a:t>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 partie claviculaire : bord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ant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 la clavicule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- partie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sterno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costale:  sternum et les 6 premiers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catilages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costaux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- partie abdominale : gaine du muscle droit de l’abdomen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Terminaison:</a:t>
            </a:r>
            <a:r>
              <a:rPr kumimoji="0" lang="fr-FR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b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la crête du tubercule majeur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◦ Adducteur du bras.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◦ Rotateur médial du bras.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◦ Inspirateur (accessoirement).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Innervation :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nerfs pectoraux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mediaux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et </a:t>
            </a:r>
            <a:r>
              <a:rPr kumimoji="0" lang="fr-FR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lateraux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(C5-T1)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188640"/>
            <a:ext cx="5976664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Muscle grand pectoral</a:t>
            </a:r>
            <a:endParaRPr lang="fr-FR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4744"/>
            <a:ext cx="2012057" cy="29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120" y="4149080"/>
            <a:ext cx="21267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5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593851" cy="522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1720" y="260648"/>
            <a:ext cx="50405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smtClean="0">
                <a:solidFill>
                  <a:srgbClr val="C00000"/>
                </a:solidFill>
              </a:rPr>
              <a:t>Muscle latéral </a:t>
            </a:r>
            <a:endParaRPr lang="fr-FR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571612"/>
            <a:ext cx="4652486" cy="4665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buNone/>
            </a:pPr>
            <a:r>
              <a:rPr lang="fr-FR" sz="12800" b="1" i="1" u="sng" dirty="0" smtClean="0">
                <a:solidFill>
                  <a:srgbClr val="C00000"/>
                </a:solidFill>
              </a:rPr>
              <a:t> </a:t>
            </a:r>
          </a:p>
          <a:p>
            <a:endParaRPr lang="fr-FR" sz="7200" b="1" dirty="0" smtClean="0"/>
          </a:p>
          <a:p>
            <a:pPr>
              <a:buFont typeface="Arial" pitchFamily="34" charset="0"/>
              <a:buChar char="•"/>
            </a:pPr>
            <a:r>
              <a:rPr lang="fr-FR" sz="5600" b="1" i="1" u="sng" dirty="0" smtClean="0">
                <a:solidFill>
                  <a:srgbClr val="C00000"/>
                </a:solidFill>
              </a:rPr>
              <a:t>Origine: </a:t>
            </a:r>
          </a:p>
          <a:p>
            <a:pPr>
              <a:buNone/>
            </a:pPr>
            <a:r>
              <a:rPr lang="fr-FR" sz="5600" b="1" i="1" dirty="0" smtClean="0">
                <a:solidFill>
                  <a:srgbClr val="C00000"/>
                </a:solidFill>
              </a:rPr>
              <a:t>                </a:t>
            </a:r>
            <a:r>
              <a:rPr lang="fr-FR" sz="5600" b="1" dirty="0" smtClean="0"/>
              <a:t>- partie claviculaire : 1/3 latérale de la clavicule</a:t>
            </a:r>
          </a:p>
          <a:p>
            <a:pPr>
              <a:buNone/>
            </a:pPr>
            <a:r>
              <a:rPr lang="fr-FR" sz="5600" b="1" dirty="0" smtClean="0"/>
              <a:t>                - partie acromiale : acromion</a:t>
            </a:r>
          </a:p>
          <a:p>
            <a:pPr>
              <a:buNone/>
            </a:pPr>
            <a:r>
              <a:rPr lang="fr-FR" sz="5600" b="1" dirty="0" smtClean="0"/>
              <a:t>                 - partie épineuse: l’épine de la </a:t>
            </a:r>
            <a:r>
              <a:rPr lang="fr-FR" sz="5600" b="1" dirty="0" err="1" smtClean="0"/>
              <a:t>scapula</a:t>
            </a:r>
            <a:endParaRPr lang="fr-FR" sz="5600" b="1" dirty="0" smtClean="0"/>
          </a:p>
          <a:p>
            <a:pPr>
              <a:buFont typeface="Arial" pitchFamily="34" charset="0"/>
              <a:buChar char="•"/>
            </a:pPr>
            <a:endParaRPr lang="fr-FR" sz="5600" b="1" dirty="0" smtClean="0"/>
          </a:p>
          <a:p>
            <a:pPr>
              <a:buFont typeface="Arial" pitchFamily="34" charset="0"/>
              <a:buChar char="•"/>
            </a:pPr>
            <a:r>
              <a:rPr lang="fr-FR" sz="5600" b="1" i="1" u="sng" dirty="0" smtClean="0">
                <a:solidFill>
                  <a:srgbClr val="C00000"/>
                </a:solidFill>
              </a:rPr>
              <a:t>Terminaison : </a:t>
            </a:r>
            <a:r>
              <a:rPr lang="fr-FR" sz="5600" b="1" dirty="0" smtClean="0"/>
              <a:t>le V deltoïdien de l’humérus</a:t>
            </a:r>
          </a:p>
          <a:p>
            <a:pPr>
              <a:buFont typeface="Arial" pitchFamily="34" charset="0"/>
              <a:buChar char="•"/>
            </a:pPr>
            <a:endParaRPr lang="fr-FR" sz="5600" b="1" dirty="0" smtClean="0"/>
          </a:p>
          <a:p>
            <a:pPr>
              <a:buFont typeface="Arial" pitchFamily="34" charset="0"/>
              <a:buChar char="•"/>
            </a:pPr>
            <a:r>
              <a:rPr lang="fr-FR" sz="5600" b="1" i="1" u="sng" dirty="0" smtClean="0">
                <a:solidFill>
                  <a:srgbClr val="C00000"/>
                </a:solidFill>
              </a:rPr>
              <a:t>Action </a:t>
            </a:r>
            <a:r>
              <a:rPr lang="fr-FR" sz="5600" b="1" dirty="0" smtClean="0">
                <a:solidFill>
                  <a:srgbClr val="C00000"/>
                </a:solidFill>
              </a:rPr>
              <a:t>: </a:t>
            </a:r>
            <a:r>
              <a:rPr lang="fr-FR" sz="5600" b="1" dirty="0" smtClean="0"/>
              <a:t>les rôles des trois parties dépendant de la situation de l’axe de la mobilité et de la position de l’humérus.</a:t>
            </a:r>
          </a:p>
          <a:p>
            <a:pPr lvl="1">
              <a:buFont typeface="Arial" pitchFamily="34" charset="0"/>
              <a:buChar char="•"/>
            </a:pPr>
            <a:r>
              <a:rPr lang="fr-FR" sz="5600" b="1" dirty="0" smtClean="0">
                <a:solidFill>
                  <a:srgbClr val="FFC000"/>
                </a:solidFill>
              </a:rPr>
              <a:t> Partie claviculaire : </a:t>
            </a:r>
            <a:r>
              <a:rPr lang="fr-FR" sz="5600" b="1" dirty="0" smtClean="0"/>
              <a:t>antéversion , rotation médiale, adduction</a:t>
            </a:r>
          </a:p>
          <a:p>
            <a:pPr lvl="1">
              <a:buFont typeface="Arial" pitchFamily="34" charset="0"/>
              <a:buChar char="•"/>
            </a:pPr>
            <a:r>
              <a:rPr lang="fr-FR" sz="5600" b="1" dirty="0" smtClean="0">
                <a:solidFill>
                  <a:srgbClr val="FFC000"/>
                </a:solidFill>
              </a:rPr>
              <a:t>Partie acromiale: </a:t>
            </a:r>
            <a:r>
              <a:rPr lang="fr-FR" sz="5600" b="1" dirty="0" smtClean="0"/>
              <a:t>abduction+++</a:t>
            </a:r>
          </a:p>
          <a:p>
            <a:pPr lvl="1">
              <a:buFont typeface="Arial" pitchFamily="34" charset="0"/>
              <a:buChar char="•"/>
            </a:pPr>
            <a:r>
              <a:rPr lang="fr-FR" sz="5600" b="1" dirty="0" smtClean="0">
                <a:solidFill>
                  <a:srgbClr val="FFC000"/>
                </a:solidFill>
              </a:rPr>
              <a:t>Partie épineuse : </a:t>
            </a:r>
            <a:r>
              <a:rPr lang="fr-FR" sz="5600" b="1" dirty="0" smtClean="0"/>
              <a:t>rétroversion , rotation latérale, adduction</a:t>
            </a:r>
          </a:p>
          <a:p>
            <a:endParaRPr lang="fr-FR" sz="5600" b="1" dirty="0" smtClean="0"/>
          </a:p>
          <a:p>
            <a:endParaRPr lang="fr-FR" sz="5600" b="1" dirty="0" smtClean="0"/>
          </a:p>
          <a:p>
            <a:endParaRPr lang="fr-FR" sz="5600" b="1" dirty="0" smtClean="0"/>
          </a:p>
          <a:p>
            <a:endParaRPr lang="fr-FR" sz="5600" b="1" dirty="0" smtClean="0"/>
          </a:p>
          <a:p>
            <a:pPr>
              <a:buFont typeface="Arial" pitchFamily="34" charset="0"/>
              <a:buChar char="•"/>
            </a:pPr>
            <a:r>
              <a:rPr lang="fr-FR" sz="5600" b="1" dirty="0" smtClean="0"/>
              <a:t> </a:t>
            </a:r>
            <a:r>
              <a:rPr lang="fr-FR" sz="5600" b="1" i="1" u="sng" dirty="0" smtClean="0">
                <a:solidFill>
                  <a:srgbClr val="C00000"/>
                </a:solidFill>
              </a:rPr>
              <a:t>innervation : </a:t>
            </a:r>
            <a:r>
              <a:rPr lang="fr-FR" sz="5600" b="1" dirty="0" smtClean="0"/>
              <a:t>nerf  axillaire (C5-6)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5656" y="260648"/>
            <a:ext cx="604867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</a:rPr>
              <a:t>Muscle deltoïde </a:t>
            </a:r>
            <a:endParaRPr lang="fr-FR" sz="36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E:\CA06L3ybJg10UVWPr53R5y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85992"/>
            <a:ext cx="3580583" cy="43113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5157192"/>
            <a:ext cx="403244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 </a:t>
            </a:r>
            <a:r>
              <a:rPr lang="fr-FR" sz="1400" b="1" dirty="0" smtClean="0">
                <a:solidFill>
                  <a:srgbClr val="C00000"/>
                </a:solidFill>
              </a:rPr>
              <a:t>Entre 60 et 90° d’abduction les parties claviculaire et épineuse soutiennent la partie acromiale .</a:t>
            </a:r>
            <a:endParaRPr lang="fr-F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260648"/>
            <a:ext cx="50405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smtClean="0">
                <a:solidFill>
                  <a:srgbClr val="C00000"/>
                </a:solidFill>
              </a:rPr>
              <a:t>Muscle médial </a:t>
            </a:r>
            <a:endParaRPr lang="fr-FR" sz="2400" b="1" i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12768" cy="474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260648"/>
            <a:ext cx="604867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Muscle dentelé </a:t>
            </a:r>
            <a:endParaRPr lang="fr-FR" sz="36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12373" cy="44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88024" y="2996952"/>
            <a:ext cx="36004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1" u="sng" dirty="0" smtClean="0">
                <a:solidFill>
                  <a:srgbClr val="C00000"/>
                </a:solidFill>
                <a:latin typeface="+mj-lt"/>
              </a:rPr>
              <a:t>Origine: </a:t>
            </a:r>
            <a:r>
              <a:rPr lang="fr-FR" b="1" dirty="0" smtClean="0">
                <a:solidFill>
                  <a:srgbClr val="000000"/>
                </a:solidFill>
                <a:latin typeface="+mj-lt"/>
              </a:rPr>
              <a:t>10 premières côtes.</a:t>
            </a:r>
          </a:p>
          <a:p>
            <a:endParaRPr lang="fr-FR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fr-FR" b="1" i="1" u="sng" dirty="0" smtClean="0">
                <a:solidFill>
                  <a:srgbClr val="C00000"/>
                </a:solidFill>
                <a:latin typeface="+mj-lt"/>
              </a:rPr>
              <a:t>Terminaison: </a:t>
            </a:r>
            <a:r>
              <a:rPr lang="fr-FR" b="1" dirty="0" smtClean="0">
                <a:solidFill>
                  <a:srgbClr val="000000"/>
                </a:solidFill>
                <a:latin typeface="+mj-lt"/>
              </a:rPr>
              <a:t>bord spinal du </a:t>
            </a:r>
            <a:r>
              <a:rPr lang="fr-FR" b="1" dirty="0" err="1" smtClean="0">
                <a:solidFill>
                  <a:srgbClr val="000000"/>
                </a:solidFill>
                <a:latin typeface="+mj-lt"/>
              </a:rPr>
              <a:t>scapula</a:t>
            </a:r>
            <a:endParaRPr lang="fr-FR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fr-FR" b="1" i="1" u="sng" dirty="0" smtClean="0">
                <a:solidFill>
                  <a:srgbClr val="CD3300"/>
                </a:solidFill>
                <a:latin typeface="+mj-lt"/>
              </a:rPr>
              <a:t>Action:</a:t>
            </a:r>
            <a:r>
              <a:rPr lang="fr-FR" b="1" dirty="0" smtClean="0">
                <a:solidFill>
                  <a:srgbClr val="CD3300"/>
                </a:solidFill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Fixateur de la </a:t>
            </a:r>
            <a:r>
              <a:rPr lang="fr-FR" b="1" dirty="0" err="1" smtClean="0">
                <a:latin typeface="+mj-lt"/>
              </a:rPr>
              <a:t>scapula</a:t>
            </a:r>
            <a:r>
              <a:rPr lang="fr-FR" b="1" dirty="0" smtClean="0">
                <a:latin typeface="+mj-lt"/>
              </a:rPr>
              <a:t> contre le thorax</a:t>
            </a:r>
          </a:p>
          <a:p>
            <a:r>
              <a:rPr lang="fr-FR" b="1" dirty="0" smtClean="0">
                <a:latin typeface="+mj-lt"/>
              </a:rPr>
              <a:t>Rotateur latéral</a:t>
            </a:r>
          </a:p>
          <a:p>
            <a:endParaRPr lang="fr-FR" b="1" dirty="0" smtClean="0">
              <a:latin typeface="+mj-lt"/>
            </a:endParaRPr>
          </a:p>
          <a:p>
            <a:r>
              <a:rPr lang="fr-FR" b="1" i="1" u="sng" dirty="0" smtClean="0">
                <a:solidFill>
                  <a:srgbClr val="C00000"/>
                </a:solidFill>
                <a:latin typeface="+mj-lt"/>
              </a:rPr>
              <a:t>Innervation: </a:t>
            </a:r>
            <a:r>
              <a:rPr lang="fr-FR" b="1" dirty="0" smtClean="0">
                <a:latin typeface="+mj-lt"/>
              </a:rPr>
              <a:t>n . Thoracique long ( nerf de Charles Bell )  C5,6,7</a:t>
            </a:r>
          </a:p>
          <a:p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881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88632" cy="792088"/>
          </a:xfrm>
        </p:spPr>
        <p:txBody>
          <a:bodyPr/>
          <a:lstStyle/>
          <a:p>
            <a:r>
              <a:rPr lang="fr-FR" b="1" dirty="0" smtClean="0"/>
              <a:t>Introduction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3100" dirty="0" smtClean="0"/>
              <a:t>Une épaule </a:t>
            </a:r>
            <a:r>
              <a:rPr lang="fr-FR" sz="3100" dirty="0"/>
              <a:t>douloureuse est </a:t>
            </a:r>
            <a:r>
              <a:rPr lang="fr-FR" sz="3100" dirty="0" smtClean="0"/>
              <a:t>une </a:t>
            </a:r>
            <a:r>
              <a:rPr lang="fr-FR" sz="3100" dirty="0"/>
              <a:t>situation </a:t>
            </a:r>
            <a:r>
              <a:rPr lang="fr-FR" sz="3100" dirty="0" smtClean="0"/>
              <a:t>fréquente, en </a:t>
            </a:r>
            <a:r>
              <a:rPr lang="fr-FR" sz="3100" dirty="0"/>
              <a:t>pratique quotidienne</a:t>
            </a:r>
            <a:r>
              <a:rPr lang="fr-FR" sz="3100" dirty="0" smtClean="0"/>
              <a:t>.</a:t>
            </a:r>
          </a:p>
          <a:p>
            <a:pPr marL="0" indent="0" algn="just">
              <a:buNone/>
            </a:pPr>
            <a:endParaRPr lang="fr-FR" sz="31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3100" dirty="0"/>
              <a:t>L' attitude </a:t>
            </a:r>
            <a:r>
              <a:rPr lang="fr-FR" sz="3100" dirty="0" smtClean="0"/>
              <a:t>thérapeutique dépend avant tout </a:t>
            </a:r>
            <a:r>
              <a:rPr lang="fr-FR" sz="3100" dirty="0"/>
              <a:t>du diagnostic</a:t>
            </a:r>
            <a:r>
              <a:rPr lang="fr-FR" sz="31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fr-FR" sz="31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3100" dirty="0" smtClean="0"/>
              <a:t>Les étiologies </a:t>
            </a:r>
            <a:r>
              <a:rPr lang="fr-FR" sz="3100" dirty="0"/>
              <a:t>de </a:t>
            </a:r>
            <a:r>
              <a:rPr lang="fr-FR" sz="3100" dirty="0" smtClean="0"/>
              <a:t>I ‘épaule </a:t>
            </a:r>
            <a:r>
              <a:rPr lang="fr-FR" sz="3100" dirty="0"/>
              <a:t>douloureuse sont multiples, </a:t>
            </a:r>
            <a:endParaRPr lang="fr-FR" sz="3100" dirty="0" smtClean="0"/>
          </a:p>
          <a:p>
            <a:pPr algn="just">
              <a:buFont typeface="Wingdings" pitchFamily="2" charset="2"/>
              <a:buChar char="Ø"/>
            </a:pPr>
            <a:endParaRPr lang="fr-FR" sz="31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3100" dirty="0" smtClean="0"/>
              <a:t>La pathologie </a:t>
            </a:r>
            <a:r>
              <a:rPr lang="fr-FR" sz="3100" dirty="0"/>
              <a:t>de </a:t>
            </a:r>
            <a:r>
              <a:rPr lang="fr-FR" sz="3100" dirty="0" smtClean="0"/>
              <a:t>la coiffe </a:t>
            </a:r>
            <a:r>
              <a:rPr lang="fr-FR" sz="3100" dirty="0"/>
              <a:t>et les </a:t>
            </a:r>
            <a:r>
              <a:rPr lang="fr-FR" sz="3100" dirty="0" smtClean="0"/>
              <a:t>problèmes </a:t>
            </a:r>
            <a:r>
              <a:rPr lang="fr-FR" sz="3100" dirty="0"/>
              <a:t>de raideur </a:t>
            </a:r>
            <a:r>
              <a:rPr lang="fr-FR" sz="3100" dirty="0" smtClean="0"/>
              <a:t>étant très </a:t>
            </a:r>
            <a:r>
              <a:rPr lang="fr-FR" sz="3100" dirty="0"/>
              <a:t>largement au premier rang</a:t>
            </a:r>
            <a:r>
              <a:rPr lang="fr-FR" sz="31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fr-FR" sz="31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3100" dirty="0" smtClean="0"/>
              <a:t>La démarche diagnostique </a:t>
            </a:r>
            <a:r>
              <a:rPr lang="fr-FR" sz="3100" dirty="0"/>
              <a:t>doit </a:t>
            </a:r>
            <a:r>
              <a:rPr lang="fr-FR" sz="3100" dirty="0" smtClean="0"/>
              <a:t>impérativement </a:t>
            </a:r>
            <a:r>
              <a:rPr lang="fr-FR" sz="3100" dirty="0"/>
              <a:t>associer plusieurs </a:t>
            </a:r>
            <a:r>
              <a:rPr lang="fr-FR" sz="3100" dirty="0" smtClean="0"/>
              <a:t>étapes (</a:t>
            </a:r>
            <a:r>
              <a:rPr lang="fr-FR" sz="3100" dirty="0"/>
              <a:t>interrogatoire, examen clinique, radiographies simples) auxquelles </a:t>
            </a:r>
            <a:r>
              <a:rPr lang="fr-FR" sz="3100" dirty="0" smtClean="0"/>
              <a:t>il convient </a:t>
            </a:r>
            <a:r>
              <a:rPr lang="fr-FR" sz="3100" dirty="0"/>
              <a:t>d'associer </a:t>
            </a:r>
            <a:r>
              <a:rPr lang="fr-FR" sz="3100" b="1" dirty="0" err="1" smtClean="0"/>
              <a:t>I‘échographie</a:t>
            </a:r>
            <a:r>
              <a:rPr lang="fr-FR" sz="3100" b="1" dirty="0"/>
              <a:t>.</a:t>
            </a:r>
            <a:r>
              <a:rPr lang="fr-FR" sz="3100" dirty="0"/>
              <a:t> 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1400" y="1428736"/>
            <a:ext cx="6782600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b="1" dirty="0" smtClean="0"/>
              <a:t>3 degrés de liberté:</a:t>
            </a:r>
          </a:p>
          <a:p>
            <a:pPr>
              <a:buNone/>
            </a:pPr>
            <a:r>
              <a:rPr lang="fr-FR" sz="2400" dirty="0" smtClean="0"/>
              <a:t>•</a:t>
            </a:r>
            <a:r>
              <a:rPr lang="fr-FR" sz="2400" b="1" dirty="0" err="1" smtClean="0">
                <a:solidFill>
                  <a:srgbClr val="FF0000"/>
                </a:solidFill>
              </a:rPr>
              <a:t>Antépulsion</a:t>
            </a:r>
            <a:r>
              <a:rPr lang="fr-FR" sz="2400" b="1" dirty="0" smtClean="0">
                <a:solidFill>
                  <a:srgbClr val="FF0000"/>
                </a:solidFill>
              </a:rPr>
              <a:t> et </a:t>
            </a:r>
            <a:r>
              <a:rPr lang="fr-FR" sz="2400" b="1" dirty="0" err="1" smtClean="0">
                <a:solidFill>
                  <a:srgbClr val="FF0000"/>
                </a:solidFill>
              </a:rPr>
              <a:t>rétropulsion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dirty="0" smtClean="0"/>
              <a:t>•</a:t>
            </a:r>
            <a:r>
              <a:rPr lang="fr-FR" sz="2400" b="1" dirty="0" smtClean="0">
                <a:solidFill>
                  <a:srgbClr val="00B050"/>
                </a:solidFill>
              </a:rPr>
              <a:t>Adduction et abduction</a:t>
            </a:r>
          </a:p>
          <a:p>
            <a:pPr>
              <a:buNone/>
            </a:pPr>
            <a:r>
              <a:rPr lang="fr-FR" sz="2400" dirty="0" smtClean="0"/>
              <a:t>•</a:t>
            </a:r>
            <a:r>
              <a:rPr lang="fr-FR" sz="2400" b="1" dirty="0" smtClean="0">
                <a:solidFill>
                  <a:srgbClr val="002060"/>
                </a:solidFill>
              </a:rPr>
              <a:t>Rotations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188640"/>
            <a:ext cx="6192688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Biomécanique de l’épaule</a:t>
            </a:r>
            <a:endParaRPr lang="fr-FR" sz="2800" b="1" i="1" u="sng" dirty="0">
              <a:solidFill>
                <a:srgbClr val="0070C0"/>
              </a:solidFill>
            </a:endParaRPr>
          </a:p>
        </p:txBody>
      </p:sp>
      <p:pic>
        <p:nvPicPr>
          <p:cNvPr id="5" name="Image 4" descr="capture-20170411-1548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357562"/>
            <a:ext cx="2366890" cy="3078934"/>
          </a:xfrm>
          <a:prstGeom prst="rect">
            <a:avLst/>
          </a:prstGeom>
        </p:spPr>
      </p:pic>
      <p:pic>
        <p:nvPicPr>
          <p:cNvPr id="6" name="Image 5" descr="capture-20170411-1551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286124"/>
            <a:ext cx="2565498" cy="32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332656"/>
            <a:ext cx="55446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70C0"/>
                </a:solidFill>
              </a:rPr>
              <a:t>Antépulsion</a:t>
            </a:r>
            <a:r>
              <a:rPr lang="fr-FR" sz="2800" b="1" dirty="0" smtClean="0">
                <a:solidFill>
                  <a:srgbClr val="0070C0"/>
                </a:solidFill>
              </a:rPr>
              <a:t> et </a:t>
            </a:r>
            <a:r>
              <a:rPr lang="fr-FR" sz="2800" b="1" dirty="0" err="1" smtClean="0">
                <a:solidFill>
                  <a:srgbClr val="0070C0"/>
                </a:solidFill>
              </a:rPr>
              <a:t>rétropulsion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18383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88840"/>
            <a:ext cx="1800200" cy="27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71800" y="1988840"/>
            <a:ext cx="3744416" cy="26642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Exécutés: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dans un plan sagittal 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autour d'un axe transversal</a:t>
            </a:r>
          </a:p>
          <a:p>
            <a:endParaRPr lang="fr-FR" sz="20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000" b="1" dirty="0" err="1" smtClean="0">
                <a:solidFill>
                  <a:schemeClr val="tx1"/>
                </a:solidFill>
              </a:rPr>
              <a:t>Rétropulsion</a:t>
            </a:r>
            <a:r>
              <a:rPr lang="fr-FR" sz="2000" b="1" dirty="0" smtClean="0">
                <a:solidFill>
                  <a:schemeClr val="tx1"/>
                </a:solidFill>
              </a:rPr>
              <a:t>: 45° à 50°</a:t>
            </a:r>
          </a:p>
          <a:p>
            <a:pPr lvl="1">
              <a:buFont typeface="Wingdings" pitchFamily="2" charset="2"/>
              <a:buChar char="ü"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000" b="1" dirty="0" err="1" smtClean="0">
                <a:solidFill>
                  <a:schemeClr val="tx1"/>
                </a:solidFill>
              </a:rPr>
              <a:t>Antépulsion</a:t>
            </a:r>
            <a:r>
              <a:rPr lang="fr-FR" sz="2000" b="1" dirty="0" smtClean="0">
                <a:solidFill>
                  <a:schemeClr val="tx1"/>
                </a:solidFill>
              </a:rPr>
              <a:t>: 180°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332656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i="1" u="sng" dirty="0" smtClean="0">
                <a:solidFill>
                  <a:srgbClr val="00B0F0"/>
                </a:solidFill>
              </a:rPr>
              <a:t>Adduction et abduction</a:t>
            </a:r>
            <a:endParaRPr lang="fr-FR" sz="2800" i="1" u="sng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700809"/>
            <a:ext cx="4464496" cy="4048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 </a:t>
            </a:r>
            <a:r>
              <a:rPr lang="fr-FR" b="1" dirty="0" smtClean="0"/>
              <a:t>Exécutés:</a:t>
            </a:r>
          </a:p>
          <a:p>
            <a:r>
              <a:rPr lang="fr-FR" b="1" dirty="0" smtClean="0"/>
              <a:t>• dans un </a:t>
            </a:r>
            <a:r>
              <a:rPr lang="fr-FR" b="1" dirty="0" smtClean="0">
                <a:solidFill>
                  <a:schemeClr val="accent2"/>
                </a:solidFill>
              </a:rPr>
              <a:t>plan frontal</a:t>
            </a:r>
          </a:p>
          <a:p>
            <a:endParaRPr lang="fr-FR" b="1" dirty="0" smtClean="0">
              <a:solidFill>
                <a:schemeClr val="accent2"/>
              </a:solidFill>
            </a:endParaRPr>
          </a:p>
          <a:p>
            <a:r>
              <a:rPr lang="fr-FR" b="1" dirty="0" smtClean="0"/>
              <a:t>• autour d'un </a:t>
            </a:r>
            <a:r>
              <a:rPr lang="fr-FR" b="1" dirty="0" smtClean="0">
                <a:solidFill>
                  <a:srgbClr val="92D050"/>
                </a:solidFill>
              </a:rPr>
              <a:t>axe sagittal</a:t>
            </a:r>
          </a:p>
          <a:p>
            <a:pPr lvl="1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Adduction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r>
              <a:rPr lang="fr-FR" b="1" dirty="0" smtClean="0"/>
              <a:t> 30° à 45°[couplée à l’</a:t>
            </a:r>
            <a:r>
              <a:rPr lang="fr-FR" b="1" dirty="0" err="1" smtClean="0"/>
              <a:t>antépulsion</a:t>
            </a:r>
            <a:r>
              <a:rPr lang="fr-FR" b="1" dirty="0" smtClean="0"/>
              <a:t>]</a:t>
            </a:r>
          </a:p>
          <a:p>
            <a:pPr lvl="1">
              <a:buFont typeface="Wingdings" pitchFamily="2" charset="2"/>
              <a:buChar char="ü"/>
            </a:pPr>
            <a:endParaRPr lang="fr-FR" b="1" dirty="0" smtClean="0"/>
          </a:p>
          <a:p>
            <a:pPr lvl="1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C000"/>
                </a:solidFill>
              </a:rPr>
              <a:t>Abduction:</a:t>
            </a:r>
            <a:r>
              <a:rPr lang="fr-FR" b="1" dirty="0" smtClean="0"/>
              <a:t> de 60° [dans la scapulo‐humérale] à 180° [avec inclinaison du tronc]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376264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4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3888" y="2204864"/>
            <a:ext cx="4392488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u="sng" dirty="0" smtClean="0">
                <a:solidFill>
                  <a:srgbClr val="FF0000"/>
                </a:solidFill>
              </a:rPr>
              <a:t>Remarque: </a:t>
            </a:r>
            <a:r>
              <a:rPr lang="fr-FR" sz="2400" b="1" i="1" u="sng" dirty="0" smtClean="0">
                <a:solidFill>
                  <a:schemeClr val="bg2">
                    <a:lumMod val="50000"/>
                  </a:schemeClr>
                </a:solidFill>
              </a:rPr>
              <a:t>circumduction</a:t>
            </a:r>
          </a:p>
          <a:p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Mouvement circulaire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Combine:</a:t>
            </a:r>
          </a:p>
          <a:p>
            <a:r>
              <a:rPr lang="fr-FR" sz="2400" b="1" dirty="0" smtClean="0">
                <a:solidFill>
                  <a:srgbClr val="FFC000"/>
                </a:solidFill>
              </a:rPr>
              <a:t>4 mouvements précédents</a:t>
            </a:r>
            <a:endParaRPr lang="fr-FR" sz="28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21240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2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332656"/>
            <a:ext cx="453650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i="1" u="sng" dirty="0" smtClean="0">
                <a:solidFill>
                  <a:srgbClr val="0070C0"/>
                </a:solidFill>
              </a:rPr>
              <a:t>Rotations</a:t>
            </a:r>
            <a:endParaRPr lang="fr-FR" sz="2800" i="1" u="sn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4680520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/>
              <a:t>Exécutés: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• dans un </a:t>
            </a:r>
            <a:r>
              <a:rPr lang="fr-FR" sz="2000" b="1" dirty="0" smtClean="0">
                <a:solidFill>
                  <a:srgbClr val="FF0000"/>
                </a:solidFill>
              </a:rPr>
              <a:t>plan transversal</a:t>
            </a:r>
          </a:p>
          <a:p>
            <a:r>
              <a:rPr lang="fr-FR" sz="2000" b="1" dirty="0" smtClean="0"/>
              <a:t>• autour d'un </a:t>
            </a:r>
            <a:r>
              <a:rPr lang="fr-FR" sz="2000" b="1" dirty="0" smtClean="0">
                <a:solidFill>
                  <a:srgbClr val="0070C0"/>
                </a:solidFill>
              </a:rPr>
              <a:t>axe vertical</a:t>
            </a:r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b="1" dirty="0" smtClean="0"/>
              <a:t>Se font à coude fléchi à 90°</a:t>
            </a:r>
          </a:p>
          <a:p>
            <a:endParaRPr lang="fr-FR" sz="2000" b="1" dirty="0" smtClean="0"/>
          </a:p>
          <a:p>
            <a:pPr lvl="1"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B050"/>
                </a:solidFill>
              </a:rPr>
              <a:t> Rotation latérale: </a:t>
            </a:r>
            <a:r>
              <a:rPr lang="fr-FR" sz="2000" b="1" dirty="0" smtClean="0"/>
              <a:t>80°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FFC000"/>
                </a:solidFill>
              </a:rPr>
              <a:t>Rotation médiale: </a:t>
            </a:r>
            <a:r>
              <a:rPr lang="fr-FR" sz="2000" b="1" dirty="0" smtClean="0"/>
              <a:t>100° à 110°</a:t>
            </a:r>
          </a:p>
          <a:p>
            <a:pPr lvl="1">
              <a:buFont typeface="Wingdings" pitchFamily="2" charset="2"/>
              <a:buChar char="ü"/>
            </a:pPr>
            <a:endParaRPr lang="fr-FR" sz="2000" b="1" dirty="0" smtClean="0"/>
          </a:p>
          <a:p>
            <a:r>
              <a:rPr lang="fr-FR" sz="2000" b="1" dirty="0" smtClean="0"/>
              <a:t>[pour l’atteindre: avant‐bras derrière le tronc]</a:t>
            </a:r>
            <a:endParaRPr lang="fr-F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02589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4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Etiologies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12776"/>
            <a:ext cx="7344816" cy="4608512"/>
          </a:xfrm>
        </p:spPr>
        <p:txBody>
          <a:bodyPr/>
          <a:lstStyle/>
          <a:p>
            <a:r>
              <a:rPr lang="fr-FR" b="1" dirty="0" smtClean="0"/>
              <a:t>Pathologies articulaire: </a:t>
            </a:r>
          </a:p>
          <a:p>
            <a:pPr lvl="3">
              <a:buNone/>
            </a:pPr>
            <a:r>
              <a:rPr lang="fr-FR" sz="2800" dirty="0" smtClean="0"/>
              <a:t>*Arthrites </a:t>
            </a:r>
          </a:p>
          <a:p>
            <a:pPr lvl="3">
              <a:buNone/>
            </a:pPr>
            <a:r>
              <a:rPr lang="fr-FR" sz="2800" dirty="0" smtClean="0"/>
              <a:t>*arthrose</a:t>
            </a:r>
          </a:p>
          <a:p>
            <a:r>
              <a:rPr lang="fr-FR" b="1" dirty="0" smtClean="0"/>
              <a:t>Pathologies osseuses:</a:t>
            </a:r>
          </a:p>
          <a:p>
            <a:pPr lvl="3">
              <a:buNone/>
            </a:pPr>
            <a:r>
              <a:rPr lang="fr-FR" sz="2800" dirty="0" smtClean="0"/>
              <a:t>*Tumorales: </a:t>
            </a:r>
          </a:p>
          <a:p>
            <a:pPr lvl="3">
              <a:buNone/>
            </a:pPr>
            <a:r>
              <a:rPr lang="fr-FR" sz="2800" dirty="0" smtClean="0"/>
              <a:t>*Infectieuses: </a:t>
            </a:r>
          </a:p>
          <a:p>
            <a:r>
              <a:rPr lang="fr-FR" b="1" dirty="0" smtClean="0"/>
              <a:t>Pathologies periarticulaires:</a:t>
            </a:r>
          </a:p>
          <a:p>
            <a:pPr lvl="3">
              <a:buNone/>
            </a:pPr>
            <a:r>
              <a:rPr lang="fr-FR" sz="2800" dirty="0" smtClean="0"/>
              <a:t>*Tendinites: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/>
              <a:t>Pathologie périarticulaires de l’épaule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752528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Définition:</a:t>
            </a:r>
          </a:p>
          <a:p>
            <a:pPr marL="400050" lvl="1" indent="0">
              <a:buNone/>
            </a:pPr>
            <a:r>
              <a:rPr lang="fr-FR" dirty="0" smtClean="0"/>
              <a:t>La  pathologie </a:t>
            </a:r>
            <a:r>
              <a:rPr lang="fr-FR" dirty="0" err="1" smtClean="0"/>
              <a:t>périarticulaire</a:t>
            </a:r>
            <a:r>
              <a:rPr lang="fr-FR" dirty="0" smtClean="0"/>
              <a:t> ou abarticulaire</a:t>
            </a:r>
          </a:p>
          <a:p>
            <a:pPr marL="400050" lvl="1" indent="0">
              <a:buNone/>
            </a:pPr>
            <a:r>
              <a:rPr lang="fr-FR" dirty="0" smtClean="0"/>
              <a:t>Syndrome clinique fait de douleur et raideur </a:t>
            </a:r>
          </a:p>
          <a:p>
            <a:pPr marL="400050" lvl="1" indent="0">
              <a:buNone/>
            </a:pPr>
            <a:r>
              <a:rPr lang="fr-FR" dirty="0" smtClean="0"/>
              <a:t>et impotence fonctionnelle diversement associées.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Etiologies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fr-FR" sz="2800" dirty="0" smtClean="0"/>
              <a:t>Femme après 40 ans </a:t>
            </a:r>
          </a:p>
          <a:p>
            <a:r>
              <a:rPr lang="fr-FR" sz="2800" dirty="0" smtClean="0"/>
              <a:t>Microtrautismes répétés </a:t>
            </a:r>
          </a:p>
          <a:p>
            <a:r>
              <a:rPr lang="fr-FR" sz="2800" dirty="0" smtClean="0"/>
              <a:t>Coup de froids</a:t>
            </a:r>
          </a:p>
          <a:p>
            <a:r>
              <a:rPr lang="fr-FR" sz="2800" dirty="0" smtClean="0"/>
              <a:t>Certaines pathologies favorisants: diabète, dyslipidémies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fr-FR" dirty="0" smtClean="0"/>
              <a:t>Douleur de type mécanique: s’exacerbant aux efforts, le soir, si le malade dort sur le coté atteint</a:t>
            </a:r>
          </a:p>
          <a:p>
            <a:pPr>
              <a:buNone/>
            </a:pPr>
            <a:r>
              <a:rPr lang="fr-FR" dirty="0" smtClean="0"/>
              <a:t>  Pas d’altération de l’état générale;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Examen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Interrogatoire: </a:t>
            </a:r>
          </a:p>
          <a:p>
            <a:r>
              <a:rPr lang="fr-FR" dirty="0" smtClean="0"/>
              <a:t>Age du </a:t>
            </a:r>
            <a:r>
              <a:rPr lang="fr-FR" dirty="0"/>
              <a:t>patient, </a:t>
            </a:r>
            <a:endParaRPr lang="fr-FR" dirty="0" smtClean="0"/>
          </a:p>
          <a:p>
            <a:r>
              <a:rPr lang="fr-FR" dirty="0" smtClean="0"/>
              <a:t>Son coté </a:t>
            </a:r>
            <a:r>
              <a:rPr lang="fr-FR" dirty="0"/>
              <a:t>dominant (droitier, gaucher</a:t>
            </a:r>
            <a:r>
              <a:rPr lang="fr-FR" dirty="0" smtClean="0"/>
              <a:t>, ambidextre</a:t>
            </a:r>
            <a:r>
              <a:rPr lang="fr-FR" dirty="0"/>
              <a:t>), </a:t>
            </a:r>
            <a:endParaRPr lang="fr-FR" dirty="0" smtClean="0"/>
          </a:p>
          <a:p>
            <a:r>
              <a:rPr lang="fr-FR" dirty="0" smtClean="0"/>
              <a:t>Les antécédents </a:t>
            </a:r>
            <a:r>
              <a:rPr lang="fr-FR" dirty="0"/>
              <a:t>d'ordre </a:t>
            </a:r>
            <a:r>
              <a:rPr lang="fr-FR" dirty="0" smtClean="0"/>
              <a:t>général </a:t>
            </a:r>
            <a:r>
              <a:rPr lang="fr-FR" dirty="0"/>
              <a:t>sur le plan </a:t>
            </a:r>
            <a:r>
              <a:rPr lang="fr-FR" dirty="0" smtClean="0"/>
              <a:t>médical </a:t>
            </a:r>
            <a:r>
              <a:rPr lang="fr-FR" dirty="0"/>
              <a:t>et</a:t>
            </a:r>
          </a:p>
          <a:p>
            <a:pPr marL="0" indent="0">
              <a:buNone/>
            </a:pPr>
            <a:r>
              <a:rPr lang="fr-FR" dirty="0" smtClean="0"/>
              <a:t>     chirurgical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les antécédents </a:t>
            </a:r>
            <a:r>
              <a:rPr lang="fr-FR" dirty="0"/>
              <a:t>concernant I' </a:t>
            </a:r>
            <a:r>
              <a:rPr lang="fr-FR" dirty="0" smtClean="0"/>
              <a:t>épaule </a:t>
            </a:r>
            <a:r>
              <a:rPr lang="fr-FR" dirty="0"/>
              <a:t>douloureuse, les</a:t>
            </a:r>
          </a:p>
          <a:p>
            <a:r>
              <a:rPr lang="fr-FR" dirty="0" smtClean="0"/>
              <a:t>thérapeutiques déjà </a:t>
            </a:r>
            <a:r>
              <a:rPr lang="fr-FR" dirty="0"/>
              <a:t>mises en </a:t>
            </a:r>
            <a:r>
              <a:rPr lang="fr-FR" dirty="0" smtClean="0"/>
              <a:t>œuvre </a:t>
            </a:r>
            <a:r>
              <a:rPr lang="fr-FR" dirty="0"/>
              <a:t>(AINS, </a:t>
            </a:r>
            <a:r>
              <a:rPr lang="fr-FR" dirty="0" smtClean="0"/>
              <a:t>physiothérapie, </a:t>
            </a:r>
            <a:r>
              <a:rPr lang="fr-FR" dirty="0"/>
              <a:t>infiltrations</a:t>
            </a:r>
            <a:r>
              <a:rPr lang="fr-FR" dirty="0" smtClean="0"/>
              <a:t>, mésothérapie </a:t>
            </a:r>
            <a:r>
              <a:rPr lang="fr-FR" dirty="0"/>
              <a:t>ou chirurgie), </a:t>
            </a:r>
            <a:endParaRPr lang="fr-FR" dirty="0" smtClean="0"/>
          </a:p>
          <a:p>
            <a:r>
              <a:rPr lang="fr-FR" dirty="0" smtClean="0"/>
              <a:t>Activité   </a:t>
            </a:r>
            <a:r>
              <a:rPr lang="fr-FR" dirty="0"/>
              <a:t>professionnelle, </a:t>
            </a:r>
            <a:endParaRPr lang="fr-FR" dirty="0" smtClean="0"/>
          </a:p>
          <a:p>
            <a:r>
              <a:rPr lang="fr-FR" dirty="0" smtClean="0"/>
              <a:t>Activités sportives </a:t>
            </a:r>
            <a:r>
              <a:rPr lang="fr-FR" dirty="0"/>
              <a:t>et de loisirs utilisant </a:t>
            </a:r>
            <a:r>
              <a:rPr lang="fr-FR" dirty="0" err="1"/>
              <a:t>Ie</a:t>
            </a:r>
            <a:r>
              <a:rPr lang="fr-FR" dirty="0"/>
              <a:t> membre </a:t>
            </a:r>
            <a:r>
              <a:rPr lang="fr-FR" dirty="0" smtClean="0"/>
              <a:t>supérieur,</a:t>
            </a:r>
          </a:p>
          <a:p>
            <a:r>
              <a:rPr lang="fr-FR" dirty="0"/>
              <a:t>La notion d’un traumatisme récent</a:t>
            </a:r>
          </a:p>
          <a:p>
            <a:r>
              <a:rPr lang="fr-FR" dirty="0" smtClean="0"/>
              <a:t>La  </a:t>
            </a:r>
            <a:r>
              <a:rPr lang="fr-FR" dirty="0"/>
              <a:t>présence de signes généraux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>
                <a:latin typeface="+mj-lt"/>
                <a:cs typeface="Angsana New" pitchFamily="18" charset="-34"/>
              </a:rPr>
              <a:t> L’épaule est un complexe d’articulations et de muscles qui  permet la jonction du membre thoracique au tronc.</a:t>
            </a:r>
          </a:p>
          <a:p>
            <a:endParaRPr lang="fr-FR" sz="2400" b="1" dirty="0" smtClean="0">
              <a:latin typeface="+mj-lt"/>
              <a:cs typeface="Angsana New" pitchFamily="18" charset="-34"/>
            </a:endParaRPr>
          </a:p>
          <a:p>
            <a:r>
              <a:rPr lang="fr-FR" sz="2400" b="1" dirty="0" smtClean="0">
                <a:latin typeface="+mj-lt"/>
                <a:cs typeface="Angsana New" pitchFamily="18" charset="-34"/>
              </a:rPr>
              <a:t> L’épaule ,la plus mobile de toutes les articulations du corps humain .</a:t>
            </a:r>
          </a:p>
          <a:p>
            <a:endParaRPr lang="fr-FR" sz="2400" b="1" dirty="0">
              <a:latin typeface="+mj-lt"/>
              <a:cs typeface="Angsana New" pitchFamily="18" charset="-34"/>
            </a:endParaRPr>
          </a:p>
          <a:p>
            <a:r>
              <a:rPr lang="fr-FR" sz="2400" b="1" dirty="0" smtClean="0">
                <a:latin typeface="+mj-lt"/>
                <a:cs typeface="Angsana New" pitchFamily="18" charset="-34"/>
              </a:rPr>
              <a:t> Vocation Fonctionnelle: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cs typeface="Angsana New" pitchFamily="18" charset="-34"/>
              </a:rPr>
              <a:t>Orientation spatiale </a:t>
            </a:r>
            <a:r>
              <a:rPr lang="fr-FR" sz="2400" b="1" dirty="0" smtClean="0">
                <a:latin typeface="+mj-lt"/>
                <a:cs typeface="Angsana New" pitchFamily="18" charset="-34"/>
              </a:rPr>
              <a:t>du Membre supérieur pour exécuter la préhension. </a:t>
            </a:r>
          </a:p>
          <a:p>
            <a:endParaRPr lang="fr-FR" sz="2400" b="1" dirty="0" smtClean="0">
              <a:latin typeface="+mj-lt"/>
              <a:cs typeface="Angsana New" pitchFamily="18" charset="-34"/>
            </a:endParaRPr>
          </a:p>
          <a:p>
            <a:r>
              <a:rPr lang="fr-FR" sz="2400" b="1" dirty="0" smtClean="0">
                <a:latin typeface="+mj-lt"/>
                <a:cs typeface="Angsana New" pitchFamily="18" charset="-34"/>
              </a:rPr>
              <a:t> Articulation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cs typeface="Angsana New" pitchFamily="18" charset="-34"/>
              </a:rPr>
              <a:t>suspendue</a:t>
            </a:r>
            <a:r>
              <a:rPr lang="fr-FR" sz="2400" b="1" dirty="0" smtClean="0">
                <a:latin typeface="+mj-lt"/>
                <a:cs typeface="Angsana New" pitchFamily="18" charset="-34"/>
              </a:rPr>
              <a:t>,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cs typeface="Angsana New" pitchFamily="18" charset="-34"/>
              </a:rPr>
              <a:t>superficielle</a:t>
            </a:r>
            <a:r>
              <a:rPr lang="fr-FR" sz="2400" b="1" dirty="0" smtClean="0">
                <a:latin typeface="+mj-lt"/>
                <a:cs typeface="Angsana New" pitchFamily="18" charset="-34"/>
              </a:rPr>
              <a:t> (fréquence des traumatismes)</a:t>
            </a:r>
            <a:endParaRPr lang="fr-FR" sz="2400" b="1" dirty="0">
              <a:latin typeface="+mj-lt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60648"/>
            <a:ext cx="792088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b="1" u="sng" dirty="0" smtClean="0">
                <a:solidFill>
                  <a:srgbClr val="C00000"/>
                </a:solidFill>
              </a:rPr>
              <a:t>Introduction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9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Examen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Interrogatoire:</a:t>
            </a:r>
          </a:p>
          <a:p>
            <a:pPr marL="0" indent="0">
              <a:buNone/>
            </a:pPr>
            <a:r>
              <a:rPr lang="fr-FR" dirty="0" smtClean="0"/>
              <a:t>Motif  de consultation </a:t>
            </a:r>
            <a:r>
              <a:rPr lang="fr-FR" dirty="0"/>
              <a:t>:</a:t>
            </a:r>
          </a:p>
          <a:p>
            <a:r>
              <a:rPr lang="fr-FR" b="1" dirty="0" smtClean="0"/>
              <a:t>La douleur: </a:t>
            </a:r>
            <a:r>
              <a:rPr lang="fr-FR" dirty="0" smtClean="0"/>
              <a:t>le principal </a:t>
            </a:r>
            <a:r>
              <a:rPr lang="fr-FR" dirty="0"/>
              <a:t>motif de consultation. </a:t>
            </a:r>
            <a:endParaRPr lang="fr-FR" dirty="0" smtClean="0"/>
          </a:p>
          <a:p>
            <a:r>
              <a:rPr lang="fr-FR" b="1" dirty="0" smtClean="0"/>
              <a:t>La  </a:t>
            </a:r>
            <a:r>
              <a:rPr lang="fr-FR" b="1" dirty="0"/>
              <a:t>raideur </a:t>
            </a:r>
            <a:r>
              <a:rPr lang="fr-FR" dirty="0"/>
              <a:t>qui peut </a:t>
            </a:r>
            <a:r>
              <a:rPr lang="fr-FR" dirty="0" smtClean="0"/>
              <a:t>être </a:t>
            </a:r>
            <a:r>
              <a:rPr lang="fr-FR" dirty="0"/>
              <a:t>directement </a:t>
            </a:r>
            <a:r>
              <a:rPr lang="fr-FR" dirty="0" err="1" smtClean="0"/>
              <a:t>Iiée</a:t>
            </a:r>
            <a:r>
              <a:rPr lang="fr-FR" dirty="0" smtClean="0"/>
              <a:t>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la douleur ou </a:t>
            </a:r>
            <a:r>
              <a:rPr lang="fr-FR" dirty="0" smtClean="0"/>
              <a:t>évoluer pour </a:t>
            </a:r>
            <a:r>
              <a:rPr lang="fr-FR" dirty="0"/>
              <a:t>son propre compte</a:t>
            </a:r>
            <a:r>
              <a:rPr lang="fr-FR" dirty="0" smtClean="0"/>
              <a:t>;</a:t>
            </a:r>
          </a:p>
          <a:p>
            <a:r>
              <a:rPr lang="fr-FR" b="1" dirty="0" smtClean="0"/>
              <a:t>l'impotence  </a:t>
            </a:r>
            <a:r>
              <a:rPr lang="fr-FR" dirty="0"/>
              <a:t>qui correspond soit </a:t>
            </a:r>
            <a:r>
              <a:rPr lang="fr-FR" dirty="0" smtClean="0"/>
              <a:t>à </a:t>
            </a:r>
            <a:r>
              <a:rPr lang="fr-FR" dirty="0"/>
              <a:t>une </a:t>
            </a:r>
            <a:r>
              <a:rPr lang="fr-FR" dirty="0" smtClean="0"/>
              <a:t>gène </a:t>
            </a:r>
            <a:r>
              <a:rPr lang="fr-FR" dirty="0"/>
              <a:t>fonctionnelle douloureuse</a:t>
            </a:r>
            <a:r>
              <a:rPr lang="fr-FR" dirty="0" smtClean="0"/>
              <a:t>, soit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une </a:t>
            </a:r>
            <a:r>
              <a:rPr lang="fr-FR" dirty="0" smtClean="0"/>
              <a:t>véritable </a:t>
            </a:r>
            <a:r>
              <a:rPr lang="fr-FR" dirty="0"/>
              <a:t>perte de force;</a:t>
            </a:r>
          </a:p>
          <a:p>
            <a:r>
              <a:rPr lang="fr-FR" dirty="0" smtClean="0"/>
              <a:t>La  présence </a:t>
            </a:r>
            <a:r>
              <a:rPr lang="fr-FR" dirty="0"/>
              <a:t>d'une </a:t>
            </a:r>
            <a:r>
              <a:rPr lang="fr-FR" dirty="0" smtClean="0"/>
              <a:t>tuméfaction,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7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Examen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3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Examen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fr-FR" dirty="0" smtClean="0"/>
              <a:t>Elévation antérieure= </a:t>
            </a:r>
          </a:p>
          <a:p>
            <a:r>
              <a:rPr lang="fr-FR" dirty="0" smtClean="0"/>
              <a:t>Antépulsion=180°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34995" y="2193797"/>
            <a:ext cx="4998754" cy="27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Examen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38" y="1628800"/>
            <a:ext cx="8345434" cy="391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Manœuvre de job (sus épineux)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873" y="1412776"/>
            <a:ext cx="517186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Sous épineux et petit rond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104456" cy="515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Gerber (sous scapulaire)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3312368" cy="57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Examen para 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4896544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Biologie:</a:t>
            </a:r>
            <a:r>
              <a:rPr lang="fr-FR" dirty="0" smtClean="0"/>
              <a:t> RAS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Radiologie: </a:t>
            </a:r>
          </a:p>
          <a:p>
            <a:pPr>
              <a:buNone/>
            </a:pPr>
            <a:r>
              <a:rPr lang="fr-FR" dirty="0" smtClean="0"/>
              <a:t>*Normale</a:t>
            </a:r>
          </a:p>
          <a:p>
            <a:pPr>
              <a:buNone/>
            </a:pPr>
            <a:r>
              <a:rPr lang="fr-FR" dirty="0" smtClean="0"/>
              <a:t>*Simple déminéralisation de la tête humérale  </a:t>
            </a:r>
          </a:p>
          <a:p>
            <a:pPr>
              <a:buNone/>
            </a:pPr>
            <a:r>
              <a:rPr lang="fr-FR" dirty="0" smtClean="0"/>
              <a:t>*Calcification se projetant au niveau de l’espace acromio-</a:t>
            </a:r>
            <a:r>
              <a:rPr lang="fr-FR" dirty="0" err="1" smtClean="0"/>
              <a:t>trichitérien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Radiographie normale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820" y="1287008"/>
            <a:ext cx="5030475" cy="49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Radiographie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1850"/>
            <a:ext cx="4608513" cy="531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mp599685243208728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528392" cy="4028178"/>
          </a:xfrm>
        </p:spPr>
      </p:pic>
      <p:sp>
        <p:nvSpPr>
          <p:cNvPr id="17" name="ZoneTexte 16"/>
          <p:cNvSpPr txBox="1"/>
          <p:nvPr/>
        </p:nvSpPr>
        <p:spPr>
          <a:xfrm>
            <a:off x="2339752" y="188640"/>
            <a:ext cx="500404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 </a:t>
            </a:r>
            <a:r>
              <a:rPr lang="fr-FR" sz="3200" b="1" i="1" u="sng" dirty="0" smtClean="0">
                <a:solidFill>
                  <a:srgbClr val="C00000"/>
                </a:solidFill>
              </a:rPr>
              <a:t>l’épaule osseux </a:t>
            </a:r>
            <a:endParaRPr lang="fr-FR" sz="3200" b="1" i="1" u="sng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2910" y="3000372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L’épaule se compose de 3 os , dont les mobilités sont très intriquées</a:t>
            </a:r>
          </a:p>
          <a:p>
            <a:r>
              <a:rPr lang="fr-FR" b="1" dirty="0" smtClean="0"/>
              <a:t>Ces trois os sont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15140" y="207167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clavicule 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4680668" y="389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humérus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43636" y="35718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scapula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-3571933" y="8858288"/>
            <a:ext cx="4571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b="1" i="1" dirty="0" smtClean="0">
              <a:solidFill>
                <a:srgbClr val="FF0000"/>
              </a:solidFill>
            </a:endParaRPr>
          </a:p>
          <a:p>
            <a:endParaRPr lang="fr-FR" b="1" i="1" dirty="0" smtClean="0">
              <a:solidFill>
                <a:srgbClr val="FF0000"/>
              </a:solidFill>
            </a:endParaRPr>
          </a:p>
          <a:p>
            <a:endParaRPr lang="fr-FR" b="1" i="1" dirty="0" smtClean="0">
              <a:solidFill>
                <a:srgbClr val="FF0000"/>
              </a:solidFill>
            </a:endParaRPr>
          </a:p>
          <a:p>
            <a:endParaRPr lang="fr-FR" b="1" i="1" dirty="0" smtClean="0">
              <a:solidFill>
                <a:srgbClr val="FF0000"/>
              </a:solidFill>
            </a:endParaRPr>
          </a:p>
          <a:p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8" grpId="0" build="allAtOnce"/>
      <p:bldP spid="10" grpId="0" build="allAtOnce"/>
      <p:bldP spid="13" grpId="0" build="allAtOnce"/>
      <p:bldP spid="14" grpId="0" build="allAtOnce"/>
      <p:bldP spid="11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Autres exploration RX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4176464"/>
          </a:xfrm>
        </p:spPr>
        <p:txBody>
          <a:bodyPr>
            <a:normAutofit/>
          </a:bodyPr>
          <a:lstStyle/>
          <a:p>
            <a:r>
              <a:rPr lang="fr-FR" b="1" dirty="0" smtClean="0"/>
              <a:t>Echographie: </a:t>
            </a:r>
          </a:p>
          <a:p>
            <a:pPr marL="400050" lvl="1" indent="0" algn="just">
              <a:buNone/>
            </a:pPr>
            <a:r>
              <a:rPr lang="fr-FR" dirty="0" smtClean="0"/>
              <a:t>L‘échographie </a:t>
            </a:r>
            <a:r>
              <a:rPr lang="fr-FR" dirty="0"/>
              <a:t>peut apporter une grande contribution </a:t>
            </a:r>
            <a:r>
              <a:rPr lang="fr-FR" dirty="0" smtClean="0"/>
              <a:t>en mettant </a:t>
            </a:r>
            <a:r>
              <a:rPr lang="fr-FR" dirty="0"/>
              <a:t>en </a:t>
            </a:r>
            <a:r>
              <a:rPr lang="fr-FR" dirty="0" smtClean="0"/>
              <a:t>évidence </a:t>
            </a:r>
            <a:r>
              <a:rPr lang="fr-FR" dirty="0"/>
              <a:t>un </a:t>
            </a:r>
            <a:r>
              <a:rPr lang="fr-FR" dirty="0" smtClean="0"/>
              <a:t>épanchement, </a:t>
            </a:r>
            <a:r>
              <a:rPr lang="fr-FR" dirty="0"/>
              <a:t>une </a:t>
            </a:r>
            <a:r>
              <a:rPr lang="fr-FR" dirty="0" smtClean="0"/>
              <a:t>lésion </a:t>
            </a:r>
            <a:r>
              <a:rPr lang="fr-FR" dirty="0"/>
              <a:t>tendineuse, voire </a:t>
            </a:r>
            <a:r>
              <a:rPr lang="fr-FR" dirty="0" smtClean="0"/>
              <a:t>par certains </a:t>
            </a:r>
            <a:r>
              <a:rPr lang="fr-FR" dirty="0"/>
              <a:t>praticiens I' </a:t>
            </a:r>
            <a:r>
              <a:rPr lang="fr-FR" dirty="0" smtClean="0"/>
              <a:t>état </a:t>
            </a:r>
            <a:r>
              <a:rPr lang="fr-FR" dirty="0"/>
              <a:t>des muscles de la coiffe.</a:t>
            </a:r>
            <a:endParaRPr lang="fr-FR" b="1" dirty="0" smtClean="0"/>
          </a:p>
          <a:p>
            <a:r>
              <a:rPr lang="fr-FR" b="1" dirty="0" smtClean="0"/>
              <a:t>Scanner </a:t>
            </a:r>
          </a:p>
          <a:p>
            <a:r>
              <a:rPr lang="fr-FR" b="1" dirty="0" smtClean="0"/>
              <a:t>IRM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Diagnostic positif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fr-FR" dirty="0" smtClean="0"/>
              <a:t>Clinique: </a:t>
            </a:r>
          </a:p>
          <a:p>
            <a:r>
              <a:rPr lang="fr-FR" dirty="0" smtClean="0"/>
              <a:t>Radiologique: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/>
              <a:t>Diagnostics différentiels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254" y="1124744"/>
            <a:ext cx="8870241" cy="528638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9600" dirty="0" smtClean="0"/>
              <a:t> </a:t>
            </a:r>
            <a:r>
              <a:rPr lang="fr-FR" sz="9600" b="1" dirty="0" smtClean="0"/>
              <a:t>Douleur à projection scapulaire </a:t>
            </a:r>
          </a:p>
          <a:p>
            <a:pPr>
              <a:buNone/>
            </a:pPr>
            <a:r>
              <a:rPr lang="fr-FR" sz="9600" b="1" dirty="0" smtClean="0"/>
              <a:t>    •   </a:t>
            </a:r>
            <a:r>
              <a:rPr lang="fr-FR" sz="9600" dirty="0" smtClean="0"/>
              <a:t>Angor et IDM (épaule gauche) </a:t>
            </a:r>
          </a:p>
          <a:p>
            <a:pPr>
              <a:buNone/>
            </a:pPr>
            <a:r>
              <a:rPr lang="fr-FR" sz="9600" dirty="0" smtClean="0"/>
              <a:t>    •   Colique hépatique (épaule droite) </a:t>
            </a:r>
          </a:p>
          <a:p>
            <a:pPr>
              <a:buNone/>
            </a:pPr>
            <a:r>
              <a:rPr lang="fr-FR" sz="9600" dirty="0" smtClean="0"/>
              <a:t>    •   Pancréatite aigue (épaule gauche) </a:t>
            </a:r>
          </a:p>
          <a:p>
            <a:pPr>
              <a:buNone/>
            </a:pPr>
            <a:r>
              <a:rPr lang="fr-FR" sz="9600" dirty="0" smtClean="0"/>
              <a:t>    •   Pleurésie </a:t>
            </a:r>
          </a:p>
          <a:p>
            <a:pPr>
              <a:buNone/>
            </a:pPr>
            <a:endParaRPr lang="fr-FR" sz="9600" dirty="0" smtClean="0"/>
          </a:p>
          <a:p>
            <a:pPr>
              <a:buFont typeface="Wingdings" pitchFamily="2" charset="2"/>
              <a:buChar char="Ø"/>
            </a:pPr>
            <a:r>
              <a:rPr lang="fr-FR" sz="9600" b="1" dirty="0" smtClean="0"/>
              <a:t>Pathologies articulaires</a:t>
            </a:r>
            <a:r>
              <a:rPr lang="fr-FR" sz="9600" dirty="0" smtClean="0"/>
              <a:t>: </a:t>
            </a:r>
          </a:p>
          <a:p>
            <a:pPr>
              <a:buNone/>
            </a:pPr>
            <a:r>
              <a:rPr lang="fr-FR" sz="9600" dirty="0" smtClean="0"/>
              <a:t>		arthrites</a:t>
            </a:r>
          </a:p>
          <a:p>
            <a:pPr>
              <a:buNone/>
            </a:pPr>
            <a:r>
              <a:rPr lang="fr-FR" sz="9600" dirty="0" smtClean="0"/>
              <a:t>                   Arthrose </a:t>
            </a:r>
          </a:p>
          <a:p>
            <a:pPr>
              <a:buFont typeface="Wingdings" pitchFamily="2" charset="2"/>
              <a:buChar char="Ø"/>
            </a:pPr>
            <a:r>
              <a:rPr lang="fr-FR" sz="9600" b="1" dirty="0" smtClean="0"/>
              <a:t> Névralgie C5-C6 </a:t>
            </a:r>
          </a:p>
          <a:p>
            <a:pPr>
              <a:buFont typeface="Wingdings" pitchFamily="2" charset="2"/>
              <a:buChar char="Ø"/>
            </a:pPr>
            <a:r>
              <a:rPr lang="fr-FR" sz="9600" b="1" dirty="0" smtClean="0"/>
              <a:t> Lésion osseuse de voisinage:   </a:t>
            </a:r>
            <a:r>
              <a:rPr lang="fr-FR" sz="9600" dirty="0" smtClean="0"/>
              <a:t>Tumeur </a:t>
            </a:r>
            <a:r>
              <a:rPr lang="fr-FR" sz="9600" dirty="0" err="1" smtClean="0"/>
              <a:t>épiphysiaire</a:t>
            </a:r>
            <a:r>
              <a:rPr lang="fr-FR" sz="9600" dirty="0" smtClean="0"/>
              <a:t> primitive, Métastase </a:t>
            </a:r>
            <a:r>
              <a:rPr lang="fr-FR" sz="9600" dirty="0" err="1" smtClean="0"/>
              <a:t>épiphysaire</a:t>
            </a:r>
            <a:r>
              <a:rPr lang="fr-FR" sz="9600" dirty="0" smtClean="0"/>
              <a:t>, </a:t>
            </a:r>
          </a:p>
          <a:p>
            <a:pPr>
              <a:buNone/>
            </a:pPr>
            <a:r>
              <a:rPr lang="fr-FR" sz="9600" dirty="0" smtClean="0"/>
              <a:t>	</a:t>
            </a:r>
            <a:endParaRPr lang="fr-FR" sz="9600" b="1" dirty="0" smtClean="0"/>
          </a:p>
          <a:p>
            <a:pPr>
              <a:buFont typeface="Wingdings" pitchFamily="2" charset="2"/>
              <a:buChar char="Ø"/>
            </a:pPr>
            <a:r>
              <a:rPr lang="fr-FR" sz="9600" b="1" dirty="0" smtClean="0"/>
              <a:t>Ostéite humérale, Fissure de côtes ou fracture </a:t>
            </a:r>
            <a:endParaRPr lang="fr-FR" sz="96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Formes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Épaule hyperalgique</a:t>
            </a:r>
          </a:p>
          <a:p>
            <a:pPr algn="just">
              <a:buNone/>
            </a:pPr>
            <a:r>
              <a:rPr lang="fr-FR" sz="2800" dirty="0" smtClean="0"/>
              <a:t>	Il s’agit le plus souvent d’une bursite hyperalgique compliquant une </a:t>
            </a:r>
            <a:r>
              <a:rPr lang="fr-FR" sz="2800" dirty="0" err="1" smtClean="0"/>
              <a:t>tendinopathie</a:t>
            </a:r>
            <a:r>
              <a:rPr lang="fr-FR" sz="2800" dirty="0" smtClean="0"/>
              <a:t> calcifiante. </a:t>
            </a:r>
          </a:p>
          <a:p>
            <a:pPr algn="just"/>
            <a:r>
              <a:rPr lang="fr-FR" sz="2800" dirty="0" smtClean="0"/>
              <a:t>L’examen clinique est quasiment impossible, toute mobilisation active ou passive de l’épaule est très douloureuse. </a:t>
            </a:r>
          </a:p>
          <a:p>
            <a:pPr algn="just"/>
            <a:r>
              <a:rPr lang="fr-FR" sz="2800" dirty="0" smtClean="0"/>
              <a:t>L’examen radiographique des épaules retrouve les calcifications sur une ou plusieurs incidences (rotation neutre, latérale et médiale et profil). Les calcifications sous-acromiales sont souvent bilatérales, même si une seule épaule est douloureuse.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Formes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Épaule pseudo-paralytique ou rupture de la coiffe des rotateurs</a:t>
            </a:r>
            <a:br>
              <a:rPr lang="fr-FR" b="1" dirty="0" smtClean="0"/>
            </a:br>
            <a:endParaRPr lang="fr-FR" b="1" dirty="0" smtClean="0"/>
          </a:p>
          <a:p>
            <a:pPr>
              <a:buNone/>
            </a:pPr>
            <a:r>
              <a:rPr lang="fr-FR" b="1" dirty="0" smtClean="0"/>
              <a:t>	</a:t>
            </a:r>
            <a:r>
              <a:rPr lang="fr-FR" dirty="0" smtClean="0"/>
              <a:t>La rupture traumatique de la coiffe des rotateurs peut survenir chez le sujet jeune mais elle est exceptionnelle, aboutit à une impotence fonctionnelle totale.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Epaule pseudo-paralytique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57386"/>
            <a:ext cx="5400600" cy="45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Formes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Épaule enraidie ou « épaule gelée »</a:t>
            </a:r>
            <a:br>
              <a:rPr lang="fr-FR" b="1" dirty="0" smtClean="0"/>
            </a:br>
            <a:endParaRPr lang="fr-FR" b="1" dirty="0" smtClean="0"/>
          </a:p>
          <a:p>
            <a:pPr>
              <a:buNone/>
            </a:pPr>
            <a:r>
              <a:rPr lang="fr-FR" b="1" dirty="0" smtClean="0"/>
              <a:t>	</a:t>
            </a:r>
            <a:r>
              <a:rPr lang="fr-FR" dirty="0" smtClean="0"/>
              <a:t>Il s’agit d’une rétraction capsulaire de l’épaule. Elle peut être secondaire à une tendinopathie aiguë ou chronique ou être primitive et relève alors des étiologies des </a:t>
            </a:r>
            <a:r>
              <a:rPr lang="fr-FR" dirty="0" err="1" smtClean="0"/>
              <a:t>algoneurodystrophies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r>
              <a:rPr lang="fr-FR" dirty="0" smtClean="0"/>
              <a:t>Le jeu articulaire de l’épaule est limité en actif comme en passif.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Symptomatique: </a:t>
            </a:r>
          </a:p>
          <a:p>
            <a:pPr>
              <a:buNone/>
            </a:pPr>
            <a:r>
              <a:rPr lang="fr-FR" dirty="0" smtClean="0"/>
              <a:t>Antalgiques</a:t>
            </a:r>
          </a:p>
          <a:p>
            <a:pPr>
              <a:buNone/>
            </a:pPr>
            <a:r>
              <a:rPr lang="fr-FR" dirty="0" smtClean="0"/>
              <a:t>AINS</a:t>
            </a:r>
          </a:p>
          <a:p>
            <a:pPr>
              <a:buNone/>
            </a:pPr>
            <a:r>
              <a:rPr lang="fr-FR" dirty="0" smtClean="0"/>
              <a:t>Infiltrations</a:t>
            </a:r>
          </a:p>
          <a:p>
            <a:pPr>
              <a:buNone/>
            </a:pPr>
            <a:r>
              <a:rPr lang="fr-FR" smtClean="0"/>
              <a:t>reeducation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41764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u="sng" dirty="0" smtClean="0">
                <a:solidFill>
                  <a:schemeClr val="accent3"/>
                </a:solidFill>
              </a:rPr>
              <a:t> </a:t>
            </a:r>
            <a:r>
              <a:rPr lang="fr-FR" sz="2000" b="1" dirty="0" smtClean="0"/>
              <a:t>5 articulations: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 </a:t>
            </a:r>
            <a:r>
              <a:rPr lang="fr-FR" b="1" i="1" u="sng" dirty="0" smtClean="0">
                <a:solidFill>
                  <a:srgbClr val="C00000"/>
                </a:solidFill>
              </a:rPr>
              <a:t>3 vraies: </a:t>
            </a:r>
          </a:p>
          <a:p>
            <a:pPr lvl="1">
              <a:buFont typeface="Wingdings" pitchFamily="2" charset="2"/>
              <a:buChar char="Ø"/>
            </a:pPr>
            <a:endParaRPr lang="fr-FR" b="1" i="1" u="sng" dirty="0" smtClean="0">
              <a:solidFill>
                <a:srgbClr val="C00000"/>
              </a:solidFill>
            </a:endParaRPr>
          </a:p>
          <a:p>
            <a:pPr lvl="1"/>
            <a:r>
              <a:rPr lang="fr-FR" b="1" dirty="0" smtClean="0"/>
              <a:t>• Scapulo-humérale+++ </a:t>
            </a:r>
          </a:p>
          <a:p>
            <a:pPr lvl="1"/>
            <a:endParaRPr lang="fr-FR" b="1" dirty="0" smtClean="0"/>
          </a:p>
          <a:p>
            <a:pPr lvl="1"/>
            <a:r>
              <a:rPr lang="fr-FR" b="1" dirty="0" smtClean="0"/>
              <a:t>• </a:t>
            </a:r>
            <a:r>
              <a:rPr lang="fr-FR" b="1" dirty="0" err="1" smtClean="0"/>
              <a:t>Sterno</a:t>
            </a:r>
            <a:r>
              <a:rPr lang="fr-FR" b="1" dirty="0" smtClean="0"/>
              <a:t>-</a:t>
            </a:r>
            <a:r>
              <a:rPr lang="fr-FR" b="1" dirty="0" err="1" smtClean="0"/>
              <a:t>costo</a:t>
            </a:r>
            <a:r>
              <a:rPr lang="fr-FR" b="1" dirty="0" smtClean="0"/>
              <a:t>-claviculaire</a:t>
            </a:r>
          </a:p>
          <a:p>
            <a:pPr lvl="1"/>
            <a:endParaRPr lang="fr-FR" b="1" dirty="0" smtClean="0"/>
          </a:p>
          <a:p>
            <a:pPr lvl="1"/>
            <a:r>
              <a:rPr lang="fr-FR" b="1" dirty="0" smtClean="0"/>
              <a:t> • </a:t>
            </a:r>
            <a:r>
              <a:rPr lang="fr-FR" b="1" dirty="0" err="1" smtClean="0"/>
              <a:t>Acromio</a:t>
            </a:r>
            <a:r>
              <a:rPr lang="fr-FR" b="1" dirty="0" smtClean="0"/>
              <a:t>-claviculaire 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 </a:t>
            </a:r>
            <a:r>
              <a:rPr lang="fr-FR" b="1" i="1" u="sng" dirty="0" smtClean="0">
                <a:solidFill>
                  <a:srgbClr val="C00000"/>
                </a:solidFill>
              </a:rPr>
              <a:t>espaces de glissement : </a:t>
            </a:r>
          </a:p>
          <a:p>
            <a:pPr lvl="1">
              <a:buFont typeface="Wingdings" pitchFamily="2" charset="2"/>
              <a:buChar char="Ø"/>
            </a:pPr>
            <a:endParaRPr lang="fr-FR" b="1" i="1" u="sng" dirty="0" smtClean="0">
              <a:solidFill>
                <a:srgbClr val="C00000"/>
              </a:solidFill>
            </a:endParaRPr>
          </a:p>
          <a:p>
            <a:pPr lvl="1"/>
            <a:r>
              <a:rPr lang="fr-FR" b="1" dirty="0" smtClean="0"/>
              <a:t>• </a:t>
            </a:r>
            <a:r>
              <a:rPr lang="fr-FR" b="1" dirty="0" err="1" smtClean="0"/>
              <a:t>Scapulo</a:t>
            </a:r>
            <a:r>
              <a:rPr lang="fr-FR" b="1" dirty="0" smtClean="0"/>
              <a:t>-thoracique</a:t>
            </a:r>
          </a:p>
          <a:p>
            <a:pPr lvl="1"/>
            <a:endParaRPr lang="fr-FR" b="1" dirty="0" smtClean="0"/>
          </a:p>
          <a:p>
            <a:pPr lvl="1"/>
            <a:r>
              <a:rPr lang="fr-FR" b="1" dirty="0" smtClean="0"/>
              <a:t> • Sous </a:t>
            </a:r>
            <a:r>
              <a:rPr lang="fr-FR" b="1" dirty="0" err="1" smtClean="0"/>
              <a:t>acromio</a:t>
            </a:r>
            <a:r>
              <a:rPr lang="fr-FR" b="1" dirty="0" smtClean="0"/>
              <a:t>-deltoïdien</a:t>
            </a:r>
            <a:endParaRPr lang="fr-FR" b="1" dirty="0"/>
          </a:p>
        </p:txBody>
      </p:sp>
      <p:pic>
        <p:nvPicPr>
          <p:cNvPr id="2050" name="Picture 2" descr="E:\E3gKtQS350BEEaRdNFtRNr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82834"/>
            <a:ext cx="4600965" cy="397725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67744" y="260648"/>
            <a:ext cx="4968552" cy="8367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i="1" u="sng" dirty="0" smtClean="0">
                <a:solidFill>
                  <a:srgbClr val="C00000"/>
                </a:solidFill>
              </a:rPr>
              <a:t>Complexe articulaire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539552" y="59492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clavicule est le seul os solidarisant la scapula au gril costal: la baguette claviculaire joue le rôle de gouvernail des mouvements de la scapula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9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276872"/>
            <a:ext cx="6912768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u="sng" dirty="0" smtClean="0">
                <a:solidFill>
                  <a:srgbClr val="C00000"/>
                </a:solidFill>
              </a:rPr>
              <a:t>Muscles de l’épaule </a:t>
            </a:r>
            <a:endParaRPr lang="fr-FR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Se repartissent en 4 groupes 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Muscles postérieurs de l’épaule</a:t>
            </a:r>
          </a:p>
          <a:p>
            <a:r>
              <a:rPr lang="fr-FR" dirty="0" smtClean="0"/>
              <a:t> Muscles antérieurs ( muscles pectoraux)</a:t>
            </a:r>
          </a:p>
          <a:p>
            <a:r>
              <a:rPr lang="fr-FR" dirty="0" smtClean="0"/>
              <a:t> Muscle latéral ( muscle deltoïde)</a:t>
            </a:r>
          </a:p>
          <a:p>
            <a:r>
              <a:rPr lang="fr-FR" dirty="0" smtClean="0"/>
              <a:t> Muscle médial ( muscle dentelé antérieur)</a:t>
            </a:r>
          </a:p>
        </p:txBody>
      </p:sp>
    </p:spTree>
    <p:extLst>
      <p:ext uri="{BB962C8B-B14F-4D97-AF65-F5344CB8AC3E}">
        <p14:creationId xmlns:p14="http://schemas.microsoft.com/office/powerpoint/2010/main" val="40303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84" y="0"/>
            <a:ext cx="8739216" cy="6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7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39097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1249</Words>
  <Application>Microsoft Office PowerPoint</Application>
  <PresentationFormat>Affichage à l'écran (4:3)</PresentationFormat>
  <Paragraphs>305</Paragraphs>
  <Slides>47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EPAULE DOULOUREUSE </vt:lpstr>
      <vt:lpstr>Introduction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Etiologies </vt:lpstr>
      <vt:lpstr>Pathologie périarticulaires de l’épaule </vt:lpstr>
      <vt:lpstr>Etiologies </vt:lpstr>
      <vt:lpstr>Clinique </vt:lpstr>
      <vt:lpstr>Examen clinique </vt:lpstr>
      <vt:lpstr>Examen clinique </vt:lpstr>
      <vt:lpstr>Examen clinique </vt:lpstr>
      <vt:lpstr>Examen clinique </vt:lpstr>
      <vt:lpstr>Examen clinique </vt:lpstr>
      <vt:lpstr>Manœuvre de job (sus épineux) </vt:lpstr>
      <vt:lpstr>Sous épineux et petit rond </vt:lpstr>
      <vt:lpstr>Gerber (sous scapulaire)</vt:lpstr>
      <vt:lpstr>Examen para clinique </vt:lpstr>
      <vt:lpstr>Radiographie normale </vt:lpstr>
      <vt:lpstr>Radiographie  </vt:lpstr>
      <vt:lpstr>Autres exploration RX</vt:lpstr>
      <vt:lpstr>Diagnostic positif </vt:lpstr>
      <vt:lpstr>Diagnostics différentiels</vt:lpstr>
      <vt:lpstr>Formes cliniques</vt:lpstr>
      <vt:lpstr>Formes cliniques</vt:lpstr>
      <vt:lpstr>Epaule pseudo-paralytique </vt:lpstr>
      <vt:lpstr>Formes cliniques</vt:lpstr>
      <vt:lpstr>TRAITEMENT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EPAULE DOULOUREUSE</dc:title>
  <dc:creator>DrToumi</dc:creator>
  <cp:lastModifiedBy>Utilisateur Windows</cp:lastModifiedBy>
  <cp:revision>54</cp:revision>
  <dcterms:created xsi:type="dcterms:W3CDTF">2011-02-28T09:22:03Z</dcterms:created>
  <dcterms:modified xsi:type="dcterms:W3CDTF">2020-04-25T17:34:44Z</dcterms:modified>
</cp:coreProperties>
</file>