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82" r:id="rId5"/>
    <p:sldId id="259" r:id="rId6"/>
    <p:sldId id="261" r:id="rId7"/>
    <p:sldId id="262" r:id="rId8"/>
    <p:sldId id="279" r:id="rId9"/>
    <p:sldId id="283" r:id="rId10"/>
    <p:sldId id="263" r:id="rId11"/>
    <p:sldId id="264" r:id="rId12"/>
    <p:sldId id="265" r:id="rId13"/>
    <p:sldId id="266" r:id="rId14"/>
    <p:sldId id="280" r:id="rId15"/>
    <p:sldId id="267" r:id="rId16"/>
    <p:sldId id="268" r:id="rId17"/>
    <p:sldId id="269" r:id="rId18"/>
    <p:sldId id="271" r:id="rId19"/>
    <p:sldId id="272" r:id="rId20"/>
    <p:sldId id="273" r:id="rId21"/>
    <p:sldId id="284" r:id="rId22"/>
    <p:sldId id="275" r:id="rId23"/>
    <p:sldId id="276" r:id="rId24"/>
    <p:sldId id="277" r:id="rId25"/>
    <p:sldId id="278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78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223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158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292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645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216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261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769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6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69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233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64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54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7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4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47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0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CF76387-2AF2-44C2-AAE7-7F9B3260CBB0}" type="datetimeFigureOut">
              <a:rPr lang="fr-FR" smtClean="0"/>
              <a:pPr/>
              <a:t>12/05/2020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D8D866-16CF-4B9B-BBED-FF80009E39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69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867833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Diabète </a:t>
            </a:r>
            <a:r>
              <a:rPr lang="fr-FR" sz="48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insulino</a:t>
            </a:r>
            <a:r>
              <a:rPr lang="fr-FR" sz="4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-dépendant </a:t>
            </a:r>
            <a:r>
              <a:rPr lang="fr-FR" sz="4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de l’enfant (DID</a:t>
            </a:r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):</a:t>
            </a:r>
            <a:endParaRPr lang="fr-FR" sz="4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Pr Dj. </a:t>
            </a:r>
            <a:r>
              <a:rPr lang="fr-FR" sz="28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Belamri</a:t>
            </a:r>
            <a:r>
              <a:rPr lang="fr-F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Service de pédiatrie</a:t>
            </a:r>
          </a:p>
          <a:p>
            <a:r>
              <a:rPr lang="fr-F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Clinique Infantile Sainte Thérèse CHU Annaba</a:t>
            </a:r>
            <a:endParaRPr lang="fr-FR" sz="2800" b="1" dirty="0">
              <a:solidFill>
                <a:schemeClr val="accent1">
                  <a:lumMod val="20000"/>
                  <a:lumOff val="8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906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Clinique</a:t>
            </a:r>
            <a:endParaRPr lang="fr-F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196" y="2317315"/>
            <a:ext cx="11273425" cy="4083485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</a:pPr>
            <a:r>
              <a:rPr lang="fr-FR" sz="2800" dirty="0"/>
              <a:t>Début progressif après une </a:t>
            </a:r>
            <a:r>
              <a:rPr lang="fr-FR" sz="2800" dirty="0" smtClean="0"/>
              <a:t>période </a:t>
            </a:r>
            <a:r>
              <a:rPr lang="fr-FR" sz="2800" dirty="0"/>
              <a:t>de </a:t>
            </a:r>
            <a:r>
              <a:rPr lang="fr-FR" sz="2800" dirty="0" smtClean="0"/>
              <a:t>polyurie-polydipsie</a:t>
            </a:r>
          </a:p>
          <a:p>
            <a:pPr lvl="0">
              <a:lnSpc>
                <a:spcPct val="110000"/>
              </a:lnSpc>
            </a:pPr>
            <a:r>
              <a:rPr lang="fr-FR" sz="2800" dirty="0" smtClean="0"/>
              <a:t> Début aigue </a:t>
            </a:r>
            <a:r>
              <a:rPr lang="fr-FR" sz="2800" dirty="0"/>
              <a:t>par </a:t>
            </a:r>
            <a:r>
              <a:rPr lang="fr-FR" sz="2800" dirty="0" smtClean="0"/>
              <a:t>acidocétose diabétique  </a:t>
            </a:r>
            <a:endParaRPr lang="fr-FR" sz="2800" dirty="0"/>
          </a:p>
          <a:p>
            <a:pPr lvl="0">
              <a:lnSpc>
                <a:spcPct val="110000"/>
              </a:lnSpc>
            </a:pPr>
            <a:r>
              <a:rPr lang="fr-FR" sz="2800" dirty="0"/>
              <a:t>Syndrome polyurie-polydipsie, </a:t>
            </a:r>
            <a:r>
              <a:rPr lang="fr-FR" sz="2800" dirty="0" smtClean="0"/>
              <a:t>amaigrissement / appétit conservé, asthénie, signe de déshydratation</a:t>
            </a:r>
            <a:endParaRPr lang="fr-FR" sz="2800" dirty="0"/>
          </a:p>
          <a:p>
            <a:pPr lvl="0">
              <a:lnSpc>
                <a:spcPct val="110000"/>
              </a:lnSpc>
            </a:pPr>
            <a:r>
              <a:rPr lang="fr-FR" sz="2800" dirty="0"/>
              <a:t>Enurésie primaire ou secondaire</a:t>
            </a:r>
          </a:p>
          <a:p>
            <a:pPr lvl="0">
              <a:lnSpc>
                <a:spcPct val="110000"/>
              </a:lnSpc>
            </a:pPr>
            <a:r>
              <a:rPr lang="fr-FR" sz="2800" dirty="0"/>
              <a:t>Tableau de complication aigue : coma hypoglycémique, acidocétose diabétique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6327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1781" y="973669"/>
            <a:ext cx="8761413" cy="706964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Biologie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1146" y="2342367"/>
            <a:ext cx="10935222" cy="4258849"/>
          </a:xfrm>
        </p:spPr>
        <p:txBody>
          <a:bodyPr>
            <a:normAutofit fontScale="92500"/>
          </a:bodyPr>
          <a:lstStyle/>
          <a:p>
            <a:pPr lvl="0"/>
            <a:r>
              <a:rPr lang="fr-FR" sz="2600" b="1" dirty="0"/>
              <a:t>Glycémie </a:t>
            </a:r>
            <a:r>
              <a:rPr lang="fr-FR" sz="2600" b="1" dirty="0" smtClean="0"/>
              <a:t>veineuse  </a:t>
            </a:r>
            <a:r>
              <a:rPr lang="fr-FR" sz="2600" b="1" dirty="0"/>
              <a:t>˃ 126mg/dl </a:t>
            </a:r>
            <a:r>
              <a:rPr lang="fr-FR" sz="2600" dirty="0"/>
              <a:t>(</a:t>
            </a:r>
            <a:r>
              <a:rPr lang="fr-FR" sz="2600" b="1" dirty="0"/>
              <a:t>˃ 7mmol/l</a:t>
            </a:r>
            <a:r>
              <a:rPr lang="fr-FR" sz="2600" dirty="0"/>
              <a:t>) après un jeune de 8h</a:t>
            </a:r>
          </a:p>
          <a:p>
            <a:pPr lvl="0"/>
            <a:r>
              <a:rPr lang="fr-FR" sz="2600" b="1" dirty="0"/>
              <a:t>HPGO</a:t>
            </a:r>
            <a:r>
              <a:rPr lang="fr-FR" sz="2600" dirty="0"/>
              <a:t> : </a:t>
            </a:r>
            <a:r>
              <a:rPr lang="fr-FR" sz="2600" dirty="0" err="1" smtClean="0"/>
              <a:t>gly</a:t>
            </a:r>
            <a:r>
              <a:rPr lang="fr-FR" sz="2600" dirty="0" smtClean="0"/>
              <a:t> </a:t>
            </a:r>
            <a:r>
              <a:rPr lang="fr-FR" sz="2600" b="1" dirty="0"/>
              <a:t>˃ 200mg/dl </a:t>
            </a:r>
            <a:r>
              <a:rPr lang="fr-FR" sz="2600" dirty="0"/>
              <a:t>(</a:t>
            </a:r>
            <a:r>
              <a:rPr lang="fr-FR" sz="2600" b="1" dirty="0"/>
              <a:t>˃ 11mmol/l</a:t>
            </a:r>
            <a:r>
              <a:rPr lang="fr-FR" sz="2600" dirty="0"/>
              <a:t>) ou à n’importe </a:t>
            </a:r>
            <a:r>
              <a:rPr lang="fr-FR" sz="2600" dirty="0" smtClean="0"/>
              <a:t>quel  heure</a:t>
            </a:r>
            <a:endParaRPr lang="fr-FR" sz="2600" dirty="0"/>
          </a:p>
          <a:p>
            <a:pPr lvl="0"/>
            <a:r>
              <a:rPr lang="fr-FR" sz="2600" b="1" dirty="0"/>
              <a:t>Chimie des urines </a:t>
            </a:r>
            <a:r>
              <a:rPr lang="fr-FR" sz="2600" dirty="0"/>
              <a:t>: </a:t>
            </a:r>
            <a:r>
              <a:rPr lang="fr-FR" sz="2600" dirty="0" err="1" smtClean="0">
                <a:solidFill>
                  <a:srgbClr val="C00000"/>
                </a:solidFill>
              </a:rPr>
              <a:t>Glucosurie</a:t>
            </a:r>
            <a:r>
              <a:rPr lang="fr-FR" sz="2600" dirty="0" smtClean="0">
                <a:solidFill>
                  <a:srgbClr val="C00000"/>
                </a:solidFill>
              </a:rPr>
              <a:t> ˃ </a:t>
            </a:r>
            <a:r>
              <a:rPr lang="fr-FR" sz="2600" dirty="0">
                <a:solidFill>
                  <a:srgbClr val="C00000"/>
                </a:solidFill>
              </a:rPr>
              <a:t>1g/kg/J </a:t>
            </a:r>
            <a:r>
              <a:rPr lang="fr-FR" sz="2600" dirty="0"/>
              <a:t>et  Acétonurie si </a:t>
            </a:r>
            <a:r>
              <a:rPr lang="fr-FR" sz="2600" dirty="0" smtClean="0"/>
              <a:t>ACD</a:t>
            </a:r>
            <a:endParaRPr lang="fr-FR" sz="2600" dirty="0"/>
          </a:p>
          <a:p>
            <a:pPr lvl="0"/>
            <a:r>
              <a:rPr lang="fr-FR" sz="2600" b="1" dirty="0"/>
              <a:t>Dosage de l’Io + Peptide C</a:t>
            </a:r>
            <a:r>
              <a:rPr lang="fr-FR" sz="2600" dirty="0"/>
              <a:t> : </a:t>
            </a:r>
            <a:r>
              <a:rPr lang="fr-FR" sz="2600" dirty="0" smtClean="0">
                <a:latin typeface="Calibri"/>
              </a:rPr>
              <a:t>↘</a:t>
            </a:r>
            <a:r>
              <a:rPr lang="fr-FR" sz="2600" dirty="0" smtClean="0"/>
              <a:t> </a:t>
            </a:r>
            <a:r>
              <a:rPr lang="fr-FR" sz="2600" dirty="0"/>
              <a:t>surtout lors de l’ACD</a:t>
            </a:r>
          </a:p>
          <a:p>
            <a:pPr lvl="0"/>
            <a:r>
              <a:rPr lang="fr-FR" sz="2600" b="1" dirty="0" err="1"/>
              <a:t>Ac</a:t>
            </a:r>
            <a:r>
              <a:rPr lang="fr-FR" sz="2600" b="1" dirty="0"/>
              <a:t> anti β</a:t>
            </a:r>
            <a:r>
              <a:rPr lang="fr-FR" sz="2600" dirty="0"/>
              <a:t> : GAD, ICA, IA2, </a:t>
            </a:r>
            <a:r>
              <a:rPr lang="fr-FR" sz="2600" dirty="0" smtClean="0"/>
              <a:t>IAA</a:t>
            </a:r>
            <a:r>
              <a:rPr lang="fr-FR" sz="2600" dirty="0"/>
              <a:t> : </a:t>
            </a:r>
            <a:r>
              <a:rPr lang="fr-FR" sz="2600" dirty="0" smtClean="0"/>
              <a:t>si </a:t>
            </a:r>
            <a:r>
              <a:rPr lang="fr-FR" sz="2600" dirty="0"/>
              <a:t>difficulté de diagnostic</a:t>
            </a:r>
          </a:p>
          <a:p>
            <a:pPr lvl="0"/>
            <a:r>
              <a:rPr lang="fr-FR" sz="2600" b="1" dirty="0"/>
              <a:t>Hémoglobine </a:t>
            </a:r>
            <a:r>
              <a:rPr lang="fr-FR" sz="2600" b="1" dirty="0" err="1"/>
              <a:t>glyquée</a:t>
            </a:r>
            <a:r>
              <a:rPr lang="fr-FR" sz="2600" b="1" dirty="0"/>
              <a:t> </a:t>
            </a:r>
            <a:r>
              <a:rPr lang="fr-FR" sz="2600" dirty="0"/>
              <a:t>(</a:t>
            </a:r>
            <a:r>
              <a:rPr lang="fr-FR" sz="2600" dirty="0" err="1"/>
              <a:t>Hb</a:t>
            </a:r>
            <a:r>
              <a:rPr lang="fr-FR" sz="2600" dirty="0"/>
              <a:t> A1C) : </a:t>
            </a:r>
            <a:r>
              <a:rPr lang="fr-FR" sz="2600" dirty="0" smtClean="0"/>
              <a:t>niveau </a:t>
            </a:r>
            <a:r>
              <a:rPr lang="fr-FR" sz="2600" dirty="0"/>
              <a:t>glycémique de </a:t>
            </a:r>
            <a:r>
              <a:rPr lang="fr-FR" sz="2600" dirty="0" smtClean="0"/>
              <a:t>3 mois </a:t>
            </a:r>
            <a:r>
              <a:rPr lang="fr-FR" sz="2600" b="1" dirty="0" smtClean="0"/>
              <a:t>(6%</a:t>
            </a:r>
            <a:r>
              <a:rPr lang="fr-FR" sz="2600" dirty="0" smtClean="0"/>
              <a:t>)</a:t>
            </a:r>
            <a:endParaRPr lang="fr-FR" sz="2600" dirty="0"/>
          </a:p>
          <a:p>
            <a:pPr lvl="0"/>
            <a:r>
              <a:rPr lang="fr-FR" sz="2600" dirty="0"/>
              <a:t>Dyslipidémie : </a:t>
            </a:r>
            <a:r>
              <a:rPr lang="fr-FR" sz="2600" b="1" dirty="0"/>
              <a:t>lipides totaux ˃ 7g/l,  </a:t>
            </a:r>
            <a:r>
              <a:rPr lang="fr-FR" sz="2600" b="1" dirty="0" err="1"/>
              <a:t>Chol</a:t>
            </a:r>
            <a:r>
              <a:rPr lang="fr-FR" sz="2600" b="1" dirty="0"/>
              <a:t>˃ 2,20g/l,  TG˃ 1,5g/l</a:t>
            </a:r>
          </a:p>
          <a:p>
            <a:pPr lvl="0"/>
            <a:r>
              <a:rPr lang="fr-FR" sz="2600" b="1" dirty="0"/>
              <a:t>Cortisol, glucagon, GH </a:t>
            </a:r>
            <a:r>
              <a:rPr lang="fr-FR" sz="2600" dirty="0"/>
              <a:t>↗ mais se normalise après </a:t>
            </a:r>
            <a:r>
              <a:rPr lang="fr-FR" sz="2600" dirty="0" smtClean="0"/>
              <a:t>traitement</a:t>
            </a:r>
            <a:endParaRPr lang="fr-FR" sz="2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060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Diagnostic différentiel</a:t>
            </a: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8516" y="2304789"/>
            <a:ext cx="11461314" cy="438411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fr-FR" sz="2800" b="1" dirty="0"/>
              <a:t>Diabète rénale</a:t>
            </a:r>
            <a:r>
              <a:rPr lang="fr-FR" sz="2800" dirty="0"/>
              <a:t> : </a:t>
            </a:r>
            <a:r>
              <a:rPr lang="fr-FR" sz="2800" dirty="0" err="1" smtClean="0"/>
              <a:t>glucosurie</a:t>
            </a:r>
            <a:r>
              <a:rPr lang="fr-FR" sz="2800" dirty="0" smtClean="0"/>
              <a:t> (seuil rénal ↘) </a:t>
            </a:r>
            <a:r>
              <a:rPr lang="fr-FR" sz="2800" dirty="0"/>
              <a:t>+ glycémie </a:t>
            </a:r>
            <a:r>
              <a:rPr lang="fr-FR" sz="2800" dirty="0" err="1" smtClean="0"/>
              <a:t>nle</a:t>
            </a:r>
            <a:endParaRPr lang="fr-FR" sz="2800" dirty="0"/>
          </a:p>
          <a:p>
            <a:pPr lvl="0">
              <a:lnSpc>
                <a:spcPct val="150000"/>
              </a:lnSpc>
            </a:pPr>
            <a:r>
              <a:rPr lang="fr-FR" sz="2800" b="1" dirty="0"/>
              <a:t>Hyperglycémie transitoire</a:t>
            </a:r>
            <a:r>
              <a:rPr lang="fr-FR" sz="2800" dirty="0"/>
              <a:t> : Hyperthyroïdie, méningite…</a:t>
            </a:r>
          </a:p>
          <a:p>
            <a:pPr lvl="0">
              <a:lnSpc>
                <a:spcPct val="150000"/>
              </a:lnSpc>
            </a:pPr>
            <a:r>
              <a:rPr lang="fr-FR" sz="2800" b="1" dirty="0"/>
              <a:t>Diabète </a:t>
            </a:r>
            <a:r>
              <a:rPr lang="fr-FR" sz="2800" b="1" dirty="0" err="1"/>
              <a:t>Mody</a:t>
            </a:r>
            <a:endParaRPr lang="fr-FR" sz="2800" b="1" dirty="0"/>
          </a:p>
          <a:p>
            <a:pPr lvl="0">
              <a:lnSpc>
                <a:spcPct val="150000"/>
              </a:lnSpc>
            </a:pPr>
            <a:r>
              <a:rPr lang="fr-FR" sz="2800" b="1" dirty="0"/>
              <a:t>Déshydratation aigue </a:t>
            </a:r>
            <a:r>
              <a:rPr lang="fr-FR" sz="2800" dirty="0"/>
              <a:t> : ↗glycémie par hémoconcentration</a:t>
            </a:r>
          </a:p>
          <a:p>
            <a:pPr lvl="0">
              <a:lnSpc>
                <a:spcPct val="150000"/>
              </a:lnSpc>
            </a:pPr>
            <a:r>
              <a:rPr lang="fr-FR" sz="2800" b="1" dirty="0"/>
              <a:t>Vomissement acétonémique</a:t>
            </a:r>
          </a:p>
          <a:p>
            <a:pPr lvl="0">
              <a:lnSpc>
                <a:spcPct val="150000"/>
              </a:lnSpc>
            </a:pPr>
            <a:r>
              <a:rPr lang="fr-FR" sz="2800" b="1" dirty="0"/>
              <a:t>Intoxication aux salicylée</a:t>
            </a:r>
            <a:r>
              <a:rPr lang="fr-FR" sz="2800" dirty="0"/>
              <a:t> : ↗</a:t>
            </a:r>
            <a:r>
              <a:rPr lang="fr-FR" sz="2800" dirty="0" err="1" smtClean="0"/>
              <a:t>gly</a:t>
            </a:r>
            <a:r>
              <a:rPr lang="fr-FR" sz="2800" dirty="0" smtClean="0"/>
              <a:t> </a:t>
            </a:r>
            <a:r>
              <a:rPr lang="fr-FR" sz="2800" dirty="0"/>
              <a:t>+ coma + </a:t>
            </a:r>
            <a:r>
              <a:rPr lang="fr-FR" sz="2800" dirty="0" smtClean="0"/>
              <a:t>acétonurie </a:t>
            </a:r>
            <a:r>
              <a:rPr lang="fr-FR" sz="2800" dirty="0"/>
              <a:t>sans </a:t>
            </a:r>
            <a:r>
              <a:rPr lang="fr-FR" sz="2800" dirty="0" err="1"/>
              <a:t>glucosurie</a:t>
            </a:r>
            <a:endParaRPr lang="fr-FR" sz="2800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8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Complications (1)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442575"/>
            <a:ext cx="10481725" cy="4622104"/>
          </a:xfrm>
        </p:spPr>
        <p:txBody>
          <a:bodyPr>
            <a:normAutofit fontScale="40000" lnSpcReduction="20000"/>
          </a:bodyPr>
          <a:lstStyle/>
          <a:p>
            <a:pPr lvl="0">
              <a:lnSpc>
                <a:spcPct val="150000"/>
              </a:lnSpc>
              <a:buNone/>
            </a:pPr>
            <a:r>
              <a:rPr lang="fr-FR" sz="5100" b="1" dirty="0" smtClean="0">
                <a:solidFill>
                  <a:srgbClr val="C00000"/>
                </a:solidFill>
              </a:rPr>
              <a:t>                                       </a:t>
            </a:r>
            <a:r>
              <a:rPr lang="fr-FR" sz="7000" b="1" dirty="0" smtClean="0">
                <a:solidFill>
                  <a:srgbClr val="C00000"/>
                </a:solidFill>
              </a:rPr>
              <a:t>Aigues</a:t>
            </a:r>
            <a:r>
              <a:rPr lang="fr-FR" sz="7000" b="1" dirty="0" smtClean="0"/>
              <a:t> 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6000" b="1" dirty="0" err="1" smtClean="0"/>
              <a:t>Acédo</a:t>
            </a:r>
            <a:r>
              <a:rPr lang="fr-FR" sz="6000" b="1" dirty="0" smtClean="0"/>
              <a:t>-cétose diabétique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6000" b="1" dirty="0" smtClean="0"/>
              <a:t>coma hypoglycémique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6000" b="1" dirty="0" smtClean="0"/>
              <a:t>Coma hyper-</a:t>
            </a:r>
            <a:r>
              <a:rPr lang="fr-FR" sz="6000" b="1" dirty="0" err="1" smtClean="0"/>
              <a:t>osmolaire</a:t>
            </a:r>
            <a:endParaRPr lang="fr-FR" sz="6000" dirty="0" smtClean="0"/>
          </a:p>
          <a:p>
            <a:pPr lvl="0">
              <a:lnSpc>
                <a:spcPct val="150000"/>
              </a:lnSpc>
              <a:buNone/>
            </a:pPr>
            <a:r>
              <a:rPr lang="fr-FR" sz="5000" dirty="0" smtClean="0"/>
              <a:t>                          rare, handicapée ou NRS ( pas d’expression de soif)</a:t>
            </a:r>
          </a:p>
          <a:p>
            <a:pPr lvl="0">
              <a:lnSpc>
                <a:spcPct val="150000"/>
              </a:lnSpc>
              <a:buNone/>
            </a:pPr>
            <a:endParaRPr lang="fr-FR" sz="5000" dirty="0" smtClean="0"/>
          </a:p>
          <a:p>
            <a:pPr lvl="0" algn="ctr">
              <a:lnSpc>
                <a:spcPct val="150000"/>
              </a:lnSpc>
              <a:buNone/>
            </a:pPr>
            <a:r>
              <a:rPr lang="fr-FR" sz="5000" dirty="0" smtClean="0"/>
              <a:t>↗T°, déshydratation +état de choc + coma,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fr-FR" sz="5000" dirty="0" err="1" smtClean="0"/>
              <a:t>Gly</a:t>
            </a:r>
            <a:r>
              <a:rPr lang="fr-FR" sz="5000" dirty="0" smtClean="0"/>
              <a:t> ˃ 10g/l + ↗ Na</a:t>
            </a:r>
            <a:r>
              <a:rPr lang="fr-FR" sz="5000" baseline="30000" dirty="0" smtClean="0"/>
              <a:t>+</a:t>
            </a:r>
            <a:r>
              <a:rPr lang="fr-FR" sz="5000" dirty="0" smtClean="0"/>
              <a:t>˃ 145meq/l + </a:t>
            </a:r>
            <a:r>
              <a:rPr lang="fr-FR" sz="5000" dirty="0" err="1" smtClean="0"/>
              <a:t>Osmol</a:t>
            </a:r>
            <a:r>
              <a:rPr lang="fr-FR" sz="5000" dirty="0" smtClean="0"/>
              <a:t> </a:t>
            </a:r>
            <a:r>
              <a:rPr lang="fr-FR" sz="5000" dirty="0" err="1" smtClean="0"/>
              <a:t>pla</a:t>
            </a:r>
            <a:r>
              <a:rPr lang="fr-FR" sz="5000" dirty="0" smtClean="0"/>
              <a:t> ˃ 350mosm/l</a:t>
            </a:r>
          </a:p>
        </p:txBody>
      </p:sp>
      <p:cxnSp>
        <p:nvCxnSpPr>
          <p:cNvPr id="6" name="Connecteur en angle 5"/>
          <p:cNvCxnSpPr/>
          <p:nvPr/>
        </p:nvCxnSpPr>
        <p:spPr>
          <a:xfrm rot="16200000" flipH="1">
            <a:off x="5787029" y="5411246"/>
            <a:ext cx="663876" cy="4384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31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           Complications (2)</a:t>
            </a:r>
            <a:endParaRPr lang="fr-FR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81309" cy="3834878"/>
          </a:xfrm>
        </p:spPr>
        <p:txBody>
          <a:bodyPr/>
          <a:lstStyle/>
          <a:p>
            <a:pPr lvl="0" algn="ctr">
              <a:lnSpc>
                <a:spcPct val="150000"/>
              </a:lnSpc>
              <a:buNone/>
            </a:pPr>
            <a:r>
              <a:rPr lang="fr-FR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Chronique</a:t>
            </a:r>
          </a:p>
          <a:p>
            <a:pPr lvl="0">
              <a:lnSpc>
                <a:spcPct val="150000"/>
              </a:lnSpc>
            </a:pPr>
            <a:r>
              <a:rPr lang="fr-FR" sz="2000" b="1" u="sng" dirty="0" smtClean="0"/>
              <a:t>Micro angiopathie</a:t>
            </a:r>
            <a:r>
              <a:rPr lang="fr-FR" dirty="0" smtClean="0"/>
              <a:t> : Rétinopathie, cataracte, néphropathie glomérulaire sclérose de </a:t>
            </a:r>
            <a:r>
              <a:rPr lang="fr-FR" dirty="0" err="1" smtClean="0"/>
              <a:t>Kimmelstiel</a:t>
            </a:r>
            <a:r>
              <a:rPr lang="fr-FR" dirty="0" smtClean="0"/>
              <a:t>, neuropathie et polynévrite</a:t>
            </a:r>
          </a:p>
          <a:p>
            <a:pPr lvl="0">
              <a:lnSpc>
                <a:spcPct val="150000"/>
              </a:lnSpc>
            </a:pPr>
            <a:r>
              <a:rPr lang="fr-FR" sz="2000" b="1" u="sng" dirty="0" smtClean="0"/>
              <a:t>Macro angiopathie</a:t>
            </a:r>
            <a:r>
              <a:rPr lang="fr-FR" dirty="0" smtClean="0"/>
              <a:t> : AVC</a:t>
            </a:r>
          </a:p>
          <a:p>
            <a:pPr lvl="0">
              <a:lnSpc>
                <a:spcPct val="150000"/>
              </a:lnSpc>
            </a:pPr>
            <a:r>
              <a:rPr lang="fr-FR" sz="2000" b="1" u="sng" dirty="0" smtClean="0"/>
              <a:t>Artériopathie distale</a:t>
            </a:r>
            <a:r>
              <a:rPr lang="fr-FR" dirty="0" smtClean="0"/>
              <a:t> : Pied diabétiques</a:t>
            </a:r>
          </a:p>
          <a:p>
            <a:pPr lvl="0">
              <a:lnSpc>
                <a:spcPct val="150000"/>
              </a:lnSpc>
            </a:pPr>
            <a:r>
              <a:rPr lang="fr-FR" sz="2000" b="1" u="sng" dirty="0" smtClean="0"/>
              <a:t>Autres</a:t>
            </a:r>
            <a:r>
              <a:rPr lang="fr-FR" sz="2000" b="1" dirty="0" smtClean="0"/>
              <a:t> </a:t>
            </a:r>
            <a:r>
              <a:rPr lang="fr-FR" dirty="0" smtClean="0"/>
              <a:t>: infections, retentissement psychologique , trouble de la croissance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896177"/>
            <a:ext cx="8761413" cy="706964"/>
          </a:xfrm>
        </p:spPr>
        <p:txBody>
          <a:bodyPr/>
          <a:lstStyle/>
          <a:p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                   Traitement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3152" y="2603500"/>
            <a:ext cx="11173216" cy="4022768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Buts</a:t>
            </a:r>
            <a:r>
              <a:rPr lang="fr-F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 : </a:t>
            </a:r>
            <a:endParaRPr lang="fr-FR" sz="20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Maintenir </a:t>
            </a:r>
            <a:r>
              <a:rPr lang="fr-FR" sz="2000" b="1" i="1" dirty="0"/>
              <a:t>une normo glycémie durant le nycthémère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Permettre </a:t>
            </a:r>
            <a:r>
              <a:rPr lang="fr-FR" sz="2000" b="1" i="1" dirty="0"/>
              <a:t>un développement staturo-pondéral satisfaisant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Permettre </a:t>
            </a:r>
            <a:r>
              <a:rPr lang="fr-FR" sz="2000" b="1" i="1" dirty="0"/>
              <a:t>une bonne insertion scolaire puis </a:t>
            </a:r>
            <a:r>
              <a:rPr lang="fr-FR" sz="2000" b="1" i="1" dirty="0" smtClean="0"/>
              <a:t>socio-professionnelle</a:t>
            </a:r>
          </a:p>
          <a:p>
            <a:r>
              <a:rPr lang="fr-F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Moyens</a:t>
            </a:r>
            <a:r>
              <a:rPr lang="fr-FR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 </a:t>
            </a:r>
            <a:r>
              <a:rPr lang="fr-F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 </a:t>
            </a:r>
            <a:r>
              <a:rPr lang="fr-FR" sz="2000" b="1" i="1" dirty="0"/>
              <a:t>Insulinothérapie</a:t>
            </a:r>
            <a:r>
              <a:rPr lang="fr-FR" sz="2000" b="1" i="1" dirty="0" smtClean="0"/>
              <a:t>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 </a:t>
            </a:r>
            <a:r>
              <a:rPr lang="fr-FR" sz="2000" b="1" i="1" dirty="0"/>
              <a:t>Régime </a:t>
            </a:r>
            <a:r>
              <a:rPr lang="fr-FR" sz="2000" b="1" i="1" dirty="0" smtClean="0"/>
              <a:t>alimentaire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Activité physique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i="1" dirty="0" smtClean="0"/>
              <a:t>Auto </a:t>
            </a:r>
            <a:r>
              <a:rPr lang="fr-FR" sz="2000" b="1" i="1" dirty="0"/>
              <a:t>surveillance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425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989167"/>
            <a:ext cx="8761413" cy="706964"/>
          </a:xfrm>
        </p:spPr>
        <p:txBody>
          <a:bodyPr/>
          <a:lstStyle/>
          <a:p>
            <a:pPr marL="571500" lvl="0" indent="-57150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Insulinothérapie :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3200" y="2603500"/>
            <a:ext cx="11988800" cy="3975100"/>
          </a:xfrm>
        </p:spPr>
        <p:txBody>
          <a:bodyPr/>
          <a:lstStyle/>
          <a:p>
            <a:pPr marL="0" indent="0">
              <a:buNone/>
            </a:pP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A/ Source des insulines</a:t>
            </a:r>
            <a:endParaRPr lang="fr-FR" sz="3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b="1" dirty="0" smtClean="0"/>
          </a:p>
          <a:p>
            <a:r>
              <a:rPr lang="fr-FR" sz="2000" b="1" dirty="0" smtClean="0"/>
              <a:t>1</a:t>
            </a:r>
            <a:r>
              <a:rPr lang="fr-FR" sz="2000" b="1" dirty="0"/>
              <a:t>/ Insuline humaine</a:t>
            </a:r>
            <a:r>
              <a:rPr lang="fr-FR" b="1" dirty="0"/>
              <a:t> </a:t>
            </a:r>
            <a:r>
              <a:rPr lang="fr-FR" b="1" dirty="0" smtClean="0"/>
              <a:t>:</a:t>
            </a:r>
          </a:p>
          <a:p>
            <a:pPr>
              <a:buNone/>
            </a:pPr>
            <a:r>
              <a:rPr lang="fr-FR" sz="2000" dirty="0" smtClean="0"/>
              <a:t>la </a:t>
            </a:r>
            <a:r>
              <a:rPr lang="fr-FR" sz="2000" dirty="0"/>
              <a:t>technologie de </a:t>
            </a:r>
            <a:r>
              <a:rPr lang="fr-FR" sz="2000" dirty="0" smtClean="0"/>
              <a:t>recombinaison ou  le </a:t>
            </a:r>
            <a:r>
              <a:rPr lang="fr-FR" sz="2000" dirty="0"/>
              <a:t>génome contient le gène de </a:t>
            </a:r>
            <a:r>
              <a:rPr lang="fr-FR" sz="2000" dirty="0" smtClean="0"/>
              <a:t>l’Io        moins </a:t>
            </a:r>
            <a:r>
              <a:rPr lang="fr-FR" sz="2000" dirty="0"/>
              <a:t>d’</a:t>
            </a:r>
            <a:r>
              <a:rPr lang="fr-FR" sz="2000" dirty="0" err="1"/>
              <a:t>Ac</a:t>
            </a:r>
            <a:r>
              <a:rPr lang="fr-FR" sz="2000" dirty="0"/>
              <a:t> anti Io.  </a:t>
            </a:r>
            <a:endParaRPr lang="fr-FR" sz="2000" dirty="0" smtClean="0"/>
          </a:p>
          <a:p>
            <a:pPr>
              <a:buNone/>
            </a:pPr>
            <a:r>
              <a:rPr lang="fr-FR" dirty="0" smtClean="0"/>
              <a:t>                       * Flacon hexamères            * S/ cutanée: monomères avant de passé dans la circulation  </a:t>
            </a:r>
            <a:endParaRPr lang="fr-FR" dirty="0"/>
          </a:p>
          <a:p>
            <a:r>
              <a:rPr lang="fr-FR" sz="2000" b="1" dirty="0"/>
              <a:t>2/  Analogues de l’Insuline</a:t>
            </a:r>
            <a:r>
              <a:rPr lang="fr-FR" b="1" dirty="0"/>
              <a:t> </a:t>
            </a:r>
            <a:r>
              <a:rPr lang="fr-FR" b="1" dirty="0" smtClean="0"/>
              <a:t>:</a:t>
            </a:r>
          </a:p>
          <a:p>
            <a:pPr>
              <a:buNone/>
            </a:pPr>
            <a:r>
              <a:rPr lang="fr-FR" dirty="0" smtClean="0"/>
              <a:t>modifiant </a:t>
            </a:r>
            <a:r>
              <a:rPr lang="fr-FR" dirty="0"/>
              <a:t>la structure de l’Io humaine pour </a:t>
            </a:r>
            <a:r>
              <a:rPr lang="fr-FR" dirty="0" smtClean="0"/>
              <a:t>être </a:t>
            </a:r>
            <a:r>
              <a:rPr lang="fr-FR" dirty="0"/>
              <a:t>monomérique </a:t>
            </a:r>
            <a:r>
              <a:rPr lang="fr-FR" dirty="0">
                <a:sym typeface="Symbol" panose="05050102010706020507" pitchFamily="18" charset="2"/>
              </a:rPr>
              <a:t></a:t>
            </a:r>
            <a:r>
              <a:rPr lang="fr-FR" dirty="0"/>
              <a:t> action 2 fois plus </a:t>
            </a:r>
            <a:r>
              <a:rPr lang="fr-FR" dirty="0" smtClean="0"/>
              <a:t>rapide</a:t>
            </a:r>
            <a:endParaRPr lang="fr-FR" dirty="0"/>
          </a:p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9358856" y="4322907"/>
            <a:ext cx="3048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6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557213"/>
            <a:ext cx="10515600" cy="5484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</a:rPr>
              <a:t>      B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/ les différents types </a:t>
            </a:r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</a:rPr>
              <a:t>d’insuline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742613"/>
              </p:ext>
            </p:extLst>
          </p:nvPr>
        </p:nvGraphicFramePr>
        <p:xfrm>
          <a:off x="383458" y="1906292"/>
          <a:ext cx="10970342" cy="4263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5078"/>
                <a:gridCol w="2786255"/>
                <a:gridCol w="3312754"/>
                <a:gridCol w="2786255"/>
              </a:tblGrid>
              <a:tr h="1666508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 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Rapide ou ordinaire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Intermédiaire semi lente 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Lente ou prolongée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49657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Délai /action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15- 30min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60-90min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10h 18H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49657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Pic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1H-3h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4-8H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16-18h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49657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Durée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6H-8h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12h 20h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24-36h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938913" y="3229803"/>
            <a:ext cx="23618589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B/ les différents types d’insuline</a:t>
            </a:r>
            <a:endParaRPr kumimoji="0" lang="fr-FR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5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idx="4294967295"/>
          </p:nvPr>
        </p:nvSpPr>
        <p:spPr>
          <a:xfrm>
            <a:off x="0" y="973138"/>
            <a:ext cx="8761413" cy="708025"/>
          </a:xfrm>
        </p:spPr>
        <p:txBody>
          <a:bodyPr/>
          <a:lstStyle/>
          <a:p>
            <a:r>
              <a:rPr lang="fr-F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fr-F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C/Dose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et modalités  d’injection 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4294967295"/>
          </p:nvPr>
        </p:nvSpPr>
        <p:spPr>
          <a:xfrm>
            <a:off x="576198" y="1916482"/>
            <a:ext cx="9436344" cy="41158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b="1" u="sng" dirty="0" smtClean="0"/>
              <a:t>1/ Moyen </a:t>
            </a:r>
            <a:r>
              <a:rPr lang="fr-FR" b="1" u="sng" dirty="0"/>
              <a:t>d’injection</a:t>
            </a:r>
            <a:r>
              <a:rPr lang="fr-FR" b="1" dirty="0"/>
              <a:t> </a:t>
            </a:r>
            <a:r>
              <a:rPr lang="fr-FR" b="1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- Seringue </a:t>
            </a:r>
            <a:r>
              <a:rPr lang="fr-FR" dirty="0"/>
              <a:t>jetable à 100uu/ml, graduée par une unité ou deux </a:t>
            </a:r>
            <a:r>
              <a:rPr lang="fr-FR" dirty="0" smtClean="0"/>
              <a:t>unités.</a:t>
            </a:r>
          </a:p>
          <a:p>
            <a:pPr marL="0" indent="0">
              <a:buFontTx/>
              <a:buChar char="-"/>
            </a:pPr>
            <a:r>
              <a:rPr lang="fr-FR" dirty="0" smtClean="0"/>
              <a:t>Stylos </a:t>
            </a:r>
            <a:r>
              <a:rPr lang="fr-FR" dirty="0"/>
              <a:t>injecteurs ou par pompe </a:t>
            </a:r>
            <a:r>
              <a:rPr lang="fr-FR" dirty="0" smtClean="0"/>
              <a:t>portable.</a:t>
            </a:r>
          </a:p>
          <a:p>
            <a:pPr marL="0" indent="0">
              <a:buFontTx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b="1" u="sng" dirty="0" smtClean="0"/>
              <a:t>2/ Technique</a:t>
            </a:r>
            <a:r>
              <a:rPr lang="fr-FR" b="1" dirty="0"/>
              <a:t> 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- S/cutané </a:t>
            </a:r>
            <a:r>
              <a:rPr lang="fr-FR" dirty="0"/>
              <a:t>15min avant les repas. </a:t>
            </a:r>
            <a:endParaRPr lang="fr-FR" dirty="0" smtClean="0"/>
          </a:p>
          <a:p>
            <a:pPr marL="0" indent="0">
              <a:buFontTx/>
              <a:buChar char="-"/>
            </a:pPr>
            <a:r>
              <a:rPr lang="fr-FR" dirty="0" smtClean="0"/>
              <a:t>IV </a:t>
            </a:r>
            <a:r>
              <a:rPr lang="fr-FR" dirty="0"/>
              <a:t>et IM si  urgence  (l’Io rapide</a:t>
            </a:r>
            <a:r>
              <a:rPr lang="fr-FR" dirty="0" smtClean="0"/>
              <a:t>).</a:t>
            </a:r>
          </a:p>
          <a:p>
            <a:pPr marL="0" indent="0">
              <a:buFontTx/>
              <a:buChar char="-"/>
            </a:pPr>
            <a:r>
              <a:rPr lang="fr-FR" dirty="0" smtClean="0"/>
              <a:t> </a:t>
            </a:r>
            <a:endParaRPr lang="fr-FR" dirty="0"/>
          </a:p>
          <a:p>
            <a:pPr marL="0" indent="0">
              <a:buNone/>
            </a:pPr>
            <a:r>
              <a:rPr lang="fr-FR" b="1" u="sng" dirty="0" smtClean="0"/>
              <a:t>3/ Conservation</a:t>
            </a:r>
            <a:r>
              <a:rPr lang="fr-FR" b="1" dirty="0"/>
              <a:t> : </a:t>
            </a:r>
            <a:endParaRPr lang="fr-FR" b="1" dirty="0" smtClean="0"/>
          </a:p>
          <a:p>
            <a:pPr marL="0" indent="0">
              <a:buFont typeface="Wingdings" pitchFamily="2" charset="2"/>
              <a:buChar char="§"/>
            </a:pPr>
            <a:r>
              <a:rPr lang="fr-FR" dirty="0" smtClean="0"/>
              <a:t>Entre </a:t>
            </a:r>
            <a:r>
              <a:rPr lang="fr-FR" dirty="0"/>
              <a:t>2 et 8°  au réfrigérateur </a:t>
            </a:r>
            <a:endParaRPr lang="fr-FR" dirty="0" smtClean="0"/>
          </a:p>
          <a:p>
            <a:pPr marL="0" indent="0">
              <a:buFont typeface="Wingdings" pitchFamily="2" charset="2"/>
              <a:buChar char="§"/>
            </a:pPr>
            <a:r>
              <a:rPr lang="fr-FR" dirty="0" smtClean="0"/>
              <a:t> A </a:t>
            </a:r>
            <a:r>
              <a:rPr lang="fr-FR" dirty="0"/>
              <a:t>T° ambiante après son ouverture</a:t>
            </a:r>
            <a:r>
              <a:rPr lang="fr-FR" dirty="0" smtClean="0"/>
              <a:t>.</a:t>
            </a:r>
          </a:p>
          <a:p>
            <a:pPr marL="0" indent="0">
              <a:buFont typeface="Wingdings" pitchFamily="2" charset="2"/>
              <a:buChar char="§"/>
            </a:pPr>
            <a:r>
              <a:rPr lang="fr-FR" dirty="0" smtClean="0"/>
              <a:t> </a:t>
            </a:r>
            <a:r>
              <a:rPr lang="fr-FR" dirty="0"/>
              <a:t>A jeter 1mois après ouverture du flacon.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12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995" y="237994"/>
            <a:ext cx="11636679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000" b="1" u="sng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4/ Zones </a:t>
            </a:r>
            <a:r>
              <a:rPr lang="fr-FR" sz="2000" b="1" u="sng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d’injection</a:t>
            </a:r>
            <a:r>
              <a:rPr lang="fr-FR" sz="20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000" b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000" b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Partie </a:t>
            </a:r>
            <a:r>
              <a:rPr lang="fr-FR" sz="20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antérieure et latérale de la </a:t>
            </a:r>
            <a:r>
              <a:rPr lang="fr-FR" sz="2000" b="1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cuisse des bras , </a:t>
            </a:r>
            <a:r>
              <a:rPr lang="fr-FR" sz="20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l’abdomen, les fesses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L’injection </a:t>
            </a:r>
            <a:r>
              <a:rPr lang="fr-FR" sz="20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doit se faire dans la même zone à un moment  donné dans </a:t>
            </a:r>
            <a:r>
              <a:rPr lang="fr-FR" sz="2000" b="1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Journée</a:t>
            </a:r>
          </a:p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fr-FR" sz="2000" b="1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                       pour 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éviter les complications : </a:t>
            </a: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i="1" dirty="0" err="1" smtClean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Lipodystrophie</a:t>
            </a:r>
            <a:r>
              <a:rPr lang="fr-FR" sz="20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perte 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du tissu adipeux 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s/cutanée.</a:t>
            </a: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i="1" dirty="0" err="1" smtClean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Liperdysrtophie</a:t>
            </a:r>
            <a:r>
              <a:rPr lang="fr-FR" sz="2000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i="1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accumulation 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du tissu adipeux s/cutanée et de la 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fibrose</a:t>
            </a:r>
            <a:endParaRPr lang="fr-FR" sz="2000" i="1" dirty="0" smtClean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i="1" dirty="0" smtClean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Allergie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 : urticaire au site d’injection 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transitoire 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et l’urticaire généralisé  est rare, </a:t>
            </a:r>
            <a:endParaRPr lang="fr-FR" sz="2000" dirty="0" smtClean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fr-FR" sz="2000" b="1" i="1" dirty="0" smtClean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AC </a:t>
            </a:r>
            <a:r>
              <a:rPr lang="fr-FR" sz="2000" b="1" i="1" dirty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anti Io</a:t>
            </a:r>
            <a:r>
              <a:rPr lang="fr-FR" sz="2000" dirty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Si taux élevés 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fr-FR" sz="2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Insulino</a:t>
            </a:r>
            <a:r>
              <a:rPr lang="fr-FR" sz="20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-résistance</a:t>
            </a:r>
          </a:p>
          <a:p>
            <a:pPr marL="285750" indent="-285750">
              <a:lnSpc>
                <a:spcPct val="250000"/>
              </a:lnSpc>
              <a:spcAft>
                <a:spcPts val="0"/>
              </a:spcAft>
            </a:pPr>
            <a:endParaRPr lang="fr-FR" sz="2000" dirty="0" smtClean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</a:pPr>
            <a:endParaRPr lang="fr-FR" sz="2000" dirty="0" smtClean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sz="2000" dirty="0" smtClean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sz="20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25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Objectifs</a:t>
            </a: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354893"/>
            <a:ext cx="9943106" cy="4108537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fr-FR" sz="2400" b="1" dirty="0"/>
              <a:t>Être capable de reconnaître un </a:t>
            </a:r>
            <a:r>
              <a:rPr lang="fr-FR" sz="2400" b="1" dirty="0" smtClean="0"/>
              <a:t>DID </a:t>
            </a:r>
            <a:r>
              <a:rPr lang="fr-FR" sz="2400" b="1" dirty="0"/>
              <a:t>chez </a:t>
            </a:r>
            <a:r>
              <a:rPr lang="fr-FR" sz="2400" b="1" dirty="0" smtClean="0"/>
              <a:t>l’enfant</a:t>
            </a:r>
          </a:p>
          <a:p>
            <a:pPr lvl="0">
              <a:lnSpc>
                <a:spcPct val="150000"/>
              </a:lnSpc>
            </a:pPr>
            <a:r>
              <a:rPr lang="fr-FR" sz="2400" b="1" dirty="0" smtClean="0"/>
              <a:t>Connaître les autres  types du diabète chez l’enfant</a:t>
            </a:r>
            <a:endParaRPr lang="fr-FR" sz="2400" b="1" dirty="0"/>
          </a:p>
          <a:p>
            <a:pPr lvl="0">
              <a:lnSpc>
                <a:spcPct val="150000"/>
              </a:lnSpc>
            </a:pPr>
            <a:r>
              <a:rPr lang="fr-FR" sz="2400" b="1" dirty="0"/>
              <a:t>Reconnaître les complications aigues du </a:t>
            </a:r>
            <a:r>
              <a:rPr lang="fr-FR" sz="2400" b="1" dirty="0" smtClean="0"/>
              <a:t>DID</a:t>
            </a:r>
            <a:endParaRPr lang="fr-FR" sz="2400" b="1" dirty="0"/>
          </a:p>
          <a:p>
            <a:pPr lvl="0">
              <a:lnSpc>
                <a:spcPct val="150000"/>
              </a:lnSpc>
            </a:pPr>
            <a:r>
              <a:rPr lang="fr-FR" sz="2400" b="1" dirty="0" smtClean="0"/>
              <a:t>Savoir prendre en </a:t>
            </a:r>
            <a:r>
              <a:rPr lang="fr-FR" sz="2400" b="1" dirty="0"/>
              <a:t>charge </a:t>
            </a:r>
            <a:r>
              <a:rPr lang="fr-FR" sz="2400" b="1" dirty="0" smtClean="0"/>
              <a:t>l’enfant DID</a:t>
            </a:r>
            <a:endParaRPr lang="fr-FR" sz="2400" dirty="0"/>
          </a:p>
          <a:p>
            <a:pPr lvl="0">
              <a:lnSpc>
                <a:spcPct val="150000"/>
              </a:lnSpc>
            </a:pPr>
            <a:r>
              <a:rPr lang="fr-FR" sz="2400" b="1" dirty="0"/>
              <a:t>Savoir éduquer </a:t>
            </a:r>
            <a:r>
              <a:rPr lang="fr-FR" sz="2400" b="1" dirty="0" smtClean="0"/>
              <a:t>le </a:t>
            </a:r>
            <a:r>
              <a:rPr lang="fr-FR" sz="2400" b="1" dirty="0"/>
              <a:t>malades </a:t>
            </a:r>
            <a:r>
              <a:rPr lang="fr-FR" sz="2400" b="1" dirty="0" smtClean="0"/>
              <a:t>et sa famille</a:t>
            </a:r>
            <a:endParaRPr lang="fr-FR" sz="2400" b="1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44173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313151" y="313152"/>
            <a:ext cx="11536471" cy="6212908"/>
          </a:xfrm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50000"/>
              </a:lnSpc>
            </a:pPr>
            <a:r>
              <a:rPr lang="fr-FR" sz="1900" dirty="0" smtClean="0"/>
              <a:t>.</a:t>
            </a:r>
            <a:r>
              <a:rPr lang="fr-FR" sz="2000" b="1" u="sng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900" b="1" u="sng" dirty="0" smtClean="0">
                <a:ea typeface="Calibri" panose="020F0502020204030204" pitchFamily="34" charset="0"/>
                <a:cs typeface="Arial" panose="020B0604020202020204" pitchFamily="34" charset="0"/>
              </a:rPr>
              <a:t>5/ Les différents schémas  d’insulinothérapie:</a:t>
            </a:r>
          </a:p>
          <a:p>
            <a:pPr>
              <a:buNone/>
            </a:pP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</a:t>
            </a:r>
          </a:p>
          <a:p>
            <a:pPr>
              <a:buNone/>
            </a:pP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fr-FR" sz="2900" b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Schéma à deux injections /jour</a:t>
            </a:r>
            <a:endParaRPr lang="fr-FR" sz="29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900" b="1" i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Mélange d’Io rapide et intermédiaire </a:t>
            </a:r>
            <a:r>
              <a:rPr lang="fr-FR" sz="2900" b="1" i="1" dirty="0" smtClean="0">
                <a:ea typeface="Calibri" panose="020F0502020204030204" pitchFamily="34" charset="0"/>
                <a:cs typeface="Arial" panose="020B0604020202020204" pitchFamily="34" charset="0"/>
              </a:rPr>
              <a:t>à la dose de </a:t>
            </a:r>
            <a:r>
              <a:rPr lang="fr-FR" sz="2900" b="1" i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1-1,5 UI/Kg/J </a:t>
            </a:r>
            <a:r>
              <a:rPr lang="fr-FR" sz="2900" b="1" i="1" dirty="0" smtClean="0">
                <a:ea typeface="Calibri" panose="020F0502020204030204" pitchFamily="34" charset="0"/>
                <a:cs typeface="Arial" panose="020B0604020202020204" pitchFamily="34" charset="0"/>
              </a:rPr>
              <a:t>(posologie est théorique) 2/3 le matin (75% intermédiaire et 25% rapide) et le 1/3 (50% intermédiaire et 50%rapide).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900" b="1" i="1" dirty="0" smtClean="0">
                <a:ea typeface="Calibri" panose="020F0502020204030204" pitchFamily="34" charset="0"/>
                <a:cs typeface="Arial" panose="020B0604020202020204" pitchFamily="34" charset="0"/>
              </a:rPr>
              <a:t>Posologie varie selon l’alimentation et l’activité physique </a:t>
            </a:r>
            <a:r>
              <a:rPr lang="fr-FR" sz="2900" b="1" i="1" dirty="0" smtClean="0"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fr-FR" sz="2900" b="1" i="1" dirty="0" smtClean="0">
                <a:ea typeface="Calibri" panose="020F0502020204030204" pitchFamily="34" charset="0"/>
                <a:cs typeface="Arial" panose="020B0604020202020204" pitchFamily="34" charset="0"/>
              </a:rPr>
              <a:t> obtention de la dose idéale</a:t>
            </a:r>
            <a:endParaRPr lang="fr-FR" sz="29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29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fr-FR" sz="2900" b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Schéma </a:t>
            </a:r>
            <a:r>
              <a:rPr lang="fr-FR" sz="2900" b="1" dirty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à 3 injections/jours = </a:t>
            </a:r>
            <a:r>
              <a:rPr lang="fr-FR" sz="2900" b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stylos </a:t>
            </a:r>
            <a:r>
              <a:rPr lang="fr-FR" sz="29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Autonomie+++. )</a:t>
            </a:r>
            <a:endParaRPr lang="fr-FR" sz="2900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900" dirty="0">
                <a:ea typeface="Calibri" panose="020F0502020204030204" pitchFamily="34" charset="0"/>
                <a:cs typeface="Arial" panose="020B0604020202020204" pitchFamily="34" charset="0"/>
              </a:rPr>
              <a:t>Mélange d’Io rapide et semi </a:t>
            </a: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lente( 7h,19h) </a:t>
            </a:r>
            <a:r>
              <a:rPr lang="fr-FR" sz="2900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fr-FR" sz="29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Irapide</a:t>
            </a:r>
            <a:r>
              <a:rPr lang="fr-FR" sz="2900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à </a:t>
            </a:r>
            <a:r>
              <a:rPr lang="fr-FR" sz="2900" dirty="0">
                <a:ea typeface="Calibri" panose="020F0502020204030204" pitchFamily="34" charset="0"/>
                <a:cs typeface="Arial" panose="020B0604020202020204" pitchFamily="34" charset="0"/>
              </a:rPr>
              <a:t>12h00 </a:t>
            </a: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fr-FR" sz="2900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900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Rapide 60% </a:t>
            </a:r>
            <a:r>
              <a:rPr lang="fr-FR" sz="2900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Intermédiaire </a:t>
            </a:r>
            <a:r>
              <a:rPr lang="fr-FR" sz="2900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40%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900" b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Schéma </a:t>
            </a:r>
            <a:r>
              <a:rPr lang="fr-FR" sz="2900" b="1" dirty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à 4 injections /jours (basal-bolus)=Stylos</a:t>
            </a:r>
            <a:r>
              <a:rPr lang="fr-FR" sz="29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900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9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900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Io rapide </a:t>
            </a: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30min  </a:t>
            </a:r>
            <a:r>
              <a:rPr lang="fr-FR" sz="2900" dirty="0">
                <a:ea typeface="Calibri" panose="020F0502020204030204" pitchFamily="34" charset="0"/>
                <a:cs typeface="Arial" panose="020B0604020202020204" pitchFamily="34" charset="0"/>
              </a:rPr>
              <a:t>avant 7h, 12h, 19h </a:t>
            </a:r>
            <a:r>
              <a:rPr lang="fr-FR" sz="2900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et  Io intermédiaire </a:t>
            </a:r>
            <a:r>
              <a:rPr lang="fr-FR" sz="2900" dirty="0">
                <a:ea typeface="Calibri" panose="020F0502020204030204" pitchFamily="34" charset="0"/>
                <a:cs typeface="Arial" panose="020B0604020202020204" pitchFamily="34" charset="0"/>
              </a:rPr>
              <a:t>au coucher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9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fr-FR" sz="2900" b="1" dirty="0" smtClean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Pompes </a:t>
            </a:r>
            <a:r>
              <a:rPr lang="fr-FR" sz="2900" b="1" dirty="0">
                <a:solidFill>
                  <a:schemeClr val="accent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à insuline (Io Rapide)</a:t>
            </a:r>
            <a:r>
              <a:rPr lang="fr-FR" sz="29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endParaRPr lang="fr-FR" sz="2900" b="1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9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900" dirty="0" smtClean="0">
                <a:ea typeface="Calibri" panose="020F0502020204030204" pitchFamily="34" charset="0"/>
                <a:cs typeface="Arial" panose="020B0604020202020204" pitchFamily="34" charset="0"/>
              </a:rPr>
              <a:t>réglée </a:t>
            </a:r>
            <a:r>
              <a:rPr lang="fr-FR" sz="2900" dirty="0">
                <a:ea typeface="Calibri" panose="020F0502020204030204" pitchFamily="34" charset="0"/>
                <a:cs typeface="Arial" panose="020B0604020202020204" pitchFamily="34" charset="0"/>
              </a:rPr>
              <a:t>à un débit de base fixe + des bolus lors des repas</a:t>
            </a:r>
          </a:p>
          <a:p>
            <a:pPr marL="0" indent="0">
              <a:buNone/>
            </a:pPr>
            <a:endParaRPr lang="fr-FR" sz="2900" dirty="0" smtClean="0"/>
          </a:p>
          <a:p>
            <a:pPr marL="0" indent="0">
              <a:buNone/>
            </a:pPr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256639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464950"/>
            <a:ext cx="5214849" cy="5920352"/>
          </a:xfrm>
        </p:spPr>
        <p:txBody>
          <a:bodyPr>
            <a:normAutofit/>
          </a:bodyPr>
          <a:lstStyle/>
          <a:p>
            <a:r>
              <a:rPr lang="fr-FR" sz="4800" b="1" i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A RETENIR:</a:t>
            </a:r>
            <a:br>
              <a:rPr lang="fr-FR" sz="4800" b="1" i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</a:br>
            <a:endParaRPr lang="fr-FR" sz="4800" b="1" i="1" u="sng" dirty="0">
              <a:solidFill>
                <a:schemeClr val="accent1">
                  <a:lumMod val="20000"/>
                  <a:lumOff val="8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r-FR" sz="5400" b="1" dirty="0" smtClean="0"/>
              <a:t>   </a:t>
            </a:r>
            <a:r>
              <a:rPr lang="fr-FR" sz="5400" b="1" dirty="0" smtClean="0">
                <a:solidFill>
                  <a:schemeClr val="tx1"/>
                </a:solidFill>
              </a:rPr>
              <a:t>la </a:t>
            </a:r>
            <a:r>
              <a:rPr lang="fr-FR" sz="5400" b="1" dirty="0">
                <a:solidFill>
                  <a:schemeClr val="tx1"/>
                </a:solidFill>
              </a:rPr>
              <a:t>cinétique d’action de l’Io est modifiée par la profondeur de l’injection  et par la zone où elle est effectuée</a:t>
            </a:r>
            <a:endParaRPr lang="fr-FR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4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Régime: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51353" y="2217107"/>
            <a:ext cx="10772383" cy="380269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sz="2000" b="1" dirty="0" smtClean="0"/>
              <a:t>Alimentation riche et équilibrée car l’enfant en plein croissance</a:t>
            </a:r>
          </a:p>
          <a:p>
            <a:r>
              <a:rPr lang="fr-FR" dirty="0" smtClean="0"/>
              <a:t>Eviter </a:t>
            </a:r>
            <a:r>
              <a:rPr lang="fr-FR" dirty="0"/>
              <a:t>les sucres  à absorption </a:t>
            </a:r>
            <a:r>
              <a:rPr lang="fr-FR" dirty="0" smtClean="0"/>
              <a:t>rapide (sauf </a:t>
            </a:r>
            <a:r>
              <a:rPr lang="fr-FR" dirty="0"/>
              <a:t>en cas </a:t>
            </a:r>
            <a:r>
              <a:rPr lang="fr-FR" dirty="0" smtClean="0"/>
              <a:t>d’hypoglycémie)</a:t>
            </a:r>
          </a:p>
          <a:p>
            <a:r>
              <a:rPr lang="fr-FR" dirty="0" smtClean="0"/>
              <a:t>Préconiser que  </a:t>
            </a:r>
            <a:r>
              <a:rPr lang="fr-FR" dirty="0"/>
              <a:t>les sucres à absorption lente (pomme de terre, riz, pain</a:t>
            </a:r>
            <a:r>
              <a:rPr lang="fr-FR" dirty="0" smtClean="0"/>
              <a:t>..).</a:t>
            </a:r>
          </a:p>
          <a:p>
            <a:r>
              <a:rPr lang="fr-FR" dirty="0" smtClean="0"/>
              <a:t> </a:t>
            </a:r>
            <a:r>
              <a:rPr lang="fr-FR" dirty="0"/>
              <a:t>La ration calorique /jour est de </a:t>
            </a:r>
            <a:r>
              <a:rPr lang="fr-FR" dirty="0" smtClean="0"/>
              <a:t>2000-2500kcal</a:t>
            </a:r>
          </a:p>
          <a:p>
            <a:pPr marL="0" indent="0">
              <a:buNone/>
            </a:pPr>
            <a:r>
              <a:rPr lang="fr-FR" dirty="0" smtClean="0"/>
              <a:t>                            - </a:t>
            </a:r>
            <a:r>
              <a:rPr lang="fr-FR" b="1" dirty="0" smtClean="0"/>
              <a:t>50-60</a:t>
            </a:r>
            <a:r>
              <a:rPr lang="fr-FR" b="1" dirty="0"/>
              <a:t>% </a:t>
            </a:r>
            <a:r>
              <a:rPr lang="fr-FR" b="1" dirty="0" smtClean="0"/>
              <a:t>glucides</a:t>
            </a:r>
          </a:p>
          <a:p>
            <a:pPr marL="0" indent="0">
              <a:buNone/>
            </a:pPr>
            <a:r>
              <a:rPr lang="fr-FR" b="1" dirty="0" smtClean="0"/>
              <a:t>                            - 20-30</a:t>
            </a:r>
            <a:r>
              <a:rPr lang="fr-FR" b="1" dirty="0"/>
              <a:t>% </a:t>
            </a:r>
            <a:r>
              <a:rPr lang="fr-FR" b="1" dirty="0" smtClean="0"/>
              <a:t>lipides</a:t>
            </a:r>
          </a:p>
          <a:p>
            <a:pPr marL="0" indent="0">
              <a:buNone/>
            </a:pPr>
            <a:r>
              <a:rPr lang="fr-FR" b="1" dirty="0" smtClean="0"/>
              <a:t>                            - 12-20</a:t>
            </a:r>
            <a:r>
              <a:rPr lang="fr-FR" b="1" dirty="0"/>
              <a:t>% protide</a:t>
            </a:r>
            <a:r>
              <a:rPr lang="fr-FR" dirty="0"/>
              <a:t>s (recommandations de l’ADA</a:t>
            </a:r>
            <a:r>
              <a:rPr lang="fr-FR" dirty="0" smtClean="0"/>
              <a:t>).</a:t>
            </a:r>
          </a:p>
          <a:p>
            <a:pPr marL="0" indent="0">
              <a:buNone/>
            </a:pPr>
            <a:r>
              <a:rPr lang="fr-FR" dirty="0" smtClean="0"/>
              <a:t>Répartition </a:t>
            </a:r>
            <a:r>
              <a:rPr lang="fr-FR" dirty="0"/>
              <a:t>se fait  en : </a:t>
            </a:r>
            <a:r>
              <a:rPr lang="fr-FR" b="1" dirty="0"/>
              <a:t>20% (petit déjeuner), 30% (déjeuner et le dîner), 10%  (à  10h et à 16H)</a:t>
            </a:r>
          </a:p>
        </p:txBody>
      </p:sp>
    </p:spTree>
    <p:extLst>
      <p:ext uri="{BB962C8B-B14F-4D97-AF65-F5344CB8AC3E}">
        <p14:creationId xmlns:p14="http://schemas.microsoft.com/office/powerpoint/2010/main" val="38188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Activité physique 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581544"/>
            <a:ext cx="9955632" cy="3416300"/>
          </a:xfrm>
        </p:spPr>
        <p:txBody>
          <a:bodyPr/>
          <a:lstStyle/>
          <a:p>
            <a:pPr>
              <a:buFontTx/>
              <a:buChar char="-"/>
            </a:pPr>
            <a:r>
              <a:rPr lang="fr-FR" dirty="0" smtClean="0"/>
              <a:t>Tous </a:t>
            </a:r>
            <a:r>
              <a:rPr lang="fr-FR" dirty="0"/>
              <a:t>les sports sont autorisés </a:t>
            </a:r>
            <a:r>
              <a:rPr lang="fr-FR" dirty="0" smtClean="0"/>
              <a:t>sauf sports violant: plongée </a:t>
            </a:r>
            <a:r>
              <a:rPr lang="fr-FR" dirty="0"/>
              <a:t>s/ marine, alpinisme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>
                <a:sym typeface="Symbol" panose="05050102010706020507" pitchFamily="18" charset="2"/>
              </a:rPr>
              <a:t>Pour un </a:t>
            </a:r>
            <a:r>
              <a:rPr lang="fr-FR" dirty="0" smtClean="0"/>
              <a:t>meilleur </a:t>
            </a:r>
            <a:r>
              <a:rPr lang="fr-FR" dirty="0"/>
              <a:t>équilibre </a:t>
            </a:r>
            <a:r>
              <a:rPr lang="fr-FR" dirty="0" smtClean="0"/>
              <a:t>glycémique.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140569"/>
              </p:ext>
            </p:extLst>
          </p:nvPr>
        </p:nvGraphicFramePr>
        <p:xfrm>
          <a:off x="851771" y="3782860"/>
          <a:ext cx="10521862" cy="28039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0521862"/>
              </a:tblGrid>
              <a:tr h="2803919">
                <a:tc>
                  <a:txBody>
                    <a:bodyPr/>
                    <a:lstStyle/>
                    <a:p>
                      <a:pPr marL="66167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chemeClr val="bg1"/>
                          </a:solidFill>
                          <a:effectLst/>
                        </a:rPr>
                        <a:t>LES</a:t>
                      </a:r>
                      <a:r>
                        <a:rPr lang="fr-FR" sz="20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PRECAUTIONS A PRENDRE: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  </a:t>
                      </a:r>
                    </a:p>
                    <a:p>
                      <a:pPr marL="490220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Régularité </a:t>
                      </a: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de 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l’AP</a:t>
                      </a:r>
                    </a:p>
                    <a:p>
                      <a:pPr marL="490220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Equilibre </a:t>
                      </a: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du DID avant 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l’AP</a:t>
                      </a:r>
                    </a:p>
                    <a:p>
                      <a:pPr marL="490220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Diminution </a:t>
                      </a: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les doses 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d’Io avant AP </a:t>
                      </a:r>
                    </a:p>
                    <a:p>
                      <a:pPr marL="490220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Prise </a:t>
                      </a: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des sucres 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absorption lente  </a:t>
                      </a: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avant et pendant 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l’effort</a:t>
                      </a:r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marL="490220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viction </a:t>
                      </a: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</a:rPr>
                        <a:t>de l’injection au niveau du muscle sollicité par  l’effort (rapidité de l’absorption</a:t>
                      </a: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</a:rPr>
                        <a:t>) </a:t>
                      </a:r>
                      <a:endParaRPr lang="fr-F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Flèche courbée vers le bas 4"/>
          <p:cNvSpPr/>
          <p:nvPr/>
        </p:nvSpPr>
        <p:spPr>
          <a:xfrm>
            <a:off x="5924811" y="3018772"/>
            <a:ext cx="501041" cy="58872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43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Education de l’enfant diabétique et de ses parents et auto surveillance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3360" y="2616026"/>
            <a:ext cx="11361106" cy="389750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fr-FR" sz="31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parents du DID doivent être intégrés dans la PEC. Pour le faire il convient de</a:t>
            </a:r>
            <a:r>
              <a:rPr lang="fr-FR" sz="3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FR" sz="3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aider </a:t>
            </a:r>
            <a:r>
              <a:rPr lang="fr-FR" sz="31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accepter la maladie  </a:t>
            </a: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comme étant une maladie chronique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fournir toutes les informations nécessaires au sujet du </a:t>
            </a:r>
            <a:r>
              <a:rPr lang="fr-FR" sz="3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(</a:t>
            </a:r>
            <a:r>
              <a:rPr lang="fr-FR" sz="31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physiopath</a:t>
            </a:r>
            <a:r>
              <a:rPr lang="fr-FR" sz="3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trait…)</a:t>
            </a:r>
            <a:endParaRPr lang="fr-FR" sz="3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apprendre </a:t>
            </a:r>
            <a:r>
              <a:rPr lang="fr-FR" sz="31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modalités d’injection </a:t>
            </a: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l’Io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expliqué </a:t>
            </a:r>
            <a:r>
              <a:rPr lang="fr-FR" sz="31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durée d’action </a:t>
            </a: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chaque type d’Io utilisée chez leur enfant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3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montrer à reconnaître les signes d’hypoglycémie, d’hyperglycémie avec la </a:t>
            </a:r>
            <a:r>
              <a:rPr lang="fr-FR" sz="31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prise en charge</a:t>
            </a:r>
            <a:endParaRPr lang="fr-FR" sz="3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242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3952" y="-5088388"/>
            <a:ext cx="929898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0416" y="389862"/>
            <a:ext cx="1177446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montrer comment adapter les doses de l’Io, en se  basant sur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glycémie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Leur montrer l’interpréter de la CU, le </a:t>
            </a: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dextro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manipulation du lecteur glycémique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fournir toute les explications qu’il faut  sur l’alimentation et sur  l’AP 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conseiller à se joindre à des associations des parents d’enfants diabétiques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expliquer que l’auto surveillance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doit être  pluriquotidienne et régulière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expliquer la nécessité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d’entreprendre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carnet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suivi(dose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date, horaire (12h, 16h, 19h,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22H), de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 garder  la trousse du DID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Glucagon, Carte de DID, seringue, Io</a:t>
            </a:r>
            <a:r>
              <a:rPr lang="fr-FR" sz="24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lecteurs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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expliquer que la surveillance se fait  ultérieurement par un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bilan: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* Trimestriel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Hb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glyquée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Protéinurie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* Annuel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Fond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d’œil,  micro albuminurie, lipides, vitesse de conduction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nerveuse.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* Tous les 5 </a:t>
            </a:r>
            <a:r>
              <a:rPr lang="fr-F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ans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Angiographie rétinienne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41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Définition	</a:t>
            </a: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 smtClean="0"/>
              <a:t>    </a:t>
            </a:r>
            <a:r>
              <a:rPr lang="fr-FR" sz="2400" dirty="0" err="1" smtClean="0"/>
              <a:t>Endocrinopathie</a:t>
            </a:r>
            <a:r>
              <a:rPr lang="fr-FR" sz="2400" dirty="0" smtClean="0"/>
              <a:t> </a:t>
            </a:r>
            <a:r>
              <a:rPr lang="fr-FR" sz="2400" dirty="0"/>
              <a:t>due à une carence en insuline </a:t>
            </a:r>
            <a:endParaRPr lang="fr-FR" sz="2400" dirty="0" smtClean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 smtClean="0"/>
              <a:t>                      conséquences </a:t>
            </a:r>
            <a:r>
              <a:rPr lang="fr-FR" sz="2400" dirty="0"/>
              <a:t>métaboliques  </a:t>
            </a:r>
            <a:endParaRPr lang="fr-FR" sz="2400" dirty="0" smtClean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                        hyperglycémie permanente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4990455" y="3068664"/>
            <a:ext cx="867905" cy="573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4990455" y="4308529"/>
            <a:ext cx="867905" cy="6044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48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Intérêt de la question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329841"/>
            <a:ext cx="10381517" cy="4271375"/>
          </a:xfrm>
        </p:spPr>
        <p:txBody>
          <a:bodyPr>
            <a:normAutofit/>
          </a:bodyPr>
          <a:lstStyle/>
          <a:p>
            <a:r>
              <a:rPr lang="fr-FR" sz="2400" b="1" i="1" dirty="0" smtClean="0"/>
              <a:t>Fréquence</a:t>
            </a:r>
            <a:r>
              <a:rPr lang="fr-FR" sz="2400" dirty="0" smtClean="0"/>
              <a:t>:  en Augmentation dans le monde </a:t>
            </a:r>
            <a:r>
              <a:rPr lang="fr-FR" sz="2400" dirty="0" err="1" smtClean="0"/>
              <a:t>Exp</a:t>
            </a:r>
            <a:r>
              <a:rPr lang="fr-FR" sz="2400" dirty="0" smtClean="0"/>
              <a:t>: en Filandre </a:t>
            </a:r>
            <a:r>
              <a:rPr lang="fr-FR" sz="2400" b="1" dirty="0" smtClean="0">
                <a:solidFill>
                  <a:srgbClr val="FF0000"/>
                </a:solidFill>
              </a:rPr>
              <a:t>30/100000</a:t>
            </a:r>
            <a:r>
              <a:rPr lang="fr-FR" sz="2400" dirty="0" smtClean="0"/>
              <a:t> enfant DT1</a:t>
            </a:r>
            <a:r>
              <a:rPr lang="fr-FR" sz="2400" b="1" dirty="0" smtClean="0"/>
              <a:t> </a:t>
            </a:r>
            <a:r>
              <a:rPr lang="fr-FR" sz="2400" dirty="0" smtClean="0"/>
              <a:t>habitant</a:t>
            </a:r>
          </a:p>
          <a:p>
            <a:r>
              <a:rPr lang="fr-FR" sz="2400" b="1" i="1" dirty="0" smtClean="0"/>
              <a:t>Gravité</a:t>
            </a:r>
            <a:r>
              <a:rPr lang="fr-FR" sz="2400" dirty="0" smtClean="0"/>
              <a:t>:  </a:t>
            </a:r>
          </a:p>
          <a:p>
            <a:pPr>
              <a:buNone/>
            </a:pPr>
            <a:r>
              <a:rPr lang="fr-FR" sz="2400" dirty="0" smtClean="0"/>
              <a:t>     </a:t>
            </a:r>
            <a:r>
              <a:rPr lang="fr-FR" sz="2400" i="1" dirty="0" smtClean="0">
                <a:solidFill>
                  <a:srgbClr val="FF0000"/>
                </a:solidFill>
              </a:rPr>
              <a:t>Court terme</a:t>
            </a:r>
            <a:r>
              <a:rPr lang="fr-FR" sz="2400" dirty="0" smtClean="0"/>
              <a:t>: Pronostic vital est mis en jeu</a:t>
            </a:r>
          </a:p>
          <a:p>
            <a:pPr>
              <a:buNone/>
            </a:pPr>
            <a:r>
              <a:rPr lang="fr-FR" sz="2400" dirty="0" smtClean="0"/>
              <a:t>      </a:t>
            </a:r>
            <a:r>
              <a:rPr lang="fr-FR" sz="2400" i="1" dirty="0" smtClean="0">
                <a:solidFill>
                  <a:srgbClr val="FF0000"/>
                </a:solidFill>
              </a:rPr>
              <a:t>Long terme</a:t>
            </a:r>
            <a:r>
              <a:rPr lang="fr-FR" sz="2400" dirty="0" smtClean="0"/>
              <a:t>: Pronostic fonctionnel est compromis</a:t>
            </a:r>
          </a:p>
          <a:p>
            <a:r>
              <a:rPr lang="fr-FR" sz="2400" b="1" dirty="0" smtClean="0"/>
              <a:t>Cout</a:t>
            </a:r>
            <a:r>
              <a:rPr lang="fr-FR" sz="2400" dirty="0" smtClean="0"/>
              <a:t>: Elevé société</a:t>
            </a:r>
          </a:p>
          <a:p>
            <a:r>
              <a:rPr lang="fr-FR" sz="2400" b="1" dirty="0" smtClean="0"/>
              <a:t>Prise en charge</a:t>
            </a:r>
            <a:r>
              <a:rPr lang="fr-FR" sz="2400" dirty="0" smtClean="0"/>
              <a:t>: pluridisciplinaire basé sur les connaissance des bases physiopathologique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Etiopathogénie</a:t>
            </a:r>
            <a:endParaRPr lang="fr-FR" sz="4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204581"/>
            <a:ext cx="10281309" cy="429642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r-FR" sz="2200" b="1" dirty="0">
                <a:solidFill>
                  <a:schemeClr val="accent4"/>
                </a:solidFill>
              </a:rPr>
              <a:t>Prédisposition génétique</a:t>
            </a:r>
            <a:r>
              <a:rPr lang="fr-FR" sz="2200" b="1" dirty="0"/>
              <a:t> : </a:t>
            </a:r>
            <a:endParaRPr lang="fr-FR" sz="2200" dirty="0"/>
          </a:p>
          <a:p>
            <a:pPr algn="ctr">
              <a:buNone/>
            </a:pPr>
            <a:r>
              <a:rPr lang="fr-FR" dirty="0" smtClean="0"/>
              <a:t>       </a:t>
            </a:r>
            <a:r>
              <a:rPr lang="fr-FR" sz="2000" dirty="0" smtClean="0"/>
              <a:t>Diabète familial  </a:t>
            </a:r>
            <a:r>
              <a:rPr lang="fr-FR" sz="2000" b="1" dirty="0" smtClean="0"/>
              <a:t>5-15%</a:t>
            </a:r>
            <a:r>
              <a:rPr lang="fr-FR" sz="2000" dirty="0" smtClean="0"/>
              <a:t> VRS </a:t>
            </a:r>
            <a:r>
              <a:rPr lang="fr-FR" sz="2000" b="1" dirty="0" smtClean="0"/>
              <a:t>0,2% </a:t>
            </a:r>
            <a:r>
              <a:rPr lang="fr-FR" sz="2000" dirty="0" smtClean="0"/>
              <a:t>population générale</a:t>
            </a:r>
          </a:p>
          <a:p>
            <a:pPr algn="ctr">
              <a:buNone/>
            </a:pPr>
            <a:r>
              <a:rPr lang="fr-FR" sz="2000" dirty="0" smtClean="0"/>
              <a:t>       DID jumeaux monozygote VRS  jumeaux hétérozygote</a:t>
            </a:r>
          </a:p>
          <a:p>
            <a:pPr algn="ctr">
              <a:buNone/>
            </a:pPr>
            <a:r>
              <a:rPr lang="fr-FR" sz="2000" dirty="0" smtClean="0"/>
              <a:t>HLADR3</a:t>
            </a:r>
            <a:r>
              <a:rPr lang="fr-FR" sz="2000" dirty="0"/>
              <a:t>, DR4, </a:t>
            </a:r>
            <a:r>
              <a:rPr lang="fr-FR" sz="2000" dirty="0" smtClean="0"/>
              <a:t>DR3-DR4 </a:t>
            </a:r>
            <a:r>
              <a:rPr lang="fr-FR" sz="2000" b="1" dirty="0" smtClean="0"/>
              <a:t>30</a:t>
            </a:r>
            <a:r>
              <a:rPr lang="fr-FR" sz="2000" b="1" dirty="0"/>
              <a:t>% </a:t>
            </a:r>
            <a:r>
              <a:rPr lang="fr-FR" sz="2000" dirty="0"/>
              <a:t>VRS </a:t>
            </a:r>
            <a:r>
              <a:rPr lang="fr-FR" sz="2000" b="1" dirty="0"/>
              <a:t>1%</a:t>
            </a:r>
            <a:r>
              <a:rPr lang="fr-FR" sz="2000" dirty="0"/>
              <a:t> </a:t>
            </a:r>
            <a:r>
              <a:rPr lang="fr-FR" sz="2000" dirty="0" smtClean="0"/>
              <a:t>population </a:t>
            </a:r>
            <a:r>
              <a:rPr lang="fr-FR" sz="2000" dirty="0" err="1" smtClean="0"/>
              <a:t>gle</a:t>
            </a:r>
            <a:endParaRPr lang="fr-FR" sz="2000" dirty="0"/>
          </a:p>
          <a:p>
            <a:pPr marL="0" lvl="0" indent="0">
              <a:buNone/>
            </a:pPr>
            <a:r>
              <a:rPr lang="fr-FR" sz="2200" b="1" dirty="0">
                <a:solidFill>
                  <a:schemeClr val="accent4"/>
                </a:solidFill>
              </a:rPr>
              <a:t>Auto immunité </a:t>
            </a:r>
            <a:r>
              <a:rPr lang="fr-FR" sz="2200" b="1" dirty="0" smtClean="0">
                <a:solidFill>
                  <a:schemeClr val="accent4"/>
                </a:solidFill>
              </a:rPr>
              <a:t>:</a:t>
            </a:r>
          </a:p>
          <a:p>
            <a:pPr marL="0" lvl="0" indent="0">
              <a:buNone/>
            </a:pPr>
            <a:r>
              <a:rPr lang="fr-FR" dirty="0" smtClean="0"/>
              <a:t>                                 * </a:t>
            </a:r>
            <a:r>
              <a:rPr lang="fr-FR" sz="2000" dirty="0" smtClean="0"/>
              <a:t>Auto </a:t>
            </a:r>
            <a:r>
              <a:rPr lang="fr-FR" sz="2000" dirty="0"/>
              <a:t>AC anti cytoplasme des </a:t>
            </a:r>
            <a:r>
              <a:rPr lang="fr-FR" sz="2000" dirty="0" smtClean="0"/>
              <a:t>ilots </a:t>
            </a:r>
            <a:r>
              <a:rPr lang="fr-FR" sz="2000" dirty="0" err="1" smtClean="0"/>
              <a:t>langh</a:t>
            </a:r>
            <a:endParaRPr lang="fr-FR" sz="2000" dirty="0" smtClean="0"/>
          </a:p>
          <a:p>
            <a:pPr marL="0" lvl="0" indent="0">
              <a:buNone/>
            </a:pPr>
            <a:r>
              <a:rPr lang="fr-FR" sz="2000" dirty="0" smtClean="0"/>
              <a:t>                              * Auto </a:t>
            </a:r>
            <a:r>
              <a:rPr lang="fr-FR" sz="2000" dirty="0"/>
              <a:t>AC anti </a:t>
            </a:r>
            <a:r>
              <a:rPr lang="fr-FR" sz="2000" dirty="0" smtClean="0"/>
              <a:t>Io</a:t>
            </a:r>
            <a:endParaRPr lang="fr-FR" sz="2000" dirty="0"/>
          </a:p>
          <a:p>
            <a:pPr lvl="0" algn="ctr">
              <a:buNone/>
            </a:pPr>
            <a:r>
              <a:rPr lang="fr-FR" sz="2000" dirty="0" smtClean="0"/>
              <a:t>                 *  Lymphocytes  DT </a:t>
            </a:r>
            <a:r>
              <a:rPr lang="fr-FR" sz="2000" dirty="0" smtClean="0">
                <a:sym typeface="Symbol" panose="05050102010706020507" pitchFamily="18" charset="2"/>
              </a:rPr>
              <a:t></a:t>
            </a:r>
            <a:r>
              <a:rPr lang="fr-FR" sz="2000" dirty="0" smtClean="0"/>
              <a:t> </a:t>
            </a:r>
            <a:r>
              <a:rPr lang="fr-FR" sz="2000" dirty="0"/>
              <a:t>inhibent la production in vitro de </a:t>
            </a:r>
            <a:r>
              <a:rPr lang="fr-FR" sz="2000" dirty="0" smtClean="0"/>
              <a:t>l’Io</a:t>
            </a:r>
          </a:p>
          <a:p>
            <a:pPr lvl="0" algn="ctr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sz="2200" b="1" dirty="0">
                <a:solidFill>
                  <a:schemeClr val="accent4"/>
                </a:solidFill>
              </a:rPr>
              <a:t>Facteurs d’environnement</a:t>
            </a:r>
            <a:r>
              <a:rPr lang="fr-FR" b="1" dirty="0"/>
              <a:t> : </a:t>
            </a:r>
            <a:r>
              <a:rPr lang="fr-FR" sz="2000" dirty="0"/>
              <a:t>Virose </a:t>
            </a:r>
            <a:r>
              <a:rPr lang="fr-FR" sz="2000" dirty="0" smtClean="0"/>
              <a:t>/ lait </a:t>
            </a:r>
            <a:r>
              <a:rPr lang="fr-FR" sz="2000" dirty="0"/>
              <a:t>maternel </a:t>
            </a:r>
            <a:r>
              <a:rPr lang="fr-FR" sz="2000" dirty="0" smtClean="0"/>
              <a:t>effet </a:t>
            </a:r>
            <a:r>
              <a:rPr lang="fr-FR" sz="2000" dirty="0"/>
              <a:t>protecteur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063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Les </a:t>
            </a:r>
            <a:r>
              <a:rPr lang="fr-F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différents types de </a:t>
            </a:r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diabète</a:t>
            </a: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3" y="2603500"/>
            <a:ext cx="10331413" cy="39851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FF0000"/>
                </a:solidFill>
              </a:rPr>
              <a:t>A/ Diabète avec carence en insuline: 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800" b="1" i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000" b="1" i="1" u="sng" dirty="0" smtClean="0"/>
              <a:t>Diabète </a:t>
            </a:r>
            <a:r>
              <a:rPr lang="fr-FR" sz="2000" b="1" i="1" u="sng" dirty="0"/>
              <a:t>type 1 (DT1</a:t>
            </a:r>
            <a:r>
              <a:rPr lang="fr-FR" sz="2000" b="1" i="1" u="sng" dirty="0" smtClean="0"/>
              <a:t>) </a:t>
            </a:r>
            <a:r>
              <a:rPr lang="fr-FR" sz="2000" dirty="0" smtClean="0"/>
              <a:t> par </a:t>
            </a:r>
            <a:r>
              <a:rPr lang="fr-FR" sz="2000" dirty="0"/>
              <a:t>la destruction des </a:t>
            </a:r>
            <a:r>
              <a:rPr lang="fr-FR" sz="2000" dirty="0" smtClean="0"/>
              <a:t>cellules B </a:t>
            </a:r>
            <a:r>
              <a:rPr lang="fr-FR" sz="2000" dirty="0" err="1" smtClean="0"/>
              <a:t>lang</a:t>
            </a:r>
            <a:r>
              <a:rPr lang="fr-FR" sz="2000" dirty="0" smtClean="0"/>
              <a:t> </a:t>
            </a:r>
          </a:p>
          <a:p>
            <a:pPr>
              <a:buNone/>
            </a:pPr>
            <a:r>
              <a:rPr lang="fr-FR" sz="2000" dirty="0" smtClean="0"/>
              <a:t>                                     DT1 immunologique: Association thyroïdite, maladie céliaque….</a:t>
            </a:r>
          </a:p>
          <a:p>
            <a:pPr>
              <a:buNone/>
            </a:pPr>
            <a:r>
              <a:rPr lang="fr-FR" sz="2000" dirty="0" smtClean="0"/>
              <a:t>                                      DT2 non immunologique: </a:t>
            </a:r>
            <a:r>
              <a:rPr lang="fr-FR" sz="2000" dirty="0" err="1" smtClean="0"/>
              <a:t>Ac</a:t>
            </a:r>
            <a:r>
              <a:rPr lang="fr-FR" sz="2000" dirty="0" smtClean="0"/>
              <a:t> négatifs</a:t>
            </a:r>
          </a:p>
          <a:p>
            <a:pPr>
              <a:buNone/>
            </a:pPr>
            <a:endParaRPr lang="fr-FR" sz="2000" dirty="0"/>
          </a:p>
          <a:p>
            <a:r>
              <a:rPr lang="fr-FR" sz="2000" b="1" i="1" u="sng" dirty="0" smtClean="0"/>
              <a:t>Diabète </a:t>
            </a:r>
            <a:r>
              <a:rPr lang="fr-FR" sz="2000" b="1" i="1" u="sng" dirty="0"/>
              <a:t>MODY (</a:t>
            </a:r>
            <a:r>
              <a:rPr lang="fr-FR" sz="2000" b="1" i="1" u="sng" dirty="0" err="1"/>
              <a:t>Maturity</a:t>
            </a:r>
            <a:r>
              <a:rPr lang="fr-FR" sz="2000" b="1" i="1" u="sng" dirty="0"/>
              <a:t>- </a:t>
            </a:r>
            <a:r>
              <a:rPr lang="fr-FR" sz="2000" b="1" i="1" u="sng" dirty="0" err="1"/>
              <a:t>onset</a:t>
            </a:r>
            <a:r>
              <a:rPr lang="fr-FR" sz="2000" b="1" i="1" u="sng" dirty="0"/>
              <a:t> type </a:t>
            </a:r>
            <a:r>
              <a:rPr lang="fr-FR" sz="2000" b="1" i="1" u="sng" dirty="0" err="1"/>
              <a:t>diabetes</a:t>
            </a:r>
            <a:r>
              <a:rPr lang="fr-FR" sz="2000" b="1" i="1" u="sng" dirty="0"/>
              <a:t> in the </a:t>
            </a:r>
            <a:r>
              <a:rPr lang="fr-FR" sz="2000" b="1" i="1" u="sng" dirty="0" err="1"/>
              <a:t>young</a:t>
            </a:r>
            <a:r>
              <a:rPr lang="fr-FR" sz="2000" b="1" i="1" u="sng" dirty="0"/>
              <a:t>)</a:t>
            </a:r>
            <a:r>
              <a:rPr lang="fr-FR" sz="2000" dirty="0"/>
              <a:t> </a:t>
            </a:r>
            <a:r>
              <a:rPr lang="fr-FR" sz="2000" dirty="0" smtClean="0"/>
              <a:t>  par déficits </a:t>
            </a:r>
            <a:r>
              <a:rPr lang="fr-FR" sz="2000" dirty="0" err="1"/>
              <a:t>monogéniques</a:t>
            </a:r>
            <a:r>
              <a:rPr lang="fr-FR" sz="2000" dirty="0"/>
              <a:t>  de la fonction </a:t>
            </a:r>
            <a:r>
              <a:rPr lang="fr-FR" sz="2000" dirty="0" smtClean="0"/>
              <a:t>des cellules B de </a:t>
            </a:r>
            <a:r>
              <a:rPr lang="fr-FR" sz="2000" dirty="0" err="1" smtClean="0"/>
              <a:t>lang</a:t>
            </a:r>
            <a:r>
              <a:rPr lang="fr-FR" sz="2000" dirty="0" smtClean="0"/>
              <a:t> chez </a:t>
            </a:r>
            <a:r>
              <a:rPr lang="fr-FR" sz="2000" dirty="0"/>
              <a:t>les ˂ 25-35 ans</a:t>
            </a:r>
            <a:r>
              <a:rPr lang="fr-FR" sz="2000" dirty="0" smtClean="0"/>
              <a:t>.</a:t>
            </a:r>
          </a:p>
          <a:p>
            <a:endParaRPr lang="fr-FR" sz="2000" dirty="0"/>
          </a:p>
          <a:p>
            <a:r>
              <a:rPr lang="fr-FR" sz="2000" b="1" i="1" u="sng" dirty="0" smtClean="0"/>
              <a:t>Diabète mitochondrial</a:t>
            </a:r>
            <a:r>
              <a:rPr lang="fr-FR" sz="2000" dirty="0" smtClean="0"/>
              <a:t>: associé à une </a:t>
            </a:r>
            <a:r>
              <a:rPr lang="fr-FR" sz="2000" dirty="0"/>
              <a:t>s</a:t>
            </a:r>
            <a:r>
              <a:rPr lang="fr-FR" sz="2000" dirty="0" smtClean="0"/>
              <a:t>urdité bilatérale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5323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193368" y="973138"/>
            <a:ext cx="7612429" cy="708025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	</a:t>
            </a:r>
            <a:r>
              <a:rPr lang="fr-FR" dirty="0"/>
              <a:t/>
            </a:r>
            <a:br>
              <a:rPr lang="fr-FR" dirty="0"/>
            </a:br>
            <a:r>
              <a:rPr lang="fr-FR" sz="3100" b="1" dirty="0">
                <a:solidFill>
                  <a:srgbClr val="FF0000"/>
                </a:solidFill>
              </a:rPr>
              <a:t>B/ Diabète avec résistance à </a:t>
            </a:r>
            <a:r>
              <a:rPr lang="fr-FR" sz="3100" b="1" dirty="0" smtClean="0">
                <a:solidFill>
                  <a:srgbClr val="FF0000"/>
                </a:solidFill>
              </a:rPr>
              <a:t>l’insuline</a:t>
            </a:r>
            <a:r>
              <a:rPr lang="fr-FR" sz="3100" dirty="0"/>
              <a:t/>
            </a:r>
            <a:br>
              <a:rPr lang="fr-FR" sz="3100" dirty="0"/>
            </a:b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576197" y="1828800"/>
            <a:ext cx="11361107" cy="4348163"/>
          </a:xfrm>
        </p:spPr>
        <p:txBody>
          <a:bodyPr>
            <a:normAutofit/>
          </a:bodyPr>
          <a:lstStyle/>
          <a:p>
            <a:r>
              <a:rPr lang="fr-FR" sz="2000" b="1" i="1" u="sng" dirty="0" smtClean="0"/>
              <a:t>Diabète </a:t>
            </a:r>
            <a:r>
              <a:rPr lang="fr-FR" sz="2000" b="1" i="1" u="sng" dirty="0" err="1"/>
              <a:t>lipo</a:t>
            </a:r>
            <a:r>
              <a:rPr lang="fr-FR" sz="2000" b="1" i="1" u="sng" dirty="0"/>
              <a:t>-atrophique</a:t>
            </a:r>
            <a:r>
              <a:rPr lang="fr-FR" sz="2000" dirty="0"/>
              <a:t> : </a:t>
            </a:r>
            <a:r>
              <a:rPr lang="fr-FR" sz="2000" dirty="0" smtClean="0"/>
              <a:t> ↗ </a:t>
            </a:r>
            <a:r>
              <a:rPr lang="fr-FR" sz="2000" dirty="0"/>
              <a:t>TG + </a:t>
            </a:r>
            <a:r>
              <a:rPr lang="fr-FR" sz="2000" dirty="0" err="1" smtClean="0"/>
              <a:t>Rce</a:t>
            </a:r>
            <a:r>
              <a:rPr lang="fr-FR" sz="2000" dirty="0" smtClean="0"/>
              <a:t> l’Io</a:t>
            </a:r>
            <a:endParaRPr lang="fr-FR" sz="2000" dirty="0"/>
          </a:p>
          <a:p>
            <a:r>
              <a:rPr lang="fr-FR" sz="2000" b="1" i="1" u="sng" dirty="0" smtClean="0"/>
              <a:t>SM</a:t>
            </a:r>
            <a:r>
              <a:rPr lang="fr-FR" sz="2000" dirty="0"/>
              <a:t> : Présence de 3/5 critères : </a:t>
            </a:r>
            <a:r>
              <a:rPr lang="fr-FR" sz="2000" b="1" i="1" dirty="0"/>
              <a:t>Obésité abdominale </a:t>
            </a:r>
            <a:r>
              <a:rPr lang="fr-FR" sz="2000" dirty="0"/>
              <a:t>+ (HTA, </a:t>
            </a:r>
            <a:r>
              <a:rPr lang="fr-FR" sz="2000" dirty="0" smtClean="0">
                <a:latin typeface="Calibri"/>
              </a:rPr>
              <a:t>↗</a:t>
            </a:r>
            <a:r>
              <a:rPr lang="fr-FR" sz="2000" dirty="0" smtClean="0"/>
              <a:t>TG,</a:t>
            </a:r>
            <a:r>
              <a:rPr lang="fr-FR" sz="2000" dirty="0" smtClean="0">
                <a:latin typeface="Calibri"/>
              </a:rPr>
              <a:t>↘</a:t>
            </a:r>
            <a:r>
              <a:rPr lang="fr-FR" sz="2000" dirty="0" smtClean="0"/>
              <a:t> </a:t>
            </a:r>
            <a:r>
              <a:rPr lang="fr-FR" sz="2000" dirty="0"/>
              <a:t>HDL-C</a:t>
            </a:r>
            <a:r>
              <a:rPr lang="fr-FR" sz="2000" dirty="0" smtClean="0"/>
              <a:t>,  </a:t>
            </a:r>
            <a:r>
              <a:rPr lang="fr-FR" sz="2000" dirty="0" err="1" smtClean="0"/>
              <a:t>Rce</a:t>
            </a:r>
            <a:r>
              <a:rPr lang="fr-FR" sz="2000" dirty="0" smtClean="0"/>
              <a:t> Io</a:t>
            </a:r>
            <a:r>
              <a:rPr lang="fr-FR" sz="2000" dirty="0"/>
              <a:t>).</a:t>
            </a:r>
          </a:p>
          <a:p>
            <a:r>
              <a:rPr lang="fr-FR" sz="2000" b="1" i="1" u="sng" dirty="0" smtClean="0"/>
              <a:t>syndrome </a:t>
            </a:r>
            <a:r>
              <a:rPr lang="fr-FR" sz="2000" b="1" i="1" u="sng" dirty="0"/>
              <a:t>avec </a:t>
            </a:r>
            <a:r>
              <a:rPr lang="fr-FR" sz="2000" b="1" i="1" u="sng" dirty="0" err="1"/>
              <a:t>polykystose</a:t>
            </a:r>
            <a:r>
              <a:rPr lang="fr-FR" sz="2000" b="1" i="1" u="sng" dirty="0"/>
              <a:t> ovarienne (SPO)</a:t>
            </a:r>
            <a:r>
              <a:rPr lang="fr-FR" sz="2000" dirty="0"/>
              <a:t> </a:t>
            </a:r>
            <a:r>
              <a:rPr lang="fr-FR" sz="2000" dirty="0" smtClean="0"/>
              <a:t>:</a:t>
            </a:r>
            <a:r>
              <a:rPr lang="fr-FR" sz="2000" u="sng" dirty="0"/>
              <a:t> </a:t>
            </a:r>
            <a:r>
              <a:rPr lang="fr-FR" sz="2000" dirty="0" smtClean="0"/>
              <a:t>↗</a:t>
            </a:r>
            <a:r>
              <a:rPr lang="fr-FR" sz="2000" dirty="0" err="1"/>
              <a:t>androgénisme</a:t>
            </a:r>
            <a:r>
              <a:rPr lang="fr-FR" sz="2000" dirty="0"/>
              <a:t> +</a:t>
            </a:r>
            <a:r>
              <a:rPr lang="fr-FR" sz="2000" dirty="0" smtClean="0"/>
              <a:t>anovulation chronique</a:t>
            </a:r>
          </a:p>
          <a:p>
            <a:pPr>
              <a:buNone/>
            </a:pPr>
            <a:endParaRPr lang="fr-FR" dirty="0"/>
          </a:p>
          <a:p>
            <a:pPr marL="0" indent="0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       C</a:t>
            </a:r>
            <a:r>
              <a:rPr lang="fr-FR" sz="2800" b="1" dirty="0">
                <a:solidFill>
                  <a:srgbClr val="FF0000"/>
                </a:solidFill>
              </a:rPr>
              <a:t>/ Diabète </a:t>
            </a:r>
            <a:r>
              <a:rPr lang="fr-FR" sz="2800" b="1" dirty="0" smtClean="0">
                <a:solidFill>
                  <a:srgbClr val="FF0000"/>
                </a:solidFill>
              </a:rPr>
              <a:t>mixte</a:t>
            </a:r>
            <a:endParaRPr lang="fr-FR" sz="2800" b="1" dirty="0">
              <a:solidFill>
                <a:srgbClr val="FF0000"/>
              </a:solidFill>
            </a:endParaRPr>
          </a:p>
          <a:p>
            <a:r>
              <a:rPr lang="fr-FR" sz="2000" b="1" u="sng" dirty="0" smtClean="0"/>
              <a:t>DT2</a:t>
            </a:r>
            <a:r>
              <a:rPr lang="fr-FR" sz="2000" u="sng" dirty="0"/>
              <a:t> </a:t>
            </a:r>
            <a:r>
              <a:rPr lang="fr-FR" sz="2000" dirty="0"/>
              <a:t>: </a:t>
            </a:r>
            <a:r>
              <a:rPr lang="fr-FR" sz="2000" dirty="0" smtClean="0"/>
              <a:t> Association</a:t>
            </a:r>
          </a:p>
          <a:p>
            <a:pPr>
              <a:buNone/>
            </a:pPr>
            <a:r>
              <a:rPr lang="fr-FR" sz="2000" b="1" dirty="0" smtClean="0"/>
              <a:t>                     </a:t>
            </a: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</a:rPr>
              <a:t>Obésité+ </a:t>
            </a:r>
            <a:r>
              <a:rPr lang="fr-FR" sz="2000" b="1" dirty="0" err="1" smtClean="0">
                <a:solidFill>
                  <a:schemeClr val="accent5">
                    <a:lumMod val="50000"/>
                  </a:schemeClr>
                </a:solidFill>
              </a:rPr>
              <a:t>Rce</a:t>
            </a: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</a:rPr>
              <a:t> Io (</a:t>
            </a:r>
            <a:r>
              <a:rPr lang="fr-FR" sz="2000" b="1" i="1" dirty="0" err="1">
                <a:solidFill>
                  <a:schemeClr val="accent5">
                    <a:lumMod val="50000"/>
                  </a:schemeClr>
                </a:solidFill>
              </a:rPr>
              <a:t>acanthosis</a:t>
            </a:r>
            <a:r>
              <a:rPr lang="fr-FR" sz="2000" b="1" i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sz="2000" b="1" i="1" dirty="0" err="1" smtClean="0">
                <a:solidFill>
                  <a:schemeClr val="accent5">
                    <a:lumMod val="50000"/>
                  </a:schemeClr>
                </a:solidFill>
              </a:rPr>
              <a:t>nigricans</a:t>
            </a:r>
            <a:r>
              <a:rPr lang="fr-FR" sz="2000" b="1" i="1" dirty="0" smtClean="0">
                <a:solidFill>
                  <a:schemeClr val="accent5">
                    <a:lumMod val="50000"/>
                  </a:schemeClr>
                </a:solidFill>
              </a:rPr>
              <a:t>, SPO </a:t>
            </a: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</a:rPr>
              <a:t>+HTA) </a:t>
            </a:r>
          </a:p>
          <a:p>
            <a:pPr>
              <a:buNone/>
            </a:pP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</a:rPr>
              <a:t>                     + </a:t>
            </a: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</a:rPr>
              <a:t>Dyslipidémie </a:t>
            </a: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</a:rPr>
              <a:t>+ ATCD F </a:t>
            </a: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</a:rPr>
              <a:t>DT2 </a:t>
            </a: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</a:rPr>
              <a:t>du </a:t>
            </a: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fr-FR" sz="2000" b="1" baseline="30000" dirty="0">
                <a:solidFill>
                  <a:schemeClr val="accent5">
                    <a:lumMod val="50000"/>
                  </a:schemeClr>
                </a:solidFill>
              </a:rPr>
              <a:t>er</a:t>
            </a: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</a:rPr>
              <a:t> degré</a:t>
            </a:r>
            <a:endParaRPr lang="fr-F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4000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518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Physiopathologie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935254" y="2830882"/>
            <a:ext cx="67891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Carence en  Io                   Lipide  </a:t>
            </a:r>
            <a:r>
              <a:rPr lang="fr-FR" sz="1600" b="1" dirty="0" err="1" smtClean="0"/>
              <a:t>Acétyl</a:t>
            </a:r>
            <a:r>
              <a:rPr lang="fr-FR" sz="1600" b="1" dirty="0" smtClean="0"/>
              <a:t> COA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                                                          A. hydrox       A.A </a:t>
            </a:r>
          </a:p>
          <a:p>
            <a:r>
              <a:rPr lang="fr-FR" sz="2000" b="1" dirty="0" smtClean="0"/>
              <a:t> Hormones hyperglycémiants     butyrique     acétique     </a:t>
            </a:r>
          </a:p>
          <a:p>
            <a:r>
              <a:rPr lang="fr-FR" sz="2000" b="1" dirty="0" smtClean="0"/>
              <a:t>                                                                              </a:t>
            </a:r>
          </a:p>
          <a:p>
            <a:r>
              <a:rPr lang="fr-FR" b="1" dirty="0" smtClean="0"/>
              <a:t>Catécholamines Adrénalines Cortisol</a:t>
            </a:r>
          </a:p>
          <a:p>
            <a:r>
              <a:rPr lang="fr-FR" b="1" dirty="0" smtClean="0"/>
              <a:t>                                                               Acidose métabolique</a:t>
            </a:r>
          </a:p>
          <a:p>
            <a:r>
              <a:rPr lang="fr-FR" b="1" dirty="0" smtClean="0"/>
              <a:t>                                                                   </a:t>
            </a:r>
          </a:p>
          <a:p>
            <a:r>
              <a:rPr lang="fr-FR" b="1" dirty="0" smtClean="0"/>
              <a:t>                                                          Acétonémie +Acétonurie</a:t>
            </a:r>
          </a:p>
          <a:p>
            <a:r>
              <a:rPr lang="fr-FR" b="1" dirty="0" smtClean="0"/>
              <a:t>                                                           perte du Na et K</a:t>
            </a:r>
          </a:p>
          <a:p>
            <a:endParaRPr lang="fr-FR" sz="2000" b="1" dirty="0" smtClean="0"/>
          </a:p>
          <a:p>
            <a:endParaRPr lang="fr-FR" sz="2000" b="1" dirty="0"/>
          </a:p>
        </p:txBody>
      </p:sp>
      <p:sp>
        <p:nvSpPr>
          <p:cNvPr id="4" name="Flèche gauche 3"/>
          <p:cNvSpPr/>
          <p:nvPr/>
        </p:nvSpPr>
        <p:spPr>
          <a:xfrm>
            <a:off x="3444658" y="3018773"/>
            <a:ext cx="1440493" cy="2004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440493" y="2956142"/>
            <a:ext cx="1907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Hyperglycémie</a:t>
            </a:r>
            <a:endParaRPr lang="fr-FR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5468" y="2229633"/>
            <a:ext cx="4847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Néoglucogenèse</a:t>
            </a:r>
            <a:r>
              <a:rPr lang="fr-FR" sz="2000" dirty="0" smtClean="0"/>
              <a:t> </a:t>
            </a:r>
            <a:r>
              <a:rPr lang="fr-FR" sz="2000" b="1" dirty="0" smtClean="0"/>
              <a:t>Glycogénolyse</a:t>
            </a:r>
            <a:endParaRPr lang="fr-FR" sz="2000" b="1" dirty="0"/>
          </a:p>
        </p:txBody>
      </p:sp>
      <p:cxnSp>
        <p:nvCxnSpPr>
          <p:cNvPr id="10" name="Connecteur droit avec flèche 9"/>
          <p:cNvCxnSpPr/>
          <p:nvPr/>
        </p:nvCxnSpPr>
        <p:spPr>
          <a:xfrm rot="5400000">
            <a:off x="2348631" y="2624202"/>
            <a:ext cx="363255" cy="3507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1227551" y="2517730"/>
            <a:ext cx="726510" cy="4258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èche vers le bas 16"/>
          <p:cNvSpPr/>
          <p:nvPr/>
        </p:nvSpPr>
        <p:spPr>
          <a:xfrm>
            <a:off x="2054269" y="3432132"/>
            <a:ext cx="170980" cy="4509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313151" y="4158641"/>
            <a:ext cx="44454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Concentration plasmatique 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Diurèse osmotique</a:t>
            </a:r>
          </a:p>
          <a:p>
            <a:endParaRPr lang="fr-FR" b="1" dirty="0" smtClean="0"/>
          </a:p>
          <a:p>
            <a:r>
              <a:rPr lang="fr-FR" b="1" dirty="0" err="1" smtClean="0"/>
              <a:t>Hypovolémie</a:t>
            </a:r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Déshydratation intra et extra cellulaire</a:t>
            </a:r>
            <a:endParaRPr lang="fr-FR" b="1" dirty="0"/>
          </a:p>
        </p:txBody>
      </p:sp>
      <p:sp>
        <p:nvSpPr>
          <p:cNvPr id="20" name="Flèche vers le bas 19"/>
          <p:cNvSpPr/>
          <p:nvPr/>
        </p:nvSpPr>
        <p:spPr>
          <a:xfrm>
            <a:off x="1369513" y="4576175"/>
            <a:ext cx="170980" cy="4509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>
            <a:off x="1421704" y="5317299"/>
            <a:ext cx="169101" cy="3068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vers le bas 21"/>
          <p:cNvSpPr/>
          <p:nvPr/>
        </p:nvSpPr>
        <p:spPr>
          <a:xfrm>
            <a:off x="1348635" y="5908110"/>
            <a:ext cx="204591" cy="3549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vers le bas 22"/>
          <p:cNvSpPr/>
          <p:nvPr/>
        </p:nvSpPr>
        <p:spPr>
          <a:xfrm>
            <a:off x="6062597" y="3331923"/>
            <a:ext cx="212943" cy="3507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avec flèche 25"/>
          <p:cNvCxnSpPr>
            <a:stCxn id="41" idx="1"/>
          </p:cNvCxnSpPr>
          <p:nvPr/>
        </p:nvCxnSpPr>
        <p:spPr>
          <a:xfrm rot="10800000">
            <a:off x="3231716" y="3331924"/>
            <a:ext cx="1565753" cy="908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èche droite 30"/>
          <p:cNvSpPr/>
          <p:nvPr/>
        </p:nvSpPr>
        <p:spPr>
          <a:xfrm>
            <a:off x="7002049" y="2918564"/>
            <a:ext cx="978408" cy="225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avec flèche 32"/>
          <p:cNvCxnSpPr/>
          <p:nvPr/>
        </p:nvCxnSpPr>
        <p:spPr>
          <a:xfrm>
            <a:off x="10384076" y="3294345"/>
            <a:ext cx="413359" cy="175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rot="10800000" flipV="1">
            <a:off x="10083452" y="3306870"/>
            <a:ext cx="212942" cy="1878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èche vers le bas 37"/>
          <p:cNvSpPr/>
          <p:nvPr/>
        </p:nvSpPr>
        <p:spPr>
          <a:xfrm>
            <a:off x="10285956" y="3972838"/>
            <a:ext cx="223381" cy="561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 vers le bas 38"/>
          <p:cNvSpPr/>
          <p:nvPr/>
        </p:nvSpPr>
        <p:spPr>
          <a:xfrm>
            <a:off x="10248378" y="4962394"/>
            <a:ext cx="212943" cy="3507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Accolade ouvrante 40"/>
          <p:cNvSpPr/>
          <p:nvPr/>
        </p:nvSpPr>
        <p:spPr>
          <a:xfrm>
            <a:off x="4797468" y="3807912"/>
            <a:ext cx="237995" cy="8642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Physiopathologie (2)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76614" y="2893512"/>
            <a:ext cx="109352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Complication dégénératives</a:t>
            </a:r>
          </a:p>
          <a:p>
            <a:endParaRPr lang="fr-FR" dirty="0" smtClean="0"/>
          </a:p>
          <a:p>
            <a:r>
              <a:rPr lang="fr-FR" dirty="0" smtClean="0"/>
              <a:t>                                                               </a:t>
            </a:r>
          </a:p>
          <a:p>
            <a:r>
              <a:rPr lang="fr-FR" dirty="0" smtClean="0"/>
              <a:t>1</a:t>
            </a:r>
            <a:r>
              <a:rPr lang="fr-FR" b="1" dirty="0" smtClean="0"/>
              <a:t>/ Liaison glucose protéine des collagène                   épaississement des membranes tissulaire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2/ Oxydation non enzymatique du glucose                 libération des radicaux libres toxique </a:t>
            </a:r>
          </a:p>
          <a:p>
            <a:r>
              <a:rPr lang="fr-FR" b="1" dirty="0" smtClean="0"/>
              <a:t>                                                                                                    rétine, rein, nerfs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3/ Utilisation des lipides au dépends du glucose              Dyslipidémie          athérosclérose</a:t>
            </a:r>
            <a:endParaRPr lang="fr-FR" b="1" dirty="0"/>
          </a:p>
        </p:txBody>
      </p:sp>
      <p:sp>
        <p:nvSpPr>
          <p:cNvPr id="4" name="Flèche droite à entaille 3"/>
          <p:cNvSpPr/>
          <p:nvPr/>
        </p:nvSpPr>
        <p:spPr>
          <a:xfrm>
            <a:off x="5549031" y="3858016"/>
            <a:ext cx="613775" cy="26304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à entaille 4"/>
          <p:cNvSpPr/>
          <p:nvPr/>
        </p:nvSpPr>
        <p:spPr>
          <a:xfrm>
            <a:off x="5851744" y="4699347"/>
            <a:ext cx="613775" cy="26304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à entaille 5"/>
          <p:cNvSpPr/>
          <p:nvPr/>
        </p:nvSpPr>
        <p:spPr>
          <a:xfrm>
            <a:off x="6304769" y="5766148"/>
            <a:ext cx="613775" cy="26304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à entaille 6"/>
          <p:cNvSpPr/>
          <p:nvPr/>
        </p:nvSpPr>
        <p:spPr>
          <a:xfrm>
            <a:off x="8436281" y="5755710"/>
            <a:ext cx="613775" cy="26304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Direction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ion 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758</Words>
  <Application>Microsoft Office PowerPoint</Application>
  <PresentationFormat>Grand écran</PresentationFormat>
  <Paragraphs>238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3" baseType="lpstr">
      <vt:lpstr>Arial</vt:lpstr>
      <vt:lpstr>Arial Black</vt:lpstr>
      <vt:lpstr>Calibri</vt:lpstr>
      <vt:lpstr>Century Gothic</vt:lpstr>
      <vt:lpstr>Symbol</vt:lpstr>
      <vt:lpstr>Wingdings</vt:lpstr>
      <vt:lpstr>Wingdings 3</vt:lpstr>
      <vt:lpstr>Direction Ion</vt:lpstr>
      <vt:lpstr>Diabète insulino -dépendant de l’enfant (DID):</vt:lpstr>
      <vt:lpstr>Objectifs</vt:lpstr>
      <vt:lpstr>Définition </vt:lpstr>
      <vt:lpstr>Intérêt de la question</vt:lpstr>
      <vt:lpstr>Etiopathogénie</vt:lpstr>
      <vt:lpstr>Les différents types de diabète</vt:lpstr>
      <vt:lpstr>  B/ Diabète avec résistance à l’insuline </vt:lpstr>
      <vt:lpstr>Physiopathologie</vt:lpstr>
      <vt:lpstr>Physiopathologie (2)</vt:lpstr>
      <vt:lpstr>Clinique</vt:lpstr>
      <vt:lpstr>Biologie </vt:lpstr>
      <vt:lpstr>Diagnostic différentiel</vt:lpstr>
      <vt:lpstr>Complications (1) </vt:lpstr>
      <vt:lpstr>               Complications (2)</vt:lpstr>
      <vt:lpstr>                       Traitement </vt:lpstr>
      <vt:lpstr>Insulinothérapie : </vt:lpstr>
      <vt:lpstr>Présentation PowerPoint</vt:lpstr>
      <vt:lpstr>       C/Dose et modalités  d’injection  </vt:lpstr>
      <vt:lpstr>Présentation PowerPoint</vt:lpstr>
      <vt:lpstr>Présentation PowerPoint</vt:lpstr>
      <vt:lpstr>A RETENIR: </vt:lpstr>
      <vt:lpstr>Régime:</vt:lpstr>
      <vt:lpstr>Activité physique : </vt:lpstr>
      <vt:lpstr>Education de l’enfant diabétique et de ses parents et auto surveillance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Diabète insulino dépendant de l’enfant (DID)</dc:title>
  <dc:creator>aminatraia12@gmail.com</dc:creator>
  <cp:lastModifiedBy>NGC</cp:lastModifiedBy>
  <cp:revision>75</cp:revision>
  <dcterms:created xsi:type="dcterms:W3CDTF">2019-10-07T21:25:27Z</dcterms:created>
  <dcterms:modified xsi:type="dcterms:W3CDTF">2020-05-12T20:24:57Z</dcterms:modified>
</cp:coreProperties>
</file>