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9341-05E1-4850-B9BF-C8D58AB7B882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162CFAD-A866-446D-9045-DC19DB21AE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7260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9341-05E1-4850-B9BF-C8D58AB7B882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62CFAD-A866-446D-9045-DC19DB21AE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9552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9341-05E1-4850-B9BF-C8D58AB7B882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62CFAD-A866-446D-9045-DC19DB21AEB2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55172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9341-05E1-4850-B9BF-C8D58AB7B882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62CFAD-A866-446D-9045-DC19DB21AE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7491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9341-05E1-4850-B9BF-C8D58AB7B882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62CFAD-A866-446D-9045-DC19DB21AEB2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21570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9341-05E1-4850-B9BF-C8D58AB7B882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62CFAD-A866-446D-9045-DC19DB21AE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56643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9341-05E1-4850-B9BF-C8D58AB7B882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FAD-A866-446D-9045-DC19DB21AE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48869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9341-05E1-4850-B9BF-C8D58AB7B882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FAD-A866-446D-9045-DC19DB21AE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1708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9341-05E1-4850-B9BF-C8D58AB7B882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FAD-A866-446D-9045-DC19DB21AE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8469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9341-05E1-4850-B9BF-C8D58AB7B882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62CFAD-A866-446D-9045-DC19DB21AE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6785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9341-05E1-4850-B9BF-C8D58AB7B882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162CFAD-A866-446D-9045-DC19DB21AE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0018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9341-05E1-4850-B9BF-C8D58AB7B882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162CFAD-A866-446D-9045-DC19DB21AE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273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9341-05E1-4850-B9BF-C8D58AB7B882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FAD-A866-446D-9045-DC19DB21AE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1260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9341-05E1-4850-B9BF-C8D58AB7B882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FAD-A866-446D-9045-DC19DB21AE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9998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9341-05E1-4850-B9BF-C8D58AB7B882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CFAD-A866-446D-9045-DC19DB21AE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8493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9341-05E1-4850-B9BF-C8D58AB7B882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62CFAD-A866-446D-9045-DC19DB21AE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84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29341-05E1-4850-B9BF-C8D58AB7B882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162CFAD-A866-446D-9045-DC19DB21AE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7784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762CF7-A7E9-4D39-8B84-0E4C36C29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818254"/>
          </a:xfrm>
        </p:spPr>
        <p:txBody>
          <a:bodyPr>
            <a:normAutofit/>
          </a:bodyPr>
          <a:lstStyle/>
          <a:p>
            <a:pPr algn="ctr"/>
            <a:br>
              <a:rPr lang="fr-FR" b="1" dirty="0"/>
            </a:br>
            <a:br>
              <a:rPr lang="fr-FR" b="1" dirty="0"/>
            </a:br>
            <a:br>
              <a:rPr lang="fr-FR" b="1" dirty="0"/>
            </a:br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SERIE 3      </a:t>
            </a:r>
            <a:br>
              <a:rPr lang="fr-FR" b="1" u="sng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 Algorithmique et structures de données 2</a:t>
            </a:r>
            <a:br>
              <a:rPr lang="fr-FR" dirty="0">
                <a:solidFill>
                  <a:schemeClr val="accent1">
                    <a:lumMod val="75000"/>
                  </a:schemeClr>
                </a:solidFill>
              </a:rPr>
            </a:b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315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3B446B93-BC59-4836-A051-BACC09A782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87237" y="180109"/>
            <a:ext cx="10404763" cy="6858000"/>
          </a:xfrm>
        </p:spPr>
        <p:txBody>
          <a:bodyPr>
            <a:normAutofit fontScale="55000" lnSpcReduction="20000"/>
          </a:bodyPr>
          <a:lstStyle/>
          <a:p>
            <a:r>
              <a:rPr lang="fr-FR" sz="2500" b="1" u="sng" dirty="0"/>
              <a:t>EXERCICE 1</a:t>
            </a:r>
            <a:r>
              <a:rPr lang="fr-FR" sz="2500" b="1" dirty="0"/>
              <a:t> :</a:t>
            </a:r>
            <a:r>
              <a:rPr lang="fr-FR" sz="2500" b="1" u="sng" dirty="0"/>
              <a:t> SOLUTION</a:t>
            </a:r>
            <a:endParaRPr lang="fr-FR" sz="2500" dirty="0"/>
          </a:p>
          <a:p>
            <a:r>
              <a:rPr lang="fr-FR" b="1" dirty="0"/>
              <a:t> </a:t>
            </a:r>
            <a:r>
              <a:rPr lang="fr-FR" sz="2200" b="1" dirty="0"/>
              <a:t>#</a:t>
            </a:r>
            <a:r>
              <a:rPr lang="fr-FR" sz="2200" b="1" dirty="0" err="1"/>
              <a:t>include</a:t>
            </a:r>
            <a:r>
              <a:rPr lang="fr-FR" sz="2200" b="1" dirty="0"/>
              <a:t>&lt;</a:t>
            </a:r>
            <a:r>
              <a:rPr lang="fr-FR" sz="2200" b="1" dirty="0" err="1"/>
              <a:t>stdio.h</a:t>
            </a:r>
            <a:r>
              <a:rPr lang="fr-FR" sz="2200" b="1" dirty="0"/>
              <a:t>&gt;</a:t>
            </a:r>
          </a:p>
          <a:p>
            <a:r>
              <a:rPr lang="fr-FR" b="1" dirty="0"/>
              <a:t>                                                                     </a:t>
            </a:r>
            <a:r>
              <a:rPr lang="fr-FR" b="1" dirty="0">
                <a:solidFill>
                  <a:srgbClr val="FF0000"/>
                </a:solidFill>
              </a:rPr>
              <a:t>/*nom de fichier  est une variable de type chaine de </a:t>
            </a:r>
            <a:r>
              <a:rPr lang="fr-FR" b="1" dirty="0" err="1">
                <a:solidFill>
                  <a:srgbClr val="FF0000"/>
                </a:solidFill>
              </a:rPr>
              <a:t>caractères,On</a:t>
            </a:r>
            <a:r>
              <a:rPr lang="fr-FR" b="1" dirty="0">
                <a:solidFill>
                  <a:srgbClr val="FF0000"/>
                </a:solidFill>
              </a:rPr>
              <a:t> préférera définir le nom du fichier par une constante </a:t>
            </a:r>
          </a:p>
          <a:p>
            <a:r>
              <a:rPr lang="fr-FR" sz="2200" b="1" dirty="0"/>
              <a:t> #</a:t>
            </a:r>
            <a:r>
              <a:rPr lang="fr-FR" sz="2200" b="1" dirty="0" err="1"/>
              <a:t>define</a:t>
            </a:r>
            <a:r>
              <a:rPr lang="fr-FR" sz="2200" b="1" dirty="0"/>
              <a:t> fichier " float.txt ’’ </a:t>
            </a:r>
            <a:r>
              <a:rPr lang="fr-FR" b="1" dirty="0"/>
              <a:t>               </a:t>
            </a:r>
            <a:r>
              <a:rPr lang="fr-FR" b="1" dirty="0">
                <a:solidFill>
                  <a:srgbClr val="FF0000"/>
                </a:solidFill>
              </a:rPr>
              <a:t>symbolique au moyen de la directive #</a:t>
            </a:r>
            <a:r>
              <a:rPr lang="fr-FR" b="1" dirty="0" err="1">
                <a:solidFill>
                  <a:srgbClr val="FF0000"/>
                </a:solidFill>
              </a:rPr>
              <a:t>define</a:t>
            </a:r>
            <a:r>
              <a:rPr lang="fr-FR" b="1" dirty="0">
                <a:solidFill>
                  <a:srgbClr val="FF0000"/>
                </a:solidFill>
              </a:rPr>
              <a:t> plutôt que d’expliciter le nom de fichier dans le corps du programme*/ </a:t>
            </a:r>
          </a:p>
          <a:p>
            <a:r>
              <a:rPr lang="fr-FR" b="1" dirty="0"/>
              <a:t> </a:t>
            </a:r>
          </a:p>
          <a:p>
            <a:r>
              <a:rPr lang="fr-FR" sz="2200" b="1" dirty="0"/>
              <a:t> </a:t>
            </a:r>
            <a:r>
              <a:rPr lang="fr-FR" sz="2200" b="1" dirty="0" err="1"/>
              <a:t>void</a:t>
            </a:r>
            <a:r>
              <a:rPr lang="fr-FR" sz="2200" b="1" dirty="0"/>
              <a:t> </a:t>
            </a:r>
            <a:r>
              <a:rPr lang="fr-FR" sz="2200" b="1" dirty="0" err="1"/>
              <a:t>sauvefloat</a:t>
            </a:r>
            <a:r>
              <a:rPr lang="fr-FR" sz="2200" b="1" dirty="0"/>
              <a:t>(</a:t>
            </a:r>
            <a:r>
              <a:rPr lang="fr-FR" sz="2200" b="1" dirty="0" err="1"/>
              <a:t>float</a:t>
            </a:r>
            <a:r>
              <a:rPr lang="fr-FR" sz="2200" b="1" dirty="0"/>
              <a:t> t[],</a:t>
            </a:r>
            <a:r>
              <a:rPr lang="fr-FR" sz="2200" b="1" dirty="0" err="1"/>
              <a:t>int</a:t>
            </a:r>
            <a:r>
              <a:rPr lang="fr-FR" sz="2200" b="1" dirty="0"/>
              <a:t> taille)</a:t>
            </a:r>
          </a:p>
          <a:p>
            <a:r>
              <a:rPr lang="en-US" sz="2200" b="1" dirty="0"/>
              <a:t>{           </a:t>
            </a:r>
          </a:p>
          <a:p>
            <a:r>
              <a:rPr lang="en-US" b="1" dirty="0">
                <a:solidFill>
                  <a:srgbClr val="FF0000"/>
                </a:solidFill>
              </a:rPr>
              <a:t>                              /*declaration </a:t>
            </a:r>
            <a:r>
              <a:rPr lang="en-US" b="1" dirty="0" err="1">
                <a:solidFill>
                  <a:srgbClr val="FF0000"/>
                </a:solidFill>
              </a:rPr>
              <a:t>d’une</a:t>
            </a:r>
            <a:r>
              <a:rPr lang="en-US" b="1" dirty="0">
                <a:solidFill>
                  <a:srgbClr val="FF0000"/>
                </a:solidFill>
              </a:rPr>
              <a:t> variable </a:t>
            </a:r>
            <a:r>
              <a:rPr lang="en-US" b="1" dirty="0" err="1">
                <a:solidFill>
                  <a:srgbClr val="FF0000"/>
                </a:solidFill>
              </a:rPr>
              <a:t>pointeur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fp</a:t>
            </a:r>
            <a:r>
              <a:rPr lang="en-US" b="1" dirty="0">
                <a:solidFill>
                  <a:srgbClr val="FF0000"/>
                </a:solidFill>
              </a:rPr>
              <a:t> de type FILE (FILE </a:t>
            </a:r>
            <a:r>
              <a:rPr lang="en-US" b="1" dirty="0" err="1">
                <a:solidFill>
                  <a:srgbClr val="FF0000"/>
                </a:solidFill>
              </a:rPr>
              <a:t>écrit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en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entier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en</a:t>
            </a:r>
            <a:r>
              <a:rPr lang="en-US" b="1" dirty="0">
                <a:solidFill>
                  <a:srgbClr val="FF0000"/>
                </a:solidFill>
              </a:rPr>
              <a:t> majuscule).*/</a:t>
            </a:r>
          </a:p>
          <a:p>
            <a:r>
              <a:rPr lang="en-US" sz="2200" b="1" dirty="0"/>
              <a:t>FILE *</a:t>
            </a:r>
            <a:r>
              <a:rPr lang="en-US" sz="2200" b="1" dirty="0" err="1"/>
              <a:t>fp</a:t>
            </a:r>
            <a:r>
              <a:rPr lang="en-US" sz="2200" b="1" dirty="0"/>
              <a:t>;  </a:t>
            </a:r>
            <a:r>
              <a:rPr lang="en-US" b="1" dirty="0"/>
              <a:t> </a:t>
            </a:r>
            <a:endParaRPr lang="fr-FR" b="1" dirty="0"/>
          </a:p>
          <a:p>
            <a:r>
              <a:rPr lang="fr-FR" b="1" dirty="0">
                <a:solidFill>
                  <a:srgbClr val="FF0000"/>
                </a:solidFill>
              </a:rPr>
              <a:t>                                                            </a:t>
            </a:r>
            <a:r>
              <a:rPr lang="en-US" b="1" dirty="0">
                <a:solidFill>
                  <a:srgbClr val="FF0000"/>
                </a:solidFill>
              </a:rPr>
              <a:t>/*</a:t>
            </a:r>
            <a:r>
              <a:rPr lang="fr-FR" b="1" dirty="0">
                <a:solidFill>
                  <a:srgbClr val="FF0000"/>
                </a:solidFill>
              </a:rPr>
              <a:t>appel de la fonction d'ouverture de fichier </a:t>
            </a:r>
            <a:r>
              <a:rPr lang="fr-FR" b="1" dirty="0" err="1">
                <a:solidFill>
                  <a:srgbClr val="FF0000"/>
                </a:solidFill>
              </a:rPr>
              <a:t>fopen</a:t>
            </a:r>
            <a:r>
              <a:rPr lang="fr-FR" b="1" dirty="0">
                <a:solidFill>
                  <a:srgbClr val="FF0000"/>
                </a:solidFill>
              </a:rPr>
              <a:t>() </a:t>
            </a:r>
            <a:r>
              <a:rPr lang="en-US" b="1" dirty="0" err="1">
                <a:solidFill>
                  <a:srgbClr val="FF0000"/>
                </a:solidFill>
              </a:rPr>
              <a:t>contenue</a:t>
            </a:r>
            <a:r>
              <a:rPr lang="en-US" b="1" dirty="0">
                <a:solidFill>
                  <a:srgbClr val="FF0000"/>
                </a:solidFill>
              </a:rPr>
              <a:t> dans le </a:t>
            </a:r>
            <a:r>
              <a:rPr lang="en-US" b="1" dirty="0" err="1">
                <a:solidFill>
                  <a:srgbClr val="FF0000"/>
                </a:solidFill>
              </a:rPr>
              <a:t>fichier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entete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stdio.h</a:t>
            </a:r>
            <a:r>
              <a:rPr lang="en-US" b="1" dirty="0">
                <a:solidFill>
                  <a:srgbClr val="FF0000"/>
                </a:solidFill>
              </a:rPr>
              <a:t> , Le </a:t>
            </a:r>
            <a:r>
              <a:rPr lang="fr-FR" b="1" dirty="0">
                <a:solidFill>
                  <a:srgbClr val="FF0000"/>
                </a:solidFill>
              </a:rPr>
              <a:t>fichier texte créé avec accès en</a:t>
            </a:r>
          </a:p>
          <a:p>
            <a:r>
              <a:rPr lang="fr-FR" b="1" dirty="0">
                <a:solidFill>
                  <a:srgbClr val="FF0000"/>
                </a:solidFill>
              </a:rPr>
              <a:t>                                                         écriture seulement</a:t>
            </a:r>
            <a:r>
              <a:rPr lang="en-US" b="1" dirty="0">
                <a:solidFill>
                  <a:srgbClr val="FF0000"/>
                </a:solidFill>
              </a:rPr>
              <a:t> mode wt. */</a:t>
            </a:r>
            <a:r>
              <a:rPr lang="fr-FR" b="1" dirty="0">
                <a:solidFill>
                  <a:srgbClr val="FF0000"/>
                </a:solidFill>
              </a:rPr>
              <a:t>     </a:t>
            </a:r>
          </a:p>
          <a:p>
            <a:r>
              <a:rPr lang="en-US" b="1" dirty="0"/>
              <a:t> </a:t>
            </a:r>
            <a:r>
              <a:rPr lang="en-US" sz="2200" b="1" dirty="0" err="1"/>
              <a:t>fp</a:t>
            </a:r>
            <a:r>
              <a:rPr lang="en-US" sz="2200" b="1" dirty="0"/>
              <a:t> = </a:t>
            </a:r>
            <a:r>
              <a:rPr lang="en-US" sz="2200" b="1" dirty="0" err="1"/>
              <a:t>fopen</a:t>
            </a:r>
            <a:r>
              <a:rPr lang="en-US" sz="2200" b="1" dirty="0"/>
              <a:t>(</a:t>
            </a:r>
            <a:r>
              <a:rPr lang="en-US" sz="2200" b="1" dirty="0" err="1"/>
              <a:t>fichier</a:t>
            </a:r>
            <a:r>
              <a:rPr lang="en-US" sz="2200" b="1" dirty="0"/>
              <a:t>,"</a:t>
            </a:r>
            <a:r>
              <a:rPr lang="en-US" sz="2200" b="1" dirty="0" err="1"/>
              <a:t>wt</a:t>
            </a:r>
            <a:r>
              <a:rPr lang="en-US" sz="2200" b="1" dirty="0"/>
              <a:t>") ;        </a:t>
            </a:r>
          </a:p>
          <a:p>
            <a:r>
              <a:rPr lang="en-US" b="1" dirty="0"/>
              <a:t>                  </a:t>
            </a:r>
          </a:p>
          <a:p>
            <a:r>
              <a:rPr lang="en-US" sz="2200" b="1" dirty="0"/>
              <a:t>int </a:t>
            </a:r>
            <a:r>
              <a:rPr lang="en-US" sz="2200" b="1" dirty="0" err="1"/>
              <a:t>i</a:t>
            </a:r>
            <a:r>
              <a:rPr lang="en-US" sz="2200" b="1" dirty="0"/>
              <a:t>;</a:t>
            </a:r>
            <a:r>
              <a:rPr lang="en-US" b="1" dirty="0"/>
              <a:t>           </a:t>
            </a:r>
          </a:p>
          <a:p>
            <a:r>
              <a:rPr lang="en-US" b="1" dirty="0"/>
              <a:t>                                            </a:t>
            </a:r>
            <a:r>
              <a:rPr lang="fr-FR" b="1" dirty="0">
                <a:solidFill>
                  <a:srgbClr val="FF0000"/>
                </a:solidFill>
              </a:rPr>
              <a:t>/*  il est recommandé suite à l’ouverture d’un fichier de faire ce test. NULL 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est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une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constante</a:t>
            </a:r>
            <a:r>
              <a:rPr lang="en-US" b="1" dirty="0">
                <a:solidFill>
                  <a:srgbClr val="FF0000"/>
                </a:solidFill>
              </a:rPr>
              <a:t> du C qui </a:t>
            </a:r>
            <a:r>
              <a:rPr lang="en-US" b="1" dirty="0" err="1">
                <a:solidFill>
                  <a:srgbClr val="FF0000"/>
                </a:solidFill>
              </a:rPr>
              <a:t>vaut</a:t>
            </a:r>
            <a:r>
              <a:rPr lang="en-US" b="1" dirty="0">
                <a:solidFill>
                  <a:srgbClr val="FF0000"/>
                </a:solidFill>
              </a:rPr>
              <a:t> zero.*/</a:t>
            </a:r>
          </a:p>
          <a:p>
            <a:r>
              <a:rPr lang="en-US" sz="2200" b="1" dirty="0"/>
              <a:t> </a:t>
            </a:r>
            <a:r>
              <a:rPr lang="fr-FR" sz="2200" b="1" dirty="0"/>
              <a:t>if (</a:t>
            </a:r>
            <a:r>
              <a:rPr lang="fr-FR" sz="2200" b="1" dirty="0" err="1"/>
              <a:t>fp</a:t>
            </a:r>
            <a:r>
              <a:rPr lang="fr-FR" sz="2200" b="1" dirty="0"/>
              <a:t>==NULL)</a:t>
            </a:r>
            <a:r>
              <a:rPr lang="fr-FR" b="1" dirty="0"/>
              <a:t> </a:t>
            </a:r>
          </a:p>
          <a:p>
            <a:r>
              <a:rPr lang="en-US" b="1" dirty="0"/>
              <a:t>                                                                                                       </a:t>
            </a:r>
            <a:r>
              <a:rPr lang="fr-FR" b="1" dirty="0">
                <a:solidFill>
                  <a:srgbClr val="FF0000"/>
                </a:solidFill>
              </a:rPr>
              <a:t>/*si le message ne s’affiche pas; l’ouverture du fichier a réussi.*/</a:t>
            </a:r>
          </a:p>
          <a:p>
            <a:r>
              <a:rPr lang="fr-FR" b="1" dirty="0"/>
              <a:t> </a:t>
            </a:r>
            <a:r>
              <a:rPr lang="fr-FR" sz="2200" b="1" dirty="0"/>
              <a:t>printf ("erreur de création de fichier\n") </a:t>
            </a:r>
            <a:r>
              <a:rPr lang="fr-FR" b="1" dirty="0"/>
              <a:t>; </a:t>
            </a:r>
          </a:p>
          <a:p>
            <a:r>
              <a:rPr lang="en-US" sz="2200" b="1" dirty="0"/>
              <a:t>   else    </a:t>
            </a:r>
            <a:endParaRPr lang="fr-FR" sz="2200" b="1" dirty="0"/>
          </a:p>
          <a:p>
            <a:r>
              <a:rPr lang="en-US" sz="2200" b="1" dirty="0"/>
              <a:t>       for (</a:t>
            </a:r>
            <a:r>
              <a:rPr lang="en-US" sz="2200" b="1" dirty="0" err="1"/>
              <a:t>i</a:t>
            </a:r>
            <a:r>
              <a:rPr lang="en-US" sz="2200" b="1" dirty="0"/>
              <a:t>=0 ;</a:t>
            </a:r>
            <a:r>
              <a:rPr lang="en-US" sz="2200" b="1" dirty="0" err="1"/>
              <a:t>i</a:t>
            </a:r>
            <a:r>
              <a:rPr lang="en-US" sz="2200" b="1" dirty="0"/>
              <a:t>&lt;</a:t>
            </a:r>
            <a:r>
              <a:rPr lang="en-US" sz="2200" b="1" dirty="0" err="1"/>
              <a:t>taille</a:t>
            </a:r>
            <a:r>
              <a:rPr lang="en-US" sz="2200" b="1" dirty="0"/>
              <a:t> ;</a:t>
            </a:r>
            <a:r>
              <a:rPr lang="en-US" sz="2200" b="1" dirty="0" err="1"/>
              <a:t>i</a:t>
            </a:r>
            <a:r>
              <a:rPr lang="en-US" sz="2200" b="1" dirty="0"/>
              <a:t>++)</a:t>
            </a:r>
            <a:endParaRPr lang="fr-FR" sz="2200" b="1" dirty="0"/>
          </a:p>
          <a:p>
            <a:r>
              <a:rPr lang="en-US" b="1" dirty="0"/>
              <a:t>                                                                       </a:t>
            </a:r>
            <a:r>
              <a:rPr lang="en-US" b="1" dirty="0">
                <a:solidFill>
                  <a:srgbClr val="FF0000"/>
                </a:solidFill>
              </a:rPr>
              <a:t>/*   </a:t>
            </a:r>
            <a:r>
              <a:rPr lang="en-US" b="1" dirty="0" err="1">
                <a:solidFill>
                  <a:srgbClr val="FF0000"/>
                </a:solidFill>
              </a:rPr>
              <a:t>écriture</a:t>
            </a:r>
            <a:r>
              <a:rPr lang="en-US" b="1" dirty="0">
                <a:solidFill>
                  <a:srgbClr val="FF0000"/>
                </a:solidFill>
              </a:rPr>
              <a:t> des </a:t>
            </a:r>
            <a:r>
              <a:rPr lang="en-US" b="1" dirty="0" err="1">
                <a:solidFill>
                  <a:srgbClr val="FF0000"/>
                </a:solidFill>
              </a:rPr>
              <a:t>éléments</a:t>
            </a:r>
            <a:r>
              <a:rPr lang="en-US" b="1" dirty="0">
                <a:solidFill>
                  <a:srgbClr val="FF0000"/>
                </a:solidFill>
              </a:rPr>
              <a:t> du tableau dans le </a:t>
            </a:r>
            <a:r>
              <a:rPr lang="en-US" b="1" dirty="0" err="1">
                <a:solidFill>
                  <a:srgbClr val="FF0000"/>
                </a:solidFill>
              </a:rPr>
              <a:t>fichier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texte</a:t>
            </a:r>
            <a:r>
              <a:rPr lang="en-US" b="1" dirty="0">
                <a:solidFill>
                  <a:srgbClr val="FF0000"/>
                </a:solidFill>
              </a:rPr>
              <a:t> float.txt */</a:t>
            </a:r>
            <a:endParaRPr lang="fr-FR" b="1" dirty="0">
              <a:solidFill>
                <a:srgbClr val="FF0000"/>
              </a:solidFill>
            </a:endParaRPr>
          </a:p>
          <a:p>
            <a:r>
              <a:rPr lang="fr-FR" sz="2200" b="1" dirty="0"/>
              <a:t>       </a:t>
            </a:r>
            <a:r>
              <a:rPr lang="en-US" sz="2200" b="1" dirty="0" err="1"/>
              <a:t>fprintf</a:t>
            </a:r>
            <a:r>
              <a:rPr lang="en-US" sz="2200" b="1" dirty="0"/>
              <a:t>(</a:t>
            </a:r>
            <a:r>
              <a:rPr lang="en-US" sz="2200" b="1" dirty="0" err="1"/>
              <a:t>fp</a:t>
            </a:r>
            <a:r>
              <a:rPr lang="en-US" sz="2200" b="1" dirty="0"/>
              <a:t>, "%f\</a:t>
            </a:r>
            <a:r>
              <a:rPr lang="en-US" sz="2200" b="1" dirty="0" err="1"/>
              <a:t>n",t</a:t>
            </a:r>
            <a:r>
              <a:rPr lang="en-US" sz="2200" b="1" dirty="0"/>
              <a:t>[</a:t>
            </a:r>
            <a:r>
              <a:rPr lang="en-US" sz="2200" b="1" dirty="0" err="1"/>
              <a:t>i</a:t>
            </a:r>
            <a:r>
              <a:rPr lang="en-US" sz="2200" b="1" dirty="0"/>
              <a:t>]);</a:t>
            </a:r>
          </a:p>
          <a:p>
            <a:r>
              <a:rPr lang="en-US" b="1" dirty="0"/>
              <a:t>                                           </a:t>
            </a:r>
            <a:r>
              <a:rPr lang="en-US" b="1" dirty="0">
                <a:solidFill>
                  <a:srgbClr val="FF0000"/>
                </a:solidFill>
              </a:rPr>
              <a:t>/*Tout </a:t>
            </a:r>
            <a:r>
              <a:rPr lang="en-US" b="1" dirty="0" err="1">
                <a:solidFill>
                  <a:srgbClr val="FF0000"/>
                </a:solidFill>
              </a:rPr>
              <a:t>fichier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ouvert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doit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etre</a:t>
            </a:r>
            <a:r>
              <a:rPr lang="en-US" b="1" dirty="0">
                <a:solidFill>
                  <a:srgbClr val="FF0000"/>
                </a:solidFill>
              </a:rPr>
              <a:t> fermé après usage par la function </a:t>
            </a:r>
            <a:r>
              <a:rPr lang="en-US" b="1" dirty="0" err="1">
                <a:solidFill>
                  <a:srgbClr val="FF0000"/>
                </a:solidFill>
              </a:rPr>
              <a:t>fclose</a:t>
            </a:r>
            <a:r>
              <a:rPr lang="en-US" b="1" dirty="0">
                <a:solidFill>
                  <a:srgbClr val="FF0000"/>
                </a:solidFill>
              </a:rPr>
              <a:t>() </a:t>
            </a:r>
            <a:r>
              <a:rPr lang="en-US" b="1" dirty="0" err="1">
                <a:solidFill>
                  <a:srgbClr val="FF0000"/>
                </a:solidFill>
              </a:rPr>
              <a:t>contenue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elle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aussi</a:t>
            </a:r>
            <a:r>
              <a:rPr lang="en-US" b="1" dirty="0">
                <a:solidFill>
                  <a:srgbClr val="FF0000"/>
                </a:solidFill>
              </a:rPr>
              <a:t> dans le </a:t>
            </a:r>
            <a:r>
              <a:rPr lang="en-US" b="1" dirty="0" err="1">
                <a:solidFill>
                  <a:srgbClr val="FF0000"/>
                </a:solidFill>
              </a:rPr>
              <a:t>fichier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entete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stdio.h</a:t>
            </a:r>
            <a:r>
              <a:rPr lang="en-US" b="1" dirty="0">
                <a:solidFill>
                  <a:srgbClr val="FF0000"/>
                </a:solidFill>
              </a:rPr>
              <a:t>.*/</a:t>
            </a:r>
          </a:p>
          <a:p>
            <a:r>
              <a:rPr lang="en-US" sz="2200" b="1" dirty="0"/>
              <a:t>    </a:t>
            </a:r>
            <a:r>
              <a:rPr lang="en-US" sz="2200" b="1" dirty="0" err="1"/>
              <a:t>fclose</a:t>
            </a:r>
            <a:r>
              <a:rPr lang="en-US" sz="2200" b="1" dirty="0"/>
              <a:t>(</a:t>
            </a:r>
            <a:r>
              <a:rPr lang="en-US" sz="2200" b="1" dirty="0" err="1"/>
              <a:t>fp</a:t>
            </a:r>
            <a:r>
              <a:rPr lang="en-US" sz="2200" b="1" dirty="0"/>
              <a:t>);                                    </a:t>
            </a:r>
          </a:p>
          <a:p>
            <a:r>
              <a:rPr lang="fr-FR" b="1" dirty="0"/>
              <a:t>}</a:t>
            </a:r>
          </a:p>
          <a:p>
            <a:r>
              <a:rPr lang="fr-FR" b="1" dirty="0"/>
              <a:t> </a:t>
            </a:r>
            <a:endParaRPr lang="fr-FR" dirty="0"/>
          </a:p>
          <a:p>
            <a:endParaRPr lang="fr-FR" dirty="0"/>
          </a:p>
        </p:txBody>
      </p:sp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49E94668-4915-4069-B480-76FF30EF667F}"/>
              </a:ext>
            </a:extLst>
          </p:cNvPr>
          <p:cNvCxnSpPr/>
          <p:nvPr/>
        </p:nvCxnSpPr>
        <p:spPr>
          <a:xfrm flipH="1">
            <a:off x="3707824" y="840683"/>
            <a:ext cx="457200" cy="1662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AC20370A-4BD3-46DE-9D53-F292D108E88F}"/>
              </a:ext>
            </a:extLst>
          </p:cNvPr>
          <p:cNvCxnSpPr>
            <a:cxnSpLocks/>
          </p:cNvCxnSpPr>
          <p:nvPr/>
        </p:nvCxnSpPr>
        <p:spPr>
          <a:xfrm flipH="1">
            <a:off x="2403761" y="2190753"/>
            <a:ext cx="415628" cy="1073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18702EEA-3717-4D60-8E78-0B747162ABDF}"/>
              </a:ext>
            </a:extLst>
          </p:cNvPr>
          <p:cNvCxnSpPr>
            <a:cxnSpLocks/>
          </p:cNvCxnSpPr>
          <p:nvPr/>
        </p:nvCxnSpPr>
        <p:spPr>
          <a:xfrm flipH="1">
            <a:off x="2450921" y="2637555"/>
            <a:ext cx="1388921" cy="4468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1DA7E1D7-0D65-4971-B79B-3EFCD94897B7}"/>
              </a:ext>
            </a:extLst>
          </p:cNvPr>
          <p:cNvCxnSpPr>
            <a:cxnSpLocks/>
          </p:cNvCxnSpPr>
          <p:nvPr/>
        </p:nvCxnSpPr>
        <p:spPr>
          <a:xfrm flipH="1">
            <a:off x="2866549" y="4025617"/>
            <a:ext cx="415635" cy="1385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54874DCC-E755-43DA-9AA0-45C1ADDE8ED1}"/>
              </a:ext>
            </a:extLst>
          </p:cNvPr>
          <p:cNvCxnSpPr>
            <a:cxnSpLocks/>
          </p:cNvCxnSpPr>
          <p:nvPr/>
        </p:nvCxnSpPr>
        <p:spPr>
          <a:xfrm flipH="1">
            <a:off x="4957949" y="4540993"/>
            <a:ext cx="443344" cy="1246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CF94C3D5-4BD0-4F28-828E-836B6E3F4BA6}"/>
              </a:ext>
            </a:extLst>
          </p:cNvPr>
          <p:cNvCxnSpPr/>
          <p:nvPr/>
        </p:nvCxnSpPr>
        <p:spPr>
          <a:xfrm flipH="1">
            <a:off x="3758048" y="5541817"/>
            <a:ext cx="457200" cy="1662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10F7C8D0-E131-4F40-9BDA-EAA818145ED7}"/>
              </a:ext>
            </a:extLst>
          </p:cNvPr>
          <p:cNvCxnSpPr>
            <a:cxnSpLocks/>
          </p:cNvCxnSpPr>
          <p:nvPr/>
        </p:nvCxnSpPr>
        <p:spPr>
          <a:xfrm flipH="1">
            <a:off x="2819389" y="6113485"/>
            <a:ext cx="457200" cy="2078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7614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3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4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4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4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4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4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4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6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6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7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7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7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nodeType="withEffect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7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7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7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nodeType="withEffect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7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7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7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7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7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7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nodeType="withEffect">
                                  <p:stCondLst>
                                    <p:cond delay="9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nodeType="withEffect">
                                  <p:stCondLst>
                                    <p:cond delay="75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9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9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9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9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9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9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42" presetClass="entr" presetSubtype="0" fill="hold" nodeType="withEffect">
                                  <p:stCondLst>
                                    <p:cond delay="105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2" presetClass="entr" presetSubtype="0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1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1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1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42" presetClass="entr" presetSubtype="0" fill="hold" nodeType="with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2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2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2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2" presetClass="entr" presetSubtype="0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2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2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2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42" presetClass="entr" presetSubtype="0" fill="hold" nodeType="withEffect">
                                  <p:stCondLst>
                                    <p:cond delay="125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30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30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30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42" presetClass="entr" presetSubtype="0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3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3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3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42" presetClass="entr" presetSubtype="0" fill="hold" nodeType="withEffect">
                                  <p:stCondLst>
                                    <p:cond delay="135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40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40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40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42" presetClass="entr" presetSubtype="0" fill="hold" nodeType="withEffect">
                                  <p:stCondLst>
                                    <p:cond delay="145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4000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40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40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42" presetClass="entr" presetSubtype="0" fill="hold" nodeType="withEffect">
                                  <p:stCondLst>
                                    <p:cond delay="145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42" presetClass="entr" presetSubtype="0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55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55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55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42" presetClass="entr" presetSubtype="0" fill="hold" nodeType="withEffect">
                                  <p:stCondLst>
                                    <p:cond delay="155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6000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60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60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42" presetClass="entr" presetSubtype="0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6000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6000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6000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CB6AFA9-9038-4C28-8B00-B1FC7A101F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7127" y="0"/>
            <a:ext cx="10584873" cy="6858000"/>
          </a:xfrm>
        </p:spPr>
        <p:txBody>
          <a:bodyPr>
            <a:normAutofit fontScale="92500" lnSpcReduction="20000"/>
          </a:bodyPr>
          <a:lstStyle/>
          <a:p>
            <a:r>
              <a:rPr lang="fr-FR" b="1" u="sng" dirty="0"/>
              <a:t>Exemple d’exécution de la fonction </a:t>
            </a:r>
            <a:endParaRPr lang="fr-FR" dirty="0"/>
          </a:p>
          <a:p>
            <a:r>
              <a:rPr lang="fr-FR" dirty="0">
                <a:solidFill>
                  <a:srgbClr val="FF0000"/>
                </a:solidFill>
              </a:rPr>
              <a:t>/* programme principal*/ </a:t>
            </a:r>
          </a:p>
          <a:p>
            <a:r>
              <a:rPr lang="fr-FR" b="1" dirty="0" err="1"/>
              <a:t>int</a:t>
            </a:r>
            <a:r>
              <a:rPr lang="fr-FR" b="1" dirty="0"/>
              <a:t> main()</a:t>
            </a:r>
            <a:endParaRPr lang="fr-FR" dirty="0"/>
          </a:p>
          <a:p>
            <a:r>
              <a:rPr lang="fr-FR" b="1" dirty="0"/>
              <a:t>{</a:t>
            </a:r>
            <a:endParaRPr lang="fr-FR" dirty="0"/>
          </a:p>
          <a:p>
            <a:r>
              <a:rPr lang="fr-FR" b="1" dirty="0"/>
              <a:t>  </a:t>
            </a:r>
            <a:r>
              <a:rPr lang="fr-FR" b="1" dirty="0" err="1"/>
              <a:t>float</a:t>
            </a:r>
            <a:r>
              <a:rPr lang="fr-FR" b="1" dirty="0"/>
              <a:t> t[5]={1.5,2.8,3.0,4.7,5.6}; </a:t>
            </a:r>
            <a:r>
              <a:rPr lang="fr-FR" dirty="0">
                <a:solidFill>
                  <a:srgbClr val="FF0000"/>
                </a:solidFill>
              </a:rPr>
              <a:t>/* exemple de tableau à 5 éléments </a:t>
            </a:r>
            <a:r>
              <a:rPr lang="fr-FR" dirty="0" err="1">
                <a:solidFill>
                  <a:srgbClr val="FF0000"/>
                </a:solidFill>
              </a:rPr>
              <a:t>reels</a:t>
            </a:r>
            <a:r>
              <a:rPr lang="fr-FR" dirty="0">
                <a:solidFill>
                  <a:srgbClr val="FF0000"/>
                </a:solidFill>
              </a:rPr>
              <a:t>*/</a:t>
            </a:r>
          </a:p>
          <a:p>
            <a:r>
              <a:rPr lang="fr-FR" b="1" dirty="0"/>
              <a:t>  </a:t>
            </a:r>
            <a:r>
              <a:rPr lang="fr-FR" b="1" dirty="0" err="1"/>
              <a:t>int</a:t>
            </a:r>
            <a:r>
              <a:rPr lang="fr-FR" b="1" dirty="0"/>
              <a:t> taille = 5;</a:t>
            </a:r>
            <a:endParaRPr lang="fr-FR" dirty="0"/>
          </a:p>
          <a:p>
            <a:r>
              <a:rPr lang="fr-FR" b="1" dirty="0"/>
              <a:t>    </a:t>
            </a:r>
            <a:r>
              <a:rPr lang="fr-FR" b="1" dirty="0" err="1"/>
              <a:t>sauvefloat</a:t>
            </a:r>
            <a:r>
              <a:rPr lang="fr-FR" b="1" dirty="0"/>
              <a:t>(</a:t>
            </a:r>
            <a:r>
              <a:rPr lang="fr-FR" b="1" dirty="0" err="1"/>
              <a:t>t,taille</a:t>
            </a:r>
            <a:r>
              <a:rPr lang="fr-FR" b="1" dirty="0"/>
              <a:t>);  </a:t>
            </a:r>
            <a:r>
              <a:rPr lang="fr-FR" dirty="0">
                <a:solidFill>
                  <a:srgbClr val="FF0000"/>
                </a:solidFill>
              </a:rPr>
              <a:t>/* Appel de la fonction*/</a:t>
            </a:r>
          </a:p>
          <a:p>
            <a:r>
              <a:rPr lang="fr-FR" b="1" dirty="0"/>
              <a:t>  return 0;   </a:t>
            </a:r>
            <a:endParaRPr lang="fr-FR" dirty="0"/>
          </a:p>
          <a:p>
            <a:r>
              <a:rPr lang="fr-FR" b="1" dirty="0"/>
              <a:t>}    </a:t>
            </a:r>
          </a:p>
          <a:p>
            <a:r>
              <a:rPr lang="fr-FR" sz="2600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Résultat de l’</a:t>
            </a:r>
            <a:r>
              <a:rPr lang="fr-FR" sz="2600" u="sng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execution</a:t>
            </a:r>
            <a:endParaRPr lang="fr-FR" sz="2600" u="sng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b="1" dirty="0"/>
              <a:t>Float.txt </a:t>
            </a:r>
            <a:endParaRPr lang="fr-FR" dirty="0"/>
          </a:p>
          <a:p>
            <a:r>
              <a:rPr lang="fr-FR" b="1" dirty="0"/>
              <a:t>1.500000</a:t>
            </a:r>
            <a:endParaRPr lang="fr-FR" dirty="0"/>
          </a:p>
          <a:p>
            <a:r>
              <a:rPr lang="fr-FR" b="1" dirty="0"/>
              <a:t>2.800000</a:t>
            </a:r>
            <a:endParaRPr lang="fr-FR" dirty="0"/>
          </a:p>
          <a:p>
            <a:r>
              <a:rPr lang="fr-FR" b="1" dirty="0"/>
              <a:t>3.000000</a:t>
            </a:r>
            <a:endParaRPr lang="fr-FR" dirty="0"/>
          </a:p>
          <a:p>
            <a:r>
              <a:rPr lang="fr-FR" b="1" dirty="0"/>
              <a:t>4.700000</a:t>
            </a:r>
            <a:endParaRPr lang="fr-FR" dirty="0"/>
          </a:p>
          <a:p>
            <a:r>
              <a:rPr lang="fr-FR" b="1" dirty="0"/>
              <a:t>5.600000</a:t>
            </a:r>
            <a:endParaRPr lang="fr-FR" dirty="0"/>
          </a:p>
          <a:p>
            <a:r>
              <a:rPr lang="fr-FR" b="1" dirty="0"/>
              <a:t> </a:t>
            </a:r>
            <a:endParaRPr lang="fr-FR" dirty="0"/>
          </a:p>
          <a:p>
            <a:r>
              <a:rPr lang="fr-FR" dirty="0"/>
              <a:t>                                                                                                                  </a:t>
            </a:r>
          </a:p>
          <a:p>
            <a:r>
              <a:rPr lang="fr-FR" dirty="0"/>
              <a:t>                                                                                     </a:t>
            </a:r>
          </a:p>
          <a:p>
            <a:r>
              <a:rPr lang="fr-FR" dirty="0"/>
              <a:t>                          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A403A0-C494-4EB1-8961-486BBEFE7F94}"/>
              </a:ext>
            </a:extLst>
          </p:cNvPr>
          <p:cNvSpPr/>
          <p:nvPr/>
        </p:nvSpPr>
        <p:spPr>
          <a:xfrm>
            <a:off x="1953491" y="5334000"/>
            <a:ext cx="6137564" cy="1524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 </a:t>
            </a:r>
            <a:r>
              <a:rPr lang="en-US" dirty="0">
                <a:solidFill>
                  <a:srgbClr val="00B050"/>
                </a:solidFill>
              </a:rPr>
              <a:t>...Program finished with exit code 0                                                                               </a:t>
            </a:r>
          </a:p>
          <a:p>
            <a:pPr algn="ctr"/>
            <a:r>
              <a:rPr lang="en-US" dirty="0">
                <a:solidFill>
                  <a:srgbClr val="00B050"/>
                </a:solidFill>
              </a:rPr>
              <a:t>Press ENTER to exit console. </a:t>
            </a:r>
            <a:endParaRPr lang="fr-FR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889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3CAA81A3-4DC7-4602-8C96-7984B469EB2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620982" y="222811"/>
            <a:ext cx="10335492" cy="6201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altLang="fr-FR" sz="1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EXERCICE 2: SOLUTION</a:t>
            </a:r>
            <a:endParaRPr kumimoji="0" lang="fr-FR" altLang="fr-FR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a/</a:t>
            </a:r>
            <a:endParaRPr kumimoji="0" lang="fr-FR" altLang="fr-FR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#include&lt;</a:t>
            </a:r>
            <a:r>
              <a:rPr kumimoji="0" lang="en-US" altLang="fr-FR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stdio.h</a:t>
            </a:r>
            <a:r>
              <a:rPr kumimoji="0" lang="en-US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&gt;</a:t>
            </a:r>
            <a:endParaRPr kumimoji="0" lang="fr-FR" altLang="fr-FR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#define </a:t>
            </a:r>
            <a:r>
              <a:rPr kumimoji="0" lang="en-US" altLang="fr-FR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fichier</a:t>
            </a:r>
            <a:r>
              <a:rPr kumimoji="0" lang="en-US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"poids.txt" </a:t>
            </a:r>
            <a:endParaRPr kumimoji="0" lang="fr-FR" altLang="fr-FR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#</a:t>
            </a:r>
            <a:r>
              <a:rPr kumimoji="0" lang="en-US" altLang="fr-FR" sz="1200" b="1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define </a:t>
            </a:r>
            <a:r>
              <a:rPr kumimoji="0" lang="en-US" altLang="fr-FR" sz="1200" b="1" i="0" u="none" strike="noStrike" cap="none" normalizeH="0" baseline="0" dirty="0" err="1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nb_elem_maxi</a:t>
            </a:r>
            <a:r>
              <a:rPr kumimoji="0" lang="en-US" altLang="fr-FR" sz="1200" b="1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fr-FR" sz="1200" b="1" i="0" u="none" strike="noStrike" cap="none" normalizeH="0" baseline="0" dirty="0" bmk="_Hlk37851272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200</a:t>
            </a:r>
            <a:r>
              <a:rPr kumimoji="0" lang="en-US" altLang="fr-FR" sz="1000" b="0" i="0" u="none" strike="noStrike" cap="none" normalizeH="0" baseline="0" dirty="0" bmk="_Hlk37851272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kumimoji="0" lang="en-US" altLang="fr-FR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/* la</a:t>
            </a:r>
            <a:r>
              <a:rPr kumimoji="0" lang="fr-FR" altLang="fr-FR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constante symbolique </a:t>
            </a:r>
            <a:r>
              <a:rPr kumimoji="0" lang="en-US" altLang="fr-FR" sz="11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nb_elem_maxi</a:t>
            </a:r>
            <a:r>
              <a:rPr kumimoji="0" lang="en-US" altLang="fr-FR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fr-FR" altLang="fr-FR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indique le nombre </a:t>
            </a:r>
            <a:endParaRPr kumimoji="0" lang="fr-FR" altLang="fr-FR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fr-FR" altLang="fr-FR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d'éléments du tableau elle n’a pas de type explicite*/</a:t>
            </a:r>
            <a:endParaRPr kumimoji="0" lang="fr-FR" altLang="fr-FR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 main()</a:t>
            </a:r>
            <a:endParaRPr kumimoji="0" lang="fr-FR" altLang="fr-FR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{  </a:t>
            </a:r>
            <a:endParaRPr kumimoji="0" lang="fr-FR" altLang="fr-FR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FILE *</a:t>
            </a:r>
            <a:r>
              <a:rPr kumimoji="0" lang="en-US" altLang="fr-FR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fp</a:t>
            </a:r>
            <a:r>
              <a:rPr kumimoji="0" lang="en-US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;</a:t>
            </a:r>
            <a:endParaRPr kumimoji="0" lang="fr-FR" altLang="fr-FR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 t[</a:t>
            </a:r>
            <a:r>
              <a:rPr kumimoji="0" lang="en-US" altLang="fr-FR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nb_elem_maxi</a:t>
            </a:r>
            <a:r>
              <a:rPr kumimoji="0" lang="en-US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],</a:t>
            </a:r>
            <a:r>
              <a:rPr kumimoji="0" lang="en-US" altLang="fr-FR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i,somme</a:t>
            </a:r>
            <a:r>
              <a:rPr kumimoji="0" lang="en-US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;</a:t>
            </a:r>
            <a:endParaRPr kumimoji="0" lang="en-US" altLang="fr-FR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Unicode MS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altLang="fr-FR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  <a:ea typeface="Calibri" panose="020F0502020204030204" pitchFamily="34" charset="0"/>
                <a:cs typeface="Calibri" panose="020F0502020204030204" pitchFamily="34" charset="0"/>
              </a:rPr>
              <a:t>fp</a:t>
            </a:r>
            <a:r>
              <a:rPr kumimoji="0" lang="en-US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  <a:ea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kumimoji="0" lang="en-US" altLang="fr-FR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  <a:ea typeface="Calibri" panose="020F0502020204030204" pitchFamily="34" charset="0"/>
                <a:cs typeface="Calibri" panose="020F0502020204030204" pitchFamily="34" charset="0"/>
              </a:rPr>
              <a:t>fopen</a:t>
            </a:r>
            <a:r>
              <a:rPr kumimoji="0" lang="en-US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kumimoji="0" lang="en-US" altLang="fr-FR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  <a:ea typeface="Calibri" panose="020F0502020204030204" pitchFamily="34" charset="0"/>
                <a:cs typeface="Calibri" panose="020F0502020204030204" pitchFamily="34" charset="0"/>
              </a:rPr>
              <a:t>fichier</a:t>
            </a:r>
            <a:r>
              <a:rPr kumimoji="0" lang="en-US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  <a:ea typeface="Calibri" panose="020F0502020204030204" pitchFamily="34" charset="0"/>
                <a:cs typeface="Calibri" panose="020F0502020204030204" pitchFamily="34" charset="0"/>
              </a:rPr>
              <a:t>,"rt") ; </a:t>
            </a:r>
            <a:r>
              <a:rPr kumimoji="0" lang="fr-FR" altLang="fr-FR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urier New" panose="02070309020205020404" pitchFamily="49" charset="0"/>
              </a:rPr>
              <a:t>/* Ouverture du fichier en lecture texte */</a:t>
            </a:r>
            <a:r>
              <a:rPr kumimoji="0" lang="en-US" altLang="fr-FR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  <a:ea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</a:t>
            </a:r>
            <a:endParaRPr kumimoji="0" lang="fr-FR" altLang="fr-FR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 (</a:t>
            </a:r>
            <a:r>
              <a:rPr kumimoji="0" lang="en-US" altLang="fr-FR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fp</a:t>
            </a:r>
            <a:r>
              <a:rPr kumimoji="0" lang="en-US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== NULL)</a:t>
            </a:r>
            <a:endParaRPr kumimoji="0" lang="fr-FR" altLang="fr-FR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{</a:t>
            </a:r>
            <a:endParaRPr kumimoji="0" lang="fr-FR" altLang="fr-FR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altLang="fr-FR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kumimoji="0" lang="en-US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("</a:t>
            </a:r>
            <a:r>
              <a:rPr kumimoji="0" lang="en-US" altLang="fr-FR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Erreur</a:t>
            </a:r>
            <a:r>
              <a:rPr kumimoji="0" lang="en-US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lecture </a:t>
            </a:r>
            <a:r>
              <a:rPr kumimoji="0" lang="en-US" altLang="fr-FR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fichier</a:t>
            </a:r>
            <a:r>
              <a:rPr kumimoji="0" lang="en-US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\n") ;</a:t>
            </a:r>
            <a:endParaRPr kumimoji="0" lang="fr-FR" altLang="fr-FR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return -1 ;</a:t>
            </a:r>
            <a:endParaRPr kumimoji="0" lang="fr-FR" altLang="fr-FR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}</a:t>
            </a:r>
            <a:endParaRPr kumimoji="0" lang="fr-FR" altLang="fr-FR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altLang="fr-FR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kumimoji="0" lang="en-US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=0 ;</a:t>
            </a:r>
            <a:endParaRPr kumimoji="0" lang="fr-FR" altLang="fr-FR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while (</a:t>
            </a:r>
            <a:r>
              <a:rPr kumimoji="0" lang="en-US" altLang="fr-FR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fscanf</a:t>
            </a:r>
            <a:r>
              <a:rPr kumimoji="0" lang="en-US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kumimoji="0" lang="en-US" altLang="fr-FR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fp</a:t>
            </a:r>
            <a:r>
              <a:rPr kumimoji="0" lang="en-US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,"%</a:t>
            </a:r>
            <a:r>
              <a:rPr kumimoji="0" lang="en-US" altLang="fr-FR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d",&amp;t</a:t>
            </a:r>
            <a:r>
              <a:rPr kumimoji="0" lang="en-US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[</a:t>
            </a:r>
            <a:r>
              <a:rPr kumimoji="0" lang="en-US" altLang="fr-FR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kumimoji="0" lang="en-US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])==1</a:t>
            </a:r>
            <a:r>
              <a:rPr kumimoji="0" lang="en-US" altLang="fr-FR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     </a:t>
            </a:r>
            <a:r>
              <a:rPr kumimoji="0" lang="fr-FR" altLang="fr-FR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urier New" panose="02070309020205020404" pitchFamily="49" charset="0"/>
              </a:rPr>
              <a:t>/* Lecture des données du fichier, par </a:t>
            </a:r>
            <a:r>
              <a:rPr kumimoji="0" lang="fr-FR" altLang="fr-FR" sz="11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urier New" panose="02070309020205020404" pitchFamily="49" charset="0"/>
              </a:rPr>
              <a:t>fscanf</a:t>
            </a:r>
            <a:r>
              <a:rPr kumimoji="0" lang="fr-FR" altLang="fr-FR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urier New" panose="02070309020205020404" pitchFamily="49" charset="0"/>
              </a:rPr>
              <a:t>() qui </a:t>
            </a:r>
            <a:r>
              <a:rPr kumimoji="0" lang="fr-FR" altLang="fr-FR" sz="11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lit et formate une entrée depuis le fichier</a:t>
            </a:r>
            <a:r>
              <a:rPr kumimoji="0" lang="fr-FR" altLang="fr-FR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urier New" panose="02070309020205020404" pitchFamily="49" charset="0"/>
              </a:rPr>
              <a:t> en remplissant le tableau t et cela tant que fin de fichier non atteinte. Le test permet   d’ éviter de lire au delà de la limite du fichier */                                                                                                                                                  </a:t>
            </a:r>
            <a:endParaRPr kumimoji="0" lang="fr-FR" altLang="fr-FR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altLang="fr-FR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kumimoji="0" lang="en-US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++;</a:t>
            </a:r>
            <a:endParaRPr kumimoji="0" lang="fr-FR" altLang="fr-FR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altLang="fr-FR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fclose</a:t>
            </a:r>
            <a:r>
              <a:rPr kumimoji="0" lang="en-US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kumimoji="0" lang="en-US" altLang="fr-FR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fp</a:t>
            </a:r>
            <a:r>
              <a:rPr kumimoji="0" lang="en-US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);  </a:t>
            </a:r>
            <a:r>
              <a:rPr kumimoji="0" lang="en-US" altLang="fr-FR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fr-FR" altLang="fr-FR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urier New" panose="02070309020205020404" pitchFamily="49" charset="0"/>
              </a:rPr>
              <a:t>/* A ne pas oublier la fermeture du fichier  */</a:t>
            </a:r>
            <a:endParaRPr kumimoji="0" lang="fr-FR" altLang="fr-FR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fr-FR" altLang="fr-FR" sz="1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/* Traitement des données lues */</a:t>
            </a:r>
            <a:endParaRPr kumimoji="0" lang="fr-FR" altLang="fr-FR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altLang="fr-FR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somme</a:t>
            </a:r>
            <a:r>
              <a:rPr kumimoji="0" lang="en-US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=0;</a:t>
            </a:r>
            <a:endParaRPr kumimoji="0" lang="fr-FR" altLang="fr-FR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altLang="fr-FR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kumimoji="0" lang="en-US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--;</a:t>
            </a:r>
            <a:r>
              <a:rPr kumimoji="0" lang="en-US" altLang="fr-FR" sz="1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kumimoji="0" lang="en-US" altLang="fr-FR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/*</a:t>
            </a:r>
            <a:r>
              <a:rPr kumimoji="0" lang="fr-FR" altLang="fr-FR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 décrémente  i pour tomber sur la dernière case du tableau  */</a:t>
            </a:r>
            <a:endParaRPr kumimoji="0" lang="fr-FR" altLang="fr-FR" sz="11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while (</a:t>
            </a:r>
            <a:r>
              <a:rPr kumimoji="0" lang="en-US" altLang="fr-FR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kumimoji="0" lang="en-US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&gt;=0)</a:t>
            </a:r>
            <a:endParaRPr kumimoji="0" lang="fr-FR" altLang="fr-FR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{</a:t>
            </a:r>
            <a:endParaRPr kumimoji="0" lang="fr-FR" altLang="fr-FR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altLang="fr-FR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somme</a:t>
            </a:r>
            <a:r>
              <a:rPr kumimoji="0" lang="en-US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+=t[</a:t>
            </a:r>
            <a:r>
              <a:rPr kumimoji="0" lang="en-US" altLang="fr-FR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kumimoji="0" lang="en-US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];</a:t>
            </a:r>
            <a:endParaRPr kumimoji="0" lang="fr-FR" altLang="fr-FR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altLang="fr-FR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kumimoji="0" lang="en-US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--;   </a:t>
            </a:r>
            <a:endParaRPr kumimoji="0" lang="fr-FR" altLang="fr-FR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}</a:t>
            </a:r>
            <a:endParaRPr kumimoji="0" lang="fr-FR" altLang="fr-FR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altLang="fr-FR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kumimoji="0" lang="en-US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("</a:t>
            </a:r>
            <a:r>
              <a:rPr kumimoji="0" lang="en-US" altLang="fr-FR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moyenne</a:t>
            </a:r>
            <a:r>
              <a:rPr kumimoji="0" lang="en-US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=%f\n",</a:t>
            </a:r>
            <a:r>
              <a:rPr kumimoji="0" lang="en-US" altLang="fr-FR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somme</a:t>
            </a:r>
            <a:r>
              <a:rPr kumimoji="0" lang="en-US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/(float) </a:t>
            </a:r>
            <a:r>
              <a:rPr kumimoji="0" lang="en-US" altLang="fr-FR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nb_elem_maxi</a:t>
            </a:r>
            <a:r>
              <a:rPr kumimoji="0" lang="en-US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kumimoji="0" lang="en-US" altLang="fr-FR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 </a:t>
            </a:r>
            <a:r>
              <a:rPr kumimoji="0" lang="en-US" altLang="fr-FR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/*</a:t>
            </a:r>
            <a:r>
              <a:rPr kumimoji="0" lang="en-US" altLang="fr-FR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kumimoji="0" lang="fr-FR" altLang="fr-FR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Pour éviter la division entière, il faut convertir en réel soit le numérateur, soit le dénominateur, soit les deux ici on a typé en réel le dénominateur */</a:t>
            </a:r>
            <a:endParaRPr kumimoji="0" lang="fr-FR" altLang="fr-FR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return 0 ;</a:t>
            </a:r>
            <a:endParaRPr kumimoji="0" lang="fr-FR" altLang="fr-FR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}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05235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4F128B0-4FC4-437C-B8CE-DBEEE4541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0364" y="0"/>
            <a:ext cx="9634248" cy="6858000"/>
          </a:xfrm>
        </p:spPr>
        <p:txBody>
          <a:bodyPr>
            <a:normAutofit/>
          </a:bodyPr>
          <a:lstStyle/>
          <a:p>
            <a:r>
              <a:rPr lang="fr-FR" b="1" dirty="0"/>
              <a:t>Exemple d’exécution sur le fichier poids.txt comportant 5 valeurs statistiques</a:t>
            </a:r>
            <a:endParaRPr lang="fr-FR" dirty="0"/>
          </a:p>
          <a:p>
            <a:r>
              <a:rPr lang="fr-FR" b="1" dirty="0"/>
              <a:t>On change juste la directive</a:t>
            </a:r>
            <a:r>
              <a:rPr lang="fr-FR" dirty="0"/>
              <a:t> </a:t>
            </a:r>
            <a:r>
              <a:rPr lang="en-US" b="1" dirty="0"/>
              <a:t>#define </a:t>
            </a:r>
            <a:r>
              <a:rPr lang="en-US" b="1" dirty="0" err="1"/>
              <a:t>nb_elem_maxi</a:t>
            </a:r>
            <a:r>
              <a:rPr lang="en-US" b="1" dirty="0"/>
              <a:t> 5</a:t>
            </a:r>
            <a:endParaRPr lang="fr-FR" dirty="0"/>
          </a:p>
          <a:p>
            <a:r>
              <a:rPr lang="fr-FR" b="1" dirty="0"/>
              <a:t>poids.txt</a:t>
            </a:r>
            <a:endParaRPr lang="fr-FR" dirty="0"/>
          </a:p>
          <a:p>
            <a:r>
              <a:rPr lang="fr-FR" b="1" dirty="0"/>
              <a:t>10</a:t>
            </a:r>
            <a:endParaRPr lang="fr-FR" dirty="0"/>
          </a:p>
          <a:p>
            <a:r>
              <a:rPr lang="fr-FR" b="1" dirty="0"/>
              <a:t>20</a:t>
            </a:r>
            <a:endParaRPr lang="fr-FR" dirty="0"/>
          </a:p>
          <a:p>
            <a:r>
              <a:rPr lang="fr-FR" b="1" dirty="0"/>
              <a:t>30</a:t>
            </a:r>
            <a:endParaRPr lang="fr-FR" dirty="0"/>
          </a:p>
          <a:p>
            <a:r>
              <a:rPr lang="fr-FR" b="1" dirty="0"/>
              <a:t>40</a:t>
            </a:r>
            <a:endParaRPr lang="fr-FR" dirty="0"/>
          </a:p>
          <a:p>
            <a:r>
              <a:rPr lang="fr-FR" b="1" dirty="0"/>
              <a:t>50</a:t>
            </a:r>
          </a:p>
          <a:p>
            <a:r>
              <a:rPr lang="fr-FR" b="1" u="sng" dirty="0"/>
              <a:t>Résultat de l’exécution</a:t>
            </a:r>
            <a:endParaRPr lang="fr-FR" dirty="0"/>
          </a:p>
          <a:p>
            <a:r>
              <a:rPr lang="fr-FR" dirty="0"/>
              <a:t>moyenne=30.000000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</a:t>
            </a:r>
          </a:p>
          <a:p>
            <a:r>
              <a:rPr lang="fr-FR" dirty="0"/>
              <a:t>                                                                                                                   </a:t>
            </a:r>
          </a:p>
          <a:p>
            <a:r>
              <a:rPr lang="fr-FR" dirty="0"/>
              <a:t> </a:t>
            </a:r>
          </a:p>
          <a:p>
            <a:endParaRPr lang="fr-F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DDCEDAE-4433-41A7-BDE6-BFAB5C8DB774}"/>
              </a:ext>
            </a:extLst>
          </p:cNvPr>
          <p:cNvSpPr/>
          <p:nvPr/>
        </p:nvSpPr>
        <p:spPr>
          <a:xfrm>
            <a:off x="2174949" y="4600348"/>
            <a:ext cx="6504603" cy="163696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           ...Program finished with exit code 0                                                                               </a:t>
            </a:r>
          </a:p>
          <a:p>
            <a:pPr algn="ctr"/>
            <a:r>
              <a:rPr lang="en-US" dirty="0">
                <a:solidFill>
                  <a:srgbClr val="00B050"/>
                </a:solidFill>
              </a:rPr>
              <a:t>Press ENTER to exit console.</a:t>
            </a:r>
            <a:r>
              <a:rPr lang="en-US" dirty="0"/>
              <a:t>  </a:t>
            </a:r>
          </a:p>
        </p:txBody>
      </p:sp>
    </p:spTree>
    <p:extLst>
      <p:ext uri="{BB962C8B-B14F-4D97-AF65-F5344CB8AC3E}">
        <p14:creationId xmlns:p14="http://schemas.microsoft.com/office/powerpoint/2010/main" val="111473926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D2BF64-A3B7-4871-843D-4A25ED2A9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5920" y="0"/>
            <a:ext cx="10546080" cy="6858000"/>
          </a:xfrm>
        </p:spPr>
        <p:txBody>
          <a:bodyPr>
            <a:normAutofit fontScale="70000" lnSpcReduction="20000"/>
          </a:bodyPr>
          <a:lstStyle/>
          <a:p>
            <a:r>
              <a:rPr lang="fr-FR" b="1" dirty="0"/>
              <a:t>b/</a:t>
            </a:r>
            <a:endParaRPr lang="fr-FR" dirty="0"/>
          </a:p>
          <a:p>
            <a:r>
              <a:rPr lang="fr-FR" b="1" dirty="0"/>
              <a:t>#</a:t>
            </a:r>
            <a:r>
              <a:rPr lang="fr-FR" b="1" dirty="0" err="1"/>
              <a:t>include</a:t>
            </a:r>
            <a:r>
              <a:rPr lang="fr-FR" b="1" dirty="0"/>
              <a:t>&lt;</a:t>
            </a:r>
            <a:r>
              <a:rPr lang="fr-FR" b="1" dirty="0" err="1"/>
              <a:t>stdio.h</a:t>
            </a:r>
            <a:r>
              <a:rPr lang="fr-FR" b="1" dirty="0"/>
              <a:t>&gt;</a:t>
            </a:r>
            <a:endParaRPr lang="fr-FR" dirty="0"/>
          </a:p>
          <a:p>
            <a:r>
              <a:rPr lang="fr-FR" b="1" dirty="0"/>
              <a:t>#</a:t>
            </a:r>
            <a:r>
              <a:rPr lang="fr-FR" b="1" dirty="0" err="1"/>
              <a:t>define</a:t>
            </a:r>
            <a:r>
              <a:rPr lang="fr-FR" b="1" dirty="0"/>
              <a:t> fichier "poids.txt" </a:t>
            </a:r>
            <a:endParaRPr lang="fr-FR" dirty="0"/>
          </a:p>
          <a:p>
            <a:r>
              <a:rPr lang="fr-FR" b="1" dirty="0" err="1"/>
              <a:t>int</a:t>
            </a:r>
            <a:r>
              <a:rPr lang="fr-FR" b="1" dirty="0"/>
              <a:t> main()</a:t>
            </a:r>
            <a:endParaRPr lang="fr-FR" dirty="0"/>
          </a:p>
          <a:p>
            <a:r>
              <a:rPr lang="fr-FR" b="1" dirty="0"/>
              <a:t>{</a:t>
            </a:r>
            <a:endParaRPr lang="fr-FR" dirty="0"/>
          </a:p>
          <a:p>
            <a:r>
              <a:rPr lang="fr-FR" b="1" dirty="0"/>
              <a:t>FILE *</a:t>
            </a:r>
            <a:r>
              <a:rPr lang="fr-FR" b="1" dirty="0" err="1"/>
              <a:t>fp</a:t>
            </a:r>
            <a:r>
              <a:rPr lang="fr-FR" b="1" dirty="0"/>
              <a:t>;</a:t>
            </a:r>
            <a:endParaRPr lang="fr-FR" dirty="0"/>
          </a:p>
          <a:p>
            <a:r>
              <a:rPr lang="fr-FR" b="1" dirty="0" err="1"/>
              <a:t>int</a:t>
            </a:r>
            <a:r>
              <a:rPr lang="fr-FR" b="1" dirty="0"/>
              <a:t> t, n, somme;</a:t>
            </a:r>
            <a:endParaRPr lang="fr-FR" dirty="0"/>
          </a:p>
          <a:p>
            <a:r>
              <a:rPr lang="fr-FR" b="1" dirty="0" err="1"/>
              <a:t>fp</a:t>
            </a:r>
            <a:r>
              <a:rPr lang="fr-FR" b="1" dirty="0"/>
              <a:t>=</a:t>
            </a:r>
            <a:r>
              <a:rPr lang="fr-FR" b="1" dirty="0" err="1"/>
              <a:t>fopen</a:t>
            </a:r>
            <a:r>
              <a:rPr lang="fr-FR" b="1" dirty="0"/>
              <a:t>(fichier,"</a:t>
            </a:r>
            <a:r>
              <a:rPr lang="fr-FR" b="1" dirty="0" err="1"/>
              <a:t>rt</a:t>
            </a:r>
            <a:r>
              <a:rPr lang="fr-FR" b="1" dirty="0"/>
              <a:t>") ; </a:t>
            </a:r>
            <a:r>
              <a:rPr lang="fr-FR" sz="1600" b="1" dirty="0">
                <a:solidFill>
                  <a:srgbClr val="FF0000"/>
                </a:solidFill>
              </a:rPr>
              <a:t>/* Ouverture du fichier en lecture texte */</a:t>
            </a:r>
            <a:r>
              <a:rPr lang="fr-FR" b="1" dirty="0"/>
              <a:t>                                                        </a:t>
            </a:r>
            <a:endParaRPr lang="fr-FR" dirty="0"/>
          </a:p>
          <a:p>
            <a:r>
              <a:rPr lang="fr-FR" b="1" dirty="0"/>
              <a:t>if (</a:t>
            </a:r>
            <a:r>
              <a:rPr lang="fr-FR" b="1" dirty="0" err="1"/>
              <a:t>fp</a:t>
            </a:r>
            <a:r>
              <a:rPr lang="fr-FR" b="1" dirty="0"/>
              <a:t> == NULL)</a:t>
            </a:r>
            <a:endParaRPr lang="fr-FR" dirty="0"/>
          </a:p>
          <a:p>
            <a:r>
              <a:rPr lang="fr-FR" b="1" dirty="0"/>
              <a:t>{</a:t>
            </a:r>
            <a:endParaRPr lang="fr-FR" dirty="0"/>
          </a:p>
          <a:p>
            <a:r>
              <a:rPr lang="fr-FR" b="1" dirty="0"/>
              <a:t>printf("Erreur de lecture fichier\n") ;</a:t>
            </a:r>
            <a:endParaRPr lang="fr-FR" dirty="0"/>
          </a:p>
          <a:p>
            <a:r>
              <a:rPr lang="fr-FR" b="1" dirty="0"/>
              <a:t>return -1 ;</a:t>
            </a:r>
            <a:endParaRPr lang="fr-FR" dirty="0"/>
          </a:p>
          <a:p>
            <a:r>
              <a:rPr lang="fr-FR" b="1" dirty="0"/>
              <a:t>}</a:t>
            </a:r>
            <a:endParaRPr lang="fr-FR" dirty="0"/>
          </a:p>
          <a:p>
            <a:r>
              <a:rPr lang="fr-FR" b="1" dirty="0"/>
              <a:t>n=0 ;  </a:t>
            </a:r>
            <a:r>
              <a:rPr lang="fr-FR" sz="1600" b="1" dirty="0">
                <a:solidFill>
                  <a:srgbClr val="FF0000"/>
                </a:solidFill>
              </a:rPr>
              <a:t>/* compteur du nombre de valeurs du fichier */</a:t>
            </a:r>
            <a:endParaRPr lang="fr-FR" sz="1600" dirty="0">
              <a:solidFill>
                <a:srgbClr val="FF0000"/>
              </a:solidFill>
            </a:endParaRPr>
          </a:p>
          <a:p>
            <a:r>
              <a:rPr lang="fr-FR" b="1" dirty="0"/>
              <a:t>somme=0 ;</a:t>
            </a:r>
            <a:endParaRPr lang="fr-FR" dirty="0"/>
          </a:p>
          <a:p>
            <a:r>
              <a:rPr lang="fr-FR" b="1" dirty="0" err="1"/>
              <a:t>while</a:t>
            </a:r>
            <a:r>
              <a:rPr lang="fr-FR" b="1" dirty="0"/>
              <a:t> (</a:t>
            </a:r>
            <a:r>
              <a:rPr lang="fr-FR" b="1" dirty="0" err="1"/>
              <a:t>fscanf</a:t>
            </a:r>
            <a:r>
              <a:rPr lang="fr-FR" b="1" dirty="0"/>
              <a:t>(</a:t>
            </a:r>
            <a:r>
              <a:rPr lang="fr-FR" b="1" dirty="0" err="1"/>
              <a:t>fp</a:t>
            </a:r>
            <a:r>
              <a:rPr lang="fr-FR" b="1" dirty="0"/>
              <a:t>,"%</a:t>
            </a:r>
            <a:r>
              <a:rPr lang="fr-FR" b="1" dirty="0" err="1"/>
              <a:t>d",&amp;t</a:t>
            </a:r>
            <a:r>
              <a:rPr lang="fr-FR" b="1" dirty="0"/>
              <a:t>)==1)  </a:t>
            </a:r>
            <a:r>
              <a:rPr lang="fr-FR" sz="1600" b="1" dirty="0">
                <a:solidFill>
                  <a:srgbClr val="FF0000"/>
                </a:solidFill>
              </a:rPr>
              <a:t>/* l’élément lu du fichier stocké dans la variable t */</a:t>
            </a:r>
            <a:endParaRPr lang="fr-FR" sz="1600" dirty="0">
              <a:solidFill>
                <a:srgbClr val="FF0000"/>
              </a:solidFill>
            </a:endParaRPr>
          </a:p>
          <a:p>
            <a:r>
              <a:rPr lang="fr-FR" b="1" dirty="0"/>
              <a:t>{</a:t>
            </a:r>
            <a:endParaRPr lang="fr-FR" dirty="0"/>
          </a:p>
          <a:p>
            <a:r>
              <a:rPr lang="fr-FR" b="1" dirty="0"/>
              <a:t>somme+=t ;  </a:t>
            </a:r>
            <a:r>
              <a:rPr lang="fr-FR" sz="1600" b="1" dirty="0">
                <a:solidFill>
                  <a:srgbClr val="FF0000"/>
                </a:solidFill>
              </a:rPr>
              <a:t>/* Ajout de l’élément lu du fichier à la variable somme */</a:t>
            </a:r>
            <a:endParaRPr lang="fr-FR" sz="1600" dirty="0">
              <a:solidFill>
                <a:srgbClr val="FF0000"/>
              </a:solidFill>
            </a:endParaRPr>
          </a:p>
          <a:p>
            <a:r>
              <a:rPr lang="fr-FR" b="1" dirty="0"/>
              <a:t>n++ ;   </a:t>
            </a:r>
            <a:r>
              <a:rPr lang="fr-FR" sz="1600" b="1" dirty="0">
                <a:solidFill>
                  <a:srgbClr val="FF0000"/>
                </a:solidFill>
              </a:rPr>
              <a:t>/* Incrémentation du compteur */</a:t>
            </a:r>
          </a:p>
          <a:p>
            <a:r>
              <a:rPr lang="fr-FR" b="1" dirty="0"/>
              <a:t>}</a:t>
            </a:r>
            <a:endParaRPr lang="fr-FR" dirty="0"/>
          </a:p>
          <a:p>
            <a:r>
              <a:rPr lang="fr-FR" b="1" dirty="0" err="1"/>
              <a:t>fclose</a:t>
            </a:r>
            <a:r>
              <a:rPr lang="fr-FR" b="1" dirty="0"/>
              <a:t>(</a:t>
            </a:r>
            <a:r>
              <a:rPr lang="fr-FR" b="1" dirty="0" err="1"/>
              <a:t>fp</a:t>
            </a:r>
            <a:r>
              <a:rPr lang="fr-FR" b="1" dirty="0"/>
              <a:t>) ;</a:t>
            </a:r>
            <a:endParaRPr lang="fr-FR" dirty="0"/>
          </a:p>
          <a:p>
            <a:r>
              <a:rPr lang="fr-FR" b="1" dirty="0"/>
              <a:t>printf("moyenne=%f\</a:t>
            </a:r>
            <a:r>
              <a:rPr lang="fr-FR" b="1" dirty="0" err="1"/>
              <a:t>n",somme</a:t>
            </a:r>
            <a:r>
              <a:rPr lang="fr-FR" b="1" dirty="0"/>
              <a:t>/(</a:t>
            </a:r>
            <a:r>
              <a:rPr lang="fr-FR" b="1" dirty="0" err="1"/>
              <a:t>float</a:t>
            </a:r>
            <a:r>
              <a:rPr lang="fr-FR" b="1" dirty="0"/>
              <a:t>)n) ;</a:t>
            </a:r>
            <a:endParaRPr lang="fr-FR" dirty="0"/>
          </a:p>
          <a:p>
            <a:r>
              <a:rPr lang="fr-FR" b="1" dirty="0"/>
              <a:t>return 0 ;</a:t>
            </a:r>
            <a:endParaRPr lang="fr-FR" dirty="0"/>
          </a:p>
          <a:p>
            <a:r>
              <a:rPr lang="fr-FR" b="1" dirty="0"/>
              <a:t>}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3523210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49EA17-55BA-4C40-8F93-DD9C0AAE1C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3378" y="0"/>
            <a:ext cx="10658622" cy="6858000"/>
          </a:xfrm>
        </p:spPr>
        <p:txBody>
          <a:bodyPr>
            <a:normAutofit/>
          </a:bodyPr>
          <a:lstStyle/>
          <a:p>
            <a:r>
              <a:rPr lang="fr-FR" b="1" dirty="0"/>
              <a:t>Exemple d’exécution sur le fichier poids.txt comportant 5 valeurs statistiques</a:t>
            </a:r>
            <a:endParaRPr lang="fr-FR" dirty="0"/>
          </a:p>
          <a:p>
            <a:r>
              <a:rPr lang="fr-FR" b="1" dirty="0"/>
              <a:t>Poids.txt</a:t>
            </a:r>
            <a:endParaRPr lang="fr-FR" dirty="0"/>
          </a:p>
          <a:p>
            <a:r>
              <a:rPr lang="fr-FR" b="1" dirty="0"/>
              <a:t>22</a:t>
            </a:r>
            <a:endParaRPr lang="fr-FR" dirty="0"/>
          </a:p>
          <a:p>
            <a:r>
              <a:rPr lang="fr-FR" b="1" dirty="0"/>
              <a:t>66</a:t>
            </a:r>
            <a:endParaRPr lang="fr-FR" dirty="0"/>
          </a:p>
          <a:p>
            <a:r>
              <a:rPr lang="fr-FR" b="1" dirty="0"/>
              <a:t>44</a:t>
            </a:r>
            <a:endParaRPr lang="fr-FR" dirty="0"/>
          </a:p>
          <a:p>
            <a:r>
              <a:rPr lang="fr-FR" b="1" dirty="0"/>
              <a:t>99</a:t>
            </a:r>
            <a:endParaRPr lang="fr-FR" dirty="0"/>
          </a:p>
          <a:p>
            <a:r>
              <a:rPr lang="fr-FR" b="1" dirty="0"/>
              <a:t>88</a:t>
            </a:r>
          </a:p>
          <a:p>
            <a:r>
              <a:rPr lang="fr-FR" b="1" u="sng" dirty="0"/>
              <a:t>Résultat de l’exécution</a:t>
            </a:r>
            <a:endParaRPr lang="fr-FR" dirty="0"/>
          </a:p>
          <a:p>
            <a:r>
              <a:rPr lang="fr-FR" dirty="0"/>
              <a:t>moyenne=63.799999                                                                                                  </a:t>
            </a:r>
          </a:p>
          <a:p>
            <a:r>
              <a:rPr lang="fr-FR" dirty="0"/>
              <a:t>   </a:t>
            </a:r>
          </a:p>
          <a:p>
            <a:r>
              <a:rPr lang="fr-FR" b="1" dirty="0"/>
              <a:t> </a:t>
            </a:r>
            <a:endParaRPr lang="fr-FR" dirty="0"/>
          </a:p>
          <a:p>
            <a:r>
              <a:rPr lang="fr-FR" b="1" dirty="0"/>
              <a:t> </a:t>
            </a:r>
            <a:endParaRPr lang="fr-FR" dirty="0"/>
          </a:p>
          <a:p>
            <a:endParaRPr lang="fr-F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B8DB700-718A-496E-95FA-C7E73A39FD8A}"/>
              </a:ext>
            </a:extLst>
          </p:cNvPr>
          <p:cNvSpPr/>
          <p:nvPr/>
        </p:nvSpPr>
        <p:spPr>
          <a:xfrm>
            <a:off x="1870576" y="4073236"/>
            <a:ext cx="6330462" cy="14975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                             </a:t>
            </a:r>
          </a:p>
          <a:p>
            <a:pPr algn="ctr"/>
            <a:r>
              <a:rPr lang="en-US" dirty="0">
                <a:solidFill>
                  <a:srgbClr val="00B050"/>
                </a:solidFill>
              </a:rPr>
              <a:t>...Program finished with exit code 0                                                                               </a:t>
            </a:r>
          </a:p>
          <a:p>
            <a:pPr algn="ctr"/>
            <a:r>
              <a:rPr lang="en-US" dirty="0">
                <a:solidFill>
                  <a:srgbClr val="00B050"/>
                </a:solidFill>
              </a:rPr>
              <a:t>Press ENTER to exit console.</a:t>
            </a:r>
            <a:endParaRPr lang="fr-FR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15130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199</TotalTime>
  <Words>336</Words>
  <Application>Microsoft Office PowerPoint</Application>
  <PresentationFormat>Grand écran</PresentationFormat>
  <Paragraphs>133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5" baseType="lpstr">
      <vt:lpstr>Arial</vt:lpstr>
      <vt:lpstr>Arial Unicode MS</vt:lpstr>
      <vt:lpstr>Calibri</vt:lpstr>
      <vt:lpstr>Century Gothic</vt:lpstr>
      <vt:lpstr>Courier New</vt:lpstr>
      <vt:lpstr>Times New Roman</vt:lpstr>
      <vt:lpstr>Wingdings 3</vt:lpstr>
      <vt:lpstr>Brin</vt:lpstr>
      <vt:lpstr>   SERIE 3        Algorithmique et structures de données 2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hp</dc:creator>
  <cp:lastModifiedBy>hp</cp:lastModifiedBy>
  <cp:revision>21</cp:revision>
  <dcterms:created xsi:type="dcterms:W3CDTF">2020-04-12T12:28:15Z</dcterms:created>
  <dcterms:modified xsi:type="dcterms:W3CDTF">2020-04-15T13:02:39Z</dcterms:modified>
</cp:coreProperties>
</file>