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94" r:id="rId2"/>
    <p:sldId id="258" r:id="rId3"/>
    <p:sldId id="259" r:id="rId4"/>
    <p:sldId id="260" r:id="rId5"/>
    <p:sldId id="395" r:id="rId6"/>
    <p:sldId id="396" r:id="rId7"/>
    <p:sldId id="261" r:id="rId8"/>
    <p:sldId id="398" r:id="rId9"/>
    <p:sldId id="397" r:id="rId10"/>
    <p:sldId id="263" r:id="rId11"/>
    <p:sldId id="266" r:id="rId12"/>
    <p:sldId id="399" r:id="rId13"/>
    <p:sldId id="274" r:id="rId14"/>
    <p:sldId id="275" r:id="rId15"/>
    <p:sldId id="278" r:id="rId16"/>
    <p:sldId id="292" r:id="rId17"/>
  </p:sldIdLst>
  <p:sldSz cx="9144000" cy="6858000" type="screen4x3"/>
  <p:notesSz cx="7099300" cy="10234613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8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12" Type="http://schemas.openxmlformats.org/officeDocument/2006/relationships/image" Target="../media/image21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26.wmf"/><Relationship Id="rId7" Type="http://schemas.openxmlformats.org/officeDocument/2006/relationships/image" Target="../media/image35.wmf"/><Relationship Id="rId2" Type="http://schemas.openxmlformats.org/officeDocument/2006/relationships/image" Target="../media/image25.wmf"/><Relationship Id="rId1" Type="http://schemas.openxmlformats.org/officeDocument/2006/relationships/image" Target="../media/image32.wmf"/><Relationship Id="rId6" Type="http://schemas.openxmlformats.org/officeDocument/2006/relationships/image" Target="../media/image13.wmf"/><Relationship Id="rId5" Type="http://schemas.openxmlformats.org/officeDocument/2006/relationships/image" Target="../media/image34.wmf"/><Relationship Id="rId10" Type="http://schemas.openxmlformats.org/officeDocument/2006/relationships/image" Target="../media/image38.wmf"/><Relationship Id="rId4" Type="http://schemas.openxmlformats.org/officeDocument/2006/relationships/image" Target="../media/image33.wmf"/><Relationship Id="rId9" Type="http://schemas.openxmlformats.org/officeDocument/2006/relationships/image" Target="../media/image37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Relationship Id="rId9" Type="http://schemas.openxmlformats.org/officeDocument/2006/relationships/image" Target="../media/image4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fr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fr-CA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2513"/>
            <a:ext cx="56769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8" tIns="49519" rIns="99038" bIns="49519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fr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8" tIns="49519" rIns="99038" bIns="49519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5FDEBE73-A8BE-442A-A4F0-21DAC88094E0}" type="slidenum">
              <a:rPr lang="fr-CA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690253-D64E-43E5-B00F-9A9993C36C16}" type="slidenum">
              <a:rPr lang="fr-CA"/>
              <a:pPr/>
              <a:t>1</a:t>
            </a:fld>
            <a:endParaRPr lang="fr-CA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96" y="4862141"/>
            <a:ext cx="5205510" cy="4605227"/>
          </a:xfrm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076100-948E-4C28-B54C-95F5B88B5065}" type="slidenum">
              <a:rPr lang="fr-CA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455D3F-6DE6-4C31-8D06-5DBE8D4BB680}" type="slidenum">
              <a:rPr lang="fr-CA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42E1F9-2189-4B33-9F7B-99B1ED8389BA}" type="slidenum">
              <a:rPr lang="fr-CA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3F114E-6E31-499F-B38C-6AFAEEC07E55}" type="slidenum">
              <a:rPr lang="fr-CA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BD397-E956-4D18-B3BF-BBE341652504}" type="slidenum">
              <a:rPr lang="fr-CA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B66668-A0FE-4381-B6C2-7FAFABF43622}" type="slidenum">
              <a:rPr lang="fr-CA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E6EDAA-7386-427F-8E15-85D99F4C3E88}" type="slidenum">
              <a:rPr lang="fr-CA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4EBA57-D265-4490-B99D-300B553BCC41}" type="slidenum">
              <a:rPr lang="fr-CA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3FA95-B2BE-4DFB-BDEE-A74D2CED6E00}" type="slidenum">
              <a:rPr lang="fr-CA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1F133-FB7C-415B-9EC8-C625684B4EEB}" type="slidenum">
              <a:rPr lang="fr-CA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70FE8-DD6D-4B9D-A909-37B8F07E9036}" type="slidenum">
              <a:rPr lang="fr-CA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AF2A463-8DCD-4AB7-BC6E-8938F6778A3F}" type="slidenum">
              <a:rPr lang="fr-CA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6.bin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2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oleObject" Target="../embeddings/oleObject40.bin"/><Relationship Id="rId18" Type="http://schemas.openxmlformats.org/officeDocument/2006/relationships/oleObject" Target="../embeddings/oleObject44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12" Type="http://schemas.openxmlformats.org/officeDocument/2006/relationships/oleObject" Target="../embeddings/oleObject39.bin"/><Relationship Id="rId17" Type="http://schemas.openxmlformats.org/officeDocument/2006/relationships/oleObject" Target="../embeddings/oleObject43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42.bin"/><Relationship Id="rId20" Type="http://schemas.openxmlformats.org/officeDocument/2006/relationships/oleObject" Target="../embeddings/oleObject46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4.bin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41.bin"/><Relationship Id="rId10" Type="http://schemas.openxmlformats.org/officeDocument/2006/relationships/oleObject" Target="../embeddings/oleObject37.bin"/><Relationship Id="rId19" Type="http://schemas.openxmlformats.org/officeDocument/2006/relationships/oleObject" Target="../embeddings/oleObject45.bin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9.png"/><Relationship Id="rId14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0.bin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49.bin"/><Relationship Id="rId10" Type="http://schemas.openxmlformats.org/officeDocument/2006/relationships/oleObject" Target="../embeddings/oleObject54.bin"/><Relationship Id="rId4" Type="http://schemas.openxmlformats.org/officeDocument/2006/relationships/oleObject" Target="../embeddings/oleObject48.bin"/><Relationship Id="rId9" Type="http://schemas.openxmlformats.org/officeDocument/2006/relationships/oleObject" Target="../embeddings/oleObject5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5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5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63.bin"/><Relationship Id="rId4" Type="http://schemas.openxmlformats.org/officeDocument/2006/relationships/oleObject" Target="../embeddings/oleObject6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Relationship Id="rId14" Type="http://schemas.openxmlformats.org/officeDocument/2006/relationships/oleObject" Target="../embeddings/oleObject2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3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1C34E0-B4A3-4CEE-928E-9D086E50F28C}" type="slidenum">
              <a:rPr lang="fr-CA"/>
              <a:pPr/>
              <a:t>1</a:t>
            </a:fld>
            <a:endParaRPr lang="fr-CA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0" y="0"/>
          <a:ext cx="914400" cy="254000"/>
        </p:xfrm>
        <a:graphic>
          <a:graphicData uri="http://schemas.openxmlformats.org/presentationml/2006/ole">
            <p:oleObj spid="_x0000_s156674" name="Equation" r:id="rId4" imgW="914400" imgH="253800" progId="">
              <p:embed/>
            </p:oleObj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928662" y="2496917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LA TRANSFORMEE EN Z</a:t>
            </a:r>
            <a:endParaRPr lang="fr-FR" sz="36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8618F-9643-4785-BF60-D4933B637396}" type="slidenum">
              <a:rPr lang="fr-CA"/>
              <a:pPr/>
              <a:t>10</a:t>
            </a:fld>
            <a:endParaRPr lang="fr-CA"/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914400" y="2108200"/>
            <a:ext cx="6134100" cy="1905000"/>
            <a:chOff x="576" y="1008"/>
            <a:chExt cx="3864" cy="1200"/>
          </a:xfrm>
        </p:grpSpPr>
        <p:graphicFrame>
          <p:nvGraphicFramePr>
            <p:cNvPr id="11268" name="Object 4"/>
            <p:cNvGraphicFramePr>
              <a:graphicFrameLocks noChangeAspect="1"/>
            </p:cNvGraphicFramePr>
            <p:nvPr/>
          </p:nvGraphicFramePr>
          <p:xfrm>
            <a:off x="576" y="1008"/>
            <a:ext cx="3864" cy="432"/>
          </p:xfrm>
          <a:graphic>
            <a:graphicData uri="http://schemas.openxmlformats.org/presentationml/2006/ole">
              <p:oleObj spid="_x0000_s11268" name="Equation" r:id="rId3" imgW="6134040" imgH="685800" progId="">
                <p:embed/>
              </p:oleObj>
            </a:graphicData>
          </a:graphic>
        </p:graphicFrame>
        <p:graphicFrame>
          <p:nvGraphicFramePr>
            <p:cNvPr id="11269" name="Object 5"/>
            <p:cNvGraphicFramePr>
              <a:graphicFrameLocks noChangeAspect="1"/>
            </p:cNvGraphicFramePr>
            <p:nvPr/>
          </p:nvGraphicFramePr>
          <p:xfrm>
            <a:off x="576" y="1496"/>
            <a:ext cx="2400" cy="272"/>
          </p:xfrm>
          <a:graphic>
            <a:graphicData uri="http://schemas.openxmlformats.org/presentationml/2006/ole">
              <p:oleObj spid="_x0000_s11269" name="Equation" r:id="rId4" imgW="3809880" imgH="431640" progId="">
                <p:embed/>
              </p:oleObj>
            </a:graphicData>
          </a:graphic>
        </p:graphicFrame>
        <p:graphicFrame>
          <p:nvGraphicFramePr>
            <p:cNvPr id="11270" name="Object 6"/>
            <p:cNvGraphicFramePr>
              <a:graphicFrameLocks noChangeAspect="1"/>
            </p:cNvGraphicFramePr>
            <p:nvPr/>
          </p:nvGraphicFramePr>
          <p:xfrm>
            <a:off x="576" y="1824"/>
            <a:ext cx="1888" cy="384"/>
          </p:xfrm>
          <a:graphic>
            <a:graphicData uri="http://schemas.openxmlformats.org/presentationml/2006/ole">
              <p:oleObj spid="_x0000_s11270" name="Equation" r:id="rId5" imgW="2997000" imgH="609480" progId="">
                <p:embed/>
              </p:oleObj>
            </a:graphicData>
          </a:graphic>
        </p:graphicFrame>
      </p:grpSp>
      <p:grpSp>
        <p:nvGrpSpPr>
          <p:cNvPr id="11271" name="Group 7"/>
          <p:cNvGrpSpPr>
            <a:grpSpLocks/>
          </p:cNvGrpSpPr>
          <p:nvPr/>
        </p:nvGrpSpPr>
        <p:grpSpPr bwMode="auto">
          <a:xfrm>
            <a:off x="5486400" y="3276600"/>
            <a:ext cx="2565400" cy="2516188"/>
            <a:chOff x="3456" y="2064"/>
            <a:chExt cx="1616" cy="1585"/>
          </a:xfrm>
        </p:grpSpPr>
        <p:pic>
          <p:nvPicPr>
            <p:cNvPr id="11272" name="Picture 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456" y="2064"/>
              <a:ext cx="1613" cy="15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aphicFrame>
          <p:nvGraphicFramePr>
            <p:cNvPr id="11273" name="Object 9"/>
            <p:cNvGraphicFramePr>
              <a:graphicFrameLocks noChangeAspect="1"/>
            </p:cNvGraphicFramePr>
            <p:nvPr/>
          </p:nvGraphicFramePr>
          <p:xfrm>
            <a:off x="4320" y="2160"/>
            <a:ext cx="320" cy="184"/>
          </p:xfrm>
          <a:graphic>
            <a:graphicData uri="http://schemas.openxmlformats.org/presentationml/2006/ole">
              <p:oleObj spid="_x0000_s11273" name="Equation" r:id="rId7" imgW="507960" imgH="291960" progId="">
                <p:embed/>
              </p:oleObj>
            </a:graphicData>
          </a:graphic>
        </p:graphicFrame>
        <p:graphicFrame>
          <p:nvGraphicFramePr>
            <p:cNvPr id="11274" name="Object 10"/>
            <p:cNvGraphicFramePr>
              <a:graphicFrameLocks noChangeAspect="1"/>
            </p:cNvGraphicFramePr>
            <p:nvPr/>
          </p:nvGraphicFramePr>
          <p:xfrm>
            <a:off x="4752" y="2640"/>
            <a:ext cx="320" cy="184"/>
          </p:xfrm>
          <a:graphic>
            <a:graphicData uri="http://schemas.openxmlformats.org/presentationml/2006/ole">
              <p:oleObj spid="_x0000_s11274" name="Equation" r:id="rId8" imgW="507960" imgH="291960" progId="">
                <p:embed/>
              </p:oleObj>
            </a:graphicData>
          </a:graphic>
        </p:graphicFrame>
        <p:graphicFrame>
          <p:nvGraphicFramePr>
            <p:cNvPr id="11275" name="Object 11"/>
            <p:cNvGraphicFramePr>
              <a:graphicFrameLocks noChangeAspect="1"/>
            </p:cNvGraphicFramePr>
            <p:nvPr/>
          </p:nvGraphicFramePr>
          <p:xfrm>
            <a:off x="4320" y="2688"/>
            <a:ext cx="96" cy="96"/>
          </p:xfrm>
          <a:graphic>
            <a:graphicData uri="http://schemas.openxmlformats.org/presentationml/2006/ole">
              <p:oleObj spid="_x0000_s11275" name="Equation" r:id="rId9" imgW="152280" imgH="152280" progId="">
                <p:embed/>
              </p:oleObj>
            </a:graphicData>
          </a:graphic>
        </p:graphicFrame>
      </p:grpSp>
      <p:grpSp>
        <p:nvGrpSpPr>
          <p:cNvPr id="11276" name="Group 12"/>
          <p:cNvGrpSpPr>
            <a:grpSpLocks/>
          </p:cNvGrpSpPr>
          <p:nvPr/>
        </p:nvGrpSpPr>
        <p:grpSpPr bwMode="auto">
          <a:xfrm>
            <a:off x="914400" y="4191000"/>
            <a:ext cx="3657600" cy="1616075"/>
            <a:chOff x="576" y="2640"/>
            <a:chExt cx="2304" cy="1018"/>
          </a:xfrm>
        </p:grpSpPr>
        <p:sp>
          <p:nvSpPr>
            <p:cNvPr id="11277" name="Text Box 13"/>
            <p:cNvSpPr txBox="1">
              <a:spLocks noChangeArrowheads="1"/>
            </p:cNvSpPr>
            <p:nvPr/>
          </p:nvSpPr>
          <p:spPr bwMode="auto">
            <a:xfrm>
              <a:off x="576" y="2640"/>
              <a:ext cx="2304" cy="1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tabLst>
                  <a:tab pos="2092325" algn="l"/>
                </a:tabLst>
              </a:pPr>
              <a:r>
                <a:rPr lang="fr-CA" sz="2000">
                  <a:latin typeface="Palatino" pitchFamily="34" charset="0"/>
                  <a:cs typeface="Times New Roman" pitchFamily="18" charset="0"/>
                </a:rPr>
                <a:t>La condition  	définit la région de convergence </a:t>
              </a:r>
              <a:r>
                <a:rPr lang="fr-CA" sz="2000" i="1">
                  <a:latin typeface="Palatino" pitchFamily="34" charset="0"/>
                  <a:cs typeface="Times New Roman" pitchFamily="18" charset="0"/>
                </a:rPr>
                <a:t>R</a:t>
              </a:r>
              <a:r>
                <a:rPr lang="fr-CA" sz="2000">
                  <a:latin typeface="Palatino" pitchFamily="34" charset="0"/>
                  <a:cs typeface="Times New Roman" pitchFamily="18" charset="0"/>
                </a:rPr>
                <a:t>, ou RDC  de la transformée en </a:t>
              </a:r>
              <a:r>
                <a:rPr lang="fr-CA" sz="2000" i="1">
                  <a:latin typeface="Palatino" pitchFamily="34" charset="0"/>
                  <a:cs typeface="Times New Roman" pitchFamily="18" charset="0"/>
                </a:rPr>
                <a:t>z</a:t>
              </a:r>
              <a:r>
                <a:rPr lang="fr-CA" sz="2000">
                  <a:latin typeface="Palatino" pitchFamily="34" charset="0"/>
                  <a:cs typeface="Times New Roman" pitchFamily="18" charset="0"/>
                </a:rPr>
                <a:t>, c’est à dire le domaine du plan  </a:t>
              </a:r>
              <a:r>
                <a:rPr lang="fr-CA" sz="2000" i="1">
                  <a:latin typeface="Palatino" pitchFamily="34" charset="0"/>
                  <a:cs typeface="Times New Roman" pitchFamily="18" charset="0"/>
                </a:rPr>
                <a:t>z</a:t>
              </a:r>
              <a:r>
                <a:rPr lang="fr-CA" sz="2000">
                  <a:latin typeface="Palatino" pitchFamily="34" charset="0"/>
                  <a:cs typeface="Times New Roman" pitchFamily="18" charset="0"/>
                </a:rPr>
                <a:t>  où cette transformée existe.</a:t>
              </a:r>
            </a:p>
          </p:txBody>
        </p:sp>
        <p:graphicFrame>
          <p:nvGraphicFramePr>
            <p:cNvPr id="11278" name="Object 14"/>
            <p:cNvGraphicFramePr>
              <a:graphicFrameLocks noChangeAspect="1"/>
            </p:cNvGraphicFramePr>
            <p:nvPr/>
          </p:nvGraphicFramePr>
          <p:xfrm>
            <a:off x="1563" y="2670"/>
            <a:ext cx="344" cy="184"/>
          </p:xfrm>
          <a:graphic>
            <a:graphicData uri="http://schemas.openxmlformats.org/presentationml/2006/ole">
              <p:oleObj spid="_x0000_s11278" name="Equation" r:id="rId10" imgW="545760" imgH="291960" progId="">
                <p:embed/>
              </p:oleObj>
            </a:graphicData>
          </a:graphic>
        </p:graphicFrame>
      </p:grp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0" y="785794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sz="2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Exemples de calculs du ROC</a:t>
            </a:r>
          </a:p>
          <a:p>
            <a:endParaRPr lang="fr-FR" sz="2200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2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Exponentielle</a:t>
            </a:r>
            <a:r>
              <a:rPr lang="fr-FR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0" y="-24"/>
            <a:ext cx="9144000" cy="838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REGION DE CONVERGENCE DE LA TZ</a:t>
            </a:r>
            <a:endParaRPr kumimoji="0" lang="fr-CA" sz="3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0906D-BB15-4E5B-B707-BDDB33C2D5C7}" type="slidenum">
              <a:rPr lang="fr-CA"/>
              <a:pPr/>
              <a:t>11</a:t>
            </a:fld>
            <a:endParaRPr lang="fr-CA"/>
          </a:p>
        </p:txBody>
      </p:sp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547688" y="1285875"/>
            <a:ext cx="3929062" cy="1981200"/>
            <a:chOff x="357" y="1824"/>
            <a:chExt cx="2475" cy="1248"/>
          </a:xfrm>
        </p:grpSpPr>
        <p:graphicFrame>
          <p:nvGraphicFramePr>
            <p:cNvPr id="14340" name="Object 4"/>
            <p:cNvGraphicFramePr>
              <a:graphicFrameLocks noChangeAspect="1"/>
            </p:cNvGraphicFramePr>
            <p:nvPr/>
          </p:nvGraphicFramePr>
          <p:xfrm>
            <a:off x="1632" y="1824"/>
            <a:ext cx="240" cy="176"/>
          </p:xfrm>
          <a:graphic>
            <a:graphicData uri="http://schemas.openxmlformats.org/presentationml/2006/ole">
              <p:oleObj spid="_x0000_s14340" name="Equation" r:id="rId3" imgW="380880" imgH="279360" progId="">
                <p:embed/>
              </p:oleObj>
            </a:graphicData>
          </a:graphic>
        </p:graphicFrame>
        <p:graphicFrame>
          <p:nvGraphicFramePr>
            <p:cNvPr id="14341" name="Object 5"/>
            <p:cNvGraphicFramePr>
              <a:graphicFrameLocks noChangeAspect="1"/>
            </p:cNvGraphicFramePr>
            <p:nvPr/>
          </p:nvGraphicFramePr>
          <p:xfrm>
            <a:off x="2744" y="2976"/>
            <a:ext cx="88" cy="96"/>
          </p:xfrm>
          <a:graphic>
            <a:graphicData uri="http://schemas.openxmlformats.org/presentationml/2006/ole">
              <p:oleObj spid="_x0000_s14341" name="Equation" r:id="rId4" imgW="139680" imgH="152280" progId="">
                <p:embed/>
              </p:oleObj>
            </a:graphicData>
          </a:graphic>
        </p:graphicFrame>
        <p:graphicFrame>
          <p:nvGraphicFramePr>
            <p:cNvPr id="14342" name="Object 6"/>
            <p:cNvGraphicFramePr>
              <a:graphicFrameLocks noChangeAspect="1"/>
            </p:cNvGraphicFramePr>
            <p:nvPr/>
          </p:nvGraphicFramePr>
          <p:xfrm>
            <a:off x="1440" y="2256"/>
            <a:ext cx="72" cy="120"/>
          </p:xfrm>
          <a:graphic>
            <a:graphicData uri="http://schemas.openxmlformats.org/presentationml/2006/ole">
              <p:oleObj spid="_x0000_s14342" name="Equation" r:id="rId5" imgW="114120" imgH="190440" progId="">
                <p:embed/>
              </p:oleObj>
            </a:graphicData>
          </a:graphic>
        </p:graphicFrame>
        <p:grpSp>
          <p:nvGrpSpPr>
            <p:cNvPr id="14343" name="Group 7"/>
            <p:cNvGrpSpPr>
              <a:grpSpLocks/>
            </p:cNvGrpSpPr>
            <p:nvPr/>
          </p:nvGrpSpPr>
          <p:grpSpPr bwMode="auto">
            <a:xfrm>
              <a:off x="357" y="1920"/>
              <a:ext cx="2440" cy="1007"/>
              <a:chOff x="624" y="1824"/>
              <a:chExt cx="2892" cy="1752"/>
            </a:xfrm>
          </p:grpSpPr>
          <p:sp>
            <p:nvSpPr>
              <p:cNvPr id="14344" name="Line 8"/>
              <p:cNvSpPr>
                <a:spLocks noChangeShapeType="1"/>
              </p:cNvSpPr>
              <p:nvPr/>
            </p:nvSpPr>
            <p:spPr bwMode="auto">
              <a:xfrm>
                <a:off x="624" y="3552"/>
                <a:ext cx="2892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grpSp>
            <p:nvGrpSpPr>
              <p:cNvPr id="14345" name="Group 9"/>
              <p:cNvGrpSpPr>
                <a:grpSpLocks/>
              </p:cNvGrpSpPr>
              <p:nvPr/>
            </p:nvGrpSpPr>
            <p:grpSpPr bwMode="auto">
              <a:xfrm>
                <a:off x="2138" y="2468"/>
                <a:ext cx="48" cy="1080"/>
                <a:chOff x="2016" y="2496"/>
                <a:chExt cx="48" cy="1080"/>
              </a:xfrm>
            </p:grpSpPr>
            <p:sp>
              <p:nvSpPr>
                <p:cNvPr id="14346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47" name="Oval 11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sp>
            <p:nvSpPr>
              <p:cNvPr id="14348" name="Oval 12"/>
              <p:cNvSpPr>
                <a:spLocks noChangeArrowheads="1"/>
              </p:cNvSpPr>
              <p:nvPr/>
            </p:nvSpPr>
            <p:spPr bwMode="auto">
              <a:xfrm>
                <a:off x="1893" y="35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349" name="Oval 13"/>
              <p:cNvSpPr>
                <a:spLocks noChangeArrowheads="1"/>
              </p:cNvSpPr>
              <p:nvPr/>
            </p:nvSpPr>
            <p:spPr bwMode="auto">
              <a:xfrm>
                <a:off x="1771" y="35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350" name="Oval 14"/>
              <p:cNvSpPr>
                <a:spLocks noChangeArrowheads="1"/>
              </p:cNvSpPr>
              <p:nvPr/>
            </p:nvSpPr>
            <p:spPr bwMode="auto">
              <a:xfrm>
                <a:off x="1649" y="35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351" name="Oval 15"/>
              <p:cNvSpPr>
                <a:spLocks noChangeArrowheads="1"/>
              </p:cNvSpPr>
              <p:nvPr/>
            </p:nvSpPr>
            <p:spPr bwMode="auto">
              <a:xfrm>
                <a:off x="1527" y="35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352" name="Oval 16"/>
              <p:cNvSpPr>
                <a:spLocks noChangeArrowheads="1"/>
              </p:cNvSpPr>
              <p:nvPr/>
            </p:nvSpPr>
            <p:spPr bwMode="auto">
              <a:xfrm>
                <a:off x="1405" y="35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353" name="Oval 17"/>
              <p:cNvSpPr>
                <a:spLocks noChangeArrowheads="1"/>
              </p:cNvSpPr>
              <p:nvPr/>
            </p:nvSpPr>
            <p:spPr bwMode="auto">
              <a:xfrm>
                <a:off x="1282" y="35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354" name="Oval 18"/>
              <p:cNvSpPr>
                <a:spLocks noChangeArrowheads="1"/>
              </p:cNvSpPr>
              <p:nvPr/>
            </p:nvSpPr>
            <p:spPr bwMode="auto">
              <a:xfrm>
                <a:off x="1160" y="35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355" name="Oval 19"/>
              <p:cNvSpPr>
                <a:spLocks noChangeArrowheads="1"/>
              </p:cNvSpPr>
              <p:nvPr/>
            </p:nvSpPr>
            <p:spPr bwMode="auto">
              <a:xfrm>
                <a:off x="1038" y="35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356" name="Oval 20"/>
              <p:cNvSpPr>
                <a:spLocks noChangeArrowheads="1"/>
              </p:cNvSpPr>
              <p:nvPr/>
            </p:nvSpPr>
            <p:spPr bwMode="auto">
              <a:xfrm>
                <a:off x="916" y="35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357" name="Oval 21"/>
              <p:cNvSpPr>
                <a:spLocks noChangeArrowheads="1"/>
              </p:cNvSpPr>
              <p:nvPr/>
            </p:nvSpPr>
            <p:spPr bwMode="auto">
              <a:xfrm>
                <a:off x="794" y="35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358" name="Oval 22"/>
              <p:cNvSpPr>
                <a:spLocks noChangeArrowheads="1"/>
              </p:cNvSpPr>
              <p:nvPr/>
            </p:nvSpPr>
            <p:spPr bwMode="auto">
              <a:xfrm>
                <a:off x="672" y="35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grpSp>
            <p:nvGrpSpPr>
              <p:cNvPr id="14359" name="Group 23"/>
              <p:cNvGrpSpPr>
                <a:grpSpLocks/>
              </p:cNvGrpSpPr>
              <p:nvPr/>
            </p:nvGrpSpPr>
            <p:grpSpPr bwMode="auto">
              <a:xfrm>
                <a:off x="2260" y="2468"/>
                <a:ext cx="48" cy="1080"/>
                <a:chOff x="2016" y="2496"/>
                <a:chExt cx="48" cy="1080"/>
              </a:xfrm>
            </p:grpSpPr>
            <p:sp>
              <p:nvSpPr>
                <p:cNvPr id="14360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61" name="Oval 25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362" name="Group 26"/>
              <p:cNvGrpSpPr>
                <a:grpSpLocks/>
              </p:cNvGrpSpPr>
              <p:nvPr/>
            </p:nvGrpSpPr>
            <p:grpSpPr bwMode="auto">
              <a:xfrm>
                <a:off x="2382" y="2468"/>
                <a:ext cx="48" cy="1080"/>
                <a:chOff x="2016" y="2496"/>
                <a:chExt cx="48" cy="1080"/>
              </a:xfrm>
            </p:grpSpPr>
            <p:sp>
              <p:nvSpPr>
                <p:cNvPr id="14363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64" name="Oval 28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365" name="Group 29"/>
              <p:cNvGrpSpPr>
                <a:grpSpLocks/>
              </p:cNvGrpSpPr>
              <p:nvPr/>
            </p:nvGrpSpPr>
            <p:grpSpPr bwMode="auto">
              <a:xfrm>
                <a:off x="2504" y="2468"/>
                <a:ext cx="48" cy="1080"/>
                <a:chOff x="2016" y="2496"/>
                <a:chExt cx="48" cy="1080"/>
              </a:xfrm>
            </p:grpSpPr>
            <p:sp>
              <p:nvSpPr>
                <p:cNvPr id="14366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67" name="Oval 31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368" name="Group 32"/>
              <p:cNvGrpSpPr>
                <a:grpSpLocks/>
              </p:cNvGrpSpPr>
              <p:nvPr/>
            </p:nvGrpSpPr>
            <p:grpSpPr bwMode="auto">
              <a:xfrm>
                <a:off x="2626" y="2468"/>
                <a:ext cx="48" cy="1080"/>
                <a:chOff x="2016" y="2496"/>
                <a:chExt cx="48" cy="1080"/>
              </a:xfrm>
            </p:grpSpPr>
            <p:sp>
              <p:nvSpPr>
                <p:cNvPr id="14369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70" name="Oval 34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371" name="Group 35"/>
              <p:cNvGrpSpPr>
                <a:grpSpLocks/>
              </p:cNvGrpSpPr>
              <p:nvPr/>
            </p:nvGrpSpPr>
            <p:grpSpPr bwMode="auto">
              <a:xfrm>
                <a:off x="2749" y="2468"/>
                <a:ext cx="48" cy="1080"/>
                <a:chOff x="2016" y="2496"/>
                <a:chExt cx="48" cy="1080"/>
              </a:xfrm>
            </p:grpSpPr>
            <p:sp>
              <p:nvSpPr>
                <p:cNvPr id="14372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73" name="Oval 37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374" name="Group 38"/>
              <p:cNvGrpSpPr>
                <a:grpSpLocks/>
              </p:cNvGrpSpPr>
              <p:nvPr/>
            </p:nvGrpSpPr>
            <p:grpSpPr bwMode="auto">
              <a:xfrm>
                <a:off x="2871" y="2468"/>
                <a:ext cx="48" cy="1080"/>
                <a:chOff x="2016" y="2496"/>
                <a:chExt cx="48" cy="1080"/>
              </a:xfrm>
            </p:grpSpPr>
            <p:sp>
              <p:nvSpPr>
                <p:cNvPr id="14375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76" name="Oval 40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377" name="Group 41"/>
              <p:cNvGrpSpPr>
                <a:grpSpLocks/>
              </p:cNvGrpSpPr>
              <p:nvPr/>
            </p:nvGrpSpPr>
            <p:grpSpPr bwMode="auto">
              <a:xfrm>
                <a:off x="2993" y="2468"/>
                <a:ext cx="48" cy="1080"/>
                <a:chOff x="2016" y="2496"/>
                <a:chExt cx="48" cy="1080"/>
              </a:xfrm>
            </p:grpSpPr>
            <p:sp>
              <p:nvSpPr>
                <p:cNvPr id="14378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79" name="Oval 43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380" name="Group 44"/>
              <p:cNvGrpSpPr>
                <a:grpSpLocks/>
              </p:cNvGrpSpPr>
              <p:nvPr/>
            </p:nvGrpSpPr>
            <p:grpSpPr bwMode="auto">
              <a:xfrm>
                <a:off x="3115" y="2468"/>
                <a:ext cx="48" cy="1080"/>
                <a:chOff x="2016" y="2496"/>
                <a:chExt cx="48" cy="1080"/>
              </a:xfrm>
            </p:grpSpPr>
            <p:sp>
              <p:nvSpPr>
                <p:cNvPr id="14381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82" name="Oval 46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383" name="Group 47"/>
              <p:cNvGrpSpPr>
                <a:grpSpLocks/>
              </p:cNvGrpSpPr>
              <p:nvPr/>
            </p:nvGrpSpPr>
            <p:grpSpPr bwMode="auto">
              <a:xfrm>
                <a:off x="3237" y="2468"/>
                <a:ext cx="48" cy="1080"/>
                <a:chOff x="2016" y="2496"/>
                <a:chExt cx="48" cy="1080"/>
              </a:xfrm>
            </p:grpSpPr>
            <p:sp>
              <p:nvSpPr>
                <p:cNvPr id="14384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85" name="Oval 49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386" name="Group 50"/>
              <p:cNvGrpSpPr>
                <a:grpSpLocks/>
              </p:cNvGrpSpPr>
              <p:nvPr/>
            </p:nvGrpSpPr>
            <p:grpSpPr bwMode="auto">
              <a:xfrm>
                <a:off x="3360" y="2468"/>
                <a:ext cx="48" cy="1080"/>
                <a:chOff x="2016" y="2496"/>
                <a:chExt cx="48" cy="1080"/>
              </a:xfrm>
            </p:grpSpPr>
            <p:sp>
              <p:nvSpPr>
                <p:cNvPr id="14387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88" name="Oval 52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389" name="Group 53"/>
              <p:cNvGrpSpPr>
                <a:grpSpLocks/>
              </p:cNvGrpSpPr>
              <p:nvPr/>
            </p:nvGrpSpPr>
            <p:grpSpPr bwMode="auto">
              <a:xfrm>
                <a:off x="2016" y="1824"/>
                <a:ext cx="48" cy="1728"/>
                <a:chOff x="1993" y="1824"/>
                <a:chExt cx="48" cy="1728"/>
              </a:xfrm>
            </p:grpSpPr>
            <p:sp>
              <p:nvSpPr>
                <p:cNvPr id="14390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2016" y="1824"/>
                  <a:ext cx="1" cy="1728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91" name="Oval 55"/>
                <p:cNvSpPr>
                  <a:spLocks noChangeArrowheads="1"/>
                </p:cNvSpPr>
                <p:nvPr/>
              </p:nvSpPr>
              <p:spPr bwMode="auto">
                <a:xfrm>
                  <a:off x="1993" y="2471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</p:grpSp>
      </p:grpSp>
      <p:grpSp>
        <p:nvGrpSpPr>
          <p:cNvPr id="14392" name="Group 56"/>
          <p:cNvGrpSpPr>
            <a:grpSpLocks/>
          </p:cNvGrpSpPr>
          <p:nvPr/>
        </p:nvGrpSpPr>
        <p:grpSpPr bwMode="auto">
          <a:xfrm>
            <a:off x="4352925" y="4095750"/>
            <a:ext cx="3894138" cy="1714500"/>
            <a:chOff x="2867" y="2496"/>
            <a:chExt cx="2453" cy="1080"/>
          </a:xfrm>
        </p:grpSpPr>
        <p:grpSp>
          <p:nvGrpSpPr>
            <p:cNvPr id="14393" name="Group 57"/>
            <p:cNvGrpSpPr>
              <a:grpSpLocks/>
            </p:cNvGrpSpPr>
            <p:nvPr/>
          </p:nvGrpSpPr>
          <p:grpSpPr bwMode="auto">
            <a:xfrm>
              <a:off x="2867" y="2550"/>
              <a:ext cx="2440" cy="993"/>
              <a:chOff x="2469" y="1584"/>
              <a:chExt cx="2892" cy="1728"/>
            </a:xfrm>
          </p:grpSpPr>
          <p:sp>
            <p:nvSpPr>
              <p:cNvPr id="14394" name="Line 58"/>
              <p:cNvSpPr>
                <a:spLocks noChangeShapeType="1"/>
              </p:cNvSpPr>
              <p:nvPr/>
            </p:nvSpPr>
            <p:spPr bwMode="auto">
              <a:xfrm>
                <a:off x="2469" y="2219"/>
                <a:ext cx="2892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grpSp>
            <p:nvGrpSpPr>
              <p:cNvPr id="14395" name="Group 59"/>
              <p:cNvGrpSpPr>
                <a:grpSpLocks/>
              </p:cNvGrpSpPr>
              <p:nvPr/>
            </p:nvGrpSpPr>
            <p:grpSpPr bwMode="auto">
              <a:xfrm rot="-10800000">
                <a:off x="2618" y="2228"/>
                <a:ext cx="48" cy="1080"/>
                <a:chOff x="2016" y="2496"/>
                <a:chExt cx="48" cy="1080"/>
              </a:xfrm>
            </p:grpSpPr>
            <p:sp>
              <p:nvSpPr>
                <p:cNvPr id="14396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97" name="Oval 61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sp>
            <p:nvSpPr>
              <p:cNvPr id="14398" name="Oval 62"/>
              <p:cNvSpPr>
                <a:spLocks noChangeArrowheads="1"/>
              </p:cNvSpPr>
              <p:nvPr/>
            </p:nvSpPr>
            <p:spPr bwMode="auto">
              <a:xfrm>
                <a:off x="5205" y="219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399" name="Oval 63"/>
              <p:cNvSpPr>
                <a:spLocks noChangeArrowheads="1"/>
              </p:cNvSpPr>
              <p:nvPr/>
            </p:nvSpPr>
            <p:spPr bwMode="auto">
              <a:xfrm>
                <a:off x="5081" y="219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400" name="Oval 64"/>
              <p:cNvSpPr>
                <a:spLocks noChangeArrowheads="1"/>
              </p:cNvSpPr>
              <p:nvPr/>
            </p:nvSpPr>
            <p:spPr bwMode="auto">
              <a:xfrm>
                <a:off x="4958" y="219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401" name="Oval 65"/>
              <p:cNvSpPr>
                <a:spLocks noChangeArrowheads="1"/>
              </p:cNvSpPr>
              <p:nvPr/>
            </p:nvSpPr>
            <p:spPr bwMode="auto">
              <a:xfrm>
                <a:off x="4835" y="219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402" name="Oval 66"/>
              <p:cNvSpPr>
                <a:spLocks noChangeArrowheads="1"/>
              </p:cNvSpPr>
              <p:nvPr/>
            </p:nvSpPr>
            <p:spPr bwMode="auto">
              <a:xfrm>
                <a:off x="4712" y="219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403" name="Oval 67"/>
              <p:cNvSpPr>
                <a:spLocks noChangeArrowheads="1"/>
              </p:cNvSpPr>
              <p:nvPr/>
            </p:nvSpPr>
            <p:spPr bwMode="auto">
              <a:xfrm>
                <a:off x="4589" y="219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404" name="Oval 68"/>
              <p:cNvSpPr>
                <a:spLocks noChangeArrowheads="1"/>
              </p:cNvSpPr>
              <p:nvPr/>
            </p:nvSpPr>
            <p:spPr bwMode="auto">
              <a:xfrm>
                <a:off x="4465" y="219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405" name="Oval 69"/>
              <p:cNvSpPr>
                <a:spLocks noChangeArrowheads="1"/>
              </p:cNvSpPr>
              <p:nvPr/>
            </p:nvSpPr>
            <p:spPr bwMode="auto">
              <a:xfrm>
                <a:off x="4342" y="219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406" name="Oval 70"/>
              <p:cNvSpPr>
                <a:spLocks noChangeArrowheads="1"/>
              </p:cNvSpPr>
              <p:nvPr/>
            </p:nvSpPr>
            <p:spPr bwMode="auto">
              <a:xfrm>
                <a:off x="4219" y="219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407" name="Oval 71"/>
              <p:cNvSpPr>
                <a:spLocks noChangeArrowheads="1"/>
              </p:cNvSpPr>
              <p:nvPr/>
            </p:nvSpPr>
            <p:spPr bwMode="auto">
              <a:xfrm>
                <a:off x="4096" y="219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grpSp>
            <p:nvGrpSpPr>
              <p:cNvPr id="14408" name="Group 72"/>
              <p:cNvGrpSpPr>
                <a:grpSpLocks/>
              </p:cNvGrpSpPr>
              <p:nvPr/>
            </p:nvGrpSpPr>
            <p:grpSpPr bwMode="auto">
              <a:xfrm rot="-10800000">
                <a:off x="2741" y="2228"/>
                <a:ext cx="48" cy="1080"/>
                <a:chOff x="2016" y="2496"/>
                <a:chExt cx="48" cy="1080"/>
              </a:xfrm>
            </p:grpSpPr>
            <p:sp>
              <p:nvSpPr>
                <p:cNvPr id="14409" name="Line 73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410" name="Oval 74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411" name="Group 75"/>
              <p:cNvGrpSpPr>
                <a:grpSpLocks/>
              </p:cNvGrpSpPr>
              <p:nvPr/>
            </p:nvGrpSpPr>
            <p:grpSpPr bwMode="auto">
              <a:xfrm rot="-10800000">
                <a:off x="2864" y="2228"/>
                <a:ext cx="48" cy="1080"/>
                <a:chOff x="2016" y="2496"/>
                <a:chExt cx="48" cy="1080"/>
              </a:xfrm>
            </p:grpSpPr>
            <p:sp>
              <p:nvSpPr>
                <p:cNvPr id="14412" name="Line 76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413" name="Oval 77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414" name="Group 78"/>
              <p:cNvGrpSpPr>
                <a:grpSpLocks/>
              </p:cNvGrpSpPr>
              <p:nvPr/>
            </p:nvGrpSpPr>
            <p:grpSpPr bwMode="auto">
              <a:xfrm rot="-10800000">
                <a:off x="2987" y="2228"/>
                <a:ext cx="48" cy="1080"/>
                <a:chOff x="2016" y="2496"/>
                <a:chExt cx="48" cy="1080"/>
              </a:xfrm>
            </p:grpSpPr>
            <p:sp>
              <p:nvSpPr>
                <p:cNvPr id="14415" name="Line 79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416" name="Oval 80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417" name="Group 81"/>
              <p:cNvGrpSpPr>
                <a:grpSpLocks/>
              </p:cNvGrpSpPr>
              <p:nvPr/>
            </p:nvGrpSpPr>
            <p:grpSpPr bwMode="auto">
              <a:xfrm rot="-10800000">
                <a:off x="3110" y="2228"/>
                <a:ext cx="48" cy="1080"/>
                <a:chOff x="2016" y="2496"/>
                <a:chExt cx="48" cy="1080"/>
              </a:xfrm>
            </p:grpSpPr>
            <p:sp>
              <p:nvSpPr>
                <p:cNvPr id="14418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419" name="Oval 83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420" name="Group 84"/>
              <p:cNvGrpSpPr>
                <a:grpSpLocks/>
              </p:cNvGrpSpPr>
              <p:nvPr/>
            </p:nvGrpSpPr>
            <p:grpSpPr bwMode="auto">
              <a:xfrm rot="-10800000">
                <a:off x="3233" y="2228"/>
                <a:ext cx="48" cy="1080"/>
                <a:chOff x="2016" y="2496"/>
                <a:chExt cx="48" cy="1080"/>
              </a:xfrm>
            </p:grpSpPr>
            <p:sp>
              <p:nvSpPr>
                <p:cNvPr id="14421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422" name="Oval 86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423" name="Group 87"/>
              <p:cNvGrpSpPr>
                <a:grpSpLocks/>
              </p:cNvGrpSpPr>
              <p:nvPr/>
            </p:nvGrpSpPr>
            <p:grpSpPr bwMode="auto">
              <a:xfrm rot="-10800000">
                <a:off x="3357" y="2228"/>
                <a:ext cx="48" cy="1080"/>
                <a:chOff x="2016" y="2496"/>
                <a:chExt cx="48" cy="1080"/>
              </a:xfrm>
            </p:grpSpPr>
            <p:sp>
              <p:nvSpPr>
                <p:cNvPr id="14424" name="Line 88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425" name="Oval 89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426" name="Group 90"/>
              <p:cNvGrpSpPr>
                <a:grpSpLocks/>
              </p:cNvGrpSpPr>
              <p:nvPr/>
            </p:nvGrpSpPr>
            <p:grpSpPr bwMode="auto">
              <a:xfrm rot="-10800000">
                <a:off x="3480" y="2228"/>
                <a:ext cx="48" cy="1080"/>
                <a:chOff x="2016" y="2496"/>
                <a:chExt cx="48" cy="1080"/>
              </a:xfrm>
            </p:grpSpPr>
            <p:sp>
              <p:nvSpPr>
                <p:cNvPr id="14427" name="Line 91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428" name="Oval 92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429" name="Group 93"/>
              <p:cNvGrpSpPr>
                <a:grpSpLocks/>
              </p:cNvGrpSpPr>
              <p:nvPr/>
            </p:nvGrpSpPr>
            <p:grpSpPr bwMode="auto">
              <a:xfrm rot="-10800000">
                <a:off x="3603" y="2228"/>
                <a:ext cx="48" cy="1080"/>
                <a:chOff x="2016" y="2496"/>
                <a:chExt cx="48" cy="1080"/>
              </a:xfrm>
            </p:grpSpPr>
            <p:sp>
              <p:nvSpPr>
                <p:cNvPr id="14430" name="Line 94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431" name="Oval 95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432" name="Group 96"/>
              <p:cNvGrpSpPr>
                <a:grpSpLocks/>
              </p:cNvGrpSpPr>
              <p:nvPr/>
            </p:nvGrpSpPr>
            <p:grpSpPr bwMode="auto">
              <a:xfrm rot="-10800000">
                <a:off x="3726" y="2228"/>
                <a:ext cx="48" cy="1080"/>
                <a:chOff x="2016" y="2496"/>
                <a:chExt cx="48" cy="1080"/>
              </a:xfrm>
            </p:grpSpPr>
            <p:sp>
              <p:nvSpPr>
                <p:cNvPr id="14433" name="Line 97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434" name="Oval 98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435" name="Group 99"/>
              <p:cNvGrpSpPr>
                <a:grpSpLocks/>
              </p:cNvGrpSpPr>
              <p:nvPr/>
            </p:nvGrpSpPr>
            <p:grpSpPr bwMode="auto">
              <a:xfrm rot="-10800000">
                <a:off x="3849" y="2228"/>
                <a:ext cx="48" cy="1080"/>
                <a:chOff x="2016" y="2496"/>
                <a:chExt cx="48" cy="1080"/>
              </a:xfrm>
            </p:grpSpPr>
            <p:sp>
              <p:nvSpPr>
                <p:cNvPr id="14436" name="Line 100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437" name="Oval 101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438" name="Group 102"/>
              <p:cNvGrpSpPr>
                <a:grpSpLocks/>
              </p:cNvGrpSpPr>
              <p:nvPr/>
            </p:nvGrpSpPr>
            <p:grpSpPr bwMode="auto">
              <a:xfrm>
                <a:off x="3973" y="1584"/>
                <a:ext cx="48" cy="1728"/>
                <a:chOff x="3984" y="1584"/>
                <a:chExt cx="48" cy="1728"/>
              </a:xfrm>
            </p:grpSpPr>
            <p:sp>
              <p:nvSpPr>
                <p:cNvPr id="14439" name="Oval 103"/>
                <p:cNvSpPr>
                  <a:spLocks noChangeArrowheads="1"/>
                </p:cNvSpPr>
                <p:nvPr/>
              </p:nvSpPr>
              <p:spPr bwMode="auto">
                <a:xfrm>
                  <a:off x="3984" y="21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14440" name="Line 104"/>
                <p:cNvSpPr>
                  <a:spLocks noChangeShapeType="1"/>
                </p:cNvSpPr>
                <p:nvPr/>
              </p:nvSpPr>
              <p:spPr bwMode="auto">
                <a:xfrm flipV="1">
                  <a:off x="4008" y="1584"/>
                  <a:ext cx="1" cy="1728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</p:grpSp>
        <p:graphicFrame>
          <p:nvGraphicFramePr>
            <p:cNvPr id="14441" name="Object 105"/>
            <p:cNvGraphicFramePr>
              <a:graphicFrameLocks noChangeAspect="1"/>
            </p:cNvGraphicFramePr>
            <p:nvPr/>
          </p:nvGraphicFramePr>
          <p:xfrm>
            <a:off x="5232" y="2976"/>
            <a:ext cx="88" cy="96"/>
          </p:xfrm>
          <a:graphic>
            <a:graphicData uri="http://schemas.openxmlformats.org/presentationml/2006/ole">
              <p:oleObj spid="_x0000_s14441" name="Equation" r:id="rId6" imgW="139680" imgH="152280" progId="">
                <p:embed/>
              </p:oleObj>
            </a:graphicData>
          </a:graphic>
        </p:graphicFrame>
        <p:graphicFrame>
          <p:nvGraphicFramePr>
            <p:cNvPr id="14442" name="Object 106"/>
            <p:cNvGraphicFramePr>
              <a:graphicFrameLocks noChangeAspect="1"/>
            </p:cNvGraphicFramePr>
            <p:nvPr/>
          </p:nvGraphicFramePr>
          <p:xfrm>
            <a:off x="4188" y="3456"/>
            <a:ext cx="144" cy="120"/>
          </p:xfrm>
          <a:graphic>
            <a:graphicData uri="http://schemas.openxmlformats.org/presentationml/2006/ole">
              <p:oleObj spid="_x0000_s14442" name="Equation" r:id="rId7" imgW="228600" imgH="190440" progId="">
                <p:embed/>
              </p:oleObj>
            </a:graphicData>
          </a:graphic>
        </p:graphicFrame>
        <p:graphicFrame>
          <p:nvGraphicFramePr>
            <p:cNvPr id="14443" name="Object 107"/>
            <p:cNvGraphicFramePr>
              <a:graphicFrameLocks noChangeAspect="1"/>
            </p:cNvGraphicFramePr>
            <p:nvPr/>
          </p:nvGraphicFramePr>
          <p:xfrm>
            <a:off x="4197" y="2496"/>
            <a:ext cx="528" cy="176"/>
          </p:xfrm>
          <a:graphic>
            <a:graphicData uri="http://schemas.openxmlformats.org/presentationml/2006/ole">
              <p:oleObj spid="_x0000_s14443" name="Equation" r:id="rId8" imgW="838080" imgH="279360" progId="">
                <p:embed/>
              </p:oleObj>
            </a:graphicData>
          </a:graphic>
        </p:graphicFrame>
      </p:grpSp>
      <p:grpSp>
        <p:nvGrpSpPr>
          <p:cNvPr id="14444" name="Group 108"/>
          <p:cNvGrpSpPr>
            <a:grpSpLocks/>
          </p:cNvGrpSpPr>
          <p:nvPr/>
        </p:nvGrpSpPr>
        <p:grpSpPr bwMode="auto">
          <a:xfrm>
            <a:off x="1190625" y="3790950"/>
            <a:ext cx="2489200" cy="2028825"/>
            <a:chOff x="816" y="2343"/>
            <a:chExt cx="1568" cy="1278"/>
          </a:xfrm>
        </p:grpSpPr>
        <p:grpSp>
          <p:nvGrpSpPr>
            <p:cNvPr id="14445" name="Group 109"/>
            <p:cNvGrpSpPr>
              <a:grpSpLocks/>
            </p:cNvGrpSpPr>
            <p:nvPr/>
          </p:nvGrpSpPr>
          <p:grpSpPr bwMode="auto">
            <a:xfrm>
              <a:off x="816" y="2343"/>
              <a:ext cx="1314" cy="1278"/>
              <a:chOff x="1084" y="1275"/>
              <a:chExt cx="1314" cy="1278"/>
            </a:xfrm>
          </p:grpSpPr>
          <p:sp>
            <p:nvSpPr>
              <p:cNvPr id="14446" name="Freeform 110"/>
              <p:cNvSpPr>
                <a:spLocks/>
              </p:cNvSpPr>
              <p:nvPr/>
            </p:nvSpPr>
            <p:spPr bwMode="auto">
              <a:xfrm>
                <a:off x="1084" y="1275"/>
                <a:ext cx="1314" cy="1278"/>
              </a:xfrm>
              <a:custGeom>
                <a:avLst/>
                <a:gdLst/>
                <a:ahLst/>
                <a:cxnLst>
                  <a:cxn ang="0">
                    <a:pos x="0" y="639"/>
                  </a:cxn>
                  <a:cxn ang="0">
                    <a:pos x="5" y="557"/>
                  </a:cxn>
                  <a:cxn ang="0">
                    <a:pos x="27" y="486"/>
                  </a:cxn>
                  <a:cxn ang="0">
                    <a:pos x="60" y="421"/>
                  </a:cxn>
                  <a:cxn ang="0">
                    <a:pos x="104" y="361"/>
                  </a:cxn>
                  <a:cxn ang="0">
                    <a:pos x="214" y="257"/>
                  </a:cxn>
                  <a:cxn ang="0">
                    <a:pos x="341" y="164"/>
                  </a:cxn>
                  <a:cxn ang="0">
                    <a:pos x="484" y="55"/>
                  </a:cxn>
                  <a:cxn ang="0">
                    <a:pos x="561" y="17"/>
                  </a:cxn>
                  <a:cxn ang="0">
                    <a:pos x="654" y="0"/>
                  </a:cxn>
                  <a:cxn ang="0">
                    <a:pos x="764" y="0"/>
                  </a:cxn>
                  <a:cxn ang="0">
                    <a:pos x="874" y="11"/>
                  </a:cxn>
                  <a:cxn ang="0">
                    <a:pos x="979" y="33"/>
                  </a:cxn>
                  <a:cxn ang="0">
                    <a:pos x="1023" y="49"/>
                  </a:cxn>
                  <a:cxn ang="0">
                    <a:pos x="1067" y="77"/>
                  </a:cxn>
                  <a:cxn ang="0">
                    <a:pos x="1177" y="180"/>
                  </a:cxn>
                  <a:cxn ang="0">
                    <a:pos x="1254" y="317"/>
                  </a:cxn>
                  <a:cxn ang="0">
                    <a:pos x="1281" y="393"/>
                  </a:cxn>
                  <a:cxn ang="0">
                    <a:pos x="1298" y="475"/>
                  </a:cxn>
                  <a:cxn ang="0">
                    <a:pos x="1314" y="639"/>
                  </a:cxn>
                  <a:cxn ang="0">
                    <a:pos x="1309" y="710"/>
                  </a:cxn>
                  <a:cxn ang="0">
                    <a:pos x="1287" y="776"/>
                  </a:cxn>
                  <a:cxn ang="0">
                    <a:pos x="1254" y="836"/>
                  </a:cxn>
                  <a:cxn ang="0">
                    <a:pos x="1215" y="896"/>
                  </a:cxn>
                  <a:cxn ang="0">
                    <a:pos x="1111" y="989"/>
                  </a:cxn>
                  <a:cxn ang="0">
                    <a:pos x="990" y="1081"/>
                  </a:cxn>
                  <a:cxn ang="0">
                    <a:pos x="913" y="1136"/>
                  </a:cxn>
                  <a:cxn ang="0">
                    <a:pos x="836" y="1201"/>
                  </a:cxn>
                  <a:cxn ang="0">
                    <a:pos x="748" y="1256"/>
                  </a:cxn>
                  <a:cxn ang="0">
                    <a:pos x="704" y="1272"/>
                  </a:cxn>
                  <a:cxn ang="0">
                    <a:pos x="654" y="1278"/>
                  </a:cxn>
                  <a:cxn ang="0">
                    <a:pos x="517" y="1261"/>
                  </a:cxn>
                  <a:cxn ang="0">
                    <a:pos x="396" y="1229"/>
                  </a:cxn>
                  <a:cxn ang="0">
                    <a:pos x="280" y="1163"/>
                  </a:cxn>
                  <a:cxn ang="0">
                    <a:pos x="187" y="1087"/>
                  </a:cxn>
                  <a:cxn ang="0">
                    <a:pos x="143" y="1038"/>
                  </a:cxn>
                  <a:cxn ang="0">
                    <a:pos x="110" y="994"/>
                  </a:cxn>
                  <a:cxn ang="0">
                    <a:pos x="49" y="885"/>
                  </a:cxn>
                  <a:cxn ang="0">
                    <a:pos x="11" y="765"/>
                  </a:cxn>
                  <a:cxn ang="0">
                    <a:pos x="0" y="639"/>
                  </a:cxn>
                </a:cxnLst>
                <a:rect l="0" t="0" r="r" b="b"/>
                <a:pathLst>
                  <a:path w="1314" h="1278">
                    <a:moveTo>
                      <a:pt x="0" y="639"/>
                    </a:moveTo>
                    <a:lnTo>
                      <a:pt x="5" y="557"/>
                    </a:lnTo>
                    <a:lnTo>
                      <a:pt x="27" y="486"/>
                    </a:lnTo>
                    <a:lnTo>
                      <a:pt x="60" y="421"/>
                    </a:lnTo>
                    <a:lnTo>
                      <a:pt x="104" y="361"/>
                    </a:lnTo>
                    <a:lnTo>
                      <a:pt x="214" y="257"/>
                    </a:lnTo>
                    <a:lnTo>
                      <a:pt x="341" y="164"/>
                    </a:lnTo>
                    <a:lnTo>
                      <a:pt x="484" y="55"/>
                    </a:lnTo>
                    <a:lnTo>
                      <a:pt x="561" y="17"/>
                    </a:lnTo>
                    <a:lnTo>
                      <a:pt x="654" y="0"/>
                    </a:lnTo>
                    <a:lnTo>
                      <a:pt x="764" y="0"/>
                    </a:lnTo>
                    <a:lnTo>
                      <a:pt x="874" y="11"/>
                    </a:lnTo>
                    <a:lnTo>
                      <a:pt x="979" y="33"/>
                    </a:lnTo>
                    <a:lnTo>
                      <a:pt x="1023" y="49"/>
                    </a:lnTo>
                    <a:lnTo>
                      <a:pt x="1067" y="77"/>
                    </a:lnTo>
                    <a:lnTo>
                      <a:pt x="1177" y="180"/>
                    </a:lnTo>
                    <a:lnTo>
                      <a:pt x="1254" y="317"/>
                    </a:lnTo>
                    <a:lnTo>
                      <a:pt x="1281" y="393"/>
                    </a:lnTo>
                    <a:lnTo>
                      <a:pt x="1298" y="475"/>
                    </a:lnTo>
                    <a:lnTo>
                      <a:pt x="1314" y="639"/>
                    </a:lnTo>
                    <a:lnTo>
                      <a:pt x="1309" y="710"/>
                    </a:lnTo>
                    <a:lnTo>
                      <a:pt x="1287" y="776"/>
                    </a:lnTo>
                    <a:lnTo>
                      <a:pt x="1254" y="836"/>
                    </a:lnTo>
                    <a:lnTo>
                      <a:pt x="1215" y="896"/>
                    </a:lnTo>
                    <a:lnTo>
                      <a:pt x="1111" y="989"/>
                    </a:lnTo>
                    <a:lnTo>
                      <a:pt x="990" y="1081"/>
                    </a:lnTo>
                    <a:lnTo>
                      <a:pt x="913" y="1136"/>
                    </a:lnTo>
                    <a:lnTo>
                      <a:pt x="836" y="1201"/>
                    </a:lnTo>
                    <a:lnTo>
                      <a:pt x="748" y="1256"/>
                    </a:lnTo>
                    <a:lnTo>
                      <a:pt x="704" y="1272"/>
                    </a:lnTo>
                    <a:lnTo>
                      <a:pt x="654" y="1278"/>
                    </a:lnTo>
                    <a:lnTo>
                      <a:pt x="517" y="1261"/>
                    </a:lnTo>
                    <a:lnTo>
                      <a:pt x="396" y="1229"/>
                    </a:lnTo>
                    <a:lnTo>
                      <a:pt x="280" y="1163"/>
                    </a:lnTo>
                    <a:lnTo>
                      <a:pt x="187" y="1087"/>
                    </a:lnTo>
                    <a:lnTo>
                      <a:pt x="143" y="1038"/>
                    </a:lnTo>
                    <a:lnTo>
                      <a:pt x="110" y="994"/>
                    </a:lnTo>
                    <a:lnTo>
                      <a:pt x="49" y="885"/>
                    </a:lnTo>
                    <a:lnTo>
                      <a:pt x="11" y="765"/>
                    </a:lnTo>
                    <a:lnTo>
                      <a:pt x="0" y="639"/>
                    </a:lnTo>
                    <a:close/>
                  </a:path>
                </a:pathLst>
              </a:custGeom>
              <a:blipFill dpi="0" rotWithShape="0">
                <a:blip r:embed="rId9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47" name="Freeform 111"/>
              <p:cNvSpPr>
                <a:spLocks/>
              </p:cNvSpPr>
              <p:nvPr/>
            </p:nvSpPr>
            <p:spPr bwMode="auto">
              <a:xfrm>
                <a:off x="1084" y="1275"/>
                <a:ext cx="1314" cy="1278"/>
              </a:xfrm>
              <a:custGeom>
                <a:avLst/>
                <a:gdLst/>
                <a:ahLst/>
                <a:cxnLst>
                  <a:cxn ang="0">
                    <a:pos x="0" y="639"/>
                  </a:cxn>
                  <a:cxn ang="0">
                    <a:pos x="5" y="557"/>
                  </a:cxn>
                  <a:cxn ang="0">
                    <a:pos x="27" y="486"/>
                  </a:cxn>
                  <a:cxn ang="0">
                    <a:pos x="60" y="421"/>
                  </a:cxn>
                  <a:cxn ang="0">
                    <a:pos x="104" y="361"/>
                  </a:cxn>
                  <a:cxn ang="0">
                    <a:pos x="214" y="257"/>
                  </a:cxn>
                  <a:cxn ang="0">
                    <a:pos x="341" y="164"/>
                  </a:cxn>
                  <a:cxn ang="0">
                    <a:pos x="484" y="55"/>
                  </a:cxn>
                  <a:cxn ang="0">
                    <a:pos x="561" y="17"/>
                  </a:cxn>
                  <a:cxn ang="0">
                    <a:pos x="654" y="0"/>
                  </a:cxn>
                  <a:cxn ang="0">
                    <a:pos x="764" y="0"/>
                  </a:cxn>
                  <a:cxn ang="0">
                    <a:pos x="874" y="11"/>
                  </a:cxn>
                  <a:cxn ang="0">
                    <a:pos x="979" y="33"/>
                  </a:cxn>
                  <a:cxn ang="0">
                    <a:pos x="1023" y="49"/>
                  </a:cxn>
                  <a:cxn ang="0">
                    <a:pos x="1067" y="77"/>
                  </a:cxn>
                  <a:cxn ang="0">
                    <a:pos x="1177" y="180"/>
                  </a:cxn>
                  <a:cxn ang="0">
                    <a:pos x="1254" y="317"/>
                  </a:cxn>
                  <a:cxn ang="0">
                    <a:pos x="1281" y="393"/>
                  </a:cxn>
                  <a:cxn ang="0">
                    <a:pos x="1298" y="475"/>
                  </a:cxn>
                  <a:cxn ang="0">
                    <a:pos x="1314" y="639"/>
                  </a:cxn>
                  <a:cxn ang="0">
                    <a:pos x="1309" y="710"/>
                  </a:cxn>
                  <a:cxn ang="0">
                    <a:pos x="1287" y="776"/>
                  </a:cxn>
                  <a:cxn ang="0">
                    <a:pos x="1254" y="836"/>
                  </a:cxn>
                  <a:cxn ang="0">
                    <a:pos x="1215" y="896"/>
                  </a:cxn>
                  <a:cxn ang="0">
                    <a:pos x="1111" y="989"/>
                  </a:cxn>
                  <a:cxn ang="0">
                    <a:pos x="990" y="1081"/>
                  </a:cxn>
                  <a:cxn ang="0">
                    <a:pos x="913" y="1136"/>
                  </a:cxn>
                  <a:cxn ang="0">
                    <a:pos x="836" y="1201"/>
                  </a:cxn>
                  <a:cxn ang="0">
                    <a:pos x="748" y="1256"/>
                  </a:cxn>
                  <a:cxn ang="0">
                    <a:pos x="704" y="1272"/>
                  </a:cxn>
                  <a:cxn ang="0">
                    <a:pos x="654" y="1278"/>
                  </a:cxn>
                  <a:cxn ang="0">
                    <a:pos x="517" y="1261"/>
                  </a:cxn>
                  <a:cxn ang="0">
                    <a:pos x="396" y="1229"/>
                  </a:cxn>
                  <a:cxn ang="0">
                    <a:pos x="280" y="1163"/>
                  </a:cxn>
                  <a:cxn ang="0">
                    <a:pos x="187" y="1087"/>
                  </a:cxn>
                  <a:cxn ang="0">
                    <a:pos x="143" y="1038"/>
                  </a:cxn>
                  <a:cxn ang="0">
                    <a:pos x="110" y="994"/>
                  </a:cxn>
                  <a:cxn ang="0">
                    <a:pos x="49" y="885"/>
                  </a:cxn>
                  <a:cxn ang="0">
                    <a:pos x="11" y="765"/>
                  </a:cxn>
                  <a:cxn ang="0">
                    <a:pos x="0" y="639"/>
                  </a:cxn>
                </a:cxnLst>
                <a:rect l="0" t="0" r="r" b="b"/>
                <a:pathLst>
                  <a:path w="1314" h="1278">
                    <a:moveTo>
                      <a:pt x="0" y="639"/>
                    </a:moveTo>
                    <a:lnTo>
                      <a:pt x="5" y="557"/>
                    </a:lnTo>
                    <a:lnTo>
                      <a:pt x="27" y="486"/>
                    </a:lnTo>
                    <a:lnTo>
                      <a:pt x="60" y="421"/>
                    </a:lnTo>
                    <a:lnTo>
                      <a:pt x="104" y="361"/>
                    </a:lnTo>
                    <a:lnTo>
                      <a:pt x="214" y="257"/>
                    </a:lnTo>
                    <a:lnTo>
                      <a:pt x="341" y="164"/>
                    </a:lnTo>
                    <a:lnTo>
                      <a:pt x="484" y="55"/>
                    </a:lnTo>
                    <a:lnTo>
                      <a:pt x="561" y="17"/>
                    </a:lnTo>
                    <a:lnTo>
                      <a:pt x="654" y="0"/>
                    </a:lnTo>
                    <a:lnTo>
                      <a:pt x="764" y="0"/>
                    </a:lnTo>
                    <a:lnTo>
                      <a:pt x="874" y="11"/>
                    </a:lnTo>
                    <a:lnTo>
                      <a:pt x="979" y="33"/>
                    </a:lnTo>
                    <a:lnTo>
                      <a:pt x="1023" y="49"/>
                    </a:lnTo>
                    <a:lnTo>
                      <a:pt x="1067" y="77"/>
                    </a:lnTo>
                    <a:lnTo>
                      <a:pt x="1177" y="180"/>
                    </a:lnTo>
                    <a:lnTo>
                      <a:pt x="1254" y="317"/>
                    </a:lnTo>
                    <a:lnTo>
                      <a:pt x="1281" y="393"/>
                    </a:lnTo>
                    <a:lnTo>
                      <a:pt x="1298" y="475"/>
                    </a:lnTo>
                    <a:lnTo>
                      <a:pt x="1314" y="639"/>
                    </a:lnTo>
                    <a:lnTo>
                      <a:pt x="1309" y="710"/>
                    </a:lnTo>
                    <a:lnTo>
                      <a:pt x="1287" y="776"/>
                    </a:lnTo>
                    <a:lnTo>
                      <a:pt x="1254" y="836"/>
                    </a:lnTo>
                    <a:lnTo>
                      <a:pt x="1215" y="896"/>
                    </a:lnTo>
                    <a:lnTo>
                      <a:pt x="1111" y="989"/>
                    </a:lnTo>
                    <a:lnTo>
                      <a:pt x="990" y="1081"/>
                    </a:lnTo>
                    <a:lnTo>
                      <a:pt x="913" y="1136"/>
                    </a:lnTo>
                    <a:lnTo>
                      <a:pt x="836" y="1201"/>
                    </a:lnTo>
                    <a:lnTo>
                      <a:pt x="748" y="1256"/>
                    </a:lnTo>
                    <a:lnTo>
                      <a:pt x="704" y="1272"/>
                    </a:lnTo>
                    <a:lnTo>
                      <a:pt x="654" y="1278"/>
                    </a:lnTo>
                    <a:lnTo>
                      <a:pt x="517" y="1261"/>
                    </a:lnTo>
                    <a:lnTo>
                      <a:pt x="396" y="1229"/>
                    </a:lnTo>
                    <a:lnTo>
                      <a:pt x="280" y="1163"/>
                    </a:lnTo>
                    <a:lnTo>
                      <a:pt x="187" y="1087"/>
                    </a:lnTo>
                    <a:lnTo>
                      <a:pt x="143" y="1038"/>
                    </a:lnTo>
                    <a:lnTo>
                      <a:pt x="110" y="994"/>
                    </a:lnTo>
                    <a:lnTo>
                      <a:pt x="49" y="885"/>
                    </a:lnTo>
                    <a:lnTo>
                      <a:pt x="11" y="765"/>
                    </a:lnTo>
                    <a:lnTo>
                      <a:pt x="0" y="639"/>
                    </a:lnTo>
                  </a:path>
                </a:pathLst>
              </a:custGeom>
              <a:noFill/>
              <a:ln w="952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48" name="Oval 112"/>
              <p:cNvSpPr>
                <a:spLocks noChangeArrowheads="1"/>
              </p:cNvSpPr>
              <p:nvPr/>
            </p:nvSpPr>
            <p:spPr bwMode="auto">
              <a:xfrm>
                <a:off x="1458" y="1674"/>
                <a:ext cx="511" cy="513"/>
              </a:xfrm>
              <a:prstGeom prst="ellipse">
                <a:avLst/>
              </a:prstGeom>
              <a:solidFill>
                <a:srgbClr val="0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49" name="Oval 113"/>
              <p:cNvSpPr>
                <a:spLocks noChangeArrowheads="1"/>
              </p:cNvSpPr>
              <p:nvPr/>
            </p:nvSpPr>
            <p:spPr bwMode="auto">
              <a:xfrm>
                <a:off x="1458" y="1674"/>
                <a:ext cx="511" cy="513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50" name="Freeform 114"/>
              <p:cNvSpPr>
                <a:spLocks/>
              </p:cNvSpPr>
              <p:nvPr/>
            </p:nvSpPr>
            <p:spPr bwMode="auto">
              <a:xfrm>
                <a:off x="1700" y="1352"/>
                <a:ext cx="22" cy="22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22" y="22"/>
                  </a:cxn>
                  <a:cxn ang="0">
                    <a:pos x="11" y="22"/>
                  </a:cxn>
                  <a:cxn ang="0">
                    <a:pos x="0" y="22"/>
                  </a:cxn>
                  <a:cxn ang="0">
                    <a:pos x="11" y="0"/>
                  </a:cxn>
                </a:cxnLst>
                <a:rect l="0" t="0" r="r" b="b"/>
                <a:pathLst>
                  <a:path w="22" h="22">
                    <a:moveTo>
                      <a:pt x="11" y="0"/>
                    </a:moveTo>
                    <a:lnTo>
                      <a:pt x="22" y="22"/>
                    </a:lnTo>
                    <a:lnTo>
                      <a:pt x="11" y="22"/>
                    </a:lnTo>
                    <a:lnTo>
                      <a:pt x="0" y="2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51" name="Freeform 115"/>
              <p:cNvSpPr>
                <a:spLocks/>
              </p:cNvSpPr>
              <p:nvPr/>
            </p:nvSpPr>
            <p:spPr bwMode="auto">
              <a:xfrm>
                <a:off x="1700" y="1352"/>
                <a:ext cx="22" cy="22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22" y="22"/>
                  </a:cxn>
                  <a:cxn ang="0">
                    <a:pos x="11" y="22"/>
                  </a:cxn>
                  <a:cxn ang="0">
                    <a:pos x="0" y="22"/>
                  </a:cxn>
                  <a:cxn ang="0">
                    <a:pos x="11" y="0"/>
                  </a:cxn>
                </a:cxnLst>
                <a:rect l="0" t="0" r="r" b="b"/>
                <a:pathLst>
                  <a:path w="22" h="22">
                    <a:moveTo>
                      <a:pt x="11" y="0"/>
                    </a:moveTo>
                    <a:lnTo>
                      <a:pt x="22" y="22"/>
                    </a:lnTo>
                    <a:lnTo>
                      <a:pt x="11" y="22"/>
                    </a:lnTo>
                    <a:lnTo>
                      <a:pt x="0" y="22"/>
                    </a:lnTo>
                    <a:lnTo>
                      <a:pt x="11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52" name="Line 116"/>
              <p:cNvSpPr>
                <a:spLocks noChangeShapeType="1"/>
              </p:cNvSpPr>
              <p:nvPr/>
            </p:nvSpPr>
            <p:spPr bwMode="auto">
              <a:xfrm flipV="1">
                <a:off x="1711" y="1374"/>
                <a:ext cx="1" cy="11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53" name="Freeform 117"/>
              <p:cNvSpPr>
                <a:spLocks/>
              </p:cNvSpPr>
              <p:nvPr/>
            </p:nvSpPr>
            <p:spPr bwMode="auto">
              <a:xfrm>
                <a:off x="2321" y="1920"/>
                <a:ext cx="22" cy="21"/>
              </a:xfrm>
              <a:custGeom>
                <a:avLst/>
                <a:gdLst/>
                <a:ahLst/>
                <a:cxnLst>
                  <a:cxn ang="0">
                    <a:pos x="22" y="10"/>
                  </a:cxn>
                  <a:cxn ang="0">
                    <a:pos x="0" y="21"/>
                  </a:cxn>
                  <a:cxn ang="0">
                    <a:pos x="0" y="10"/>
                  </a:cxn>
                  <a:cxn ang="0">
                    <a:pos x="0" y="0"/>
                  </a:cxn>
                  <a:cxn ang="0">
                    <a:pos x="22" y="10"/>
                  </a:cxn>
                </a:cxnLst>
                <a:rect l="0" t="0" r="r" b="b"/>
                <a:pathLst>
                  <a:path w="22" h="21">
                    <a:moveTo>
                      <a:pt x="22" y="10"/>
                    </a:moveTo>
                    <a:lnTo>
                      <a:pt x="0" y="21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22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54" name="Freeform 118"/>
              <p:cNvSpPr>
                <a:spLocks/>
              </p:cNvSpPr>
              <p:nvPr/>
            </p:nvSpPr>
            <p:spPr bwMode="auto">
              <a:xfrm>
                <a:off x="2321" y="1920"/>
                <a:ext cx="22" cy="21"/>
              </a:xfrm>
              <a:custGeom>
                <a:avLst/>
                <a:gdLst/>
                <a:ahLst/>
                <a:cxnLst>
                  <a:cxn ang="0">
                    <a:pos x="22" y="10"/>
                  </a:cxn>
                  <a:cxn ang="0">
                    <a:pos x="0" y="21"/>
                  </a:cxn>
                  <a:cxn ang="0">
                    <a:pos x="0" y="10"/>
                  </a:cxn>
                  <a:cxn ang="0">
                    <a:pos x="0" y="0"/>
                  </a:cxn>
                  <a:cxn ang="0">
                    <a:pos x="22" y="10"/>
                  </a:cxn>
                </a:cxnLst>
                <a:rect l="0" t="0" r="r" b="b"/>
                <a:pathLst>
                  <a:path w="22" h="21">
                    <a:moveTo>
                      <a:pt x="22" y="10"/>
                    </a:moveTo>
                    <a:lnTo>
                      <a:pt x="0" y="21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22" y="1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55" name="Line 119"/>
              <p:cNvSpPr>
                <a:spLocks noChangeShapeType="1"/>
              </p:cNvSpPr>
              <p:nvPr/>
            </p:nvSpPr>
            <p:spPr bwMode="auto">
              <a:xfrm>
                <a:off x="1084" y="1930"/>
                <a:ext cx="1237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56" name="Freeform 120"/>
              <p:cNvSpPr>
                <a:spLocks/>
              </p:cNvSpPr>
              <p:nvPr/>
            </p:nvSpPr>
            <p:spPr bwMode="auto">
              <a:xfrm>
                <a:off x="1936" y="1859"/>
                <a:ext cx="22" cy="22"/>
              </a:xfrm>
              <a:custGeom>
                <a:avLst/>
                <a:gdLst/>
                <a:ahLst/>
                <a:cxnLst>
                  <a:cxn ang="0">
                    <a:pos x="22" y="6"/>
                  </a:cxn>
                  <a:cxn ang="0">
                    <a:pos x="6" y="22"/>
                  </a:cxn>
                  <a:cxn ang="0">
                    <a:pos x="0" y="11"/>
                  </a:cxn>
                  <a:cxn ang="0">
                    <a:pos x="0" y="0"/>
                  </a:cxn>
                  <a:cxn ang="0">
                    <a:pos x="22" y="6"/>
                  </a:cxn>
                </a:cxnLst>
                <a:rect l="0" t="0" r="r" b="b"/>
                <a:pathLst>
                  <a:path w="22" h="22">
                    <a:moveTo>
                      <a:pt x="22" y="6"/>
                    </a:moveTo>
                    <a:lnTo>
                      <a:pt x="6" y="22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22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57" name="Freeform 121"/>
              <p:cNvSpPr>
                <a:spLocks/>
              </p:cNvSpPr>
              <p:nvPr/>
            </p:nvSpPr>
            <p:spPr bwMode="auto">
              <a:xfrm>
                <a:off x="1936" y="1859"/>
                <a:ext cx="22" cy="22"/>
              </a:xfrm>
              <a:custGeom>
                <a:avLst/>
                <a:gdLst/>
                <a:ahLst/>
                <a:cxnLst>
                  <a:cxn ang="0">
                    <a:pos x="22" y="6"/>
                  </a:cxn>
                  <a:cxn ang="0">
                    <a:pos x="6" y="22"/>
                  </a:cxn>
                  <a:cxn ang="0">
                    <a:pos x="0" y="11"/>
                  </a:cxn>
                  <a:cxn ang="0">
                    <a:pos x="0" y="0"/>
                  </a:cxn>
                  <a:cxn ang="0">
                    <a:pos x="22" y="6"/>
                  </a:cxn>
                </a:cxnLst>
                <a:rect l="0" t="0" r="r" b="b"/>
                <a:pathLst>
                  <a:path w="22" h="22">
                    <a:moveTo>
                      <a:pt x="22" y="6"/>
                    </a:moveTo>
                    <a:lnTo>
                      <a:pt x="6" y="22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22" y="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58" name="Line 122"/>
              <p:cNvSpPr>
                <a:spLocks noChangeShapeType="1"/>
              </p:cNvSpPr>
              <p:nvPr/>
            </p:nvSpPr>
            <p:spPr bwMode="auto">
              <a:xfrm flipV="1">
                <a:off x="1716" y="1870"/>
                <a:ext cx="220" cy="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aphicFrame>
          <p:nvGraphicFramePr>
            <p:cNvPr id="14459" name="Object 123"/>
            <p:cNvGraphicFramePr>
              <a:graphicFrameLocks noChangeAspect="1"/>
            </p:cNvGraphicFramePr>
            <p:nvPr/>
          </p:nvGraphicFramePr>
          <p:xfrm>
            <a:off x="1488" y="2400"/>
            <a:ext cx="320" cy="184"/>
          </p:xfrm>
          <a:graphic>
            <a:graphicData uri="http://schemas.openxmlformats.org/presentationml/2006/ole">
              <p:oleObj spid="_x0000_s14459" name="Equation" r:id="rId10" imgW="507960" imgH="291960" progId="">
                <p:embed/>
              </p:oleObj>
            </a:graphicData>
          </a:graphic>
        </p:graphicFrame>
        <p:graphicFrame>
          <p:nvGraphicFramePr>
            <p:cNvPr id="14460" name="Object 124"/>
            <p:cNvGraphicFramePr>
              <a:graphicFrameLocks noChangeAspect="1"/>
            </p:cNvGraphicFramePr>
            <p:nvPr/>
          </p:nvGraphicFramePr>
          <p:xfrm>
            <a:off x="2064" y="3024"/>
            <a:ext cx="320" cy="184"/>
          </p:xfrm>
          <a:graphic>
            <a:graphicData uri="http://schemas.openxmlformats.org/presentationml/2006/ole">
              <p:oleObj spid="_x0000_s14460" name="Equation" r:id="rId11" imgW="507960" imgH="291960" progId="">
                <p:embed/>
              </p:oleObj>
            </a:graphicData>
          </a:graphic>
        </p:graphicFrame>
        <p:graphicFrame>
          <p:nvGraphicFramePr>
            <p:cNvPr id="14461" name="Object 125"/>
            <p:cNvGraphicFramePr>
              <a:graphicFrameLocks noChangeAspect="1"/>
            </p:cNvGraphicFramePr>
            <p:nvPr/>
          </p:nvGraphicFramePr>
          <p:xfrm>
            <a:off x="1056" y="2688"/>
            <a:ext cx="120" cy="112"/>
          </p:xfrm>
          <a:graphic>
            <a:graphicData uri="http://schemas.openxmlformats.org/presentationml/2006/ole">
              <p:oleObj spid="_x0000_s14461" name="Equation" r:id="rId12" imgW="190440" imgH="177480" progId="">
                <p:embed/>
              </p:oleObj>
            </a:graphicData>
          </a:graphic>
        </p:graphicFrame>
        <p:graphicFrame>
          <p:nvGraphicFramePr>
            <p:cNvPr id="14462" name="Object 126"/>
            <p:cNvGraphicFramePr>
              <a:graphicFrameLocks noChangeAspect="1"/>
            </p:cNvGraphicFramePr>
            <p:nvPr/>
          </p:nvGraphicFramePr>
          <p:xfrm>
            <a:off x="1728" y="3024"/>
            <a:ext cx="72" cy="120"/>
          </p:xfrm>
          <a:graphic>
            <a:graphicData uri="http://schemas.openxmlformats.org/presentationml/2006/ole">
              <p:oleObj spid="_x0000_s14462" name="Equation" r:id="rId13" imgW="114120" imgH="190440" progId="">
                <p:embed/>
              </p:oleObj>
            </a:graphicData>
          </a:graphic>
        </p:graphicFrame>
      </p:grpSp>
      <p:grpSp>
        <p:nvGrpSpPr>
          <p:cNvPr id="14463" name="Group 127"/>
          <p:cNvGrpSpPr>
            <a:grpSpLocks/>
          </p:cNvGrpSpPr>
          <p:nvPr/>
        </p:nvGrpSpPr>
        <p:grpSpPr bwMode="auto">
          <a:xfrm>
            <a:off x="5372100" y="1447800"/>
            <a:ext cx="2346325" cy="2022475"/>
            <a:chOff x="3402" y="1200"/>
            <a:chExt cx="1478" cy="1274"/>
          </a:xfrm>
        </p:grpSpPr>
        <p:grpSp>
          <p:nvGrpSpPr>
            <p:cNvPr id="14464" name="Group 128"/>
            <p:cNvGrpSpPr>
              <a:grpSpLocks/>
            </p:cNvGrpSpPr>
            <p:nvPr/>
          </p:nvGrpSpPr>
          <p:grpSpPr bwMode="auto">
            <a:xfrm>
              <a:off x="3402" y="1317"/>
              <a:ext cx="1259" cy="1157"/>
              <a:chOff x="2921" y="1352"/>
              <a:chExt cx="1259" cy="1157"/>
            </a:xfrm>
          </p:grpSpPr>
          <p:sp>
            <p:nvSpPr>
              <p:cNvPr id="14465" name="Oval 129"/>
              <p:cNvSpPr>
                <a:spLocks noChangeArrowheads="1"/>
              </p:cNvSpPr>
              <p:nvPr/>
            </p:nvSpPr>
            <p:spPr bwMode="auto">
              <a:xfrm>
                <a:off x="3295" y="1674"/>
                <a:ext cx="517" cy="513"/>
              </a:xfrm>
              <a:prstGeom prst="ellipse">
                <a:avLst/>
              </a:prstGeom>
              <a:blipFill dpi="0" rotWithShape="0">
                <a:blip r:embed="rId14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66" name="Oval 130"/>
              <p:cNvSpPr>
                <a:spLocks noChangeArrowheads="1"/>
              </p:cNvSpPr>
              <p:nvPr/>
            </p:nvSpPr>
            <p:spPr bwMode="auto">
              <a:xfrm>
                <a:off x="3295" y="1674"/>
                <a:ext cx="517" cy="513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67" name="Freeform 131"/>
              <p:cNvSpPr>
                <a:spLocks/>
              </p:cNvSpPr>
              <p:nvPr/>
            </p:nvSpPr>
            <p:spPr bwMode="auto">
              <a:xfrm>
                <a:off x="3537" y="1352"/>
                <a:ext cx="22" cy="22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22" y="22"/>
                  </a:cxn>
                  <a:cxn ang="0">
                    <a:pos x="11" y="22"/>
                  </a:cxn>
                  <a:cxn ang="0">
                    <a:pos x="0" y="22"/>
                  </a:cxn>
                  <a:cxn ang="0">
                    <a:pos x="11" y="0"/>
                  </a:cxn>
                </a:cxnLst>
                <a:rect l="0" t="0" r="r" b="b"/>
                <a:pathLst>
                  <a:path w="22" h="22">
                    <a:moveTo>
                      <a:pt x="11" y="0"/>
                    </a:moveTo>
                    <a:lnTo>
                      <a:pt x="22" y="22"/>
                    </a:lnTo>
                    <a:lnTo>
                      <a:pt x="11" y="22"/>
                    </a:lnTo>
                    <a:lnTo>
                      <a:pt x="0" y="2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68" name="Freeform 132"/>
              <p:cNvSpPr>
                <a:spLocks/>
              </p:cNvSpPr>
              <p:nvPr/>
            </p:nvSpPr>
            <p:spPr bwMode="auto">
              <a:xfrm>
                <a:off x="3537" y="1352"/>
                <a:ext cx="22" cy="22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22" y="22"/>
                  </a:cxn>
                  <a:cxn ang="0">
                    <a:pos x="11" y="22"/>
                  </a:cxn>
                  <a:cxn ang="0">
                    <a:pos x="0" y="22"/>
                  </a:cxn>
                  <a:cxn ang="0">
                    <a:pos x="11" y="0"/>
                  </a:cxn>
                </a:cxnLst>
                <a:rect l="0" t="0" r="r" b="b"/>
                <a:pathLst>
                  <a:path w="22" h="22">
                    <a:moveTo>
                      <a:pt x="11" y="0"/>
                    </a:moveTo>
                    <a:lnTo>
                      <a:pt x="22" y="22"/>
                    </a:lnTo>
                    <a:lnTo>
                      <a:pt x="11" y="22"/>
                    </a:lnTo>
                    <a:lnTo>
                      <a:pt x="0" y="22"/>
                    </a:lnTo>
                    <a:lnTo>
                      <a:pt x="11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69" name="Line 133"/>
              <p:cNvSpPr>
                <a:spLocks noChangeShapeType="1"/>
              </p:cNvSpPr>
              <p:nvPr/>
            </p:nvSpPr>
            <p:spPr bwMode="auto">
              <a:xfrm flipV="1">
                <a:off x="3548" y="1374"/>
                <a:ext cx="1" cy="11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70" name="Freeform 134"/>
              <p:cNvSpPr>
                <a:spLocks/>
              </p:cNvSpPr>
              <p:nvPr/>
            </p:nvSpPr>
            <p:spPr bwMode="auto">
              <a:xfrm>
                <a:off x="4158" y="1920"/>
                <a:ext cx="22" cy="21"/>
              </a:xfrm>
              <a:custGeom>
                <a:avLst/>
                <a:gdLst/>
                <a:ahLst/>
                <a:cxnLst>
                  <a:cxn ang="0">
                    <a:pos x="22" y="10"/>
                  </a:cxn>
                  <a:cxn ang="0">
                    <a:pos x="0" y="21"/>
                  </a:cxn>
                  <a:cxn ang="0">
                    <a:pos x="0" y="10"/>
                  </a:cxn>
                  <a:cxn ang="0">
                    <a:pos x="0" y="0"/>
                  </a:cxn>
                  <a:cxn ang="0">
                    <a:pos x="22" y="10"/>
                  </a:cxn>
                </a:cxnLst>
                <a:rect l="0" t="0" r="r" b="b"/>
                <a:pathLst>
                  <a:path w="22" h="21">
                    <a:moveTo>
                      <a:pt x="22" y="10"/>
                    </a:moveTo>
                    <a:lnTo>
                      <a:pt x="0" y="21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22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71" name="Freeform 135"/>
              <p:cNvSpPr>
                <a:spLocks/>
              </p:cNvSpPr>
              <p:nvPr/>
            </p:nvSpPr>
            <p:spPr bwMode="auto">
              <a:xfrm>
                <a:off x="4158" y="1920"/>
                <a:ext cx="22" cy="21"/>
              </a:xfrm>
              <a:custGeom>
                <a:avLst/>
                <a:gdLst/>
                <a:ahLst/>
                <a:cxnLst>
                  <a:cxn ang="0">
                    <a:pos x="22" y="10"/>
                  </a:cxn>
                  <a:cxn ang="0">
                    <a:pos x="0" y="21"/>
                  </a:cxn>
                  <a:cxn ang="0">
                    <a:pos x="0" y="10"/>
                  </a:cxn>
                  <a:cxn ang="0">
                    <a:pos x="0" y="0"/>
                  </a:cxn>
                  <a:cxn ang="0">
                    <a:pos x="22" y="10"/>
                  </a:cxn>
                </a:cxnLst>
                <a:rect l="0" t="0" r="r" b="b"/>
                <a:pathLst>
                  <a:path w="22" h="21">
                    <a:moveTo>
                      <a:pt x="22" y="10"/>
                    </a:moveTo>
                    <a:lnTo>
                      <a:pt x="0" y="21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22" y="1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72" name="Line 136"/>
              <p:cNvSpPr>
                <a:spLocks noChangeShapeType="1"/>
              </p:cNvSpPr>
              <p:nvPr/>
            </p:nvSpPr>
            <p:spPr bwMode="auto">
              <a:xfrm>
                <a:off x="2921" y="1930"/>
                <a:ext cx="1237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73" name="Freeform 137"/>
              <p:cNvSpPr>
                <a:spLocks/>
              </p:cNvSpPr>
              <p:nvPr/>
            </p:nvSpPr>
            <p:spPr bwMode="auto">
              <a:xfrm>
                <a:off x="3773" y="1859"/>
                <a:ext cx="22" cy="22"/>
              </a:xfrm>
              <a:custGeom>
                <a:avLst/>
                <a:gdLst/>
                <a:ahLst/>
                <a:cxnLst>
                  <a:cxn ang="0">
                    <a:pos x="22" y="6"/>
                  </a:cxn>
                  <a:cxn ang="0">
                    <a:pos x="6" y="22"/>
                  </a:cxn>
                  <a:cxn ang="0">
                    <a:pos x="0" y="11"/>
                  </a:cxn>
                  <a:cxn ang="0">
                    <a:pos x="0" y="0"/>
                  </a:cxn>
                  <a:cxn ang="0">
                    <a:pos x="22" y="6"/>
                  </a:cxn>
                </a:cxnLst>
                <a:rect l="0" t="0" r="r" b="b"/>
                <a:pathLst>
                  <a:path w="22" h="22">
                    <a:moveTo>
                      <a:pt x="22" y="6"/>
                    </a:moveTo>
                    <a:lnTo>
                      <a:pt x="6" y="22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22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74" name="Freeform 138"/>
              <p:cNvSpPr>
                <a:spLocks/>
              </p:cNvSpPr>
              <p:nvPr/>
            </p:nvSpPr>
            <p:spPr bwMode="auto">
              <a:xfrm>
                <a:off x="3773" y="1859"/>
                <a:ext cx="22" cy="22"/>
              </a:xfrm>
              <a:custGeom>
                <a:avLst/>
                <a:gdLst/>
                <a:ahLst/>
                <a:cxnLst>
                  <a:cxn ang="0">
                    <a:pos x="22" y="6"/>
                  </a:cxn>
                  <a:cxn ang="0">
                    <a:pos x="6" y="22"/>
                  </a:cxn>
                  <a:cxn ang="0">
                    <a:pos x="0" y="11"/>
                  </a:cxn>
                  <a:cxn ang="0">
                    <a:pos x="0" y="0"/>
                  </a:cxn>
                  <a:cxn ang="0">
                    <a:pos x="22" y="6"/>
                  </a:cxn>
                </a:cxnLst>
                <a:rect l="0" t="0" r="r" b="b"/>
                <a:pathLst>
                  <a:path w="22" h="22">
                    <a:moveTo>
                      <a:pt x="22" y="6"/>
                    </a:moveTo>
                    <a:lnTo>
                      <a:pt x="6" y="22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22" y="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75" name="Line 139"/>
              <p:cNvSpPr>
                <a:spLocks noChangeShapeType="1"/>
              </p:cNvSpPr>
              <p:nvPr/>
            </p:nvSpPr>
            <p:spPr bwMode="auto">
              <a:xfrm flipV="1">
                <a:off x="3553" y="1870"/>
                <a:ext cx="220" cy="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aphicFrame>
          <p:nvGraphicFramePr>
            <p:cNvPr id="14476" name="Object 140"/>
            <p:cNvGraphicFramePr>
              <a:graphicFrameLocks noChangeAspect="1"/>
            </p:cNvGraphicFramePr>
            <p:nvPr/>
          </p:nvGraphicFramePr>
          <p:xfrm>
            <a:off x="4065" y="1200"/>
            <a:ext cx="320" cy="184"/>
          </p:xfrm>
          <a:graphic>
            <a:graphicData uri="http://schemas.openxmlformats.org/presentationml/2006/ole">
              <p:oleObj spid="_x0000_s14476" name="Equation" r:id="rId15" imgW="507960" imgH="291960" progId="">
                <p:embed/>
              </p:oleObj>
            </a:graphicData>
          </a:graphic>
        </p:graphicFrame>
        <p:graphicFrame>
          <p:nvGraphicFramePr>
            <p:cNvPr id="14477" name="Object 141"/>
            <p:cNvGraphicFramePr>
              <a:graphicFrameLocks noChangeAspect="1"/>
            </p:cNvGraphicFramePr>
            <p:nvPr/>
          </p:nvGraphicFramePr>
          <p:xfrm>
            <a:off x="4560" y="1976"/>
            <a:ext cx="320" cy="184"/>
          </p:xfrm>
          <a:graphic>
            <a:graphicData uri="http://schemas.openxmlformats.org/presentationml/2006/ole">
              <p:oleObj spid="_x0000_s14477" name="Equation" r:id="rId16" imgW="507960" imgH="291960" progId="">
                <p:embed/>
              </p:oleObj>
            </a:graphicData>
          </a:graphic>
        </p:graphicFrame>
        <p:graphicFrame>
          <p:nvGraphicFramePr>
            <p:cNvPr id="14478" name="Object 142"/>
            <p:cNvGraphicFramePr>
              <a:graphicFrameLocks noChangeAspect="1"/>
            </p:cNvGraphicFramePr>
            <p:nvPr/>
          </p:nvGraphicFramePr>
          <p:xfrm>
            <a:off x="3888" y="1776"/>
            <a:ext cx="120" cy="112"/>
          </p:xfrm>
          <a:graphic>
            <a:graphicData uri="http://schemas.openxmlformats.org/presentationml/2006/ole">
              <p:oleObj spid="_x0000_s14478" name="Equation" r:id="rId17" imgW="190440" imgH="177480" progId="">
                <p:embed/>
              </p:oleObj>
            </a:graphicData>
          </a:graphic>
        </p:graphicFrame>
        <p:graphicFrame>
          <p:nvGraphicFramePr>
            <p:cNvPr id="14479" name="Object 143"/>
            <p:cNvGraphicFramePr>
              <a:graphicFrameLocks noChangeAspect="1"/>
            </p:cNvGraphicFramePr>
            <p:nvPr/>
          </p:nvGraphicFramePr>
          <p:xfrm>
            <a:off x="4323" y="1905"/>
            <a:ext cx="72" cy="120"/>
          </p:xfrm>
          <a:graphic>
            <a:graphicData uri="http://schemas.openxmlformats.org/presentationml/2006/ole">
              <p:oleObj spid="_x0000_s14479" name="Equation" r:id="rId18" imgW="114120" imgH="190440" progId="">
                <p:embed/>
              </p:oleObj>
            </a:graphicData>
          </a:graphic>
        </p:graphicFrame>
      </p:grpSp>
      <p:graphicFrame>
        <p:nvGraphicFramePr>
          <p:cNvPr id="14480" name="Object 144"/>
          <p:cNvGraphicFramePr>
            <a:graphicFrameLocks noChangeAspect="1"/>
          </p:cNvGraphicFramePr>
          <p:nvPr/>
        </p:nvGraphicFramePr>
        <p:xfrm>
          <a:off x="2273300" y="3136900"/>
          <a:ext cx="292100" cy="520700"/>
        </p:xfrm>
        <a:graphic>
          <a:graphicData uri="http://schemas.openxmlformats.org/presentationml/2006/ole">
            <p:oleObj spid="_x0000_s14480" name="Equation" r:id="rId19" imgW="291960" imgH="520560" progId="">
              <p:embed/>
            </p:oleObj>
          </a:graphicData>
        </a:graphic>
      </p:graphicFrame>
      <p:graphicFrame>
        <p:nvGraphicFramePr>
          <p:cNvPr id="14482" name="Object 146"/>
          <p:cNvGraphicFramePr>
            <a:graphicFrameLocks noChangeAspect="1"/>
          </p:cNvGraphicFramePr>
          <p:nvPr/>
        </p:nvGraphicFramePr>
        <p:xfrm>
          <a:off x="6257925" y="3548063"/>
          <a:ext cx="292100" cy="520700"/>
        </p:xfrm>
        <a:graphic>
          <a:graphicData uri="http://schemas.openxmlformats.org/presentationml/2006/ole">
            <p:oleObj spid="_x0000_s14482" name="Equation" r:id="rId20" imgW="291960" imgH="520560" progId="">
              <p:embed/>
            </p:oleObj>
          </a:graphicData>
        </a:graphic>
      </p:graphicFrame>
      <p:sp>
        <p:nvSpPr>
          <p:cNvPr id="150" name="Text Box 15"/>
          <p:cNvSpPr txBox="1">
            <a:spLocks noChangeArrowheads="1"/>
          </p:cNvSpPr>
          <p:nvPr/>
        </p:nvSpPr>
        <p:spPr bwMode="auto">
          <a:xfrm>
            <a:off x="0" y="749368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sz="2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Exemples de calculs du ROC</a:t>
            </a:r>
          </a:p>
          <a:p>
            <a:endParaRPr lang="fr-FR" sz="22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Rectangle 2"/>
          <p:cNvSpPr txBox="1">
            <a:spLocks noChangeArrowheads="1"/>
          </p:cNvSpPr>
          <p:nvPr/>
        </p:nvSpPr>
        <p:spPr>
          <a:xfrm>
            <a:off x="0" y="-24"/>
            <a:ext cx="9144000" cy="838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REGION DE CONVERGENCE DE LA TZ</a:t>
            </a:r>
            <a:endParaRPr kumimoji="0" lang="fr-CA" sz="3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FA95-B2BE-4DFB-BDEE-A74D2CED6E00}" type="slidenum">
              <a:rPr lang="fr-CA" smtClean="0"/>
              <a:pPr/>
              <a:t>12</a:t>
            </a:fld>
            <a:endParaRPr lang="fr-CA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-24"/>
            <a:ext cx="9144000" cy="838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PROPRIETES DE LA TZ</a:t>
            </a:r>
            <a:endParaRPr kumimoji="0" lang="fr-CA" sz="3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671691"/>
            <a:ext cx="9144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la linéarité </a:t>
            </a:r>
          </a:p>
          <a:p>
            <a:pPr>
              <a:buFont typeface="Wingdings" pitchFamily="2" charset="2"/>
              <a:buChar char="q"/>
            </a:pPr>
            <a:endParaRPr lang="fr-FR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le retard</a:t>
            </a:r>
          </a:p>
          <a:p>
            <a:pPr>
              <a:buFont typeface="Wingdings" pitchFamily="2" charset="2"/>
              <a:buChar char="q"/>
            </a:pPr>
            <a:endParaRPr lang="fr-FR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la multiplication par une séquence exponentielle</a:t>
            </a:r>
          </a:p>
          <a:p>
            <a:pPr>
              <a:buFont typeface="Wingdings" pitchFamily="2" charset="2"/>
              <a:buChar char="q"/>
            </a:pPr>
            <a:endParaRPr lang="fr-FR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Inversion de temps</a:t>
            </a:r>
          </a:p>
          <a:p>
            <a:pPr>
              <a:buFont typeface="Wingdings" pitchFamily="2" charset="2"/>
              <a:buChar char="q"/>
            </a:pPr>
            <a:endParaRPr lang="fr-FR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dérivation dans le domaine z</a:t>
            </a:r>
          </a:p>
          <a:p>
            <a:pPr>
              <a:buFont typeface="Wingdings" pitchFamily="2" charset="2"/>
              <a:buChar char="q"/>
            </a:pPr>
            <a:endParaRPr lang="fr-FR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convolution</a:t>
            </a:r>
          </a:p>
          <a:p>
            <a:pPr>
              <a:buFont typeface="Wingdings" pitchFamily="2" charset="2"/>
              <a:buChar char="q"/>
            </a:pPr>
            <a:endParaRPr lang="fr-FR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corrélation</a:t>
            </a:r>
          </a:p>
          <a:p>
            <a:pPr>
              <a:buFont typeface="Wingdings" pitchFamily="2" charset="2"/>
              <a:buChar char="q"/>
            </a:pPr>
            <a:endParaRPr lang="fr-FR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2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Valeur initiale</a:t>
            </a:r>
          </a:p>
          <a:p>
            <a:pPr>
              <a:buFont typeface="Wingdings" pitchFamily="2" charset="2"/>
              <a:buChar char="q"/>
            </a:pPr>
            <a:endParaRPr lang="fr-FR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valeur finale</a:t>
            </a:r>
          </a:p>
          <a:p>
            <a:r>
              <a:rPr lang="fr-FR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fr-FR" sz="22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valable pour une séquence causale</a:t>
            </a:r>
            <a:endParaRPr lang="fr-FR" sz="22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3428992" y="812253"/>
          <a:ext cx="3786214" cy="397318"/>
        </p:xfrm>
        <a:graphic>
          <a:graphicData uri="http://schemas.openxmlformats.org/presentationml/2006/ole">
            <p:oleObj spid="_x0000_s197634" name="Équation" r:id="rId3" imgW="2057400" imgH="215640" progId="Equation.3">
              <p:embed/>
            </p:oleObj>
          </a:graphicData>
        </a:graphic>
      </p:graphicFrame>
      <p:graphicFrame>
        <p:nvGraphicFramePr>
          <p:cNvPr id="197635" name="Object 3"/>
          <p:cNvGraphicFramePr>
            <a:graphicFrameLocks noChangeAspect="1"/>
          </p:cNvGraphicFramePr>
          <p:nvPr/>
        </p:nvGraphicFramePr>
        <p:xfrm>
          <a:off x="3989388" y="1346200"/>
          <a:ext cx="2663825" cy="420688"/>
        </p:xfrm>
        <a:graphic>
          <a:graphicData uri="http://schemas.openxmlformats.org/presentationml/2006/ole">
            <p:oleObj spid="_x0000_s197635" name="Équation" r:id="rId4" imgW="1447560" imgH="228600" progId="Equation.3">
              <p:embed/>
            </p:oleObj>
          </a:graphicData>
        </a:graphic>
      </p:graphicFrame>
      <p:graphicFrame>
        <p:nvGraphicFramePr>
          <p:cNvPr id="197636" name="Object 4"/>
          <p:cNvGraphicFramePr>
            <a:graphicFrameLocks noChangeAspect="1"/>
          </p:cNvGraphicFramePr>
          <p:nvPr/>
        </p:nvGraphicFramePr>
        <p:xfrm>
          <a:off x="6619875" y="2071688"/>
          <a:ext cx="2384425" cy="420687"/>
        </p:xfrm>
        <a:graphic>
          <a:graphicData uri="http://schemas.openxmlformats.org/presentationml/2006/ole">
            <p:oleObj spid="_x0000_s197636" name="Équation" r:id="rId5" imgW="1295280" imgH="228600" progId="Equation.3">
              <p:embed/>
            </p:oleObj>
          </a:graphicData>
        </a:graphic>
      </p:graphicFrame>
      <p:graphicFrame>
        <p:nvGraphicFramePr>
          <p:cNvPr id="197637" name="Object 5"/>
          <p:cNvGraphicFramePr>
            <a:graphicFrameLocks noChangeAspect="1"/>
          </p:cNvGraphicFramePr>
          <p:nvPr/>
        </p:nvGraphicFramePr>
        <p:xfrm>
          <a:off x="4578350" y="2714625"/>
          <a:ext cx="2220913" cy="420688"/>
        </p:xfrm>
        <a:graphic>
          <a:graphicData uri="http://schemas.openxmlformats.org/presentationml/2006/ole">
            <p:oleObj spid="_x0000_s197637" name="Équation" r:id="rId6" imgW="1206360" imgH="228600" progId="Equation.3">
              <p:embed/>
            </p:oleObj>
          </a:graphicData>
        </a:graphic>
      </p:graphicFrame>
      <p:graphicFrame>
        <p:nvGraphicFramePr>
          <p:cNvPr id="197638" name="Object 6"/>
          <p:cNvGraphicFramePr>
            <a:graphicFrameLocks noChangeAspect="1"/>
          </p:cNvGraphicFramePr>
          <p:nvPr/>
        </p:nvGraphicFramePr>
        <p:xfrm>
          <a:off x="4256088" y="3262313"/>
          <a:ext cx="3297237" cy="771525"/>
        </p:xfrm>
        <a:graphic>
          <a:graphicData uri="http://schemas.openxmlformats.org/presentationml/2006/ole">
            <p:oleObj spid="_x0000_s197638" name="Équation" r:id="rId7" imgW="1790640" imgH="419040" progId="Equation.3">
              <p:embed/>
            </p:oleObj>
          </a:graphicData>
        </a:graphic>
      </p:graphicFrame>
      <p:graphicFrame>
        <p:nvGraphicFramePr>
          <p:cNvPr id="197639" name="Object 7"/>
          <p:cNvGraphicFramePr>
            <a:graphicFrameLocks noChangeAspect="1"/>
          </p:cNvGraphicFramePr>
          <p:nvPr/>
        </p:nvGraphicFramePr>
        <p:xfrm>
          <a:off x="4149725" y="4071938"/>
          <a:ext cx="3201988" cy="396875"/>
        </p:xfrm>
        <a:graphic>
          <a:graphicData uri="http://schemas.openxmlformats.org/presentationml/2006/ole">
            <p:oleObj spid="_x0000_s197639" name="Équation" r:id="rId8" imgW="1739880" imgH="215640" progId="Equation.3">
              <p:embed/>
            </p:oleObj>
          </a:graphicData>
        </a:graphic>
      </p:graphicFrame>
      <p:graphicFrame>
        <p:nvGraphicFramePr>
          <p:cNvPr id="197640" name="Object 8"/>
          <p:cNvGraphicFramePr>
            <a:graphicFrameLocks noChangeAspect="1"/>
          </p:cNvGraphicFramePr>
          <p:nvPr/>
        </p:nvGraphicFramePr>
        <p:xfrm>
          <a:off x="4003675" y="4735513"/>
          <a:ext cx="3481388" cy="420687"/>
        </p:xfrm>
        <a:graphic>
          <a:graphicData uri="http://schemas.openxmlformats.org/presentationml/2006/ole">
            <p:oleObj spid="_x0000_s197640" name="Équation" r:id="rId9" imgW="1892160" imgH="228600" progId="Equation.3">
              <p:embed/>
            </p:oleObj>
          </a:graphicData>
        </a:graphic>
      </p:graphicFrame>
      <p:graphicFrame>
        <p:nvGraphicFramePr>
          <p:cNvPr id="12" name="Objet 11"/>
          <p:cNvGraphicFramePr>
            <a:graphicFrameLocks noChangeAspect="1"/>
          </p:cNvGraphicFramePr>
          <p:nvPr/>
        </p:nvGraphicFramePr>
        <p:xfrm>
          <a:off x="4572000" y="5357827"/>
          <a:ext cx="2659081" cy="503826"/>
        </p:xfrm>
        <a:graphic>
          <a:graphicData uri="http://schemas.openxmlformats.org/presentationml/2006/ole">
            <p:oleObj spid="_x0000_s197641" name="Équation" r:id="rId10" imgW="1206360" imgH="228600" progId="Equation.3">
              <p:embed/>
            </p:oleObj>
          </a:graphicData>
        </a:graphic>
      </p:graphicFrame>
      <p:graphicFrame>
        <p:nvGraphicFramePr>
          <p:cNvPr id="197642" name="Object 10"/>
          <p:cNvGraphicFramePr>
            <a:graphicFrameLocks noChangeAspect="1"/>
          </p:cNvGraphicFramePr>
          <p:nvPr/>
        </p:nvGraphicFramePr>
        <p:xfrm>
          <a:off x="4237038" y="6069013"/>
          <a:ext cx="3330575" cy="503237"/>
        </p:xfrm>
        <a:graphic>
          <a:graphicData uri="http://schemas.openxmlformats.org/presentationml/2006/ole">
            <p:oleObj spid="_x0000_s197642" name="Équation" r:id="rId11" imgW="15112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BF61D-D9C6-47D5-9C2E-4143ECC862C0}" type="slidenum">
              <a:rPr lang="fr-CA"/>
              <a:pPr/>
              <a:t>13</a:t>
            </a:fld>
            <a:endParaRPr lang="fr-CA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2857487" y="2071678"/>
          <a:ext cx="3474597" cy="928694"/>
        </p:xfrm>
        <a:graphic>
          <a:graphicData uri="http://schemas.openxmlformats.org/presentationml/2006/ole">
            <p:oleObj spid="_x0000_s22533" name="Equation" r:id="rId3" imgW="2755800" imgH="736560" progId="">
              <p:embed/>
            </p:oleObj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946150" y="4343400"/>
          <a:ext cx="7404100" cy="1498600"/>
        </p:xfrm>
        <a:graphic>
          <a:graphicData uri="http://schemas.openxmlformats.org/presentationml/2006/ole">
            <p:oleObj spid="_x0000_s22534" name="Equation" r:id="rId4" imgW="7403760" imgH="1498320" progId="">
              <p:embed/>
            </p:oleObj>
          </a:graphicData>
        </a:graphic>
      </p:graphicFrame>
      <p:sp>
        <p:nvSpPr>
          <p:cNvPr id="12" name="Text Box 32"/>
          <p:cNvSpPr txBox="1">
            <a:spLocks noChangeArrowheads="1"/>
          </p:cNvSpPr>
          <p:nvPr/>
        </p:nvSpPr>
        <p:spPr bwMode="auto">
          <a:xfrm>
            <a:off x="-1" y="41275"/>
            <a:ext cx="893298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TRANSFORMEE EN Z INVERSE </a:t>
            </a:r>
            <a:r>
              <a:rPr lang="en-US" altLang="zh-CN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TZ</a:t>
            </a:r>
            <a:r>
              <a:rPr lang="en-US" altLang="zh-CN" sz="30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en-US" altLang="zh-CN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785794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 transformée en </a:t>
            </a:r>
            <a:r>
              <a:rPr lang="fr-CA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inverse permet de retrouver la séquence </a:t>
            </a: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discrète </a:t>
            </a:r>
            <a:r>
              <a:rPr lang="fr-CA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x(n(</a:t>
            </a: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à partir de sa transformée </a:t>
            </a: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 z X(z). </a:t>
            </a: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 base de la </a:t>
            </a: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TZ inverse </a:t>
            </a: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est l’intégrale de Cauchy selon laquelle :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0" y="3214686"/>
            <a:ext cx="91440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A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</a:t>
            </a:r>
            <a:r>
              <a:rPr lang="fr-CA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étant un contour </a:t>
            </a:r>
            <a:r>
              <a:rPr lang="fr-CA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fermé d’intégration renfermant </a:t>
            </a:r>
            <a:r>
              <a:rPr lang="fr-CA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l’origine.  </a:t>
            </a:r>
            <a:r>
              <a:rPr lang="fr-CA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Ce qui nous permet d’écrire</a:t>
            </a:r>
            <a:endParaRPr lang="fr-CA" sz="2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2019-CE5B-4AC9-A2FF-A8F4F27CAD9C}" type="slidenum">
              <a:rPr lang="fr-CA"/>
              <a:pPr/>
              <a:t>14</a:t>
            </a:fld>
            <a:endParaRPr lang="fr-CA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0" y="928670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fr-CA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La transformée en z  inverse est donc établie comme étant :</a:t>
            </a:r>
          </a:p>
          <a:p>
            <a:pPr algn="just"/>
            <a:endParaRPr lang="fr-CA" sz="2000" dirty="0">
              <a:latin typeface="Palatino" pitchFamily="34" charset="0"/>
              <a:cs typeface="Times New Roman" pitchFamily="18" charset="0"/>
            </a:endParaRP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3000364" y="1643050"/>
          <a:ext cx="3500462" cy="931158"/>
        </p:xfrm>
        <a:graphic>
          <a:graphicData uri="http://schemas.openxmlformats.org/presentationml/2006/ole">
            <p:oleObj spid="_x0000_s23556" name="Equation" r:id="rId3" imgW="2577960" imgH="685800" progId="">
              <p:embed/>
            </p:oleObj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984250" y="4495800"/>
          <a:ext cx="7531100" cy="1143000"/>
        </p:xfrm>
        <a:graphic>
          <a:graphicData uri="http://schemas.openxmlformats.org/presentationml/2006/ole">
            <p:oleObj spid="_x0000_s23557" name="Equation" r:id="rId4" imgW="7530840" imgH="1143000" progId="">
              <p:embed/>
            </p:oleObj>
          </a:graphicData>
        </a:graphic>
      </p:graphicFrame>
      <p:sp>
        <p:nvSpPr>
          <p:cNvPr id="11" name="Text Box 32"/>
          <p:cNvSpPr txBox="1">
            <a:spLocks noChangeArrowheads="1"/>
          </p:cNvSpPr>
          <p:nvPr/>
        </p:nvSpPr>
        <p:spPr bwMode="auto">
          <a:xfrm>
            <a:off x="-2" y="41275"/>
            <a:ext cx="914400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TRANSFORMEE EN Z INVERSE </a:t>
            </a:r>
            <a:r>
              <a:rPr lang="en-US" altLang="zh-CN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TZ</a:t>
            </a:r>
            <a:r>
              <a:rPr lang="en-US" altLang="zh-CN" sz="30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en-US" altLang="zh-CN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271462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A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Il s’agit d’une intégrale fermée sur un contour </a:t>
            </a:r>
            <a:r>
              <a:rPr lang="fr-CA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</a:t>
            </a:r>
            <a:r>
              <a:rPr lang="fr-CA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se situant dans le plan </a:t>
            </a:r>
            <a:r>
              <a:rPr lang="fr-CA" sz="22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fr-CA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entièrement dans la zone de convergence. </a:t>
            </a:r>
            <a:r>
              <a:rPr lang="fr-CA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fr-CA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lorsque </a:t>
            </a:r>
            <a:r>
              <a:rPr lang="fr-CA" sz="22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X(z) </a:t>
            </a:r>
            <a:r>
              <a:rPr lang="fr-CA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est une expression rationnelle en </a:t>
            </a:r>
            <a:r>
              <a:rPr lang="fr-CA" sz="22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 ,</a:t>
            </a:r>
            <a:r>
              <a:rPr lang="fr-CA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selon le théorème des résidus  de Cauchy, 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F3A6-2E41-45A5-B5A6-C08769C23A62}" type="slidenum">
              <a:rPr lang="fr-CA"/>
              <a:pPr/>
              <a:t>15</a:t>
            </a:fld>
            <a:endParaRPr lang="fr-CA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0" y="1008059"/>
            <a:ext cx="91440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fr-CA" sz="2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Autres méthodes :</a:t>
            </a:r>
          </a:p>
          <a:p>
            <a:pPr algn="just"/>
            <a:endParaRPr lang="fr-CA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CA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Pour calculer la TZ inverse, souvent</a:t>
            </a:r>
            <a:r>
              <a:rPr lang="fr-CA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CA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des </a:t>
            </a:r>
            <a:r>
              <a:rPr lang="fr-CA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méthodes plus simples sont possibles</a:t>
            </a:r>
            <a:endParaRPr lang="fr-CA" sz="2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CA" sz="2000" dirty="0">
                <a:latin typeface="Palatino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0" y="2000240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1524000" algn="l"/>
              </a:tabLst>
            </a:pPr>
            <a:endParaRPr lang="fr-CA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524000" algn="l"/>
              </a:tabLst>
            </a:pPr>
            <a:r>
              <a:rPr lang="fr-CA" sz="2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Si </a:t>
            </a:r>
            <a:r>
              <a:rPr lang="fr-CA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de plus </a:t>
            </a:r>
            <a:r>
              <a:rPr lang="fr-CA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CA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CA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fr-CA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) est une </a:t>
            </a:r>
            <a:r>
              <a:rPr lang="fr-CA" sz="2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fonction rationnelle en </a:t>
            </a:r>
            <a:r>
              <a:rPr lang="fr-CA" sz="22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fr-CA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tabLst>
                <a:tab pos="1524000" algn="l"/>
              </a:tabLst>
            </a:pPr>
            <a:endParaRPr lang="fr-CA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524000" algn="l"/>
              </a:tabLst>
            </a:pPr>
            <a:endParaRPr lang="fr-CA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524000" algn="l"/>
              </a:tabLst>
            </a:pPr>
            <a:endParaRPr lang="fr-CA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524000" algn="l"/>
              </a:tabLst>
            </a:pPr>
            <a:endParaRPr lang="fr-CA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524000" algn="l"/>
              </a:tabLst>
            </a:pP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fr-CA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peut utiliser </a:t>
            </a: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des  méthodes  comme les suivantes</a:t>
            </a:r>
            <a:r>
              <a:rPr lang="fr-CA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1524000" algn="l"/>
              </a:tabLst>
            </a:pPr>
            <a:endParaRPr lang="fr-CA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CA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CA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fr-CA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peut utiliser un développement en éléments simples et se ramener à des transformées en </a:t>
            </a:r>
            <a:r>
              <a:rPr lang="fr-CA" sz="22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fr-CA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connues.</a:t>
            </a:r>
          </a:p>
          <a:p>
            <a:r>
              <a:rPr lang="fr-CA" sz="22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Font typeface="Wingdings" pitchFamily="2" charset="2"/>
              <a:buChar char="q"/>
            </a:pP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Dans </a:t>
            </a: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certains cas, une  division suivant des puissances croissantes de </a:t>
            </a:r>
            <a:r>
              <a:rPr lang="fr-CA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fr-CA" sz="2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–1</a:t>
            </a: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est suffisante.</a:t>
            </a:r>
          </a:p>
          <a:p>
            <a:pPr>
              <a:tabLst>
                <a:tab pos="1524000" algn="l"/>
              </a:tabLst>
            </a:pPr>
            <a:r>
              <a:rPr lang="fr-CA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CA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2357422" y="2965452"/>
          <a:ext cx="4699000" cy="749300"/>
        </p:xfrm>
        <a:graphic>
          <a:graphicData uri="http://schemas.openxmlformats.org/presentationml/2006/ole">
            <p:oleObj spid="_x0000_s26631" name="Equation" r:id="rId3" imgW="4698720" imgH="749160" progId="">
              <p:embed/>
            </p:oleObj>
          </a:graphicData>
        </a:graphic>
      </p:graphicFrame>
      <p:sp>
        <p:nvSpPr>
          <p:cNvPr id="12" name="Text Box 32"/>
          <p:cNvSpPr txBox="1">
            <a:spLocks noChangeArrowheads="1"/>
          </p:cNvSpPr>
          <p:nvPr/>
        </p:nvSpPr>
        <p:spPr bwMode="auto">
          <a:xfrm>
            <a:off x="-2" y="41275"/>
            <a:ext cx="914400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TRANSFORMEE EN Z INVERSE </a:t>
            </a:r>
            <a:r>
              <a:rPr lang="en-US" altLang="zh-CN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TZ</a:t>
            </a:r>
            <a:r>
              <a:rPr lang="en-US" altLang="zh-CN" sz="30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en-US" altLang="zh-CN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CB8EE-C023-4707-8E7F-A71253BC049E}" type="slidenum">
              <a:rPr lang="fr-CA"/>
              <a:pPr/>
              <a:t>16</a:t>
            </a:fld>
            <a:endParaRPr lang="fr-CA"/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0" y="4305738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2479675" algn="l"/>
                <a:tab pos="4287838" algn="l"/>
              </a:tabLst>
            </a:pPr>
            <a:r>
              <a:rPr lang="fr-CA" sz="2200" dirty="0" smtClean="0">
                <a:latin typeface="Times New Roman" pitchFamily="18" charset="0"/>
                <a:cs typeface="Times New Roman" pitchFamily="18" charset="0"/>
              </a:rPr>
              <a:t>On voit bien que                                                  pour </a:t>
            </a:r>
            <a:r>
              <a:rPr lang="fr-CA" sz="2200" dirty="0" smtClean="0">
                <a:latin typeface="Times New Roman" pitchFamily="18" charset="0"/>
                <a:cs typeface="Times New Roman" pitchFamily="18" charset="0"/>
                <a:sym typeface="Symbol"/>
              </a:rPr>
              <a:t></a:t>
            </a:r>
            <a:endParaRPr lang="fr-CA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2479675" algn="l"/>
                <a:tab pos="4287838" algn="l"/>
              </a:tabLst>
            </a:pPr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tabLst>
                <a:tab pos="2479675" algn="l"/>
                <a:tab pos="4287838" algn="l"/>
              </a:tabLst>
            </a:pPr>
            <a:r>
              <a:rPr lang="fr-CA" sz="2200" dirty="0" smtClean="0">
                <a:latin typeface="Times New Roman" pitchFamily="18" charset="0"/>
                <a:cs typeface="Times New Roman" pitchFamily="18" charset="0"/>
              </a:rPr>
              <a:t>Autrement dit, on </a:t>
            </a:r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trouve la </a:t>
            </a:r>
            <a:r>
              <a:rPr lang="fr-CA" sz="2200" dirty="0" smtClean="0">
                <a:latin typeface="Times New Roman" pitchFamily="18" charset="0"/>
                <a:cs typeface="Times New Roman" pitchFamily="18" charset="0"/>
              </a:rPr>
              <a:t>TFTD </a:t>
            </a:r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en évaluant la TZ pour toutes les valeurs de </a:t>
            </a:r>
            <a:r>
              <a:rPr lang="fr-CA" sz="220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  se situant sur le cercle unité dans le plan </a:t>
            </a:r>
            <a:r>
              <a:rPr lang="fr-CA" sz="220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  <p:sp>
        <p:nvSpPr>
          <p:cNvPr id="14" name="Text Box 32"/>
          <p:cNvSpPr txBox="1">
            <a:spLocks noChangeArrowheads="1"/>
          </p:cNvSpPr>
          <p:nvPr/>
        </p:nvSpPr>
        <p:spPr bwMode="auto">
          <a:xfrm>
            <a:off x="-2" y="41275"/>
            <a:ext cx="914400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TFTD </a:t>
            </a:r>
            <a:r>
              <a:rPr lang="en-US" altLang="zh-CN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altLang="zh-CN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TZ</a:t>
            </a:r>
            <a:endParaRPr lang="en-US" altLang="zh-CN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0" y="714356"/>
            <a:ext cx="9144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Nous connaissons bien la relation entre la transformée de Fourier et la transformée de Laplace dans le cas des systèmes et des signaux analogiques. En effet, la TF est u n cas particulier de la TL, obtenu lorsqu’on remplace dans cette dernière p par j</a:t>
            </a:r>
            <a:r>
              <a:rPr lang="fr-F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.</a:t>
            </a:r>
          </a:p>
          <a:p>
            <a:pPr algn="just"/>
            <a:endParaRPr lang="fr-FR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just"/>
            <a:r>
              <a:rPr lang="fr-F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Alors que dans le cas discret il s’agit de la relation entre la TZ et la TFTD (Transformée de Fourier à temps discret</a:t>
            </a:r>
            <a:endParaRPr lang="fr-FR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t 15"/>
          <p:cNvGraphicFramePr>
            <a:graphicFrameLocks noChangeAspect="1"/>
          </p:cNvGraphicFramePr>
          <p:nvPr/>
        </p:nvGraphicFramePr>
        <p:xfrm>
          <a:off x="285720" y="3643314"/>
          <a:ext cx="3357586" cy="642942"/>
        </p:xfrm>
        <a:graphic>
          <a:graphicData uri="http://schemas.openxmlformats.org/presentationml/2006/ole">
            <p:oleObj spid="_x0000_s40969" name="Équation" r:id="rId3" imgW="1790640" imgH="342720" progId="Equation.3">
              <p:embed/>
            </p:oleObj>
          </a:graphicData>
        </a:graphic>
      </p:graphicFrame>
      <p:graphicFrame>
        <p:nvGraphicFramePr>
          <p:cNvPr id="40970" name="Object 10"/>
          <p:cNvGraphicFramePr>
            <a:graphicFrameLocks noChangeAspect="1"/>
          </p:cNvGraphicFramePr>
          <p:nvPr/>
        </p:nvGraphicFramePr>
        <p:xfrm>
          <a:off x="5048250" y="3643314"/>
          <a:ext cx="4095750" cy="642937"/>
        </p:xfrm>
        <a:graphic>
          <a:graphicData uri="http://schemas.openxmlformats.org/presentationml/2006/ole">
            <p:oleObj spid="_x0000_s40970" name="Équation" r:id="rId4" imgW="2184120" imgH="342720" progId="Equation.3">
              <p:embed/>
            </p:oleObj>
          </a:graphicData>
        </a:graphic>
      </p:graphicFrame>
      <p:sp>
        <p:nvSpPr>
          <p:cNvPr id="17" name="ZoneTexte 16"/>
          <p:cNvSpPr txBox="1"/>
          <p:nvPr/>
        </p:nvSpPr>
        <p:spPr>
          <a:xfrm>
            <a:off x="0" y="3286124"/>
            <a:ext cx="44291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Transformée en z</a:t>
            </a:r>
            <a:endParaRPr lang="fr-FR" sz="22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714908" y="3283865"/>
            <a:ext cx="44291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TFTD</a:t>
            </a:r>
            <a:endParaRPr lang="fr-FR" sz="22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t 18"/>
          <p:cNvGraphicFramePr>
            <a:graphicFrameLocks noChangeAspect="1"/>
          </p:cNvGraphicFramePr>
          <p:nvPr/>
        </p:nvGraphicFramePr>
        <p:xfrm>
          <a:off x="2525301" y="4357694"/>
          <a:ext cx="2657494" cy="571504"/>
        </p:xfrm>
        <a:graphic>
          <a:graphicData uri="http://schemas.openxmlformats.org/presentationml/2006/ole">
            <p:oleObj spid="_x0000_s40971" name="Équation" r:id="rId5" imgW="118080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0A17-5F7B-450D-AD0C-A791205EB8CC}" type="slidenum">
              <a:rPr lang="fr-CA"/>
              <a:pPr/>
              <a:t>2</a:t>
            </a:fld>
            <a:endParaRPr lang="fr-CA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0" y="642918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fr-CA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L’analyse et l’étude des systèmes analogiques linéaires et invariants (SLIT) tels que les filtres analogiques, </a:t>
            </a:r>
            <a:r>
              <a:rPr lang="fr-CA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exige </a:t>
            </a:r>
            <a:r>
              <a:rPr lang="fr-CA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souvent </a:t>
            </a:r>
            <a:r>
              <a:rPr lang="fr-CA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le passage au </a:t>
            </a:r>
            <a:r>
              <a:rPr lang="fr-CA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domaine spectral à travers:</a:t>
            </a:r>
          </a:p>
          <a:p>
            <a:pPr algn="just"/>
            <a:endParaRPr lang="fr-CA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la réponses fréquentielle H(f) ou H(</a:t>
            </a: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)</a:t>
            </a: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(en utilisant la transformée de Fourier)</a:t>
            </a:r>
          </a:p>
          <a:p>
            <a:pPr algn="just">
              <a:buFont typeface="Arial" pitchFamily="34" charset="0"/>
              <a:buChar char="•"/>
            </a:pP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et aussi la fonction de transfert H(p) (en utilisant la Transformée de Laplace).</a:t>
            </a:r>
            <a:endParaRPr lang="fr-CA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fr-CA" sz="2200" dirty="0" smtClean="0">
                <a:latin typeface="Times New Roman" pitchFamily="18" charset="0"/>
                <a:cs typeface="Times New Roman" pitchFamily="18" charset="0"/>
              </a:rPr>
              <a:t>En effet, il </a:t>
            </a:r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est avantageux de décrire les systèmes </a:t>
            </a:r>
            <a:r>
              <a:rPr lang="fr-CA" sz="2200" dirty="0" smtClean="0">
                <a:latin typeface="Times New Roman" pitchFamily="18" charset="0"/>
                <a:cs typeface="Times New Roman" pitchFamily="18" charset="0"/>
              </a:rPr>
              <a:t>analogiques </a:t>
            </a:r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dans </a:t>
            </a:r>
            <a:r>
              <a:rPr lang="fr-CA" sz="2200" dirty="0" smtClean="0">
                <a:latin typeface="Times New Roman" pitchFamily="18" charset="0"/>
                <a:cs typeface="Times New Roman" pitchFamily="18" charset="0"/>
              </a:rPr>
              <a:t>le domaine des </a:t>
            </a:r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fréquences ce qui permet de tirer un certain nombre de conclusions concernant leurs propriétés. </a:t>
            </a:r>
            <a:endParaRPr lang="fr-CA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CA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CA" sz="2200" dirty="0" smtClean="0">
                <a:latin typeface="Times New Roman" pitchFamily="18" charset="0"/>
                <a:cs typeface="Times New Roman" pitchFamily="18" charset="0"/>
              </a:rPr>
              <a:t>Le même principe est alors appliquée pour l’étude et l’analyse des systèmes discrets linéaires et invariant (SDLIT). A cet effet, la </a:t>
            </a:r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transformée en z, basée sur l’utilisation d’une </a:t>
            </a:r>
            <a:r>
              <a:rPr lang="fr-CA" sz="2200" b="1" dirty="0">
                <a:latin typeface="Times New Roman" pitchFamily="18" charset="0"/>
                <a:cs typeface="Times New Roman" pitchFamily="18" charset="0"/>
              </a:rPr>
              <a:t>fréquence complexe z</a:t>
            </a:r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, va procurer des avantages similaires pour  les systèmes </a:t>
            </a:r>
            <a:r>
              <a:rPr lang="fr-CA" sz="2200" dirty="0" smtClean="0">
                <a:latin typeface="Times New Roman" pitchFamily="18" charset="0"/>
                <a:cs typeface="Times New Roman" pitchFamily="18" charset="0"/>
              </a:rPr>
              <a:t>SDLI</a:t>
            </a:r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.  </a:t>
            </a:r>
            <a:endParaRPr lang="fr-CA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CA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C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CA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transformation en z transforme l’espace du temps discret en un espace de fréquences z.</a:t>
            </a:r>
            <a:r>
              <a:rPr lang="fr-CA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Text Box 32"/>
          <p:cNvSpPr txBox="1">
            <a:spLocks noChangeArrowheads="1"/>
          </p:cNvSpPr>
          <p:nvPr/>
        </p:nvSpPr>
        <p:spPr bwMode="auto">
          <a:xfrm>
            <a:off x="-2" y="41275"/>
            <a:ext cx="914400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30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INTRODUCTION</a:t>
            </a:r>
            <a:endParaRPr lang="en-US" altLang="zh-CN" sz="30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294A-3E71-465E-B823-6323471AB39A}" type="slidenum">
              <a:rPr lang="fr-CA"/>
              <a:pPr/>
              <a:t>3</a:t>
            </a:fld>
            <a:endParaRPr lang="fr-CA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0" y="1447800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270000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fr-CA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CA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CA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transformée en </a:t>
            </a:r>
            <a:r>
              <a:rPr lang="fr-CA" sz="22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fr-CA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(TZ) de la réponse </a:t>
            </a:r>
            <a:r>
              <a:rPr lang="fr-CA" sz="2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impulsionnelle</a:t>
            </a:r>
            <a:r>
              <a:rPr lang="fr-CA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d’un système </a:t>
            </a:r>
            <a:r>
              <a:rPr lang="fr-CA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SDLI </a:t>
            </a:r>
            <a:r>
              <a:rPr lang="fr-CA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est sa fonction de </a:t>
            </a:r>
            <a:r>
              <a:rPr lang="fr-CA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transfert en z que l’on note souvent H(z). </a:t>
            </a:r>
            <a:endParaRPr lang="fr-CA" sz="2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fr-CA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existe une relation directe entre la TZ et la </a:t>
            </a: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TFTD (la transformée de Fourier à temps discret).</a:t>
            </a:r>
            <a:endParaRPr lang="fr-CA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•"/>
            </a:pPr>
            <a:endParaRPr lang="fr-CA" sz="2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fr-CA" sz="2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CA" sz="2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CA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TZ permet la solution directe des équations aux différences </a:t>
            </a:r>
            <a:r>
              <a:rPr lang="fr-CA" sz="2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finies de </a:t>
            </a:r>
            <a:r>
              <a:rPr lang="fr-CA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la même façon que la transformée de Laplace avec les équations différentielles.</a:t>
            </a:r>
          </a:p>
          <a:p>
            <a:pPr algn="just"/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>
              <a:buFont typeface="Wingdings" pitchFamily="2" charset="2"/>
              <a:buChar char="q"/>
            </a:pPr>
            <a:r>
              <a:rPr lang="fr-CA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CA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CA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TZ est une méthode générale pour l’étude des systèmes discrets.</a:t>
            </a:r>
          </a:p>
        </p:txBody>
      </p:sp>
      <p:sp>
        <p:nvSpPr>
          <p:cNvPr id="9" name="Text Box 32"/>
          <p:cNvSpPr txBox="1">
            <a:spLocks noChangeArrowheads="1"/>
          </p:cNvSpPr>
          <p:nvPr/>
        </p:nvSpPr>
        <p:spPr bwMode="auto">
          <a:xfrm>
            <a:off x="-2" y="41275"/>
            <a:ext cx="914400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30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INTRODUCTION</a:t>
            </a:r>
            <a:endParaRPr lang="en-US" altLang="zh-CN" sz="30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C247-32A8-4416-ADA5-A0F105D8AA7A}" type="slidenum">
              <a:rPr lang="fr-CA"/>
              <a:pPr/>
              <a:t>4</a:t>
            </a:fld>
            <a:endParaRPr lang="fr-CA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0" y="714356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rappelle que la fonction de transfert en p d’un filtre analogique (ou SLIT) est obtenue </a:t>
            </a: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grâce </a:t>
            </a: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à la transformée de Laplace TL de sa réponse </a:t>
            </a:r>
            <a:r>
              <a:rPr lang="fr-CA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impulsionnelle</a:t>
            </a: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h(t)</a:t>
            </a:r>
            <a:r>
              <a:rPr lang="fr-CA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fr-CA" sz="2000" dirty="0">
              <a:latin typeface="Palatino" pitchFamily="34" charset="0"/>
              <a:cs typeface="Times New Roman" pitchFamily="18" charset="0"/>
            </a:endParaRPr>
          </a:p>
          <a:p>
            <a:endParaRPr lang="fr-CA" sz="2000" dirty="0">
              <a:latin typeface="Palatino" pitchFamily="34" charset="0"/>
              <a:cs typeface="Times New Roman" pitchFamily="18" charset="0"/>
            </a:endParaRPr>
          </a:p>
          <a:p>
            <a:pPr algn="just"/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Où </a:t>
            </a:r>
            <a:r>
              <a:rPr lang="fr-C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 est le domaine de définition de h(t) et p l’opérateur de Laplace </a:t>
            </a:r>
            <a:endParaRPr lang="fr-CA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CA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CA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Quant à un système discret SDLIT </a:t>
            </a:r>
            <a:r>
              <a:rPr lang="fr-CA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(ou numérique) on </a:t>
            </a:r>
            <a:r>
              <a:rPr lang="fr-CA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utilise la transformée en z de sa réponse </a:t>
            </a:r>
            <a:r>
              <a:rPr lang="fr-CA" sz="2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impulsionnelle</a:t>
            </a:r>
            <a:r>
              <a:rPr lang="fr-CA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discrète h(</a:t>
            </a:r>
            <a:r>
              <a:rPr lang="fr-CA" sz="2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nT</a:t>
            </a:r>
            <a:r>
              <a:rPr lang="fr-CA" sz="2200" baseline="-25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CA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 (Te le pas d’échantillonnage) directement obtenue à partir de la transformée de Laplace en posant z=</a:t>
            </a:r>
            <a:r>
              <a:rPr lang="fr-CA" sz="2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exp</a:t>
            </a:r>
            <a:r>
              <a:rPr lang="fr-CA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CA" sz="2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pT</a:t>
            </a:r>
            <a:r>
              <a:rPr lang="fr-CA" sz="2200" baseline="-25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CA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fr-CA" sz="2000" dirty="0" smtClean="0">
              <a:latin typeface="Palatino" pitchFamily="34" charset="0"/>
              <a:cs typeface="Times New Roman" pitchFamily="18" charset="0"/>
            </a:endParaRPr>
          </a:p>
          <a:p>
            <a:endParaRPr lang="fr-CA" sz="2000" dirty="0" smtClean="0">
              <a:latin typeface="Palatino" pitchFamily="34" charset="0"/>
              <a:cs typeface="Times New Roman" pitchFamily="18" charset="0"/>
            </a:endParaRPr>
          </a:p>
          <a:p>
            <a:endParaRPr lang="fr-CA" sz="2000" dirty="0" smtClean="0">
              <a:latin typeface="Palatino" pitchFamily="34" charset="0"/>
              <a:cs typeface="Times New Roman" pitchFamily="18" charset="0"/>
            </a:endParaRPr>
          </a:p>
          <a:p>
            <a:r>
              <a:rPr lang="fr-CA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z, </a:t>
            </a:r>
            <a:r>
              <a:rPr lang="fr-CA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une variable complexe, peut prendre toute valeur sur le plan complexe appelé, en l’occurrence, plan </a:t>
            </a:r>
            <a:r>
              <a:rPr lang="fr-CA" sz="22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fr-CA" sz="22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fr-CA" sz="22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CA" sz="2200" i="1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Souvent  on suppose Te=1, pour simplifier</a:t>
            </a:r>
            <a:endParaRPr lang="fr-CA" sz="2200" i="1" dirty="0">
              <a:solidFill>
                <a:schemeClr val="tx2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1428728" y="1660518"/>
          <a:ext cx="4837112" cy="768350"/>
        </p:xfrm>
        <a:graphic>
          <a:graphicData uri="http://schemas.openxmlformats.org/presentationml/2006/ole">
            <p:oleObj spid="_x0000_s8199" name="Équation" r:id="rId3" imgW="2158920" imgH="368280" progId="Equation.3">
              <p:embed/>
            </p:oleObj>
          </a:graphicData>
        </a:graphic>
      </p:graphicFrame>
      <p:graphicFrame>
        <p:nvGraphicFramePr>
          <p:cNvPr id="13" name="Objet 12"/>
          <p:cNvGraphicFramePr>
            <a:graphicFrameLocks noChangeAspect="1"/>
          </p:cNvGraphicFramePr>
          <p:nvPr/>
        </p:nvGraphicFramePr>
        <p:xfrm>
          <a:off x="7500958" y="1714488"/>
          <a:ext cx="1428760" cy="444501"/>
        </p:xfrm>
        <a:graphic>
          <a:graphicData uri="http://schemas.openxmlformats.org/presentationml/2006/ole">
            <p:oleObj spid="_x0000_s8200" name="Équation" r:id="rId4" imgW="723600" imgH="190440" progId="Equation.3">
              <p:embed/>
            </p:oleObj>
          </a:graphicData>
        </a:graphic>
      </p:graphicFrame>
      <p:graphicFrame>
        <p:nvGraphicFramePr>
          <p:cNvPr id="14" name="Objet 13"/>
          <p:cNvGraphicFramePr>
            <a:graphicFrameLocks noChangeAspect="1"/>
          </p:cNvGraphicFramePr>
          <p:nvPr/>
        </p:nvGraphicFramePr>
        <p:xfrm>
          <a:off x="2214546" y="4143380"/>
          <a:ext cx="4656700" cy="785818"/>
        </p:xfrm>
        <a:graphic>
          <a:graphicData uri="http://schemas.openxmlformats.org/presentationml/2006/ole">
            <p:oleObj spid="_x0000_s8201" name="Équation" r:id="rId5" imgW="2031840" imgH="342720" progId="Equation.3">
              <p:embed/>
            </p:oleObj>
          </a:graphicData>
        </a:graphic>
      </p:graphicFrame>
      <p:sp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-2" y="41275"/>
            <a:ext cx="914400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DEFINITION DE LA TZ</a:t>
            </a:r>
            <a:endParaRPr lang="en-US" altLang="zh-CN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C247-32A8-4416-ADA5-A0F105D8AA7A}" type="slidenum">
              <a:rPr lang="fr-CA"/>
              <a:pPr/>
              <a:t>5</a:t>
            </a:fld>
            <a:endParaRPr lang="fr-CA"/>
          </a:p>
        </p:txBody>
      </p:sp>
      <p:graphicFrame>
        <p:nvGraphicFramePr>
          <p:cNvPr id="14" name="Objet 13"/>
          <p:cNvGraphicFramePr>
            <a:graphicFrameLocks noChangeAspect="1"/>
          </p:cNvGraphicFramePr>
          <p:nvPr/>
        </p:nvGraphicFramePr>
        <p:xfrm>
          <a:off x="2185988" y="1214438"/>
          <a:ext cx="4160837" cy="990600"/>
        </p:xfrm>
        <a:graphic>
          <a:graphicData uri="http://schemas.openxmlformats.org/presentationml/2006/ole">
            <p:oleObj spid="_x0000_s193540" name="Équation" r:id="rId3" imgW="1815840" imgH="431640" progId="Equation.3">
              <p:embed/>
            </p:oleObj>
          </a:graphicData>
        </a:graphic>
      </p:graphicFrame>
      <p:sp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-2" y="41275"/>
            <a:ext cx="914400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DEFINITION DE LA TZ</a:t>
            </a:r>
            <a:endParaRPr lang="en-US" altLang="zh-CN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785794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Ainsi, pour Te supposé égal à 1, on définit la </a:t>
            </a:r>
            <a:r>
              <a:rPr lang="fr-FR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transforrmée</a:t>
            </a:r>
            <a:r>
              <a:rPr lang="fr-F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en z bilatérale de h(n) par:</a:t>
            </a:r>
            <a:endParaRPr lang="fr-FR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0" y="228599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Contrairement aux signaux  causaux ou aux séquences discrètes causales, on utilise la transformée en z unilatérale :</a:t>
            </a:r>
            <a:endParaRPr lang="fr-FR" sz="2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3541" name="Object 5"/>
          <p:cNvGraphicFramePr>
            <a:graphicFrameLocks noChangeAspect="1"/>
          </p:cNvGraphicFramePr>
          <p:nvPr/>
        </p:nvGraphicFramePr>
        <p:xfrm>
          <a:off x="2182825" y="2867028"/>
          <a:ext cx="4103687" cy="990600"/>
        </p:xfrm>
        <a:graphic>
          <a:graphicData uri="http://schemas.openxmlformats.org/presentationml/2006/ole">
            <p:oleObj spid="_x0000_s193541" name="Équation" r:id="rId4" imgW="1790640" imgH="431640" progId="Equation.3">
              <p:embed/>
            </p:oleObj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0" y="371475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Exemple : </a:t>
            </a:r>
            <a:r>
              <a:rPr lang="fr-FR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Calculez la TZ de la séquence discrète non causale suivante :</a:t>
            </a:r>
          </a:p>
          <a:p>
            <a:pPr algn="just"/>
            <a:r>
              <a:rPr lang="fr-FR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x(n) </a:t>
            </a:r>
            <a:r>
              <a:rPr lang="fr-FR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={</a:t>
            </a:r>
            <a:r>
              <a:rPr lang="fr-FR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−5,2,1,3,−4,6,3}. Où x(0) = 1;</a:t>
            </a:r>
            <a:endParaRPr lang="fr-FR" sz="2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3542" name="Object 6"/>
          <p:cNvGraphicFramePr>
            <a:graphicFrameLocks noChangeAspect="1"/>
          </p:cNvGraphicFramePr>
          <p:nvPr/>
        </p:nvGraphicFramePr>
        <p:xfrm>
          <a:off x="1428728" y="4714884"/>
          <a:ext cx="5762625" cy="1457325"/>
        </p:xfrm>
        <a:graphic>
          <a:graphicData uri="http://schemas.openxmlformats.org/presentationml/2006/ole">
            <p:oleObj spid="_x0000_s193542" name="Équation" r:id="rId5" imgW="2514600" imgH="63468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C247-32A8-4416-ADA5-A0F105D8AA7A}" type="slidenum">
              <a:rPr lang="fr-CA"/>
              <a:pPr/>
              <a:t>6</a:t>
            </a:fld>
            <a:endParaRPr lang="fr-CA"/>
          </a:p>
        </p:txBody>
      </p:sp>
      <p:sp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-2" y="41275"/>
            <a:ext cx="914400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DEFINITION DE LA TZ</a:t>
            </a:r>
            <a:endParaRPr lang="en-US" altLang="zh-CN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785794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Exemples :</a:t>
            </a:r>
          </a:p>
          <a:p>
            <a:pPr algn="just"/>
            <a:r>
              <a:rPr lang="fr-F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Calculez la TZ de la séquence discrète suivante où u(n) est l’échelon unitaire:</a:t>
            </a:r>
          </a:p>
        </p:txBody>
      </p:sp>
      <p:graphicFrame>
        <p:nvGraphicFramePr>
          <p:cNvPr id="10" name="Objet 9"/>
          <p:cNvGraphicFramePr>
            <a:graphicFrameLocks noChangeAspect="1"/>
          </p:cNvGraphicFramePr>
          <p:nvPr/>
        </p:nvGraphicFramePr>
        <p:xfrm>
          <a:off x="3500430" y="1714488"/>
          <a:ext cx="2083608" cy="500066"/>
        </p:xfrm>
        <a:graphic>
          <a:graphicData uri="http://schemas.openxmlformats.org/presentationml/2006/ole">
            <p:oleObj spid="_x0000_s194565" name="Équation" r:id="rId3" imgW="952200" imgH="228600" progId="Equation.3">
              <p:embed/>
            </p:oleObj>
          </a:graphicData>
        </a:graphic>
      </p:graphicFrame>
      <p:graphicFrame>
        <p:nvGraphicFramePr>
          <p:cNvPr id="194566" name="Object 6"/>
          <p:cNvGraphicFramePr>
            <a:graphicFrameLocks noChangeAspect="1"/>
          </p:cNvGraphicFramePr>
          <p:nvPr/>
        </p:nvGraphicFramePr>
        <p:xfrm>
          <a:off x="515969" y="2500306"/>
          <a:ext cx="8556625" cy="990600"/>
        </p:xfrm>
        <a:graphic>
          <a:graphicData uri="http://schemas.openxmlformats.org/presentationml/2006/ole">
            <p:oleObj spid="_x0000_s194566" name="Équation" r:id="rId4" imgW="373356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093BD-6664-4478-91CC-C3A850E6AAE8}" type="slidenum">
              <a:rPr lang="fr-CA"/>
              <a:pPr/>
              <a:t>7</a:t>
            </a:fld>
            <a:endParaRPr lang="fr-CA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0" y="785794"/>
            <a:ext cx="9144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sz="2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Exemples</a:t>
            </a:r>
            <a:r>
              <a:rPr lang="fr-FR" sz="2000" b="1" u="sng" dirty="0">
                <a:latin typeface="Palatino" pitchFamily="34" charset="0"/>
                <a:cs typeface="Times New Roman" pitchFamily="18" charset="0"/>
              </a:rPr>
              <a:t> </a:t>
            </a:r>
            <a:endParaRPr lang="fr-CA" sz="2000" u="sng" dirty="0">
              <a:latin typeface="Palatino" pitchFamily="34" charset="0"/>
              <a:cs typeface="Times New Roman" pitchFamily="18" charset="0"/>
            </a:endParaRP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642910" y="1500174"/>
          <a:ext cx="2540000" cy="685800"/>
        </p:xfrm>
        <a:graphic>
          <a:graphicData uri="http://schemas.openxmlformats.org/presentationml/2006/ole">
            <p:oleObj spid="_x0000_s9220" name="Equation" r:id="rId3" imgW="2539800" imgH="685800" progId="">
              <p:embed/>
            </p:oleObj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500034" y="2500306"/>
          <a:ext cx="3124200" cy="685800"/>
        </p:xfrm>
        <a:graphic>
          <a:graphicData uri="http://schemas.openxmlformats.org/presentationml/2006/ole">
            <p:oleObj spid="_x0000_s9221" name="Equation" r:id="rId4" imgW="3124080" imgH="685800" progId="">
              <p:embed/>
            </p:oleObj>
          </a:graphicData>
        </a:graphic>
      </p:graphicFrame>
      <p:sp>
        <p:nvSpPr>
          <p:cNvPr id="17" name="Text Box 32"/>
          <p:cNvSpPr txBox="1">
            <a:spLocks noChangeArrowheads="1"/>
          </p:cNvSpPr>
          <p:nvPr/>
        </p:nvSpPr>
        <p:spPr bwMode="auto">
          <a:xfrm>
            <a:off x="-2" y="41275"/>
            <a:ext cx="914400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DEFINITION DE LA TZ</a:t>
            </a:r>
            <a:endParaRPr lang="en-US" altLang="zh-CN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Group 7"/>
          <p:cNvGrpSpPr>
            <a:grpSpLocks/>
          </p:cNvGrpSpPr>
          <p:nvPr/>
        </p:nvGrpSpPr>
        <p:grpSpPr bwMode="auto">
          <a:xfrm>
            <a:off x="-71470" y="3429000"/>
            <a:ext cx="3602038" cy="2263775"/>
            <a:chOff x="3168" y="1632"/>
            <a:chExt cx="2269" cy="1426"/>
          </a:xfrm>
        </p:grpSpPr>
        <p:sp>
          <p:nvSpPr>
            <p:cNvPr id="19" name="Line 8"/>
            <p:cNvSpPr>
              <a:spLocks noChangeShapeType="1"/>
            </p:cNvSpPr>
            <p:nvPr/>
          </p:nvSpPr>
          <p:spPr bwMode="auto">
            <a:xfrm>
              <a:off x="3234" y="2926"/>
              <a:ext cx="217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20" name="Group 9"/>
            <p:cNvGrpSpPr>
              <a:grpSpLocks/>
            </p:cNvGrpSpPr>
            <p:nvPr/>
          </p:nvGrpSpPr>
          <p:grpSpPr bwMode="auto">
            <a:xfrm>
              <a:off x="4872" y="2908"/>
              <a:ext cx="404" cy="36"/>
              <a:chOff x="2885" y="3240"/>
              <a:chExt cx="536" cy="48"/>
            </a:xfrm>
          </p:grpSpPr>
          <p:sp>
            <p:nvSpPr>
              <p:cNvPr id="58" name="Oval 10"/>
              <p:cNvSpPr>
                <a:spLocks noChangeArrowheads="1"/>
              </p:cNvSpPr>
              <p:nvPr/>
            </p:nvSpPr>
            <p:spPr bwMode="auto">
              <a:xfrm>
                <a:off x="3373" y="324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9" name="Oval 11"/>
              <p:cNvSpPr>
                <a:spLocks noChangeArrowheads="1"/>
              </p:cNvSpPr>
              <p:nvPr/>
            </p:nvSpPr>
            <p:spPr bwMode="auto">
              <a:xfrm>
                <a:off x="3251" y="324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0" name="Oval 12"/>
              <p:cNvSpPr>
                <a:spLocks noChangeArrowheads="1"/>
              </p:cNvSpPr>
              <p:nvPr/>
            </p:nvSpPr>
            <p:spPr bwMode="auto">
              <a:xfrm>
                <a:off x="3129" y="324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1" name="Oval 13"/>
              <p:cNvSpPr>
                <a:spLocks noChangeArrowheads="1"/>
              </p:cNvSpPr>
              <p:nvPr/>
            </p:nvSpPr>
            <p:spPr bwMode="auto">
              <a:xfrm>
                <a:off x="3007" y="324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2" name="Oval 14"/>
              <p:cNvSpPr>
                <a:spLocks noChangeArrowheads="1"/>
              </p:cNvSpPr>
              <p:nvPr/>
            </p:nvSpPr>
            <p:spPr bwMode="auto">
              <a:xfrm>
                <a:off x="2885" y="324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21" name="Group 15"/>
            <p:cNvGrpSpPr>
              <a:grpSpLocks/>
            </p:cNvGrpSpPr>
            <p:nvPr/>
          </p:nvGrpSpPr>
          <p:grpSpPr bwMode="auto">
            <a:xfrm>
              <a:off x="3245" y="2908"/>
              <a:ext cx="496" cy="36"/>
              <a:chOff x="2152" y="3240"/>
              <a:chExt cx="658" cy="48"/>
            </a:xfrm>
          </p:grpSpPr>
          <p:sp>
            <p:nvSpPr>
              <p:cNvPr id="52" name="Oval 16"/>
              <p:cNvSpPr>
                <a:spLocks noChangeArrowheads="1"/>
              </p:cNvSpPr>
              <p:nvPr/>
            </p:nvSpPr>
            <p:spPr bwMode="auto">
              <a:xfrm>
                <a:off x="2762" y="324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3" name="Oval 17"/>
              <p:cNvSpPr>
                <a:spLocks noChangeArrowheads="1"/>
              </p:cNvSpPr>
              <p:nvPr/>
            </p:nvSpPr>
            <p:spPr bwMode="auto">
              <a:xfrm>
                <a:off x="2640" y="324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4" name="Oval 18"/>
              <p:cNvSpPr>
                <a:spLocks noChangeArrowheads="1"/>
              </p:cNvSpPr>
              <p:nvPr/>
            </p:nvSpPr>
            <p:spPr bwMode="auto">
              <a:xfrm>
                <a:off x="2518" y="324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5" name="Oval 19"/>
              <p:cNvSpPr>
                <a:spLocks noChangeArrowheads="1"/>
              </p:cNvSpPr>
              <p:nvPr/>
            </p:nvSpPr>
            <p:spPr bwMode="auto">
              <a:xfrm>
                <a:off x="2396" y="324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6" name="Oval 20"/>
              <p:cNvSpPr>
                <a:spLocks noChangeArrowheads="1"/>
              </p:cNvSpPr>
              <p:nvPr/>
            </p:nvSpPr>
            <p:spPr bwMode="auto">
              <a:xfrm>
                <a:off x="2274" y="324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7" name="Oval 21"/>
              <p:cNvSpPr>
                <a:spLocks noChangeArrowheads="1"/>
              </p:cNvSpPr>
              <p:nvPr/>
            </p:nvSpPr>
            <p:spPr bwMode="auto">
              <a:xfrm>
                <a:off x="2152" y="324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flipV="1">
              <a:off x="3835" y="2128"/>
              <a:ext cx="1" cy="7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" name="Oval 23"/>
            <p:cNvSpPr>
              <a:spLocks noChangeArrowheads="1"/>
            </p:cNvSpPr>
            <p:nvPr/>
          </p:nvSpPr>
          <p:spPr bwMode="auto">
            <a:xfrm>
              <a:off x="3817" y="2115"/>
              <a:ext cx="36" cy="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V="1">
              <a:off x="3927" y="2128"/>
              <a:ext cx="0" cy="7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" name="Oval 25"/>
            <p:cNvSpPr>
              <a:spLocks noChangeArrowheads="1"/>
            </p:cNvSpPr>
            <p:nvPr/>
          </p:nvSpPr>
          <p:spPr bwMode="auto">
            <a:xfrm>
              <a:off x="3909" y="2115"/>
              <a:ext cx="36" cy="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V="1">
              <a:off x="4018" y="2128"/>
              <a:ext cx="1" cy="7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7" name="Oval 27"/>
            <p:cNvSpPr>
              <a:spLocks noChangeArrowheads="1"/>
            </p:cNvSpPr>
            <p:nvPr/>
          </p:nvSpPr>
          <p:spPr bwMode="auto">
            <a:xfrm>
              <a:off x="4000" y="2115"/>
              <a:ext cx="36" cy="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 flipV="1">
              <a:off x="4110" y="2128"/>
              <a:ext cx="0" cy="7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9" name="Oval 29"/>
            <p:cNvSpPr>
              <a:spLocks noChangeArrowheads="1"/>
            </p:cNvSpPr>
            <p:nvPr/>
          </p:nvSpPr>
          <p:spPr bwMode="auto">
            <a:xfrm>
              <a:off x="4092" y="2115"/>
              <a:ext cx="36" cy="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 flipV="1">
              <a:off x="4201" y="2128"/>
              <a:ext cx="1" cy="7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" name="Oval 31"/>
            <p:cNvSpPr>
              <a:spLocks noChangeArrowheads="1"/>
            </p:cNvSpPr>
            <p:nvPr/>
          </p:nvSpPr>
          <p:spPr bwMode="auto">
            <a:xfrm>
              <a:off x="4183" y="2115"/>
              <a:ext cx="36" cy="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 flipV="1">
              <a:off x="4385" y="2128"/>
              <a:ext cx="1" cy="7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3" name="Oval 33"/>
            <p:cNvSpPr>
              <a:spLocks noChangeArrowheads="1"/>
            </p:cNvSpPr>
            <p:nvPr/>
          </p:nvSpPr>
          <p:spPr bwMode="auto">
            <a:xfrm>
              <a:off x="4367" y="2115"/>
              <a:ext cx="36" cy="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4" name="Line 34"/>
            <p:cNvSpPr>
              <a:spLocks noChangeShapeType="1"/>
            </p:cNvSpPr>
            <p:nvPr/>
          </p:nvSpPr>
          <p:spPr bwMode="auto">
            <a:xfrm flipV="1">
              <a:off x="4477" y="2128"/>
              <a:ext cx="0" cy="7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" name="Oval 35"/>
            <p:cNvSpPr>
              <a:spLocks noChangeArrowheads="1"/>
            </p:cNvSpPr>
            <p:nvPr/>
          </p:nvSpPr>
          <p:spPr bwMode="auto">
            <a:xfrm>
              <a:off x="4459" y="2115"/>
              <a:ext cx="36" cy="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6" name="Line 36"/>
            <p:cNvSpPr>
              <a:spLocks noChangeShapeType="1"/>
            </p:cNvSpPr>
            <p:nvPr/>
          </p:nvSpPr>
          <p:spPr bwMode="auto">
            <a:xfrm flipV="1">
              <a:off x="4568" y="2128"/>
              <a:ext cx="1" cy="7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" name="Oval 37"/>
            <p:cNvSpPr>
              <a:spLocks noChangeArrowheads="1"/>
            </p:cNvSpPr>
            <p:nvPr/>
          </p:nvSpPr>
          <p:spPr bwMode="auto">
            <a:xfrm>
              <a:off x="4550" y="2115"/>
              <a:ext cx="36" cy="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V="1">
              <a:off x="4660" y="2128"/>
              <a:ext cx="0" cy="7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9" name="Oval 39"/>
            <p:cNvSpPr>
              <a:spLocks noChangeArrowheads="1"/>
            </p:cNvSpPr>
            <p:nvPr/>
          </p:nvSpPr>
          <p:spPr bwMode="auto">
            <a:xfrm>
              <a:off x="4642" y="2115"/>
              <a:ext cx="36" cy="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V="1">
              <a:off x="4752" y="2128"/>
              <a:ext cx="1" cy="7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1" name="Oval 41"/>
            <p:cNvSpPr>
              <a:spLocks noChangeArrowheads="1"/>
            </p:cNvSpPr>
            <p:nvPr/>
          </p:nvSpPr>
          <p:spPr bwMode="auto">
            <a:xfrm>
              <a:off x="4734" y="2115"/>
              <a:ext cx="36" cy="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42" name="Group 42"/>
            <p:cNvGrpSpPr>
              <a:grpSpLocks/>
            </p:cNvGrpSpPr>
            <p:nvPr/>
          </p:nvGrpSpPr>
          <p:grpSpPr bwMode="auto">
            <a:xfrm>
              <a:off x="4275" y="1633"/>
              <a:ext cx="37" cy="1296"/>
              <a:chOff x="3492" y="1536"/>
              <a:chExt cx="48" cy="1728"/>
            </a:xfrm>
          </p:grpSpPr>
          <p:sp>
            <p:nvSpPr>
              <p:cNvPr id="50" name="Oval 43"/>
              <p:cNvSpPr>
                <a:spLocks noChangeArrowheads="1"/>
              </p:cNvSpPr>
              <p:nvPr/>
            </p:nvSpPr>
            <p:spPr bwMode="auto">
              <a:xfrm>
                <a:off x="3492" y="218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1" name="Line 44"/>
              <p:cNvSpPr>
                <a:spLocks noChangeShapeType="1"/>
              </p:cNvSpPr>
              <p:nvPr/>
            </p:nvSpPr>
            <p:spPr bwMode="auto">
              <a:xfrm flipV="1">
                <a:off x="3515" y="1536"/>
                <a:ext cx="1" cy="1728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aphicFrame>
          <p:nvGraphicFramePr>
            <p:cNvPr id="43" name="Object 45"/>
            <p:cNvGraphicFramePr>
              <a:graphicFrameLocks noChangeAspect="1"/>
            </p:cNvGraphicFramePr>
            <p:nvPr/>
          </p:nvGraphicFramePr>
          <p:xfrm>
            <a:off x="4321" y="1632"/>
            <a:ext cx="234" cy="132"/>
          </p:xfrm>
          <a:graphic>
            <a:graphicData uri="http://schemas.openxmlformats.org/presentationml/2006/ole">
              <p:oleObj spid="_x0000_s9228" name="Equation" r:id="rId5" imgW="495000" imgH="279360" progId="">
                <p:embed/>
              </p:oleObj>
            </a:graphicData>
          </a:graphic>
        </p:graphicFrame>
        <p:graphicFrame>
          <p:nvGraphicFramePr>
            <p:cNvPr id="44" name="Object 46"/>
            <p:cNvGraphicFramePr>
              <a:graphicFrameLocks noChangeAspect="1"/>
            </p:cNvGraphicFramePr>
            <p:nvPr/>
          </p:nvGraphicFramePr>
          <p:xfrm>
            <a:off x="5371" y="2974"/>
            <a:ext cx="66" cy="72"/>
          </p:xfrm>
          <a:graphic>
            <a:graphicData uri="http://schemas.openxmlformats.org/presentationml/2006/ole">
              <p:oleObj spid="_x0000_s9229" name="Equation" r:id="rId6" imgW="139680" imgH="152280" progId="">
                <p:embed/>
              </p:oleObj>
            </a:graphicData>
          </a:graphic>
        </p:graphicFrame>
        <p:graphicFrame>
          <p:nvGraphicFramePr>
            <p:cNvPr id="45" name="Object 47"/>
            <p:cNvGraphicFramePr>
              <a:graphicFrameLocks noChangeAspect="1"/>
            </p:cNvGraphicFramePr>
            <p:nvPr/>
          </p:nvGraphicFramePr>
          <p:xfrm>
            <a:off x="4699" y="2965"/>
            <a:ext cx="96" cy="90"/>
          </p:xfrm>
          <a:graphic>
            <a:graphicData uri="http://schemas.openxmlformats.org/presentationml/2006/ole">
              <p:oleObj spid="_x0000_s9230" name="Equation" r:id="rId7" imgW="203040" imgH="190440" progId="">
                <p:embed/>
              </p:oleObj>
            </a:graphicData>
          </a:graphic>
        </p:graphicFrame>
        <p:graphicFrame>
          <p:nvGraphicFramePr>
            <p:cNvPr id="46" name="Object 48"/>
            <p:cNvGraphicFramePr>
              <a:graphicFrameLocks noChangeAspect="1"/>
            </p:cNvGraphicFramePr>
            <p:nvPr/>
          </p:nvGraphicFramePr>
          <p:xfrm>
            <a:off x="4266" y="2962"/>
            <a:ext cx="67" cy="96"/>
          </p:xfrm>
          <a:graphic>
            <a:graphicData uri="http://schemas.openxmlformats.org/presentationml/2006/ole">
              <p:oleObj spid="_x0000_s9231" name="Equation" r:id="rId8" imgW="139680" imgH="203040" progId="">
                <p:embed/>
              </p:oleObj>
            </a:graphicData>
          </a:graphic>
        </p:graphicFrame>
        <p:graphicFrame>
          <p:nvGraphicFramePr>
            <p:cNvPr id="47" name="Object 49"/>
            <p:cNvGraphicFramePr>
              <a:graphicFrameLocks noChangeAspect="1"/>
            </p:cNvGraphicFramePr>
            <p:nvPr/>
          </p:nvGraphicFramePr>
          <p:xfrm>
            <a:off x="5221" y="2962"/>
            <a:ext cx="102" cy="96"/>
          </p:xfrm>
          <a:graphic>
            <a:graphicData uri="http://schemas.openxmlformats.org/presentationml/2006/ole">
              <p:oleObj spid="_x0000_s9232" name="Equation" r:id="rId9" imgW="215640" imgH="203040" progId="">
                <p:embed/>
              </p:oleObj>
            </a:graphicData>
          </a:graphic>
        </p:graphicFrame>
        <p:graphicFrame>
          <p:nvGraphicFramePr>
            <p:cNvPr id="48" name="Object 50"/>
            <p:cNvGraphicFramePr>
              <a:graphicFrameLocks noChangeAspect="1"/>
            </p:cNvGraphicFramePr>
            <p:nvPr/>
          </p:nvGraphicFramePr>
          <p:xfrm>
            <a:off x="3726" y="2965"/>
            <a:ext cx="150" cy="90"/>
          </p:xfrm>
          <a:graphic>
            <a:graphicData uri="http://schemas.openxmlformats.org/presentationml/2006/ole">
              <p:oleObj spid="_x0000_s9233" name="Equation" r:id="rId10" imgW="317160" imgH="190440" progId="">
                <p:embed/>
              </p:oleObj>
            </a:graphicData>
          </a:graphic>
        </p:graphicFrame>
        <p:graphicFrame>
          <p:nvGraphicFramePr>
            <p:cNvPr id="49" name="Object 51"/>
            <p:cNvGraphicFramePr>
              <a:graphicFrameLocks noChangeAspect="1"/>
            </p:cNvGraphicFramePr>
            <p:nvPr/>
          </p:nvGraphicFramePr>
          <p:xfrm>
            <a:off x="3168" y="2962"/>
            <a:ext cx="162" cy="96"/>
          </p:xfrm>
          <a:graphic>
            <a:graphicData uri="http://schemas.openxmlformats.org/presentationml/2006/ole">
              <p:oleObj spid="_x0000_s9234" name="Equation" r:id="rId11" imgW="342720" imgH="203040" progId="">
                <p:embed/>
              </p:oleObj>
            </a:graphicData>
          </a:graphic>
        </p:graphicFrame>
      </p:grpSp>
      <p:graphicFrame>
        <p:nvGraphicFramePr>
          <p:cNvPr id="9235" name="Object 19"/>
          <p:cNvGraphicFramePr>
            <a:graphicFrameLocks noChangeAspect="1"/>
          </p:cNvGraphicFramePr>
          <p:nvPr/>
        </p:nvGraphicFramePr>
        <p:xfrm>
          <a:off x="2846375" y="3506805"/>
          <a:ext cx="6248400" cy="720725"/>
        </p:xfrm>
        <a:graphic>
          <a:graphicData uri="http://schemas.openxmlformats.org/presentationml/2006/ole">
            <p:oleObj spid="_x0000_s9235" name="Equation" r:id="rId12" imgW="5943600" imgH="685800" progId="">
              <p:embed/>
            </p:oleObj>
          </a:graphicData>
        </a:graphic>
      </p:graphicFrame>
      <p:graphicFrame>
        <p:nvGraphicFramePr>
          <p:cNvPr id="9236" name="Object 20"/>
          <p:cNvGraphicFramePr>
            <a:graphicFrameLocks noChangeAspect="1"/>
          </p:cNvGraphicFramePr>
          <p:nvPr/>
        </p:nvGraphicFramePr>
        <p:xfrm>
          <a:off x="3730648" y="4430730"/>
          <a:ext cx="4127500" cy="431800"/>
        </p:xfrm>
        <a:graphic>
          <a:graphicData uri="http://schemas.openxmlformats.org/presentationml/2006/ole">
            <p:oleObj spid="_x0000_s9236" name="Equation" r:id="rId13" imgW="4127400" imgH="431640" progId="">
              <p:embed/>
            </p:oleObj>
          </a:graphicData>
        </a:graphic>
      </p:graphicFrame>
      <p:graphicFrame>
        <p:nvGraphicFramePr>
          <p:cNvPr id="9237" name="Object 21"/>
          <p:cNvGraphicFramePr>
            <a:graphicFrameLocks noChangeAspect="1"/>
          </p:cNvGraphicFramePr>
          <p:nvPr/>
        </p:nvGraphicFramePr>
        <p:xfrm>
          <a:off x="4579956" y="5065730"/>
          <a:ext cx="2635250" cy="863600"/>
        </p:xfrm>
        <a:graphic>
          <a:graphicData uri="http://schemas.openxmlformats.org/presentationml/2006/ole">
            <p:oleObj spid="_x0000_s9237" name="Equation" r:id="rId14" imgW="2514600" imgH="863280" progId="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FA95-B2BE-4DFB-BDEE-A74D2CED6E00}" type="slidenum">
              <a:rPr lang="fr-CA" smtClean="0"/>
              <a:pPr/>
              <a:t>8</a:t>
            </a:fld>
            <a:endParaRPr lang="fr-CA"/>
          </a:p>
        </p:txBody>
      </p:sp>
      <p:sp>
        <p:nvSpPr>
          <p:cNvPr id="3" name="ZoneTexte 2"/>
          <p:cNvSpPr txBox="1"/>
          <p:nvPr/>
        </p:nvSpPr>
        <p:spPr>
          <a:xfrm>
            <a:off x="0" y="1214422"/>
            <a:ext cx="9144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La région de convergence, connue sous le nom de ROC, est importante à comprendre car elle définit la région où la transformée z existe</a:t>
            </a:r>
            <a:r>
              <a:rPr lang="fr-FR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fr-FR" sz="2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 effet, la TZ est une série de puissance généralement infinie, om faut indiquer a région </a:t>
            </a:r>
            <a:r>
              <a:rPr lang="fr-F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convergence</a:t>
            </a:r>
            <a:r>
              <a:rPr lang="fr-F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fr-FR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-24"/>
            <a:ext cx="9144000" cy="838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REGION DE CONVERGENCE DE LA TZ</a:t>
            </a:r>
            <a:endParaRPr kumimoji="0" lang="fr-CA" sz="3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95586" name="Object 2"/>
          <p:cNvGraphicFramePr>
            <a:graphicFrameLocks noChangeAspect="1"/>
          </p:cNvGraphicFramePr>
          <p:nvPr/>
        </p:nvGraphicFramePr>
        <p:xfrm>
          <a:off x="3428992" y="2786058"/>
          <a:ext cx="2428892" cy="857256"/>
        </p:xfrm>
        <a:graphic>
          <a:graphicData uri="http://schemas.openxmlformats.org/presentationml/2006/ole">
            <p:oleObj spid="_x0000_s196610" name="Équation" r:id="rId3" imgW="1155600" imgH="431640" progId="Equation.3">
              <p:embed/>
            </p:oleObj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0" y="3643314"/>
            <a:ext cx="9144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Le ROC pour un </a:t>
            </a:r>
            <a:r>
              <a:rPr lang="fr-FR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x(n) </a:t>
            </a:r>
            <a:r>
              <a:rPr lang="fr-FR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donné est défini comme la plage de z pour laquelle la transformée </a:t>
            </a:r>
            <a:r>
              <a:rPr lang="fr-FR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en z </a:t>
            </a:r>
            <a:r>
              <a:rPr lang="fr-FR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converge. Puisque la transformée z est une série de puissances, elle converge lorsque </a:t>
            </a:r>
            <a:r>
              <a:rPr lang="fr-FR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x(n)</a:t>
            </a:r>
            <a:r>
              <a:rPr lang="fr-FR" sz="2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fr-FR" sz="2200" b="1" baseline="30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−n</a:t>
            </a:r>
            <a:r>
              <a:rPr lang="fr-FR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est absolument sommable. </a:t>
            </a:r>
            <a:endParaRPr lang="fr-FR" sz="2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2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Autrement dit:</a:t>
            </a:r>
            <a:endParaRPr lang="fr-FR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5588" name="Object 4"/>
          <p:cNvGraphicFramePr>
            <a:graphicFrameLocks noChangeAspect="1"/>
          </p:cNvGraphicFramePr>
          <p:nvPr/>
        </p:nvGraphicFramePr>
        <p:xfrm>
          <a:off x="3714744" y="5143512"/>
          <a:ext cx="2109787" cy="857250"/>
        </p:xfrm>
        <a:graphic>
          <a:graphicData uri="http://schemas.openxmlformats.org/presentationml/2006/ole">
            <p:oleObj spid="_x0000_s196611" name="Équation" r:id="rId4" imgW="100296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FA95-B2BE-4DFB-BDEE-A74D2CED6E00}" type="slidenum">
              <a:rPr lang="fr-CA" smtClean="0"/>
              <a:pPr/>
              <a:t>9</a:t>
            </a:fld>
            <a:endParaRPr lang="fr-CA"/>
          </a:p>
        </p:txBody>
      </p:sp>
      <p:sp>
        <p:nvSpPr>
          <p:cNvPr id="3" name="ZoneTexte 2"/>
          <p:cNvSpPr txBox="1"/>
          <p:nvPr/>
        </p:nvSpPr>
        <p:spPr>
          <a:xfrm>
            <a:off x="0" y="1214422"/>
            <a:ext cx="91440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Propriétés du ROC:</a:t>
            </a:r>
          </a:p>
          <a:p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région de convergence a un certain nombre de propriétés qui dépendent des caractéristiques </a:t>
            </a:r>
            <a:r>
              <a:rPr lang="fr-F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 la séquence discrète x(n):</a:t>
            </a:r>
            <a:r>
              <a:rPr lang="fr-F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fr-FR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ROC ne peut contenir aucun pôle. </a:t>
            </a:r>
            <a:endParaRPr lang="fr-FR" sz="2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Si x(n) </a:t>
            </a:r>
            <a:r>
              <a:rPr lang="fr-FR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est une séquence de durée finie, alors le ROC est le plan z entier, sauf éventuellement </a:t>
            </a:r>
            <a:r>
              <a:rPr lang="fr-FR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 = 0 ou | z | = ∞</a:t>
            </a:r>
            <a:r>
              <a:rPr lang="fr-FR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En effet, tant </a:t>
            </a:r>
            <a:r>
              <a:rPr lang="fr-FR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que chaque valeur de </a:t>
            </a:r>
            <a:r>
              <a:rPr lang="fr-FR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x(n) </a:t>
            </a:r>
            <a:r>
              <a:rPr lang="fr-FR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est finie, la séquence sera absolument sommable. </a:t>
            </a:r>
            <a:endParaRPr lang="fr-FR" sz="2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200" dirty="0" smtClean="0">
                <a:solidFill>
                  <a:schemeClr val="accent4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smtClean="0">
                <a:solidFill>
                  <a:schemeClr val="accent4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sz="2200" dirty="0" smtClean="0">
                <a:solidFill>
                  <a:schemeClr val="accent4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seul signal dont le ROC est le plan z entier est donc </a:t>
            </a:r>
            <a:r>
              <a:rPr lang="fr-FR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x(n) </a:t>
            </a:r>
            <a:r>
              <a:rPr lang="fr-FR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cδ</a:t>
            </a:r>
            <a:r>
              <a:rPr lang="fr-FR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(n).</a:t>
            </a:r>
            <a:endParaRPr lang="fr-FR" sz="2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2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-24"/>
            <a:ext cx="9144000" cy="838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REGION DE CONVERGENCE DE LA TZ</a:t>
            </a:r>
            <a:endParaRPr kumimoji="0" lang="fr-CA" sz="3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1571</TotalTime>
  <Words>869</Words>
  <Application>Microsoft PowerPoint</Application>
  <PresentationFormat>Affichage à l'écran (4:3)</PresentationFormat>
  <Paragraphs>134</Paragraphs>
  <Slides>16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3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Modèle par défaut</vt:lpstr>
      <vt:lpstr>Equation</vt:lpstr>
      <vt:lpstr>Équation</vt:lpstr>
      <vt:lpstr>Microsoft Éditeur d'équations 3.0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</vt:vector>
  </TitlesOfParts>
  <Company>UQAC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6GEN665  Analyse et traitement numérique des signaux.</dc:title>
  <dc:creator>HOME</dc:creator>
  <cp:lastModifiedBy>STS</cp:lastModifiedBy>
  <cp:revision>84</cp:revision>
  <dcterms:created xsi:type="dcterms:W3CDTF">2006-01-23T17:48:08Z</dcterms:created>
  <dcterms:modified xsi:type="dcterms:W3CDTF">2020-05-12T20:23:17Z</dcterms:modified>
</cp:coreProperties>
</file>