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6" r:id="rId26"/>
    <p:sldId id="283" r:id="rId27"/>
    <p:sldId id="304" r:id="rId28"/>
    <p:sldId id="301" r:id="rId29"/>
    <p:sldId id="284" r:id="rId30"/>
    <p:sldId id="285" r:id="rId31"/>
    <p:sldId id="286" r:id="rId32"/>
    <p:sldId id="287" r:id="rId33"/>
    <p:sldId id="297" r:id="rId34"/>
    <p:sldId id="288" r:id="rId35"/>
    <p:sldId id="289" r:id="rId36"/>
    <p:sldId id="302" r:id="rId37"/>
    <p:sldId id="290" r:id="rId38"/>
    <p:sldId id="299" r:id="rId39"/>
    <p:sldId id="291" r:id="rId40"/>
    <p:sldId id="292" r:id="rId41"/>
    <p:sldId id="300" r:id="rId42"/>
    <p:sldId id="293" r:id="rId43"/>
    <p:sldId id="294" r:id="rId4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1C0B5-B15B-4237-B8DA-96A3E226E692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4144-D630-421C-87DA-73D67321A1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952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6EB711-5262-4FF6-876E-6C77220FFBD0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DZ" smtClean="0"/>
          </a:p>
        </p:txBody>
      </p:sp>
      <p:sp>
        <p:nvSpPr>
          <p:cNvPr id="962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B4C0B1-5876-4434-AFF0-6E97B78F8AAD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DZ" smtClean="0"/>
          </a:p>
        </p:txBody>
      </p:sp>
      <p:sp>
        <p:nvSpPr>
          <p:cNvPr id="972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3BB33D-3F76-49F8-B768-0F07D658F809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7FC9DE-ECB0-467B-B6AA-B2043883C9E5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A1347-C865-4DAB-857D-82750DB3F723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D7FCFE-9EEC-47C7-ABAF-07A6948599F5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3DA1F-785F-4D7B-A4DC-52DC355BE0D9}" type="slidenum">
              <a:rPr lang="fr-FR" smtClean="0"/>
              <a:pPr/>
              <a:t>42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34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C49ED2-C1D7-4325-BC57-32F6F0679BE8}" type="slidenum">
              <a:rPr lang="fr-FR" smtClean="0"/>
              <a:pPr/>
              <a:t>43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DF10-485F-4E3F-8AFD-3252D99F527E}" type="datetimeFigureOut">
              <a:rPr lang="fr-FR" smtClean="0"/>
              <a:pPr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2D53-17A2-478A-ADE8-DBDF97AE8C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5918" y="2714620"/>
            <a:ext cx="7000924" cy="67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fr-FR" sz="3200" dirty="0" smtClean="0">
                <a:latin typeface="Comic Sans MS" pitchFamily="66" charset="0"/>
              </a:rPr>
              <a:t> Sous /Classe Astéridae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000364" y="4071942"/>
            <a:ext cx="4529126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fr-FR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Présenté par</a:t>
            </a:r>
            <a:r>
              <a:rPr lang="fr-F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Pr MECHERI . </a:t>
            </a:r>
            <a:r>
              <a:rPr lang="fr-F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fr-FR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Pharma_rym@yahoo.fr</a:t>
            </a:r>
            <a:endParaRPr lang="fr-FR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fr-FR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fr-FR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501775" y="1588"/>
            <a:ext cx="65706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800">
                <a:solidFill>
                  <a:srgbClr val="0070C0"/>
                </a:solidFill>
                <a:latin typeface="Script MT Bold" pitchFamily="66" charset="0"/>
                <a:ea typeface="Times New Roman" pitchFamily="18" charset="0"/>
                <a:cs typeface="Arial" pitchFamily="34" charset="0"/>
              </a:rPr>
              <a:t>Ministre de l’enseignement supérieur et de la recherche scientifique</a:t>
            </a:r>
          </a:p>
          <a:p>
            <a:pPr algn="ctr" eaLnBrk="0" hangingPunct="0"/>
            <a:r>
              <a:rPr lang="fr-FR" sz="1800">
                <a:solidFill>
                  <a:srgbClr val="0070C0"/>
                </a:solidFill>
                <a:latin typeface="Script MT Bold" pitchFamily="66" charset="0"/>
                <a:ea typeface="Times New Roman" pitchFamily="18" charset="0"/>
                <a:cs typeface="Arial" pitchFamily="34" charset="0"/>
              </a:rPr>
              <a:t>Université Badji Mokhtar Annaba</a:t>
            </a:r>
          </a:p>
          <a:p>
            <a:pPr algn="ctr" eaLnBrk="0" hangingPunct="0"/>
            <a:r>
              <a:rPr lang="fr-FR" sz="1800">
                <a:solidFill>
                  <a:srgbClr val="0070C0"/>
                </a:solidFill>
                <a:latin typeface="Script MT Bold" pitchFamily="66" charset="0"/>
                <a:ea typeface="Times New Roman" pitchFamily="18" charset="0"/>
                <a:cs typeface="Arial" pitchFamily="34" charset="0"/>
              </a:rPr>
              <a:t>Département de pharmacie</a:t>
            </a:r>
          </a:p>
          <a:p>
            <a:pPr algn="ctr" eaLnBrk="0" hangingPunct="0"/>
            <a:r>
              <a:rPr lang="fr-FR" sz="1800">
                <a:solidFill>
                  <a:srgbClr val="0070C0"/>
                </a:solidFill>
                <a:latin typeface="Script MT Bold" pitchFamily="66" charset="0"/>
                <a:ea typeface="Times New Roman" pitchFamily="18" charset="0"/>
                <a:cs typeface="Arial" pitchFamily="34" charset="0"/>
              </a:rPr>
              <a:t>Laboratoire de Botanique médicale</a:t>
            </a:r>
          </a:p>
          <a:p>
            <a:pPr algn="ctr" eaLnBrk="0" hangingPunct="0"/>
            <a:endParaRPr lang="fr-FR" b="0">
              <a:solidFill>
                <a:srgbClr val="92D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07" name="Picture 2" descr="http://www.thewebconsulting.com/media/images/artisans/herborister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43288"/>
            <a:ext cx="1905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/>
          <p:cNvSpPr txBox="1">
            <a:spLocks noChangeArrowheads="1"/>
          </p:cNvSpPr>
          <p:nvPr/>
        </p:nvSpPr>
        <p:spPr bwMode="auto">
          <a:xfrm>
            <a:off x="258763" y="3048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u="sng">
                <a:latin typeface="Arial" pitchFamily="34" charset="0"/>
                <a:cs typeface="Arial" pitchFamily="34" charset="0"/>
              </a:rPr>
              <a:t>Datura stramoine</a:t>
            </a:r>
            <a:r>
              <a:rPr lang="fr-FR" sz="2800">
                <a:latin typeface="Arial" pitchFamily="34" charset="0"/>
                <a:cs typeface="Arial" pitchFamily="34" charset="0"/>
              </a:rPr>
              <a:t>: </a:t>
            </a:r>
            <a:r>
              <a:rPr lang="fr-FR" sz="28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Datura stramonium</a:t>
            </a:r>
          </a:p>
        </p:txBody>
      </p:sp>
      <p:sp>
        <p:nvSpPr>
          <p:cNvPr id="61443" name="Text Box 12"/>
          <p:cNvSpPr txBox="1">
            <a:spLocks noChangeArrowheads="1"/>
          </p:cNvSpPr>
          <p:nvPr/>
        </p:nvSpPr>
        <p:spPr bwMode="auto">
          <a:xfrm>
            <a:off x="6280150" y="5627688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capsule épineuse</a:t>
            </a: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46038" y="854075"/>
            <a:ext cx="46132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Les feuilles sont  riches en  </a:t>
            </a:r>
            <a:r>
              <a:rPr lang="fr-FR" sz="2400" u="sng">
                <a:latin typeface="Arial" pitchFamily="34" charset="0"/>
                <a:cs typeface="Arial" pitchFamily="34" charset="0"/>
              </a:rPr>
              <a:t>Alcaloïdes </a:t>
            </a:r>
            <a:r>
              <a:rPr lang="fr-FR" sz="2400">
                <a:latin typeface="Arial" pitchFamily="34" charset="0"/>
                <a:cs typeface="Arial" pitchFamily="34" charset="0"/>
              </a:rPr>
              <a:t>(</a:t>
            </a:r>
            <a:r>
              <a:rPr lang="fr-FR" sz="2400" i="1">
                <a:latin typeface="Arial" pitchFamily="34" charset="0"/>
                <a:cs typeface="Arial" pitchFamily="34" charset="0"/>
              </a:rPr>
              <a:t>Scopolamine</a:t>
            </a:r>
            <a:r>
              <a:rPr lang="fr-FR" sz="240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Parasympatholytique;  antiasthmatique, antiparkinsonien.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C’est une plante très toxique:provoque une  mydriase intense, hallucinations et  délire. </a:t>
            </a:r>
          </a:p>
          <a:p>
            <a:pPr>
              <a:lnSpc>
                <a:spcPct val="135000"/>
              </a:lnSpc>
            </a:pPr>
            <a:endParaRPr lang="fr-FR" sz="140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6144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747713"/>
            <a:ext cx="4286250" cy="356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4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430713"/>
            <a:ext cx="2687638" cy="224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968625" y="-20638"/>
            <a:ext cx="3089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Arial" pitchFamily="34" charset="0"/>
                <a:cs typeface="Arial" pitchFamily="34" charset="0"/>
              </a:rPr>
              <a:t>Belladone</a:t>
            </a:r>
          </a:p>
          <a:p>
            <a:pPr algn="ctr"/>
            <a:r>
              <a:rPr lang="fr-FR" sz="24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(Atropa belladonna)</a:t>
            </a:r>
            <a:endParaRPr lang="fr-FR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1400175" y="4829175"/>
            <a:ext cx="6931025" cy="8318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indent="-457200" eaLnBrk="0" hangingPunct="0">
              <a:buFont typeface="Wingdings" pitchFamily="2" charset="2"/>
              <a:buChar char="ü"/>
              <a:defRPr/>
            </a:pPr>
            <a:r>
              <a:rPr lang="fr-FR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Racine et feuille : </a:t>
            </a:r>
          </a:p>
          <a:p>
            <a:pPr eaLnBrk="0" hangingPunct="0">
              <a:defRPr/>
            </a:pPr>
            <a:r>
              <a:rPr lang="fr-FR" sz="2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Atropine                  Parasympatholytique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395413" y="5584825"/>
            <a:ext cx="61229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plante très toxique</a:t>
            </a:r>
            <a:r>
              <a:rPr lang="fr-FR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fruit</a:t>
            </a:r>
            <a:r>
              <a:rPr lang="fr-FR" sz="2400" baseline="30000">
                <a:latin typeface="Arial" pitchFamily="34" charset="0"/>
                <a:cs typeface="Arial" pitchFamily="34" charset="0"/>
              </a:rPr>
              <a:t> </a:t>
            </a:r>
            <a:r>
              <a:rPr lang="fr-FR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cs typeface="Arial" pitchFamily="34" charset="0"/>
              </a:rPr>
              <a:t>Narcotique et hallucinogène</a:t>
            </a:r>
            <a:endParaRPr lang="fr-FR" sz="24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5" y="790575"/>
            <a:ext cx="3871913" cy="400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4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885825"/>
            <a:ext cx="3267075" cy="4011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2997200" y="228600"/>
            <a:ext cx="312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u="sng">
                <a:latin typeface="Arial" pitchFamily="34" charset="0"/>
                <a:cs typeface="Arial" pitchFamily="34" charset="0"/>
              </a:rPr>
              <a:t>Jusquiame noire</a:t>
            </a:r>
          </a:p>
          <a:p>
            <a:pPr algn="ctr"/>
            <a:r>
              <a:rPr lang="fr-FR" sz="24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(Hyoscyamus niger)</a:t>
            </a:r>
            <a:endParaRPr lang="fr-FR" sz="24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150" y="1219200"/>
            <a:ext cx="19208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2555875" y="3678238"/>
            <a:ext cx="1090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Pixide</a:t>
            </a:r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1131888" y="4587875"/>
            <a:ext cx="7140575" cy="120015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Feuilles :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hyoscyamine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sédatif nerveux plus marqué que la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belladonne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plante très toxique </a:t>
            </a:r>
          </a:p>
        </p:txBody>
      </p:sp>
      <p:sp>
        <p:nvSpPr>
          <p:cNvPr id="63494" name="Flèche droite 11"/>
          <p:cNvSpPr>
            <a:spLocks noChangeArrowheads="1"/>
          </p:cNvSpPr>
          <p:nvPr/>
        </p:nvSpPr>
        <p:spPr bwMode="auto">
          <a:xfrm>
            <a:off x="4725988" y="4710113"/>
            <a:ext cx="579437" cy="258762"/>
          </a:xfrm>
          <a:prstGeom prst="rightArrow">
            <a:avLst>
              <a:gd name="adj1" fmla="val 50000"/>
              <a:gd name="adj2" fmla="val 5008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DZ"/>
          </a:p>
        </p:txBody>
      </p:sp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211263"/>
            <a:ext cx="3667125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228600" y="168275"/>
            <a:ext cx="8518525" cy="3446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2800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3-O- Lamiales </a:t>
            </a:r>
            <a:r>
              <a:rPr lang="fr-FR" sz="2800">
                <a:latin typeface="Arial" pitchFamily="34" charset="0"/>
                <a:ea typeface="Calibri" pitchFamily="34" charset="0"/>
                <a:cs typeface="Arial" pitchFamily="34" charset="0"/>
              </a:rPr>
              <a:t>       Famille  </a:t>
            </a:r>
            <a:r>
              <a:rPr lang="fr-FR" sz="2800" i="1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800" i="1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Lamiaceae</a:t>
            </a:r>
          </a:p>
          <a:p>
            <a:pPr eaLnBrk="0" hangingPunct="0"/>
            <a:r>
              <a:rPr lang="fr-FR" sz="2400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sz="240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Avec 3000 espèces, c’est une famille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homogène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facile à reconnaitre. </a:t>
            </a:r>
          </a:p>
          <a:p>
            <a:pPr eaLnBrk="0" hangingPunct="0"/>
            <a:endParaRPr lang="fr-FR" sz="11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Ce sont des herbes à 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tiges quadrangulaires</a:t>
            </a:r>
            <a:r>
              <a:rPr lang="fr-FR" sz="2400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eaLnBrk="0" hangingPunct="0"/>
            <a:endParaRPr lang="fr-FR" sz="11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Les feuilles simples ,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opposées décussées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sans stipules (les espèces des endroits secs sont coriaces à limbe réduit) 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212725" y="3803650"/>
            <a:ext cx="8931275" cy="281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Ce sont des 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plantes à essences</a:t>
            </a:r>
            <a:r>
              <a:rPr lang="fr-FR" sz="2400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dont l’odeur se dégage par simple attouchement.</a:t>
            </a:r>
          </a:p>
          <a:p>
            <a:pPr eaLnBrk="0" hangingPunct="0"/>
            <a:endParaRPr lang="fr-FR" sz="11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Inflorescence : Cyme : glomérule, capitule(menthe) </a:t>
            </a:r>
          </a:p>
          <a:p>
            <a:pPr eaLnBrk="0" hangingPunct="0"/>
            <a:endParaRPr lang="fr-FR" sz="11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les fleurs à 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corolle zygomorphe bilabiée</a:t>
            </a:r>
            <a:r>
              <a:rPr lang="fr-FR" sz="2400" u="sng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L’androcée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didyname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à 4 étamines insérées sur la corolle (coroliflores).</a:t>
            </a:r>
          </a:p>
          <a:p>
            <a:endParaRPr lang="fr-FR" sz="1100" b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endParaRPr lang="fr-FR" sz="2400" b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50838" y="1444625"/>
            <a:ext cx="7391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cs typeface="Arial" pitchFamily="34" charset="0"/>
              </a:rPr>
              <a:t>Style 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gynobasique</a:t>
            </a:r>
            <a:r>
              <a:rPr lang="fr-FR" sz="2400">
                <a:latin typeface="Arial" pitchFamily="34" charset="0"/>
                <a:cs typeface="Arial" pitchFamily="34" charset="0"/>
              </a:rPr>
              <a:t> à 2 stigmates bifides. </a:t>
            </a:r>
          </a:p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cs typeface="Arial" pitchFamily="34" charset="0"/>
              </a:rPr>
              <a:t>Fruit : </a:t>
            </a: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       * tétrakène : au fond du calice marcessant.</a:t>
            </a: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1650" y="3854450"/>
            <a:ext cx="2627313" cy="2384425"/>
            <a:chOff x="3502" y="1498"/>
            <a:chExt cx="2437" cy="3765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950" y="1498"/>
              <a:ext cx="944" cy="2480"/>
              <a:chOff x="2214" y="999"/>
              <a:chExt cx="944" cy="2480"/>
            </a:xfrm>
          </p:grpSpPr>
          <p:sp>
            <p:nvSpPr>
              <p:cNvPr id="65548" name="Oval 8"/>
              <p:cNvSpPr>
                <a:spLocks noChangeArrowheads="1"/>
              </p:cNvSpPr>
              <p:nvPr/>
            </p:nvSpPr>
            <p:spPr bwMode="auto">
              <a:xfrm>
                <a:off x="2214" y="2445"/>
                <a:ext cx="816" cy="1034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DZ"/>
              </a:p>
            </p:txBody>
          </p:sp>
          <p:sp>
            <p:nvSpPr>
              <p:cNvPr id="65549" name="AutoShape 9"/>
              <p:cNvSpPr>
                <a:spLocks noChangeArrowheads="1"/>
              </p:cNvSpPr>
              <p:nvPr/>
            </p:nvSpPr>
            <p:spPr bwMode="auto">
              <a:xfrm rot="5400000">
                <a:off x="1807" y="1912"/>
                <a:ext cx="2263" cy="4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5547" name="Text Box 15"/>
            <p:cNvSpPr txBox="1">
              <a:spLocks noChangeArrowheads="1"/>
            </p:cNvSpPr>
            <p:nvPr/>
          </p:nvSpPr>
          <p:spPr bwMode="auto">
            <a:xfrm>
              <a:off x="3502" y="4631"/>
              <a:ext cx="2437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Arial" pitchFamily="34" charset="0"/>
                  <a:cs typeface="Arial" pitchFamily="34" charset="0"/>
                </a:rPr>
                <a:t>style gynobasique</a:t>
              </a:r>
            </a:p>
          </p:txBody>
        </p:sp>
      </p:grpSp>
      <p:cxnSp>
        <p:nvCxnSpPr>
          <p:cNvPr id="13" name="Connecteur droit avec flèche 12"/>
          <p:cNvCxnSpPr>
            <a:stCxn id="65548" idx="2"/>
            <a:endCxn id="65548" idx="2"/>
          </p:cNvCxnSpPr>
          <p:nvPr/>
        </p:nvCxnSpPr>
        <p:spPr>
          <a:xfrm rot="10800000">
            <a:off x="3524250" y="509905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2809875" y="4230688"/>
            <a:ext cx="1074737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4411663" y="4137025"/>
            <a:ext cx="747712" cy="427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543" name="ZoneTexte 19"/>
          <p:cNvSpPr txBox="1">
            <a:spLocks noChangeArrowheads="1"/>
          </p:cNvSpPr>
          <p:nvPr/>
        </p:nvSpPr>
        <p:spPr bwMode="auto">
          <a:xfrm>
            <a:off x="2697163" y="3535363"/>
            <a:ext cx="1204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Ovaire</a:t>
            </a:r>
            <a:r>
              <a:rPr lang="fr-FR"/>
              <a:t> </a:t>
            </a:r>
          </a:p>
        </p:txBody>
      </p:sp>
      <p:sp>
        <p:nvSpPr>
          <p:cNvPr id="65544" name="ZoneTexte 20"/>
          <p:cNvSpPr txBox="1">
            <a:spLocks noChangeArrowheads="1"/>
          </p:cNvSpPr>
          <p:nvPr/>
        </p:nvSpPr>
        <p:spPr bwMode="auto">
          <a:xfrm>
            <a:off x="4922838" y="3565525"/>
            <a:ext cx="1417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ea typeface="Arial Unicode MS" pitchFamily="34" charset="-128"/>
                <a:cs typeface="Arial" pitchFamily="34" charset="0"/>
              </a:rPr>
              <a:t>Style </a:t>
            </a:r>
          </a:p>
        </p:txBody>
      </p:sp>
      <p:sp>
        <p:nvSpPr>
          <p:cNvPr id="65545" name="ZoneTexte 16"/>
          <p:cNvSpPr txBox="1">
            <a:spLocks noChangeArrowheads="1"/>
          </p:cNvSpPr>
          <p:nvPr/>
        </p:nvSpPr>
        <p:spPr bwMode="auto">
          <a:xfrm>
            <a:off x="366713" y="473075"/>
            <a:ext cx="8075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L’ovaire supère, à 2 carpelles avec fausse cloison antéropostérieur . à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4 loges. </a:t>
            </a: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H:\a608ad9680ce88e56624e405e4d81f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65138"/>
            <a:ext cx="28797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Espace réservé du contenu 3" descr="K:\DSC01116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850900"/>
            <a:ext cx="315436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0925" y="4237038"/>
            <a:ext cx="2159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Imag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4238625"/>
            <a:ext cx="24003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ZoneTexte 20"/>
          <p:cNvSpPr txBox="1">
            <a:spLocks noChangeArrowheads="1"/>
          </p:cNvSpPr>
          <p:nvPr/>
        </p:nvSpPr>
        <p:spPr bwMode="auto">
          <a:xfrm>
            <a:off x="1217613" y="3675063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Fleur bilabiée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31813"/>
            <a:ext cx="7467600" cy="1143001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/>
              <a:t>Importance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20700" y="549275"/>
            <a:ext cx="8731250" cy="611981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800" b="1" i="1" u="sng" dirty="0" smtClean="0">
                <a:solidFill>
                  <a:srgbClr val="FF0000"/>
                </a:solidFill>
              </a:rPr>
              <a:t>Alimentaires :</a:t>
            </a:r>
            <a:r>
              <a:rPr lang="fr-FR" sz="2800" i="1" u="sng" dirty="0" smtClean="0">
                <a:solidFill>
                  <a:srgbClr val="FF0000"/>
                </a:solidFill>
              </a:rPr>
              <a:t> </a:t>
            </a:r>
            <a:r>
              <a:rPr lang="fr-FR" sz="2800" b="1" i="1" u="sng" dirty="0" smtClean="0">
                <a:solidFill>
                  <a:srgbClr val="FF0000"/>
                </a:solidFill>
              </a:rPr>
              <a:t>(condiments)</a:t>
            </a:r>
            <a:endParaRPr lang="fr-FR" sz="2800" i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ar-DZ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ar-DZ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ar-DZ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ar-DZ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i="1" dirty="0" err="1" smtClean="0"/>
              <a:t>Origanum</a:t>
            </a:r>
            <a:r>
              <a:rPr lang="fr-FR" b="1" i="1" dirty="0" smtClean="0"/>
              <a:t> </a:t>
            </a:r>
            <a:r>
              <a:rPr lang="fr-FR" b="1" i="1" dirty="0" err="1" smtClean="0"/>
              <a:t>majorana</a:t>
            </a:r>
            <a:r>
              <a:rPr lang="fr-FR" b="1" i="1" dirty="0" smtClean="0"/>
              <a:t> L</a:t>
            </a:r>
            <a:r>
              <a:rPr lang="ar-DZ" b="1" i="1" dirty="0" smtClean="0"/>
              <a:t>            </a:t>
            </a:r>
            <a:r>
              <a:rPr lang="fr-FR" b="1" i="1" dirty="0" smtClean="0"/>
              <a:t>            </a:t>
            </a:r>
            <a:r>
              <a:rPr lang="fr-FR" b="1" i="1" dirty="0" err="1" smtClean="0"/>
              <a:t>Ocimum</a:t>
            </a:r>
            <a:r>
              <a:rPr lang="fr-FR" b="1" i="1" dirty="0" smtClean="0"/>
              <a:t> basilicum L</a:t>
            </a:r>
            <a:r>
              <a:rPr lang="ar-DZ" b="1" i="1" dirty="0" smtClean="0"/>
              <a:t>          </a:t>
            </a:r>
            <a:r>
              <a:rPr lang="fr-FR" b="1" i="1" dirty="0" smtClean="0"/>
              <a:t>(Marjolaine)                                                  (basilic)</a:t>
            </a:r>
            <a:r>
              <a:rPr lang="ar-DZ" b="1" i="1" dirty="0" smtClean="0"/>
              <a:t>                  </a:t>
            </a:r>
            <a:r>
              <a:rPr lang="fr-FR" b="1" i="1" dirty="0" smtClean="0"/>
              <a:t>						</a:t>
            </a:r>
            <a:r>
              <a:rPr lang="ar-DZ" b="1" i="1" dirty="0" smtClean="0"/>
              <a:t>  </a:t>
            </a: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ar-DZ" b="1" i="1" dirty="0" smtClean="0"/>
              <a:t>              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ar-DZ" sz="2600" b="1" i="1" dirty="0" smtClean="0"/>
          </a:p>
          <a:p>
            <a:pPr>
              <a:buFont typeface="Wingdings" pitchFamily="2" charset="2"/>
              <a:buNone/>
              <a:defRPr/>
            </a:pPr>
            <a:endParaRPr lang="fr-FR" b="1" i="1" dirty="0" smtClean="0"/>
          </a:p>
          <a:p>
            <a:pPr>
              <a:buFont typeface="Wingdings" pitchFamily="2" charset="2"/>
              <a:buNone/>
              <a:defRPr/>
            </a:pPr>
            <a:r>
              <a:rPr lang="fr-FR" b="1" i="1" dirty="0" err="1" smtClean="0"/>
              <a:t>Origanum</a:t>
            </a:r>
            <a:r>
              <a:rPr lang="fr-FR" b="1" i="1" dirty="0" smtClean="0"/>
              <a:t> </a:t>
            </a:r>
            <a:r>
              <a:rPr lang="fr-FR" b="1" i="1" dirty="0" err="1" smtClean="0"/>
              <a:t>vulgare</a:t>
            </a:r>
            <a:r>
              <a:rPr lang="fr-FR" b="1" i="1" dirty="0" smtClean="0"/>
              <a:t> L</a:t>
            </a:r>
            <a:r>
              <a:rPr lang="fr-FR" dirty="0" smtClean="0"/>
              <a:t>                                 </a:t>
            </a:r>
            <a:r>
              <a:rPr lang="fr-FR" b="1" i="1" dirty="0" smtClean="0"/>
              <a:t>Thymus </a:t>
            </a:r>
            <a:r>
              <a:rPr lang="fr-FR" b="1" i="1" dirty="0" err="1" smtClean="0"/>
              <a:t>numidicus</a:t>
            </a:r>
            <a:r>
              <a:rPr lang="fr-FR" b="1" dirty="0" smtClean="0"/>
              <a:t> </a:t>
            </a:r>
            <a:r>
              <a:rPr lang="fr-FR" b="1" i="1" dirty="0" smtClean="0"/>
              <a:t>L</a:t>
            </a:r>
          </a:p>
          <a:p>
            <a:pPr>
              <a:buFont typeface="Wingdings" pitchFamily="2" charset="2"/>
              <a:buNone/>
              <a:defRPr/>
            </a:pPr>
            <a:r>
              <a:rPr lang="fr-FR" b="1" i="1" dirty="0" smtClean="0"/>
              <a:t>            (</a:t>
            </a:r>
            <a:r>
              <a:rPr lang="fr-FR" b="1" i="1" dirty="0" err="1" smtClean="0"/>
              <a:t>Origon</a:t>
            </a:r>
            <a:r>
              <a:rPr lang="fr-FR" b="1" i="1" dirty="0" smtClean="0"/>
              <a:t>)                                            (Thym)</a:t>
            </a:r>
            <a:endParaRPr lang="fr-FR" dirty="0" smtClean="0"/>
          </a:p>
        </p:txBody>
      </p:sp>
      <p:pic>
        <p:nvPicPr>
          <p:cNvPr id="68612" name="Picture 2" descr="H:\basili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33450"/>
            <a:ext cx="2305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" descr="H:\070915-origanum-vulga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56025"/>
            <a:ext cx="1946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4" descr="H:\plante%20Origanum%20Vulgare-Origan%20vulgaire-Grande%20marjolaine-Marjolaine%20batard-Marjolaine%20sauvage-The%20rou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927100"/>
            <a:ext cx="20716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6" descr="C:\Users\loulou\Documents\memoire Thymus vulgaris 2009\Pratique\photo T vulgaris                             djbel al ansal\photo\DSC01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644900"/>
            <a:ext cx="2651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31813"/>
            <a:ext cx="7467600" cy="1143001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/>
              <a:t>Importance</a:t>
            </a:r>
            <a:endParaRPr lang="fr-FR" sz="3600" b="1" dirty="0"/>
          </a:p>
        </p:txBody>
      </p:sp>
      <p:sp>
        <p:nvSpPr>
          <p:cNvPr id="696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692150"/>
            <a:ext cx="9072562" cy="5781675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i="1" u="sng" smtClean="0">
                <a:solidFill>
                  <a:srgbClr val="FF0000"/>
                </a:solidFill>
              </a:rPr>
              <a:t>Médicinales</a:t>
            </a:r>
          </a:p>
          <a:p>
            <a:pPr>
              <a:buFont typeface="Wingdings" pitchFamily="2" charset="2"/>
              <a:buNone/>
            </a:pPr>
            <a:r>
              <a:rPr lang="fr-FR" b="1" i="1" smtClean="0">
                <a:solidFill>
                  <a:schemeClr val="tx2"/>
                </a:solidFill>
              </a:rPr>
              <a:t>*Mentha piperita L. 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HE des feuilles et fleurs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,carminatif, emménagogue,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et antispasmodique.</a:t>
            </a: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r>
              <a:rPr lang="fr-FR" b="1" i="1" smtClean="0">
                <a:solidFill>
                  <a:schemeClr val="tx2"/>
                </a:solidFill>
              </a:rPr>
              <a:t>*Rosmarinus  officinalis L.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HE et flavoniides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 des feuilles et fleurs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 a effet carminatif,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stimulant digestif. </a:t>
            </a:r>
          </a:p>
        </p:txBody>
      </p:sp>
      <p:pic>
        <p:nvPicPr>
          <p:cNvPr id="69636" name="Picture 2" descr="H:\menthe poivr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0350" y="981075"/>
            <a:ext cx="30480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Imag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8475" y="4005263"/>
            <a:ext cx="30972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642350" cy="62849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fr-FR" b="1" i="1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b="1" i="1" smtClean="0">
                <a:solidFill>
                  <a:schemeClr val="tx2"/>
                </a:solidFill>
              </a:rPr>
              <a:t>*Thymus sp L</a:t>
            </a:r>
          </a:p>
          <a:p>
            <a:pPr>
              <a:buFont typeface="Wingdings" pitchFamily="2" charset="2"/>
              <a:buNone/>
            </a:pPr>
            <a:r>
              <a:rPr lang="fr-FR" b="1" i="1" smtClean="0"/>
              <a:t> </a:t>
            </a:r>
            <a:r>
              <a:rPr lang="fr-FR" b="1" smtClean="0"/>
              <a:t>HE de feuille à action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vermifuge, antispasmodique et 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antiseptique pulmonaire.</a:t>
            </a:r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/>
          </a:p>
          <a:p>
            <a:pPr>
              <a:buFont typeface="Wingdings" pitchFamily="2" charset="2"/>
              <a:buNone/>
            </a:pPr>
            <a:endParaRPr lang="fr-FR" b="1" i="1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b="1" i="1" smtClean="0">
                <a:solidFill>
                  <a:schemeClr val="tx2"/>
                </a:solidFill>
              </a:rPr>
              <a:t>*Salvia officinalis L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HE de feuille est un antisudoral</a:t>
            </a:r>
          </a:p>
          <a:p>
            <a:pPr>
              <a:buFont typeface="Wingdings" pitchFamily="2" charset="2"/>
              <a:buNone/>
            </a:pPr>
            <a:r>
              <a:rPr lang="fr-FR" b="1" smtClean="0"/>
              <a:t>, hypoglycémiant .</a:t>
            </a:r>
          </a:p>
          <a:p>
            <a:endParaRPr lang="fr-FR" smtClean="0"/>
          </a:p>
        </p:txBody>
      </p:sp>
      <p:pic>
        <p:nvPicPr>
          <p:cNvPr id="70659" name="Picture 2" descr="H:\sau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79838"/>
            <a:ext cx="347027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 descr="C:\Users\loulou\Documents\memoire Thymus vulgaris 2009\Pratique\photo T vulgaris                             djbel al ansal\photo\DSC01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6213" y="26035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-15875" y="704850"/>
            <a:ext cx="9282113" cy="4954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280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</a:t>
            </a:r>
            <a:r>
              <a:rPr lang="fr-FR" sz="2800" i="1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Scrofulariaceae 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Certaines plantes sont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parasites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se fixent sur une racine</a:t>
            </a:r>
          </a:p>
          <a:p>
            <a:pPr eaLnBrk="0" hangingPunct="0"/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hôte par : racines pourvue de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suçoirs 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(Mélampyre) 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Les feuilles simples, opposées, ou bien isolées  (digitales).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La fleur à corolle </a:t>
            </a:r>
            <a:r>
              <a:rPr lang="fr-FR" sz="2400" i="1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zygomorphe bilabiée</a:t>
            </a:r>
            <a:r>
              <a:rPr lang="fr-FR" sz="240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en </a:t>
            </a:r>
            <a:r>
              <a:rPr lang="fr-FR" sz="2400" i="1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tube</a:t>
            </a:r>
            <a:r>
              <a:rPr lang="fr-FR" sz="2400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L’Androcée </a:t>
            </a:r>
            <a:r>
              <a:rPr lang="fr-FR" sz="2400" i="1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didyname</a:t>
            </a:r>
            <a:r>
              <a:rPr lang="fr-FR" sz="2400" i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de 4  Etamines ; </a:t>
            </a:r>
          </a:p>
          <a:p>
            <a:pPr eaLnBrk="0" hangingPunct="0"/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        2 Etamines à filet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long 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que  les 2 autres à filet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court.</a:t>
            </a: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92075" y="5578475"/>
            <a:ext cx="100123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Fruit :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capsule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déhiscente par </a:t>
            </a:r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eaLnBrk="0" hangingPunct="0"/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*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fentes </a:t>
            </a:r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(digitale)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168275" y="6094413"/>
            <a:ext cx="7756525" cy="67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fr-FR" sz="1400">
              <a:cs typeface="Calibri" pitchFamily="34" charset="0"/>
            </a:endParaRPr>
          </a:p>
          <a:p>
            <a:pPr eaLnBrk="0" hangingPunct="0"/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*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Pores</a:t>
            </a:r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 (Muflier)</a:t>
            </a:r>
            <a:endParaRPr lang="fr-FR" sz="2400" b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1"/>
          <p:cNvSpPr txBox="1">
            <a:spLocks noChangeArrowheads="1"/>
          </p:cNvSpPr>
          <p:nvPr/>
        </p:nvSpPr>
        <p:spPr bwMode="auto">
          <a:xfrm>
            <a:off x="2101850" y="635000"/>
            <a:ext cx="460375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rgbClr val="C00000"/>
                </a:solidFill>
              </a:rPr>
              <a:t>Caractères généraux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58763" y="2246313"/>
            <a:ext cx="8618537" cy="4340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Ce sont des </a:t>
            </a:r>
            <a:r>
              <a:rPr lang="fr-FR" sz="28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gamopétales tétracycliques</a:t>
            </a: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, et de type </a:t>
            </a:r>
            <a:r>
              <a:rPr lang="fr-FR" sz="28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postobdiplostémone</a:t>
            </a: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eaLnBrk="0" hangingPunct="0">
              <a:defRPr/>
            </a:pPr>
            <a:endParaRPr lang="fr-FR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Les Asteridae sont des plantes caractérisées par :</a:t>
            </a:r>
          </a:p>
          <a:p>
            <a:pPr lvl="2" eaLnBrk="0" hangingPunct="0">
              <a:buFontTx/>
              <a:buChar char="•"/>
              <a:defRPr/>
            </a:pP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Feuilles simples, sans stipules.</a:t>
            </a:r>
          </a:p>
          <a:p>
            <a:pPr lvl="2" eaLnBrk="0" hangingPunct="0">
              <a:buFontTx/>
              <a:buChar char="•"/>
              <a:defRPr/>
            </a:pP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Fleurs disposées en cyme.</a:t>
            </a:r>
          </a:p>
          <a:p>
            <a:pPr lvl="2" eaLnBrk="0" hangingPunct="0">
              <a:buFontTx/>
              <a:buChar char="•"/>
              <a:defRPr/>
            </a:pP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Etamines coroliflores, à 2 carpelles soudés.</a:t>
            </a:r>
          </a:p>
          <a:p>
            <a:pPr lvl="2" eaLnBrk="0" hangingPunct="0">
              <a:buFontTx/>
              <a:buChar char="•"/>
              <a:defRPr/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685800" y="315913"/>
            <a:ext cx="631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Arial" pitchFamily="34" charset="0"/>
                <a:cs typeface="Arial" pitchFamily="34" charset="0"/>
              </a:rPr>
              <a:t>Digitale pourpre </a:t>
            </a:r>
            <a:r>
              <a:rPr lang="fr-FR" sz="28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8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Digitalis purpurea</a:t>
            </a:r>
          </a:p>
        </p:txBody>
      </p:sp>
      <p:sp>
        <p:nvSpPr>
          <p:cNvPr id="72707" name="Text Box 11"/>
          <p:cNvSpPr txBox="1">
            <a:spLocks noChangeArrowheads="1"/>
          </p:cNvSpPr>
          <p:nvPr/>
        </p:nvSpPr>
        <p:spPr bwMode="auto">
          <a:xfrm>
            <a:off x="4572000" y="9937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cs typeface="Arial" pitchFamily="34" charset="0"/>
              </a:rPr>
              <a:t>La plante entière             très toxique: hétérosides cardiotoniques(digitaline</a:t>
            </a:r>
            <a:r>
              <a:rPr lang="fr-FR" sz="2400" b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72708" name="Text Box 12"/>
          <p:cNvSpPr txBox="1">
            <a:spLocks noChangeArrowheads="1"/>
          </p:cNvSpPr>
          <p:nvPr/>
        </p:nvSpPr>
        <p:spPr bwMode="auto">
          <a:xfrm>
            <a:off x="4405313" y="2768600"/>
            <a:ext cx="5607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>
                <a:latin typeface="Arial" pitchFamily="34" charset="0"/>
                <a:cs typeface="Arial" pitchFamily="34" charset="0"/>
              </a:rPr>
              <a:t>à dose thérapeutique : cardiotonique majeur</a:t>
            </a:r>
          </a:p>
          <a:p>
            <a:pPr>
              <a:buFont typeface="Arial" pitchFamily="34" charset="0"/>
              <a:buChar char="•"/>
            </a:pPr>
            <a:r>
              <a:rPr lang="fr-FR" sz="2400" i="1">
                <a:latin typeface="Arial" pitchFamily="34" charset="0"/>
                <a:cs typeface="Arial" pitchFamily="34" charset="0"/>
              </a:rPr>
              <a:t>Propriétés des HC : </a:t>
            </a:r>
          </a:p>
          <a:p>
            <a:r>
              <a:rPr lang="fr-FR" sz="2400" i="1">
                <a:latin typeface="Arial" pitchFamily="34" charset="0"/>
                <a:cs typeface="Arial" pitchFamily="34" charset="0"/>
              </a:rPr>
              <a:t>Renforce;Ralentir et Régularise </a:t>
            </a:r>
          </a:p>
          <a:p>
            <a:r>
              <a:rPr lang="fr-FR" sz="2400" i="1">
                <a:latin typeface="Arial" pitchFamily="34" charset="0"/>
                <a:cs typeface="Arial" pitchFamily="34" charset="0"/>
              </a:rPr>
              <a:t>  les battement cardiaques</a:t>
            </a:r>
            <a:r>
              <a:rPr lang="fr-FR" sz="240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 (Règle  des 3</a:t>
            </a:r>
            <a:r>
              <a:rPr lang="fr-FR" sz="2400" i="1">
                <a:latin typeface="Arial" pitchFamily="34" charset="0"/>
                <a:cs typeface="Arial" pitchFamily="34" charset="0"/>
              </a:rPr>
              <a:t>R)  </a:t>
            </a: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1096963"/>
            <a:ext cx="17176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Flèche droite 9"/>
          <p:cNvSpPr>
            <a:spLocks noChangeArrowheads="1"/>
          </p:cNvSpPr>
          <p:nvPr/>
        </p:nvSpPr>
        <p:spPr bwMode="auto">
          <a:xfrm>
            <a:off x="7934325" y="2881313"/>
            <a:ext cx="609600" cy="319087"/>
          </a:xfrm>
          <a:prstGeom prst="rightArrow">
            <a:avLst>
              <a:gd name="adj1" fmla="val 50000"/>
              <a:gd name="adj2" fmla="val 501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DZ"/>
          </a:p>
        </p:txBody>
      </p:sp>
      <p:sp>
        <p:nvSpPr>
          <p:cNvPr id="72711" name="Flèche droite 9"/>
          <p:cNvSpPr>
            <a:spLocks noChangeArrowheads="1"/>
          </p:cNvSpPr>
          <p:nvPr/>
        </p:nvSpPr>
        <p:spPr bwMode="auto">
          <a:xfrm>
            <a:off x="7250113" y="1079500"/>
            <a:ext cx="819150" cy="371475"/>
          </a:xfrm>
          <a:prstGeom prst="rightArrow">
            <a:avLst>
              <a:gd name="adj1" fmla="val 50000"/>
              <a:gd name="adj2" fmla="val 500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DZ"/>
          </a:p>
        </p:txBody>
      </p:sp>
      <p:pic>
        <p:nvPicPr>
          <p:cNvPr id="72712" name="Picture 10" descr="http://t1.gstatic.com/images?q=tbn:ANd9GcQsNGrXtgRUDdrRARjH-G_Uyl1LYXhIKAUYX2u6CrkM5dQAJRBsKYEusSh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1087438"/>
            <a:ext cx="236696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876550" y="2776538"/>
            <a:ext cx="32287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Astéridae II</a:t>
            </a:r>
            <a:endParaRPr lang="fr-FR" sz="4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oneTexte 1"/>
          <p:cNvSpPr txBox="1">
            <a:spLocks noChangeArrowheads="1"/>
          </p:cNvSpPr>
          <p:nvPr/>
        </p:nvSpPr>
        <p:spPr bwMode="auto">
          <a:xfrm>
            <a:off x="274638" y="427038"/>
            <a:ext cx="8610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O- </a:t>
            </a:r>
            <a:r>
              <a:rPr lang="fr-FR" sz="2800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Apiales</a:t>
            </a:r>
            <a:r>
              <a:rPr lang="fr-FR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:    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Famille  : </a:t>
            </a:r>
            <a:r>
              <a:rPr lang="fr-FR" sz="2800" i="1" u="sng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Apiaceae</a:t>
            </a:r>
            <a:endParaRPr lang="fr-FR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Famille de 3000 espèces, très homogène, une des plus faciles de la flore à reconnaitre grâce à ces        inflorescences en </a:t>
            </a:r>
            <a:r>
              <a:rPr lang="fr-F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ombelles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Ce sont des herbes annuelles, bisannuelles, vivaces.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L’appareil souterrain est très variable :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Racine pivotante.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Rhizome </a:t>
            </a:r>
          </a:p>
          <a:p>
            <a:pPr lvl="2">
              <a:buFont typeface="Wingdings" pitchFamily="2" charset="2"/>
              <a:buChar char="§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Tubercule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La tige est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cannelée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creuse: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fistuleuse)</a:t>
            </a:r>
            <a:endParaRPr lang="fr-F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Les feuilles alternes,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très découpées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et comportent une 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gaine très développée.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60325" y="320675"/>
            <a:ext cx="91138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L’appareil végétatif (racine –tige –feuilles) sont parcourues par des </a:t>
            </a:r>
            <a:r>
              <a:rPr lang="fr-FR" sz="2400" i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canaux  sécréteurs</a:t>
            </a:r>
            <a:r>
              <a:rPr lang="fr-FR" sz="2400">
                <a:latin typeface="Arial" pitchFamily="34" charset="0"/>
                <a:cs typeface="Arial" pitchFamily="34" charset="0"/>
              </a:rPr>
              <a:t> à </a:t>
            </a:r>
            <a:r>
              <a:rPr lang="fr-FR" sz="2400" i="1" u="sng">
                <a:latin typeface="Arial" pitchFamily="34" charset="0"/>
                <a:cs typeface="Arial" pitchFamily="34" charset="0"/>
              </a:rPr>
              <a:t>oléorésine </a:t>
            </a:r>
            <a:endParaRPr lang="fr-FR" sz="240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Les fleurs sont réunies en inflorescences simple ou composées : </a:t>
            </a:r>
          </a:p>
          <a:p>
            <a:endParaRPr lang="fr-FR" sz="2400">
              <a:latin typeface="Arial" pitchFamily="34" charset="0"/>
              <a:cs typeface="Arial" pitchFamily="34" charset="0"/>
            </a:endParaRP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*</a:t>
            </a:r>
            <a:r>
              <a:rPr lang="fr-FR" sz="2400" i="1">
                <a:latin typeface="Arial" pitchFamily="34" charset="0"/>
                <a:cs typeface="Arial" pitchFamily="34" charset="0"/>
              </a:rPr>
              <a:t>Ombelle </a:t>
            </a:r>
            <a:r>
              <a:rPr lang="fr-FR" sz="2400">
                <a:latin typeface="Arial" pitchFamily="34" charset="0"/>
                <a:cs typeface="Arial" pitchFamily="34" charset="0"/>
              </a:rPr>
              <a:t>avec </a:t>
            </a:r>
            <a:r>
              <a:rPr lang="fr-FR" sz="2400" i="1" u="sng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involucres</a:t>
            </a:r>
            <a:r>
              <a:rPr lang="fr-FR" sz="2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*</a:t>
            </a:r>
            <a:r>
              <a:rPr lang="fr-FR" sz="2400" i="1">
                <a:latin typeface="Arial" pitchFamily="34" charset="0"/>
                <a:cs typeface="Arial" pitchFamily="34" charset="0"/>
              </a:rPr>
              <a:t> Ombelle  d’ombellules</a:t>
            </a:r>
            <a:r>
              <a:rPr lang="fr-FR" sz="2400">
                <a:latin typeface="Arial" pitchFamily="34" charset="0"/>
                <a:cs typeface="Arial" pitchFamily="34" charset="0"/>
              </a:rPr>
              <a:t> : avec </a:t>
            </a:r>
            <a:r>
              <a:rPr lang="fr-FR" sz="2400" i="1">
                <a:latin typeface="Arial" pitchFamily="34" charset="0"/>
                <a:cs typeface="Arial" pitchFamily="34" charset="0"/>
              </a:rPr>
              <a:t>involucres</a:t>
            </a:r>
            <a:r>
              <a:rPr lang="fr-FR" sz="240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i="1" u="sng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involucelles</a:t>
            </a:r>
            <a:r>
              <a:rPr lang="fr-FR" sz="2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sz="240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cs typeface="Arial" pitchFamily="34" charset="0"/>
              </a:rPr>
              <a:t>Le fruit : diakène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630613"/>
            <a:ext cx="3016250" cy="2373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2" name="Picture 3" descr="Heracleum%20lanatum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3541713"/>
            <a:ext cx="2284413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442913" y="6005513"/>
            <a:ext cx="2678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  </a:t>
            </a:r>
            <a:r>
              <a:rPr lang="fr-FR" sz="2400"/>
              <a:t>ombelle composée</a:t>
            </a: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5" y="3492500"/>
            <a:ext cx="19653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ZoneTexte 15"/>
          <p:cNvSpPr txBox="1">
            <a:spLocks noChangeArrowheads="1"/>
          </p:cNvSpPr>
          <p:nvPr/>
        </p:nvSpPr>
        <p:spPr bwMode="auto">
          <a:xfrm>
            <a:off x="4105275" y="605155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ombelle simple </a:t>
            </a: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6392863" y="6034088"/>
            <a:ext cx="277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tige creuse cannelée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263" y="5194300"/>
            <a:ext cx="14366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involucre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5038" y="4214813"/>
            <a:ext cx="1784350" cy="54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Involucelles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>
            <a:off x="1189038" y="4373563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1187450" y="5440363"/>
            <a:ext cx="757238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458788"/>
            <a:ext cx="2497137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ZoneTexte 13"/>
          <p:cNvSpPr txBox="1">
            <a:spLocks noChangeArrowheads="1"/>
          </p:cNvSpPr>
          <p:nvPr/>
        </p:nvSpPr>
        <p:spPr bwMode="auto">
          <a:xfrm>
            <a:off x="3246438" y="2849563"/>
            <a:ext cx="2805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Canal sécréteur  </a:t>
            </a:r>
          </a:p>
        </p:txBody>
      </p:sp>
      <p:pic>
        <p:nvPicPr>
          <p:cNvPr id="49156" name="Image 14" descr="DSC01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889375"/>
            <a:ext cx="32210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5" name="Connecteur droit avec flèche 15"/>
          <p:cNvCxnSpPr>
            <a:cxnSpLocks noChangeShapeType="1"/>
          </p:cNvCxnSpPr>
          <p:nvPr/>
        </p:nvCxnSpPr>
        <p:spPr bwMode="auto">
          <a:xfrm rot="16200000" flipH="1">
            <a:off x="3936206" y="3702844"/>
            <a:ext cx="1173163" cy="4476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158" name="ZoneTexte 19"/>
          <p:cNvSpPr txBox="1">
            <a:spLocks noChangeArrowheads="1"/>
          </p:cNvSpPr>
          <p:nvPr/>
        </p:nvSpPr>
        <p:spPr bwMode="auto">
          <a:xfrm>
            <a:off x="112713" y="3413125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Gaine développée</a:t>
            </a:r>
          </a:p>
        </p:txBody>
      </p:sp>
      <p:pic>
        <p:nvPicPr>
          <p:cNvPr id="49159" name="Picture 3" descr="Daucus carota subsp. caro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313" y="493713"/>
            <a:ext cx="2286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ZoneTexte 22"/>
          <p:cNvSpPr txBox="1">
            <a:spLocks noChangeArrowheads="1"/>
          </p:cNvSpPr>
          <p:nvPr/>
        </p:nvSpPr>
        <p:spPr bwMode="auto">
          <a:xfrm>
            <a:off x="6342063" y="3427413"/>
            <a:ext cx="259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Fruit (diakène)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2724" y="428604"/>
            <a:ext cx="66287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Importance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1.Alimentaires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(condiment aromatique)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*Anis :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Pimpiella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anisum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*Fenouil :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Foeniculum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dulci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Carvi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 :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Carum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carvi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*Cumin :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Cuminum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cyminum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42974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Medicinales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Khella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Amni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visnaga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 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 :fruit diurétique et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antiasmathique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3" descr="C:\Users\aser\Desktop\Benefits Of Khella (Ammi Visnaga) For Healt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32" y="2509852"/>
            <a:ext cx="5715000" cy="2990850"/>
          </a:xfrm>
          <a:prstGeom prst="rect">
            <a:avLst/>
          </a:prstGeom>
          <a:noFill/>
        </p:spPr>
      </p:pic>
      <p:pic>
        <p:nvPicPr>
          <p:cNvPr id="4" name="Picture 2" descr="C:\Users\aser\Desktop\khella-b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495574"/>
            <a:ext cx="4362450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42974"/>
            <a:ext cx="8786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Medicinales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*Anis vert et le Fenouil : employé sous forme d’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infusion,comme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st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omachique,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carminatif,antispasmodique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latin typeface="Lucida Calligraphy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*persil : fruit  a propriétés emménagogues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Times New Roman" pitchFamily="18" charset="0"/>
                <a:cs typeface="Arial" pitchFamily="34" charset="0"/>
              </a:rPr>
              <a:t>  Et les feuilles apport naturel  des vitamines  et des minéraux.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514475" y="428625"/>
            <a:ext cx="6527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u="sng">
                <a:latin typeface="Arial" pitchFamily="34" charset="0"/>
                <a:cs typeface="Arial" pitchFamily="34" charset="0"/>
              </a:rPr>
              <a:t>Grande ciguë</a:t>
            </a:r>
            <a:r>
              <a:rPr lang="fr-FR" sz="2800">
                <a:latin typeface="Arial" pitchFamily="34" charset="0"/>
                <a:cs typeface="Arial" pitchFamily="34" charset="0"/>
              </a:rPr>
              <a:t>: </a:t>
            </a:r>
            <a:r>
              <a:rPr lang="fr-FR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Conium maculatum</a:t>
            </a:r>
            <a:endParaRPr lang="fr-FR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1084263"/>
            <a:ext cx="29829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556000" y="1993900"/>
            <a:ext cx="4151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>
                <a:latin typeface="Arial" pitchFamily="34" charset="0"/>
                <a:cs typeface="Arial" pitchFamily="34" charset="0"/>
              </a:rPr>
              <a:t>Fruits et fleurs : </a:t>
            </a:r>
            <a:r>
              <a:rPr lang="fr-FR" sz="2400" i="1" u="sng">
                <a:latin typeface="Arial" pitchFamily="34" charset="0"/>
                <a:cs typeface="Arial" pitchFamily="34" charset="0"/>
              </a:rPr>
              <a:t>alcaloïdes analgésiques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38375" y="4048125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>
                <a:latin typeface="Arial" pitchFamily="34" charset="0"/>
                <a:cs typeface="Arial" pitchFamily="34" charset="0"/>
              </a:rPr>
              <a:t>Toxique : paralysie ascendante</a:t>
            </a: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       la mort </a:t>
            </a:r>
            <a:r>
              <a:rPr lang="fr-FR" sz="2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i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coniine)</a:t>
            </a:r>
            <a:r>
              <a:rPr lang="fr-FR" sz="24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7229475" y="4314825"/>
            <a:ext cx="762000" cy="12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73025" y="590550"/>
            <a:ext cx="9236075" cy="4339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2800" u="sng" dirty="0" smtClean="0">
                <a:solidFill>
                  <a:srgbClr val="0066FF"/>
                </a:solidFill>
                <a:latin typeface="Arial" pitchFamily="34" charset="0"/>
                <a:cs typeface="Calibri" pitchFamily="34" charset="0"/>
              </a:rPr>
              <a:t>O-</a:t>
            </a:r>
            <a:r>
              <a:rPr lang="fr-FR" sz="2800" u="sng" dirty="0" err="1" smtClean="0">
                <a:solidFill>
                  <a:srgbClr val="0066FF"/>
                </a:solidFill>
                <a:latin typeface="Arial" pitchFamily="34" charset="0"/>
                <a:cs typeface="Calibri" pitchFamily="34" charset="0"/>
              </a:rPr>
              <a:t>Astérales</a:t>
            </a:r>
            <a:r>
              <a:rPr lang="fr-FR" sz="2800" dirty="0">
                <a:solidFill>
                  <a:srgbClr val="0066FF"/>
                </a:solidFill>
                <a:latin typeface="Arial" pitchFamily="34" charset="0"/>
                <a:cs typeface="Calibri" pitchFamily="34" charset="0"/>
              </a:rPr>
              <a:t> :</a:t>
            </a:r>
            <a:r>
              <a:rPr lang="fr-FR" sz="2800" dirty="0">
                <a:latin typeface="Arial" pitchFamily="34" charset="0"/>
                <a:cs typeface="Calibri" pitchFamily="34" charset="0"/>
              </a:rPr>
              <a:t>           </a:t>
            </a:r>
          </a:p>
          <a:p>
            <a:pPr eaLnBrk="0" hangingPunct="0"/>
            <a:r>
              <a:rPr lang="fr-FR" sz="2800" dirty="0">
                <a:solidFill>
                  <a:srgbClr val="0066FF"/>
                </a:solidFill>
                <a:latin typeface="Arial" pitchFamily="34" charset="0"/>
                <a:cs typeface="Calibri" pitchFamily="34" charset="0"/>
              </a:rPr>
              <a:t>F:Astéraceae</a:t>
            </a:r>
          </a:p>
          <a:p>
            <a:pPr eaLnBrk="0" hangingPunct="0"/>
            <a:r>
              <a:rPr lang="fr-FR" sz="2800" dirty="0">
                <a:solidFill>
                  <a:srgbClr val="0066FF"/>
                </a:solidFill>
                <a:latin typeface="Arial" pitchFamily="34" charset="0"/>
                <a:cs typeface="Calibri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Calibri" pitchFamily="34" charset="0"/>
              </a:rPr>
              <a:t>Ordre caractérisé par :</a:t>
            </a:r>
          </a:p>
          <a:p>
            <a:pPr eaLnBrk="0" hangingPunct="0"/>
            <a:r>
              <a:rPr lang="fr-FR" sz="2400" dirty="0">
                <a:latin typeface="Arial" pitchFamily="34" charset="0"/>
                <a:cs typeface="Calibri" pitchFamily="34" charset="0"/>
              </a:rPr>
              <a:t>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2400" dirty="0">
                <a:latin typeface="Arial" pitchFamily="34" charset="0"/>
                <a:cs typeface="Calibri" pitchFamily="34" charset="0"/>
              </a:rPr>
              <a:t>       *Le regroupement des fleurs en </a:t>
            </a:r>
            <a:r>
              <a:rPr lang="fr-FR" sz="2400" i="1" u="sng" dirty="0">
                <a:latin typeface="Arial" pitchFamily="34" charset="0"/>
                <a:cs typeface="Calibri" pitchFamily="34" charset="0"/>
              </a:rPr>
              <a:t>capitule </a:t>
            </a:r>
            <a:endParaRPr lang="fr-FR" sz="2400" u="sng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2400" dirty="0">
                <a:latin typeface="Arial" pitchFamily="34" charset="0"/>
                <a:cs typeface="Calibri" pitchFamily="34" charset="0"/>
              </a:rPr>
              <a:t>       *La  </a:t>
            </a:r>
            <a:r>
              <a:rPr lang="fr-FR" sz="2400" i="1" u="sng" dirty="0">
                <a:latin typeface="Arial" pitchFamily="34" charset="0"/>
                <a:cs typeface="Calibri" pitchFamily="34" charset="0"/>
              </a:rPr>
              <a:t>réduction</a:t>
            </a:r>
            <a:r>
              <a:rPr lang="fr-FR" sz="2400" i="1" dirty="0">
                <a:latin typeface="Arial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Calibri" pitchFamily="34" charset="0"/>
              </a:rPr>
              <a:t>de </a:t>
            </a:r>
            <a:r>
              <a:rPr lang="fr-FR" sz="2400" i="1" dirty="0">
                <a:latin typeface="Arial" pitchFamily="34" charset="0"/>
                <a:cs typeface="Calibri" pitchFamily="34" charset="0"/>
              </a:rPr>
              <a:t>calice</a:t>
            </a:r>
            <a:r>
              <a:rPr lang="fr-FR" sz="2400" dirty="0">
                <a:latin typeface="Arial" pitchFamily="34" charset="0"/>
                <a:cs typeface="Calibri" pitchFamily="34" charset="0"/>
              </a:rPr>
              <a:t>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fr-FR" sz="2400" dirty="0">
                <a:latin typeface="Arial" pitchFamily="34" charset="0"/>
                <a:cs typeface="Calibri" pitchFamily="34" charset="0"/>
              </a:rPr>
              <a:t>       *Ovaire </a:t>
            </a:r>
            <a:r>
              <a:rPr lang="fr-FR" sz="2400" i="1" u="sng" dirty="0">
                <a:latin typeface="Arial" pitchFamily="34" charset="0"/>
                <a:cs typeface="Calibri" pitchFamily="34" charset="0"/>
              </a:rPr>
              <a:t>infère</a:t>
            </a:r>
            <a:r>
              <a:rPr lang="fr-FR" sz="2400" u="sng" dirty="0">
                <a:latin typeface="Arial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Calibri" pitchFamily="34" charset="0"/>
              </a:rPr>
              <a:t>de </a:t>
            </a:r>
            <a:r>
              <a:rPr lang="fr-FR" sz="2400" i="1" u="sng" dirty="0">
                <a:latin typeface="Arial" pitchFamily="34" charset="0"/>
                <a:cs typeface="Calibri" pitchFamily="34" charset="0"/>
              </a:rPr>
              <a:t>forme cylindrique.</a:t>
            </a:r>
          </a:p>
          <a:p>
            <a:pPr eaLnBrk="0" hangingPunct="0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 dirty="0">
                <a:latin typeface="Arial" pitchFamily="34" charset="0"/>
                <a:cs typeface="Calibri" pitchFamily="34" charset="0"/>
              </a:rPr>
              <a:t>Ce sont des plantes herbacées, vivaces, et à feuilles alternes ;les fleurs réunies  en capitule </a:t>
            </a:r>
            <a:r>
              <a:rPr lang="fr-FR" sz="2400" i="1" dirty="0">
                <a:latin typeface="Arial" pitchFamily="34" charset="0"/>
                <a:cs typeface="Calibri" pitchFamily="34" charset="0"/>
              </a:rPr>
              <a:t>simple</a:t>
            </a:r>
            <a:r>
              <a:rPr lang="fr-FR" sz="2400" dirty="0">
                <a:latin typeface="Arial" pitchFamily="34" charset="0"/>
                <a:cs typeface="Calibri" pitchFamily="34" charset="0"/>
              </a:rPr>
              <a:t> ou </a:t>
            </a:r>
            <a:r>
              <a:rPr lang="fr-FR" sz="2400" i="1" dirty="0">
                <a:latin typeface="Arial" pitchFamily="34" charset="0"/>
                <a:cs typeface="Calibri" pitchFamily="34" charset="0"/>
              </a:rPr>
              <a:t>composée.</a:t>
            </a:r>
            <a:endParaRPr lang="fr-FR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411163" y="1266825"/>
            <a:ext cx="87328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i="1" u="sng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La présence</a:t>
            </a:r>
            <a:r>
              <a:rPr lang="fr-FR" sz="32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>
                <a:latin typeface="Arial" pitchFamily="34" charset="0"/>
                <a:cs typeface="Arial" pitchFamily="34" charset="0"/>
              </a:rPr>
              <a:t>: Iridoïdes ; Alcaloïdes  à noyau indolique;   Polyacétylènes ; hétérosides  et HE 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87363" y="35052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i="1" u="sng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L’ absence</a:t>
            </a:r>
            <a:r>
              <a:rPr lang="fr-FR" sz="320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>
                <a:latin typeface="Arial" pitchFamily="34" charset="0"/>
                <a:cs typeface="Arial" pitchFamily="34" charset="0"/>
              </a:rPr>
              <a:t>: tanins; bétalaïnes; l’acide  ellagiques ; et les proantocyanes. </a:t>
            </a:r>
          </a:p>
        </p:txBody>
      </p:sp>
      <p:sp>
        <p:nvSpPr>
          <p:cNvPr id="53252" name="ZoneTexte 7"/>
          <p:cNvSpPr txBox="1">
            <a:spLocks noChangeArrowheads="1"/>
          </p:cNvSpPr>
          <p:nvPr/>
        </p:nvSpPr>
        <p:spPr bwMode="auto">
          <a:xfrm>
            <a:off x="46038" y="254000"/>
            <a:ext cx="837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buFont typeface="Wingdings" pitchFamily="2" charset="2"/>
              <a:buChar char="ü"/>
            </a:pPr>
            <a:r>
              <a:rPr lang="fr-FR" sz="3200">
                <a:latin typeface="Arial" pitchFamily="34" charset="0"/>
                <a:cs typeface="Arial" pitchFamily="34" charset="0"/>
              </a:rPr>
              <a:t>Chimiquement on note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30175" y="203200"/>
            <a:ext cx="6646863" cy="118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Un capitule est dit : </a:t>
            </a:r>
          </a:p>
          <a:p>
            <a:pPr eaLnBrk="0" hangingPunct="0"/>
            <a:endParaRPr lang="fr-FR" sz="9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fr-FR" sz="2400" i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</a:t>
            </a:r>
            <a:r>
              <a:rPr lang="fr-FR" sz="240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i="1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homogame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 : toutes les fleurs semblables </a:t>
            </a:r>
          </a:p>
          <a:p>
            <a:pPr eaLnBrk="0" hangingPunct="0"/>
            <a:endParaRPr lang="fr-FR">
              <a:ea typeface="Calibri" pitchFamily="34" charset="0"/>
              <a:cs typeface="Arial" pitchFamily="34" charset="0"/>
            </a:endParaRP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122238" y="1330325"/>
            <a:ext cx="77597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fr-FR" sz="140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>
                <a:ea typeface="Calibri" pitchFamily="34" charset="0"/>
                <a:cs typeface="Times New Roman" pitchFamily="18" charset="0"/>
              </a:rPr>
              <a:t>*</a:t>
            </a:r>
            <a:r>
              <a:rPr lang="fr-FR" sz="1400">
                <a:ea typeface="Calibri" pitchFamily="34" charset="0"/>
                <a:cs typeface="Times New Roman" pitchFamily="18" charset="0"/>
              </a:rPr>
              <a:t>  </a:t>
            </a:r>
            <a:r>
              <a:rPr lang="fr-FR" sz="2400" b="0">
                <a:latin typeface="Arial Rounded MT Bold" pitchFamily="34" charset="0"/>
                <a:ea typeface="Calibri" pitchFamily="34" charset="0"/>
                <a:cs typeface="Arial" pitchFamily="34" charset="0"/>
              </a:rPr>
              <a:t>Soit tubuleuses ; à corolle </a:t>
            </a:r>
            <a:r>
              <a:rPr lang="fr-FR" sz="2400" b="0" i="1">
                <a:latin typeface="Arial Rounded MT Bold" pitchFamily="34" charset="0"/>
                <a:ea typeface="Calibri" pitchFamily="34" charset="0"/>
                <a:cs typeface="Arial" pitchFamily="34" charset="0"/>
              </a:rPr>
              <a:t>actinomorphe</a:t>
            </a:r>
            <a:r>
              <a:rPr lang="fr-FR" sz="2400" b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en tube </a:t>
            </a:r>
          </a:p>
          <a:p>
            <a:pPr eaLnBrk="0" hangingPunct="0"/>
            <a:r>
              <a:rPr lang="fr-FR" sz="2400" b="0">
                <a:latin typeface="Arial Rounded MT Bold" pitchFamily="34" charset="0"/>
                <a:ea typeface="Calibri" pitchFamily="34" charset="0"/>
                <a:cs typeface="Arial" pitchFamily="34" charset="0"/>
              </a:rPr>
              <a:t>                                                   </a:t>
            </a:r>
            <a:r>
              <a:rPr lang="fr-FR" sz="2400" b="0">
                <a:solidFill>
                  <a:srgbClr val="00CC00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(Fleuron</a:t>
            </a:r>
            <a:r>
              <a:rPr lang="fr-FR" sz="2400">
                <a:solidFill>
                  <a:srgbClr val="00CC00"/>
                </a:solidFill>
                <a:ea typeface="Calibri" pitchFamily="34" charset="0"/>
                <a:cs typeface="Times New Roman" pitchFamily="18" charset="0"/>
              </a:rPr>
              <a:t>) </a:t>
            </a:r>
            <a:endParaRPr lang="fr-FR" sz="2400">
              <a:solidFill>
                <a:srgbClr val="00CC00"/>
              </a:solidFill>
            </a:endParaRPr>
          </a:p>
          <a:p>
            <a:pPr eaLnBrk="0" hangingPunct="0"/>
            <a:endParaRPr lang="fr-FR"/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-92075" y="2468563"/>
            <a:ext cx="1033303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 *  Soit ligulées : à corolle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zygomorphe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en petites longuette </a:t>
            </a:r>
          </a:p>
          <a:p>
            <a:pPr eaLnBrk="0" hangingPunct="0">
              <a:tabLst>
                <a:tab pos="882650" algn="l"/>
              </a:tabLst>
            </a:pPr>
            <a:r>
              <a:rPr lang="fr-FR" sz="2400">
                <a:solidFill>
                  <a:srgbClr val="00CC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(demi fleuron</a:t>
            </a:r>
            <a:r>
              <a:rPr lang="fr-FR" sz="2400">
                <a:solidFill>
                  <a:srgbClr val="00CC00"/>
                </a:solidFill>
                <a:ea typeface="Calibri" pitchFamily="34" charset="0"/>
                <a:cs typeface="Times New Roman" pitchFamily="18" charset="0"/>
              </a:rPr>
              <a:t>) </a:t>
            </a:r>
            <a:endParaRPr lang="fr-FR" sz="2400">
              <a:solidFill>
                <a:srgbClr val="00CC00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61938" y="3430588"/>
            <a:ext cx="8461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882650" algn="l"/>
              </a:tabLst>
            </a:pPr>
            <a:r>
              <a:rPr lang="fr-FR" sz="2400" i="1" u="sng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2/ Hétérogame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 : les capitules portent   les 2 types de fleurs (tubuleuses et ligulées)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36525" y="44450"/>
            <a:ext cx="8905875" cy="210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tabLst>
                <a:tab pos="882650" algn="l"/>
              </a:tabLst>
            </a:pP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tabLst>
                <a:tab pos="882650" algn="l"/>
              </a:tabLst>
            </a:pP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 calice est réduit représenté par simple bourrelet annulaire (soies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, écailles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) qui s’allongent après fécondation en forme d’aigrette devenir même pédicellée.</a:t>
            </a:r>
          </a:p>
          <a:p>
            <a:pPr eaLnBrk="0" hangingPunct="0">
              <a:tabLst>
                <a:tab pos="882650" algn="l"/>
              </a:tabLst>
            </a:pPr>
            <a:endParaRPr lang="fr-FR" sz="11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720725" y="4075113"/>
            <a:ext cx="7181850" cy="195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882650" algn="l"/>
              </a:tabLst>
            </a:pPr>
            <a:r>
              <a:rPr lang="fr-FR" sz="1400">
                <a:ea typeface="Calibri" pitchFamily="34" charset="0"/>
                <a:cs typeface="Times New Roman" pitchFamily="18" charset="0"/>
              </a:rPr>
              <a:t>                             </a:t>
            </a: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Androcée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isostèmone,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à 5 </a:t>
            </a:r>
            <a:r>
              <a:rPr lang="fr-FR" sz="2400" i="1" u="sng">
                <a:latin typeface="Arial" pitchFamily="34" charset="0"/>
                <a:ea typeface="Calibri" pitchFamily="34" charset="0"/>
                <a:cs typeface="Arial" pitchFamily="34" charset="0"/>
              </a:rPr>
              <a:t>étamines soudées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 :</a:t>
            </a:r>
          </a:p>
          <a:p>
            <a:pPr eaLnBrk="0" hangingPunct="0">
              <a:tabLst>
                <a:tab pos="882650" algn="l"/>
              </a:tabLst>
            </a:pPr>
            <a:endParaRPr lang="fr-FR" sz="240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82650" algn="l"/>
              </a:tabLst>
            </a:pPr>
            <a:r>
              <a:rPr lang="fr-FR" sz="2400">
                <a:latin typeface="Arial" pitchFamily="34" charset="0"/>
                <a:cs typeface="Calibri" pitchFamily="34" charset="0"/>
              </a:rPr>
              <a:t>       *D’une part à la </a:t>
            </a:r>
            <a:r>
              <a:rPr lang="fr-FR" sz="2400" i="1">
                <a:solidFill>
                  <a:srgbClr val="00CC00"/>
                </a:solidFill>
                <a:latin typeface="Arial" pitchFamily="34" charset="0"/>
                <a:cs typeface="Calibri" pitchFamily="34" charset="0"/>
              </a:rPr>
              <a:t>corolle</a:t>
            </a:r>
            <a:r>
              <a:rPr lang="fr-FR" sz="2400">
                <a:latin typeface="Arial" pitchFamily="34" charset="0"/>
                <a:cs typeface="Calibri" pitchFamily="34" charset="0"/>
              </a:rPr>
              <a:t> : par leur </a:t>
            </a:r>
            <a:r>
              <a:rPr lang="fr-FR" sz="2400" u="sng">
                <a:latin typeface="Arial" pitchFamily="34" charset="0"/>
                <a:cs typeface="Calibri" pitchFamily="34" charset="0"/>
              </a:rPr>
              <a:t>filet </a:t>
            </a:r>
          </a:p>
          <a:p>
            <a:pPr eaLnBrk="0" hangingPunct="0">
              <a:tabLst>
                <a:tab pos="882650" algn="l"/>
              </a:tabLst>
            </a:pPr>
            <a:endParaRPr lang="fr-FR" sz="1100" u="sng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882650" algn="l"/>
              </a:tabLst>
            </a:pPr>
            <a:r>
              <a:rPr lang="fr-FR" sz="2400">
                <a:latin typeface="Arial" pitchFamily="34" charset="0"/>
                <a:cs typeface="Calibri" pitchFamily="34" charset="0"/>
              </a:rPr>
              <a:t>       *D’antre  par </a:t>
            </a:r>
            <a:r>
              <a:rPr lang="fr-FR" sz="2400" i="1">
                <a:solidFill>
                  <a:srgbClr val="00CC00"/>
                </a:solidFill>
                <a:latin typeface="Arial" pitchFamily="34" charset="0"/>
                <a:cs typeface="Calibri" pitchFamily="34" charset="0"/>
              </a:rPr>
              <a:t>entre elles</a:t>
            </a:r>
            <a:r>
              <a:rPr lang="fr-FR" sz="2400">
                <a:latin typeface="Arial" pitchFamily="34" charset="0"/>
                <a:cs typeface="Calibri" pitchFamily="34" charset="0"/>
              </a:rPr>
              <a:t> : par leur </a:t>
            </a:r>
            <a:r>
              <a:rPr lang="fr-FR" sz="2400" u="sng">
                <a:latin typeface="Arial" pitchFamily="34" charset="0"/>
                <a:cs typeface="Calibri" pitchFamily="34" charset="0"/>
              </a:rPr>
              <a:t>anthères</a:t>
            </a:r>
            <a:r>
              <a:rPr lang="fr-FR" sz="2400">
                <a:latin typeface="Arial" pitchFamily="34" charset="0"/>
                <a:cs typeface="Calibri" pitchFamily="34" charset="0"/>
              </a:rPr>
              <a:t> </a:t>
            </a: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2046288"/>
            <a:ext cx="33670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242888" y="288925"/>
            <a:ext cx="85502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Gynécée : à ovaire infère, à 1 seul loge, et 2 carpelles ouverts, le style se termine par </a:t>
            </a:r>
            <a:r>
              <a:rPr lang="fr-FR" sz="2400" i="1" u="sng">
                <a:latin typeface="Arial" pitchFamily="34" charset="0"/>
                <a:ea typeface="Calibri" pitchFamily="34" charset="0"/>
                <a:cs typeface="Arial" pitchFamily="34" charset="0"/>
              </a:rPr>
              <a:t>2 stigmates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qui portent une </a:t>
            </a:r>
            <a:r>
              <a:rPr lang="fr-FR" sz="2400" i="1" u="sng">
                <a:latin typeface="Arial" pitchFamily="34" charset="0"/>
                <a:ea typeface="Calibri" pitchFamily="34" charset="0"/>
                <a:cs typeface="Arial" pitchFamily="34" charset="0"/>
              </a:rPr>
              <a:t>brosse de poils</a:t>
            </a:r>
            <a:r>
              <a:rPr lang="fr-FR" sz="2400" u="sng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(au sommet, parfois à leur base)</a:t>
            </a:r>
          </a:p>
          <a:p>
            <a:pPr eaLnBrk="0" hangingPunct="0"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ü"/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Fruit :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akène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avec ou  sans Pappus. </a:t>
            </a:r>
          </a:p>
          <a:p>
            <a:pPr eaLnBrk="0" hangingPunct="0">
              <a:tabLst>
                <a:tab pos="882650" algn="l"/>
              </a:tabLst>
            </a:pPr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6803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525963"/>
            <a:ext cx="18653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00288"/>
            <a:ext cx="24082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ZoneTexte 26"/>
          <p:cNvSpPr txBox="1">
            <a:spLocks noChangeArrowheads="1"/>
          </p:cNvSpPr>
          <p:nvPr/>
        </p:nvSpPr>
        <p:spPr bwMode="auto">
          <a:xfrm>
            <a:off x="527050" y="2330450"/>
            <a:ext cx="28051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Fleurs tubuleuses</a:t>
            </a:r>
          </a:p>
          <a:p>
            <a:endParaRPr lang="fr-FR" sz="2400"/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Fleurs ligulées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265488" y="2627313"/>
            <a:ext cx="2327275" cy="388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816225" y="3352800"/>
            <a:ext cx="2381250" cy="4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9" name="ZoneTexte 41"/>
          <p:cNvSpPr txBox="1">
            <a:spLocks noChangeArrowheads="1"/>
          </p:cNvSpPr>
          <p:nvPr/>
        </p:nvSpPr>
        <p:spPr bwMode="auto">
          <a:xfrm>
            <a:off x="533400" y="3779838"/>
            <a:ext cx="324643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Capitule hétérogame</a:t>
            </a:r>
          </a:p>
        </p:txBody>
      </p:sp>
      <p:sp>
        <p:nvSpPr>
          <p:cNvPr id="76809" name="ZoneTexte 47"/>
          <p:cNvSpPr txBox="1">
            <a:spLocks noChangeArrowheads="1"/>
          </p:cNvSpPr>
          <p:nvPr/>
        </p:nvSpPr>
        <p:spPr bwMode="auto">
          <a:xfrm>
            <a:off x="6918325" y="5029200"/>
            <a:ext cx="2774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androcée</a:t>
            </a:r>
          </a:p>
          <a:p>
            <a:r>
              <a:rPr lang="fr-FR" sz="240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synanthéré</a:t>
            </a: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rot="10800000" flipV="1">
            <a:off x="5440363" y="5302250"/>
            <a:ext cx="1524000" cy="73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1594" y="2583048"/>
            <a:ext cx="1482372" cy="184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rtichaut-ake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167" y="3277248"/>
            <a:ext cx="2483485" cy="200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78671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3366FF"/>
              </a:solidFill>
              <a:effectLst/>
              <a:latin typeface="Lucida Calligraphy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3366FF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Fruit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: un ak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ne, souvent surmont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des soies qui proviennent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de calice persistant, les soies s'allongent pendant la transformation 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l'ovaire en fruit et forme un aigrette (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pappus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:)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290513"/>
            <a:ext cx="848836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Ou distingue selon </a:t>
            </a:r>
            <a:r>
              <a:rPr lang="fr-FR" sz="2400" u="sng">
                <a:latin typeface="Arial" pitchFamily="34" charset="0"/>
                <a:ea typeface="Calibri" pitchFamily="34" charset="0"/>
                <a:cs typeface="Arial" pitchFamily="34" charset="0"/>
              </a:rPr>
              <a:t>l’appareil sécréteur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2 groupes : </a:t>
            </a:r>
          </a:p>
          <a:p>
            <a:pPr eaLnBrk="0" hangingPunct="0">
              <a:tabLst>
                <a:tab pos="882650" algn="l"/>
              </a:tabLst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Ellipse 5"/>
          <p:cNvSpPr/>
          <p:nvPr/>
        </p:nvSpPr>
        <p:spPr>
          <a:xfrm>
            <a:off x="2925763" y="960438"/>
            <a:ext cx="3154362" cy="11128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Astéraceae </a:t>
            </a:r>
          </a:p>
        </p:txBody>
      </p:sp>
      <p:cxnSp>
        <p:nvCxnSpPr>
          <p:cNvPr id="26" name="Forme 25"/>
          <p:cNvCxnSpPr>
            <a:stCxn id="0" idx="2"/>
          </p:cNvCxnSpPr>
          <p:nvPr/>
        </p:nvCxnSpPr>
        <p:spPr>
          <a:xfrm rot="10800000" flipV="1">
            <a:off x="1858963" y="1516063"/>
            <a:ext cx="1066800" cy="1166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Forme 27"/>
          <p:cNvCxnSpPr/>
          <p:nvPr/>
        </p:nvCxnSpPr>
        <p:spPr>
          <a:xfrm>
            <a:off x="6126163" y="1516063"/>
            <a:ext cx="976312" cy="11350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593725" y="2697163"/>
            <a:ext cx="3186113" cy="10366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Plantes à latex 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5241925" y="2667000"/>
            <a:ext cx="3444875" cy="1050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Plantes à résine ou à essences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60400" y="4703763"/>
            <a:ext cx="3094038" cy="831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Fleurs </a:t>
            </a:r>
            <a:r>
              <a:rPr lang="fr-FR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ligulées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chicorée,pissenlit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878388" y="4652963"/>
            <a:ext cx="3978275" cy="15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dirty="0"/>
              <a:t>1- </a:t>
            </a:r>
            <a:r>
              <a:rPr lang="fr-FR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Tubuliflores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: Artichaut</a:t>
            </a: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2-</a:t>
            </a:r>
            <a:r>
              <a:rPr lang="fr-FR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Radiées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:Arnica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(capitule hétérogames)</a:t>
            </a:r>
          </a:p>
        </p:txBody>
      </p:sp>
      <p:sp>
        <p:nvSpPr>
          <p:cNvPr id="44" name="Flèche vers le bas 43"/>
          <p:cNvSpPr/>
          <p:nvPr/>
        </p:nvSpPr>
        <p:spPr>
          <a:xfrm>
            <a:off x="1871663" y="3846513"/>
            <a:ext cx="203200" cy="78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Flèche vers le bas 44"/>
          <p:cNvSpPr/>
          <p:nvPr/>
        </p:nvSpPr>
        <p:spPr>
          <a:xfrm>
            <a:off x="6959600" y="3810000"/>
            <a:ext cx="203200" cy="78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4388" y="434975"/>
            <a:ext cx="246538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25"/>
          <p:cNvSpPr txBox="1">
            <a:spLocks noChangeArrowheads="1"/>
          </p:cNvSpPr>
          <p:nvPr/>
        </p:nvSpPr>
        <p:spPr bwMode="auto">
          <a:xfrm>
            <a:off x="3100388" y="4230688"/>
            <a:ext cx="26368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5000"/>
              </a:lnSpc>
            </a:pPr>
            <a:r>
              <a:rPr lang="fr-FR" sz="2000">
                <a:latin typeface="Arial" pitchFamily="34" charset="0"/>
                <a:cs typeface="Arial" pitchFamily="34" charset="0"/>
              </a:rPr>
              <a:t>Latex (section de la  tige: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Taraxacum</a:t>
            </a:r>
            <a:r>
              <a:rPr lang="fr-FR" sz="2000"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sp</a:t>
            </a:r>
            <a:r>
              <a:rPr lang="fr-FR" sz="2000">
                <a:latin typeface="Arial" pitchFamily="34" charset="0"/>
                <a:cs typeface="Arial" pitchFamily="34" charset="0"/>
              </a:rPr>
              <a:t>.)</a:t>
            </a:r>
          </a:p>
        </p:txBody>
      </p:sp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434975"/>
            <a:ext cx="255428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8738" y="4121150"/>
            <a:ext cx="26257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solidFill>
                  <a:srgbClr val="FF3300"/>
                </a:solidFill>
              </a:rPr>
              <a:t>  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Centaurea cyanus</a:t>
            </a: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4" name="ZoneTexte 10"/>
          <p:cNvSpPr txBox="1">
            <a:spLocks noChangeArrowheads="1"/>
          </p:cNvSpPr>
          <p:nvPr/>
        </p:nvSpPr>
        <p:spPr bwMode="auto">
          <a:xfrm>
            <a:off x="217488" y="4543425"/>
            <a:ext cx="278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Capitule </a:t>
            </a:r>
            <a:r>
              <a:rPr lang="fr-FR" sz="2000" u="sng">
                <a:latin typeface="Arial" pitchFamily="34" charset="0"/>
                <a:cs typeface="Arial" pitchFamily="34" charset="0"/>
              </a:rPr>
              <a:t>homogame</a:t>
            </a:r>
            <a:r>
              <a:rPr lang="fr-FR" sz="2000">
                <a:latin typeface="Arial" pitchFamily="34" charset="0"/>
                <a:cs typeface="Arial" pitchFamily="34" charset="0"/>
              </a:rPr>
              <a:t>: à fleurs  </a:t>
            </a:r>
            <a:r>
              <a:rPr lang="fr-FR" sz="2000" u="sng">
                <a:latin typeface="Arial" pitchFamily="34" charset="0"/>
                <a:cs typeface="Arial" pitchFamily="34" charset="0"/>
              </a:rPr>
              <a:t>tubuleuses</a:t>
            </a:r>
          </a:p>
        </p:txBody>
      </p:sp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481013"/>
            <a:ext cx="260508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6677025" y="3482975"/>
            <a:ext cx="27289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i="1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i="1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>
                <a:latin typeface="Arial" pitchFamily="34" charset="0"/>
                <a:cs typeface="Arial" pitchFamily="34" charset="0"/>
              </a:rPr>
              <a:t> Chicorée:</a:t>
            </a:r>
          </a:p>
          <a:p>
            <a:endParaRPr lang="fr-FR" sz="2000">
              <a:latin typeface="Arial" pitchFamily="34" charset="0"/>
              <a:cs typeface="Arial" pitchFamily="34" charset="0"/>
            </a:endParaRPr>
          </a:p>
          <a:p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7" name="Rectangle 14"/>
          <p:cNvSpPr>
            <a:spLocks noChangeArrowheads="1"/>
          </p:cNvSpPr>
          <p:nvPr/>
        </p:nvSpPr>
        <p:spPr bwMode="auto">
          <a:xfrm>
            <a:off x="6278563" y="4451350"/>
            <a:ext cx="2505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>
                <a:latin typeface="Arial" pitchFamily="34" charset="0"/>
                <a:cs typeface="Arial" pitchFamily="34" charset="0"/>
              </a:rPr>
              <a:t>Cichorium intybus</a:t>
            </a:r>
            <a:r>
              <a:rPr lang="fr-FR" sz="2000">
                <a:latin typeface="Arial" pitchFamily="34" charset="0"/>
                <a:cs typeface="Arial" pitchFamily="34" charset="0"/>
              </a:rPr>
              <a:t> </a:t>
            </a:r>
            <a:endParaRPr lang="fr-FR" sz="2000"/>
          </a:p>
        </p:txBody>
      </p:sp>
      <p:sp>
        <p:nvSpPr>
          <p:cNvPr id="78858" name="ZoneTexte 15"/>
          <p:cNvSpPr txBox="1">
            <a:spLocks noChangeArrowheads="1"/>
          </p:cNvSpPr>
          <p:nvPr/>
        </p:nvSpPr>
        <p:spPr bwMode="auto">
          <a:xfrm>
            <a:off x="5965825" y="4891088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Capitule </a:t>
            </a:r>
            <a:r>
              <a:rPr lang="fr-FR" sz="2000" u="sng">
                <a:latin typeface="Arial" pitchFamily="34" charset="0"/>
                <a:cs typeface="Arial" pitchFamily="34" charset="0"/>
              </a:rPr>
              <a:t>homogame</a:t>
            </a:r>
            <a:r>
              <a:rPr lang="fr-FR" sz="200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2000">
                <a:latin typeface="Arial" pitchFamily="34" charset="0"/>
                <a:cs typeface="Arial" pitchFamily="34" charset="0"/>
              </a:rPr>
              <a:t>    à fleurs </a:t>
            </a:r>
            <a:r>
              <a:rPr lang="fr-FR" sz="2000" u="sng">
                <a:latin typeface="Arial" pitchFamily="34" charset="0"/>
                <a:cs typeface="Arial" pitchFamily="34" charset="0"/>
              </a:rPr>
              <a:t>ligulées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816226" y="2670175"/>
            <a:ext cx="2525712" cy="928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"/>
            <a:ext cx="4943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217" y="3619518"/>
            <a:ext cx="5762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175" y="655638"/>
            <a:ext cx="26304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Imag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652463"/>
            <a:ext cx="26463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8550" y="4308475"/>
            <a:ext cx="21018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Imag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913" y="4295775"/>
            <a:ext cx="19161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flipH="1">
            <a:off x="2960688" y="3352800"/>
            <a:ext cx="1190625" cy="900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08463" y="3367088"/>
            <a:ext cx="1074737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32" y="-35721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 capitule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hétérogame:radiée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1000125"/>
            <a:ext cx="5124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238125" y="279400"/>
            <a:ext cx="6818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u="sng">
                <a:latin typeface="Arial" pitchFamily="34" charset="0"/>
                <a:cs typeface="Arial" pitchFamily="34" charset="0"/>
              </a:rPr>
              <a:t>1- Absinthe</a:t>
            </a:r>
            <a:r>
              <a:rPr lang="fr-FR" sz="3200">
                <a:latin typeface="Arial" pitchFamily="34" charset="0"/>
                <a:cs typeface="Arial" pitchFamily="34" charset="0"/>
              </a:rPr>
              <a:t>: </a:t>
            </a:r>
            <a:r>
              <a:rPr lang="fr-FR" sz="3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Artemisia absinthium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96875" y="1050925"/>
            <a:ext cx="3783013" cy="2678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cs typeface="Arial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Feuilles : principes amers                *apéritif </a:t>
            </a:r>
          </a:p>
          <a:p>
            <a:pPr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* emménagogue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u="sng" dirty="0" err="1">
                <a:latin typeface="Arial" pitchFamily="34" charset="0"/>
                <a:cs typeface="Arial" pitchFamily="34" charset="0"/>
              </a:rPr>
              <a:t>thuyone</a:t>
            </a:r>
            <a:r>
              <a:rPr lang="fr-FR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est  toxique pour SNC</a:t>
            </a:r>
            <a:endParaRPr lang="fr-FR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Syndrome d’absinthisme</a:t>
            </a:r>
          </a:p>
        </p:txBody>
      </p:sp>
      <p:pic>
        <p:nvPicPr>
          <p:cNvPr id="80900" name="Picture 5" descr="http://www.creapharma.ch/absinth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913" y="958850"/>
            <a:ext cx="3810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7" descr="http://img.over-blog.com/284x300/2/73/21/67/boissons/absinthe/Absinthe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835400"/>
            <a:ext cx="2552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089150" y="2776538"/>
            <a:ext cx="3071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u="sng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Astéridae I</a:t>
            </a:r>
            <a:endParaRPr lang="fr-FR" sz="4400" u="sng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34963" y="498475"/>
            <a:ext cx="859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cs typeface="Arial" pitchFamily="34" charset="0"/>
              </a:rPr>
              <a:t> </a:t>
            </a:r>
            <a:r>
              <a:rPr lang="fr-FR" sz="3200" u="sng">
                <a:latin typeface="Arial" pitchFamily="34" charset="0"/>
                <a:cs typeface="Arial" pitchFamily="34" charset="0"/>
              </a:rPr>
              <a:t>2-Armoise blanche </a:t>
            </a:r>
            <a:r>
              <a:rPr lang="fr-FR" sz="3200">
                <a:latin typeface="Arial" pitchFamily="34" charset="0"/>
                <a:cs typeface="Arial" pitchFamily="34" charset="0"/>
              </a:rPr>
              <a:t>: </a:t>
            </a:r>
            <a:r>
              <a:rPr lang="fr-FR" sz="32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3200" i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rtemisia herba-alba</a:t>
            </a:r>
            <a:endParaRPr lang="fr-FR" sz="3200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9263" y="1765300"/>
            <a:ext cx="3541712" cy="310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fr-FR" sz="2800" dirty="0">
                <a:cs typeface="Arial" charset="0"/>
              </a:rPr>
              <a:t>Feuilles contiennent une  lactone   </a:t>
            </a:r>
            <a:r>
              <a:rPr lang="fr-FR" sz="2800" dirty="0" err="1">
                <a:cs typeface="Arial" charset="0"/>
              </a:rPr>
              <a:t>sesquiterpénique</a:t>
            </a:r>
            <a:r>
              <a:rPr lang="fr-FR" sz="2800" dirty="0">
                <a:cs typeface="Arial" charset="0"/>
              </a:rPr>
              <a:t> : </a:t>
            </a:r>
            <a:r>
              <a:rPr lang="fr-FR" sz="2800" u="sng" dirty="0" err="1">
                <a:cs typeface="Arial" charset="0"/>
              </a:rPr>
              <a:t>Vulgarine</a:t>
            </a:r>
            <a:r>
              <a:rPr lang="fr-FR" sz="2800" u="sng" dirty="0">
                <a:cs typeface="Arial" charset="0"/>
              </a:rPr>
              <a:t>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fr-FR" sz="2800" dirty="0">
                <a:cs typeface="Arial" charset="0"/>
              </a:rPr>
              <a:t>antispasmodique et emménagogue </a:t>
            </a:r>
            <a:endParaRPr lang="fr-FR" sz="28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62471" name="Picture 7" descr="http://static.skynetblogs.be/media/102804/dyn010_original_334_423_pjpeg_2633867_b8baf860edeae7ea4badd84a09f1ad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088" y="1498600"/>
            <a:ext cx="3181350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6439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La camomille romaine: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Anth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mis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nobilis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Lucida Calligraphy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i="1" dirty="0" smtClean="0">
              <a:latin typeface="Lucida Calligraphy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Feuilles  riche en huiles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 essentielles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chamazul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ne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)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Rem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de du syst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me digestif: indigestions et pertes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d'app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tit passag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Elle est aussi 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alligraphy" pitchFamily="66" charset="0"/>
                <a:ea typeface="Calibri" pitchFamily="34" charset="0"/>
                <a:cs typeface="Arial" pitchFamily="34" charset="0"/>
              </a:rPr>
              <a:t>dative, antispasmodique 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er\Desktop\camomille-rom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06" y="857272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86000" y="142875"/>
            <a:ext cx="33575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tx2"/>
                </a:solidFill>
              </a:rPr>
              <a:t>Bibliographie</a:t>
            </a:r>
            <a:endParaRPr lang="fr-FR" sz="2400" dirty="0"/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214313" y="1196975"/>
            <a:ext cx="828675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Bruneton</a:t>
            </a:r>
            <a:r>
              <a:rPr lang="fr-FR" sz="2000" dirty="0">
                <a:solidFill>
                  <a:schemeClr val="tx1"/>
                </a:solidFill>
              </a:rPr>
              <a:t>, J.1999.Pharmacognosie; </a:t>
            </a:r>
            <a:r>
              <a:rPr lang="fr-FR" sz="2000" dirty="0" err="1">
                <a:solidFill>
                  <a:schemeClr val="tx1"/>
                </a:solidFill>
              </a:rPr>
              <a:t>phytochimie</a:t>
            </a:r>
            <a:endParaRPr lang="fr-FR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</a:rPr>
              <a:t>Edition Tec &amp; Doc, 3éme Edition, 1120pages.</a:t>
            </a: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214313" y="1916113"/>
            <a:ext cx="828675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Guignard,J</a:t>
            </a:r>
            <a:r>
              <a:rPr lang="fr-FR" sz="2000" dirty="0">
                <a:solidFill>
                  <a:schemeClr val="tx1"/>
                </a:solidFill>
              </a:rPr>
              <a:t>-L; 1994.Abrèges de botanique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</a:rPr>
              <a:t>Masson,9éme Edition, 278pages.</a:t>
            </a:r>
          </a:p>
        </p:txBody>
      </p:sp>
      <p:sp>
        <p:nvSpPr>
          <p:cNvPr id="7" name="ZoneTexte 22"/>
          <p:cNvSpPr txBox="1">
            <a:spLocks noChangeArrowheads="1"/>
          </p:cNvSpPr>
          <p:nvPr/>
        </p:nvSpPr>
        <p:spPr bwMode="auto">
          <a:xfrm>
            <a:off x="245632" y="4365104"/>
            <a:ext cx="82868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2075" lvl="8" defTabSz="349250"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Spichiger</a:t>
            </a:r>
            <a:r>
              <a:rPr lang="fr-FR" sz="2000" dirty="0">
                <a:solidFill>
                  <a:schemeClr val="tx1"/>
                </a:solidFill>
              </a:rPr>
              <a:t>, E et </a:t>
            </a:r>
            <a:r>
              <a:rPr lang="fr-FR" sz="2000" dirty="0" err="1">
                <a:solidFill>
                  <a:schemeClr val="tx1"/>
                </a:solidFill>
              </a:rPr>
              <a:t>Jeanmonod,D</a:t>
            </a:r>
            <a:r>
              <a:rPr lang="fr-FR" sz="2000" dirty="0">
                <a:solidFill>
                  <a:schemeClr val="tx1"/>
                </a:solidFill>
              </a:rPr>
              <a:t>.2004 .Botanique systématique des plantes a fleurs</a:t>
            </a:r>
          </a:p>
          <a:p>
            <a:pPr marL="92075" defTabSz="349250">
              <a:defRPr/>
            </a:pPr>
            <a:r>
              <a:rPr lang="fr-FR" sz="2000" dirty="0">
                <a:solidFill>
                  <a:schemeClr val="tx1"/>
                </a:solidFill>
              </a:rPr>
              <a:t>PPUR,3 </a:t>
            </a:r>
            <a:r>
              <a:rPr lang="fr-FR" sz="2000" dirty="0" err="1">
                <a:solidFill>
                  <a:schemeClr val="tx1"/>
                </a:solidFill>
              </a:rPr>
              <a:t>éme</a:t>
            </a:r>
            <a:r>
              <a:rPr lang="fr-FR" sz="2000" dirty="0">
                <a:solidFill>
                  <a:schemeClr val="tx1"/>
                </a:solidFill>
              </a:rPr>
              <a:t> Edition . 413pages.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3" y="2636838"/>
            <a:ext cx="8318500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2000" dirty="0" err="1"/>
              <a:t>Paris.R</a:t>
            </a:r>
            <a:r>
              <a:rPr lang="fr-FR" sz="2000" dirty="0"/>
              <a:t>  ; </a:t>
            </a:r>
            <a:r>
              <a:rPr lang="fr-FR" sz="2000" dirty="0" err="1"/>
              <a:t>Myose.M.</a:t>
            </a:r>
            <a:r>
              <a:rPr lang="fr-FR" sz="2000" dirty="0"/>
              <a:t>1976.Précis de matières médicales. édition Masson ,</a:t>
            </a:r>
            <a:r>
              <a:rPr lang="fr-FR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1090 pages.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63" y="3357563"/>
            <a:ext cx="8286750" cy="101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Quezel.P</a:t>
            </a:r>
            <a:r>
              <a:rPr lang="fr-FR" sz="2000" dirty="0">
                <a:solidFill>
                  <a:schemeClr val="tx1"/>
                </a:solidFill>
              </a:rPr>
              <a:t> ;</a:t>
            </a:r>
            <a:r>
              <a:rPr lang="fr-FR" sz="2000" dirty="0" err="1">
                <a:solidFill>
                  <a:schemeClr val="tx1"/>
                </a:solidFill>
              </a:rPr>
              <a:t>Danta.S</a:t>
            </a:r>
            <a:r>
              <a:rPr lang="fr-FR" sz="2000" dirty="0">
                <a:solidFill>
                  <a:schemeClr val="tx1"/>
                </a:solidFill>
              </a:rPr>
              <a:t>.1963.. Nouvelle flore de l’</a:t>
            </a:r>
            <a:r>
              <a:rPr lang="fr-FR" sz="2000" dirty="0" err="1">
                <a:solidFill>
                  <a:schemeClr val="tx1"/>
                </a:solidFill>
              </a:rPr>
              <a:t>Algèrie</a:t>
            </a:r>
            <a:r>
              <a:rPr lang="fr-FR" sz="2000" dirty="0">
                <a:solidFill>
                  <a:schemeClr val="tx1"/>
                </a:solidFill>
              </a:rPr>
              <a:t> et des régions désertiques </a:t>
            </a:r>
          </a:p>
          <a:p>
            <a:pPr>
              <a:defRPr/>
            </a:pPr>
            <a:r>
              <a:rPr lang="fr-FR" sz="2000" dirty="0">
                <a:solidFill>
                  <a:schemeClr val="tx1"/>
                </a:solidFill>
              </a:rPr>
              <a:t>Edition CNRS, 1170 pages.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 MOUNA\sara\merci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946530"/>
            <a:ext cx="6929486" cy="519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 rot="20906610">
            <a:off x="1832036" y="3865290"/>
            <a:ext cx="3782582" cy="138499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Main à main pour le bien être de  la pharmacie</a:t>
            </a:r>
          </a:p>
        </p:txBody>
      </p:sp>
      <p:pic>
        <p:nvPicPr>
          <p:cNvPr id="2051" name="Picture 3" descr="C:\Users\loulou\Pictures\entretien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6314" y="2643182"/>
            <a:ext cx="17430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350838" y="244475"/>
            <a:ext cx="8518525" cy="612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2800" i="1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Apocynaceae</a:t>
            </a:r>
          </a:p>
          <a:p>
            <a:pPr eaLnBrk="0" hangingPunct="0"/>
            <a:endParaRPr lang="fr-FR" sz="2800" i="1" u="sng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Ce sont des arbres, arbustes, ou  des lianes, les feuilles opposées ou </a:t>
            </a:r>
            <a:r>
              <a:rPr lang="fr-FR" sz="2400" i="1" u="sng">
                <a:latin typeface="Arial" pitchFamily="34" charset="0"/>
                <a:ea typeface="Calibri" pitchFamily="34" charset="0"/>
                <a:cs typeface="Arial" pitchFamily="34" charset="0"/>
              </a:rPr>
              <a:t>verticillé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sans stipules.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Un 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appareil  sécréteur à latex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est toujours présent.</a:t>
            </a:r>
          </a:p>
          <a:p>
            <a:pPr eaLnBrk="0" hangingPunct="0"/>
            <a:endParaRPr lang="fr-FR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Les fleurs groupées en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cyme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(regroupées elles mêmes en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grappe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ou en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ombelles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La formule florale :     5S+5P+5E+2C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La corolle à </a:t>
            </a:r>
            <a:r>
              <a:rPr lang="fr-FR" sz="2400" i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préfloraison tordue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dédoublée par des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appendices carolins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(formant une couronne à l’intérieur de la corolle)</a:t>
            </a:r>
          </a:p>
          <a:p>
            <a:pPr eaLnBrk="0" hangingPunct="0"/>
            <a:endParaRPr lang="fr-FR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Fruit : </a:t>
            </a:r>
            <a:r>
              <a:rPr lang="fr-FR" sz="2400" i="1" u="sng">
                <a:latin typeface="Arial" pitchFamily="34" charset="0"/>
                <a:ea typeface="Calibri" pitchFamily="34" charset="0"/>
                <a:cs typeface="Arial" pitchFamily="34" charset="0"/>
              </a:rPr>
              <a:t>double follicules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à graine coiffée d’une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touffe de poils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favorisant sa dissémination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44475" y="-30163"/>
            <a:ext cx="8640763" cy="5238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2800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O-Gentianales</a:t>
            </a:r>
            <a:r>
              <a:rPr lang="fr-FR" sz="280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fr-FR" sz="28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2" descr="C:\Users\walidus\Desktop\waliidddd\laurier rose\laurier-r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203325"/>
            <a:ext cx="25257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Image 3" descr="C:\Users\walidus\Desktop\waliidddd\laurier rose\fruit laurier r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8963" y="1163638"/>
            <a:ext cx="25558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C:\Users\walidus\Desktop\waliidddd\laurier rose\graine et fruit lazurier r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725" y="1143000"/>
            <a:ext cx="27749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2"/>
          <p:cNvSpPr txBox="1">
            <a:spLocks noChangeArrowheads="1"/>
          </p:cNvSpPr>
          <p:nvPr/>
        </p:nvSpPr>
        <p:spPr bwMode="auto">
          <a:xfrm>
            <a:off x="1911350" y="415925"/>
            <a:ext cx="543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>
                <a:latin typeface="Arial" pitchFamily="34" charset="0"/>
                <a:cs typeface="Arial" pitchFamily="34" charset="0"/>
              </a:rPr>
              <a:t>Laurier rose </a:t>
            </a:r>
            <a:r>
              <a:rPr lang="fr-FR" sz="2800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(Nerium oleander)</a:t>
            </a:r>
          </a:p>
        </p:txBody>
      </p:sp>
      <p:sp>
        <p:nvSpPr>
          <p:cNvPr id="57350" name="ZoneTexte 7"/>
          <p:cNvSpPr txBox="1">
            <a:spLocks noChangeArrowheads="1"/>
          </p:cNvSpPr>
          <p:nvPr/>
        </p:nvSpPr>
        <p:spPr bwMode="auto">
          <a:xfrm>
            <a:off x="715963" y="3382963"/>
            <a:ext cx="172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La fleur</a:t>
            </a:r>
          </a:p>
        </p:txBody>
      </p:sp>
      <p:sp>
        <p:nvSpPr>
          <p:cNvPr id="57351" name="ZoneTexte 8"/>
          <p:cNvSpPr txBox="1">
            <a:spLocks noChangeArrowheads="1"/>
          </p:cNvSpPr>
          <p:nvPr/>
        </p:nvSpPr>
        <p:spPr bwMode="auto">
          <a:xfrm>
            <a:off x="3124200" y="3352800"/>
            <a:ext cx="2697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Double folicule</a:t>
            </a:r>
          </a:p>
        </p:txBody>
      </p:sp>
      <p:sp>
        <p:nvSpPr>
          <p:cNvPr id="57352" name="ZoneTexte 9"/>
          <p:cNvSpPr txBox="1">
            <a:spLocks noChangeArrowheads="1"/>
          </p:cNvSpPr>
          <p:nvPr/>
        </p:nvSpPr>
        <p:spPr bwMode="auto">
          <a:xfrm>
            <a:off x="6142038" y="3322638"/>
            <a:ext cx="2224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Les graines</a:t>
            </a:r>
          </a:p>
        </p:txBody>
      </p:sp>
      <p:sp>
        <p:nvSpPr>
          <p:cNvPr id="57353" name="Text Box 4"/>
          <p:cNvSpPr txBox="1">
            <a:spLocks noChangeArrowheads="1"/>
          </p:cNvSpPr>
          <p:nvPr/>
        </p:nvSpPr>
        <p:spPr bwMode="auto">
          <a:xfrm>
            <a:off x="101600" y="4932363"/>
            <a:ext cx="9356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>
                <a:latin typeface="Arial" pitchFamily="34" charset="0"/>
                <a:cs typeface="Arial" pitchFamily="34" charset="0"/>
              </a:rPr>
              <a:t>Les Feuilles et les  graines riches en hétérosides cardiotoniques (oléandrine):                cardiotoxique (</a:t>
            </a:r>
            <a:r>
              <a:rPr lang="fr-FR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cs typeface="Arial" pitchFamily="34" charset="0"/>
              </a:rPr>
              <a:t>la mort) </a:t>
            </a:r>
          </a:p>
        </p:txBody>
      </p:sp>
      <p:sp>
        <p:nvSpPr>
          <p:cNvPr id="57354" name="Flèche droite 12"/>
          <p:cNvSpPr>
            <a:spLocks noChangeArrowheads="1"/>
          </p:cNvSpPr>
          <p:nvPr/>
        </p:nvSpPr>
        <p:spPr bwMode="auto">
          <a:xfrm>
            <a:off x="4373563" y="5418138"/>
            <a:ext cx="979487" cy="260350"/>
          </a:xfrm>
          <a:prstGeom prst="rightArrow">
            <a:avLst>
              <a:gd name="adj1" fmla="val 50000"/>
              <a:gd name="adj2" fmla="val 498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D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ChangeArrowheads="1"/>
          </p:cNvSpPr>
          <p:nvPr/>
        </p:nvSpPr>
        <p:spPr bwMode="auto">
          <a:xfrm>
            <a:off x="1230313" y="5097463"/>
            <a:ext cx="65547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Cryptes stomatifères et  pilifère au niveau de la face inférieure d’une feuille de laurier- rose (</a:t>
            </a:r>
            <a:r>
              <a:rPr lang="fr-FR" sz="2400" i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Nerium oleander</a:t>
            </a:r>
            <a:r>
              <a:rPr lang="fr-FR" sz="2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 G :×40</a:t>
            </a:r>
          </a:p>
          <a:p>
            <a:pPr algn="ctr" eaLnBrk="0" hangingPunct="0"/>
            <a:endParaRPr lang="fr-FR" sz="240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8371" name="Im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100" y="2909888"/>
            <a:ext cx="1933575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955925"/>
            <a:ext cx="23526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Imag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75" y="101600"/>
            <a:ext cx="3468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4310063" y="2151063"/>
            <a:ext cx="1800225" cy="139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oneTexte 1"/>
          <p:cNvSpPr txBox="1">
            <a:spLocks noChangeArrowheads="1"/>
          </p:cNvSpPr>
          <p:nvPr/>
        </p:nvSpPr>
        <p:spPr bwMode="auto">
          <a:xfrm>
            <a:off x="1341438" y="715963"/>
            <a:ext cx="5135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DZ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79375" y="993775"/>
            <a:ext cx="911225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fr-FR" sz="280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1-O</a:t>
            </a:r>
            <a:r>
              <a:rPr lang="fr-FR" sz="2800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Solanales </a:t>
            </a:r>
            <a:r>
              <a:rPr lang="fr-FR" sz="280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lang="fr-FR" sz="2800" i="1" u="sng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Solanaceae </a:t>
            </a:r>
          </a:p>
          <a:p>
            <a:pPr eaLnBrk="0" hangingPunct="0"/>
            <a:endParaRPr lang="fr-FR" sz="240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Ce sont des plantes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herbacées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à feuilles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isolées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simples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parfois découpées,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composées – pennées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(Solanum).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Inflorescence : Cymes bipares, unipares.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-106363" y="290513"/>
            <a:ext cx="9615488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La fleur à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corolle régulière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de forme variable caractérisée par:  </a:t>
            </a:r>
          </a:p>
          <a:p>
            <a:pPr eaLnBrk="0" hangingPunct="0"/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   1-Un calice qui demeure après la fécondation: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50925" y="1339850"/>
            <a:ext cx="61849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fr-FR" sz="2400" b="0" i="1">
                <a:ea typeface="Calibri" pitchFamily="34" charset="0"/>
                <a:cs typeface="Times New Roman" pitchFamily="18" charset="0"/>
              </a:rPr>
              <a:t>      *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Marcescent</a:t>
            </a:r>
            <a:r>
              <a:rPr lang="fr-FR" sz="2400" i="1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Belledonne, jusquiame </a:t>
            </a:r>
          </a:p>
          <a:p>
            <a:pPr eaLnBrk="0" hangingPunct="0"/>
            <a:endParaRPr lang="fr-FR" sz="2400" b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-92075" y="1874838"/>
            <a:ext cx="9617075" cy="178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fr-FR" sz="1400"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fr-FR" sz="2400">
                <a:ea typeface="Calibri" pitchFamily="34" charset="0"/>
                <a:cs typeface="Times New Roman" pitchFamily="18" charset="0"/>
              </a:rPr>
              <a:t>         *</a:t>
            </a:r>
            <a:r>
              <a:rPr lang="fr-FR" sz="2400" i="1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Accrescent</a:t>
            </a:r>
            <a:r>
              <a:rPr lang="fr-FR" sz="2400" b="0" u="sng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fr-FR" sz="2400" b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Aubergine</a:t>
            </a:r>
            <a:r>
              <a:rPr lang="fr-FR" sz="140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fr-FR" sz="1400" b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     2-Le plan oblique des 2 carpelles </a:t>
            </a:r>
          </a:p>
          <a:p>
            <a:pPr eaLnBrk="0" hangingPunct="0"/>
            <a:endParaRPr lang="fr-FR" sz="24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Le fruit :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capsule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 (datura), 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pyxide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(jusquiame),</a:t>
            </a:r>
            <a:r>
              <a:rPr lang="fr-FR" sz="2400" i="1">
                <a:latin typeface="Arial" pitchFamily="34" charset="0"/>
                <a:ea typeface="Calibri" pitchFamily="34" charset="0"/>
                <a:cs typeface="Arial" pitchFamily="34" charset="0"/>
              </a:rPr>
              <a:t>baie </a:t>
            </a:r>
            <a:r>
              <a:rPr lang="fr-FR" sz="2400">
                <a:latin typeface="Arial" pitchFamily="34" charset="0"/>
                <a:ea typeface="Calibri" pitchFamily="34" charset="0"/>
                <a:cs typeface="Arial" pitchFamily="34" charset="0"/>
              </a:rPr>
              <a:t>(belladone) </a:t>
            </a: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3963988"/>
            <a:ext cx="2133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67050" y="3902075"/>
            <a:ext cx="2144713" cy="1736725"/>
            <a:chOff x="2925" y="890"/>
            <a:chExt cx="2346" cy="2658"/>
          </a:xfrm>
        </p:grpSpPr>
        <p:pic>
          <p:nvPicPr>
            <p:cNvPr id="604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890"/>
              <a:ext cx="2346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9" name="Line 6"/>
            <p:cNvSpPr>
              <a:spLocks noChangeShapeType="1"/>
            </p:cNvSpPr>
            <p:nvPr/>
          </p:nvSpPr>
          <p:spPr bwMode="auto">
            <a:xfrm flipH="1">
              <a:off x="4052" y="1480"/>
              <a:ext cx="189" cy="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0" name="Line 7"/>
            <p:cNvSpPr>
              <a:spLocks noChangeShapeType="1"/>
            </p:cNvSpPr>
            <p:nvPr/>
          </p:nvSpPr>
          <p:spPr bwMode="auto">
            <a:xfrm flipH="1" flipV="1">
              <a:off x="4683" y="2008"/>
              <a:ext cx="73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1" name="Line 8"/>
            <p:cNvSpPr>
              <a:spLocks noChangeShapeType="1"/>
            </p:cNvSpPr>
            <p:nvPr/>
          </p:nvSpPr>
          <p:spPr bwMode="auto">
            <a:xfrm flipV="1">
              <a:off x="4416" y="2693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2" name="Line 9"/>
            <p:cNvSpPr>
              <a:spLocks noChangeShapeType="1"/>
            </p:cNvSpPr>
            <p:nvPr/>
          </p:nvSpPr>
          <p:spPr bwMode="auto">
            <a:xfrm flipH="1" flipV="1">
              <a:off x="3592" y="2620"/>
              <a:ext cx="104" cy="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33" name="Line 10"/>
            <p:cNvSpPr>
              <a:spLocks noChangeShapeType="1"/>
            </p:cNvSpPr>
            <p:nvPr/>
          </p:nvSpPr>
          <p:spPr bwMode="auto">
            <a:xfrm flipH="1">
              <a:off x="3379" y="1953"/>
              <a:ext cx="84" cy="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042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50" y="3719513"/>
            <a:ext cx="16287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1700" y="3657600"/>
            <a:ext cx="15716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ZoneTexte 28"/>
          <p:cNvSpPr txBox="1">
            <a:spLocks noChangeArrowheads="1"/>
          </p:cNvSpPr>
          <p:nvPr/>
        </p:nvSpPr>
        <p:spPr bwMode="auto">
          <a:xfrm>
            <a:off x="6065838" y="5699125"/>
            <a:ext cx="27574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Calice persistant:</a:t>
            </a:r>
          </a:p>
          <a:p>
            <a:r>
              <a:rPr lang="fr-FR" sz="2000">
                <a:latin typeface="Arial" pitchFamily="34" charset="0"/>
                <a:cs typeface="Arial" pitchFamily="34" charset="0"/>
              </a:rPr>
              <a:t>1-Marcescent </a:t>
            </a:r>
          </a:p>
          <a:p>
            <a:r>
              <a:rPr lang="fr-FR" sz="2000">
                <a:latin typeface="Arial" pitchFamily="34" charset="0"/>
                <a:cs typeface="Arial" pitchFamily="34" charset="0"/>
              </a:rPr>
              <a:t>2- Accrescent </a:t>
            </a:r>
          </a:p>
        </p:txBody>
      </p:sp>
      <p:sp>
        <p:nvSpPr>
          <p:cNvPr id="60426" name="ZoneTexte 29"/>
          <p:cNvSpPr txBox="1">
            <a:spLocks noChangeArrowheads="1"/>
          </p:cNvSpPr>
          <p:nvPr/>
        </p:nvSpPr>
        <p:spPr bwMode="auto">
          <a:xfrm>
            <a:off x="3140075" y="5837238"/>
            <a:ext cx="217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Le plan oblique des 2 carpelles</a:t>
            </a:r>
          </a:p>
        </p:txBody>
      </p:sp>
      <p:sp>
        <p:nvSpPr>
          <p:cNvPr id="60427" name="ZoneTexte 31"/>
          <p:cNvSpPr txBox="1">
            <a:spLocks noChangeArrowheads="1"/>
          </p:cNvSpPr>
          <p:nvPr/>
        </p:nvSpPr>
        <p:spPr bwMode="auto">
          <a:xfrm>
            <a:off x="304800" y="5942013"/>
            <a:ext cx="310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étamines à anthères conniventes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841</Words>
  <Application>Microsoft Office PowerPoint</Application>
  <PresentationFormat>Affichage à l'écran (4:3)</PresentationFormat>
  <Paragraphs>305</Paragraphs>
  <Slides>43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 Sous /Classe Astéridae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Importance</vt:lpstr>
      <vt:lpstr>Importance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 /Classe Astéridae</dc:title>
  <dc:creator>aser</dc:creator>
  <cp:lastModifiedBy>aser</cp:lastModifiedBy>
  <cp:revision>7</cp:revision>
  <dcterms:created xsi:type="dcterms:W3CDTF">2019-05-27T13:31:25Z</dcterms:created>
  <dcterms:modified xsi:type="dcterms:W3CDTF">2020-04-06T21:23:31Z</dcterms:modified>
</cp:coreProperties>
</file>