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5"/>
  </p:notesMasterIdLst>
  <p:sldIdLst>
    <p:sldId id="374" r:id="rId2"/>
    <p:sldId id="257" r:id="rId3"/>
    <p:sldId id="260" r:id="rId4"/>
    <p:sldId id="276" r:id="rId5"/>
    <p:sldId id="263" r:id="rId6"/>
    <p:sldId id="273" r:id="rId7"/>
    <p:sldId id="281" r:id="rId8"/>
    <p:sldId id="282" r:id="rId9"/>
    <p:sldId id="448" r:id="rId10"/>
    <p:sldId id="449" r:id="rId11"/>
    <p:sldId id="450" r:id="rId12"/>
    <p:sldId id="451" r:id="rId13"/>
    <p:sldId id="452" r:id="rId14"/>
    <p:sldId id="453" r:id="rId15"/>
    <p:sldId id="284" r:id="rId16"/>
    <p:sldId id="285" r:id="rId17"/>
    <p:sldId id="286" r:id="rId18"/>
    <p:sldId id="288" r:id="rId19"/>
    <p:sldId id="375" r:id="rId20"/>
    <p:sldId id="291" r:id="rId21"/>
    <p:sldId id="293" r:id="rId22"/>
    <p:sldId id="295" r:id="rId23"/>
    <p:sldId id="297" r:id="rId24"/>
    <p:sldId id="298" r:id="rId25"/>
    <p:sldId id="441" r:id="rId26"/>
    <p:sldId id="442" r:id="rId27"/>
    <p:sldId id="301" r:id="rId28"/>
    <p:sldId id="377" r:id="rId29"/>
    <p:sldId id="309" r:id="rId30"/>
    <p:sldId id="378" r:id="rId31"/>
    <p:sldId id="381" r:id="rId32"/>
    <p:sldId id="382" r:id="rId33"/>
    <p:sldId id="384" r:id="rId34"/>
    <p:sldId id="400" r:id="rId35"/>
    <p:sldId id="401" r:id="rId36"/>
    <p:sldId id="454" r:id="rId37"/>
    <p:sldId id="455" r:id="rId38"/>
    <p:sldId id="456" r:id="rId39"/>
    <p:sldId id="458" r:id="rId40"/>
    <p:sldId id="402" r:id="rId41"/>
    <p:sldId id="403" r:id="rId42"/>
    <p:sldId id="405" r:id="rId43"/>
    <p:sldId id="407" r:id="rId44"/>
    <p:sldId id="431" r:id="rId45"/>
    <p:sldId id="412" r:id="rId46"/>
    <p:sldId id="416" r:id="rId47"/>
    <p:sldId id="418" r:id="rId48"/>
    <p:sldId id="421" r:id="rId49"/>
    <p:sldId id="422" r:id="rId50"/>
    <p:sldId id="425" r:id="rId51"/>
    <p:sldId id="426" r:id="rId52"/>
    <p:sldId id="429" r:id="rId53"/>
    <p:sldId id="435" r:id="rId5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DBD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706" autoAdjust="0"/>
    <p:restoredTop sz="93084" autoAdjust="0"/>
  </p:normalViewPr>
  <p:slideViewPr>
    <p:cSldViewPr>
      <p:cViewPr>
        <p:scale>
          <a:sx n="70" d="100"/>
          <a:sy n="70" d="100"/>
        </p:scale>
        <p:origin x="-1218" y="-48"/>
      </p:cViewPr>
      <p:guideLst>
        <p:guide orient="horz" pos="2160"/>
        <p:guide pos="2880"/>
      </p:guideLst>
    </p:cSldViewPr>
  </p:slideViewPr>
  <p:outlineViewPr>
    <p:cViewPr>
      <p:scale>
        <a:sx n="33" d="100"/>
        <a:sy n="33" d="100"/>
      </p:scale>
      <p:origin x="0" y="229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39C822-8E9E-4A00-931B-B6F288326393}" type="datetimeFigureOut">
              <a:rPr lang="fr-FR" smtClean="0"/>
              <a:pPr/>
              <a:t>22/04/2020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176178-44C5-4ACB-81B9-B113B9B2AC8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176178-44C5-4ACB-81B9-B113B9B2AC8E}"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176178-44C5-4ACB-81B9-B113B9B2AC8E}" type="slidenum">
              <a:rPr lang="fr-FR" smtClean="0"/>
              <a:pPr/>
              <a:t>7</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176178-44C5-4ACB-81B9-B113B9B2AC8E}" type="slidenum">
              <a:rPr lang="fr-FR" smtClean="0"/>
              <a:pPr/>
              <a:t>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594AC0B-AC49-4479-8D2D-0036BA8F1A44}" type="slidenum">
              <a:rPr lang="fr-FR" smtClean="0"/>
              <a:pPr/>
              <a:t>25</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594AC0B-AC49-4479-8D2D-0036BA8F1A44}" type="slidenum">
              <a:rPr lang="fr-FR" smtClean="0"/>
              <a:pPr/>
              <a:t>26</a:t>
            </a:fld>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176178-44C5-4ACB-81B9-B113B9B2AC8E}" type="slidenum">
              <a:rPr lang="fr-FR" smtClean="0"/>
              <a:pPr/>
              <a:t>46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B150F36-FA8B-44B2-97CC-53C1570BC5DD}" type="datetime1">
              <a:rPr lang="fr-FR" smtClean="0"/>
              <a:pPr/>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4D8210A-39A0-4167-9677-8590F5B40F10}" type="datetime1">
              <a:rPr lang="fr-FR" smtClean="0"/>
              <a:pPr/>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1EF05CB-C8F3-4524-89C4-48F822DEDD35}" type="datetime1">
              <a:rPr lang="fr-FR" smtClean="0"/>
              <a:pPr/>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B7BD1C-B374-4206-B13B-67DAA3D522AF}" type="datetime1">
              <a:rPr lang="fr-FR" smtClean="0"/>
              <a:pPr/>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1ADB00E-3A52-4D9C-9E69-F60A2C44D9FB}" type="datetime1">
              <a:rPr lang="fr-FR" smtClean="0"/>
              <a:pPr/>
              <a:t>22/04/2020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C26E05D-6DE8-48A0-B1F4-E033CF835649}" type="datetime1">
              <a:rPr lang="fr-FR" smtClean="0"/>
              <a:pPr/>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94BCFC6-7DBE-45D0-AD0A-CED6F1ED44EC}" type="datetime1">
              <a:rPr lang="fr-FR" smtClean="0"/>
              <a:pPr/>
              <a:t>22/04/2020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8688FF7-DAF5-41D7-A192-2555F4082F1A}" type="datetime1">
              <a:rPr lang="fr-FR" smtClean="0"/>
              <a:pPr/>
              <a:t>22/04/2020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CC19EBD-E449-47B5-ADEF-906CC1F0B458}" type="datetime1">
              <a:rPr lang="fr-FR" smtClean="0"/>
              <a:pPr/>
              <a:t>22/04/2020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3DBD084-450E-4A9A-A425-09B02F6D8D44}" type="datetime1">
              <a:rPr lang="fr-FR" smtClean="0"/>
              <a:pPr/>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32B7038-4366-44B5-8160-29333BD9A1F1}" type="datetime1">
              <a:rPr lang="fr-FR" smtClean="0"/>
              <a:pPr/>
              <a:t>22/04/2020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0154CE-373F-4A12-9451-BDEE036DC0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946B8D-7056-4A9F-B5B6-A05669DD5B3F}" type="datetime1">
              <a:rPr lang="fr-FR" smtClean="0"/>
              <a:pPr/>
              <a:t>22/04/2020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154CE-373F-4A12-9451-BDEE036DC0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0100" y="2000240"/>
            <a:ext cx="7772400" cy="1470025"/>
          </a:xfrm>
        </p:spPr>
        <p:txBody>
          <a:bodyPr>
            <a:normAutofit/>
          </a:bodyPr>
          <a:lstStyle/>
          <a:p>
            <a:r>
              <a:rPr lang="fr-FR" sz="7200" b="1" dirty="0" smtClean="0">
                <a:solidFill>
                  <a:srgbClr val="C00000"/>
                </a:solidFill>
              </a:rPr>
              <a:t>La cicatrisation</a:t>
            </a:r>
            <a:endParaRPr lang="fr-FR" sz="7200" b="1" dirty="0">
              <a:solidFill>
                <a:srgbClr val="C00000"/>
              </a:solidFill>
            </a:endParaRPr>
          </a:p>
        </p:txBody>
      </p:sp>
      <p:sp>
        <p:nvSpPr>
          <p:cNvPr id="8" name="Espace réservé du numéro de diapositive 7"/>
          <p:cNvSpPr>
            <a:spLocks noGrp="1"/>
          </p:cNvSpPr>
          <p:nvPr>
            <p:ph type="sldNum" sz="quarter" idx="12"/>
          </p:nvPr>
        </p:nvSpPr>
        <p:spPr/>
        <p:txBody>
          <a:bodyPr/>
          <a:lstStyle/>
          <a:p>
            <a:fld id="{B60154CE-373F-4A12-9451-BDEE036DC02A}" type="slidenum">
              <a:rPr lang="fr-FR" smtClean="0"/>
              <a:pPr/>
              <a:t>1</a:t>
            </a:fld>
            <a:endParaRPr lang="fr-FR"/>
          </a:p>
        </p:txBody>
      </p:sp>
      <p:sp>
        <p:nvSpPr>
          <p:cNvPr id="4" name="Titre 1"/>
          <p:cNvSpPr txBox="1">
            <a:spLocks/>
          </p:cNvSpPr>
          <p:nvPr/>
        </p:nvSpPr>
        <p:spPr>
          <a:xfrm>
            <a:off x="1214414" y="357166"/>
            <a:ext cx="6994360" cy="1702160"/>
          </a:xfrm>
          <a:prstGeom prst="rect">
            <a:avLst/>
          </a:prstGeom>
        </p:spPr>
        <p:txBody>
          <a:bodyPr anchor="ctr">
            <a:scene3d>
              <a:camera prst="orthographicFront"/>
              <a:lightRig rig="soft" dir="t">
                <a:rot lat="0" lon="0" rev="16800000"/>
              </a:lightRig>
            </a:scene3d>
            <a:sp3d prstMaterial="softEdge">
              <a:bevelT w="38100" h="38100"/>
            </a:sp3d>
          </a:bodyPr>
          <a:lst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a:lstStyle>
          <a:p>
            <a:pPr>
              <a:spcAft>
                <a:spcPts val="0"/>
              </a:spcAft>
              <a:defRPr/>
            </a:pPr>
            <a:r>
              <a:rPr lang="fr-FR" sz="1600" dirty="0" smtClean="0">
                <a:effectLst/>
                <a:latin typeface="Times New Roman"/>
                <a:ea typeface="Times New Roman"/>
              </a:rPr>
              <a:t/>
            </a:r>
            <a:br>
              <a:rPr lang="fr-FR" sz="1600" dirty="0" smtClean="0">
                <a:effectLst/>
                <a:latin typeface="Times New Roman"/>
                <a:ea typeface="Times New Roman"/>
              </a:rPr>
            </a:br>
            <a:r>
              <a:rPr lang="fr-FR" sz="1800" dirty="0" smtClean="0">
                <a:solidFill>
                  <a:schemeClr val="tx1"/>
                </a:solidFill>
                <a:effectLst/>
                <a:latin typeface="Times New Roman"/>
                <a:ea typeface="Calibri"/>
                <a:cs typeface="Arial"/>
              </a:rPr>
              <a:t>Université BADJI </a:t>
            </a:r>
            <a:r>
              <a:rPr lang="fr-FR" sz="1800" dirty="0" err="1" smtClean="0">
                <a:solidFill>
                  <a:schemeClr val="tx1"/>
                </a:solidFill>
                <a:effectLst/>
                <a:latin typeface="Times New Roman"/>
                <a:ea typeface="Calibri"/>
                <a:cs typeface="Arial"/>
              </a:rPr>
              <a:t>Mokhtar</a:t>
            </a:r>
            <a:r>
              <a:rPr lang="fr-FR" sz="1800" dirty="0" smtClean="0">
                <a:solidFill>
                  <a:schemeClr val="tx1"/>
                </a:solidFill>
                <a:effectLst/>
                <a:latin typeface="Times New Roman"/>
                <a:ea typeface="Calibri"/>
                <a:cs typeface="Arial"/>
              </a:rPr>
              <a:t>  Annaba</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Faculté de Médecine Annaba</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Département de Médecine Dentaire</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Service de Parodontologie</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 </a:t>
            </a:r>
            <a:r>
              <a:rPr lang="fr-FR" sz="1800" dirty="0" smtClean="0">
                <a:solidFill>
                  <a:schemeClr val="tx1"/>
                </a:solidFill>
                <a:ea typeface="Calibri"/>
                <a:cs typeface="Arial"/>
              </a:rPr>
              <a:t/>
            </a:r>
            <a:br>
              <a:rPr lang="fr-FR" sz="1800" dirty="0" smtClean="0">
                <a:solidFill>
                  <a:schemeClr val="tx1"/>
                </a:solidFill>
                <a:ea typeface="Calibri"/>
                <a:cs typeface="Arial"/>
              </a:rPr>
            </a:br>
            <a:endParaRPr lang="fr-FR" sz="1800" dirty="0">
              <a:solidFill>
                <a:schemeClr val="tx1"/>
              </a:solidFill>
            </a:endParaRPr>
          </a:p>
        </p:txBody>
      </p:sp>
      <p:sp>
        <p:nvSpPr>
          <p:cNvPr id="7" name="ZoneTexte 6"/>
          <p:cNvSpPr txBox="1">
            <a:spLocks noChangeArrowheads="1"/>
          </p:cNvSpPr>
          <p:nvPr/>
        </p:nvSpPr>
        <p:spPr bwMode="auto">
          <a:xfrm>
            <a:off x="2787663" y="6053138"/>
            <a:ext cx="3713163"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fr-FR" b="1" dirty="0"/>
              <a:t>Année universitaire </a:t>
            </a:r>
            <a:r>
              <a:rPr lang="fr-FR" b="1" dirty="0" smtClean="0"/>
              <a:t>2019/2020</a:t>
            </a:r>
            <a:endParaRPr lang="fr-FR" b="1" dirty="0"/>
          </a:p>
        </p:txBody>
      </p:sp>
      <p:sp>
        <p:nvSpPr>
          <p:cNvPr id="9" name="ZoneTexte 8"/>
          <p:cNvSpPr txBox="1"/>
          <p:nvPr/>
        </p:nvSpPr>
        <p:spPr>
          <a:xfrm>
            <a:off x="2357422" y="3786190"/>
            <a:ext cx="5715040" cy="646331"/>
          </a:xfrm>
          <a:prstGeom prst="rect">
            <a:avLst/>
          </a:prstGeom>
          <a:noFill/>
        </p:spPr>
        <p:txBody>
          <a:bodyPr wrap="square" rtlCol="0">
            <a:spAutoFit/>
          </a:bodyPr>
          <a:lstStyle/>
          <a:p>
            <a:pPr algn="ctr"/>
            <a:r>
              <a:rPr lang="fr-FR" b="1" dirty="0" smtClean="0">
                <a:latin typeface="Arial" pitchFamily="34" charset="0"/>
                <a:cs typeface="Arial" pitchFamily="34" charset="0"/>
              </a:rPr>
              <a:t>Cours  pour étudiants de 4</a:t>
            </a:r>
            <a:r>
              <a:rPr lang="fr-FR" b="1" baseline="30000" dirty="0" smtClean="0">
                <a:latin typeface="Arial" pitchFamily="34" charset="0"/>
                <a:cs typeface="Arial" pitchFamily="34" charset="0"/>
              </a:rPr>
              <a:t>ème</a:t>
            </a:r>
            <a:r>
              <a:rPr lang="fr-FR" b="1" dirty="0" smtClean="0">
                <a:latin typeface="Arial" pitchFamily="34" charset="0"/>
                <a:cs typeface="Arial" pitchFamily="34" charset="0"/>
              </a:rPr>
              <a:t> année</a:t>
            </a:r>
          </a:p>
          <a:p>
            <a:pPr algn="ctr"/>
            <a:r>
              <a:rPr lang="fr-FR" b="1" dirty="0" smtClean="0">
                <a:latin typeface="Arial" pitchFamily="34" charset="0"/>
                <a:cs typeface="Arial" pitchFamily="34" charset="0"/>
              </a:rPr>
              <a:t>Pr BOUDJELLEL</a:t>
            </a:r>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10</a:t>
            </a:fld>
            <a:endParaRPr lang="fr-FR"/>
          </a:p>
        </p:txBody>
      </p:sp>
      <p:sp>
        <p:nvSpPr>
          <p:cNvPr id="5" name="Rectangle 4"/>
          <p:cNvSpPr/>
          <p:nvPr/>
        </p:nvSpPr>
        <p:spPr>
          <a:xfrm>
            <a:off x="357158" y="1097593"/>
            <a:ext cx="8358246" cy="2031325"/>
          </a:xfrm>
          <a:prstGeom prst="rect">
            <a:avLst/>
          </a:prstGeom>
        </p:spPr>
        <p:txBody>
          <a:bodyPr wrap="square">
            <a:spAutoFit/>
          </a:bodyPr>
          <a:lstStyle/>
          <a:p>
            <a:pPr lvl="0" algn="just">
              <a:buNone/>
            </a:pPr>
            <a:r>
              <a:rPr lang="fr-FR" b="1" i="1" dirty="0" smtClean="0">
                <a:solidFill>
                  <a:srgbClr val="C00000"/>
                </a:solidFill>
                <a:latin typeface="Times New Roman" pitchFamily="18" charset="0"/>
                <a:cs typeface="Times New Roman" pitchFamily="18" charset="0"/>
              </a:rPr>
              <a:t>b/ La phase de formation du tissu de granulation ou phase cellulaire de réparation (4–9 jours).</a:t>
            </a:r>
            <a:endParaRPr lang="fr-FR" dirty="0" smtClean="0">
              <a:solidFill>
                <a:srgbClr val="C00000"/>
              </a:solidFill>
              <a:latin typeface="Times New Roman" pitchFamily="18" charset="0"/>
              <a:cs typeface="Times New Roman" pitchFamily="18" charset="0"/>
            </a:endParaRPr>
          </a:p>
          <a:p>
            <a:pPr algn="just">
              <a:buNone/>
            </a:pP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Elle est caractérisée par une </a:t>
            </a:r>
            <a:r>
              <a:rPr lang="fr-FR" dirty="0" err="1" smtClean="0">
                <a:latin typeface="Times New Roman" pitchFamily="18" charset="0"/>
                <a:cs typeface="Times New Roman" pitchFamily="18" charset="0"/>
              </a:rPr>
              <a:t>néovascularisation</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capillaire et une activité fibroblastique intense. Entre</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6 et 7 jours, les fibroblastes sont en nombre maximal. Cette phase</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correspond à une contraction centripète intense des berges de la</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plaie due à des cellules différenciées : les </a:t>
            </a:r>
            <a:r>
              <a:rPr lang="fr-FR" dirty="0" err="1" smtClean="0">
                <a:latin typeface="Times New Roman" pitchFamily="18" charset="0"/>
                <a:cs typeface="Times New Roman" pitchFamily="18" charset="0"/>
              </a:rPr>
              <a:t>myofibroblastes</a:t>
            </a:r>
            <a:r>
              <a:rPr lang="fr-FR" dirty="0" smtClean="0">
                <a:latin typeface="Times New Roman" pitchFamily="18" charset="0"/>
                <a:cs typeface="Times New Roman" pitchFamily="18" charset="0"/>
              </a:rPr>
              <a:t>, riches</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en matériel contractile. La cicatrisation clinique intervient le plus</a:t>
            </a:r>
            <a:r>
              <a:rPr lang="fr-FR" b="1"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souvent au 9</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11</a:t>
            </a:fld>
            <a:endParaRPr lang="fr-FR"/>
          </a:p>
        </p:txBody>
      </p:sp>
      <p:sp>
        <p:nvSpPr>
          <p:cNvPr id="6" name="Rectangle 5"/>
          <p:cNvSpPr/>
          <p:nvPr/>
        </p:nvSpPr>
        <p:spPr>
          <a:xfrm>
            <a:off x="571472" y="1513091"/>
            <a:ext cx="8215370" cy="2169825"/>
          </a:xfrm>
          <a:prstGeom prst="rect">
            <a:avLst/>
          </a:prstGeom>
        </p:spPr>
        <p:txBody>
          <a:bodyPr wrap="square">
            <a:spAutoFit/>
          </a:bodyPr>
          <a:lstStyle/>
          <a:p>
            <a:pPr lvl="0" algn="just">
              <a:lnSpc>
                <a:spcPct val="150000"/>
              </a:lnSpc>
              <a:buNone/>
            </a:pPr>
            <a:r>
              <a:rPr lang="fr-FR" b="1" i="1" dirty="0" smtClean="0">
                <a:solidFill>
                  <a:srgbClr val="C00000"/>
                </a:solidFill>
                <a:latin typeface="Times New Roman" pitchFamily="18" charset="0"/>
                <a:cs typeface="Times New Roman" pitchFamily="18" charset="0"/>
              </a:rPr>
              <a:t>c/ La phase de maturation (à partir du 9</a:t>
            </a:r>
            <a:r>
              <a:rPr lang="fr-FR" b="1" i="1" baseline="30000" dirty="0" smtClean="0">
                <a:solidFill>
                  <a:srgbClr val="C00000"/>
                </a:solidFill>
                <a:latin typeface="Times New Roman" pitchFamily="18" charset="0"/>
                <a:cs typeface="Times New Roman" pitchFamily="18" charset="0"/>
              </a:rPr>
              <a:t>ème</a:t>
            </a:r>
            <a:r>
              <a:rPr lang="fr-FR" b="1" i="1" dirty="0" smtClean="0">
                <a:solidFill>
                  <a:srgbClr val="C00000"/>
                </a:solidFill>
                <a:latin typeface="Times New Roman" pitchFamily="18" charset="0"/>
                <a:cs typeface="Times New Roman" pitchFamily="18" charset="0"/>
              </a:rPr>
              <a:t> </a:t>
            </a:r>
            <a:r>
              <a:rPr lang="fr-FR" b="1" dirty="0" smtClean="0">
                <a:solidFill>
                  <a:srgbClr val="C00000"/>
                </a:solidFill>
                <a:latin typeface="Times New Roman" pitchFamily="18" charset="0"/>
                <a:cs typeface="Times New Roman" pitchFamily="18" charset="0"/>
              </a:rPr>
              <a:t> </a:t>
            </a:r>
            <a:r>
              <a:rPr lang="fr-FR" b="1" i="1" dirty="0" smtClean="0">
                <a:solidFill>
                  <a:srgbClr val="C00000"/>
                </a:solidFill>
                <a:latin typeface="Times New Roman" pitchFamily="18" charset="0"/>
                <a:cs typeface="Times New Roman" pitchFamily="18" charset="0"/>
              </a:rPr>
              <a:t>jour).</a:t>
            </a:r>
            <a:endParaRPr lang="fr-FR" dirty="0" smtClean="0">
              <a:solidFill>
                <a:srgbClr val="C00000"/>
              </a:solidFill>
              <a:latin typeface="Times New Roman" pitchFamily="18" charset="0"/>
              <a:cs typeface="Times New Roman" pitchFamily="18" charset="0"/>
            </a:endParaRPr>
          </a:p>
          <a:p>
            <a:pPr algn="just">
              <a:lnSpc>
                <a:spcPct val="150000"/>
              </a:lnSpc>
              <a:buNone/>
            </a:pP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Elle correspond à la formation d’une nouvelle matrice collagène et à un remodelage fonctionnel des tissus. La plaie est macroscopiquement normale au bout de 30 jours. Au bout de 100 jours, la plaie apparaît </a:t>
            </a:r>
            <a:r>
              <a:rPr lang="fr-FR" dirty="0" err="1" smtClean="0">
                <a:latin typeface="Times New Roman" pitchFamily="18" charset="0"/>
                <a:cs typeface="Times New Roman" pitchFamily="18" charset="0"/>
              </a:rPr>
              <a:t>microscopiquement</a:t>
            </a:r>
            <a:r>
              <a:rPr lang="fr-FR" dirty="0" smtClean="0">
                <a:latin typeface="Times New Roman" pitchFamily="18" charset="0"/>
                <a:cs typeface="Times New Roman" pitchFamily="18" charset="0"/>
              </a:rPr>
              <a:t> normale, bien que le collagène ait encore une orientation différente par rapport aux zones lésées.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12</a:t>
            </a:fld>
            <a:endParaRPr lang="fr-FR"/>
          </a:p>
        </p:txBody>
      </p:sp>
      <p:sp>
        <p:nvSpPr>
          <p:cNvPr id="5" name="Rectangle 4"/>
          <p:cNvSpPr/>
          <p:nvPr/>
        </p:nvSpPr>
        <p:spPr>
          <a:xfrm>
            <a:off x="571472" y="1305342"/>
            <a:ext cx="8072494" cy="3000821"/>
          </a:xfrm>
          <a:prstGeom prst="rect">
            <a:avLst/>
          </a:prstGeom>
        </p:spPr>
        <p:txBody>
          <a:bodyPr wrap="square">
            <a:spAutoFit/>
          </a:bodyPr>
          <a:lstStyle/>
          <a:p>
            <a:pPr algn="just">
              <a:lnSpc>
                <a:spcPct val="150000"/>
              </a:lnSpc>
              <a:buFont typeface="Wingdings" pitchFamily="2" charset="2"/>
              <a:buChar char="Ø"/>
            </a:pPr>
            <a:r>
              <a:rPr lang="fr-FR" b="1" dirty="0" smtClean="0">
                <a:latin typeface="Times New Roman" pitchFamily="18" charset="0"/>
                <a:cs typeface="Times New Roman" pitchFamily="18" charset="0"/>
              </a:rPr>
              <a:t>Par seconde intention</a:t>
            </a:r>
            <a:endParaRPr lang="fr-FR" dirty="0" smtClean="0">
              <a:latin typeface="Times New Roman" pitchFamily="18" charset="0"/>
              <a:cs typeface="Times New Roman" pitchFamily="18" charset="0"/>
            </a:endParaRPr>
          </a:p>
          <a:p>
            <a:pPr algn="just">
              <a:lnSpc>
                <a:spcPct val="150000"/>
              </a:lnSpc>
              <a:buNone/>
            </a:pPr>
            <a:r>
              <a:rPr lang="fr-FR" dirty="0" smtClean="0">
                <a:latin typeface="Times New Roman" pitchFamily="18" charset="0"/>
                <a:cs typeface="Times New Roman" pitchFamily="18" charset="0"/>
              </a:rPr>
              <a:t>Suite à une perte de substance variable où le tissu conjonctif est laissé à nu, la cicatrisation; comprend trois phases plus ou moins chronologiquement distinctes.</a:t>
            </a:r>
          </a:p>
          <a:p>
            <a:pPr lvl="0" algn="just">
              <a:lnSpc>
                <a:spcPct val="150000"/>
              </a:lnSpc>
              <a:buNone/>
            </a:pPr>
            <a:endParaRPr lang="fr-FR" b="1" i="1" dirty="0" smtClean="0">
              <a:solidFill>
                <a:srgbClr val="C00000"/>
              </a:solidFill>
              <a:latin typeface="Times New Roman" pitchFamily="18" charset="0"/>
              <a:cs typeface="Times New Roman" pitchFamily="18" charset="0"/>
            </a:endParaRPr>
          </a:p>
          <a:p>
            <a:pPr lvl="0" algn="just">
              <a:lnSpc>
                <a:spcPct val="150000"/>
              </a:lnSpc>
              <a:buNone/>
            </a:pPr>
            <a:r>
              <a:rPr lang="fr-FR" b="1" i="1" dirty="0" smtClean="0">
                <a:solidFill>
                  <a:srgbClr val="C00000"/>
                </a:solidFill>
                <a:latin typeface="Times New Roman" pitchFamily="18" charset="0"/>
                <a:cs typeface="Times New Roman" pitchFamily="18" charset="0"/>
              </a:rPr>
              <a:t>a/ La détersion suppurée. </a:t>
            </a:r>
            <a:r>
              <a:rPr lang="fr-FR" dirty="0" smtClean="0">
                <a:latin typeface="Times New Roman" pitchFamily="18" charset="0"/>
                <a:cs typeface="Times New Roman" pitchFamily="18" charset="0"/>
              </a:rPr>
              <a:t>Cette phase, inflammatoire et vasculaire, aboutit à l’élimination des tissus nécrosés par clivage enzymatique par les cellules inflammatoires et bactériennes.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13</a:t>
            </a:fld>
            <a:endParaRPr lang="fr-FR"/>
          </a:p>
        </p:txBody>
      </p:sp>
      <p:sp>
        <p:nvSpPr>
          <p:cNvPr id="5" name="Rectangle 4"/>
          <p:cNvSpPr/>
          <p:nvPr/>
        </p:nvSpPr>
        <p:spPr>
          <a:xfrm>
            <a:off x="500034" y="1097593"/>
            <a:ext cx="8215370" cy="2585323"/>
          </a:xfrm>
          <a:prstGeom prst="rect">
            <a:avLst/>
          </a:prstGeom>
        </p:spPr>
        <p:txBody>
          <a:bodyPr wrap="square">
            <a:spAutoFit/>
          </a:bodyPr>
          <a:lstStyle/>
          <a:p>
            <a:pPr lvl="0" algn="just">
              <a:lnSpc>
                <a:spcPct val="150000"/>
              </a:lnSpc>
              <a:buNone/>
            </a:pPr>
            <a:r>
              <a:rPr lang="fr-FR" b="1" i="1" dirty="0" smtClean="0">
                <a:solidFill>
                  <a:srgbClr val="C00000"/>
                </a:solidFill>
                <a:latin typeface="Times New Roman" pitchFamily="18" charset="0"/>
                <a:cs typeface="Times New Roman" pitchFamily="18" charset="0"/>
              </a:rPr>
              <a:t>b/ Le bourgeonnement</a:t>
            </a:r>
            <a:r>
              <a:rPr lang="fr-FR" b="1" i="1" dirty="0" smtClean="0">
                <a:latin typeface="Times New Roman" pitchFamily="18" charset="0"/>
                <a:cs typeface="Times New Roman" pitchFamily="18" charset="0"/>
              </a:rPr>
              <a:t>.</a:t>
            </a: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On observe une prolifération des fibroblastes et une </a:t>
            </a:r>
            <a:r>
              <a:rPr lang="fr-FR" dirty="0" err="1" smtClean="0">
                <a:latin typeface="Times New Roman" pitchFamily="18" charset="0"/>
                <a:cs typeface="Times New Roman" pitchFamily="18" charset="0"/>
              </a:rPr>
              <a:t>angiogenèse</a:t>
            </a:r>
            <a:r>
              <a:rPr lang="fr-FR" dirty="0" smtClean="0">
                <a:latin typeface="Times New Roman" pitchFamily="18" charset="0"/>
                <a:cs typeface="Times New Roman" pitchFamily="18" charset="0"/>
              </a:rPr>
              <a:t>. Le fond de la plaie bourgeonne en donnant histologiquement un tissu de granulation fibreux transitoire : le bourgeon charnu, symbole de la cicatrisation par seconde intention. Ce bourgeon comble peu à peu la hauteur de la perte de substance. Sa surface va considérablement diminuer grâce au rapprochement progressif des berges de la plaie.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14</a:t>
            </a:fld>
            <a:endParaRPr lang="fr-FR"/>
          </a:p>
        </p:txBody>
      </p:sp>
      <p:sp>
        <p:nvSpPr>
          <p:cNvPr id="6" name="Rectangle 5"/>
          <p:cNvSpPr/>
          <p:nvPr/>
        </p:nvSpPr>
        <p:spPr>
          <a:xfrm>
            <a:off x="857224" y="1305342"/>
            <a:ext cx="7715304" cy="2585323"/>
          </a:xfrm>
          <a:prstGeom prst="rect">
            <a:avLst/>
          </a:prstGeom>
        </p:spPr>
        <p:txBody>
          <a:bodyPr wrap="square">
            <a:spAutoFit/>
          </a:bodyPr>
          <a:lstStyle/>
          <a:p>
            <a:pPr lvl="0" algn="just">
              <a:lnSpc>
                <a:spcPct val="150000"/>
              </a:lnSpc>
              <a:buNone/>
            </a:pPr>
            <a:r>
              <a:rPr lang="fr-FR" b="1" i="1" dirty="0" smtClean="0">
                <a:solidFill>
                  <a:srgbClr val="C00000"/>
                </a:solidFill>
                <a:latin typeface="Times New Roman" pitchFamily="18" charset="0"/>
                <a:cs typeface="Times New Roman" pitchFamily="18" charset="0"/>
              </a:rPr>
              <a:t>c/ L’épithélialisation.</a:t>
            </a:r>
            <a:r>
              <a:rPr lang="fr-FR" i="1" dirty="0" smtClean="0">
                <a:solidFill>
                  <a:srgbClr val="C00000"/>
                </a:solidFill>
                <a:latin typeface="Times New Roman" pitchFamily="18" charset="0"/>
                <a:cs typeface="Times New Roman" pitchFamily="18" charset="0"/>
              </a:rPr>
              <a:t> </a:t>
            </a:r>
            <a:r>
              <a:rPr lang="fr-FR" dirty="0" smtClean="0">
                <a:latin typeface="Times New Roman" pitchFamily="18" charset="0"/>
                <a:cs typeface="Times New Roman" pitchFamily="18" charset="0"/>
              </a:rPr>
              <a:t>C’est la fermeture de la plaie. Elle se fait de manière marginale à partir des berges en couvrant le tissu de granulation qui comble la perte de substance. Cette phase est caractérisée par la rétraction cicatricielle liée à la contraction des </a:t>
            </a:r>
            <a:r>
              <a:rPr lang="fr-FR" dirty="0" err="1" smtClean="0">
                <a:latin typeface="Times New Roman" pitchFamily="18" charset="0"/>
                <a:cs typeface="Times New Roman" pitchFamily="18" charset="0"/>
              </a:rPr>
              <a:t>myofibroblastes</a:t>
            </a:r>
            <a:r>
              <a:rPr lang="fr-FR" dirty="0" smtClean="0">
                <a:latin typeface="Times New Roman" pitchFamily="18" charset="0"/>
                <a:cs typeface="Times New Roman" pitchFamily="18" charset="0"/>
              </a:rPr>
              <a:t>, riches en actine et en myosine. Elle constitue une puissante force de rappel des berges de la plaie dont il faudra tenir compte lors de la chirurgie.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15</a:t>
            </a:fld>
            <a:endParaRPr lang="fr-FR"/>
          </a:p>
        </p:txBody>
      </p:sp>
      <p:sp>
        <p:nvSpPr>
          <p:cNvPr id="5" name="Rectangle 4"/>
          <p:cNvSpPr/>
          <p:nvPr/>
        </p:nvSpPr>
        <p:spPr>
          <a:xfrm>
            <a:off x="357158" y="1500174"/>
            <a:ext cx="8358246" cy="2120068"/>
          </a:xfrm>
          <a:prstGeom prst="rect">
            <a:avLst/>
          </a:prstGeom>
        </p:spPr>
        <p:txBody>
          <a:bodyPr wrap="square">
            <a:spAutoFit/>
          </a:bodyPr>
          <a:lstStyle/>
          <a:p>
            <a:pPr algn="just">
              <a:lnSpc>
                <a:spcPct val="150000"/>
              </a:lnSpc>
              <a:buNone/>
            </a:pPr>
            <a:r>
              <a:rPr lang="fr-FR" b="1" dirty="0" smtClean="0">
                <a:solidFill>
                  <a:srgbClr val="FF0000"/>
                </a:solidFill>
                <a:latin typeface="Times New Roman" pitchFamily="18" charset="0"/>
                <a:cs typeface="Times New Roman" pitchFamily="18" charset="0"/>
              </a:rPr>
              <a:t>6. Buts de la cicatrisation parodontale:</a:t>
            </a:r>
          </a:p>
          <a:p>
            <a:pPr algn="just">
              <a:lnSpc>
                <a:spcPct val="150000"/>
              </a:lnSpc>
              <a:buNone/>
            </a:pPr>
            <a:endParaRPr lang="fr-FR" b="1" dirty="0" smtClean="0">
              <a:solidFill>
                <a:srgbClr val="FF0000"/>
              </a:solidFill>
              <a:latin typeface="Times New Roman" pitchFamily="18" charset="0"/>
              <a:cs typeface="Times New Roman" pitchFamily="18" charset="0"/>
            </a:endParaRPr>
          </a:p>
          <a:p>
            <a:pPr algn="just">
              <a:lnSpc>
                <a:spcPct val="150000"/>
              </a:lnSpc>
              <a:buNone/>
            </a:pPr>
            <a:r>
              <a:rPr lang="fr-FR" dirty="0" smtClean="0">
                <a:latin typeface="Times New Roman" pitchFamily="18" charset="0"/>
                <a:cs typeface="Times New Roman" pitchFamily="18" charset="0"/>
              </a:rPr>
              <a:t>Les principaux buts de la cicatrisation sont:</a:t>
            </a:r>
          </a:p>
          <a:p>
            <a:pPr algn="just">
              <a:lnSpc>
                <a:spcPct val="150000"/>
              </a:lnSpc>
              <a:buFontTx/>
              <a:buChar char="-"/>
            </a:pPr>
            <a:r>
              <a:rPr lang="fr-FR" dirty="0" smtClean="0">
                <a:latin typeface="Times New Roman" pitchFamily="18" charset="0"/>
                <a:cs typeface="Times New Roman" pitchFamily="18" charset="0"/>
              </a:rPr>
              <a:t>Rétablir un système d’attache formé d’un épithélium et d’un tissu conjonctif;</a:t>
            </a:r>
          </a:p>
          <a:p>
            <a:pPr algn="just">
              <a:lnSpc>
                <a:spcPct val="150000"/>
              </a:lnSpc>
              <a:buFontTx/>
              <a:buChar char="-"/>
            </a:pPr>
            <a:r>
              <a:rPr lang="fr-FR" dirty="0" smtClean="0">
                <a:latin typeface="Times New Roman" pitchFamily="18" charset="0"/>
                <a:cs typeface="Times New Roman" pitchFamily="18" charset="0"/>
              </a:rPr>
              <a:t>Restaurer la fonction et l’anatomie du parodontale.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16</a:t>
            </a:fld>
            <a:endParaRPr lang="fr-FR"/>
          </a:p>
        </p:txBody>
      </p:sp>
      <p:sp>
        <p:nvSpPr>
          <p:cNvPr id="5" name="Rectangle 4"/>
          <p:cNvSpPr/>
          <p:nvPr/>
        </p:nvSpPr>
        <p:spPr>
          <a:xfrm>
            <a:off x="714348" y="682094"/>
            <a:ext cx="8001056" cy="3416320"/>
          </a:xfrm>
          <a:prstGeom prst="rect">
            <a:avLst/>
          </a:prstGeom>
        </p:spPr>
        <p:txBody>
          <a:bodyPr wrap="square">
            <a:spAutoFit/>
          </a:bodyPr>
          <a:lstStyle/>
          <a:p>
            <a:pPr>
              <a:lnSpc>
                <a:spcPct val="150000"/>
              </a:lnSpc>
              <a:buNone/>
            </a:pPr>
            <a:r>
              <a:rPr lang="fr-FR" b="1" dirty="0" smtClean="0">
                <a:solidFill>
                  <a:srgbClr val="FF0000"/>
                </a:solidFill>
                <a:latin typeface="Times New Roman" pitchFamily="18" charset="0"/>
                <a:cs typeface="Times New Roman" pitchFamily="18" charset="0"/>
              </a:rPr>
              <a:t>7. </a:t>
            </a:r>
            <a:r>
              <a:rPr lang="fr-FR" b="1" dirty="0" smtClean="0">
                <a:solidFill>
                  <a:srgbClr val="FF0000"/>
                </a:solidFill>
                <a:latin typeface="Times New Roman" pitchFamily="18" charset="0"/>
                <a:ea typeface="Times New Roman" pitchFamily="18" charset="0"/>
                <a:cs typeface="Times New Roman" pitchFamily="18" charset="0"/>
              </a:rPr>
              <a:t>Les différents types de cicatrisation en parodontie</a:t>
            </a:r>
          </a:p>
          <a:p>
            <a:pPr>
              <a:lnSpc>
                <a:spcPct val="150000"/>
              </a:lnSpc>
              <a:buNone/>
            </a:pPr>
            <a:endParaRPr lang="fr-FR" b="1" dirty="0" smtClean="0">
              <a:solidFill>
                <a:srgbClr val="FF0000"/>
              </a:solidFill>
              <a:latin typeface="Times New Roman" pitchFamily="18" charset="0"/>
              <a:cs typeface="Times New Roman" pitchFamily="18" charset="0"/>
            </a:endParaRPr>
          </a:p>
          <a:p>
            <a:pPr>
              <a:lnSpc>
                <a:spcPct val="150000"/>
              </a:lnSpc>
              <a:buNone/>
            </a:pPr>
            <a:r>
              <a:rPr lang="fr-FR" b="1" dirty="0" smtClean="0">
                <a:solidFill>
                  <a:srgbClr val="FF0000"/>
                </a:solidFill>
                <a:latin typeface="Times New Roman" pitchFamily="18" charset="0"/>
                <a:cs typeface="Times New Roman" pitchFamily="18" charset="0"/>
              </a:rPr>
              <a:t>7.1 Cicatrisation </a:t>
            </a:r>
            <a:r>
              <a:rPr lang="fr-FR" b="1" dirty="0" err="1" smtClean="0">
                <a:solidFill>
                  <a:srgbClr val="FF0000"/>
                </a:solidFill>
                <a:latin typeface="Times New Roman" pitchFamily="18" charset="0"/>
                <a:cs typeface="Times New Roman" pitchFamily="18" charset="0"/>
              </a:rPr>
              <a:t>épithélio</a:t>
            </a:r>
            <a:r>
              <a:rPr lang="fr-FR" b="1" dirty="0" smtClean="0">
                <a:solidFill>
                  <a:srgbClr val="FF0000"/>
                </a:solidFill>
                <a:latin typeface="Times New Roman" pitchFamily="18" charset="0"/>
                <a:cs typeface="Times New Roman" pitchFamily="18" charset="0"/>
              </a:rPr>
              <a:t>-conjonctive: </a:t>
            </a:r>
            <a:r>
              <a:rPr lang="fr-FR" dirty="0" smtClean="0">
                <a:latin typeface="Times New Roman" pitchFamily="18" charset="0"/>
                <a:cs typeface="Times New Roman" pitchFamily="18" charset="0"/>
              </a:rPr>
              <a:t>elle peut être en 1</a:t>
            </a:r>
            <a:r>
              <a:rPr lang="fr-FR" baseline="30000" dirty="0" smtClean="0">
                <a:latin typeface="Times New Roman" pitchFamily="18" charset="0"/>
                <a:cs typeface="Times New Roman" pitchFamily="18" charset="0"/>
              </a:rPr>
              <a:t>ere   </a:t>
            </a:r>
            <a:r>
              <a:rPr lang="fr-FR" dirty="0" smtClean="0">
                <a:latin typeface="Times New Roman" pitchFamily="18" charset="0"/>
                <a:cs typeface="Times New Roman" pitchFamily="18" charset="0"/>
              </a:rPr>
              <a:t>ou 2</a:t>
            </a:r>
            <a:r>
              <a:rPr lang="fr-FR" b="1" baseline="30000" dirty="0" smtClean="0">
                <a:latin typeface="Times New Roman" pitchFamily="18" charset="0"/>
                <a:cs typeface="Times New Roman" pitchFamily="18" charset="0"/>
              </a:rPr>
              <a:t>eme</a:t>
            </a:r>
            <a:r>
              <a:rPr lang="fr-FR" dirty="0" smtClean="0">
                <a:latin typeface="Times New Roman" pitchFamily="18" charset="0"/>
                <a:cs typeface="Times New Roman" pitchFamily="18" charset="0"/>
              </a:rPr>
              <a:t> intention:</a:t>
            </a:r>
          </a:p>
          <a:p>
            <a:pPr>
              <a:lnSpc>
                <a:spcPct val="150000"/>
              </a:lnSpc>
              <a:buNone/>
            </a:pPr>
            <a:endParaRPr lang="fr-FR" dirty="0" smtClean="0">
              <a:latin typeface="Times New Roman" pitchFamily="18" charset="0"/>
              <a:cs typeface="Times New Roman" pitchFamily="18" charset="0"/>
            </a:endParaRPr>
          </a:p>
          <a:p>
            <a:pPr marL="342900" lvl="2" indent="-342900">
              <a:lnSpc>
                <a:spcPct val="150000"/>
              </a:lnSpc>
              <a:buFont typeface="Wingdings" pitchFamily="2" charset="2"/>
              <a:buChar char="Ø"/>
            </a:pPr>
            <a:r>
              <a:rPr lang="fr-FR" b="1" dirty="0" smtClean="0">
                <a:latin typeface="Times New Roman" pitchFamily="18" charset="0"/>
                <a:cs typeface="Times New Roman" pitchFamily="18" charset="0"/>
              </a:rPr>
              <a:t>Cicatrisation de première intention</a:t>
            </a:r>
            <a:r>
              <a:rPr lang="fr-FR" dirty="0" smtClean="0">
                <a:latin typeface="Times New Roman" pitchFamily="18" charset="0"/>
                <a:cs typeface="Times New Roman" pitchFamily="18" charset="0"/>
              </a:rPr>
              <a:t>:</a:t>
            </a:r>
          </a:p>
          <a:p>
            <a:pPr>
              <a:lnSpc>
                <a:spcPct val="150000"/>
              </a:lnSpc>
              <a:buNone/>
            </a:pPr>
            <a:r>
              <a:rPr lang="fr-FR" dirty="0" smtClean="0">
                <a:latin typeface="Times New Roman" pitchFamily="18" charset="0"/>
                <a:cs typeface="Times New Roman" pitchFamily="18" charset="0"/>
              </a:rPr>
              <a:t>La cicatrisation de première intention se produit lorsque </a:t>
            </a:r>
            <a:r>
              <a:rPr lang="fr-FR" b="1" dirty="0" smtClean="0">
                <a:latin typeface="Times New Roman" pitchFamily="18" charset="0"/>
                <a:cs typeface="Times New Roman" pitchFamily="18" charset="0"/>
              </a:rPr>
              <a:t>les deux berges</a:t>
            </a:r>
            <a:r>
              <a:rPr lang="fr-FR" dirty="0" smtClean="0">
                <a:latin typeface="Times New Roman" pitchFamily="18" charset="0"/>
                <a:cs typeface="Times New Roman" pitchFamily="18" charset="0"/>
              </a:rPr>
              <a:t> d'une plaie (chirurgicale ou traumatique) </a:t>
            </a:r>
            <a:r>
              <a:rPr lang="fr-FR" b="1" dirty="0" smtClean="0">
                <a:latin typeface="Times New Roman" pitchFamily="18" charset="0"/>
                <a:cs typeface="Times New Roman" pitchFamily="18" charset="0"/>
              </a:rPr>
              <a:t>peuvent être étroitement captées</a:t>
            </a:r>
            <a:r>
              <a:rPr lang="fr-FR" dirty="0" smtClean="0">
                <a:latin typeface="Times New Roman" pitchFamily="18" charset="0"/>
                <a:cs typeface="Times New Roman" pitchFamily="18" charset="0"/>
              </a:rPr>
              <a:t> et lorsque les deux tissus sont de même nature. C’est le cas des greffes gingivales ou de </a:t>
            </a:r>
            <a:r>
              <a:rPr lang="fr-FR" dirty="0" err="1" smtClean="0">
                <a:latin typeface="Times New Roman" pitchFamily="18" charset="0"/>
                <a:cs typeface="Times New Roman" pitchFamily="18" charset="0"/>
              </a:rPr>
              <a:t>frénotomie</a:t>
            </a:r>
            <a:r>
              <a:rPr lang="fr-FR" dirty="0" smtClean="0">
                <a:latin typeface="Times New Roman" pitchFamily="18" charset="0"/>
                <a:cs typeface="Times New Roman" pitchFamily="18" charset="0"/>
              </a:rPr>
              <a:t>.</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17</a:t>
            </a:fld>
            <a:endParaRPr lang="fr-FR"/>
          </a:p>
        </p:txBody>
      </p:sp>
      <p:sp>
        <p:nvSpPr>
          <p:cNvPr id="5" name="Rectangle 4"/>
          <p:cNvSpPr/>
          <p:nvPr/>
        </p:nvSpPr>
        <p:spPr>
          <a:xfrm>
            <a:off x="357158" y="357166"/>
            <a:ext cx="7786742" cy="923330"/>
          </a:xfrm>
          <a:prstGeom prst="rect">
            <a:avLst/>
          </a:prstGeom>
          <a:ln>
            <a:noFill/>
          </a:ln>
        </p:spPr>
        <p:txBody>
          <a:bodyPr wrap="square">
            <a:spAutoFit/>
          </a:bodyPr>
          <a:lstStyle/>
          <a:p>
            <a:pPr indent="0" algn="just">
              <a:spcBef>
                <a:spcPts val="0"/>
              </a:spcBef>
              <a:buNone/>
            </a:pPr>
            <a:r>
              <a:rPr lang="fr-FR" dirty="0" smtClean="0">
                <a:latin typeface="Times New Roman" pitchFamily="18" charset="0"/>
                <a:cs typeface="Times New Roman" pitchFamily="18" charset="0"/>
              </a:rPr>
              <a:t>On lui distingue deux réparations: conjonctive, épithéliale:</a:t>
            </a:r>
          </a:p>
          <a:p>
            <a:pPr indent="0" algn="just">
              <a:spcBef>
                <a:spcPts val="0"/>
              </a:spcBef>
              <a:buNone/>
            </a:pPr>
            <a:endParaRPr lang="fr-FR" dirty="0" smtClean="0">
              <a:latin typeface="Times New Roman" pitchFamily="18" charset="0"/>
              <a:cs typeface="Times New Roman" pitchFamily="18" charset="0"/>
            </a:endParaRPr>
          </a:p>
          <a:p>
            <a:pPr indent="0" algn="just">
              <a:spcBef>
                <a:spcPts val="0"/>
              </a:spcBef>
              <a:buAutoNum type="alphaLcParenR"/>
            </a:pPr>
            <a:r>
              <a:rPr lang="fr-FR" b="1" dirty="0" smtClean="0">
                <a:latin typeface="Times New Roman" pitchFamily="18" charset="0"/>
                <a:cs typeface="Times New Roman" pitchFamily="18" charset="0"/>
              </a:rPr>
              <a:t>La réparation conjonctive: </a:t>
            </a:r>
            <a:endParaRPr lang="fr-FR" dirty="0" smtClean="0">
              <a:latin typeface="Times New Roman" pitchFamily="18" charset="0"/>
              <a:cs typeface="Times New Roman" pitchFamily="18" charset="0"/>
            </a:endParaRPr>
          </a:p>
        </p:txBody>
      </p:sp>
      <p:sp>
        <p:nvSpPr>
          <p:cNvPr id="7" name="Rectangle 6"/>
          <p:cNvSpPr/>
          <p:nvPr/>
        </p:nvSpPr>
        <p:spPr>
          <a:xfrm>
            <a:off x="500034" y="2143116"/>
            <a:ext cx="7786742" cy="2031325"/>
          </a:xfrm>
          <a:prstGeom prst="rect">
            <a:avLst/>
          </a:prstGeom>
          <a:ln>
            <a:solidFill>
              <a:schemeClr val="accent1"/>
            </a:solidFill>
          </a:ln>
        </p:spPr>
        <p:txBody>
          <a:bodyPr wrap="square">
            <a:spAutoFit/>
          </a:bodyPr>
          <a:lstStyle/>
          <a:p>
            <a:pPr indent="0" algn="just">
              <a:spcBef>
                <a:spcPts val="0"/>
              </a:spcBef>
              <a:buNone/>
            </a:pPr>
            <a:r>
              <a:rPr lang="fr-FR" b="1" dirty="0" smtClean="0">
                <a:latin typeface="Times New Roman" pitchFamily="18" charset="0"/>
                <a:cs typeface="Times New Roman" pitchFamily="18" charset="0"/>
              </a:rPr>
              <a:t>Phase d’inflammation: (0-4 jours): </a:t>
            </a:r>
            <a:r>
              <a:rPr lang="fr-FR" dirty="0" smtClean="0">
                <a:latin typeface="Times New Roman" pitchFamily="18" charset="0"/>
                <a:cs typeface="Times New Roman" pitchFamily="18" charset="0"/>
              </a:rPr>
              <a:t>phase de latence. Elle correspond au recrutement des phagocytes professionnels (neutrophiles et macrophages).</a:t>
            </a:r>
          </a:p>
          <a:p>
            <a:pPr indent="0" algn="just">
              <a:spcBef>
                <a:spcPts val="0"/>
              </a:spcBef>
              <a:buNone/>
            </a:pPr>
            <a:r>
              <a:rPr lang="fr-FR" dirty="0" smtClean="0">
                <a:latin typeface="Times New Roman" pitchFamily="18" charset="0"/>
                <a:cs typeface="Times New Roman" pitchFamily="18" charset="0"/>
              </a:rPr>
              <a:t>La vasoconstriction suivie d’une vasodilatation rapide (10mn)  entrainant la formation du caillot de fibrine (coagulation)  précède la migration précoce  des polynucléaires neutrophiles (1h) qui est maximale au bout de 24 heures.</a:t>
            </a:r>
          </a:p>
          <a:p>
            <a:pPr algn="just">
              <a:buNone/>
            </a:pPr>
            <a:r>
              <a:rPr lang="fr-FR" dirty="0" smtClean="0">
                <a:latin typeface="Times New Roman" pitchFamily="18" charset="0"/>
                <a:cs typeface="Times New Roman" pitchFamily="18" charset="0"/>
              </a:rPr>
              <a:t>Les macrophages assurent la détersion de la plaie pendant une phase plus tardive (3h à 10 jours) durant laquelle ils  concourent des cellules fibroblastiques.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18</a:t>
            </a:fld>
            <a:endParaRPr lang="fr-FR"/>
          </a:p>
        </p:txBody>
      </p:sp>
      <p:sp>
        <p:nvSpPr>
          <p:cNvPr id="5" name="Rectangle 4"/>
          <p:cNvSpPr/>
          <p:nvPr/>
        </p:nvSpPr>
        <p:spPr>
          <a:xfrm>
            <a:off x="357158" y="571480"/>
            <a:ext cx="8286808" cy="1754326"/>
          </a:xfrm>
          <a:prstGeom prst="rect">
            <a:avLst/>
          </a:prstGeom>
          <a:ln>
            <a:solidFill>
              <a:schemeClr val="accent1"/>
            </a:solidFill>
          </a:ln>
        </p:spPr>
        <p:txBody>
          <a:bodyPr wrap="square">
            <a:spAutoFit/>
          </a:bodyPr>
          <a:lstStyle/>
          <a:p>
            <a:pPr algn="just">
              <a:buNone/>
            </a:pPr>
            <a:r>
              <a:rPr lang="fr-FR" b="1" dirty="0" smtClean="0">
                <a:latin typeface="Times New Roman" pitchFamily="18" charset="0"/>
                <a:cs typeface="Times New Roman" pitchFamily="18" charset="0"/>
              </a:rPr>
              <a:t>Phase de formation du tissu de granulation:(4-9 jours)</a:t>
            </a:r>
          </a:p>
          <a:p>
            <a:pPr algn="just">
              <a:buNone/>
            </a:pPr>
            <a:r>
              <a:rPr lang="fr-FR" dirty="0" smtClean="0">
                <a:latin typeface="Times New Roman" pitchFamily="18" charset="0"/>
                <a:cs typeface="Times New Roman" pitchFamily="18" charset="0"/>
              </a:rPr>
              <a:t> est caractérisée par une </a:t>
            </a:r>
            <a:r>
              <a:rPr lang="fr-FR" dirty="0" err="1" smtClean="0">
                <a:latin typeface="Times New Roman" pitchFamily="18" charset="0"/>
                <a:cs typeface="Times New Roman" pitchFamily="18" charset="0"/>
              </a:rPr>
              <a:t>néovascularisation</a:t>
            </a:r>
            <a:r>
              <a:rPr lang="fr-FR" dirty="0" smtClean="0">
                <a:latin typeface="Times New Roman" pitchFamily="18" charset="0"/>
                <a:cs typeface="Times New Roman" pitchFamily="18" charset="0"/>
              </a:rPr>
              <a:t> capillaire et une activité fibroblastique intense.</a:t>
            </a:r>
          </a:p>
          <a:p>
            <a:pPr algn="just">
              <a:buNone/>
            </a:pPr>
            <a:r>
              <a:rPr lang="fr-FR" dirty="0" smtClean="0">
                <a:latin typeface="Times New Roman" pitchFamily="18" charset="0"/>
                <a:cs typeface="Times New Roman" pitchFamily="18" charset="0"/>
              </a:rPr>
              <a:t>Cette phase correspond à une contraction centripète maximum des berges de la plaie due à des cellules différenciées. La cicatrisation clinique intervient le plus souvent au 9</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a:t>
            </a:r>
            <a:endParaRPr lang="fr-FR" dirty="0">
              <a:latin typeface="Times New Roman" pitchFamily="18" charset="0"/>
              <a:cs typeface="Times New Roman" pitchFamily="18" charset="0"/>
            </a:endParaRPr>
          </a:p>
        </p:txBody>
      </p:sp>
      <p:sp>
        <p:nvSpPr>
          <p:cNvPr id="6" name="Rectangle 5"/>
          <p:cNvSpPr/>
          <p:nvPr/>
        </p:nvSpPr>
        <p:spPr>
          <a:xfrm>
            <a:off x="357158" y="3246310"/>
            <a:ext cx="8286808" cy="1754326"/>
          </a:xfrm>
          <a:prstGeom prst="rect">
            <a:avLst/>
          </a:prstGeom>
          <a:ln>
            <a:solidFill>
              <a:schemeClr val="accent1"/>
            </a:solidFill>
          </a:ln>
        </p:spPr>
        <p:txBody>
          <a:bodyPr wrap="square">
            <a:spAutoFit/>
          </a:bodyPr>
          <a:lstStyle/>
          <a:p>
            <a:pPr algn="just">
              <a:buNone/>
            </a:pPr>
            <a:r>
              <a:rPr lang="fr-FR" b="1" dirty="0" smtClean="0">
                <a:latin typeface="Times New Roman" pitchFamily="18" charset="0"/>
                <a:cs typeface="Times New Roman" pitchFamily="18" charset="0"/>
              </a:rPr>
              <a:t>Phase de maturation: (à partir de 9</a:t>
            </a:r>
            <a:r>
              <a:rPr lang="fr-FR" b="1" baseline="30000" dirty="0" smtClean="0">
                <a:latin typeface="Times New Roman" pitchFamily="18" charset="0"/>
                <a:cs typeface="Times New Roman" pitchFamily="18" charset="0"/>
              </a:rPr>
              <a:t>ème</a:t>
            </a:r>
            <a:r>
              <a:rPr lang="fr-FR" b="1" dirty="0" smtClean="0">
                <a:latin typeface="Times New Roman" pitchFamily="18" charset="0"/>
                <a:cs typeface="Times New Roman" pitchFamily="18" charset="0"/>
              </a:rPr>
              <a:t> jour)</a:t>
            </a:r>
          </a:p>
          <a:p>
            <a:pPr algn="just">
              <a:buNone/>
            </a:pPr>
            <a:r>
              <a:rPr lang="fr-FR" dirty="0" smtClean="0">
                <a:latin typeface="Times New Roman" pitchFamily="18" charset="0"/>
                <a:cs typeface="Times New Roman" pitchFamily="18" charset="0"/>
              </a:rPr>
              <a:t>Correspond à la formation d’une nouvelle matrice de collagène et un remodelage fonctionnel des tissus.</a:t>
            </a:r>
          </a:p>
          <a:p>
            <a:pPr algn="just">
              <a:buNone/>
            </a:pPr>
            <a:r>
              <a:rPr lang="fr-FR" dirty="0" smtClean="0">
                <a:latin typeface="Times New Roman" pitchFamily="18" charset="0"/>
                <a:cs typeface="Times New Roman" pitchFamily="18" charset="0"/>
              </a:rPr>
              <a:t>Les études s’accordent pour constater au  bout de 14 jours une  attache  physique fonctionnelle des fibres de collagène  néoformées à la dentine.</a:t>
            </a:r>
          </a:p>
          <a:p>
            <a:pPr algn="just">
              <a:buNone/>
            </a:pPr>
            <a:r>
              <a:rPr lang="fr-FR" dirty="0" smtClean="0">
                <a:latin typeface="Times New Roman" pitchFamily="18" charset="0"/>
                <a:cs typeface="Times New Roman" pitchFamily="18" charset="0"/>
              </a:rPr>
              <a:t>La plaie est macroscopiquement normale à 30 jours.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B60154CE-373F-4A12-9451-BDEE036DC02A}" type="slidenum">
              <a:rPr lang="fr-FR" smtClean="0"/>
              <a:pPr/>
              <a:t>19</a:t>
            </a:fld>
            <a:endParaRPr lang="fr-FR"/>
          </a:p>
        </p:txBody>
      </p:sp>
      <p:sp>
        <p:nvSpPr>
          <p:cNvPr id="7" name="Rectangle 6"/>
          <p:cNvSpPr/>
          <p:nvPr/>
        </p:nvSpPr>
        <p:spPr>
          <a:xfrm>
            <a:off x="428596" y="1500174"/>
            <a:ext cx="8286808" cy="3139321"/>
          </a:xfrm>
          <a:prstGeom prst="rect">
            <a:avLst/>
          </a:prstGeom>
        </p:spPr>
        <p:txBody>
          <a:bodyPr wrap="square">
            <a:spAutoFit/>
          </a:bodyPr>
          <a:lstStyle/>
          <a:p>
            <a:pPr lvl="0" algn="just" fontAlgn="base"/>
            <a:r>
              <a:rPr lang="fr-FR" b="1" dirty="0" smtClean="0">
                <a:latin typeface="Times New Roman" pitchFamily="18" charset="0"/>
                <a:ea typeface="Times New Roman" pitchFamily="18" charset="0"/>
                <a:cs typeface="Times New Roman" pitchFamily="18" charset="0"/>
                <a:sym typeface="Symbol" pitchFamily="18" charset="2"/>
              </a:rPr>
              <a:t>b- </a:t>
            </a:r>
            <a:r>
              <a:rPr lang="fr-FR" b="1" dirty="0" smtClean="0">
                <a:latin typeface="Times New Roman" pitchFamily="18" charset="0"/>
                <a:ea typeface="Times New Roman" pitchFamily="18" charset="0"/>
                <a:cs typeface="Times New Roman" pitchFamily="18" charset="0"/>
              </a:rPr>
              <a:t>Réparation épithéliale : </a:t>
            </a:r>
            <a:endParaRPr lang="fr-FR" b="1" dirty="0" smtClean="0">
              <a:latin typeface="Times New Roman" pitchFamily="18" charset="0"/>
              <a:cs typeface="Times New Roman" pitchFamily="18" charset="0"/>
              <a:sym typeface="Symbol" pitchFamily="18" charset="2"/>
            </a:endParaRPr>
          </a:p>
          <a:p>
            <a:pPr lvl="0" algn="just" eaLnBrk="0" fontAlgn="base" hangingPunct="0"/>
            <a:endParaRPr lang="fr-FR" dirty="0" smtClean="0">
              <a:latin typeface="Times New Roman" pitchFamily="18" charset="0"/>
              <a:ea typeface="Times New Roman" pitchFamily="18" charset="0"/>
              <a:cs typeface="Times New Roman" pitchFamily="18" charset="0"/>
              <a:sym typeface="Symbol" pitchFamily="18" charset="2"/>
            </a:endParaRPr>
          </a:p>
          <a:p>
            <a:pPr lvl="0" algn="just" eaLnBrk="0" fontAlgn="base" hangingPunct="0"/>
            <a:r>
              <a:rPr lang="fr-FR" dirty="0" smtClean="0">
                <a:latin typeface="Times New Roman" pitchFamily="18" charset="0"/>
                <a:ea typeface="Times New Roman" pitchFamily="18" charset="0"/>
                <a:cs typeface="Times New Roman" pitchFamily="18" charset="0"/>
                <a:sym typeface="Symbol" pitchFamily="18" charset="2"/>
              </a:rPr>
              <a:t>Se caractérise par 3 phénomènes : </a:t>
            </a:r>
            <a:r>
              <a:rPr lang="fr-FR" b="1" dirty="0" smtClean="0">
                <a:latin typeface="Times New Roman" pitchFamily="18" charset="0"/>
                <a:ea typeface="Times New Roman" pitchFamily="18" charset="0"/>
                <a:cs typeface="Times New Roman" pitchFamily="18" charset="0"/>
                <a:sym typeface="Symbol" pitchFamily="18" charset="2"/>
              </a:rPr>
              <a:t>différenciation, prolifération et migration</a:t>
            </a:r>
            <a:r>
              <a:rPr lang="fr-FR" dirty="0" smtClean="0">
                <a:latin typeface="Times New Roman" pitchFamily="18" charset="0"/>
                <a:ea typeface="Times New Roman" pitchFamily="18" charset="0"/>
                <a:cs typeface="Times New Roman" pitchFamily="18" charset="0"/>
                <a:sym typeface="Symbol" pitchFamily="18" charset="2"/>
              </a:rPr>
              <a:t> cellulaire.</a:t>
            </a:r>
            <a:endParaRPr lang="fr-FR" dirty="0" smtClean="0">
              <a:latin typeface="Times New Roman" pitchFamily="18" charset="0"/>
              <a:cs typeface="Times New Roman" pitchFamily="18" charset="0"/>
              <a:sym typeface="Symbol" pitchFamily="18" charset="2"/>
            </a:endParaRPr>
          </a:p>
          <a:p>
            <a:pPr lvl="0" algn="just" eaLnBrk="0" fontAlgn="base" hangingPunct="0"/>
            <a:r>
              <a:rPr lang="fr-FR" dirty="0" smtClean="0">
                <a:latin typeface="Times New Roman" pitchFamily="18" charset="0"/>
                <a:ea typeface="Times New Roman" pitchFamily="18" charset="0"/>
                <a:cs typeface="Times New Roman" pitchFamily="18" charset="0"/>
                <a:sym typeface="Symbol" pitchFamily="18" charset="2"/>
              </a:rPr>
              <a:t>Après la phase inflammatoire qui met en route la réparation, les cellules épithéliale situées sur les bords de la zone lésée se superposent les unes sur les autres et commencent à migrer.</a:t>
            </a:r>
            <a:endParaRPr lang="fr-FR" dirty="0" smtClean="0">
              <a:latin typeface="Times New Roman" pitchFamily="18" charset="0"/>
              <a:cs typeface="Times New Roman" pitchFamily="18" charset="0"/>
            </a:endParaRPr>
          </a:p>
          <a:p>
            <a:pPr lvl="0" algn="just">
              <a:defRPr/>
            </a:pPr>
            <a:r>
              <a:rPr lang="fr-FR" dirty="0" smtClean="0">
                <a:latin typeface="Times New Roman" pitchFamily="18" charset="0"/>
                <a:cs typeface="Times New Roman" pitchFamily="18" charset="0"/>
              </a:rPr>
              <a:t>La migration des cellules épithéliales en direction apicale va donner un long épithélium de jonction.</a:t>
            </a:r>
          </a:p>
          <a:p>
            <a:pPr lvl="0" algn="just">
              <a:defRPr/>
            </a:pPr>
            <a:r>
              <a:rPr lang="fr-FR" dirty="0" smtClean="0">
                <a:latin typeface="Times New Roman" pitchFamily="18" charset="0"/>
                <a:cs typeface="Times New Roman" pitchFamily="18" charset="0"/>
              </a:rPr>
              <a:t>Ce dernier doit donc être considéré comme un événement naturel de cicatrisation du système d’attache.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a:t>
            </a:fld>
            <a:endParaRPr lang="fr-FR"/>
          </a:p>
        </p:txBody>
      </p:sp>
      <p:sp>
        <p:nvSpPr>
          <p:cNvPr id="6" name="Rectangle 5"/>
          <p:cNvSpPr/>
          <p:nvPr/>
        </p:nvSpPr>
        <p:spPr>
          <a:xfrm>
            <a:off x="785786" y="335846"/>
            <a:ext cx="7858180" cy="5355312"/>
          </a:xfrm>
          <a:prstGeom prst="rect">
            <a:avLst/>
          </a:prstGeom>
        </p:spPr>
        <p:txBody>
          <a:bodyPr wrap="square">
            <a:spAutoFit/>
          </a:bodyPr>
          <a:lstStyle/>
          <a:p>
            <a:pPr>
              <a:buNone/>
            </a:pPr>
            <a:r>
              <a:rPr lang="fr-FR" b="1" i="1" dirty="0" smtClean="0">
                <a:latin typeface="Times New Roman" pitchFamily="18" charset="0"/>
                <a:cs typeface="Times New Roman" pitchFamily="18" charset="0"/>
              </a:rPr>
              <a:t>Le plan</a:t>
            </a:r>
          </a:p>
          <a:p>
            <a:pPr>
              <a:buNone/>
            </a:pPr>
            <a:endParaRPr lang="fr-FR" b="1" dirty="0" smtClean="0">
              <a:latin typeface="Times New Roman" pitchFamily="18" charset="0"/>
              <a:cs typeface="Times New Roman" pitchFamily="18" charset="0"/>
            </a:endParaRPr>
          </a:p>
          <a:p>
            <a:pPr marL="457200" indent="-457200">
              <a:buAutoNum type="arabicPeriod"/>
            </a:pPr>
            <a:r>
              <a:rPr lang="fr-FR" dirty="0" smtClean="0">
                <a:latin typeface="Times New Roman" pitchFamily="18" charset="0"/>
                <a:cs typeface="Times New Roman" pitchFamily="18" charset="0"/>
              </a:rPr>
              <a:t>Introduction </a:t>
            </a:r>
          </a:p>
          <a:p>
            <a:pPr marL="457200" indent="-457200">
              <a:buAutoNum type="arabicPeriod"/>
            </a:pPr>
            <a:r>
              <a:rPr lang="fr-FR" dirty="0" smtClean="0">
                <a:latin typeface="Times New Roman" pitchFamily="18" charset="0"/>
                <a:cs typeface="Times New Roman" pitchFamily="18" charset="0"/>
              </a:rPr>
              <a:t>2. Terminologie</a:t>
            </a:r>
          </a:p>
          <a:p>
            <a:pPr lvl="1">
              <a:buNone/>
            </a:pPr>
            <a:r>
              <a:rPr lang="fr-FR" dirty="0" smtClean="0">
                <a:latin typeface="Times New Roman" pitchFamily="18" charset="0"/>
                <a:cs typeface="Times New Roman" pitchFamily="18" charset="0"/>
              </a:rPr>
              <a:t>2.1 La réparation</a:t>
            </a:r>
          </a:p>
          <a:p>
            <a:pPr lvl="1">
              <a:buNone/>
            </a:pPr>
            <a:r>
              <a:rPr lang="fr-FR" dirty="0" smtClean="0">
                <a:latin typeface="Times New Roman" pitchFamily="18" charset="0"/>
                <a:cs typeface="Times New Roman" pitchFamily="18" charset="0"/>
              </a:rPr>
              <a:t>2.2 La </a:t>
            </a:r>
            <a:r>
              <a:rPr lang="fr-FR" dirty="0" err="1" smtClean="0">
                <a:latin typeface="Times New Roman" pitchFamily="18" charset="0"/>
                <a:cs typeface="Times New Roman" pitchFamily="18" charset="0"/>
              </a:rPr>
              <a:t>réattache</a:t>
            </a:r>
            <a:endParaRPr lang="fr-FR" dirty="0" smtClean="0">
              <a:latin typeface="Times New Roman" pitchFamily="18" charset="0"/>
              <a:cs typeface="Times New Roman" pitchFamily="18" charset="0"/>
            </a:endParaRPr>
          </a:p>
          <a:p>
            <a:pPr lvl="1">
              <a:buNone/>
            </a:pPr>
            <a:r>
              <a:rPr lang="fr-FR" dirty="0" smtClean="0">
                <a:latin typeface="Times New Roman" pitchFamily="18" charset="0"/>
                <a:cs typeface="Times New Roman" pitchFamily="18" charset="0"/>
              </a:rPr>
              <a:t>2.3 La nouvelle attache</a:t>
            </a:r>
          </a:p>
          <a:p>
            <a:pPr lvl="1">
              <a:buNone/>
            </a:pPr>
            <a:r>
              <a:rPr lang="fr-FR" dirty="0" smtClean="0">
                <a:latin typeface="Times New Roman" pitchFamily="18" charset="0"/>
                <a:cs typeface="Times New Roman" pitchFamily="18" charset="0"/>
              </a:rPr>
              <a:t>2.4 La régénération</a:t>
            </a:r>
          </a:p>
          <a:p>
            <a:pPr lvl="1">
              <a:buNone/>
            </a:pPr>
            <a:r>
              <a:rPr lang="fr-FR" dirty="0" smtClean="0">
                <a:latin typeface="Times New Roman" pitchFamily="18" charset="0"/>
                <a:cs typeface="Times New Roman" pitchFamily="18" charset="0"/>
              </a:rPr>
              <a:t>2.5. La plaie </a:t>
            </a:r>
          </a:p>
          <a:p>
            <a:pPr marL="0" lvl="1">
              <a:buNone/>
            </a:pPr>
            <a:r>
              <a:rPr lang="fr-FR" dirty="0" smtClean="0">
                <a:latin typeface="Times New Roman" pitchFamily="18" charset="0"/>
                <a:cs typeface="Times New Roman" pitchFamily="18" charset="0"/>
              </a:rPr>
              <a:t>3. Définition de la cicatrisation</a:t>
            </a:r>
          </a:p>
          <a:p>
            <a:pPr>
              <a:buNone/>
            </a:pPr>
            <a:r>
              <a:rPr lang="fr-FR" dirty="0" smtClean="0">
                <a:latin typeface="Times New Roman" pitchFamily="18" charset="0"/>
                <a:cs typeface="Times New Roman" pitchFamily="18" charset="0"/>
              </a:rPr>
              <a:t>4. Différents types de cicatrisation</a:t>
            </a:r>
          </a:p>
          <a:p>
            <a:pPr>
              <a:buNone/>
            </a:pPr>
            <a:r>
              <a:rPr lang="fr-FR" dirty="0" smtClean="0">
                <a:latin typeface="Times New Roman" pitchFamily="18" charset="0"/>
                <a:cs typeface="Times New Roman" pitchFamily="18" charset="0"/>
              </a:rPr>
              <a:t>5. Physiologie de la cicatrisation </a:t>
            </a:r>
          </a:p>
          <a:p>
            <a:pPr>
              <a:buNone/>
            </a:pPr>
            <a:r>
              <a:rPr lang="fr-FR" dirty="0" smtClean="0">
                <a:latin typeface="Times New Roman" pitchFamily="18" charset="0"/>
                <a:cs typeface="Times New Roman" pitchFamily="18" charset="0"/>
              </a:rPr>
              <a:t>6. But de la cicatrisation</a:t>
            </a:r>
          </a:p>
          <a:p>
            <a:pPr>
              <a:buNone/>
            </a:pPr>
            <a:r>
              <a:rPr lang="fr-FR" dirty="0" smtClean="0">
                <a:latin typeface="Times New Roman" pitchFamily="18" charset="0"/>
                <a:cs typeface="Times New Roman" pitchFamily="18" charset="0"/>
              </a:rPr>
              <a:t>7. Cicatrisation </a:t>
            </a:r>
            <a:r>
              <a:rPr lang="fr-FR" dirty="0" smtClean="0">
                <a:latin typeface="Times New Roman" pitchFamily="18" charset="0"/>
                <a:ea typeface="Times New Roman" pitchFamily="18" charset="0"/>
                <a:cs typeface="Times New Roman" pitchFamily="18" charset="0"/>
              </a:rPr>
              <a:t>parodontale :</a:t>
            </a:r>
          </a:p>
          <a:p>
            <a:pPr>
              <a:buNone/>
            </a:pPr>
            <a:r>
              <a:rPr lang="fr-FR" dirty="0" smtClean="0">
                <a:latin typeface="Times New Roman" pitchFamily="18" charset="0"/>
                <a:ea typeface="Times New Roman" pitchFamily="18" charset="0"/>
                <a:cs typeface="Times New Roman" pitchFamily="18" charset="0"/>
              </a:rPr>
              <a:t>8. Facteurs affectant la cicatrisation</a:t>
            </a:r>
          </a:p>
          <a:p>
            <a:pPr>
              <a:buNone/>
            </a:pPr>
            <a:r>
              <a:rPr lang="fr-FR" dirty="0" smtClean="0">
                <a:latin typeface="Times New Roman" pitchFamily="18" charset="0"/>
                <a:cs typeface="Times New Roman" pitchFamily="18" charset="0"/>
              </a:rPr>
              <a:t>9. La cicatrisation parodontale post-thérapeutique</a:t>
            </a:r>
            <a:r>
              <a:rPr lang="fr-FR" b="1" dirty="0" smtClean="0">
                <a:latin typeface="Times New Roman" pitchFamily="18" charset="0"/>
                <a:cs typeface="Times New Roman" pitchFamily="18" charset="0"/>
              </a:rPr>
              <a:t> </a:t>
            </a:r>
          </a:p>
          <a:p>
            <a:pPr marL="400050" indent="-400050">
              <a:buNone/>
            </a:pPr>
            <a:r>
              <a:rPr lang="fr-FR" dirty="0" smtClean="0">
                <a:latin typeface="Times New Roman" pitchFamily="18" charset="0"/>
                <a:cs typeface="Times New Roman" pitchFamily="18" charset="0"/>
              </a:rPr>
              <a:t>10. la cicatrisation pathologique</a:t>
            </a:r>
          </a:p>
          <a:p>
            <a:pPr marL="400050" indent="-400050">
              <a:buNone/>
            </a:pPr>
            <a:r>
              <a:rPr lang="fr-FR" dirty="0" smtClean="0">
                <a:latin typeface="Times New Roman" pitchFamily="18" charset="0"/>
                <a:cs typeface="Times New Roman" pitchFamily="18" charset="0"/>
              </a:rPr>
              <a:t>11. Impératifs d’une cicatrisation optimale</a:t>
            </a:r>
          </a:p>
          <a:p>
            <a:pPr lvl="0" eaLnBrk="0" fontAlgn="base" hangingPunct="0">
              <a:spcBef>
                <a:spcPct val="0"/>
              </a:spcBef>
              <a:spcAft>
                <a:spcPct val="0"/>
              </a:spcAft>
              <a:buNone/>
            </a:pPr>
            <a:r>
              <a:rPr lang="fr-FR" dirty="0" smtClean="0">
                <a:latin typeface="Times New Roman" pitchFamily="18" charset="0"/>
                <a:ea typeface="Times New Roman" pitchFamily="18" charset="0"/>
                <a:cs typeface="Times New Roman" pitchFamily="18" charset="0"/>
              </a:rPr>
              <a:t>Conclusion</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20</a:t>
            </a:fld>
            <a:endParaRPr lang="fr-FR"/>
          </a:p>
        </p:txBody>
      </p:sp>
      <p:sp>
        <p:nvSpPr>
          <p:cNvPr id="6" name="Rectangle 5"/>
          <p:cNvSpPr/>
          <p:nvPr/>
        </p:nvSpPr>
        <p:spPr>
          <a:xfrm>
            <a:off x="500034" y="571480"/>
            <a:ext cx="8286808" cy="2031325"/>
          </a:xfrm>
          <a:prstGeom prst="rect">
            <a:avLst/>
          </a:prstGeom>
          <a:ln>
            <a:solidFill>
              <a:schemeClr val="accent2"/>
            </a:solidFill>
          </a:ln>
        </p:spPr>
        <p:txBody>
          <a:bodyPr wrap="square">
            <a:spAutoFit/>
          </a:bodyPr>
          <a:lstStyle/>
          <a:p>
            <a:pPr algn="just">
              <a:buFont typeface="Wingdings" pitchFamily="2" charset="2"/>
              <a:buChar char="Ø"/>
            </a:pPr>
            <a:r>
              <a:rPr lang="fr-FR" b="1" dirty="0" smtClean="0">
                <a:latin typeface="Times New Roman" pitchFamily="18" charset="0"/>
                <a:cs typeface="Times New Roman" pitchFamily="18" charset="0"/>
              </a:rPr>
              <a:t> La cicatrisation par seconde intention:</a:t>
            </a:r>
          </a:p>
          <a:p>
            <a:pPr algn="just" fontAlgn="base"/>
            <a:endParaRPr lang="fr-FR" dirty="0" smtClean="0">
              <a:latin typeface="Times New Roman" pitchFamily="18" charset="0"/>
              <a:ea typeface="Times New Roman" pitchFamily="18" charset="0"/>
              <a:cs typeface="Times New Roman" pitchFamily="18" charset="0"/>
            </a:endParaRPr>
          </a:p>
          <a:p>
            <a:pPr algn="just" fontAlgn="base"/>
            <a:r>
              <a:rPr lang="fr-FR" dirty="0" smtClean="0">
                <a:latin typeface="Times New Roman" pitchFamily="18" charset="0"/>
                <a:ea typeface="Times New Roman" pitchFamily="18" charset="0"/>
                <a:cs typeface="Times New Roman" pitchFamily="18" charset="0"/>
              </a:rPr>
              <a:t>La cicatrisation est dite de second intention lorsque les deux  berges de la plaie ne peuvent pas être </a:t>
            </a:r>
            <a:r>
              <a:rPr lang="fr-FR" dirty="0" err="1" smtClean="0">
                <a:latin typeface="Times New Roman" pitchFamily="18" charset="0"/>
                <a:ea typeface="Times New Roman" pitchFamily="18" charset="0"/>
                <a:cs typeface="Times New Roman" pitchFamily="18" charset="0"/>
              </a:rPr>
              <a:t>coaptées</a:t>
            </a:r>
            <a:r>
              <a:rPr lang="fr-FR" dirty="0" smtClean="0">
                <a:latin typeface="Times New Roman" pitchFamily="18" charset="0"/>
                <a:ea typeface="Times New Roman" pitchFamily="18" charset="0"/>
                <a:cs typeface="Times New Roman" pitchFamily="18" charset="0"/>
              </a:rPr>
              <a:t> et qu’une  quantité importante de tissu a été détruite, c’est le cas après : </a:t>
            </a:r>
          </a:p>
          <a:p>
            <a:pPr algn="just" fontAlgn="base"/>
            <a:r>
              <a:rPr lang="fr-FR" dirty="0" smtClean="0">
                <a:latin typeface="Times New Roman" pitchFamily="18" charset="0"/>
                <a:ea typeface="Times New Roman" pitchFamily="18" charset="0"/>
                <a:cs typeface="Times New Roman" pitchFamily="18" charset="0"/>
              </a:rPr>
              <a:t>une gingivectomie à </a:t>
            </a:r>
            <a:r>
              <a:rPr lang="fr-FR" dirty="0" err="1" smtClean="0">
                <a:latin typeface="Times New Roman" pitchFamily="18" charset="0"/>
                <a:ea typeface="Times New Roman" pitchFamily="18" charset="0"/>
                <a:cs typeface="Times New Roman" pitchFamily="18" charset="0"/>
              </a:rPr>
              <a:t>biesau</a:t>
            </a:r>
            <a:r>
              <a:rPr lang="fr-FR" dirty="0" smtClean="0">
                <a:latin typeface="Times New Roman" pitchFamily="18" charset="0"/>
                <a:ea typeface="Times New Roman" pitchFamily="18" charset="0"/>
                <a:cs typeface="Times New Roman" pitchFamily="18" charset="0"/>
              </a:rPr>
              <a:t> externe, opération  d’</a:t>
            </a:r>
            <a:r>
              <a:rPr lang="fr-FR" dirty="0" err="1" smtClean="0">
                <a:latin typeface="Times New Roman" pitchFamily="18" charset="0"/>
                <a:ea typeface="Times New Roman" pitchFamily="18" charset="0"/>
                <a:cs typeface="Times New Roman" pitchFamily="18" charset="0"/>
              </a:rPr>
              <a:t>approfondisment</a:t>
            </a:r>
            <a:r>
              <a:rPr lang="fr-FR" dirty="0" smtClean="0">
                <a:latin typeface="Times New Roman" pitchFamily="18" charset="0"/>
                <a:ea typeface="Times New Roman" pitchFamily="18" charset="0"/>
                <a:cs typeface="Times New Roman" pitchFamily="18" charset="0"/>
              </a:rPr>
              <a:t> vestibulaire, ou lorsque le tissu osseux est  laissé exposé après intervention à lambeau.</a:t>
            </a:r>
            <a:endParaRPr lang="fr-FR" dirty="0" smtClean="0">
              <a:latin typeface="Times New Roman" pitchFamily="18" charset="0"/>
              <a:cs typeface="Times New Roman" pitchFamily="18" charset="0"/>
            </a:endParaRPr>
          </a:p>
        </p:txBody>
      </p:sp>
      <p:sp>
        <p:nvSpPr>
          <p:cNvPr id="7" name="Rectangle 6"/>
          <p:cNvSpPr/>
          <p:nvPr/>
        </p:nvSpPr>
        <p:spPr>
          <a:xfrm>
            <a:off x="571472" y="3357562"/>
            <a:ext cx="8215370" cy="2031325"/>
          </a:xfrm>
          <a:prstGeom prst="rect">
            <a:avLst/>
          </a:prstGeom>
          <a:ln>
            <a:solidFill>
              <a:schemeClr val="accent2"/>
            </a:solidFill>
          </a:ln>
        </p:spPr>
        <p:txBody>
          <a:bodyPr wrap="square">
            <a:spAutoFit/>
          </a:bodyPr>
          <a:lstStyle/>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 Le tissu de granulation qui se forme est volumineux et l’épithélium doit le plus rapidement possible, couvrir la plaie par migration centripète (de la périphérie vers le centre).</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endParaRPr lang="fr-FR" dirty="0" smtClean="0">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  Même si la réaction inflammatoire procède par les mêmes mécanismes que ceux de la première intention, le temps de cicatrisation est plus long et la réaction inflammatoire plus intense car il existe de plus grandes quantités de fibrine et de tissu nécrotique. </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21</a:t>
            </a:fld>
            <a:endParaRPr lang="fr-FR"/>
          </a:p>
        </p:txBody>
      </p:sp>
      <p:sp>
        <p:nvSpPr>
          <p:cNvPr id="5" name="Rectangle 4"/>
          <p:cNvSpPr/>
          <p:nvPr/>
        </p:nvSpPr>
        <p:spPr>
          <a:xfrm>
            <a:off x="500034" y="1643050"/>
            <a:ext cx="8215370" cy="1477328"/>
          </a:xfrm>
          <a:prstGeom prst="rect">
            <a:avLst/>
          </a:prstGeom>
          <a:ln>
            <a:solidFill>
              <a:schemeClr val="accent2"/>
            </a:solidFill>
          </a:ln>
        </p:spPr>
        <p:txBody>
          <a:bodyPr wrap="square">
            <a:spAutoFit/>
          </a:bodyPr>
          <a:lstStyle/>
          <a:p>
            <a:pPr lvl="0" algn="just">
              <a:buNone/>
            </a:pPr>
            <a:r>
              <a:rPr lang="fr-FR" b="1" dirty="0" smtClean="0">
                <a:latin typeface="Times New Roman" pitchFamily="18" charset="0"/>
                <a:cs typeface="Times New Roman" pitchFamily="18" charset="0"/>
              </a:rPr>
              <a:t>a. Phase de comblement :</a:t>
            </a:r>
          </a:p>
          <a:p>
            <a:pPr algn="just">
              <a:buNone/>
            </a:pPr>
            <a:r>
              <a:rPr lang="fr-FR" dirty="0" smtClean="0">
                <a:latin typeface="Times New Roman" pitchFamily="18" charset="0"/>
                <a:cs typeface="Times New Roman" pitchFamily="18" charset="0"/>
              </a:rPr>
              <a:t>Débute par une réaction inflammatoire selon le même processus survenant au niveau de la muqueuse, la reconstruction du tissu lésé est due surtout à une prolifération des capillaires à partir du </a:t>
            </a:r>
            <a:r>
              <a:rPr lang="fr-FR" dirty="0" err="1" smtClean="0">
                <a:latin typeface="Times New Roman" pitchFamily="18" charset="0"/>
                <a:cs typeface="Times New Roman" pitchFamily="18" charset="0"/>
              </a:rPr>
              <a:t>desmodonte</a:t>
            </a:r>
            <a:r>
              <a:rPr lang="fr-FR" dirty="0" smtClean="0">
                <a:latin typeface="Times New Roman" pitchFamily="18" charset="0"/>
                <a:cs typeface="Times New Roman" pitchFamily="18" charset="0"/>
              </a:rPr>
              <a:t> et du chorion; induisant la formation d’un tissu </a:t>
            </a:r>
          </a:p>
          <a:p>
            <a:pPr algn="just">
              <a:buNone/>
            </a:pPr>
            <a:r>
              <a:rPr lang="fr-FR" dirty="0" smtClean="0">
                <a:latin typeface="Times New Roman" pitchFamily="18" charset="0"/>
                <a:cs typeface="Times New Roman" pitchFamily="18" charset="0"/>
              </a:rPr>
              <a:t>conjonctif jeune riche en fibroblastes qui subira des remaniements cicatriciels. </a:t>
            </a:r>
          </a:p>
        </p:txBody>
      </p:sp>
      <p:sp>
        <p:nvSpPr>
          <p:cNvPr id="6" name="Rectangle 5"/>
          <p:cNvSpPr/>
          <p:nvPr/>
        </p:nvSpPr>
        <p:spPr>
          <a:xfrm>
            <a:off x="500034" y="3214686"/>
            <a:ext cx="8143932" cy="1200329"/>
          </a:xfrm>
          <a:prstGeom prst="rect">
            <a:avLst/>
          </a:prstGeom>
          <a:ln>
            <a:solidFill>
              <a:schemeClr val="accent2"/>
            </a:solidFill>
          </a:ln>
        </p:spPr>
        <p:txBody>
          <a:bodyPr wrap="square">
            <a:spAutoFit/>
          </a:bodyPr>
          <a:lstStyle/>
          <a:p>
            <a:pPr lvl="0" algn="just">
              <a:buNone/>
            </a:pPr>
            <a:r>
              <a:rPr lang="fr-FR" b="1" dirty="0" smtClean="0">
                <a:latin typeface="Times New Roman" pitchFamily="18" charset="0"/>
                <a:cs typeface="Times New Roman" pitchFamily="18" charset="0"/>
              </a:rPr>
              <a:t>b- phase de résorption : </a:t>
            </a:r>
            <a:r>
              <a:rPr lang="fr-FR" dirty="0" smtClean="0">
                <a:latin typeface="Times New Roman" pitchFamily="18" charset="0"/>
                <a:cs typeface="Times New Roman" pitchFamily="18" charset="0"/>
              </a:rPr>
              <a:t>du 4</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au 7</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a:t>
            </a:r>
          </a:p>
          <a:p>
            <a:pPr algn="just">
              <a:buNone/>
            </a:pPr>
            <a:r>
              <a:rPr lang="fr-FR" dirty="0" smtClean="0">
                <a:latin typeface="Times New Roman" pitchFamily="18" charset="0"/>
                <a:cs typeface="Times New Roman" pitchFamily="18" charset="0"/>
              </a:rPr>
              <a:t>Les ostéoclastes multi nucléés adhère à la surface, forment des micro-chambres de résorption sous lesquelles la phase minérale  est dissoute par acidification, et la phase organique est mise à  nu, puis dégradée par des enzymes spécifiques. </a:t>
            </a:r>
          </a:p>
        </p:txBody>
      </p:sp>
      <p:sp>
        <p:nvSpPr>
          <p:cNvPr id="7" name="Rectangle 6"/>
          <p:cNvSpPr/>
          <p:nvPr/>
        </p:nvSpPr>
        <p:spPr>
          <a:xfrm>
            <a:off x="571472" y="428604"/>
            <a:ext cx="4572000" cy="646331"/>
          </a:xfrm>
          <a:prstGeom prst="rect">
            <a:avLst/>
          </a:prstGeom>
        </p:spPr>
        <p:txBody>
          <a:bodyPr>
            <a:spAutoFit/>
          </a:bodyPr>
          <a:lstStyle/>
          <a:p>
            <a:pPr algn="just">
              <a:buNone/>
            </a:pPr>
            <a:r>
              <a:rPr lang="fr-FR" b="1" dirty="0" smtClean="0">
                <a:solidFill>
                  <a:srgbClr val="FF0000"/>
                </a:solidFill>
                <a:latin typeface="Times New Roman" pitchFamily="18" charset="0"/>
                <a:cs typeface="Times New Roman" pitchFamily="18" charset="0"/>
              </a:rPr>
              <a:t>7.2  </a:t>
            </a:r>
            <a:r>
              <a:rPr lang="fr-FR" b="1" dirty="0" smtClean="0">
                <a:ln w="50800"/>
                <a:solidFill>
                  <a:srgbClr val="FF0000"/>
                </a:solidFill>
                <a:latin typeface="Times New Roman" pitchFamily="18" charset="0"/>
                <a:cs typeface="Times New Roman" pitchFamily="18" charset="0"/>
              </a:rPr>
              <a:t>Cicatrisation osseuse</a:t>
            </a:r>
          </a:p>
          <a:p>
            <a:pPr algn="just">
              <a:buNone/>
            </a:pPr>
            <a:r>
              <a:rPr lang="fr-FR" dirty="0" smtClean="0">
                <a:ln w="50800"/>
                <a:latin typeface="Times New Roman" pitchFamily="18" charset="0"/>
                <a:cs typeface="Times New Roman" pitchFamily="18" charset="0"/>
              </a:rPr>
              <a:t>Elle se déroule en 4 phases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22</a:t>
            </a:fld>
            <a:endParaRPr lang="fr-FR"/>
          </a:p>
        </p:txBody>
      </p:sp>
      <p:sp>
        <p:nvSpPr>
          <p:cNvPr id="5" name="Rectangle 4"/>
          <p:cNvSpPr/>
          <p:nvPr/>
        </p:nvSpPr>
        <p:spPr>
          <a:xfrm>
            <a:off x="285720" y="500042"/>
            <a:ext cx="8286808" cy="4247317"/>
          </a:xfrm>
          <a:prstGeom prst="rect">
            <a:avLst/>
          </a:prstGeom>
          <a:ln>
            <a:solidFill>
              <a:schemeClr val="accent2"/>
            </a:solidFill>
          </a:ln>
        </p:spPr>
        <p:txBody>
          <a:bodyPr wrap="square">
            <a:spAutoFit/>
          </a:bodyPr>
          <a:lstStyle/>
          <a:p>
            <a:pPr lvl="0" algn="just">
              <a:buNone/>
            </a:pPr>
            <a:r>
              <a:rPr lang="fr-FR" b="1" dirty="0" smtClean="0">
                <a:latin typeface="Times New Roman" pitchFamily="18" charset="0"/>
                <a:cs typeface="Times New Roman" pitchFamily="18" charset="0"/>
              </a:rPr>
              <a:t>c- Phase </a:t>
            </a:r>
            <a:r>
              <a:rPr lang="fr-FR" b="1" dirty="0" err="1" smtClean="0">
                <a:latin typeface="Times New Roman" pitchFamily="18" charset="0"/>
                <a:cs typeface="Times New Roman" pitchFamily="18" charset="0"/>
              </a:rPr>
              <a:t>ostéoblastique</a:t>
            </a:r>
            <a:r>
              <a:rPr lang="fr-FR" b="1"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du 7</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au 28</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a:t>
            </a:r>
          </a:p>
          <a:p>
            <a:pPr lvl="0"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Formation d’un os jeune aux systèmes haversiens en formation. </a:t>
            </a: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Au 14</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 - substances </a:t>
            </a:r>
            <a:r>
              <a:rPr lang="fr-FR" dirty="0" err="1" smtClean="0">
                <a:latin typeface="Times New Roman" pitchFamily="18" charset="0"/>
                <a:cs typeface="Times New Roman" pitchFamily="18" charset="0"/>
              </a:rPr>
              <a:t>ostéoide</a:t>
            </a:r>
            <a:r>
              <a:rPr lang="fr-FR" dirty="0" smtClean="0">
                <a:latin typeface="Times New Roman" pitchFamily="18" charset="0"/>
                <a:cs typeface="Times New Roman" pitchFamily="18" charset="0"/>
              </a:rPr>
              <a:t> macroscopiquement visible. </a:t>
            </a:r>
          </a:p>
          <a:p>
            <a:pPr algn="just">
              <a:buNone/>
            </a:pPr>
            <a:r>
              <a:rPr lang="fr-FR" dirty="0" smtClean="0">
                <a:latin typeface="Times New Roman" pitchFamily="18" charset="0"/>
                <a:cs typeface="Times New Roman" pitchFamily="18" charset="0"/>
              </a:rPr>
              <a:t>                       - os immature riche en insertion fibrillaire. </a:t>
            </a:r>
          </a:p>
          <a:p>
            <a:pPr algn="just">
              <a:buNone/>
            </a:pPr>
            <a:r>
              <a:rPr lang="fr-FR" dirty="0" smtClean="0">
                <a:latin typeface="Times New Roman" pitchFamily="18" charset="0"/>
                <a:cs typeface="Times New Roman" pitchFamily="18" charset="0"/>
              </a:rPr>
              <a:t>                       - nombreux ostéocytes. </a:t>
            </a:r>
          </a:p>
          <a:p>
            <a:pPr algn="just">
              <a:buNone/>
            </a:pPr>
            <a:r>
              <a:rPr lang="fr-FR" dirty="0" smtClean="0">
                <a:latin typeface="Times New Roman" pitchFamily="18" charset="0"/>
                <a:cs typeface="Times New Roman" pitchFamily="18" charset="0"/>
              </a:rPr>
              <a:t>                       - travées grêles plus ou moins anastomosées. </a:t>
            </a:r>
          </a:p>
          <a:p>
            <a:pPr algn="just">
              <a:buNone/>
            </a:pPr>
            <a:r>
              <a:rPr lang="fr-FR" dirty="0" smtClean="0">
                <a:latin typeface="Times New Roman" pitchFamily="18" charset="0"/>
                <a:cs typeface="Times New Roman" pitchFamily="18" charset="0"/>
              </a:rPr>
              <a:t>                       - substance osseuse, fibres de collagènes, ostéocytes.</a:t>
            </a: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Au 28</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 os néoformé, fibrillaire, disposé en  nodule autour d’un tissu richement vascularisé laissant présager la future structure </a:t>
            </a:r>
            <a:r>
              <a:rPr lang="fr-FR" dirty="0" err="1" smtClean="0">
                <a:latin typeface="Times New Roman" pitchFamily="18" charset="0"/>
                <a:cs typeface="Times New Roman" pitchFamily="18" charset="0"/>
              </a:rPr>
              <a:t>ostéonique</a:t>
            </a:r>
            <a:r>
              <a:rPr lang="fr-FR" dirty="0" smtClean="0">
                <a:latin typeface="Times New Roman" pitchFamily="18" charset="0"/>
                <a:cs typeface="Times New Roman" pitchFamily="18" charset="0"/>
              </a:rPr>
              <a:t>, c’est un os jeune aux systèmes haversiens en formation, on y rencontre des ostéocytes et de grandes cavités </a:t>
            </a:r>
            <a:r>
              <a:rPr lang="fr-FR" dirty="0" err="1" smtClean="0">
                <a:latin typeface="Times New Roman" pitchFamily="18" charset="0"/>
                <a:cs typeface="Times New Roman" pitchFamily="18" charset="0"/>
              </a:rPr>
              <a:t>ostéocytaires</a:t>
            </a:r>
            <a:r>
              <a:rPr lang="fr-FR" dirty="0" smtClean="0">
                <a:latin typeface="Times New Roman" pitchFamily="18" charset="0"/>
                <a:cs typeface="Times New Roman" pitchFamily="18" charset="0"/>
              </a:rPr>
              <a:t> à intense activité néo formatrice et un riche réseau vasculaire. Le rebord alvéolaire est tapissé d’ostéoblaste.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23</a:t>
            </a:fld>
            <a:endParaRPr lang="fr-FR"/>
          </a:p>
        </p:txBody>
      </p:sp>
      <p:sp>
        <p:nvSpPr>
          <p:cNvPr id="5" name="Rectangle 4"/>
          <p:cNvSpPr/>
          <p:nvPr/>
        </p:nvSpPr>
        <p:spPr>
          <a:xfrm>
            <a:off x="357158" y="1928802"/>
            <a:ext cx="8429684" cy="2308324"/>
          </a:xfrm>
          <a:prstGeom prst="rect">
            <a:avLst/>
          </a:prstGeom>
        </p:spPr>
        <p:txBody>
          <a:bodyPr wrap="square">
            <a:spAutoFit/>
          </a:bodyPr>
          <a:lstStyle/>
          <a:p>
            <a:pPr lvl="0" algn="just">
              <a:buNone/>
            </a:pPr>
            <a:r>
              <a:rPr lang="fr-FR" b="1" dirty="0" smtClean="0">
                <a:latin typeface="Times New Roman" pitchFamily="18" charset="0"/>
                <a:cs typeface="Times New Roman" pitchFamily="18" charset="0"/>
              </a:rPr>
              <a:t>d. Phase de maturation : </a:t>
            </a:r>
          </a:p>
          <a:p>
            <a:pPr lvl="0" algn="just">
              <a:buNone/>
            </a:pPr>
            <a:endParaRPr lang="fr-FR" b="1"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Se poursuit du 28</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au 126</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elle se poursuit même  pendant un an ; à partir du 28</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on aura une décroissance de la formation osseuse qui devient faible au 49</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et inexistante au 77</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a:t>
            </a:r>
          </a:p>
          <a:p>
            <a:pPr algn="just">
              <a:buNone/>
            </a:pPr>
            <a:r>
              <a:rPr lang="fr-FR" dirty="0" smtClean="0">
                <a:latin typeface="Times New Roman" pitchFamily="18" charset="0"/>
                <a:cs typeface="Times New Roman" pitchFamily="18" charset="0"/>
              </a:rPr>
              <a:t>Du 49</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au 6</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mois :  </a:t>
            </a:r>
          </a:p>
          <a:p>
            <a:pPr algn="just">
              <a:buNone/>
            </a:pPr>
            <a:r>
              <a:rPr lang="fr-FR" dirty="0" smtClean="0">
                <a:latin typeface="Times New Roman" pitchFamily="18" charset="0"/>
                <a:cs typeface="Times New Roman" pitchFamily="18" charset="0"/>
              </a:rPr>
              <a:t> - transformation de l’os néoformé immature en os définitif mature. </a:t>
            </a:r>
          </a:p>
          <a:p>
            <a:pPr algn="just">
              <a:buNone/>
            </a:pPr>
            <a:r>
              <a:rPr lang="fr-FR" dirty="0" smtClean="0">
                <a:latin typeface="Times New Roman" pitchFamily="18" charset="0"/>
                <a:cs typeface="Times New Roman" pitchFamily="18" charset="0"/>
              </a:rPr>
              <a:t> - l’os compact prend l’aspect d’un os haversien au 77</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jour (ébauche de corticale)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24</a:t>
            </a:fld>
            <a:endParaRPr lang="fr-FR"/>
          </a:p>
        </p:txBody>
      </p:sp>
      <p:sp>
        <p:nvSpPr>
          <p:cNvPr id="5" name="Rectangle 4"/>
          <p:cNvSpPr/>
          <p:nvPr/>
        </p:nvSpPr>
        <p:spPr>
          <a:xfrm>
            <a:off x="357158" y="714356"/>
            <a:ext cx="8215370" cy="1477328"/>
          </a:xfrm>
          <a:prstGeom prst="rect">
            <a:avLst/>
          </a:prstGeom>
        </p:spPr>
        <p:txBody>
          <a:bodyPr wrap="square">
            <a:spAutoFit/>
          </a:bodyPr>
          <a:lstStyle/>
          <a:p>
            <a:pPr algn="just">
              <a:buNone/>
            </a:pPr>
            <a:r>
              <a:rPr lang="fr-FR" b="1" dirty="0" smtClean="0">
                <a:solidFill>
                  <a:srgbClr val="FF0000"/>
                </a:solidFill>
                <a:latin typeface="Times New Roman" pitchFamily="18" charset="0"/>
                <a:cs typeface="Times New Roman" pitchFamily="18" charset="0"/>
              </a:rPr>
              <a:t>7.3  C</a:t>
            </a:r>
            <a:r>
              <a:rPr lang="fr-FR" b="1" dirty="0" smtClean="0">
                <a:ln w="50800"/>
                <a:solidFill>
                  <a:srgbClr val="FF0000"/>
                </a:solidFill>
                <a:latin typeface="Times New Roman" pitchFamily="18" charset="0"/>
                <a:cs typeface="Times New Roman" pitchFamily="18" charset="0"/>
              </a:rPr>
              <a:t>icatrisation </a:t>
            </a:r>
            <a:r>
              <a:rPr lang="fr-FR" b="1" dirty="0" err="1" smtClean="0">
                <a:solidFill>
                  <a:srgbClr val="FF0000"/>
                </a:solidFill>
                <a:latin typeface="Times New Roman" pitchFamily="18" charset="0"/>
                <a:cs typeface="Times New Roman" pitchFamily="18" charset="0"/>
              </a:rPr>
              <a:t>desmodontale</a:t>
            </a:r>
            <a:r>
              <a:rPr lang="fr-FR" b="1" dirty="0" smtClean="0">
                <a:solidFill>
                  <a:srgbClr val="FF0000"/>
                </a:solidFill>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Au niveau </a:t>
            </a:r>
            <a:r>
              <a:rPr lang="fr-FR" dirty="0" err="1" smtClean="0">
                <a:latin typeface="Times New Roman" pitchFamily="18" charset="0"/>
                <a:cs typeface="Times New Roman" pitchFamily="18" charset="0"/>
              </a:rPr>
              <a:t>desmodontal</a:t>
            </a:r>
            <a:r>
              <a:rPr lang="fr-FR" dirty="0" smtClean="0">
                <a:latin typeface="Times New Roman" pitchFamily="18" charset="0"/>
                <a:cs typeface="Times New Roman" pitchFamily="18" charset="0"/>
              </a:rPr>
              <a:t>, le ré attachement ne peut avoir lieu qu'en dessous de l'épithélium </a:t>
            </a:r>
            <a:r>
              <a:rPr lang="fr-FR" dirty="0" err="1" smtClean="0">
                <a:latin typeface="Times New Roman" pitchFamily="18" charset="0"/>
                <a:cs typeface="Times New Roman" pitchFamily="18" charset="0"/>
              </a:rPr>
              <a:t>jonctionnel</a:t>
            </a:r>
            <a:r>
              <a:rPr lang="fr-FR" dirty="0" smtClean="0">
                <a:latin typeface="Times New Roman" pitchFamily="18" charset="0"/>
                <a:cs typeface="Times New Roman" pitchFamily="18" charset="0"/>
              </a:rPr>
              <a:t> (où persistent des fibres et du cément sain). sauf si le praticien applique les techniques de RTG (régénération tissulaire guidée) et de ROG (régénération osseuse guidée) permettant une cicatrisation </a:t>
            </a:r>
            <a:r>
              <a:rPr lang="fr-FR" dirty="0" err="1" smtClean="0">
                <a:latin typeface="Times New Roman" pitchFamily="18" charset="0"/>
                <a:cs typeface="Times New Roman" pitchFamily="18" charset="0"/>
              </a:rPr>
              <a:t>desmodontale</a:t>
            </a:r>
            <a:r>
              <a:rPr lang="fr-FR" dirty="0" smtClean="0">
                <a:latin typeface="Times New Roman" pitchFamily="18" charset="0"/>
                <a:cs typeface="Times New Roman" pitchFamily="18" charset="0"/>
              </a:rPr>
              <a:t> optimale.</a:t>
            </a:r>
            <a:endParaRPr lang="fr-FR" dirty="0">
              <a:latin typeface="Times New Roman" pitchFamily="18" charset="0"/>
              <a:cs typeface="Times New Roman" pitchFamily="18" charset="0"/>
            </a:endParaRPr>
          </a:p>
        </p:txBody>
      </p:sp>
      <p:sp>
        <p:nvSpPr>
          <p:cNvPr id="6" name="Rectangle 5"/>
          <p:cNvSpPr/>
          <p:nvPr/>
        </p:nvSpPr>
        <p:spPr>
          <a:xfrm>
            <a:off x="428596" y="3286124"/>
            <a:ext cx="8215370" cy="2031325"/>
          </a:xfrm>
          <a:prstGeom prst="rect">
            <a:avLst/>
          </a:prstGeom>
        </p:spPr>
        <p:txBody>
          <a:bodyPr wrap="square">
            <a:spAutoFit/>
          </a:bodyPr>
          <a:lstStyle/>
          <a:p>
            <a:pPr lvl="0" algn="just"/>
            <a:r>
              <a:rPr lang="fr-FR" b="1" dirty="0" smtClean="0">
                <a:solidFill>
                  <a:srgbClr val="FF0000"/>
                </a:solidFill>
                <a:latin typeface="Times New Roman" pitchFamily="18" charset="0"/>
                <a:cs typeface="Times New Roman" pitchFamily="18" charset="0"/>
              </a:rPr>
              <a:t>7.4  C</a:t>
            </a:r>
            <a:r>
              <a:rPr lang="fr-FR" b="1" dirty="0" smtClean="0">
                <a:ln w="50800"/>
                <a:solidFill>
                  <a:srgbClr val="FF0000"/>
                </a:solidFill>
                <a:latin typeface="Times New Roman" pitchFamily="18" charset="0"/>
                <a:cs typeface="Times New Roman" pitchFamily="18" charset="0"/>
              </a:rPr>
              <a:t>icatrisation </a:t>
            </a:r>
            <a:r>
              <a:rPr lang="fr-FR" b="1" dirty="0" err="1" smtClean="0">
                <a:solidFill>
                  <a:srgbClr val="FF0000"/>
                </a:solidFill>
                <a:latin typeface="Times New Roman" pitchFamily="18" charset="0"/>
                <a:cs typeface="Times New Roman" pitchFamily="18" charset="0"/>
              </a:rPr>
              <a:t>cémentaire</a:t>
            </a:r>
            <a:r>
              <a:rPr lang="fr-FR" b="1" dirty="0" smtClean="0">
                <a:solidFill>
                  <a:srgbClr val="FF0000"/>
                </a:solidFill>
                <a:latin typeface="Times New Roman" pitchFamily="18" charset="0"/>
                <a:cs typeface="Times New Roman" pitchFamily="18" charset="0"/>
              </a:rPr>
              <a:t> :</a:t>
            </a:r>
          </a:p>
          <a:p>
            <a:pPr lvl="0" algn="just"/>
            <a:r>
              <a:rPr lang="fr-FR" dirty="0" smtClean="0">
                <a:latin typeface="Times New Roman" pitchFamily="18" charset="0"/>
                <a:cs typeface="Times New Roman" pitchFamily="18" charset="0"/>
              </a:rPr>
              <a:t>Au niveau </a:t>
            </a:r>
            <a:r>
              <a:rPr lang="fr-FR" dirty="0" err="1" smtClean="0">
                <a:latin typeface="Times New Roman" pitchFamily="18" charset="0"/>
                <a:cs typeface="Times New Roman" pitchFamily="18" charset="0"/>
              </a:rPr>
              <a:t>cémentaire</a:t>
            </a:r>
            <a:r>
              <a:rPr lang="fr-FR" dirty="0" smtClean="0">
                <a:latin typeface="Times New Roman" pitchFamily="18" charset="0"/>
                <a:cs typeface="Times New Roman" pitchFamily="18" charset="0"/>
              </a:rPr>
              <a:t>; le problème est plus complexe si les premiers traitements consistaient à éliminer le cément lésé de façon à mettre à nu la dentine saine ,c’est pourquoi les nouvelle techniques consistent à: soit l'exciser partiellement, soit le nettoyer par brossage léger ou avec des acides organiques faibles, soit lui faire subir une désinfection douce aux ammoniums quaternaires ou au chlorhydrate de tétracycline.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8596" y="214290"/>
            <a:ext cx="5929354" cy="1338828"/>
          </a:xfrm>
          <a:prstGeom prst="rect">
            <a:avLst/>
          </a:prstGeom>
        </p:spPr>
        <p:txBody>
          <a:bodyPr wrap="square">
            <a:spAutoFit/>
          </a:bodyPr>
          <a:lstStyle/>
          <a:p>
            <a:pPr>
              <a:lnSpc>
                <a:spcPct val="150000"/>
              </a:lnSpc>
              <a:buNone/>
            </a:pPr>
            <a:r>
              <a:rPr lang="fr-FR" b="1" dirty="0" smtClean="0">
                <a:solidFill>
                  <a:srgbClr val="FF0000"/>
                </a:solidFill>
                <a:latin typeface="Times New Roman" pitchFamily="18" charset="0"/>
                <a:ea typeface="Times New Roman" pitchFamily="18" charset="0"/>
                <a:cs typeface="Times New Roman" pitchFamily="18" charset="0"/>
              </a:rPr>
              <a:t>9. Facteurs affectant la cicatrisation</a:t>
            </a:r>
          </a:p>
          <a:p>
            <a:pPr>
              <a:lnSpc>
                <a:spcPct val="150000"/>
              </a:lnSpc>
            </a:pPr>
            <a:endParaRPr lang="fr-FR" b="1" dirty="0" smtClean="0">
              <a:solidFill>
                <a:srgbClr val="FF0000"/>
              </a:solidFill>
              <a:latin typeface="Times New Roman" pitchFamily="18" charset="0"/>
              <a:cs typeface="Times New Roman" pitchFamily="18" charset="0"/>
            </a:endParaRPr>
          </a:p>
          <a:p>
            <a:pPr>
              <a:lnSpc>
                <a:spcPct val="150000"/>
              </a:lnSpc>
            </a:pPr>
            <a:r>
              <a:rPr lang="fr-FR" b="1" dirty="0" smtClean="0">
                <a:solidFill>
                  <a:srgbClr val="FF0000"/>
                </a:solidFill>
                <a:latin typeface="Times New Roman" pitchFamily="18" charset="0"/>
                <a:cs typeface="Times New Roman" pitchFamily="18" charset="0"/>
              </a:rPr>
              <a:t>9.1 facteurs accélérant la cicatrisation:</a:t>
            </a:r>
            <a:endParaRPr lang="fr-FR" sz="2400" b="1" dirty="0" smtClean="0">
              <a:solidFill>
                <a:srgbClr val="FF0000"/>
              </a:solidFill>
              <a:ea typeface="Times New Roman" pitchFamily="18" charset="0"/>
              <a:cs typeface="Arial" pitchFamily="34" charset="0"/>
            </a:endParaRPr>
          </a:p>
        </p:txBody>
      </p:sp>
      <p:sp>
        <p:nvSpPr>
          <p:cNvPr id="10" name="Rectangle 9"/>
          <p:cNvSpPr/>
          <p:nvPr/>
        </p:nvSpPr>
        <p:spPr>
          <a:xfrm>
            <a:off x="285720" y="1816136"/>
            <a:ext cx="8496944" cy="3970318"/>
          </a:xfrm>
          <a:prstGeom prst="rect">
            <a:avLst/>
          </a:prstGeom>
        </p:spPr>
        <p:txBody>
          <a:bodyPr wrap="square">
            <a:spAutoFit/>
          </a:bodyPr>
          <a:lstStyle/>
          <a:p>
            <a:pPr algn="just" fontAlgn="base">
              <a:spcBef>
                <a:spcPct val="0"/>
              </a:spcBef>
              <a:spcAft>
                <a:spcPct val="0"/>
              </a:spcAft>
            </a:pPr>
            <a:r>
              <a:rPr lang="fr-FR" b="1" dirty="0" smtClean="0">
                <a:latin typeface="Times New Roman" pitchFamily="18" charset="0"/>
                <a:cs typeface="Times New Roman" pitchFamily="18" charset="0"/>
              </a:rPr>
              <a:t>A- facteurs de croissance:</a:t>
            </a:r>
          </a:p>
          <a:p>
            <a:pPr lvl="0" algn="just" fontAlgn="base">
              <a:spcBef>
                <a:spcPct val="0"/>
              </a:spcBef>
              <a:spcAft>
                <a:spcPct val="0"/>
              </a:spcAft>
              <a:buFont typeface="Arial" pitchFamily="34" charset="0"/>
              <a:buChar char="•"/>
            </a:pPr>
            <a:r>
              <a:rPr lang="fr-FR" dirty="0" err="1" smtClean="0">
                <a:solidFill>
                  <a:srgbClr val="CC0033"/>
                </a:solidFill>
                <a:latin typeface="Times New Roman" pitchFamily="18" charset="0"/>
                <a:ea typeface="Times New Roman" pitchFamily="18" charset="0"/>
                <a:cs typeface="Times New Roman" pitchFamily="18" charset="0"/>
              </a:rPr>
              <a:t>FGFb</a:t>
            </a:r>
            <a:r>
              <a:rPr lang="fr-FR" dirty="0" smtClean="0">
                <a:solidFill>
                  <a:srgbClr val="CC0033"/>
                </a:solidFill>
                <a:latin typeface="Times New Roman" pitchFamily="18" charset="0"/>
                <a:ea typeface="Times New Roman" pitchFamily="18" charset="0"/>
                <a:cs typeface="Times New Roman" pitchFamily="18" charset="0"/>
              </a:rPr>
              <a:t> :</a:t>
            </a:r>
          </a:p>
          <a:p>
            <a:pPr lvl="0" algn="just" fontAlgn="base">
              <a:spcBef>
                <a:spcPct val="0"/>
              </a:spcBef>
              <a:spcAft>
                <a:spcPct val="0"/>
              </a:spcAft>
            </a:pPr>
            <a:r>
              <a:rPr lang="fr-FR" dirty="0" smtClean="0">
                <a:solidFill>
                  <a:srgbClr val="000000"/>
                </a:solidFill>
                <a:latin typeface="Times New Roman" pitchFamily="18" charset="0"/>
                <a:ea typeface="Times New Roman" pitchFamily="18" charset="0"/>
                <a:cs typeface="Times New Roman" pitchFamily="18" charset="0"/>
              </a:rPr>
              <a:t> il induit et accroît la migration des cellules endothéliales, des cellules </a:t>
            </a:r>
            <a:r>
              <a:rPr lang="fr-FR" dirty="0" err="1" smtClean="0">
                <a:solidFill>
                  <a:srgbClr val="000000"/>
                </a:solidFill>
                <a:latin typeface="Times New Roman" pitchFamily="18" charset="0"/>
                <a:ea typeface="Times New Roman" pitchFamily="18" charset="0"/>
                <a:cs typeface="Times New Roman" pitchFamily="18" charset="0"/>
              </a:rPr>
              <a:t>desmodontales</a:t>
            </a:r>
            <a:r>
              <a:rPr lang="fr-FR" dirty="0" smtClean="0">
                <a:solidFill>
                  <a:srgbClr val="000000"/>
                </a:solidFill>
                <a:latin typeface="Times New Roman" pitchFamily="18" charset="0"/>
                <a:ea typeface="Times New Roman" pitchFamily="18" charset="0"/>
                <a:cs typeface="Times New Roman" pitchFamily="18" charset="0"/>
              </a:rPr>
              <a:t> (fibroblastes, pré-</a:t>
            </a:r>
            <a:r>
              <a:rPr lang="fr-FR" dirty="0" err="1" smtClean="0">
                <a:solidFill>
                  <a:srgbClr val="000000"/>
                </a:solidFill>
                <a:latin typeface="Times New Roman" pitchFamily="18" charset="0"/>
                <a:ea typeface="Times New Roman" pitchFamily="18" charset="0"/>
                <a:cs typeface="Times New Roman" pitchFamily="18" charset="0"/>
              </a:rPr>
              <a:t>cémentoblastes</a:t>
            </a:r>
            <a:r>
              <a:rPr lang="fr-FR" dirty="0" smtClean="0">
                <a:solidFill>
                  <a:srgbClr val="000000"/>
                </a:solidFill>
                <a:latin typeface="Times New Roman" pitchFamily="18" charset="0"/>
                <a:ea typeface="Times New Roman" pitchFamily="18" charset="0"/>
                <a:cs typeface="Times New Roman" pitchFamily="18" charset="0"/>
              </a:rPr>
              <a:t>, pré-ostéoblastes); il induit aussi la prolifération de structures semblables à des capillaires, in vitro.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lang="fr-FR" dirty="0" smtClean="0">
                <a:solidFill>
                  <a:srgbClr val="CC0033"/>
                </a:solidFill>
                <a:latin typeface="Times New Roman" pitchFamily="18" charset="0"/>
                <a:ea typeface="Times New Roman" pitchFamily="18" charset="0"/>
                <a:cs typeface="Times New Roman" pitchFamily="18" charset="0"/>
              </a:rPr>
              <a:t>PDGF :</a:t>
            </a:r>
          </a:p>
          <a:p>
            <a:pPr lvl="0" algn="just" eaLnBrk="0" fontAlgn="base" hangingPunct="0">
              <a:spcBef>
                <a:spcPct val="0"/>
              </a:spcBef>
              <a:spcAft>
                <a:spcPct val="0"/>
              </a:spcAft>
            </a:pPr>
            <a:r>
              <a:rPr lang="fr-FR" dirty="0" smtClean="0">
                <a:solidFill>
                  <a:srgbClr val="000000"/>
                </a:solidFill>
                <a:latin typeface="Times New Roman" pitchFamily="18" charset="0"/>
                <a:ea typeface="Times New Roman" pitchFamily="18" charset="0"/>
                <a:cs typeface="Times New Roman" pitchFamily="18" charset="0"/>
              </a:rPr>
              <a:t> il induit la multiplication active des fibroblastes, des cellules endothéliales et des </a:t>
            </a:r>
            <a:r>
              <a:rPr lang="fr-FR" dirty="0" err="1" smtClean="0">
                <a:solidFill>
                  <a:srgbClr val="000000"/>
                </a:solidFill>
                <a:latin typeface="Times New Roman" pitchFamily="18" charset="0"/>
                <a:ea typeface="Times New Roman" pitchFamily="18" charset="0"/>
                <a:cs typeface="Times New Roman" pitchFamily="18" charset="0"/>
              </a:rPr>
              <a:t>péricytes</a:t>
            </a:r>
            <a:r>
              <a:rPr lang="fr-FR" dirty="0" smtClean="0">
                <a:solidFill>
                  <a:srgbClr val="000000"/>
                </a:solidFill>
                <a:latin typeface="Times New Roman" pitchFamily="18" charset="0"/>
                <a:ea typeface="Times New Roman" pitchFamily="18" charset="0"/>
                <a:cs typeface="Times New Roman" pitchFamily="18" charset="0"/>
              </a:rPr>
              <a:t>; son action sur les pré-</a:t>
            </a:r>
            <a:r>
              <a:rPr lang="fr-FR" dirty="0" err="1" smtClean="0">
                <a:solidFill>
                  <a:srgbClr val="000000"/>
                </a:solidFill>
                <a:latin typeface="Times New Roman" pitchFamily="18" charset="0"/>
                <a:ea typeface="Times New Roman" pitchFamily="18" charset="0"/>
                <a:cs typeface="Times New Roman" pitchFamily="18" charset="0"/>
              </a:rPr>
              <a:t>cementoblastes</a:t>
            </a:r>
            <a:r>
              <a:rPr lang="fr-FR" dirty="0" smtClean="0">
                <a:solidFill>
                  <a:srgbClr val="000000"/>
                </a:solidFill>
                <a:latin typeface="Times New Roman" pitchFamily="18" charset="0"/>
                <a:ea typeface="Times New Roman" pitchFamily="18" charset="0"/>
                <a:cs typeface="Times New Roman" pitchFamily="18" charset="0"/>
              </a:rPr>
              <a:t> et ostéoblastes est plus limitée. </a:t>
            </a:r>
          </a:p>
          <a:p>
            <a:pPr lvl="0" algn="just" eaLnBrk="0" fontAlgn="base" hangingPunct="0">
              <a:spcBef>
                <a:spcPct val="0"/>
              </a:spcBef>
              <a:spcAft>
                <a:spcPct val="0"/>
              </a:spcAft>
              <a:buFont typeface="Arial" pitchFamily="34" charset="0"/>
              <a:buChar char="•"/>
            </a:pPr>
            <a:r>
              <a:rPr lang="fr-FR" dirty="0" smtClean="0">
                <a:solidFill>
                  <a:srgbClr val="CC0033"/>
                </a:solidFill>
                <a:latin typeface="Times New Roman" pitchFamily="18" charset="0"/>
                <a:ea typeface="Times New Roman" pitchFamily="18" charset="0"/>
                <a:cs typeface="Times New Roman" pitchFamily="18" charset="0"/>
              </a:rPr>
              <a:t>BMP :</a:t>
            </a:r>
          </a:p>
          <a:p>
            <a:pPr lvl="0" algn="just" eaLnBrk="0" fontAlgn="base" hangingPunct="0">
              <a:spcBef>
                <a:spcPct val="0"/>
              </a:spcBef>
              <a:spcAft>
                <a:spcPct val="0"/>
              </a:spcAft>
              <a:buFont typeface="Arial" pitchFamily="34" charset="0"/>
              <a:buChar char="•"/>
            </a:pPr>
            <a:r>
              <a:rPr lang="fr-FR" dirty="0" smtClean="0">
                <a:solidFill>
                  <a:srgbClr val="000000"/>
                </a:solidFill>
                <a:latin typeface="Times New Roman" pitchFamily="18" charset="0"/>
                <a:ea typeface="Times New Roman" pitchFamily="18" charset="0"/>
                <a:cs typeface="Times New Roman" pitchFamily="18" charset="0"/>
              </a:rPr>
              <a:t> le BMP-II combiné au collagène ou à l'association d'acide </a:t>
            </a:r>
            <a:r>
              <a:rPr lang="fr-FR" dirty="0" err="1" smtClean="0">
                <a:solidFill>
                  <a:srgbClr val="000000"/>
                </a:solidFill>
                <a:latin typeface="Times New Roman" pitchFamily="18" charset="0"/>
                <a:ea typeface="Times New Roman" pitchFamily="18" charset="0"/>
                <a:cs typeface="Times New Roman" pitchFamily="18" charset="0"/>
              </a:rPr>
              <a:t>polyglactique</a:t>
            </a:r>
            <a:r>
              <a:rPr lang="fr-FR" dirty="0" smtClean="0">
                <a:solidFill>
                  <a:srgbClr val="000000"/>
                </a:solidFill>
                <a:latin typeface="Times New Roman" pitchFamily="18" charset="0"/>
                <a:ea typeface="Times New Roman" pitchFamily="18" charset="0"/>
                <a:cs typeface="Times New Roman" pitchFamily="18" charset="0"/>
              </a:rPr>
              <a:t> et d'acide </a:t>
            </a:r>
            <a:r>
              <a:rPr lang="fr-FR" dirty="0" err="1" smtClean="0">
                <a:solidFill>
                  <a:srgbClr val="000000"/>
                </a:solidFill>
                <a:latin typeface="Times New Roman" pitchFamily="18" charset="0"/>
                <a:ea typeface="Times New Roman" pitchFamily="18" charset="0"/>
                <a:cs typeface="Times New Roman" pitchFamily="18" charset="0"/>
              </a:rPr>
              <a:t>polylactique</a:t>
            </a:r>
            <a:r>
              <a:rPr lang="fr-FR" dirty="0" smtClean="0">
                <a:solidFill>
                  <a:srgbClr val="000000"/>
                </a:solidFill>
                <a:latin typeface="Times New Roman" pitchFamily="18" charset="0"/>
                <a:ea typeface="Times New Roman" pitchFamily="18" charset="0"/>
                <a:cs typeface="Times New Roman" pitchFamily="18" charset="0"/>
              </a:rPr>
              <a:t> est très ostéogène chez le rat. Le BMP-III (</a:t>
            </a:r>
            <a:r>
              <a:rPr lang="fr-FR" dirty="0" err="1" smtClean="0">
                <a:solidFill>
                  <a:srgbClr val="000000"/>
                </a:solidFill>
                <a:latin typeface="Times New Roman" pitchFamily="18" charset="0"/>
                <a:ea typeface="Times New Roman" pitchFamily="18" charset="0"/>
                <a:cs typeface="Times New Roman" pitchFamily="18" charset="0"/>
              </a:rPr>
              <a:t>ostéogénine</a:t>
            </a:r>
            <a:r>
              <a:rPr lang="fr-FR" dirty="0" smtClean="0">
                <a:solidFill>
                  <a:srgbClr val="000000"/>
                </a:solidFill>
                <a:latin typeface="Times New Roman" pitchFamily="18" charset="0"/>
                <a:ea typeface="Times New Roman" pitchFamily="18" charset="0"/>
                <a:cs typeface="Times New Roman" pitchFamily="18" charset="0"/>
              </a:rPr>
              <a:t>) combiné au l'</a:t>
            </a:r>
            <a:r>
              <a:rPr lang="fr-FR" dirty="0" err="1" smtClean="0">
                <a:solidFill>
                  <a:srgbClr val="000000"/>
                </a:solidFill>
                <a:latin typeface="Times New Roman" pitchFamily="18" charset="0"/>
                <a:ea typeface="Times New Roman" pitchFamily="18" charset="0"/>
                <a:cs typeface="Times New Roman" pitchFamily="18" charset="0"/>
              </a:rPr>
              <a:t>hydroxyapatite</a:t>
            </a:r>
            <a:r>
              <a:rPr lang="fr-FR" dirty="0" smtClean="0">
                <a:solidFill>
                  <a:srgbClr val="000000"/>
                </a:solidFill>
                <a:latin typeface="Times New Roman" pitchFamily="18" charset="0"/>
                <a:ea typeface="Times New Roman" pitchFamily="18" charset="0"/>
                <a:cs typeface="Times New Roman" pitchFamily="18" charset="0"/>
              </a:rPr>
              <a:t> poreuse induit l'ostéogenèse chez le rat, mais amène une forte </a:t>
            </a:r>
            <a:r>
              <a:rPr lang="fr-FR" dirty="0" err="1" smtClean="0">
                <a:solidFill>
                  <a:srgbClr val="000000"/>
                </a:solidFill>
                <a:latin typeface="Times New Roman" pitchFamily="18" charset="0"/>
                <a:ea typeface="Times New Roman" pitchFamily="18" charset="0"/>
                <a:cs typeface="Times New Roman" pitchFamily="18" charset="0"/>
              </a:rPr>
              <a:t>néo-formation</a:t>
            </a:r>
            <a:r>
              <a:rPr lang="fr-FR" dirty="0" smtClean="0">
                <a:solidFill>
                  <a:srgbClr val="000000"/>
                </a:solidFill>
                <a:latin typeface="Times New Roman" pitchFamily="18" charset="0"/>
                <a:ea typeface="Times New Roman" pitchFamily="18" charset="0"/>
                <a:cs typeface="Times New Roman" pitchFamily="18" charset="0"/>
              </a:rPr>
              <a:t> osseuse chez le babouin et une régénération du </a:t>
            </a:r>
            <a:r>
              <a:rPr lang="fr-FR" dirty="0" err="1" smtClean="0">
                <a:solidFill>
                  <a:srgbClr val="000000"/>
                </a:solidFill>
                <a:latin typeface="Times New Roman" pitchFamily="18" charset="0"/>
                <a:ea typeface="Times New Roman" pitchFamily="18" charset="0"/>
                <a:cs typeface="Times New Roman" pitchFamily="18" charset="0"/>
              </a:rPr>
              <a:t>desmodonte</a:t>
            </a:r>
            <a:r>
              <a:rPr lang="fr-FR" dirty="0" smtClean="0">
                <a:solidFill>
                  <a:srgbClr val="000000"/>
                </a:solidFill>
                <a:latin typeface="Times New Roman" pitchFamily="18" charset="0"/>
                <a:ea typeface="Times New Roman" pitchFamily="18" charset="0"/>
                <a:cs typeface="Times New Roman" pitchFamily="18" charset="0"/>
              </a:rPr>
              <a:t> dans les poches infra-osseuses, chez l’Homme. </a:t>
            </a:r>
            <a:endParaRPr lang="fr-FR" dirty="0" smtClean="0">
              <a:solidFill>
                <a:srgbClr val="008000"/>
              </a:solidFill>
              <a:latin typeface="Times New Roman" pitchFamily="18" charset="0"/>
              <a:ea typeface="Times New Roman" pitchFamily="18" charset="0"/>
              <a:cs typeface="Times New Roman" pitchFamily="18" charset="0"/>
            </a:endParaRPr>
          </a:p>
        </p:txBody>
      </p:sp>
      <p:sp>
        <p:nvSpPr>
          <p:cNvPr id="8" name="Espace réservé du numéro de diapositive 7"/>
          <p:cNvSpPr>
            <a:spLocks noGrp="1"/>
          </p:cNvSpPr>
          <p:nvPr>
            <p:ph type="sldNum" sz="quarter" idx="12"/>
          </p:nvPr>
        </p:nvSpPr>
        <p:spPr/>
        <p:txBody>
          <a:bodyPr/>
          <a:lstStyle/>
          <a:p>
            <a:fld id="{B60154CE-373F-4A12-9451-BDEE036DC02A}" type="slidenum">
              <a:rPr lang="fr-FR" smtClean="0"/>
              <a:pPr/>
              <a:t>25</a:t>
            </a:fld>
            <a:endParaRPr lang="fr-FR"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B60154CE-373F-4A12-9451-BDEE036DC02A}" type="slidenum">
              <a:rPr lang="fr-FR" smtClean="0"/>
              <a:pPr/>
              <a:t>26</a:t>
            </a:fld>
            <a:endParaRPr lang="fr-FR"/>
          </a:p>
        </p:txBody>
      </p:sp>
      <p:sp>
        <p:nvSpPr>
          <p:cNvPr id="8" name="ZoneTexte 7"/>
          <p:cNvSpPr txBox="1"/>
          <p:nvPr/>
        </p:nvSpPr>
        <p:spPr>
          <a:xfrm>
            <a:off x="285720" y="2071678"/>
            <a:ext cx="8535322" cy="1200329"/>
          </a:xfrm>
          <a:prstGeom prst="rect">
            <a:avLst/>
          </a:prstGeom>
          <a:noFill/>
        </p:spPr>
        <p:txBody>
          <a:bodyPr wrap="square" rtlCol="0">
            <a:spAutoFit/>
          </a:bodyPr>
          <a:lstStyle/>
          <a:p>
            <a:pPr algn="just"/>
            <a:r>
              <a:rPr lang="fr-FR" b="1" dirty="0" smtClean="0">
                <a:latin typeface="Times New Roman" pitchFamily="18" charset="0"/>
                <a:cs typeface="Times New Roman" pitchFamily="18" charset="0"/>
              </a:rPr>
              <a:t>B- L’antibiothérapie:</a:t>
            </a:r>
          </a:p>
          <a:p>
            <a:pPr algn="just"/>
            <a:r>
              <a:rPr lang="fr-FR" dirty="0" smtClean="0">
                <a:latin typeface="Times New Roman" pitchFamily="18" charset="0"/>
                <a:cs typeface="Times New Roman" pitchFamily="18" charset="0"/>
              </a:rPr>
              <a:t>l’antibiotique, favorise, ou facilite la cicatrisation en empêchant toute agression bactérienne, mais sa prescription ne dois pas être systématique, et ne remplace en aucun cas le traitement mécanique conventionnel.</a:t>
            </a:r>
            <a:endParaRPr lang="fr-FR" b="1" dirty="0">
              <a:latin typeface="Times New Roman" pitchFamily="18" charset="0"/>
              <a:cs typeface="Times New Roman" pitchFamily="18" charset="0"/>
            </a:endParaRPr>
          </a:p>
        </p:txBody>
      </p:sp>
    </p:spTree>
  </p:cSld>
  <p:clrMapOvr>
    <a:masterClrMapping/>
  </p:clrMapOvr>
  <p:transition>
    <p:randomBa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B60154CE-373F-4A12-9451-BDEE036DC02A}" type="slidenum">
              <a:rPr lang="fr-FR" smtClean="0"/>
              <a:pPr/>
              <a:t>27</a:t>
            </a:fld>
            <a:endParaRPr lang="fr-FR"/>
          </a:p>
        </p:txBody>
      </p:sp>
      <p:sp>
        <p:nvSpPr>
          <p:cNvPr id="4" name="Rectangle 3"/>
          <p:cNvSpPr/>
          <p:nvPr/>
        </p:nvSpPr>
        <p:spPr>
          <a:xfrm>
            <a:off x="611560" y="188640"/>
            <a:ext cx="7992888" cy="369332"/>
          </a:xfrm>
          <a:prstGeom prst="rect">
            <a:avLst/>
          </a:prstGeom>
        </p:spPr>
        <p:txBody>
          <a:bodyPr wrap="square">
            <a:spAutoFit/>
          </a:bodyPr>
          <a:lstStyle/>
          <a:p>
            <a:pPr algn="just"/>
            <a:r>
              <a:rPr lang="fr-FR" b="1" dirty="0" smtClean="0">
                <a:solidFill>
                  <a:srgbClr val="FF0000"/>
                </a:solidFill>
                <a:latin typeface="Times New Roman" pitchFamily="18" charset="0"/>
                <a:ea typeface="Times New Roman" pitchFamily="18" charset="0"/>
                <a:cs typeface="Times New Roman" pitchFamily="18" charset="0"/>
              </a:rPr>
              <a:t>9.2 Facteurs  retardant ou inhibant la cicatrisation: </a:t>
            </a:r>
            <a:endParaRPr lang="fr-FR" dirty="0">
              <a:solidFill>
                <a:srgbClr val="FF0000"/>
              </a:solidFill>
              <a:latin typeface="Times New Roman" pitchFamily="18" charset="0"/>
              <a:cs typeface="Times New Roman" pitchFamily="18" charset="0"/>
            </a:endParaRPr>
          </a:p>
        </p:txBody>
      </p:sp>
      <p:sp>
        <p:nvSpPr>
          <p:cNvPr id="6" name="Rectangle 5"/>
          <p:cNvSpPr/>
          <p:nvPr/>
        </p:nvSpPr>
        <p:spPr>
          <a:xfrm>
            <a:off x="214282" y="714356"/>
            <a:ext cx="8572560" cy="4524315"/>
          </a:xfrm>
          <a:prstGeom prst="rect">
            <a:avLst/>
          </a:prstGeom>
        </p:spPr>
        <p:txBody>
          <a:bodyPr wrap="square">
            <a:spAutoFit/>
          </a:bodyPr>
          <a:lstStyle/>
          <a:p>
            <a:pPr algn="just">
              <a:buNone/>
            </a:pPr>
            <a:r>
              <a:rPr lang="fr-FR" b="1" dirty="0" smtClean="0">
                <a:latin typeface="Times New Roman" pitchFamily="18" charset="0"/>
                <a:ea typeface="Times New Roman" pitchFamily="18" charset="0"/>
                <a:cs typeface="Times New Roman" pitchFamily="18" charset="0"/>
              </a:rPr>
              <a:t> A. Facteurs  généraux:</a:t>
            </a:r>
          </a:p>
          <a:p>
            <a:pPr algn="just">
              <a:buNone/>
            </a:pPr>
            <a:endParaRPr lang="fr-FR" b="1" dirty="0" smtClean="0">
              <a:latin typeface="Times New Roman" pitchFamily="18" charset="0"/>
              <a:ea typeface="Times New Roman" pitchFamily="18" charset="0"/>
              <a:cs typeface="Times New Roman" pitchFamily="18" charset="0"/>
            </a:endParaRPr>
          </a:p>
          <a:p>
            <a:pPr algn="just">
              <a:buFont typeface="Wingdings" pitchFamily="2" charset="2"/>
              <a:buChar char="Ø"/>
            </a:pPr>
            <a:r>
              <a:rPr lang="fr-FR" b="1" dirty="0" smtClean="0">
                <a:latin typeface="Times New Roman" pitchFamily="18" charset="0"/>
                <a:ea typeface="Times New Roman"/>
                <a:cs typeface="Times New Roman" pitchFamily="18" charset="0"/>
              </a:rPr>
              <a:t> Age : </a:t>
            </a:r>
            <a:r>
              <a:rPr lang="fr-FR" dirty="0" smtClean="0">
                <a:latin typeface="Times New Roman" pitchFamily="18" charset="0"/>
                <a:cs typeface="Times New Roman" pitchFamily="18" charset="0"/>
              </a:rPr>
              <a:t>le processus cicatriciel est plus actif chez les sujets jeunes car la multiplication cellulaire se fait plus aisément. Alors qu’avec l’âge, les cellules vieillissent et leur métabolisme diminue, rendant ainsi la cicatrisation parodontal plus lente et moins prévisible.</a:t>
            </a:r>
          </a:p>
          <a:p>
            <a:pPr algn="just"/>
            <a:endParaRPr lang="fr-FR" dirty="0" smtClean="0">
              <a:latin typeface="Times New Roman" pitchFamily="18" charset="0"/>
              <a:cs typeface="Times New Roman" pitchFamily="18" charset="0"/>
            </a:endParaRPr>
          </a:p>
          <a:p>
            <a:pPr algn="just">
              <a:buFont typeface="Wingdings" pitchFamily="2" charset="2"/>
              <a:buChar char="Ø"/>
            </a:pPr>
            <a:r>
              <a:rPr lang="fr-FR" dirty="0" smtClean="0">
                <a:latin typeface="Times New Roman" pitchFamily="18" charset="0"/>
                <a:ea typeface="Calibri" pitchFamily="34" charset="0"/>
                <a:cs typeface="Times New Roman" pitchFamily="18" charset="0"/>
              </a:rPr>
              <a:t> </a:t>
            </a:r>
            <a:r>
              <a:rPr lang="fr-FR" b="1" dirty="0" smtClean="0">
                <a:latin typeface="Times New Roman" pitchFamily="18" charset="0"/>
                <a:ea typeface="Calibri" pitchFamily="34" charset="0"/>
                <a:cs typeface="Times New Roman" pitchFamily="18" charset="0"/>
              </a:rPr>
              <a:t>Diabète</a:t>
            </a:r>
            <a:r>
              <a:rPr lang="fr-FR" i="1" dirty="0" smtClean="0">
                <a:latin typeface="Times New Roman" pitchFamily="18" charset="0"/>
                <a:ea typeface="Calibri" pitchFamily="34" charset="0"/>
                <a:cs typeface="Times New Roman" pitchFamily="18" charset="0"/>
              </a:rPr>
              <a:t> :</a:t>
            </a:r>
            <a:r>
              <a:rPr lang="fr-FR" i="1" dirty="0" smtClean="0">
                <a:solidFill>
                  <a:srgbClr val="000000"/>
                </a:solidFill>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Le contrôle de la glycémie semble essentiel pour une cicatrisation normale (</a:t>
            </a:r>
            <a:r>
              <a:rPr lang="fr-FR" dirty="0" smtClean="0">
                <a:latin typeface="Times New Roman" pitchFamily="18" charset="0"/>
                <a:ea typeface="Times New Roman"/>
                <a:cs typeface="Times New Roman" pitchFamily="18" charset="0"/>
              </a:rPr>
              <a:t>l'hyperglycémie</a:t>
            </a:r>
            <a:r>
              <a:rPr lang="fr-FR" dirty="0" smtClean="0">
                <a:latin typeface="Times New Roman" pitchFamily="18" charset="0"/>
                <a:cs typeface="Times New Roman" pitchFamily="18" charset="0"/>
              </a:rPr>
              <a:t> entraine un d</a:t>
            </a:r>
            <a:r>
              <a:rPr lang="fr-FR" dirty="0" smtClean="0">
                <a:latin typeface="Times New Roman" pitchFamily="18" charset="0"/>
                <a:ea typeface="Times New Roman"/>
                <a:cs typeface="Times New Roman" pitchFamily="18" charset="0"/>
              </a:rPr>
              <a:t>ysfonctionnement leucocytaire), ainsi le diabète présente un  risque d'ischémie régionale en raison d'une oblitération vasculaire ou de l'épaississement de la membrane basale des capillaires.</a:t>
            </a:r>
          </a:p>
          <a:p>
            <a:pPr algn="just"/>
            <a:endParaRPr lang="fr-FR" dirty="0" smtClean="0">
              <a:latin typeface="Times New Roman" pitchFamily="18" charset="0"/>
              <a:ea typeface="Times New Roman"/>
              <a:cs typeface="Times New Roman" pitchFamily="18" charset="0"/>
            </a:endParaRPr>
          </a:p>
          <a:p>
            <a:pPr algn="just">
              <a:buFont typeface="Wingdings" pitchFamily="2" charset="2"/>
              <a:buChar char="Ø"/>
            </a:pPr>
            <a:r>
              <a:rPr lang="fr-FR" b="1" dirty="0" smtClean="0">
                <a:latin typeface="Times New Roman" pitchFamily="18" charset="0"/>
                <a:cs typeface="Times New Roman" pitchFamily="18" charset="0"/>
              </a:rPr>
              <a:t>Corticoïdes et anti-inflammatoires non stéroïdiens : </a:t>
            </a:r>
            <a:r>
              <a:rPr lang="fr-FR" dirty="0" smtClean="0">
                <a:latin typeface="Times New Roman" pitchFamily="18" charset="0"/>
                <a:cs typeface="Times New Roman" pitchFamily="18" charset="0"/>
              </a:rPr>
              <a:t>Les corticostéroïdes administrés par voie systémique et à forte dose retardent la cicatrisation. Cet effet est essentiellement lié à leur action anti-inflammatoire , et à leur action inhibitrice sur la prolifération fibroblastique, et sur la synthèse de collagène.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28</a:t>
            </a:fld>
            <a:endParaRPr lang="fr-FR"/>
          </a:p>
        </p:txBody>
      </p:sp>
      <p:sp>
        <p:nvSpPr>
          <p:cNvPr id="6" name="Rectangle 5"/>
          <p:cNvSpPr/>
          <p:nvPr/>
        </p:nvSpPr>
        <p:spPr>
          <a:xfrm>
            <a:off x="428596" y="714356"/>
            <a:ext cx="8215370" cy="3693319"/>
          </a:xfrm>
          <a:prstGeom prst="rect">
            <a:avLst/>
          </a:prstGeom>
        </p:spPr>
        <p:txBody>
          <a:bodyPr wrap="square">
            <a:spAutoFit/>
          </a:bodyPr>
          <a:lstStyle/>
          <a:p>
            <a:pPr algn="just">
              <a:buFont typeface="Wingdings" pitchFamily="2" charset="2"/>
              <a:buChar char="Ø"/>
            </a:pPr>
            <a:r>
              <a:rPr lang="fr-FR" b="1" dirty="0" smtClean="0">
                <a:latin typeface="Times New Roman" pitchFamily="18" charset="0"/>
                <a:ea typeface="Times New Roman" pitchFamily="18" charset="0"/>
                <a:cs typeface="Times New Roman" pitchFamily="18" charset="0"/>
              </a:rPr>
              <a:t> Malnutrition</a:t>
            </a:r>
            <a:r>
              <a:rPr lang="fr-FR" dirty="0" smtClean="0">
                <a:latin typeface="Times New Roman" pitchFamily="18" charset="0"/>
                <a:ea typeface="Times New Roman" pitchFamily="18" charset="0"/>
                <a:cs typeface="Times New Roman" pitchFamily="18" charset="0"/>
              </a:rPr>
              <a:t> : </a:t>
            </a:r>
            <a:r>
              <a:rPr lang="fr-FR" dirty="0" smtClean="0">
                <a:latin typeface="Times New Roman" pitchFamily="18" charset="0"/>
                <a:cs typeface="Times New Roman" pitchFamily="18" charset="0"/>
              </a:rPr>
              <a:t>Les carences en calories et en protéines altèrent l'ensemble des phases de la cicatrisation.</a:t>
            </a:r>
          </a:p>
          <a:p>
            <a:pPr algn="just"/>
            <a:r>
              <a:rPr lang="fr-FR" dirty="0" smtClean="0">
                <a:latin typeface="Times New Roman" pitchFamily="18" charset="0"/>
                <a:cs typeface="Times New Roman" pitchFamily="18" charset="0"/>
              </a:rPr>
              <a:t>Le déficit en vitamine A peut avoir pour conséquence une réponse inflammatoire inadaptée; l’excès de vitamine A peut entraîner une réponse inflammatoire excessive et dans les deux cas retarder la cicatrisation. Le déficit en vitamine C a pour conséquence une diminution de la production de collagène par les fibroblastes, une augmentation de la fragilité capillaire, et une augmentation du risque infectieux.</a:t>
            </a:r>
          </a:p>
          <a:p>
            <a:pPr algn="just" eaLnBrk="0" fontAlgn="base" hangingPunct="0">
              <a:buNone/>
              <a:tabLst>
                <a:tab pos="2152650" algn="l"/>
              </a:tabLst>
            </a:pPr>
            <a:endParaRPr lang="fr-FR" b="1" u="sng" dirty="0" smtClean="0">
              <a:latin typeface="Times New Roman" pitchFamily="18" charset="0"/>
              <a:ea typeface="Times New Roman" pitchFamily="18" charset="0"/>
              <a:cs typeface="Times New Roman" pitchFamily="18" charset="0"/>
            </a:endParaRPr>
          </a:p>
          <a:p>
            <a:pPr algn="just" eaLnBrk="0" fontAlgn="base" hangingPunct="0">
              <a:buFont typeface="Wingdings" pitchFamily="2" charset="2"/>
              <a:buChar char="Ø"/>
              <a:tabLst>
                <a:tab pos="2152650" algn="l"/>
              </a:tabLst>
            </a:pPr>
            <a:r>
              <a:rPr lang="fr-FR" b="1" dirty="0" smtClean="0">
                <a:latin typeface="Times New Roman" pitchFamily="18" charset="0"/>
                <a:ea typeface="Times New Roman" pitchFamily="18" charset="0"/>
                <a:cs typeface="Times New Roman" pitchFamily="18" charset="0"/>
              </a:rPr>
              <a:t> Tabagisme</a:t>
            </a:r>
            <a:r>
              <a:rPr lang="fr-FR" dirty="0" smtClean="0">
                <a:latin typeface="Times New Roman" pitchFamily="18" charset="0"/>
                <a:ea typeface="Times New Roman" pitchFamily="18" charset="0"/>
                <a:cs typeface="Times New Roman" pitchFamily="18" charset="0"/>
              </a:rPr>
              <a:t> : Diminution l'oxygénation de la plaie et une anomalies de la coagulation dans les petits vaisseaux sanguins.</a:t>
            </a:r>
          </a:p>
          <a:p>
            <a:pPr algn="just" eaLnBrk="0" fontAlgn="base" hangingPunct="0">
              <a:buNone/>
              <a:tabLst>
                <a:tab pos="2152650" algn="l"/>
              </a:tabLst>
            </a:pPr>
            <a:endParaRPr lang="fr-FR" u="sng" dirty="0" smtClean="0">
              <a:latin typeface="Times New Roman" pitchFamily="18" charset="0"/>
              <a:cs typeface="Times New Roman" pitchFamily="18" charset="0"/>
            </a:endParaRPr>
          </a:p>
          <a:p>
            <a:pPr lvl="0" algn="just" eaLnBrk="0" fontAlgn="base" hangingPunct="0">
              <a:buFont typeface="Wingdings" pitchFamily="2" charset="2"/>
              <a:buChar char="Ø"/>
            </a:pPr>
            <a:r>
              <a:rPr lang="fr-FR" b="1" dirty="0" smtClean="0">
                <a:latin typeface="Times New Roman" pitchFamily="18" charset="0"/>
                <a:cs typeface="Times New Roman" pitchFamily="18" charset="0"/>
              </a:rPr>
              <a:t> Stress</a:t>
            </a:r>
            <a:r>
              <a:rPr lang="fr-FR" dirty="0" smtClean="0">
                <a:latin typeface="Times New Roman" pitchFamily="18" charset="0"/>
                <a:cs typeface="Times New Roman" pitchFamily="18" charset="0"/>
              </a:rPr>
              <a:t>:  </a:t>
            </a:r>
            <a:r>
              <a:rPr lang="fr-FR" dirty="0" smtClean="0">
                <a:latin typeface="Times New Roman" pitchFamily="18" charset="0"/>
                <a:ea typeface="Calibri" pitchFamily="34" charset="0"/>
                <a:cs typeface="Times New Roman" pitchFamily="18" charset="0"/>
              </a:rPr>
              <a:t>L'augmentation du cortisol diminue le nombre de lymphocytes circulants et atténue la réaction inflammatoire </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29</a:t>
            </a:fld>
            <a:endParaRPr lang="fr-FR"/>
          </a:p>
        </p:txBody>
      </p:sp>
      <p:sp>
        <p:nvSpPr>
          <p:cNvPr id="6" name="Rectangle 5"/>
          <p:cNvSpPr/>
          <p:nvPr/>
        </p:nvSpPr>
        <p:spPr>
          <a:xfrm>
            <a:off x="142844" y="357166"/>
            <a:ext cx="8786874" cy="4524315"/>
          </a:xfrm>
          <a:prstGeom prst="rect">
            <a:avLst/>
          </a:prstGeom>
        </p:spPr>
        <p:txBody>
          <a:bodyPr wrap="square">
            <a:spAutoFit/>
          </a:bodyPr>
          <a:lstStyle/>
          <a:p>
            <a:pPr algn="just">
              <a:buNone/>
            </a:pPr>
            <a:r>
              <a:rPr lang="fr-FR" b="1" dirty="0" smtClean="0">
                <a:latin typeface="Times New Roman" pitchFamily="18" charset="0"/>
                <a:ea typeface="Times New Roman" pitchFamily="18" charset="0"/>
                <a:cs typeface="Times New Roman" pitchFamily="18" charset="0"/>
              </a:rPr>
              <a:t>B. Facteurs  locaux :</a:t>
            </a:r>
          </a:p>
          <a:p>
            <a:pPr algn="just">
              <a:buNone/>
            </a:pPr>
            <a:endParaRPr lang="fr-FR" dirty="0" smtClean="0">
              <a:latin typeface="Times New Roman" pitchFamily="18" charset="0"/>
              <a:ea typeface="Arial Unicode MS" pitchFamily="34" charset="-128"/>
              <a:cs typeface="Times New Roman" pitchFamily="18" charset="0"/>
            </a:endParaRPr>
          </a:p>
          <a:p>
            <a:pPr marL="0" lvl="1" algn="just" eaLnBrk="0" fontAlgn="base" hangingPunct="0">
              <a:buFont typeface="Wingdings" pitchFamily="2" charset="2"/>
              <a:buChar char="Ø"/>
            </a:pPr>
            <a:r>
              <a:rPr lang="fr-FR" b="1" dirty="0" smtClean="0">
                <a:latin typeface="Times New Roman" pitchFamily="18" charset="0"/>
                <a:ea typeface="Arial Unicode MS" pitchFamily="34" charset="-128"/>
                <a:cs typeface="Times New Roman" pitchFamily="18" charset="0"/>
              </a:rPr>
              <a:t>La distance entre les berges : </a:t>
            </a:r>
            <a:r>
              <a:rPr lang="fr-FR" dirty="0" smtClean="0">
                <a:latin typeface="Times New Roman" pitchFamily="18" charset="0"/>
                <a:ea typeface="Arial Unicode MS" pitchFamily="34" charset="-128"/>
                <a:cs typeface="Times New Roman" pitchFamily="18" charset="0"/>
              </a:rPr>
              <a:t>plus la distance des berges  de la plaie est courte, meilleure et  brève est la  cicatrisation.</a:t>
            </a:r>
          </a:p>
          <a:p>
            <a:pPr marL="0" lvl="1" algn="just" eaLnBrk="0" fontAlgn="base" hangingPunct="0">
              <a:buFont typeface="Wingdings" pitchFamily="2" charset="2"/>
              <a:buChar char="Ø"/>
            </a:pPr>
            <a:endParaRPr lang="fr-FR" dirty="0" smtClean="0">
              <a:latin typeface="Times New Roman" pitchFamily="18" charset="0"/>
              <a:ea typeface="Times New Roman" pitchFamily="18" charset="0"/>
              <a:cs typeface="Times New Roman" pitchFamily="18" charset="0"/>
            </a:endParaRPr>
          </a:p>
          <a:p>
            <a:pPr marL="0" lvl="1" algn="just">
              <a:buFont typeface="Wingdings" pitchFamily="2" charset="2"/>
              <a:buChar char="Ø"/>
            </a:pPr>
            <a:r>
              <a:rPr lang="fr-FR" b="1" dirty="0" smtClean="0">
                <a:latin typeface="Times New Roman" pitchFamily="18" charset="0"/>
                <a:cs typeface="Times New Roman" pitchFamily="18" charset="0"/>
              </a:rPr>
              <a:t>Le caillot sanguin </a:t>
            </a:r>
            <a:r>
              <a:rPr lang="fr-FR" dirty="0" smtClean="0">
                <a:latin typeface="Times New Roman" pitchFamily="18" charset="0"/>
                <a:cs typeface="Times New Roman" pitchFamily="18" charset="0"/>
              </a:rPr>
              <a:t>: un caillot épais retarde la cicatrisation car l’activité bactérienne sera plus importante.</a:t>
            </a:r>
          </a:p>
          <a:p>
            <a:pPr marL="0" lvl="1" algn="just">
              <a:buFont typeface="Wingdings" pitchFamily="2" charset="2"/>
              <a:buChar char="Ø"/>
            </a:pPr>
            <a:endParaRPr lang="fr-FR" dirty="0" smtClean="0">
              <a:latin typeface="Times New Roman" pitchFamily="18" charset="0"/>
              <a:cs typeface="Times New Roman" pitchFamily="18" charset="0"/>
            </a:endParaRPr>
          </a:p>
          <a:p>
            <a:pPr marL="0" lvl="1" algn="just">
              <a:buFont typeface="Wingdings" pitchFamily="2" charset="2"/>
              <a:buChar char="Ø"/>
            </a:pPr>
            <a:r>
              <a:rPr lang="fr-FR" b="1" dirty="0" smtClean="0">
                <a:latin typeface="Times New Roman" pitchFamily="18" charset="0"/>
                <a:cs typeface="Times New Roman" pitchFamily="18" charset="0"/>
              </a:rPr>
              <a:t>Qualité de suture: </a:t>
            </a:r>
            <a:r>
              <a:rPr lang="fr-FR" dirty="0" smtClean="0">
                <a:latin typeface="Times New Roman" pitchFamily="18" charset="0"/>
                <a:cs typeface="Times New Roman" pitchFamily="18" charset="0"/>
              </a:rPr>
              <a:t>fils, plans de suture, affrontement des berges,…</a:t>
            </a:r>
          </a:p>
          <a:p>
            <a:pPr marL="0" lvl="1" algn="just">
              <a:buFont typeface="Wingdings" pitchFamily="2" charset="2"/>
              <a:buChar char="Ø"/>
            </a:pPr>
            <a:endParaRPr lang="fr-FR" dirty="0" smtClean="0">
              <a:latin typeface="Times New Roman" pitchFamily="18" charset="0"/>
              <a:cs typeface="Times New Roman" pitchFamily="18" charset="0"/>
            </a:endParaRPr>
          </a:p>
          <a:p>
            <a:pPr marL="0" lvl="1" algn="just" eaLnBrk="0" fontAlgn="base" hangingPunct="0">
              <a:buFont typeface="Wingdings" pitchFamily="2" charset="2"/>
              <a:buChar char="Ø"/>
              <a:tabLst>
                <a:tab pos="2152650" algn="l"/>
              </a:tabLst>
            </a:pPr>
            <a:r>
              <a:rPr lang="fr-FR" b="1" dirty="0" smtClean="0">
                <a:latin typeface="Times New Roman" pitchFamily="18" charset="0"/>
                <a:ea typeface="Times New Roman" pitchFamily="18" charset="0"/>
                <a:cs typeface="Times New Roman" pitchFamily="18" charset="0"/>
              </a:rPr>
              <a:t>Mobilité dentaire </a:t>
            </a:r>
            <a:r>
              <a:rPr lang="fr-FR" dirty="0" smtClean="0">
                <a:latin typeface="Times New Roman" pitchFamily="18" charset="0"/>
                <a:ea typeface="Times New Roman" pitchFamily="18" charset="0"/>
                <a:cs typeface="Times New Roman" pitchFamily="18" charset="0"/>
              </a:rPr>
              <a:t>qui rend instable la plaie, d’où l’intérêt de réaliser une contention préopératoire.</a:t>
            </a:r>
          </a:p>
          <a:p>
            <a:pPr marL="0" lvl="1" algn="just" eaLnBrk="0" fontAlgn="base" hangingPunct="0">
              <a:buFont typeface="Wingdings" pitchFamily="2" charset="2"/>
              <a:buChar char="Ø"/>
              <a:tabLst>
                <a:tab pos="2152650" algn="l"/>
              </a:tabLst>
            </a:pPr>
            <a:endParaRPr lang="fr-FR" dirty="0" smtClean="0">
              <a:latin typeface="Times New Roman" pitchFamily="18" charset="0"/>
              <a:ea typeface="Times New Roman" pitchFamily="18" charset="0"/>
              <a:cs typeface="Times New Roman" pitchFamily="18" charset="0"/>
            </a:endParaRPr>
          </a:p>
          <a:p>
            <a:pPr marL="0" lvl="1" algn="just" eaLnBrk="0" fontAlgn="base" hangingPunct="0">
              <a:buFont typeface="Wingdings" pitchFamily="2" charset="2"/>
              <a:buChar char="Ø"/>
              <a:tabLst>
                <a:tab pos="2152650" algn="l"/>
              </a:tabLst>
            </a:pPr>
            <a:r>
              <a:rPr lang="fr-FR" b="1" dirty="0" smtClean="0">
                <a:latin typeface="Times New Roman" pitchFamily="18" charset="0"/>
                <a:ea typeface="Times New Roman" pitchFamily="18" charset="0"/>
                <a:cs typeface="Times New Roman" pitchFamily="18" charset="0"/>
              </a:rPr>
              <a:t>Mauvais surfaçage radiculaire</a:t>
            </a:r>
            <a:r>
              <a:rPr lang="fr-FR" dirty="0" smtClean="0">
                <a:latin typeface="Times New Roman" pitchFamily="18" charset="0"/>
                <a:ea typeface="Times New Roman" pitchFamily="18" charset="0"/>
                <a:cs typeface="Times New Roman" pitchFamily="18" charset="0"/>
              </a:rPr>
              <a:t>, </a:t>
            </a:r>
          </a:p>
          <a:p>
            <a:pPr marL="0" lvl="1" algn="just" eaLnBrk="0" fontAlgn="base" hangingPunct="0">
              <a:buFont typeface="Wingdings" pitchFamily="2" charset="2"/>
              <a:buChar char="Ø"/>
              <a:tabLst>
                <a:tab pos="2152650" algn="l"/>
              </a:tabLst>
            </a:pPr>
            <a:endParaRPr lang="fr-FR" dirty="0" smtClean="0">
              <a:latin typeface="Times New Roman" pitchFamily="18" charset="0"/>
              <a:ea typeface="Times New Roman" pitchFamily="18" charset="0"/>
              <a:cs typeface="Times New Roman" pitchFamily="18" charset="0"/>
            </a:endParaRPr>
          </a:p>
          <a:p>
            <a:pPr marL="0" lvl="1" algn="just" eaLnBrk="0" fontAlgn="base" hangingPunct="0">
              <a:buFont typeface="Wingdings" pitchFamily="2" charset="2"/>
              <a:buChar char="Ø"/>
              <a:tabLst>
                <a:tab pos="2152650" algn="l"/>
              </a:tabLst>
            </a:pPr>
            <a:r>
              <a:rPr lang="fr-FR" b="1" dirty="0" smtClean="0">
                <a:latin typeface="Times New Roman" pitchFamily="18" charset="0"/>
                <a:ea typeface="Times New Roman" pitchFamily="18" charset="0"/>
                <a:cs typeface="Times New Roman" pitchFamily="18" charset="0"/>
              </a:rPr>
              <a:t>Elimination incomplète du tissu de granulation.</a:t>
            </a:r>
            <a:endParaRPr lang="fr-FR"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620689"/>
            <a:ext cx="8329642" cy="4808576"/>
          </a:xfrm>
        </p:spPr>
        <p:txBody>
          <a:bodyPr>
            <a:noAutofit/>
          </a:bodyPr>
          <a:lstStyle/>
          <a:p>
            <a:pPr marL="0" indent="0" algn="just">
              <a:lnSpc>
                <a:spcPct val="150000"/>
              </a:lnSpc>
              <a:spcBef>
                <a:spcPts val="0"/>
              </a:spcBef>
              <a:buNone/>
            </a:pPr>
            <a:r>
              <a:rPr lang="fr-FR" sz="2000" b="1" dirty="0" smtClean="0">
                <a:solidFill>
                  <a:srgbClr val="FF0000"/>
                </a:solidFill>
                <a:latin typeface="Times New Roman" pitchFamily="18" charset="0"/>
                <a:cs typeface="Times New Roman" pitchFamily="18" charset="0"/>
              </a:rPr>
              <a:t>1. Introduction:</a:t>
            </a:r>
          </a:p>
          <a:p>
            <a:pPr marL="0" indent="0" algn="just">
              <a:lnSpc>
                <a:spcPct val="150000"/>
              </a:lnSpc>
              <a:spcBef>
                <a:spcPts val="0"/>
              </a:spcBef>
              <a:buNone/>
            </a:pPr>
            <a:r>
              <a:rPr lang="fr-FR" sz="2000" dirty="0" smtClean="0">
                <a:latin typeface="Times New Roman" pitchFamily="18" charset="0"/>
                <a:cs typeface="Times New Roman" pitchFamily="18" charset="0"/>
              </a:rPr>
              <a:t> Les parodontites sont des maladies du système d’attache </a:t>
            </a:r>
            <a:r>
              <a:rPr lang="fr-FR" sz="2000" dirty="0" err="1" smtClean="0">
                <a:latin typeface="Times New Roman" pitchFamily="18" charset="0"/>
                <a:cs typeface="Times New Roman" pitchFamily="18" charset="0"/>
              </a:rPr>
              <a:t>épithélioconjonctif</a:t>
            </a:r>
            <a:r>
              <a:rPr lang="fr-FR" sz="2000" dirty="0" smtClean="0">
                <a:latin typeface="Times New Roman" pitchFamily="18" charset="0"/>
                <a:cs typeface="Times New Roman" pitchFamily="18" charset="0"/>
              </a:rPr>
              <a:t>.</a:t>
            </a:r>
          </a:p>
          <a:p>
            <a:pPr marL="0" indent="0" algn="just">
              <a:lnSpc>
                <a:spcPct val="150000"/>
              </a:lnSpc>
              <a:spcBef>
                <a:spcPts val="0"/>
              </a:spcBef>
              <a:buNone/>
            </a:pPr>
            <a:r>
              <a:rPr lang="fr-FR" sz="2000" dirty="0" smtClean="0">
                <a:latin typeface="Times New Roman" pitchFamily="18" charset="0"/>
                <a:cs typeface="Times New Roman" pitchFamily="18" charset="0"/>
              </a:rPr>
              <a:t>Elles sont caractérisées par une perte d’attache, c’est-à-dire une dissociation de l’épithélium </a:t>
            </a:r>
            <a:r>
              <a:rPr lang="fr-FR" sz="2000" dirty="0" err="1" smtClean="0">
                <a:latin typeface="Times New Roman" pitchFamily="18" charset="0"/>
                <a:cs typeface="Times New Roman" pitchFamily="18" charset="0"/>
              </a:rPr>
              <a:t>jonctionnel</a:t>
            </a:r>
            <a:r>
              <a:rPr lang="fr-FR" sz="2000" dirty="0" smtClean="0">
                <a:latin typeface="Times New Roman" pitchFamily="18" charset="0"/>
                <a:cs typeface="Times New Roman" pitchFamily="18" charset="0"/>
              </a:rPr>
              <a:t> et des fibres conjonctives gingivales de la surface dentaire. Cette dissociation peut être pathologique, correspondant à la formation d’une poche parodontale, ou chirurgicale, correspondant à une plaie parodontale.</a:t>
            </a:r>
          </a:p>
          <a:p>
            <a:pPr marL="0" indent="0" algn="just">
              <a:lnSpc>
                <a:spcPct val="150000"/>
              </a:lnSpc>
              <a:spcBef>
                <a:spcPts val="0"/>
              </a:spcBef>
              <a:buNone/>
            </a:pPr>
            <a:endParaRPr lang="fr-FR" sz="2000" dirty="0" smtClean="0">
              <a:latin typeface="Times New Roman" pitchFamily="18" charset="0"/>
              <a:cs typeface="Times New Roman" pitchFamily="18" charset="0"/>
            </a:endParaRPr>
          </a:p>
          <a:p>
            <a:pPr marL="0" indent="0" algn="just">
              <a:lnSpc>
                <a:spcPct val="150000"/>
              </a:lnSpc>
              <a:spcBef>
                <a:spcPts val="0"/>
              </a:spcBef>
              <a:buNone/>
            </a:pPr>
            <a:r>
              <a:rPr lang="fr-FR" sz="2000" dirty="0" smtClean="0">
                <a:latin typeface="Times New Roman" pitchFamily="18" charset="0"/>
                <a:cs typeface="Times New Roman" pitchFamily="18" charset="0"/>
              </a:rPr>
              <a:t>La cicatrisation parodontale consiste donc en un </a:t>
            </a:r>
            <a:r>
              <a:rPr lang="fr-FR" sz="2000" dirty="0" err="1" smtClean="0">
                <a:latin typeface="Times New Roman" pitchFamily="18" charset="0"/>
                <a:cs typeface="Times New Roman" pitchFamily="18" charset="0"/>
              </a:rPr>
              <a:t>réaccolement</a:t>
            </a:r>
            <a:r>
              <a:rPr lang="fr-FR" sz="2000" dirty="0" smtClean="0">
                <a:latin typeface="Times New Roman" pitchFamily="18" charset="0"/>
                <a:cs typeface="Times New Roman" pitchFamily="18" charset="0"/>
              </a:rPr>
              <a:t> des tissus mous à la surface dentaire, à la « fermeture » en quelque sorte de la plaie parodontale.</a:t>
            </a:r>
            <a:endParaRPr lang="fr-FR" sz="2000"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B60154CE-373F-4A12-9451-BDEE036DC02A}" type="slidenum">
              <a:rPr lang="fr-FR" smtClean="0"/>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30</a:t>
            </a:fld>
            <a:endParaRPr lang="fr-FR"/>
          </a:p>
        </p:txBody>
      </p:sp>
      <p:sp>
        <p:nvSpPr>
          <p:cNvPr id="4" name="Rectangle 3"/>
          <p:cNvSpPr/>
          <p:nvPr/>
        </p:nvSpPr>
        <p:spPr>
          <a:xfrm>
            <a:off x="285720" y="682094"/>
            <a:ext cx="8429684" cy="3693319"/>
          </a:xfrm>
          <a:prstGeom prst="rect">
            <a:avLst/>
          </a:prstGeom>
        </p:spPr>
        <p:txBody>
          <a:bodyPr wrap="square">
            <a:spAutoFit/>
          </a:bodyPr>
          <a:lstStyle/>
          <a:p>
            <a:pPr algn="just" fontAlgn="base">
              <a:spcBef>
                <a:spcPct val="0"/>
              </a:spcBef>
              <a:spcAft>
                <a:spcPct val="0"/>
              </a:spcAft>
            </a:pPr>
            <a:r>
              <a:rPr lang="fr-FR" b="1" dirty="0" smtClean="0">
                <a:latin typeface="Times New Roman" pitchFamily="18" charset="0"/>
                <a:ea typeface="Times New Roman" pitchFamily="18" charset="0"/>
                <a:cs typeface="Times New Roman" pitchFamily="18" charset="0"/>
              </a:rPr>
              <a:t>10. La cicatrisation parodontale post-</a:t>
            </a:r>
            <a:r>
              <a:rPr lang="fr-FR" b="1" dirty="0" err="1" smtClean="0">
                <a:latin typeface="Times New Roman" pitchFamily="18" charset="0"/>
                <a:ea typeface="Times New Roman" pitchFamily="18" charset="0"/>
                <a:cs typeface="Times New Roman" pitchFamily="18" charset="0"/>
              </a:rPr>
              <a:t>therapeutique</a:t>
            </a:r>
            <a:r>
              <a:rPr lang="fr-FR" b="1" dirty="0" smtClean="0">
                <a:latin typeface="Times New Roman" pitchFamily="18" charset="0"/>
                <a:ea typeface="Times New Roman" pitchFamily="18" charset="0"/>
                <a:cs typeface="Times New Roman" pitchFamily="18" charset="0"/>
              </a:rPr>
              <a:t> :</a:t>
            </a:r>
            <a:r>
              <a:rPr lang="fr-FR" b="1" i="1" dirty="0" smtClean="0">
                <a:latin typeface="Times New Roman" pitchFamily="18" charset="0"/>
                <a:ea typeface="Times New Roman" pitchFamily="18" charset="0"/>
                <a:cs typeface="Times New Roman" pitchFamily="18" charset="0"/>
              </a:rPr>
              <a:t>  </a:t>
            </a:r>
          </a:p>
          <a:p>
            <a:pPr algn="just" fontAlgn="base">
              <a:spcBef>
                <a:spcPct val="0"/>
              </a:spcBef>
              <a:spcAft>
                <a:spcPct val="0"/>
              </a:spcAft>
            </a:pPr>
            <a:r>
              <a:rPr lang="fr-FR" b="1" i="1" dirty="0" smtClean="0">
                <a:latin typeface="Times New Roman" pitchFamily="18" charset="0"/>
                <a:ea typeface="Times New Roman" pitchFamily="18" charset="0"/>
                <a:cs typeface="Times New Roman" pitchFamily="18" charset="0"/>
              </a:rPr>
              <a:t> </a:t>
            </a:r>
          </a:p>
          <a:p>
            <a:pPr algn="just" fontAlgn="base">
              <a:spcBef>
                <a:spcPct val="0"/>
              </a:spcBef>
              <a:spcAft>
                <a:spcPct val="0"/>
              </a:spcAft>
              <a:buSzPct val="100000"/>
            </a:pPr>
            <a:r>
              <a:rPr lang="fr-FR" b="1" dirty="0" smtClean="0">
                <a:latin typeface="Times New Roman" pitchFamily="18" charset="0"/>
                <a:ea typeface="Times New Roman" pitchFamily="18" charset="0"/>
                <a:cs typeface="Times New Roman" pitchFamily="18" charset="0"/>
              </a:rPr>
              <a:t>10.1.Cicatrisation après détartrage et surfaçage radiculaire </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Immédiatement après le détartrage, l’attache épithéliale est rompue, les </a:t>
            </a:r>
            <a:r>
              <a:rPr lang="fr-FR" dirty="0" err="1" smtClean="0">
                <a:latin typeface="Times New Roman" pitchFamily="18" charset="0"/>
                <a:ea typeface="Times New Roman" pitchFamily="18" charset="0"/>
                <a:cs typeface="Times New Roman" pitchFamily="18" charset="0"/>
              </a:rPr>
              <a:t>épithélia</a:t>
            </a:r>
            <a:r>
              <a:rPr lang="fr-FR" dirty="0" smtClean="0">
                <a:latin typeface="Times New Roman" pitchFamily="18" charset="0"/>
                <a:ea typeface="Times New Roman" pitchFamily="18" charset="0"/>
                <a:cs typeface="Times New Roman" pitchFamily="18" charset="0"/>
              </a:rPr>
              <a:t> </a:t>
            </a:r>
            <a:r>
              <a:rPr lang="fr-FR" dirty="0" err="1" smtClean="0">
                <a:latin typeface="Times New Roman" pitchFamily="18" charset="0"/>
                <a:ea typeface="Times New Roman" pitchFamily="18" charset="0"/>
                <a:cs typeface="Times New Roman" pitchFamily="18" charset="0"/>
              </a:rPr>
              <a:t>jonctionnel</a:t>
            </a:r>
            <a:r>
              <a:rPr lang="fr-FR" dirty="0" smtClean="0">
                <a:latin typeface="Times New Roman" pitchFamily="18" charset="0"/>
                <a:ea typeface="Times New Roman" pitchFamily="18" charset="0"/>
                <a:cs typeface="Times New Roman" pitchFamily="18" charset="0"/>
              </a:rPr>
              <a:t> et </a:t>
            </a:r>
            <a:r>
              <a:rPr lang="fr-FR" dirty="0" err="1" smtClean="0">
                <a:latin typeface="Times New Roman" pitchFamily="18" charset="0"/>
                <a:ea typeface="Times New Roman" pitchFamily="18" charset="0"/>
                <a:cs typeface="Times New Roman" pitchFamily="18" charset="0"/>
              </a:rPr>
              <a:t>sulculaire</a:t>
            </a:r>
            <a:r>
              <a:rPr lang="fr-FR" dirty="0" smtClean="0">
                <a:latin typeface="Times New Roman" pitchFamily="18" charset="0"/>
                <a:ea typeface="Times New Roman" pitchFamily="18" charset="0"/>
                <a:cs typeface="Times New Roman" pitchFamily="18" charset="0"/>
              </a:rPr>
              <a:t> sont partiellement détachés et le tissu conjonctif est déchiré. </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24h</a:t>
            </a:r>
            <a:r>
              <a:rPr lang="fr-FR" b="1" dirty="0" smtClean="0">
                <a:latin typeface="Times New Roman" pitchFamily="18" charset="0"/>
                <a:ea typeface="Times New Roman" pitchFamily="18" charset="0"/>
                <a:cs typeface="Times New Roman" pitchFamily="18" charset="0"/>
              </a:rPr>
              <a:t> </a:t>
            </a:r>
            <a:r>
              <a:rPr lang="fr-FR" dirty="0" smtClean="0">
                <a:latin typeface="Times New Roman" pitchFamily="18" charset="0"/>
                <a:ea typeface="Times New Roman" pitchFamily="18" charset="0"/>
                <a:cs typeface="Times New Roman" pitchFamily="18" charset="0"/>
              </a:rPr>
              <a:t>après le détartrage, on remarque des cellules épithéliales étendues dans toutes les zones épithéliales résiduelles, et 2j après, le sillon est entièrement recouvert d’épithélium.</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Dans les 4 à 5j suivant, une nouvelle attache épithéliale apparaît dans la partie profonde du sillon, suivant la profondeur de celui-ci et l’intensité de l’inflammation, la guérison épithéliale complète se fait en une à deux semaines.</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Ainsi, la régénération de l’épithélium atteint son maximum 2 jours après le détartrage, celle du tissu conjonctif 2 à 3 jours après le détartrage.</a:t>
            </a:r>
          </a:p>
          <a:p>
            <a:pPr lvl="0" algn="just" eaLnBrk="0" fontAlgn="base" hangingPunct="0">
              <a:spcBef>
                <a:spcPct val="0"/>
              </a:spcBef>
              <a:spcAft>
                <a:spcPct val="0"/>
              </a:spcAft>
            </a:pPr>
            <a:r>
              <a:rPr lang="fr-FR" dirty="0" smtClean="0">
                <a:latin typeface="Times New Roman" pitchFamily="18" charset="0"/>
                <a:cs typeface="Times New Roman" pitchFamily="18" charset="0"/>
              </a:rPr>
              <a:t>Le tissu conjonctif n’est mature qu’entre 6 à 9 mois après détartrage.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31</a:t>
            </a:fld>
            <a:endParaRPr lang="fr-FR"/>
          </a:p>
        </p:txBody>
      </p:sp>
      <p:sp>
        <p:nvSpPr>
          <p:cNvPr id="4" name="Rectangle 3"/>
          <p:cNvSpPr/>
          <p:nvPr/>
        </p:nvSpPr>
        <p:spPr>
          <a:xfrm>
            <a:off x="500034" y="642918"/>
            <a:ext cx="8215370" cy="2585323"/>
          </a:xfrm>
          <a:prstGeom prst="rect">
            <a:avLst/>
          </a:prstGeom>
        </p:spPr>
        <p:txBody>
          <a:bodyPr wrap="square">
            <a:spAutoFit/>
          </a:bodyPr>
          <a:lstStyle/>
          <a:p>
            <a:pPr algn="just"/>
            <a:r>
              <a:rPr lang="fr-FR" b="1" dirty="0" smtClean="0">
                <a:latin typeface="Times New Roman" pitchFamily="18" charset="0"/>
                <a:ea typeface="Times New Roman" pitchFamily="18" charset="0"/>
                <a:cs typeface="Times New Roman" pitchFamily="18" charset="0"/>
              </a:rPr>
              <a:t>10.2. Cicatrisation après </a:t>
            </a:r>
            <a:r>
              <a:rPr lang="fr-FR" b="1" dirty="0" smtClean="0">
                <a:latin typeface="Times New Roman" pitchFamily="18" charset="0"/>
                <a:cs typeface="Times New Roman" pitchFamily="18" charset="0"/>
              </a:rPr>
              <a:t>curetage sous gingival</a:t>
            </a:r>
          </a:p>
          <a:p>
            <a:pPr algn="just"/>
            <a:r>
              <a:rPr lang="fr-FR" dirty="0" smtClean="0">
                <a:latin typeface="Times New Roman" pitchFamily="18" charset="0"/>
                <a:cs typeface="Times New Roman" pitchFamily="18" charset="0"/>
              </a:rPr>
              <a:t>Suite à cet acte, on ne voit que des fragments d’épithélium, du sang et des cellules polynucléaires.</a:t>
            </a:r>
          </a:p>
          <a:p>
            <a:pPr algn="just"/>
            <a:r>
              <a:rPr lang="fr-FR" dirty="0" smtClean="0">
                <a:latin typeface="Times New Roman" pitchFamily="18" charset="0"/>
                <a:cs typeface="Times New Roman" pitchFamily="18" charset="0"/>
              </a:rPr>
              <a:t>La prolifération épithéliale commence dans le même  jour sur les bords,  la plaie </a:t>
            </a:r>
            <a:r>
              <a:rPr lang="fr-FR" dirty="0" err="1" smtClean="0">
                <a:latin typeface="Times New Roman" pitchFamily="18" charset="0"/>
                <a:cs typeface="Times New Roman" pitchFamily="18" charset="0"/>
              </a:rPr>
              <a:t>sulculaire</a:t>
            </a:r>
            <a:r>
              <a:rPr lang="fr-FR" dirty="0" smtClean="0">
                <a:latin typeface="Times New Roman" pitchFamily="18" charset="0"/>
                <a:cs typeface="Times New Roman" pitchFamily="18" charset="0"/>
              </a:rPr>
              <a:t> est recouverte de cellules polynucléaires.</a:t>
            </a:r>
          </a:p>
          <a:p>
            <a:pPr algn="just"/>
            <a:r>
              <a:rPr lang="fr-FR" dirty="0" smtClean="0">
                <a:latin typeface="Times New Roman" pitchFamily="18" charset="0"/>
                <a:cs typeface="Times New Roman" pitchFamily="18" charset="0"/>
              </a:rPr>
              <a:t>Après 7 à 9j apparaît un nouveau revêtement du sillon et un nouvel épithélium </a:t>
            </a:r>
            <a:r>
              <a:rPr lang="fr-FR" dirty="0" err="1" smtClean="0">
                <a:latin typeface="Times New Roman" pitchFamily="18" charset="0"/>
                <a:cs typeface="Times New Roman" pitchFamily="18" charset="0"/>
              </a:rPr>
              <a:t>jonctionnel</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En 2à 3 semaines, l’épithélium </a:t>
            </a:r>
            <a:r>
              <a:rPr lang="fr-FR" dirty="0" err="1" smtClean="0">
                <a:latin typeface="Times New Roman" pitchFamily="18" charset="0"/>
                <a:cs typeface="Times New Roman" pitchFamily="18" charset="0"/>
              </a:rPr>
              <a:t>jonctionnel</a:t>
            </a:r>
            <a:r>
              <a:rPr lang="fr-FR" dirty="0" smtClean="0">
                <a:latin typeface="Times New Roman" pitchFamily="18" charset="0"/>
                <a:cs typeface="Times New Roman" pitchFamily="18" charset="0"/>
              </a:rPr>
              <a:t> et </a:t>
            </a:r>
            <a:r>
              <a:rPr lang="fr-FR" dirty="0" err="1" smtClean="0">
                <a:latin typeface="Times New Roman" pitchFamily="18" charset="0"/>
                <a:cs typeface="Times New Roman" pitchFamily="18" charset="0"/>
              </a:rPr>
              <a:t>sulculaire</a:t>
            </a:r>
            <a:r>
              <a:rPr lang="fr-FR" dirty="0" smtClean="0">
                <a:latin typeface="Times New Roman" pitchFamily="18" charset="0"/>
                <a:cs typeface="Times New Roman" pitchFamily="18" charset="0"/>
              </a:rPr>
              <a:t> ont l’aspect d’un sillon intact, sauf en ce qui concerne l’immaturité des fibres collagènes.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32</a:t>
            </a:fld>
            <a:endParaRPr lang="fr-FR"/>
          </a:p>
        </p:txBody>
      </p:sp>
      <p:sp>
        <p:nvSpPr>
          <p:cNvPr id="4" name="Rectangle 3"/>
          <p:cNvSpPr/>
          <p:nvPr/>
        </p:nvSpPr>
        <p:spPr>
          <a:xfrm>
            <a:off x="500034" y="1214422"/>
            <a:ext cx="8001056" cy="3693319"/>
          </a:xfrm>
          <a:prstGeom prst="rect">
            <a:avLst/>
          </a:prstGeom>
          <a:ln>
            <a:solidFill>
              <a:schemeClr val="accent2"/>
            </a:solidFill>
          </a:ln>
        </p:spPr>
        <p:txBody>
          <a:bodyPr wrap="square">
            <a:spAutoFit/>
          </a:bodyPr>
          <a:lstStyle/>
          <a:p>
            <a:pPr algn="just" fontAlgn="base">
              <a:spcBef>
                <a:spcPct val="0"/>
              </a:spcBef>
              <a:spcAft>
                <a:spcPct val="0"/>
              </a:spcAft>
              <a:buSzPct val="100000"/>
              <a:buFont typeface="Wingdings" pitchFamily="2" charset="2"/>
              <a:buChar char="Ø"/>
            </a:pPr>
            <a:r>
              <a:rPr lang="fr-FR" b="1" dirty="0" smtClean="0">
                <a:latin typeface="Times New Roman" pitchFamily="18" charset="0"/>
                <a:ea typeface="Times New Roman" pitchFamily="18" charset="0"/>
                <a:cs typeface="Times New Roman" pitchFamily="18" charset="0"/>
              </a:rPr>
              <a:t>A biseau interne : </a:t>
            </a:r>
            <a:r>
              <a:rPr lang="fr-FR" dirty="0" smtClean="0">
                <a:latin typeface="Times New Roman" pitchFamily="18" charset="0"/>
                <a:ea typeface="Times New Roman" pitchFamily="18" charset="0"/>
                <a:cs typeface="Times New Roman" pitchFamily="18" charset="0"/>
              </a:rPr>
              <a:t>La cicatrisation se fait par première intention. </a:t>
            </a:r>
          </a:p>
          <a:p>
            <a:pPr algn="just" fontAlgn="base">
              <a:spcBef>
                <a:spcPct val="0"/>
              </a:spcBef>
              <a:spcAft>
                <a:spcPct val="0"/>
              </a:spcAft>
              <a:buSzPct val="100000"/>
            </a:pPr>
            <a:endParaRPr lang="fr-FR" dirty="0" smtClean="0">
              <a:latin typeface="Times New Roman" pitchFamily="18" charset="0"/>
              <a:ea typeface="Times New Roman" pitchFamily="18" charset="0"/>
              <a:cs typeface="Times New Roman" pitchFamily="18" charset="0"/>
            </a:endParaRP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Immédiatement après l’intervention, un caillot se forme entre la dent et le tissu gingival. Dés la deuxième heure </a:t>
            </a:r>
            <a:r>
              <a:rPr lang="fr-FR" dirty="0" err="1" smtClean="0">
                <a:latin typeface="Times New Roman" pitchFamily="18" charset="0"/>
                <a:ea typeface="Times New Roman" pitchFamily="18" charset="0"/>
                <a:cs typeface="Times New Roman" pitchFamily="18" charset="0"/>
              </a:rPr>
              <a:t>post-opératoire</a:t>
            </a:r>
            <a:r>
              <a:rPr lang="fr-FR" dirty="0" smtClean="0">
                <a:latin typeface="Times New Roman" pitchFamily="18" charset="0"/>
                <a:ea typeface="Times New Roman" pitchFamily="18" charset="0"/>
                <a:cs typeface="Times New Roman" pitchFamily="18" charset="0"/>
              </a:rPr>
              <a:t>, une nécrose superficielle est observée aux bords de la plaie.</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La prolifération des cellules épithéliale commence au le deuxième jour et une nouvelle attache est établie au bout de 2</a:t>
            </a:r>
            <a:r>
              <a:rPr lang="fr-FR" baseline="30000" dirty="0" smtClean="0">
                <a:latin typeface="Times New Roman" pitchFamily="18" charset="0"/>
                <a:ea typeface="Times New Roman" pitchFamily="18" charset="0"/>
                <a:cs typeface="Times New Roman" pitchFamily="18" charset="0"/>
              </a:rPr>
              <a:t> </a:t>
            </a:r>
            <a:r>
              <a:rPr lang="fr-FR" dirty="0" smtClean="0">
                <a:latin typeface="Times New Roman" pitchFamily="18" charset="0"/>
                <a:ea typeface="Times New Roman" pitchFamily="18" charset="0"/>
                <a:cs typeface="Times New Roman" pitchFamily="18" charset="0"/>
              </a:rPr>
              <a:t>semaine.</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La cicatrisation conjonctive se caractérise par une réaction inflammatoire qui commence les premiers jours </a:t>
            </a:r>
            <a:r>
              <a:rPr lang="fr-FR" dirty="0" err="1" smtClean="0">
                <a:latin typeface="Times New Roman" pitchFamily="18" charset="0"/>
                <a:ea typeface="Times New Roman" pitchFamily="18" charset="0"/>
                <a:cs typeface="Times New Roman" pitchFamily="18" charset="0"/>
              </a:rPr>
              <a:t>post-opératoire</a:t>
            </a:r>
            <a:r>
              <a:rPr lang="fr-FR" dirty="0" smtClean="0">
                <a:latin typeface="Times New Roman" pitchFamily="18" charset="0"/>
                <a:ea typeface="Times New Roman" pitchFamily="18" charset="0"/>
                <a:cs typeface="Times New Roman" pitchFamily="18" charset="0"/>
              </a:rPr>
              <a:t>.</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Au 4</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jours, on retrouve un début de synthèse de collagène, la maturation et l’orientation fonctionnelle des fibres conjonctives, elle est observée entre la 2</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et 3</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semaine </a:t>
            </a:r>
            <a:r>
              <a:rPr lang="fr-FR" dirty="0" err="1" smtClean="0">
                <a:latin typeface="Times New Roman" pitchFamily="18" charset="0"/>
                <a:ea typeface="Times New Roman" pitchFamily="18" charset="0"/>
                <a:cs typeface="Times New Roman" pitchFamily="18" charset="0"/>
              </a:rPr>
              <a:t>post-opératoire</a:t>
            </a:r>
            <a:r>
              <a:rPr lang="fr-FR" dirty="0" smtClean="0">
                <a:latin typeface="Times New Roman" pitchFamily="18" charset="0"/>
                <a:ea typeface="Times New Roman" pitchFamily="18" charset="0"/>
                <a:cs typeface="Times New Roman" pitchFamily="18" charset="0"/>
              </a:rPr>
              <a:t>.</a:t>
            </a:r>
          </a:p>
          <a:p>
            <a:pPr algn="just" fontAlgn="base">
              <a:spcBef>
                <a:spcPct val="0"/>
              </a:spcBef>
              <a:spcAft>
                <a:spcPct val="0"/>
              </a:spcAft>
              <a:buSzPct val="100000"/>
            </a:pPr>
            <a:r>
              <a:rPr lang="fr-FR" dirty="0" smtClean="0">
                <a:latin typeface="Times New Roman" pitchFamily="18" charset="0"/>
                <a:ea typeface="Times New Roman" pitchFamily="18" charset="0"/>
                <a:cs typeface="Times New Roman" pitchFamily="18" charset="0"/>
              </a:rPr>
              <a:t>La cicatrisation totale épithéliale et conjonctive dure 21 jours.</a:t>
            </a:r>
            <a:endParaRPr lang="fr-FR" dirty="0" smtClean="0">
              <a:latin typeface="Times New Roman" pitchFamily="18" charset="0"/>
              <a:cs typeface="Times New Roman" pitchFamily="18" charset="0"/>
            </a:endParaRPr>
          </a:p>
        </p:txBody>
      </p:sp>
      <p:sp>
        <p:nvSpPr>
          <p:cNvPr id="6" name="Rectangle 5"/>
          <p:cNvSpPr/>
          <p:nvPr/>
        </p:nvSpPr>
        <p:spPr>
          <a:xfrm>
            <a:off x="571472" y="571480"/>
            <a:ext cx="4672019" cy="369332"/>
          </a:xfrm>
          <a:prstGeom prst="rect">
            <a:avLst/>
          </a:prstGeom>
        </p:spPr>
        <p:txBody>
          <a:bodyPr wrap="square">
            <a:spAutoFit/>
          </a:bodyPr>
          <a:lstStyle/>
          <a:p>
            <a:pPr lvl="0" algn="just" fontAlgn="base">
              <a:spcBef>
                <a:spcPct val="0"/>
              </a:spcBef>
              <a:spcAft>
                <a:spcPct val="0"/>
              </a:spcAft>
              <a:buSzPct val="100000"/>
            </a:pPr>
            <a:r>
              <a:rPr lang="fr-FR" b="1" dirty="0" smtClean="0">
                <a:solidFill>
                  <a:srgbClr val="FF0000"/>
                </a:solidFill>
                <a:latin typeface="Times New Roman" pitchFamily="18" charset="0"/>
                <a:ea typeface="Times New Roman" pitchFamily="18" charset="0"/>
                <a:cs typeface="Times New Roman" pitchFamily="18" charset="0"/>
              </a:rPr>
              <a:t>10.3 cicatrisation après gingivectomie: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33</a:t>
            </a:fld>
            <a:endParaRPr lang="fr-FR"/>
          </a:p>
        </p:txBody>
      </p:sp>
      <p:sp>
        <p:nvSpPr>
          <p:cNvPr id="4" name="Rectangle 3"/>
          <p:cNvSpPr/>
          <p:nvPr/>
        </p:nvSpPr>
        <p:spPr>
          <a:xfrm>
            <a:off x="214282" y="266596"/>
            <a:ext cx="8643998" cy="3416320"/>
          </a:xfrm>
          <a:prstGeom prst="rect">
            <a:avLst/>
          </a:prstGeom>
          <a:ln>
            <a:solidFill>
              <a:schemeClr val="accent2"/>
            </a:solidFill>
          </a:ln>
        </p:spPr>
        <p:txBody>
          <a:bodyPr wrap="square">
            <a:spAutoFit/>
          </a:bodyPr>
          <a:lstStyle/>
          <a:p>
            <a:pPr algn="just" fontAlgn="base">
              <a:spcBef>
                <a:spcPct val="0"/>
              </a:spcBef>
              <a:spcAft>
                <a:spcPct val="0"/>
              </a:spcAft>
              <a:buSzPct val="100000"/>
              <a:buFont typeface="Wingdings" pitchFamily="2" charset="2"/>
              <a:buChar char="Ø"/>
            </a:pPr>
            <a:r>
              <a:rPr lang="fr-FR" b="1" dirty="0" smtClean="0">
                <a:latin typeface="Times New Roman" pitchFamily="18" charset="0"/>
                <a:ea typeface="Times New Roman" pitchFamily="18" charset="0"/>
                <a:cs typeface="Times New Roman" pitchFamily="18" charset="0"/>
              </a:rPr>
              <a:t>A biseau externe:   </a:t>
            </a:r>
            <a:r>
              <a:rPr lang="fr-FR" dirty="0" smtClean="0">
                <a:latin typeface="Times New Roman" pitchFamily="18" charset="0"/>
                <a:ea typeface="Times New Roman" pitchFamily="18" charset="0"/>
                <a:cs typeface="Times New Roman" pitchFamily="18" charset="0"/>
              </a:rPr>
              <a:t>La cicatrisation se fait par 2</a:t>
            </a:r>
            <a:r>
              <a:rPr lang="fr-FR" baseline="30000" dirty="0" smtClean="0">
                <a:latin typeface="Times New Roman" pitchFamily="18" charset="0"/>
                <a:ea typeface="Times New Roman" pitchFamily="18" charset="0"/>
                <a:cs typeface="Times New Roman" pitchFamily="18" charset="0"/>
              </a:rPr>
              <a:t>ème </a:t>
            </a:r>
            <a:r>
              <a:rPr lang="fr-FR" dirty="0" smtClean="0">
                <a:latin typeface="Times New Roman" pitchFamily="18" charset="0"/>
                <a:ea typeface="Times New Roman" pitchFamily="18" charset="0"/>
                <a:cs typeface="Times New Roman" pitchFamily="18" charset="0"/>
              </a:rPr>
              <a:t>intention</a:t>
            </a:r>
          </a:p>
          <a:p>
            <a:pPr lvl="0" algn="just" eaLnBrk="0" fontAlgn="base" hangingPunct="0">
              <a:spcBef>
                <a:spcPct val="0"/>
              </a:spcBef>
              <a:spcAft>
                <a:spcPct val="0"/>
              </a:spcAft>
            </a:pPr>
            <a:endParaRPr lang="fr-FR"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L’épithélium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Immédiatement après l’intervention, un caillot </a:t>
            </a:r>
            <a:r>
              <a:rPr lang="fr-FR" dirty="0" err="1" smtClean="0">
                <a:latin typeface="Times New Roman" pitchFamily="18" charset="0"/>
                <a:ea typeface="Times New Roman" pitchFamily="18" charset="0"/>
                <a:cs typeface="Times New Roman" pitchFamily="18" charset="0"/>
              </a:rPr>
              <a:t>fibrino</a:t>
            </a:r>
            <a:r>
              <a:rPr lang="fr-FR" dirty="0" smtClean="0">
                <a:latin typeface="Times New Roman" pitchFamily="18" charset="0"/>
                <a:ea typeface="Times New Roman" pitchFamily="18" charset="0"/>
                <a:cs typeface="Times New Roman" pitchFamily="18" charset="0"/>
              </a:rPr>
              <a:t>-plaquettaire protège la plaie en direction coronaire.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 A partir de 2</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jour post- opératoire, la migration des cellules épithéliales atteint un rythme de 0.5mm/jour.</a:t>
            </a: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Elle aboutit à la formation d’un épithélium de surface non kératinisé dans un premier temps et à la formation d’un sillon gingival à partir  du 7</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jour.</a:t>
            </a:r>
          </a:p>
          <a:p>
            <a:pPr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La kératinisation se fera dans la 2</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semaine </a:t>
            </a:r>
            <a:r>
              <a:rPr lang="fr-FR" dirty="0" err="1" smtClean="0">
                <a:latin typeface="Times New Roman" pitchFamily="18" charset="0"/>
                <a:ea typeface="Times New Roman" pitchFamily="18" charset="0"/>
                <a:cs typeface="Times New Roman" pitchFamily="18" charset="0"/>
              </a:rPr>
              <a:t>post-opératoire</a:t>
            </a:r>
            <a:r>
              <a:rPr lang="fr-FR" dirty="0" smtClean="0">
                <a:latin typeface="Times New Roman" pitchFamily="18" charset="0"/>
                <a:ea typeface="Times New Roman" pitchFamily="18" charset="0"/>
                <a:cs typeface="Times New Roman" pitchFamily="18" charset="0"/>
              </a:rPr>
              <a:t> et il faudra attendre 4 à 5 semaines pour observer histologiquement une guérison épithéliale externe complète, l’établissement d’un sillon gingival et d’une nouvelle attache épithéliale.</a:t>
            </a:r>
            <a:r>
              <a:rPr lang="fr-FR" dirty="0" smtClean="0">
                <a:ea typeface="Times New Roman" pitchFamily="18" charset="0"/>
                <a:cs typeface="Arial" pitchFamily="34" charset="0"/>
              </a:rPr>
              <a:t> </a:t>
            </a:r>
            <a:endParaRPr lang="fr-FR" dirty="0" smtClean="0">
              <a:cs typeface="Arial" pitchFamily="34" charset="0"/>
            </a:endParaRPr>
          </a:p>
        </p:txBody>
      </p:sp>
      <p:sp>
        <p:nvSpPr>
          <p:cNvPr id="5" name="Rectangle 1"/>
          <p:cNvSpPr>
            <a:spLocks noChangeArrowheads="1"/>
          </p:cNvSpPr>
          <p:nvPr/>
        </p:nvSpPr>
        <p:spPr bwMode="auto">
          <a:xfrm>
            <a:off x="285720" y="3857628"/>
            <a:ext cx="8568952" cy="2585323"/>
          </a:xfrm>
          <a:prstGeom prst="rect">
            <a:avLst/>
          </a:prstGeom>
          <a:noFill/>
          <a:ln w="9525">
            <a:solidFill>
              <a:schemeClr val="accent2"/>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ct val="0"/>
              </a:spcBef>
              <a:spcAft>
                <a:spcPct val="0"/>
              </a:spcAft>
              <a:buClrTx/>
              <a:buSzTx/>
              <a:tabLst/>
            </a:pP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tissu conjonctif :</a:t>
            </a:r>
            <a:endParaRPr lang="fr-FR" dirty="0" smtClean="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cicatrisation conjonctive commence dés la formation du caillot par l’intervention de cellules inflammatoires (principalement polynucléaires neutrophiles), une intense activité fibroblastique prend ensuite le relais pour atteindre un pic 3 à 4 jour après l’opération.</a:t>
            </a:r>
            <a:endParaRPr kumimoji="0" lang="fr-FR"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synthèse des fibres de collagène est accentuée entre la 2</a:t>
            </a:r>
            <a:r>
              <a:rPr kumimoji="0" lang="fr-FR"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3</a:t>
            </a:r>
            <a:r>
              <a:rPr kumimoji="0" lang="fr-FR"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semaine post opératoire, mais leur maturation tout comme leur orientation fonctionnelle n’est observées qu’après la 5</a:t>
            </a:r>
            <a:r>
              <a:rPr kumimoji="0" lang="fr-FR"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semaine de cicatrisation.</a:t>
            </a:r>
            <a:endParaRPr lang="fr-FR" dirty="0" smtClean="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Il faut donc en moyenne 5 semaines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pour une cicatrisation épithéliale et conjonctive complète, un remodelage osseux est noté avec une perte osseuse minime réversible.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60154CE-373F-4A12-9451-BDEE036DC02A}" type="slidenum">
              <a:rPr lang="fr-FR" smtClean="0"/>
              <a:pPr/>
              <a:t>34</a:t>
            </a:fld>
            <a:endParaRPr lang="fr-FR"/>
          </a:p>
        </p:txBody>
      </p:sp>
      <p:sp>
        <p:nvSpPr>
          <p:cNvPr id="4" name="Rectangle 3"/>
          <p:cNvSpPr/>
          <p:nvPr/>
        </p:nvSpPr>
        <p:spPr>
          <a:xfrm>
            <a:off x="357158" y="474345"/>
            <a:ext cx="8429684" cy="2862322"/>
          </a:xfrm>
          <a:prstGeom prst="rect">
            <a:avLst/>
          </a:prstGeom>
        </p:spPr>
        <p:txBody>
          <a:bodyPr wrap="square">
            <a:spAutoFit/>
          </a:bodyPr>
          <a:lstStyle/>
          <a:p>
            <a:pPr algn="just"/>
            <a:r>
              <a:rPr lang="fr-FR" b="1" dirty="0" smtClean="0">
                <a:solidFill>
                  <a:srgbClr val="FF0000"/>
                </a:solidFill>
                <a:latin typeface="Times New Roman" pitchFamily="18" charset="0"/>
                <a:ea typeface="Times New Roman" pitchFamily="18" charset="0"/>
                <a:cs typeface="Times New Roman" pitchFamily="18" charset="0"/>
              </a:rPr>
              <a:t>10.4  Cicatrisation après </a:t>
            </a:r>
            <a:r>
              <a:rPr lang="fr-FR" b="1" dirty="0" err="1" smtClean="0">
                <a:solidFill>
                  <a:srgbClr val="FF0000"/>
                </a:solidFill>
                <a:latin typeface="Times New Roman" pitchFamily="18" charset="0"/>
                <a:ea typeface="Times New Roman" pitchFamily="18" charset="0"/>
                <a:cs typeface="Times New Roman" pitchFamily="18" charset="0"/>
              </a:rPr>
              <a:t>freinectomie</a:t>
            </a:r>
            <a:r>
              <a:rPr lang="fr-FR" b="1" dirty="0" smtClean="0">
                <a:solidFill>
                  <a:srgbClr val="FF0000"/>
                </a:solidFill>
                <a:latin typeface="Times New Roman" pitchFamily="18" charset="0"/>
                <a:ea typeface="Times New Roman" pitchFamily="18" charset="0"/>
                <a:cs typeface="Times New Roman" pitchFamily="18" charset="0"/>
              </a:rPr>
              <a:t>:</a:t>
            </a:r>
            <a:endParaRPr lang="fr-FR"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a:p>
            <a:pPr lvl="0" algn="just" fontAlgn="base"/>
            <a:endParaRPr lang="fr-FR" dirty="0" smtClean="0">
              <a:latin typeface="Times New Roman" pitchFamily="18" charset="0"/>
              <a:ea typeface="Arial Unicode MS" pitchFamily="34" charset="-128"/>
              <a:cs typeface="Times New Roman" pitchFamily="18" charset="0"/>
            </a:endParaRPr>
          </a:p>
          <a:p>
            <a:pPr lvl="0" algn="just" fontAlgn="base"/>
            <a:r>
              <a:rPr lang="fr-FR" dirty="0" smtClean="0">
                <a:latin typeface="Times New Roman" pitchFamily="18" charset="0"/>
                <a:ea typeface="Arial Unicode MS" pitchFamily="34" charset="-128"/>
                <a:cs typeface="Times New Roman" pitchFamily="18" charset="0"/>
              </a:rPr>
              <a:t>La cicatrisation est rapide de 1</a:t>
            </a:r>
            <a:r>
              <a:rPr lang="fr-FR" baseline="30000" dirty="0" smtClean="0">
                <a:latin typeface="Times New Roman" pitchFamily="18" charset="0"/>
                <a:ea typeface="Arial Unicode MS" pitchFamily="34" charset="-128"/>
                <a:cs typeface="Times New Roman" pitchFamily="18" charset="0"/>
              </a:rPr>
              <a:t>ère </a:t>
            </a:r>
            <a:r>
              <a:rPr lang="fr-FR" dirty="0" smtClean="0">
                <a:latin typeface="Times New Roman" pitchFamily="18" charset="0"/>
                <a:ea typeface="Arial Unicode MS" pitchFamily="34" charset="-128"/>
                <a:cs typeface="Times New Roman" pitchFamily="18" charset="0"/>
              </a:rPr>
              <a:t>intention au fond du vestibule, c’est une cicatrisation dite « plaie fermée » ou la mise en contact de la muqueuse sur le parodonte profond élimine presque la phase de détersion.</a:t>
            </a:r>
            <a:endParaRPr lang="fr-FR" dirty="0" smtClean="0">
              <a:latin typeface="Times New Roman" pitchFamily="18" charset="0"/>
              <a:cs typeface="Times New Roman" pitchFamily="18" charset="0"/>
            </a:endParaRPr>
          </a:p>
          <a:p>
            <a:pPr lvl="0" algn="just" eaLnBrk="0" fontAlgn="base" hangingPunct="0"/>
            <a:r>
              <a:rPr lang="fr-FR" dirty="0" smtClean="0">
                <a:latin typeface="Times New Roman" pitchFamily="18" charset="0"/>
                <a:ea typeface="Arial Unicode MS" pitchFamily="34" charset="-128"/>
                <a:cs typeface="Times New Roman" pitchFamily="18" charset="0"/>
              </a:rPr>
              <a:t>Au niveau du triangle, de l’insertion du frein ou la fenestration a été effectuée, la cicatrisation est de seconde intention, elle est dite « plaie ouverte » ou la phase de réparation est retardée par une détersion importante et sa durée est en fonction de la superficie et de la profondeur de la plaie.</a:t>
            </a:r>
            <a:endParaRPr lang="fr-FR" dirty="0" smtClean="0">
              <a:latin typeface="Times New Roman" pitchFamily="18" charset="0"/>
              <a:cs typeface="Times New Roman" pitchFamily="18" charset="0"/>
            </a:endParaRPr>
          </a:p>
          <a:p>
            <a:pPr lvl="0" algn="just" eaLnBrk="0" fontAlgn="base" hangingPunct="0"/>
            <a:r>
              <a:rPr lang="fr-FR" dirty="0" smtClean="0">
                <a:latin typeface="Times New Roman" pitchFamily="18" charset="0"/>
                <a:ea typeface="Arial Unicode MS" pitchFamily="34" charset="-128"/>
                <a:cs typeface="Times New Roman" pitchFamily="18" charset="0"/>
              </a:rPr>
              <a:t>L’épithélialisation se fait en une semaine.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60154CE-373F-4A12-9451-BDEE036DC02A}" type="slidenum">
              <a:rPr lang="fr-FR" smtClean="0"/>
              <a:pPr/>
              <a:t>35</a:t>
            </a:fld>
            <a:endParaRPr lang="fr-FR"/>
          </a:p>
        </p:txBody>
      </p:sp>
      <p:sp>
        <p:nvSpPr>
          <p:cNvPr id="4" name="Rectangle 3"/>
          <p:cNvSpPr/>
          <p:nvPr/>
        </p:nvSpPr>
        <p:spPr>
          <a:xfrm>
            <a:off x="642910" y="1305342"/>
            <a:ext cx="8001056" cy="2862322"/>
          </a:xfrm>
          <a:prstGeom prst="rect">
            <a:avLst/>
          </a:prstGeom>
        </p:spPr>
        <p:txBody>
          <a:bodyPr wrap="square">
            <a:spAutoFit/>
          </a:bodyPr>
          <a:lstStyle/>
          <a:p>
            <a:pPr algn="just" fontAlgn="base">
              <a:spcBef>
                <a:spcPct val="0"/>
              </a:spcBef>
              <a:spcAft>
                <a:spcPct val="0"/>
              </a:spcAft>
            </a:pPr>
            <a:r>
              <a:rPr lang="fr-FR" b="1" dirty="0" smtClean="0">
                <a:solidFill>
                  <a:srgbClr val="FF0000"/>
                </a:solidFill>
                <a:latin typeface="Times New Roman" pitchFamily="18" charset="0"/>
                <a:ea typeface="Times New Roman" pitchFamily="18" charset="0"/>
                <a:cs typeface="Times New Roman" pitchFamily="18" charset="0"/>
              </a:rPr>
              <a:t>10.5 Cicatrisation après </a:t>
            </a:r>
            <a:r>
              <a:rPr lang="fr-FR" b="1" dirty="0" err="1" smtClean="0">
                <a:solidFill>
                  <a:srgbClr val="FF0000"/>
                </a:solidFill>
                <a:latin typeface="Times New Roman" pitchFamily="18" charset="0"/>
                <a:ea typeface="Times New Roman" pitchFamily="18" charset="0"/>
                <a:cs typeface="Times New Roman" pitchFamily="18" charset="0"/>
              </a:rPr>
              <a:t>vestibuloplastie</a:t>
            </a:r>
            <a:r>
              <a:rPr lang="fr-FR" b="1" dirty="0" smtClean="0">
                <a:solidFill>
                  <a:srgbClr val="FF0000"/>
                </a:solidFill>
                <a:latin typeface="Times New Roman" pitchFamily="18" charset="0"/>
                <a:ea typeface="Times New Roman" pitchFamily="18" charset="0"/>
                <a:cs typeface="Times New Roman" pitchFamily="18" charset="0"/>
              </a:rPr>
              <a:t>:</a:t>
            </a:r>
            <a:endParaRPr lang="fr-FR" dirty="0" smtClean="0">
              <a:solidFill>
                <a:srgbClr val="FF0000"/>
              </a:solidFill>
              <a:latin typeface="Times New Roman" pitchFamily="18" charset="0"/>
              <a:ea typeface="Arial Unicode MS" pitchFamily="34" charset="-128"/>
              <a:cs typeface="Times New Roman" pitchFamily="18" charset="0"/>
            </a:endParaRPr>
          </a:p>
          <a:p>
            <a:pPr lvl="0" algn="just" fontAlgn="base">
              <a:spcBef>
                <a:spcPct val="0"/>
              </a:spcBef>
              <a:spcAft>
                <a:spcPct val="0"/>
              </a:spcAft>
            </a:pPr>
            <a:endParaRPr lang="fr-FR" dirty="0" smtClean="0">
              <a:latin typeface="Times New Roman" pitchFamily="18" charset="0"/>
              <a:ea typeface="Arial Unicode MS" pitchFamily="34" charset="-128"/>
              <a:cs typeface="Times New Roman" pitchFamily="18" charset="0"/>
            </a:endParaRPr>
          </a:p>
          <a:p>
            <a:pPr lvl="0" algn="just" fontAlgn="base">
              <a:spcBef>
                <a:spcPct val="0"/>
              </a:spcBef>
              <a:spcAft>
                <a:spcPct val="0"/>
              </a:spcAft>
            </a:pPr>
            <a:r>
              <a:rPr lang="fr-FR" dirty="0" smtClean="0">
                <a:latin typeface="Times New Roman" pitchFamily="18" charset="0"/>
                <a:ea typeface="Arial Unicode MS" pitchFamily="34" charset="-128"/>
                <a:cs typeface="Times New Roman" pitchFamily="18" charset="0"/>
              </a:rPr>
              <a:t>La cicatrisation se fait par seconde intention et se déroule en 2 étapes :</a:t>
            </a:r>
          </a:p>
          <a:p>
            <a:pPr lvl="0" algn="just" fontAlgn="base">
              <a:spcBef>
                <a:spcPct val="0"/>
              </a:spcBef>
              <a:spcAft>
                <a:spcPct val="0"/>
              </a:spcAft>
              <a:buFontTx/>
              <a:buChar char="-"/>
            </a:pPr>
            <a:r>
              <a:rPr lang="fr-FR" dirty="0" smtClean="0">
                <a:latin typeface="Times New Roman" pitchFamily="18" charset="0"/>
                <a:ea typeface="Arial Unicode MS" pitchFamily="34" charset="-128"/>
                <a:cs typeface="Times New Roman" pitchFamily="18" charset="0"/>
              </a:rPr>
              <a:t>Remplissage de la plaie par des tissus de granulation qui prolifèrent à partir des bords de la plaie.</a:t>
            </a:r>
          </a:p>
          <a:p>
            <a:pPr lvl="0" algn="just" fontAlgn="base">
              <a:spcBef>
                <a:spcPct val="0"/>
              </a:spcBef>
              <a:spcAft>
                <a:spcPct val="0"/>
              </a:spcAft>
              <a:buFontTx/>
              <a:buChar char="-"/>
            </a:pPr>
            <a:r>
              <a:rPr lang="fr-FR" dirty="0" smtClean="0">
                <a:latin typeface="Times New Roman" pitchFamily="18" charset="0"/>
                <a:ea typeface="Arial Unicode MS" pitchFamily="34" charset="-128"/>
                <a:cs typeface="Times New Roman" pitchFamily="18" charset="0"/>
              </a:rPr>
              <a:t>Recouvrement par l’épithélium qui migre à partir des berges de la plaie. On obtient une gencive néoformée ayant un aspect particulier, de texture lisse avec absence du piqueté et une vascularisation apparente identique à la muqueuse alvéolaire, par contre l’attache formée au périoste et indirectement l’os sous-jacent la rend fonctionnellement semblable à la gencive attachée.</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156110"/>
            <a:ext cx="8319298" cy="6124946"/>
          </a:xfrm>
          <a:prstGeom prst="rect">
            <a:avLst/>
          </a:prstGeom>
          <a:noFill/>
        </p:spPr>
        <p:txBody>
          <a:bodyPr wrap="square" rtlCol="0">
            <a:spAutoFit/>
          </a:bodyPr>
          <a:lstStyle/>
          <a:p>
            <a:pPr>
              <a:lnSpc>
                <a:spcPct val="150000"/>
              </a:lnSpc>
            </a:pPr>
            <a:r>
              <a:rPr lang="fr-FR" sz="2400" b="1" dirty="0" smtClean="0">
                <a:solidFill>
                  <a:srgbClr val="0070C0"/>
                </a:solidFill>
              </a:rPr>
              <a:t>10.6 Cicatrisation après intervention</a:t>
            </a:r>
            <a:r>
              <a:rPr lang="nl-NL" sz="2400" b="1" dirty="0" smtClean="0">
                <a:solidFill>
                  <a:srgbClr val="0070C0"/>
                </a:solidFill>
              </a:rPr>
              <a:t> à </a:t>
            </a:r>
            <a:r>
              <a:rPr lang="fr-FR" sz="2400" b="1" dirty="0" smtClean="0">
                <a:solidFill>
                  <a:srgbClr val="0070C0"/>
                </a:solidFill>
              </a:rPr>
              <a:t>lambeaux</a:t>
            </a:r>
            <a:endParaRPr lang="fr-FR" sz="2400" dirty="0" smtClean="0">
              <a:solidFill>
                <a:srgbClr val="0070C0"/>
              </a:solidFill>
            </a:endParaRPr>
          </a:p>
          <a:p>
            <a:pPr>
              <a:lnSpc>
                <a:spcPct val="150000"/>
              </a:lnSpc>
            </a:pPr>
            <a:r>
              <a:rPr lang="fr-FR" sz="2400" b="1" dirty="0" smtClean="0">
                <a:solidFill>
                  <a:srgbClr val="C00000"/>
                </a:solidFill>
              </a:rPr>
              <a:t>10.6.1 Cicatrisation consécutive à un lambeau d'épaisseur partielle: </a:t>
            </a:r>
            <a:endParaRPr lang="fr-FR" sz="2400" dirty="0" smtClean="0">
              <a:solidFill>
                <a:srgbClr val="C00000"/>
              </a:solidFill>
            </a:endParaRPr>
          </a:p>
          <a:p>
            <a:pPr>
              <a:lnSpc>
                <a:spcPct val="150000"/>
              </a:lnSpc>
            </a:pPr>
            <a:r>
              <a:rPr lang="fr-FR" sz="2400" dirty="0" smtClean="0"/>
              <a:t>La plaie est pontée par de l'épithélium au bout de 48 heures; dès que les macrophages phagocytent le caillot, la </a:t>
            </a:r>
            <a:r>
              <a:rPr lang="fr-FR" sz="2400" dirty="0" err="1" smtClean="0"/>
              <a:t>fibrogenèse</a:t>
            </a:r>
            <a:r>
              <a:rPr lang="fr-FR" sz="2400" dirty="0" smtClean="0"/>
              <a:t> commence; le conjonctif néoformé croît à partir des berges; </a:t>
            </a:r>
          </a:p>
          <a:p>
            <a:pPr>
              <a:lnSpc>
                <a:spcPct val="150000"/>
              </a:lnSpc>
            </a:pPr>
            <a:r>
              <a:rPr lang="fr-FR" sz="2400" dirty="0" smtClean="0"/>
              <a:t>Une activité cellulaire et vasculaire se manifeste au niveau du périoste (curieusement, bien que protégé, l'os sous-jacent se résorbe au niveau de la face interne de sa corticale externe entre le 2éme et le 6éme jour; mais l'ostéogenèse compense ce phénomène par la suite).  </a:t>
            </a:r>
            <a:endParaRPr lang="fr-FR" dirty="0" smtClean="0">
              <a:solidFill>
                <a:srgbClr val="FF0000"/>
              </a:solidFill>
              <a:latin typeface="Arial" pitchFamily="34" charset="0"/>
              <a:cs typeface="Arial" pitchFamily="34" charset="0"/>
            </a:endParaRP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36</a:t>
            </a:fld>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156110"/>
            <a:ext cx="8247860" cy="6740307"/>
          </a:xfrm>
          <a:prstGeom prst="rect">
            <a:avLst/>
          </a:prstGeom>
          <a:noFill/>
        </p:spPr>
        <p:txBody>
          <a:bodyPr wrap="square" rtlCol="0">
            <a:spAutoFit/>
          </a:bodyPr>
          <a:lstStyle/>
          <a:p>
            <a:r>
              <a:rPr lang="fr-FR" sz="2400" dirty="0" smtClean="0">
                <a:solidFill>
                  <a:srgbClr val="C00000"/>
                </a:solidFill>
              </a:rPr>
              <a:t>L'attache épithéliale cicatrise en quatre étapes : </a:t>
            </a:r>
            <a:r>
              <a:rPr lang="fr-FR" sz="2400" dirty="0" smtClean="0"/>
              <a:t> </a:t>
            </a:r>
          </a:p>
          <a:p>
            <a:endParaRPr lang="fr-FR" sz="2400" dirty="0" smtClean="0"/>
          </a:p>
          <a:p>
            <a:r>
              <a:rPr lang="fr-FR" sz="2400" b="1" dirty="0" smtClean="0"/>
              <a:t>STADE 1</a:t>
            </a:r>
            <a:r>
              <a:rPr lang="fr-FR" sz="2400" dirty="0" smtClean="0"/>
              <a:t> : situé entre 12 et 24 heures après l'intervention, 2 à 3 couches de cellules épithéliales migrent sur la fibrine du caillot qui doit être le plus fin possible (pontage vasculaire), près de la surface radiculaire ; </a:t>
            </a:r>
          </a:p>
          <a:p>
            <a:endParaRPr lang="fr-FR" sz="2400" dirty="0" smtClean="0"/>
          </a:p>
          <a:p>
            <a:r>
              <a:rPr lang="fr-FR" sz="2400" b="1" dirty="0" smtClean="0"/>
              <a:t>STADE 2 </a:t>
            </a:r>
            <a:r>
              <a:rPr lang="fr-FR" sz="2400" dirty="0" smtClean="0"/>
              <a:t>: à 5 jours, l'attache prolifère en direction coronaire ; </a:t>
            </a:r>
          </a:p>
          <a:p>
            <a:endParaRPr lang="fr-FR" sz="2400" dirty="0" smtClean="0"/>
          </a:p>
          <a:p>
            <a:pPr lvl="0"/>
            <a:r>
              <a:rPr lang="fr-FR" sz="2400" b="1" dirty="0" smtClean="0"/>
              <a:t>STADE 3</a:t>
            </a:r>
            <a:r>
              <a:rPr lang="fr-FR" sz="2400" dirty="0" smtClean="0"/>
              <a:t> : elle se stratifie de plus en plus ;</a:t>
            </a:r>
          </a:p>
          <a:p>
            <a:pPr lvl="0"/>
            <a:endParaRPr lang="fr-FR" sz="2400" dirty="0" smtClean="0"/>
          </a:p>
          <a:p>
            <a:pPr lvl="0"/>
            <a:r>
              <a:rPr lang="fr-FR" sz="2400" b="1" dirty="0" smtClean="0"/>
              <a:t>STADE 4</a:t>
            </a:r>
            <a:r>
              <a:rPr lang="fr-FR" sz="2400" dirty="0" smtClean="0"/>
              <a:t> : situé entre les 10e et 14e jours, se caractérise par la migration des </a:t>
            </a:r>
            <a:r>
              <a:rPr lang="fr-FR" sz="2400" dirty="0" err="1" smtClean="0"/>
              <a:t>kératinocytes</a:t>
            </a:r>
            <a:r>
              <a:rPr lang="fr-FR" sz="2400" dirty="0" smtClean="0"/>
              <a:t> en direction apicale, avec formation d'un épithélium </a:t>
            </a:r>
            <a:r>
              <a:rPr lang="fr-FR" sz="2400" dirty="0" err="1" smtClean="0"/>
              <a:t>jonctionnel</a:t>
            </a:r>
            <a:r>
              <a:rPr lang="fr-FR" sz="2400" dirty="0" smtClean="0"/>
              <a:t> long. </a:t>
            </a:r>
          </a:p>
          <a:p>
            <a:r>
              <a:rPr lang="fr-FR" sz="2400" dirty="0" smtClean="0"/>
              <a:t>Les fibres collagènes néoformées, d'abord orientées verticalement, parallèlement à la surface osseuse, prennent ensuite la même orientation que les fibres épargnées par l'intervention, en environ 2 mois.  </a:t>
            </a:r>
            <a:endParaRPr lang="fr-FR" sz="2400" dirty="0"/>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37</a:t>
            </a:fld>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906362"/>
            <a:ext cx="8572560" cy="2308324"/>
          </a:xfrm>
          <a:prstGeom prst="rect">
            <a:avLst/>
          </a:prstGeom>
          <a:noFill/>
          <a:ln>
            <a:solidFill>
              <a:schemeClr val="accent2"/>
            </a:solidFill>
          </a:ln>
        </p:spPr>
        <p:txBody>
          <a:bodyPr wrap="square" rtlCol="0">
            <a:spAutoFit/>
          </a:bodyPr>
          <a:lstStyle/>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Cicatrisation par première intention. </a:t>
            </a:r>
          </a:p>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La rapidité de cicatrisation dépend de l’épaisseur du caillot.          </a:t>
            </a:r>
          </a:p>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L'attache épithéliale et le chorion se réparent totalement au bout de 3 à 4 semaines; l'os alvéolaire, exposé par l'intervention, souffre davantage que dans le lambeau précédent : en effet l'activité </a:t>
            </a:r>
            <a:r>
              <a:rPr lang="fr-FR" dirty="0" err="1" smtClean="0">
                <a:latin typeface="Times New Roman" pitchFamily="18" charset="0"/>
                <a:ea typeface="Times New Roman" pitchFamily="18" charset="0"/>
                <a:cs typeface="Times New Roman" pitchFamily="18" charset="0"/>
              </a:rPr>
              <a:t>ostéoclastique</a:t>
            </a:r>
            <a:r>
              <a:rPr lang="fr-FR" dirty="0" smtClean="0">
                <a:latin typeface="Times New Roman" pitchFamily="18" charset="0"/>
                <a:ea typeface="Times New Roman" pitchFamily="18" charset="0"/>
                <a:cs typeface="Times New Roman" pitchFamily="18" charset="0"/>
              </a:rPr>
              <a:t> dans les parois alvéolaires est beaucoup moins étendue dès qu'on épargne le maximum de conjonctif lors de la dissection. </a:t>
            </a:r>
          </a:p>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Une régénération se produit sur les zones de la racine où le cément persiste après le surfaçage; partout où la dentine était arrachée, seule une réparation est visible. </a:t>
            </a: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38</a:t>
            </a:fld>
            <a:endParaRPr lang="fr-FR"/>
          </a:p>
        </p:txBody>
      </p:sp>
      <p:sp>
        <p:nvSpPr>
          <p:cNvPr id="4" name="Rectangle 3"/>
          <p:cNvSpPr/>
          <p:nvPr/>
        </p:nvSpPr>
        <p:spPr>
          <a:xfrm>
            <a:off x="285720" y="3429000"/>
            <a:ext cx="8358246" cy="1754326"/>
          </a:xfrm>
          <a:prstGeom prst="rect">
            <a:avLst/>
          </a:prstGeom>
          <a:ln>
            <a:solidFill>
              <a:schemeClr val="accent2"/>
            </a:solidFill>
          </a:ln>
        </p:spPr>
        <p:txBody>
          <a:bodyPr wrap="square">
            <a:spAutoFit/>
          </a:bodyPr>
          <a:lstStyle/>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La résorption du caillot commence aux 03-04</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jour jusqu’aux 06-07</a:t>
            </a:r>
            <a:r>
              <a:rPr lang="fr-FR" baseline="30000" dirty="0" smtClean="0">
                <a:latin typeface="Times New Roman" pitchFamily="18" charset="0"/>
                <a:ea typeface="Times New Roman" pitchFamily="18" charset="0"/>
                <a:cs typeface="Times New Roman" pitchFamily="18" charset="0"/>
              </a:rPr>
              <a:t>ème</a:t>
            </a:r>
            <a:r>
              <a:rPr lang="fr-FR" dirty="0" smtClean="0">
                <a:latin typeface="Times New Roman" pitchFamily="18" charset="0"/>
                <a:ea typeface="Times New Roman" pitchFamily="18" charset="0"/>
                <a:cs typeface="Times New Roman" pitchFamily="18" charset="0"/>
              </a:rPr>
              <a:t> jour pour laisser de la place à du tissu de granulation.  Il est remplacé par du tissu conjonctif.   </a:t>
            </a:r>
          </a:p>
          <a:p>
            <a:pPr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Dans les zones situées au fond des poches, des néo-fibrilles de collagène, orientées perpendiculairement à la surface radiculaire, se raboutent aux extrémités sectionnées de fibres de </a:t>
            </a:r>
            <a:r>
              <a:rPr lang="fr-FR" dirty="0" err="1" smtClean="0">
                <a:latin typeface="Times New Roman" pitchFamily="18" charset="0"/>
                <a:ea typeface="Times New Roman" pitchFamily="18" charset="0"/>
                <a:cs typeface="Times New Roman" pitchFamily="18" charset="0"/>
              </a:rPr>
              <a:t>Sharpey</a:t>
            </a:r>
            <a:r>
              <a:rPr lang="fr-FR" dirty="0" smtClean="0">
                <a:latin typeface="Times New Roman" pitchFamily="18" charset="0"/>
                <a:ea typeface="Times New Roman" pitchFamily="18" charset="0"/>
                <a:cs typeface="Times New Roman" pitchFamily="18" charset="0"/>
              </a:rPr>
              <a:t> du cément originel; dans les zones où la dentine était exposée, des néo-fibrilles se mélangent avec des fibrilles de la matrice dentinaire.</a:t>
            </a:r>
          </a:p>
        </p:txBody>
      </p:sp>
      <p:sp>
        <p:nvSpPr>
          <p:cNvPr id="5" name="Rectangle 4"/>
          <p:cNvSpPr/>
          <p:nvPr/>
        </p:nvSpPr>
        <p:spPr>
          <a:xfrm>
            <a:off x="285720" y="214290"/>
            <a:ext cx="6996134" cy="369332"/>
          </a:xfrm>
          <a:prstGeom prst="rect">
            <a:avLst/>
          </a:prstGeom>
        </p:spPr>
        <p:txBody>
          <a:bodyPr wrap="square">
            <a:spAutoFit/>
          </a:bodyPr>
          <a:lstStyle/>
          <a:p>
            <a:pPr lvl="0" algn="just" fontAlgn="base">
              <a:spcBef>
                <a:spcPct val="0"/>
              </a:spcBef>
              <a:spcAft>
                <a:spcPct val="0"/>
              </a:spcAft>
            </a:pPr>
            <a:r>
              <a:rPr lang="fr-FR" b="1" dirty="0" smtClean="0">
                <a:solidFill>
                  <a:srgbClr val="C00000"/>
                </a:solidFill>
                <a:latin typeface="Times New Roman" pitchFamily="18" charset="0"/>
                <a:ea typeface="Times New Roman" pitchFamily="18" charset="0"/>
                <a:cs typeface="Times New Roman" pitchFamily="18" charset="0"/>
              </a:rPr>
              <a:t>10.2. Cicatrisation consécutive à un lambeau de pleine épaisseur: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071546"/>
            <a:ext cx="8462174" cy="2585323"/>
          </a:xfrm>
          <a:prstGeom prst="rect">
            <a:avLst/>
          </a:prstGeom>
          <a:noFill/>
          <a:ln>
            <a:solidFill>
              <a:schemeClr val="accent2"/>
            </a:solidFill>
          </a:ln>
        </p:spPr>
        <p:txBody>
          <a:bodyPr wrap="square" rtlCol="0">
            <a:spAutoFit/>
          </a:bodyPr>
          <a:lstStyle/>
          <a:p>
            <a:pPr algn="just"/>
            <a:r>
              <a:rPr lang="fr-FR" dirty="0" smtClean="0">
                <a:latin typeface="Times New Roman" pitchFamily="18" charset="0"/>
                <a:cs typeface="Times New Roman" pitchFamily="18" charset="0"/>
              </a:rPr>
              <a:t>Le premier stade de la cicatrisation dans cette zone consiste en un dépôt de tissu </a:t>
            </a:r>
            <a:r>
              <a:rPr lang="fr-FR" dirty="0" err="1" smtClean="0">
                <a:latin typeface="Times New Roman" pitchFamily="18" charset="0"/>
                <a:cs typeface="Times New Roman" pitchFamily="18" charset="0"/>
              </a:rPr>
              <a:t>cémentoïde</a:t>
            </a:r>
            <a:r>
              <a:rPr lang="fr-FR" dirty="0" smtClean="0">
                <a:latin typeface="Times New Roman" pitchFamily="18" charset="0"/>
                <a:cs typeface="Times New Roman" pitchFamily="18" charset="0"/>
              </a:rPr>
              <a:t> par une couche unique de </a:t>
            </a:r>
            <a:r>
              <a:rPr lang="fr-FR" dirty="0" err="1" smtClean="0">
                <a:latin typeface="Times New Roman" pitchFamily="18" charset="0"/>
                <a:cs typeface="Times New Roman" pitchFamily="18" charset="0"/>
              </a:rPr>
              <a:t>cémentoblastes</a:t>
            </a:r>
            <a:r>
              <a:rPr lang="fr-FR" dirty="0" smtClean="0">
                <a:latin typeface="Times New Roman" pitchFamily="18" charset="0"/>
                <a:cs typeface="Times New Roman" pitchFamily="18" charset="0"/>
              </a:rPr>
              <a:t>, suivi de la formation de fibrilles intrinsèques orientées parallèlement à la surface radiculaire; cette couche se désintègre ensuite et des faisceaux de fibres extrinsèques s'ancrent dans le néo-cément cellulaire fibreux; la liaison entre le néo-cément et les tissus préexistants s'établit toujours sous la forme d'un entrelacement des fibrilles à l'interface (et ceci indépendamment du tissu originel, soit dentine, soit cément). </a:t>
            </a:r>
          </a:p>
          <a:p>
            <a:pPr algn="just"/>
            <a:r>
              <a:rPr lang="fr-FR" dirty="0" smtClean="0">
                <a:latin typeface="Times New Roman" pitchFamily="18" charset="0"/>
                <a:cs typeface="Times New Roman" pitchFamily="18" charset="0"/>
              </a:rPr>
              <a:t>Il y a au cours des secondes et troisièmes semaines, un phénomène de résorption osseuse et une apposition tissulaire. </a:t>
            </a:r>
            <a:endParaRPr lang="fr-FR" dirty="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39</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4</a:t>
            </a:fld>
            <a:endParaRPr lang="fr-FR"/>
          </a:p>
        </p:txBody>
      </p:sp>
      <p:sp>
        <p:nvSpPr>
          <p:cNvPr id="5" name="Rectangle 4"/>
          <p:cNvSpPr/>
          <p:nvPr/>
        </p:nvSpPr>
        <p:spPr>
          <a:xfrm>
            <a:off x="214282" y="500042"/>
            <a:ext cx="8429684" cy="5078313"/>
          </a:xfrm>
          <a:prstGeom prst="rect">
            <a:avLst/>
          </a:prstGeom>
        </p:spPr>
        <p:txBody>
          <a:bodyPr wrap="square">
            <a:spAutoFit/>
          </a:bodyPr>
          <a:lstStyle/>
          <a:p>
            <a:pPr algn="just">
              <a:lnSpc>
                <a:spcPct val="150000"/>
              </a:lnSpc>
              <a:buNone/>
            </a:pPr>
            <a:r>
              <a:rPr lang="fr-FR" b="1" dirty="0" smtClean="0">
                <a:solidFill>
                  <a:srgbClr val="FF0000"/>
                </a:solidFill>
                <a:latin typeface="Times New Roman" pitchFamily="18" charset="0"/>
                <a:cs typeface="Times New Roman" pitchFamily="18" charset="0"/>
              </a:rPr>
              <a:t>2. Terminologie</a:t>
            </a:r>
          </a:p>
          <a:p>
            <a:pPr algn="just">
              <a:lnSpc>
                <a:spcPct val="150000"/>
              </a:lnSpc>
              <a:buNone/>
            </a:pPr>
            <a:r>
              <a:rPr lang="fr-FR" b="1" dirty="0" smtClean="0">
                <a:latin typeface="Times New Roman" pitchFamily="18" charset="0"/>
                <a:cs typeface="Times New Roman" pitchFamily="18" charset="0"/>
              </a:rPr>
              <a:t>2.1. La plaie: </a:t>
            </a:r>
            <a:r>
              <a:rPr lang="fr-FR" dirty="0" smtClean="0">
                <a:latin typeface="Times New Roman" pitchFamily="18" charset="0"/>
                <a:cs typeface="Times New Roman" pitchFamily="18" charset="0"/>
              </a:rPr>
              <a:t>C’</a:t>
            </a:r>
            <a:r>
              <a:rPr lang="fr-FR" dirty="0" smtClean="0">
                <a:latin typeface="Times New Roman" pitchFamily="18" charset="0"/>
                <a:ea typeface="Times New Roman" pitchFamily="18" charset="0"/>
                <a:cs typeface="Times New Roman" pitchFamily="18" charset="0"/>
              </a:rPr>
              <a:t>est la rupture de la continuité anatomique et fonctionnelle des tissus vivants.</a:t>
            </a:r>
            <a:endParaRPr lang="fr-FR" dirty="0" smtClean="0">
              <a:latin typeface="Times New Roman" pitchFamily="18" charset="0"/>
              <a:cs typeface="Times New Roman" pitchFamily="18" charset="0"/>
            </a:endParaRPr>
          </a:p>
          <a:p>
            <a:pPr algn="just">
              <a:lnSpc>
                <a:spcPct val="150000"/>
              </a:lnSpc>
              <a:buNone/>
            </a:pPr>
            <a:r>
              <a:rPr lang="fr-FR" dirty="0" smtClean="0">
                <a:latin typeface="Times New Roman" pitchFamily="18" charset="0"/>
                <a:ea typeface="Times New Roman" pitchFamily="18" charset="0"/>
                <a:cs typeface="Times New Roman" pitchFamily="18" charset="0"/>
              </a:rPr>
              <a:t> Les plaies peuvent trouver leur origine dans les destructions pathologiques, agression chimique, physique ou thermique ou lors d’une incision chirurgicale</a:t>
            </a:r>
          </a:p>
          <a:p>
            <a:pPr algn="just">
              <a:lnSpc>
                <a:spcPct val="150000"/>
              </a:lnSpc>
              <a:buNone/>
            </a:pPr>
            <a:r>
              <a:rPr lang="fr-FR" b="1" dirty="0" smtClean="0"/>
              <a:t>2.2 Réparation: </a:t>
            </a:r>
            <a:r>
              <a:rPr lang="fr-FR" dirty="0" smtClean="0"/>
              <a:t>processus biologique au cours duquel la continuité tissulaire est rétablie par des néoformations qui ne restaurent cependant pas de façon complète  l'architecture et/ou la fonction des tissus lésés.</a:t>
            </a:r>
          </a:p>
          <a:p>
            <a:pPr algn="just">
              <a:lnSpc>
                <a:spcPct val="150000"/>
              </a:lnSpc>
              <a:buNone/>
            </a:pPr>
            <a:r>
              <a:rPr lang="fr-FR" b="1" dirty="0" smtClean="0"/>
              <a:t>2.3 Nouvelle attache: </a:t>
            </a:r>
            <a:r>
              <a:rPr lang="fr-FR" dirty="0" smtClean="0"/>
              <a:t>réunion des tissus de soutien de la dent aux surfaces radiculaires préalablement exposées à l'environnement buccal par la pathologie. C’est-à-dire nouvelle formation de cément avec ancrage de fibres </a:t>
            </a:r>
            <a:r>
              <a:rPr lang="fr-FR" dirty="0" err="1" smtClean="0"/>
              <a:t>desmodontales</a:t>
            </a:r>
            <a:r>
              <a:rPr lang="fr-FR" dirty="0" smtClean="0"/>
              <a:t> (formation d’os avec fibres de </a:t>
            </a:r>
            <a:r>
              <a:rPr lang="fr-FR" dirty="0" err="1" smtClean="0"/>
              <a:t>Scharpey</a:t>
            </a:r>
            <a:r>
              <a:rPr lang="fr-FR" dirty="0" smtClean="0"/>
              <a:t> distinctes).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40</a:t>
            </a:fld>
            <a:endParaRPr lang="fr-FR"/>
          </a:p>
        </p:txBody>
      </p:sp>
      <p:sp>
        <p:nvSpPr>
          <p:cNvPr id="4" name="Rectangle 3"/>
          <p:cNvSpPr/>
          <p:nvPr/>
        </p:nvSpPr>
        <p:spPr>
          <a:xfrm>
            <a:off x="428596" y="571480"/>
            <a:ext cx="6137293" cy="507831"/>
          </a:xfrm>
          <a:prstGeom prst="rect">
            <a:avLst/>
          </a:prstGeom>
        </p:spPr>
        <p:txBody>
          <a:bodyPr wrap="square">
            <a:spAutoFit/>
          </a:bodyPr>
          <a:lstStyle/>
          <a:p>
            <a:pPr lvl="0" algn="just" fontAlgn="base">
              <a:lnSpc>
                <a:spcPct val="150000"/>
              </a:lnSpc>
              <a:spcBef>
                <a:spcPct val="0"/>
              </a:spcBef>
              <a:spcAft>
                <a:spcPct val="0"/>
              </a:spcAft>
            </a:pPr>
            <a:r>
              <a:rPr lang="fr-FR" b="1" dirty="0" smtClean="0">
                <a:solidFill>
                  <a:srgbClr val="FF0000"/>
                </a:solidFill>
                <a:latin typeface="Times New Roman" pitchFamily="18" charset="0"/>
                <a:ea typeface="Times New Roman" pitchFamily="18" charset="0"/>
                <a:cs typeface="Times New Roman" pitchFamily="18" charset="0"/>
              </a:rPr>
              <a:t>10.6 Cicatrisation consécutive à une greffe gingivale:</a:t>
            </a:r>
          </a:p>
        </p:txBody>
      </p:sp>
      <p:sp>
        <p:nvSpPr>
          <p:cNvPr id="5" name="Rectangle 4"/>
          <p:cNvSpPr/>
          <p:nvPr/>
        </p:nvSpPr>
        <p:spPr>
          <a:xfrm>
            <a:off x="428596" y="1571612"/>
            <a:ext cx="8215370" cy="1477328"/>
          </a:xfrm>
          <a:prstGeom prst="rect">
            <a:avLst/>
          </a:prstGeom>
        </p:spPr>
        <p:txBody>
          <a:bodyPr wrap="square">
            <a:spAutoFit/>
          </a:bodyPr>
          <a:lstStyle/>
          <a:p>
            <a:pPr algn="just"/>
            <a:r>
              <a:rPr lang="fr-FR" b="1" dirty="0" smtClean="0">
                <a:solidFill>
                  <a:srgbClr val="FF0000"/>
                </a:solidFill>
                <a:latin typeface="Times New Roman" pitchFamily="18" charset="0"/>
                <a:cs typeface="Times New Roman" pitchFamily="18" charset="0"/>
              </a:rPr>
              <a:t>1. Greffe gingivale pédiculée (lambeau déplacé latéralement)</a:t>
            </a:r>
            <a:endParaRPr lang="fr-FR" dirty="0" smtClean="0">
              <a:solidFill>
                <a:srgbClr val="FF0000"/>
              </a:solidFill>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Son processus de guérison présente les mêmes caractéristiques histologiques qu’un lambeau </a:t>
            </a:r>
            <a:r>
              <a:rPr lang="fr-FR" dirty="0" err="1" smtClean="0">
                <a:latin typeface="Times New Roman" pitchFamily="18" charset="0"/>
                <a:cs typeface="Times New Roman" pitchFamily="18" charset="0"/>
              </a:rPr>
              <a:t>muco</a:t>
            </a:r>
            <a:r>
              <a:rPr lang="fr-FR" dirty="0" smtClean="0">
                <a:latin typeface="Times New Roman" pitchFamily="18" charset="0"/>
                <a:cs typeface="Times New Roman" pitchFamily="18" charset="0"/>
              </a:rPr>
              <a:t>-gingivale habituel.</a:t>
            </a:r>
          </a:p>
          <a:p>
            <a:pPr algn="just"/>
            <a:r>
              <a:rPr lang="fr-FR" dirty="0" smtClean="0">
                <a:latin typeface="Times New Roman" pitchFamily="18" charset="0"/>
                <a:cs typeface="Times New Roman" pitchFamily="18" charset="0"/>
              </a:rPr>
              <a:t>La cicatrisation au niveau de la zone de greffon est au contact de la surface radiculaire dénudée, le processus de cicatrisation sera divisé en 4 étapes différentes : </a:t>
            </a:r>
            <a:r>
              <a:rPr lang="fr-FR" b="1" dirty="0" smtClean="0"/>
              <a:t> </a:t>
            </a:r>
            <a:endParaRPr lang="fr-FR"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ChangeArrowheads="1"/>
          </p:cNvSpPr>
          <p:nvPr/>
        </p:nvSpPr>
        <p:spPr bwMode="auto">
          <a:xfrm>
            <a:off x="285720" y="642918"/>
            <a:ext cx="8463314" cy="1477328"/>
          </a:xfrm>
          <a:prstGeom prst="rect">
            <a:avLst/>
          </a:prstGeom>
          <a:noFill/>
          <a:ln w="9525">
            <a:solidFill>
              <a:schemeClr val="accent2"/>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Char char="•"/>
              <a:tabLst/>
            </a:pP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Stade d’adaptation du 1</a:t>
            </a:r>
            <a:r>
              <a:rPr kumimoji="0" lang="fr-FR" b="1" i="0"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er</a:t>
            </a: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au 4</a:t>
            </a:r>
            <a:r>
              <a:rPr kumimoji="0" lang="fr-FR" b="1" i="0"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jour :</a:t>
            </a:r>
            <a:endParaRPr kumimoji="0" lang="fr-FR" b="0" i="0"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lambeau est séparé de la surface radiculaire exposée par un mince caillot de sang fibrineux. L’épithélium recouvrant le lambeau muqueux translate commence à proliférer et entre au contact de la surface radiculaire au niveau du bord coronaire du lambeau, et ceci en quelques jours.</a:t>
            </a:r>
            <a:endParaRPr kumimoji="0" lang="fr-FR"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41</a:t>
            </a:fld>
            <a:endParaRPr lang="fr-FR"/>
          </a:p>
        </p:txBody>
      </p:sp>
      <p:sp>
        <p:nvSpPr>
          <p:cNvPr id="4" name="Rectangle 3"/>
          <p:cNvSpPr/>
          <p:nvPr/>
        </p:nvSpPr>
        <p:spPr>
          <a:xfrm>
            <a:off x="285720" y="3071810"/>
            <a:ext cx="8429684" cy="1754326"/>
          </a:xfrm>
          <a:prstGeom prst="rect">
            <a:avLst/>
          </a:prstGeom>
          <a:ln>
            <a:solidFill>
              <a:schemeClr val="accent2"/>
            </a:solidFill>
          </a:ln>
        </p:spPr>
        <p:txBody>
          <a:bodyPr wrap="square">
            <a:spAutoFit/>
          </a:bodyPr>
          <a:lstStyle/>
          <a:p>
            <a:pPr lvl="0" algn="just" fontAlgn="base">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 stade de prolifération du 4</a:t>
            </a:r>
            <a:r>
              <a:rPr lang="fr-FR" b="1" baseline="30000" dirty="0" smtClean="0">
                <a:latin typeface="Times New Roman" pitchFamily="18" charset="0"/>
                <a:ea typeface="Times New Roman" pitchFamily="18" charset="0"/>
                <a:cs typeface="Times New Roman" pitchFamily="18" charset="0"/>
              </a:rPr>
              <a:t>ème</a:t>
            </a:r>
            <a:r>
              <a:rPr lang="fr-FR" b="1" dirty="0" smtClean="0">
                <a:latin typeface="Times New Roman" pitchFamily="18" charset="0"/>
                <a:ea typeface="Times New Roman" pitchFamily="18" charset="0"/>
                <a:cs typeface="Times New Roman" pitchFamily="18" charset="0"/>
              </a:rPr>
              <a:t> au 21</a:t>
            </a:r>
            <a:r>
              <a:rPr lang="fr-FR" b="1" baseline="30000" dirty="0" smtClean="0">
                <a:latin typeface="Times New Roman" pitchFamily="18" charset="0"/>
                <a:ea typeface="Times New Roman" pitchFamily="18" charset="0"/>
                <a:cs typeface="Times New Roman" pitchFamily="18" charset="0"/>
              </a:rPr>
              <a:t>ème</a:t>
            </a:r>
            <a:r>
              <a:rPr lang="fr-FR" b="1" dirty="0" smtClean="0">
                <a:latin typeface="Times New Roman" pitchFamily="18" charset="0"/>
                <a:ea typeface="Times New Roman" pitchFamily="18" charset="0"/>
                <a:cs typeface="Times New Roman" pitchFamily="18" charset="0"/>
              </a:rPr>
              <a:t> jour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Pendant la 1</a:t>
            </a:r>
            <a:r>
              <a:rPr lang="fr-FR" baseline="30000" dirty="0" smtClean="0">
                <a:latin typeface="Times New Roman" pitchFamily="18" charset="0"/>
                <a:ea typeface="Times New Roman" pitchFamily="18" charset="0"/>
                <a:cs typeface="Times New Roman" pitchFamily="18" charset="0"/>
              </a:rPr>
              <a:t>ère</a:t>
            </a:r>
            <a:r>
              <a:rPr lang="fr-FR" dirty="0" smtClean="0">
                <a:latin typeface="Times New Roman" pitchFamily="18" charset="0"/>
                <a:ea typeface="Times New Roman" pitchFamily="18" charset="0"/>
                <a:cs typeface="Times New Roman" pitchFamily="18" charset="0"/>
              </a:rPr>
              <a:t> phase de ce stade, le caillot fibrineux est envahi par du tissu de conjonctif qui prolifère depuis la surface interne du lambeau et comble l’interface avec les structures dures, mais il n’y a pas d’union fibreuse entre le tissu conjonctif et la racine.</a:t>
            </a: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La poussée épithéliale en direction apicale le long de la surface radiculaire est plus accentuée à 8-10 jours après l’intervention.</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216024" y="1404646"/>
            <a:ext cx="8713694" cy="923330"/>
          </a:xfrm>
          <a:prstGeom prst="rect">
            <a:avLst/>
          </a:prstGeom>
          <a:noFill/>
          <a:ln w="9525">
            <a:solidFill>
              <a:schemeClr val="accent2"/>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Char char="•"/>
              <a:tabLst/>
            </a:pP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stade d’ancrage à partir des 21</a:t>
            </a:r>
            <a:r>
              <a:rPr kumimoji="0" lang="fr-FR" b="1" i="0"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à 28</a:t>
            </a:r>
            <a:r>
              <a:rPr kumimoji="0" lang="fr-FR" b="1" i="0"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ème</a:t>
            </a:r>
            <a:r>
              <a:rPr kumimoji="0" lang="fr-FR"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jours :</a:t>
            </a:r>
            <a:endParaRPr kumimoji="0" lang="fr-FR" b="0" i="0"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Au cours de ce stade de cicatrisation, de fines fibres de collagène s’insèrent dans une couche de néo cément qui se forme sur la surface radiculaire dans la partie apicale de la récession.</a:t>
            </a:r>
            <a:endParaRPr kumimoji="0" lang="fr-FR"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42</a:t>
            </a:fld>
            <a:endParaRPr lang="fr-FR"/>
          </a:p>
        </p:txBody>
      </p:sp>
      <p:sp>
        <p:nvSpPr>
          <p:cNvPr id="4" name="Rectangle 3"/>
          <p:cNvSpPr/>
          <p:nvPr/>
        </p:nvSpPr>
        <p:spPr>
          <a:xfrm>
            <a:off x="214282" y="2714620"/>
            <a:ext cx="8715436" cy="2308324"/>
          </a:xfrm>
          <a:prstGeom prst="rect">
            <a:avLst/>
          </a:prstGeom>
          <a:ln>
            <a:solidFill>
              <a:schemeClr val="accent2"/>
            </a:solidFill>
          </a:ln>
        </p:spPr>
        <p:txBody>
          <a:bodyPr wrap="square">
            <a:spAutoFit/>
          </a:bodyPr>
          <a:lstStyle/>
          <a:p>
            <a:pPr lvl="0" algn="just" fontAlgn="base">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 stade de maturation :</a:t>
            </a:r>
          </a:p>
          <a:p>
            <a:pPr lvl="0"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Après 2 à 3 mois, des faisceaux de fibres de collagène sont insérés dans la couche de cément qui s’est formée sur la surface radiculaire curetée au niveau de la portion apicale de la récession.</a:t>
            </a:r>
          </a:p>
          <a:p>
            <a:pPr lvl="0"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Différents auteurs ont décrits un gain moyen de l’attache clinique de l’ordre de 2 à 3 mm.</a:t>
            </a:r>
          </a:p>
          <a:p>
            <a:pPr lvl="0" algn="just" fontAlgn="base">
              <a:spcBef>
                <a:spcPct val="0"/>
              </a:spcBef>
              <a:spcAft>
                <a:spcPct val="0"/>
              </a:spcAft>
            </a:pPr>
            <a:r>
              <a:rPr lang="fr-FR" dirty="0" smtClean="0">
                <a:latin typeface="Times New Roman" pitchFamily="18" charset="0"/>
                <a:ea typeface="Times New Roman" pitchFamily="18" charset="0"/>
                <a:cs typeface="Times New Roman" pitchFamily="18" charset="0"/>
              </a:rPr>
              <a:t>L’avantage des lambeaux de pleine épaisseur par rapport aux lambeaux d’épaisseur partielle réside dans le fait que ces derniers subissent plus d’interruptions vasculaires et ils sont plus sujets à la nécrose partielle ou totale que les 1</a:t>
            </a:r>
            <a:r>
              <a:rPr lang="fr-FR" baseline="30000" dirty="0" smtClean="0">
                <a:latin typeface="Times New Roman" pitchFamily="18" charset="0"/>
                <a:ea typeface="Times New Roman" pitchFamily="18" charset="0"/>
                <a:cs typeface="Times New Roman" pitchFamily="18" charset="0"/>
              </a:rPr>
              <a:t>ers</a:t>
            </a:r>
            <a:r>
              <a:rPr lang="fr-FR" dirty="0" smtClean="0">
                <a:latin typeface="Times New Roman" pitchFamily="18" charset="0"/>
                <a:ea typeface="Times New Roman" pitchFamily="18" charset="0"/>
                <a:cs typeface="Times New Roman" pitchFamily="18" charset="0"/>
              </a:rPr>
              <a:t>.</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60154CE-373F-4A12-9451-BDEE036DC02A}" type="slidenum">
              <a:rPr lang="fr-FR" smtClean="0"/>
              <a:pPr/>
              <a:t>43</a:t>
            </a:fld>
            <a:endParaRPr lang="fr-FR" dirty="0"/>
          </a:p>
        </p:txBody>
      </p:sp>
      <p:sp>
        <p:nvSpPr>
          <p:cNvPr id="4" name="Rectangle 3"/>
          <p:cNvSpPr/>
          <p:nvPr/>
        </p:nvSpPr>
        <p:spPr>
          <a:xfrm>
            <a:off x="357158" y="1285860"/>
            <a:ext cx="8501122" cy="3416320"/>
          </a:xfrm>
          <a:prstGeom prst="rect">
            <a:avLst/>
          </a:prstGeom>
          <a:ln>
            <a:solidFill>
              <a:schemeClr val="accent2"/>
            </a:solidFill>
          </a:ln>
        </p:spPr>
        <p:txBody>
          <a:bodyPr wrap="square">
            <a:spAutoFit/>
          </a:bodyPr>
          <a:lstStyle/>
          <a:p>
            <a:pPr algn="just" fontAlgn="base">
              <a:spcBef>
                <a:spcPct val="0"/>
              </a:spcBef>
              <a:spcAft>
                <a:spcPct val="0"/>
              </a:spcAft>
              <a:buFont typeface="Wingdings" pitchFamily="2" charset="2"/>
              <a:buChar char="Ø"/>
            </a:pPr>
            <a:r>
              <a:rPr lang="fr-FR" b="1" dirty="0" smtClean="0">
                <a:solidFill>
                  <a:srgbClr val="000000"/>
                </a:solidFill>
                <a:latin typeface="Times New Roman" pitchFamily="18" charset="0"/>
                <a:ea typeface="Calibri" pitchFamily="34" charset="0"/>
                <a:cs typeface="Times New Roman" pitchFamily="18" charset="0"/>
              </a:rPr>
              <a:t> Pour site receveur :</a:t>
            </a:r>
            <a:endParaRPr lang="fr-FR" b="1" dirty="0" smtClean="0">
              <a:latin typeface="Times New Roman" pitchFamily="18" charset="0"/>
              <a:cs typeface="Times New Roman" pitchFamily="18" charset="0"/>
            </a:endParaRPr>
          </a:p>
          <a:p>
            <a:pPr lvl="0" algn="just" fontAlgn="base">
              <a:spcBef>
                <a:spcPct val="0"/>
              </a:spcBef>
              <a:spcAft>
                <a:spcPct val="0"/>
              </a:spcAft>
            </a:pPr>
            <a:endParaRPr lang="fr-FR" dirty="0" smtClean="0">
              <a:solidFill>
                <a:srgbClr val="000000"/>
              </a:solidFill>
              <a:latin typeface="Times New Roman" pitchFamily="18" charset="0"/>
              <a:ea typeface="Calibri" pitchFamily="34" charset="0"/>
              <a:cs typeface="Times New Roman" pitchFamily="18" charset="0"/>
            </a:endParaRPr>
          </a:p>
          <a:p>
            <a:pPr lvl="0" algn="just" fontAlgn="base">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En 1968, SULLIVAN et ATKINS ont montré que pendant les  premières 48 heures le greffon n’est nourri que par l’imbibition de l’exsudat plasmatique provenant des vaisseaux sanguins du lit receveur</a:t>
            </a:r>
            <a:r>
              <a:rPr lang="fr-FR" b="1" dirty="0" smtClean="0">
                <a:solidFill>
                  <a:srgbClr val="000000"/>
                </a:solidFill>
                <a:latin typeface="Times New Roman" pitchFamily="18" charset="0"/>
                <a:ea typeface="Calibri" pitchFamily="34" charset="0"/>
                <a:cs typeface="Times New Roman" pitchFamily="18" charset="0"/>
              </a:rPr>
              <a:t>.</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Au 2</a:t>
            </a:r>
            <a:r>
              <a:rPr lang="fr-FR" baseline="30000" dirty="0" smtClean="0">
                <a:solidFill>
                  <a:srgbClr val="000000"/>
                </a:solidFill>
                <a:latin typeface="Times New Roman" pitchFamily="18" charset="0"/>
                <a:ea typeface="Calibri" pitchFamily="34" charset="0"/>
                <a:cs typeface="Times New Roman" pitchFamily="18" charset="0"/>
              </a:rPr>
              <a:t>ème</a:t>
            </a:r>
            <a:r>
              <a:rPr lang="fr-FR" dirty="0" smtClean="0">
                <a:solidFill>
                  <a:srgbClr val="000000"/>
                </a:solidFill>
                <a:latin typeface="Times New Roman" pitchFamily="18" charset="0"/>
                <a:ea typeface="Calibri" pitchFamily="34" charset="0"/>
                <a:cs typeface="Times New Roman" pitchFamily="18" charset="0"/>
              </a:rPr>
              <a:t> jour, les ponts vasculaires s’établissent entre le lit et le greffon.</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Au 3</a:t>
            </a:r>
            <a:r>
              <a:rPr lang="fr-FR" baseline="30000" dirty="0" smtClean="0">
                <a:solidFill>
                  <a:srgbClr val="000000"/>
                </a:solidFill>
                <a:latin typeface="Times New Roman" pitchFamily="18" charset="0"/>
                <a:ea typeface="Calibri" pitchFamily="34" charset="0"/>
                <a:cs typeface="Times New Roman" pitchFamily="18" charset="0"/>
              </a:rPr>
              <a:t>ème</a:t>
            </a:r>
            <a:r>
              <a:rPr lang="fr-FR" dirty="0" smtClean="0">
                <a:solidFill>
                  <a:srgbClr val="000000"/>
                </a:solidFill>
                <a:latin typeface="Times New Roman" pitchFamily="18" charset="0"/>
                <a:ea typeface="Calibri" pitchFamily="34" charset="0"/>
                <a:cs typeface="Times New Roman" pitchFamily="18" charset="0"/>
              </a:rPr>
              <a:t> jour, une vascularisation quasi-normale se rétablit.</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La kératinisation commence vers le 14ème jour.</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Au 21</a:t>
            </a:r>
            <a:r>
              <a:rPr lang="fr-FR" baseline="30000" dirty="0" smtClean="0">
                <a:solidFill>
                  <a:srgbClr val="000000"/>
                </a:solidFill>
                <a:latin typeface="Times New Roman" pitchFamily="18" charset="0"/>
                <a:ea typeface="Calibri" pitchFamily="34" charset="0"/>
                <a:cs typeface="Times New Roman" pitchFamily="18" charset="0"/>
              </a:rPr>
              <a:t>ème</a:t>
            </a:r>
            <a:r>
              <a:rPr lang="fr-FR" dirty="0" smtClean="0">
                <a:solidFill>
                  <a:srgbClr val="000000"/>
                </a:solidFill>
                <a:latin typeface="Times New Roman" pitchFamily="18" charset="0"/>
                <a:ea typeface="Calibri" pitchFamily="34" charset="0"/>
                <a:cs typeface="Times New Roman" pitchFamily="18" charset="0"/>
              </a:rPr>
              <a:t> jour, les caractères de l’épithélium s’approchent de la normale en structure et en maturité.</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Le conjonctif poursuit sa maturité jusqu’au 42ème jour.</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Cliniquement le site receveur cicatrise en 04 semaines environ.</a:t>
            </a:r>
            <a:endParaRPr lang="fr-FR" dirty="0" smtClean="0">
              <a:latin typeface="Times New Roman" pitchFamily="18" charset="0"/>
              <a:cs typeface="Times New Roman" pitchFamily="18" charset="0"/>
            </a:endParaRPr>
          </a:p>
        </p:txBody>
      </p:sp>
      <p:sp>
        <p:nvSpPr>
          <p:cNvPr id="5" name="Rectangle 4"/>
          <p:cNvSpPr/>
          <p:nvPr/>
        </p:nvSpPr>
        <p:spPr>
          <a:xfrm>
            <a:off x="790574" y="468997"/>
            <a:ext cx="3995739" cy="369332"/>
          </a:xfrm>
          <a:prstGeom prst="rect">
            <a:avLst/>
          </a:prstGeom>
        </p:spPr>
        <p:txBody>
          <a:bodyPr wrap="square">
            <a:spAutoFit/>
          </a:bodyPr>
          <a:lstStyle/>
          <a:p>
            <a:pPr lvl="0" algn="just" fontAlgn="base">
              <a:spcBef>
                <a:spcPct val="0"/>
              </a:spcBef>
              <a:spcAft>
                <a:spcPct val="0"/>
              </a:spcAft>
            </a:pPr>
            <a:r>
              <a:rPr lang="fr-FR" b="1" dirty="0" smtClean="0">
                <a:solidFill>
                  <a:srgbClr val="FF0000"/>
                </a:solidFill>
                <a:latin typeface="Times New Roman" pitchFamily="18" charset="0"/>
                <a:ea typeface="Times New Roman" pitchFamily="18" charset="0"/>
                <a:cs typeface="Times New Roman" pitchFamily="18" charset="0"/>
              </a:rPr>
              <a:t>2. Les greffes gingivales libres</a:t>
            </a:r>
            <a:endParaRPr lang="fr-FR"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60154CE-373F-4A12-9451-BDEE036DC02A}" type="slidenum">
              <a:rPr lang="fr-FR" smtClean="0"/>
              <a:pPr/>
              <a:t>44</a:t>
            </a:fld>
            <a:endParaRPr lang="fr-FR"/>
          </a:p>
        </p:txBody>
      </p:sp>
      <p:sp>
        <p:nvSpPr>
          <p:cNvPr id="4" name="Rectangle 3"/>
          <p:cNvSpPr/>
          <p:nvPr/>
        </p:nvSpPr>
        <p:spPr>
          <a:xfrm>
            <a:off x="428596" y="1305342"/>
            <a:ext cx="8286808" cy="2585323"/>
          </a:xfrm>
          <a:prstGeom prst="rect">
            <a:avLst/>
          </a:prstGeom>
          <a:ln>
            <a:solidFill>
              <a:schemeClr val="accent2"/>
            </a:solidFill>
          </a:ln>
        </p:spPr>
        <p:txBody>
          <a:bodyPr wrap="square">
            <a:spAutoFit/>
          </a:bodyPr>
          <a:lstStyle/>
          <a:p>
            <a:pPr lvl="0" algn="just" eaLnBrk="0" fontAlgn="base" hangingPunct="0">
              <a:lnSpc>
                <a:spcPct val="150000"/>
              </a:lnSpc>
              <a:spcBef>
                <a:spcPct val="0"/>
              </a:spcBef>
              <a:spcAft>
                <a:spcPct val="0"/>
              </a:spcAft>
              <a:buFont typeface="Wingdings" pitchFamily="2" charset="2"/>
              <a:buChar char="Ø"/>
            </a:pPr>
            <a:r>
              <a:rPr lang="fr-FR" b="1" dirty="0" smtClean="0">
                <a:solidFill>
                  <a:srgbClr val="000000"/>
                </a:solidFill>
                <a:latin typeface="Times New Roman" pitchFamily="18" charset="0"/>
                <a:ea typeface="Calibri" pitchFamily="34" charset="0"/>
                <a:cs typeface="Times New Roman" pitchFamily="18" charset="0"/>
              </a:rPr>
              <a:t> Pour site donneur :</a:t>
            </a:r>
            <a:endParaRPr lang="fr-FR" b="1"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-cliniquement : la cicatrisation est obtenue en 04 semaines.</a:t>
            </a:r>
            <a:endParaRPr lang="fr-FR"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fr-FR" dirty="0" smtClean="0">
                <a:solidFill>
                  <a:srgbClr val="000000"/>
                </a:solidFill>
                <a:latin typeface="Times New Roman" pitchFamily="18" charset="0"/>
                <a:ea typeface="Calibri" pitchFamily="34" charset="0"/>
                <a:cs typeface="Times New Roman" pitchFamily="18" charset="0"/>
              </a:rPr>
              <a:t>-histologiquement : la plaie cicatrise par 2</a:t>
            </a:r>
            <a:r>
              <a:rPr lang="fr-FR" baseline="30000" dirty="0" smtClean="0">
                <a:solidFill>
                  <a:srgbClr val="000000"/>
                </a:solidFill>
                <a:latin typeface="Times New Roman" pitchFamily="18" charset="0"/>
                <a:ea typeface="Calibri" pitchFamily="34" charset="0"/>
                <a:cs typeface="Times New Roman" pitchFamily="18" charset="0"/>
              </a:rPr>
              <a:t>ème</a:t>
            </a:r>
            <a:r>
              <a:rPr lang="fr-FR" dirty="0" smtClean="0">
                <a:solidFill>
                  <a:srgbClr val="000000"/>
                </a:solidFill>
                <a:latin typeface="Times New Roman" pitchFamily="18" charset="0"/>
                <a:ea typeface="Calibri" pitchFamily="34" charset="0"/>
                <a:cs typeface="Times New Roman" pitchFamily="18" charset="0"/>
              </a:rPr>
              <a:t> intention, le caillot est remplacé par un tissu conjonctif. L’épithélialisation débute à la périphérie de la plaie, la plaie est complètement recouverte par un nouvel épithélium qui devient mature dans toute son épaisseur pendant encore 07 à 15 jours.</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45</a:t>
            </a:fld>
            <a:endParaRPr lang="fr-FR"/>
          </a:p>
        </p:txBody>
      </p:sp>
      <p:sp>
        <p:nvSpPr>
          <p:cNvPr id="137217" name="Rectangle 1"/>
          <p:cNvSpPr>
            <a:spLocks noChangeArrowheads="1"/>
          </p:cNvSpPr>
          <p:nvPr/>
        </p:nvSpPr>
        <p:spPr bwMode="auto">
          <a:xfrm>
            <a:off x="285720" y="641013"/>
            <a:ext cx="835824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spcBef>
                <a:spcPct val="0"/>
              </a:spcBef>
              <a:spcAft>
                <a:spcPct val="0"/>
              </a:spcAft>
              <a:buClrTx/>
              <a:buSzTx/>
              <a:buFontTx/>
              <a:buNone/>
              <a:tabLst/>
            </a:pPr>
            <a:r>
              <a:rPr lang="fr-FR" b="1" dirty="0" smtClean="0">
                <a:solidFill>
                  <a:srgbClr val="FF0000"/>
                </a:solidFill>
                <a:latin typeface="Times New Roman" pitchFamily="18" charset="0"/>
                <a:ea typeface="Times New Roman" pitchFamily="18" charset="0"/>
                <a:cs typeface="Times New Roman" pitchFamily="18" charset="0"/>
              </a:rPr>
              <a:t>10.7 </a:t>
            </a:r>
            <a:r>
              <a:rPr kumimoji="0" lang="fr-FR" b="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Cicatrisation consécutive à une régénération tissulaire guidée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r>
            <a:b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algn="just" defTabSz="914400" rtl="0" eaLnBrk="1" fontAlgn="base" latinLnBrk="0" hangingPunct="1">
              <a:spcBef>
                <a:spcPct val="0"/>
              </a:spcBef>
              <a:spcAft>
                <a:spcPct val="0"/>
              </a:spcAft>
              <a:buClrTx/>
              <a:buSzTx/>
              <a:buFontTx/>
              <a:buNone/>
              <a:tabLst/>
            </a:pPr>
            <a:r>
              <a:rPr kumimoji="0" lang="fr-FR"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thérapeutiques parodontales conventionnelles ont permis d'obtenir une réparation des lésions plus qu'une régénération ; c'est-à-dire une cicatrisation sans restauration de l'architecture et de la formation initiale de l'appareil d'ancrage.</a:t>
            </a:r>
          </a:p>
          <a:p>
            <a:pPr algn="just" fontAlgn="base">
              <a:spcBef>
                <a:spcPct val="0"/>
              </a:spcBef>
              <a:spcAft>
                <a:spcPct val="0"/>
              </a:spcAft>
            </a:pPr>
            <a:endParaRPr lang="fr-FR" dirty="0" smtClean="0">
              <a:latin typeface="Times New Roman" pitchFamily="18" charset="0"/>
              <a:ea typeface="Arial Unicode MS" pitchFamily="34" charset="-128"/>
              <a:cs typeface="Times New Roman" pitchFamily="18" charset="0"/>
            </a:endParaRPr>
          </a:p>
          <a:p>
            <a:pPr algn="just" fontAlgn="base">
              <a:spcBef>
                <a:spcPct val="0"/>
              </a:spcBef>
              <a:spcAft>
                <a:spcPct val="0"/>
              </a:spcAft>
            </a:pPr>
            <a:r>
              <a:rPr lang="fr-FR" dirty="0" smtClean="0">
                <a:latin typeface="Times New Roman" pitchFamily="18" charset="0"/>
                <a:ea typeface="Arial Unicode MS" pitchFamily="34" charset="-128"/>
                <a:cs typeface="Times New Roman" pitchFamily="18" charset="0"/>
              </a:rPr>
              <a:t>La RTG permet de régénérer les tissus tels que le cément, les fibres </a:t>
            </a:r>
            <a:r>
              <a:rPr lang="fr-FR" dirty="0" err="1" smtClean="0">
                <a:latin typeface="Times New Roman" pitchFamily="18" charset="0"/>
                <a:ea typeface="Arial Unicode MS" pitchFamily="34" charset="-128"/>
                <a:cs typeface="Times New Roman" pitchFamily="18" charset="0"/>
              </a:rPr>
              <a:t>desmodontale</a:t>
            </a:r>
            <a:r>
              <a:rPr lang="fr-FR" dirty="0" smtClean="0">
                <a:latin typeface="Times New Roman" pitchFamily="18" charset="0"/>
                <a:ea typeface="Arial Unicode MS" pitchFamily="34" charset="-128"/>
                <a:cs typeface="Times New Roman" pitchFamily="18" charset="0"/>
              </a:rPr>
              <a:t> et l’os alvéolaire.</a:t>
            </a:r>
            <a:endParaRPr kumimoji="0" lang="fr-FR" sz="24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46</a:t>
            </a:fld>
            <a:endParaRPr lang="fr-FR"/>
          </a:p>
        </p:txBody>
      </p:sp>
      <p:sp>
        <p:nvSpPr>
          <p:cNvPr id="3" name="Rectangle 1"/>
          <p:cNvSpPr>
            <a:spLocks noChangeArrowheads="1"/>
          </p:cNvSpPr>
          <p:nvPr/>
        </p:nvSpPr>
        <p:spPr bwMode="auto">
          <a:xfrm>
            <a:off x="467544" y="1727806"/>
            <a:ext cx="842493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fr-FR" b="1" dirty="0" smtClean="0">
                <a:solidFill>
                  <a:srgbClr val="FF0000"/>
                </a:solidFill>
                <a:latin typeface="Times New Roman" pitchFamily="18" charset="0"/>
                <a:cs typeface="Times New Roman" pitchFamily="18" charset="0"/>
              </a:rPr>
              <a:t>10.8.1  Résultats biologique à la suite d’une chirurgie osseuse </a:t>
            </a:r>
            <a:r>
              <a:rPr lang="fr-FR" b="1" dirty="0" err="1" smtClean="0">
                <a:solidFill>
                  <a:srgbClr val="FF0000"/>
                </a:solidFill>
                <a:latin typeface="Times New Roman" pitchFamily="18" charset="0"/>
                <a:cs typeface="Times New Roman" pitchFamily="18" charset="0"/>
              </a:rPr>
              <a:t>résectrice</a:t>
            </a:r>
            <a:r>
              <a:rPr lang="fr-FR" b="1" dirty="0" smtClean="0">
                <a:solidFill>
                  <a:srgbClr val="FF0000"/>
                </a:solidFill>
                <a:latin typeface="Times New Roman" pitchFamily="18" charset="0"/>
                <a:cs typeface="Times New Roman" pitchFamily="18" charset="0"/>
              </a:rPr>
              <a:t>:</a:t>
            </a:r>
            <a:endParaRPr lang="fr-FR" b="1" baseline="0" dirty="0" smtClean="0">
              <a:latin typeface="Times New Roman" pitchFamily="18" charset="0"/>
              <a:cs typeface="Times New Roman" pitchFamily="18" charset="0"/>
            </a:endParaRPr>
          </a:p>
          <a:p>
            <a:pPr marL="0" marR="0" lvl="0" algn="just" defTabSz="914400" rtl="0" eaLnBrk="1" fontAlgn="base" latinLnBrk="0" hangingPunct="1">
              <a:spcBef>
                <a:spcPct val="0"/>
              </a:spcBef>
              <a:spcAft>
                <a:spcPct val="0"/>
              </a:spcAft>
              <a:buClrTx/>
              <a:buSzTx/>
              <a:buFontTx/>
              <a:buNone/>
              <a:tabLst/>
            </a:pPr>
            <a:r>
              <a:rPr kumimoji="0" lang="fr-FR" i="0" u="none" strike="noStrike" cap="none" normalizeH="0" baseline="0" dirty="0" smtClean="0">
                <a:ln>
                  <a:noFill/>
                </a:ln>
                <a:solidFill>
                  <a:schemeClr val="tx1"/>
                </a:solidFill>
                <a:effectLst/>
                <a:latin typeface="Times New Roman" pitchFamily="18" charset="0"/>
                <a:cs typeface="Times New Roman" pitchFamily="18" charset="0"/>
              </a:rPr>
              <a:t>L</a:t>
            </a:r>
            <a:r>
              <a:rPr kumimoji="0" lang="fr-FR" i="0" u="none" strike="noStrike" cap="none" normalizeH="0" dirty="0" smtClean="0">
                <a:ln>
                  <a:noFill/>
                </a:ln>
                <a:solidFill>
                  <a:schemeClr val="tx1"/>
                </a:solidFill>
                <a:effectLst/>
                <a:latin typeface="Times New Roman" pitchFamily="18" charset="0"/>
                <a:cs typeface="Times New Roman" pitchFamily="18" charset="0"/>
              </a:rPr>
              <a:t>a chirurgie osseuse résectrice provoque une réponse  inflammatoire avec une réaction ostéoclasique pouvant aller, selon </a:t>
            </a:r>
            <a:r>
              <a:rPr lang="fr-FR" dirty="0" smtClean="0">
                <a:latin typeface="Times New Roman" pitchFamily="18" charset="0"/>
                <a:cs typeface="Times New Roman" pitchFamily="18" charset="0"/>
              </a:rPr>
              <a:t>certains auteurs</a:t>
            </a:r>
            <a:r>
              <a:rPr kumimoji="0" lang="fr-FR" i="0" u="none" strike="noStrike" cap="none" normalizeH="0" dirty="0" smtClean="0">
                <a:ln>
                  <a:noFill/>
                </a:ln>
                <a:solidFill>
                  <a:schemeClr val="tx1"/>
                </a:solidFill>
                <a:effectLst/>
                <a:latin typeface="Times New Roman" pitchFamily="18" charset="0"/>
                <a:cs typeface="Times New Roman" pitchFamily="18" charset="0"/>
              </a:rPr>
              <a:t> jusqu’à séquestration.</a:t>
            </a:r>
          </a:p>
          <a:p>
            <a:pPr algn="just"/>
            <a:r>
              <a:rPr lang="fr-FR" b="1" dirty="0" smtClean="0">
                <a:latin typeface="Times New Roman" pitchFamily="18" charset="0"/>
                <a:cs typeface="Times New Roman" pitchFamily="18" charset="0"/>
              </a:rPr>
              <a:t>WILDERMAN et al 1970</a:t>
            </a:r>
            <a:r>
              <a:rPr lang="fr-FR" dirty="0" smtClean="0">
                <a:latin typeface="Times New Roman" pitchFamily="18" charset="0"/>
                <a:cs typeface="Times New Roman" pitchFamily="18" charset="0"/>
              </a:rPr>
              <a:t>; observent chez l’homme ayant subi une chirurgie osseuse </a:t>
            </a:r>
            <a:r>
              <a:rPr lang="fr-FR" dirty="0" err="1" smtClean="0">
                <a:latin typeface="Times New Roman" pitchFamily="18" charset="0"/>
                <a:cs typeface="Times New Roman" pitchFamily="18" charset="0"/>
              </a:rPr>
              <a:t>résectrice</a:t>
            </a:r>
            <a:r>
              <a:rPr lang="fr-FR" dirty="0" smtClean="0">
                <a:latin typeface="Times New Roman" pitchFamily="18" charset="0"/>
                <a:cs typeface="Times New Roman" pitchFamily="18" charset="0"/>
              </a:rPr>
              <a:t> une activité </a:t>
            </a:r>
            <a:r>
              <a:rPr lang="fr-FR" dirty="0" err="1" smtClean="0">
                <a:latin typeface="Times New Roman" pitchFamily="18" charset="0"/>
                <a:cs typeface="Times New Roman" pitchFamily="18" charset="0"/>
              </a:rPr>
              <a:t>ostéoblastique</a:t>
            </a:r>
            <a:r>
              <a:rPr lang="fr-FR" dirty="0" smtClean="0">
                <a:latin typeface="Times New Roman" pitchFamily="18" charset="0"/>
                <a:cs typeface="Times New Roman" pitchFamily="18" charset="0"/>
              </a:rPr>
              <a:t> de réparation encore nette une année après l’intervention, ils rapporte une perte osseuse </a:t>
            </a:r>
            <a:r>
              <a:rPr lang="fr-FR" dirty="0" err="1" smtClean="0">
                <a:latin typeface="Times New Roman" pitchFamily="18" charset="0"/>
                <a:cs typeface="Times New Roman" pitchFamily="18" charset="0"/>
              </a:rPr>
              <a:t>crestal</a:t>
            </a:r>
            <a:r>
              <a:rPr lang="fr-FR" dirty="0" smtClean="0">
                <a:latin typeface="Times New Roman" pitchFamily="18" charset="0"/>
                <a:cs typeface="Times New Roman" pitchFamily="18" charset="0"/>
              </a:rPr>
              <a:t> moyenne de 0,8mm avec de grandes variations individuelles.</a:t>
            </a:r>
          </a:p>
          <a:p>
            <a:pPr algn="just"/>
            <a:r>
              <a:rPr lang="fr-FR" dirty="0" smtClean="0">
                <a:latin typeface="Times New Roman" pitchFamily="18" charset="0"/>
                <a:cs typeface="Times New Roman" pitchFamily="18" charset="0"/>
              </a:rPr>
              <a:t> En fait, la phase </a:t>
            </a:r>
            <a:r>
              <a:rPr lang="fr-FR" dirty="0" err="1" smtClean="0">
                <a:latin typeface="Times New Roman" pitchFamily="18" charset="0"/>
                <a:cs typeface="Times New Roman" pitchFamily="18" charset="0"/>
              </a:rPr>
              <a:t>ostéoclasique</a:t>
            </a:r>
            <a:r>
              <a:rPr lang="fr-FR" dirty="0" smtClean="0">
                <a:latin typeface="Times New Roman" pitchFamily="18" charset="0"/>
                <a:cs typeface="Times New Roman" pitchFamily="18" charset="0"/>
              </a:rPr>
              <a:t> transitoire est suivi d’un rebord </a:t>
            </a:r>
            <a:r>
              <a:rPr lang="fr-FR" dirty="0" err="1" smtClean="0">
                <a:latin typeface="Times New Roman" pitchFamily="18" charset="0"/>
                <a:cs typeface="Times New Roman" pitchFamily="18" charset="0"/>
              </a:rPr>
              <a:t>ostéoblastique</a:t>
            </a:r>
            <a:r>
              <a:rPr lang="fr-FR" dirty="0" smtClean="0">
                <a:latin typeface="Times New Roman" pitchFamily="18" charset="0"/>
                <a:cs typeface="Times New Roman" pitchFamily="18" charset="0"/>
              </a:rPr>
              <a:t> aboutissant à une perte osseuse sans réel signification clinique. </a:t>
            </a:r>
            <a:endParaRPr kumimoji="0" lang="fr-FR" i="0" u="none" strike="noStrike" cap="none" normalizeH="0" dirty="0" smtClean="0">
              <a:ln>
                <a:noFill/>
              </a:ln>
              <a:solidFill>
                <a:schemeClr val="tx1"/>
              </a:solidFill>
              <a:effectLst/>
              <a:latin typeface="Times New Roman" pitchFamily="18" charset="0"/>
              <a:cs typeface="Times New Roman" pitchFamily="18" charset="0"/>
            </a:endParaRPr>
          </a:p>
        </p:txBody>
      </p:sp>
      <p:sp>
        <p:nvSpPr>
          <p:cNvPr id="4" name="Rectangle 1"/>
          <p:cNvSpPr>
            <a:spLocks noChangeArrowheads="1"/>
          </p:cNvSpPr>
          <p:nvPr/>
        </p:nvSpPr>
        <p:spPr bwMode="auto">
          <a:xfrm>
            <a:off x="251520" y="332656"/>
            <a:ext cx="8532440" cy="411588"/>
          </a:xfrm>
          <a:prstGeom prst="rect">
            <a:avLst/>
          </a:prstGeom>
          <a:noFill/>
          <a:ln w="9525">
            <a:noFill/>
            <a:miter lim="800000"/>
            <a:headEnd/>
            <a:tailEnd/>
          </a:ln>
          <a:effectLst/>
        </p:spPr>
        <p:txBody>
          <a:bodyPr vert="horz" wrap="square" lIns="171396" tIns="45720" rIns="91440" bIns="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10.8</a:t>
            </a:r>
            <a:r>
              <a:rPr kumimoji="0" lang="fr-FR" b="1"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b="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Cicatrisation consécutive à une chirurgie osseuse:</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47</a:t>
            </a:fld>
            <a:endParaRPr lang="fr-FR"/>
          </a:p>
        </p:txBody>
      </p:sp>
      <p:sp>
        <p:nvSpPr>
          <p:cNvPr id="3" name="ZoneTexte 2"/>
          <p:cNvSpPr txBox="1"/>
          <p:nvPr/>
        </p:nvSpPr>
        <p:spPr>
          <a:xfrm>
            <a:off x="251520" y="762143"/>
            <a:ext cx="8640960" cy="1754326"/>
          </a:xfrm>
          <a:prstGeom prst="rect">
            <a:avLst/>
          </a:prstGeom>
          <a:noFill/>
          <a:ln>
            <a:solidFill>
              <a:schemeClr val="accent2"/>
            </a:solidFill>
          </a:ln>
        </p:spPr>
        <p:txBody>
          <a:bodyPr wrap="square" rtlCol="0">
            <a:spAutoFit/>
          </a:bodyPr>
          <a:lstStyle/>
          <a:p>
            <a:pPr marL="0" lvl="1" algn="just"/>
            <a:r>
              <a:rPr lang="fr-FR" dirty="0" smtClean="0">
                <a:latin typeface="Times New Roman" pitchFamily="18" charset="0"/>
                <a:cs typeface="Times New Roman" pitchFamily="18" charset="0"/>
              </a:rPr>
              <a:t>Cément : STALLARD et HIATT 1968 ont observé chez le chien, que des formations cémentoïde et ostéoïde était visible 2 semaines après la chirurgie, ces formations augmentaient pendant les 3</a:t>
            </a:r>
            <a:r>
              <a:rPr lang="fr-FR" baseline="30000" dirty="0" smtClean="0">
                <a:latin typeface="Times New Roman" pitchFamily="18" charset="0"/>
                <a:cs typeface="Times New Roman" pitchFamily="18" charset="0"/>
              </a:rPr>
              <a:t>e</a:t>
            </a:r>
            <a:r>
              <a:rPr lang="fr-FR" dirty="0" smtClean="0">
                <a:latin typeface="Times New Roman" pitchFamily="18" charset="0"/>
                <a:cs typeface="Times New Roman" pitchFamily="18" charset="0"/>
              </a:rPr>
              <a:t> et 4</a:t>
            </a:r>
            <a:r>
              <a:rPr lang="fr-FR" baseline="30000" dirty="0" smtClean="0">
                <a:latin typeface="Times New Roman" pitchFamily="18" charset="0"/>
                <a:cs typeface="Times New Roman" pitchFamily="18" charset="0"/>
              </a:rPr>
              <a:t>e</a:t>
            </a:r>
            <a:r>
              <a:rPr lang="fr-FR" dirty="0" smtClean="0">
                <a:latin typeface="Times New Roman" pitchFamily="18" charset="0"/>
                <a:cs typeface="Times New Roman" pitchFamily="18" charset="0"/>
              </a:rPr>
              <a:t> semaines.</a:t>
            </a:r>
          </a:p>
          <a:p>
            <a:pPr marL="0" lvl="1" algn="just"/>
            <a:r>
              <a:rPr lang="fr-FR" dirty="0" smtClean="0">
                <a:latin typeface="Times New Roman" pitchFamily="18" charset="0"/>
                <a:cs typeface="Times New Roman" pitchFamily="18" charset="0"/>
              </a:rPr>
              <a:t>Chez l’homme LISTGARTEN 1972 observe du néocément au bout de 1mois. </a:t>
            </a:r>
          </a:p>
          <a:p>
            <a:pPr marL="0" lvl="1" algn="just"/>
            <a:r>
              <a:rPr lang="fr-FR" dirty="0" smtClean="0">
                <a:latin typeface="Times New Roman" pitchFamily="18" charset="0"/>
                <a:cs typeface="Times New Roman" pitchFamily="18" charset="0"/>
              </a:rPr>
              <a:t>Le cément laissé en place après la chirurgie est favorable à la formation d’une nouvelle attache, la croissance du cément est plus importante dans la partie apicale des racines.</a:t>
            </a:r>
          </a:p>
        </p:txBody>
      </p:sp>
      <p:sp>
        <p:nvSpPr>
          <p:cNvPr id="4" name="ZoneTexte 3"/>
          <p:cNvSpPr txBox="1"/>
          <p:nvPr/>
        </p:nvSpPr>
        <p:spPr>
          <a:xfrm>
            <a:off x="285720" y="2714620"/>
            <a:ext cx="7992888" cy="923330"/>
          </a:xfrm>
          <a:prstGeom prst="rect">
            <a:avLst/>
          </a:prstGeom>
          <a:noFill/>
          <a:ln>
            <a:solidFill>
              <a:schemeClr val="accent2"/>
            </a:solidFill>
          </a:ln>
        </p:spPr>
        <p:txBody>
          <a:bodyPr wrap="square" rtlCol="0">
            <a:spAutoFit/>
          </a:bodyPr>
          <a:lstStyle/>
          <a:p>
            <a:pPr marL="0" lvl="1" algn="just"/>
            <a:r>
              <a:rPr lang="fr-FR" b="1" dirty="0" smtClean="0">
                <a:latin typeface="Times New Roman" pitchFamily="18" charset="0"/>
                <a:cs typeface="Times New Roman" pitchFamily="18" charset="0"/>
              </a:rPr>
              <a:t>Attache épithéliale:</a:t>
            </a:r>
          </a:p>
          <a:p>
            <a:pPr marL="0" lvl="1" algn="just"/>
            <a:r>
              <a:rPr lang="fr-FR" dirty="0" smtClean="0">
                <a:latin typeface="Times New Roman" pitchFamily="18" charset="0"/>
                <a:ea typeface="Calibri" pitchFamily="34" charset="0"/>
                <a:cs typeface="Times New Roman" pitchFamily="18" charset="0"/>
              </a:rPr>
              <a:t>D’après LISTGARTEN 1972 ; il faut 3semaines à un mois pour observer le rétablissement totale de l’attache.</a:t>
            </a:r>
            <a:endParaRPr lang="fr-FR" dirty="0">
              <a:latin typeface="Times New Roman" pitchFamily="18" charset="0"/>
              <a:cs typeface="Times New Roman" pitchFamily="18" charset="0"/>
            </a:endParaRPr>
          </a:p>
        </p:txBody>
      </p:sp>
      <p:sp>
        <p:nvSpPr>
          <p:cNvPr id="5" name="ZoneTexte 4"/>
          <p:cNvSpPr txBox="1"/>
          <p:nvPr/>
        </p:nvSpPr>
        <p:spPr>
          <a:xfrm>
            <a:off x="285720" y="4429132"/>
            <a:ext cx="8715404" cy="1477328"/>
          </a:xfrm>
          <a:prstGeom prst="rect">
            <a:avLst/>
          </a:prstGeom>
          <a:noFill/>
          <a:ln>
            <a:solidFill>
              <a:schemeClr val="accent2"/>
            </a:solidFill>
          </a:ln>
        </p:spPr>
        <p:txBody>
          <a:bodyPr wrap="square" rtlCol="0">
            <a:spAutoFit/>
          </a:bodyPr>
          <a:lstStyle/>
          <a:p>
            <a:pPr marL="0" lvl="1" algn="just"/>
            <a:r>
              <a:rPr lang="fr-FR" b="1" dirty="0" smtClean="0">
                <a:latin typeface="Times New Roman" pitchFamily="18" charset="0"/>
                <a:cs typeface="Times New Roman" pitchFamily="18" charset="0"/>
              </a:rPr>
              <a:t>Attache conjonctive:</a:t>
            </a:r>
          </a:p>
          <a:p>
            <a:pPr marL="0" lvl="1" algn="just"/>
            <a:r>
              <a:rPr lang="fr-FR" dirty="0" smtClean="0">
                <a:latin typeface="Times New Roman" pitchFamily="18" charset="0"/>
                <a:cs typeface="Times New Roman" pitchFamily="18" charset="0"/>
              </a:rPr>
              <a:t> tout commence avec le caillot de fibrine qui sépare le lambeau du procès alvéolaire;</a:t>
            </a:r>
          </a:p>
          <a:p>
            <a:pPr marL="0" lvl="2" algn="just"/>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au bout de 3 à 4 jours </a:t>
            </a:r>
            <a:r>
              <a:rPr lang="fr-FR" dirty="0" smtClean="0">
                <a:latin typeface="Times New Roman" pitchFamily="18" charset="0"/>
                <a:cs typeface="Times New Roman" pitchFamily="18" charset="0"/>
              </a:rPr>
              <a:t>l’os commence à se résorbé et se déclenche le développement concomitant du néo-tissu conjonctif provenant des espaces médullaire et vasculaire du tissu osseux.</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48</a:t>
            </a:fld>
            <a:endParaRPr lang="fr-FR"/>
          </a:p>
        </p:txBody>
      </p:sp>
      <p:sp>
        <p:nvSpPr>
          <p:cNvPr id="4" name="Rectangle 3"/>
          <p:cNvSpPr/>
          <p:nvPr/>
        </p:nvSpPr>
        <p:spPr>
          <a:xfrm>
            <a:off x="357158" y="1028343"/>
            <a:ext cx="8286808" cy="2308324"/>
          </a:xfrm>
          <a:prstGeom prst="rect">
            <a:avLst/>
          </a:prstGeom>
          <a:ln>
            <a:solidFill>
              <a:schemeClr val="accent2"/>
            </a:solidFill>
          </a:ln>
        </p:spPr>
        <p:txBody>
          <a:bodyPr wrap="square">
            <a:spAutoFit/>
          </a:bodyPr>
          <a:lstStyle/>
          <a:p>
            <a:pPr marL="0" lvl="2" algn="just">
              <a:buFont typeface="Wingdings" pitchFamily="2" charset="2"/>
              <a:buChar char="§"/>
            </a:pPr>
            <a:r>
              <a:rPr lang="fr-FR" b="1" dirty="0" smtClean="0">
                <a:latin typeface="Times New Roman" pitchFamily="18" charset="0"/>
                <a:cs typeface="Times New Roman" pitchFamily="18" charset="0"/>
              </a:rPr>
              <a:t> 6 à 7 jours: Résorption totale du caillot</a:t>
            </a:r>
            <a:r>
              <a:rPr lang="fr-FR" dirty="0" smtClean="0">
                <a:latin typeface="Times New Roman" pitchFamily="18" charset="0"/>
                <a:cs typeface="Times New Roman" pitchFamily="18" charset="0"/>
              </a:rPr>
              <a:t>, à ce stade on note la présence de nombreuse cellules inflammatoire avec forte concentration  du leucocytes polynucléaire neutrophiles;</a:t>
            </a:r>
          </a:p>
          <a:p>
            <a:pPr marL="0" lvl="2" algn="just">
              <a:buFont typeface="Wingdings" pitchFamily="2" charset="2"/>
              <a:buChar char="§"/>
            </a:pPr>
            <a:r>
              <a:rPr lang="fr-FR" b="1" dirty="0" smtClean="0">
                <a:latin typeface="Times New Roman" pitchFamily="18" charset="0"/>
                <a:cs typeface="Times New Roman" pitchFamily="18" charset="0"/>
              </a:rPr>
              <a:t>Au bout de 15 jours: l’apparition des fibres de collagène </a:t>
            </a:r>
            <a:r>
              <a:rPr lang="fr-FR" dirty="0" smtClean="0">
                <a:latin typeface="Times New Roman" pitchFamily="18" charset="0"/>
                <a:cs typeface="Times New Roman" pitchFamily="18" charset="0"/>
              </a:rPr>
              <a:t>au niveau </a:t>
            </a:r>
            <a:r>
              <a:rPr lang="fr-FR" dirty="0" err="1" smtClean="0">
                <a:latin typeface="Times New Roman" pitchFamily="18" charset="0"/>
                <a:cs typeface="Times New Roman" pitchFamily="18" charset="0"/>
              </a:rPr>
              <a:t>crestal</a:t>
            </a:r>
            <a:r>
              <a:rPr lang="fr-FR" dirty="0" smtClean="0">
                <a:latin typeface="Times New Roman" pitchFamily="18" charset="0"/>
                <a:cs typeface="Times New Roman" pitchFamily="18" charset="0"/>
              </a:rPr>
              <a:t> avec une </a:t>
            </a:r>
            <a:r>
              <a:rPr lang="fr-FR" b="1" dirty="0" smtClean="0">
                <a:latin typeface="Times New Roman" pitchFamily="18" charset="0"/>
                <a:cs typeface="Times New Roman" pitchFamily="18" charset="0"/>
              </a:rPr>
              <a:t>orientation parallèle </a:t>
            </a:r>
            <a:r>
              <a:rPr lang="fr-FR" dirty="0" smtClean="0">
                <a:latin typeface="Times New Roman" pitchFamily="18" charset="0"/>
                <a:cs typeface="Times New Roman" pitchFamily="18" charset="0"/>
              </a:rPr>
              <a:t>à la surface radiculaire;</a:t>
            </a:r>
          </a:p>
          <a:p>
            <a:pPr marL="0" lvl="2" algn="just">
              <a:buFont typeface="Wingdings" pitchFamily="2" charset="2"/>
              <a:buChar char="§"/>
            </a:pPr>
            <a:r>
              <a:rPr lang="fr-FR" b="1" dirty="0" smtClean="0">
                <a:latin typeface="Times New Roman" pitchFamily="18" charset="0"/>
                <a:cs typeface="Times New Roman" pitchFamily="18" charset="0"/>
              </a:rPr>
              <a:t>Vers le 2</a:t>
            </a:r>
            <a:r>
              <a:rPr lang="fr-FR" b="1" baseline="30000" dirty="0" smtClean="0">
                <a:latin typeface="Times New Roman" pitchFamily="18" charset="0"/>
                <a:cs typeface="Times New Roman" pitchFamily="18" charset="0"/>
              </a:rPr>
              <a:t>ème</a:t>
            </a:r>
            <a:r>
              <a:rPr lang="fr-FR" b="1" dirty="0" smtClean="0">
                <a:latin typeface="Times New Roman" pitchFamily="18" charset="0"/>
                <a:cs typeface="Times New Roman" pitchFamily="18" charset="0"/>
              </a:rPr>
              <a:t> mois </a:t>
            </a:r>
            <a:r>
              <a:rPr lang="fr-FR" dirty="0" smtClean="0">
                <a:latin typeface="Times New Roman" pitchFamily="18" charset="0"/>
                <a:cs typeface="Times New Roman" pitchFamily="18" charset="0"/>
              </a:rPr>
              <a:t>les fibres commence à être noyées dans un tissu </a:t>
            </a:r>
            <a:r>
              <a:rPr lang="fr-FR" dirty="0" err="1" smtClean="0">
                <a:latin typeface="Times New Roman" pitchFamily="18" charset="0"/>
                <a:cs typeface="Times New Roman" pitchFamily="18" charset="0"/>
              </a:rPr>
              <a:t>ostéoïde</a:t>
            </a:r>
            <a:r>
              <a:rPr lang="fr-FR" dirty="0" smtClean="0">
                <a:latin typeface="Times New Roman" pitchFamily="18" charset="0"/>
                <a:cs typeface="Times New Roman" pitchFamily="18" charset="0"/>
              </a:rPr>
              <a:t> de surface;</a:t>
            </a:r>
          </a:p>
          <a:p>
            <a:pPr marL="0" lvl="2" algn="just">
              <a:buFont typeface="Wingdings" pitchFamily="2" charset="2"/>
              <a:buChar char="§"/>
            </a:pPr>
            <a:r>
              <a:rPr lang="fr-FR" b="1" dirty="0" smtClean="0">
                <a:latin typeface="Times New Roman" pitchFamily="18" charset="0"/>
                <a:cs typeface="Times New Roman" pitchFamily="18" charset="0"/>
              </a:rPr>
              <a:t>Dans 5 à 6 mois </a:t>
            </a:r>
            <a:r>
              <a:rPr lang="fr-FR" dirty="0" smtClean="0">
                <a:latin typeface="Times New Roman" pitchFamily="18" charset="0"/>
                <a:cs typeface="Times New Roman" pitchFamily="18" charset="0"/>
              </a:rPr>
              <a:t>on reprendre une attache radiculaire;</a:t>
            </a:r>
          </a:p>
          <a:p>
            <a:pPr marL="0" lvl="2" algn="just">
              <a:buFont typeface="Wingdings" pitchFamily="2" charset="2"/>
              <a:buChar char="§"/>
            </a:pPr>
            <a:r>
              <a:rPr lang="fr-FR" dirty="0" smtClean="0">
                <a:latin typeface="Times New Roman" pitchFamily="18" charset="0"/>
                <a:ea typeface="Times New Roman" pitchFamily="18" charset="0"/>
                <a:cs typeface="Times New Roman" pitchFamily="18" charset="0"/>
              </a:rPr>
              <a:t>Si une autogreffe est associée à une membrane  7mois semble suffisant ;</a:t>
            </a:r>
            <a:endParaRPr lang="fr-F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49</a:t>
            </a:fld>
            <a:endParaRPr lang="fr-FR"/>
          </a:p>
        </p:txBody>
      </p:sp>
      <p:sp>
        <p:nvSpPr>
          <p:cNvPr id="4" name="Rectangle 3"/>
          <p:cNvSpPr/>
          <p:nvPr/>
        </p:nvSpPr>
        <p:spPr>
          <a:xfrm>
            <a:off x="428596" y="1097593"/>
            <a:ext cx="8286808" cy="1754326"/>
          </a:xfrm>
          <a:prstGeom prst="rect">
            <a:avLst/>
          </a:prstGeom>
          <a:ln>
            <a:solidFill>
              <a:schemeClr val="accent1"/>
            </a:solidFill>
          </a:ln>
        </p:spPr>
        <p:txBody>
          <a:bodyPr wrap="square">
            <a:spAutoFit/>
          </a:bodyPr>
          <a:lstStyle/>
          <a:p>
            <a:pPr lvl="0" algn="just" eaLnBrk="0" fontAlgn="base" hangingPunct="0">
              <a:spcBef>
                <a:spcPct val="0"/>
              </a:spcBef>
              <a:spcAft>
                <a:spcPct val="0"/>
              </a:spcAft>
            </a:pPr>
            <a:r>
              <a:rPr lang="fr-FR" dirty="0" smtClean="0">
                <a:latin typeface="Times New Roman" pitchFamily="18" charset="0"/>
                <a:ea typeface="Calibri" pitchFamily="34" charset="0"/>
                <a:cs typeface="Times New Roman" pitchFamily="18" charset="0"/>
              </a:rPr>
              <a:t>Contrairement </a:t>
            </a:r>
            <a:r>
              <a:rPr lang="fr-FR" dirty="0" smtClean="0">
                <a:latin typeface="Times New Roman" pitchFamily="18" charset="0"/>
                <a:ea typeface="Calibri" pitchFamily="34" charset="0"/>
                <a:cs typeface="Times New Roman" pitchFamily="18" charset="0"/>
              </a:rPr>
              <a:t>à beaucoup de tissus, la réparation osseuse se fait par régénération plutôt que par cicatrisation.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Calibri" pitchFamily="34" charset="0"/>
                <a:cs typeface="Times New Roman" pitchFamily="18" charset="0"/>
              </a:rPr>
              <a:t>Idéalement</a:t>
            </a:r>
            <a:r>
              <a:rPr lang="fr-FR" dirty="0" smtClean="0">
                <a:latin typeface="Times New Roman" pitchFamily="18" charset="0"/>
                <a:ea typeface="Calibri" pitchFamily="34" charset="0"/>
                <a:cs typeface="Times New Roman" pitchFamily="18" charset="0"/>
              </a:rPr>
              <a:t>, l'os lésé ou résorbé est remplacé par un os remodelé plutôt que par une cicatrice fibreuse.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pPr>
            <a:r>
              <a:rPr lang="fr-FR" dirty="0" smtClean="0">
                <a:latin typeface="Times New Roman" pitchFamily="18" charset="0"/>
                <a:ea typeface="Calibri" pitchFamily="34" charset="0"/>
                <a:cs typeface="Times New Roman" pitchFamily="18" charset="0"/>
              </a:rPr>
              <a:t>Pour </a:t>
            </a:r>
            <a:r>
              <a:rPr lang="fr-FR" dirty="0" smtClean="0">
                <a:latin typeface="Times New Roman" pitchFamily="18" charset="0"/>
                <a:ea typeface="Calibri" pitchFamily="34" charset="0"/>
                <a:cs typeface="Times New Roman" pitchFamily="18" charset="0"/>
              </a:rPr>
              <a:t>se déclencher, ce processus régénératif nécessite 3 événements : recrutement, modulation et </a:t>
            </a:r>
            <a:r>
              <a:rPr lang="fr-FR" dirty="0" err="1" smtClean="0">
                <a:latin typeface="Times New Roman" pitchFamily="18" charset="0"/>
                <a:ea typeface="Calibri" pitchFamily="34" charset="0"/>
                <a:cs typeface="Times New Roman" pitchFamily="18" charset="0"/>
              </a:rPr>
              <a:t>ostéoconduction</a:t>
            </a:r>
            <a:r>
              <a:rPr lang="fr-FR" dirty="0" smtClean="0">
                <a:latin typeface="Times New Roman" pitchFamily="18" charset="0"/>
                <a:ea typeface="Calibri" pitchFamily="34" charset="0"/>
                <a:cs typeface="Times New Roman" pitchFamily="18" charset="0"/>
              </a:rPr>
              <a:t>. </a:t>
            </a:r>
            <a:endParaRPr lang="fr-FR" dirty="0" smtClean="0">
              <a:latin typeface="Times New Roman" pitchFamily="18" charset="0"/>
              <a:cs typeface="Times New Roman" pitchFamily="18" charset="0"/>
            </a:endParaRPr>
          </a:p>
        </p:txBody>
      </p:sp>
      <p:sp>
        <p:nvSpPr>
          <p:cNvPr id="5" name="Rectangle 4"/>
          <p:cNvSpPr/>
          <p:nvPr/>
        </p:nvSpPr>
        <p:spPr>
          <a:xfrm>
            <a:off x="500034" y="3786190"/>
            <a:ext cx="8064896" cy="1754326"/>
          </a:xfrm>
          <a:prstGeom prst="rect">
            <a:avLst/>
          </a:prstGeom>
          <a:ln>
            <a:solidFill>
              <a:schemeClr val="accent1"/>
            </a:solidFill>
          </a:ln>
        </p:spPr>
        <p:txBody>
          <a:bodyPr wrap="square">
            <a:spAutoFit/>
          </a:bodyPr>
          <a:lstStyle/>
          <a:p>
            <a:pPr lvl="0"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 recrutement </a:t>
            </a:r>
            <a:r>
              <a:rPr lang="fr-FR" dirty="0" smtClean="0">
                <a:latin typeface="Times New Roman" pitchFamily="18" charset="0"/>
                <a:ea typeface="Times New Roman" pitchFamily="18" charset="0"/>
                <a:cs typeface="Times New Roman" pitchFamily="18" charset="0"/>
              </a:rPr>
              <a:t>concerne une migration des cellules ostéoprogénitrices vers le site de réparation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 La modulation </a:t>
            </a:r>
            <a:r>
              <a:rPr lang="fr-FR" dirty="0" smtClean="0">
                <a:latin typeface="Times New Roman" pitchFamily="18" charset="0"/>
                <a:ea typeface="Times New Roman" pitchFamily="18" charset="0"/>
                <a:cs typeface="Times New Roman" pitchFamily="18" charset="0"/>
              </a:rPr>
              <a:t>représente l'activation de cellules ostéoprogénitrices et leur différenciation en ostéoblastes actifs ;</a:t>
            </a:r>
            <a:endParaRPr lang="fr-FR" dirty="0" smtClean="0">
              <a:latin typeface="Times New Roman" pitchFamily="18" charset="0"/>
              <a:cs typeface="Times New Roman" pitchFamily="18" charset="0"/>
            </a:endParaRPr>
          </a:p>
          <a:p>
            <a:pPr lvl="0" algn="just" eaLnBrk="0" fontAlgn="base" hangingPunct="0">
              <a:spcBef>
                <a:spcPct val="0"/>
              </a:spcBef>
              <a:spcAft>
                <a:spcPct val="0"/>
              </a:spcAft>
              <a:buFontTx/>
              <a:buChar char="•"/>
            </a:pPr>
            <a:r>
              <a:rPr lang="fr-FR" dirty="0" smtClean="0">
                <a:latin typeface="Times New Roman" pitchFamily="18" charset="0"/>
                <a:ea typeface="Times New Roman" pitchFamily="18" charset="0"/>
                <a:cs typeface="Times New Roman" pitchFamily="18" charset="0"/>
              </a:rPr>
              <a:t>Quant à </a:t>
            </a:r>
            <a:r>
              <a:rPr lang="fr-FR" b="1" dirty="0" smtClean="0">
                <a:latin typeface="Times New Roman" pitchFamily="18" charset="0"/>
                <a:ea typeface="Times New Roman" pitchFamily="18" charset="0"/>
                <a:cs typeface="Times New Roman" pitchFamily="18" charset="0"/>
              </a:rPr>
              <a:t>l'</a:t>
            </a:r>
            <a:r>
              <a:rPr lang="fr-FR" b="1" dirty="0" err="1" smtClean="0">
                <a:latin typeface="Times New Roman" pitchFamily="18" charset="0"/>
                <a:ea typeface="Times New Roman" pitchFamily="18" charset="0"/>
                <a:cs typeface="Times New Roman" pitchFamily="18" charset="0"/>
              </a:rPr>
              <a:t>ostéoconduction</a:t>
            </a:r>
            <a:r>
              <a:rPr lang="fr-FR" dirty="0" smtClean="0">
                <a:latin typeface="Times New Roman" pitchFamily="18" charset="0"/>
                <a:ea typeface="Times New Roman" pitchFamily="18" charset="0"/>
                <a:cs typeface="Times New Roman" pitchFamily="18" charset="0"/>
              </a:rPr>
              <a:t>, elle implique la formation d'un échafaudage tridimensionnel sur lequel les ostéoblastes déposent de l'os nouveau. </a:t>
            </a:r>
            <a:endParaRPr lang="fr-FR" dirty="0" smtClean="0">
              <a:latin typeface="Times New Roman" pitchFamily="18" charset="0"/>
              <a:cs typeface="Times New Roman" pitchFamily="18" charset="0"/>
            </a:endParaRPr>
          </a:p>
        </p:txBody>
      </p:sp>
      <p:sp>
        <p:nvSpPr>
          <p:cNvPr id="6" name="Rectangle 5"/>
          <p:cNvSpPr/>
          <p:nvPr/>
        </p:nvSpPr>
        <p:spPr>
          <a:xfrm>
            <a:off x="573088" y="303511"/>
            <a:ext cx="5213358" cy="369332"/>
          </a:xfrm>
          <a:prstGeom prst="rect">
            <a:avLst/>
          </a:prstGeom>
        </p:spPr>
        <p:txBody>
          <a:bodyPr wrap="square">
            <a:spAutoFit/>
          </a:bodyPr>
          <a:lstStyle/>
          <a:p>
            <a:pPr lvl="0" algn="just" fontAlgn="base">
              <a:spcBef>
                <a:spcPct val="0"/>
              </a:spcBef>
              <a:spcAft>
                <a:spcPct val="0"/>
              </a:spcAft>
            </a:pPr>
            <a:r>
              <a:rPr lang="fr-FR" b="1" dirty="0" smtClean="0">
                <a:solidFill>
                  <a:srgbClr val="FF0000"/>
                </a:solidFill>
                <a:latin typeface="Times New Roman" pitchFamily="18" charset="0"/>
                <a:ea typeface="Calibri" pitchFamily="34" charset="0"/>
                <a:cs typeface="Times New Roman" pitchFamily="18" charset="0"/>
              </a:rPr>
              <a:t>10.8.2  Après chirurgie osseuse reconstructrice</a:t>
            </a:r>
            <a:r>
              <a:rPr lang="fr-FR" dirty="0" smtClean="0">
                <a:solidFill>
                  <a:srgbClr val="FF0000"/>
                </a:solidFill>
                <a:latin typeface="Times New Roman" pitchFamily="18" charset="0"/>
                <a:ea typeface="Calibri" pitchFamily="34" charset="0"/>
                <a:cs typeface="Times New Roman" pitchFamily="18" charset="0"/>
              </a:rPr>
              <a:t> :</a:t>
            </a:r>
            <a:endParaRPr lang="fr-FR" dirty="0" smtClean="0">
              <a:solidFill>
                <a:prstClr val="black"/>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5</a:t>
            </a:fld>
            <a:endParaRPr lang="fr-FR"/>
          </a:p>
        </p:txBody>
      </p:sp>
      <p:sp>
        <p:nvSpPr>
          <p:cNvPr id="5" name="Rectangle 4"/>
          <p:cNvSpPr/>
          <p:nvPr/>
        </p:nvSpPr>
        <p:spPr>
          <a:xfrm>
            <a:off x="500034" y="682094"/>
            <a:ext cx="8143932" cy="3000821"/>
          </a:xfrm>
          <a:prstGeom prst="rect">
            <a:avLst/>
          </a:prstGeom>
        </p:spPr>
        <p:txBody>
          <a:bodyPr wrap="square">
            <a:spAutoFit/>
          </a:bodyPr>
          <a:lstStyle/>
          <a:p>
            <a:pPr algn="just">
              <a:lnSpc>
                <a:spcPct val="150000"/>
              </a:lnSpc>
              <a:buNone/>
            </a:pPr>
            <a:r>
              <a:rPr lang="fr-FR" b="1" dirty="0" smtClean="0"/>
              <a:t>2.4 Ré-attache: </a:t>
            </a:r>
            <a:r>
              <a:rPr lang="fr-FR" dirty="0" smtClean="0"/>
              <a:t>rétablissement du lien entre le tissu conjonctif et les tissus vitaux restants sur la surface radiculaire comme le cément et des parties du ligament parodontal.</a:t>
            </a:r>
            <a:r>
              <a:rPr lang="fr-FR" dirty="0" smtClean="0">
                <a:solidFill>
                  <a:srgbClr val="FF0000"/>
                </a:solidFill>
              </a:rPr>
              <a:t> </a:t>
            </a:r>
          </a:p>
          <a:p>
            <a:pPr algn="just">
              <a:lnSpc>
                <a:spcPct val="150000"/>
              </a:lnSpc>
              <a:buNone/>
            </a:pPr>
            <a:r>
              <a:rPr lang="fr-FR" b="1" dirty="0" smtClean="0"/>
              <a:t>2.5 Régénération: </a:t>
            </a:r>
            <a:r>
              <a:rPr lang="fr-FR" dirty="0" smtClean="0"/>
              <a:t>processus biologique par lequel l'architecture et la fonction des tissus lésés au cours d'un processus pathologique sont  complètement restaurées; c’est la restauration </a:t>
            </a:r>
            <a:r>
              <a:rPr lang="fr-FR" i="1" dirty="0" smtClean="0"/>
              <a:t>ad </a:t>
            </a:r>
            <a:r>
              <a:rPr lang="fr-FR" i="1" dirty="0" err="1" smtClean="0"/>
              <a:t>integrum</a:t>
            </a:r>
            <a:r>
              <a:rPr lang="fr-FR" i="1" dirty="0" smtClean="0"/>
              <a:t> </a:t>
            </a:r>
            <a:r>
              <a:rPr lang="fr-FR" dirty="0" smtClean="0"/>
              <a:t>des quatre tissus parodontaux avec rétablissement de la totalité de la fonction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94A6E97-6E2D-4754-BBD6-C403CBF65660}" type="slidenum">
              <a:rPr lang="fr-FR" smtClean="0"/>
              <a:pPr/>
              <a:t>50</a:t>
            </a:fld>
            <a:endParaRPr lang="fr-FR"/>
          </a:p>
        </p:txBody>
      </p:sp>
      <p:sp>
        <p:nvSpPr>
          <p:cNvPr id="193537" name="Rectangle 1"/>
          <p:cNvSpPr>
            <a:spLocks noChangeArrowheads="1"/>
          </p:cNvSpPr>
          <p:nvPr/>
        </p:nvSpPr>
        <p:spPr bwMode="auto">
          <a:xfrm>
            <a:off x="251520" y="252278"/>
            <a:ext cx="867645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fr-FR"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11. La cicatrisation pathologique: (fibrose)</a:t>
            </a:r>
            <a:endParaRPr kumimoji="0" lang="fr-FR"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Parfois, en particulier lorsque les conditions nécessaires à une bonne cicatrisation ne sont pas remplies, l'évolution est moins favorable.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bourgeon charnu se développe exagérément. </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fibrose se définit comme l'augmentation de la trame conjonctive d'un tissu.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Rarement, si sa cause disparaît, une fibrose peut régresser. Le plus souvent elle se stabilise ou s'aggrave, sous l'action répétée des agressions.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Donc,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fibrose gingival, en particulier après greffe gingivale peut nécessiter une gingivoplastie.</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60154CE-373F-4A12-9451-BDEE036DC02A}" type="slidenum">
              <a:rPr lang="fr-FR" smtClean="0"/>
              <a:pPr/>
              <a:t>51</a:t>
            </a:fld>
            <a:endParaRPr lang="fr-FR"/>
          </a:p>
        </p:txBody>
      </p:sp>
      <p:sp>
        <p:nvSpPr>
          <p:cNvPr id="4" name="Rectangle 3"/>
          <p:cNvSpPr/>
          <p:nvPr/>
        </p:nvSpPr>
        <p:spPr>
          <a:xfrm>
            <a:off x="214282" y="880102"/>
            <a:ext cx="8501122" cy="1477328"/>
          </a:xfrm>
          <a:prstGeom prst="rect">
            <a:avLst/>
          </a:prstGeom>
          <a:ln>
            <a:solidFill>
              <a:schemeClr val="accent1"/>
            </a:solidFill>
          </a:ln>
        </p:spPr>
        <p:txBody>
          <a:bodyPr wrap="square">
            <a:spAutoFit/>
          </a:bodyPr>
          <a:lstStyle/>
          <a:p>
            <a:pPr marL="0" lvl="1" algn="just" eaLnBrk="0" fontAlgn="base" hangingPunct="0">
              <a:buSzPct val="100000"/>
              <a:buAutoNum type="arabicPeriod"/>
            </a:pPr>
            <a:r>
              <a:rPr lang="fr-FR" b="1" dirty="0" smtClean="0">
                <a:solidFill>
                  <a:srgbClr val="FF0000"/>
                </a:solidFill>
                <a:latin typeface="Times New Roman" pitchFamily="18" charset="0"/>
                <a:ea typeface="Times New Roman" pitchFamily="18" charset="0"/>
                <a:cs typeface="Times New Roman" pitchFamily="18" charset="0"/>
              </a:rPr>
              <a:t>Impératifs </a:t>
            </a:r>
            <a:r>
              <a:rPr lang="fr-FR" b="1" dirty="0" smtClean="0">
                <a:solidFill>
                  <a:srgbClr val="FF0000"/>
                </a:solidFill>
                <a:latin typeface="Times New Roman" pitchFamily="18" charset="0"/>
                <a:ea typeface="Times New Roman" pitchFamily="18" charset="0"/>
                <a:cs typeface="Times New Roman" pitchFamily="18" charset="0"/>
              </a:rPr>
              <a:t>préopératoires:</a:t>
            </a:r>
          </a:p>
          <a:p>
            <a:pPr lvl="0" algn="just">
              <a:buFontTx/>
              <a:buChar char="-"/>
            </a:pPr>
            <a:r>
              <a:rPr lang="fr-FR" dirty="0" smtClean="0">
                <a:latin typeface="Times New Roman" pitchFamily="18" charset="0"/>
                <a:cs typeface="Times New Roman" pitchFamily="18" charset="0"/>
              </a:rPr>
              <a:t>Correction </a:t>
            </a:r>
            <a:r>
              <a:rPr lang="fr-FR" dirty="0" smtClean="0">
                <a:latin typeface="Times New Roman" pitchFamily="18" charset="0"/>
                <a:cs typeface="Times New Roman" pitchFamily="18" charset="0"/>
              </a:rPr>
              <a:t>des facteurs défavorables à la formation du caillot </a:t>
            </a:r>
            <a:r>
              <a:rPr lang="fr-FR" dirty="0" smtClean="0">
                <a:latin typeface="Times New Roman" pitchFamily="18" charset="0"/>
                <a:cs typeface="Times New Roman" pitchFamily="18" charset="0"/>
              </a:rPr>
              <a:t> sanguin.</a:t>
            </a:r>
          </a:p>
          <a:p>
            <a:pPr lvl="0" algn="just">
              <a:buFontTx/>
              <a:buChar char="-"/>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Réduction </a:t>
            </a:r>
            <a:r>
              <a:rPr lang="fr-FR" dirty="0" smtClean="0">
                <a:latin typeface="Times New Roman" pitchFamily="18" charset="0"/>
                <a:cs typeface="Times New Roman" pitchFamily="18" charset="0"/>
              </a:rPr>
              <a:t>des influences </a:t>
            </a:r>
            <a:r>
              <a:rPr lang="fr-FR" dirty="0" smtClean="0">
                <a:latin typeface="Times New Roman" pitchFamily="18" charset="0"/>
                <a:cs typeface="Times New Roman" pitchFamily="18" charset="0"/>
              </a:rPr>
              <a:t>générales.</a:t>
            </a:r>
          </a:p>
          <a:p>
            <a:pPr lvl="0" algn="just"/>
            <a:r>
              <a:rPr lang="fr-FR" dirty="0" smtClean="0">
                <a:latin typeface="Times New Roman" pitchFamily="18" charset="0"/>
                <a:cs typeface="Times New Roman" pitchFamily="18" charset="0"/>
              </a:rPr>
              <a:t>Il </a:t>
            </a:r>
            <a:r>
              <a:rPr lang="fr-FR" dirty="0" smtClean="0">
                <a:latin typeface="Times New Roman" pitchFamily="18" charset="0"/>
                <a:cs typeface="Times New Roman" pitchFamily="18" charset="0"/>
              </a:rPr>
              <a:t>ne faudra jamais opérer une lésion aigue, ni opérer sur </a:t>
            </a:r>
            <a:r>
              <a:rPr lang="fr-FR" dirty="0" smtClean="0">
                <a:latin typeface="Times New Roman" pitchFamily="18" charset="0"/>
                <a:cs typeface="Times New Roman" pitchFamily="18" charset="0"/>
              </a:rPr>
              <a:t>une région </a:t>
            </a:r>
            <a:r>
              <a:rPr lang="fr-FR" dirty="0" smtClean="0">
                <a:latin typeface="Times New Roman" pitchFamily="18" charset="0"/>
                <a:cs typeface="Times New Roman" pitchFamily="18" charset="0"/>
              </a:rPr>
              <a:t>où il existe des foyers infectieux de voisinage </a:t>
            </a:r>
            <a:r>
              <a:rPr lang="fr-FR"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granulome, abcès, carie…)</a:t>
            </a:r>
          </a:p>
        </p:txBody>
      </p:sp>
      <p:sp>
        <p:nvSpPr>
          <p:cNvPr id="5" name="Rectangle 4"/>
          <p:cNvSpPr/>
          <p:nvPr/>
        </p:nvSpPr>
        <p:spPr>
          <a:xfrm>
            <a:off x="428596" y="214290"/>
            <a:ext cx="5907102" cy="369332"/>
          </a:xfrm>
          <a:prstGeom prst="rect">
            <a:avLst/>
          </a:prstGeom>
        </p:spPr>
        <p:txBody>
          <a:bodyPr wrap="square">
            <a:spAutoFit/>
          </a:bodyPr>
          <a:lstStyle/>
          <a:p>
            <a:pPr marL="400050" lvl="0" indent="-400050"/>
            <a:r>
              <a:rPr lang="fr-FR" b="1" dirty="0" smtClean="0">
                <a:solidFill>
                  <a:srgbClr val="FF0000"/>
                </a:solidFill>
                <a:latin typeface="Times New Roman" pitchFamily="18" charset="0"/>
                <a:cs typeface="Times New Roman" pitchFamily="18" charset="0"/>
              </a:rPr>
              <a:t>12. Impératifs pour avoir une cicatrisation optimale</a:t>
            </a:r>
          </a:p>
        </p:txBody>
      </p:sp>
      <p:sp>
        <p:nvSpPr>
          <p:cNvPr id="6" name="Rectangle 5"/>
          <p:cNvSpPr/>
          <p:nvPr/>
        </p:nvSpPr>
        <p:spPr>
          <a:xfrm>
            <a:off x="214282" y="2737490"/>
            <a:ext cx="8572560" cy="1477328"/>
          </a:xfrm>
          <a:prstGeom prst="rect">
            <a:avLst/>
          </a:prstGeom>
          <a:ln>
            <a:solidFill>
              <a:schemeClr val="accent1"/>
            </a:solidFill>
          </a:ln>
        </p:spPr>
        <p:txBody>
          <a:bodyPr wrap="square">
            <a:spAutoFit/>
          </a:bodyPr>
          <a:lstStyle/>
          <a:p>
            <a:pPr marL="342900" lvl="1" indent="-342900" algn="just" eaLnBrk="0" fontAlgn="base" hangingPunct="0">
              <a:buSzPct val="100000"/>
              <a:buAutoNum type="arabicPeriod" startAt="2"/>
            </a:pPr>
            <a:r>
              <a:rPr lang="fr-FR" b="1" dirty="0" smtClean="0">
                <a:solidFill>
                  <a:srgbClr val="FF0000"/>
                </a:solidFill>
                <a:latin typeface="Times New Roman" pitchFamily="18" charset="0"/>
                <a:ea typeface="Times New Roman" pitchFamily="18" charset="0"/>
                <a:cs typeface="Times New Roman" pitchFamily="18" charset="0"/>
              </a:rPr>
              <a:t>Impératifs </a:t>
            </a:r>
            <a:r>
              <a:rPr lang="fr-FR" b="1" dirty="0" smtClean="0">
                <a:solidFill>
                  <a:srgbClr val="FF0000"/>
                </a:solidFill>
                <a:latin typeface="Times New Roman" pitchFamily="18" charset="0"/>
                <a:ea typeface="Times New Roman" pitchFamily="18" charset="0"/>
                <a:cs typeface="Times New Roman" pitchFamily="18" charset="0"/>
              </a:rPr>
              <a:t>per-opératoires:</a:t>
            </a:r>
          </a:p>
          <a:p>
            <a:pPr marL="342900" lvl="0" indent="-342900" algn="just">
              <a:buFontTx/>
              <a:buChar char="-"/>
            </a:pPr>
            <a:r>
              <a:rPr lang="fr-FR" dirty="0" smtClean="0">
                <a:latin typeface="Times New Roman" pitchFamily="18" charset="0"/>
                <a:cs typeface="Times New Roman" pitchFamily="18" charset="0"/>
              </a:rPr>
              <a:t>Utiliser </a:t>
            </a:r>
            <a:r>
              <a:rPr lang="fr-FR" dirty="0" smtClean="0">
                <a:latin typeface="Times New Roman" pitchFamily="18" charset="0"/>
                <a:cs typeface="Times New Roman" pitchFamily="18" charset="0"/>
              </a:rPr>
              <a:t>des anesthésies régionales ou locales à distance </a:t>
            </a:r>
            <a:r>
              <a:rPr lang="fr-FR" dirty="0" smtClean="0">
                <a:latin typeface="Times New Roman" pitchFamily="18" charset="0"/>
                <a:cs typeface="Times New Roman" pitchFamily="18" charset="0"/>
              </a:rPr>
              <a:t>du site </a:t>
            </a:r>
            <a:r>
              <a:rPr lang="fr-FR" dirty="0" smtClean="0">
                <a:latin typeface="Times New Roman" pitchFamily="18" charset="0"/>
                <a:cs typeface="Times New Roman" pitchFamily="18" charset="0"/>
              </a:rPr>
              <a:t>à </a:t>
            </a:r>
            <a:r>
              <a:rPr lang="fr-FR" dirty="0" smtClean="0">
                <a:latin typeface="Times New Roman" pitchFamily="18" charset="0"/>
                <a:cs typeface="Times New Roman" pitchFamily="18" charset="0"/>
              </a:rPr>
              <a:t>opérer.</a:t>
            </a:r>
          </a:p>
          <a:p>
            <a:pPr marL="342900" lvl="0" indent="-342900" algn="just">
              <a:buFontTx/>
              <a:buChar char="-"/>
            </a:pPr>
            <a:r>
              <a:rPr lang="fr-FR" dirty="0" smtClean="0">
                <a:latin typeface="Times New Roman" pitchFamily="18" charset="0"/>
                <a:cs typeface="Times New Roman" pitchFamily="18" charset="0"/>
              </a:rPr>
              <a:t>La </a:t>
            </a:r>
            <a:r>
              <a:rPr lang="fr-FR" dirty="0" smtClean="0">
                <a:latin typeface="Times New Roman" pitchFamily="18" charset="0"/>
                <a:cs typeface="Times New Roman" pitchFamily="18" charset="0"/>
              </a:rPr>
              <a:t>durée de l’intervention a une action importante sur </a:t>
            </a:r>
            <a:r>
              <a:rPr lang="fr-FR" dirty="0" smtClean="0">
                <a:latin typeface="Times New Roman" pitchFamily="18" charset="0"/>
                <a:cs typeface="Times New Roman" pitchFamily="18" charset="0"/>
              </a:rPr>
              <a:t>la réaction </a:t>
            </a:r>
            <a:r>
              <a:rPr lang="fr-FR" dirty="0" smtClean="0">
                <a:latin typeface="Times New Roman" pitchFamily="18" charset="0"/>
                <a:cs typeface="Times New Roman" pitchFamily="18" charset="0"/>
              </a:rPr>
              <a:t>inflammatoire, il faudra rechercher tous les </a:t>
            </a:r>
            <a:r>
              <a:rPr lang="fr-FR" dirty="0" smtClean="0">
                <a:latin typeface="Times New Roman" pitchFamily="18" charset="0"/>
                <a:cs typeface="Times New Roman" pitchFamily="18" charset="0"/>
              </a:rPr>
              <a:t>éléments </a:t>
            </a:r>
            <a:r>
              <a:rPr lang="fr-FR" dirty="0" smtClean="0">
                <a:latin typeface="Times New Roman" pitchFamily="18" charset="0"/>
                <a:cs typeface="Times New Roman" pitchFamily="18" charset="0"/>
              </a:rPr>
              <a:t>susceptibles de raccourcir le </a:t>
            </a:r>
            <a:r>
              <a:rPr lang="fr-FR" dirty="0" smtClean="0">
                <a:latin typeface="Times New Roman" pitchFamily="18" charset="0"/>
                <a:cs typeface="Times New Roman" pitchFamily="18" charset="0"/>
              </a:rPr>
              <a:t>temps.</a:t>
            </a:r>
          </a:p>
          <a:p>
            <a:pPr marL="342900" lvl="0" indent="-342900" algn="just">
              <a:buFontTx/>
              <a:buChar char="-"/>
            </a:pPr>
            <a:r>
              <a:rPr lang="fr-FR" dirty="0" smtClean="0">
                <a:latin typeface="Times New Roman" pitchFamily="18" charset="0"/>
                <a:cs typeface="Times New Roman" pitchFamily="18" charset="0"/>
              </a:rPr>
              <a:t>L’asepsie </a:t>
            </a:r>
            <a:r>
              <a:rPr lang="fr-FR" dirty="0" smtClean="0">
                <a:latin typeface="Times New Roman" pitchFamily="18" charset="0"/>
                <a:cs typeface="Times New Roman" pitchFamily="18" charset="0"/>
              </a:rPr>
              <a:t>opératoire est de rigueur</a:t>
            </a:r>
            <a:r>
              <a:rPr lang="fr-FR" dirty="0" smtClean="0">
                <a:latin typeface="Times New Roman" pitchFamily="18" charset="0"/>
                <a:cs typeface="Times New Roman" pitchFamily="18" charset="0"/>
              </a:rPr>
              <a:t>.</a:t>
            </a:r>
            <a:endParaRPr lang="fr-FR" sz="2400" b="1" dirty="0" smtClean="0">
              <a:solidFill>
                <a:srgbClr val="FF0000"/>
              </a:solidFill>
              <a:cs typeface="Arial" pitchFamily="34" charset="0"/>
            </a:endParaRPr>
          </a:p>
        </p:txBody>
      </p:sp>
      <p:sp>
        <p:nvSpPr>
          <p:cNvPr id="7" name="Rectangle 6"/>
          <p:cNvSpPr/>
          <p:nvPr/>
        </p:nvSpPr>
        <p:spPr>
          <a:xfrm>
            <a:off x="214282" y="4666316"/>
            <a:ext cx="8572560" cy="1477328"/>
          </a:xfrm>
          <a:prstGeom prst="rect">
            <a:avLst/>
          </a:prstGeom>
          <a:ln>
            <a:solidFill>
              <a:schemeClr val="accent1"/>
            </a:solidFill>
          </a:ln>
        </p:spPr>
        <p:txBody>
          <a:bodyPr wrap="square">
            <a:spAutoFit/>
          </a:bodyPr>
          <a:lstStyle/>
          <a:p>
            <a:pPr marL="342900" lvl="1" indent="-342900" algn="just" eaLnBrk="0" fontAlgn="base" hangingPunct="0">
              <a:buSzPct val="100000"/>
              <a:buAutoNum type="arabicPeriod" startAt="3"/>
            </a:pPr>
            <a:r>
              <a:rPr lang="fr-FR" b="1" dirty="0" smtClean="0">
                <a:solidFill>
                  <a:srgbClr val="FF0000"/>
                </a:solidFill>
                <a:latin typeface="Times New Roman" pitchFamily="18" charset="0"/>
                <a:ea typeface="Times New Roman" pitchFamily="18" charset="0"/>
                <a:cs typeface="Times New Roman" pitchFamily="18" charset="0"/>
              </a:rPr>
              <a:t>Impératifs </a:t>
            </a:r>
            <a:r>
              <a:rPr lang="fr-FR" b="1" dirty="0" err="1" smtClean="0">
                <a:solidFill>
                  <a:srgbClr val="FF0000"/>
                </a:solidFill>
                <a:latin typeface="Times New Roman" pitchFamily="18" charset="0"/>
                <a:ea typeface="Times New Roman" pitchFamily="18" charset="0"/>
                <a:cs typeface="Times New Roman" pitchFamily="18" charset="0"/>
              </a:rPr>
              <a:t>post-opératoires</a:t>
            </a:r>
            <a:r>
              <a:rPr lang="fr-FR" b="1" dirty="0" smtClean="0">
                <a:solidFill>
                  <a:srgbClr val="FF0000"/>
                </a:solidFill>
                <a:latin typeface="Times New Roman" pitchFamily="18" charset="0"/>
                <a:ea typeface="Times New Roman" pitchFamily="18" charset="0"/>
                <a:cs typeface="Times New Roman" pitchFamily="18" charset="0"/>
              </a:rPr>
              <a:t>:</a:t>
            </a:r>
          </a:p>
          <a:p>
            <a:pPr marL="342900" lvl="1" indent="-342900" algn="just">
              <a:buFontTx/>
              <a:buChar char="-"/>
            </a:pPr>
            <a:r>
              <a:rPr lang="fr-FR" dirty="0" smtClean="0">
                <a:latin typeface="Times New Roman" pitchFamily="18" charset="0"/>
                <a:cs typeface="Times New Roman" pitchFamily="18" charset="0"/>
              </a:rPr>
              <a:t>La </a:t>
            </a:r>
            <a:r>
              <a:rPr lang="fr-FR" dirty="0" smtClean="0">
                <a:latin typeface="Times New Roman" pitchFamily="18" charset="0"/>
                <a:cs typeface="Times New Roman" pitchFamily="18" charset="0"/>
              </a:rPr>
              <a:t>protection de la plaie doit être assurée à l’aide de ciment </a:t>
            </a:r>
            <a:r>
              <a:rPr lang="fr-FR" dirty="0" smtClean="0">
                <a:latin typeface="Times New Roman" pitchFamily="18" charset="0"/>
                <a:cs typeface="Times New Roman" pitchFamily="18" charset="0"/>
              </a:rPr>
              <a:t> chirurgical bactériostatique.</a:t>
            </a:r>
          </a:p>
          <a:p>
            <a:pPr marL="342900" lvl="1" indent="-342900" algn="just">
              <a:buFontTx/>
              <a:buChar char="-"/>
            </a:pPr>
            <a:r>
              <a:rPr lang="fr-FR" dirty="0" smtClean="0">
                <a:latin typeface="Times New Roman" pitchFamily="18" charset="0"/>
                <a:cs typeface="Times New Roman" pitchFamily="18" charset="0"/>
              </a:rPr>
              <a:t>Elle </a:t>
            </a:r>
            <a:r>
              <a:rPr lang="fr-FR" dirty="0" smtClean="0">
                <a:latin typeface="Times New Roman" pitchFamily="18" charset="0"/>
                <a:cs typeface="Times New Roman" pitchFamily="18" charset="0"/>
              </a:rPr>
              <a:t>sera poursuivie jusqu’à cicatrisation complète et jusqu’à </a:t>
            </a:r>
            <a:r>
              <a:rPr lang="fr-FR" dirty="0" smtClean="0">
                <a:latin typeface="Times New Roman" pitchFamily="18" charset="0"/>
                <a:cs typeface="Times New Roman" pitchFamily="18" charset="0"/>
              </a:rPr>
              <a:t> ce </a:t>
            </a:r>
            <a:r>
              <a:rPr lang="fr-FR" dirty="0" smtClean="0">
                <a:latin typeface="Times New Roman" pitchFamily="18" charset="0"/>
                <a:cs typeface="Times New Roman" pitchFamily="18" charset="0"/>
              </a:rPr>
              <a:t>que le patient puisse assurer une bonne hygiène </a:t>
            </a:r>
            <a:r>
              <a:rPr lang="fr-FR" dirty="0" smtClean="0">
                <a:latin typeface="Times New Roman" pitchFamily="18" charset="0"/>
                <a:cs typeface="Times New Roman" pitchFamily="18" charset="0"/>
              </a:rPr>
              <a:t> dentaire</a:t>
            </a:r>
            <a:r>
              <a:rPr lang="fr-FR"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2031325"/>
          </a:xfrm>
          <a:prstGeom prst="rect">
            <a:avLst/>
          </a:prstGeom>
        </p:spPr>
        <p:txBody>
          <a:bodyPr wrap="square">
            <a:spAutoFit/>
          </a:bodyPr>
          <a:lstStyle/>
          <a:p>
            <a:pPr lvl="0" algn="just" eaLnBrk="0" fontAlgn="base" hangingPunct="0">
              <a:spcBef>
                <a:spcPct val="0"/>
              </a:spcBef>
              <a:spcAft>
                <a:spcPct val="0"/>
              </a:spcAft>
            </a:pPr>
            <a:r>
              <a:rPr lang="fr-FR" b="1" dirty="0" smtClean="0">
                <a:solidFill>
                  <a:srgbClr val="FF0000"/>
                </a:solidFill>
                <a:latin typeface="Times New Roman" pitchFamily="18" charset="0"/>
                <a:ea typeface="Times New Roman" pitchFamily="18" charset="0"/>
                <a:cs typeface="Times New Roman" pitchFamily="18" charset="0"/>
              </a:rPr>
              <a:t>Conclusion  </a:t>
            </a: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Actuellement, les techniques régénératrices ou reconstructrices utilisées en parodontie aboutissent généralement à la formation d’une attache épithéliale longue accompagnée ou non d’un comblement osseux.</a:t>
            </a:r>
          </a:p>
          <a:p>
            <a:pPr lvl="0" algn="just" eaLnBrk="0" fontAlgn="base" hangingPunct="0">
              <a:spcBef>
                <a:spcPct val="0"/>
              </a:spcBef>
              <a:spcAft>
                <a:spcPct val="0"/>
              </a:spcAft>
            </a:pPr>
            <a:r>
              <a:rPr lang="fr-FR" dirty="0" smtClean="0">
                <a:latin typeface="Times New Roman" pitchFamily="18" charset="0"/>
                <a:ea typeface="Times New Roman" pitchFamily="18" charset="0"/>
                <a:cs typeface="Times New Roman" pitchFamily="18" charset="0"/>
              </a:rPr>
              <a:t>La </a:t>
            </a:r>
            <a:r>
              <a:rPr lang="fr-FR" dirty="0" smtClean="0">
                <a:latin typeface="Times New Roman" pitchFamily="18" charset="0"/>
                <a:ea typeface="Times New Roman" pitchFamily="18" charset="0"/>
                <a:cs typeface="Times New Roman" pitchFamily="18" charset="0"/>
              </a:rPr>
              <a:t>RTG semble être la seule technique capable de procurer la régénération du parodonte par formation d’une nouvelle attache conjonctive, mais la difficulté opératoire et son coût limitent son utilisation.</a:t>
            </a:r>
            <a:endParaRPr lang="fr-FR" dirty="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B60154CE-373F-4A12-9451-BDEE036DC02A}" type="slidenum">
              <a:rPr lang="fr-FR" smtClean="0"/>
              <a:pPr/>
              <a:t>52</a:t>
            </a:fld>
            <a:endParaRPr lang="fr-F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67544" y="704310"/>
            <a:ext cx="853244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u="none" strike="noStrike" cap="none" normalizeH="0" baseline="0" dirty="0" smtClean="0">
                <a:ln>
                  <a:noFill/>
                </a:ln>
                <a:effectLst/>
                <a:latin typeface="Times New Roman" pitchFamily="18" charset="0"/>
                <a:ea typeface="Calibri" pitchFamily="34" charset="0"/>
                <a:cs typeface="Times New Roman" pitchFamily="18" charset="0"/>
              </a:rPr>
              <a:t>BIBLIOGRAPHIE</a:t>
            </a:r>
          </a:p>
          <a:p>
            <a:pPr marL="0" marR="0" lvl="0" indent="0" algn="ctr" defTabSz="914400" rtl="0" eaLnBrk="1" fontAlgn="base" latinLnBrk="0" hangingPunct="1">
              <a:lnSpc>
                <a:spcPct val="100000"/>
              </a:lnSpc>
              <a:spcBef>
                <a:spcPct val="0"/>
              </a:spcBef>
              <a:spcAft>
                <a:spcPct val="0"/>
              </a:spcAft>
              <a:buClrTx/>
              <a:buSzTx/>
              <a:buFontTx/>
              <a:buNone/>
              <a:tabLst/>
            </a:pPr>
            <a:endParaRPr lang="fr-FR" b="1" dirty="0" smtClean="0">
              <a:latin typeface="Times New Roman" pitchFamily="18" charset="0"/>
              <a:ea typeface="Calibri" pitchFamily="34" charset="0"/>
              <a:cs typeface="Times New Roman" pitchFamily="18" charset="0"/>
            </a:endParaRPr>
          </a:p>
          <a:p>
            <a:r>
              <a:rPr lang="fr-FR" dirty="0" smtClean="0">
                <a:latin typeface="Times New Roman" pitchFamily="18" charset="0"/>
                <a:cs typeface="Times New Roman" pitchFamily="18" charset="0"/>
              </a:rPr>
              <a:t>1-BERCY. 2000.  Chapitre 9 : </a:t>
            </a:r>
            <a:r>
              <a:rPr lang="fr-FR" dirty="0" smtClean="0">
                <a:latin typeface="Times New Roman" pitchFamily="18" charset="0"/>
                <a:cs typeface="Times New Roman" pitchFamily="18" charset="0"/>
              </a:rPr>
              <a:t>Chirurgie </a:t>
            </a:r>
            <a:r>
              <a:rPr lang="fr-FR" dirty="0" smtClean="0">
                <a:latin typeface="Times New Roman" pitchFamily="18" charset="0"/>
                <a:cs typeface="Times New Roman" pitchFamily="18" charset="0"/>
              </a:rPr>
              <a:t>de la poche. Parodontologie du diagnostic au pratique comblement. Edition de Boeck université. </a:t>
            </a:r>
          </a:p>
          <a:p>
            <a:r>
              <a:rPr lang="fr-FR" dirty="0" smtClean="0">
                <a:latin typeface="Times New Roman" pitchFamily="18" charset="0"/>
                <a:cs typeface="Times New Roman" pitchFamily="18" charset="0"/>
              </a:rPr>
              <a:t>2- BOUCHARD, P ; Parodontologie et dentisterie </a:t>
            </a:r>
            <a:r>
              <a:rPr lang="fr-FR" dirty="0" err="1" smtClean="0">
                <a:latin typeface="Times New Roman" pitchFamily="18" charset="0"/>
                <a:cs typeface="Times New Roman" pitchFamily="18" charset="0"/>
              </a:rPr>
              <a:t>implantaire</a:t>
            </a:r>
            <a:r>
              <a:rPr lang="fr-FR" dirty="0" smtClean="0">
                <a:latin typeface="Times New Roman" pitchFamily="18" charset="0"/>
                <a:cs typeface="Times New Roman" pitchFamily="18" charset="0"/>
              </a:rPr>
              <a:t>; Volume 2,chirurgie parodontale.2015</a:t>
            </a:r>
          </a:p>
          <a:p>
            <a:r>
              <a:rPr lang="fr-FR" dirty="0" smtClean="0">
                <a:latin typeface="Times New Roman" pitchFamily="18" charset="0"/>
                <a:cs typeface="Times New Roman" pitchFamily="18" charset="0"/>
              </a:rPr>
              <a:t>3- BORGHETTI, CORTI, MONNET. 2004. Chapitre 7, 9,15. Chirurgie plastique parodontale. Edition : </a:t>
            </a:r>
            <a:r>
              <a:rPr lang="fr-FR" dirty="0" err="1" smtClean="0">
                <a:latin typeface="Times New Roman" pitchFamily="18" charset="0"/>
                <a:cs typeface="Times New Roman" pitchFamily="18" charset="0"/>
              </a:rPr>
              <a:t>C.d.P</a:t>
            </a:r>
            <a:r>
              <a:rPr lang="fr-FR" dirty="0" smtClean="0">
                <a:latin typeface="Times New Roman" pitchFamily="18" charset="0"/>
                <a:cs typeface="Times New Roman" pitchFamily="18" charset="0"/>
              </a:rPr>
              <a:t>. </a:t>
            </a:r>
          </a:p>
          <a:p>
            <a:r>
              <a:rPr lang="fr-FR" dirty="0" smtClean="0">
                <a:latin typeface="Times New Roman" pitchFamily="18" charset="0"/>
                <a:cs typeface="Times New Roman" pitchFamily="18" charset="0"/>
              </a:rPr>
              <a:t>4- CHARON, MOUTON, chapitre 13, La cicatrisation des </a:t>
            </a:r>
            <a:r>
              <a:rPr lang="fr-FR" dirty="0" smtClean="0">
                <a:latin typeface="Times New Roman" pitchFamily="18" charset="0"/>
                <a:cs typeface="Times New Roman" pitchFamily="18" charset="0"/>
              </a:rPr>
              <a:t>lésions </a:t>
            </a:r>
            <a:r>
              <a:rPr lang="fr-FR" dirty="0" smtClean="0">
                <a:latin typeface="Times New Roman" pitchFamily="18" charset="0"/>
                <a:cs typeface="Times New Roman" pitchFamily="18" charset="0"/>
              </a:rPr>
              <a:t>parodontales, Parodontie médicale, Editions CdP.</a:t>
            </a:r>
          </a:p>
          <a:p>
            <a:r>
              <a:rPr lang="en-US" dirty="0" smtClean="0">
                <a:latin typeface="Times New Roman" pitchFamily="18" charset="0"/>
                <a:cs typeface="Times New Roman" pitchFamily="18" charset="0"/>
              </a:rPr>
              <a:t>5- HERBERT, Wolf, Edith,  Klaus,  </a:t>
            </a:r>
            <a:r>
              <a:rPr lang="en-US" dirty="0" err="1" smtClean="0">
                <a:latin typeface="Times New Roman" pitchFamily="18" charset="0"/>
                <a:cs typeface="Times New Roman" pitchFamily="18" charset="0"/>
              </a:rPr>
              <a:t>Rateitschak</a:t>
            </a:r>
            <a:r>
              <a:rPr lang="en-US"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Guerison</a:t>
            </a:r>
            <a:r>
              <a:rPr lang="fr-FR" dirty="0" smtClean="0">
                <a:latin typeface="Times New Roman" pitchFamily="18" charset="0"/>
                <a:cs typeface="Times New Roman" pitchFamily="18" charset="0"/>
              </a:rPr>
              <a:t> des lésions </a:t>
            </a:r>
            <a:r>
              <a:rPr lang="fr-FR" dirty="0" smtClean="0">
                <a:latin typeface="Times New Roman" pitchFamily="18" charset="0"/>
                <a:cs typeface="Times New Roman" pitchFamily="18" charset="0"/>
              </a:rPr>
              <a:t>parodontales Atlas </a:t>
            </a:r>
            <a:r>
              <a:rPr lang="fr-FR" dirty="0" smtClean="0">
                <a:latin typeface="Times New Roman" pitchFamily="18" charset="0"/>
                <a:cs typeface="Times New Roman" pitchFamily="18" charset="0"/>
              </a:rPr>
              <a:t>de   Parodontologie. Edition  MASSON, Paris 2004.</a:t>
            </a:r>
          </a:p>
          <a:p>
            <a:r>
              <a:rPr lang="fr-FR" dirty="0" smtClean="0">
                <a:latin typeface="Times New Roman" pitchFamily="18" charset="0"/>
                <a:cs typeface="Times New Roman" pitchFamily="18" charset="0"/>
              </a:rPr>
              <a:t>6- SENET, MEAUME, DUBERTRET. Physiologie de la cicatrisation cutanée. </a:t>
            </a:r>
            <a:r>
              <a:rPr lang="fr-FR" dirty="0" err="1" smtClean="0">
                <a:latin typeface="Times New Roman" pitchFamily="18" charset="0"/>
                <a:cs typeface="Times New Roman" pitchFamily="18" charset="0"/>
              </a:rPr>
              <a:t>Encycl</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Méd</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Chir</a:t>
            </a:r>
            <a:r>
              <a:rPr lang="fr-FR" dirty="0" smtClean="0">
                <a:latin typeface="Times New Roman" pitchFamily="18" charset="0"/>
                <a:cs typeface="Times New Roman" pitchFamily="18" charset="0"/>
              </a:rPr>
              <a:t>. Dermatologie, 98-040-A-10, 2000.  </a:t>
            </a:r>
            <a:endParaRPr lang="fr-FR" dirty="0">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B60154CE-373F-4A12-9451-BDEE036DC02A}" type="slidenum">
              <a:rPr lang="fr-FR" smtClean="0"/>
              <a:pPr/>
              <a:t>53</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6</a:t>
            </a:fld>
            <a:endParaRPr lang="fr-FR"/>
          </a:p>
        </p:txBody>
      </p:sp>
      <p:sp>
        <p:nvSpPr>
          <p:cNvPr id="6" name="Rectangle 5"/>
          <p:cNvSpPr/>
          <p:nvPr/>
        </p:nvSpPr>
        <p:spPr>
          <a:xfrm>
            <a:off x="428596" y="682094"/>
            <a:ext cx="8501122" cy="4247317"/>
          </a:xfrm>
          <a:prstGeom prst="rect">
            <a:avLst/>
          </a:prstGeom>
        </p:spPr>
        <p:txBody>
          <a:bodyPr wrap="square">
            <a:spAutoFit/>
          </a:bodyPr>
          <a:lstStyle/>
          <a:p>
            <a:pPr>
              <a:lnSpc>
                <a:spcPct val="150000"/>
              </a:lnSpc>
              <a:buNone/>
            </a:pPr>
            <a:r>
              <a:rPr lang="fr-FR" sz="2000" b="1" dirty="0" smtClean="0">
                <a:solidFill>
                  <a:srgbClr val="FF0000"/>
                </a:solidFill>
                <a:latin typeface="Times New Roman" pitchFamily="18" charset="0"/>
                <a:cs typeface="Times New Roman" pitchFamily="18" charset="0"/>
              </a:rPr>
              <a:t>3. Définition de la cicatrisation</a:t>
            </a:r>
          </a:p>
          <a:p>
            <a:pPr>
              <a:lnSpc>
                <a:spcPct val="150000"/>
              </a:lnSpc>
              <a:buNone/>
            </a:pPr>
            <a:endParaRPr lang="fr-FR" sz="2000" b="1" dirty="0" smtClean="0">
              <a:solidFill>
                <a:srgbClr val="FF0000"/>
              </a:solidFill>
              <a:latin typeface="Times New Roman" pitchFamily="18" charset="0"/>
              <a:cs typeface="Times New Roman" pitchFamily="18" charset="0"/>
            </a:endParaRPr>
          </a:p>
          <a:p>
            <a:pPr>
              <a:lnSpc>
                <a:spcPct val="150000"/>
              </a:lnSpc>
              <a:buNone/>
            </a:pPr>
            <a:r>
              <a:rPr lang="fr-FR" sz="2000" dirty="0" smtClean="0">
                <a:latin typeface="Times New Roman" pitchFamily="18" charset="0"/>
                <a:cs typeface="Times New Roman" pitchFamily="18" charset="0"/>
              </a:rPr>
              <a:t>C’est un processus biologique qui répare les blessures, aussi bien chirurgicales qu’accidentelles subies par l’organisme  (guérison de la plaie) ce processus se limite à la zone blessée  et comprend : </a:t>
            </a:r>
            <a:br>
              <a:rPr lang="fr-FR" sz="2000"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L’élimination des débris, des tissus dégénérés et le remplacement des tissus détruits par la maladie. </a:t>
            </a:r>
            <a:br>
              <a:rPr lang="fr-FR" sz="2000"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La régénération et le </a:t>
            </a:r>
            <a:r>
              <a:rPr lang="fr-FR" sz="2000" dirty="0" err="1" smtClean="0">
                <a:latin typeface="Times New Roman" pitchFamily="18" charset="0"/>
                <a:cs typeface="Times New Roman" pitchFamily="18" charset="0"/>
              </a:rPr>
              <a:t>réattachement</a:t>
            </a:r>
            <a:r>
              <a:rPr lang="fr-FR" sz="2000" dirty="0" smtClean="0">
                <a:latin typeface="Times New Roman" pitchFamily="18" charset="0"/>
                <a:cs typeface="Times New Roman" pitchFamily="18" charset="0"/>
              </a:rPr>
              <a:t> des tissus sont des aspects de la cicatrisation.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7</a:t>
            </a:fld>
            <a:endParaRPr lang="fr-FR"/>
          </a:p>
        </p:txBody>
      </p:sp>
      <p:sp>
        <p:nvSpPr>
          <p:cNvPr id="6" name="Rectangle 5"/>
          <p:cNvSpPr/>
          <p:nvPr/>
        </p:nvSpPr>
        <p:spPr>
          <a:xfrm>
            <a:off x="642910" y="416741"/>
            <a:ext cx="8143932" cy="5109091"/>
          </a:xfrm>
          <a:prstGeom prst="rect">
            <a:avLst/>
          </a:prstGeom>
        </p:spPr>
        <p:txBody>
          <a:bodyPr wrap="square">
            <a:spAutoFit/>
          </a:bodyPr>
          <a:lstStyle/>
          <a:p>
            <a:pPr>
              <a:buNone/>
            </a:pPr>
            <a:r>
              <a:rPr lang="fr-FR" sz="2600" dirty="0" smtClean="0">
                <a:solidFill>
                  <a:srgbClr val="FF0000"/>
                </a:solidFill>
                <a:ea typeface="Times New Roman" pitchFamily="18" charset="0"/>
                <a:cs typeface="Arial" pitchFamily="34" charset="0"/>
              </a:rPr>
              <a:t> </a:t>
            </a:r>
            <a:r>
              <a:rPr lang="fr-FR" sz="2000" b="1" dirty="0" smtClean="0">
                <a:solidFill>
                  <a:srgbClr val="FF0000"/>
                </a:solidFill>
                <a:latin typeface="Times New Roman" pitchFamily="18" charset="0"/>
                <a:ea typeface="Times New Roman" pitchFamily="18" charset="0"/>
                <a:cs typeface="Times New Roman" pitchFamily="18" charset="0"/>
              </a:rPr>
              <a:t>4</a:t>
            </a:r>
            <a:r>
              <a:rPr lang="fr-FR" sz="2000" b="1" dirty="0" smtClean="0">
                <a:solidFill>
                  <a:srgbClr val="FF0000"/>
                </a:solidFill>
                <a:latin typeface="Times New Roman" pitchFamily="18" charset="0"/>
                <a:cs typeface="Times New Roman" pitchFamily="18" charset="0"/>
              </a:rPr>
              <a:t>. Différents types d la cicatrisation:</a:t>
            </a:r>
          </a:p>
          <a:p>
            <a:pPr>
              <a:buNone/>
            </a:pPr>
            <a:endParaRPr lang="fr-FR" sz="2000" b="1" dirty="0" smtClean="0">
              <a:solidFill>
                <a:srgbClr val="FF0000"/>
              </a:solidFill>
              <a:latin typeface="Times New Roman" pitchFamily="18" charset="0"/>
              <a:cs typeface="Times New Roman" pitchFamily="18" charset="0"/>
            </a:endParaRPr>
          </a:p>
          <a:p>
            <a:pPr indent="152400" fontAlgn="base">
              <a:spcBef>
                <a:spcPct val="0"/>
              </a:spcBef>
              <a:spcAft>
                <a:spcPct val="0"/>
              </a:spcAft>
            </a:pPr>
            <a:r>
              <a:rPr lang="fr-FR" sz="2000" b="1" dirty="0" smtClean="0">
                <a:solidFill>
                  <a:srgbClr val="FF0000"/>
                </a:solidFill>
                <a:latin typeface="Times New Roman" pitchFamily="18" charset="0"/>
                <a:ea typeface="Times New Roman" pitchFamily="18" charset="0"/>
                <a:cs typeface="Times New Roman" pitchFamily="18" charset="0"/>
              </a:rPr>
              <a:t>4.1Selon de KRAMER :</a:t>
            </a:r>
            <a:endParaRPr lang="fr-FR" sz="2000" dirty="0" smtClean="0">
              <a:solidFill>
                <a:srgbClr val="FF0000"/>
              </a:solidFill>
              <a:latin typeface="Times New Roman" pitchFamily="18" charset="0"/>
              <a:cs typeface="Times New Roman" pitchFamily="18" charset="0"/>
            </a:endParaRPr>
          </a:p>
          <a:p>
            <a:pPr lvl="0" indent="152400" eaLnBrk="0" fontAlgn="base" hangingPunct="0">
              <a:spcBef>
                <a:spcPct val="0"/>
              </a:spcBef>
              <a:spcAft>
                <a:spcPct val="0"/>
              </a:spcAft>
              <a:buClr>
                <a:srgbClr val="FF0000"/>
              </a:buClr>
            </a:pPr>
            <a:r>
              <a:rPr lang="fr-FR" sz="2000" dirty="0" smtClean="0">
                <a:solidFill>
                  <a:srgbClr val="FFFF00"/>
                </a:solidFill>
                <a:latin typeface="Times New Roman" pitchFamily="18" charset="0"/>
                <a:ea typeface="Times New Roman" pitchFamily="18" charset="0"/>
                <a:cs typeface="Times New Roman" pitchFamily="18" charset="0"/>
              </a:rPr>
              <a:t>  </a:t>
            </a:r>
            <a:r>
              <a:rPr lang="fr-FR" sz="2000" dirty="0" smtClean="0">
                <a:latin typeface="Times New Roman" pitchFamily="18" charset="0"/>
                <a:ea typeface="Times New Roman" pitchFamily="18" charset="0"/>
                <a:cs typeface="Times New Roman" pitchFamily="18" charset="0"/>
              </a:rPr>
              <a:t>Il</a:t>
            </a:r>
            <a:r>
              <a:rPr lang="fr-FR" sz="2000" dirty="0" smtClean="0">
                <a:solidFill>
                  <a:srgbClr val="FFFF00"/>
                </a:solidFill>
                <a:latin typeface="Times New Roman" pitchFamily="18" charset="0"/>
                <a:ea typeface="Times New Roman" pitchFamily="18" charset="0"/>
                <a:cs typeface="Times New Roman" pitchFamily="18" charset="0"/>
              </a:rPr>
              <a:t> </a:t>
            </a:r>
            <a:r>
              <a:rPr lang="fr-FR" sz="2000" dirty="0" smtClean="0">
                <a:latin typeface="Times New Roman" pitchFamily="18" charset="0"/>
                <a:ea typeface="Times New Roman" pitchFamily="18" charset="0"/>
                <a:cs typeface="Times New Roman" pitchFamily="18" charset="0"/>
              </a:rPr>
              <a:t>existe  deux types de cicatrisation dans cette classification:</a:t>
            </a:r>
          </a:p>
          <a:p>
            <a:pPr lvl="0" indent="152400" eaLnBrk="0" fontAlgn="base" hangingPunct="0">
              <a:spcBef>
                <a:spcPct val="0"/>
              </a:spcBef>
              <a:spcAft>
                <a:spcPct val="0"/>
              </a:spcAft>
              <a:buClr>
                <a:srgbClr val="FF0000"/>
              </a:buClr>
            </a:pPr>
            <a:endParaRPr lang="fr-FR" sz="2000" dirty="0" smtClean="0">
              <a:latin typeface="Times New Roman" pitchFamily="18" charset="0"/>
              <a:ea typeface="Times New Roman" pitchFamily="18" charset="0"/>
              <a:cs typeface="Times New Roman" pitchFamily="18" charset="0"/>
            </a:endParaRPr>
          </a:p>
          <a:p>
            <a:pPr lvl="0" indent="152400" eaLnBrk="0" fontAlgn="base" hangingPunct="0">
              <a:spcBef>
                <a:spcPct val="0"/>
              </a:spcBef>
              <a:spcAft>
                <a:spcPct val="0"/>
              </a:spcAft>
            </a:pPr>
            <a:r>
              <a:rPr lang="fr-FR" sz="2000" b="1" dirty="0" smtClean="0">
                <a:latin typeface="Times New Roman" pitchFamily="18" charset="0"/>
                <a:cs typeface="Times New Roman" pitchFamily="18" charset="0"/>
              </a:rPr>
              <a:t> </a:t>
            </a:r>
            <a:r>
              <a:rPr lang="fr-FR" sz="2000" b="1" dirty="0" smtClean="0">
                <a:latin typeface="Times New Roman" pitchFamily="18" charset="0"/>
                <a:ea typeface="Times New Roman" pitchFamily="18" charset="0"/>
                <a:cs typeface="Times New Roman" pitchFamily="18" charset="0"/>
              </a:rPr>
              <a:t>a- </a:t>
            </a:r>
            <a:r>
              <a:rPr lang="fr-FR" sz="2000" b="1" dirty="0" err="1" smtClean="0">
                <a:latin typeface="Times New Roman" pitchFamily="18" charset="0"/>
                <a:ea typeface="Times New Roman" pitchFamily="18" charset="0"/>
                <a:cs typeface="Times New Roman" pitchFamily="18" charset="0"/>
              </a:rPr>
              <a:t>Réattache</a:t>
            </a:r>
            <a:r>
              <a:rPr lang="fr-FR" sz="2000" b="1" dirty="0" smtClean="0">
                <a:latin typeface="Times New Roman" pitchFamily="18" charset="0"/>
                <a:ea typeface="Times New Roman" pitchFamily="18" charset="0"/>
                <a:cs typeface="Times New Roman" pitchFamily="18" charset="0"/>
              </a:rPr>
              <a:t> par réparation:</a:t>
            </a:r>
          </a:p>
          <a:p>
            <a:pPr marL="800100" lvl="2" indent="152400" eaLnBrk="0" fontAlgn="base" hangingPunct="0">
              <a:spcBef>
                <a:spcPct val="0"/>
              </a:spcBef>
              <a:spcAft>
                <a:spcPct val="0"/>
              </a:spcAft>
              <a:buNone/>
            </a:pPr>
            <a:r>
              <a:rPr lang="fr-FR" sz="2000" dirty="0" smtClean="0">
                <a:latin typeface="Times New Roman" pitchFamily="18" charset="0"/>
                <a:ea typeface="Times New Roman" pitchFamily="18" charset="0"/>
                <a:cs typeface="Times New Roman" pitchFamily="18" charset="0"/>
              </a:rPr>
              <a:t>- Épithélium </a:t>
            </a:r>
            <a:r>
              <a:rPr lang="fr-FR" sz="2000" dirty="0" err="1" smtClean="0">
                <a:latin typeface="Times New Roman" pitchFamily="18" charset="0"/>
                <a:ea typeface="Times New Roman" pitchFamily="18" charset="0"/>
                <a:cs typeface="Times New Roman" pitchFamily="18" charset="0"/>
              </a:rPr>
              <a:t>jonctionnel</a:t>
            </a:r>
            <a:r>
              <a:rPr lang="fr-FR" sz="2000" dirty="0" smtClean="0">
                <a:latin typeface="Times New Roman" pitchFamily="18" charset="0"/>
                <a:ea typeface="Times New Roman" pitchFamily="18" charset="0"/>
                <a:cs typeface="Times New Roman" pitchFamily="18" charset="0"/>
              </a:rPr>
              <a:t> long</a:t>
            </a:r>
          </a:p>
          <a:p>
            <a:pPr marL="800100" lvl="2" indent="152400" eaLnBrk="0" fontAlgn="base" hangingPunct="0">
              <a:spcBef>
                <a:spcPct val="0"/>
              </a:spcBef>
              <a:spcAft>
                <a:spcPct val="0"/>
              </a:spcAft>
              <a:buNone/>
            </a:pPr>
            <a:r>
              <a:rPr lang="fr-FR" sz="2000" dirty="0" smtClean="0">
                <a:latin typeface="Times New Roman" pitchFamily="18" charset="0"/>
                <a:ea typeface="Times New Roman" pitchFamily="18" charset="0"/>
                <a:cs typeface="Times New Roman" pitchFamily="18" charset="0"/>
              </a:rPr>
              <a:t>- Pas de néo-cément, ni néo-ligament, peut être néoformation </a:t>
            </a:r>
          </a:p>
          <a:p>
            <a:pPr marL="800100" lvl="2" indent="152400" eaLnBrk="0" fontAlgn="base" hangingPunct="0">
              <a:spcBef>
                <a:spcPct val="0"/>
              </a:spcBef>
              <a:spcAft>
                <a:spcPct val="0"/>
              </a:spcAft>
              <a:buNone/>
            </a:pPr>
            <a:r>
              <a:rPr lang="fr-FR" sz="2000" dirty="0" smtClean="0">
                <a:latin typeface="Times New Roman" pitchFamily="18" charset="0"/>
                <a:ea typeface="Times New Roman" pitchFamily="18" charset="0"/>
                <a:cs typeface="Times New Roman" pitchFamily="18" charset="0"/>
              </a:rPr>
              <a:t>   osseuse.</a:t>
            </a:r>
          </a:p>
          <a:p>
            <a:pPr marL="800100" lvl="2" indent="152400" eaLnBrk="0" fontAlgn="base" hangingPunct="0">
              <a:spcBef>
                <a:spcPct val="0"/>
              </a:spcBef>
              <a:spcAft>
                <a:spcPct val="0"/>
              </a:spcAft>
              <a:buNone/>
            </a:pPr>
            <a:r>
              <a:rPr lang="fr-FR" sz="2000" dirty="0" smtClean="0">
                <a:latin typeface="Times New Roman" pitchFamily="18" charset="0"/>
                <a:ea typeface="Times New Roman" pitchFamily="18" charset="0"/>
                <a:cs typeface="Times New Roman" pitchFamily="18" charset="0"/>
              </a:rPr>
              <a:t>- SGD plus profond que la normale.</a:t>
            </a:r>
          </a:p>
          <a:p>
            <a:pPr lvl="0" indent="152400" fontAlgn="base">
              <a:spcBef>
                <a:spcPct val="0"/>
              </a:spcBef>
              <a:spcAft>
                <a:spcPct val="0"/>
              </a:spcAft>
            </a:pPr>
            <a:r>
              <a:rPr lang="fr-FR" sz="2000" dirty="0" smtClean="0">
                <a:latin typeface="Times New Roman" pitchFamily="18" charset="0"/>
                <a:ea typeface="Times New Roman" pitchFamily="18" charset="0"/>
                <a:cs typeface="Times New Roman" pitchFamily="18" charset="0"/>
              </a:rPr>
              <a:t> </a:t>
            </a:r>
          </a:p>
          <a:p>
            <a:pPr lvl="0" indent="152400" fontAlgn="base">
              <a:spcBef>
                <a:spcPct val="0"/>
              </a:spcBef>
              <a:spcAft>
                <a:spcPct val="0"/>
              </a:spcAft>
            </a:pPr>
            <a:r>
              <a:rPr lang="fr-FR" sz="2000" b="1" dirty="0" smtClean="0">
                <a:latin typeface="Times New Roman" pitchFamily="18" charset="0"/>
                <a:ea typeface="Times New Roman" pitchFamily="18" charset="0"/>
                <a:cs typeface="Times New Roman" pitchFamily="18" charset="0"/>
              </a:rPr>
              <a:t> b- Nouvelle attache par régénération :  </a:t>
            </a:r>
            <a:endParaRPr lang="fr-FR" sz="2000" b="1" dirty="0" smtClean="0">
              <a:latin typeface="Times New Roman" pitchFamily="18" charset="0"/>
              <a:cs typeface="Times New Roman" pitchFamily="18" charset="0"/>
            </a:endParaRPr>
          </a:p>
          <a:p>
            <a:pPr lvl="0" indent="152400" eaLnBrk="0" fontAlgn="base" hangingPunct="0">
              <a:spcBef>
                <a:spcPct val="0"/>
              </a:spcBef>
              <a:spcAft>
                <a:spcPct val="0"/>
              </a:spcAft>
            </a:pPr>
            <a:r>
              <a:rPr lang="fr-FR" sz="2000" dirty="0" smtClean="0">
                <a:latin typeface="Times New Roman" pitchFamily="18" charset="0"/>
                <a:ea typeface="Times New Roman" pitchFamily="18" charset="0"/>
                <a:cs typeface="Times New Roman" pitchFamily="18" charset="0"/>
              </a:rPr>
              <a:t>              - Epithélium </a:t>
            </a:r>
            <a:r>
              <a:rPr lang="fr-FR" sz="2000" dirty="0" err="1" smtClean="0">
                <a:latin typeface="Times New Roman" pitchFamily="18" charset="0"/>
                <a:ea typeface="Times New Roman" pitchFamily="18" charset="0"/>
                <a:cs typeface="Times New Roman" pitchFamily="18" charset="0"/>
              </a:rPr>
              <a:t>jonctionnel</a:t>
            </a:r>
            <a:r>
              <a:rPr lang="fr-FR" sz="2000" dirty="0" smtClean="0">
                <a:latin typeface="Times New Roman" pitchFamily="18" charset="0"/>
                <a:ea typeface="Times New Roman" pitchFamily="18" charset="0"/>
                <a:cs typeface="Times New Roman" pitchFamily="18" charset="0"/>
              </a:rPr>
              <a:t> court</a:t>
            </a:r>
            <a:endParaRPr lang="fr-FR" sz="2000" dirty="0" smtClean="0">
              <a:latin typeface="Times New Roman" pitchFamily="18" charset="0"/>
              <a:cs typeface="Times New Roman" pitchFamily="18" charset="0"/>
            </a:endParaRPr>
          </a:p>
          <a:p>
            <a:pPr lvl="0" indent="152400" eaLnBrk="0" fontAlgn="base" hangingPunct="0">
              <a:spcBef>
                <a:spcPct val="0"/>
              </a:spcBef>
              <a:spcAft>
                <a:spcPct val="0"/>
              </a:spcAft>
            </a:pPr>
            <a:r>
              <a:rPr lang="fr-FR" sz="2000" dirty="0" smtClean="0">
                <a:latin typeface="Times New Roman" pitchFamily="18" charset="0"/>
                <a:ea typeface="Times New Roman" pitchFamily="18" charset="0"/>
                <a:cs typeface="Times New Roman" pitchFamily="18" charset="0"/>
              </a:rPr>
              <a:t>              - Néo-cément</a:t>
            </a:r>
            <a:endParaRPr lang="fr-FR" sz="2000" dirty="0" smtClean="0">
              <a:latin typeface="Times New Roman" pitchFamily="18" charset="0"/>
              <a:cs typeface="Times New Roman" pitchFamily="18" charset="0"/>
            </a:endParaRPr>
          </a:p>
          <a:p>
            <a:pPr lvl="0" indent="152400" eaLnBrk="0" fontAlgn="base" hangingPunct="0">
              <a:spcBef>
                <a:spcPct val="0"/>
              </a:spcBef>
              <a:spcAft>
                <a:spcPct val="0"/>
              </a:spcAft>
            </a:pPr>
            <a:r>
              <a:rPr lang="fr-FR" sz="2000" dirty="0" smtClean="0">
                <a:latin typeface="Times New Roman" pitchFamily="18" charset="0"/>
                <a:ea typeface="Times New Roman" pitchFamily="18" charset="0"/>
                <a:cs typeface="Times New Roman" pitchFamily="18" charset="0"/>
              </a:rPr>
              <a:t>              - Néo-ligament</a:t>
            </a:r>
            <a:endParaRPr lang="fr-FR" sz="2000" dirty="0" smtClean="0">
              <a:latin typeface="Times New Roman" pitchFamily="18" charset="0"/>
              <a:cs typeface="Times New Roman" pitchFamily="18" charset="0"/>
            </a:endParaRPr>
          </a:p>
          <a:p>
            <a:pPr lvl="0" indent="152400" eaLnBrk="0" fontAlgn="base" hangingPunct="0">
              <a:spcBef>
                <a:spcPct val="0"/>
              </a:spcBef>
              <a:spcAft>
                <a:spcPct val="0"/>
              </a:spcAft>
            </a:pPr>
            <a:r>
              <a:rPr lang="fr-FR" sz="2000" dirty="0" smtClean="0">
                <a:latin typeface="Times New Roman" pitchFamily="18" charset="0"/>
                <a:ea typeface="Times New Roman" pitchFamily="18" charset="0"/>
                <a:cs typeface="Times New Roman" pitchFamily="18" charset="0"/>
              </a:rPr>
              <a:t>              - Nouvel os </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8</a:t>
            </a:fld>
            <a:endParaRPr lang="fr-FR"/>
          </a:p>
        </p:txBody>
      </p:sp>
      <p:sp>
        <p:nvSpPr>
          <p:cNvPr id="5" name="Rectangle 4"/>
          <p:cNvSpPr/>
          <p:nvPr/>
        </p:nvSpPr>
        <p:spPr>
          <a:xfrm>
            <a:off x="357158" y="1720840"/>
            <a:ext cx="8215370" cy="3785652"/>
          </a:xfrm>
          <a:prstGeom prst="rect">
            <a:avLst/>
          </a:prstGeom>
        </p:spPr>
        <p:txBody>
          <a:bodyPr wrap="square">
            <a:spAutoFit/>
          </a:bodyPr>
          <a:lstStyle/>
          <a:p>
            <a:pPr lvl="0" algn="just" fontAlgn="base">
              <a:lnSpc>
                <a:spcPct val="150000"/>
              </a:lnSpc>
              <a:spcBef>
                <a:spcPct val="0"/>
              </a:spcBef>
              <a:spcAft>
                <a:spcPct val="0"/>
              </a:spcAft>
            </a:pPr>
            <a:r>
              <a:rPr lang="fr-FR" sz="2000" b="1" dirty="0" smtClean="0">
                <a:solidFill>
                  <a:srgbClr val="FF0000"/>
                </a:solidFill>
                <a:latin typeface="Times New Roman" pitchFamily="18" charset="0"/>
                <a:ea typeface="Times New Roman" pitchFamily="18" charset="0"/>
                <a:cs typeface="Times New Roman" pitchFamily="18" charset="0"/>
              </a:rPr>
              <a:t>4.2 Selon BOUCHARD ET ETIENNE</a:t>
            </a:r>
          </a:p>
          <a:p>
            <a:pPr lvl="0" algn="just" fontAlgn="base">
              <a:lnSpc>
                <a:spcPct val="150000"/>
              </a:lnSpc>
              <a:spcBef>
                <a:spcPct val="0"/>
              </a:spcBef>
              <a:spcAft>
                <a:spcPct val="0"/>
              </a:spcAft>
            </a:pPr>
            <a:endParaRPr lang="fr-FR" sz="2000" b="1" dirty="0" smtClean="0">
              <a:solidFill>
                <a:srgbClr val="FF0000"/>
              </a:solidFill>
              <a:latin typeface="Times New Roman" pitchFamily="18" charset="0"/>
              <a:cs typeface="Times New Roman" pitchFamily="18" charset="0"/>
            </a:endParaRPr>
          </a:p>
          <a:p>
            <a:pPr lvl="0" algn="just" eaLnBrk="0" fontAlgn="base" hangingPunct="0">
              <a:lnSpc>
                <a:spcPct val="150000"/>
              </a:lnSpc>
              <a:spcBef>
                <a:spcPct val="0"/>
              </a:spcBef>
              <a:spcAft>
                <a:spcPct val="0"/>
              </a:spcAft>
              <a:buFont typeface="Wingdings" pitchFamily="2" charset="2"/>
              <a:buChar char="Ø"/>
            </a:pPr>
            <a:r>
              <a:rPr lang="fr-FR" sz="2000" dirty="0" smtClean="0">
                <a:latin typeface="Times New Roman" pitchFamily="18" charset="0"/>
                <a:ea typeface="Times New Roman" pitchFamily="18" charset="0"/>
                <a:cs typeface="Times New Roman" pitchFamily="18" charset="0"/>
              </a:rPr>
              <a:t> </a:t>
            </a:r>
            <a:r>
              <a:rPr lang="fr-FR" sz="2000" b="1" dirty="0" smtClean="0">
                <a:latin typeface="Times New Roman" pitchFamily="18" charset="0"/>
                <a:ea typeface="Times New Roman" pitchFamily="18" charset="0"/>
                <a:cs typeface="Times New Roman" pitchFamily="18" charset="0"/>
              </a:rPr>
              <a:t>Cicatrisation par 1</a:t>
            </a:r>
            <a:r>
              <a:rPr lang="fr-FR" sz="2000" b="1" baseline="30000" dirty="0" smtClean="0">
                <a:latin typeface="Times New Roman" pitchFamily="18" charset="0"/>
                <a:ea typeface="Times New Roman" pitchFamily="18" charset="0"/>
                <a:cs typeface="Times New Roman" pitchFamily="18" charset="0"/>
              </a:rPr>
              <a:t>er</a:t>
            </a:r>
            <a:r>
              <a:rPr lang="fr-FR" sz="2000" b="1" dirty="0" smtClean="0">
                <a:latin typeface="Times New Roman" pitchFamily="18" charset="0"/>
                <a:ea typeface="Times New Roman" pitchFamily="18" charset="0"/>
                <a:cs typeface="Times New Roman" pitchFamily="18" charset="0"/>
              </a:rPr>
              <a:t> intention : </a:t>
            </a:r>
          </a:p>
          <a:p>
            <a:pPr lvl="0" algn="just" eaLnBrk="0" fontAlgn="base" hangingPunct="0">
              <a:lnSpc>
                <a:spcPct val="150000"/>
              </a:lnSpc>
              <a:spcBef>
                <a:spcPct val="0"/>
              </a:spcBef>
              <a:spcAft>
                <a:spcPct val="0"/>
              </a:spcAft>
            </a:pPr>
            <a:r>
              <a:rPr lang="fr-FR" sz="2000" dirty="0" smtClean="0">
                <a:latin typeface="Times New Roman" pitchFamily="18" charset="0"/>
                <a:ea typeface="Times New Roman" pitchFamily="18" charset="0"/>
                <a:cs typeface="Times New Roman" pitchFamily="18" charset="0"/>
              </a:rPr>
              <a:t>Plaie fermée, c’est une plaie aseptique franche, permettant une coaptation des berges de la plaie par sutures.</a:t>
            </a:r>
          </a:p>
          <a:p>
            <a:pPr lvl="0" algn="just" eaLnBrk="0" fontAlgn="base" hangingPunct="0">
              <a:lnSpc>
                <a:spcPct val="150000"/>
              </a:lnSpc>
              <a:spcBef>
                <a:spcPct val="0"/>
              </a:spcBef>
              <a:spcAft>
                <a:spcPct val="0"/>
              </a:spcAft>
            </a:pPr>
            <a:endParaRPr lang="fr-FR" sz="20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buFont typeface="Wingdings" pitchFamily="2" charset="2"/>
              <a:buChar char="Ø"/>
            </a:pPr>
            <a:r>
              <a:rPr lang="fr-FR" sz="2000" b="1" dirty="0" smtClean="0">
                <a:latin typeface="Times New Roman" pitchFamily="18" charset="0"/>
                <a:ea typeface="Times New Roman" pitchFamily="18" charset="0"/>
                <a:cs typeface="Times New Roman" pitchFamily="18" charset="0"/>
              </a:rPr>
              <a:t> Cicatrisation par 2</a:t>
            </a:r>
            <a:r>
              <a:rPr lang="fr-FR" sz="2000" b="1" baseline="30000" dirty="0" smtClean="0">
                <a:latin typeface="Times New Roman" pitchFamily="18" charset="0"/>
                <a:ea typeface="Times New Roman" pitchFamily="18" charset="0"/>
                <a:cs typeface="Times New Roman" pitchFamily="18" charset="0"/>
              </a:rPr>
              <a:t>ème</a:t>
            </a:r>
            <a:r>
              <a:rPr lang="fr-FR" sz="2000" b="1" dirty="0" smtClean="0">
                <a:latin typeface="Times New Roman" pitchFamily="18" charset="0"/>
                <a:ea typeface="Times New Roman" pitchFamily="18" charset="0"/>
                <a:cs typeface="Times New Roman" pitchFamily="18" charset="0"/>
              </a:rPr>
              <a:t> intention : </a:t>
            </a:r>
          </a:p>
          <a:p>
            <a:pPr lvl="0" algn="just" eaLnBrk="0" fontAlgn="base" hangingPunct="0">
              <a:lnSpc>
                <a:spcPct val="150000"/>
              </a:lnSpc>
              <a:spcBef>
                <a:spcPct val="0"/>
              </a:spcBef>
              <a:spcAft>
                <a:spcPct val="0"/>
              </a:spcAft>
            </a:pPr>
            <a:r>
              <a:rPr lang="fr-FR" sz="2000" dirty="0" smtClean="0">
                <a:latin typeface="Times New Roman" pitchFamily="18" charset="0"/>
                <a:ea typeface="Times New Roman" pitchFamily="18" charset="0"/>
                <a:cs typeface="Times New Roman" pitchFamily="18" charset="0"/>
              </a:rPr>
              <a:t>Plaie ouverte, intervient lorsque les berges de la plaie sont béantes.</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60154CE-373F-4A12-9451-BDEE036DC02A}" type="slidenum">
              <a:rPr lang="fr-FR" smtClean="0"/>
              <a:pPr/>
              <a:t>9</a:t>
            </a:fld>
            <a:endParaRPr lang="fr-FR"/>
          </a:p>
        </p:txBody>
      </p:sp>
      <p:sp>
        <p:nvSpPr>
          <p:cNvPr id="5" name="Rectangle 4"/>
          <p:cNvSpPr/>
          <p:nvPr/>
        </p:nvSpPr>
        <p:spPr>
          <a:xfrm>
            <a:off x="785786" y="589761"/>
            <a:ext cx="7858180" cy="3693319"/>
          </a:xfrm>
          <a:prstGeom prst="rect">
            <a:avLst/>
          </a:prstGeom>
        </p:spPr>
        <p:txBody>
          <a:bodyPr wrap="square">
            <a:spAutoFit/>
          </a:bodyPr>
          <a:lstStyle/>
          <a:p>
            <a:pPr algn="just">
              <a:buNone/>
            </a:pPr>
            <a:r>
              <a:rPr lang="fr-FR" b="1" dirty="0" smtClean="0">
                <a:solidFill>
                  <a:srgbClr val="FF0000"/>
                </a:solidFill>
                <a:latin typeface="Times New Roman" pitchFamily="18" charset="0"/>
                <a:cs typeface="Times New Roman" pitchFamily="18" charset="0"/>
              </a:rPr>
              <a:t>5.Physiologie de la cicatrisation:</a:t>
            </a:r>
            <a:r>
              <a:rPr lang="fr-FR" dirty="0" smtClean="0">
                <a:solidFill>
                  <a:srgbClr val="FF0000"/>
                </a:solidFill>
                <a:latin typeface="Times New Roman" pitchFamily="18" charset="0"/>
                <a:cs typeface="Times New Roman" pitchFamily="18" charset="0"/>
              </a:rPr>
              <a:t> </a:t>
            </a:r>
          </a:p>
          <a:p>
            <a:pPr algn="just">
              <a:buNone/>
            </a:pPr>
            <a:endParaRPr lang="fr-FR" dirty="0" smtClean="0">
              <a:latin typeface="Times New Roman" pitchFamily="18" charset="0"/>
              <a:cs typeface="Times New Roman" pitchFamily="18" charset="0"/>
            </a:endParaRPr>
          </a:p>
          <a:p>
            <a:pPr algn="just">
              <a:buFont typeface="Wingdings" pitchFamily="2" charset="2"/>
              <a:buChar char="Ø"/>
            </a:pPr>
            <a:r>
              <a:rPr lang="fr-FR" b="1" dirty="0" smtClean="0">
                <a:latin typeface="Times New Roman" pitchFamily="18" charset="0"/>
                <a:cs typeface="Times New Roman" pitchFamily="18" charset="0"/>
              </a:rPr>
              <a:t>Par première intention :</a:t>
            </a:r>
          </a:p>
          <a:p>
            <a:pPr algn="just">
              <a:buNone/>
            </a:pP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La réparation </a:t>
            </a:r>
            <a:r>
              <a:rPr lang="fr-FR" b="1" dirty="0" smtClean="0">
                <a:latin typeface="Times New Roman" pitchFamily="18" charset="0"/>
                <a:cs typeface="Times New Roman" pitchFamily="18" charset="0"/>
              </a:rPr>
              <a:t>conjonctive</a:t>
            </a:r>
            <a:r>
              <a:rPr lang="fr-FR" dirty="0" smtClean="0">
                <a:latin typeface="Times New Roman" pitchFamily="18" charset="0"/>
                <a:cs typeface="Times New Roman" pitchFamily="18" charset="0"/>
              </a:rPr>
              <a:t> peut être divisée en trois phases :</a:t>
            </a:r>
          </a:p>
          <a:p>
            <a:pPr algn="just">
              <a:buNone/>
            </a:pPr>
            <a:endParaRPr lang="fr-FR" dirty="0" smtClean="0">
              <a:latin typeface="Times New Roman" pitchFamily="18" charset="0"/>
              <a:cs typeface="Times New Roman" pitchFamily="18" charset="0"/>
            </a:endParaRPr>
          </a:p>
          <a:p>
            <a:pPr lvl="0" algn="just">
              <a:buNone/>
            </a:pPr>
            <a:r>
              <a:rPr lang="fr-FR" b="1" i="1" dirty="0" smtClean="0">
                <a:solidFill>
                  <a:srgbClr val="FF0000"/>
                </a:solidFill>
                <a:latin typeface="Times New Roman" pitchFamily="18" charset="0"/>
                <a:cs typeface="Times New Roman" pitchFamily="18" charset="0"/>
              </a:rPr>
              <a:t>a/ La phase d’inflammation ou phase de latence (0–4 jours). </a:t>
            </a:r>
          </a:p>
          <a:p>
            <a:pPr lvl="0" algn="just">
              <a:buNone/>
            </a:pPr>
            <a:r>
              <a:rPr lang="fr-FR" dirty="0" smtClean="0">
                <a:latin typeface="Times New Roman" pitchFamily="18" charset="0"/>
                <a:cs typeface="Times New Roman" pitchFamily="18" charset="0"/>
              </a:rPr>
              <a:t>Elle correspond au recrutement des phagocytes professionnels (neutrophiles et macrophages). Une vasoconstriction suivie d’une vasodilatation rapide (10mn) entraîne la formation d’un caillot de fibrine (coagulation). Cette phase vasculaire précède la migration précoce des neutrophiles (1h) qui s’avère maximale au bout de 24h. Les macrophages assurent la détersion de la plaie lors d’une phase plus tardive (3h–10 jours) durant laquelle ils concourent au recrutement des fibroblastes.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5916</TotalTime>
  <Words>2937</Words>
  <Application>Microsoft Office PowerPoint</Application>
  <PresentationFormat>Affichage à l'écran (4:3)</PresentationFormat>
  <Paragraphs>393</Paragraphs>
  <Slides>53</Slides>
  <Notes>6</Notes>
  <HiddenSlides>0</HiddenSlides>
  <MMClips>0</MMClips>
  <ScaleCrop>false</ScaleCrop>
  <HeadingPairs>
    <vt:vector size="4" baseType="variant">
      <vt:variant>
        <vt:lpstr>Thème</vt:lpstr>
      </vt:variant>
      <vt:variant>
        <vt:i4>1</vt:i4>
      </vt:variant>
      <vt:variant>
        <vt:lpstr>Titres des diapositives</vt:lpstr>
      </vt:variant>
      <vt:variant>
        <vt:i4>53</vt:i4>
      </vt:variant>
    </vt:vector>
  </HeadingPairs>
  <TitlesOfParts>
    <vt:vector size="54" baseType="lpstr">
      <vt:lpstr>Thème Office</vt:lpstr>
      <vt:lpstr>La cicatrisation</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dream</dc:creator>
  <cp:lastModifiedBy>PC</cp:lastModifiedBy>
  <cp:revision>262</cp:revision>
  <dcterms:created xsi:type="dcterms:W3CDTF">2013-04-16T07:16:31Z</dcterms:created>
  <dcterms:modified xsi:type="dcterms:W3CDTF">2020-04-22T17:30:15Z</dcterms:modified>
</cp:coreProperties>
</file>