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7A45B-3B75-49FB-B060-79A89010CBBA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97FD-841B-4914-81E6-3E53498D46C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fr-FR" dirty="0" smtClean="0"/>
              <a:t>Cas clinique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25527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fr-FR" sz="5400" dirty="0" smtClean="0">
                <a:solidFill>
                  <a:srgbClr val="FF0000"/>
                </a:solidFill>
              </a:rPr>
              <a:t>Douleurs pelviennes</a:t>
            </a:r>
          </a:p>
          <a:p>
            <a:r>
              <a:rPr lang="fr-FR" sz="5400" dirty="0" smtClean="0">
                <a:solidFill>
                  <a:srgbClr val="FF0000"/>
                </a:solidFill>
              </a:rPr>
              <a:t>Dr </a:t>
            </a:r>
            <a:r>
              <a:rPr lang="fr-FR" sz="5400" dirty="0" err="1">
                <a:solidFill>
                  <a:srgbClr val="FF0000"/>
                </a:solidFill>
              </a:rPr>
              <a:t>L</a:t>
            </a:r>
            <a:r>
              <a:rPr lang="fr-FR" sz="5400" dirty="0" err="1" smtClean="0">
                <a:solidFill>
                  <a:srgbClr val="FF0000"/>
                </a:solidFill>
              </a:rPr>
              <a:t>akehel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  <a:endParaRPr lang="fr-FR" sz="5400" dirty="0" smtClean="0">
              <a:solidFill>
                <a:srgbClr val="FF0000"/>
              </a:solidFill>
            </a:endParaRPr>
          </a:p>
          <a:p>
            <a:r>
              <a:rPr lang="fr-FR" sz="5400" dirty="0" smtClean="0">
                <a:solidFill>
                  <a:srgbClr val="FF0000"/>
                </a:solidFill>
              </a:rPr>
              <a:t>EHS EL </a:t>
            </a:r>
            <a:r>
              <a:rPr lang="fr-FR" sz="5400" dirty="0" err="1" smtClean="0">
                <a:solidFill>
                  <a:srgbClr val="FF0000"/>
                </a:solidFill>
              </a:rPr>
              <a:t>Bouni</a:t>
            </a:r>
            <a:r>
              <a:rPr lang="fr-FR" sz="5400" smtClean="0">
                <a:solidFill>
                  <a:srgbClr val="FF0000"/>
                </a:solidFill>
              </a:rPr>
              <a:t> </a:t>
            </a:r>
            <a:endParaRPr lang="fr-F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Les causes ovariennes: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La dystrophie ovarienne</a:t>
            </a:r>
          </a:p>
          <a:p>
            <a:r>
              <a:rPr lang="fr-FR" dirty="0" smtClean="0"/>
              <a:t>antécédents </a:t>
            </a:r>
            <a:r>
              <a:rPr lang="fr-FR" dirty="0"/>
              <a:t>de </a:t>
            </a:r>
            <a:r>
              <a:rPr lang="fr-FR" dirty="0" smtClean="0"/>
              <a:t>salpingite</a:t>
            </a:r>
            <a:endParaRPr lang="fr-FR" dirty="0"/>
          </a:p>
          <a:p>
            <a:r>
              <a:rPr lang="fr-FR" dirty="0" smtClean="0"/>
              <a:t>cycles </a:t>
            </a:r>
            <a:r>
              <a:rPr lang="fr-FR" dirty="0"/>
              <a:t>menstruels </a:t>
            </a:r>
            <a:r>
              <a:rPr lang="fr-FR" dirty="0" smtClean="0"/>
              <a:t>irréguliers</a:t>
            </a:r>
            <a:endParaRPr lang="fr-FR" dirty="0"/>
          </a:p>
          <a:p>
            <a:r>
              <a:rPr lang="fr-FR" dirty="0" smtClean="0"/>
              <a:t>douleurs </a:t>
            </a:r>
            <a:r>
              <a:rPr lang="fr-FR" dirty="0"/>
              <a:t>répétées à chaque </a:t>
            </a:r>
            <a:r>
              <a:rPr lang="fr-FR" dirty="0" smtClean="0"/>
              <a:t>ovulation</a:t>
            </a:r>
          </a:p>
          <a:p>
            <a:pPr>
              <a:buNone/>
            </a:pPr>
            <a:endParaRPr lang="fr-FR" dirty="0"/>
          </a:p>
          <a:p>
            <a:r>
              <a:rPr lang="fr-FR" u="sng" dirty="0" smtClean="0"/>
              <a:t>Kyste </a:t>
            </a:r>
            <a:r>
              <a:rPr lang="fr-FR" u="sng" dirty="0"/>
              <a:t>hémorragique du corps </a:t>
            </a:r>
            <a:r>
              <a:rPr lang="fr-FR" u="sng" dirty="0" smtClean="0"/>
              <a:t>jaune</a:t>
            </a:r>
            <a:endParaRPr lang="fr-FR" u="sng" dirty="0"/>
          </a:p>
          <a:p>
            <a:r>
              <a:rPr lang="fr-FR" dirty="0" smtClean="0"/>
              <a:t>deuxième </a:t>
            </a:r>
            <a:r>
              <a:rPr lang="fr-FR" dirty="0"/>
              <a:t>partie de </a:t>
            </a:r>
            <a:r>
              <a:rPr lang="fr-FR" dirty="0" smtClean="0"/>
              <a:t>cycle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On note un retard de règles de 14 jours, et des scapulalgies droites. Pas de vomissements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Le transit </a:t>
            </a:r>
            <a:r>
              <a:rPr lang="fr-FR" dirty="0"/>
              <a:t>intestinal est normal. 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L'examen </a:t>
            </a:r>
            <a:r>
              <a:rPr lang="fr-FR" dirty="0"/>
              <a:t>clinique retrouve: Tension artérielle = 100MOmmHg, </a:t>
            </a:r>
            <a:r>
              <a:rPr lang="fr-FR" dirty="0" smtClean="0"/>
              <a:t>pouls à </a:t>
            </a:r>
            <a:r>
              <a:rPr lang="fr-FR" dirty="0"/>
              <a:t>102/mn, apyrexie. Pas de défense abdominale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L'examen gynécologique est le suivant : les </a:t>
            </a:r>
            <a:r>
              <a:rPr lang="fr-FR" dirty="0" smtClean="0"/>
              <a:t>fils du </a:t>
            </a:r>
            <a:r>
              <a:rPr lang="fr-FR" dirty="0"/>
              <a:t>stérilet sont en place, le col est violacé et fermé, l'utérus n'est pas augmenté de volume, </a:t>
            </a:r>
            <a:r>
              <a:rPr lang="fr-FR" dirty="0" smtClean="0"/>
              <a:t>sans masse </a:t>
            </a:r>
            <a:r>
              <a:rPr lang="fr-FR" dirty="0" err="1" smtClean="0"/>
              <a:t>latéro</a:t>
            </a:r>
            <a:r>
              <a:rPr lang="fr-FR" dirty="0" smtClean="0"/>
              <a:t>-utérine </a:t>
            </a:r>
            <a:r>
              <a:rPr lang="fr-FR" dirty="0"/>
              <a:t>palpable, il existe quelques métrorragies noirâtres provenant de </a:t>
            </a:r>
            <a:r>
              <a:rPr lang="fr-FR" dirty="0" err="1"/>
              <a:t>I'endocol</a:t>
            </a:r>
            <a:r>
              <a:rPr lang="fr-FR" dirty="0"/>
              <a:t>, </a:t>
            </a:r>
            <a:r>
              <a:rPr lang="fr-FR" dirty="0" smtClean="0"/>
              <a:t>pas de </a:t>
            </a:r>
            <a:r>
              <a:rPr lang="fr-FR" dirty="0"/>
              <a:t>leucorrhées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Le toucher rectal est légèrement douloureux à droite, sans autre particularité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Vous retirez le DIU et l'envoyez en bactériologie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r>
              <a:rPr lang="fr-FR" dirty="0" smtClean="0"/>
              <a:t>Q3: Quelle est maintenant votre principale hypothèse</a:t>
            </a:r>
            <a:br>
              <a:rPr lang="fr-FR" dirty="0" smtClean="0"/>
            </a:br>
            <a:r>
              <a:rPr lang="fr-FR" dirty="0" smtClean="0"/>
              <a:t>diagnostique? Justifiez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Grossesse </a:t>
            </a:r>
            <a:r>
              <a:rPr lang="fr-FR" dirty="0" err="1">
                <a:solidFill>
                  <a:srgbClr val="FF0000"/>
                </a:solidFill>
              </a:rPr>
              <a:t>extrautérine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droite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• Facteur de risque : port d'un </a:t>
            </a:r>
            <a:r>
              <a:rPr lang="fr-FR" dirty="0" smtClean="0"/>
              <a:t>stérilet</a:t>
            </a:r>
            <a:endParaRPr lang="fr-FR" dirty="0"/>
          </a:p>
          <a:p>
            <a:pPr>
              <a:buNone/>
            </a:pPr>
            <a:r>
              <a:rPr lang="fr-FR" dirty="0"/>
              <a:t>• Retard de </a:t>
            </a:r>
            <a:r>
              <a:rPr lang="fr-FR" dirty="0" smtClean="0"/>
              <a:t>règles</a:t>
            </a:r>
            <a:endParaRPr lang="fr-FR" dirty="0"/>
          </a:p>
          <a:p>
            <a:pPr>
              <a:buNone/>
            </a:pPr>
            <a:r>
              <a:rPr lang="fr-FR" dirty="0"/>
              <a:t>• Utérus non augmenté de </a:t>
            </a:r>
            <a:r>
              <a:rPr lang="fr-FR" dirty="0" smtClean="0"/>
              <a:t>volume</a:t>
            </a:r>
            <a:endParaRPr lang="fr-FR" dirty="0"/>
          </a:p>
          <a:p>
            <a:pPr>
              <a:buNone/>
            </a:pPr>
            <a:r>
              <a:rPr lang="fr-FR" dirty="0"/>
              <a:t>• </a:t>
            </a:r>
            <a:r>
              <a:rPr lang="fr-FR" dirty="0" smtClean="0"/>
              <a:t>Scapulalgies</a:t>
            </a:r>
          </a:p>
          <a:p>
            <a:pPr>
              <a:buNone/>
            </a:pPr>
            <a:r>
              <a:rPr lang="fr-FR" dirty="0" smtClean="0"/>
              <a:t>• </a:t>
            </a:r>
            <a:r>
              <a:rPr lang="fr-FR" dirty="0"/>
              <a:t>Douleur au </a:t>
            </a:r>
            <a:r>
              <a:rPr lang="fr-FR" dirty="0" smtClean="0"/>
              <a:t>TR</a:t>
            </a:r>
            <a:endParaRPr lang="fr-FR" dirty="0"/>
          </a:p>
          <a:p>
            <a:pPr>
              <a:buNone/>
            </a:pPr>
            <a:r>
              <a:rPr lang="fr-FR" dirty="0"/>
              <a:t>• Métrorragies noirâtres de faible </a:t>
            </a:r>
            <a:r>
              <a:rPr lang="fr-FR" dirty="0" smtClean="0"/>
              <a:t>abondance</a:t>
            </a:r>
            <a:endParaRPr lang="fr-FR" dirty="0"/>
          </a:p>
          <a:p>
            <a:pPr>
              <a:buNone/>
            </a:pPr>
            <a:r>
              <a:rPr lang="fr-FR" dirty="0"/>
              <a:t>• </a:t>
            </a:r>
            <a:r>
              <a:rPr lang="fr-FR" dirty="0" smtClean="0"/>
              <a:t>Tachycardie</a:t>
            </a:r>
            <a:endParaRPr lang="fr-FR" dirty="0"/>
          </a:p>
          <a:p>
            <a:pPr>
              <a:buNone/>
            </a:pPr>
            <a:r>
              <a:rPr lang="fr-FR" dirty="0"/>
              <a:t>• Hypotension </a:t>
            </a:r>
            <a:r>
              <a:rPr lang="fr-FR" dirty="0" smtClean="0"/>
              <a:t>artérielle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fr-FR" dirty="0" smtClean="0"/>
              <a:t>Q4:</a:t>
            </a:r>
            <a:r>
              <a:rPr lang="fr-FR" dirty="0"/>
              <a:t>Quel(s) examen(s) complémentaire(s) demandez-vous alors? Hiérarchisez-les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D'abord</a:t>
            </a:r>
          </a:p>
          <a:p>
            <a:r>
              <a:rPr lang="fr-FR" dirty="0" smtClean="0"/>
              <a:t>Béta </a:t>
            </a:r>
            <a:r>
              <a:rPr lang="fr-FR" dirty="0"/>
              <a:t>HCG : dosage plasmatique </a:t>
            </a:r>
            <a:r>
              <a:rPr lang="fr-FR" dirty="0" smtClean="0"/>
              <a:t>quantitatif</a:t>
            </a:r>
            <a:endParaRPr lang="fr-FR" dirty="0"/>
          </a:p>
          <a:p>
            <a:r>
              <a:rPr lang="fr-FR" dirty="0" smtClean="0"/>
              <a:t>NFS plaquettes</a:t>
            </a:r>
            <a:endParaRPr lang="fr-FR" dirty="0"/>
          </a:p>
          <a:p>
            <a:r>
              <a:rPr lang="fr-FR" dirty="0" smtClean="0"/>
              <a:t>groupe-Rhésus-RAI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>
                <a:solidFill>
                  <a:srgbClr val="FF0000"/>
                </a:solidFill>
              </a:rPr>
              <a:t>Puis : (si Béta HCG positifs)</a:t>
            </a:r>
          </a:p>
          <a:p>
            <a:r>
              <a:rPr lang="fr-FR" dirty="0" smtClean="0"/>
              <a:t>échographie </a:t>
            </a:r>
            <a:r>
              <a:rPr lang="fr-FR" dirty="0"/>
              <a:t>pelvienne </a:t>
            </a:r>
            <a:r>
              <a:rPr lang="fr-FR" dirty="0" err="1"/>
              <a:t>transpariétale</a:t>
            </a:r>
            <a:r>
              <a:rPr lang="fr-FR" dirty="0"/>
              <a:t> (</a:t>
            </a:r>
            <a:r>
              <a:rPr lang="fr-FR" dirty="0" err="1" smtClean="0"/>
              <a:t>suspubienne</a:t>
            </a:r>
            <a:r>
              <a:rPr lang="fr-FR" dirty="0" smtClean="0"/>
              <a:t>) et </a:t>
            </a:r>
            <a:r>
              <a:rPr lang="fr-FR" dirty="0" err="1"/>
              <a:t>endovaginale</a:t>
            </a:r>
            <a:r>
              <a:rPr lang="fr-FR" dirty="0"/>
              <a:t> si </a:t>
            </a:r>
            <a:r>
              <a:rPr lang="fr-FR" dirty="0" smtClean="0"/>
              <a:t>besoin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Puis</a:t>
            </a:r>
            <a:r>
              <a:rPr lang="fr-FR" dirty="0"/>
              <a:t>: </a:t>
            </a:r>
            <a:r>
              <a:rPr lang="fr-FR" dirty="0">
                <a:solidFill>
                  <a:srgbClr val="FF0000"/>
                </a:solidFill>
              </a:rPr>
              <a:t>(si la GEU n'est pas formellement éliminée)</a:t>
            </a:r>
          </a:p>
          <a:p>
            <a:r>
              <a:rPr lang="fr-FR" dirty="0" err="1" smtClean="0"/>
              <a:t>coelioscopie</a:t>
            </a:r>
            <a:r>
              <a:rPr lang="fr-FR" dirty="0" smtClean="0"/>
              <a:t> diagnostique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Q5: interprétez l’écho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874"/>
            <a:ext cx="8229600" cy="361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Image </a:t>
            </a:r>
            <a:r>
              <a:rPr lang="fr-FR" dirty="0" err="1" smtClean="0"/>
              <a:t>intrautérine</a:t>
            </a:r>
            <a:endParaRPr lang="fr-FR" dirty="0"/>
          </a:p>
          <a:p>
            <a:r>
              <a:rPr lang="fr-FR" dirty="0" err="1" smtClean="0"/>
              <a:t>centroutérine</a:t>
            </a:r>
            <a:endParaRPr lang="fr-FR" dirty="0"/>
          </a:p>
          <a:p>
            <a:r>
              <a:rPr lang="fr-FR" dirty="0" err="1" smtClean="0"/>
              <a:t>anéchogène</a:t>
            </a:r>
            <a:endParaRPr lang="fr-FR" dirty="0"/>
          </a:p>
          <a:p>
            <a:r>
              <a:rPr lang="fr-FR" dirty="0" smtClean="0"/>
              <a:t>régulière</a:t>
            </a:r>
            <a:r>
              <a:rPr lang="fr-FR" dirty="0"/>
              <a:t>, </a:t>
            </a:r>
            <a:r>
              <a:rPr lang="fr-FR" dirty="0" smtClean="0"/>
              <a:t>homogène</a:t>
            </a:r>
            <a:endParaRPr lang="fr-FR" dirty="0"/>
          </a:p>
          <a:p>
            <a:r>
              <a:rPr lang="fr-FR" dirty="0" smtClean="0"/>
              <a:t>Sans </a:t>
            </a:r>
            <a:r>
              <a:rPr lang="fr-FR" dirty="0"/>
              <a:t>halo </a:t>
            </a:r>
            <a:r>
              <a:rPr lang="fr-FR" dirty="0" err="1"/>
              <a:t>hyperéchogène</a:t>
            </a:r>
            <a:r>
              <a:rPr lang="fr-FR" dirty="0"/>
              <a:t> </a:t>
            </a:r>
            <a:r>
              <a:rPr lang="fr-FR" dirty="0" smtClean="0"/>
              <a:t>franc</a:t>
            </a:r>
            <a:endParaRPr lang="fr-FR" dirty="0"/>
          </a:p>
          <a:p>
            <a:r>
              <a:rPr lang="fr-FR" dirty="0" smtClean="0"/>
              <a:t>Sans </a:t>
            </a:r>
            <a:r>
              <a:rPr lang="fr-FR" dirty="0"/>
              <a:t>écho embryonnaire </a:t>
            </a:r>
            <a:r>
              <a:rPr lang="fr-FR" dirty="0" smtClean="0"/>
              <a:t>visible</a:t>
            </a:r>
            <a:endParaRPr lang="fr-FR" dirty="0"/>
          </a:p>
          <a:p>
            <a:r>
              <a:rPr lang="fr-FR" dirty="0" smtClean="0"/>
              <a:t>Pas </a:t>
            </a:r>
            <a:r>
              <a:rPr lang="fr-FR" dirty="0"/>
              <a:t>d'épanchement </a:t>
            </a:r>
            <a:r>
              <a:rPr lang="fr-FR" dirty="0" err="1"/>
              <a:t>rétroutérin</a:t>
            </a:r>
            <a:r>
              <a:rPr lang="fr-FR" dirty="0"/>
              <a:t> visible (cul de sac de </a:t>
            </a:r>
            <a:r>
              <a:rPr lang="fr-FR" dirty="0" smtClean="0"/>
              <a:t>Douglas</a:t>
            </a: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• Correspondant à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oeuf</a:t>
            </a:r>
            <a:r>
              <a:rPr lang="fr-FR" dirty="0" smtClean="0"/>
              <a:t> </a:t>
            </a:r>
            <a:r>
              <a:rPr lang="fr-FR" dirty="0"/>
              <a:t>clair </a:t>
            </a:r>
            <a:r>
              <a:rPr lang="fr-FR" dirty="0" err="1"/>
              <a:t>intrautérin</a:t>
            </a:r>
            <a:r>
              <a:rPr lang="fr-FR" dirty="0"/>
              <a:t> (peu probable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/>
              <a:t>ou </a:t>
            </a:r>
            <a:r>
              <a:rPr lang="fr-FR" dirty="0" err="1"/>
              <a:t>pseudosac</a:t>
            </a:r>
            <a:r>
              <a:rPr lang="fr-FR" dirty="0"/>
              <a:t> gestationnel satellite d'une grossesse </a:t>
            </a:r>
            <a:r>
              <a:rPr lang="fr-FR" dirty="0" err="1"/>
              <a:t>extrautérine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/>
          <a:lstStyle/>
          <a:p>
            <a:r>
              <a:rPr lang="fr-FR" dirty="0" smtClean="0"/>
              <a:t>Q6: CAT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55000" lnSpcReduction="20000"/>
          </a:bodyPr>
          <a:lstStyle/>
          <a:p>
            <a:r>
              <a:rPr lang="fr-FR" u="sng" dirty="0"/>
              <a:t>* Hospitalisation </a:t>
            </a:r>
          </a:p>
          <a:p>
            <a:pPr>
              <a:buNone/>
            </a:pPr>
            <a:r>
              <a:rPr lang="fr-FR" dirty="0"/>
              <a:t>- pose d'une voie d'abord veineuse </a:t>
            </a:r>
          </a:p>
          <a:p>
            <a:pPr>
              <a:buNone/>
            </a:pPr>
            <a:r>
              <a:rPr lang="fr-FR" dirty="0"/>
              <a:t>- restauration </a:t>
            </a:r>
            <a:r>
              <a:rPr lang="fr-FR" dirty="0" err="1"/>
              <a:t>volémique</a:t>
            </a:r>
            <a:r>
              <a:rPr lang="fr-FR" dirty="0"/>
              <a:t> si nécessaire (macromolécules</a:t>
            </a:r>
            <a:r>
              <a:rPr lang="fr-FR" dirty="0" smtClean="0"/>
              <a:t>)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consultation </a:t>
            </a:r>
            <a:r>
              <a:rPr lang="fr-FR" dirty="0"/>
              <a:t>d'anesthésie (obligatoire) en urgence au bloc </a:t>
            </a:r>
            <a:r>
              <a:rPr lang="fr-FR" dirty="0" smtClean="0"/>
              <a:t>opératoire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• </a:t>
            </a:r>
            <a:r>
              <a:rPr lang="fr-FR" u="sng" dirty="0"/>
              <a:t>Coelioscopie (hors contre-indications</a:t>
            </a:r>
            <a:r>
              <a:rPr lang="fr-FR" u="sng" dirty="0" smtClean="0"/>
              <a:t>)</a:t>
            </a:r>
            <a:endParaRPr lang="fr-FR" u="sng" dirty="0"/>
          </a:p>
          <a:p>
            <a:pPr>
              <a:buNone/>
            </a:pPr>
            <a:r>
              <a:rPr lang="fr-FR" dirty="0" smtClean="0"/>
              <a:t>- Diagnostique</a:t>
            </a:r>
            <a:endParaRPr lang="fr-FR" dirty="0"/>
          </a:p>
          <a:p>
            <a:pPr>
              <a:buNone/>
            </a:pPr>
            <a:r>
              <a:rPr lang="fr-FR" dirty="0"/>
              <a:t>- et </a:t>
            </a:r>
            <a:r>
              <a:rPr lang="fr-FR" dirty="0" smtClean="0"/>
              <a:t>thérapeutique</a:t>
            </a:r>
            <a:endParaRPr lang="fr-FR" dirty="0"/>
          </a:p>
          <a:p>
            <a:pPr>
              <a:buNone/>
            </a:pPr>
            <a:r>
              <a:rPr lang="fr-FR" dirty="0"/>
              <a:t>- vérification de l'existence et du siège d'une grossesse extra utérine </a:t>
            </a:r>
            <a:r>
              <a:rPr lang="fr-FR" dirty="0" smtClean="0"/>
              <a:t>droite</a:t>
            </a:r>
            <a:endParaRPr lang="fr-FR" dirty="0"/>
          </a:p>
          <a:p>
            <a:pPr>
              <a:buNone/>
            </a:pPr>
            <a:r>
              <a:rPr lang="fr-FR" dirty="0"/>
              <a:t>- vérification de l'état de la trompe </a:t>
            </a:r>
            <a:r>
              <a:rPr lang="fr-FR" dirty="0" smtClean="0"/>
              <a:t>controlatérale</a:t>
            </a:r>
            <a:endParaRPr lang="fr-FR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err="1" smtClean="0"/>
              <a:t>salpingotomie</a:t>
            </a:r>
            <a:r>
              <a:rPr lang="fr-FR" dirty="0" smtClean="0"/>
              <a:t>, ablation </a:t>
            </a:r>
            <a:r>
              <a:rPr lang="fr-FR" dirty="0"/>
              <a:t>du sac </a:t>
            </a:r>
            <a:r>
              <a:rPr lang="fr-FR" dirty="0" smtClean="0"/>
              <a:t>embryonnaire</a:t>
            </a:r>
            <a:endParaRPr lang="fr-FR" dirty="0"/>
          </a:p>
          <a:p>
            <a:pPr>
              <a:buNone/>
            </a:pPr>
            <a:r>
              <a:rPr lang="fr-FR" dirty="0" smtClean="0"/>
              <a:t>- sinon </a:t>
            </a:r>
            <a:r>
              <a:rPr lang="fr-FR" dirty="0" err="1"/>
              <a:t>salpingectomie</a:t>
            </a:r>
            <a:r>
              <a:rPr lang="fr-FR" dirty="0"/>
              <a:t> </a:t>
            </a:r>
            <a:r>
              <a:rPr lang="fr-FR" dirty="0" smtClean="0"/>
              <a:t>droite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u="sng" dirty="0" smtClean="0"/>
              <a:t> Anatomopathologie </a:t>
            </a:r>
            <a:r>
              <a:rPr lang="fr-FR" dirty="0"/>
              <a:t>de la pièce </a:t>
            </a:r>
            <a:r>
              <a:rPr lang="fr-FR" dirty="0" smtClean="0"/>
              <a:t>opératoire</a:t>
            </a:r>
            <a:endParaRPr lang="fr-FR" dirty="0"/>
          </a:p>
          <a:p>
            <a:r>
              <a:rPr lang="fr-FR" u="sng" dirty="0" smtClean="0"/>
              <a:t>toilette </a:t>
            </a:r>
            <a:r>
              <a:rPr lang="fr-FR" u="sng" dirty="0"/>
              <a:t>péritonéale </a:t>
            </a:r>
            <a:r>
              <a:rPr lang="fr-FR" dirty="0"/>
              <a:t>si épanchement hémorragique du cul de sac </a:t>
            </a:r>
            <a:r>
              <a:rPr lang="fr-FR" dirty="0" smtClean="0"/>
              <a:t>Douglas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éventuel geste sur le </a:t>
            </a:r>
            <a:r>
              <a:rPr lang="fr-FR" dirty="0" err="1"/>
              <a:t>pseudosac</a:t>
            </a:r>
            <a:r>
              <a:rPr lang="fr-FR" dirty="0"/>
              <a:t> gestationnel </a:t>
            </a:r>
            <a:r>
              <a:rPr lang="fr-FR" dirty="0" err="1"/>
              <a:t>intrautérin</a:t>
            </a:r>
            <a:r>
              <a:rPr lang="fr-FR" dirty="0"/>
              <a:t> (curetage </a:t>
            </a:r>
            <a:r>
              <a:rPr lang="fr-FR" dirty="0" smtClean="0"/>
              <a:t>utérin)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• </a:t>
            </a:r>
            <a:r>
              <a:rPr lang="fr-FR" u="sng" dirty="0"/>
              <a:t>Gammaglobulines </a:t>
            </a:r>
            <a:r>
              <a:rPr lang="fr-FR" u="sng" dirty="0" err="1"/>
              <a:t>antiD</a:t>
            </a:r>
            <a:r>
              <a:rPr lang="fr-FR" u="sng" dirty="0"/>
              <a:t> </a:t>
            </a:r>
            <a:r>
              <a:rPr lang="fr-FR" dirty="0"/>
              <a:t>I V si rhésus </a:t>
            </a:r>
            <a:r>
              <a:rPr lang="fr-FR" dirty="0" smtClean="0"/>
              <a:t>négatif</a:t>
            </a:r>
            <a:endParaRPr lang="fr-FR" dirty="0"/>
          </a:p>
          <a:p>
            <a:pPr>
              <a:buNone/>
            </a:pPr>
            <a:r>
              <a:rPr lang="fr-FR" dirty="0"/>
              <a:t>• </a:t>
            </a:r>
            <a:r>
              <a:rPr lang="fr-FR" u="sng" dirty="0"/>
              <a:t>Surveillance</a:t>
            </a:r>
            <a:r>
              <a:rPr lang="fr-FR" dirty="0"/>
              <a:t> clinique, échographique (rétention </a:t>
            </a:r>
            <a:r>
              <a:rPr lang="fr-FR" dirty="0" err="1"/>
              <a:t>intrautérine</a:t>
            </a:r>
            <a:r>
              <a:rPr lang="fr-FR" dirty="0"/>
              <a:t>), et biologique (décroissance des </a:t>
            </a:r>
            <a:r>
              <a:rPr lang="fr-FR" dirty="0" err="1" smtClean="0"/>
              <a:t>bétaHCG</a:t>
            </a:r>
            <a:r>
              <a:rPr lang="fr-FR" dirty="0" smtClean="0"/>
              <a:t> plasmatiques </a:t>
            </a:r>
            <a:r>
              <a:rPr lang="fr-FR" dirty="0"/>
              <a:t>si traitement conservateur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Une patiente </a:t>
            </a:r>
            <a:r>
              <a:rPr lang="fr-FR" dirty="0" smtClean="0"/>
              <a:t>de </a:t>
            </a:r>
            <a:r>
              <a:rPr lang="fr-FR" dirty="0"/>
              <a:t>27 ans vient consulter aux urgences gynécologiques pour des </a:t>
            </a:r>
            <a:r>
              <a:rPr lang="fr-FR" dirty="0" smtClean="0"/>
              <a:t>douleurs</a:t>
            </a:r>
          </a:p>
          <a:p>
            <a:pPr>
              <a:buNone/>
            </a:pPr>
            <a:r>
              <a:rPr lang="fr-FR" dirty="0" smtClean="0"/>
              <a:t>de </a:t>
            </a:r>
            <a:r>
              <a:rPr lang="fr-FR" dirty="0"/>
              <a:t>la fosse iliaque droite apparues il y a 48 heures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Antécédents : aucun ATCD chirurgical en dehors d'une césarienne pour son premier et unique enfant </a:t>
            </a:r>
            <a:r>
              <a:rPr lang="fr-FR" dirty="0" smtClean="0"/>
              <a:t>cinq ans </a:t>
            </a:r>
            <a:r>
              <a:rPr lang="fr-FR" dirty="0"/>
              <a:t>auparavant.</a:t>
            </a:r>
          </a:p>
          <a:p>
            <a:pPr>
              <a:buNone/>
            </a:pPr>
            <a:r>
              <a:rPr lang="fr-FR" dirty="0" smtClean="0"/>
              <a:t>-- Hépatite </a:t>
            </a:r>
            <a:r>
              <a:rPr lang="fr-FR" dirty="0"/>
              <a:t>A au retour d'un voyage en Afrique il y a un an.</a:t>
            </a:r>
          </a:p>
          <a:p>
            <a:pPr>
              <a:buNone/>
            </a:pPr>
            <a:r>
              <a:rPr lang="fr-FR" dirty="0" smtClean="0"/>
              <a:t>-- Contraception </a:t>
            </a:r>
            <a:r>
              <a:rPr lang="fr-FR" dirty="0"/>
              <a:t>par dispositif </a:t>
            </a:r>
            <a:r>
              <a:rPr lang="fr-FR" dirty="0" err="1"/>
              <a:t>intrautérin</a:t>
            </a:r>
            <a:r>
              <a:rPr lang="fr-FR" dirty="0"/>
              <a:t> au cuivre installé dans le post </a:t>
            </a:r>
            <a:r>
              <a:rPr lang="fr-FR" dirty="0" err="1"/>
              <a:t>partum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4143404"/>
          </a:xfrm>
        </p:spPr>
        <p:txBody>
          <a:bodyPr>
            <a:normAutofit/>
          </a:bodyPr>
          <a:lstStyle/>
          <a:p>
            <a:r>
              <a:rPr lang="fr-FR" dirty="0" smtClean="0"/>
              <a:t>Q1: </a:t>
            </a:r>
            <a:r>
              <a:rPr lang="fr-FR" dirty="0"/>
              <a:t>Quelle(s) hypothèse(s) diagnostique(s) pouvez-vous formuler?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Grossesse extra </a:t>
            </a:r>
            <a:r>
              <a:rPr lang="fr-FR" dirty="0" smtClean="0"/>
              <a:t>utérine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Salpingite </a:t>
            </a:r>
            <a:r>
              <a:rPr lang="fr-FR" dirty="0" smtClean="0"/>
              <a:t>aiguë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Torsion d'annexe droite </a:t>
            </a:r>
          </a:p>
          <a:p>
            <a:r>
              <a:rPr lang="fr-FR" dirty="0" smtClean="0"/>
              <a:t>Torsion </a:t>
            </a:r>
            <a:r>
              <a:rPr lang="fr-FR" dirty="0"/>
              <a:t>de fibrome utérin sous séreux </a:t>
            </a:r>
            <a:r>
              <a:rPr lang="fr-FR" dirty="0" smtClean="0"/>
              <a:t>pédiculé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Nécrobiose de fibrome </a:t>
            </a:r>
            <a:r>
              <a:rPr lang="fr-FR" dirty="0" smtClean="0"/>
              <a:t>utérin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Kyste hémorragique du corps </a:t>
            </a:r>
            <a:r>
              <a:rPr lang="fr-FR" dirty="0" smtClean="0"/>
              <a:t>jaune</a:t>
            </a:r>
            <a:endParaRPr lang="fr-FR" dirty="0"/>
          </a:p>
          <a:p>
            <a:r>
              <a:rPr lang="fr-FR" dirty="0" smtClean="0"/>
              <a:t>Douleurs </a:t>
            </a:r>
            <a:r>
              <a:rPr lang="fr-FR" dirty="0"/>
              <a:t>ovariennes : dystrophie ovarienne </a:t>
            </a:r>
            <a:r>
              <a:rPr lang="fr-FR" dirty="0" err="1"/>
              <a:t>polykystique</a:t>
            </a:r>
            <a:r>
              <a:rPr lang="fr-FR" dirty="0"/>
              <a:t> type </a:t>
            </a:r>
            <a:r>
              <a:rPr lang="fr-FR" dirty="0" smtClean="0"/>
              <a:t>Il</a:t>
            </a:r>
            <a:endParaRPr lang="fr-FR" dirty="0"/>
          </a:p>
          <a:p>
            <a:r>
              <a:rPr lang="fr-FR" dirty="0" smtClean="0"/>
              <a:t>Appendicite aiguë</a:t>
            </a:r>
            <a:endParaRPr lang="fr-FR" dirty="0"/>
          </a:p>
          <a:p>
            <a:r>
              <a:rPr lang="fr-FR" dirty="0" smtClean="0"/>
              <a:t>Occlusion </a:t>
            </a:r>
            <a:r>
              <a:rPr lang="fr-FR" dirty="0"/>
              <a:t>intestinale aiguë sur bride </a:t>
            </a:r>
            <a:r>
              <a:rPr lang="fr-FR" dirty="0" smtClean="0"/>
              <a:t>péritonéale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Hernie inguinale </a:t>
            </a:r>
            <a:r>
              <a:rPr lang="fr-FR" dirty="0" smtClean="0"/>
              <a:t>étranglée</a:t>
            </a:r>
            <a:endParaRPr lang="fr-FR" dirty="0"/>
          </a:p>
          <a:p>
            <a:r>
              <a:rPr lang="fr-FR" dirty="0" smtClean="0"/>
              <a:t>Colique </a:t>
            </a:r>
            <a:r>
              <a:rPr lang="fr-FR" dirty="0"/>
              <a:t>néphrétique </a:t>
            </a:r>
            <a:r>
              <a:rPr lang="fr-FR" dirty="0" smtClean="0"/>
              <a:t>droite.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/>
          </a:bodyPr>
          <a:lstStyle/>
          <a:p>
            <a:r>
              <a:rPr lang="fr-FR" dirty="0" smtClean="0"/>
              <a:t>Q2: </a:t>
            </a:r>
            <a:r>
              <a:rPr lang="fr-FR" dirty="0"/>
              <a:t>Pour les pathologies gynécologiques évoquées, donner quelques éléments cliniques qui seraient évocateurs.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Pour la GEU: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- </a:t>
            </a:r>
            <a:r>
              <a:rPr lang="fr-FR" dirty="0"/>
              <a:t>retard de </a:t>
            </a:r>
            <a:r>
              <a:rPr lang="fr-FR" dirty="0" smtClean="0"/>
              <a:t>règles</a:t>
            </a:r>
            <a:endParaRPr lang="fr-FR" dirty="0"/>
          </a:p>
          <a:p>
            <a:pPr>
              <a:buNone/>
            </a:pPr>
            <a:r>
              <a:rPr lang="fr-FR" dirty="0"/>
              <a:t>- facteurs de risque de grossesse extra </a:t>
            </a:r>
            <a:r>
              <a:rPr lang="fr-FR" dirty="0" smtClean="0"/>
              <a:t>utérine</a:t>
            </a:r>
            <a:endParaRPr lang="fr-FR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smtClean="0"/>
              <a:t>hypo-volémie</a:t>
            </a:r>
            <a:endParaRPr lang="fr-FR" dirty="0"/>
          </a:p>
          <a:p>
            <a:pPr>
              <a:buNone/>
            </a:pPr>
            <a:r>
              <a:rPr lang="fr-FR" dirty="0"/>
              <a:t>- signes sympathiques de </a:t>
            </a:r>
            <a:r>
              <a:rPr lang="fr-FR" dirty="0" smtClean="0"/>
              <a:t>grossesse</a:t>
            </a:r>
            <a:endParaRPr lang="fr-FR" dirty="0"/>
          </a:p>
          <a:p>
            <a:pPr>
              <a:buNone/>
            </a:pPr>
            <a:r>
              <a:rPr lang="fr-FR" dirty="0"/>
              <a:t>- col d'aspect </a:t>
            </a:r>
            <a:r>
              <a:rPr lang="fr-FR" dirty="0" smtClean="0"/>
              <a:t>gravide</a:t>
            </a:r>
            <a:endParaRPr lang="fr-FR" dirty="0"/>
          </a:p>
          <a:p>
            <a:pPr>
              <a:buNone/>
            </a:pPr>
            <a:r>
              <a:rPr lang="fr-FR" dirty="0"/>
              <a:t>- métrorragies noirâtres de faible </a:t>
            </a:r>
            <a:r>
              <a:rPr lang="fr-FR" dirty="0" smtClean="0"/>
              <a:t>abondance</a:t>
            </a:r>
            <a:endParaRPr lang="fr-FR" dirty="0"/>
          </a:p>
          <a:p>
            <a:pPr>
              <a:buNone/>
            </a:pPr>
            <a:r>
              <a:rPr lang="fr-FR" dirty="0"/>
              <a:t>- masse </a:t>
            </a:r>
            <a:r>
              <a:rPr lang="fr-FR" dirty="0" err="1" smtClean="0"/>
              <a:t>latéro</a:t>
            </a:r>
            <a:r>
              <a:rPr lang="fr-FR" dirty="0" smtClean="0"/>
              <a:t>-utérine douloureuse</a:t>
            </a:r>
            <a:endParaRPr lang="fr-FR" dirty="0"/>
          </a:p>
          <a:p>
            <a:pPr>
              <a:buNone/>
            </a:pPr>
            <a:r>
              <a:rPr lang="fr-FR" dirty="0"/>
              <a:t>- TR douloureux avec cul de sac de Douglas </a:t>
            </a:r>
            <a:r>
              <a:rPr lang="fr-FR" dirty="0" smtClean="0"/>
              <a:t>bombant</a:t>
            </a:r>
            <a:endParaRPr lang="fr-FR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smtClean="0"/>
              <a:t>scapulalgies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Pour la salpingite aigue: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antécédents de </a:t>
            </a:r>
            <a:r>
              <a:rPr lang="fr-FR" dirty="0" smtClean="0"/>
              <a:t>salpingite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leucorrhées et métrorragies </a:t>
            </a:r>
            <a:r>
              <a:rPr lang="fr-FR" dirty="0" smtClean="0"/>
              <a:t>minimes</a:t>
            </a:r>
            <a:endParaRPr lang="fr-FR" dirty="0"/>
          </a:p>
          <a:p>
            <a:r>
              <a:rPr lang="fr-FR" dirty="0" smtClean="0"/>
              <a:t> fièvre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utérus mou et </a:t>
            </a:r>
            <a:r>
              <a:rPr lang="fr-FR" dirty="0" smtClean="0"/>
              <a:t>globuleux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douleur à la mobilisation </a:t>
            </a:r>
            <a:r>
              <a:rPr lang="fr-FR" dirty="0" smtClean="0"/>
              <a:t>utérine 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douleur </a:t>
            </a:r>
            <a:r>
              <a:rPr lang="fr-FR" dirty="0" err="1" smtClean="0"/>
              <a:t>latéro</a:t>
            </a:r>
            <a:r>
              <a:rPr lang="fr-FR" dirty="0" smtClean="0"/>
              <a:t>-utérine </a:t>
            </a:r>
            <a:r>
              <a:rPr lang="fr-FR" dirty="0"/>
              <a:t>avec empâtement des culs de sac </a:t>
            </a:r>
            <a:r>
              <a:rPr lang="fr-FR" dirty="0" smtClean="0"/>
              <a:t>vaginaux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douleur au cul de sac de </a:t>
            </a:r>
            <a:r>
              <a:rPr lang="fr-FR" dirty="0" smtClean="0"/>
              <a:t>Douglas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douleur et défense </a:t>
            </a:r>
            <a:r>
              <a:rPr lang="fr-FR" dirty="0" smtClean="0"/>
              <a:t>pelviennes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douleurs de l'hypochondre droit (</a:t>
            </a:r>
            <a:r>
              <a:rPr lang="fr-FR" dirty="0" smtClean="0"/>
              <a:t>péri-hépatite)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signes d'irritation urinaires et </a:t>
            </a:r>
            <a:r>
              <a:rPr lang="fr-FR" dirty="0" smtClean="0"/>
              <a:t>rectaux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Torsion d’annexe droite: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r>
              <a:rPr lang="fr-FR" dirty="0"/>
              <a:t>ATCD de kyste </a:t>
            </a:r>
            <a:r>
              <a:rPr lang="fr-FR" dirty="0" smtClean="0"/>
              <a:t>ovarien</a:t>
            </a:r>
            <a:endParaRPr lang="fr-FR" dirty="0"/>
          </a:p>
          <a:p>
            <a:r>
              <a:rPr lang="fr-FR" dirty="0" smtClean="0"/>
              <a:t>vomissements</a:t>
            </a:r>
            <a:endParaRPr lang="fr-FR" dirty="0"/>
          </a:p>
          <a:p>
            <a:r>
              <a:rPr lang="fr-FR" dirty="0" smtClean="0"/>
              <a:t>défense </a:t>
            </a:r>
            <a:r>
              <a:rPr lang="fr-FR" dirty="0"/>
              <a:t>de fosse iliaque </a:t>
            </a:r>
            <a:r>
              <a:rPr lang="fr-FR" dirty="0" smtClean="0"/>
              <a:t>droite</a:t>
            </a:r>
            <a:endParaRPr lang="fr-FR" dirty="0"/>
          </a:p>
          <a:p>
            <a:r>
              <a:rPr lang="fr-FR" dirty="0" smtClean="0"/>
              <a:t>masse </a:t>
            </a:r>
            <a:r>
              <a:rPr lang="fr-FR" dirty="0" err="1"/>
              <a:t>latéroutérine</a:t>
            </a:r>
            <a:r>
              <a:rPr lang="fr-FR" dirty="0"/>
              <a:t> </a:t>
            </a:r>
            <a:r>
              <a:rPr lang="fr-FR" dirty="0" smtClean="0"/>
              <a:t>douloureuse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Le fibrome utérin:( </a:t>
            </a:r>
            <a:r>
              <a:rPr lang="fr-FR" dirty="0" err="1" smtClean="0">
                <a:solidFill>
                  <a:srgbClr val="FF0000"/>
                </a:solidFill>
              </a:rPr>
              <a:t>torsion,nécrobiose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fr-FR" dirty="0" smtClean="0"/>
              <a:t>masse </a:t>
            </a:r>
            <a:r>
              <a:rPr lang="fr-FR" dirty="0" err="1"/>
              <a:t>latéroutérine</a:t>
            </a:r>
            <a:r>
              <a:rPr lang="fr-FR" dirty="0"/>
              <a:t> </a:t>
            </a:r>
            <a:r>
              <a:rPr lang="fr-FR" dirty="0" smtClean="0"/>
              <a:t>douloureuse</a:t>
            </a:r>
            <a:endParaRPr lang="fr-FR" dirty="0"/>
          </a:p>
          <a:p>
            <a:r>
              <a:rPr lang="fr-FR" dirty="0" smtClean="0"/>
              <a:t>mobile </a:t>
            </a:r>
            <a:r>
              <a:rPr lang="fr-FR" dirty="0"/>
              <a:t>avec </a:t>
            </a:r>
            <a:r>
              <a:rPr lang="fr-FR" dirty="0" smtClean="0"/>
              <a:t>l'utérus</a:t>
            </a:r>
            <a:endParaRPr lang="fr-FR" dirty="0"/>
          </a:p>
          <a:p>
            <a:r>
              <a:rPr lang="fr-FR" dirty="0" smtClean="0"/>
              <a:t>séparée </a:t>
            </a:r>
            <a:r>
              <a:rPr lang="fr-FR" dirty="0"/>
              <a:t>de l'utérus par un </a:t>
            </a:r>
            <a:r>
              <a:rPr lang="fr-FR" dirty="0" smtClean="0"/>
              <a:t>sillon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723</Words>
  <Application>Microsoft Office PowerPoint</Application>
  <PresentationFormat>Affichage à l'écran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Cas clinique</vt:lpstr>
      <vt:lpstr>Présentation PowerPoint</vt:lpstr>
      <vt:lpstr>Q1: Quelle(s) hypothèse(s) diagnostique(s) pouvez-vous formuler?</vt:lpstr>
      <vt:lpstr>Présentation PowerPoint</vt:lpstr>
      <vt:lpstr>Q2: Pour les pathologies gynécologiques évoquées, donner quelques éléments cliniques qui seraient évocateurs.</vt:lpstr>
      <vt:lpstr>Pour la GEU:</vt:lpstr>
      <vt:lpstr>Pour la salpingite aigue:</vt:lpstr>
      <vt:lpstr>Torsion d’annexe droite:</vt:lpstr>
      <vt:lpstr>Le fibrome utérin:( torsion,nécrobiose)</vt:lpstr>
      <vt:lpstr>Les causes ovariennes:</vt:lpstr>
      <vt:lpstr>Présentation PowerPoint</vt:lpstr>
      <vt:lpstr>Q3: Quelle est maintenant votre principale hypothèse diagnostique? Justifiez  </vt:lpstr>
      <vt:lpstr>Présentation PowerPoint</vt:lpstr>
      <vt:lpstr>Q4:Quel(s) examen(s) complémentaire(s) demandez-vous alors? Hiérarchisez-les</vt:lpstr>
      <vt:lpstr>Présentation PowerPoint</vt:lpstr>
      <vt:lpstr>Q5: interprétez l’écho</vt:lpstr>
      <vt:lpstr>Présentation PowerPoint</vt:lpstr>
      <vt:lpstr>Q6: CAT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</dc:title>
  <dc:creator>REV</dc:creator>
  <cp:lastModifiedBy>Asus</cp:lastModifiedBy>
  <cp:revision>6</cp:revision>
  <dcterms:created xsi:type="dcterms:W3CDTF">2019-10-03T15:38:25Z</dcterms:created>
  <dcterms:modified xsi:type="dcterms:W3CDTF">2020-04-14T16:45:39Z</dcterms:modified>
</cp:coreProperties>
</file>