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25.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06"/>
  </p:notesMasterIdLst>
  <p:sldIdLst>
    <p:sldId id="359" r:id="rId2"/>
    <p:sldId id="394" r:id="rId3"/>
    <p:sldId id="375" r:id="rId4"/>
    <p:sldId id="395" r:id="rId5"/>
    <p:sldId id="397" r:id="rId6"/>
    <p:sldId id="376" r:id="rId7"/>
    <p:sldId id="377" r:id="rId8"/>
    <p:sldId id="389" r:id="rId9"/>
    <p:sldId id="390" r:id="rId10"/>
    <p:sldId id="385" r:id="rId11"/>
    <p:sldId id="386" r:id="rId12"/>
    <p:sldId id="387" r:id="rId13"/>
    <p:sldId id="398" r:id="rId14"/>
    <p:sldId id="401" r:id="rId15"/>
    <p:sldId id="400" r:id="rId16"/>
    <p:sldId id="402" r:id="rId17"/>
    <p:sldId id="367" r:id="rId18"/>
    <p:sldId id="368" r:id="rId19"/>
    <p:sldId id="369" r:id="rId20"/>
    <p:sldId id="370" r:id="rId21"/>
    <p:sldId id="371" r:id="rId22"/>
    <p:sldId id="372" r:id="rId23"/>
    <p:sldId id="417" r:id="rId24"/>
    <p:sldId id="373" r:id="rId25"/>
    <p:sldId id="374" r:id="rId26"/>
    <p:sldId id="452" r:id="rId27"/>
    <p:sldId id="286" r:id="rId28"/>
    <p:sldId id="265" r:id="rId29"/>
    <p:sldId id="264" r:id="rId30"/>
    <p:sldId id="338" r:id="rId31"/>
    <p:sldId id="335" r:id="rId32"/>
    <p:sldId id="337" r:id="rId33"/>
    <p:sldId id="342" r:id="rId34"/>
    <p:sldId id="345" r:id="rId35"/>
    <p:sldId id="346" r:id="rId36"/>
    <p:sldId id="340" r:id="rId37"/>
    <p:sldId id="339" r:id="rId38"/>
    <p:sldId id="403" r:id="rId39"/>
    <p:sldId id="404" r:id="rId40"/>
    <p:sldId id="285" r:id="rId41"/>
    <p:sldId id="300" r:id="rId42"/>
    <p:sldId id="267" r:id="rId43"/>
    <p:sldId id="304" r:id="rId44"/>
    <p:sldId id="293" r:id="rId45"/>
    <p:sldId id="273" r:id="rId46"/>
    <p:sldId id="329" r:id="rId47"/>
    <p:sldId id="312" r:id="rId48"/>
    <p:sldId id="288" r:id="rId49"/>
    <p:sldId id="336" r:id="rId50"/>
    <p:sldId id="333" r:id="rId51"/>
    <p:sldId id="289" r:id="rId52"/>
    <p:sldId id="313" r:id="rId53"/>
    <p:sldId id="334" r:id="rId54"/>
    <p:sldId id="275" r:id="rId55"/>
    <p:sldId id="322" r:id="rId56"/>
    <p:sldId id="360" r:id="rId57"/>
    <p:sldId id="361" r:id="rId58"/>
    <p:sldId id="362" r:id="rId59"/>
    <p:sldId id="363" r:id="rId60"/>
    <p:sldId id="364" r:id="rId61"/>
    <p:sldId id="365" r:id="rId62"/>
    <p:sldId id="366" r:id="rId63"/>
    <p:sldId id="425" r:id="rId64"/>
    <p:sldId id="420" r:id="rId65"/>
    <p:sldId id="427" r:id="rId66"/>
    <p:sldId id="419" r:id="rId67"/>
    <p:sldId id="422" r:id="rId68"/>
    <p:sldId id="442" r:id="rId69"/>
    <p:sldId id="421" r:id="rId70"/>
    <p:sldId id="423" r:id="rId71"/>
    <p:sldId id="428" r:id="rId72"/>
    <p:sldId id="441" r:id="rId73"/>
    <p:sldId id="436" r:id="rId74"/>
    <p:sldId id="437" r:id="rId75"/>
    <p:sldId id="424" r:id="rId76"/>
    <p:sldId id="405" r:id="rId77"/>
    <p:sldId id="432" r:id="rId78"/>
    <p:sldId id="433" r:id="rId79"/>
    <p:sldId id="416" r:id="rId80"/>
    <p:sldId id="415" r:id="rId81"/>
    <p:sldId id="439" r:id="rId82"/>
    <p:sldId id="444" r:id="rId83"/>
    <p:sldId id="445" r:id="rId84"/>
    <p:sldId id="446" r:id="rId85"/>
    <p:sldId id="447" r:id="rId86"/>
    <p:sldId id="448" r:id="rId87"/>
    <p:sldId id="449" r:id="rId88"/>
    <p:sldId id="440" r:id="rId89"/>
    <p:sldId id="348" r:id="rId90"/>
    <p:sldId id="349" r:id="rId91"/>
    <p:sldId id="350" r:id="rId92"/>
    <p:sldId id="351" r:id="rId93"/>
    <p:sldId id="353" r:id="rId94"/>
    <p:sldId id="354" r:id="rId95"/>
    <p:sldId id="355" r:id="rId96"/>
    <p:sldId id="356" r:id="rId97"/>
    <p:sldId id="357" r:id="rId98"/>
    <p:sldId id="453" r:id="rId99"/>
    <p:sldId id="450" r:id="rId100"/>
    <p:sldId id="454" r:id="rId101"/>
    <p:sldId id="455" r:id="rId102"/>
    <p:sldId id="456" r:id="rId103"/>
    <p:sldId id="457" r:id="rId104"/>
    <p:sldId id="458" r:id="rId105"/>
  </p:sldIdLst>
  <p:sldSz cx="9144000" cy="6858000" type="screen4x3"/>
  <p:notesSz cx="6858000" cy="9144000"/>
  <p:custDataLst>
    <p:tags r:id="rId107"/>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17A9"/>
    <a:srgbClr val="777777"/>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5" autoAdjust="0"/>
    <p:restoredTop sz="94610" autoAdjust="0"/>
  </p:normalViewPr>
  <p:slideViewPr>
    <p:cSldViewPr>
      <p:cViewPr varScale="1">
        <p:scale>
          <a:sx n="69" d="100"/>
          <a:sy n="69"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48E5A-CCE6-426F-914B-704470388249}" type="doc">
      <dgm:prSet loTypeId="urn:microsoft.com/office/officeart/2005/8/layout/process1" loCatId="process" qsTypeId="urn:microsoft.com/office/officeart/2005/8/quickstyle/3d3" qsCatId="3D" csTypeId="urn:microsoft.com/office/officeart/2005/8/colors/accent0_1" csCatId="mainScheme" phldr="1"/>
      <dgm:spPr/>
      <dgm:t>
        <a:bodyPr/>
        <a:lstStyle/>
        <a:p>
          <a:endParaRPr lang="fr-FR"/>
        </a:p>
      </dgm:t>
    </dgm:pt>
    <dgm:pt modelId="{9A673BF2-46CE-4395-B054-565C729BC172}">
      <dgm:prSet phldrT="[Texte]" custT="1"/>
      <dgm:spPr/>
      <dgm:t>
        <a:bodyPr/>
        <a:lstStyle/>
        <a:p>
          <a:r>
            <a:rPr lang="fr-FR" sz="2200" b="1" dirty="0" smtClean="0"/>
            <a:t>Transformation</a:t>
          </a:r>
          <a:endParaRPr lang="fr-FR" sz="2200" b="1" dirty="0"/>
        </a:p>
      </dgm:t>
    </dgm:pt>
    <dgm:pt modelId="{A117455E-ED0C-4C5A-A9F6-6F9EFFDDB13D}" type="parTrans" cxnId="{84F5A818-F609-4C5B-9412-556AADCC5383}">
      <dgm:prSet/>
      <dgm:spPr/>
      <dgm:t>
        <a:bodyPr/>
        <a:lstStyle/>
        <a:p>
          <a:endParaRPr lang="fr-FR" sz="2200" b="1"/>
        </a:p>
      </dgm:t>
    </dgm:pt>
    <dgm:pt modelId="{3CBE9BB9-6DDF-4547-AD33-224314338516}" type="sibTrans" cxnId="{84F5A818-F609-4C5B-9412-556AADCC5383}">
      <dgm:prSet/>
      <dgm:spPr/>
      <dgm:t>
        <a:bodyPr/>
        <a:lstStyle/>
        <a:p>
          <a:endParaRPr lang="fr-FR" sz="2200" b="1"/>
        </a:p>
      </dgm:t>
    </dgm:pt>
    <dgm:pt modelId="{4D224CD3-E245-4B0B-BDCF-A76F2C60A158}">
      <dgm:prSet phldrT="[Texte]" custT="1"/>
      <dgm:spPr/>
      <dgm:t>
        <a:bodyPr/>
        <a:lstStyle/>
        <a:p>
          <a:r>
            <a:rPr lang="fr-FR" sz="2200" b="1" dirty="0" smtClean="0"/>
            <a:t>Quantification</a:t>
          </a:r>
          <a:endParaRPr lang="fr-FR" sz="2200" b="1" dirty="0"/>
        </a:p>
      </dgm:t>
    </dgm:pt>
    <dgm:pt modelId="{B3E31280-F2E3-4E00-9008-299EB001D5C8}" type="sibTrans" cxnId="{E7F7097F-C56D-4DA4-B094-622DFF6F7098}">
      <dgm:prSet/>
      <dgm:spPr/>
      <dgm:t>
        <a:bodyPr/>
        <a:lstStyle/>
        <a:p>
          <a:endParaRPr lang="fr-FR" sz="2200" b="1"/>
        </a:p>
      </dgm:t>
    </dgm:pt>
    <dgm:pt modelId="{FD83D4E0-7AF8-4598-B432-26B783D69D8F}" type="parTrans" cxnId="{E7F7097F-C56D-4DA4-B094-622DFF6F7098}">
      <dgm:prSet/>
      <dgm:spPr/>
      <dgm:t>
        <a:bodyPr/>
        <a:lstStyle/>
        <a:p>
          <a:endParaRPr lang="fr-FR" sz="2200" b="1"/>
        </a:p>
      </dgm:t>
    </dgm:pt>
    <dgm:pt modelId="{C3AEE6EB-0258-4A1E-B156-7F1EC080EAB9}">
      <dgm:prSet phldrT="[Texte]" custT="1"/>
      <dgm:spPr/>
      <dgm:t>
        <a:bodyPr/>
        <a:lstStyle/>
        <a:p>
          <a:r>
            <a:rPr lang="fr-FR" sz="2200" b="1" dirty="0" smtClean="0"/>
            <a:t>Codage entropique</a:t>
          </a:r>
          <a:endParaRPr lang="fr-FR" sz="2200" b="1" dirty="0"/>
        </a:p>
      </dgm:t>
    </dgm:pt>
    <dgm:pt modelId="{04B187A2-EF12-4406-BCAC-B399B36C6B1C}" type="sibTrans" cxnId="{158196A7-8C61-459D-96E8-12752E91DCE2}">
      <dgm:prSet/>
      <dgm:spPr/>
      <dgm:t>
        <a:bodyPr/>
        <a:lstStyle/>
        <a:p>
          <a:endParaRPr lang="fr-FR" sz="2200" b="1"/>
        </a:p>
      </dgm:t>
    </dgm:pt>
    <dgm:pt modelId="{0C4B48B5-5F39-41A0-BC80-243058F7F2B3}" type="parTrans" cxnId="{158196A7-8C61-459D-96E8-12752E91DCE2}">
      <dgm:prSet/>
      <dgm:spPr/>
      <dgm:t>
        <a:bodyPr/>
        <a:lstStyle/>
        <a:p>
          <a:endParaRPr lang="fr-FR" sz="2200" b="1"/>
        </a:p>
      </dgm:t>
    </dgm:pt>
    <dgm:pt modelId="{73B16254-8E07-4873-A481-62AFE7D216A7}" type="pres">
      <dgm:prSet presAssocID="{C9748E5A-CCE6-426F-914B-704470388249}" presName="Name0" presStyleCnt="0">
        <dgm:presLayoutVars>
          <dgm:dir/>
          <dgm:resizeHandles val="exact"/>
        </dgm:presLayoutVars>
      </dgm:prSet>
      <dgm:spPr/>
      <dgm:t>
        <a:bodyPr/>
        <a:lstStyle/>
        <a:p>
          <a:endParaRPr lang="fr-FR"/>
        </a:p>
      </dgm:t>
    </dgm:pt>
    <dgm:pt modelId="{60023F6B-F0E6-467C-A9DD-A58EB7A8F6E6}" type="pres">
      <dgm:prSet presAssocID="{9A673BF2-46CE-4395-B054-565C729BC172}" presName="node" presStyleLbl="node1" presStyleIdx="0" presStyleCnt="3" custScaleX="145425">
        <dgm:presLayoutVars>
          <dgm:bulletEnabled val="1"/>
        </dgm:presLayoutVars>
      </dgm:prSet>
      <dgm:spPr/>
      <dgm:t>
        <a:bodyPr/>
        <a:lstStyle/>
        <a:p>
          <a:endParaRPr lang="fr-FR"/>
        </a:p>
      </dgm:t>
    </dgm:pt>
    <dgm:pt modelId="{B922260C-A830-4616-BCC1-DA9477145B1B}" type="pres">
      <dgm:prSet presAssocID="{3CBE9BB9-6DDF-4547-AD33-224314338516}" presName="sibTrans" presStyleLbl="sibTrans2D1" presStyleIdx="0" presStyleCnt="2"/>
      <dgm:spPr/>
      <dgm:t>
        <a:bodyPr/>
        <a:lstStyle/>
        <a:p>
          <a:endParaRPr lang="fr-FR"/>
        </a:p>
      </dgm:t>
    </dgm:pt>
    <dgm:pt modelId="{49565D00-9971-492F-886B-7C6115B55524}" type="pres">
      <dgm:prSet presAssocID="{3CBE9BB9-6DDF-4547-AD33-224314338516}" presName="connectorText" presStyleLbl="sibTrans2D1" presStyleIdx="0" presStyleCnt="2"/>
      <dgm:spPr/>
      <dgm:t>
        <a:bodyPr/>
        <a:lstStyle/>
        <a:p>
          <a:endParaRPr lang="fr-FR"/>
        </a:p>
      </dgm:t>
    </dgm:pt>
    <dgm:pt modelId="{07D92391-2EF7-4A01-AA37-E2A1A85A159C}" type="pres">
      <dgm:prSet presAssocID="{4D224CD3-E245-4B0B-BDCF-A76F2C60A158}" presName="node" presStyleLbl="node1" presStyleIdx="1" presStyleCnt="3" custScaleX="135160" custLinFactNeighborX="-1965">
        <dgm:presLayoutVars>
          <dgm:bulletEnabled val="1"/>
        </dgm:presLayoutVars>
      </dgm:prSet>
      <dgm:spPr/>
      <dgm:t>
        <a:bodyPr/>
        <a:lstStyle/>
        <a:p>
          <a:endParaRPr lang="fr-FR"/>
        </a:p>
      </dgm:t>
    </dgm:pt>
    <dgm:pt modelId="{22AE5116-017E-4614-AE07-767BA5349DA0}" type="pres">
      <dgm:prSet presAssocID="{B3E31280-F2E3-4E00-9008-299EB001D5C8}" presName="sibTrans" presStyleLbl="sibTrans2D1" presStyleIdx="1" presStyleCnt="2"/>
      <dgm:spPr/>
      <dgm:t>
        <a:bodyPr/>
        <a:lstStyle/>
        <a:p>
          <a:endParaRPr lang="fr-FR"/>
        </a:p>
      </dgm:t>
    </dgm:pt>
    <dgm:pt modelId="{FC45605D-AB42-4B8D-B9D1-E0F6609D0C5F}" type="pres">
      <dgm:prSet presAssocID="{B3E31280-F2E3-4E00-9008-299EB001D5C8}" presName="connectorText" presStyleLbl="sibTrans2D1" presStyleIdx="1" presStyleCnt="2"/>
      <dgm:spPr/>
      <dgm:t>
        <a:bodyPr/>
        <a:lstStyle/>
        <a:p>
          <a:endParaRPr lang="fr-FR"/>
        </a:p>
      </dgm:t>
    </dgm:pt>
    <dgm:pt modelId="{0A258DE5-D21E-4B5D-95B5-618E647AD453}" type="pres">
      <dgm:prSet presAssocID="{C3AEE6EB-0258-4A1E-B156-7F1EC080EAB9}" presName="node" presStyleLbl="node1" presStyleIdx="2" presStyleCnt="3" custScaleX="113462" custLinFactX="44608" custLinFactNeighborX="100000">
        <dgm:presLayoutVars>
          <dgm:bulletEnabled val="1"/>
        </dgm:presLayoutVars>
      </dgm:prSet>
      <dgm:spPr/>
      <dgm:t>
        <a:bodyPr/>
        <a:lstStyle/>
        <a:p>
          <a:endParaRPr lang="fr-FR"/>
        </a:p>
      </dgm:t>
    </dgm:pt>
  </dgm:ptLst>
  <dgm:cxnLst>
    <dgm:cxn modelId="{29EF55C0-6F55-482E-97F2-629B0BB75153}" type="presOf" srcId="{4D224CD3-E245-4B0B-BDCF-A76F2C60A158}" destId="{07D92391-2EF7-4A01-AA37-E2A1A85A159C}" srcOrd="0" destOrd="0" presId="urn:microsoft.com/office/officeart/2005/8/layout/process1"/>
    <dgm:cxn modelId="{08623AB5-3303-48D2-B8A7-B1B262773C31}" type="presOf" srcId="{9A673BF2-46CE-4395-B054-565C729BC172}" destId="{60023F6B-F0E6-467C-A9DD-A58EB7A8F6E6}" srcOrd="0" destOrd="0" presId="urn:microsoft.com/office/officeart/2005/8/layout/process1"/>
    <dgm:cxn modelId="{2A0BFCB6-CD8A-4A88-BE51-D1065F20A322}" type="presOf" srcId="{C9748E5A-CCE6-426F-914B-704470388249}" destId="{73B16254-8E07-4873-A481-62AFE7D216A7}" srcOrd="0" destOrd="0" presId="urn:microsoft.com/office/officeart/2005/8/layout/process1"/>
    <dgm:cxn modelId="{E7F7097F-C56D-4DA4-B094-622DFF6F7098}" srcId="{C9748E5A-CCE6-426F-914B-704470388249}" destId="{4D224CD3-E245-4B0B-BDCF-A76F2C60A158}" srcOrd="1" destOrd="0" parTransId="{FD83D4E0-7AF8-4598-B432-26B783D69D8F}" sibTransId="{B3E31280-F2E3-4E00-9008-299EB001D5C8}"/>
    <dgm:cxn modelId="{E1B5AE2C-11D0-4CCE-8731-2C0CD380D956}" type="presOf" srcId="{C3AEE6EB-0258-4A1E-B156-7F1EC080EAB9}" destId="{0A258DE5-D21E-4B5D-95B5-618E647AD453}" srcOrd="0" destOrd="0" presId="urn:microsoft.com/office/officeart/2005/8/layout/process1"/>
    <dgm:cxn modelId="{81411040-F974-44D1-81C7-335253CFB9A7}" type="presOf" srcId="{3CBE9BB9-6DDF-4547-AD33-224314338516}" destId="{B922260C-A830-4616-BCC1-DA9477145B1B}" srcOrd="0" destOrd="0" presId="urn:microsoft.com/office/officeart/2005/8/layout/process1"/>
    <dgm:cxn modelId="{84F5A818-F609-4C5B-9412-556AADCC5383}" srcId="{C9748E5A-CCE6-426F-914B-704470388249}" destId="{9A673BF2-46CE-4395-B054-565C729BC172}" srcOrd="0" destOrd="0" parTransId="{A117455E-ED0C-4C5A-A9F6-6F9EFFDDB13D}" sibTransId="{3CBE9BB9-6DDF-4547-AD33-224314338516}"/>
    <dgm:cxn modelId="{27A9DA7E-9FFE-4934-B752-20D74E27475D}" type="presOf" srcId="{B3E31280-F2E3-4E00-9008-299EB001D5C8}" destId="{FC45605D-AB42-4B8D-B9D1-E0F6609D0C5F}" srcOrd="1" destOrd="0" presId="urn:microsoft.com/office/officeart/2005/8/layout/process1"/>
    <dgm:cxn modelId="{6833C742-A28C-41FE-93F2-74D8056E200F}" type="presOf" srcId="{3CBE9BB9-6DDF-4547-AD33-224314338516}" destId="{49565D00-9971-492F-886B-7C6115B55524}" srcOrd="1" destOrd="0" presId="urn:microsoft.com/office/officeart/2005/8/layout/process1"/>
    <dgm:cxn modelId="{6D106706-4121-402E-B8B2-8AC03868624D}" type="presOf" srcId="{B3E31280-F2E3-4E00-9008-299EB001D5C8}" destId="{22AE5116-017E-4614-AE07-767BA5349DA0}" srcOrd="0" destOrd="0" presId="urn:microsoft.com/office/officeart/2005/8/layout/process1"/>
    <dgm:cxn modelId="{158196A7-8C61-459D-96E8-12752E91DCE2}" srcId="{C9748E5A-CCE6-426F-914B-704470388249}" destId="{C3AEE6EB-0258-4A1E-B156-7F1EC080EAB9}" srcOrd="2" destOrd="0" parTransId="{0C4B48B5-5F39-41A0-BC80-243058F7F2B3}" sibTransId="{04B187A2-EF12-4406-BCAC-B399B36C6B1C}"/>
    <dgm:cxn modelId="{769B8CB4-D863-4515-88C6-A27DD8EEC473}" type="presParOf" srcId="{73B16254-8E07-4873-A481-62AFE7D216A7}" destId="{60023F6B-F0E6-467C-A9DD-A58EB7A8F6E6}" srcOrd="0" destOrd="0" presId="urn:microsoft.com/office/officeart/2005/8/layout/process1"/>
    <dgm:cxn modelId="{5B37E04B-DD4B-4BCB-86F4-2D173FDDC66E}" type="presParOf" srcId="{73B16254-8E07-4873-A481-62AFE7D216A7}" destId="{B922260C-A830-4616-BCC1-DA9477145B1B}" srcOrd="1" destOrd="0" presId="urn:microsoft.com/office/officeart/2005/8/layout/process1"/>
    <dgm:cxn modelId="{45F7917A-1EB6-4D25-AE7B-8312D873F901}" type="presParOf" srcId="{B922260C-A830-4616-BCC1-DA9477145B1B}" destId="{49565D00-9971-492F-886B-7C6115B55524}" srcOrd="0" destOrd="0" presId="urn:microsoft.com/office/officeart/2005/8/layout/process1"/>
    <dgm:cxn modelId="{A63CB654-453E-439B-8452-05D42FA3DF4E}" type="presParOf" srcId="{73B16254-8E07-4873-A481-62AFE7D216A7}" destId="{07D92391-2EF7-4A01-AA37-E2A1A85A159C}" srcOrd="2" destOrd="0" presId="urn:microsoft.com/office/officeart/2005/8/layout/process1"/>
    <dgm:cxn modelId="{2B5C3CF5-2351-4248-86A6-759B4D7B9D1C}" type="presParOf" srcId="{73B16254-8E07-4873-A481-62AFE7D216A7}" destId="{22AE5116-017E-4614-AE07-767BA5349DA0}" srcOrd="3" destOrd="0" presId="urn:microsoft.com/office/officeart/2005/8/layout/process1"/>
    <dgm:cxn modelId="{F15D9D64-A586-4EC8-96F9-B7EF4E356D42}" type="presParOf" srcId="{22AE5116-017E-4614-AE07-767BA5349DA0}" destId="{FC45605D-AB42-4B8D-B9D1-E0F6609D0C5F}" srcOrd="0" destOrd="0" presId="urn:microsoft.com/office/officeart/2005/8/layout/process1"/>
    <dgm:cxn modelId="{0C09E0F0-25A2-4710-B30B-161DD081A31E}" type="presParOf" srcId="{73B16254-8E07-4873-A481-62AFE7D216A7}" destId="{0A258DE5-D21E-4B5D-95B5-618E647AD453}" srcOrd="4"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C9748E5A-CCE6-426F-914B-704470388249}" type="doc">
      <dgm:prSet loTypeId="urn:microsoft.com/office/officeart/2005/8/layout/process1" loCatId="process" qsTypeId="urn:microsoft.com/office/officeart/2005/8/quickstyle/3d3" qsCatId="3D" csTypeId="urn:microsoft.com/office/officeart/2005/8/colors/accent0_1" csCatId="mainScheme" phldr="1"/>
      <dgm:spPr/>
      <dgm:t>
        <a:bodyPr/>
        <a:lstStyle/>
        <a:p>
          <a:endParaRPr lang="fr-FR"/>
        </a:p>
      </dgm:t>
    </dgm:pt>
    <dgm:pt modelId="{9A673BF2-46CE-4395-B054-565C729BC172}">
      <dgm:prSet phldrT="[Texte]" custT="1"/>
      <dgm:spPr/>
      <dgm:t>
        <a:bodyPr/>
        <a:lstStyle/>
        <a:p>
          <a:r>
            <a:rPr lang="fr-FR" sz="2200" b="1" dirty="0" smtClean="0"/>
            <a:t>Transformation</a:t>
          </a:r>
          <a:endParaRPr lang="fr-FR" sz="2200" b="1" dirty="0"/>
        </a:p>
      </dgm:t>
    </dgm:pt>
    <dgm:pt modelId="{A117455E-ED0C-4C5A-A9F6-6F9EFFDDB13D}" type="parTrans" cxnId="{84F5A818-F609-4C5B-9412-556AADCC5383}">
      <dgm:prSet/>
      <dgm:spPr/>
      <dgm:t>
        <a:bodyPr/>
        <a:lstStyle/>
        <a:p>
          <a:endParaRPr lang="fr-FR" sz="2200" b="1"/>
        </a:p>
      </dgm:t>
    </dgm:pt>
    <dgm:pt modelId="{3CBE9BB9-6DDF-4547-AD33-224314338516}" type="sibTrans" cxnId="{84F5A818-F609-4C5B-9412-556AADCC5383}">
      <dgm:prSet/>
      <dgm:spPr/>
      <dgm:t>
        <a:bodyPr/>
        <a:lstStyle/>
        <a:p>
          <a:endParaRPr lang="fr-FR" sz="2200" b="1"/>
        </a:p>
      </dgm:t>
    </dgm:pt>
    <dgm:pt modelId="{4D224CD3-E245-4B0B-BDCF-A76F2C60A158}">
      <dgm:prSet phldrT="[Texte]" custT="1"/>
      <dgm:spPr/>
      <dgm:t>
        <a:bodyPr/>
        <a:lstStyle/>
        <a:p>
          <a:r>
            <a:rPr lang="fr-FR" sz="2200" b="1" dirty="0" smtClean="0"/>
            <a:t>Quantification</a:t>
          </a:r>
          <a:endParaRPr lang="fr-FR" sz="2200" b="1" dirty="0"/>
        </a:p>
      </dgm:t>
    </dgm:pt>
    <dgm:pt modelId="{B3E31280-F2E3-4E00-9008-299EB001D5C8}" type="sibTrans" cxnId="{E7F7097F-C56D-4DA4-B094-622DFF6F7098}">
      <dgm:prSet/>
      <dgm:spPr/>
      <dgm:t>
        <a:bodyPr/>
        <a:lstStyle/>
        <a:p>
          <a:endParaRPr lang="fr-FR" sz="2200" b="1"/>
        </a:p>
      </dgm:t>
    </dgm:pt>
    <dgm:pt modelId="{FD83D4E0-7AF8-4598-B432-26B783D69D8F}" type="parTrans" cxnId="{E7F7097F-C56D-4DA4-B094-622DFF6F7098}">
      <dgm:prSet/>
      <dgm:spPr/>
      <dgm:t>
        <a:bodyPr/>
        <a:lstStyle/>
        <a:p>
          <a:endParaRPr lang="fr-FR" sz="2200" b="1"/>
        </a:p>
      </dgm:t>
    </dgm:pt>
    <dgm:pt modelId="{C3AEE6EB-0258-4A1E-B156-7F1EC080EAB9}">
      <dgm:prSet phldrT="[Texte]" custT="1"/>
      <dgm:spPr/>
      <dgm:t>
        <a:bodyPr/>
        <a:lstStyle/>
        <a:p>
          <a:r>
            <a:rPr lang="fr-FR" sz="2200" b="1" dirty="0" smtClean="0"/>
            <a:t>Codage entropique</a:t>
          </a:r>
          <a:endParaRPr lang="fr-FR" sz="2200" b="1" dirty="0"/>
        </a:p>
      </dgm:t>
    </dgm:pt>
    <dgm:pt modelId="{04B187A2-EF12-4406-BCAC-B399B36C6B1C}" type="sibTrans" cxnId="{158196A7-8C61-459D-96E8-12752E91DCE2}">
      <dgm:prSet/>
      <dgm:spPr/>
      <dgm:t>
        <a:bodyPr/>
        <a:lstStyle/>
        <a:p>
          <a:endParaRPr lang="fr-FR" sz="2200" b="1"/>
        </a:p>
      </dgm:t>
    </dgm:pt>
    <dgm:pt modelId="{0C4B48B5-5F39-41A0-BC80-243058F7F2B3}" type="parTrans" cxnId="{158196A7-8C61-459D-96E8-12752E91DCE2}">
      <dgm:prSet/>
      <dgm:spPr/>
      <dgm:t>
        <a:bodyPr/>
        <a:lstStyle/>
        <a:p>
          <a:endParaRPr lang="fr-FR" sz="2200" b="1"/>
        </a:p>
      </dgm:t>
    </dgm:pt>
    <dgm:pt modelId="{73B16254-8E07-4873-A481-62AFE7D216A7}" type="pres">
      <dgm:prSet presAssocID="{C9748E5A-CCE6-426F-914B-704470388249}" presName="Name0" presStyleCnt="0">
        <dgm:presLayoutVars>
          <dgm:dir/>
          <dgm:resizeHandles val="exact"/>
        </dgm:presLayoutVars>
      </dgm:prSet>
      <dgm:spPr/>
      <dgm:t>
        <a:bodyPr/>
        <a:lstStyle/>
        <a:p>
          <a:endParaRPr lang="fr-FR"/>
        </a:p>
      </dgm:t>
    </dgm:pt>
    <dgm:pt modelId="{60023F6B-F0E6-467C-A9DD-A58EB7A8F6E6}" type="pres">
      <dgm:prSet presAssocID="{9A673BF2-46CE-4395-B054-565C729BC172}" presName="node" presStyleLbl="node1" presStyleIdx="0" presStyleCnt="3" custScaleX="145425">
        <dgm:presLayoutVars>
          <dgm:bulletEnabled val="1"/>
        </dgm:presLayoutVars>
      </dgm:prSet>
      <dgm:spPr/>
      <dgm:t>
        <a:bodyPr/>
        <a:lstStyle/>
        <a:p>
          <a:endParaRPr lang="fr-FR"/>
        </a:p>
      </dgm:t>
    </dgm:pt>
    <dgm:pt modelId="{B922260C-A830-4616-BCC1-DA9477145B1B}" type="pres">
      <dgm:prSet presAssocID="{3CBE9BB9-6DDF-4547-AD33-224314338516}" presName="sibTrans" presStyleLbl="sibTrans2D1" presStyleIdx="0" presStyleCnt="2"/>
      <dgm:spPr/>
      <dgm:t>
        <a:bodyPr/>
        <a:lstStyle/>
        <a:p>
          <a:endParaRPr lang="fr-FR"/>
        </a:p>
      </dgm:t>
    </dgm:pt>
    <dgm:pt modelId="{49565D00-9971-492F-886B-7C6115B55524}" type="pres">
      <dgm:prSet presAssocID="{3CBE9BB9-6DDF-4547-AD33-224314338516}" presName="connectorText" presStyleLbl="sibTrans2D1" presStyleIdx="0" presStyleCnt="2"/>
      <dgm:spPr/>
      <dgm:t>
        <a:bodyPr/>
        <a:lstStyle/>
        <a:p>
          <a:endParaRPr lang="fr-FR"/>
        </a:p>
      </dgm:t>
    </dgm:pt>
    <dgm:pt modelId="{07D92391-2EF7-4A01-AA37-E2A1A85A159C}" type="pres">
      <dgm:prSet presAssocID="{4D224CD3-E245-4B0B-BDCF-A76F2C60A158}" presName="node" presStyleLbl="node1" presStyleIdx="1" presStyleCnt="3" custScaleX="135160" custLinFactNeighborX="-1965" custLinFactNeighborY="-7546">
        <dgm:presLayoutVars>
          <dgm:bulletEnabled val="1"/>
        </dgm:presLayoutVars>
      </dgm:prSet>
      <dgm:spPr/>
      <dgm:t>
        <a:bodyPr/>
        <a:lstStyle/>
        <a:p>
          <a:endParaRPr lang="fr-FR"/>
        </a:p>
      </dgm:t>
    </dgm:pt>
    <dgm:pt modelId="{22AE5116-017E-4614-AE07-767BA5349DA0}" type="pres">
      <dgm:prSet presAssocID="{B3E31280-F2E3-4E00-9008-299EB001D5C8}" presName="sibTrans" presStyleLbl="sibTrans2D1" presStyleIdx="1" presStyleCnt="2"/>
      <dgm:spPr/>
      <dgm:t>
        <a:bodyPr/>
        <a:lstStyle/>
        <a:p>
          <a:endParaRPr lang="fr-FR"/>
        </a:p>
      </dgm:t>
    </dgm:pt>
    <dgm:pt modelId="{FC45605D-AB42-4B8D-B9D1-E0F6609D0C5F}" type="pres">
      <dgm:prSet presAssocID="{B3E31280-F2E3-4E00-9008-299EB001D5C8}" presName="connectorText" presStyleLbl="sibTrans2D1" presStyleIdx="1" presStyleCnt="2"/>
      <dgm:spPr/>
      <dgm:t>
        <a:bodyPr/>
        <a:lstStyle/>
        <a:p>
          <a:endParaRPr lang="fr-FR"/>
        </a:p>
      </dgm:t>
    </dgm:pt>
    <dgm:pt modelId="{0A258DE5-D21E-4B5D-95B5-618E647AD453}" type="pres">
      <dgm:prSet presAssocID="{C3AEE6EB-0258-4A1E-B156-7F1EC080EAB9}" presName="node" presStyleLbl="node1" presStyleIdx="2" presStyleCnt="3" custScaleX="113462" custLinFactX="44608" custLinFactNeighborX="100000">
        <dgm:presLayoutVars>
          <dgm:bulletEnabled val="1"/>
        </dgm:presLayoutVars>
      </dgm:prSet>
      <dgm:spPr/>
      <dgm:t>
        <a:bodyPr/>
        <a:lstStyle/>
        <a:p>
          <a:endParaRPr lang="fr-FR"/>
        </a:p>
      </dgm:t>
    </dgm:pt>
  </dgm:ptLst>
  <dgm:cxnLst>
    <dgm:cxn modelId="{2F5798CE-49C0-4588-8AA9-40B7B7CAD22F}" type="presOf" srcId="{C9748E5A-CCE6-426F-914B-704470388249}" destId="{73B16254-8E07-4873-A481-62AFE7D216A7}" srcOrd="0" destOrd="0" presId="urn:microsoft.com/office/officeart/2005/8/layout/process1"/>
    <dgm:cxn modelId="{D75DE78D-4336-4FAA-98CC-2B055B9DE7B6}" type="presOf" srcId="{4D224CD3-E245-4B0B-BDCF-A76F2C60A158}" destId="{07D92391-2EF7-4A01-AA37-E2A1A85A159C}" srcOrd="0" destOrd="0" presId="urn:microsoft.com/office/officeart/2005/8/layout/process1"/>
    <dgm:cxn modelId="{A774E8AA-D888-4EFB-A551-05198585BDA7}" type="presOf" srcId="{3CBE9BB9-6DDF-4547-AD33-224314338516}" destId="{B922260C-A830-4616-BCC1-DA9477145B1B}" srcOrd="0" destOrd="0" presId="urn:microsoft.com/office/officeart/2005/8/layout/process1"/>
    <dgm:cxn modelId="{DB745BB4-AE4B-4D6C-AFC6-44A9EECAD051}" type="presOf" srcId="{B3E31280-F2E3-4E00-9008-299EB001D5C8}" destId="{FC45605D-AB42-4B8D-B9D1-E0F6609D0C5F}" srcOrd="1" destOrd="0" presId="urn:microsoft.com/office/officeart/2005/8/layout/process1"/>
    <dgm:cxn modelId="{47057766-81E2-4243-95FF-30D2C4704BF0}" type="presOf" srcId="{9A673BF2-46CE-4395-B054-565C729BC172}" destId="{60023F6B-F0E6-467C-A9DD-A58EB7A8F6E6}" srcOrd="0" destOrd="0" presId="urn:microsoft.com/office/officeart/2005/8/layout/process1"/>
    <dgm:cxn modelId="{E7F7097F-C56D-4DA4-B094-622DFF6F7098}" srcId="{C9748E5A-CCE6-426F-914B-704470388249}" destId="{4D224CD3-E245-4B0B-BDCF-A76F2C60A158}" srcOrd="1" destOrd="0" parTransId="{FD83D4E0-7AF8-4598-B432-26B783D69D8F}" sibTransId="{B3E31280-F2E3-4E00-9008-299EB001D5C8}"/>
    <dgm:cxn modelId="{0E91A137-D9BE-4AF4-95DC-BECE7FB521A7}" type="presOf" srcId="{C3AEE6EB-0258-4A1E-B156-7F1EC080EAB9}" destId="{0A258DE5-D21E-4B5D-95B5-618E647AD453}" srcOrd="0" destOrd="0" presId="urn:microsoft.com/office/officeart/2005/8/layout/process1"/>
    <dgm:cxn modelId="{84F5A818-F609-4C5B-9412-556AADCC5383}" srcId="{C9748E5A-CCE6-426F-914B-704470388249}" destId="{9A673BF2-46CE-4395-B054-565C729BC172}" srcOrd="0" destOrd="0" parTransId="{A117455E-ED0C-4C5A-A9F6-6F9EFFDDB13D}" sibTransId="{3CBE9BB9-6DDF-4547-AD33-224314338516}"/>
    <dgm:cxn modelId="{2336C798-A411-48B3-934A-F0AA34CD2DD3}" type="presOf" srcId="{B3E31280-F2E3-4E00-9008-299EB001D5C8}" destId="{22AE5116-017E-4614-AE07-767BA5349DA0}" srcOrd="0" destOrd="0" presId="urn:microsoft.com/office/officeart/2005/8/layout/process1"/>
    <dgm:cxn modelId="{158196A7-8C61-459D-96E8-12752E91DCE2}" srcId="{C9748E5A-CCE6-426F-914B-704470388249}" destId="{C3AEE6EB-0258-4A1E-B156-7F1EC080EAB9}" srcOrd="2" destOrd="0" parTransId="{0C4B48B5-5F39-41A0-BC80-243058F7F2B3}" sibTransId="{04B187A2-EF12-4406-BCAC-B399B36C6B1C}"/>
    <dgm:cxn modelId="{7B1D99BE-B26B-4DD7-88DB-E787F39A7393}" type="presOf" srcId="{3CBE9BB9-6DDF-4547-AD33-224314338516}" destId="{49565D00-9971-492F-886B-7C6115B55524}" srcOrd="1" destOrd="0" presId="urn:microsoft.com/office/officeart/2005/8/layout/process1"/>
    <dgm:cxn modelId="{02C751CC-A148-49C0-8436-596DAB831754}" type="presParOf" srcId="{73B16254-8E07-4873-A481-62AFE7D216A7}" destId="{60023F6B-F0E6-467C-A9DD-A58EB7A8F6E6}" srcOrd="0" destOrd="0" presId="urn:microsoft.com/office/officeart/2005/8/layout/process1"/>
    <dgm:cxn modelId="{ADF5E859-3B5C-439E-BED2-15E2ACB59F6C}" type="presParOf" srcId="{73B16254-8E07-4873-A481-62AFE7D216A7}" destId="{B922260C-A830-4616-BCC1-DA9477145B1B}" srcOrd="1" destOrd="0" presId="urn:microsoft.com/office/officeart/2005/8/layout/process1"/>
    <dgm:cxn modelId="{3A81692C-0724-4F17-8581-C0C089588A76}" type="presParOf" srcId="{B922260C-A830-4616-BCC1-DA9477145B1B}" destId="{49565D00-9971-492F-886B-7C6115B55524}" srcOrd="0" destOrd="0" presId="urn:microsoft.com/office/officeart/2005/8/layout/process1"/>
    <dgm:cxn modelId="{5659FC45-D892-4C8C-8795-3801EFF1273D}" type="presParOf" srcId="{73B16254-8E07-4873-A481-62AFE7D216A7}" destId="{07D92391-2EF7-4A01-AA37-E2A1A85A159C}" srcOrd="2" destOrd="0" presId="urn:microsoft.com/office/officeart/2005/8/layout/process1"/>
    <dgm:cxn modelId="{9A545B7D-D2DD-44D6-B96A-F788D6B31575}" type="presParOf" srcId="{73B16254-8E07-4873-A481-62AFE7D216A7}" destId="{22AE5116-017E-4614-AE07-767BA5349DA0}" srcOrd="3" destOrd="0" presId="urn:microsoft.com/office/officeart/2005/8/layout/process1"/>
    <dgm:cxn modelId="{287CF686-C21B-4F00-9E28-37DA7CBDA81E}" type="presParOf" srcId="{22AE5116-017E-4614-AE07-767BA5349DA0}" destId="{FC45605D-AB42-4B8D-B9D1-E0F6609D0C5F}" srcOrd="0" destOrd="0" presId="urn:microsoft.com/office/officeart/2005/8/layout/process1"/>
    <dgm:cxn modelId="{6ABF7062-5E0D-4735-9002-E765CF9E6D6E}" type="presParOf" srcId="{73B16254-8E07-4873-A481-62AFE7D216A7}" destId="{0A258DE5-D21E-4B5D-95B5-618E647AD453}" srcOrd="4"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61.wmf"/><Relationship Id="rId1" Type="http://schemas.openxmlformats.org/officeDocument/2006/relationships/image" Target="../media/image57.wmf"/><Relationship Id="rId4"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 Id="rId9" Type="http://schemas.openxmlformats.org/officeDocument/2006/relationships/image" Target="../media/image1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6.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6.wmf"/><Relationship Id="rId1" Type="http://schemas.openxmlformats.org/officeDocument/2006/relationships/image" Target="../media/image32.wmf"/><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26.wmf"/><Relationship Id="rId1" Type="http://schemas.openxmlformats.org/officeDocument/2006/relationships/image" Target="../media/image38.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9"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E37F1F4B-B19D-4460-BE11-8FCBDC7B259B}" type="slidenum">
              <a:rPr lang="en-US"/>
              <a:pPr/>
              <a:t>‹N°›</a:t>
            </a:fld>
            <a:endParaRPr lang="en-US"/>
          </a:p>
        </p:txBody>
      </p:sp>
    </p:spTree>
    <p:extLst>
      <p:ext uri="{BB962C8B-B14F-4D97-AF65-F5344CB8AC3E}">
        <p14:creationId xmlns:p14="http://schemas.microsoft.com/office/powerpoint/2010/main" xmlns="" val="1886876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B5CB2E61-DD68-482C-9912-855312ACBC39}" type="slidenum">
              <a:rPr lang="fr-FR" smtClean="0">
                <a:latin typeface="Arial" pitchFamily="34" charset="0"/>
              </a:rPr>
              <a:pPr/>
              <a:t>3</a:t>
            </a:fld>
            <a:endParaRPr lang="fr-FR" smtClean="0">
              <a:latin typeface="Arial" pitchFamily="34" charset="0"/>
            </a:endParaRPr>
          </a:p>
        </p:txBody>
      </p:sp>
      <p:sp>
        <p:nvSpPr>
          <p:cNvPr id="225283" name="Rectangle 2"/>
          <p:cNvSpPr>
            <a:spLocks noGrp="1" noRot="1" noChangeAspect="1" noChangeArrowheads="1" noTextEdit="1"/>
          </p:cNvSpPr>
          <p:nvPr>
            <p:ph type="sldImg"/>
          </p:nvPr>
        </p:nvSpPr>
        <p:spPr>
          <a:xfrm>
            <a:off x="1298575" y="801688"/>
            <a:ext cx="4262438" cy="3195637"/>
          </a:xfrm>
          <a:ln w="12700" cap="flat">
            <a:solidFill>
              <a:schemeClr val="tx1"/>
            </a:solidFill>
          </a:ln>
        </p:spPr>
      </p:sp>
      <p:sp>
        <p:nvSpPr>
          <p:cNvPr id="225284" name="Rectangle 3"/>
          <p:cNvSpPr>
            <a:spLocks noGrp="1" noChangeArrowheads="1"/>
          </p:cNvSpPr>
          <p:nvPr>
            <p:ph type="body" idx="1"/>
          </p:nvPr>
        </p:nvSpPr>
        <p:spPr>
          <a:xfrm>
            <a:off x="914400" y="4346575"/>
            <a:ext cx="5029200" cy="3848100"/>
          </a:xfrm>
          <a:noFill/>
          <a:ln/>
        </p:spPr>
        <p:txBody>
          <a:bodyPr lIns="92075" tIns="46038" rIns="92075" bIns="46038"/>
          <a:lstStyle/>
          <a:p>
            <a:pPr eaLnBrk="1" hangingPunct="1"/>
            <a:r>
              <a:rPr lang="en-US" smtClean="0">
                <a:latin typeface="Arial" pitchFamily="34" charset="0"/>
              </a:rPr>
              <a:t>Loss-Less compression produces exactly the same data out as went into the process, like over a telephone modem.</a:t>
            </a:r>
          </a:p>
          <a:p>
            <a:pPr eaLnBrk="1" hangingPunct="1"/>
            <a:r>
              <a:rPr lang="en-US" smtClean="0">
                <a:latin typeface="Arial" pitchFamily="34" charset="0"/>
              </a:rPr>
              <a:t>Lossy Compression allows changes to occur in the data such that subtle approximations are made to the images or sounds that the viewer will not be able to notice.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E0034-40CC-43F5-B0C7-B0AE967A9F21}" type="slidenum">
              <a:rPr lang="en-US"/>
              <a:pPr/>
              <a:t>31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897E0-3EED-4792-BE0B-E9C17A68AB9B}" type="slidenum">
              <a:rPr lang="en-US"/>
              <a:pPr/>
              <a:t>32</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F7354-7D12-41BA-A79C-FC9A5D452CC6}" type="slidenum">
              <a:rPr lang="en-US"/>
              <a:pPr/>
              <a:t>34</a:t>
            </a:fld>
            <a:endParaRPr lang="en-US"/>
          </a:p>
        </p:txBody>
      </p:sp>
      <p:sp>
        <p:nvSpPr>
          <p:cNvPr id="122882" name="Rectangle 2"/>
          <p:cNvSpPr>
            <a:spLocks noGrp="1" noRot="1" noChangeAspect="1" noChangeArrowheads="1" noTextEdit="1"/>
          </p:cNvSpPr>
          <p:nvPr>
            <p:ph type="sldImg"/>
          </p:nvPr>
        </p:nvSpPr>
        <p:spPr>
          <a:xfrm>
            <a:off x="1152525" y="687388"/>
            <a:ext cx="4560888" cy="3421062"/>
          </a:xfrm>
          <a:ln/>
        </p:spPr>
      </p:sp>
      <p:sp>
        <p:nvSpPr>
          <p:cNvPr id="122883" name="Rectangle 3"/>
          <p:cNvSpPr>
            <a:spLocks noGrp="1" noChangeArrowheads="1"/>
          </p:cNvSpPr>
          <p:nvPr>
            <p:ph type="body" idx="1"/>
          </p:nvPr>
        </p:nvSpPr>
        <p:spPr>
          <a:xfrm>
            <a:off x="914400" y="4343400"/>
            <a:ext cx="5029200" cy="4116388"/>
          </a:xfrm>
        </p:spPr>
        <p:txBody>
          <a:bodyPr/>
          <a:lstStyle/>
          <a:p>
            <a:r>
              <a:rPr lang="en-US"/>
              <a:t>Determinant and all eigenvalues have unit magnitude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F7D51-96A6-471E-94BC-8B20B28D9057}" type="slidenum">
              <a:rPr lang="en-US"/>
              <a:pPr/>
              <a:t>36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2121F-14B7-4B10-8352-2EEAD910B15E}" type="slidenum">
              <a:rPr lang="en-US"/>
              <a:pPr/>
              <a:t>37</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2121F-14B7-4B10-8352-2EEAD910B15E}" type="slidenum">
              <a:rPr lang="en-US"/>
              <a:pPr/>
              <a:t>38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2121F-14B7-4B10-8352-2EEAD910B15E}" type="slidenum">
              <a:rPr lang="en-US"/>
              <a:pPr/>
              <a:t>39</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FB16-A9E9-4B47-9231-276CE914DEF7}" type="slidenum">
              <a:rPr lang="en-US"/>
              <a:pPr/>
              <a:t>40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59171-5162-4FBF-9C63-DDFAB10F1415}" type="slidenum">
              <a:rPr lang="en-US"/>
              <a:pPr/>
              <a:t>41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CB490-E826-4ED9-A02F-2D3F84C7E833}" type="slidenum">
              <a:rPr lang="en-US"/>
              <a:pPr/>
              <a:t>42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DFT2 as two 1D-FFT: O(N</a:t>
            </a:r>
            <a:r>
              <a:rPr lang="en-US" baseline="30000"/>
              <a:t>2</a:t>
            </a:r>
            <a:r>
              <a:rPr lang="en-US">
                <a:latin typeface="cmsy10" pitchFamily="34" charset="0"/>
              </a:rPr>
              <a:t>¢</a:t>
            </a:r>
            <a:r>
              <a:rPr lang="en-US"/>
              <a:t>log</a:t>
            </a:r>
            <a:r>
              <a:rPr lang="en-US" baseline="-25000"/>
              <a:t>2</a:t>
            </a:r>
            <a:r>
              <a:rPr lang="en-US"/>
              <a:t>N)</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039465C7-D878-46E7-8946-6CB04C4D826A}" type="slidenum">
              <a:rPr lang="fr-FR" smtClean="0">
                <a:latin typeface="Arial" pitchFamily="34" charset="0"/>
              </a:rPr>
              <a:pPr/>
              <a:t>6</a:t>
            </a:fld>
            <a:endParaRPr lang="fr-FR" smtClean="0">
              <a:latin typeface="Arial" pitchFamily="34" charset="0"/>
            </a:endParaRPr>
          </a:p>
        </p:txBody>
      </p:sp>
      <p:sp>
        <p:nvSpPr>
          <p:cNvPr id="226307" name="Rectangle 2"/>
          <p:cNvSpPr>
            <a:spLocks noGrp="1" noRot="1" noChangeAspect="1" noChangeArrowheads="1" noTextEdit="1"/>
          </p:cNvSpPr>
          <p:nvPr>
            <p:ph type="sldImg"/>
          </p:nvPr>
        </p:nvSpPr>
        <p:spPr>
          <a:xfrm>
            <a:off x="1298575" y="801688"/>
            <a:ext cx="4262438" cy="3195637"/>
          </a:xfrm>
          <a:ln w="12700" cap="flat">
            <a:solidFill>
              <a:schemeClr val="tx1"/>
            </a:solidFill>
          </a:ln>
        </p:spPr>
      </p:sp>
      <p:sp>
        <p:nvSpPr>
          <p:cNvPr id="226308" name="Rectangle 3"/>
          <p:cNvSpPr>
            <a:spLocks noGrp="1" noChangeArrowheads="1"/>
          </p:cNvSpPr>
          <p:nvPr>
            <p:ph type="body" idx="1"/>
          </p:nvPr>
        </p:nvSpPr>
        <p:spPr>
          <a:xfrm>
            <a:off x="914400" y="4346575"/>
            <a:ext cx="5029200" cy="3848100"/>
          </a:xfrm>
          <a:noFill/>
          <a:ln/>
        </p:spPr>
        <p:txBody>
          <a:bodyPr lIns="92075" tIns="46038" rIns="92075" bIns="46038"/>
          <a:lstStyle/>
          <a:p>
            <a:pPr eaLnBrk="1" hangingPunct="1"/>
            <a:r>
              <a:rPr lang="en-US" smtClean="0">
                <a:latin typeface="Arial" pitchFamily="34" charset="0"/>
              </a:rPr>
              <a:t>Temporal Picture Differences rely on the premise that most of the background in pictures does not change from picture to picture, so why transmit it more than once.  A difference is calculated by subtraction and only the information that has changed is transmitted.</a:t>
            </a:r>
          </a:p>
          <a:p>
            <a:pPr eaLnBrk="1" hangingPunct="1"/>
            <a:r>
              <a:rPr lang="en-US" smtClean="0">
                <a:latin typeface="Arial" pitchFamily="34" charset="0"/>
              </a:rPr>
              <a:t>Run Length encoding exploits repeating sequences or data patterns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59E9E-7A45-4FEB-8FD6-5D0C18AA736C}" type="slidenum">
              <a:rPr lang="en-US"/>
              <a:pPr/>
              <a:t>43</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C72DF-C83C-414C-A58B-455CF80EB4DC}" type="slidenum">
              <a:rPr lang="en-US"/>
              <a:pPr/>
              <a:t>44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D3565-94C7-4038-B837-C01FAEB8A63A}" type="slidenum">
              <a:rPr lang="en-US"/>
              <a:pPr/>
              <a:t>45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2B68-14BA-4336-BF4C-BEC1469EE431}" type="slidenum">
              <a:rPr lang="en-US"/>
              <a:pPr/>
              <a:t>46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0BFD8-A80A-4B9E-BCC7-FAD1B3750BE3}" type="slidenum">
              <a:rPr lang="en-US"/>
              <a:pPr/>
              <a:t>47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614B1-0A67-4CA2-ACAF-40A72D4BB6D0}" type="slidenum">
              <a:rPr lang="en-US"/>
              <a:pPr/>
              <a:t>48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DA753-44AD-4CEF-89CA-699D7CE7C9BF}" type="slidenum">
              <a:rPr lang="en-US"/>
              <a:pPr/>
              <a:t>49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9AFFE-3888-4630-8DE1-AA1183444A23}" type="slidenum">
              <a:rPr lang="en-US"/>
              <a:pPr/>
              <a:t>50</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0DE3F-9BA9-4909-9904-DE1CA88040FA}" type="slidenum">
              <a:rPr lang="en-US"/>
              <a:pPr/>
              <a:t>51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A059E-6B93-479B-BE11-D91814F70F56}" type="slidenum">
              <a:rPr lang="en-US"/>
              <a:pPr/>
              <a:t>52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1C1136D-B94D-45D3-8D06-111AF3266EE0}" type="slidenum">
              <a:rPr lang="fr-FR" smtClean="0">
                <a:latin typeface="Arial" pitchFamily="34" charset="0"/>
              </a:rPr>
              <a:pPr/>
              <a:t>7</a:t>
            </a:fld>
            <a:endParaRPr lang="fr-FR" smtClean="0">
              <a:latin typeface="Arial" pitchFamily="34" charset="0"/>
            </a:endParaRPr>
          </a:p>
        </p:txBody>
      </p:sp>
      <p:sp>
        <p:nvSpPr>
          <p:cNvPr id="227331" name="Rectangle 2"/>
          <p:cNvSpPr>
            <a:spLocks noGrp="1" noRot="1" noChangeAspect="1" noChangeArrowheads="1" noTextEdit="1"/>
          </p:cNvSpPr>
          <p:nvPr>
            <p:ph type="sldImg"/>
          </p:nvPr>
        </p:nvSpPr>
        <p:spPr>
          <a:xfrm>
            <a:off x="1298575" y="801688"/>
            <a:ext cx="4262438" cy="3195637"/>
          </a:xfrm>
          <a:ln w="12700" cap="flat">
            <a:solidFill>
              <a:schemeClr val="tx1"/>
            </a:solidFill>
          </a:ln>
        </p:spPr>
      </p:sp>
      <p:sp>
        <p:nvSpPr>
          <p:cNvPr id="227332" name="Rectangle 3"/>
          <p:cNvSpPr>
            <a:spLocks noGrp="1" noChangeArrowheads="1"/>
          </p:cNvSpPr>
          <p:nvPr>
            <p:ph type="body" idx="1"/>
          </p:nvPr>
        </p:nvSpPr>
        <p:spPr>
          <a:xfrm>
            <a:off x="914400" y="4346575"/>
            <a:ext cx="5029200" cy="3848100"/>
          </a:xfrm>
          <a:noFill/>
          <a:ln/>
        </p:spPr>
        <p:txBody>
          <a:bodyPr lIns="92075" tIns="46038" rIns="92075" bIns="46038"/>
          <a:lstStyle/>
          <a:p>
            <a:pPr eaLnBrk="1" hangingPunct="1"/>
            <a:r>
              <a:rPr lang="en-US" smtClean="0">
                <a:latin typeface="Arial" pitchFamily="34" charset="0"/>
              </a:rPr>
              <a:t>Quantisation - A 8 or 16 bit signal may not need that level of resolution, 4 or 6 bits may suffice.  It might, however make things a bit more fuzzy.</a:t>
            </a:r>
          </a:p>
          <a:p>
            <a:pPr eaLnBrk="1" hangingPunct="1"/>
            <a:r>
              <a:rPr lang="en-US" smtClean="0">
                <a:latin typeface="Arial" pitchFamily="34" charset="0"/>
              </a:rPr>
              <a:t>Motion Vectors - is a technique where common pixel blocks are identified from picture to picture and their movement transmitted, instead or retransmitting all the information for the blocks.  Eg a hand moving, the pixel blocks displaying the hand are identified and the information transmitted that it they moved X pixels in direction Y.  The main problem with this technique is the high level of processor power needed to carry out a pixel block search and match.</a:t>
            </a:r>
          </a:p>
          <a:p>
            <a:pPr eaLnBrk="1" hangingPunct="1"/>
            <a:r>
              <a:rPr lang="en-US" smtClean="0">
                <a:latin typeface="Arial" pitchFamily="34" charset="0"/>
              </a:rPr>
              <a:t>Prediction &amp; Interpolation use averaging to determine data between known points without having to transmit it.</a:t>
            </a:r>
          </a:p>
          <a:p>
            <a:pPr eaLnBrk="1" hangingPunct="1"/>
            <a:r>
              <a:rPr lang="en-US" smtClean="0">
                <a:latin typeface="Arial" pitchFamily="34" charset="0"/>
              </a:rPr>
              <a:t>DCT is used by MPEG-2 along with Differencing, Motion Vectors, Prediction and Interpolation.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DE8D6-D58D-47B2-A7D7-58DA8E90B3B5}" type="slidenum">
              <a:rPr lang="en-US"/>
              <a:pPr/>
              <a:t>53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AC79D-74CA-41C6-BBF3-B8F2A17E366D}" type="slidenum">
              <a:rPr lang="en-US"/>
              <a:pPr/>
              <a:t>54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6CE56-8E04-46A2-9769-3C4777A8503A}" type="slidenum">
              <a:rPr lang="en-US"/>
              <a:pPr/>
              <a:t>55</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825-B3B3-4008-B8CD-CC3BE3CBF4E7}" type="slidenum">
              <a:rPr lang="en-US"/>
              <a:pPr/>
              <a:t>96</a:t>
            </a:fld>
            <a:endParaRPr lang="en-US"/>
          </a:p>
        </p:txBody>
      </p:sp>
      <p:sp>
        <p:nvSpPr>
          <p:cNvPr id="152578" name="Rectangle 2"/>
          <p:cNvSpPr>
            <a:spLocks noGrp="1" noRot="1" noChangeAspect="1" noChangeArrowheads="1" noTextEdit="1"/>
          </p:cNvSpPr>
          <p:nvPr>
            <p:ph type="sldImg"/>
          </p:nvPr>
        </p:nvSpPr>
        <p:spPr>
          <a:xfrm>
            <a:off x="1152525" y="687388"/>
            <a:ext cx="4560888" cy="3421062"/>
          </a:xfrm>
          <a:ln/>
        </p:spPr>
      </p:sp>
      <p:sp>
        <p:nvSpPr>
          <p:cNvPr id="152579" name="Rectangle 3"/>
          <p:cNvSpPr>
            <a:spLocks noGrp="1" noChangeArrowheads="1"/>
          </p:cNvSpPr>
          <p:nvPr>
            <p:ph type="body" idx="1"/>
          </p:nvPr>
        </p:nvSpPr>
        <p:spPr>
          <a:xfrm>
            <a:off x="914400" y="4343400"/>
            <a:ext cx="5029200" cy="4116388"/>
          </a:xfrm>
        </p:spPr>
        <p:txBody>
          <a:bodyPr/>
          <a:lstStyle/>
          <a:p>
            <a:r>
              <a:rPr lang="en-US"/>
              <a:t>Markov sequence (AR model) x(n+1) = rho x(n) + z(n);  correlation func r(n) = rho^|n| and |rho|&lt;1 for stability/stationary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1C1136D-B94D-45D3-8D06-111AF3266EE0}" type="slidenum">
              <a:rPr lang="fr-FR" smtClean="0">
                <a:latin typeface="Arial" pitchFamily="34" charset="0"/>
              </a:rPr>
              <a:pPr/>
              <a:t>8</a:t>
            </a:fld>
            <a:endParaRPr lang="fr-FR" smtClean="0">
              <a:latin typeface="Arial" pitchFamily="34" charset="0"/>
            </a:endParaRPr>
          </a:p>
        </p:txBody>
      </p:sp>
      <p:sp>
        <p:nvSpPr>
          <p:cNvPr id="227331" name="Rectangle 2"/>
          <p:cNvSpPr>
            <a:spLocks noGrp="1" noRot="1" noChangeAspect="1" noChangeArrowheads="1" noTextEdit="1"/>
          </p:cNvSpPr>
          <p:nvPr>
            <p:ph type="sldImg"/>
          </p:nvPr>
        </p:nvSpPr>
        <p:spPr>
          <a:xfrm>
            <a:off x="1298575" y="801688"/>
            <a:ext cx="4262438" cy="3195637"/>
          </a:xfrm>
          <a:ln w="12700" cap="flat">
            <a:solidFill>
              <a:schemeClr val="tx1"/>
            </a:solidFill>
          </a:ln>
        </p:spPr>
      </p:sp>
      <p:sp>
        <p:nvSpPr>
          <p:cNvPr id="227332" name="Rectangle 3"/>
          <p:cNvSpPr>
            <a:spLocks noGrp="1" noChangeArrowheads="1"/>
          </p:cNvSpPr>
          <p:nvPr>
            <p:ph type="body" idx="1"/>
          </p:nvPr>
        </p:nvSpPr>
        <p:spPr>
          <a:xfrm>
            <a:off x="914400" y="4346575"/>
            <a:ext cx="5029200" cy="3848100"/>
          </a:xfrm>
          <a:noFill/>
          <a:ln/>
        </p:spPr>
        <p:txBody>
          <a:bodyPr lIns="92075" tIns="46038" rIns="92075" bIns="46038"/>
          <a:lstStyle/>
          <a:p>
            <a:pPr eaLnBrk="1" hangingPunct="1"/>
            <a:r>
              <a:rPr lang="en-US" smtClean="0">
                <a:latin typeface="Arial" pitchFamily="34" charset="0"/>
              </a:rPr>
              <a:t>Quantisation - A 8 or 16 bit signal may not need that level of resolution, 4 or 6 bits may suffice.  It might, however make things a bit more fuzzy.</a:t>
            </a:r>
          </a:p>
          <a:p>
            <a:pPr eaLnBrk="1" hangingPunct="1"/>
            <a:r>
              <a:rPr lang="en-US" smtClean="0">
                <a:latin typeface="Arial" pitchFamily="34" charset="0"/>
              </a:rPr>
              <a:t>Motion Vectors - is a technique where common pixel blocks are identified from picture to picture and their movement transmitted, instead or retransmitting all the information for the blocks.  Eg a hand moving, the pixel blocks displaying the hand are identified and the information transmitted that it they moved X pixels in direction Y.  The main problem with this technique is the high level of processor power needed to carry out a pixel block search and match.</a:t>
            </a:r>
          </a:p>
          <a:p>
            <a:pPr eaLnBrk="1" hangingPunct="1"/>
            <a:r>
              <a:rPr lang="en-US" smtClean="0">
                <a:latin typeface="Arial" pitchFamily="34" charset="0"/>
              </a:rPr>
              <a:t>Prediction &amp; Interpolation use averaging to determine data between known points without having to transmit it.</a:t>
            </a:r>
          </a:p>
          <a:p>
            <a:pPr eaLnBrk="1" hangingPunct="1"/>
            <a:r>
              <a:rPr lang="en-US" smtClean="0">
                <a:latin typeface="Arial" pitchFamily="34" charset="0"/>
              </a:rPr>
              <a:t>DCT is used by MPEG-2 along with Differencing, Motion Vectors, Prediction and Interpolation.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1C1136D-B94D-45D3-8D06-111AF3266EE0}" type="slidenum">
              <a:rPr lang="fr-FR" smtClean="0">
                <a:latin typeface="Arial" pitchFamily="34" charset="0"/>
              </a:rPr>
              <a:pPr/>
              <a:t>9</a:t>
            </a:fld>
            <a:endParaRPr lang="fr-FR" smtClean="0">
              <a:latin typeface="Arial" pitchFamily="34" charset="0"/>
            </a:endParaRPr>
          </a:p>
        </p:txBody>
      </p:sp>
      <p:sp>
        <p:nvSpPr>
          <p:cNvPr id="227331" name="Rectangle 2"/>
          <p:cNvSpPr>
            <a:spLocks noGrp="1" noRot="1" noChangeAspect="1" noChangeArrowheads="1" noTextEdit="1"/>
          </p:cNvSpPr>
          <p:nvPr>
            <p:ph type="sldImg"/>
          </p:nvPr>
        </p:nvSpPr>
        <p:spPr>
          <a:xfrm>
            <a:off x="1298575" y="801688"/>
            <a:ext cx="4262438" cy="3195637"/>
          </a:xfrm>
          <a:ln w="12700" cap="flat">
            <a:solidFill>
              <a:schemeClr val="tx1"/>
            </a:solidFill>
          </a:ln>
        </p:spPr>
      </p:sp>
      <p:sp>
        <p:nvSpPr>
          <p:cNvPr id="227332" name="Rectangle 3"/>
          <p:cNvSpPr>
            <a:spLocks noGrp="1" noChangeArrowheads="1"/>
          </p:cNvSpPr>
          <p:nvPr>
            <p:ph type="body" idx="1"/>
          </p:nvPr>
        </p:nvSpPr>
        <p:spPr>
          <a:xfrm>
            <a:off x="914400" y="4346575"/>
            <a:ext cx="5029200" cy="3848100"/>
          </a:xfrm>
          <a:noFill/>
          <a:ln/>
        </p:spPr>
        <p:txBody>
          <a:bodyPr lIns="92075" tIns="46038" rIns="92075" bIns="46038"/>
          <a:lstStyle/>
          <a:p>
            <a:pPr eaLnBrk="1" hangingPunct="1"/>
            <a:r>
              <a:rPr lang="en-US" smtClean="0">
                <a:latin typeface="Arial" pitchFamily="34" charset="0"/>
              </a:rPr>
              <a:t>Quantisation - A 8 or 16 bit signal may not need that level of resolution, 4 or 6 bits may suffice.  It might, however make things a bit more fuzzy.</a:t>
            </a:r>
          </a:p>
          <a:p>
            <a:pPr eaLnBrk="1" hangingPunct="1"/>
            <a:r>
              <a:rPr lang="en-US" smtClean="0">
                <a:latin typeface="Arial" pitchFamily="34" charset="0"/>
              </a:rPr>
              <a:t>Motion Vectors - is a technique where common pixel blocks are identified from picture to picture and their movement transmitted, instead or retransmitting all the information for the blocks.  Eg a hand moving, the pixel blocks displaying the hand are identified and the information transmitted that it they moved X pixels in direction Y.  The main problem with this technique is the high level of processor power needed to carry out a pixel block search and match.</a:t>
            </a:r>
          </a:p>
          <a:p>
            <a:pPr eaLnBrk="1" hangingPunct="1"/>
            <a:r>
              <a:rPr lang="en-US" smtClean="0">
                <a:latin typeface="Arial" pitchFamily="34" charset="0"/>
              </a:rPr>
              <a:t>Prediction &amp; Interpolation use averaging to determine data between known points without having to transmit it.</a:t>
            </a:r>
          </a:p>
          <a:p>
            <a:pPr eaLnBrk="1" hangingPunct="1"/>
            <a:r>
              <a:rPr lang="en-US" smtClean="0">
                <a:latin typeface="Arial" pitchFamily="34" charset="0"/>
              </a:rPr>
              <a:t>DCT is used by MPEG-2 along with Differencing, Motion Vectors, Prediction and Interpolation.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4FBD9-61A9-40F1-9C7C-19626649089F}" type="slidenum">
              <a:rPr lang="en-US"/>
              <a:pPr/>
              <a:t>27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Consider cut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C5596-7B8E-4BCA-A8BE-F7560B391D81}" type="slidenum">
              <a:rPr lang="en-US"/>
              <a:pPr/>
              <a:t>28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EDE27-2436-4904-9FAC-6F1446F320C6}" type="slidenum">
              <a:rPr lang="en-US"/>
              <a:pPr/>
              <a:t>29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FBFE0-9C33-4664-A95E-A37499817BD3}" type="slidenum">
              <a:rPr lang="en-US"/>
              <a:pPr/>
              <a:t>30</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Look at the first 8 continuous fourier basis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242205C-BE3E-405F-A481-386B384A169F}" type="slidenum">
              <a:rPr lang="en-US" smtClean="0"/>
              <a:pPr/>
              <a:t>‹N°›</a:t>
            </a:fld>
            <a:endParaRPr lang="en-US"/>
          </a:p>
        </p:txBody>
      </p:sp>
      <p:sp>
        <p:nvSpPr>
          <p:cNvPr id="7" name="Line 17"/>
          <p:cNvSpPr>
            <a:spLocks noChangeShapeType="1"/>
          </p:cNvSpPr>
          <p:nvPr userDrawn="1"/>
        </p:nvSpPr>
        <p:spPr bwMode="auto">
          <a:xfrm>
            <a:off x="685800" y="914400"/>
            <a:ext cx="7772400" cy="0"/>
          </a:xfrm>
          <a:prstGeom prst="line">
            <a:avLst/>
          </a:prstGeom>
          <a:noFill/>
          <a:ln w="38100" cmpd="dbl">
            <a:solidFill>
              <a:schemeClr val="tx1"/>
            </a:solidFill>
            <a:miter lim="800000"/>
            <a:headEnd/>
            <a:tailEnd/>
          </a:ln>
          <a:effectLst/>
        </p:spPr>
        <p:txBody>
          <a:bodyPr wrap="none"/>
          <a:lstStyle/>
          <a:p>
            <a:endParaRPr lang="fr-FR"/>
          </a:p>
        </p:txBody>
      </p:sp>
      <p:pic>
        <p:nvPicPr>
          <p:cNvPr id="8" name="Picture 18" descr="cu_logo"/>
          <p:cNvPicPr>
            <a:picLocks noChangeAspect="1" noChangeArrowheads="1"/>
          </p:cNvPicPr>
          <p:nvPr userDrawn="1"/>
        </p:nvPicPr>
        <p:blipFill>
          <a:blip r:embed="rId2"/>
          <a:srcRect/>
          <a:stretch>
            <a:fillRect/>
          </a:stretch>
        </p:blipFill>
        <p:spPr bwMode="auto">
          <a:xfrm>
            <a:off x="688975" y="201613"/>
            <a:ext cx="4035425" cy="56038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8CF0B2A-C3EF-41D5-9850-43B95EACA912}"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7E314FF-02CB-4186-9BE0-05623E6E1821}"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25450" y="304800"/>
            <a:ext cx="8326438" cy="609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219200"/>
            <a:ext cx="4076700" cy="49133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6300" y="1219200"/>
            <a:ext cx="4076700" cy="49133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65163" y="6243638"/>
            <a:ext cx="1905000" cy="457200"/>
          </a:xfrm>
        </p:spPr>
        <p:txBody>
          <a:bodyPr/>
          <a:lstStyle>
            <a:lvl1pPr>
              <a:defRPr/>
            </a:lvl1pPr>
          </a:lstStyle>
          <a:p>
            <a:endParaRPr lang="en-US"/>
          </a:p>
        </p:txBody>
      </p:sp>
      <p:sp>
        <p:nvSpPr>
          <p:cNvPr id="6" name="Espace réservé du pied de page 5"/>
          <p:cNvSpPr>
            <a:spLocks noGrp="1"/>
          </p:cNvSpPr>
          <p:nvPr>
            <p:ph type="ftr" sz="quarter" idx="11"/>
          </p:nvPr>
        </p:nvSpPr>
        <p:spPr>
          <a:xfrm>
            <a:off x="3160713" y="6243638"/>
            <a:ext cx="2895600" cy="457200"/>
          </a:xfrm>
        </p:spPr>
        <p:txBody>
          <a:bodyPr/>
          <a:lstStyle>
            <a:lvl1pPr>
              <a:defRPr/>
            </a:lvl1pPr>
          </a:lstStyle>
          <a:p>
            <a:endParaRPr lang="en-US"/>
          </a:p>
        </p:txBody>
      </p:sp>
      <p:sp>
        <p:nvSpPr>
          <p:cNvPr id="7" name="Espace réservé du numéro de diapositive 6"/>
          <p:cNvSpPr>
            <a:spLocks noGrp="1"/>
          </p:cNvSpPr>
          <p:nvPr>
            <p:ph type="sldNum" sz="quarter" idx="12"/>
          </p:nvPr>
        </p:nvSpPr>
        <p:spPr>
          <a:xfrm>
            <a:off x="6545263" y="6243638"/>
            <a:ext cx="1905000" cy="457200"/>
          </a:xfrm>
        </p:spPr>
        <p:txBody>
          <a:bodyPr/>
          <a:lstStyle>
            <a:lvl1pPr>
              <a:defRPr/>
            </a:lvl1pPr>
          </a:lstStyle>
          <a:p>
            <a:fld id="{EF35C041-8E63-48FA-B068-3021C3A24D06}"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83B1C3-2FBA-42CC-9B17-F39DADD703FE}"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73CC17A-8E96-47AF-B76F-0017E4E82E51}"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A8DDB58-D9CB-4C0E-BBE1-AAA282B294B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E84563F6-14E1-4772-B47C-9A55971C154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12C35162-84B1-4A3D-A179-E603C137EDE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EEF7A831-FE57-49C1-9088-7AD166B6F07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9C83C0E-2F32-45C9-A254-F4A52E307B1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0EE7D85-649F-453A-9009-B70E086EE8F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FC7CC-8470-4CDD-B0E1-2345637176F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94.bin"/></Relationships>
</file>

<file path=ppt/slides/_rels/slide101.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10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diagramData" Target="../diagrams/data2.xml"/><Relationship Id="rId7" Type="http://schemas.openxmlformats.org/officeDocument/2006/relationships/oleObject" Target="../embeddings/oleObject95.bin"/><Relationship Id="rId12"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diagramColors" Target="../diagrams/colors2.xml"/><Relationship Id="rId11" Type="http://schemas.openxmlformats.org/officeDocument/2006/relationships/oleObject" Target="../embeddings/oleObject99.bin"/><Relationship Id="rId5" Type="http://schemas.openxmlformats.org/officeDocument/2006/relationships/diagramQuickStyle" Target="../diagrams/quickStyle2.xml"/><Relationship Id="rId10" Type="http://schemas.openxmlformats.org/officeDocument/2006/relationships/oleObject" Target="../embeddings/oleObject98.bin"/><Relationship Id="rId4" Type="http://schemas.openxmlformats.org/officeDocument/2006/relationships/diagramLayout" Target="../diagrams/layout2.xml"/><Relationship Id="rId9" Type="http://schemas.openxmlformats.org/officeDocument/2006/relationships/oleObject" Target="../embeddings/oleObject97.bin"/></Relationships>
</file>

<file path=ppt/slides/_rels/slide10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ndex.php?title=IUT-D&amp;action=edit&amp;redlink=1" TargetMode="External"/><Relationship Id="rId2" Type="http://schemas.openxmlformats.org/officeDocument/2006/relationships/hyperlink" Target="https://www.google.com/url?sa=t&amp;rct=j&amp;q=&amp;esrc=s&amp;source=web&amp;cd=4&amp;ved=2ahUKEwj95pOmwoTpAhURCxoKHQUzC0AQFjADegQIBBAB&amp;url=http://www.itu.int/net/ITU-SG/regional-fr.aspx&amp;usg=AOvVaw1zcCChuuxwCDvvvsC1PGCs" TargetMode="External"/><Relationship Id="rId1" Type="http://schemas.openxmlformats.org/officeDocument/2006/relationships/slideLayout" Target="../slideLayouts/slideLayout7.xml"/><Relationship Id="rId4" Type="http://schemas.openxmlformats.org/officeDocument/2006/relationships/hyperlink" Target="https://fr.wikipedia.org/w/index.php?title=IUT-T&amp;action=edit&amp;redlink=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r.wikipedia.org/wiki/JBIG" TargetMode="External"/><Relationship Id="rId13" Type="http://schemas.openxmlformats.org/officeDocument/2006/relationships/hyperlink" Target="https://fr.wikipedia.org/wiki/Windows_bitmap" TargetMode="External"/><Relationship Id="rId18" Type="http://schemas.openxmlformats.org/officeDocument/2006/relationships/hyperlink" Target="https://fr.wikipedia.org/wiki/Interchange_file_format" TargetMode="External"/><Relationship Id="rId26" Type="http://schemas.openxmlformats.org/officeDocument/2006/relationships/hyperlink" Target="https://fr.wikipedia.org/wiki/WebP" TargetMode="External"/><Relationship Id="rId3" Type="http://schemas.openxmlformats.org/officeDocument/2006/relationships/hyperlink" Target="https://fr.wikipedia.org/wiki/Commission_%C3%A9lectrotechnique_internationale" TargetMode="External"/><Relationship Id="rId21" Type="http://schemas.openxmlformats.org/officeDocument/2006/relationships/hyperlink" Target="https://fr.wikipedia.org/wiki/Progressive_Graphics_File" TargetMode="External"/><Relationship Id="rId7" Type="http://schemas.openxmlformats.org/officeDocument/2006/relationships/hyperlink" Target="https://fr.wikipedia.org/wiki/JPEG-LS" TargetMode="External"/><Relationship Id="rId12" Type="http://schemas.openxmlformats.org/officeDocument/2006/relationships/hyperlink" Target="https://fr.wikipedia.org/wiki/High_Efficiency_Image_File_Format" TargetMode="External"/><Relationship Id="rId17" Type="http://schemas.openxmlformats.org/officeDocument/2006/relationships/hyperlink" Target="https://fr.wikipedia.org/w/index.php?title=ICER&amp;action=edit&amp;redlink=1" TargetMode="External"/><Relationship Id="rId25" Type="http://schemas.openxmlformats.org/officeDocument/2006/relationships/hyperlink" Target="https://fr.wikipedia.org/wiki/Windows_Metafile" TargetMode="External"/><Relationship Id="rId2" Type="http://schemas.openxmlformats.org/officeDocument/2006/relationships/hyperlink" Target="https://fr.wikipedia.org/wiki/Organisation_internationale_de_normalisation" TargetMode="External"/><Relationship Id="rId16" Type="http://schemas.openxmlformats.org/officeDocument/2006/relationships/hyperlink" Target="https://fr.wikipedia.org/wiki/Graphics_Interchange_Format" TargetMode="External"/><Relationship Id="rId20" Type="http://schemas.openxmlformats.org/officeDocument/2006/relationships/hyperlink" Target="https://fr.wikipedia.org/wiki/PCX" TargetMode="External"/><Relationship Id="rId1" Type="http://schemas.openxmlformats.org/officeDocument/2006/relationships/slideLayout" Target="../slideLayouts/slideLayout7.xml"/><Relationship Id="rId6" Type="http://schemas.openxmlformats.org/officeDocument/2006/relationships/hyperlink" Target="https://fr.wikipedia.org/wiki/JPEG_2000" TargetMode="External"/><Relationship Id="rId11" Type="http://schemas.openxmlformats.org/officeDocument/2006/relationships/hyperlink" Target="https://fr.wikipedia.org/wiki/Wireless_Application_Protocol_Bitmap_Format" TargetMode="External"/><Relationship Id="rId24" Type="http://schemas.openxmlformats.org/officeDocument/2006/relationships/hyperlink" Target="https://fr.wikipedia.org/wiki/JPEG_XR" TargetMode="External"/><Relationship Id="rId5" Type="http://schemas.openxmlformats.org/officeDocument/2006/relationships/hyperlink" Target="https://fr.wikipedia.org/wiki/JPEG" TargetMode="External"/><Relationship Id="rId15" Type="http://schemas.openxmlformats.org/officeDocument/2006/relationships/hyperlink" Target="https://fr.wikipedia.org/wiki/Free_Lossless_Image_Format" TargetMode="External"/><Relationship Id="rId23" Type="http://schemas.openxmlformats.org/officeDocument/2006/relationships/hyperlink" Target="https://fr.wikipedia.org/wiki/Tagged_Image_File_Format" TargetMode="External"/><Relationship Id="rId10" Type="http://schemas.openxmlformats.org/officeDocument/2006/relationships/hyperlink" Target="https://fr.wikipedia.org/wiki/Portable_Network_Graphics" TargetMode="External"/><Relationship Id="rId19" Type="http://schemas.openxmlformats.org/officeDocument/2006/relationships/hyperlink" Target="https://fr.wikipedia.org/wiki/Multiple-image_Network_Graphics" TargetMode="External"/><Relationship Id="rId4" Type="http://schemas.openxmlformats.org/officeDocument/2006/relationships/hyperlink" Target="https://fr.wikipedia.org/wiki/Union_internationale_des_t%C3%A9l%C3%A9communications" TargetMode="External"/><Relationship Id="rId9" Type="http://schemas.openxmlformats.org/officeDocument/2006/relationships/hyperlink" Target="https://fr.wikipedia.org/wiki/JBIG2" TargetMode="External"/><Relationship Id="rId14" Type="http://schemas.openxmlformats.org/officeDocument/2006/relationships/hyperlink" Target="https://fr.wikipedia.org/wiki/Better_Portable_Graphics" TargetMode="External"/><Relationship Id="rId22" Type="http://schemas.openxmlformats.org/officeDocument/2006/relationships/hyperlink" Target="https://fr.wikipedia.org/wiki/Truevision_Targ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7.png"/><Relationship Id="rId10" Type="http://schemas.openxmlformats.org/officeDocument/2006/relationships/oleObject" Target="../embeddings/oleObject14.bin"/><Relationship Id="rId4" Type="http://schemas.openxmlformats.org/officeDocument/2006/relationships/image" Target="../media/image36.png"/><Relationship Id="rId9"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png"/><Relationship Id="rId11" Type="http://schemas.openxmlformats.org/officeDocument/2006/relationships/oleObject" Target="../embeddings/oleObject19.bin"/><Relationship Id="rId5" Type="http://schemas.openxmlformats.org/officeDocument/2006/relationships/image" Target="../media/image36.png"/><Relationship Id="rId10" Type="http://schemas.openxmlformats.org/officeDocument/2006/relationships/oleObject" Target="../embeddings/oleObject18.bin"/><Relationship Id="rId4" Type="http://schemas.openxmlformats.org/officeDocument/2006/relationships/image" Target="../media/image43.png"/><Relationship Id="rId9"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4.xml"/><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5.xml"/><Relationship Id="rId7" Type="http://schemas.openxmlformats.org/officeDocument/2006/relationships/oleObject" Target="../embeddings/oleObject37.bin"/><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6.bin"/><Relationship Id="rId11" Type="http://schemas.openxmlformats.org/officeDocument/2006/relationships/oleObject" Target="../embeddings/oleObject41.bin"/><Relationship Id="rId5" Type="http://schemas.openxmlformats.org/officeDocument/2006/relationships/oleObject" Target="../embeddings/oleObject35.bin"/><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3" Type="http://schemas.openxmlformats.org/officeDocument/2006/relationships/notesSlide" Target="../notesSlides/notesSlide16.xml"/><Relationship Id="rId7" Type="http://schemas.openxmlformats.org/officeDocument/2006/relationships/oleObject" Target="../embeddings/oleObject46.bin"/><Relationship Id="rId12"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oleObject" Target="../embeddings/oleObject44.bin"/><Relationship Id="rId10" Type="http://schemas.openxmlformats.org/officeDocument/2006/relationships/oleObject" Target="../embeddings/oleObject49.bin"/><Relationship Id="rId4" Type="http://schemas.openxmlformats.org/officeDocument/2006/relationships/oleObject" Target="../embeddings/oleObject43.bin"/><Relationship Id="rId9" Type="http://schemas.openxmlformats.org/officeDocument/2006/relationships/oleObject" Target="../embeddings/oleObject48.bin"/><Relationship Id="rId14" Type="http://schemas.openxmlformats.org/officeDocument/2006/relationships/oleObject" Target="../embeddings/oleObject53.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4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19.xml"/><Relationship Id="rId7" Type="http://schemas.openxmlformats.org/officeDocument/2006/relationships/image" Target="../media/image7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8.xml"/><Relationship Id="rId5" Type="http://schemas.openxmlformats.org/officeDocument/2006/relationships/slideLayout" Target="../slideLayouts/slideLayout2.xml"/><Relationship Id="rId10" Type="http://schemas.openxmlformats.org/officeDocument/2006/relationships/image" Target="../media/image79.png"/><Relationship Id="rId4" Type="http://schemas.openxmlformats.org/officeDocument/2006/relationships/tags" Target="../tags/tag20.xml"/><Relationship Id="rId9"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81.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90.png"/><Relationship Id="rId3" Type="http://schemas.openxmlformats.org/officeDocument/2006/relationships/tags" Target="../tags/tag26.xml"/><Relationship Id="rId7" Type="http://schemas.openxmlformats.org/officeDocument/2006/relationships/slideLayout" Target="../slideLayouts/slideLayout2.xml"/><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tags" Target="../tags/tag25.xml"/><Relationship Id="rId16" Type="http://schemas.openxmlformats.org/officeDocument/2006/relationships/image" Target="../media/image93.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37.png"/><Relationship Id="rId5" Type="http://schemas.openxmlformats.org/officeDocument/2006/relationships/tags" Target="../tags/tag28.xml"/><Relationship Id="rId15" Type="http://schemas.openxmlformats.org/officeDocument/2006/relationships/image" Target="../media/image92.png"/><Relationship Id="rId10" Type="http://schemas.openxmlformats.org/officeDocument/2006/relationships/image" Target="../media/image36.png"/><Relationship Id="rId4" Type="http://schemas.openxmlformats.org/officeDocument/2006/relationships/tags" Target="../tags/tag27.xml"/><Relationship Id="rId9" Type="http://schemas.openxmlformats.org/officeDocument/2006/relationships/image" Target="../media/image88.png"/><Relationship Id="rId1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58.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26.xml"/><Relationship Id="rId13" Type="http://schemas.openxmlformats.org/officeDocument/2006/relationships/image" Target="../media/image96.png"/><Relationship Id="rId3" Type="http://schemas.openxmlformats.org/officeDocument/2006/relationships/tags" Target="../tags/tag32.xml"/><Relationship Id="rId7" Type="http://schemas.openxmlformats.org/officeDocument/2006/relationships/slideLayout" Target="../slideLayouts/slideLayout2.xml"/><Relationship Id="rId12" Type="http://schemas.openxmlformats.org/officeDocument/2006/relationships/image" Target="../media/image93.png"/><Relationship Id="rId17" Type="http://schemas.openxmlformats.org/officeDocument/2006/relationships/image" Target="../media/image100.png"/><Relationship Id="rId2" Type="http://schemas.openxmlformats.org/officeDocument/2006/relationships/tags" Target="../tags/tag31.xml"/><Relationship Id="rId16" Type="http://schemas.openxmlformats.org/officeDocument/2006/relationships/image" Target="../media/image99.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92.png"/><Relationship Id="rId5" Type="http://schemas.openxmlformats.org/officeDocument/2006/relationships/tags" Target="../tags/tag34.xml"/><Relationship Id="rId15" Type="http://schemas.openxmlformats.org/officeDocument/2006/relationships/image" Target="../media/image98.png"/><Relationship Id="rId10" Type="http://schemas.openxmlformats.org/officeDocument/2006/relationships/image" Target="../media/image91.png"/><Relationship Id="rId4" Type="http://schemas.openxmlformats.org/officeDocument/2006/relationships/tags" Target="../tags/tag33.xml"/><Relationship Id="rId9" Type="http://schemas.openxmlformats.org/officeDocument/2006/relationships/image" Target="../media/image90.png"/><Relationship Id="rId1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png"/><Relationship Id="rId7" Type="http://schemas.openxmlformats.org/officeDocument/2006/relationships/image" Target="../media/image10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png"/><Relationship Id="rId9" Type="http://schemas.openxmlformats.org/officeDocument/2006/relationships/image" Target="../media/image11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oleObject" Target="../embeddings/oleObject69.bin"/><Relationship Id="rId5" Type="http://schemas.openxmlformats.org/officeDocument/2006/relationships/oleObject" Target="../embeddings/oleObject63.bin"/><Relationship Id="rId10" Type="http://schemas.openxmlformats.org/officeDocument/2006/relationships/oleObject" Target="../embeddings/oleObject68.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77.bin"/></Relationships>
</file>

<file path=ppt/slides/_rels/slide6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78.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84.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86.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91.bin"/><Relationship Id="rId4" Type="http://schemas.openxmlformats.org/officeDocument/2006/relationships/image" Target="../media/image155.png"/></Relationships>
</file>

<file path=ppt/slides/_rels/slide8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5.png"/><Relationship Id="rId3" Type="http://schemas.openxmlformats.org/officeDocument/2006/relationships/tags" Target="../tags/tag4.xml"/><Relationship Id="rId21" Type="http://schemas.openxmlformats.org/officeDocument/2006/relationships/image" Target="../media/image8.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5.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7.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9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57430"/>
            <a:ext cx="9144000" cy="1846659"/>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Méthodes de compression avec pertes</a:t>
            </a:r>
          </a:p>
          <a:p>
            <a:pPr algn="ctr"/>
            <a:endParaRPr lang="fr-FR" sz="3000" b="1" dirty="0" smtClean="0">
              <a:solidFill>
                <a:srgbClr val="FF0000"/>
              </a:solidFill>
              <a:latin typeface="Times New Roman" pitchFamily="18" charset="0"/>
              <a:cs typeface="Times New Roman" pitchFamily="18" charset="0"/>
            </a:endParaRPr>
          </a:p>
          <a:p>
            <a:pPr algn="ctr"/>
            <a:r>
              <a:rPr lang="fr-FR" sz="3000" b="1" dirty="0" smtClean="0">
                <a:solidFill>
                  <a:srgbClr val="FF0000"/>
                </a:solidFill>
                <a:latin typeface="Times New Roman" pitchFamily="18" charset="0"/>
                <a:cs typeface="Times New Roman" pitchFamily="18" charset="0"/>
              </a:rPr>
              <a:t>Méthodes basées sur les transformations orthogonales</a:t>
            </a:r>
          </a:p>
          <a:p>
            <a:pPr algn="ctr"/>
            <a:r>
              <a:rPr lang="fr-FR" sz="2400" dirty="0" smtClean="0">
                <a:solidFill>
                  <a:srgbClr val="C00000"/>
                </a:solidFill>
              </a:rPr>
              <a:t> </a:t>
            </a:r>
            <a:endParaRPr lang="fr-FR" sz="24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5"/>
          <p:cNvSpPr txBox="1">
            <a:spLocks noChangeArrowheads="1"/>
          </p:cNvSpPr>
          <p:nvPr/>
        </p:nvSpPr>
        <p:spPr bwMode="auto">
          <a:xfrm>
            <a:off x="0" y="1857375"/>
            <a:ext cx="9144000" cy="2862322"/>
          </a:xfrm>
          <a:prstGeom prst="rect">
            <a:avLst/>
          </a:prstGeom>
          <a:noFill/>
          <a:ln w="9525">
            <a:noFill/>
            <a:miter lim="800000"/>
            <a:headEnd/>
            <a:tailEnd/>
          </a:ln>
        </p:spPr>
        <p:txBody>
          <a:bodyPr>
            <a:spAutoFit/>
          </a:bodyPr>
          <a:lstStyle/>
          <a:p>
            <a:r>
              <a:rPr lang="fr-FR" sz="2800" b="1" u="sng" dirty="0">
                <a:solidFill>
                  <a:srgbClr val="002060"/>
                </a:solidFill>
                <a:latin typeface="Times New Roman" pitchFamily="18" charset="0"/>
                <a:cs typeface="Times New Roman" pitchFamily="18" charset="0"/>
              </a:rPr>
              <a:t>But de </a:t>
            </a:r>
            <a:r>
              <a:rPr lang="fr-FR" sz="2800" b="1" dirty="0">
                <a:solidFill>
                  <a:srgbClr val="002060"/>
                </a:solidFill>
                <a:latin typeface="Times New Roman" pitchFamily="18" charset="0"/>
                <a:cs typeface="Times New Roman" pitchFamily="18" charset="0"/>
              </a:rPr>
              <a:t>la</a:t>
            </a:r>
            <a:r>
              <a:rPr lang="fr-FR" sz="2800" b="1" u="sng" dirty="0">
                <a:solidFill>
                  <a:srgbClr val="002060"/>
                </a:solidFill>
                <a:latin typeface="Times New Roman" pitchFamily="18" charset="0"/>
                <a:cs typeface="Times New Roman" pitchFamily="18" charset="0"/>
              </a:rPr>
              <a:t> transformation linéaire:</a:t>
            </a:r>
          </a:p>
          <a:p>
            <a:endParaRPr lang="fr-FR" sz="3200" dirty="0"/>
          </a:p>
          <a:p>
            <a:endParaRPr lang="fr-FR" sz="3200" dirty="0"/>
          </a:p>
          <a:p>
            <a:pPr>
              <a:buFont typeface="Arial" pitchFamily="34" charset="0"/>
              <a:buChar char="•"/>
            </a:pPr>
            <a:r>
              <a:rPr lang="fr-FR" sz="2400" dirty="0">
                <a:solidFill>
                  <a:srgbClr val="7030A0"/>
                </a:solidFill>
                <a:latin typeface="Times New Roman" pitchFamily="18" charset="0"/>
                <a:cs typeface="Times New Roman" pitchFamily="18" charset="0"/>
              </a:rPr>
              <a:t> </a:t>
            </a:r>
            <a:r>
              <a:rPr lang="fr-FR" sz="2400" dirty="0" err="1">
                <a:solidFill>
                  <a:srgbClr val="7030A0"/>
                </a:solidFill>
                <a:latin typeface="Times New Roman" pitchFamily="18" charset="0"/>
                <a:cs typeface="Times New Roman" pitchFamily="18" charset="0"/>
              </a:rPr>
              <a:t>Décorrélation</a:t>
            </a:r>
            <a:r>
              <a:rPr lang="fr-FR" sz="2400" dirty="0">
                <a:solidFill>
                  <a:srgbClr val="7030A0"/>
                </a:solidFill>
                <a:latin typeface="Times New Roman" pitchFamily="18" charset="0"/>
                <a:cs typeface="Times New Roman" pitchFamily="18" charset="0"/>
              </a:rPr>
              <a:t> des coefficients</a:t>
            </a:r>
          </a:p>
          <a:p>
            <a:pPr>
              <a:buFont typeface="Arial" pitchFamily="34" charset="0"/>
              <a:buChar char="•"/>
            </a:pPr>
            <a:endParaRPr lang="fr-FR" sz="3200" dirty="0"/>
          </a:p>
          <a:p>
            <a:pPr>
              <a:buFont typeface="Arial" pitchFamily="34" charset="0"/>
              <a:buChar char="•"/>
            </a:pPr>
            <a:r>
              <a:rPr lang="fr-FR" sz="3200" dirty="0"/>
              <a:t> </a:t>
            </a:r>
            <a:r>
              <a:rPr lang="fr-FR" sz="2400" dirty="0">
                <a:solidFill>
                  <a:srgbClr val="3317A9"/>
                </a:solidFill>
                <a:latin typeface="Times New Roman" pitchFamily="18" charset="0"/>
                <a:cs typeface="Times New Roman" pitchFamily="18" charset="0"/>
              </a:rPr>
              <a:t>Compacter les coefficients dans une zone étroite</a:t>
            </a:r>
          </a:p>
        </p:txBody>
      </p:sp>
      <p:sp>
        <p:nvSpPr>
          <p:cNvPr id="7" name="Rectangle 2"/>
          <p:cNvSpPr>
            <a:spLocks noGrp="1" noChangeArrowheads="1"/>
          </p:cNvSpPr>
          <p:nvPr>
            <p:ph type="title"/>
          </p:nvPr>
        </p:nvSpPr>
        <p:spPr>
          <a:xfrm>
            <a:off x="457200" y="274638"/>
            <a:ext cx="8229600" cy="1143000"/>
          </a:xfrm>
          <a:effectLst>
            <a:outerShdw dist="35921" dir="2700000" algn="ctr" rotWithShape="0">
              <a:srgbClr val="000000"/>
            </a:outerShdw>
          </a:effectLst>
        </p:spPr>
        <p:txBody>
          <a:bodyPr lIns="90488" tIns="44450" rIns="90488" bIns="44450" anchorCtr="0"/>
          <a:lstStyle/>
          <a:p>
            <a:pPr>
              <a:defRPr/>
            </a:pPr>
            <a:r>
              <a:rPr lang="en-AU" dirty="0" smtClean="0">
                <a:solidFill>
                  <a:srgbClr val="FF0000"/>
                </a:solidFill>
                <a:latin typeface="Times New Roman" pitchFamily="18" charset="0"/>
                <a:cs typeface="Times New Roman" pitchFamily="18" charset="0"/>
              </a:rPr>
              <a:t>Compression avec </a:t>
            </a:r>
            <a:r>
              <a:rPr lang="en-AU" dirty="0" err="1" smtClean="0">
                <a:solidFill>
                  <a:srgbClr val="FF0000"/>
                </a:solidFill>
                <a:latin typeface="Times New Roman" pitchFamily="18" charset="0"/>
                <a:cs typeface="Times New Roman" pitchFamily="18" charset="0"/>
              </a:rPr>
              <a:t>perte</a:t>
            </a:r>
            <a:endParaRPr lang="en-AU"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78" name="Picture 2"/>
          <p:cNvPicPr>
            <a:picLocks noChangeAspect="1" noChangeArrowheads="1"/>
          </p:cNvPicPr>
          <p:nvPr/>
        </p:nvPicPr>
        <p:blipFill>
          <a:blip r:embed="rId3"/>
          <a:srcRect/>
          <a:stretch>
            <a:fillRect/>
          </a:stretch>
        </p:blipFill>
        <p:spPr bwMode="auto">
          <a:xfrm>
            <a:off x="0" y="3042000"/>
            <a:ext cx="3859541" cy="3816000"/>
          </a:xfrm>
          <a:prstGeom prst="rect">
            <a:avLst/>
          </a:prstGeom>
          <a:noFill/>
          <a:ln w="9525">
            <a:noFill/>
            <a:miter lim="800000"/>
            <a:headEnd/>
            <a:tailEnd/>
          </a:ln>
          <a:effectLst/>
        </p:spPr>
      </p:pic>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QUANTIFICATION </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3857620" y="4612385"/>
            <a:ext cx="5286380" cy="1785104"/>
          </a:xfrm>
          <a:prstGeom prst="rect">
            <a:avLst/>
          </a:prstGeom>
          <a:noFill/>
        </p:spPr>
        <p:txBody>
          <a:bodyPr wrap="square" rtlCol="0">
            <a:spAutoFit/>
          </a:bodyPr>
          <a:lstStyle/>
          <a:p>
            <a:r>
              <a:rPr lang="fr-FR" sz="2200" b="1" dirty="0" smtClean="0">
                <a:solidFill>
                  <a:srgbClr val="7030A0"/>
                </a:solidFill>
                <a:latin typeface="Times New Roman" pitchFamily="18" charset="0"/>
                <a:cs typeface="Times New Roman" pitchFamily="18" charset="0"/>
              </a:rPr>
              <a:t>Débit : R=log</a:t>
            </a:r>
            <a:r>
              <a:rPr lang="fr-FR" sz="2200" b="1" baseline="-25000" dirty="0" smtClean="0">
                <a:solidFill>
                  <a:srgbClr val="7030A0"/>
                </a:solidFill>
                <a:latin typeface="Times New Roman" pitchFamily="18" charset="0"/>
                <a:cs typeface="Times New Roman" pitchFamily="18" charset="0"/>
              </a:rPr>
              <a:t>2</a:t>
            </a:r>
            <a:r>
              <a:rPr lang="fr-FR" sz="2200" b="1" dirty="0" smtClean="0">
                <a:solidFill>
                  <a:srgbClr val="7030A0"/>
                </a:solidFill>
                <a:latin typeface="Times New Roman" pitchFamily="18" charset="0"/>
                <a:cs typeface="Times New Roman" pitchFamily="18" charset="0"/>
              </a:rPr>
              <a:t>N</a:t>
            </a:r>
          </a:p>
          <a:p>
            <a:endParaRPr lang="fr-FR" sz="2200" dirty="0" smtClean="0">
              <a:latin typeface="Times New Roman" pitchFamily="18" charset="0"/>
              <a:cs typeface="Times New Roman" pitchFamily="18" charset="0"/>
            </a:endParaRPr>
          </a:p>
          <a:p>
            <a:r>
              <a:rPr lang="fr-FR" sz="2200" b="1" dirty="0" smtClean="0">
                <a:solidFill>
                  <a:srgbClr val="00B050"/>
                </a:solidFill>
                <a:latin typeface="Times New Roman" pitchFamily="18" charset="0"/>
                <a:cs typeface="Times New Roman" pitchFamily="18" charset="0"/>
              </a:rPr>
              <a:t>Bruit de quantification </a:t>
            </a:r>
            <a:r>
              <a:rPr lang="fr-FR" sz="2200" b="1" dirty="0" smtClean="0">
                <a:solidFill>
                  <a:srgbClr val="00B050"/>
                </a:solidFill>
                <a:latin typeface="Times New Roman" pitchFamily="18" charset="0"/>
                <a:cs typeface="Times New Roman" pitchFamily="18" charset="0"/>
              </a:rPr>
              <a:t> </a:t>
            </a:r>
            <a:r>
              <a:rPr lang="fr-FR" sz="2200" b="1" dirty="0" smtClean="0">
                <a:solidFill>
                  <a:srgbClr val="00B050"/>
                </a:solidFill>
                <a:latin typeface="Times New Roman" pitchFamily="18" charset="0"/>
                <a:cs typeface="Times New Roman" pitchFamily="18" charset="0"/>
                <a:sym typeface="Symbol"/>
              </a:rPr>
              <a:t> </a:t>
            </a:r>
            <a:r>
              <a:rPr lang="fr-FR" sz="2200" b="1" dirty="0" smtClean="0">
                <a:solidFill>
                  <a:srgbClr val="00B050"/>
                </a:solidFill>
                <a:latin typeface="Times New Roman" pitchFamily="18" charset="0"/>
                <a:cs typeface="Times New Roman" pitchFamily="18" charset="0"/>
              </a:rPr>
              <a:t>=X</a:t>
            </a:r>
            <a:r>
              <a:rPr lang="fr-FR" sz="2200" b="1" dirty="0" smtClean="0">
                <a:solidFill>
                  <a:srgbClr val="00B050"/>
                </a:solidFill>
                <a:latin typeface="Times New Roman" pitchFamily="18" charset="0"/>
                <a:cs typeface="Times New Roman" pitchFamily="18" charset="0"/>
              </a:rPr>
              <a:t>−Q(X</a:t>
            </a:r>
            <a:r>
              <a:rPr lang="fr-FR" sz="2200" b="1" dirty="0" smtClean="0">
                <a:solidFill>
                  <a:srgbClr val="00B050"/>
                </a:solidFill>
                <a:latin typeface="Times New Roman" pitchFamily="18" charset="0"/>
                <a:cs typeface="Times New Roman" pitchFamily="18" charset="0"/>
              </a:rPr>
              <a:t>)</a:t>
            </a:r>
          </a:p>
          <a:p>
            <a:endParaRPr lang="fr-FR" sz="2200" dirty="0" smtClean="0">
              <a:latin typeface="Times New Roman" pitchFamily="18" charset="0"/>
              <a:cs typeface="Times New Roman" pitchFamily="18" charset="0"/>
            </a:endParaRPr>
          </a:p>
          <a:p>
            <a:r>
              <a:rPr lang="fr-FR" sz="2200" b="1" dirty="0" smtClean="0">
                <a:solidFill>
                  <a:srgbClr val="3317A9"/>
                </a:solidFill>
                <a:latin typeface="Times New Roman" pitchFamily="18" charset="0"/>
                <a:cs typeface="Times New Roman" pitchFamily="18" charset="0"/>
              </a:rPr>
              <a:t>Puissance du bruit =E</a:t>
            </a:r>
            <a:r>
              <a:rPr lang="fr-FR" sz="2200" b="1" dirty="0" smtClean="0">
                <a:solidFill>
                  <a:srgbClr val="3317A9"/>
                </a:solidFill>
                <a:latin typeface="Times New Roman" pitchFamily="18" charset="0"/>
                <a:cs typeface="Times New Roman" pitchFamily="18" charset="0"/>
              </a:rPr>
              <a:t>[(X−Q(X))2]=E</a:t>
            </a:r>
            <a:r>
              <a:rPr lang="fr-FR" sz="2200" b="1" dirty="0" smtClean="0">
                <a:solidFill>
                  <a:srgbClr val="3317A9"/>
                </a:solidFill>
                <a:latin typeface="Times New Roman" pitchFamily="18" charset="0"/>
                <a:cs typeface="Times New Roman" pitchFamily="18" charset="0"/>
              </a:rPr>
              <a:t>[</a:t>
            </a:r>
            <a:r>
              <a:rPr lang="fr-FR" sz="2200" b="1" dirty="0" smtClean="0">
                <a:solidFill>
                  <a:srgbClr val="3317A9"/>
                </a:solidFill>
                <a:latin typeface="Times New Roman" pitchFamily="18" charset="0"/>
                <a:cs typeface="Times New Roman" pitchFamily="18" charset="0"/>
                <a:sym typeface="Symbol"/>
              </a:rPr>
              <a:t></a:t>
            </a:r>
            <a:r>
              <a:rPr lang="fr-FR" sz="2200" b="1" baseline="30000" dirty="0" smtClean="0">
                <a:solidFill>
                  <a:srgbClr val="3317A9"/>
                </a:solidFill>
                <a:latin typeface="Times New Roman" pitchFamily="18" charset="0"/>
                <a:cs typeface="Times New Roman" pitchFamily="18" charset="0"/>
                <a:sym typeface="Symbol"/>
              </a:rPr>
              <a:t>2</a:t>
            </a:r>
            <a:r>
              <a:rPr lang="fr-FR" sz="2200" b="1" dirty="0" smtClean="0">
                <a:solidFill>
                  <a:srgbClr val="3317A9"/>
                </a:solidFill>
                <a:latin typeface="Times New Roman" pitchFamily="18" charset="0"/>
                <a:cs typeface="Times New Roman" pitchFamily="18" charset="0"/>
              </a:rPr>
              <a:t>] </a:t>
            </a:r>
          </a:p>
        </p:txBody>
      </p:sp>
      <p:sp>
        <p:nvSpPr>
          <p:cNvPr id="5" name="Rectangle 4"/>
          <p:cNvSpPr/>
          <p:nvPr/>
        </p:nvSpPr>
        <p:spPr>
          <a:xfrm>
            <a:off x="4857752" y="2643182"/>
            <a:ext cx="2000264"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3500430" y="3284536"/>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858016" y="3286124"/>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357422" y="2916792"/>
            <a:ext cx="2500330" cy="369332"/>
          </a:xfrm>
          <a:prstGeom prst="rect">
            <a:avLst/>
          </a:prstGeom>
          <a:noFill/>
        </p:spPr>
        <p:txBody>
          <a:bodyPr wrap="square" rtlCol="0">
            <a:spAutoFit/>
          </a:bodyPr>
          <a:lstStyle/>
          <a:p>
            <a:r>
              <a:rPr lang="fr-FR" dirty="0" smtClean="0">
                <a:solidFill>
                  <a:srgbClr val="002060"/>
                </a:solidFill>
              </a:rPr>
              <a:t>Données originales X</a:t>
            </a:r>
            <a:endParaRPr lang="fr-FR" dirty="0">
              <a:solidFill>
                <a:srgbClr val="002060"/>
              </a:solidFill>
            </a:endParaRPr>
          </a:p>
        </p:txBody>
      </p:sp>
      <p:sp>
        <p:nvSpPr>
          <p:cNvPr id="12" name="ZoneTexte 11"/>
          <p:cNvSpPr txBox="1"/>
          <p:nvPr/>
        </p:nvSpPr>
        <p:spPr>
          <a:xfrm>
            <a:off x="6858048" y="2643182"/>
            <a:ext cx="2571736" cy="646331"/>
          </a:xfrm>
          <a:prstGeom prst="rect">
            <a:avLst/>
          </a:prstGeom>
          <a:noFill/>
        </p:spPr>
        <p:txBody>
          <a:bodyPr wrap="square" rtlCol="0">
            <a:spAutoFit/>
          </a:bodyPr>
          <a:lstStyle/>
          <a:p>
            <a:r>
              <a:rPr lang="fr-FR" dirty="0" smtClean="0">
                <a:solidFill>
                  <a:srgbClr val="002060"/>
                </a:solidFill>
              </a:rPr>
              <a:t>Données quantifiées </a:t>
            </a:r>
          </a:p>
          <a:p>
            <a:r>
              <a:rPr lang="fr-FR" dirty="0" smtClean="0">
                <a:solidFill>
                  <a:srgbClr val="002060"/>
                </a:solidFill>
              </a:rPr>
              <a:t>Q(X)</a:t>
            </a:r>
            <a:endParaRPr lang="fr-FR" dirty="0">
              <a:solidFill>
                <a:srgbClr val="002060"/>
              </a:solidFill>
            </a:endParaRPr>
          </a:p>
        </p:txBody>
      </p:sp>
      <p:sp>
        <p:nvSpPr>
          <p:cNvPr id="13" name="ZoneTexte 12"/>
          <p:cNvSpPr txBox="1"/>
          <p:nvPr/>
        </p:nvSpPr>
        <p:spPr>
          <a:xfrm>
            <a:off x="4857752" y="3028890"/>
            <a:ext cx="2000264" cy="707886"/>
          </a:xfrm>
          <a:prstGeom prst="rect">
            <a:avLst/>
          </a:prstGeom>
          <a:noFill/>
        </p:spPr>
        <p:txBody>
          <a:bodyPr wrap="square" rtlCol="0">
            <a:spAutoFit/>
          </a:bodyPr>
          <a:lstStyle/>
          <a:p>
            <a:pPr algn="ctr"/>
            <a:r>
              <a:rPr lang="fr-FR" sz="2000" b="1" dirty="0" smtClean="0">
                <a:solidFill>
                  <a:srgbClr val="FF0000"/>
                </a:solidFill>
                <a:latin typeface="Times New Roman" pitchFamily="18" charset="0"/>
                <a:cs typeface="Times New Roman" pitchFamily="18" charset="0"/>
              </a:rPr>
              <a:t>Quantification</a:t>
            </a:r>
          </a:p>
          <a:p>
            <a:pPr algn="ctr"/>
            <a:r>
              <a:rPr lang="fr-FR" sz="2000" b="1" dirty="0" smtClean="0">
                <a:solidFill>
                  <a:srgbClr val="FF0000"/>
                </a:solidFill>
                <a:latin typeface="Times New Roman" pitchFamily="18" charset="0"/>
                <a:cs typeface="Times New Roman" pitchFamily="18" charset="0"/>
              </a:rPr>
              <a:t>Q</a:t>
            </a:r>
            <a:r>
              <a:rPr lang="fr-FR" sz="2000" b="1" dirty="0" smtClean="0">
                <a:solidFill>
                  <a:srgbClr val="FF0000"/>
                </a:solidFill>
                <a:latin typeface="Times New Roman" pitchFamily="18" charset="0"/>
                <a:cs typeface="Times New Roman" pitchFamily="18" charset="0"/>
              </a:rPr>
              <a:t> </a:t>
            </a:r>
            <a:endParaRPr lang="fr-FR" sz="2000" b="1" dirty="0">
              <a:solidFill>
                <a:srgbClr val="FF0000"/>
              </a:solidFill>
              <a:latin typeface="Times New Roman" pitchFamily="18" charset="0"/>
              <a:cs typeface="Times New Roman" pitchFamily="18" charset="0"/>
            </a:endParaRPr>
          </a:p>
        </p:txBody>
      </p:sp>
      <p:sp>
        <p:nvSpPr>
          <p:cNvPr id="14" name="ZoneTexte 13"/>
          <p:cNvSpPr txBox="1"/>
          <p:nvPr/>
        </p:nvSpPr>
        <p:spPr>
          <a:xfrm>
            <a:off x="3428992" y="3357562"/>
            <a:ext cx="1357322" cy="369332"/>
          </a:xfrm>
          <a:prstGeom prst="rect">
            <a:avLst/>
          </a:prstGeom>
          <a:noFill/>
        </p:spPr>
        <p:txBody>
          <a:bodyPr wrap="square" rtlCol="0">
            <a:spAutoFit/>
          </a:bodyPr>
          <a:lstStyle/>
          <a:p>
            <a:r>
              <a:rPr lang="fr-FR" b="1" dirty="0" smtClean="0">
                <a:solidFill>
                  <a:srgbClr val="00B050"/>
                </a:solidFill>
              </a:rPr>
              <a:t>Taille N</a:t>
            </a:r>
            <a:endParaRPr lang="fr-FR" b="1" dirty="0">
              <a:solidFill>
                <a:srgbClr val="00B050"/>
              </a:solidFill>
            </a:endParaRPr>
          </a:p>
        </p:txBody>
      </p:sp>
      <p:sp>
        <p:nvSpPr>
          <p:cNvPr id="15" name="ZoneTexte 14"/>
          <p:cNvSpPr txBox="1"/>
          <p:nvPr/>
        </p:nvSpPr>
        <p:spPr>
          <a:xfrm>
            <a:off x="6929454" y="3345420"/>
            <a:ext cx="1357322" cy="369332"/>
          </a:xfrm>
          <a:prstGeom prst="rect">
            <a:avLst/>
          </a:prstGeom>
          <a:noFill/>
        </p:spPr>
        <p:txBody>
          <a:bodyPr wrap="square" rtlCol="0">
            <a:spAutoFit/>
          </a:bodyPr>
          <a:lstStyle/>
          <a:p>
            <a:r>
              <a:rPr lang="fr-FR" b="1" dirty="0" smtClean="0">
                <a:solidFill>
                  <a:srgbClr val="7030A0"/>
                </a:solidFill>
              </a:rPr>
              <a:t>Taille N</a:t>
            </a:r>
            <a:endParaRPr lang="fr-FR" b="1" dirty="0">
              <a:solidFill>
                <a:srgbClr val="7030A0"/>
              </a:solidFill>
            </a:endParaRPr>
          </a:p>
        </p:txBody>
      </p:sp>
      <p:graphicFrame>
        <p:nvGraphicFramePr>
          <p:cNvPr id="562179" name="Object 3"/>
          <p:cNvGraphicFramePr>
            <a:graphicFrameLocks noChangeAspect="1"/>
          </p:cNvGraphicFramePr>
          <p:nvPr/>
        </p:nvGraphicFramePr>
        <p:xfrm>
          <a:off x="5214942" y="1071546"/>
          <a:ext cx="1704975" cy="714375"/>
        </p:xfrm>
        <a:graphic>
          <a:graphicData uri="http://schemas.openxmlformats.org/presentationml/2006/ole">
            <p:oleObj spid="_x0000_s562179" name="Équation" r:id="rId4" imgW="939600" imgH="393480" progId="Equation.3">
              <p:embed/>
            </p:oleObj>
          </a:graphicData>
        </a:graphic>
      </p:graphicFrame>
      <p:sp>
        <p:nvSpPr>
          <p:cNvPr id="18" name="ZoneTexte 17"/>
          <p:cNvSpPr txBox="1"/>
          <p:nvPr/>
        </p:nvSpPr>
        <p:spPr>
          <a:xfrm>
            <a:off x="0" y="785794"/>
            <a:ext cx="9144000" cy="707886"/>
          </a:xfrm>
          <a:prstGeom prst="rect">
            <a:avLst/>
          </a:prstGeom>
          <a:noFill/>
        </p:spPr>
        <p:txBody>
          <a:bodyPr wrap="square" rtlCol="0">
            <a:spAutoFit/>
          </a:bodyPr>
          <a:lstStyle/>
          <a:p>
            <a:pPr algn="just"/>
            <a:r>
              <a:rPr lang="fr-FR" sz="2000" dirty="0" smtClean="0">
                <a:solidFill>
                  <a:srgbClr val="C00000"/>
                </a:solidFill>
                <a:latin typeface="Times New Roman" pitchFamily="18" charset="0"/>
                <a:cs typeface="Times New Roman" pitchFamily="18" charset="0"/>
              </a:rPr>
              <a:t>Il s’agit d’une opération d’arrondie ou de troncature en fonction d’un pas de quantification </a:t>
            </a:r>
            <a:r>
              <a:rPr lang="fr-FR" sz="2000" dirty="0" smtClean="0">
                <a:solidFill>
                  <a:srgbClr val="C00000"/>
                </a:solidFill>
                <a:latin typeface="Times New Roman" pitchFamily="18" charset="0"/>
                <a:cs typeface="Times New Roman" pitchFamily="18" charset="0"/>
                <a:sym typeface="Symbol"/>
              </a:rPr>
              <a:t> qui peut être uniforme ou non.</a:t>
            </a:r>
            <a:endParaRPr lang="fr-FR" sz="2000" dirty="0">
              <a:solidFill>
                <a:srgbClr val="C00000"/>
              </a:solidFill>
              <a:latin typeface="Times New Roman" pitchFamily="18" charset="0"/>
              <a:cs typeface="Times New Roman" pitchFamily="18" charset="0"/>
            </a:endParaRPr>
          </a:p>
        </p:txBody>
      </p:sp>
      <p:sp>
        <p:nvSpPr>
          <p:cNvPr id="19" name="ZoneTexte 18"/>
          <p:cNvSpPr txBox="1"/>
          <p:nvPr/>
        </p:nvSpPr>
        <p:spPr>
          <a:xfrm>
            <a:off x="0" y="1714488"/>
            <a:ext cx="9144000" cy="1015663"/>
          </a:xfrm>
          <a:prstGeom prst="rect">
            <a:avLst/>
          </a:prstGeom>
          <a:noFill/>
        </p:spPr>
        <p:txBody>
          <a:bodyPr wrap="square" rtlCol="0">
            <a:spAutoFit/>
          </a:bodyPr>
          <a:lstStyle/>
          <a:p>
            <a:r>
              <a:rPr lang="fr-FR" sz="2000" dirty="0" smtClean="0">
                <a:solidFill>
                  <a:srgbClr val="0070C0"/>
                </a:solidFill>
                <a:latin typeface="Times New Roman" pitchFamily="18" charset="0"/>
                <a:cs typeface="Times New Roman" pitchFamily="18" charset="0"/>
              </a:rPr>
              <a:t>Étant donné un pixel x [m; n], le quantificateur fonctionne en émettant le niveau le plus proche. De manière équivalente, si x [m; n] se trouve dans le </a:t>
            </a:r>
            <a:r>
              <a:rPr lang="fr-FR" sz="2000" dirty="0" err="1" smtClean="0">
                <a:solidFill>
                  <a:srgbClr val="0070C0"/>
                </a:solidFill>
                <a:latin typeface="Times New Roman" pitchFamily="18" charset="0"/>
                <a:cs typeface="Times New Roman" pitchFamily="18" charset="0"/>
              </a:rPr>
              <a:t>ième</a:t>
            </a:r>
            <a:r>
              <a:rPr lang="fr-FR" sz="2000" dirty="0" smtClean="0">
                <a:solidFill>
                  <a:srgbClr val="0070C0"/>
                </a:solidFill>
                <a:latin typeface="Times New Roman" pitchFamily="18" charset="0"/>
                <a:cs typeface="Times New Roman" pitchFamily="18" charset="0"/>
              </a:rPr>
              <a:t> segment, alors le quantificateur sort le </a:t>
            </a:r>
            <a:r>
              <a:rPr lang="fr-FR" sz="2000" dirty="0" err="1" smtClean="0">
                <a:solidFill>
                  <a:srgbClr val="0070C0"/>
                </a:solidFill>
                <a:latin typeface="Times New Roman" pitchFamily="18" charset="0"/>
                <a:cs typeface="Times New Roman" pitchFamily="18" charset="0"/>
              </a:rPr>
              <a:t>ième</a:t>
            </a:r>
            <a:r>
              <a:rPr lang="fr-FR" sz="2000" dirty="0" smtClean="0">
                <a:solidFill>
                  <a:srgbClr val="0070C0"/>
                </a:solidFill>
                <a:latin typeface="Times New Roman" pitchFamily="18" charset="0"/>
                <a:cs typeface="Times New Roman" pitchFamily="18" charset="0"/>
              </a:rPr>
              <a:t> niveau.</a:t>
            </a:r>
            <a:endParaRPr lang="fr-FR" sz="2000" dirty="0">
              <a:solidFill>
                <a:srgbClr val="0070C0"/>
              </a:solidFill>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p:cNvPicPr>
            <a:picLocks noChangeAspect="1" noChangeArrowheads="1"/>
          </p:cNvPicPr>
          <p:nvPr/>
        </p:nvPicPr>
        <p:blipFill>
          <a:blip r:embed="rId2"/>
          <a:srcRect/>
          <a:stretch>
            <a:fillRect/>
          </a:stretch>
        </p:blipFill>
        <p:spPr bwMode="auto">
          <a:xfrm>
            <a:off x="0" y="585335"/>
            <a:ext cx="2886075" cy="2981325"/>
          </a:xfrm>
          <a:prstGeom prst="rect">
            <a:avLst/>
          </a:prstGeom>
          <a:noFill/>
          <a:ln w="9525">
            <a:noFill/>
            <a:miter lim="800000"/>
            <a:headEnd/>
            <a:tailEnd/>
          </a:ln>
          <a:effectLst/>
        </p:spPr>
      </p:pic>
      <p:pic>
        <p:nvPicPr>
          <p:cNvPr id="563203" name="Picture 3"/>
          <p:cNvPicPr>
            <a:picLocks noChangeAspect="1" noChangeArrowheads="1"/>
          </p:cNvPicPr>
          <p:nvPr/>
        </p:nvPicPr>
        <p:blipFill>
          <a:blip r:embed="rId3"/>
          <a:srcRect/>
          <a:stretch>
            <a:fillRect/>
          </a:stretch>
        </p:blipFill>
        <p:spPr bwMode="auto">
          <a:xfrm>
            <a:off x="2857488" y="571480"/>
            <a:ext cx="2867025" cy="3019425"/>
          </a:xfrm>
          <a:prstGeom prst="rect">
            <a:avLst/>
          </a:prstGeom>
          <a:noFill/>
          <a:ln w="9525">
            <a:noFill/>
            <a:miter lim="800000"/>
            <a:headEnd/>
            <a:tailEnd/>
          </a:ln>
          <a:effectLst/>
        </p:spPr>
      </p:pic>
      <p:pic>
        <p:nvPicPr>
          <p:cNvPr id="563204" name="Picture 4"/>
          <p:cNvPicPr>
            <a:picLocks noChangeAspect="1" noChangeArrowheads="1"/>
          </p:cNvPicPr>
          <p:nvPr/>
        </p:nvPicPr>
        <p:blipFill>
          <a:blip r:embed="rId4"/>
          <a:srcRect/>
          <a:stretch>
            <a:fillRect/>
          </a:stretch>
        </p:blipFill>
        <p:spPr bwMode="auto">
          <a:xfrm>
            <a:off x="5731026" y="571501"/>
            <a:ext cx="2857500" cy="3000375"/>
          </a:xfrm>
          <a:prstGeom prst="rect">
            <a:avLst/>
          </a:prstGeom>
          <a:noFill/>
          <a:ln w="9525">
            <a:noFill/>
            <a:miter lim="800000"/>
            <a:headEnd/>
            <a:tailEnd/>
          </a:ln>
          <a:effectLst/>
        </p:spPr>
      </p:pic>
      <p:pic>
        <p:nvPicPr>
          <p:cNvPr id="563205" name="Picture 5"/>
          <p:cNvPicPr>
            <a:picLocks noChangeAspect="1" noChangeArrowheads="1"/>
          </p:cNvPicPr>
          <p:nvPr/>
        </p:nvPicPr>
        <p:blipFill>
          <a:blip r:embed="rId5"/>
          <a:srcRect/>
          <a:stretch>
            <a:fillRect/>
          </a:stretch>
        </p:blipFill>
        <p:spPr bwMode="auto">
          <a:xfrm>
            <a:off x="5786446" y="3514290"/>
            <a:ext cx="2857500" cy="3000375"/>
          </a:xfrm>
          <a:prstGeom prst="rect">
            <a:avLst/>
          </a:prstGeom>
          <a:noFill/>
          <a:ln w="9525">
            <a:noFill/>
            <a:miter lim="800000"/>
            <a:headEnd/>
            <a:tailEnd/>
          </a:ln>
          <a:effectLst/>
        </p:spPr>
      </p:pic>
      <p:pic>
        <p:nvPicPr>
          <p:cNvPr id="563206" name="Picture 6"/>
          <p:cNvPicPr>
            <a:picLocks noChangeAspect="1" noChangeArrowheads="1"/>
          </p:cNvPicPr>
          <p:nvPr/>
        </p:nvPicPr>
        <p:blipFill>
          <a:blip r:embed="rId6"/>
          <a:srcRect/>
          <a:stretch>
            <a:fillRect/>
          </a:stretch>
        </p:blipFill>
        <p:spPr bwMode="auto">
          <a:xfrm>
            <a:off x="2901216" y="3542889"/>
            <a:ext cx="2819400" cy="2971800"/>
          </a:xfrm>
          <a:prstGeom prst="rect">
            <a:avLst/>
          </a:prstGeom>
          <a:noFill/>
          <a:ln w="9525">
            <a:noFill/>
            <a:miter lim="800000"/>
            <a:headEnd/>
            <a:tailEnd/>
          </a:ln>
          <a:effectLst/>
        </p:spPr>
      </p:pic>
      <p:pic>
        <p:nvPicPr>
          <p:cNvPr id="563207" name="Picture 7"/>
          <p:cNvPicPr>
            <a:picLocks noChangeAspect="1" noChangeArrowheads="1"/>
          </p:cNvPicPr>
          <p:nvPr/>
        </p:nvPicPr>
        <p:blipFill>
          <a:blip r:embed="rId7"/>
          <a:srcRect/>
          <a:stretch>
            <a:fillRect/>
          </a:stretch>
        </p:blipFill>
        <p:spPr bwMode="auto">
          <a:xfrm>
            <a:off x="0" y="3542865"/>
            <a:ext cx="2857500" cy="2971800"/>
          </a:xfrm>
          <a:prstGeom prst="rect">
            <a:avLst/>
          </a:prstGeom>
          <a:noFill/>
          <a:ln w="9525">
            <a:noFill/>
            <a:miter lim="800000"/>
            <a:headEnd/>
            <a:tailEnd/>
          </a:ln>
          <a:effectLst/>
        </p:spPr>
      </p:pic>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QUANTIFICATION </a:t>
            </a:r>
            <a:endParaRPr lang="fr-FR" sz="3000" b="1" dirty="0">
              <a:solidFill>
                <a:srgbClr val="FF0000"/>
              </a:solidFill>
              <a:latin typeface="Times New Roman" pitchFamily="18" charset="0"/>
              <a:cs typeface="Times New Roman" pitchFamily="18" charset="0"/>
            </a:endParaRPr>
          </a:p>
        </p:txBody>
      </p:sp>
      <p:sp>
        <p:nvSpPr>
          <p:cNvPr id="10" name="ZoneTexte 9"/>
          <p:cNvSpPr txBox="1"/>
          <p:nvPr/>
        </p:nvSpPr>
        <p:spPr>
          <a:xfrm>
            <a:off x="5357818" y="6500834"/>
            <a:ext cx="3357586" cy="369332"/>
          </a:xfrm>
          <a:prstGeom prst="rect">
            <a:avLst/>
          </a:prstGeom>
          <a:noFill/>
        </p:spPr>
        <p:txBody>
          <a:bodyPr wrap="square" rtlCol="0">
            <a:spAutoFit/>
          </a:bodyPr>
          <a:lstStyle/>
          <a:p>
            <a:r>
              <a:rPr lang="fr-FR" b="1" i="1" dirty="0" smtClean="0">
                <a:solidFill>
                  <a:srgbClr val="0070C0"/>
                </a:solidFill>
              </a:rPr>
              <a:t>Source : Cours de </a:t>
            </a:r>
            <a:r>
              <a:rPr lang="fr-FR" b="1" i="1" dirty="0" err="1" smtClean="0">
                <a:solidFill>
                  <a:srgbClr val="0070C0"/>
                </a:solidFill>
              </a:rPr>
              <a:t>cagnazzo</a:t>
            </a:r>
            <a:endParaRPr lang="fr-FR" b="1" i="1" dirty="0">
              <a:solidFill>
                <a:srgbClr val="0070C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QUANTIFICATION ET CODAGE PREDICTIVE </a:t>
            </a:r>
            <a:endParaRPr lang="fr-FR" sz="3000" b="1" dirty="0">
              <a:solidFill>
                <a:srgbClr val="FF0000"/>
              </a:solidFill>
              <a:latin typeface="Times New Roman" pitchFamily="18" charset="0"/>
              <a:cs typeface="Times New Roman" pitchFamily="18" charset="0"/>
            </a:endParaRPr>
          </a:p>
        </p:txBody>
      </p:sp>
      <p:sp>
        <p:nvSpPr>
          <p:cNvPr id="11" name="ZoneTexte 10"/>
          <p:cNvSpPr txBox="1"/>
          <p:nvPr/>
        </p:nvSpPr>
        <p:spPr>
          <a:xfrm>
            <a:off x="0" y="785794"/>
            <a:ext cx="9144000" cy="3477875"/>
          </a:xfrm>
          <a:prstGeom prst="rect">
            <a:avLst/>
          </a:prstGeom>
          <a:noFill/>
        </p:spPr>
        <p:txBody>
          <a:bodyPr wrap="square" rtlCol="0">
            <a:spAutoFit/>
          </a:bodyPr>
          <a:lstStyle/>
          <a:p>
            <a:pPr algn="just">
              <a:buFont typeface="Wingdings" pitchFamily="2" charset="2"/>
              <a:buChar char="q"/>
            </a:pPr>
            <a:r>
              <a:rPr lang="fr-FR" sz="2000" dirty="0" smtClean="0">
                <a:solidFill>
                  <a:srgbClr val="0070C0"/>
                </a:solidFill>
                <a:latin typeface="Times New Roman" pitchFamily="18" charset="0"/>
                <a:cs typeface="Times New Roman" pitchFamily="18" charset="0"/>
              </a:rPr>
              <a:t> Si on se contente uniquement d’une quantification dans le domaine spatiale pour compresser une image, nous ne pourrons pas espérer obtenir de bons résultats en termes de taux de compression et de qualité d’images reconstruites.</a:t>
            </a:r>
          </a:p>
          <a:p>
            <a:pPr algn="just"/>
            <a:endParaRPr lang="fr-FR" sz="2000" dirty="0" smtClean="0">
              <a:solidFill>
                <a:srgbClr val="0070C0"/>
              </a:solidFill>
              <a:latin typeface="Times New Roman" pitchFamily="18" charset="0"/>
              <a:cs typeface="Times New Roman" pitchFamily="18" charset="0"/>
            </a:endParaRPr>
          </a:p>
          <a:p>
            <a:pPr algn="just">
              <a:buFont typeface="Wingdings" pitchFamily="2" charset="2"/>
              <a:buChar char="q"/>
            </a:pPr>
            <a:r>
              <a:rPr lang="fr-FR" sz="2000" dirty="0" smtClean="0">
                <a:solidFill>
                  <a:srgbClr val="7030A0"/>
                </a:solidFill>
                <a:latin typeface="Times New Roman" pitchFamily="18" charset="0"/>
                <a:cs typeface="Times New Roman" pitchFamily="18" charset="0"/>
              </a:rPr>
              <a:t> Mais dans le domaine spatiale nous pourrons associer avec l’opération de la quantification un codage prédictif. Il s’agit d’exploiter la redondance entre les pixels voisins d’une même image. Autrement dit, l’opération de quantification sera effectuée sur l’erreur entre un pixel et sa prédiction (déterminée à partir des pixels voisins).</a:t>
            </a:r>
          </a:p>
          <a:p>
            <a:pPr algn="just"/>
            <a:endParaRPr lang="fr-FR" sz="2000" dirty="0" smtClean="0">
              <a:solidFill>
                <a:srgbClr val="C00000"/>
              </a:solidFill>
              <a:latin typeface="Times New Roman" pitchFamily="18" charset="0"/>
              <a:cs typeface="Times New Roman" pitchFamily="18" charset="0"/>
            </a:endParaRPr>
          </a:p>
          <a:p>
            <a:pPr algn="just">
              <a:buFont typeface="Wingdings" pitchFamily="2" charset="2"/>
              <a:buChar char="q"/>
            </a:pPr>
            <a:r>
              <a:rPr lang="fr-FR" sz="2000" dirty="0" smtClean="0">
                <a:solidFill>
                  <a:srgbClr val="C00000"/>
                </a:solidFill>
                <a:latin typeface="Times New Roman" pitchFamily="18" charset="0"/>
                <a:cs typeface="Times New Roman" pitchFamily="18" charset="0"/>
              </a:rPr>
              <a:t> </a:t>
            </a:r>
            <a:r>
              <a:rPr lang="fr-FR" sz="2000" dirty="0" smtClean="0">
                <a:solidFill>
                  <a:srgbClr val="C00000"/>
                </a:solidFill>
                <a:latin typeface="Times New Roman" pitchFamily="18" charset="0"/>
                <a:cs typeface="Times New Roman" pitchFamily="18" charset="0"/>
              </a:rPr>
              <a:t>Evidemment, il faut définir le type de </a:t>
            </a:r>
            <a:r>
              <a:rPr lang="fr-FR" sz="2000" dirty="0" err="1" smtClean="0">
                <a:solidFill>
                  <a:srgbClr val="C00000"/>
                </a:solidFill>
                <a:latin typeface="Times New Roman" pitchFamily="18" charset="0"/>
                <a:cs typeface="Times New Roman" pitchFamily="18" charset="0"/>
              </a:rPr>
              <a:t>prédicteur</a:t>
            </a:r>
            <a:r>
              <a:rPr lang="fr-FR" sz="2000" dirty="0" smtClean="0">
                <a:solidFill>
                  <a:srgbClr val="C00000"/>
                </a:solidFill>
                <a:latin typeface="Times New Roman" pitchFamily="18" charset="0"/>
                <a:cs typeface="Times New Roman" pitchFamily="18" charset="0"/>
              </a:rPr>
              <a:t> à utiliser  et dont les exemples sont nombreux</a:t>
            </a:r>
          </a:p>
        </p:txBody>
      </p:sp>
      <p:pic>
        <p:nvPicPr>
          <p:cNvPr id="564226" name="Picture 2"/>
          <p:cNvPicPr>
            <a:picLocks noChangeAspect="1" noChangeArrowheads="1"/>
          </p:cNvPicPr>
          <p:nvPr/>
        </p:nvPicPr>
        <p:blipFill>
          <a:blip r:embed="rId2"/>
          <a:srcRect/>
          <a:stretch>
            <a:fillRect/>
          </a:stretch>
        </p:blipFill>
        <p:spPr bwMode="auto">
          <a:xfrm>
            <a:off x="285752" y="4209101"/>
            <a:ext cx="3428992" cy="2077419"/>
          </a:xfrm>
          <a:prstGeom prst="rect">
            <a:avLst/>
          </a:prstGeom>
          <a:noFill/>
          <a:ln w="9525">
            <a:noFill/>
            <a:miter lim="800000"/>
            <a:headEnd/>
            <a:tailEnd/>
          </a:ln>
          <a:effectLst/>
        </p:spPr>
      </p:pic>
      <p:pic>
        <p:nvPicPr>
          <p:cNvPr id="564227" name="Picture 3"/>
          <p:cNvPicPr>
            <a:picLocks noChangeAspect="1" noChangeArrowheads="1"/>
          </p:cNvPicPr>
          <p:nvPr/>
        </p:nvPicPr>
        <p:blipFill>
          <a:blip r:embed="rId3"/>
          <a:srcRect/>
          <a:stretch>
            <a:fillRect/>
          </a:stretch>
        </p:blipFill>
        <p:spPr bwMode="auto">
          <a:xfrm>
            <a:off x="5072066" y="4214818"/>
            <a:ext cx="3214710" cy="1857388"/>
          </a:xfrm>
          <a:prstGeom prst="rect">
            <a:avLst/>
          </a:prstGeom>
          <a:noFill/>
          <a:ln w="9525">
            <a:noFill/>
            <a:miter lim="800000"/>
            <a:headEnd/>
            <a:tailEnd/>
          </a:ln>
          <a:effectLst/>
        </p:spPr>
      </p:pic>
      <p:sp>
        <p:nvSpPr>
          <p:cNvPr id="13" name="ZoneTexte 12"/>
          <p:cNvSpPr txBox="1"/>
          <p:nvPr/>
        </p:nvSpPr>
        <p:spPr>
          <a:xfrm>
            <a:off x="928662" y="6072206"/>
            <a:ext cx="2571768" cy="369332"/>
          </a:xfrm>
          <a:prstGeom prst="rect">
            <a:avLst/>
          </a:prstGeom>
          <a:noFill/>
        </p:spPr>
        <p:txBody>
          <a:bodyPr wrap="square" rtlCol="0">
            <a:spAutoFit/>
          </a:bodyPr>
          <a:lstStyle/>
          <a:p>
            <a:pPr algn="ctr"/>
            <a:r>
              <a:rPr lang="fr-FR" b="1" i="1" dirty="0" smtClean="0">
                <a:solidFill>
                  <a:srgbClr val="00B0F0"/>
                </a:solidFill>
                <a:latin typeface="Times New Roman" pitchFamily="18" charset="0"/>
                <a:cs typeface="Times New Roman" pitchFamily="18" charset="0"/>
              </a:rPr>
              <a:t>Encodeur</a:t>
            </a:r>
            <a:endParaRPr lang="fr-FR" b="1" i="1" dirty="0">
              <a:solidFill>
                <a:srgbClr val="00B0F0"/>
              </a:solidFill>
              <a:latin typeface="Times New Roman" pitchFamily="18" charset="0"/>
              <a:cs typeface="Times New Roman" pitchFamily="18" charset="0"/>
            </a:endParaRPr>
          </a:p>
        </p:txBody>
      </p:sp>
      <p:sp>
        <p:nvSpPr>
          <p:cNvPr id="14" name="ZoneTexte 13"/>
          <p:cNvSpPr txBox="1"/>
          <p:nvPr/>
        </p:nvSpPr>
        <p:spPr>
          <a:xfrm>
            <a:off x="5429256" y="6000768"/>
            <a:ext cx="2571768" cy="369332"/>
          </a:xfrm>
          <a:prstGeom prst="rect">
            <a:avLst/>
          </a:prstGeom>
          <a:noFill/>
        </p:spPr>
        <p:txBody>
          <a:bodyPr wrap="square" rtlCol="0">
            <a:spAutoFit/>
          </a:bodyPr>
          <a:lstStyle/>
          <a:p>
            <a:pPr algn="ctr"/>
            <a:r>
              <a:rPr lang="fr-FR" b="1" i="1" dirty="0" smtClean="0">
                <a:solidFill>
                  <a:srgbClr val="00B0F0"/>
                </a:solidFill>
                <a:latin typeface="Times New Roman" pitchFamily="18" charset="0"/>
                <a:cs typeface="Times New Roman" pitchFamily="18" charset="0"/>
              </a:rPr>
              <a:t>Décodeur</a:t>
            </a:r>
            <a:endParaRPr lang="fr-FR" b="1" i="1" dirty="0">
              <a:solidFill>
                <a:srgbClr val="00B0F0"/>
              </a:solidFill>
              <a:latin typeface="Times New Roman" pitchFamily="18" charset="0"/>
              <a:cs typeface="Times New Roman" pitchFamily="18" charset="0"/>
            </a:endParaRPr>
          </a:p>
        </p:txBody>
      </p:sp>
      <p:sp>
        <p:nvSpPr>
          <p:cNvPr id="15" name="ZoneTexte 14"/>
          <p:cNvSpPr txBox="1"/>
          <p:nvPr/>
        </p:nvSpPr>
        <p:spPr>
          <a:xfrm>
            <a:off x="2500298" y="6488668"/>
            <a:ext cx="3643338" cy="369332"/>
          </a:xfrm>
          <a:prstGeom prst="rect">
            <a:avLst/>
          </a:prstGeom>
          <a:noFill/>
        </p:spPr>
        <p:txBody>
          <a:bodyPr wrap="square" rtlCol="0">
            <a:spAutoFit/>
          </a:bodyPr>
          <a:lstStyle/>
          <a:p>
            <a:r>
              <a:rPr lang="fr-FR" dirty="0" smtClean="0">
                <a:solidFill>
                  <a:srgbClr val="0070C0"/>
                </a:solidFill>
                <a:latin typeface="Times New Roman" pitchFamily="18" charset="0"/>
                <a:cs typeface="Times New Roman" pitchFamily="18" charset="0"/>
              </a:rPr>
              <a:t>Source </a:t>
            </a:r>
            <a:r>
              <a:rPr lang="fr-FR" dirty="0" smtClean="0">
                <a:solidFill>
                  <a:srgbClr val="0070C0"/>
                </a:solidFill>
                <a:latin typeface="Times New Roman" pitchFamily="18" charset="0"/>
                <a:cs typeface="Times New Roman" pitchFamily="18" charset="0"/>
              </a:rPr>
              <a:t> figures: </a:t>
            </a:r>
            <a:r>
              <a:rPr lang="fr-FR" dirty="0" smtClean="0">
                <a:solidFill>
                  <a:srgbClr val="0070C0"/>
                </a:solidFill>
                <a:latin typeface="Times New Roman" pitchFamily="18" charset="0"/>
                <a:cs typeface="Times New Roman" pitchFamily="18" charset="0"/>
              </a:rPr>
              <a:t>Cours de </a:t>
            </a:r>
            <a:r>
              <a:rPr lang="fr-FR" dirty="0" err="1" smtClean="0">
                <a:solidFill>
                  <a:srgbClr val="0070C0"/>
                </a:solidFill>
                <a:latin typeface="Times New Roman" pitchFamily="18" charset="0"/>
                <a:cs typeface="Times New Roman" pitchFamily="18" charset="0"/>
              </a:rPr>
              <a:t>cagnazzo</a:t>
            </a:r>
            <a:endParaRPr lang="fr-FR" dirty="0">
              <a:solidFill>
                <a:srgbClr val="0070C0"/>
              </a:solidFill>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9144000" cy="492443"/>
          </a:xfrm>
          <a:prstGeom prst="rect">
            <a:avLst/>
          </a:prstGeom>
          <a:noFill/>
        </p:spPr>
        <p:txBody>
          <a:bodyPr wrap="square" rtlCol="0">
            <a:spAutoFit/>
          </a:bodyPr>
          <a:lstStyle/>
          <a:p>
            <a:pPr algn="ctr"/>
            <a:r>
              <a:rPr lang="fr-FR" sz="2600" b="1" dirty="0" smtClean="0">
                <a:solidFill>
                  <a:srgbClr val="FF0000"/>
                </a:solidFill>
                <a:latin typeface="Times New Roman" pitchFamily="18" charset="0"/>
                <a:cs typeface="Times New Roman" pitchFamily="18" charset="0"/>
              </a:rPr>
              <a:t>QUANTIFICATION DANS LE DOMAINE TRANSFORME</a:t>
            </a:r>
            <a:endParaRPr lang="fr-FR" sz="2600" b="1" dirty="0">
              <a:solidFill>
                <a:srgbClr val="FF0000"/>
              </a:solidFill>
              <a:latin typeface="Times New Roman" pitchFamily="18" charset="0"/>
              <a:cs typeface="Times New Roman" pitchFamily="18" charset="0"/>
            </a:endParaRPr>
          </a:p>
        </p:txBody>
      </p:sp>
      <p:sp>
        <p:nvSpPr>
          <p:cNvPr id="9" name="ZoneTexte 8"/>
          <p:cNvSpPr txBox="1"/>
          <p:nvPr/>
        </p:nvSpPr>
        <p:spPr>
          <a:xfrm>
            <a:off x="0" y="1142984"/>
            <a:ext cx="9144000" cy="1107996"/>
          </a:xfrm>
          <a:prstGeom prst="rect">
            <a:avLst/>
          </a:prstGeom>
          <a:noFill/>
        </p:spPr>
        <p:txBody>
          <a:bodyPr wrap="square" rtlCol="0">
            <a:spAutoFit/>
          </a:bodyPr>
          <a:lstStyle/>
          <a:p>
            <a:pPr algn="just"/>
            <a:r>
              <a:rPr lang="fr-FR" sz="2200" dirty="0" smtClean="0">
                <a:solidFill>
                  <a:srgbClr val="00B0F0"/>
                </a:solidFill>
                <a:latin typeface="Times New Roman" pitchFamily="18" charset="0"/>
                <a:cs typeface="Times New Roman" pitchFamily="18" charset="0"/>
              </a:rPr>
              <a:t>Dans le cas des méthodes de compression par transformation avec perte, la quantification concerne les coefficients de la transformation et non pas les pixels de l’image.</a:t>
            </a:r>
            <a:endParaRPr lang="fr-FR" sz="2200" dirty="0">
              <a:solidFill>
                <a:srgbClr val="00B0F0"/>
              </a:solidFill>
              <a:latin typeface="Times New Roman" pitchFamily="18" charset="0"/>
              <a:cs typeface="Times New Roman" pitchFamily="18" charset="0"/>
            </a:endParaRPr>
          </a:p>
        </p:txBody>
      </p:sp>
      <p:graphicFrame>
        <p:nvGraphicFramePr>
          <p:cNvPr id="10" name="Diagramme 9"/>
          <p:cNvGraphicFramePr/>
          <p:nvPr/>
        </p:nvGraphicFramePr>
        <p:xfrm>
          <a:off x="1357290" y="2357430"/>
          <a:ext cx="6858048"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ZoneTexte 20"/>
          <p:cNvSpPr txBox="1"/>
          <p:nvPr/>
        </p:nvSpPr>
        <p:spPr>
          <a:xfrm>
            <a:off x="214282" y="2428868"/>
            <a:ext cx="1214414" cy="584775"/>
          </a:xfrm>
          <a:prstGeom prst="rect">
            <a:avLst/>
          </a:prstGeom>
          <a:noFill/>
        </p:spPr>
        <p:txBody>
          <a:bodyPr wrap="square" rtlCol="0">
            <a:spAutoFit/>
          </a:bodyPr>
          <a:lstStyle/>
          <a:p>
            <a:pPr algn="ctr"/>
            <a:r>
              <a:rPr lang="fr-FR" sz="1600" b="1" dirty="0" smtClean="0">
                <a:solidFill>
                  <a:srgbClr val="002060"/>
                </a:solidFill>
                <a:latin typeface="Times New Roman" pitchFamily="18" charset="0"/>
                <a:cs typeface="Times New Roman" pitchFamily="18" charset="0"/>
              </a:rPr>
              <a:t>Image originale</a:t>
            </a:r>
            <a:endParaRPr lang="fr-FR" sz="1600" b="1" dirty="0">
              <a:solidFill>
                <a:srgbClr val="002060"/>
              </a:solidFill>
              <a:latin typeface="Times New Roman" pitchFamily="18" charset="0"/>
              <a:cs typeface="Times New Roman" pitchFamily="18" charset="0"/>
            </a:endParaRPr>
          </a:p>
        </p:txBody>
      </p:sp>
      <p:sp>
        <p:nvSpPr>
          <p:cNvPr id="22" name="ZoneTexte 21"/>
          <p:cNvSpPr txBox="1"/>
          <p:nvPr/>
        </p:nvSpPr>
        <p:spPr>
          <a:xfrm>
            <a:off x="8072494" y="2357430"/>
            <a:ext cx="1214414" cy="584775"/>
          </a:xfrm>
          <a:prstGeom prst="rect">
            <a:avLst/>
          </a:prstGeom>
          <a:noFill/>
        </p:spPr>
        <p:txBody>
          <a:bodyPr wrap="square" rtlCol="0">
            <a:spAutoFit/>
          </a:bodyPr>
          <a:lstStyle/>
          <a:p>
            <a:pPr algn="ctr"/>
            <a:r>
              <a:rPr lang="fr-FR" sz="1600" b="1" dirty="0" smtClean="0">
                <a:solidFill>
                  <a:srgbClr val="002060"/>
                </a:solidFill>
                <a:latin typeface="Times New Roman" pitchFamily="18" charset="0"/>
                <a:cs typeface="Times New Roman" pitchFamily="18" charset="0"/>
              </a:rPr>
              <a:t>Bit</a:t>
            </a:r>
          </a:p>
          <a:p>
            <a:pPr algn="ctr"/>
            <a:r>
              <a:rPr lang="fr-FR" sz="1600" b="1" dirty="0" err="1" smtClean="0">
                <a:solidFill>
                  <a:srgbClr val="002060"/>
                </a:solidFill>
                <a:latin typeface="Times New Roman" pitchFamily="18" charset="0"/>
                <a:cs typeface="Times New Roman" pitchFamily="18" charset="0"/>
              </a:rPr>
              <a:t>stream</a:t>
            </a:r>
            <a:endParaRPr lang="fr-FR" sz="1600" b="1" dirty="0">
              <a:solidFill>
                <a:srgbClr val="002060"/>
              </a:solidFill>
              <a:latin typeface="Times New Roman" pitchFamily="18" charset="0"/>
              <a:cs typeface="Times New Roman" pitchFamily="18" charset="0"/>
            </a:endParaRPr>
          </a:p>
        </p:txBody>
      </p:sp>
      <p:graphicFrame>
        <p:nvGraphicFramePr>
          <p:cNvPr id="24" name="Objet 23"/>
          <p:cNvGraphicFramePr>
            <a:graphicFrameLocks noChangeAspect="1"/>
          </p:cNvGraphicFramePr>
          <p:nvPr/>
        </p:nvGraphicFramePr>
        <p:xfrm>
          <a:off x="3357554" y="3000372"/>
          <a:ext cx="694305" cy="500066"/>
        </p:xfrm>
        <a:graphic>
          <a:graphicData uri="http://schemas.openxmlformats.org/presentationml/2006/ole">
            <p:oleObj spid="_x0000_s565250" name="Équation" r:id="rId7" imgW="266400" imgH="241200" progId="Equation.3">
              <p:embed/>
            </p:oleObj>
          </a:graphicData>
        </a:graphic>
      </p:graphicFrame>
      <p:graphicFrame>
        <p:nvGraphicFramePr>
          <p:cNvPr id="565251" name="Object 3"/>
          <p:cNvGraphicFramePr>
            <a:graphicFrameLocks noChangeAspect="1"/>
          </p:cNvGraphicFramePr>
          <p:nvPr/>
        </p:nvGraphicFramePr>
        <p:xfrm>
          <a:off x="5857875" y="2987675"/>
          <a:ext cx="693738" cy="527050"/>
        </p:xfrm>
        <a:graphic>
          <a:graphicData uri="http://schemas.openxmlformats.org/presentationml/2006/ole">
            <p:oleObj spid="_x0000_s565251" name="Équation" r:id="rId8" imgW="266400" imgH="253800" progId="Equation.3">
              <p:embed/>
            </p:oleObj>
          </a:graphicData>
        </a:graphic>
      </p:graphicFrame>
      <p:graphicFrame>
        <p:nvGraphicFramePr>
          <p:cNvPr id="565252" name="Object 4"/>
          <p:cNvGraphicFramePr>
            <a:graphicFrameLocks noChangeAspect="1"/>
          </p:cNvGraphicFramePr>
          <p:nvPr/>
        </p:nvGraphicFramePr>
        <p:xfrm>
          <a:off x="60325" y="3429000"/>
          <a:ext cx="858838" cy="500063"/>
        </p:xfrm>
        <a:graphic>
          <a:graphicData uri="http://schemas.openxmlformats.org/presentationml/2006/ole">
            <p:oleObj spid="_x0000_s565252" name="Équation" r:id="rId9" imgW="330120" imgH="241200" progId="Equation.3">
              <p:embed/>
            </p:oleObj>
          </a:graphicData>
        </a:graphic>
      </p:graphicFrame>
      <p:sp>
        <p:nvSpPr>
          <p:cNvPr id="25" name="ZoneTexte 24"/>
          <p:cNvSpPr txBox="1"/>
          <p:nvPr/>
        </p:nvSpPr>
        <p:spPr>
          <a:xfrm>
            <a:off x="857224" y="3500438"/>
            <a:ext cx="8286776" cy="707886"/>
          </a:xfrm>
          <a:prstGeom prst="rect">
            <a:avLst/>
          </a:prstGeom>
          <a:noFill/>
        </p:spPr>
        <p:txBody>
          <a:bodyPr wrap="square" rtlCol="0">
            <a:spAutoFit/>
          </a:bodyPr>
          <a:lstStyle/>
          <a:p>
            <a:r>
              <a:rPr lang="fr-FR" sz="2000" dirty="0" smtClean="0">
                <a:solidFill>
                  <a:srgbClr val="7030A0"/>
                </a:solidFill>
                <a:latin typeface="Times New Roman" pitchFamily="18" charset="0"/>
                <a:cs typeface="Times New Roman" pitchFamily="18" charset="0"/>
              </a:rPr>
              <a:t>Les coefficients obtenus par la transformation 2 D appliquée sur l’image ou un bloc de l’image</a:t>
            </a:r>
            <a:endParaRPr lang="fr-FR" sz="2000" dirty="0">
              <a:solidFill>
                <a:srgbClr val="7030A0"/>
              </a:solidFill>
              <a:latin typeface="Times New Roman" pitchFamily="18" charset="0"/>
              <a:cs typeface="Times New Roman" pitchFamily="18" charset="0"/>
            </a:endParaRPr>
          </a:p>
        </p:txBody>
      </p:sp>
      <p:graphicFrame>
        <p:nvGraphicFramePr>
          <p:cNvPr id="565253" name="Object 5"/>
          <p:cNvGraphicFramePr>
            <a:graphicFrameLocks noChangeAspect="1"/>
          </p:cNvGraphicFramePr>
          <p:nvPr/>
        </p:nvGraphicFramePr>
        <p:xfrm>
          <a:off x="-1614" y="4357688"/>
          <a:ext cx="858838" cy="527050"/>
        </p:xfrm>
        <a:graphic>
          <a:graphicData uri="http://schemas.openxmlformats.org/presentationml/2006/ole">
            <p:oleObj spid="_x0000_s565253" name="Équation" r:id="rId10" imgW="330120" imgH="253800" progId="Equation.3">
              <p:embed/>
            </p:oleObj>
          </a:graphicData>
        </a:graphic>
      </p:graphicFrame>
      <p:sp>
        <p:nvSpPr>
          <p:cNvPr id="26" name="ZoneTexte 25"/>
          <p:cNvSpPr txBox="1"/>
          <p:nvPr/>
        </p:nvSpPr>
        <p:spPr>
          <a:xfrm>
            <a:off x="857224" y="4435626"/>
            <a:ext cx="8286776" cy="707886"/>
          </a:xfrm>
          <a:prstGeom prst="rect">
            <a:avLst/>
          </a:prstGeom>
          <a:noFill/>
        </p:spPr>
        <p:txBody>
          <a:bodyPr wrap="square" rtlCol="0">
            <a:spAutoFit/>
          </a:bodyPr>
          <a:lstStyle/>
          <a:p>
            <a:r>
              <a:rPr lang="fr-FR" sz="2000" dirty="0" smtClean="0">
                <a:solidFill>
                  <a:srgbClr val="00B050"/>
                </a:solidFill>
                <a:latin typeface="Times New Roman" pitchFamily="18" charset="0"/>
                <a:cs typeface="Times New Roman" pitchFamily="18" charset="0"/>
              </a:rPr>
              <a:t>Les coefficients de la transformation quantifiés. Généralement obtenue comme suit:</a:t>
            </a:r>
            <a:endParaRPr lang="fr-FR" sz="2000" dirty="0">
              <a:solidFill>
                <a:srgbClr val="00B050"/>
              </a:solidFill>
              <a:latin typeface="Times New Roman" pitchFamily="18" charset="0"/>
              <a:cs typeface="Times New Roman" pitchFamily="18" charset="0"/>
            </a:endParaRPr>
          </a:p>
        </p:txBody>
      </p:sp>
      <p:graphicFrame>
        <p:nvGraphicFramePr>
          <p:cNvPr id="565254" name="Object 6"/>
          <p:cNvGraphicFramePr>
            <a:graphicFrameLocks noChangeAspect="1"/>
          </p:cNvGraphicFramePr>
          <p:nvPr/>
        </p:nvGraphicFramePr>
        <p:xfrm>
          <a:off x="2928926" y="4929198"/>
          <a:ext cx="3105150" cy="1054100"/>
        </p:xfrm>
        <a:graphic>
          <a:graphicData uri="http://schemas.openxmlformats.org/presentationml/2006/ole">
            <p:oleObj spid="_x0000_s565254" name="Équation" r:id="rId11" imgW="1193760" imgH="507960" progId="Equation.3">
              <p:embed/>
            </p:oleObj>
          </a:graphicData>
        </a:graphic>
      </p:graphicFrame>
      <p:graphicFrame>
        <p:nvGraphicFramePr>
          <p:cNvPr id="565255" name="Object 7"/>
          <p:cNvGraphicFramePr>
            <a:graphicFrameLocks noChangeAspect="1"/>
          </p:cNvGraphicFramePr>
          <p:nvPr/>
        </p:nvGraphicFramePr>
        <p:xfrm>
          <a:off x="82550" y="6143625"/>
          <a:ext cx="693738" cy="527050"/>
        </p:xfrm>
        <a:graphic>
          <a:graphicData uri="http://schemas.openxmlformats.org/presentationml/2006/ole">
            <p:oleObj spid="_x0000_s565255" name="Équation" r:id="rId12" imgW="266400" imgH="253800" progId="Equation.3">
              <p:embed/>
            </p:oleObj>
          </a:graphicData>
        </a:graphic>
      </p:graphicFrame>
      <p:sp>
        <p:nvSpPr>
          <p:cNvPr id="28" name="ZoneTexte 27"/>
          <p:cNvSpPr txBox="1"/>
          <p:nvPr/>
        </p:nvSpPr>
        <p:spPr>
          <a:xfrm>
            <a:off x="785786" y="6143644"/>
            <a:ext cx="8358214" cy="646331"/>
          </a:xfrm>
          <a:prstGeom prst="rect">
            <a:avLst/>
          </a:prstGeom>
          <a:noFill/>
        </p:spPr>
        <p:txBody>
          <a:bodyPr wrap="square" rtlCol="0">
            <a:spAutoFit/>
          </a:bodyPr>
          <a:lstStyle/>
          <a:p>
            <a:r>
              <a:rPr lang="fr-FR" dirty="0" smtClean="0">
                <a:solidFill>
                  <a:srgbClr val="002060"/>
                </a:solidFill>
                <a:latin typeface="Times New Roman" pitchFamily="18" charset="0"/>
                <a:cs typeface="Times New Roman" pitchFamily="18" charset="0"/>
              </a:rPr>
              <a:t>Est une matrice de quantification déterminée en fonction des caractéristiques de la vision humaine</a:t>
            </a:r>
            <a:endParaRPr lang="fr-FR" dirty="0">
              <a:solidFill>
                <a:srgbClr val="002060"/>
              </a:solidFill>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9144000" cy="492443"/>
          </a:xfrm>
          <a:prstGeom prst="rect">
            <a:avLst/>
          </a:prstGeom>
          <a:noFill/>
        </p:spPr>
        <p:txBody>
          <a:bodyPr wrap="square" rtlCol="0">
            <a:spAutoFit/>
          </a:bodyPr>
          <a:lstStyle/>
          <a:p>
            <a:pPr algn="ctr"/>
            <a:r>
              <a:rPr lang="fr-FR" sz="2600" b="1" dirty="0" smtClean="0">
                <a:solidFill>
                  <a:srgbClr val="FF0000"/>
                </a:solidFill>
                <a:latin typeface="Times New Roman" pitchFamily="18" charset="0"/>
                <a:cs typeface="Times New Roman" pitchFamily="18" charset="0"/>
              </a:rPr>
              <a:t>QUANTIFICATION DANS LE DOMAINE TRANSFORME</a:t>
            </a:r>
            <a:endParaRPr lang="fr-FR" sz="2600" b="1" dirty="0">
              <a:solidFill>
                <a:srgbClr val="FF0000"/>
              </a:solidFill>
              <a:latin typeface="Times New Roman" pitchFamily="18" charset="0"/>
              <a:cs typeface="Times New Roman" pitchFamily="18" charset="0"/>
            </a:endParaRPr>
          </a:p>
        </p:txBody>
      </p:sp>
      <p:sp>
        <p:nvSpPr>
          <p:cNvPr id="9" name="ZoneTexte 8"/>
          <p:cNvSpPr txBox="1"/>
          <p:nvPr/>
        </p:nvSpPr>
        <p:spPr>
          <a:xfrm>
            <a:off x="0" y="1142984"/>
            <a:ext cx="9144000" cy="1446550"/>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La matrice de quantification dans le cas de la norme JPEG est de taille 8×8, car l’image est d’abord découpée en blocs 8x8, ensuite on applique la DCT 2D à chaque bloc. Les coefficients de la DCT de tailles 8×8 sont enfin quantifiés à partir de la matrice de quantification suivante</a:t>
            </a:r>
            <a:endParaRPr lang="fr-FR" sz="2200" dirty="0">
              <a:solidFill>
                <a:srgbClr val="0070C0"/>
              </a:solidFill>
              <a:latin typeface="Times New Roman" pitchFamily="18" charset="0"/>
              <a:cs typeface="Times New Roman" pitchFamily="18" charset="0"/>
            </a:endParaRPr>
          </a:p>
        </p:txBody>
      </p:sp>
      <p:pic>
        <p:nvPicPr>
          <p:cNvPr id="566280" name="Picture 8"/>
          <p:cNvPicPr>
            <a:picLocks noChangeAspect="1" noChangeArrowheads="1"/>
          </p:cNvPicPr>
          <p:nvPr/>
        </p:nvPicPr>
        <p:blipFill>
          <a:blip r:embed="rId2"/>
          <a:srcRect/>
          <a:stretch>
            <a:fillRect/>
          </a:stretch>
        </p:blipFill>
        <p:spPr bwMode="auto">
          <a:xfrm>
            <a:off x="1880709" y="2928933"/>
            <a:ext cx="5382583" cy="2916000"/>
          </a:xfrm>
          <a:prstGeom prst="rect">
            <a:avLst/>
          </a:prstGeom>
          <a:noFill/>
          <a:ln w="9525">
            <a:noFill/>
            <a:miter lim="800000"/>
            <a:headEnd/>
            <a:tailEnd/>
          </a:ln>
          <a:effectLst/>
        </p:spPr>
      </p:pic>
      <p:sp>
        <p:nvSpPr>
          <p:cNvPr id="17" name="ZoneTexte 16"/>
          <p:cNvSpPr txBox="1"/>
          <p:nvPr/>
        </p:nvSpPr>
        <p:spPr>
          <a:xfrm>
            <a:off x="1500166" y="5786454"/>
            <a:ext cx="6286544"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Matrice de quantification de JPEG pour la luminance Y</a:t>
            </a:r>
            <a:endParaRPr lang="fr-FR" sz="2000" b="1" dirty="0">
              <a:solidFill>
                <a:srgbClr val="FF0000"/>
              </a:solidFill>
              <a:latin typeface="Times New Roman" pitchFamily="18" charset="0"/>
              <a:cs typeface="Times New Roman" pitchFamily="18" charset="0"/>
            </a:endParaRPr>
          </a:p>
        </p:txBody>
      </p:sp>
      <p:pic>
        <p:nvPicPr>
          <p:cNvPr id="566281" name="Picture 9"/>
          <p:cNvPicPr>
            <a:picLocks noChangeAspect="1" noChangeArrowheads="1"/>
          </p:cNvPicPr>
          <p:nvPr/>
        </p:nvPicPr>
        <p:blipFill>
          <a:blip r:embed="rId3"/>
          <a:srcRect/>
          <a:stretch>
            <a:fillRect/>
          </a:stretch>
        </p:blipFill>
        <p:spPr bwMode="auto">
          <a:xfrm>
            <a:off x="3848100" y="6515100"/>
            <a:ext cx="5295900" cy="3429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a:spLocks noChangeArrowheads="1"/>
          </p:cNvSpPr>
          <p:nvPr/>
        </p:nvSpPr>
        <p:spPr bwMode="auto">
          <a:xfrm>
            <a:off x="0" y="1857375"/>
            <a:ext cx="9144000" cy="2923877"/>
          </a:xfrm>
          <a:prstGeom prst="rect">
            <a:avLst/>
          </a:prstGeom>
          <a:noFill/>
          <a:ln w="9525">
            <a:noFill/>
            <a:miter lim="800000"/>
            <a:headEnd/>
            <a:tailEnd/>
          </a:ln>
        </p:spPr>
        <p:txBody>
          <a:bodyPr>
            <a:spAutoFit/>
          </a:bodyPr>
          <a:lstStyle/>
          <a:p>
            <a:r>
              <a:rPr lang="fr-FR" sz="2800" b="1" u="sng" dirty="0">
                <a:solidFill>
                  <a:srgbClr val="7030A0"/>
                </a:solidFill>
                <a:latin typeface="Times New Roman" pitchFamily="18" charset="0"/>
                <a:cs typeface="Times New Roman" pitchFamily="18" charset="0"/>
              </a:rPr>
              <a:t>Exemples de transformations linéaires:</a:t>
            </a:r>
          </a:p>
          <a:p>
            <a:endParaRPr lang="fr-FR" sz="2600" dirty="0">
              <a:latin typeface="Times New Roman" pitchFamily="18" charset="0"/>
              <a:cs typeface="Times New Roman" pitchFamily="18" charset="0"/>
            </a:endParaRPr>
          </a:p>
          <a:p>
            <a:pPr>
              <a:buFont typeface="Arial" pitchFamily="34" charset="0"/>
              <a:buChar char="•"/>
            </a:pPr>
            <a:r>
              <a:rPr lang="fr-FR" sz="2600" dirty="0">
                <a:solidFill>
                  <a:srgbClr val="FF0000"/>
                </a:solidFill>
                <a:latin typeface="Times New Roman" pitchFamily="18" charset="0"/>
                <a:cs typeface="Times New Roman" pitchFamily="18" charset="0"/>
              </a:rPr>
              <a:t> DCT</a:t>
            </a:r>
          </a:p>
          <a:p>
            <a:pPr>
              <a:buFont typeface="Arial" pitchFamily="34" charset="0"/>
              <a:buChar char="•"/>
            </a:pPr>
            <a:r>
              <a:rPr lang="fr-FR" sz="2600" dirty="0">
                <a:solidFill>
                  <a:srgbClr val="00B050"/>
                </a:solidFill>
                <a:latin typeface="Times New Roman" pitchFamily="18" charset="0"/>
                <a:cs typeface="Times New Roman" pitchFamily="18" charset="0"/>
              </a:rPr>
              <a:t> DFT</a:t>
            </a:r>
          </a:p>
          <a:p>
            <a:pPr>
              <a:buFont typeface="Arial" pitchFamily="34" charset="0"/>
              <a:buChar char="•"/>
            </a:pPr>
            <a:r>
              <a:rPr lang="fr-FR" sz="2600" dirty="0">
                <a:solidFill>
                  <a:srgbClr val="0070C0"/>
                </a:solidFill>
                <a:latin typeface="Times New Roman" pitchFamily="18" charset="0"/>
                <a:cs typeface="Times New Roman" pitchFamily="18" charset="0"/>
              </a:rPr>
              <a:t> KLT</a:t>
            </a:r>
          </a:p>
          <a:p>
            <a:pPr>
              <a:buFont typeface="Arial" pitchFamily="34" charset="0"/>
              <a:buChar char="•"/>
            </a:pPr>
            <a:r>
              <a:rPr lang="fr-FR" sz="2600" dirty="0">
                <a:solidFill>
                  <a:srgbClr val="002060"/>
                </a:solidFill>
                <a:latin typeface="Times New Roman" pitchFamily="18" charset="0"/>
                <a:cs typeface="Times New Roman" pitchFamily="18" charset="0"/>
              </a:rPr>
              <a:t> DWT</a:t>
            </a:r>
          </a:p>
          <a:p>
            <a:pPr>
              <a:buFont typeface="Arial" pitchFamily="34" charset="0"/>
              <a:buChar char="•"/>
            </a:pPr>
            <a:r>
              <a:rPr lang="fr-FR" sz="2600" dirty="0">
                <a:solidFill>
                  <a:srgbClr val="3317A9"/>
                </a:solidFill>
                <a:latin typeface="Times New Roman" pitchFamily="18" charset="0"/>
                <a:cs typeface="Times New Roman" pitchFamily="18" charset="0"/>
              </a:rPr>
              <a:t> …ETC</a:t>
            </a:r>
          </a:p>
        </p:txBody>
      </p:sp>
      <p:sp>
        <p:nvSpPr>
          <p:cNvPr id="7" name="Rectangle 2"/>
          <p:cNvSpPr>
            <a:spLocks noGrp="1" noChangeArrowheads="1"/>
          </p:cNvSpPr>
          <p:nvPr>
            <p:ph type="title"/>
          </p:nvPr>
        </p:nvSpPr>
        <p:spPr>
          <a:xfrm>
            <a:off x="457200" y="274638"/>
            <a:ext cx="8229600" cy="1143000"/>
          </a:xfrm>
          <a:effectLst>
            <a:outerShdw dist="35921" dir="2700000" algn="ctr" rotWithShape="0">
              <a:srgbClr val="000000"/>
            </a:outerShdw>
          </a:effectLst>
        </p:spPr>
        <p:txBody>
          <a:bodyPr lIns="90488" tIns="44450" rIns="90488" bIns="44450" anchorCtr="0"/>
          <a:lstStyle/>
          <a:p>
            <a:pPr>
              <a:defRPr/>
            </a:pPr>
            <a:r>
              <a:rPr lang="en-AU" b="1" dirty="0" smtClean="0">
                <a:solidFill>
                  <a:srgbClr val="FF0000"/>
                </a:solidFill>
                <a:latin typeface="Times New Roman" pitchFamily="18" charset="0"/>
                <a:cs typeface="Times New Roman" pitchFamily="18" charset="0"/>
              </a:rPr>
              <a:t>Compression avec </a:t>
            </a:r>
            <a:r>
              <a:rPr lang="en-AU" b="1" dirty="0" err="1" smtClean="0">
                <a:solidFill>
                  <a:srgbClr val="FF0000"/>
                </a:solidFill>
                <a:latin typeface="Times New Roman" pitchFamily="18" charset="0"/>
                <a:cs typeface="Times New Roman" pitchFamily="18" charset="0"/>
              </a:rPr>
              <a:t>perte</a:t>
            </a:r>
            <a:endParaRPr lang="en-AU"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04775" y="3024211"/>
            <a:ext cx="8824913" cy="3762375"/>
          </a:xfrm>
          <a:prstGeom prst="rect">
            <a:avLst/>
          </a:prstGeom>
          <a:noFill/>
          <a:ln w="9525">
            <a:noFill/>
            <a:miter lim="800000"/>
            <a:headEnd/>
            <a:tailEnd/>
          </a:ln>
        </p:spPr>
      </p:pic>
      <p:sp>
        <p:nvSpPr>
          <p:cNvPr id="7" name="Rectangle 2"/>
          <p:cNvSpPr>
            <a:spLocks noGrp="1" noChangeArrowheads="1"/>
          </p:cNvSpPr>
          <p:nvPr>
            <p:ph type="title"/>
          </p:nvPr>
        </p:nvSpPr>
        <p:spPr>
          <a:xfrm>
            <a:off x="457200" y="274638"/>
            <a:ext cx="8229600" cy="1143000"/>
          </a:xfrm>
          <a:effectLst>
            <a:outerShdw dist="35921" dir="2700000" algn="ctr" rotWithShape="0">
              <a:srgbClr val="000000"/>
            </a:outerShdw>
          </a:effectLst>
        </p:spPr>
        <p:txBody>
          <a:bodyPr lIns="90488" tIns="44450" rIns="90488" bIns="44450" anchorCtr="0"/>
          <a:lstStyle/>
          <a:p>
            <a:pPr>
              <a:defRPr/>
            </a:pPr>
            <a:r>
              <a:rPr lang="en-AU" b="1" dirty="0" smtClean="0">
                <a:solidFill>
                  <a:srgbClr val="FF0000"/>
                </a:solidFill>
                <a:latin typeface="Times New Roman" pitchFamily="18" charset="0"/>
                <a:cs typeface="Times New Roman" pitchFamily="18" charset="0"/>
              </a:rPr>
              <a:t>Compression avec </a:t>
            </a:r>
            <a:r>
              <a:rPr lang="en-AU" b="1" dirty="0" err="1" smtClean="0">
                <a:solidFill>
                  <a:srgbClr val="FF0000"/>
                </a:solidFill>
                <a:latin typeface="Times New Roman" pitchFamily="18" charset="0"/>
                <a:cs typeface="Times New Roman" pitchFamily="18" charset="0"/>
              </a:rPr>
              <a:t>perte</a:t>
            </a:r>
            <a:endParaRPr lang="en-AU" b="1" dirty="0" smtClean="0">
              <a:solidFill>
                <a:srgbClr val="FF0000"/>
              </a:solidFill>
              <a:latin typeface="Times New Roman" pitchFamily="18" charset="0"/>
              <a:cs typeface="Times New Roman" pitchFamily="18" charset="0"/>
            </a:endParaRPr>
          </a:p>
        </p:txBody>
      </p:sp>
      <p:sp>
        <p:nvSpPr>
          <p:cNvPr id="4" name="ZoneTexte 3"/>
          <p:cNvSpPr txBox="1"/>
          <p:nvPr/>
        </p:nvSpPr>
        <p:spPr>
          <a:xfrm>
            <a:off x="0" y="1357298"/>
            <a:ext cx="9144000" cy="2031325"/>
          </a:xfrm>
          <a:prstGeom prst="rect">
            <a:avLst/>
          </a:prstGeom>
          <a:noFill/>
        </p:spPr>
        <p:txBody>
          <a:bodyPr wrap="square" rtlCol="0">
            <a:spAutoFit/>
          </a:bodyPr>
          <a:lstStyle/>
          <a:p>
            <a:r>
              <a:rPr lang="fr-FR" b="1" u="sng" dirty="0" smtClean="0">
                <a:solidFill>
                  <a:srgbClr val="FF0000"/>
                </a:solidFill>
              </a:rPr>
              <a:t>Exemple de l’effet d’une transformation orthogonale sur une image:</a:t>
            </a:r>
          </a:p>
          <a:p>
            <a:endParaRPr lang="fr-FR" dirty="0" smtClean="0"/>
          </a:p>
          <a:p>
            <a:pPr algn="just"/>
            <a:r>
              <a:rPr lang="fr-FR" dirty="0" smtClean="0">
                <a:solidFill>
                  <a:srgbClr val="002060"/>
                </a:solidFill>
              </a:rPr>
              <a:t>Dans l’exemple ci-dessous on a appliqué une simple FFT 2 D sur l’image de gauche. Le spectre 2 D représenté à droite montrent que peut de coefficients (en blanc) sont significatives (amplitudes importantes) et le reste (la majorité) des coefficients sont d’amplitudes relativement faibles.</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4"/>
            <a:ext cx="91440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err="1" smtClean="0">
                <a:ln>
                  <a:noFill/>
                </a:ln>
                <a:solidFill>
                  <a:srgbClr val="C00000"/>
                </a:solidFill>
                <a:effectLst/>
                <a:uLnTx/>
                <a:uFillTx/>
                <a:latin typeface="+mj-lt"/>
                <a:ea typeface="+mj-ea"/>
                <a:cs typeface="+mj-cs"/>
              </a:rPr>
              <a:t>Organismes</a:t>
            </a:r>
            <a:r>
              <a:rPr kumimoji="0" lang="en-AU" sz="3600" b="1" i="0" u="none" strike="noStrike" kern="1200" cap="none" spc="0" normalizeH="0" baseline="0" noProof="0" dirty="0" smtClean="0">
                <a:ln>
                  <a:noFill/>
                </a:ln>
                <a:solidFill>
                  <a:srgbClr val="C00000"/>
                </a:solidFill>
                <a:effectLst/>
                <a:uLnTx/>
                <a:uFillTx/>
                <a:latin typeface="+mj-lt"/>
                <a:ea typeface="+mj-ea"/>
                <a:cs typeface="+mj-cs"/>
              </a:rPr>
              <a:t> de Normalisation</a:t>
            </a:r>
          </a:p>
        </p:txBody>
      </p:sp>
      <p:sp>
        <p:nvSpPr>
          <p:cNvPr id="4" name="ZoneTexte 3"/>
          <p:cNvSpPr txBox="1"/>
          <p:nvPr/>
        </p:nvSpPr>
        <p:spPr>
          <a:xfrm>
            <a:off x="0" y="1011399"/>
            <a:ext cx="9144000" cy="5786199"/>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Depuis les années 80 du siècle dernier, des méthodes et des standards de compression de données notamment des images sont proposées et adoptées. La standardisation de tels codec (codage/décodage) de sources sont surtout assurées par des organismes mondiaux reconnus comme UIT et ISO. Ci-dessous quelques uns de ces organismes connus dans le domaine des télécommunications:</a:t>
            </a:r>
          </a:p>
          <a:p>
            <a:endParaRPr lang="fr-FR" dirty="0" smtClean="0"/>
          </a:p>
          <a:p>
            <a:pPr marL="342900" indent="-342900">
              <a:buAutoNum type="arabicPeriod"/>
            </a:pPr>
            <a:r>
              <a:rPr lang="fr-FR" b="1" u="sng" dirty="0" smtClean="0">
                <a:solidFill>
                  <a:srgbClr val="C00000"/>
                </a:solidFill>
              </a:rPr>
              <a:t>UIT : </a:t>
            </a:r>
            <a:r>
              <a:rPr lang="fr-FR" b="1" dirty="0" smtClean="0">
                <a:hlinkClick r:id="rId2"/>
              </a:rPr>
              <a:t>Union Internationale des Télécommunications – ITU (</a:t>
            </a:r>
            <a:r>
              <a:rPr lang="fr-FR" b="1" dirty="0" smtClean="0">
                <a:solidFill>
                  <a:srgbClr val="00B050"/>
                </a:solidFill>
              </a:rPr>
              <a:t>en anglais : International </a:t>
            </a:r>
            <a:r>
              <a:rPr lang="fr-FR" b="1" dirty="0" err="1" smtClean="0">
                <a:solidFill>
                  <a:srgbClr val="00B050"/>
                </a:solidFill>
              </a:rPr>
              <a:t>Telecommunication</a:t>
            </a:r>
            <a:r>
              <a:rPr lang="fr-FR" b="1" dirty="0" smtClean="0">
                <a:solidFill>
                  <a:srgbClr val="00B050"/>
                </a:solidFill>
              </a:rPr>
              <a:t> Union</a:t>
            </a:r>
            <a:r>
              <a:rPr lang="fr-FR" dirty="0" smtClean="0"/>
              <a:t> ). UIT se subdivise en trois secteurs principaux:    </a:t>
            </a:r>
          </a:p>
          <a:p>
            <a:pPr marL="342900" indent="-342900"/>
            <a:r>
              <a:rPr lang="fr-FR" dirty="0" smtClean="0"/>
              <a:t>      	- </a:t>
            </a:r>
            <a:r>
              <a:rPr lang="fr-FR" b="1" dirty="0" smtClean="0">
                <a:solidFill>
                  <a:srgbClr val="C00000"/>
                </a:solidFill>
                <a:hlinkClick r:id="rId3" tooltip="IUT-D (page inexistante)"/>
              </a:rPr>
              <a:t>IUT-D</a:t>
            </a:r>
            <a:r>
              <a:rPr lang="fr-FR" dirty="0" smtClean="0"/>
              <a:t> (secteur Développement des télécommunications), </a:t>
            </a:r>
          </a:p>
          <a:p>
            <a:pPr marL="342900" indent="-342900"/>
            <a:r>
              <a:rPr lang="fr-FR" dirty="0" smtClean="0"/>
              <a:t>             - </a:t>
            </a:r>
            <a:r>
              <a:rPr lang="fr-FR" b="1" u="sng" dirty="0" smtClean="0">
                <a:solidFill>
                  <a:srgbClr val="3317A9"/>
                </a:solidFill>
              </a:rPr>
              <a:t>IUT-R</a:t>
            </a:r>
            <a:r>
              <a:rPr lang="fr-FR" dirty="0" smtClean="0"/>
              <a:t>(secteur des Radiocommunications) et</a:t>
            </a:r>
          </a:p>
          <a:p>
            <a:pPr marL="342900" indent="-342900"/>
            <a:r>
              <a:rPr lang="fr-FR" dirty="0" smtClean="0"/>
              <a:t>             - </a:t>
            </a:r>
            <a:r>
              <a:rPr lang="fr-FR" b="1" u="sng" dirty="0" smtClean="0">
                <a:solidFill>
                  <a:srgbClr val="C00000"/>
                </a:solidFill>
                <a:hlinkClick r:id="rId4" tooltip="IUT-T (page inexistante)"/>
              </a:rPr>
              <a:t>IUT-T</a:t>
            </a:r>
            <a:r>
              <a:rPr lang="fr-FR" dirty="0" smtClean="0"/>
              <a:t> (secteur de la normalisation des Télécommunications).</a:t>
            </a:r>
            <a:endParaRPr lang="fr-FR" b="1" dirty="0" smtClean="0">
              <a:hlinkClick r:id="rId2"/>
            </a:endParaRPr>
          </a:p>
          <a:p>
            <a:pPr>
              <a:buFont typeface="Arial" pitchFamily="34" charset="0"/>
              <a:buChar char="•"/>
            </a:pPr>
            <a:endParaRPr lang="fr-FR" dirty="0" smtClean="0"/>
          </a:p>
          <a:p>
            <a:r>
              <a:rPr lang="fr-FR" dirty="0" smtClean="0"/>
              <a:t>2. </a:t>
            </a:r>
            <a:r>
              <a:rPr lang="fr-FR" b="1" dirty="0" smtClean="0">
                <a:solidFill>
                  <a:srgbClr val="C00000"/>
                </a:solidFill>
                <a:effectLst>
                  <a:outerShdw blurRad="38100" dist="38100" dir="2700000" algn="tl">
                    <a:srgbClr val="000000">
                      <a:alpha val="43137"/>
                    </a:srgbClr>
                  </a:outerShdw>
                </a:effectLst>
              </a:rPr>
              <a:t>ISO :</a:t>
            </a:r>
            <a:r>
              <a:rPr lang="fr-FR" dirty="0" smtClean="0"/>
              <a:t> </a:t>
            </a:r>
            <a:r>
              <a:rPr lang="fr-FR" b="1" dirty="0" smtClean="0">
                <a:solidFill>
                  <a:srgbClr val="3317A9"/>
                </a:solidFill>
              </a:rPr>
              <a:t>International </a:t>
            </a:r>
            <a:r>
              <a:rPr lang="fr-FR" b="1" dirty="0" err="1" smtClean="0">
                <a:solidFill>
                  <a:srgbClr val="3317A9"/>
                </a:solidFill>
              </a:rPr>
              <a:t>Organization</a:t>
            </a:r>
            <a:r>
              <a:rPr lang="fr-FR" b="1" dirty="0" smtClean="0">
                <a:solidFill>
                  <a:srgbClr val="3317A9"/>
                </a:solidFill>
              </a:rPr>
              <a:t> for </a:t>
            </a:r>
            <a:r>
              <a:rPr lang="fr-FR" b="1" dirty="0" err="1" smtClean="0">
                <a:solidFill>
                  <a:srgbClr val="3317A9"/>
                </a:solidFill>
              </a:rPr>
              <a:t>Standardization</a:t>
            </a:r>
            <a:r>
              <a:rPr lang="fr-FR" b="1" dirty="0" smtClean="0">
                <a:solidFill>
                  <a:srgbClr val="3317A9"/>
                </a:solidFill>
              </a:rPr>
              <a:t>. </a:t>
            </a:r>
          </a:p>
          <a:p>
            <a:r>
              <a:rPr lang="fr-FR" b="1" dirty="0" smtClean="0">
                <a:solidFill>
                  <a:srgbClr val="3317A9"/>
                </a:solidFill>
              </a:rPr>
              <a:t>             </a:t>
            </a:r>
            <a:r>
              <a:rPr lang="fr-FR" b="1" dirty="0" smtClean="0">
                <a:solidFill>
                  <a:srgbClr val="7030A0"/>
                </a:solidFill>
              </a:rPr>
              <a:t>En Français Organisation internationale de normalisation ou de Standardisation.</a:t>
            </a:r>
            <a:endParaRPr lang="fr-FR" dirty="0" smtClean="0">
              <a:solidFill>
                <a:srgbClr val="7030A0"/>
              </a:solidFill>
            </a:endParaRPr>
          </a:p>
          <a:p>
            <a:endParaRPr lang="fr-FR" dirty="0" smtClean="0"/>
          </a:p>
          <a:p>
            <a:endParaRPr lang="fr-FR" dirty="0" smtClean="0"/>
          </a:p>
          <a:p>
            <a:r>
              <a:rPr lang="fr-FR" dirty="0" smtClean="0"/>
              <a:t>3. </a:t>
            </a:r>
            <a:r>
              <a:rPr lang="fr-FR" b="1" u="sng" dirty="0" smtClean="0">
                <a:solidFill>
                  <a:srgbClr val="C00000"/>
                </a:solidFill>
              </a:rPr>
              <a:t>CCITT :</a:t>
            </a:r>
            <a:r>
              <a:rPr lang="fr-FR" dirty="0" smtClean="0"/>
              <a:t> est un Comité Consultatif International Téléphonique et Télégraphique, c’est-à-dire de IUT-T</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4"/>
            <a:ext cx="91440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3600" b="1" dirty="0" smtClean="0">
                <a:solidFill>
                  <a:srgbClr val="C00000"/>
                </a:solidFill>
                <a:latin typeface="+mj-lt"/>
                <a:ea typeface="+mj-ea"/>
                <a:cs typeface="+mj-cs"/>
              </a:rPr>
              <a:t>Standards de Compression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smtClean="0">
                <a:ln>
                  <a:noFill/>
                </a:ln>
                <a:solidFill>
                  <a:srgbClr val="C00000"/>
                </a:solidFill>
                <a:effectLst/>
                <a:uLnTx/>
                <a:uFillTx/>
                <a:latin typeface="+mj-lt"/>
                <a:ea typeface="+mj-ea"/>
                <a:cs typeface="+mj-cs"/>
              </a:rPr>
              <a:t>Images fixes</a:t>
            </a:r>
          </a:p>
        </p:txBody>
      </p:sp>
      <p:graphicFrame>
        <p:nvGraphicFramePr>
          <p:cNvPr id="4" name="Tableau 3"/>
          <p:cNvGraphicFramePr>
            <a:graphicFrameLocks noGrp="1"/>
          </p:cNvGraphicFramePr>
          <p:nvPr/>
        </p:nvGraphicFramePr>
        <p:xfrm>
          <a:off x="142876" y="3214686"/>
          <a:ext cx="8786842" cy="3073395"/>
        </p:xfrm>
        <a:graphic>
          <a:graphicData uri="http://schemas.openxmlformats.org/drawingml/2006/table">
            <a:tbl>
              <a:tblPr/>
              <a:tblGrid>
                <a:gridCol w="3233692"/>
                <a:gridCol w="5553150"/>
              </a:tblGrid>
              <a:tr h="240136">
                <a:tc>
                  <a:txBody>
                    <a:bodyPr/>
                    <a:lstStyle/>
                    <a:p>
                      <a:endParaRPr lang="fr-FR" sz="1300" dirty="0"/>
                    </a:p>
                  </a:txBody>
                  <a:tcPr marL="64508" marR="64508" marT="32254" marB="32254" anchor="ctr">
                    <a:lnL>
                      <a:noFill/>
                    </a:lnL>
                    <a:lnR>
                      <a:noFill/>
                    </a:lnR>
                    <a:lnT>
                      <a:noFill/>
                    </a:lnT>
                    <a:lnB>
                      <a:noFill/>
                    </a:lnB>
                    <a:solidFill>
                      <a:srgbClr val="FDFDFD"/>
                    </a:solidFill>
                  </a:tcPr>
                </a:tc>
                <a:tc>
                  <a:txBody>
                    <a:bodyPr/>
                    <a:lstStyle/>
                    <a:p>
                      <a:endParaRPr lang="fr-FR" sz="1300"/>
                    </a:p>
                  </a:txBody>
                  <a:tcPr marL="64508" marR="64508" marT="32254" marB="32254" anchor="ctr">
                    <a:lnL>
                      <a:noFill/>
                    </a:lnL>
                    <a:lnR>
                      <a:noFill/>
                    </a:lnR>
                    <a:lnT>
                      <a:noFill/>
                    </a:lnT>
                    <a:lnB>
                      <a:noFill/>
                    </a:lnB>
                    <a:solidFill>
                      <a:srgbClr val="FDFDFD"/>
                    </a:solidFill>
                  </a:tcPr>
                </a:tc>
              </a:tr>
              <a:tr h="1191003">
                <a:tc>
                  <a:txBody>
                    <a:bodyPr/>
                    <a:lstStyle/>
                    <a:p>
                      <a:r>
                        <a:rPr lang="fr-FR" sz="2800">
                          <a:hlinkClick r:id="rId2" tooltip="Organisation internationale de normalisation"/>
                        </a:rPr>
                        <a:t>ISO</a:t>
                      </a:r>
                      <a:r>
                        <a:rPr lang="fr-FR" sz="2800"/>
                        <a:t>/</a:t>
                      </a:r>
                      <a:r>
                        <a:rPr lang="fr-FR" sz="2800">
                          <a:hlinkClick r:id="rId3" tooltip="Commission électrotechnique internationale"/>
                        </a:rPr>
                        <a:t>CEI</a:t>
                      </a:r>
                      <a:r>
                        <a:rPr lang="fr-FR" sz="2800"/>
                        <a:t>/</a:t>
                      </a:r>
                      <a:r>
                        <a:rPr lang="fr-FR" sz="2800">
                          <a:hlinkClick r:id="rId4" tooltip="Union internationale des télécommunications"/>
                        </a:rPr>
                        <a:t>UIT-T</a:t>
                      </a:r>
                      <a:endParaRPr lang="fr-FR" sz="2800"/>
                    </a:p>
                  </a:txBody>
                  <a:tcPr marL="64508" marR="64508" marT="32254" marB="32254" anchor="ctr">
                    <a:lnL>
                      <a:noFill/>
                    </a:lnL>
                    <a:lnR>
                      <a:noFill/>
                    </a:lnR>
                    <a:lnT>
                      <a:noFill/>
                    </a:lnT>
                    <a:lnB>
                      <a:noFill/>
                    </a:lnB>
                    <a:solidFill>
                      <a:srgbClr val="E6E6FF"/>
                    </a:solidFill>
                  </a:tcPr>
                </a:tc>
                <a:tc>
                  <a:txBody>
                    <a:bodyPr/>
                    <a:lstStyle/>
                    <a:p>
                      <a:r>
                        <a:rPr lang="fr-FR" sz="2800" dirty="0">
                          <a:hlinkClick r:id="rId5" tooltip="JPEG"/>
                        </a:rPr>
                        <a:t>JPEG</a:t>
                      </a:r>
                      <a:r>
                        <a:rPr lang="fr-FR" sz="2800" dirty="0"/>
                        <a:t> · </a:t>
                      </a:r>
                      <a:r>
                        <a:rPr lang="fr-FR" sz="2800" dirty="0">
                          <a:hlinkClick r:id="rId6" tooltip="JPEG 2000"/>
                        </a:rPr>
                        <a:t>JPEG 2000</a:t>
                      </a:r>
                      <a:r>
                        <a:rPr lang="fr-FR" sz="2800" dirty="0"/>
                        <a:t> · </a:t>
                      </a:r>
                      <a:r>
                        <a:rPr lang="fr-FR" sz="2800" dirty="0">
                          <a:hlinkClick r:id="rId7" tooltip="JPEG-LS"/>
                        </a:rPr>
                        <a:t>JPEG-LS</a:t>
                      </a:r>
                      <a:r>
                        <a:rPr lang="fr-FR" sz="2800" dirty="0"/>
                        <a:t> · </a:t>
                      </a:r>
                      <a:r>
                        <a:rPr lang="fr-FR" sz="2800" dirty="0">
                          <a:hlinkClick r:id="rId8" tooltip="JBIG"/>
                        </a:rPr>
                        <a:t>JBIG</a:t>
                      </a:r>
                      <a:r>
                        <a:rPr lang="fr-FR" sz="2800" dirty="0"/>
                        <a:t> · </a:t>
                      </a:r>
                      <a:r>
                        <a:rPr lang="fr-FR" sz="2800" dirty="0">
                          <a:hlinkClick r:id="rId9" tooltip="JBIG2"/>
                        </a:rPr>
                        <a:t>JBIG2</a:t>
                      </a:r>
                      <a:r>
                        <a:rPr lang="fr-FR" sz="2800" dirty="0"/>
                        <a:t> · </a:t>
                      </a:r>
                      <a:r>
                        <a:rPr lang="fr-FR" sz="2800" dirty="0">
                          <a:hlinkClick r:id="rId10" tooltip="Portable Network Graphics"/>
                        </a:rPr>
                        <a:t>PNG</a:t>
                      </a:r>
                      <a:r>
                        <a:rPr lang="fr-FR" sz="2800" dirty="0"/>
                        <a:t> · </a:t>
                      </a:r>
                      <a:r>
                        <a:rPr lang="fr-FR" sz="2800" dirty="0">
                          <a:hlinkClick r:id="rId11" tooltip="Wireless Application Protocol Bitmap Format"/>
                        </a:rPr>
                        <a:t>WBMP</a:t>
                      </a:r>
                      <a:r>
                        <a:rPr lang="fr-FR" sz="2800" dirty="0"/>
                        <a:t> · </a:t>
                      </a:r>
                      <a:r>
                        <a:rPr lang="fr-FR" sz="2800" dirty="0">
                          <a:hlinkClick r:id="rId12" tooltip="High Efficiency Image File Format"/>
                        </a:rPr>
                        <a:t>HEIF</a:t>
                      </a:r>
                      <a:endParaRPr lang="fr-FR" sz="2800" dirty="0"/>
                    </a:p>
                  </a:txBody>
                  <a:tcPr marL="64508" marR="64508" marT="32254" marB="32254" anchor="ctr">
                    <a:lnL>
                      <a:noFill/>
                    </a:lnL>
                    <a:lnR>
                      <a:noFill/>
                    </a:lnR>
                    <a:lnT>
                      <a:noFill/>
                    </a:lnT>
                    <a:lnB>
                      <a:noFill/>
                    </a:lnB>
                    <a:solidFill>
                      <a:srgbClr val="FDFDFD"/>
                    </a:solidFill>
                  </a:tcPr>
                </a:tc>
              </a:tr>
              <a:tr h="1619764">
                <a:tc>
                  <a:txBody>
                    <a:bodyPr/>
                    <a:lstStyle/>
                    <a:p>
                      <a:r>
                        <a:rPr lang="fr-FR" sz="2800" dirty="0"/>
                        <a:t>Autres</a:t>
                      </a:r>
                    </a:p>
                  </a:txBody>
                  <a:tcPr marL="64508" marR="64508" marT="32254" marB="32254" anchor="ctr">
                    <a:lnL>
                      <a:noFill/>
                    </a:lnL>
                    <a:lnR>
                      <a:noFill/>
                    </a:lnR>
                    <a:lnT>
                      <a:noFill/>
                    </a:lnT>
                    <a:lnB>
                      <a:noFill/>
                    </a:lnB>
                    <a:solidFill>
                      <a:srgbClr val="E6E6FF"/>
                    </a:solidFill>
                  </a:tcPr>
                </a:tc>
                <a:tc>
                  <a:txBody>
                    <a:bodyPr/>
                    <a:lstStyle/>
                    <a:p>
                      <a:r>
                        <a:rPr lang="fr-FR" sz="2800" dirty="0">
                          <a:hlinkClick r:id="rId13" tooltip="Windows bitmap"/>
                        </a:rPr>
                        <a:t>BMP</a:t>
                      </a:r>
                      <a:r>
                        <a:rPr lang="fr-FR" sz="2800" dirty="0"/>
                        <a:t> · </a:t>
                      </a:r>
                      <a:r>
                        <a:rPr lang="fr-FR" sz="2800" dirty="0">
                          <a:hlinkClick r:id="rId14" tooltip="Better Portable Graphics"/>
                        </a:rPr>
                        <a:t>BPG</a:t>
                      </a:r>
                      <a:r>
                        <a:rPr lang="fr-FR" sz="2800" dirty="0"/>
                        <a:t> · </a:t>
                      </a:r>
                      <a:r>
                        <a:rPr lang="fr-FR" sz="2800" dirty="0">
                          <a:hlinkClick r:id="rId15" tooltip="Free Lossless Image Format"/>
                        </a:rPr>
                        <a:t>FLIF</a:t>
                      </a:r>
                      <a:r>
                        <a:rPr lang="fr-FR" sz="2800" dirty="0"/>
                        <a:t> · </a:t>
                      </a:r>
                      <a:r>
                        <a:rPr lang="fr-FR" sz="2800" dirty="0">
                          <a:hlinkClick r:id="rId16" tooltip="Graphics Interchange Format"/>
                        </a:rPr>
                        <a:t>GIF</a:t>
                      </a:r>
                      <a:r>
                        <a:rPr lang="fr-FR" sz="2800" dirty="0"/>
                        <a:t> · </a:t>
                      </a:r>
                      <a:r>
                        <a:rPr lang="fr-FR" sz="2800" dirty="0">
                          <a:hlinkClick r:id="rId17" tooltip="ICER (page inexistante)"/>
                        </a:rPr>
                        <a:t>ICER</a:t>
                      </a:r>
                      <a:r>
                        <a:rPr lang="fr-FR" sz="2800" dirty="0"/>
                        <a:t> · </a:t>
                      </a:r>
                      <a:r>
                        <a:rPr lang="fr-FR" sz="2800" dirty="0">
                          <a:hlinkClick r:id="rId18" tooltip="Interchange file format"/>
                        </a:rPr>
                        <a:t>ILBM</a:t>
                      </a:r>
                      <a:r>
                        <a:rPr lang="fr-FR" sz="2800" dirty="0"/>
                        <a:t> · </a:t>
                      </a:r>
                      <a:r>
                        <a:rPr lang="fr-FR" sz="2800" dirty="0">
                          <a:hlinkClick r:id="rId19" tooltip="Multiple-image Network Graphics"/>
                        </a:rPr>
                        <a:t>MNG</a:t>
                      </a:r>
                      <a:r>
                        <a:rPr lang="fr-FR" sz="2800" dirty="0"/>
                        <a:t> · </a:t>
                      </a:r>
                      <a:r>
                        <a:rPr lang="fr-FR" sz="2800" dirty="0">
                          <a:hlinkClick r:id="rId20" tooltip="PCX"/>
                        </a:rPr>
                        <a:t>PCX</a:t>
                      </a:r>
                      <a:r>
                        <a:rPr lang="fr-FR" sz="2800" dirty="0"/>
                        <a:t> · </a:t>
                      </a:r>
                      <a:r>
                        <a:rPr lang="fr-FR" sz="2800" dirty="0">
                          <a:hlinkClick r:id="rId21" tooltip="Progressive Graphics File"/>
                        </a:rPr>
                        <a:t>PGF</a:t>
                      </a:r>
                      <a:r>
                        <a:rPr lang="fr-FR" sz="2800" dirty="0"/>
                        <a:t> · </a:t>
                      </a:r>
                      <a:r>
                        <a:rPr lang="fr-FR" sz="2800" dirty="0">
                          <a:hlinkClick r:id="rId22" tooltip="Truevision Targa"/>
                        </a:rPr>
                        <a:t>TGA</a:t>
                      </a:r>
                      <a:r>
                        <a:rPr lang="fr-FR" sz="2800" dirty="0"/>
                        <a:t> · </a:t>
                      </a:r>
                      <a:r>
                        <a:rPr lang="fr-FR" sz="2800" dirty="0">
                          <a:hlinkClick r:id="rId23" tooltip="Tagged Image File Format"/>
                        </a:rPr>
                        <a:t>TIFF</a:t>
                      </a:r>
                      <a:r>
                        <a:rPr lang="fr-FR" sz="2800" dirty="0"/>
                        <a:t> · </a:t>
                      </a:r>
                      <a:r>
                        <a:rPr lang="fr-FR" sz="2800" dirty="0">
                          <a:hlinkClick r:id="rId24" tooltip="JPEG XR"/>
                        </a:rPr>
                        <a:t>JPEG XR / HD Photo</a:t>
                      </a:r>
                      <a:r>
                        <a:rPr lang="fr-FR" sz="2800" dirty="0"/>
                        <a:t> · </a:t>
                      </a:r>
                      <a:r>
                        <a:rPr lang="fr-FR" sz="2800" dirty="0">
                          <a:hlinkClick r:id="rId25" tooltip="Windows Metafile"/>
                        </a:rPr>
                        <a:t>EMF/WMF</a:t>
                      </a:r>
                      <a:r>
                        <a:rPr lang="fr-FR" sz="2800" dirty="0"/>
                        <a:t> · </a:t>
                      </a:r>
                      <a:r>
                        <a:rPr lang="fr-FR" sz="2800" dirty="0" err="1">
                          <a:hlinkClick r:id="rId26" tooltip="WebP"/>
                        </a:rPr>
                        <a:t>WebP</a:t>
                      </a:r>
                      <a:endParaRPr lang="fr-FR" sz="2800" dirty="0"/>
                    </a:p>
                  </a:txBody>
                  <a:tcPr marL="64508" marR="64508" marT="32254" marB="32254" anchor="ctr">
                    <a:lnL>
                      <a:noFill/>
                    </a:lnL>
                    <a:lnR>
                      <a:noFill/>
                    </a:lnR>
                    <a:lnT>
                      <a:noFill/>
                    </a:lnT>
                    <a:lnB>
                      <a:noFill/>
                    </a:lnB>
                    <a:solidFill>
                      <a:srgbClr val="FDFDFD"/>
                    </a:solidFill>
                  </a:tcPr>
                </a:tc>
              </a:tr>
            </a:tbl>
          </a:graphicData>
        </a:graphic>
      </p:graphicFrame>
      <p:sp>
        <p:nvSpPr>
          <p:cNvPr id="5" name="ZoneTexte 4"/>
          <p:cNvSpPr txBox="1"/>
          <p:nvPr/>
        </p:nvSpPr>
        <p:spPr>
          <a:xfrm>
            <a:off x="0" y="1571612"/>
            <a:ext cx="9144000" cy="1631216"/>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Les formats d’images compressées sont maintenant </a:t>
            </a:r>
            <a:r>
              <a:rPr lang="fr-FR" sz="2000" dirty="0" smtClean="0">
                <a:solidFill>
                  <a:srgbClr val="002060"/>
                </a:solidFill>
                <a:latin typeface="Times New Roman" pitchFamily="18" charset="0"/>
                <a:cs typeface="Times New Roman" pitchFamily="18" charset="0"/>
              </a:rPr>
              <a:t>nombreux </a:t>
            </a:r>
            <a:r>
              <a:rPr lang="fr-FR" sz="2000" dirty="0" smtClean="0">
                <a:solidFill>
                  <a:srgbClr val="002060"/>
                </a:solidFill>
                <a:latin typeface="Times New Roman" pitchFamily="18" charset="0"/>
                <a:cs typeface="Times New Roman" pitchFamily="18" charset="0"/>
              </a:rPr>
              <a:t>et beaucoup sont normalisés. Evidemment, le type des images originales (naturelles ou synthétiques par exemple) nous conduit à choisir tel ou tel standard de compression.</a:t>
            </a:r>
          </a:p>
          <a:p>
            <a:pPr algn="just"/>
            <a:r>
              <a:rPr lang="fr-FR" sz="2000" dirty="0" smtClean="0">
                <a:solidFill>
                  <a:srgbClr val="00B050"/>
                </a:solidFill>
                <a:latin typeface="Times New Roman" pitchFamily="18" charset="0"/>
                <a:cs typeface="Times New Roman" pitchFamily="18" charset="0"/>
              </a:rPr>
              <a:t>Ci-dessous quelques exemples de standards de compression d’images qu’on utilise avec les organismes de standardisation.</a:t>
            </a:r>
            <a:endParaRPr lang="fr-FR" sz="2000" dirty="0">
              <a:solidFill>
                <a:srgbClr val="00B050"/>
              </a:solidFill>
              <a:latin typeface="Times New Roman" pitchFamily="18" charset="0"/>
              <a:cs typeface="Times New Roman" pitchFamily="18" charset="0"/>
            </a:endParaRPr>
          </a:p>
        </p:txBody>
      </p:sp>
      <p:sp>
        <p:nvSpPr>
          <p:cNvPr id="6" name="ZoneTexte 5"/>
          <p:cNvSpPr txBox="1"/>
          <p:nvPr/>
        </p:nvSpPr>
        <p:spPr>
          <a:xfrm>
            <a:off x="0" y="6357958"/>
            <a:ext cx="9144000" cy="307777"/>
          </a:xfrm>
          <a:prstGeom prst="rect">
            <a:avLst/>
          </a:prstGeom>
          <a:noFill/>
        </p:spPr>
        <p:txBody>
          <a:bodyPr wrap="square" rtlCol="0">
            <a:spAutoFit/>
          </a:bodyPr>
          <a:lstStyle/>
          <a:p>
            <a:pPr algn="r"/>
            <a:r>
              <a:rPr lang="fr-FR" sz="1400" b="1" i="1" dirty="0" err="1" smtClean="0">
                <a:solidFill>
                  <a:srgbClr val="FF0000"/>
                </a:solidFill>
              </a:rPr>
              <a:t>Wikipédia</a:t>
            </a:r>
            <a:r>
              <a:rPr lang="fr-FR" sz="1400" b="1" i="1" dirty="0" smtClean="0">
                <a:solidFill>
                  <a:srgbClr val="FF0000"/>
                </a:solidFill>
              </a:rPr>
              <a:t> : https://fr.wikipedia.org/wiki/Compression_d%27image</a:t>
            </a:r>
            <a:endParaRPr lang="fr-FR" sz="1400" b="1" i="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4"/>
            <a:ext cx="91440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3600" b="1" dirty="0" smtClean="0">
                <a:solidFill>
                  <a:srgbClr val="C00000"/>
                </a:solidFill>
                <a:latin typeface="+mj-lt"/>
                <a:ea typeface="+mj-ea"/>
                <a:cs typeface="+mj-cs"/>
              </a:rPr>
              <a:t>Standards de Compression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smtClean="0">
                <a:ln>
                  <a:noFill/>
                </a:ln>
                <a:solidFill>
                  <a:srgbClr val="C00000"/>
                </a:solidFill>
                <a:effectLst/>
                <a:uLnTx/>
                <a:uFillTx/>
                <a:latin typeface="+mj-lt"/>
                <a:ea typeface="+mj-ea"/>
                <a:cs typeface="+mj-cs"/>
              </a:rPr>
              <a:t>Images fixes</a:t>
            </a:r>
          </a:p>
        </p:txBody>
      </p:sp>
      <p:sp>
        <p:nvSpPr>
          <p:cNvPr id="4" name="ZoneTexte 3"/>
          <p:cNvSpPr txBox="1"/>
          <p:nvPr/>
        </p:nvSpPr>
        <p:spPr>
          <a:xfrm>
            <a:off x="0" y="1428736"/>
            <a:ext cx="9144000" cy="769441"/>
          </a:xfrm>
          <a:prstGeom prst="rect">
            <a:avLst/>
          </a:prstGeom>
          <a:noFill/>
        </p:spPr>
        <p:txBody>
          <a:bodyPr wrap="square" rtlCol="0">
            <a:spAutoFit/>
          </a:bodyPr>
          <a:lstStyle/>
          <a:p>
            <a:r>
              <a:rPr lang="fr-FR" sz="2200" b="1" dirty="0" smtClean="0">
                <a:solidFill>
                  <a:srgbClr val="FF0000"/>
                </a:solidFill>
                <a:latin typeface="Times New Roman" pitchFamily="18" charset="0"/>
                <a:cs typeface="Times New Roman" pitchFamily="18" charset="0"/>
              </a:rPr>
              <a:t>Parmi les normes de compression d’images fixes les plus connues et les plus utilisées de nos jours : JPEG</a:t>
            </a:r>
            <a:endParaRPr lang="fr-FR" sz="2200" b="1" dirty="0">
              <a:solidFill>
                <a:srgbClr val="FF0000"/>
              </a:solidFill>
              <a:latin typeface="Times New Roman" pitchFamily="18" charset="0"/>
              <a:cs typeface="Times New Roman" pitchFamily="18" charset="0"/>
            </a:endParaRPr>
          </a:p>
        </p:txBody>
      </p:sp>
      <p:sp>
        <p:nvSpPr>
          <p:cNvPr id="5" name="ZoneTexte 4"/>
          <p:cNvSpPr txBox="1"/>
          <p:nvPr/>
        </p:nvSpPr>
        <p:spPr>
          <a:xfrm>
            <a:off x="0" y="2285992"/>
            <a:ext cx="9144000" cy="2154436"/>
          </a:xfrm>
          <a:prstGeom prst="rect">
            <a:avLst/>
          </a:prstGeom>
          <a:noFill/>
        </p:spPr>
        <p:txBody>
          <a:bodyPr wrap="square" rtlCol="0">
            <a:spAutoFit/>
          </a:bodyPr>
          <a:lstStyle/>
          <a:p>
            <a:r>
              <a:rPr lang="fr-FR" sz="2200" b="1" dirty="0" smtClean="0">
                <a:solidFill>
                  <a:srgbClr val="7030A0"/>
                </a:solidFill>
                <a:latin typeface="Times New Roman" pitchFamily="18" charset="0"/>
                <a:cs typeface="Times New Roman" pitchFamily="18" charset="0"/>
              </a:rPr>
              <a:t>JPEG : </a:t>
            </a:r>
            <a:r>
              <a:rPr lang="fr-FR" sz="2200" dirty="0" smtClean="0">
                <a:solidFill>
                  <a:srgbClr val="7030A0"/>
                </a:solidFill>
                <a:latin typeface="Times New Roman" pitchFamily="18" charset="0"/>
                <a:cs typeface="Times New Roman" pitchFamily="18" charset="0"/>
              </a:rPr>
              <a:t>Joint </a:t>
            </a:r>
            <a:r>
              <a:rPr lang="fr-FR" sz="2200" dirty="0" err="1" smtClean="0">
                <a:solidFill>
                  <a:srgbClr val="7030A0"/>
                </a:solidFill>
                <a:latin typeface="Times New Roman" pitchFamily="18" charset="0"/>
                <a:cs typeface="Times New Roman" pitchFamily="18" charset="0"/>
              </a:rPr>
              <a:t>Photographic</a:t>
            </a:r>
            <a:r>
              <a:rPr lang="fr-FR" sz="2200" dirty="0" smtClean="0">
                <a:solidFill>
                  <a:srgbClr val="7030A0"/>
                </a:solidFill>
                <a:latin typeface="Times New Roman" pitchFamily="18" charset="0"/>
                <a:cs typeface="Times New Roman" pitchFamily="18" charset="0"/>
              </a:rPr>
              <a:t> Expert Group, </a:t>
            </a:r>
          </a:p>
          <a:p>
            <a:r>
              <a:rPr lang="fr-FR" sz="2200" dirty="0" smtClean="0">
                <a:solidFill>
                  <a:srgbClr val="7030A0"/>
                </a:solidFill>
                <a:latin typeface="Times New Roman" pitchFamily="18" charset="0"/>
                <a:cs typeface="Times New Roman" pitchFamily="18" charset="0"/>
              </a:rPr>
              <a:t>             Spécifiée en 1991 et  adoptée en 1992</a:t>
            </a:r>
          </a:p>
          <a:p>
            <a:r>
              <a:rPr lang="fr-FR" sz="2200" dirty="0" smtClean="0">
                <a:solidFill>
                  <a:srgbClr val="7030A0"/>
                </a:solidFill>
                <a:latin typeface="Times New Roman" pitchFamily="18" charset="0"/>
                <a:cs typeface="Times New Roman" pitchFamily="18" charset="0"/>
              </a:rPr>
              <a:t>            Appliquée pour des images couleurs ou en Niveaux de gris</a:t>
            </a:r>
          </a:p>
          <a:p>
            <a:r>
              <a:rPr lang="fr-FR" sz="2200" dirty="0" smtClean="0">
                <a:solidFill>
                  <a:srgbClr val="7030A0"/>
                </a:solidFill>
                <a:latin typeface="Times New Roman" pitchFamily="18" charset="0"/>
                <a:cs typeface="Times New Roman" pitchFamily="18" charset="0"/>
              </a:rPr>
              <a:t>            Modes : Séquentiel, sans perte, progressif, hiérarchique …</a:t>
            </a:r>
            <a:r>
              <a:rPr lang="fr-FR" sz="2200" dirty="0" err="1" smtClean="0">
                <a:solidFill>
                  <a:srgbClr val="7030A0"/>
                </a:solidFill>
                <a:latin typeface="Times New Roman" pitchFamily="18" charset="0"/>
                <a:cs typeface="Times New Roman" pitchFamily="18" charset="0"/>
              </a:rPr>
              <a:t>etc</a:t>
            </a:r>
            <a:endParaRPr lang="fr-FR" sz="2200" dirty="0" smtClean="0">
              <a:solidFill>
                <a:srgbClr val="7030A0"/>
              </a:solidFill>
              <a:latin typeface="Times New Roman" pitchFamily="18" charset="0"/>
              <a:cs typeface="Times New Roman" pitchFamily="18" charset="0"/>
            </a:endParaRPr>
          </a:p>
          <a:p>
            <a:r>
              <a:rPr lang="fr-FR" sz="2200" dirty="0" smtClean="0">
                <a:solidFill>
                  <a:srgbClr val="7030A0"/>
                </a:solidFill>
                <a:latin typeface="Times New Roman" pitchFamily="18" charset="0"/>
                <a:cs typeface="Times New Roman" pitchFamily="18" charset="0"/>
              </a:rPr>
              <a:t>            Format d’images 768×576</a:t>
            </a:r>
          </a:p>
          <a:p>
            <a:r>
              <a:rPr lang="fr-FR" sz="2200" dirty="0" smtClean="0">
                <a:solidFill>
                  <a:srgbClr val="7030A0"/>
                </a:solidFill>
                <a:latin typeface="Times New Roman" pitchFamily="18" charset="0"/>
                <a:cs typeface="Times New Roman" pitchFamily="18" charset="0"/>
              </a:rPr>
              <a:t>            Débit : de 8Mbps à 40Mbps</a:t>
            </a:r>
            <a:endParaRPr lang="fr-FR" sz="2200" dirty="0">
              <a:solidFill>
                <a:srgbClr val="7030A0"/>
              </a:solidFill>
              <a:latin typeface="Times New Roman" pitchFamily="18" charset="0"/>
              <a:cs typeface="Times New Roman" pitchFamily="18" charset="0"/>
            </a:endParaRPr>
          </a:p>
        </p:txBody>
      </p:sp>
      <p:sp>
        <p:nvSpPr>
          <p:cNvPr id="6" name="ZoneTexte 5"/>
          <p:cNvSpPr txBox="1"/>
          <p:nvPr/>
        </p:nvSpPr>
        <p:spPr>
          <a:xfrm>
            <a:off x="0" y="5074050"/>
            <a:ext cx="9144000" cy="1569660"/>
          </a:xfrm>
          <a:prstGeom prst="rect">
            <a:avLst/>
          </a:prstGeom>
          <a:noFill/>
        </p:spPr>
        <p:txBody>
          <a:bodyPr wrap="square" rtlCol="0">
            <a:spAutoFit/>
          </a:bodyPr>
          <a:lstStyle/>
          <a:p>
            <a:r>
              <a:rPr lang="fr-FR" sz="2200" b="1" u="sng" dirty="0" smtClean="0">
                <a:solidFill>
                  <a:srgbClr val="0070C0"/>
                </a:solidFill>
                <a:latin typeface="Times New Roman" pitchFamily="18" charset="0"/>
                <a:cs typeface="Times New Roman" pitchFamily="18" charset="0"/>
              </a:rPr>
              <a:t>JPEG2000 </a:t>
            </a:r>
            <a:r>
              <a:rPr lang="fr-FR" sz="2200" b="1" dirty="0" smtClean="0">
                <a:solidFill>
                  <a:srgbClr val="0070C0"/>
                </a:solidFill>
                <a:latin typeface="Times New Roman" pitchFamily="18" charset="0"/>
                <a:cs typeface="Times New Roman" pitchFamily="18" charset="0"/>
              </a:rPr>
              <a:t>: </a:t>
            </a:r>
            <a:r>
              <a:rPr lang="fr-FR" sz="2400" dirty="0" smtClean="0">
                <a:solidFill>
                  <a:srgbClr val="0070C0"/>
                </a:solidFill>
                <a:latin typeface="Times New Roman" pitchFamily="18" charset="0"/>
                <a:cs typeface="Times New Roman" pitchFamily="18" charset="0"/>
              </a:rPr>
              <a:t>ISO/CEI 15444-1, abrégé </a:t>
            </a:r>
            <a:r>
              <a:rPr lang="fr-FR" sz="2400" b="1" dirty="0" smtClean="0">
                <a:solidFill>
                  <a:srgbClr val="0070C0"/>
                </a:solidFill>
                <a:latin typeface="Times New Roman" pitchFamily="18" charset="0"/>
                <a:cs typeface="Times New Roman" pitchFamily="18" charset="0"/>
              </a:rPr>
              <a:t>JP2</a:t>
            </a:r>
            <a:r>
              <a:rPr lang="fr-FR" sz="2400" dirty="0" smtClean="0">
                <a:solidFill>
                  <a:srgbClr val="0070C0"/>
                </a:solidFill>
                <a:latin typeface="Times New Roman" pitchFamily="18" charset="0"/>
                <a:cs typeface="Times New Roman" pitchFamily="18" charset="0"/>
              </a:rPr>
              <a:t> (quelquefois </a:t>
            </a:r>
            <a:r>
              <a:rPr lang="fr-FR" sz="2400" b="1" dirty="0" smtClean="0">
                <a:solidFill>
                  <a:srgbClr val="0070C0"/>
                </a:solidFill>
                <a:latin typeface="Times New Roman" pitchFamily="18" charset="0"/>
                <a:cs typeface="Times New Roman" pitchFamily="18" charset="0"/>
              </a:rPr>
              <a:t>J2K</a:t>
            </a:r>
            <a:r>
              <a:rPr lang="fr-FR" sz="2400" dirty="0" smtClean="0">
                <a:solidFill>
                  <a:srgbClr val="0070C0"/>
                </a:solidFill>
                <a:latin typeface="Times New Roman" pitchFamily="18" charset="0"/>
                <a:cs typeface="Times New Roman" pitchFamily="18" charset="0"/>
              </a:rPr>
              <a:t>),</a:t>
            </a:r>
          </a:p>
          <a:p>
            <a:r>
              <a:rPr lang="fr-FR" sz="2400" dirty="0" smtClean="0">
                <a:solidFill>
                  <a:srgbClr val="0070C0"/>
                </a:solidFill>
                <a:latin typeface="Times New Roman" pitchFamily="18" charset="0"/>
                <a:cs typeface="Times New Roman" pitchFamily="18" charset="0"/>
              </a:rPr>
              <a:t>                    </a:t>
            </a:r>
          </a:p>
          <a:p>
            <a:r>
              <a:rPr lang="fr-FR" sz="2400" dirty="0" smtClean="0">
                <a:solidFill>
                  <a:srgbClr val="0070C0"/>
                </a:solidFill>
                <a:latin typeface="Times New Roman" pitchFamily="18" charset="0"/>
                <a:cs typeface="Times New Roman" pitchFamily="18" charset="0"/>
              </a:rPr>
              <a:t>                  Utilise le codec EBCOT basée sur la transformation en   </a:t>
            </a:r>
          </a:p>
          <a:p>
            <a:r>
              <a:rPr lang="fr-FR" sz="2400" dirty="0" smtClean="0">
                <a:solidFill>
                  <a:srgbClr val="0070C0"/>
                </a:solidFill>
                <a:latin typeface="Times New Roman" pitchFamily="18" charset="0"/>
                <a:cs typeface="Times New Roman" pitchFamily="18" charset="0"/>
              </a:rPr>
              <a:t>                  ondelette discrète (DWT)</a:t>
            </a:r>
            <a:endParaRPr lang="fr-FR" sz="2200" dirty="0">
              <a:solidFill>
                <a:srgbClr val="0070C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a:srcRect/>
          <a:stretch>
            <a:fillRect/>
          </a:stretch>
        </p:blipFill>
        <p:spPr bwMode="auto">
          <a:xfrm>
            <a:off x="0" y="931969"/>
            <a:ext cx="9144000" cy="5926032"/>
          </a:xfrm>
          <a:prstGeom prst="rect">
            <a:avLst/>
          </a:prstGeom>
          <a:noFill/>
          <a:ln w="9525">
            <a:noFill/>
            <a:miter lim="800000"/>
            <a:headEnd/>
            <a:tailEnd/>
          </a:ln>
          <a:effectLst/>
        </p:spPr>
      </p:pic>
      <p:sp>
        <p:nvSpPr>
          <p:cNvPr id="3" name="Rectangle 2"/>
          <p:cNvSpPr txBox="1">
            <a:spLocks noChangeArrowheads="1"/>
          </p:cNvSpPr>
          <p:nvPr/>
        </p:nvSpPr>
        <p:spPr>
          <a:xfrm>
            <a:off x="0" y="-24"/>
            <a:ext cx="91440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err="1" smtClean="0">
                <a:ln>
                  <a:noFill/>
                </a:ln>
                <a:solidFill>
                  <a:srgbClr val="C00000"/>
                </a:solidFill>
                <a:effectLst/>
                <a:uLnTx/>
                <a:uFillTx/>
                <a:latin typeface="+mj-lt"/>
                <a:ea typeface="+mj-ea"/>
                <a:cs typeface="+mj-cs"/>
              </a:rPr>
              <a:t>Exemples</a:t>
            </a:r>
            <a:r>
              <a:rPr kumimoji="0" lang="en-AU" sz="3600" b="1" i="0" u="none" strike="noStrike" kern="1200" cap="none" spc="0" normalizeH="0" baseline="0" noProof="0" dirty="0" smtClean="0">
                <a:ln>
                  <a:noFill/>
                </a:ln>
                <a:solidFill>
                  <a:srgbClr val="C00000"/>
                </a:solidFill>
                <a:effectLst/>
                <a:uLnTx/>
                <a:uFillTx/>
                <a:latin typeface="+mj-lt"/>
                <a:ea typeface="+mj-ea"/>
                <a:cs typeface="+mj-cs"/>
              </a:rPr>
              <a:t> de formats </a:t>
            </a:r>
            <a:r>
              <a:rPr kumimoji="0" lang="en-AU" sz="3600" b="1" i="0" u="none" strike="noStrike" kern="1200" cap="none" spc="0" normalizeH="0" baseline="0" noProof="0" dirty="0" err="1" smtClean="0">
                <a:ln>
                  <a:noFill/>
                </a:ln>
                <a:solidFill>
                  <a:srgbClr val="C00000"/>
                </a:solidFill>
                <a:effectLst/>
                <a:uLnTx/>
                <a:uFillTx/>
                <a:latin typeface="+mj-lt"/>
                <a:ea typeface="+mj-ea"/>
                <a:cs typeface="+mj-cs"/>
              </a:rPr>
              <a:t>d’images</a:t>
            </a:r>
            <a:r>
              <a:rPr kumimoji="0" lang="en-AU" sz="3600" b="1" i="0" u="none" strike="noStrike" kern="1200" cap="none" spc="0" normalizeH="0" baseline="0" noProof="0" dirty="0" smtClean="0">
                <a:ln>
                  <a:noFill/>
                </a:ln>
                <a:solidFill>
                  <a:srgbClr val="C00000"/>
                </a:solidFill>
                <a:effectLst/>
                <a:uLnTx/>
                <a:uFillTx/>
                <a:latin typeface="+mj-lt"/>
                <a:ea typeface="+mj-ea"/>
                <a:cs typeface="+mj-cs"/>
              </a:rPr>
              <a:t> </a:t>
            </a:r>
            <a:r>
              <a:rPr kumimoji="0" lang="en-AU" sz="3600" b="1" i="0" u="none" strike="noStrike" kern="1200" cap="none" spc="0" normalizeH="0" baseline="0" noProof="0" dirty="0" err="1" smtClean="0">
                <a:ln>
                  <a:noFill/>
                </a:ln>
                <a:solidFill>
                  <a:srgbClr val="C00000"/>
                </a:solidFill>
                <a:effectLst/>
                <a:uLnTx/>
                <a:uFillTx/>
                <a:latin typeface="+mj-lt"/>
                <a:ea typeface="+mj-ea"/>
                <a:cs typeface="+mj-cs"/>
              </a:rPr>
              <a:t>numériques</a:t>
            </a:r>
            <a:endParaRPr kumimoji="0" lang="en-AU" sz="3600" b="1"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620874"/>
            <a:ext cx="9144000" cy="1785104"/>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L’évaluation de la qualité, ou plutôt la mesure de la dégradation engendrée par les traitements des images, tel que la compression, n’est pas facile à réaliser. </a:t>
            </a:r>
          </a:p>
          <a:p>
            <a:endParaRPr lang="fr-FR" sz="2200" dirty="0" smtClean="0">
              <a:latin typeface="Times New Roman" pitchFamily="18" charset="0"/>
              <a:cs typeface="Times New Roman" pitchFamily="18" charset="0"/>
            </a:endParaRPr>
          </a:p>
          <a:p>
            <a:pPr algn="just"/>
            <a:r>
              <a:rPr lang="fr-FR" sz="2200" dirty="0" smtClean="0">
                <a:solidFill>
                  <a:srgbClr val="3317A9"/>
                </a:solidFill>
                <a:latin typeface="Times New Roman" pitchFamily="18" charset="0"/>
                <a:cs typeface="Times New Roman" pitchFamily="18" charset="0"/>
              </a:rPr>
              <a:t>Il faut surtout retenir que c’est l’observateur qui est seul juge, soit une appréciation SUBJECTIVE ! </a:t>
            </a: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568785"/>
            <a:ext cx="9144000" cy="5109091"/>
          </a:xfrm>
          <a:prstGeom prst="rect">
            <a:avLst/>
          </a:prstGeom>
          <a:noFill/>
        </p:spPr>
        <p:txBody>
          <a:bodyPr wrap="square" rtlCol="0">
            <a:spAutoFit/>
          </a:bodyPr>
          <a:lstStyle/>
          <a:p>
            <a:r>
              <a:rPr lang="fr-FR" sz="2200" b="1" dirty="0" smtClean="0">
                <a:solidFill>
                  <a:srgbClr val="C00000"/>
                </a:solidFill>
                <a:latin typeface="Times New Roman" pitchFamily="18" charset="0"/>
                <a:cs typeface="Times New Roman" pitchFamily="18" charset="0"/>
              </a:rPr>
              <a:t>Il faut distinguer : </a:t>
            </a:r>
          </a:p>
          <a:p>
            <a:endParaRPr lang="fr-FR" sz="2200" dirty="0" smtClean="0">
              <a:latin typeface="Times New Roman" pitchFamily="18" charset="0"/>
              <a:cs typeface="Times New Roman" pitchFamily="18" charset="0"/>
            </a:endParaRPr>
          </a:p>
          <a:p>
            <a:pPr>
              <a:buFont typeface="Arial" pitchFamily="34" charset="0"/>
              <a:buChar char="•"/>
            </a:pPr>
            <a:r>
              <a:rPr lang="fr-FR" sz="2200" dirty="0" smtClean="0">
                <a:solidFill>
                  <a:srgbClr val="3317A9"/>
                </a:solidFill>
                <a:latin typeface="Times New Roman" pitchFamily="18" charset="0"/>
                <a:cs typeface="Times New Roman" pitchFamily="18" charset="0"/>
              </a:rPr>
              <a:t> Les tests comparatifs, par rapport à une référence (image ou zone d’image) </a:t>
            </a:r>
          </a:p>
          <a:p>
            <a:pPr>
              <a:buFont typeface="Arial" pitchFamily="34" charset="0"/>
              <a:buChar char="•"/>
            </a:pPr>
            <a:r>
              <a:rPr lang="fr-FR" sz="2200" dirty="0" smtClean="0">
                <a:solidFill>
                  <a:srgbClr val="7030A0"/>
                </a:solidFill>
                <a:latin typeface="Times New Roman" pitchFamily="18" charset="0"/>
                <a:cs typeface="Times New Roman" pitchFamily="18" charset="0"/>
              </a:rPr>
              <a:t> Les tests d’agrément de la qualité perçue (statistiquement ou par sondage)</a:t>
            </a:r>
            <a:r>
              <a:rPr lang="fr-FR" sz="2200" dirty="0" smtClean="0">
                <a:latin typeface="Times New Roman" pitchFamily="18" charset="0"/>
                <a:cs typeface="Times New Roman" pitchFamily="18" charset="0"/>
              </a:rPr>
              <a:t> </a:t>
            </a:r>
          </a:p>
          <a:p>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Systèmes couramment rencontrés :</a:t>
            </a:r>
          </a:p>
          <a:p>
            <a:r>
              <a:rPr lang="fr-FR" sz="2200" dirty="0" smtClean="0">
                <a:latin typeface="Times New Roman" pitchFamily="18" charset="0"/>
                <a:cs typeface="Times New Roman" pitchFamily="18" charset="0"/>
              </a:rPr>
              <a:t> </a:t>
            </a:r>
          </a:p>
          <a:p>
            <a:pPr>
              <a:buFont typeface="Arial" pitchFamily="34" charset="0"/>
              <a:buChar char="•"/>
            </a:pPr>
            <a:r>
              <a:rPr lang="fr-FR" sz="2200" b="1" dirty="0" smtClean="0">
                <a:solidFill>
                  <a:srgbClr val="00B050"/>
                </a:solidFill>
                <a:latin typeface="Times New Roman" pitchFamily="18" charset="0"/>
                <a:cs typeface="Times New Roman" pitchFamily="18" charset="0"/>
              </a:rPr>
              <a:t> MOS (Tests statistiques subjectifs)</a:t>
            </a:r>
          </a:p>
          <a:p>
            <a:pPr>
              <a:buFont typeface="Arial" pitchFamily="34" charset="0"/>
              <a:buChar char="•"/>
            </a:pPr>
            <a:r>
              <a:rPr lang="fr-FR" sz="2200" dirty="0" smtClean="0">
                <a:solidFill>
                  <a:srgbClr val="002060"/>
                </a:solidFill>
                <a:latin typeface="Times New Roman" pitchFamily="18" charset="0"/>
                <a:cs typeface="Times New Roman" pitchFamily="18" charset="0"/>
              </a:rPr>
              <a:t>  Distorsion (Erreur Absolue Moyenne)</a:t>
            </a:r>
          </a:p>
          <a:p>
            <a:pPr>
              <a:buFont typeface="Arial" pitchFamily="34" charset="0"/>
              <a:buChar char="•"/>
            </a:pPr>
            <a:r>
              <a:rPr lang="fr-FR" sz="2200" dirty="0" smtClean="0">
                <a:solidFill>
                  <a:srgbClr val="7030A0"/>
                </a:solidFill>
                <a:latin typeface="Times New Roman" pitchFamily="18" charset="0"/>
                <a:cs typeface="Times New Roman" pitchFamily="18" charset="0"/>
              </a:rPr>
              <a:t> EQM (Erreur Quadratique Moyenne)</a:t>
            </a:r>
          </a:p>
          <a:p>
            <a:pPr>
              <a:buFont typeface="Arial" pitchFamily="34" charset="0"/>
              <a:buChar char="•"/>
            </a:pPr>
            <a:r>
              <a:rPr lang="fr-FR" sz="2200" dirty="0" smtClean="0">
                <a:solidFill>
                  <a:srgbClr val="C00000"/>
                </a:solidFill>
                <a:latin typeface="Times New Roman" pitchFamily="18" charset="0"/>
                <a:cs typeface="Times New Roman" pitchFamily="18" charset="0"/>
              </a:rPr>
              <a:t> SSIM (Structural </a:t>
            </a:r>
            <a:r>
              <a:rPr lang="fr-FR" sz="2200" dirty="0" err="1" smtClean="0">
                <a:solidFill>
                  <a:srgbClr val="C00000"/>
                </a:solidFill>
                <a:latin typeface="Times New Roman" pitchFamily="18" charset="0"/>
                <a:cs typeface="Times New Roman" pitchFamily="18" charset="0"/>
              </a:rPr>
              <a:t>SIMilarity</a:t>
            </a:r>
            <a:r>
              <a:rPr lang="fr-FR" sz="2200" dirty="0" smtClean="0">
                <a:solidFill>
                  <a:srgbClr val="C00000"/>
                </a:solidFill>
                <a:latin typeface="Times New Roman" pitchFamily="18" charset="0"/>
                <a:cs typeface="Times New Roman" pitchFamily="18" charset="0"/>
              </a:rPr>
              <a:t>)</a:t>
            </a:r>
          </a:p>
          <a:p>
            <a:pPr>
              <a:buFont typeface="Arial" pitchFamily="34" charset="0"/>
              <a:buChar char="•"/>
            </a:pPr>
            <a:r>
              <a:rPr lang="fr-FR" sz="2200" dirty="0" smtClean="0">
                <a:solidFill>
                  <a:srgbClr val="993366"/>
                </a:solidFill>
                <a:latin typeface="Times New Roman" pitchFamily="18" charset="0"/>
                <a:cs typeface="Times New Roman" pitchFamily="18" charset="0"/>
              </a:rPr>
              <a:t> PQS (Picture </a:t>
            </a:r>
            <a:r>
              <a:rPr lang="fr-FR" sz="2200" dirty="0" err="1" smtClean="0">
                <a:solidFill>
                  <a:srgbClr val="993366"/>
                </a:solidFill>
                <a:latin typeface="Times New Roman" pitchFamily="18" charset="0"/>
                <a:cs typeface="Times New Roman" pitchFamily="18" charset="0"/>
              </a:rPr>
              <a:t>Quality</a:t>
            </a:r>
            <a:r>
              <a:rPr lang="fr-FR" sz="2200" dirty="0" smtClean="0">
                <a:solidFill>
                  <a:srgbClr val="993366"/>
                </a:solidFill>
                <a:latin typeface="Times New Roman" pitchFamily="18" charset="0"/>
                <a:cs typeface="Times New Roman" pitchFamily="18" charset="0"/>
              </a:rPr>
              <a:t> </a:t>
            </a:r>
            <a:r>
              <a:rPr lang="fr-FR" sz="2200" dirty="0" err="1" smtClean="0">
                <a:solidFill>
                  <a:srgbClr val="993366"/>
                </a:solidFill>
                <a:latin typeface="Times New Roman" pitchFamily="18" charset="0"/>
                <a:cs typeface="Times New Roman" pitchFamily="18" charset="0"/>
              </a:rPr>
              <a:t>Scale</a:t>
            </a:r>
            <a:r>
              <a:rPr lang="fr-FR" sz="2200" dirty="0" smtClean="0">
                <a:solidFill>
                  <a:srgbClr val="993366"/>
                </a:solidFill>
                <a:latin typeface="Times New Roman" pitchFamily="18" charset="0"/>
                <a:cs typeface="Times New Roman" pitchFamily="18" charset="0"/>
              </a:rPr>
              <a:t>)</a:t>
            </a:r>
          </a:p>
          <a:p>
            <a:pPr>
              <a:buFont typeface="Arial" pitchFamily="34" charset="0"/>
              <a:buChar char="•"/>
            </a:pPr>
            <a:r>
              <a:rPr lang="fr-FR" sz="2200" dirty="0" smtClean="0">
                <a:solidFill>
                  <a:srgbClr val="993366"/>
                </a:solidFill>
                <a:latin typeface="Times New Roman" pitchFamily="18" charset="0"/>
                <a:cs typeface="Times New Roman" pitchFamily="18" charset="0"/>
              </a:rPr>
              <a:t> </a:t>
            </a:r>
            <a:r>
              <a:rPr lang="fr-FR" sz="2200" dirty="0" smtClean="0">
                <a:solidFill>
                  <a:srgbClr val="00B0F0"/>
                </a:solidFill>
                <a:latin typeface="Times New Roman" pitchFamily="18" charset="0"/>
                <a:cs typeface="Times New Roman" pitchFamily="18" charset="0"/>
              </a:rPr>
              <a:t>HVS (</a:t>
            </a:r>
            <a:r>
              <a:rPr lang="fr-FR" sz="2200" dirty="0" err="1" smtClean="0">
                <a:solidFill>
                  <a:srgbClr val="00B0F0"/>
                </a:solidFill>
                <a:latin typeface="Times New Roman" pitchFamily="18" charset="0"/>
                <a:cs typeface="Times New Roman" pitchFamily="18" charset="0"/>
              </a:rPr>
              <a:t>Human</a:t>
            </a:r>
            <a:r>
              <a:rPr lang="fr-FR" sz="2200" dirty="0" smtClean="0">
                <a:solidFill>
                  <a:srgbClr val="00B0F0"/>
                </a:solidFill>
                <a:latin typeface="Times New Roman" pitchFamily="18" charset="0"/>
                <a:cs typeface="Times New Roman" pitchFamily="18" charset="0"/>
              </a:rPr>
              <a:t> Visual System) (par modélisation)</a:t>
            </a:r>
          </a:p>
          <a:p>
            <a:pPr>
              <a:buFont typeface="Arial" pitchFamily="34" charset="0"/>
              <a:buChar char="•"/>
            </a:pPr>
            <a:r>
              <a:rPr lang="fr-FR" sz="2200" dirty="0" smtClean="0">
                <a:solidFill>
                  <a:schemeClr val="accent4">
                    <a:lumMod val="75000"/>
                  </a:schemeClr>
                </a:solidFill>
                <a:latin typeface="Times New Roman" pitchFamily="18" charset="0"/>
                <a:cs typeface="Times New Roman" pitchFamily="18" charset="0"/>
              </a:rPr>
              <a:t> …</a:t>
            </a:r>
            <a:r>
              <a:rPr lang="fr-FR" sz="2200" dirty="0" err="1" smtClean="0">
                <a:solidFill>
                  <a:schemeClr val="accent4">
                    <a:lumMod val="75000"/>
                  </a:schemeClr>
                </a:solidFill>
                <a:latin typeface="Times New Roman" pitchFamily="18" charset="0"/>
                <a:cs typeface="Times New Roman" pitchFamily="18" charset="0"/>
              </a:rPr>
              <a:t>etc</a:t>
            </a:r>
            <a:endParaRPr lang="fr-FR" sz="2200" dirty="0" smtClean="0">
              <a:solidFill>
                <a:schemeClr val="accent4">
                  <a:lumMod val="75000"/>
                </a:schemeClr>
              </a:solidFill>
              <a:latin typeface="Times New Roman" pitchFamily="18" charset="0"/>
              <a:cs typeface="Times New Roman" pitchFamily="18" charset="0"/>
            </a:endParaRPr>
          </a:p>
          <a:p>
            <a:endParaRPr lang="fr-FR" dirty="0"/>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2984"/>
            <a:ext cx="9144000" cy="1446550"/>
          </a:xfrm>
          <a:prstGeom prst="rect">
            <a:avLst/>
          </a:prstGeom>
          <a:noFill/>
        </p:spPr>
        <p:txBody>
          <a:bodyPr wrap="square" rtlCol="0">
            <a:spAutoFit/>
          </a:bodyPr>
          <a:lstStyle/>
          <a:p>
            <a:r>
              <a:rPr lang="fr-FR" sz="2200" b="1" u="sng" dirty="0" smtClean="0">
                <a:solidFill>
                  <a:srgbClr val="C00000"/>
                </a:solidFill>
                <a:latin typeface="Times New Roman" pitchFamily="18" charset="0"/>
                <a:cs typeface="Times New Roman" pitchFamily="18" charset="0"/>
              </a:rPr>
              <a:t>MOS : </a:t>
            </a:r>
            <a:r>
              <a:rPr lang="fr-FR" sz="2200" b="1" u="sng" dirty="0" err="1" smtClean="0">
                <a:solidFill>
                  <a:srgbClr val="C00000"/>
                </a:solidFill>
                <a:latin typeface="Times New Roman" pitchFamily="18" charset="0"/>
                <a:cs typeface="Times New Roman" pitchFamily="18" charset="0"/>
              </a:rPr>
              <a:t>Mean</a:t>
            </a:r>
            <a:r>
              <a:rPr lang="fr-FR" sz="2200" b="1" u="sng" dirty="0" smtClean="0">
                <a:solidFill>
                  <a:srgbClr val="C00000"/>
                </a:solidFill>
                <a:latin typeface="Times New Roman" pitchFamily="18" charset="0"/>
                <a:cs typeface="Times New Roman" pitchFamily="18" charset="0"/>
              </a:rPr>
              <a:t> Opinion Score</a:t>
            </a:r>
          </a:p>
          <a:p>
            <a:endParaRPr lang="fr-FR" sz="2200" b="1" u="sng" dirty="0" smtClean="0">
              <a:solidFill>
                <a:srgbClr val="C0000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Il s'agit de tests globaux des systèmes de traitement d’images faits par sondage auprès d’un public. L'évaluation est donc subjective et gérée statistiquement. </a:t>
            </a:r>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graphicFrame>
        <p:nvGraphicFramePr>
          <p:cNvPr id="4" name="Tableau 3"/>
          <p:cNvGraphicFramePr>
            <a:graphicFrameLocks noGrp="1"/>
          </p:cNvGraphicFramePr>
          <p:nvPr/>
        </p:nvGraphicFramePr>
        <p:xfrm>
          <a:off x="357158" y="3087074"/>
          <a:ext cx="8358246" cy="2898928"/>
        </p:xfrm>
        <a:graphic>
          <a:graphicData uri="http://schemas.openxmlformats.org/drawingml/2006/table">
            <a:tbl>
              <a:tblPr/>
              <a:tblGrid>
                <a:gridCol w="2643206"/>
                <a:gridCol w="5715040"/>
              </a:tblGrid>
              <a:tr h="244315">
                <a:tc>
                  <a:txBody>
                    <a:bodyPr/>
                    <a:lstStyle/>
                    <a:p>
                      <a:pPr algn="ctr"/>
                      <a:r>
                        <a:rPr lang="fr-FR" sz="2000" b="1" dirty="0">
                          <a:solidFill>
                            <a:srgbClr val="C00000"/>
                          </a:solidFill>
                        </a:rPr>
                        <a:t>Note</a:t>
                      </a:r>
                    </a:p>
                  </a:txBody>
                  <a:tcPr anchor="ctr">
                    <a:lnL>
                      <a:noFill/>
                    </a:lnL>
                    <a:lnR>
                      <a:noFill/>
                    </a:lnR>
                    <a:lnT>
                      <a:noFill/>
                    </a:lnT>
                    <a:lnB>
                      <a:noFill/>
                    </a:lnB>
                  </a:tcPr>
                </a:tc>
                <a:tc>
                  <a:txBody>
                    <a:bodyPr/>
                    <a:lstStyle/>
                    <a:p>
                      <a:pPr algn="ctr"/>
                      <a:r>
                        <a:rPr lang="fr-FR" sz="2000" b="1" dirty="0">
                          <a:solidFill>
                            <a:srgbClr val="C00000"/>
                          </a:solidFill>
                        </a:rPr>
                        <a:t>Signification</a:t>
                      </a:r>
                    </a:p>
                  </a:txBody>
                  <a:tcPr anchor="ctr">
                    <a:lnL>
                      <a:noFill/>
                    </a:lnL>
                    <a:lnR>
                      <a:noFill/>
                    </a:lnR>
                    <a:lnT>
                      <a:noFill/>
                    </a:lnT>
                    <a:lnB>
                      <a:noFill/>
                    </a:lnB>
                  </a:tcPr>
                </a:tc>
              </a:tr>
              <a:tr h="244315">
                <a:tc>
                  <a:txBody>
                    <a:bodyPr/>
                    <a:lstStyle/>
                    <a:p>
                      <a:pPr algn="ctr"/>
                      <a:r>
                        <a:rPr lang="fr-FR" sz="2000" b="1" dirty="0">
                          <a:solidFill>
                            <a:srgbClr val="C00000"/>
                          </a:solidFill>
                        </a:rPr>
                        <a:t>5</a:t>
                      </a:r>
                    </a:p>
                  </a:txBody>
                  <a:tcPr anchor="ctr">
                    <a:lnL>
                      <a:noFill/>
                    </a:lnL>
                    <a:lnR>
                      <a:noFill/>
                    </a:lnR>
                    <a:lnT>
                      <a:noFill/>
                    </a:lnT>
                    <a:lnB>
                      <a:noFill/>
                    </a:lnB>
                  </a:tcPr>
                </a:tc>
                <a:tc>
                  <a:txBody>
                    <a:bodyPr/>
                    <a:lstStyle/>
                    <a:p>
                      <a:pPr algn="l"/>
                      <a:r>
                        <a:rPr lang="fr-FR" sz="2000" b="1">
                          <a:solidFill>
                            <a:srgbClr val="C00000"/>
                          </a:solidFill>
                        </a:rPr>
                        <a:t>Défauts imperceptibles</a:t>
                      </a:r>
                    </a:p>
                  </a:txBody>
                  <a:tcPr anchor="ctr">
                    <a:lnL>
                      <a:noFill/>
                    </a:lnL>
                    <a:lnR>
                      <a:noFill/>
                    </a:lnR>
                    <a:lnT>
                      <a:noFill/>
                    </a:lnT>
                    <a:lnB>
                      <a:noFill/>
                    </a:lnB>
                  </a:tcPr>
                </a:tc>
              </a:tr>
              <a:tr h="244315">
                <a:tc>
                  <a:txBody>
                    <a:bodyPr/>
                    <a:lstStyle/>
                    <a:p>
                      <a:pPr algn="ctr"/>
                      <a:r>
                        <a:rPr lang="fr-FR" sz="2000" b="1" dirty="0">
                          <a:solidFill>
                            <a:srgbClr val="C00000"/>
                          </a:solidFill>
                        </a:rPr>
                        <a:t>4</a:t>
                      </a:r>
                    </a:p>
                  </a:txBody>
                  <a:tcPr anchor="ctr">
                    <a:lnL>
                      <a:noFill/>
                    </a:lnL>
                    <a:lnR>
                      <a:noFill/>
                    </a:lnR>
                    <a:lnT>
                      <a:noFill/>
                    </a:lnT>
                    <a:lnB>
                      <a:noFill/>
                    </a:lnB>
                  </a:tcPr>
                </a:tc>
                <a:tc>
                  <a:txBody>
                    <a:bodyPr/>
                    <a:lstStyle/>
                    <a:p>
                      <a:pPr algn="l"/>
                      <a:r>
                        <a:rPr lang="fr-FR" sz="2000" b="1" dirty="0">
                          <a:solidFill>
                            <a:srgbClr val="C00000"/>
                          </a:solidFill>
                        </a:rPr>
                        <a:t>Défauts tout juste perceptibles</a:t>
                      </a:r>
                    </a:p>
                  </a:txBody>
                  <a:tcPr anchor="ctr">
                    <a:lnL>
                      <a:noFill/>
                    </a:lnL>
                    <a:lnR>
                      <a:noFill/>
                    </a:lnR>
                    <a:lnT>
                      <a:noFill/>
                    </a:lnT>
                    <a:lnB>
                      <a:noFill/>
                    </a:lnB>
                  </a:tcPr>
                </a:tc>
              </a:tr>
              <a:tr h="427552">
                <a:tc>
                  <a:txBody>
                    <a:bodyPr/>
                    <a:lstStyle/>
                    <a:p>
                      <a:pPr algn="ctr"/>
                      <a:r>
                        <a:rPr lang="fr-FR" sz="2000" b="1">
                          <a:solidFill>
                            <a:srgbClr val="C00000"/>
                          </a:solidFill>
                        </a:rPr>
                        <a:t>3</a:t>
                      </a:r>
                    </a:p>
                  </a:txBody>
                  <a:tcPr anchor="ctr">
                    <a:lnL>
                      <a:noFill/>
                    </a:lnL>
                    <a:lnR>
                      <a:noFill/>
                    </a:lnR>
                    <a:lnT>
                      <a:noFill/>
                    </a:lnT>
                    <a:lnB>
                      <a:noFill/>
                    </a:lnB>
                  </a:tcPr>
                </a:tc>
                <a:tc>
                  <a:txBody>
                    <a:bodyPr/>
                    <a:lstStyle/>
                    <a:p>
                      <a:pPr algn="l"/>
                      <a:r>
                        <a:rPr lang="fr-FR" sz="2000" b="1" dirty="0">
                          <a:solidFill>
                            <a:srgbClr val="C00000"/>
                          </a:solidFill>
                        </a:rPr>
                        <a:t>Défauts perceptibles mais pas gênants</a:t>
                      </a:r>
                    </a:p>
                  </a:txBody>
                  <a:tcPr anchor="ctr">
                    <a:lnL>
                      <a:noFill/>
                    </a:lnL>
                    <a:lnR>
                      <a:noFill/>
                    </a:lnR>
                    <a:lnT>
                      <a:noFill/>
                    </a:lnT>
                    <a:lnB>
                      <a:noFill/>
                    </a:lnB>
                  </a:tcPr>
                </a:tc>
              </a:tr>
              <a:tr h="427552">
                <a:tc>
                  <a:txBody>
                    <a:bodyPr/>
                    <a:lstStyle/>
                    <a:p>
                      <a:pPr algn="ctr"/>
                      <a:r>
                        <a:rPr lang="fr-FR" sz="2000" b="1">
                          <a:solidFill>
                            <a:srgbClr val="C00000"/>
                          </a:solidFill>
                        </a:rPr>
                        <a:t>2</a:t>
                      </a:r>
                    </a:p>
                  </a:txBody>
                  <a:tcPr anchor="ctr">
                    <a:lnL>
                      <a:noFill/>
                    </a:lnL>
                    <a:lnR>
                      <a:noFill/>
                    </a:lnR>
                    <a:lnT>
                      <a:noFill/>
                    </a:lnT>
                    <a:lnB>
                      <a:noFill/>
                    </a:lnB>
                  </a:tcPr>
                </a:tc>
                <a:tc>
                  <a:txBody>
                    <a:bodyPr/>
                    <a:lstStyle/>
                    <a:p>
                      <a:pPr algn="l"/>
                      <a:r>
                        <a:rPr lang="fr-FR" sz="2000" b="1" dirty="0">
                          <a:solidFill>
                            <a:srgbClr val="C00000"/>
                          </a:solidFill>
                        </a:rPr>
                        <a:t>Défauts perceptibles et un peu gênants</a:t>
                      </a:r>
                    </a:p>
                  </a:txBody>
                  <a:tcPr anchor="ctr">
                    <a:lnL>
                      <a:noFill/>
                    </a:lnL>
                    <a:lnR>
                      <a:noFill/>
                    </a:lnR>
                    <a:lnT>
                      <a:noFill/>
                    </a:lnT>
                    <a:lnB>
                      <a:noFill/>
                    </a:lnB>
                  </a:tcPr>
                </a:tc>
              </a:tr>
              <a:tr h="427552">
                <a:tc>
                  <a:txBody>
                    <a:bodyPr/>
                    <a:lstStyle/>
                    <a:p>
                      <a:pPr algn="ctr"/>
                      <a:r>
                        <a:rPr lang="fr-FR" sz="2000" b="1">
                          <a:solidFill>
                            <a:srgbClr val="C00000"/>
                          </a:solidFill>
                        </a:rPr>
                        <a:t>1</a:t>
                      </a:r>
                    </a:p>
                  </a:txBody>
                  <a:tcPr anchor="ctr">
                    <a:lnL>
                      <a:noFill/>
                    </a:lnL>
                    <a:lnR>
                      <a:noFill/>
                    </a:lnR>
                    <a:lnT>
                      <a:noFill/>
                    </a:lnT>
                    <a:lnB>
                      <a:noFill/>
                    </a:lnB>
                  </a:tcPr>
                </a:tc>
                <a:tc>
                  <a:txBody>
                    <a:bodyPr/>
                    <a:lstStyle/>
                    <a:p>
                      <a:pPr algn="l"/>
                      <a:r>
                        <a:rPr lang="fr-FR" sz="2000" b="1" dirty="0">
                          <a:solidFill>
                            <a:srgbClr val="C00000"/>
                          </a:solidFill>
                        </a:rPr>
                        <a:t>Défauts perceptibles et gênants</a:t>
                      </a:r>
                    </a:p>
                  </a:txBody>
                  <a:tcPr anchor="ctr">
                    <a:lnL>
                      <a:noFill/>
                    </a:lnL>
                    <a:lnR>
                      <a:noFill/>
                    </a:lnR>
                    <a:lnT>
                      <a:noFill/>
                    </a:lnT>
                    <a:lnB>
                      <a:noFill/>
                    </a:lnB>
                  </a:tcPr>
                </a:tc>
              </a:tr>
              <a:tr h="427552">
                <a:tc>
                  <a:txBody>
                    <a:bodyPr/>
                    <a:lstStyle/>
                    <a:p>
                      <a:pPr algn="ctr"/>
                      <a:r>
                        <a:rPr lang="fr-FR" sz="2000" b="1">
                          <a:solidFill>
                            <a:srgbClr val="C00000"/>
                          </a:solidFill>
                        </a:rPr>
                        <a:t>0</a:t>
                      </a:r>
                    </a:p>
                  </a:txBody>
                  <a:tcPr anchor="ctr">
                    <a:lnL>
                      <a:noFill/>
                    </a:lnL>
                    <a:lnR>
                      <a:noFill/>
                    </a:lnR>
                    <a:lnT>
                      <a:noFill/>
                    </a:lnT>
                    <a:lnB>
                      <a:noFill/>
                    </a:lnB>
                  </a:tcPr>
                </a:tc>
                <a:tc>
                  <a:txBody>
                    <a:bodyPr/>
                    <a:lstStyle/>
                    <a:p>
                      <a:pPr algn="l"/>
                      <a:r>
                        <a:rPr lang="fr-FR" sz="2000" b="1" dirty="0">
                          <a:solidFill>
                            <a:srgbClr val="C00000"/>
                          </a:solidFill>
                        </a:rPr>
                        <a:t>Défauts perceptibles et très gênants</a:t>
                      </a:r>
                    </a:p>
                  </a:txBody>
                  <a:tcPr anchor="ctr">
                    <a:lnL>
                      <a:noFill/>
                    </a:lnL>
                    <a:lnR>
                      <a:noFill/>
                    </a:lnR>
                    <a:lnT>
                      <a:noFill/>
                    </a:lnT>
                    <a:lnB>
                      <a:noFill/>
                    </a:lnB>
                  </a:tcPr>
                </a:tc>
              </a:tr>
            </a:tbl>
          </a:graphicData>
        </a:graphic>
      </p:graphicFrame>
      <p:sp>
        <p:nvSpPr>
          <p:cNvPr id="106498" name="AutoShape 2" descr="http://www.rennes.supelec.fr/ren/perso/jweiss/ico/barc650.gif"/>
          <p:cNvSpPr>
            <a:spLocks noChangeAspect="1" noChangeArrowheads="1"/>
          </p:cNvSpPr>
          <p:nvPr/>
        </p:nvSpPr>
        <p:spPr bwMode="auto">
          <a:xfrm>
            <a:off x="4572000"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500034" y="1071545"/>
            <a:ext cx="8143932" cy="5357829"/>
          </a:xfrm>
          <a:prstGeom prst="rect">
            <a:avLst/>
          </a:prstGeom>
          <a:noFill/>
          <a:ln w="9525">
            <a:noFill/>
            <a:miter lim="800000"/>
            <a:headEnd/>
            <a:tailEnd/>
          </a:ln>
          <a:effectLst/>
        </p:spPr>
      </p:pic>
      <p:sp>
        <p:nvSpPr>
          <p:cNvPr id="5" name="Rectangle 2"/>
          <p:cNvSpPr txBox="1">
            <a:spLocks noChangeArrowheads="1"/>
          </p:cNvSpPr>
          <p:nvPr/>
        </p:nvSpPr>
        <p:spPr>
          <a:xfrm>
            <a:off x="457200" y="274638"/>
            <a:ext cx="82296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rennes.supelec.fr/ren/perso/jweiss/ico/barc65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0" y="1714488"/>
            <a:ext cx="9144000" cy="4401205"/>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Distorsion: (</a:t>
            </a:r>
            <a:r>
              <a:rPr lang="fr-FR" sz="2200" b="1" i="1" dirty="0" smtClean="0">
                <a:solidFill>
                  <a:srgbClr val="3317A9"/>
                </a:solidFill>
                <a:latin typeface="Times New Roman" pitchFamily="18" charset="0"/>
                <a:cs typeface="Times New Roman" pitchFamily="18" charset="0"/>
              </a:rPr>
              <a:t>Evaluation objective)</a:t>
            </a:r>
            <a:endParaRPr lang="fr-FR" sz="2200" b="1" i="1" dirty="0" smtClean="0">
              <a:solidFill>
                <a:srgbClr val="3317A9"/>
              </a:solidFill>
              <a:latin typeface="Times New Roman" pitchFamily="18" charset="0"/>
              <a:cs typeface="Times New Roman" pitchFamily="18" charset="0"/>
            </a:endParaRPr>
          </a:p>
          <a:p>
            <a:r>
              <a:rPr lang="fr-FR" sz="2200" dirty="0" smtClean="0">
                <a:latin typeface="Times New Roman" pitchFamily="18" charset="0"/>
                <a:cs typeface="Times New Roman" pitchFamily="18" charset="0"/>
              </a:rPr>
              <a:t>Mesure de différence entre zones d’images ; calcul simple, utilisé pour le « Block </a:t>
            </a:r>
            <a:r>
              <a:rPr lang="fr-FR" sz="2200" dirty="0" err="1" smtClean="0">
                <a:latin typeface="Times New Roman" pitchFamily="18" charset="0"/>
                <a:cs typeface="Times New Roman" pitchFamily="18" charset="0"/>
              </a:rPr>
              <a:t>Matching</a:t>
            </a:r>
            <a:r>
              <a:rPr lang="fr-FR" sz="2200" dirty="0" smtClean="0">
                <a:latin typeface="Times New Roman" pitchFamily="18" charset="0"/>
                <a:cs typeface="Times New Roman" pitchFamily="18" charset="0"/>
              </a:rPr>
              <a:t> » sur des blocs de 16*16 pixels (pour l’estimation du mouvement). </a:t>
            </a:r>
          </a:p>
          <a:p>
            <a:r>
              <a:rPr lang="fr-FR" sz="2200" dirty="0" smtClean="0">
                <a:latin typeface="Times New Roman" pitchFamily="18" charset="0"/>
                <a:cs typeface="Times New Roman" pitchFamily="18" charset="0"/>
              </a:rPr>
              <a:t>Evaluation de qualité entre : </a:t>
            </a:r>
          </a:p>
          <a:p>
            <a:pPr>
              <a:buFont typeface="Arial" pitchFamily="34" charset="0"/>
              <a:buChar char="•"/>
            </a:pPr>
            <a:r>
              <a:rPr lang="fr-FR" sz="2200" dirty="0" smtClean="0">
                <a:solidFill>
                  <a:srgbClr val="7030A0"/>
                </a:solidFill>
                <a:latin typeface="Times New Roman" pitchFamily="18" charset="0"/>
                <a:cs typeface="Times New Roman" pitchFamily="18" charset="0"/>
              </a:rPr>
              <a:t> une image source </a:t>
            </a:r>
            <a:r>
              <a:rPr lang="fr-FR" sz="2200" i="1" dirty="0" smtClean="0">
                <a:solidFill>
                  <a:srgbClr val="7030A0"/>
                </a:solidFill>
                <a:latin typeface="Times New Roman" pitchFamily="18" charset="0"/>
                <a:cs typeface="Times New Roman" pitchFamily="18" charset="0"/>
              </a:rPr>
              <a:t>I</a:t>
            </a:r>
            <a:r>
              <a:rPr lang="fr-FR" sz="2200" dirty="0" smtClean="0">
                <a:solidFill>
                  <a:srgbClr val="7030A0"/>
                </a:solidFill>
                <a:latin typeface="Times New Roman" pitchFamily="18" charset="0"/>
                <a:cs typeface="Times New Roman" pitchFamily="18" charset="0"/>
              </a:rPr>
              <a:t> (de taille M*N) et </a:t>
            </a:r>
          </a:p>
          <a:p>
            <a:pPr>
              <a:buFont typeface="Arial" pitchFamily="34" charset="0"/>
              <a:buChar char="•"/>
            </a:pPr>
            <a:r>
              <a:rPr lang="fr-FR" sz="2200" dirty="0" smtClean="0">
                <a:latin typeface="Times New Roman" pitchFamily="18" charset="0"/>
                <a:cs typeface="Times New Roman" pitchFamily="18" charset="0"/>
              </a:rPr>
              <a:t> </a:t>
            </a:r>
            <a:r>
              <a:rPr lang="fr-FR" sz="2200" dirty="0" smtClean="0">
                <a:solidFill>
                  <a:srgbClr val="3317A9"/>
                </a:solidFill>
                <a:latin typeface="Times New Roman" pitchFamily="18" charset="0"/>
                <a:cs typeface="Times New Roman" pitchFamily="18" charset="0"/>
              </a:rPr>
              <a:t>une image résultante </a:t>
            </a:r>
            <a:r>
              <a:rPr lang="fr-FR" sz="2200" i="1" dirty="0" smtClean="0">
                <a:solidFill>
                  <a:srgbClr val="3317A9"/>
                </a:solidFill>
                <a:latin typeface="Times New Roman" pitchFamily="18" charset="0"/>
                <a:cs typeface="Times New Roman" pitchFamily="18" charset="0"/>
              </a:rPr>
              <a:t>Î</a:t>
            </a:r>
            <a:r>
              <a:rPr lang="fr-FR" sz="2200" dirty="0" smtClean="0">
                <a:solidFill>
                  <a:srgbClr val="3317A9"/>
                </a:solidFill>
                <a:latin typeface="Times New Roman" pitchFamily="18" charset="0"/>
                <a:cs typeface="Times New Roman" pitchFamily="18" charset="0"/>
              </a:rPr>
              <a:t> (de même taille)</a:t>
            </a:r>
          </a:p>
          <a:p>
            <a:endParaRPr lang="fr-FR" dirty="0" smtClean="0"/>
          </a:p>
          <a:p>
            <a:endParaRPr lang="fr-FR" dirty="0" smtClean="0"/>
          </a:p>
          <a:p>
            <a:endParaRPr lang="fr-FR" dirty="0" smtClean="0"/>
          </a:p>
          <a:p>
            <a:endParaRPr lang="fr-FR" dirty="0" smtClean="0"/>
          </a:p>
          <a:p>
            <a:r>
              <a:rPr lang="fr-FR" dirty="0" smtClean="0"/>
              <a:t> </a:t>
            </a:r>
          </a:p>
          <a:p>
            <a:r>
              <a:rPr lang="fr-FR" dirty="0" smtClean="0"/>
              <a:t>La valeur la plus faible est à retenir, pas d’échelle de valeur. </a:t>
            </a:r>
          </a:p>
          <a:p>
            <a:endParaRPr lang="fr-FR" dirty="0"/>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sp>
        <p:nvSpPr>
          <p:cNvPr id="105474" name="AutoShape 2" descr="http://www.rennes.supelec.fr/ren/perso/jweiss/tv/perception/distorsi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5476" name="AutoShape 4" descr="http://www.rennes.supelec.fr/ren/perso/jweiss/tv/perception/distorsi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477" name="Picture 5"/>
          <p:cNvPicPr>
            <a:picLocks noChangeAspect="1" noChangeArrowheads="1"/>
          </p:cNvPicPr>
          <p:nvPr/>
        </p:nvPicPr>
        <p:blipFill>
          <a:blip r:embed="rId2"/>
          <a:srcRect/>
          <a:stretch>
            <a:fillRect/>
          </a:stretch>
        </p:blipFill>
        <p:spPr bwMode="auto">
          <a:xfrm>
            <a:off x="3000364" y="4661783"/>
            <a:ext cx="3786214" cy="141729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8736"/>
            <a:ext cx="9144000" cy="3816429"/>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EQM ou </a:t>
            </a:r>
            <a:r>
              <a:rPr lang="fr-FR" sz="2200" b="1" u="sng" dirty="0" smtClean="0">
                <a:solidFill>
                  <a:srgbClr val="FF0000"/>
                </a:solidFill>
                <a:latin typeface="Times New Roman" pitchFamily="18" charset="0"/>
                <a:cs typeface="Times New Roman" pitchFamily="18" charset="0"/>
              </a:rPr>
              <a:t>MSE:</a:t>
            </a:r>
            <a:r>
              <a:rPr lang="fr-FR" sz="2200" i="1" dirty="0" smtClean="0">
                <a:solidFill>
                  <a:srgbClr val="3317A9"/>
                </a:solidFill>
                <a:latin typeface="Times New Roman" pitchFamily="18" charset="0"/>
                <a:cs typeface="Times New Roman" pitchFamily="18" charset="0"/>
              </a:rPr>
              <a:t> (</a:t>
            </a:r>
            <a:r>
              <a:rPr lang="fr-FR" sz="2200" i="1" dirty="0" smtClean="0">
                <a:solidFill>
                  <a:srgbClr val="3317A9"/>
                </a:solidFill>
                <a:latin typeface="Times New Roman" pitchFamily="18" charset="0"/>
                <a:cs typeface="Times New Roman" pitchFamily="18" charset="0"/>
              </a:rPr>
              <a:t>Evaluation </a:t>
            </a:r>
            <a:r>
              <a:rPr lang="fr-FR" sz="2200" i="1" dirty="0" smtClean="0">
                <a:solidFill>
                  <a:srgbClr val="3317A9"/>
                </a:solidFill>
                <a:latin typeface="Times New Roman" pitchFamily="18" charset="0"/>
                <a:cs typeface="Times New Roman" pitchFamily="18" charset="0"/>
              </a:rPr>
              <a:t>objective)</a:t>
            </a:r>
          </a:p>
          <a:p>
            <a:endParaRPr lang="fr-FR" sz="2200" b="1" u="sng" dirty="0" smtClean="0">
              <a:solidFill>
                <a:srgbClr val="FF0000"/>
              </a:solidFill>
              <a:latin typeface="Times New Roman" pitchFamily="18" charset="0"/>
              <a:cs typeface="Times New Roman" pitchFamily="18" charset="0"/>
            </a:endParaRPr>
          </a:p>
          <a:p>
            <a:endParaRPr lang="fr-FR" sz="2200" b="1"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Calcul de l’Erreur Quadratique Moyenne (EQM ou MSE(</a:t>
            </a:r>
            <a:r>
              <a:rPr lang="fr-FR" sz="2200" dirty="0" err="1" smtClean="0">
                <a:latin typeface="Times New Roman" pitchFamily="18" charset="0"/>
                <a:cs typeface="Times New Roman" pitchFamily="18" charset="0"/>
              </a:rPr>
              <a:t>mean</a:t>
            </a:r>
            <a:r>
              <a:rPr lang="fr-FR" sz="2200" dirty="0" smtClean="0">
                <a:latin typeface="Times New Roman" pitchFamily="18" charset="0"/>
                <a:cs typeface="Times New Roman" pitchFamily="18" charset="0"/>
              </a:rPr>
              <a:t> square </a:t>
            </a:r>
            <a:r>
              <a:rPr lang="fr-FR" sz="2200" dirty="0" err="1" smtClean="0">
                <a:latin typeface="Times New Roman" pitchFamily="18" charset="0"/>
                <a:cs typeface="Times New Roman" pitchFamily="18" charset="0"/>
              </a:rPr>
              <a:t>error</a:t>
            </a:r>
            <a:r>
              <a:rPr lang="fr-FR" sz="2200" dirty="0" smtClean="0">
                <a:latin typeface="Times New Roman" pitchFamily="18" charset="0"/>
                <a:cs typeface="Times New Roman" pitchFamily="18" charset="0"/>
              </a:rPr>
              <a:t>)) ; traitement statistique sur toute l’image permettant de donner une « métrique » (évaluation objective) pour évaluer des algorithmes.  RMSE est la racine carrée de l’erreur quadratique moyenne (</a:t>
            </a:r>
            <a:r>
              <a:rPr lang="fr-FR" sz="2200" dirty="0" err="1" smtClean="0">
                <a:latin typeface="Times New Roman" pitchFamily="18" charset="0"/>
                <a:cs typeface="Times New Roman" pitchFamily="18" charset="0"/>
              </a:rPr>
              <a:t>Root</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Mean</a:t>
            </a:r>
            <a:r>
              <a:rPr lang="fr-FR" sz="2200" dirty="0" smtClean="0">
                <a:latin typeface="Times New Roman" pitchFamily="18" charset="0"/>
                <a:cs typeface="Times New Roman" pitchFamily="18" charset="0"/>
              </a:rPr>
              <a:t> Square </a:t>
            </a:r>
            <a:r>
              <a:rPr lang="fr-FR" sz="2200" dirty="0" err="1" smtClean="0">
                <a:latin typeface="Times New Roman" pitchFamily="18" charset="0"/>
                <a:cs typeface="Times New Roman" pitchFamily="18" charset="0"/>
              </a:rPr>
              <a:t>Error</a:t>
            </a:r>
            <a:r>
              <a:rPr lang="fr-FR" sz="2200" dirty="0" smtClean="0">
                <a:latin typeface="Times New Roman" pitchFamily="18" charset="0"/>
                <a:cs typeface="Times New Roman" pitchFamily="18" charset="0"/>
              </a:rPr>
              <a:t>)</a:t>
            </a:r>
          </a:p>
          <a:p>
            <a:pPr algn="just"/>
            <a:endParaRPr lang="fr-FR" sz="2200" dirty="0" smtClean="0">
              <a:latin typeface="Times New Roman" pitchFamily="18" charset="0"/>
              <a:cs typeface="Times New Roman" pitchFamily="18" charset="0"/>
            </a:endParaRPr>
          </a:p>
          <a:p>
            <a:r>
              <a:rPr lang="fr-FR" sz="2200" b="1" u="sng" dirty="0" smtClean="0">
                <a:solidFill>
                  <a:srgbClr val="FF0000"/>
                </a:solidFill>
                <a:latin typeface="Times New Roman" pitchFamily="18" charset="0"/>
                <a:cs typeface="Times New Roman" pitchFamily="18" charset="0"/>
              </a:rPr>
              <a:t>Evaluation de qualité entre :</a:t>
            </a:r>
          </a:p>
          <a:p>
            <a:pPr>
              <a:buFont typeface="Arial" pitchFamily="34" charset="0"/>
              <a:buChar char="•"/>
            </a:pPr>
            <a:r>
              <a:rPr lang="fr-FR" sz="2200" dirty="0" smtClean="0">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une image source </a:t>
            </a:r>
            <a:r>
              <a:rPr lang="fr-FR" sz="2200" i="1" dirty="0" smtClean="0">
                <a:solidFill>
                  <a:srgbClr val="7030A0"/>
                </a:solidFill>
                <a:latin typeface="Times New Roman" pitchFamily="18" charset="0"/>
                <a:cs typeface="Times New Roman" pitchFamily="18" charset="0"/>
              </a:rPr>
              <a:t>I</a:t>
            </a:r>
            <a:r>
              <a:rPr lang="fr-FR" sz="2200" dirty="0" smtClean="0">
                <a:solidFill>
                  <a:srgbClr val="7030A0"/>
                </a:solidFill>
                <a:latin typeface="Times New Roman" pitchFamily="18" charset="0"/>
                <a:cs typeface="Times New Roman" pitchFamily="18" charset="0"/>
              </a:rPr>
              <a:t> (de taille M*N) et </a:t>
            </a:r>
          </a:p>
          <a:p>
            <a:pPr>
              <a:buFont typeface="Arial" pitchFamily="34" charset="0"/>
              <a:buChar char="•"/>
            </a:pPr>
            <a:r>
              <a:rPr lang="fr-FR" sz="2200" dirty="0" smtClean="0">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image résultante </a:t>
            </a:r>
            <a:r>
              <a:rPr lang="fr-FR" sz="2200" i="1" dirty="0" smtClean="0">
                <a:solidFill>
                  <a:srgbClr val="00B050"/>
                </a:solidFill>
                <a:latin typeface="Times New Roman" pitchFamily="18" charset="0"/>
                <a:cs typeface="Times New Roman" pitchFamily="18" charset="0"/>
              </a:rPr>
              <a:t>Î</a:t>
            </a:r>
            <a:r>
              <a:rPr lang="fr-FR" sz="2200" dirty="0" smtClean="0">
                <a:solidFill>
                  <a:srgbClr val="00B050"/>
                </a:solidFill>
                <a:latin typeface="Times New Roman" pitchFamily="18" charset="0"/>
                <a:cs typeface="Times New Roman" pitchFamily="18" charset="0"/>
              </a:rPr>
              <a:t> (de même taille) </a:t>
            </a:r>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pic>
        <p:nvPicPr>
          <p:cNvPr id="104449" name="Picture 1"/>
          <p:cNvPicPr>
            <a:picLocks noChangeAspect="1" noChangeArrowheads="1"/>
          </p:cNvPicPr>
          <p:nvPr/>
        </p:nvPicPr>
        <p:blipFill>
          <a:blip r:embed="rId3"/>
          <a:srcRect/>
          <a:stretch>
            <a:fillRect/>
          </a:stretch>
        </p:blipFill>
        <p:spPr bwMode="auto">
          <a:xfrm>
            <a:off x="3214678" y="4500570"/>
            <a:ext cx="3383563" cy="900464"/>
          </a:xfrm>
          <a:prstGeom prst="rect">
            <a:avLst/>
          </a:prstGeom>
          <a:noFill/>
          <a:ln w="9525">
            <a:noFill/>
            <a:miter lim="800000"/>
            <a:headEnd/>
            <a:tailEnd/>
          </a:ln>
          <a:effectLst/>
        </p:spPr>
      </p:pic>
      <p:sp>
        <p:nvSpPr>
          <p:cNvPr id="33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4849" name="Object 1"/>
          <p:cNvGraphicFramePr>
            <a:graphicFrameLocks noChangeAspect="1"/>
          </p:cNvGraphicFramePr>
          <p:nvPr/>
        </p:nvGraphicFramePr>
        <p:xfrm>
          <a:off x="2484990" y="5715016"/>
          <a:ext cx="3949501" cy="857256"/>
        </p:xfrm>
        <a:graphic>
          <a:graphicData uri="http://schemas.openxmlformats.org/presentationml/2006/ole">
            <p:oleObj spid="_x0000_s334849" r:id="rId4" imgW="2463800" imgH="533400" progId="">
              <p:embed/>
            </p:oleObj>
          </a:graphicData>
        </a:graphic>
      </p:graphicFrame>
      <p:sp>
        <p:nvSpPr>
          <p:cNvPr id="7" name="ZoneTexte 6"/>
          <p:cNvSpPr txBox="1"/>
          <p:nvPr/>
        </p:nvSpPr>
        <p:spPr>
          <a:xfrm>
            <a:off x="2428860" y="4774180"/>
            <a:ext cx="1071570" cy="369332"/>
          </a:xfrm>
          <a:prstGeom prst="rect">
            <a:avLst/>
          </a:prstGeom>
          <a:noFill/>
        </p:spPr>
        <p:txBody>
          <a:bodyPr wrap="square" rtlCol="0">
            <a:spAutoFit/>
          </a:bodyPr>
          <a:lstStyle/>
          <a:p>
            <a:r>
              <a:rPr lang="fr-FR" b="1" dirty="0" smtClean="0"/>
              <a:t>MSE =</a:t>
            </a:r>
            <a:endParaRPr lang="fr-F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714488"/>
            <a:ext cx="9144000" cy="5170646"/>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SNR: </a:t>
            </a:r>
            <a:r>
              <a:rPr lang="fr-FR" sz="2200" i="1" dirty="0" smtClean="0">
                <a:solidFill>
                  <a:srgbClr val="3317A9"/>
                </a:solidFill>
                <a:latin typeface="Times New Roman" pitchFamily="18" charset="0"/>
                <a:cs typeface="Times New Roman" pitchFamily="18" charset="0"/>
              </a:rPr>
              <a:t> (Evaluation objective)</a:t>
            </a:r>
            <a:endParaRPr lang="fr-FR" sz="2200" b="1" u="sng" dirty="0" smtClean="0">
              <a:solidFill>
                <a:srgbClr val="FF000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Rapport signal-à-bruit. Comme son nom l’indique c’est rapport entre la puissance du signal utile par la puissance du bruit. La valeur la plus faible est à retenir, pas d’échelle de valeur. Souvent utilisée comme métrique pour évaluer les techniques de prétraitement notamment le </a:t>
            </a:r>
            <a:r>
              <a:rPr lang="fr-FR" sz="2200" dirty="0" err="1" smtClean="0">
                <a:solidFill>
                  <a:srgbClr val="7030A0"/>
                </a:solidFill>
                <a:latin typeface="Times New Roman" pitchFamily="18" charset="0"/>
                <a:cs typeface="Times New Roman" pitchFamily="18" charset="0"/>
              </a:rPr>
              <a:t>débruitage</a:t>
            </a:r>
            <a:r>
              <a:rPr lang="fr-FR" sz="2200" dirty="0" smtClean="0">
                <a:solidFill>
                  <a:srgbClr val="7030A0"/>
                </a:solidFill>
                <a:latin typeface="Times New Roman" pitchFamily="18" charset="0"/>
                <a:cs typeface="Times New Roman" pitchFamily="18" charset="0"/>
              </a:rPr>
              <a:t> et l’amélioration de la qualité des signaux et images. Il est utilisé aussi pour caractériser les canaux de transmission surtout les AWGN (</a:t>
            </a:r>
            <a:r>
              <a:rPr lang="fr-FR" sz="2200" dirty="0" err="1" smtClean="0">
                <a:solidFill>
                  <a:srgbClr val="7030A0"/>
                </a:solidFill>
                <a:latin typeface="Times New Roman" pitchFamily="18" charset="0"/>
                <a:cs typeface="Times New Roman" pitchFamily="18" charset="0"/>
              </a:rPr>
              <a:t>Add</a:t>
            </a:r>
            <a:r>
              <a:rPr lang="fr-FR" sz="2200" dirty="0" smtClean="0">
                <a:solidFill>
                  <a:srgbClr val="7030A0"/>
                </a:solidFill>
                <a:latin typeface="Times New Roman" pitchFamily="18" charset="0"/>
                <a:cs typeface="Times New Roman" pitchFamily="18" charset="0"/>
              </a:rPr>
              <a:t> White </a:t>
            </a:r>
            <a:r>
              <a:rPr lang="fr-FR" sz="2200" dirty="0" err="1" smtClean="0">
                <a:solidFill>
                  <a:srgbClr val="7030A0"/>
                </a:solidFill>
                <a:latin typeface="Times New Roman" pitchFamily="18" charset="0"/>
                <a:cs typeface="Times New Roman" pitchFamily="18" charset="0"/>
              </a:rPr>
              <a:t>Gaussain</a:t>
            </a:r>
            <a:r>
              <a:rPr lang="fr-FR" sz="2200" dirty="0" smtClean="0">
                <a:solidFill>
                  <a:srgbClr val="7030A0"/>
                </a:solidFill>
                <a:latin typeface="Times New Roman" pitchFamily="18" charset="0"/>
                <a:cs typeface="Times New Roman" pitchFamily="18" charset="0"/>
              </a:rPr>
              <a:t> Noise).</a:t>
            </a:r>
          </a:p>
          <a:p>
            <a:pPr algn="just"/>
            <a:endParaRPr lang="fr-FR" sz="2200" dirty="0" smtClean="0">
              <a:solidFill>
                <a:srgbClr val="7030A0"/>
              </a:solidFill>
              <a:latin typeface="Times New Roman" pitchFamily="18" charset="0"/>
              <a:cs typeface="Times New Roman" pitchFamily="18" charset="0"/>
            </a:endParaRPr>
          </a:p>
          <a:p>
            <a:pPr algn="just"/>
            <a:r>
              <a:rPr lang="fr-FR" sz="2400" b="1" dirty="0" smtClean="0">
                <a:solidFill>
                  <a:srgbClr val="3317A9"/>
                </a:solidFill>
                <a:latin typeface="Times New Roman" pitchFamily="18" charset="0"/>
                <a:cs typeface="Times New Roman" pitchFamily="18" charset="0"/>
              </a:rPr>
              <a:t>La mesure du </a:t>
            </a:r>
            <a:r>
              <a:rPr lang="fr-FR" sz="2400" b="1" i="1" dirty="0" smtClean="0">
                <a:solidFill>
                  <a:srgbClr val="3317A9"/>
                </a:solidFill>
                <a:latin typeface="Times New Roman" pitchFamily="18" charset="0"/>
                <a:cs typeface="Times New Roman" pitchFamily="18" charset="0"/>
              </a:rPr>
              <a:t>SNR</a:t>
            </a:r>
            <a:r>
              <a:rPr lang="fr-FR" sz="2400" b="1" dirty="0" smtClean="0">
                <a:solidFill>
                  <a:srgbClr val="3317A9"/>
                </a:solidFill>
                <a:latin typeface="Times New Roman" pitchFamily="18" charset="0"/>
                <a:cs typeface="Times New Roman" pitchFamily="18" charset="0"/>
              </a:rPr>
              <a:t> en décibel (</a:t>
            </a:r>
            <a:r>
              <a:rPr lang="fr-FR" sz="2400" b="1" i="1" dirty="0" smtClean="0">
                <a:solidFill>
                  <a:srgbClr val="3317A9"/>
                </a:solidFill>
                <a:latin typeface="Times New Roman" pitchFamily="18" charset="0"/>
                <a:cs typeface="Times New Roman" pitchFamily="18" charset="0"/>
              </a:rPr>
              <a:t>dB</a:t>
            </a:r>
            <a:r>
              <a:rPr lang="fr-FR" sz="2400" b="1" dirty="0" smtClean="0">
                <a:solidFill>
                  <a:srgbClr val="3317A9"/>
                </a:solidFill>
                <a:latin typeface="Times New Roman" pitchFamily="18" charset="0"/>
                <a:cs typeface="Times New Roman" pitchFamily="18" charset="0"/>
              </a:rPr>
              <a:t>) est calculée  par l’expression suivante : </a:t>
            </a:r>
          </a:p>
          <a:p>
            <a:pPr algn="just"/>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dirty="0"/>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3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3827" name="Object 3"/>
          <p:cNvGraphicFramePr>
            <a:graphicFrameLocks noChangeAspect="1"/>
          </p:cNvGraphicFramePr>
          <p:nvPr/>
        </p:nvGraphicFramePr>
        <p:xfrm>
          <a:off x="46307" y="5357826"/>
          <a:ext cx="4597131" cy="1214446"/>
        </p:xfrm>
        <a:graphic>
          <a:graphicData uri="http://schemas.openxmlformats.org/presentationml/2006/ole">
            <p:oleObj spid="_x0000_s333827" r:id="rId3" imgW="2870200" imgH="711200" progId="">
              <p:embed/>
            </p:oleObj>
          </a:graphicData>
        </a:graphic>
      </p:graphicFrame>
      <p:sp>
        <p:nvSpPr>
          <p:cNvPr id="9" name="Rectangle 8"/>
          <p:cNvSpPr/>
          <p:nvPr/>
        </p:nvSpPr>
        <p:spPr>
          <a:xfrm>
            <a:off x="4572000" y="5711627"/>
            <a:ext cx="4572000" cy="707886"/>
          </a:xfrm>
          <a:prstGeom prst="rect">
            <a:avLst/>
          </a:prstGeom>
        </p:spPr>
        <p:txBody>
          <a:bodyPr wrap="square">
            <a:spAutoFit/>
          </a:bodyPr>
          <a:lstStyle/>
          <a:p>
            <a:pPr>
              <a:buFont typeface="Arial" pitchFamily="34" charset="0"/>
              <a:buChar char="•"/>
            </a:pPr>
            <a:r>
              <a:rPr lang="fr-FR" sz="2000" b="1" dirty="0" smtClean="0">
                <a:solidFill>
                  <a:srgbClr val="7030A0"/>
                </a:solidFill>
                <a:latin typeface="Times New Roman" pitchFamily="18" charset="0"/>
                <a:cs typeface="Times New Roman" pitchFamily="18" charset="0"/>
              </a:rPr>
              <a:t> une image source </a:t>
            </a:r>
            <a:r>
              <a:rPr lang="fr-FR" sz="2000" b="1" i="1" dirty="0" smtClean="0">
                <a:solidFill>
                  <a:srgbClr val="7030A0"/>
                </a:solidFill>
                <a:latin typeface="Times New Roman" pitchFamily="18" charset="0"/>
                <a:cs typeface="Times New Roman" pitchFamily="18" charset="0"/>
              </a:rPr>
              <a:t>I</a:t>
            </a:r>
            <a:r>
              <a:rPr lang="fr-FR" sz="2000" b="1" dirty="0" smtClean="0">
                <a:solidFill>
                  <a:srgbClr val="7030A0"/>
                </a:solidFill>
                <a:latin typeface="Times New Roman" pitchFamily="18" charset="0"/>
                <a:cs typeface="Times New Roman" pitchFamily="18" charset="0"/>
              </a:rPr>
              <a:t> (de taille M*N) et </a:t>
            </a:r>
          </a:p>
          <a:p>
            <a:pPr>
              <a:buFont typeface="Arial" pitchFamily="34" charset="0"/>
              <a:buChar char="•"/>
            </a:pPr>
            <a:r>
              <a:rPr lang="fr-FR" sz="2000" b="1" dirty="0" smtClean="0">
                <a:latin typeface="Times New Roman" pitchFamily="18" charset="0"/>
                <a:cs typeface="Times New Roman" pitchFamily="18" charset="0"/>
              </a:rPr>
              <a:t> </a:t>
            </a:r>
            <a:r>
              <a:rPr lang="fr-FR" sz="2000" b="1" dirty="0" smtClean="0">
                <a:solidFill>
                  <a:srgbClr val="3317A9"/>
                </a:solidFill>
                <a:latin typeface="Times New Roman" pitchFamily="18" charset="0"/>
                <a:cs typeface="Times New Roman" pitchFamily="18" charset="0"/>
              </a:rPr>
              <a:t>une image résultante </a:t>
            </a:r>
            <a:r>
              <a:rPr lang="fr-FR" sz="2000" b="1" i="1" dirty="0" smtClean="0">
                <a:solidFill>
                  <a:srgbClr val="3317A9"/>
                </a:solidFill>
                <a:latin typeface="Times New Roman" pitchFamily="18" charset="0"/>
                <a:cs typeface="Times New Roman" pitchFamily="18" charset="0"/>
              </a:rPr>
              <a:t>Î</a:t>
            </a:r>
            <a:r>
              <a:rPr lang="fr-FR" sz="2000" b="1" dirty="0" smtClean="0">
                <a:solidFill>
                  <a:srgbClr val="3317A9"/>
                </a:solidFill>
                <a:latin typeface="Times New Roman" pitchFamily="18" charset="0"/>
                <a:cs typeface="Times New Roman" pitchFamily="18" charset="0"/>
              </a:rPr>
              <a:t> (de même taille)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714488"/>
            <a:ext cx="9144000" cy="4770537"/>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PSNR: </a:t>
            </a:r>
            <a:r>
              <a:rPr lang="fr-FR" sz="2200" i="1" dirty="0" smtClean="0">
                <a:solidFill>
                  <a:srgbClr val="3317A9"/>
                </a:solidFill>
                <a:latin typeface="Times New Roman" pitchFamily="18" charset="0"/>
                <a:cs typeface="Times New Roman" pitchFamily="18" charset="0"/>
              </a:rPr>
              <a:t> (Evaluation objective)</a:t>
            </a:r>
            <a:endParaRPr lang="fr-FR" sz="2200" b="1" u="sng" dirty="0" smtClean="0">
              <a:solidFill>
                <a:srgbClr val="FF000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La valeur la plus faible est à retenir, pas d’échelle de valeur. Pour corriger cet inconvénient (pour pouvoir effectuer des comparaisons), on emploie plutôt une version "corrigée" du rapport signal-à-bruit, notée </a:t>
            </a:r>
            <a:r>
              <a:rPr lang="fr-FR" sz="2200" b="1" dirty="0" smtClean="0">
                <a:solidFill>
                  <a:srgbClr val="7030A0"/>
                </a:solidFill>
                <a:latin typeface="Times New Roman" pitchFamily="18" charset="0"/>
                <a:cs typeface="Times New Roman" pitchFamily="18" charset="0"/>
              </a:rPr>
              <a:t>PSNR</a:t>
            </a:r>
            <a:r>
              <a:rPr lang="fr-FR" sz="2200" dirty="0" smtClean="0">
                <a:solidFill>
                  <a:srgbClr val="7030A0"/>
                </a:solidFill>
                <a:latin typeface="Times New Roman" pitchFamily="18" charset="0"/>
                <a:cs typeface="Times New Roman" pitchFamily="18" charset="0"/>
              </a:rPr>
              <a:t> (</a:t>
            </a:r>
            <a:r>
              <a:rPr lang="fr-FR" sz="2200" dirty="0" err="1" smtClean="0">
                <a:solidFill>
                  <a:srgbClr val="7030A0"/>
                </a:solidFill>
                <a:latin typeface="Times New Roman" pitchFamily="18" charset="0"/>
                <a:cs typeface="Times New Roman" pitchFamily="18" charset="0"/>
              </a:rPr>
              <a:t>Peak</a:t>
            </a:r>
            <a:r>
              <a:rPr lang="fr-FR" sz="2200" dirty="0" smtClean="0">
                <a:solidFill>
                  <a:srgbClr val="7030A0"/>
                </a:solidFill>
                <a:latin typeface="Times New Roman" pitchFamily="18" charset="0"/>
                <a:cs typeface="Times New Roman" pitchFamily="18" charset="0"/>
              </a:rPr>
              <a:t> Signal-to-Noise Ratio) : </a:t>
            </a: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r>
              <a:rPr lang="fr-FR" sz="2200" dirty="0" smtClean="0">
                <a:solidFill>
                  <a:srgbClr val="00B0F0"/>
                </a:solidFill>
                <a:latin typeface="Times New Roman" pitchFamily="18" charset="0"/>
                <a:cs typeface="Times New Roman" pitchFamily="18" charset="0"/>
              </a:rPr>
              <a:t>L : nombre d’échelons de Luminance (255 pour 8 bits) Une valeur de PSNR inférieure à </a:t>
            </a:r>
            <a:r>
              <a:rPr lang="fr-FR" sz="2200" b="1" dirty="0" smtClean="0">
                <a:solidFill>
                  <a:srgbClr val="00B0F0"/>
                </a:solidFill>
                <a:latin typeface="Times New Roman" pitchFamily="18" charset="0"/>
                <a:cs typeface="Times New Roman" pitchFamily="18" charset="0"/>
              </a:rPr>
              <a:t>30 dB</a:t>
            </a:r>
            <a:r>
              <a:rPr lang="fr-FR" sz="2200" dirty="0" smtClean="0">
                <a:solidFill>
                  <a:srgbClr val="00B0F0"/>
                </a:solidFill>
                <a:latin typeface="Times New Roman" pitchFamily="18" charset="0"/>
                <a:cs typeface="Times New Roman" pitchFamily="18" charset="0"/>
              </a:rPr>
              <a:t> traduit généralement une image présentant des dégradations perceptibles ; le PSNR est l'évaluation la plus couramment utilisée. </a:t>
            </a:r>
          </a:p>
          <a:p>
            <a:endParaRPr lang="fr-FR" dirty="0"/>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pic>
        <p:nvPicPr>
          <p:cNvPr id="122882" name="Picture 2"/>
          <p:cNvPicPr>
            <a:picLocks noChangeAspect="1" noChangeArrowheads="1"/>
          </p:cNvPicPr>
          <p:nvPr/>
        </p:nvPicPr>
        <p:blipFill>
          <a:blip r:embed="rId2"/>
          <a:srcRect/>
          <a:stretch>
            <a:fillRect/>
          </a:stretch>
        </p:blipFill>
        <p:spPr bwMode="auto">
          <a:xfrm>
            <a:off x="2500298" y="3714752"/>
            <a:ext cx="3571900" cy="908921"/>
          </a:xfrm>
          <a:prstGeom prst="rect">
            <a:avLst/>
          </a:prstGeom>
          <a:noFill/>
          <a:ln w="9525">
            <a:noFill/>
            <a:miter lim="800000"/>
            <a:headEnd/>
            <a:tailEnd/>
          </a:ln>
          <a:effectLst/>
        </p:spPr>
      </p:pic>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2984"/>
            <a:ext cx="9144000" cy="1723549"/>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SSIM: </a:t>
            </a:r>
            <a:r>
              <a:rPr lang="fr-FR" sz="2200" i="1" dirty="0" smtClean="0">
                <a:solidFill>
                  <a:srgbClr val="3317A9"/>
                </a:solidFill>
                <a:latin typeface="Times New Roman" pitchFamily="18" charset="0"/>
                <a:cs typeface="Times New Roman" pitchFamily="18" charset="0"/>
              </a:rPr>
              <a:t> (Evaluation objective)</a:t>
            </a:r>
            <a:endParaRPr lang="fr-FR" sz="2200" b="1" u="sng" dirty="0" smtClean="0">
              <a:solidFill>
                <a:srgbClr val="FF000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SSIM : Structural </a:t>
            </a:r>
            <a:r>
              <a:rPr lang="fr-FR" sz="2200" dirty="0" err="1" smtClean="0">
                <a:solidFill>
                  <a:srgbClr val="7030A0"/>
                </a:solidFill>
                <a:latin typeface="Times New Roman" pitchFamily="18" charset="0"/>
                <a:cs typeface="Times New Roman" pitchFamily="18" charset="0"/>
              </a:rPr>
              <a:t>Similarity</a:t>
            </a:r>
            <a:r>
              <a:rPr lang="fr-FR" sz="2200" dirty="0" smtClean="0">
                <a:solidFill>
                  <a:srgbClr val="7030A0"/>
                </a:solidFill>
                <a:latin typeface="Times New Roman" pitchFamily="18" charset="0"/>
                <a:cs typeface="Times New Roman" pitchFamily="18" charset="0"/>
              </a:rPr>
              <a:t> Index ; le principe est d'évaluer la dégradation en fonction du contexte local du défaut ; il est fait une pondération de 3 paramètres : Luminance, Contraste et Contours : </a:t>
            </a:r>
          </a:p>
          <a:p>
            <a:endParaRPr lang="fr-FR" dirty="0"/>
          </a:p>
        </p:txBody>
      </p:sp>
      <p:pic>
        <p:nvPicPr>
          <p:cNvPr id="103425" name="Picture 1"/>
          <p:cNvPicPr>
            <a:picLocks noChangeAspect="1" noChangeArrowheads="1"/>
          </p:cNvPicPr>
          <p:nvPr/>
        </p:nvPicPr>
        <p:blipFill>
          <a:blip r:embed="rId2"/>
          <a:srcRect/>
          <a:stretch>
            <a:fillRect/>
          </a:stretch>
        </p:blipFill>
        <p:spPr bwMode="auto">
          <a:xfrm>
            <a:off x="1142976" y="3057525"/>
            <a:ext cx="6810375" cy="3800475"/>
          </a:xfrm>
          <a:prstGeom prst="rect">
            <a:avLst/>
          </a:prstGeom>
          <a:noFill/>
          <a:ln w="9525">
            <a:noFill/>
            <a:miter lim="800000"/>
            <a:headEnd/>
            <a:tailEnd/>
          </a:ln>
          <a:effectLst/>
        </p:spPr>
      </p:pic>
      <p:sp>
        <p:nvSpPr>
          <p:cNvPr id="4" name="ZoneTexte 3"/>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7298"/>
            <a:ext cx="9144000" cy="5416868"/>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SSIM : </a:t>
            </a:r>
            <a:r>
              <a:rPr lang="fr-FR" sz="2200" dirty="0" smtClean="0">
                <a:solidFill>
                  <a:srgbClr val="0070C0"/>
                </a:solidFill>
                <a:latin typeface="Times New Roman" pitchFamily="18" charset="0"/>
                <a:cs typeface="Times New Roman" pitchFamily="18" charset="0"/>
              </a:rPr>
              <a:t>La formule de calcul est la suivante :</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dirty="0" smtClean="0"/>
          </a:p>
          <a:p>
            <a:endParaRPr lang="fr-FR" dirty="0" smtClean="0"/>
          </a:p>
          <a:p>
            <a:endParaRPr lang="fr-FR" dirty="0" smtClean="0"/>
          </a:p>
          <a:p>
            <a:endParaRPr lang="fr-FR" dirty="0" smtClean="0"/>
          </a:p>
          <a:p>
            <a:r>
              <a:rPr lang="fr-FR" b="1" dirty="0" smtClean="0">
                <a:solidFill>
                  <a:srgbClr val="7030A0"/>
                </a:solidFill>
                <a:latin typeface="Times New Roman" pitchFamily="18" charset="0"/>
                <a:cs typeface="Times New Roman" pitchFamily="18" charset="0"/>
              </a:rPr>
              <a:t>Le résultat doit tendre vers 1 pour une qualité optimale</a:t>
            </a:r>
          </a:p>
          <a:p>
            <a:endParaRPr lang="fr-FR" dirty="0"/>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des images reconstruites</a:t>
            </a:r>
            <a:endParaRPr lang="fr-FR" sz="3600" dirty="0">
              <a:solidFill>
                <a:srgbClr val="C00000"/>
              </a:solidFill>
            </a:endParaRPr>
          </a:p>
        </p:txBody>
      </p:sp>
      <p:pic>
        <p:nvPicPr>
          <p:cNvPr id="123906" name="Picture 2"/>
          <p:cNvPicPr>
            <a:picLocks noChangeAspect="1" noChangeArrowheads="1"/>
          </p:cNvPicPr>
          <p:nvPr/>
        </p:nvPicPr>
        <p:blipFill>
          <a:blip r:embed="rId2"/>
          <a:srcRect/>
          <a:stretch>
            <a:fillRect/>
          </a:stretch>
        </p:blipFill>
        <p:spPr bwMode="auto">
          <a:xfrm>
            <a:off x="894672" y="2247900"/>
            <a:ext cx="6677723" cy="337286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58925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TRANSFORMATION LINEAIRE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0" y="1600200"/>
            <a:ext cx="9144000" cy="4525963"/>
          </a:xfrm>
        </p:spPr>
        <p:txBody>
          <a:bodyPr>
            <a:normAutofit/>
          </a:bodyPr>
          <a:lstStyle/>
          <a:p>
            <a:r>
              <a:rPr lang="en-US" sz="2400" b="1" dirty="0" err="1" smtClean="0">
                <a:solidFill>
                  <a:srgbClr val="7030A0"/>
                </a:solidFill>
                <a:latin typeface="Times New Roman" pitchFamily="18" charset="0"/>
                <a:cs typeface="Times New Roman" pitchFamily="18" charset="0"/>
              </a:rPr>
              <a:t>Pourquoi</a:t>
            </a:r>
            <a:r>
              <a:rPr lang="en-US" sz="2400" b="1" dirty="0" smtClean="0">
                <a:solidFill>
                  <a:srgbClr val="7030A0"/>
                </a:solidFill>
                <a:latin typeface="Times New Roman" pitchFamily="18" charset="0"/>
                <a:cs typeface="Times New Roman" pitchFamily="18" charset="0"/>
              </a:rPr>
              <a:t> nous </a:t>
            </a:r>
            <a:r>
              <a:rPr lang="en-US" sz="2400" b="1" dirty="0" err="1" smtClean="0">
                <a:solidFill>
                  <a:srgbClr val="7030A0"/>
                </a:solidFill>
                <a:latin typeface="Times New Roman" pitchFamily="18" charset="0"/>
                <a:cs typeface="Times New Roman" pitchFamily="18" charset="0"/>
              </a:rPr>
              <a:t>avons</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besoin</a:t>
            </a:r>
            <a:r>
              <a:rPr lang="en-US" sz="2400" b="1" dirty="0" smtClean="0">
                <a:solidFill>
                  <a:srgbClr val="7030A0"/>
                </a:solidFill>
                <a:latin typeface="Times New Roman" pitchFamily="18" charset="0"/>
                <a:cs typeface="Times New Roman" pitchFamily="18" charset="0"/>
              </a:rPr>
              <a:t> de transformations </a:t>
            </a:r>
            <a:r>
              <a:rPr lang="en-US" sz="2400" b="1" dirty="0" err="1" smtClean="0">
                <a:solidFill>
                  <a:srgbClr val="7030A0"/>
                </a:solidFill>
                <a:latin typeface="Times New Roman" pitchFamily="18" charset="0"/>
                <a:cs typeface="Times New Roman" pitchFamily="18" charset="0"/>
              </a:rPr>
              <a:t>d’images</a:t>
            </a:r>
            <a:r>
              <a:rPr lang="en-US" sz="2400" b="1" dirty="0" smtClean="0">
                <a:solidFill>
                  <a:srgbClr val="7030A0"/>
                </a:solidFill>
                <a:latin typeface="Times New Roman" pitchFamily="18" charset="0"/>
                <a:cs typeface="Times New Roman" pitchFamily="18" charset="0"/>
              </a:rPr>
              <a:t>?</a:t>
            </a:r>
            <a:endParaRPr lang="en-US" sz="2400" b="1" dirty="0">
              <a:solidFill>
                <a:srgbClr val="7030A0"/>
              </a:solidFill>
              <a:latin typeface="Times New Roman" pitchFamily="18" charset="0"/>
              <a:cs typeface="Times New Roman" pitchFamily="18" charset="0"/>
            </a:endParaRPr>
          </a:p>
        </p:txBody>
      </p:sp>
      <p:sp>
        <p:nvSpPr>
          <p:cNvPr id="84996" name="Rectangle 4" descr="114439040_fc111d82d9"/>
          <p:cNvSpPr>
            <a:spLocks noChangeArrowheads="1"/>
          </p:cNvSpPr>
          <p:nvPr/>
        </p:nvSpPr>
        <p:spPr bwMode="auto">
          <a:xfrm>
            <a:off x="3581400" y="3929082"/>
            <a:ext cx="1524000" cy="2286000"/>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sp>
        <p:nvSpPr>
          <p:cNvPr id="84998" name="Rectangle 6" descr="a"/>
          <p:cNvSpPr>
            <a:spLocks noChangeArrowheads="1"/>
          </p:cNvSpPr>
          <p:nvPr/>
        </p:nvSpPr>
        <p:spPr bwMode="auto">
          <a:xfrm>
            <a:off x="914400" y="3776682"/>
            <a:ext cx="2514600" cy="243840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fr-FR"/>
          </a:p>
        </p:txBody>
      </p:sp>
      <p:sp>
        <p:nvSpPr>
          <p:cNvPr id="84999" name="Rectangle 7" descr="8702689_f60593fb29"/>
          <p:cNvSpPr>
            <a:spLocks noChangeArrowheads="1"/>
          </p:cNvSpPr>
          <p:nvPr/>
        </p:nvSpPr>
        <p:spPr bwMode="auto">
          <a:xfrm>
            <a:off x="5715000" y="3714768"/>
            <a:ext cx="1524000" cy="22860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8" name="Rectangle 2"/>
          <p:cNvSpPr>
            <a:spLocks noGrp="1" noChangeArrowheads="1"/>
          </p:cNvSpPr>
          <p:nvPr>
            <p:ph type="title"/>
          </p:nvPr>
        </p:nvSpPr>
        <p:spPr>
          <a:xfrm>
            <a:off x="457200" y="274638"/>
            <a:ext cx="8229600" cy="1143000"/>
          </a:xfrm>
        </p:spPr>
        <p:txBody>
          <a:bodyPr>
            <a:normAutofit/>
          </a:bodyPr>
          <a:lstStyle/>
          <a:p>
            <a:r>
              <a:rPr lang="en-US" sz="4800" b="1" dirty="0" err="1" smtClean="0">
                <a:solidFill>
                  <a:srgbClr val="C00000"/>
                </a:solidFill>
              </a:rPr>
              <a:t>Etape</a:t>
            </a:r>
            <a:r>
              <a:rPr lang="en-US" sz="4800" b="1" dirty="0" smtClean="0">
                <a:solidFill>
                  <a:srgbClr val="C00000"/>
                </a:solidFill>
              </a:rPr>
              <a:t> : Transformation</a:t>
            </a:r>
            <a:endParaRPr lang="en-US" sz="4800"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2" y="1142984"/>
            <a:ext cx="8305800" cy="5715040"/>
          </a:xfrm>
        </p:spPr>
        <p:txBody>
          <a:bodyPr>
            <a:normAutofit lnSpcReduction="10000"/>
          </a:bodyPr>
          <a:lstStyle/>
          <a:p>
            <a:pPr>
              <a:lnSpc>
                <a:spcPct val="80000"/>
              </a:lnSpc>
            </a:pPr>
            <a:endParaRPr lang="fr-FR" sz="2400" dirty="0" smtClean="0"/>
          </a:p>
          <a:p>
            <a:pPr>
              <a:lnSpc>
                <a:spcPct val="80000"/>
              </a:lnSpc>
            </a:pPr>
            <a:r>
              <a:rPr lang="en-US" sz="2400" dirty="0" err="1" smtClean="0">
                <a:solidFill>
                  <a:srgbClr val="7030A0"/>
                </a:solidFill>
                <a:latin typeface="Times New Roman" pitchFamily="18" charset="0"/>
                <a:cs typeface="Times New Roman" pitchFamily="18" charset="0"/>
              </a:rPr>
              <a:t>Pourquoi</a:t>
            </a:r>
            <a:r>
              <a:rPr lang="en-US" sz="2400" dirty="0" smtClean="0">
                <a:solidFill>
                  <a:srgbClr val="7030A0"/>
                </a:solidFill>
                <a:latin typeface="Times New Roman" pitchFamily="18" charset="0"/>
                <a:cs typeface="Times New Roman" pitchFamily="18" charset="0"/>
              </a:rPr>
              <a:t> nous </a:t>
            </a:r>
            <a:r>
              <a:rPr lang="en-US" sz="2400" dirty="0" err="1" smtClean="0">
                <a:solidFill>
                  <a:srgbClr val="7030A0"/>
                </a:solidFill>
                <a:latin typeface="Times New Roman" pitchFamily="18" charset="0"/>
                <a:cs typeface="Times New Roman" pitchFamily="18" charset="0"/>
              </a:rPr>
              <a:t>avons</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besoin</a:t>
            </a:r>
            <a:r>
              <a:rPr lang="en-US" sz="2400" dirty="0" smtClean="0">
                <a:solidFill>
                  <a:srgbClr val="7030A0"/>
                </a:solidFill>
                <a:latin typeface="Times New Roman" pitchFamily="18" charset="0"/>
                <a:cs typeface="Times New Roman" pitchFamily="18" charset="0"/>
              </a:rPr>
              <a:t> de transformations </a:t>
            </a:r>
            <a:r>
              <a:rPr lang="en-US" sz="2400" dirty="0" err="1" smtClean="0">
                <a:solidFill>
                  <a:srgbClr val="7030A0"/>
                </a:solidFill>
                <a:latin typeface="Times New Roman" pitchFamily="18" charset="0"/>
                <a:cs typeface="Times New Roman" pitchFamily="18" charset="0"/>
              </a:rPr>
              <a:t>d’images</a:t>
            </a:r>
            <a:r>
              <a:rPr lang="en-US" sz="2400" dirty="0" smtClean="0">
                <a:solidFill>
                  <a:srgbClr val="7030A0"/>
                </a:solidFill>
                <a:latin typeface="Times New Roman" pitchFamily="18" charset="0"/>
                <a:cs typeface="Times New Roman" pitchFamily="18" charset="0"/>
              </a:rPr>
              <a:t>?</a:t>
            </a:r>
          </a:p>
          <a:p>
            <a:pPr>
              <a:lnSpc>
                <a:spcPct val="80000"/>
              </a:lnSpc>
              <a:buNone/>
            </a:pPr>
            <a:endParaRPr lang="fr-FR" sz="2400" dirty="0"/>
          </a:p>
          <a:p>
            <a:pPr>
              <a:lnSpc>
                <a:spcPct val="80000"/>
              </a:lnSpc>
            </a:pPr>
            <a:r>
              <a:rPr lang="fr-FR" sz="2400" b="1" dirty="0" smtClean="0">
                <a:solidFill>
                  <a:srgbClr val="C00000"/>
                </a:solidFill>
              </a:rPr>
              <a:t>Meilleur traitement d'image</a:t>
            </a:r>
          </a:p>
          <a:p>
            <a:pPr lvl="1">
              <a:lnSpc>
                <a:spcPct val="80000"/>
              </a:lnSpc>
            </a:pPr>
            <a:r>
              <a:rPr lang="fr-FR" sz="1800" dirty="0" smtClean="0">
                <a:solidFill>
                  <a:srgbClr val="7030A0"/>
                </a:solidFill>
                <a:latin typeface="Times New Roman" pitchFamily="18" charset="0"/>
                <a:cs typeface="Times New Roman" pitchFamily="18" charset="0"/>
              </a:rPr>
              <a:t>Prendre en compte les corrélations spatiales souvent sur de longues distances</a:t>
            </a:r>
          </a:p>
          <a:p>
            <a:pPr lvl="1">
              <a:lnSpc>
                <a:spcPct val="80000"/>
              </a:lnSpc>
            </a:pPr>
            <a:r>
              <a:rPr lang="fr-FR" sz="1800" dirty="0" smtClean="0">
                <a:solidFill>
                  <a:srgbClr val="7030A0"/>
                </a:solidFill>
                <a:latin typeface="Times New Roman" pitchFamily="18" charset="0"/>
                <a:cs typeface="Times New Roman" pitchFamily="18" charset="0"/>
              </a:rPr>
              <a:t>Aperçus conceptuels des informations </a:t>
            </a:r>
            <a:r>
              <a:rPr lang="fr-FR" sz="1800" dirty="0" err="1" smtClean="0">
                <a:solidFill>
                  <a:srgbClr val="7030A0"/>
                </a:solidFill>
                <a:latin typeface="Times New Roman" pitchFamily="18" charset="0"/>
                <a:cs typeface="Times New Roman" pitchFamily="18" charset="0"/>
              </a:rPr>
              <a:t>spatio</a:t>
            </a:r>
            <a:r>
              <a:rPr lang="fr-FR" sz="1800" dirty="0" smtClean="0">
                <a:solidFill>
                  <a:srgbClr val="7030A0"/>
                </a:solidFill>
                <a:latin typeface="Times New Roman" pitchFamily="18" charset="0"/>
                <a:cs typeface="Times New Roman" pitchFamily="18" charset="0"/>
              </a:rPr>
              <a:t>-fréquentielles. ce que cela signifie d'être «un changement en douceur et modéré, un changement rapide,…»</a:t>
            </a:r>
          </a:p>
          <a:p>
            <a:pPr lvl="1">
              <a:lnSpc>
                <a:spcPct val="80000"/>
              </a:lnSpc>
              <a:buNone/>
            </a:pPr>
            <a:endParaRPr lang="en-US" sz="1800" dirty="0" smtClean="0">
              <a:solidFill>
                <a:srgbClr val="7030A0"/>
              </a:solidFill>
              <a:latin typeface="Times New Roman" pitchFamily="18" charset="0"/>
              <a:cs typeface="Times New Roman" pitchFamily="18" charset="0"/>
            </a:endParaRPr>
          </a:p>
          <a:p>
            <a:pPr>
              <a:lnSpc>
                <a:spcPct val="80000"/>
              </a:lnSpc>
            </a:pPr>
            <a:r>
              <a:rPr lang="fr-FR" sz="2400" b="1" dirty="0" smtClean="0">
                <a:solidFill>
                  <a:srgbClr val="FF0000"/>
                </a:solidFill>
              </a:rPr>
              <a:t>Calcul rapide: convolution vs multiplication</a:t>
            </a:r>
            <a:endParaRPr lang="en-US" sz="2000" b="1" dirty="0">
              <a:solidFill>
                <a:srgbClr val="FF0000"/>
              </a:solidFill>
            </a:endParaRPr>
          </a:p>
          <a:p>
            <a:pPr lvl="1">
              <a:lnSpc>
                <a:spcPct val="80000"/>
              </a:lnSpc>
            </a:pPr>
            <a:endParaRPr lang="en-US" sz="2000" dirty="0"/>
          </a:p>
          <a:p>
            <a:pPr>
              <a:lnSpc>
                <a:spcPct val="80000"/>
              </a:lnSpc>
            </a:pPr>
            <a:r>
              <a:rPr lang="fr-FR" sz="2400" dirty="0" smtClean="0">
                <a:solidFill>
                  <a:srgbClr val="FF0000"/>
                </a:solidFill>
              </a:rPr>
              <a:t>Représentation et détection alternatives</a:t>
            </a:r>
            <a:r>
              <a:rPr lang="en-US" sz="2400" dirty="0" smtClean="0">
                <a:solidFill>
                  <a:srgbClr val="FF0000"/>
                </a:solidFill>
              </a:rPr>
              <a:t> </a:t>
            </a:r>
            <a:endParaRPr lang="en-US" sz="2400" dirty="0">
              <a:solidFill>
                <a:srgbClr val="FF0000"/>
              </a:solidFill>
            </a:endParaRPr>
          </a:p>
          <a:p>
            <a:pPr lvl="1">
              <a:lnSpc>
                <a:spcPct val="80000"/>
              </a:lnSpc>
            </a:pPr>
            <a:r>
              <a:rPr lang="fr-FR" sz="2000" dirty="0" smtClean="0">
                <a:solidFill>
                  <a:srgbClr val="3317A9"/>
                </a:solidFill>
              </a:rPr>
              <a:t>Obtenir des données transformées comme mesure dans des images de radiologie (médicale et astrophysique), transformation inverse pour récupérer l'image</a:t>
            </a:r>
            <a:endParaRPr lang="en-US" sz="2000" dirty="0">
              <a:solidFill>
                <a:srgbClr val="3317A9"/>
              </a:solidFill>
            </a:endParaRPr>
          </a:p>
          <a:p>
            <a:pPr>
              <a:lnSpc>
                <a:spcPct val="80000"/>
              </a:lnSpc>
            </a:pPr>
            <a:endParaRPr lang="en-US" sz="2400" dirty="0"/>
          </a:p>
          <a:p>
            <a:pPr>
              <a:lnSpc>
                <a:spcPct val="80000"/>
              </a:lnSpc>
            </a:pPr>
            <a:r>
              <a:rPr lang="fr-FR" sz="2400" dirty="0" smtClean="0">
                <a:solidFill>
                  <a:srgbClr val="FF0000"/>
                </a:solidFill>
              </a:rPr>
              <a:t>Stockage et transmission efficaces</a:t>
            </a:r>
            <a:endParaRPr lang="en-US" sz="2400" dirty="0" smtClean="0">
              <a:solidFill>
                <a:srgbClr val="FF0000"/>
              </a:solidFill>
            </a:endParaRPr>
          </a:p>
          <a:p>
            <a:pPr lvl="1">
              <a:lnSpc>
                <a:spcPct val="80000"/>
              </a:lnSpc>
            </a:pPr>
            <a:r>
              <a:rPr lang="fr-FR" sz="2000" dirty="0" smtClean="0">
                <a:solidFill>
                  <a:srgbClr val="00B050"/>
                </a:solidFill>
              </a:rPr>
              <a:t>Compactage énergétique</a:t>
            </a:r>
            <a:endParaRPr lang="en-US" sz="2000" dirty="0" smtClean="0">
              <a:solidFill>
                <a:srgbClr val="00B050"/>
              </a:solidFill>
            </a:endParaRPr>
          </a:p>
          <a:p>
            <a:pPr lvl="1">
              <a:lnSpc>
                <a:spcPct val="80000"/>
              </a:lnSpc>
            </a:pPr>
            <a:r>
              <a:rPr lang="fr-FR" sz="2000" dirty="0" smtClean="0">
                <a:solidFill>
                  <a:srgbClr val="00B050"/>
                </a:solidFill>
              </a:rPr>
              <a:t>Choisissez quelques «représentants» (base)</a:t>
            </a:r>
            <a:endParaRPr lang="en-US" sz="2000" dirty="0">
              <a:solidFill>
                <a:srgbClr val="00B050"/>
              </a:solidFill>
            </a:endParaRPr>
          </a:p>
          <a:p>
            <a:pPr lvl="1">
              <a:lnSpc>
                <a:spcPct val="80000"/>
              </a:lnSpc>
            </a:pPr>
            <a:r>
              <a:rPr lang="fr-FR" sz="2000" dirty="0" smtClean="0">
                <a:solidFill>
                  <a:srgbClr val="00B050"/>
                </a:solidFill>
              </a:rPr>
              <a:t>Il suffit de stocker / envoyer la «contribution» de chaque base</a:t>
            </a:r>
            <a:endParaRPr lang="en-US" sz="2000" dirty="0">
              <a:solidFill>
                <a:srgbClr val="00B050"/>
              </a:solidFill>
            </a:endParaRPr>
          </a:p>
        </p:txBody>
      </p:sp>
      <p:sp>
        <p:nvSpPr>
          <p:cNvPr id="38916" name="Rectangle 4"/>
          <p:cNvSpPr>
            <a:spLocks noChangeArrowheads="1"/>
          </p:cNvSpPr>
          <p:nvPr/>
        </p:nvSpPr>
        <p:spPr bwMode="auto">
          <a:xfrm>
            <a:off x="7696200" y="3224218"/>
            <a:ext cx="1066800" cy="990600"/>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grpSp>
        <p:nvGrpSpPr>
          <p:cNvPr id="38922" name="Group 10"/>
          <p:cNvGrpSpPr>
            <a:grpSpLocks/>
          </p:cNvGrpSpPr>
          <p:nvPr/>
        </p:nvGrpSpPr>
        <p:grpSpPr bwMode="auto">
          <a:xfrm>
            <a:off x="6096000" y="5448320"/>
            <a:ext cx="2747963" cy="838200"/>
            <a:chOff x="3840" y="2976"/>
            <a:chExt cx="1731" cy="528"/>
          </a:xfrm>
        </p:grpSpPr>
        <p:sp>
          <p:nvSpPr>
            <p:cNvPr id="38918" name="Rectangle 6" descr="lena"/>
            <p:cNvSpPr>
              <a:spLocks noChangeArrowheads="1"/>
            </p:cNvSpPr>
            <p:nvPr/>
          </p:nvSpPr>
          <p:spPr bwMode="auto">
            <a:xfrm>
              <a:off x="3840" y="2992"/>
              <a:ext cx="572" cy="512"/>
            </a:xfrm>
            <a:prstGeom prst="rect">
              <a:avLst/>
            </a:prstGeom>
            <a:blipFill dpi="0" rotWithShape="0">
              <a:blip r:embed="rId4" cstate="print"/>
              <a:srcRect/>
              <a:stretch>
                <a:fillRect/>
              </a:stretch>
            </a:blipFill>
            <a:ln w="9525">
              <a:noFill/>
              <a:miter lim="800000"/>
              <a:headEnd/>
              <a:tailEnd/>
            </a:ln>
            <a:effectLst/>
          </p:spPr>
          <p:txBody>
            <a:bodyPr wrap="none" anchor="ctr"/>
            <a:lstStyle/>
            <a:p>
              <a:endParaRPr lang="fr-FR"/>
            </a:p>
          </p:txBody>
        </p:sp>
        <p:sp>
          <p:nvSpPr>
            <p:cNvPr id="38919" name="Rectangle 7" descr="lena256_crop"/>
            <p:cNvSpPr>
              <a:spLocks noChangeArrowheads="1"/>
            </p:cNvSpPr>
            <p:nvPr/>
          </p:nvSpPr>
          <p:spPr bwMode="auto">
            <a:xfrm>
              <a:off x="4999" y="2976"/>
              <a:ext cx="572" cy="512"/>
            </a:xfrm>
            <a:prstGeom prst="rect">
              <a:avLst/>
            </a:prstGeom>
            <a:blipFill dpi="0" rotWithShape="0">
              <a:blip r:embed="rId5"/>
              <a:srcRect/>
              <a:stretch>
                <a:fillRect/>
              </a:stretch>
            </a:blipFill>
            <a:ln w="9525">
              <a:solidFill>
                <a:srgbClr val="808080"/>
              </a:solidFill>
              <a:miter lim="800000"/>
              <a:headEnd/>
              <a:tailEnd/>
            </a:ln>
            <a:effectLst/>
          </p:spPr>
          <p:txBody>
            <a:bodyPr wrap="none" anchor="ctr"/>
            <a:lstStyle/>
            <a:p>
              <a:endParaRPr lang="fr-FR"/>
            </a:p>
          </p:txBody>
        </p:sp>
        <p:sp>
          <p:nvSpPr>
            <p:cNvPr id="38920" name="Line 8"/>
            <p:cNvSpPr>
              <a:spLocks noChangeShapeType="1"/>
            </p:cNvSpPr>
            <p:nvPr/>
          </p:nvSpPr>
          <p:spPr bwMode="auto">
            <a:xfrm>
              <a:off x="4416" y="3295"/>
              <a:ext cx="585" cy="0"/>
            </a:xfrm>
            <a:prstGeom prst="line">
              <a:avLst/>
            </a:prstGeom>
            <a:noFill/>
            <a:ln w="25400">
              <a:solidFill>
                <a:srgbClr val="993366"/>
              </a:solidFill>
              <a:miter lim="800000"/>
              <a:headEnd/>
              <a:tailEnd type="stealth" w="med" len="lg"/>
            </a:ln>
            <a:effectLst/>
          </p:spPr>
          <p:txBody>
            <a:bodyPr wrap="none"/>
            <a:lstStyle/>
            <a:p>
              <a:endParaRPr lang="fr-FR"/>
            </a:p>
          </p:txBody>
        </p:sp>
        <p:sp>
          <p:nvSpPr>
            <p:cNvPr id="38921" name="Text Box 9"/>
            <p:cNvSpPr txBox="1">
              <a:spLocks noChangeArrowheads="1"/>
            </p:cNvSpPr>
            <p:nvPr/>
          </p:nvSpPr>
          <p:spPr bwMode="auto">
            <a:xfrm>
              <a:off x="4656" y="3024"/>
              <a:ext cx="279" cy="288"/>
            </a:xfrm>
            <a:prstGeom prst="rect">
              <a:avLst/>
            </a:prstGeom>
            <a:noFill/>
            <a:ln w="9525">
              <a:noFill/>
              <a:miter lim="800000"/>
              <a:headEnd/>
              <a:tailEnd/>
            </a:ln>
            <a:effectLst/>
          </p:spPr>
          <p:txBody>
            <a:bodyPr>
              <a:spAutoFit/>
            </a:bodyPr>
            <a:lstStyle/>
            <a:p>
              <a:pPr eaLnBrk="1" hangingPunct="1">
                <a:spcBef>
                  <a:spcPct val="50000"/>
                </a:spcBef>
              </a:pPr>
              <a:r>
                <a:rPr lang="en-US" sz="2400">
                  <a:solidFill>
                    <a:srgbClr val="993366"/>
                  </a:solidFill>
                </a:rPr>
                <a:t>?</a:t>
              </a:r>
            </a:p>
          </p:txBody>
        </p:sp>
      </p:grpSp>
      <p:sp>
        <p:nvSpPr>
          <p:cNvPr id="13" name="Rectangle 2"/>
          <p:cNvSpPr>
            <a:spLocks noGrp="1" noChangeArrowheads="1"/>
          </p:cNvSpPr>
          <p:nvPr>
            <p:ph type="title"/>
          </p:nvPr>
        </p:nvSpPr>
        <p:spPr>
          <a:xfrm>
            <a:off x="457200" y="274638"/>
            <a:ext cx="8229600" cy="1143000"/>
          </a:xfrm>
        </p:spPr>
        <p:txBody>
          <a:bodyPr>
            <a:normAutofit/>
          </a:bodyPr>
          <a:lstStyle/>
          <a:p>
            <a:r>
              <a:rPr lang="en-US" sz="4800" b="1" dirty="0" err="1" smtClean="0">
                <a:solidFill>
                  <a:srgbClr val="C00000"/>
                </a:solidFill>
              </a:rPr>
              <a:t>Etape</a:t>
            </a:r>
            <a:r>
              <a:rPr lang="en-US" sz="4800" b="1" dirty="0" smtClean="0">
                <a:solidFill>
                  <a:srgbClr val="C00000"/>
                </a:solidFill>
              </a:rPr>
              <a:t> : Transformation</a:t>
            </a:r>
            <a:endParaRPr lang="en-US" sz="48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err="1" smtClean="0">
                <a:solidFill>
                  <a:srgbClr val="FF0000"/>
                </a:solidFill>
                <a:latin typeface="Times New Roman" pitchFamily="18" charset="0"/>
                <a:cs typeface="Times New Roman" pitchFamily="18" charset="0"/>
              </a:rPr>
              <a:t>Exemples</a:t>
            </a:r>
            <a:r>
              <a:rPr lang="en-US" dirty="0" smtClean="0">
                <a:solidFill>
                  <a:srgbClr val="FF0000"/>
                </a:solidFill>
                <a:latin typeface="Times New Roman" pitchFamily="18" charset="0"/>
                <a:cs typeface="Times New Roman" pitchFamily="18" charset="0"/>
              </a:rPr>
              <a:t> de transformations</a:t>
            </a:r>
            <a:endParaRPr lang="en-US" dirty="0">
              <a:solidFill>
                <a:srgbClr val="FF0000"/>
              </a:solidFill>
              <a:latin typeface="Times New Roman" pitchFamily="18" charset="0"/>
              <a:cs typeface="Times New Roman" pitchFamily="18" charset="0"/>
            </a:endParaRPr>
          </a:p>
        </p:txBody>
      </p:sp>
      <p:sp>
        <p:nvSpPr>
          <p:cNvPr id="33795" name="Rectangle 3"/>
          <p:cNvSpPr>
            <a:spLocks noGrp="1" noChangeArrowheads="1"/>
          </p:cNvSpPr>
          <p:nvPr>
            <p:ph idx="1"/>
          </p:nvPr>
        </p:nvSpPr>
        <p:spPr>
          <a:xfrm>
            <a:off x="457200" y="1143001"/>
            <a:ext cx="8305800" cy="3000380"/>
          </a:xfrm>
        </p:spPr>
        <p:txBody>
          <a:bodyPr>
            <a:normAutofit/>
          </a:bodyPr>
          <a:lstStyle/>
          <a:p>
            <a:pPr>
              <a:lnSpc>
                <a:spcPct val="90000"/>
              </a:lnSpc>
            </a:pPr>
            <a:endParaRPr lang="en-US" dirty="0" smtClean="0"/>
          </a:p>
          <a:p>
            <a:pPr>
              <a:lnSpc>
                <a:spcPct val="90000"/>
              </a:lnSpc>
            </a:pPr>
            <a:r>
              <a:rPr lang="en-US" dirty="0" err="1" smtClean="0">
                <a:solidFill>
                  <a:srgbClr val="00B0F0"/>
                </a:solidFill>
              </a:rPr>
              <a:t>Transformée</a:t>
            </a:r>
            <a:r>
              <a:rPr lang="en-US" dirty="0" smtClean="0">
                <a:solidFill>
                  <a:srgbClr val="00B0F0"/>
                </a:solidFill>
              </a:rPr>
              <a:t> de Fourier 2D </a:t>
            </a:r>
            <a:r>
              <a:rPr lang="en-US" dirty="0" err="1" smtClean="0">
                <a:solidFill>
                  <a:srgbClr val="00B0F0"/>
                </a:solidFill>
              </a:rPr>
              <a:t>ou</a:t>
            </a:r>
            <a:r>
              <a:rPr lang="en-US" dirty="0" smtClean="0">
                <a:solidFill>
                  <a:srgbClr val="00B0F0"/>
                </a:solidFill>
              </a:rPr>
              <a:t> TFD 2D</a:t>
            </a:r>
            <a:endParaRPr lang="en-US" dirty="0">
              <a:solidFill>
                <a:srgbClr val="00B0F0"/>
              </a:solidFill>
            </a:endParaRPr>
          </a:p>
          <a:p>
            <a:pPr>
              <a:lnSpc>
                <a:spcPct val="90000"/>
              </a:lnSpc>
            </a:pPr>
            <a:r>
              <a:rPr lang="en-US" dirty="0" err="1" smtClean="0">
                <a:solidFill>
                  <a:srgbClr val="7030A0"/>
                </a:solidFill>
              </a:rPr>
              <a:t>Transformée</a:t>
            </a:r>
            <a:r>
              <a:rPr lang="en-US" dirty="0" smtClean="0">
                <a:solidFill>
                  <a:srgbClr val="7030A0"/>
                </a:solidFill>
              </a:rPr>
              <a:t> en </a:t>
            </a:r>
            <a:r>
              <a:rPr lang="en-US" dirty="0" err="1" smtClean="0">
                <a:solidFill>
                  <a:srgbClr val="7030A0"/>
                </a:solidFill>
              </a:rPr>
              <a:t>cosinus</a:t>
            </a:r>
            <a:r>
              <a:rPr lang="en-US" dirty="0" smtClean="0">
                <a:solidFill>
                  <a:srgbClr val="7030A0"/>
                </a:solidFill>
              </a:rPr>
              <a:t> </a:t>
            </a:r>
            <a:r>
              <a:rPr lang="en-US" dirty="0" err="1" smtClean="0">
                <a:solidFill>
                  <a:srgbClr val="7030A0"/>
                </a:solidFill>
              </a:rPr>
              <a:t>discrète</a:t>
            </a:r>
            <a:r>
              <a:rPr lang="en-US" dirty="0" smtClean="0">
                <a:solidFill>
                  <a:srgbClr val="7030A0"/>
                </a:solidFill>
              </a:rPr>
              <a:t> </a:t>
            </a:r>
            <a:r>
              <a:rPr lang="en-US" dirty="0" err="1" smtClean="0">
                <a:solidFill>
                  <a:srgbClr val="7030A0"/>
                </a:solidFill>
              </a:rPr>
              <a:t>ou</a:t>
            </a:r>
            <a:r>
              <a:rPr lang="en-US" dirty="0" smtClean="0">
                <a:solidFill>
                  <a:srgbClr val="7030A0"/>
                </a:solidFill>
              </a:rPr>
              <a:t> DCT</a:t>
            </a:r>
            <a:r>
              <a:rPr lang="en-US" dirty="0">
                <a:solidFill>
                  <a:srgbClr val="7030A0"/>
                </a:solidFill>
              </a:rPr>
              <a:t> </a:t>
            </a:r>
            <a:r>
              <a:rPr lang="en-US" dirty="0" smtClean="0">
                <a:solidFill>
                  <a:srgbClr val="7030A0"/>
                </a:solidFill>
              </a:rPr>
              <a:t>2D</a:t>
            </a:r>
          </a:p>
          <a:p>
            <a:pPr>
              <a:lnSpc>
                <a:spcPct val="90000"/>
              </a:lnSpc>
            </a:pPr>
            <a:r>
              <a:rPr lang="en-US" dirty="0" err="1" smtClean="0">
                <a:solidFill>
                  <a:srgbClr val="3317A9"/>
                </a:solidFill>
              </a:rPr>
              <a:t>Transformée</a:t>
            </a:r>
            <a:r>
              <a:rPr lang="en-US" dirty="0" smtClean="0">
                <a:solidFill>
                  <a:srgbClr val="3317A9"/>
                </a:solidFill>
              </a:rPr>
              <a:t> KLT et </a:t>
            </a:r>
            <a:r>
              <a:rPr lang="en-US" dirty="0" err="1" smtClean="0">
                <a:solidFill>
                  <a:srgbClr val="3317A9"/>
                </a:solidFill>
              </a:rPr>
              <a:t>autres</a:t>
            </a:r>
            <a:endParaRPr lang="en-US" dirty="0">
              <a:solidFill>
                <a:srgbClr val="3317A9"/>
              </a:solidFill>
            </a:endParaRPr>
          </a:p>
          <a:p>
            <a:pPr lvl="1">
              <a:lnSpc>
                <a:spcPct val="90000"/>
              </a:lnSpc>
              <a:buNone/>
            </a:pPr>
            <a:r>
              <a:rPr lang="en-US" dirty="0"/>
              <a:t/>
            </a:r>
            <a:br>
              <a:rPr lang="en-US" dirty="0"/>
            </a:br>
            <a:endParaRPr lang="en-US" dirty="0">
              <a:solidFill>
                <a:srgbClr val="777777"/>
              </a:solidFill>
            </a:endParaRPr>
          </a:p>
        </p:txBody>
      </p:sp>
      <p:graphicFrame>
        <p:nvGraphicFramePr>
          <p:cNvPr id="326657" name="Object 1"/>
          <p:cNvGraphicFramePr>
            <a:graphicFrameLocks noChangeAspect="1"/>
          </p:cNvGraphicFramePr>
          <p:nvPr/>
        </p:nvGraphicFramePr>
        <p:xfrm>
          <a:off x="857224" y="5500708"/>
          <a:ext cx="2824163" cy="857250"/>
        </p:xfrm>
        <a:graphic>
          <a:graphicData uri="http://schemas.openxmlformats.org/presentationml/2006/ole">
            <p:oleObj spid="_x0000_s326657" name="Équation" r:id="rId4" imgW="1422360" imgH="431640" progId="Equation.3">
              <p:embed/>
            </p:oleObj>
          </a:graphicData>
        </a:graphic>
      </p:graphicFrame>
      <p:graphicFrame>
        <p:nvGraphicFramePr>
          <p:cNvPr id="326658" name="Object 2"/>
          <p:cNvGraphicFramePr>
            <a:graphicFrameLocks noChangeAspect="1"/>
          </p:cNvGraphicFramePr>
          <p:nvPr/>
        </p:nvGraphicFramePr>
        <p:xfrm>
          <a:off x="5205413" y="5500708"/>
          <a:ext cx="2698750" cy="857250"/>
        </p:xfrm>
        <a:graphic>
          <a:graphicData uri="http://schemas.openxmlformats.org/presentationml/2006/ole">
            <p:oleObj spid="_x0000_s326658" name="Équation" r:id="rId5" imgW="1358640" imgH="431640" progId="Equation.3">
              <p:embed/>
            </p:oleObj>
          </a:graphicData>
        </a:graphic>
      </p:graphicFrame>
      <p:sp>
        <p:nvSpPr>
          <p:cNvPr id="6" name="ZoneTexte 5"/>
          <p:cNvSpPr txBox="1"/>
          <p:nvPr/>
        </p:nvSpPr>
        <p:spPr>
          <a:xfrm>
            <a:off x="0" y="3500438"/>
            <a:ext cx="9144000" cy="144655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Sous forme discrète ces transformations linéaires représentent un vecteur ou signal f(x) d’un domaine direct , dans un domaine dit transformé. Ceci en utilisant un noyau de transformation souvent sous forme d’une base de fonctions orthogonale </a:t>
            </a:r>
            <a:r>
              <a:rPr lang="fr-FR" sz="2200" dirty="0" smtClean="0">
                <a:solidFill>
                  <a:srgbClr val="7030A0"/>
                </a:solidFill>
                <a:latin typeface="Times New Roman" pitchFamily="18" charset="0"/>
                <a:cs typeface="Times New Roman" pitchFamily="18" charset="0"/>
                <a:sym typeface="Symbol"/>
              </a:rPr>
              <a:t>(</a:t>
            </a:r>
            <a:r>
              <a:rPr lang="fr-FR" sz="2200" dirty="0" err="1" smtClean="0">
                <a:solidFill>
                  <a:srgbClr val="7030A0"/>
                </a:solidFill>
                <a:latin typeface="Times New Roman" pitchFamily="18" charset="0"/>
                <a:cs typeface="Times New Roman" pitchFamily="18" charset="0"/>
                <a:sym typeface="Symbol"/>
              </a:rPr>
              <a:t>u,x</a:t>
            </a:r>
            <a:r>
              <a:rPr lang="fr-FR" sz="2200" dirty="0" smtClean="0">
                <a:solidFill>
                  <a:srgbClr val="7030A0"/>
                </a:solidFill>
                <a:latin typeface="Times New Roman" pitchFamily="18" charset="0"/>
                <a:cs typeface="Times New Roman" pitchFamily="18" charset="0"/>
                <a:sym typeface="Symbol"/>
              </a:rPr>
              <a:t>)</a:t>
            </a:r>
            <a:endParaRPr lang="fr-FR" sz="2200" dirty="0">
              <a:solidFill>
                <a:srgbClr val="7030A0"/>
              </a:solidFill>
              <a:latin typeface="Times New Roman" pitchFamily="18" charset="0"/>
              <a:cs typeface="Times New Roman" pitchFamily="18" charset="0"/>
            </a:endParaRPr>
          </a:p>
        </p:txBody>
      </p:sp>
      <p:graphicFrame>
        <p:nvGraphicFramePr>
          <p:cNvPr id="326659" name="Object 3"/>
          <p:cNvGraphicFramePr>
            <a:graphicFrameLocks noChangeAspect="1"/>
          </p:cNvGraphicFramePr>
          <p:nvPr/>
        </p:nvGraphicFramePr>
        <p:xfrm>
          <a:off x="1285852" y="6429399"/>
          <a:ext cx="1674812" cy="357187"/>
        </p:xfrm>
        <a:graphic>
          <a:graphicData uri="http://schemas.openxmlformats.org/presentationml/2006/ole">
            <p:oleObj spid="_x0000_s326659" name="Équation" r:id="rId6" imgW="952200" imgH="203040" progId="Equation.3">
              <p:embed/>
            </p:oleObj>
          </a:graphicData>
        </a:graphic>
      </p:graphicFrame>
      <p:graphicFrame>
        <p:nvGraphicFramePr>
          <p:cNvPr id="326660" name="Object 4"/>
          <p:cNvGraphicFramePr>
            <a:graphicFrameLocks noChangeAspect="1"/>
          </p:cNvGraphicFramePr>
          <p:nvPr/>
        </p:nvGraphicFramePr>
        <p:xfrm>
          <a:off x="5786446" y="6429398"/>
          <a:ext cx="1674813" cy="357188"/>
        </p:xfrm>
        <a:graphic>
          <a:graphicData uri="http://schemas.openxmlformats.org/presentationml/2006/ole">
            <p:oleObj spid="_x0000_s326660" name="Équation" r:id="rId7" imgW="952200" imgH="203040" progId="Equation.3">
              <p:embed/>
            </p:oleObj>
          </a:graphicData>
        </a:graphic>
      </p:graphicFrame>
      <p:sp>
        <p:nvSpPr>
          <p:cNvPr id="9" name="ZoneTexte 8"/>
          <p:cNvSpPr txBox="1"/>
          <p:nvPr/>
        </p:nvSpPr>
        <p:spPr>
          <a:xfrm>
            <a:off x="857224" y="5143512"/>
            <a:ext cx="3000396" cy="430887"/>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Transformée directe</a:t>
            </a:r>
            <a:endParaRPr lang="fr-FR" sz="2200" b="1" u="sng" dirty="0">
              <a:solidFill>
                <a:srgbClr val="FF0000"/>
              </a:solidFill>
              <a:latin typeface="Times New Roman" pitchFamily="18" charset="0"/>
              <a:cs typeface="Times New Roman" pitchFamily="18" charset="0"/>
            </a:endParaRPr>
          </a:p>
        </p:txBody>
      </p:sp>
      <p:sp>
        <p:nvSpPr>
          <p:cNvPr id="10" name="ZoneTexte 9"/>
          <p:cNvSpPr txBox="1"/>
          <p:nvPr/>
        </p:nvSpPr>
        <p:spPr>
          <a:xfrm>
            <a:off x="5072066" y="5141253"/>
            <a:ext cx="3000396" cy="430887"/>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Transformée Inverse</a:t>
            </a:r>
            <a:endParaRPr lang="fr-FR" sz="2200" b="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effectLst>
            <a:outerShdw dist="35921" dir="2700000" algn="ctr" rotWithShape="0">
              <a:srgbClr val="000000"/>
            </a:outerShdw>
          </a:effectLst>
        </p:spPr>
        <p:txBody>
          <a:bodyPr lIns="90488" tIns="44450" rIns="90488" bIns="44450" anchorCtr="0"/>
          <a:lstStyle/>
          <a:p>
            <a:pPr>
              <a:defRPr/>
            </a:pPr>
            <a:r>
              <a:rPr lang="en-AU" dirty="0" smtClean="0">
                <a:solidFill>
                  <a:srgbClr val="FF0000"/>
                </a:solidFill>
                <a:latin typeface="Times New Roman" pitchFamily="18" charset="0"/>
                <a:cs typeface="Times New Roman" pitchFamily="18" charset="0"/>
              </a:rPr>
              <a:t>Compression - Types</a:t>
            </a:r>
          </a:p>
        </p:txBody>
      </p:sp>
      <p:sp>
        <p:nvSpPr>
          <p:cNvPr id="257027" name="Rectangle 3"/>
          <p:cNvSpPr>
            <a:spLocks noGrp="1" noChangeArrowheads="1"/>
          </p:cNvSpPr>
          <p:nvPr>
            <p:ph idx="1"/>
          </p:nvPr>
        </p:nvSpPr>
        <p:spPr/>
        <p:txBody>
          <a:bodyPr lIns="90488" tIns="44450" rIns="90488" bIns="44450"/>
          <a:lstStyle/>
          <a:p>
            <a:pPr>
              <a:defRPr/>
            </a:pPr>
            <a:r>
              <a:rPr lang="en-AU" sz="2400" b="1" dirty="0" err="1" smtClean="0">
                <a:solidFill>
                  <a:srgbClr val="FF0000"/>
                </a:solidFill>
                <a:latin typeface="Times New Roman" pitchFamily="18" charset="0"/>
                <a:cs typeface="Times New Roman" pitchFamily="18" charset="0"/>
              </a:rPr>
              <a:t>Deux</a:t>
            </a:r>
            <a:r>
              <a:rPr lang="en-AU" sz="2400" b="1" dirty="0" smtClean="0">
                <a:solidFill>
                  <a:srgbClr val="FF0000"/>
                </a:solidFill>
                <a:latin typeface="Times New Roman" pitchFamily="18" charset="0"/>
                <a:cs typeface="Times New Roman" pitchFamily="18" charset="0"/>
              </a:rPr>
              <a:t> </a:t>
            </a:r>
            <a:r>
              <a:rPr lang="en-AU" sz="2400" b="1" dirty="0" err="1" smtClean="0">
                <a:solidFill>
                  <a:srgbClr val="FF0000"/>
                </a:solidFill>
                <a:latin typeface="Times New Roman" pitchFamily="18" charset="0"/>
                <a:cs typeface="Times New Roman" pitchFamily="18" charset="0"/>
              </a:rPr>
              <a:t>familles</a:t>
            </a:r>
            <a:r>
              <a:rPr lang="en-AU" sz="2400" b="1" dirty="0" smtClean="0">
                <a:solidFill>
                  <a:srgbClr val="FF0000"/>
                </a:solidFill>
                <a:latin typeface="Times New Roman" pitchFamily="18" charset="0"/>
                <a:cs typeface="Times New Roman" pitchFamily="18" charset="0"/>
              </a:rPr>
              <a:t> de </a:t>
            </a:r>
            <a:r>
              <a:rPr lang="en-AU" sz="2400" b="1" dirty="0" err="1" smtClean="0">
                <a:solidFill>
                  <a:srgbClr val="FF0000"/>
                </a:solidFill>
                <a:latin typeface="Times New Roman" pitchFamily="18" charset="0"/>
                <a:cs typeface="Times New Roman" pitchFamily="18" charset="0"/>
              </a:rPr>
              <a:t>méthodes</a:t>
            </a:r>
            <a:r>
              <a:rPr lang="en-AU" sz="2400" b="1" dirty="0" smtClean="0">
                <a:solidFill>
                  <a:srgbClr val="FF0000"/>
                </a:solidFill>
                <a:latin typeface="Times New Roman" pitchFamily="18" charset="0"/>
                <a:cs typeface="Times New Roman" pitchFamily="18" charset="0"/>
              </a:rPr>
              <a:t> de compression </a:t>
            </a:r>
            <a:br>
              <a:rPr lang="en-AU" sz="2400" b="1" dirty="0" smtClean="0">
                <a:solidFill>
                  <a:srgbClr val="FF0000"/>
                </a:solidFill>
                <a:latin typeface="Times New Roman" pitchFamily="18" charset="0"/>
                <a:cs typeface="Times New Roman" pitchFamily="18" charset="0"/>
              </a:rPr>
            </a:br>
            <a:endParaRPr lang="en-AU" sz="2400" b="1" dirty="0" smtClean="0">
              <a:solidFill>
                <a:srgbClr val="FF0000"/>
              </a:solidFill>
              <a:latin typeface="Times New Roman" pitchFamily="18" charset="0"/>
              <a:cs typeface="Times New Roman" pitchFamily="18" charset="0"/>
            </a:endParaRPr>
          </a:p>
          <a:p>
            <a:pPr>
              <a:defRPr/>
            </a:pPr>
            <a:endParaRPr lang="en-AU" sz="2400" dirty="0" smtClean="0"/>
          </a:p>
          <a:p>
            <a:pPr>
              <a:buFont typeface="Wingdings" pitchFamily="2" charset="2"/>
              <a:buNone/>
              <a:defRPr/>
            </a:pPr>
            <a:endParaRPr lang="en-AU" sz="2400" dirty="0" smtClean="0"/>
          </a:p>
          <a:p>
            <a:pPr lvl="1">
              <a:defRPr/>
            </a:pPr>
            <a:r>
              <a:rPr lang="en-AU" sz="2200" b="1" dirty="0" smtClean="0">
                <a:solidFill>
                  <a:srgbClr val="7030A0"/>
                </a:solidFill>
                <a:latin typeface="Times New Roman" pitchFamily="18" charset="0"/>
                <a:cs typeface="Times New Roman" pitchFamily="18" charset="0"/>
              </a:rPr>
              <a:t>Compression sans </a:t>
            </a:r>
            <a:r>
              <a:rPr lang="en-AU" sz="2200" b="1" dirty="0" err="1" smtClean="0">
                <a:solidFill>
                  <a:srgbClr val="7030A0"/>
                </a:solidFill>
                <a:latin typeface="Times New Roman" pitchFamily="18" charset="0"/>
                <a:cs typeface="Times New Roman" pitchFamily="18" charset="0"/>
              </a:rPr>
              <a:t>perte</a:t>
            </a:r>
            <a:r>
              <a:rPr lang="en-AU" sz="2200" dirty="0" smtClean="0">
                <a:solidFill>
                  <a:srgbClr val="7030A0"/>
                </a:solidFill>
                <a:latin typeface="Times New Roman" pitchFamily="18" charset="0"/>
                <a:cs typeface="Times New Roman" pitchFamily="18" charset="0"/>
              </a:rPr>
              <a:t/>
            </a:r>
            <a:br>
              <a:rPr lang="en-AU" sz="2200" dirty="0" smtClean="0">
                <a:solidFill>
                  <a:srgbClr val="7030A0"/>
                </a:solidFill>
                <a:latin typeface="Times New Roman" pitchFamily="18" charset="0"/>
                <a:cs typeface="Times New Roman" pitchFamily="18" charset="0"/>
              </a:rPr>
            </a:br>
            <a:r>
              <a:rPr lang="en-AU" sz="2200" dirty="0" smtClean="0">
                <a:solidFill>
                  <a:srgbClr val="7030A0"/>
                </a:solidFill>
                <a:latin typeface="Times New Roman" pitchFamily="18" charset="0"/>
                <a:cs typeface="Times New Roman" pitchFamily="18" charset="0"/>
              </a:rPr>
              <a:t>	</a:t>
            </a:r>
          </a:p>
          <a:p>
            <a:pPr lvl="1">
              <a:defRPr/>
            </a:pPr>
            <a:r>
              <a:rPr lang="en-AU" sz="2200" dirty="0" smtClean="0">
                <a:solidFill>
                  <a:srgbClr val="00B050"/>
                </a:solidFill>
                <a:latin typeface="Times New Roman" pitchFamily="18" charset="0"/>
                <a:cs typeface="Times New Roman" pitchFamily="18" charset="0"/>
              </a:rPr>
              <a:t>Compression avec </a:t>
            </a:r>
            <a:r>
              <a:rPr lang="en-AU" sz="2200" dirty="0" err="1" smtClean="0">
                <a:solidFill>
                  <a:srgbClr val="00B050"/>
                </a:solidFill>
                <a:latin typeface="Times New Roman" pitchFamily="18" charset="0"/>
                <a:cs typeface="Times New Roman" pitchFamily="18" charset="0"/>
              </a:rPr>
              <a:t>perte</a:t>
            </a:r>
            <a:endParaRPr lang="en-AU" sz="2200" dirty="0" smtClean="0">
              <a:solidFill>
                <a:srgbClr val="00B05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p:txBody>
          <a:bodyPr/>
          <a:lstStyle/>
          <a:p>
            <a:pPr>
              <a:defRPr/>
            </a:pPr>
            <a:fld id="{7FE97A87-7F8E-4A4D-8B4E-D116175FFE69}" type="datetime1">
              <a:rPr lang="fr-FR"/>
              <a:pPr>
                <a:defRPr/>
              </a:pPr>
              <a:t>27/04/2020</a:t>
            </a:fld>
            <a:endParaRPr lang="fr-FR"/>
          </a:p>
        </p:txBody>
      </p:sp>
      <p:sp>
        <p:nvSpPr>
          <p:cNvPr id="6" name="Espace réservé du numéro de diapositive 5"/>
          <p:cNvSpPr>
            <a:spLocks noGrp="1"/>
          </p:cNvSpPr>
          <p:nvPr>
            <p:ph type="sldNum" sz="quarter" idx="12"/>
          </p:nvPr>
        </p:nvSpPr>
        <p:spPr/>
        <p:txBody>
          <a:bodyPr/>
          <a:lstStyle/>
          <a:p>
            <a:pPr>
              <a:defRPr/>
            </a:pPr>
            <a:fld id="{99678397-5CA7-452A-878D-6436AFF50370}" type="slidenum">
              <a:rPr lang="fr-FR"/>
              <a:pPr>
                <a:defRPr/>
              </a:pPr>
              <a:t>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normAutofit/>
          </a:bodyPr>
          <a:lstStyle/>
          <a:p>
            <a:r>
              <a:rPr lang="en-US" sz="3000" dirty="0" err="1" smtClean="0">
                <a:solidFill>
                  <a:srgbClr val="FF0000"/>
                </a:solidFill>
              </a:rPr>
              <a:t>Transformée</a:t>
            </a:r>
            <a:r>
              <a:rPr lang="en-US" sz="3000" dirty="0" smtClean="0">
                <a:solidFill>
                  <a:srgbClr val="FF0000"/>
                </a:solidFill>
              </a:rPr>
              <a:t> de Fourier 1D: TF 1D</a:t>
            </a:r>
            <a:endParaRPr lang="en-US" sz="3000" dirty="0">
              <a:solidFill>
                <a:srgbClr val="FF0000"/>
              </a:solidFill>
            </a:endParaRPr>
          </a:p>
        </p:txBody>
      </p:sp>
      <p:sp>
        <p:nvSpPr>
          <p:cNvPr id="251910" name="Rectangle 6" descr="dft8_1dim_cont"/>
          <p:cNvSpPr>
            <a:spLocks noChangeArrowheads="1"/>
          </p:cNvSpPr>
          <p:nvPr/>
        </p:nvSpPr>
        <p:spPr bwMode="auto">
          <a:xfrm>
            <a:off x="6781800" y="2743200"/>
            <a:ext cx="2057400" cy="4114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51911" name="Rectangle 7" descr="dft8_1dre_cont"/>
          <p:cNvSpPr>
            <a:spLocks noChangeArrowheads="1"/>
          </p:cNvSpPr>
          <p:nvPr/>
        </p:nvSpPr>
        <p:spPr bwMode="auto">
          <a:xfrm>
            <a:off x="5029200"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51912" name="Text Box 8"/>
          <p:cNvSpPr txBox="1">
            <a:spLocks noChangeArrowheads="1"/>
          </p:cNvSpPr>
          <p:nvPr/>
        </p:nvSpPr>
        <p:spPr bwMode="auto">
          <a:xfrm>
            <a:off x="5334000" y="2590800"/>
            <a:ext cx="1447800" cy="366713"/>
          </a:xfrm>
          <a:prstGeom prst="rect">
            <a:avLst/>
          </a:prstGeom>
          <a:noFill/>
          <a:ln w="9525">
            <a:noFill/>
            <a:miter lim="800000"/>
            <a:headEnd/>
            <a:tailEnd/>
          </a:ln>
          <a:effectLst/>
        </p:spPr>
        <p:txBody>
          <a:bodyPr>
            <a:spAutoFit/>
          </a:bodyPr>
          <a:lstStyle/>
          <a:p>
            <a:r>
              <a:rPr lang="en-US">
                <a:solidFill>
                  <a:schemeClr val="folHlink"/>
                </a:solidFill>
              </a:rPr>
              <a:t>real(g(</a:t>
            </a:r>
            <a:r>
              <a:rPr lang="en-US">
                <a:solidFill>
                  <a:schemeClr val="folHlink"/>
                </a:solidFill>
                <a:latin typeface="Symbol" pitchFamily="18" charset="2"/>
                <a:sym typeface="Symbol" pitchFamily="18" charset="2"/>
              </a:rPr>
              <a:t></a:t>
            </a:r>
            <a:r>
              <a:rPr lang="en-US">
                <a:solidFill>
                  <a:schemeClr val="folHlink"/>
                </a:solidFill>
              </a:rPr>
              <a:t>x))</a:t>
            </a:r>
          </a:p>
        </p:txBody>
      </p:sp>
      <p:sp>
        <p:nvSpPr>
          <p:cNvPr id="251913" name="Text Box 9"/>
          <p:cNvSpPr txBox="1">
            <a:spLocks noChangeArrowheads="1"/>
          </p:cNvSpPr>
          <p:nvPr/>
        </p:nvSpPr>
        <p:spPr bwMode="auto">
          <a:xfrm>
            <a:off x="6934200" y="2590800"/>
            <a:ext cx="1524000" cy="366713"/>
          </a:xfrm>
          <a:prstGeom prst="rect">
            <a:avLst/>
          </a:prstGeom>
          <a:noFill/>
          <a:ln w="9525">
            <a:noFill/>
            <a:miter lim="800000"/>
            <a:headEnd/>
            <a:tailEnd/>
          </a:ln>
          <a:effectLst/>
        </p:spPr>
        <p:txBody>
          <a:bodyPr>
            <a:spAutoFit/>
          </a:bodyPr>
          <a:lstStyle/>
          <a:p>
            <a:r>
              <a:rPr lang="en-US">
                <a:solidFill>
                  <a:schemeClr val="hlink"/>
                </a:solidFill>
              </a:rPr>
              <a:t>imag(g(</a:t>
            </a:r>
            <a:r>
              <a:rPr lang="en-US">
                <a:solidFill>
                  <a:schemeClr val="hlink"/>
                </a:solidFill>
                <a:sym typeface="Symbol" pitchFamily="18" charset="2"/>
              </a:rPr>
              <a:t></a:t>
            </a:r>
            <a:r>
              <a:rPr lang="en-US">
                <a:solidFill>
                  <a:schemeClr val="hlink"/>
                </a:solidFill>
              </a:rPr>
              <a:t>x))</a:t>
            </a:r>
          </a:p>
        </p:txBody>
      </p:sp>
      <p:sp>
        <p:nvSpPr>
          <p:cNvPr id="251914" name="Rectangle 10"/>
          <p:cNvSpPr>
            <a:spLocks noChangeArrowheads="1"/>
          </p:cNvSpPr>
          <p:nvPr/>
        </p:nvSpPr>
        <p:spPr bwMode="auto">
          <a:xfrm>
            <a:off x="0" y="2066940"/>
            <a:ext cx="5257800" cy="3505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folHlink"/>
              </a:buClr>
              <a:buSzPct val="60000"/>
              <a:buFont typeface="Wingdings" pitchFamily="2" charset="2"/>
              <a:buChar char="n"/>
            </a:pPr>
            <a:r>
              <a:rPr lang="en-US" sz="2200" b="1" u="sng" dirty="0" smtClean="0">
                <a:solidFill>
                  <a:srgbClr val="FF0000"/>
                </a:solidFill>
                <a:latin typeface="Times New Roman" pitchFamily="18" charset="0"/>
                <a:cs typeface="Times New Roman" pitchFamily="18" charset="0"/>
              </a:rPr>
              <a:t>TF 1D : Continue </a:t>
            </a:r>
            <a:endParaRPr lang="en-US" sz="2200" b="1" u="sng" dirty="0">
              <a:solidFill>
                <a:srgbClr val="FF0000"/>
              </a:solidFill>
              <a:latin typeface="Times New Roman" pitchFamily="18" charset="0"/>
              <a:cs typeface="Times New Roman" pitchFamily="18" charset="0"/>
            </a:endParaRPr>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smtClean="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smtClean="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r>
              <a:rPr lang="en-US" sz="2200" b="1" u="sng" dirty="0" smtClean="0">
                <a:solidFill>
                  <a:srgbClr val="FF0000"/>
                </a:solidFill>
                <a:latin typeface="Times New Roman" pitchFamily="18" charset="0"/>
                <a:cs typeface="Times New Roman" pitchFamily="18" charset="0"/>
              </a:rPr>
              <a:t>TFD 1D de </a:t>
            </a:r>
            <a:r>
              <a:rPr lang="en-US" sz="2200" b="1" u="sng" dirty="0" err="1" smtClean="0">
                <a:solidFill>
                  <a:srgbClr val="FF0000"/>
                </a:solidFill>
                <a:latin typeface="Times New Roman" pitchFamily="18" charset="0"/>
                <a:cs typeface="Times New Roman" pitchFamily="18" charset="0"/>
              </a:rPr>
              <a:t>longueur</a:t>
            </a:r>
            <a:r>
              <a:rPr lang="en-US" sz="2200" b="1" u="sng" dirty="0" smtClean="0">
                <a:solidFill>
                  <a:srgbClr val="FF0000"/>
                </a:solidFill>
                <a:latin typeface="Times New Roman" pitchFamily="18" charset="0"/>
                <a:cs typeface="Times New Roman" pitchFamily="18" charset="0"/>
              </a:rPr>
              <a:t> N : </a:t>
            </a:r>
            <a:r>
              <a:rPr lang="en-US" sz="2200" b="1" u="sng" dirty="0" err="1" smtClean="0">
                <a:solidFill>
                  <a:srgbClr val="FF0000"/>
                </a:solidFill>
                <a:latin typeface="Times New Roman" pitchFamily="18" charset="0"/>
                <a:cs typeface="Times New Roman" pitchFamily="18" charset="0"/>
              </a:rPr>
              <a:t>Discrète</a:t>
            </a:r>
            <a:endParaRPr lang="en-US" sz="2200" b="1" u="sng" dirty="0">
              <a:solidFill>
                <a:srgbClr val="FF0000"/>
              </a:solidFill>
              <a:latin typeface="Times New Roman" pitchFamily="18" charset="0"/>
              <a:cs typeface="Times New Roman" pitchFamily="18" charset="0"/>
            </a:endParaRPr>
          </a:p>
        </p:txBody>
      </p:sp>
      <p:sp>
        <p:nvSpPr>
          <p:cNvPr id="251915" name="Text Box 11"/>
          <p:cNvSpPr txBox="1">
            <a:spLocks noChangeArrowheads="1"/>
          </p:cNvSpPr>
          <p:nvPr/>
        </p:nvSpPr>
        <p:spPr bwMode="auto">
          <a:xfrm>
            <a:off x="6553200" y="6324600"/>
            <a:ext cx="457200" cy="366713"/>
          </a:xfrm>
          <a:prstGeom prst="rect">
            <a:avLst/>
          </a:prstGeom>
          <a:noFill/>
          <a:ln w="9525">
            <a:noFill/>
            <a:miter lim="800000"/>
            <a:headEnd/>
            <a:tailEnd/>
          </a:ln>
          <a:effectLst/>
        </p:spPr>
        <p:txBody>
          <a:bodyPr>
            <a:spAutoFit/>
          </a:bodyPr>
          <a:lstStyle/>
          <a:p>
            <a:r>
              <a:rPr lang="en-US"/>
              <a:t>x</a:t>
            </a:r>
          </a:p>
        </p:txBody>
      </p:sp>
      <p:sp>
        <p:nvSpPr>
          <p:cNvPr id="251916" name="Text Box 12"/>
          <p:cNvSpPr txBox="1">
            <a:spLocks noChangeArrowheads="1"/>
          </p:cNvSpPr>
          <p:nvPr/>
        </p:nvSpPr>
        <p:spPr bwMode="auto">
          <a:xfrm>
            <a:off x="4648200" y="3124200"/>
            <a:ext cx="838200" cy="366713"/>
          </a:xfrm>
          <a:prstGeom prst="rect">
            <a:avLst/>
          </a:prstGeom>
          <a:noFill/>
          <a:ln w="9525">
            <a:noFill/>
            <a:miter lim="800000"/>
            <a:headEnd/>
            <a:tailEnd/>
          </a:ln>
          <a:effectLst/>
        </p:spPr>
        <p:txBody>
          <a:bodyPr>
            <a:spAutoFit/>
          </a:bodyPr>
          <a:lstStyle/>
          <a:p>
            <a:r>
              <a:rPr lang="en-US">
                <a:sym typeface="Symbol" pitchFamily="18" charset="2"/>
              </a:rPr>
              <a:t></a:t>
            </a:r>
            <a:r>
              <a:rPr lang="en-US"/>
              <a:t> </a:t>
            </a:r>
            <a:r>
              <a:rPr lang="en-US" sz="1600"/>
              <a:t>=0</a:t>
            </a:r>
          </a:p>
        </p:txBody>
      </p:sp>
      <p:sp>
        <p:nvSpPr>
          <p:cNvPr id="251917" name="Text Box 13"/>
          <p:cNvSpPr txBox="1">
            <a:spLocks noChangeArrowheads="1"/>
          </p:cNvSpPr>
          <p:nvPr/>
        </p:nvSpPr>
        <p:spPr bwMode="auto">
          <a:xfrm>
            <a:off x="4572000" y="5867400"/>
            <a:ext cx="838200" cy="366713"/>
          </a:xfrm>
          <a:prstGeom prst="rect">
            <a:avLst/>
          </a:prstGeom>
          <a:noFill/>
          <a:ln w="9525">
            <a:noFill/>
            <a:miter lim="800000"/>
            <a:headEnd/>
            <a:tailEnd/>
          </a:ln>
          <a:effectLst/>
        </p:spPr>
        <p:txBody>
          <a:bodyPr>
            <a:spAutoFit/>
          </a:bodyPr>
          <a:lstStyle/>
          <a:p>
            <a:r>
              <a:rPr lang="en-US">
                <a:sym typeface="Symbol" pitchFamily="18" charset="2"/>
              </a:rPr>
              <a:t></a:t>
            </a:r>
            <a:r>
              <a:rPr lang="en-US"/>
              <a:t> </a:t>
            </a:r>
            <a:r>
              <a:rPr lang="en-US" sz="1600"/>
              <a:t>=7</a:t>
            </a:r>
          </a:p>
        </p:txBody>
      </p:sp>
      <p:sp>
        <p:nvSpPr>
          <p:cNvPr id="251918" name="Text Box 14"/>
          <p:cNvSpPr txBox="1">
            <a:spLocks noChangeArrowheads="1"/>
          </p:cNvSpPr>
          <p:nvPr/>
        </p:nvSpPr>
        <p:spPr bwMode="auto">
          <a:xfrm>
            <a:off x="8458200" y="6324600"/>
            <a:ext cx="457200" cy="366713"/>
          </a:xfrm>
          <a:prstGeom prst="rect">
            <a:avLst/>
          </a:prstGeom>
          <a:noFill/>
          <a:ln w="9525">
            <a:noFill/>
            <a:miter lim="800000"/>
            <a:headEnd/>
            <a:tailEnd/>
          </a:ln>
          <a:effectLst/>
        </p:spPr>
        <p:txBody>
          <a:bodyPr>
            <a:spAutoFit/>
          </a:bodyPr>
          <a:lstStyle/>
          <a:p>
            <a:r>
              <a:rPr lang="en-US"/>
              <a:t>x</a:t>
            </a:r>
          </a:p>
        </p:txBody>
      </p:sp>
      <p:graphicFrame>
        <p:nvGraphicFramePr>
          <p:cNvPr id="324609" name="Object 1"/>
          <p:cNvGraphicFramePr>
            <a:graphicFrameLocks noChangeAspect="1"/>
          </p:cNvGraphicFramePr>
          <p:nvPr/>
        </p:nvGraphicFramePr>
        <p:xfrm>
          <a:off x="785812" y="4929202"/>
          <a:ext cx="3350863" cy="785814"/>
        </p:xfrm>
        <a:graphic>
          <a:graphicData uri="http://schemas.openxmlformats.org/presentationml/2006/ole">
            <p:oleObj spid="_x0000_s324609" name="Équation" r:id="rId6" imgW="1841400" imgH="431640" progId="Equation.3">
              <p:embed/>
            </p:oleObj>
          </a:graphicData>
        </a:graphic>
      </p:graphicFrame>
      <p:graphicFrame>
        <p:nvGraphicFramePr>
          <p:cNvPr id="324610" name="Object 2"/>
          <p:cNvGraphicFramePr>
            <a:graphicFrameLocks noChangeAspect="1"/>
          </p:cNvGraphicFramePr>
          <p:nvPr/>
        </p:nvGraphicFramePr>
        <p:xfrm>
          <a:off x="1500187" y="5715019"/>
          <a:ext cx="2009777" cy="428625"/>
        </p:xfrm>
        <a:graphic>
          <a:graphicData uri="http://schemas.openxmlformats.org/presentationml/2006/ole">
            <p:oleObj spid="_x0000_s324610" name="Équation" r:id="rId7" imgW="952200" imgH="203040" progId="Equation.3">
              <p:embed/>
            </p:oleObj>
          </a:graphicData>
        </a:graphic>
      </p:graphicFrame>
      <p:sp>
        <p:nvSpPr>
          <p:cNvPr id="17" name="ZoneTexte 16"/>
          <p:cNvSpPr txBox="1"/>
          <p:nvPr/>
        </p:nvSpPr>
        <p:spPr>
          <a:xfrm>
            <a:off x="0" y="6140255"/>
            <a:ext cx="4643470" cy="707886"/>
          </a:xfrm>
          <a:prstGeom prst="rect">
            <a:avLst/>
          </a:prstGeom>
          <a:noFill/>
        </p:spPr>
        <p:txBody>
          <a:bodyPr wrap="square" rtlCol="0">
            <a:spAutoFit/>
          </a:bodyPr>
          <a:lstStyle/>
          <a:p>
            <a:r>
              <a:rPr lang="fr-FR" sz="2000" b="1" i="1" dirty="0" smtClean="0">
                <a:solidFill>
                  <a:srgbClr val="00B050"/>
                </a:solidFill>
                <a:latin typeface="Times New Roman" pitchFamily="18" charset="0"/>
                <a:cs typeface="Times New Roman" pitchFamily="18" charset="0"/>
              </a:rPr>
              <a:t>x :  indice discret du domaine direct</a:t>
            </a:r>
          </a:p>
          <a:p>
            <a:r>
              <a:rPr lang="fr-FR" sz="2000" b="1" i="1" dirty="0" smtClean="0">
                <a:solidFill>
                  <a:srgbClr val="00B050"/>
                </a:solidFill>
                <a:latin typeface="Times New Roman" pitchFamily="18" charset="0"/>
                <a:cs typeface="Times New Roman" pitchFamily="18" charset="0"/>
              </a:rPr>
              <a:t>u : indice discret du domaine transformé</a:t>
            </a:r>
            <a:r>
              <a:rPr lang="fr-FR" sz="2000" dirty="0" smtClean="0">
                <a:solidFill>
                  <a:srgbClr val="00B050"/>
                </a:solidFill>
                <a:latin typeface="Times New Roman" pitchFamily="18" charset="0"/>
                <a:cs typeface="Times New Roman" pitchFamily="18" charset="0"/>
              </a:rPr>
              <a:t> </a:t>
            </a:r>
            <a:endParaRPr lang="fr-FR" sz="2000" dirty="0">
              <a:solidFill>
                <a:srgbClr val="00B050"/>
              </a:solidFill>
              <a:latin typeface="Times New Roman" pitchFamily="18" charset="0"/>
              <a:cs typeface="Times New Roman" pitchFamily="18" charset="0"/>
            </a:endParaRPr>
          </a:p>
        </p:txBody>
      </p:sp>
      <p:graphicFrame>
        <p:nvGraphicFramePr>
          <p:cNvPr id="18" name="Objet 17"/>
          <p:cNvGraphicFramePr>
            <a:graphicFrameLocks noChangeAspect="1"/>
          </p:cNvGraphicFramePr>
          <p:nvPr/>
        </p:nvGraphicFramePr>
        <p:xfrm>
          <a:off x="785786" y="2571743"/>
          <a:ext cx="2928958" cy="827263"/>
        </p:xfrm>
        <a:graphic>
          <a:graphicData uri="http://schemas.openxmlformats.org/presentationml/2006/ole">
            <p:oleObj spid="_x0000_s324611" name="Équation" r:id="rId8" imgW="1663560" imgH="469800" progId="Equation.3">
              <p:embed/>
            </p:oleObj>
          </a:graphicData>
        </a:graphic>
      </p:graphicFrame>
      <p:sp>
        <p:nvSpPr>
          <p:cNvPr id="19" name="ZoneTexte 18"/>
          <p:cNvSpPr txBox="1"/>
          <p:nvPr/>
        </p:nvSpPr>
        <p:spPr>
          <a:xfrm>
            <a:off x="0" y="3357562"/>
            <a:ext cx="5000628" cy="707886"/>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x :  variable continue du domaine direct</a:t>
            </a:r>
          </a:p>
          <a:p>
            <a:r>
              <a:rPr lang="fr-FR" sz="2000" b="1" i="1" dirty="0" smtClean="0">
                <a:solidFill>
                  <a:srgbClr val="0070C0"/>
                </a:solidFill>
                <a:latin typeface="Times New Roman" pitchFamily="18" charset="0"/>
                <a:cs typeface="Times New Roman" pitchFamily="18" charset="0"/>
              </a:rPr>
              <a:t>u : variable continue du domaine transformé</a:t>
            </a:r>
            <a:r>
              <a:rPr lang="fr-FR" sz="2000" dirty="0" smtClean="0">
                <a:solidFill>
                  <a:srgbClr val="0070C0"/>
                </a:solidFill>
                <a:latin typeface="Times New Roman" pitchFamily="18" charset="0"/>
                <a:cs typeface="Times New Roman" pitchFamily="18" charset="0"/>
              </a:rPr>
              <a:t> </a:t>
            </a:r>
            <a:endParaRPr lang="fr-FR"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8" name="Rectangle 118" descr="dft8_1dim_disc"/>
          <p:cNvSpPr>
            <a:spLocks noChangeArrowheads="1"/>
          </p:cNvSpPr>
          <p:nvPr/>
        </p:nvSpPr>
        <p:spPr bwMode="auto">
          <a:xfrm>
            <a:off x="6781800" y="2743200"/>
            <a:ext cx="2057400" cy="4114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45879" name="Rectangle 119" descr="dft8_1dre_disc"/>
          <p:cNvSpPr>
            <a:spLocks noChangeArrowheads="1"/>
          </p:cNvSpPr>
          <p:nvPr/>
        </p:nvSpPr>
        <p:spPr bwMode="auto">
          <a:xfrm>
            <a:off x="5029200"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45867" name="Text Box 107"/>
          <p:cNvSpPr txBox="1">
            <a:spLocks noChangeArrowheads="1"/>
          </p:cNvSpPr>
          <p:nvPr/>
        </p:nvSpPr>
        <p:spPr bwMode="auto">
          <a:xfrm>
            <a:off x="71406" y="4782933"/>
            <a:ext cx="4572032" cy="646331"/>
          </a:xfrm>
          <a:prstGeom prst="rect">
            <a:avLst/>
          </a:prstGeom>
          <a:noFill/>
          <a:ln w="9525">
            <a:noFill/>
            <a:miter lim="800000"/>
            <a:headEnd/>
            <a:tailEnd/>
          </a:ln>
          <a:effectLst/>
        </p:spPr>
        <p:txBody>
          <a:bodyPr wrap="square">
            <a:spAutoFit/>
          </a:bodyPr>
          <a:lstStyle/>
          <a:p>
            <a:pPr algn="just"/>
            <a:r>
              <a:rPr lang="en-US" i="1" dirty="0" smtClean="0">
                <a:solidFill>
                  <a:srgbClr val="7030A0"/>
                </a:solidFill>
              </a:rPr>
              <a:t>Base de </a:t>
            </a:r>
            <a:r>
              <a:rPr lang="en-US" i="1" dirty="0" err="1" smtClean="0">
                <a:solidFill>
                  <a:srgbClr val="7030A0"/>
                </a:solidFill>
              </a:rPr>
              <a:t>fonctions</a:t>
            </a:r>
            <a:r>
              <a:rPr lang="en-US" i="1" dirty="0" smtClean="0">
                <a:solidFill>
                  <a:srgbClr val="7030A0"/>
                </a:solidFill>
              </a:rPr>
              <a:t>  </a:t>
            </a:r>
            <a:r>
              <a:rPr lang="en-US" i="1" dirty="0" err="1" smtClean="0">
                <a:solidFill>
                  <a:srgbClr val="7030A0"/>
                </a:solidFill>
              </a:rPr>
              <a:t>ou</a:t>
            </a:r>
            <a:r>
              <a:rPr lang="en-US" i="1" dirty="0" smtClean="0">
                <a:solidFill>
                  <a:srgbClr val="7030A0"/>
                </a:solidFill>
              </a:rPr>
              <a:t> </a:t>
            </a:r>
            <a:r>
              <a:rPr lang="en-US" i="1" dirty="0" err="1" smtClean="0">
                <a:solidFill>
                  <a:srgbClr val="7030A0"/>
                </a:solidFill>
              </a:rPr>
              <a:t>noyau</a:t>
            </a:r>
            <a:r>
              <a:rPr lang="en-US" i="1" dirty="0" smtClean="0">
                <a:solidFill>
                  <a:srgbClr val="7030A0"/>
                </a:solidFill>
              </a:rPr>
              <a:t> de la transformations: </a:t>
            </a:r>
            <a:r>
              <a:rPr lang="en-US" i="1" dirty="0" err="1" smtClean="0">
                <a:solidFill>
                  <a:srgbClr val="7030A0"/>
                </a:solidFill>
              </a:rPr>
              <a:t>Exponentielles</a:t>
            </a:r>
            <a:r>
              <a:rPr lang="en-US" i="1" dirty="0" smtClean="0">
                <a:solidFill>
                  <a:srgbClr val="7030A0"/>
                </a:solidFill>
              </a:rPr>
              <a:t> Complexes</a:t>
            </a:r>
            <a:endParaRPr lang="en-US" i="1" dirty="0">
              <a:solidFill>
                <a:srgbClr val="7030A0"/>
              </a:solidFill>
            </a:endParaRPr>
          </a:p>
        </p:txBody>
      </p:sp>
      <p:sp>
        <p:nvSpPr>
          <p:cNvPr id="245870" name="Text Box 110"/>
          <p:cNvSpPr txBox="1">
            <a:spLocks noChangeArrowheads="1"/>
          </p:cNvSpPr>
          <p:nvPr/>
        </p:nvSpPr>
        <p:spPr bwMode="auto">
          <a:xfrm>
            <a:off x="6705600" y="6324600"/>
            <a:ext cx="457200" cy="366713"/>
          </a:xfrm>
          <a:prstGeom prst="rect">
            <a:avLst/>
          </a:prstGeom>
          <a:noFill/>
          <a:ln w="9525">
            <a:noFill/>
            <a:miter lim="800000"/>
            <a:headEnd/>
            <a:tailEnd/>
          </a:ln>
          <a:effectLst/>
        </p:spPr>
        <p:txBody>
          <a:bodyPr>
            <a:spAutoFit/>
          </a:bodyPr>
          <a:lstStyle/>
          <a:p>
            <a:r>
              <a:rPr lang="en-US"/>
              <a:t>n</a:t>
            </a:r>
          </a:p>
        </p:txBody>
      </p:sp>
      <p:sp>
        <p:nvSpPr>
          <p:cNvPr id="245871" name="Text Box 111"/>
          <p:cNvSpPr txBox="1">
            <a:spLocks noChangeArrowheads="1"/>
          </p:cNvSpPr>
          <p:nvPr/>
        </p:nvSpPr>
        <p:spPr bwMode="auto">
          <a:xfrm>
            <a:off x="4724400" y="3124200"/>
            <a:ext cx="609600" cy="336550"/>
          </a:xfrm>
          <a:prstGeom prst="rect">
            <a:avLst/>
          </a:prstGeom>
          <a:noFill/>
          <a:ln w="9525">
            <a:noFill/>
            <a:miter lim="800000"/>
            <a:headEnd/>
            <a:tailEnd/>
          </a:ln>
          <a:effectLst/>
        </p:spPr>
        <p:txBody>
          <a:bodyPr>
            <a:spAutoFit/>
          </a:bodyPr>
          <a:lstStyle/>
          <a:p>
            <a:r>
              <a:rPr lang="en-US" sz="1600"/>
              <a:t>u=0</a:t>
            </a:r>
          </a:p>
        </p:txBody>
      </p:sp>
      <p:sp>
        <p:nvSpPr>
          <p:cNvPr id="245872" name="Text Box 112"/>
          <p:cNvSpPr txBox="1">
            <a:spLocks noChangeArrowheads="1"/>
          </p:cNvSpPr>
          <p:nvPr/>
        </p:nvSpPr>
        <p:spPr bwMode="auto">
          <a:xfrm>
            <a:off x="4648200" y="5867400"/>
            <a:ext cx="609600" cy="336550"/>
          </a:xfrm>
          <a:prstGeom prst="rect">
            <a:avLst/>
          </a:prstGeom>
          <a:noFill/>
          <a:ln w="9525">
            <a:noFill/>
            <a:miter lim="800000"/>
            <a:headEnd/>
            <a:tailEnd/>
          </a:ln>
          <a:effectLst/>
        </p:spPr>
        <p:txBody>
          <a:bodyPr>
            <a:spAutoFit/>
          </a:bodyPr>
          <a:lstStyle/>
          <a:p>
            <a:r>
              <a:rPr lang="en-US" sz="1600"/>
              <a:t>u=7</a:t>
            </a:r>
          </a:p>
        </p:txBody>
      </p:sp>
      <p:sp>
        <p:nvSpPr>
          <p:cNvPr id="245880" name="Text Box 120"/>
          <p:cNvSpPr txBox="1">
            <a:spLocks noChangeArrowheads="1"/>
          </p:cNvSpPr>
          <p:nvPr/>
        </p:nvSpPr>
        <p:spPr bwMode="auto">
          <a:xfrm>
            <a:off x="5334000" y="2590800"/>
            <a:ext cx="1219200" cy="366713"/>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45881" name="Text Box 121"/>
          <p:cNvSpPr txBox="1">
            <a:spLocks noChangeArrowheads="1"/>
          </p:cNvSpPr>
          <p:nvPr/>
        </p:nvSpPr>
        <p:spPr bwMode="auto">
          <a:xfrm>
            <a:off x="7239000" y="2590800"/>
            <a:ext cx="1219200" cy="366713"/>
          </a:xfrm>
          <a:prstGeom prst="rect">
            <a:avLst/>
          </a:prstGeom>
          <a:noFill/>
          <a:ln w="9525">
            <a:noFill/>
            <a:miter lim="800000"/>
            <a:headEnd/>
            <a:tailEnd/>
          </a:ln>
          <a:effectLst/>
        </p:spPr>
        <p:txBody>
          <a:bodyPr>
            <a:spAutoFit/>
          </a:bodyPr>
          <a:lstStyle/>
          <a:p>
            <a:r>
              <a:rPr lang="en-US">
                <a:solidFill>
                  <a:schemeClr val="hlink"/>
                </a:solidFill>
              </a:rPr>
              <a:t>imag(A)</a:t>
            </a:r>
          </a:p>
        </p:txBody>
      </p:sp>
      <p:sp>
        <p:nvSpPr>
          <p:cNvPr id="245884" name="Text Box 124"/>
          <p:cNvSpPr txBox="1">
            <a:spLocks noChangeArrowheads="1"/>
          </p:cNvSpPr>
          <p:nvPr/>
        </p:nvSpPr>
        <p:spPr bwMode="auto">
          <a:xfrm>
            <a:off x="8458200" y="6324600"/>
            <a:ext cx="457200" cy="366713"/>
          </a:xfrm>
          <a:prstGeom prst="rect">
            <a:avLst/>
          </a:prstGeom>
          <a:noFill/>
          <a:ln w="9525">
            <a:noFill/>
            <a:miter lim="800000"/>
            <a:headEnd/>
            <a:tailEnd/>
          </a:ln>
          <a:effectLst/>
        </p:spPr>
        <p:txBody>
          <a:bodyPr>
            <a:spAutoFit/>
          </a:bodyPr>
          <a:lstStyle/>
          <a:p>
            <a:r>
              <a:rPr lang="en-US"/>
              <a:t>n</a:t>
            </a:r>
          </a:p>
        </p:txBody>
      </p:sp>
      <p:sp>
        <p:nvSpPr>
          <p:cNvPr id="19" name="Rectangle 2"/>
          <p:cNvSpPr>
            <a:spLocks noGrp="1" noChangeArrowheads="1"/>
          </p:cNvSpPr>
          <p:nvPr>
            <p:ph type="title"/>
          </p:nvPr>
        </p:nvSpPr>
        <p:spPr>
          <a:xfrm>
            <a:off x="457200" y="274638"/>
            <a:ext cx="8229600" cy="1143000"/>
          </a:xfrm>
        </p:spPr>
        <p:txBody>
          <a:bodyPr>
            <a:normAutofit/>
          </a:bodyPr>
          <a:lstStyle/>
          <a:p>
            <a:r>
              <a:rPr lang="en-US" sz="3000" dirty="0" err="1" smtClean="0">
                <a:solidFill>
                  <a:srgbClr val="FF0000"/>
                </a:solidFill>
              </a:rPr>
              <a:t>Transformée</a:t>
            </a:r>
            <a:r>
              <a:rPr lang="en-US" sz="3000" dirty="0" smtClean="0">
                <a:solidFill>
                  <a:srgbClr val="FF0000"/>
                </a:solidFill>
              </a:rPr>
              <a:t> de Fourier 1D: TF 1D</a:t>
            </a:r>
            <a:endParaRPr lang="en-US" sz="3000" dirty="0">
              <a:solidFill>
                <a:srgbClr val="FF0000"/>
              </a:solidFill>
            </a:endParaRPr>
          </a:p>
        </p:txBody>
      </p:sp>
      <p:sp>
        <p:nvSpPr>
          <p:cNvPr id="21" name="Text Box 52"/>
          <p:cNvSpPr txBox="1">
            <a:spLocks noChangeArrowheads="1"/>
          </p:cNvSpPr>
          <p:nvPr/>
        </p:nvSpPr>
        <p:spPr bwMode="auto">
          <a:xfrm>
            <a:off x="71406" y="1283601"/>
            <a:ext cx="5119694" cy="400110"/>
          </a:xfrm>
          <a:prstGeom prst="rect">
            <a:avLst/>
          </a:prstGeom>
          <a:noFill/>
          <a:ln w="9525">
            <a:noFill/>
            <a:miter lim="800000"/>
            <a:headEnd/>
            <a:tailEnd/>
          </a:ln>
          <a:effectLst/>
        </p:spPr>
        <p:txBody>
          <a:bodyPr wrap="square">
            <a:spAutoFit/>
          </a:bodyPr>
          <a:lstStyle/>
          <a:p>
            <a:r>
              <a:rPr lang="en-US" sz="2000" b="1" u="sng" dirty="0" err="1" smtClean="0">
                <a:solidFill>
                  <a:srgbClr val="3317A9"/>
                </a:solidFill>
                <a:latin typeface="Times New Roman" pitchFamily="18" charset="0"/>
                <a:cs typeface="Times New Roman" pitchFamily="18" charset="0"/>
              </a:rPr>
              <a:t>Transformée</a:t>
            </a:r>
            <a:r>
              <a:rPr lang="en-US" sz="2000" b="1" u="sng" dirty="0" smtClean="0">
                <a:solidFill>
                  <a:srgbClr val="3317A9"/>
                </a:solidFill>
                <a:latin typeface="Times New Roman" pitchFamily="18" charset="0"/>
                <a:cs typeface="Times New Roman" pitchFamily="18" charset="0"/>
              </a:rPr>
              <a:t> de Fourier </a:t>
            </a:r>
            <a:r>
              <a:rPr lang="en-US" sz="2000" b="1" u="sng" dirty="0" err="1" smtClean="0">
                <a:solidFill>
                  <a:srgbClr val="3317A9"/>
                </a:solidFill>
                <a:latin typeface="Times New Roman" pitchFamily="18" charset="0"/>
                <a:cs typeface="Times New Roman" pitchFamily="18" charset="0"/>
              </a:rPr>
              <a:t>Discrète</a:t>
            </a:r>
            <a:r>
              <a:rPr lang="en-US" sz="2000" b="1" u="sng" dirty="0" smtClean="0">
                <a:solidFill>
                  <a:srgbClr val="3317A9"/>
                </a:solidFill>
                <a:latin typeface="Times New Roman" pitchFamily="18" charset="0"/>
                <a:cs typeface="Times New Roman" pitchFamily="18" charset="0"/>
              </a:rPr>
              <a:t> </a:t>
            </a:r>
            <a:r>
              <a:rPr lang="en-US" sz="2000" b="1" u="sng" dirty="0" err="1" smtClean="0">
                <a:solidFill>
                  <a:srgbClr val="3317A9"/>
                </a:solidFill>
                <a:latin typeface="Times New Roman" pitchFamily="18" charset="0"/>
                <a:cs typeface="Times New Roman" pitchFamily="18" charset="0"/>
              </a:rPr>
              <a:t>Directe</a:t>
            </a:r>
            <a:endParaRPr lang="en-US" sz="2000" b="1" u="sng" dirty="0">
              <a:solidFill>
                <a:srgbClr val="3317A9"/>
              </a:solidFill>
              <a:latin typeface="Times New Roman" pitchFamily="18" charset="0"/>
              <a:cs typeface="Times New Roman" pitchFamily="18" charset="0"/>
            </a:endParaRPr>
          </a:p>
        </p:txBody>
      </p:sp>
      <p:sp>
        <p:nvSpPr>
          <p:cNvPr id="22" name="Text Box 52"/>
          <p:cNvSpPr txBox="1">
            <a:spLocks noChangeArrowheads="1"/>
          </p:cNvSpPr>
          <p:nvPr/>
        </p:nvSpPr>
        <p:spPr bwMode="auto">
          <a:xfrm>
            <a:off x="71406" y="3000372"/>
            <a:ext cx="4714908" cy="400110"/>
          </a:xfrm>
          <a:prstGeom prst="rect">
            <a:avLst/>
          </a:prstGeom>
          <a:noFill/>
          <a:ln w="9525">
            <a:noFill/>
            <a:miter lim="800000"/>
            <a:headEnd/>
            <a:tailEnd/>
          </a:ln>
          <a:effectLst/>
        </p:spPr>
        <p:txBody>
          <a:bodyPr wrap="square">
            <a:spAutoFit/>
          </a:bodyPr>
          <a:lstStyle/>
          <a:p>
            <a:r>
              <a:rPr lang="en-US" sz="2000" b="1" u="sng" dirty="0" err="1" smtClean="0">
                <a:solidFill>
                  <a:srgbClr val="00B0F0"/>
                </a:solidFill>
                <a:latin typeface="Times New Roman" pitchFamily="18" charset="0"/>
                <a:cs typeface="Times New Roman" pitchFamily="18" charset="0"/>
              </a:rPr>
              <a:t>Transformée</a:t>
            </a:r>
            <a:r>
              <a:rPr lang="en-US" sz="2000" b="1" u="sng" dirty="0" smtClean="0">
                <a:solidFill>
                  <a:srgbClr val="00B0F0"/>
                </a:solidFill>
                <a:latin typeface="Times New Roman" pitchFamily="18" charset="0"/>
                <a:cs typeface="Times New Roman" pitchFamily="18" charset="0"/>
              </a:rPr>
              <a:t> de Fourier </a:t>
            </a:r>
            <a:r>
              <a:rPr lang="en-US" sz="2000" b="1" u="sng" dirty="0" err="1" smtClean="0">
                <a:solidFill>
                  <a:srgbClr val="00B0F0"/>
                </a:solidFill>
                <a:latin typeface="Times New Roman" pitchFamily="18" charset="0"/>
                <a:cs typeface="Times New Roman" pitchFamily="18" charset="0"/>
              </a:rPr>
              <a:t>Discrète</a:t>
            </a:r>
            <a:r>
              <a:rPr lang="en-US" sz="2000" b="1" u="sng" dirty="0" smtClean="0">
                <a:solidFill>
                  <a:srgbClr val="00B0F0"/>
                </a:solidFill>
                <a:latin typeface="Times New Roman" pitchFamily="18" charset="0"/>
                <a:cs typeface="Times New Roman" pitchFamily="18" charset="0"/>
              </a:rPr>
              <a:t> Inverse</a:t>
            </a:r>
            <a:endParaRPr lang="en-US" sz="2000" b="1" u="sng" dirty="0">
              <a:solidFill>
                <a:srgbClr val="00B0F0"/>
              </a:solidFill>
              <a:latin typeface="Times New Roman" pitchFamily="18" charset="0"/>
              <a:cs typeface="Times New Roman" pitchFamily="18" charset="0"/>
            </a:endParaRPr>
          </a:p>
        </p:txBody>
      </p:sp>
      <p:graphicFrame>
        <p:nvGraphicFramePr>
          <p:cNvPr id="23" name="Objet 22"/>
          <p:cNvGraphicFramePr>
            <a:graphicFrameLocks noChangeAspect="1"/>
          </p:cNvGraphicFramePr>
          <p:nvPr/>
        </p:nvGraphicFramePr>
        <p:xfrm>
          <a:off x="785785" y="1857364"/>
          <a:ext cx="2741959" cy="642942"/>
        </p:xfrm>
        <a:graphic>
          <a:graphicData uri="http://schemas.openxmlformats.org/presentationml/2006/ole">
            <p:oleObj spid="_x0000_s322561" name="Équation" r:id="rId6" imgW="1841400" imgH="431640" progId="Equation.3">
              <p:embed/>
            </p:oleObj>
          </a:graphicData>
        </a:graphic>
      </p:graphicFrame>
      <p:graphicFrame>
        <p:nvGraphicFramePr>
          <p:cNvPr id="24" name="Objet 23"/>
          <p:cNvGraphicFramePr>
            <a:graphicFrameLocks noChangeAspect="1"/>
          </p:cNvGraphicFramePr>
          <p:nvPr/>
        </p:nvGraphicFramePr>
        <p:xfrm>
          <a:off x="1500166" y="2500306"/>
          <a:ext cx="1674328" cy="357190"/>
        </p:xfrm>
        <a:graphic>
          <a:graphicData uri="http://schemas.openxmlformats.org/presentationml/2006/ole">
            <p:oleObj spid="_x0000_s322562" name="Équation" r:id="rId7" imgW="952200" imgH="203040" progId="Equation.3">
              <p:embed/>
            </p:oleObj>
          </a:graphicData>
        </a:graphic>
      </p:graphicFrame>
      <p:graphicFrame>
        <p:nvGraphicFramePr>
          <p:cNvPr id="322563" name="Object 3"/>
          <p:cNvGraphicFramePr>
            <a:graphicFrameLocks noChangeAspect="1"/>
          </p:cNvGraphicFramePr>
          <p:nvPr/>
        </p:nvGraphicFramePr>
        <p:xfrm>
          <a:off x="676275" y="3571875"/>
          <a:ext cx="2817813" cy="642938"/>
        </p:xfrm>
        <a:graphic>
          <a:graphicData uri="http://schemas.openxmlformats.org/presentationml/2006/ole">
            <p:oleObj spid="_x0000_s322563" name="Équation" r:id="rId8" imgW="1892160" imgH="431640" progId="Equation.3">
              <p:embed/>
            </p:oleObj>
          </a:graphicData>
        </a:graphic>
      </p:graphicFrame>
      <p:sp>
        <p:nvSpPr>
          <p:cNvPr id="26" name="ZoneTexte 25"/>
          <p:cNvSpPr txBox="1"/>
          <p:nvPr/>
        </p:nvSpPr>
        <p:spPr>
          <a:xfrm>
            <a:off x="3786182" y="1785926"/>
            <a:ext cx="4643470" cy="646331"/>
          </a:xfrm>
          <a:prstGeom prst="rect">
            <a:avLst/>
          </a:prstGeom>
          <a:noFill/>
        </p:spPr>
        <p:txBody>
          <a:bodyPr wrap="square" rtlCol="0">
            <a:spAutoFit/>
          </a:bodyPr>
          <a:lstStyle/>
          <a:p>
            <a:r>
              <a:rPr lang="fr-FR" b="1" i="1" dirty="0" smtClean="0">
                <a:solidFill>
                  <a:srgbClr val="FF0000"/>
                </a:solidFill>
                <a:latin typeface="Times New Roman" pitchFamily="18" charset="0"/>
                <a:cs typeface="Times New Roman" pitchFamily="18" charset="0"/>
              </a:rPr>
              <a:t>x :  indice discret du domaine direct</a:t>
            </a:r>
          </a:p>
          <a:p>
            <a:r>
              <a:rPr lang="fr-FR" b="1" i="1" dirty="0" smtClean="0">
                <a:solidFill>
                  <a:srgbClr val="FF0000"/>
                </a:solidFill>
                <a:latin typeface="Times New Roman" pitchFamily="18" charset="0"/>
                <a:cs typeface="Times New Roman" pitchFamily="18" charset="0"/>
              </a:rPr>
              <a:t>u : indice discret du domaine transformé</a:t>
            </a:r>
            <a:r>
              <a:rPr lang="fr-FR" dirty="0" smtClean="0"/>
              <a:t> </a:t>
            </a:r>
            <a:endParaRPr lang="fr-FR" dirty="0"/>
          </a:p>
        </p:txBody>
      </p:sp>
      <p:graphicFrame>
        <p:nvGraphicFramePr>
          <p:cNvPr id="322564" name="Object 4"/>
          <p:cNvGraphicFramePr>
            <a:graphicFrameLocks noChangeAspect="1"/>
          </p:cNvGraphicFramePr>
          <p:nvPr/>
        </p:nvGraphicFramePr>
        <p:xfrm>
          <a:off x="1571604" y="4286256"/>
          <a:ext cx="1674812" cy="357187"/>
        </p:xfrm>
        <a:graphic>
          <a:graphicData uri="http://schemas.openxmlformats.org/presentationml/2006/ole">
            <p:oleObj spid="_x0000_s322564" name="Équation" r:id="rId9" imgW="952200" imgH="203040" progId="Equation.3">
              <p:embed/>
            </p:oleObj>
          </a:graphicData>
        </a:graphic>
      </p:graphicFrame>
      <p:graphicFrame>
        <p:nvGraphicFramePr>
          <p:cNvPr id="28" name="Objet 27"/>
          <p:cNvGraphicFramePr>
            <a:graphicFrameLocks noChangeAspect="1"/>
          </p:cNvGraphicFramePr>
          <p:nvPr/>
        </p:nvGraphicFramePr>
        <p:xfrm>
          <a:off x="1000100" y="5643578"/>
          <a:ext cx="2143140" cy="676291"/>
        </p:xfrm>
        <a:graphic>
          <a:graphicData uri="http://schemas.openxmlformats.org/presentationml/2006/ole">
            <p:oleObj spid="_x0000_s322565" name="Équation" r:id="rId10" imgW="1320480" imgH="4316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24"/>
            <a:ext cx="8229600" cy="1143000"/>
          </a:xfrm>
        </p:spPr>
        <p:txBody>
          <a:bodyPr/>
          <a:lstStyle/>
          <a:p>
            <a:r>
              <a:rPr lang="en-US" sz="3200" b="1" dirty="0" smtClean="0">
                <a:solidFill>
                  <a:srgbClr val="FF0000"/>
                </a:solidFill>
              </a:rPr>
              <a:t>TFD 1 D </a:t>
            </a:r>
            <a:r>
              <a:rPr lang="en-US" sz="3200" b="1" dirty="0" err="1" smtClean="0">
                <a:solidFill>
                  <a:srgbClr val="FF0000"/>
                </a:solidFill>
              </a:rPr>
              <a:t>sous</a:t>
            </a:r>
            <a:r>
              <a:rPr lang="en-US" sz="3200" b="1" dirty="0" smtClean="0">
                <a:solidFill>
                  <a:srgbClr val="FF0000"/>
                </a:solidFill>
              </a:rPr>
              <a:t> </a:t>
            </a:r>
            <a:r>
              <a:rPr lang="en-US" sz="3200" b="1" dirty="0" err="1" smtClean="0">
                <a:solidFill>
                  <a:srgbClr val="FF0000"/>
                </a:solidFill>
              </a:rPr>
              <a:t>forme</a:t>
            </a:r>
            <a:r>
              <a:rPr lang="en-US" sz="3200" b="1" dirty="0" smtClean="0">
                <a:solidFill>
                  <a:srgbClr val="FF0000"/>
                </a:solidFill>
              </a:rPr>
              <a:t> </a:t>
            </a:r>
            <a:r>
              <a:rPr lang="en-US" sz="3200" b="1" dirty="0" err="1" smtClean="0">
                <a:solidFill>
                  <a:srgbClr val="FF0000"/>
                </a:solidFill>
              </a:rPr>
              <a:t>matricielle</a:t>
            </a:r>
            <a:endParaRPr lang="en-US" sz="3200" b="1" dirty="0">
              <a:solidFill>
                <a:srgbClr val="FF0000"/>
              </a:solidFill>
            </a:endParaRPr>
          </a:p>
        </p:txBody>
      </p:sp>
      <p:sp>
        <p:nvSpPr>
          <p:cNvPr id="249870" name="Rectangle 14"/>
          <p:cNvSpPr>
            <a:spLocks noChangeArrowheads="1"/>
          </p:cNvSpPr>
          <p:nvPr/>
        </p:nvSpPr>
        <p:spPr bwMode="auto">
          <a:xfrm>
            <a:off x="4800600" y="914400"/>
            <a:ext cx="4343400" cy="1828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49873" name="Text Box 17"/>
          <p:cNvSpPr txBox="1">
            <a:spLocks noChangeArrowheads="1"/>
          </p:cNvSpPr>
          <p:nvPr/>
        </p:nvSpPr>
        <p:spPr bwMode="auto">
          <a:xfrm>
            <a:off x="4038600" y="4419600"/>
            <a:ext cx="838200" cy="366713"/>
          </a:xfrm>
          <a:prstGeom prst="rect">
            <a:avLst/>
          </a:prstGeom>
          <a:noFill/>
          <a:ln w="9525">
            <a:noFill/>
            <a:miter lim="800000"/>
            <a:headEnd/>
            <a:tailEnd/>
          </a:ln>
          <a:effectLst/>
        </p:spPr>
        <p:txBody>
          <a:bodyPr>
            <a:spAutoFit/>
          </a:bodyPr>
          <a:lstStyle/>
          <a:p>
            <a:r>
              <a:rPr lang="en-US"/>
              <a:t>N=8</a:t>
            </a:r>
          </a:p>
        </p:txBody>
      </p:sp>
      <p:sp>
        <p:nvSpPr>
          <p:cNvPr id="249878" name="Rectangle 22" descr="dft8_1dim_disc"/>
          <p:cNvSpPr>
            <a:spLocks noChangeArrowheads="1"/>
          </p:cNvSpPr>
          <p:nvPr/>
        </p:nvSpPr>
        <p:spPr bwMode="auto">
          <a:xfrm>
            <a:off x="6781800"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49879" name="Rectangle 23" descr="dft8_1dre_disc"/>
          <p:cNvSpPr>
            <a:spLocks noChangeArrowheads="1"/>
          </p:cNvSpPr>
          <p:nvPr/>
        </p:nvSpPr>
        <p:spPr bwMode="auto">
          <a:xfrm>
            <a:off x="5029200" y="2743200"/>
            <a:ext cx="2057400" cy="4114800"/>
          </a:xfrm>
          <a:prstGeom prst="rect">
            <a:avLst/>
          </a:prstGeom>
          <a:blipFill dpi="0" rotWithShape="1">
            <a:blip r:embed="rId6"/>
            <a:srcRect/>
            <a:stretch>
              <a:fillRect/>
            </a:stretch>
          </a:blipFill>
          <a:ln w="9525">
            <a:noFill/>
            <a:miter lim="800000"/>
            <a:headEnd/>
            <a:tailEnd/>
          </a:ln>
          <a:effectLst/>
        </p:spPr>
        <p:txBody>
          <a:bodyPr wrap="none" anchor="ctr"/>
          <a:lstStyle/>
          <a:p>
            <a:endParaRPr lang="fr-FR"/>
          </a:p>
        </p:txBody>
      </p:sp>
      <p:sp>
        <p:nvSpPr>
          <p:cNvPr id="249880" name="Text Box 24"/>
          <p:cNvSpPr txBox="1">
            <a:spLocks noChangeArrowheads="1"/>
          </p:cNvSpPr>
          <p:nvPr/>
        </p:nvSpPr>
        <p:spPr bwMode="auto">
          <a:xfrm>
            <a:off x="6705600" y="6324600"/>
            <a:ext cx="457200" cy="366713"/>
          </a:xfrm>
          <a:prstGeom prst="rect">
            <a:avLst/>
          </a:prstGeom>
          <a:noFill/>
          <a:ln w="9525">
            <a:noFill/>
            <a:miter lim="800000"/>
            <a:headEnd/>
            <a:tailEnd/>
          </a:ln>
          <a:effectLst/>
        </p:spPr>
        <p:txBody>
          <a:bodyPr>
            <a:spAutoFit/>
          </a:bodyPr>
          <a:lstStyle/>
          <a:p>
            <a:r>
              <a:rPr lang="en-US"/>
              <a:t>n</a:t>
            </a:r>
          </a:p>
        </p:txBody>
      </p:sp>
      <p:sp>
        <p:nvSpPr>
          <p:cNvPr id="249881" name="Text Box 25"/>
          <p:cNvSpPr txBox="1">
            <a:spLocks noChangeArrowheads="1"/>
          </p:cNvSpPr>
          <p:nvPr/>
        </p:nvSpPr>
        <p:spPr bwMode="auto">
          <a:xfrm>
            <a:off x="4724400" y="3124200"/>
            <a:ext cx="609600" cy="336550"/>
          </a:xfrm>
          <a:prstGeom prst="rect">
            <a:avLst/>
          </a:prstGeom>
          <a:noFill/>
          <a:ln w="9525">
            <a:noFill/>
            <a:miter lim="800000"/>
            <a:headEnd/>
            <a:tailEnd/>
          </a:ln>
          <a:effectLst/>
        </p:spPr>
        <p:txBody>
          <a:bodyPr>
            <a:spAutoFit/>
          </a:bodyPr>
          <a:lstStyle/>
          <a:p>
            <a:r>
              <a:rPr lang="en-US" sz="1600"/>
              <a:t>u=0</a:t>
            </a:r>
          </a:p>
        </p:txBody>
      </p:sp>
      <p:sp>
        <p:nvSpPr>
          <p:cNvPr id="249882" name="Text Box 26"/>
          <p:cNvSpPr txBox="1">
            <a:spLocks noChangeArrowheads="1"/>
          </p:cNvSpPr>
          <p:nvPr/>
        </p:nvSpPr>
        <p:spPr bwMode="auto">
          <a:xfrm>
            <a:off x="4648200" y="5867400"/>
            <a:ext cx="609600" cy="336550"/>
          </a:xfrm>
          <a:prstGeom prst="rect">
            <a:avLst/>
          </a:prstGeom>
          <a:noFill/>
          <a:ln w="9525">
            <a:noFill/>
            <a:miter lim="800000"/>
            <a:headEnd/>
            <a:tailEnd/>
          </a:ln>
          <a:effectLst/>
        </p:spPr>
        <p:txBody>
          <a:bodyPr>
            <a:spAutoFit/>
          </a:bodyPr>
          <a:lstStyle/>
          <a:p>
            <a:r>
              <a:rPr lang="en-US" sz="1600"/>
              <a:t>u=7</a:t>
            </a:r>
          </a:p>
        </p:txBody>
      </p:sp>
      <p:sp>
        <p:nvSpPr>
          <p:cNvPr id="249883" name="Text Box 27"/>
          <p:cNvSpPr txBox="1">
            <a:spLocks noChangeArrowheads="1"/>
          </p:cNvSpPr>
          <p:nvPr/>
        </p:nvSpPr>
        <p:spPr bwMode="auto">
          <a:xfrm>
            <a:off x="5334000" y="2590800"/>
            <a:ext cx="1219200" cy="366713"/>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49884" name="Text Box 28"/>
          <p:cNvSpPr txBox="1">
            <a:spLocks noChangeArrowheads="1"/>
          </p:cNvSpPr>
          <p:nvPr/>
        </p:nvSpPr>
        <p:spPr bwMode="auto">
          <a:xfrm>
            <a:off x="7239000" y="2590800"/>
            <a:ext cx="1219200" cy="366713"/>
          </a:xfrm>
          <a:prstGeom prst="rect">
            <a:avLst/>
          </a:prstGeom>
          <a:noFill/>
          <a:ln w="9525">
            <a:noFill/>
            <a:miter lim="800000"/>
            <a:headEnd/>
            <a:tailEnd/>
          </a:ln>
          <a:effectLst/>
        </p:spPr>
        <p:txBody>
          <a:bodyPr>
            <a:spAutoFit/>
          </a:bodyPr>
          <a:lstStyle/>
          <a:p>
            <a:r>
              <a:rPr lang="en-US">
                <a:solidFill>
                  <a:schemeClr val="hlink"/>
                </a:solidFill>
              </a:rPr>
              <a:t>imag(A)</a:t>
            </a:r>
          </a:p>
        </p:txBody>
      </p:sp>
      <p:sp>
        <p:nvSpPr>
          <p:cNvPr id="249885" name="Text Box 29"/>
          <p:cNvSpPr txBox="1">
            <a:spLocks noChangeArrowheads="1"/>
          </p:cNvSpPr>
          <p:nvPr/>
        </p:nvSpPr>
        <p:spPr bwMode="auto">
          <a:xfrm>
            <a:off x="8458200" y="6324600"/>
            <a:ext cx="457200" cy="366713"/>
          </a:xfrm>
          <a:prstGeom prst="rect">
            <a:avLst/>
          </a:prstGeom>
          <a:noFill/>
          <a:ln w="9525">
            <a:noFill/>
            <a:miter lim="800000"/>
            <a:headEnd/>
            <a:tailEnd/>
          </a:ln>
          <a:effectLst/>
        </p:spPr>
        <p:txBody>
          <a:bodyPr>
            <a:spAutoFit/>
          </a:bodyPr>
          <a:lstStyle/>
          <a:p>
            <a:r>
              <a:rPr lang="en-US"/>
              <a:t>n</a:t>
            </a:r>
          </a:p>
        </p:txBody>
      </p:sp>
      <p:sp>
        <p:nvSpPr>
          <p:cNvPr id="249886" name="AutoShape 30"/>
          <p:cNvSpPr>
            <a:spLocks noChangeArrowheads="1"/>
          </p:cNvSpPr>
          <p:nvPr/>
        </p:nvSpPr>
        <p:spPr bwMode="auto">
          <a:xfrm>
            <a:off x="1600200" y="3357562"/>
            <a:ext cx="533400" cy="457200"/>
          </a:xfrm>
          <a:prstGeom prst="downArrow">
            <a:avLst>
              <a:gd name="adj1" fmla="val 50000"/>
              <a:gd name="adj2" fmla="val 36458"/>
            </a:avLst>
          </a:prstGeom>
          <a:solidFill>
            <a:srgbClr val="969696"/>
          </a:solidFill>
          <a:ln w="9525">
            <a:solidFill>
              <a:srgbClr val="808080"/>
            </a:solidFill>
            <a:miter lim="800000"/>
            <a:headEnd/>
            <a:tailEnd/>
          </a:ln>
          <a:effectLst/>
        </p:spPr>
        <p:txBody>
          <a:bodyPr wrap="none" anchor="ctr"/>
          <a:lstStyle/>
          <a:p>
            <a:endParaRPr lang="fr-FR"/>
          </a:p>
        </p:txBody>
      </p:sp>
      <p:graphicFrame>
        <p:nvGraphicFramePr>
          <p:cNvPr id="18" name="Objet 17"/>
          <p:cNvGraphicFramePr>
            <a:graphicFrameLocks noChangeAspect="1"/>
          </p:cNvGraphicFramePr>
          <p:nvPr/>
        </p:nvGraphicFramePr>
        <p:xfrm>
          <a:off x="142844" y="1500174"/>
          <a:ext cx="2741959" cy="642942"/>
        </p:xfrm>
        <a:graphic>
          <a:graphicData uri="http://schemas.openxmlformats.org/presentationml/2006/ole">
            <p:oleObj spid="_x0000_s432129" name="Équation" r:id="rId7" imgW="1841400" imgH="431640" progId="Equation.3">
              <p:embed/>
            </p:oleObj>
          </a:graphicData>
        </a:graphic>
      </p:graphicFrame>
      <p:graphicFrame>
        <p:nvGraphicFramePr>
          <p:cNvPr id="19" name="Objet 18"/>
          <p:cNvGraphicFramePr>
            <a:graphicFrameLocks noChangeAspect="1"/>
          </p:cNvGraphicFramePr>
          <p:nvPr/>
        </p:nvGraphicFramePr>
        <p:xfrm>
          <a:off x="857225" y="2143116"/>
          <a:ext cx="1674328" cy="357190"/>
        </p:xfrm>
        <a:graphic>
          <a:graphicData uri="http://schemas.openxmlformats.org/presentationml/2006/ole">
            <p:oleObj spid="_x0000_s432130" name="Équation" r:id="rId8" imgW="952200" imgH="203040" progId="Equation.3">
              <p:embed/>
            </p:oleObj>
          </a:graphicData>
        </a:graphic>
      </p:graphicFrame>
      <p:sp>
        <p:nvSpPr>
          <p:cNvPr id="20" name="ZoneTexte 19"/>
          <p:cNvSpPr txBox="1"/>
          <p:nvPr/>
        </p:nvSpPr>
        <p:spPr>
          <a:xfrm>
            <a:off x="214282" y="2568355"/>
            <a:ext cx="4643470" cy="646331"/>
          </a:xfrm>
          <a:prstGeom prst="rect">
            <a:avLst/>
          </a:prstGeom>
          <a:noFill/>
        </p:spPr>
        <p:txBody>
          <a:bodyPr wrap="square" rtlCol="0">
            <a:spAutoFit/>
          </a:bodyPr>
          <a:lstStyle/>
          <a:p>
            <a:r>
              <a:rPr lang="fr-FR" b="1" i="1" dirty="0" smtClean="0">
                <a:solidFill>
                  <a:srgbClr val="FF0000"/>
                </a:solidFill>
                <a:latin typeface="Times New Roman" pitchFamily="18" charset="0"/>
                <a:cs typeface="Times New Roman" pitchFamily="18" charset="0"/>
              </a:rPr>
              <a:t>x :  indice discret du domaine direct</a:t>
            </a:r>
          </a:p>
          <a:p>
            <a:r>
              <a:rPr lang="fr-FR" b="1" i="1" dirty="0" smtClean="0">
                <a:solidFill>
                  <a:srgbClr val="FF0000"/>
                </a:solidFill>
                <a:latin typeface="Times New Roman" pitchFamily="18" charset="0"/>
                <a:cs typeface="Times New Roman" pitchFamily="18" charset="0"/>
              </a:rPr>
              <a:t>u : indice discret du domaine transformé</a:t>
            </a:r>
            <a:r>
              <a:rPr lang="fr-FR" dirty="0" smtClean="0"/>
              <a:t> </a:t>
            </a:r>
            <a:endParaRPr lang="fr-FR" dirty="0"/>
          </a:p>
        </p:txBody>
      </p:sp>
      <p:graphicFrame>
        <p:nvGraphicFramePr>
          <p:cNvPr id="21" name="Objet 20"/>
          <p:cNvGraphicFramePr>
            <a:graphicFrameLocks noChangeAspect="1"/>
          </p:cNvGraphicFramePr>
          <p:nvPr/>
        </p:nvGraphicFramePr>
        <p:xfrm>
          <a:off x="625475" y="4000500"/>
          <a:ext cx="2381250" cy="642938"/>
        </p:xfrm>
        <a:graphic>
          <a:graphicData uri="http://schemas.openxmlformats.org/presentationml/2006/ole">
            <p:oleObj spid="_x0000_s432131" name="Équation" r:id="rId9" imgW="799920" imgH="215640" progId="Equation.3">
              <p:embed/>
            </p:oleObj>
          </a:graphicData>
        </a:graphic>
      </p:graphicFrame>
      <p:graphicFrame>
        <p:nvGraphicFramePr>
          <p:cNvPr id="432132" name="Object 4"/>
          <p:cNvGraphicFramePr>
            <a:graphicFrameLocks noChangeAspect="1"/>
          </p:cNvGraphicFramePr>
          <p:nvPr/>
        </p:nvGraphicFramePr>
        <p:xfrm>
          <a:off x="112713" y="4857750"/>
          <a:ext cx="919162" cy="520700"/>
        </p:xfrm>
        <a:graphic>
          <a:graphicData uri="http://schemas.openxmlformats.org/presentationml/2006/ole">
            <p:oleObj spid="_x0000_s432132" name="Équation" r:id="rId10" imgW="380880" imgH="215640" progId="Equation.3">
              <p:embed/>
            </p:oleObj>
          </a:graphicData>
        </a:graphic>
      </p:graphicFrame>
      <p:sp>
        <p:nvSpPr>
          <p:cNvPr id="23" name="ZoneTexte 22"/>
          <p:cNvSpPr txBox="1"/>
          <p:nvPr/>
        </p:nvSpPr>
        <p:spPr>
          <a:xfrm>
            <a:off x="1000100" y="4988494"/>
            <a:ext cx="2786082" cy="369332"/>
          </a:xfrm>
          <a:prstGeom prst="rect">
            <a:avLst/>
          </a:prstGeom>
          <a:noFill/>
        </p:spPr>
        <p:txBody>
          <a:bodyPr wrap="square" rtlCol="0">
            <a:spAutoFit/>
          </a:bodyPr>
          <a:lstStyle/>
          <a:p>
            <a:r>
              <a:rPr lang="fr-FR" b="1" dirty="0" smtClean="0">
                <a:solidFill>
                  <a:srgbClr val="0070C0"/>
                </a:solidFill>
              </a:rPr>
              <a:t>Matrice noyau N×N </a:t>
            </a:r>
            <a:endParaRPr lang="fr-FR" b="1" dirty="0">
              <a:solidFill>
                <a:srgbClr val="0070C0"/>
              </a:solidFill>
            </a:endParaRPr>
          </a:p>
        </p:txBody>
      </p:sp>
      <p:sp>
        <p:nvSpPr>
          <p:cNvPr id="24" name="ZoneTexte 23"/>
          <p:cNvSpPr txBox="1"/>
          <p:nvPr/>
        </p:nvSpPr>
        <p:spPr>
          <a:xfrm>
            <a:off x="-32" y="5429264"/>
            <a:ext cx="3000396" cy="369332"/>
          </a:xfrm>
          <a:prstGeom prst="rect">
            <a:avLst/>
          </a:prstGeom>
          <a:noFill/>
        </p:spPr>
        <p:txBody>
          <a:bodyPr wrap="square" rtlCol="0">
            <a:spAutoFit/>
          </a:bodyPr>
          <a:lstStyle/>
          <a:p>
            <a:r>
              <a:rPr lang="fr-FR" dirty="0" smtClean="0">
                <a:solidFill>
                  <a:srgbClr val="993366"/>
                </a:solidFill>
              </a:rPr>
              <a:t>Contient les valeurs de </a:t>
            </a:r>
            <a:endParaRPr lang="fr-FR" dirty="0">
              <a:solidFill>
                <a:srgbClr val="993366"/>
              </a:solidFill>
            </a:endParaRPr>
          </a:p>
        </p:txBody>
      </p:sp>
      <p:graphicFrame>
        <p:nvGraphicFramePr>
          <p:cNvPr id="432133" name="Object 5"/>
          <p:cNvGraphicFramePr>
            <a:graphicFrameLocks noChangeAspect="1"/>
          </p:cNvGraphicFramePr>
          <p:nvPr/>
        </p:nvGraphicFramePr>
        <p:xfrm>
          <a:off x="2490788" y="5275263"/>
          <a:ext cx="2417762" cy="725487"/>
        </p:xfrm>
        <a:graphic>
          <a:graphicData uri="http://schemas.openxmlformats.org/presentationml/2006/ole">
            <p:oleObj spid="_x0000_s432133" name="Équation" r:id="rId11" imgW="1523880" imgH="457200" progId="Equation.3">
              <p:embed/>
            </p:oleObj>
          </a:graphicData>
        </a:graphic>
      </p:graphicFrame>
      <p:graphicFrame>
        <p:nvGraphicFramePr>
          <p:cNvPr id="432134" name="Object 6"/>
          <p:cNvGraphicFramePr>
            <a:graphicFrameLocks noChangeAspect="1"/>
          </p:cNvGraphicFramePr>
          <p:nvPr/>
        </p:nvGraphicFramePr>
        <p:xfrm>
          <a:off x="-12700" y="6072188"/>
          <a:ext cx="2836863" cy="717550"/>
        </p:xfrm>
        <a:graphic>
          <a:graphicData uri="http://schemas.openxmlformats.org/presentationml/2006/ole">
            <p:oleObj spid="_x0000_s432134" name="Équation" r:id="rId12" imgW="952200" imgH="241200" progId="Equation.3">
              <p:embed/>
            </p:oleObj>
          </a:graphicData>
        </a:graphic>
      </p:graphicFrame>
      <p:sp>
        <p:nvSpPr>
          <p:cNvPr id="27" name="ZoneTexte 26"/>
          <p:cNvSpPr txBox="1"/>
          <p:nvPr/>
        </p:nvSpPr>
        <p:spPr>
          <a:xfrm>
            <a:off x="2857488" y="6143644"/>
            <a:ext cx="2428892" cy="646331"/>
          </a:xfrm>
          <a:prstGeom prst="rect">
            <a:avLst/>
          </a:prstGeom>
          <a:noFill/>
        </p:spPr>
        <p:txBody>
          <a:bodyPr wrap="square" rtlCol="0">
            <a:spAutoFit/>
          </a:bodyPr>
          <a:lstStyle/>
          <a:p>
            <a:r>
              <a:rPr lang="fr-FR" b="1" dirty="0" smtClean="0">
                <a:solidFill>
                  <a:srgbClr val="00B050"/>
                </a:solidFill>
              </a:rPr>
              <a:t>TFD inverse matricielle</a:t>
            </a:r>
            <a:endParaRPr lang="fr-FR" b="1" dirty="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4"/>
            <a:ext cx="8229600" cy="1143000"/>
          </a:xfrm>
        </p:spPr>
        <p:txBody>
          <a:bodyPr/>
          <a:lstStyle/>
          <a:p>
            <a:r>
              <a:rPr lang="en-US" sz="3200" b="1" dirty="0" smtClean="0">
                <a:solidFill>
                  <a:srgbClr val="FF0000"/>
                </a:solidFill>
              </a:rPr>
              <a:t>TFD 1 D </a:t>
            </a:r>
            <a:r>
              <a:rPr lang="en-US" sz="3200" b="1" dirty="0" err="1" smtClean="0">
                <a:solidFill>
                  <a:srgbClr val="FF0000"/>
                </a:solidFill>
              </a:rPr>
              <a:t>sous</a:t>
            </a:r>
            <a:r>
              <a:rPr lang="en-US" sz="3200" b="1" dirty="0" smtClean="0">
                <a:solidFill>
                  <a:srgbClr val="FF0000"/>
                </a:solidFill>
              </a:rPr>
              <a:t> </a:t>
            </a:r>
            <a:r>
              <a:rPr lang="en-US" sz="3200" b="1" dirty="0" err="1" smtClean="0">
                <a:solidFill>
                  <a:srgbClr val="FF0000"/>
                </a:solidFill>
              </a:rPr>
              <a:t>forme</a:t>
            </a:r>
            <a:r>
              <a:rPr lang="en-US" sz="3200" b="1" dirty="0" smtClean="0">
                <a:solidFill>
                  <a:srgbClr val="FF0000"/>
                </a:solidFill>
              </a:rPr>
              <a:t> </a:t>
            </a:r>
            <a:r>
              <a:rPr lang="en-US" sz="3200" b="1" dirty="0" err="1" smtClean="0">
                <a:solidFill>
                  <a:srgbClr val="FF0000"/>
                </a:solidFill>
              </a:rPr>
              <a:t>matricielle</a:t>
            </a:r>
            <a:endParaRPr lang="en-US" sz="3200" b="1" dirty="0">
              <a:solidFill>
                <a:srgbClr val="FF0000"/>
              </a:solidFill>
            </a:endParaRPr>
          </a:p>
        </p:txBody>
      </p:sp>
      <p:sp>
        <p:nvSpPr>
          <p:cNvPr id="117763" name="Rectangle 3"/>
          <p:cNvSpPr>
            <a:spLocks noGrp="1" noChangeArrowheads="1"/>
          </p:cNvSpPr>
          <p:nvPr>
            <p:ph idx="1"/>
          </p:nvPr>
        </p:nvSpPr>
        <p:spPr>
          <a:xfrm>
            <a:off x="336550" y="1295400"/>
            <a:ext cx="8426450" cy="5029200"/>
          </a:xfrm>
        </p:spPr>
        <p:txBody>
          <a:bodyPr/>
          <a:lstStyle/>
          <a:p>
            <a:r>
              <a:rPr lang="en-US" sz="2200" b="1" dirty="0">
                <a:solidFill>
                  <a:srgbClr val="FF0000"/>
                </a:solidFill>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f(x) </a:t>
            </a:r>
            <a:r>
              <a:rPr lang="en-US" sz="2200" b="1" dirty="0">
                <a:solidFill>
                  <a:srgbClr val="FF0000"/>
                </a:solidFill>
                <a:latin typeface="Times New Roman" pitchFamily="18" charset="0"/>
                <a:cs typeface="Times New Roman" pitchFamily="18" charset="0"/>
              </a:rPr>
              <a:t>} </a:t>
            </a:r>
            <a:r>
              <a:rPr lang="en-US" sz="2200" b="1" dirty="0">
                <a:solidFill>
                  <a:srgbClr val="FF0000"/>
                </a:solidFill>
                <a:latin typeface="Times New Roman" pitchFamily="18" charset="0"/>
                <a:cs typeface="Times New Roman" pitchFamily="18" charset="0"/>
                <a:sym typeface="Wingdings" pitchFamily="2" charset="2"/>
              </a:rPr>
              <a:t> { </a:t>
            </a:r>
            <a:r>
              <a:rPr lang="en-US" sz="2200" b="1" dirty="0" smtClean="0">
                <a:solidFill>
                  <a:srgbClr val="FF0000"/>
                </a:solidFill>
                <a:latin typeface="Times New Roman" pitchFamily="18" charset="0"/>
                <a:cs typeface="Times New Roman" pitchFamily="18" charset="0"/>
                <a:sym typeface="Wingdings" pitchFamily="2" charset="2"/>
              </a:rPr>
              <a:t>F(u) </a:t>
            </a:r>
            <a:r>
              <a:rPr lang="en-US" sz="2200" b="1" dirty="0">
                <a:solidFill>
                  <a:srgbClr val="FF0000"/>
                </a:solidFill>
                <a:latin typeface="Times New Roman" pitchFamily="18" charset="0"/>
                <a:cs typeface="Times New Roman" pitchFamily="18" charset="0"/>
                <a:sym typeface="Wingdings" pitchFamily="2" charset="2"/>
              </a:rPr>
              <a:t>}</a:t>
            </a:r>
          </a:p>
          <a:p>
            <a:pPr lvl="1">
              <a:buFontTx/>
              <a:buNone/>
            </a:pPr>
            <a:r>
              <a:rPr lang="en-US" sz="2200" b="1" i="1" dirty="0">
                <a:solidFill>
                  <a:srgbClr val="FF0000"/>
                </a:solidFill>
                <a:latin typeface="Times New Roman" pitchFamily="18" charset="0"/>
                <a:cs typeface="Times New Roman" pitchFamily="18" charset="0"/>
              </a:rPr>
              <a:t>u</a:t>
            </a:r>
            <a:r>
              <a:rPr lang="en-US" sz="2200" b="1" i="1" dirty="0" smtClean="0">
                <a:solidFill>
                  <a:srgbClr val="FF0000"/>
                </a:solidFill>
                <a:latin typeface="Times New Roman" pitchFamily="18" charset="0"/>
                <a:cs typeface="Times New Roman" pitchFamily="18" charset="0"/>
              </a:rPr>
              <a:t>, </a:t>
            </a:r>
            <a:r>
              <a:rPr lang="en-US" sz="2200" b="1" i="1" dirty="0">
                <a:solidFill>
                  <a:srgbClr val="FF0000"/>
                </a:solidFill>
                <a:latin typeface="Times New Roman" pitchFamily="18" charset="0"/>
                <a:cs typeface="Times New Roman" pitchFamily="18" charset="0"/>
              </a:rPr>
              <a:t>x</a:t>
            </a:r>
            <a:r>
              <a:rPr lang="en-US" sz="2200" b="1" i="1" dirty="0" smtClean="0">
                <a:solidFill>
                  <a:srgbClr val="FF0000"/>
                </a:solidFill>
                <a:latin typeface="Times New Roman" pitchFamily="18" charset="0"/>
                <a:cs typeface="Times New Roman" pitchFamily="18" charset="0"/>
              </a:rPr>
              <a:t> </a:t>
            </a:r>
            <a:r>
              <a:rPr lang="en-US" sz="2200" b="1" i="1" dirty="0">
                <a:solidFill>
                  <a:srgbClr val="FF0000"/>
                </a:solidFill>
                <a:latin typeface="Times New Roman" pitchFamily="18" charset="0"/>
                <a:cs typeface="Times New Roman" pitchFamily="18" charset="0"/>
              </a:rPr>
              <a:t>= 0, 1, …, N-1</a:t>
            </a:r>
          </a:p>
          <a:p>
            <a:pPr lvl="1">
              <a:buFontTx/>
              <a:buNone/>
            </a:pPr>
            <a:r>
              <a:rPr lang="en-US" sz="2200" b="1" i="1" dirty="0">
                <a:solidFill>
                  <a:srgbClr val="FF0000"/>
                </a:solidFill>
                <a:latin typeface="Times New Roman" pitchFamily="18" charset="0"/>
                <a:cs typeface="Times New Roman" pitchFamily="18" charset="0"/>
              </a:rPr>
              <a:t>W</a:t>
            </a:r>
            <a:r>
              <a:rPr lang="en-US" sz="2200" b="1" i="1" baseline="-25000" dirty="0">
                <a:solidFill>
                  <a:srgbClr val="FF0000"/>
                </a:solidFill>
                <a:latin typeface="Times New Roman" pitchFamily="18" charset="0"/>
                <a:cs typeface="Times New Roman" pitchFamily="18" charset="0"/>
              </a:rPr>
              <a:t>N</a:t>
            </a:r>
            <a:r>
              <a:rPr lang="en-US" sz="2200" b="1" i="1" dirty="0">
                <a:solidFill>
                  <a:srgbClr val="FF0000"/>
                </a:solidFill>
                <a:latin typeface="Times New Roman" pitchFamily="18" charset="0"/>
                <a:cs typeface="Times New Roman" pitchFamily="18" charset="0"/>
              </a:rPr>
              <a:t> = exp{ - j2</a:t>
            </a:r>
            <a:r>
              <a:rPr lang="en-US" sz="2200" b="1" i="1" dirty="0">
                <a:solidFill>
                  <a:srgbClr val="FF0000"/>
                </a:solidFill>
                <a:latin typeface="Times New Roman" pitchFamily="18" charset="0"/>
                <a:cs typeface="Times New Roman" pitchFamily="18" charset="0"/>
                <a:sym typeface="Symbol" pitchFamily="18" charset="2"/>
              </a:rPr>
              <a:t></a:t>
            </a:r>
            <a:r>
              <a:rPr lang="en-US" sz="2200" b="1" i="1" dirty="0">
                <a:solidFill>
                  <a:srgbClr val="FF0000"/>
                </a:solidFill>
                <a:latin typeface="Times New Roman" pitchFamily="18" charset="0"/>
                <a:cs typeface="Times New Roman" pitchFamily="18" charset="0"/>
              </a:rPr>
              <a:t> / N } </a:t>
            </a:r>
            <a:r>
              <a:rPr lang="en-US" sz="2000" i="1" dirty="0"/>
              <a:t/>
            </a:r>
            <a:br>
              <a:rPr lang="en-US" sz="2000" i="1" dirty="0"/>
            </a:br>
            <a:endParaRPr lang="en-US" sz="1800" dirty="0"/>
          </a:p>
        </p:txBody>
      </p:sp>
      <p:graphicFrame>
        <p:nvGraphicFramePr>
          <p:cNvPr id="117764" name="Object 4"/>
          <p:cNvGraphicFramePr>
            <a:graphicFrameLocks noChangeAspect="1"/>
          </p:cNvGraphicFramePr>
          <p:nvPr/>
        </p:nvGraphicFramePr>
        <p:xfrm>
          <a:off x="1214414" y="3214686"/>
          <a:ext cx="6076130" cy="2649268"/>
        </p:xfrm>
        <a:graphic>
          <a:graphicData uri="http://schemas.openxmlformats.org/presentationml/2006/ole">
            <p:oleObj spid="_x0000_s318466" name="Équation" r:id="rId3" imgW="1701720" imgH="9144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228600" y="2276500"/>
            <a:ext cx="8578850" cy="4510086"/>
          </a:xfrm>
        </p:spPr>
        <p:txBody>
          <a:bodyPr>
            <a:normAutofit/>
          </a:bodyPr>
          <a:lstStyle/>
          <a:p>
            <a:r>
              <a:rPr lang="en-US" sz="2200" dirty="0">
                <a:latin typeface="Times New Roman" pitchFamily="18" charset="0"/>
                <a:cs typeface="Times New Roman" pitchFamily="18" charset="0"/>
              </a:rPr>
              <a:t>Energy Conservation</a:t>
            </a:r>
          </a:p>
          <a:p>
            <a:pPr lvl="1"/>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 </a:t>
            </a:r>
            <a:r>
              <a:rPr lang="en-US" i="1" u="sng" dirty="0">
                <a:latin typeface="Times New Roman" pitchFamily="18" charset="0"/>
                <a:cs typeface="Times New Roman" pitchFamily="18" charset="0"/>
                <a:sym typeface="Symbol" pitchFamily="18" charset="2"/>
              </a:rPr>
              <a:t>F</a:t>
            </a:r>
            <a:r>
              <a:rPr lang="en-US" dirty="0" smtClean="0">
                <a:latin typeface="Times New Roman" pitchFamily="18" charset="0"/>
                <a:cs typeface="Times New Roman" pitchFamily="18" charset="0"/>
                <a:sym typeface="Symbol" pitchFamily="18" charset="2"/>
              </a:rPr>
              <a:t> </a:t>
            </a:r>
            <a:r>
              <a:rPr lang="en-US" dirty="0">
                <a:latin typeface="Times New Roman" pitchFamily="18" charset="0"/>
                <a:cs typeface="Times New Roman" pitchFamily="18" charset="0"/>
                <a:sym typeface="Symbol" pitchFamily="18" charset="2"/>
              </a:rPr>
              <a:t>||</a:t>
            </a:r>
            <a:r>
              <a:rPr lang="en-US" i="1" baseline="30000" dirty="0">
                <a:latin typeface="Times New Roman" pitchFamily="18" charset="0"/>
                <a:cs typeface="Times New Roman" pitchFamily="18" charset="0"/>
              </a:rPr>
              <a:t>2 </a:t>
            </a:r>
            <a:r>
              <a:rPr lang="en-US" dirty="0">
                <a:latin typeface="Times New Roman" pitchFamily="18" charset="0"/>
                <a:cs typeface="Times New Roman" pitchFamily="18" charset="0"/>
                <a:sym typeface="Symbol" pitchFamily="18" charset="2"/>
              </a:rPr>
              <a:t>= || </a:t>
            </a:r>
            <a:r>
              <a:rPr lang="en-US" i="1" u="sng" dirty="0">
                <a:latin typeface="Times New Roman" pitchFamily="18" charset="0"/>
                <a:cs typeface="Times New Roman" pitchFamily="18" charset="0"/>
                <a:sym typeface="Symbol" pitchFamily="18" charset="2"/>
              </a:rPr>
              <a:t>f</a:t>
            </a:r>
            <a:r>
              <a:rPr lang="en-US" dirty="0" smtClean="0">
                <a:latin typeface="Times New Roman" pitchFamily="18" charset="0"/>
                <a:cs typeface="Times New Roman" pitchFamily="18" charset="0"/>
                <a:sym typeface="Symbol" pitchFamily="18" charset="2"/>
              </a:rPr>
              <a:t> </a:t>
            </a:r>
            <a:r>
              <a:rPr lang="en-US" dirty="0">
                <a:latin typeface="Times New Roman" pitchFamily="18" charset="0"/>
                <a:cs typeface="Times New Roman" pitchFamily="18" charset="0"/>
                <a:sym typeface="Symbol" pitchFamily="18" charset="2"/>
              </a:rPr>
              <a:t>||</a:t>
            </a:r>
            <a:r>
              <a:rPr lang="en-US" i="1" baseline="30000" dirty="0">
                <a:latin typeface="Times New Roman" pitchFamily="18" charset="0"/>
                <a:cs typeface="Times New Roman" pitchFamily="18" charset="0"/>
              </a:rPr>
              <a:t>2</a:t>
            </a:r>
          </a:p>
          <a:p>
            <a:pPr lvl="4"/>
            <a:endParaRPr lang="en-US" sz="1600" dirty="0">
              <a:latin typeface="Times New Roman" pitchFamily="18" charset="0"/>
              <a:cs typeface="Times New Roman" pitchFamily="18" charset="0"/>
              <a:sym typeface="Symbol" pitchFamily="18" charset="2"/>
            </a:endParaRPr>
          </a:p>
          <a:p>
            <a:pPr lvl="2"/>
            <a:r>
              <a:rPr lang="en-US" sz="2400" dirty="0">
                <a:latin typeface="Times New Roman" pitchFamily="18" charset="0"/>
                <a:cs typeface="Times New Roman" pitchFamily="18" charset="0"/>
                <a:sym typeface="Symbol" pitchFamily="18" charset="2"/>
              </a:rPr>
              <a:t>|| </a:t>
            </a:r>
            <a:r>
              <a:rPr lang="en-US" u="sng" dirty="0">
                <a:latin typeface="Times New Roman" pitchFamily="18" charset="0"/>
                <a:cs typeface="Times New Roman" pitchFamily="18" charset="0"/>
                <a:sym typeface="Symbol" pitchFamily="18" charset="2"/>
              </a:rPr>
              <a:t>F</a:t>
            </a:r>
            <a:r>
              <a:rPr lang="en-US" sz="2400" dirty="0" smtClean="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2 </a:t>
            </a:r>
            <a:r>
              <a:rPr lang="en-US" sz="2400" dirty="0">
                <a:latin typeface="Times New Roman" pitchFamily="18" charset="0"/>
                <a:cs typeface="Times New Roman" pitchFamily="18" charset="0"/>
                <a:sym typeface="Symbol" pitchFamily="18" charset="2"/>
              </a:rPr>
              <a:t>= || </a:t>
            </a:r>
            <a:r>
              <a:rPr lang="en-US" sz="2400" dirty="0" err="1" smtClean="0">
                <a:latin typeface="Times New Roman" pitchFamily="18" charset="0"/>
                <a:cs typeface="Times New Roman" pitchFamily="18" charset="0"/>
                <a:sym typeface="Symbol" pitchFamily="18" charset="2"/>
              </a:rPr>
              <a:t>W</a:t>
            </a:r>
            <a:r>
              <a:rPr lang="en-US" u="sng" dirty="0" err="1" smtClean="0">
                <a:latin typeface="Times New Roman" pitchFamily="18" charset="0"/>
                <a:cs typeface="Times New Roman" pitchFamily="18" charset="0"/>
                <a:sym typeface="Symbol" pitchFamily="18" charset="2"/>
              </a:rPr>
              <a:t>f</a:t>
            </a:r>
            <a:r>
              <a:rPr lang="en-US" sz="2400" dirty="0" smtClean="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sym typeface="Symbol" pitchFamily="18" charset="2"/>
              </a:rPr>
              <a:t>= </a:t>
            </a:r>
            <a:r>
              <a:rPr lang="en-US" sz="2400" dirty="0" smtClean="0">
                <a:latin typeface="Times New Roman" pitchFamily="18" charset="0"/>
                <a:cs typeface="Times New Roman" pitchFamily="18" charset="0"/>
                <a:sym typeface="Symbol" pitchFamily="18" charset="2"/>
              </a:rPr>
              <a:t>(</a:t>
            </a:r>
            <a:r>
              <a:rPr lang="en-US" sz="2400" dirty="0" err="1" smtClean="0">
                <a:latin typeface="Times New Roman" pitchFamily="18" charset="0"/>
                <a:cs typeface="Times New Roman" pitchFamily="18" charset="0"/>
                <a:sym typeface="Symbol" pitchFamily="18" charset="2"/>
              </a:rPr>
              <a:t>Wf</a:t>
            </a:r>
            <a:r>
              <a:rPr lang="en-US" sz="2400" dirty="0" smtClean="0">
                <a:latin typeface="Times New Roman" pitchFamily="18" charset="0"/>
                <a:cs typeface="Times New Roman" pitchFamily="18" charset="0"/>
                <a:sym typeface="Symbol" pitchFamily="18" charset="2"/>
              </a:rPr>
              <a:t>)</a:t>
            </a:r>
            <a:r>
              <a:rPr lang="en-US" sz="2400" baseline="30000" dirty="0" smtClean="0">
                <a:latin typeface="Times New Roman" pitchFamily="18" charset="0"/>
                <a:cs typeface="Times New Roman" pitchFamily="18" charset="0"/>
              </a:rPr>
              <a:t>*</a:t>
            </a:r>
            <a:r>
              <a:rPr lang="en-US" sz="2400" baseline="30000" dirty="0">
                <a:latin typeface="Times New Roman" pitchFamily="18" charset="0"/>
                <a:cs typeface="Times New Roman" pitchFamily="18" charset="0"/>
              </a:rPr>
              <a:t>T </a:t>
            </a:r>
            <a:r>
              <a:rPr lang="en-US" sz="2400" dirty="0" smtClean="0">
                <a:latin typeface="Times New Roman" pitchFamily="18" charset="0"/>
                <a:cs typeface="Times New Roman" pitchFamily="18" charset="0"/>
                <a:sym typeface="Symbol" pitchFamily="18" charset="2"/>
              </a:rPr>
              <a:t>(</a:t>
            </a:r>
            <a:r>
              <a:rPr lang="en-US" sz="2400" dirty="0" err="1" smtClean="0">
                <a:latin typeface="Times New Roman" pitchFamily="18" charset="0"/>
                <a:cs typeface="Times New Roman" pitchFamily="18" charset="0"/>
                <a:sym typeface="Symbol" pitchFamily="18" charset="2"/>
              </a:rPr>
              <a:t>Wf</a:t>
            </a:r>
            <a:r>
              <a:rPr lang="en-US" sz="2400" dirty="0" smtClean="0">
                <a:latin typeface="Times New Roman" pitchFamily="18" charset="0"/>
                <a:cs typeface="Times New Roman" pitchFamily="18" charset="0"/>
                <a:sym typeface="Symbol" pitchFamily="18" charset="2"/>
              </a:rPr>
              <a:t>)</a:t>
            </a:r>
            <a:r>
              <a:rPr lang="en-US" sz="2400" dirty="0" smtClean="0">
                <a:latin typeface="Times New Roman" pitchFamily="18" charset="0"/>
                <a:cs typeface="Times New Roman" pitchFamily="18" charset="0"/>
              </a:rPr>
              <a:t>= </a:t>
            </a:r>
            <a:r>
              <a:rPr lang="en-US" u="sng" dirty="0">
                <a:latin typeface="Times New Roman" pitchFamily="18" charset="0"/>
                <a:cs typeface="Times New Roman" pitchFamily="18" charset="0"/>
              </a:rPr>
              <a:t>f</a:t>
            </a:r>
            <a:r>
              <a:rPr lang="en-US" sz="2400" baseline="30000" dirty="0" smtClean="0">
                <a:latin typeface="Times New Roman" pitchFamily="18" charset="0"/>
                <a:cs typeface="Times New Roman" pitchFamily="18" charset="0"/>
              </a:rPr>
              <a:t>*T </a:t>
            </a:r>
            <a:r>
              <a:rPr lang="en-US" sz="2400" dirty="0" smtClean="0">
                <a:latin typeface="Times New Roman" pitchFamily="18" charset="0"/>
                <a:cs typeface="Times New Roman" pitchFamily="18" charset="0"/>
                <a:sym typeface="Symbol" pitchFamily="18" charset="2"/>
              </a:rPr>
              <a:t>W</a:t>
            </a:r>
            <a:r>
              <a:rPr lang="en-US" sz="2400" baseline="30000" dirty="0" smtClean="0">
                <a:latin typeface="Times New Roman" pitchFamily="18" charset="0"/>
                <a:cs typeface="Times New Roman" pitchFamily="18" charset="0"/>
              </a:rPr>
              <a:t>*T </a:t>
            </a:r>
            <a:r>
              <a:rPr lang="en-US" sz="2400" dirty="0" smtClean="0">
                <a:latin typeface="Times New Roman" pitchFamily="18" charset="0"/>
                <a:cs typeface="Times New Roman" pitchFamily="18" charset="0"/>
                <a:sym typeface="Symbol" pitchFamily="18" charset="2"/>
              </a:rPr>
              <a:t>W </a:t>
            </a:r>
            <a:r>
              <a:rPr lang="en-US" sz="2400" u="sng" dirty="0">
                <a:latin typeface="Times New Roman" pitchFamily="18" charset="0"/>
                <a:cs typeface="Times New Roman" pitchFamily="18" charset="0"/>
              </a:rPr>
              <a:t>x</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f</a:t>
            </a:r>
            <a:r>
              <a:rPr lang="en-US" sz="2400" baseline="30000" dirty="0" smtClean="0">
                <a:latin typeface="Times New Roman" pitchFamily="18" charset="0"/>
                <a:cs typeface="Times New Roman" pitchFamily="18" charset="0"/>
              </a:rPr>
              <a:t>*T </a:t>
            </a:r>
            <a:r>
              <a:rPr lang="en-US" sz="2400" u="sng"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 || </a:t>
            </a:r>
            <a:r>
              <a:rPr lang="en-US" sz="2400" dirty="0" smtClean="0">
                <a:latin typeface="Times New Roman" pitchFamily="18" charset="0"/>
                <a:cs typeface="Times New Roman" pitchFamily="18" charset="0"/>
                <a:sym typeface="Symbol" pitchFamily="18" charset="2"/>
              </a:rPr>
              <a:t>f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2</a:t>
            </a:r>
          </a:p>
          <a:p>
            <a:r>
              <a:rPr lang="en-US" sz="2200" dirty="0" smtClean="0">
                <a:latin typeface="Times New Roman" pitchFamily="18" charset="0"/>
                <a:cs typeface="Times New Roman" pitchFamily="18" charset="0"/>
              </a:rPr>
              <a:t>Rotation</a:t>
            </a:r>
            <a:endParaRPr lang="en-US" sz="2200" dirty="0">
              <a:latin typeface="Times New Roman" pitchFamily="18" charset="0"/>
              <a:cs typeface="Times New Roman" pitchFamily="18" charset="0"/>
            </a:endParaRPr>
          </a:p>
          <a:p>
            <a:pPr lvl="1"/>
            <a:r>
              <a:rPr lang="en-US" dirty="0">
                <a:latin typeface="Times New Roman" pitchFamily="18" charset="0"/>
                <a:cs typeface="Times New Roman" pitchFamily="18" charset="0"/>
              </a:rPr>
              <a:t>The angles </a:t>
            </a:r>
            <a:r>
              <a:rPr lang="en-US" dirty="0" smtClean="0">
                <a:latin typeface="Times New Roman" pitchFamily="18" charset="0"/>
                <a:cs typeface="Times New Roman" pitchFamily="18" charset="0"/>
              </a:rPr>
              <a:t>entre les </a:t>
            </a:r>
            <a:r>
              <a:rPr lang="en-US" dirty="0" err="1" smtClean="0">
                <a:latin typeface="Times New Roman" pitchFamily="18" charset="0"/>
                <a:cs typeface="Times New Roman" pitchFamily="18" charset="0"/>
              </a:rPr>
              <a:t>vecteurs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préservés</a:t>
            </a:r>
            <a:endParaRPr lang="en-US" dirty="0">
              <a:latin typeface="Times New Roman" pitchFamily="18" charset="0"/>
              <a:cs typeface="Times New Roman" pitchFamily="18" charset="0"/>
            </a:endParaRPr>
          </a:p>
          <a:p>
            <a:pPr lvl="3"/>
            <a:endParaRPr lang="en-US" dirty="0">
              <a:latin typeface="Times New Roman" pitchFamily="18" charset="0"/>
              <a:cs typeface="Times New Roman" pitchFamily="18" charset="0"/>
            </a:endParaRPr>
          </a:p>
          <a:p>
            <a:pPr lvl="1"/>
            <a:r>
              <a:rPr lang="fr-FR" dirty="0" smtClean="0"/>
              <a:t>Une transformation unitaire est une rotation d'un vecteur dans un espace de dimension N, c'est-à-dire une rotation des coordonnées de base</a:t>
            </a:r>
            <a:endParaRPr lang="en-US" dirty="0">
              <a:latin typeface="Times New Roman" pitchFamily="18" charset="0"/>
              <a:cs typeface="Times New Roman" pitchFamily="18" charset="0"/>
            </a:endParaRPr>
          </a:p>
        </p:txBody>
      </p:sp>
      <p:sp>
        <p:nvSpPr>
          <p:cNvPr id="4" name="Rectangle 2"/>
          <p:cNvSpPr txBox="1">
            <a:spLocks noChangeArrowheads="1"/>
          </p:cNvSpPr>
          <p:nvPr/>
        </p:nvSpPr>
        <p:spPr>
          <a:xfrm>
            <a:off x="457200"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mj-lt"/>
                <a:ea typeface="+mj-ea"/>
                <a:cs typeface="+mj-cs"/>
              </a:rPr>
              <a:t>Propriétés</a:t>
            </a:r>
            <a:r>
              <a:rPr kumimoji="0" lang="en-US" sz="3200" b="1" i="0" u="none" strike="noStrike" kern="1200" cap="none" spc="0" normalizeH="0" baseline="0" noProof="0" dirty="0" smtClean="0">
                <a:ln>
                  <a:noFill/>
                </a:ln>
                <a:solidFill>
                  <a:srgbClr val="FF0000"/>
                </a:solidFill>
                <a:effectLst/>
                <a:uLnTx/>
                <a:uFillTx/>
                <a:latin typeface="+mj-lt"/>
                <a:ea typeface="+mj-ea"/>
                <a:cs typeface="+mj-cs"/>
              </a:rPr>
              <a:t> de la TFD 1 D </a:t>
            </a: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5" name="Objet 4"/>
          <p:cNvGraphicFramePr>
            <a:graphicFrameLocks noChangeAspect="1"/>
          </p:cNvGraphicFramePr>
          <p:nvPr/>
        </p:nvGraphicFramePr>
        <p:xfrm>
          <a:off x="214282" y="1142984"/>
          <a:ext cx="2381250" cy="642938"/>
        </p:xfrm>
        <a:graphic>
          <a:graphicData uri="http://schemas.openxmlformats.org/presentationml/2006/ole">
            <p:oleObj spid="_x0000_s400385" name="Équation" r:id="rId4" imgW="799920" imgH="215640" progId="Equation.3">
              <p:embed/>
            </p:oleObj>
          </a:graphicData>
        </a:graphic>
      </p:graphicFrame>
      <p:graphicFrame>
        <p:nvGraphicFramePr>
          <p:cNvPr id="6" name="Object 4"/>
          <p:cNvGraphicFramePr>
            <a:graphicFrameLocks noChangeAspect="1"/>
          </p:cNvGraphicFramePr>
          <p:nvPr/>
        </p:nvGraphicFramePr>
        <p:xfrm>
          <a:off x="3000364" y="1142984"/>
          <a:ext cx="919162" cy="520700"/>
        </p:xfrm>
        <a:graphic>
          <a:graphicData uri="http://schemas.openxmlformats.org/presentationml/2006/ole">
            <p:oleObj spid="_x0000_s400386" name="Équation" r:id="rId5" imgW="380880" imgH="215640" progId="Equation.3">
              <p:embed/>
            </p:oleObj>
          </a:graphicData>
        </a:graphic>
      </p:graphicFrame>
      <p:sp>
        <p:nvSpPr>
          <p:cNvPr id="7" name="ZoneTexte 6"/>
          <p:cNvSpPr txBox="1"/>
          <p:nvPr/>
        </p:nvSpPr>
        <p:spPr>
          <a:xfrm>
            <a:off x="3929058" y="1214422"/>
            <a:ext cx="2786082" cy="369332"/>
          </a:xfrm>
          <a:prstGeom prst="rect">
            <a:avLst/>
          </a:prstGeom>
          <a:noFill/>
        </p:spPr>
        <p:txBody>
          <a:bodyPr wrap="square" rtlCol="0">
            <a:spAutoFit/>
          </a:bodyPr>
          <a:lstStyle/>
          <a:p>
            <a:r>
              <a:rPr lang="fr-FR" b="1" dirty="0" smtClean="0">
                <a:solidFill>
                  <a:srgbClr val="0070C0"/>
                </a:solidFill>
              </a:rPr>
              <a:t>Matrice noyau N×N </a:t>
            </a:r>
            <a:endParaRPr lang="fr-FR" b="1" dirty="0">
              <a:solidFill>
                <a:srgbClr val="0070C0"/>
              </a:solidFill>
            </a:endParaRPr>
          </a:p>
        </p:txBody>
      </p:sp>
      <p:graphicFrame>
        <p:nvGraphicFramePr>
          <p:cNvPr id="9" name="Object 5"/>
          <p:cNvGraphicFramePr>
            <a:graphicFrameLocks noChangeAspect="1"/>
          </p:cNvGraphicFramePr>
          <p:nvPr/>
        </p:nvGraphicFramePr>
        <p:xfrm>
          <a:off x="3929058" y="1500174"/>
          <a:ext cx="2417762" cy="725487"/>
        </p:xfrm>
        <a:graphic>
          <a:graphicData uri="http://schemas.openxmlformats.org/presentationml/2006/ole">
            <p:oleObj spid="_x0000_s400387" name="Équation" r:id="rId6" imgW="1523880" imgH="4572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18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18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18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1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228600" y="1395434"/>
            <a:ext cx="8578850" cy="5105400"/>
          </a:xfrm>
        </p:spPr>
        <p:txBody>
          <a:bodyPr>
            <a:normAutofit fontScale="77500" lnSpcReduction="20000"/>
          </a:bodyPr>
          <a:lstStyle/>
          <a:p>
            <a:pPr marL="0" algn="just">
              <a:lnSpc>
                <a:spcPct val="85000"/>
              </a:lnSpc>
              <a:spcBef>
                <a:spcPts val="0"/>
              </a:spcBef>
              <a:buNone/>
            </a:pPr>
            <a:endParaRPr lang="fr-FR" sz="2400" dirty="0" smtClean="0">
              <a:solidFill>
                <a:srgbClr val="7030A0"/>
              </a:solidFill>
              <a:latin typeface="Times New Roman" pitchFamily="18" charset="0"/>
              <a:cs typeface="Times New Roman" pitchFamily="18" charset="0"/>
            </a:endParaRPr>
          </a:p>
          <a:p>
            <a:pPr marL="0" algn="just">
              <a:lnSpc>
                <a:spcPct val="85000"/>
              </a:lnSpc>
              <a:spcBef>
                <a:spcPts val="0"/>
              </a:spcBef>
            </a:pPr>
            <a:r>
              <a:rPr lang="fr-FR" sz="2400" b="1" u="sng" dirty="0" smtClean="0">
                <a:solidFill>
                  <a:srgbClr val="FF0000"/>
                </a:solidFill>
                <a:latin typeface="Times New Roman" pitchFamily="18" charset="0"/>
                <a:cs typeface="Times New Roman" pitchFamily="18" charset="0"/>
              </a:rPr>
              <a:t>Compactage énergétique</a:t>
            </a:r>
          </a:p>
          <a:p>
            <a:pPr marL="0" indent="0" algn="just">
              <a:lnSpc>
                <a:spcPct val="110000"/>
              </a:lnSpc>
              <a:spcBef>
                <a:spcPts val="0"/>
              </a:spcBef>
              <a:buNone/>
            </a:pPr>
            <a:endParaRPr lang="fr-FR" sz="2400" dirty="0" smtClean="0">
              <a:solidFill>
                <a:srgbClr val="7030A0"/>
              </a:solidFill>
              <a:latin typeface="Times New Roman" pitchFamily="18" charset="0"/>
              <a:cs typeface="Times New Roman" pitchFamily="18" charset="0"/>
            </a:endParaRPr>
          </a:p>
          <a:p>
            <a:pPr marL="0" indent="0" algn="just">
              <a:lnSpc>
                <a:spcPct val="110000"/>
              </a:lnSpc>
              <a:spcBef>
                <a:spcPts val="0"/>
              </a:spcBef>
              <a:buNone/>
            </a:pPr>
            <a:r>
              <a:rPr lang="fr-FR" sz="2400" dirty="0" smtClean="0">
                <a:solidFill>
                  <a:srgbClr val="7030A0"/>
                </a:solidFill>
                <a:latin typeface="Times New Roman" pitchFamily="18" charset="0"/>
                <a:cs typeface="Times New Roman" pitchFamily="18" charset="0"/>
              </a:rPr>
              <a:t>De nombreuses transformées unitaires communes ont tendance à regrouper une grande partie de l'énergie du signal en seulement quelques coefficients de transformation.</a:t>
            </a:r>
          </a:p>
          <a:p>
            <a:pPr marL="0" algn="just">
              <a:lnSpc>
                <a:spcPct val="85000"/>
              </a:lnSpc>
              <a:spcBef>
                <a:spcPts val="0"/>
              </a:spcBef>
              <a:buNone/>
            </a:pPr>
            <a:endParaRPr lang="fr-FR" sz="2400" dirty="0" smtClean="0">
              <a:solidFill>
                <a:srgbClr val="7030A0"/>
              </a:solidFill>
              <a:latin typeface="Times New Roman" pitchFamily="18" charset="0"/>
              <a:cs typeface="Times New Roman" pitchFamily="18" charset="0"/>
            </a:endParaRPr>
          </a:p>
          <a:p>
            <a:pPr marL="0" algn="just">
              <a:lnSpc>
                <a:spcPct val="85000"/>
              </a:lnSpc>
              <a:spcBef>
                <a:spcPts val="0"/>
              </a:spcBef>
            </a:pPr>
            <a:r>
              <a:rPr lang="fr-FR" sz="2400" b="1" u="sng" dirty="0" err="1" smtClean="0">
                <a:solidFill>
                  <a:srgbClr val="FF0000"/>
                </a:solidFill>
                <a:latin typeface="Times New Roman" pitchFamily="18" charset="0"/>
                <a:cs typeface="Times New Roman" pitchFamily="18" charset="0"/>
              </a:rPr>
              <a:t>Décorrélation</a:t>
            </a:r>
            <a:endParaRPr lang="fr-FR" sz="2400" b="1" u="sng" dirty="0" smtClean="0">
              <a:solidFill>
                <a:srgbClr val="FF0000"/>
              </a:solidFill>
              <a:latin typeface="Times New Roman" pitchFamily="18" charset="0"/>
              <a:cs typeface="Times New Roman" pitchFamily="18" charset="0"/>
            </a:endParaRPr>
          </a:p>
          <a:p>
            <a:pPr marL="0" algn="just">
              <a:lnSpc>
                <a:spcPct val="85000"/>
              </a:lnSpc>
              <a:spcBef>
                <a:spcPts val="0"/>
              </a:spcBef>
              <a:buNone/>
            </a:pPr>
            <a:endParaRPr lang="fr-FR" sz="2400" dirty="0" smtClean="0">
              <a:solidFill>
                <a:srgbClr val="7030A0"/>
              </a:solidFill>
              <a:latin typeface="Times New Roman" pitchFamily="18" charset="0"/>
              <a:cs typeface="Times New Roman" pitchFamily="18" charset="0"/>
            </a:endParaRPr>
          </a:p>
          <a:p>
            <a:pPr marL="0" indent="0" algn="just">
              <a:lnSpc>
                <a:spcPct val="120000"/>
              </a:lnSpc>
              <a:spcBef>
                <a:spcPts val="0"/>
              </a:spcBef>
              <a:buNone/>
            </a:pP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b="1" dirty="0" smtClean="0">
                <a:solidFill>
                  <a:srgbClr val="7030A0"/>
                </a:solidFill>
                <a:latin typeface="Times New Roman" pitchFamily="18" charset="0"/>
                <a:cs typeface="Times New Roman" pitchFamily="18" charset="0"/>
              </a:rPr>
              <a:t>Éléments d'entrée hautement corrélés vs coefficients de sortie très peu corrélés</a:t>
            </a:r>
            <a:br>
              <a:rPr lang="fr-FR" sz="2400" b="1" dirty="0" smtClean="0">
                <a:solidFill>
                  <a:srgbClr val="7030A0"/>
                </a:solidFill>
                <a:latin typeface="Times New Roman" pitchFamily="18" charset="0"/>
                <a:cs typeface="Times New Roman" pitchFamily="18" charset="0"/>
              </a:rPr>
            </a:br>
            <a:endParaRPr lang="fr-FR" sz="2400" b="1" dirty="0" smtClean="0">
              <a:solidFill>
                <a:srgbClr val="7030A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q"/>
            </a:pP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Matrice de covariance </a:t>
            </a:r>
            <a:r>
              <a:rPr lang="fr-FR" sz="2400" b="1" dirty="0" smtClean="0">
                <a:solidFill>
                  <a:srgbClr val="FF0000"/>
                </a:solidFill>
                <a:latin typeface="Times New Roman" pitchFamily="18" charset="0"/>
                <a:cs typeface="Times New Roman" pitchFamily="18" charset="0"/>
              </a:rPr>
              <a:t>E [(F - E (F)) (F - E (F)) * T]</a:t>
            </a:r>
          </a:p>
          <a:p>
            <a:pPr marL="0" indent="0" algn="just">
              <a:lnSpc>
                <a:spcPct val="120000"/>
              </a:lnSpc>
              <a:spcBef>
                <a:spcPts val="0"/>
              </a:spcBef>
              <a:buFont typeface="Wingdings" pitchFamily="2" charset="2"/>
              <a:buChar char="q"/>
            </a:pPr>
            <a:r>
              <a:rPr lang="fr-FR" sz="2400" b="1" dirty="0" smtClean="0">
                <a:latin typeface="Times New Roman" pitchFamily="18" charset="0"/>
                <a:cs typeface="Times New Roman" pitchFamily="18" charset="0"/>
              </a:rPr>
              <a:t>une petite corrélation implique de petits termes hors diagonale</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800" b="1" dirty="0" smtClean="0">
                <a:solidFill>
                  <a:srgbClr val="00B0F0"/>
                </a:solidFill>
                <a:latin typeface="Times New Roman" pitchFamily="18" charset="0"/>
                <a:cs typeface="Times New Roman" pitchFamily="18" charset="0"/>
              </a:rPr>
              <a:t>Question: Quelle transformation unitaire donne le meilleur compactage et la  meilleure </a:t>
            </a:r>
            <a:r>
              <a:rPr lang="fr-FR" sz="2800" b="1" dirty="0" err="1" smtClean="0">
                <a:solidFill>
                  <a:srgbClr val="00B0F0"/>
                </a:solidFill>
                <a:latin typeface="Times New Roman" pitchFamily="18" charset="0"/>
                <a:cs typeface="Times New Roman" pitchFamily="18" charset="0"/>
              </a:rPr>
              <a:t>décorrélation</a:t>
            </a:r>
            <a:r>
              <a:rPr lang="fr-FR" sz="2800" b="1" dirty="0" smtClean="0">
                <a:solidFill>
                  <a:srgbClr val="00B0F0"/>
                </a:solidFill>
                <a:latin typeface="Times New Roman" pitchFamily="18" charset="0"/>
                <a:cs typeface="Times New Roman" pitchFamily="18" charset="0"/>
              </a:rPr>
              <a:t>?</a:t>
            </a:r>
            <a:endParaRPr lang="en-US" sz="2800" b="1" dirty="0">
              <a:solidFill>
                <a:srgbClr val="00B0F0"/>
              </a:solidFill>
              <a:latin typeface="Times New Roman" pitchFamily="18" charset="0"/>
              <a:cs typeface="Times New Roman" pitchFamily="18" charset="0"/>
            </a:endParaRPr>
          </a:p>
        </p:txBody>
      </p:sp>
      <p:sp>
        <p:nvSpPr>
          <p:cNvPr id="5" name="Rectangle 2"/>
          <p:cNvSpPr txBox="1">
            <a:spLocks noChangeArrowheads="1"/>
          </p:cNvSpPr>
          <p:nvPr/>
        </p:nvSpPr>
        <p:spPr>
          <a:xfrm>
            <a:off x="457200"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mj-lt"/>
                <a:ea typeface="+mj-ea"/>
                <a:cs typeface="+mj-cs"/>
              </a:rPr>
              <a:t>Propriétés</a:t>
            </a:r>
            <a:r>
              <a:rPr kumimoji="0" lang="en-US" sz="3200" b="1" i="0" u="none" strike="noStrike" kern="1200" cap="none" spc="0" normalizeH="0" baseline="0" noProof="0" dirty="0" smtClean="0">
                <a:ln>
                  <a:noFill/>
                </a:ln>
                <a:solidFill>
                  <a:srgbClr val="FF0000"/>
                </a:solidFill>
                <a:effectLst/>
                <a:uLnTx/>
                <a:uFillTx/>
                <a:latin typeface="+mj-lt"/>
                <a:ea typeface="+mj-ea"/>
                <a:cs typeface="+mj-cs"/>
              </a:rPr>
              <a:t> de la TFD 1 D </a:t>
            </a: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66" name="Rectangle 18"/>
          <p:cNvSpPr>
            <a:spLocks noChangeArrowheads="1"/>
          </p:cNvSpPr>
          <p:nvPr/>
        </p:nvSpPr>
        <p:spPr bwMode="auto">
          <a:xfrm>
            <a:off x="-42858" y="1785926"/>
            <a:ext cx="5257800" cy="2057400"/>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sp>
        <p:nvSpPr>
          <p:cNvPr id="258068" name="Rectangle 20" descr="dft16_pic"/>
          <p:cNvSpPr>
            <a:spLocks noChangeArrowheads="1"/>
          </p:cNvSpPr>
          <p:nvPr/>
        </p:nvSpPr>
        <p:spPr bwMode="auto">
          <a:xfrm>
            <a:off x="-42858" y="3929066"/>
            <a:ext cx="5257800" cy="20574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58074" name="Rectangle 26"/>
          <p:cNvSpPr>
            <a:spLocks noChangeArrowheads="1"/>
          </p:cNvSpPr>
          <p:nvPr/>
        </p:nvSpPr>
        <p:spPr bwMode="auto">
          <a:xfrm>
            <a:off x="4714876" y="3929066"/>
            <a:ext cx="4429124" cy="20574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58069" name="Rectangle 21" descr="dft32_pic"/>
          <p:cNvSpPr>
            <a:spLocks noChangeArrowheads="1"/>
          </p:cNvSpPr>
          <p:nvPr/>
        </p:nvSpPr>
        <p:spPr bwMode="auto">
          <a:xfrm>
            <a:off x="4786314" y="1857364"/>
            <a:ext cx="4357686" cy="2057400"/>
          </a:xfrm>
          <a:prstGeom prst="rect">
            <a:avLst/>
          </a:prstGeom>
          <a:blipFill dpi="0" rotWithShape="1">
            <a:blip r:embed="rId6"/>
            <a:srcRect/>
            <a:stretch>
              <a:fillRect/>
            </a:stretch>
          </a:blipFill>
          <a:ln w="9525">
            <a:noFill/>
            <a:miter lim="800000"/>
            <a:headEnd/>
            <a:tailEnd/>
          </a:ln>
          <a:effectLst/>
        </p:spPr>
        <p:txBody>
          <a:bodyPr wrap="none" anchor="ctr"/>
          <a:lstStyle/>
          <a:p>
            <a:endParaRPr lang="fr-FR"/>
          </a:p>
        </p:txBody>
      </p:sp>
      <p:sp>
        <p:nvSpPr>
          <p:cNvPr id="258050" name="Rectangle 2"/>
          <p:cNvSpPr>
            <a:spLocks noGrp="1" noChangeArrowheads="1"/>
          </p:cNvSpPr>
          <p:nvPr>
            <p:ph type="title"/>
          </p:nvPr>
        </p:nvSpPr>
        <p:spPr/>
        <p:txBody>
          <a:bodyPr/>
          <a:lstStyle/>
          <a:p>
            <a:r>
              <a:rPr lang="en-US" sz="3200" b="1" dirty="0">
                <a:solidFill>
                  <a:srgbClr val="FF0000"/>
                </a:solidFill>
              </a:rPr>
              <a:t>1-D DFT </a:t>
            </a:r>
            <a:r>
              <a:rPr lang="en-US" sz="3200" b="1" dirty="0" smtClean="0">
                <a:solidFill>
                  <a:srgbClr val="FF0000"/>
                </a:solidFill>
              </a:rPr>
              <a:t>pour </a:t>
            </a:r>
            <a:r>
              <a:rPr lang="en-US" sz="3200" b="1" dirty="0" err="1" smtClean="0">
                <a:solidFill>
                  <a:srgbClr val="FF0000"/>
                </a:solidFill>
              </a:rPr>
              <a:t>différentes</a:t>
            </a:r>
            <a:r>
              <a:rPr lang="en-US" sz="3200" b="1" dirty="0" smtClean="0">
                <a:solidFill>
                  <a:srgbClr val="FF0000"/>
                </a:solidFill>
              </a:rPr>
              <a:t> </a:t>
            </a:r>
            <a:r>
              <a:rPr lang="en-US" sz="3200" b="1" dirty="0" err="1" smtClean="0">
                <a:solidFill>
                  <a:srgbClr val="FF0000"/>
                </a:solidFill>
              </a:rPr>
              <a:t>longueurs</a:t>
            </a:r>
            <a:endParaRPr lang="en-US" sz="3200" b="1" dirty="0">
              <a:solidFill>
                <a:srgbClr val="FF0000"/>
              </a:solidFill>
            </a:endParaRPr>
          </a:p>
        </p:txBody>
      </p:sp>
      <p:sp>
        <p:nvSpPr>
          <p:cNvPr id="258054" name="Text Box 6"/>
          <p:cNvSpPr txBox="1">
            <a:spLocks noChangeArrowheads="1"/>
          </p:cNvSpPr>
          <p:nvPr/>
        </p:nvSpPr>
        <p:spPr bwMode="auto">
          <a:xfrm>
            <a:off x="6715140" y="1571612"/>
            <a:ext cx="838200" cy="366713"/>
          </a:xfrm>
          <a:prstGeom prst="rect">
            <a:avLst/>
          </a:prstGeom>
          <a:noFill/>
          <a:ln w="9525">
            <a:noFill/>
            <a:miter lim="800000"/>
            <a:headEnd/>
            <a:tailEnd/>
          </a:ln>
          <a:effectLst/>
        </p:spPr>
        <p:txBody>
          <a:bodyPr>
            <a:spAutoFit/>
          </a:bodyPr>
          <a:lstStyle/>
          <a:p>
            <a:r>
              <a:rPr lang="en-US" dirty="0"/>
              <a:t>N=32</a:t>
            </a:r>
          </a:p>
        </p:txBody>
      </p:sp>
      <p:sp>
        <p:nvSpPr>
          <p:cNvPr id="258060" name="Text Box 12"/>
          <p:cNvSpPr txBox="1">
            <a:spLocks noChangeArrowheads="1"/>
          </p:cNvSpPr>
          <p:nvPr/>
        </p:nvSpPr>
        <p:spPr bwMode="auto">
          <a:xfrm>
            <a:off x="381000" y="1500174"/>
            <a:ext cx="457200" cy="366713"/>
          </a:xfrm>
          <a:prstGeom prst="rect">
            <a:avLst/>
          </a:prstGeom>
          <a:noFill/>
          <a:ln w="9525">
            <a:noFill/>
            <a:miter lim="800000"/>
            <a:headEnd/>
            <a:tailEnd/>
          </a:ln>
          <a:effectLst/>
        </p:spPr>
        <p:txBody>
          <a:bodyPr>
            <a:spAutoFit/>
          </a:bodyPr>
          <a:lstStyle/>
          <a:p>
            <a:r>
              <a:rPr lang="en-US">
                <a:solidFill>
                  <a:srgbClr val="777777"/>
                </a:solidFill>
              </a:rPr>
              <a:t>n</a:t>
            </a:r>
          </a:p>
        </p:txBody>
      </p:sp>
      <p:sp>
        <p:nvSpPr>
          <p:cNvPr id="258061" name="Text Box 13"/>
          <p:cNvSpPr txBox="1">
            <a:spLocks noChangeArrowheads="1"/>
          </p:cNvSpPr>
          <p:nvPr/>
        </p:nvSpPr>
        <p:spPr bwMode="auto">
          <a:xfrm>
            <a:off x="304800" y="1785926"/>
            <a:ext cx="457200" cy="336550"/>
          </a:xfrm>
          <a:prstGeom prst="rect">
            <a:avLst/>
          </a:prstGeom>
          <a:noFill/>
          <a:ln w="9525">
            <a:noFill/>
            <a:miter lim="800000"/>
            <a:headEnd/>
            <a:tailEnd/>
          </a:ln>
          <a:effectLst/>
        </p:spPr>
        <p:txBody>
          <a:bodyPr>
            <a:spAutoFit/>
          </a:bodyPr>
          <a:lstStyle/>
          <a:p>
            <a:r>
              <a:rPr lang="en-US" sz="1600" dirty="0">
                <a:solidFill>
                  <a:srgbClr val="777777"/>
                </a:solidFill>
              </a:rPr>
              <a:t>u</a:t>
            </a:r>
          </a:p>
        </p:txBody>
      </p:sp>
      <p:sp>
        <p:nvSpPr>
          <p:cNvPr id="258063" name="Text Box 15"/>
          <p:cNvSpPr txBox="1">
            <a:spLocks noChangeArrowheads="1"/>
          </p:cNvSpPr>
          <p:nvPr/>
        </p:nvSpPr>
        <p:spPr bwMode="auto">
          <a:xfrm>
            <a:off x="1071538" y="1428736"/>
            <a:ext cx="1219200" cy="366713"/>
          </a:xfrm>
          <a:prstGeom prst="rect">
            <a:avLst/>
          </a:prstGeom>
          <a:noFill/>
          <a:ln w="9525">
            <a:noFill/>
            <a:miter lim="800000"/>
            <a:headEnd/>
            <a:tailEnd/>
          </a:ln>
          <a:effectLst/>
        </p:spPr>
        <p:txBody>
          <a:bodyPr>
            <a:spAutoFit/>
          </a:bodyPr>
          <a:lstStyle/>
          <a:p>
            <a:r>
              <a:rPr lang="en-US" dirty="0" err="1" smtClean="0">
                <a:solidFill>
                  <a:schemeClr val="folHlink"/>
                </a:solidFill>
              </a:rPr>
              <a:t>Réelle</a:t>
            </a:r>
            <a:r>
              <a:rPr lang="en-US" dirty="0" smtClean="0">
                <a:solidFill>
                  <a:schemeClr val="folHlink"/>
                </a:solidFill>
              </a:rPr>
              <a:t>(W)</a:t>
            </a:r>
            <a:endParaRPr lang="en-US" dirty="0">
              <a:solidFill>
                <a:schemeClr val="folHlink"/>
              </a:solidFill>
            </a:endParaRPr>
          </a:p>
        </p:txBody>
      </p:sp>
      <p:sp>
        <p:nvSpPr>
          <p:cNvPr id="258064" name="Text Box 16"/>
          <p:cNvSpPr txBox="1">
            <a:spLocks noChangeArrowheads="1"/>
          </p:cNvSpPr>
          <p:nvPr/>
        </p:nvSpPr>
        <p:spPr bwMode="auto">
          <a:xfrm>
            <a:off x="2852734" y="1428736"/>
            <a:ext cx="1219200" cy="366713"/>
          </a:xfrm>
          <a:prstGeom prst="rect">
            <a:avLst/>
          </a:prstGeom>
          <a:noFill/>
          <a:ln w="9525">
            <a:noFill/>
            <a:miter lim="800000"/>
            <a:headEnd/>
            <a:tailEnd/>
          </a:ln>
          <a:effectLst/>
        </p:spPr>
        <p:txBody>
          <a:bodyPr>
            <a:spAutoFit/>
          </a:bodyPr>
          <a:lstStyle/>
          <a:p>
            <a:r>
              <a:rPr lang="en-US" dirty="0" err="1" smtClean="0">
                <a:solidFill>
                  <a:schemeClr val="hlink"/>
                </a:solidFill>
              </a:rPr>
              <a:t>imag</a:t>
            </a:r>
            <a:r>
              <a:rPr lang="en-US" dirty="0" smtClean="0">
                <a:solidFill>
                  <a:schemeClr val="hlink"/>
                </a:solidFill>
              </a:rPr>
              <a:t>(W)</a:t>
            </a:r>
            <a:endParaRPr lang="en-US" dirty="0">
              <a:solidFill>
                <a:schemeClr val="hlink"/>
              </a:solidFill>
            </a:endParaRPr>
          </a:p>
        </p:txBody>
      </p:sp>
      <p:sp>
        <p:nvSpPr>
          <p:cNvPr id="258070" name="Text Box 22"/>
          <p:cNvSpPr txBox="1">
            <a:spLocks noChangeArrowheads="1"/>
          </p:cNvSpPr>
          <p:nvPr/>
        </p:nvSpPr>
        <p:spPr bwMode="auto">
          <a:xfrm>
            <a:off x="-76200" y="2428868"/>
            <a:ext cx="838200" cy="366713"/>
          </a:xfrm>
          <a:prstGeom prst="rect">
            <a:avLst/>
          </a:prstGeom>
          <a:noFill/>
          <a:ln w="9525">
            <a:noFill/>
            <a:miter lim="800000"/>
            <a:headEnd/>
            <a:tailEnd/>
          </a:ln>
          <a:effectLst/>
        </p:spPr>
        <p:txBody>
          <a:bodyPr>
            <a:spAutoFit/>
          </a:bodyPr>
          <a:lstStyle/>
          <a:p>
            <a:r>
              <a:rPr lang="en-US" dirty="0"/>
              <a:t>N=8</a:t>
            </a:r>
          </a:p>
        </p:txBody>
      </p:sp>
      <p:sp>
        <p:nvSpPr>
          <p:cNvPr id="258071" name="Text Box 23"/>
          <p:cNvSpPr txBox="1">
            <a:spLocks noChangeArrowheads="1"/>
          </p:cNvSpPr>
          <p:nvPr/>
        </p:nvSpPr>
        <p:spPr bwMode="auto">
          <a:xfrm>
            <a:off x="-76200" y="4786322"/>
            <a:ext cx="838200" cy="366713"/>
          </a:xfrm>
          <a:prstGeom prst="rect">
            <a:avLst/>
          </a:prstGeom>
          <a:noFill/>
          <a:ln w="9525">
            <a:noFill/>
            <a:miter lim="800000"/>
            <a:headEnd/>
            <a:tailEnd/>
          </a:ln>
          <a:effectLst/>
        </p:spPr>
        <p:txBody>
          <a:bodyPr>
            <a:spAutoFit/>
          </a:bodyPr>
          <a:lstStyle/>
          <a:p>
            <a:r>
              <a:rPr lang="en-US" dirty="0"/>
              <a:t>N=16</a:t>
            </a:r>
          </a:p>
        </p:txBody>
      </p:sp>
      <p:sp>
        <p:nvSpPr>
          <p:cNvPr id="258075" name="Line 27"/>
          <p:cNvSpPr>
            <a:spLocks noChangeShapeType="1"/>
          </p:cNvSpPr>
          <p:nvPr/>
        </p:nvSpPr>
        <p:spPr bwMode="auto">
          <a:xfrm>
            <a:off x="609600" y="1857364"/>
            <a:ext cx="228600" cy="0"/>
          </a:xfrm>
          <a:prstGeom prst="line">
            <a:avLst/>
          </a:prstGeom>
          <a:noFill/>
          <a:ln w="9525">
            <a:solidFill>
              <a:srgbClr val="777777"/>
            </a:solidFill>
            <a:round/>
            <a:headEnd/>
            <a:tailEnd type="triangle" w="med" len="med"/>
          </a:ln>
          <a:effectLst/>
        </p:spPr>
        <p:txBody>
          <a:bodyPr/>
          <a:lstStyle/>
          <a:p>
            <a:endParaRPr lang="fr-FR"/>
          </a:p>
        </p:txBody>
      </p:sp>
      <p:sp>
        <p:nvSpPr>
          <p:cNvPr id="258076" name="Line 28"/>
          <p:cNvSpPr>
            <a:spLocks noChangeShapeType="1"/>
          </p:cNvSpPr>
          <p:nvPr/>
        </p:nvSpPr>
        <p:spPr bwMode="auto">
          <a:xfrm rot="5400000">
            <a:off x="419100" y="2185978"/>
            <a:ext cx="228600" cy="0"/>
          </a:xfrm>
          <a:prstGeom prst="line">
            <a:avLst/>
          </a:prstGeom>
          <a:noFill/>
          <a:ln w="9525">
            <a:solidFill>
              <a:srgbClr val="777777"/>
            </a:solidFill>
            <a:round/>
            <a:headEnd/>
            <a:tailEnd type="triangle" w="med" len="med"/>
          </a:ln>
          <a:effectLst/>
        </p:spPr>
        <p:txBody>
          <a:bodyPr/>
          <a:lstStyle/>
          <a:p>
            <a:endParaRPr lang="fr-FR"/>
          </a:p>
        </p:txBody>
      </p:sp>
      <p:sp>
        <p:nvSpPr>
          <p:cNvPr id="258077" name="Text Box 29"/>
          <p:cNvSpPr txBox="1">
            <a:spLocks noChangeArrowheads="1"/>
          </p:cNvSpPr>
          <p:nvPr/>
        </p:nvSpPr>
        <p:spPr bwMode="auto">
          <a:xfrm>
            <a:off x="6519882" y="5848369"/>
            <a:ext cx="838200" cy="366713"/>
          </a:xfrm>
          <a:prstGeom prst="rect">
            <a:avLst/>
          </a:prstGeom>
          <a:noFill/>
          <a:ln w="9525">
            <a:noFill/>
            <a:miter lim="800000"/>
            <a:headEnd/>
            <a:tailEnd/>
          </a:ln>
          <a:effectLst/>
        </p:spPr>
        <p:txBody>
          <a:bodyPr>
            <a:spAutoFit/>
          </a:bodyPr>
          <a:lstStyle/>
          <a:p>
            <a:r>
              <a:rPr lang="en-US" dirty="0"/>
              <a:t>N=64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3200" b="1" dirty="0" smtClean="0">
                <a:solidFill>
                  <a:srgbClr val="FF0000"/>
                </a:solidFill>
              </a:rPr>
              <a:t>TFD de </a:t>
            </a:r>
            <a:r>
              <a:rPr lang="en-US" sz="3200" b="1" dirty="0">
                <a:solidFill>
                  <a:srgbClr val="FF0000"/>
                </a:solidFill>
              </a:rPr>
              <a:t>1D à</a:t>
            </a:r>
            <a:r>
              <a:rPr lang="en-US" sz="3200" b="1" dirty="0" smtClean="0">
                <a:solidFill>
                  <a:srgbClr val="FF0000"/>
                </a:solidFill>
              </a:rPr>
              <a:t> 2D : </a:t>
            </a:r>
            <a:r>
              <a:rPr lang="en-US" sz="3200" b="1" dirty="0" err="1" smtClean="0">
                <a:solidFill>
                  <a:srgbClr val="FF0000"/>
                </a:solidFill>
              </a:rPr>
              <a:t>Propriété</a:t>
            </a:r>
            <a:r>
              <a:rPr lang="en-US" sz="3200" b="1" dirty="0" smtClean="0">
                <a:solidFill>
                  <a:srgbClr val="FF0000"/>
                </a:solidFill>
              </a:rPr>
              <a:t> de </a:t>
            </a:r>
            <a:r>
              <a:rPr lang="en-US" sz="3200" b="1" dirty="0" err="1" smtClean="0">
                <a:solidFill>
                  <a:srgbClr val="FF0000"/>
                </a:solidFill>
              </a:rPr>
              <a:t>séparabilité</a:t>
            </a:r>
            <a:endParaRPr lang="en-US" sz="3200" b="1" dirty="0">
              <a:solidFill>
                <a:srgbClr val="FF0000"/>
              </a:solidFill>
            </a:endParaRPr>
          </a:p>
        </p:txBody>
      </p:sp>
      <p:sp>
        <p:nvSpPr>
          <p:cNvPr id="256006" name="Rectangle 6"/>
          <p:cNvSpPr>
            <a:spLocks noChangeArrowheads="1"/>
          </p:cNvSpPr>
          <p:nvPr/>
        </p:nvSpPr>
        <p:spPr bwMode="auto">
          <a:xfrm>
            <a:off x="5929322" y="1285860"/>
            <a:ext cx="1510603" cy="461665"/>
          </a:xfrm>
          <a:prstGeom prst="rect">
            <a:avLst/>
          </a:prstGeom>
          <a:noFill/>
          <a:ln w="9525">
            <a:noFill/>
            <a:miter lim="800000"/>
            <a:headEnd/>
            <a:tailEnd/>
          </a:ln>
          <a:effectLst/>
        </p:spPr>
        <p:txBody>
          <a:bodyPr wrap="square" anchor="ctr">
            <a:spAutoFit/>
          </a:bodyPr>
          <a:lstStyle/>
          <a:p>
            <a:r>
              <a:rPr lang="en-US" sz="2400" b="1" dirty="0" smtClean="0">
                <a:solidFill>
                  <a:srgbClr val="0070C0"/>
                </a:solidFill>
                <a:latin typeface="Times New Roman" pitchFamily="18" charset="0"/>
                <a:cs typeface="Times New Roman" pitchFamily="18" charset="0"/>
              </a:rPr>
              <a:t>TFD 2D</a:t>
            </a:r>
            <a:endParaRPr lang="en-US" sz="2400" b="1" dirty="0">
              <a:solidFill>
                <a:srgbClr val="0070C0"/>
              </a:solidFill>
              <a:latin typeface="Times New Roman" pitchFamily="18" charset="0"/>
              <a:cs typeface="Times New Roman" pitchFamily="18" charset="0"/>
            </a:endParaRPr>
          </a:p>
        </p:txBody>
      </p:sp>
      <p:sp>
        <p:nvSpPr>
          <p:cNvPr id="256024" name="Text Box 24"/>
          <p:cNvSpPr txBox="1">
            <a:spLocks noChangeArrowheads="1"/>
          </p:cNvSpPr>
          <p:nvPr/>
        </p:nvSpPr>
        <p:spPr bwMode="auto">
          <a:xfrm>
            <a:off x="6391292" y="5676921"/>
            <a:ext cx="609600" cy="823913"/>
          </a:xfrm>
          <a:prstGeom prst="rect">
            <a:avLst/>
          </a:prstGeom>
          <a:noFill/>
          <a:ln w="9525">
            <a:noFill/>
            <a:miter lim="800000"/>
            <a:headEnd/>
            <a:tailEnd/>
          </a:ln>
          <a:effectLst/>
        </p:spPr>
        <p:txBody>
          <a:bodyPr>
            <a:spAutoFit/>
          </a:bodyPr>
          <a:lstStyle/>
          <a:p>
            <a:pPr>
              <a:spcBef>
                <a:spcPct val="50000"/>
              </a:spcBef>
            </a:pPr>
            <a:r>
              <a:rPr lang="en-US" sz="4800" dirty="0">
                <a:solidFill>
                  <a:schemeClr val="hlink"/>
                </a:solidFill>
              </a:rPr>
              <a:t>?</a:t>
            </a:r>
          </a:p>
        </p:txBody>
      </p:sp>
      <p:graphicFrame>
        <p:nvGraphicFramePr>
          <p:cNvPr id="395265" name="Object 1"/>
          <p:cNvGraphicFramePr>
            <a:graphicFrameLocks noChangeAspect="1"/>
          </p:cNvGraphicFramePr>
          <p:nvPr/>
        </p:nvGraphicFramePr>
        <p:xfrm>
          <a:off x="142844" y="4623003"/>
          <a:ext cx="4429124" cy="663385"/>
        </p:xfrm>
        <a:graphic>
          <a:graphicData uri="http://schemas.openxmlformats.org/presentationml/2006/ole">
            <p:oleObj spid="_x0000_s395265" name="Équation" r:id="rId4" imgW="2882880" imgH="431640" progId="Equation.3">
              <p:embed/>
            </p:oleObj>
          </a:graphicData>
        </a:graphic>
      </p:graphicFrame>
      <p:graphicFrame>
        <p:nvGraphicFramePr>
          <p:cNvPr id="16" name="Objet 15"/>
          <p:cNvGraphicFramePr>
            <a:graphicFrameLocks noChangeAspect="1"/>
          </p:cNvGraphicFramePr>
          <p:nvPr/>
        </p:nvGraphicFramePr>
        <p:xfrm>
          <a:off x="1928793" y="1714487"/>
          <a:ext cx="714381" cy="467095"/>
        </p:xfrm>
        <a:graphic>
          <a:graphicData uri="http://schemas.openxmlformats.org/presentationml/2006/ole">
            <p:oleObj spid="_x0000_s395266" name="Équation" r:id="rId5" imgW="330120" imgH="215640" progId="Equation.3">
              <p:embed/>
            </p:oleObj>
          </a:graphicData>
        </a:graphic>
      </p:graphicFrame>
      <p:graphicFrame>
        <p:nvGraphicFramePr>
          <p:cNvPr id="17" name="Objet 16"/>
          <p:cNvGraphicFramePr>
            <a:graphicFrameLocks noChangeAspect="1"/>
          </p:cNvGraphicFramePr>
          <p:nvPr/>
        </p:nvGraphicFramePr>
        <p:xfrm>
          <a:off x="1857356" y="2428867"/>
          <a:ext cx="1000132" cy="459521"/>
        </p:xfrm>
        <a:graphic>
          <a:graphicData uri="http://schemas.openxmlformats.org/presentationml/2006/ole">
            <p:oleObj spid="_x0000_s395267" name="Équation" r:id="rId6" imgW="469800" imgH="215640" progId="Equation.3">
              <p:embed/>
            </p:oleObj>
          </a:graphicData>
        </a:graphic>
      </p:graphicFrame>
      <p:graphicFrame>
        <p:nvGraphicFramePr>
          <p:cNvPr id="18" name="Objet 17"/>
          <p:cNvGraphicFramePr>
            <a:graphicFrameLocks noChangeAspect="1"/>
          </p:cNvGraphicFramePr>
          <p:nvPr/>
        </p:nvGraphicFramePr>
        <p:xfrm>
          <a:off x="1873239" y="2928938"/>
          <a:ext cx="1055687" cy="723900"/>
        </p:xfrm>
        <a:graphic>
          <a:graphicData uri="http://schemas.openxmlformats.org/presentationml/2006/ole">
            <p:oleObj spid="_x0000_s395268" name="Équation" r:id="rId7" imgW="444240" imgH="304560" progId="Equation.3">
              <p:embed/>
            </p:oleObj>
          </a:graphicData>
        </a:graphic>
      </p:graphicFrame>
      <p:graphicFrame>
        <p:nvGraphicFramePr>
          <p:cNvPr id="395269" name="Object 5"/>
          <p:cNvGraphicFramePr>
            <a:graphicFrameLocks noChangeAspect="1"/>
          </p:cNvGraphicFramePr>
          <p:nvPr/>
        </p:nvGraphicFramePr>
        <p:xfrm>
          <a:off x="728652" y="5786459"/>
          <a:ext cx="2343150" cy="642937"/>
        </p:xfrm>
        <a:graphic>
          <a:graphicData uri="http://schemas.openxmlformats.org/presentationml/2006/ole">
            <p:oleObj spid="_x0000_s395269" name="Équation" r:id="rId8" imgW="787320" imgH="215640" progId="Equation.3">
              <p:embed/>
            </p:oleObj>
          </a:graphicData>
        </a:graphic>
      </p:graphicFrame>
      <p:sp>
        <p:nvSpPr>
          <p:cNvPr id="20" name="Rectangle 6"/>
          <p:cNvSpPr>
            <a:spLocks noChangeArrowheads="1"/>
          </p:cNvSpPr>
          <p:nvPr/>
        </p:nvSpPr>
        <p:spPr bwMode="auto">
          <a:xfrm>
            <a:off x="1357290" y="1214422"/>
            <a:ext cx="1510603" cy="461665"/>
          </a:xfrm>
          <a:prstGeom prst="rect">
            <a:avLst/>
          </a:prstGeom>
          <a:noFill/>
          <a:ln w="9525">
            <a:noFill/>
            <a:miter lim="800000"/>
            <a:headEnd/>
            <a:tailEnd/>
          </a:ln>
          <a:effectLst/>
        </p:spPr>
        <p:txBody>
          <a:bodyPr wrap="square" anchor="ctr">
            <a:spAutoFit/>
          </a:bodyPr>
          <a:lstStyle/>
          <a:p>
            <a:r>
              <a:rPr lang="en-US" sz="2400" b="1" dirty="0" smtClean="0">
                <a:solidFill>
                  <a:srgbClr val="0070C0"/>
                </a:solidFill>
                <a:latin typeface="Times New Roman" pitchFamily="18" charset="0"/>
                <a:cs typeface="Times New Roman" pitchFamily="18" charset="0"/>
              </a:rPr>
              <a:t>TFD 1D</a:t>
            </a:r>
            <a:endParaRPr lang="en-US" sz="2400" b="1" dirty="0">
              <a:solidFill>
                <a:srgbClr val="0070C0"/>
              </a:solidFill>
              <a:latin typeface="Times New Roman" pitchFamily="18" charset="0"/>
              <a:cs typeface="Times New Roman" pitchFamily="18" charset="0"/>
            </a:endParaRPr>
          </a:p>
        </p:txBody>
      </p:sp>
      <p:graphicFrame>
        <p:nvGraphicFramePr>
          <p:cNvPr id="395270" name="Object 6"/>
          <p:cNvGraphicFramePr>
            <a:graphicFrameLocks noChangeAspect="1"/>
          </p:cNvGraphicFramePr>
          <p:nvPr/>
        </p:nvGraphicFramePr>
        <p:xfrm>
          <a:off x="6000760" y="1714500"/>
          <a:ext cx="1016000" cy="466725"/>
        </p:xfrm>
        <a:graphic>
          <a:graphicData uri="http://schemas.openxmlformats.org/presentationml/2006/ole">
            <p:oleObj spid="_x0000_s395270" name="Équation" r:id="rId9" imgW="469800" imgH="215640" progId="Equation.3">
              <p:embed/>
            </p:oleObj>
          </a:graphicData>
        </a:graphic>
      </p:graphicFrame>
      <p:graphicFrame>
        <p:nvGraphicFramePr>
          <p:cNvPr id="395271" name="Object 7"/>
          <p:cNvGraphicFramePr>
            <a:graphicFrameLocks noChangeAspect="1"/>
          </p:cNvGraphicFramePr>
          <p:nvPr/>
        </p:nvGraphicFramePr>
        <p:xfrm>
          <a:off x="5857884" y="2428875"/>
          <a:ext cx="1566863" cy="458788"/>
        </p:xfrm>
        <a:graphic>
          <a:graphicData uri="http://schemas.openxmlformats.org/presentationml/2006/ole">
            <p:oleObj spid="_x0000_s395271" name="Équation" r:id="rId10" imgW="736560" imgH="215640" progId="Equation.3">
              <p:embed/>
            </p:oleObj>
          </a:graphicData>
        </a:graphic>
      </p:graphicFrame>
      <p:graphicFrame>
        <p:nvGraphicFramePr>
          <p:cNvPr id="395272" name="Object 8"/>
          <p:cNvGraphicFramePr>
            <a:graphicFrameLocks noChangeAspect="1"/>
          </p:cNvGraphicFramePr>
          <p:nvPr/>
        </p:nvGraphicFramePr>
        <p:xfrm>
          <a:off x="5857884" y="2990852"/>
          <a:ext cx="1387475" cy="723900"/>
        </p:xfrm>
        <a:graphic>
          <a:graphicData uri="http://schemas.openxmlformats.org/presentationml/2006/ole">
            <p:oleObj spid="_x0000_s395272" name="Équation" r:id="rId11" imgW="583920" imgH="304560" progId="Equation.3">
              <p:embed/>
            </p:oleObj>
          </a:graphicData>
        </a:graphic>
      </p:graphicFrame>
      <p:graphicFrame>
        <p:nvGraphicFramePr>
          <p:cNvPr id="395273" name="Object 9"/>
          <p:cNvGraphicFramePr>
            <a:graphicFrameLocks noChangeAspect="1"/>
          </p:cNvGraphicFramePr>
          <p:nvPr/>
        </p:nvGraphicFramePr>
        <p:xfrm>
          <a:off x="4857752" y="3879863"/>
          <a:ext cx="4143404" cy="1692277"/>
        </p:xfrm>
        <a:graphic>
          <a:graphicData uri="http://schemas.openxmlformats.org/presentationml/2006/ole">
            <p:oleObj spid="_x0000_s395273" name="Équation" r:id="rId12" imgW="2298600" imgH="9144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3200" b="1" dirty="0" smtClean="0">
                <a:solidFill>
                  <a:srgbClr val="FF0000"/>
                </a:solidFill>
              </a:rPr>
              <a:t>TFD de </a:t>
            </a:r>
            <a:r>
              <a:rPr lang="en-US" sz="3200" b="1" dirty="0">
                <a:solidFill>
                  <a:srgbClr val="FF0000"/>
                </a:solidFill>
              </a:rPr>
              <a:t>1D à</a:t>
            </a:r>
            <a:r>
              <a:rPr lang="en-US" sz="3200" b="1" dirty="0" smtClean="0">
                <a:solidFill>
                  <a:srgbClr val="FF0000"/>
                </a:solidFill>
              </a:rPr>
              <a:t> 2D : </a:t>
            </a:r>
            <a:r>
              <a:rPr lang="en-US" sz="3200" b="1" dirty="0" err="1" smtClean="0">
                <a:solidFill>
                  <a:srgbClr val="FF0000"/>
                </a:solidFill>
              </a:rPr>
              <a:t>Propriété</a:t>
            </a:r>
            <a:r>
              <a:rPr lang="en-US" sz="3200" b="1" dirty="0" smtClean="0">
                <a:solidFill>
                  <a:srgbClr val="FF0000"/>
                </a:solidFill>
              </a:rPr>
              <a:t> de </a:t>
            </a:r>
            <a:r>
              <a:rPr lang="en-US" sz="3200" b="1" dirty="0" err="1" smtClean="0">
                <a:solidFill>
                  <a:srgbClr val="FF0000"/>
                </a:solidFill>
              </a:rPr>
              <a:t>séparabilité</a:t>
            </a:r>
            <a:endParaRPr lang="en-US" sz="3200" b="1" dirty="0">
              <a:solidFill>
                <a:srgbClr val="FF0000"/>
              </a:solidFill>
            </a:endParaRPr>
          </a:p>
        </p:txBody>
      </p:sp>
      <p:sp>
        <p:nvSpPr>
          <p:cNvPr id="256006" name="Rectangle 6"/>
          <p:cNvSpPr>
            <a:spLocks noChangeArrowheads="1"/>
          </p:cNvSpPr>
          <p:nvPr/>
        </p:nvSpPr>
        <p:spPr bwMode="auto">
          <a:xfrm>
            <a:off x="0" y="1285860"/>
            <a:ext cx="1510603" cy="461665"/>
          </a:xfrm>
          <a:prstGeom prst="rect">
            <a:avLst/>
          </a:prstGeom>
          <a:noFill/>
          <a:ln w="9525">
            <a:noFill/>
            <a:miter lim="800000"/>
            <a:headEnd/>
            <a:tailEnd/>
          </a:ln>
          <a:effectLst/>
        </p:spPr>
        <p:txBody>
          <a:bodyPr wrap="square" anchor="ctr">
            <a:spAutoFit/>
          </a:bodyPr>
          <a:lstStyle/>
          <a:p>
            <a:r>
              <a:rPr lang="en-US" sz="2400" b="1" dirty="0" smtClean="0">
                <a:solidFill>
                  <a:srgbClr val="0070C0"/>
                </a:solidFill>
                <a:latin typeface="Times New Roman" pitchFamily="18" charset="0"/>
                <a:cs typeface="Times New Roman" pitchFamily="18" charset="0"/>
              </a:rPr>
              <a:t>TFD 2D</a:t>
            </a:r>
            <a:endParaRPr lang="en-US" sz="2400" b="1" dirty="0">
              <a:solidFill>
                <a:srgbClr val="0070C0"/>
              </a:solidFill>
              <a:latin typeface="Times New Roman" pitchFamily="18" charset="0"/>
              <a:cs typeface="Times New Roman" pitchFamily="18" charset="0"/>
            </a:endParaRPr>
          </a:p>
        </p:txBody>
      </p:sp>
      <p:graphicFrame>
        <p:nvGraphicFramePr>
          <p:cNvPr id="395273" name="Object 9"/>
          <p:cNvGraphicFramePr>
            <a:graphicFrameLocks noChangeAspect="1"/>
          </p:cNvGraphicFramePr>
          <p:nvPr/>
        </p:nvGraphicFramePr>
        <p:xfrm>
          <a:off x="142844" y="1928802"/>
          <a:ext cx="4967288" cy="822325"/>
        </p:xfrm>
        <a:graphic>
          <a:graphicData uri="http://schemas.openxmlformats.org/presentationml/2006/ole">
            <p:oleObj spid="_x0000_s490506" name="Équation" r:id="rId4" imgW="2755800" imgH="444240" progId="Equation.3">
              <p:embed/>
            </p:oleObj>
          </a:graphicData>
        </a:graphic>
      </p:graphicFrame>
      <p:graphicFrame>
        <p:nvGraphicFramePr>
          <p:cNvPr id="490507" name="Object 11"/>
          <p:cNvGraphicFramePr>
            <a:graphicFrameLocks noChangeAspect="1"/>
          </p:cNvGraphicFramePr>
          <p:nvPr/>
        </p:nvGraphicFramePr>
        <p:xfrm>
          <a:off x="71406" y="2928934"/>
          <a:ext cx="5746750" cy="822325"/>
        </p:xfrm>
        <a:graphic>
          <a:graphicData uri="http://schemas.openxmlformats.org/presentationml/2006/ole">
            <p:oleObj spid="_x0000_s490507" name="Équation" r:id="rId5" imgW="3187440" imgH="444240" progId="Equation.3">
              <p:embed/>
            </p:oleObj>
          </a:graphicData>
        </a:graphic>
      </p:graphicFrame>
      <p:graphicFrame>
        <p:nvGraphicFramePr>
          <p:cNvPr id="490508" name="Object 12"/>
          <p:cNvGraphicFramePr>
            <a:graphicFrameLocks noChangeAspect="1"/>
          </p:cNvGraphicFramePr>
          <p:nvPr/>
        </p:nvGraphicFramePr>
        <p:xfrm>
          <a:off x="71406" y="4000504"/>
          <a:ext cx="5997575" cy="893762"/>
        </p:xfrm>
        <a:graphic>
          <a:graphicData uri="http://schemas.openxmlformats.org/presentationml/2006/ole">
            <p:oleObj spid="_x0000_s490508" name="Équation" r:id="rId6" imgW="3327120" imgH="482400" progId="Equation.3">
              <p:embed/>
            </p:oleObj>
          </a:graphicData>
        </a:graphic>
      </p:graphicFrame>
      <p:graphicFrame>
        <p:nvGraphicFramePr>
          <p:cNvPr id="490509" name="Object 13"/>
          <p:cNvGraphicFramePr>
            <a:graphicFrameLocks noChangeAspect="1"/>
          </p:cNvGraphicFramePr>
          <p:nvPr/>
        </p:nvGraphicFramePr>
        <p:xfrm>
          <a:off x="103183" y="5357826"/>
          <a:ext cx="3754437" cy="800100"/>
        </p:xfrm>
        <a:graphic>
          <a:graphicData uri="http://schemas.openxmlformats.org/presentationml/2006/ole">
            <p:oleObj spid="_x0000_s490509" name="Équation" r:id="rId7" imgW="2082600" imgH="431640" progId="Equation.3">
              <p:embed/>
            </p:oleObj>
          </a:graphicData>
        </a:graphic>
      </p:graphicFrame>
      <p:graphicFrame>
        <p:nvGraphicFramePr>
          <p:cNvPr id="19" name="Objet 18"/>
          <p:cNvGraphicFramePr>
            <a:graphicFrameLocks noChangeAspect="1"/>
          </p:cNvGraphicFramePr>
          <p:nvPr/>
        </p:nvGraphicFramePr>
        <p:xfrm>
          <a:off x="5286379" y="2143116"/>
          <a:ext cx="2089561" cy="428628"/>
        </p:xfrm>
        <a:graphic>
          <a:graphicData uri="http://schemas.openxmlformats.org/presentationml/2006/ole">
            <p:oleObj spid="_x0000_s490510" name="Équation" r:id="rId8" imgW="990360" imgH="203040" progId="Equation.3">
              <p:embed/>
            </p:oleObj>
          </a:graphicData>
        </a:graphic>
      </p:graphicFrame>
      <p:graphicFrame>
        <p:nvGraphicFramePr>
          <p:cNvPr id="490511" name="Object 15"/>
          <p:cNvGraphicFramePr>
            <a:graphicFrameLocks noChangeAspect="1"/>
          </p:cNvGraphicFramePr>
          <p:nvPr/>
        </p:nvGraphicFramePr>
        <p:xfrm>
          <a:off x="6143636" y="3000372"/>
          <a:ext cx="2089150" cy="428625"/>
        </p:xfrm>
        <a:graphic>
          <a:graphicData uri="http://schemas.openxmlformats.org/presentationml/2006/ole">
            <p:oleObj spid="_x0000_s490511" name="Équation" r:id="rId9" imgW="990360" imgH="203040" progId="Equation.3">
              <p:embed/>
            </p:oleObj>
          </a:graphicData>
        </a:graphic>
      </p:graphicFrame>
      <p:graphicFrame>
        <p:nvGraphicFramePr>
          <p:cNvPr id="490512" name="Object 16"/>
          <p:cNvGraphicFramePr>
            <a:graphicFrameLocks noChangeAspect="1"/>
          </p:cNvGraphicFramePr>
          <p:nvPr/>
        </p:nvGraphicFramePr>
        <p:xfrm>
          <a:off x="6362700" y="4214813"/>
          <a:ext cx="1793875" cy="428625"/>
        </p:xfrm>
        <a:graphic>
          <a:graphicData uri="http://schemas.openxmlformats.org/presentationml/2006/ole">
            <p:oleObj spid="_x0000_s490512" name="Équation" r:id="rId10" imgW="850680" imgH="203040" progId="Equation.3">
              <p:embed/>
            </p:oleObj>
          </a:graphicData>
        </a:graphic>
      </p:graphicFrame>
      <p:graphicFrame>
        <p:nvGraphicFramePr>
          <p:cNvPr id="490513" name="Object 17"/>
          <p:cNvGraphicFramePr>
            <a:graphicFrameLocks noChangeAspect="1"/>
          </p:cNvGraphicFramePr>
          <p:nvPr/>
        </p:nvGraphicFramePr>
        <p:xfrm>
          <a:off x="1987550" y="4857750"/>
          <a:ext cx="1820863" cy="428625"/>
        </p:xfrm>
        <a:graphic>
          <a:graphicData uri="http://schemas.openxmlformats.org/presentationml/2006/ole">
            <p:oleObj spid="_x0000_s490513" name="Équation" r:id="rId11" imgW="863280" imgH="203040" progId="Equation.3">
              <p:embed/>
            </p:oleObj>
          </a:graphicData>
        </a:graphic>
      </p:graphicFrame>
      <p:graphicFrame>
        <p:nvGraphicFramePr>
          <p:cNvPr id="490514" name="Object 18"/>
          <p:cNvGraphicFramePr>
            <a:graphicFrameLocks noChangeAspect="1"/>
          </p:cNvGraphicFramePr>
          <p:nvPr/>
        </p:nvGraphicFramePr>
        <p:xfrm>
          <a:off x="4286248" y="5500705"/>
          <a:ext cx="1793875" cy="428625"/>
        </p:xfrm>
        <a:graphic>
          <a:graphicData uri="http://schemas.openxmlformats.org/presentationml/2006/ole">
            <p:oleObj spid="_x0000_s490514" name="Équation" r:id="rId12" imgW="850680" imgH="203040" progId="Equation.3">
              <p:embed/>
            </p:oleObj>
          </a:graphicData>
        </a:graphic>
      </p:graphicFrame>
      <p:sp>
        <p:nvSpPr>
          <p:cNvPr id="23" name="ZoneTexte 22"/>
          <p:cNvSpPr txBox="1"/>
          <p:nvPr/>
        </p:nvSpPr>
        <p:spPr>
          <a:xfrm>
            <a:off x="0" y="6143644"/>
            <a:ext cx="9144000" cy="769441"/>
          </a:xfrm>
          <a:prstGeom prst="rect">
            <a:avLst/>
          </a:prstGeom>
          <a:noFill/>
        </p:spPr>
        <p:txBody>
          <a:bodyPr wrap="square" rtlCol="0">
            <a:spAutoFit/>
          </a:bodyPr>
          <a:lstStyle/>
          <a:p>
            <a:pPr algn="just"/>
            <a:r>
              <a:rPr lang="fr-FR" sz="2200" b="1" dirty="0" smtClean="0">
                <a:solidFill>
                  <a:srgbClr val="7030A0"/>
                </a:solidFill>
                <a:latin typeface="Times New Roman" pitchFamily="18" charset="0"/>
                <a:cs typeface="Times New Roman" pitchFamily="18" charset="0"/>
              </a:rPr>
              <a:t>Pour calculer une TFD 2 D de taille N×N on doit calculer N TFD 1D pour chaque ligne , puis on calcule N TFD 1D pour chaque colonne</a:t>
            </a:r>
            <a:endParaRPr lang="fr-FR" sz="22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3200" b="1" dirty="0" smtClean="0">
                <a:solidFill>
                  <a:srgbClr val="FF0000"/>
                </a:solidFill>
              </a:rPr>
              <a:t>TFD de </a:t>
            </a:r>
            <a:r>
              <a:rPr lang="en-US" sz="3200" b="1" dirty="0">
                <a:solidFill>
                  <a:srgbClr val="FF0000"/>
                </a:solidFill>
              </a:rPr>
              <a:t>1D à</a:t>
            </a:r>
            <a:r>
              <a:rPr lang="en-US" sz="3200" b="1" dirty="0" smtClean="0">
                <a:solidFill>
                  <a:srgbClr val="FF0000"/>
                </a:solidFill>
              </a:rPr>
              <a:t> 2D : </a:t>
            </a:r>
            <a:r>
              <a:rPr lang="en-US" sz="3200" b="1" dirty="0" err="1" smtClean="0">
                <a:solidFill>
                  <a:srgbClr val="FF0000"/>
                </a:solidFill>
              </a:rPr>
              <a:t>Propriété</a:t>
            </a:r>
            <a:r>
              <a:rPr lang="en-US" sz="3200" b="1" dirty="0" smtClean="0">
                <a:solidFill>
                  <a:srgbClr val="FF0000"/>
                </a:solidFill>
              </a:rPr>
              <a:t> de </a:t>
            </a:r>
            <a:r>
              <a:rPr lang="en-US" sz="3200" b="1" dirty="0" err="1" smtClean="0">
                <a:solidFill>
                  <a:srgbClr val="FF0000"/>
                </a:solidFill>
              </a:rPr>
              <a:t>séparabilité</a:t>
            </a:r>
            <a:endParaRPr lang="en-US" sz="3200" b="1" dirty="0">
              <a:solidFill>
                <a:srgbClr val="FF0000"/>
              </a:solidFill>
            </a:endParaRPr>
          </a:p>
        </p:txBody>
      </p:sp>
      <p:sp>
        <p:nvSpPr>
          <p:cNvPr id="256006" name="Rectangle 6"/>
          <p:cNvSpPr>
            <a:spLocks noChangeArrowheads="1"/>
          </p:cNvSpPr>
          <p:nvPr/>
        </p:nvSpPr>
        <p:spPr bwMode="auto">
          <a:xfrm>
            <a:off x="0" y="1538575"/>
            <a:ext cx="1510603" cy="461665"/>
          </a:xfrm>
          <a:prstGeom prst="rect">
            <a:avLst/>
          </a:prstGeom>
          <a:noFill/>
          <a:ln w="9525">
            <a:noFill/>
            <a:miter lim="800000"/>
            <a:headEnd/>
            <a:tailEnd/>
          </a:ln>
          <a:effectLst/>
        </p:spPr>
        <p:txBody>
          <a:bodyPr wrap="square" anchor="ctr">
            <a:spAutoFit/>
          </a:bodyPr>
          <a:lstStyle/>
          <a:p>
            <a:r>
              <a:rPr lang="en-US" sz="2400" b="1" dirty="0" smtClean="0">
                <a:solidFill>
                  <a:srgbClr val="0070C0"/>
                </a:solidFill>
                <a:latin typeface="Times New Roman" pitchFamily="18" charset="0"/>
                <a:cs typeface="Times New Roman" pitchFamily="18" charset="0"/>
              </a:rPr>
              <a:t>TFD 2D</a:t>
            </a:r>
            <a:endParaRPr lang="en-US" sz="2400" b="1" dirty="0">
              <a:solidFill>
                <a:srgbClr val="0070C0"/>
              </a:solidFill>
              <a:latin typeface="Times New Roman" pitchFamily="18" charset="0"/>
              <a:cs typeface="Times New Roman" pitchFamily="18" charset="0"/>
            </a:endParaRPr>
          </a:p>
        </p:txBody>
      </p:sp>
      <p:graphicFrame>
        <p:nvGraphicFramePr>
          <p:cNvPr id="14" name="Objet 13"/>
          <p:cNvGraphicFramePr>
            <a:graphicFrameLocks noChangeAspect="1"/>
          </p:cNvGraphicFramePr>
          <p:nvPr/>
        </p:nvGraphicFramePr>
        <p:xfrm>
          <a:off x="71406" y="2928934"/>
          <a:ext cx="2714644" cy="500066"/>
        </p:xfrm>
        <a:graphic>
          <a:graphicData uri="http://schemas.openxmlformats.org/presentationml/2006/ole">
            <p:oleObj spid="_x0000_s491531" name="Équation" r:id="rId4" imgW="1168200" imgH="241200" progId="Equation.3">
              <p:embed/>
            </p:oleObj>
          </a:graphicData>
        </a:graphic>
      </p:graphicFrame>
      <p:graphicFrame>
        <p:nvGraphicFramePr>
          <p:cNvPr id="15" name="Objet 14"/>
          <p:cNvGraphicFramePr>
            <a:graphicFrameLocks noChangeAspect="1"/>
          </p:cNvGraphicFramePr>
          <p:nvPr/>
        </p:nvGraphicFramePr>
        <p:xfrm>
          <a:off x="500034" y="3786190"/>
          <a:ext cx="1571636" cy="774429"/>
        </p:xfrm>
        <a:graphic>
          <a:graphicData uri="http://schemas.openxmlformats.org/presentationml/2006/ole">
            <p:oleObj spid="_x0000_s491532" name="Équation" r:id="rId5" imgW="876240" imgH="431640" progId="Equation.3">
              <p:embed/>
            </p:oleObj>
          </a:graphicData>
        </a:graphic>
      </p:graphicFrame>
      <p:graphicFrame>
        <p:nvGraphicFramePr>
          <p:cNvPr id="491533" name="Object 13"/>
          <p:cNvGraphicFramePr>
            <a:graphicFrameLocks noChangeAspect="1"/>
          </p:cNvGraphicFramePr>
          <p:nvPr/>
        </p:nvGraphicFramePr>
        <p:xfrm>
          <a:off x="3071802" y="2928934"/>
          <a:ext cx="2714644" cy="500066"/>
        </p:xfrm>
        <a:graphic>
          <a:graphicData uri="http://schemas.openxmlformats.org/presentationml/2006/ole">
            <p:oleObj spid="_x0000_s491533" name="Équation" r:id="rId6" imgW="1168200" imgH="241200" progId="Equation.3">
              <p:embed/>
            </p:oleObj>
          </a:graphicData>
        </a:graphic>
      </p:graphicFrame>
      <p:graphicFrame>
        <p:nvGraphicFramePr>
          <p:cNvPr id="491534" name="Object 14"/>
          <p:cNvGraphicFramePr>
            <a:graphicFrameLocks noChangeAspect="1"/>
          </p:cNvGraphicFramePr>
          <p:nvPr/>
        </p:nvGraphicFramePr>
        <p:xfrm>
          <a:off x="6429388" y="2928934"/>
          <a:ext cx="2714612" cy="500066"/>
        </p:xfrm>
        <a:graphic>
          <a:graphicData uri="http://schemas.openxmlformats.org/presentationml/2006/ole">
            <p:oleObj spid="_x0000_s491534" name="Équation" r:id="rId7" imgW="1168200" imgH="241200" progId="Equation.3">
              <p:embed/>
            </p:oleObj>
          </a:graphicData>
        </a:graphic>
      </p:graphicFrame>
      <p:graphicFrame>
        <p:nvGraphicFramePr>
          <p:cNvPr id="491535" name="Object 15"/>
          <p:cNvGraphicFramePr>
            <a:graphicFrameLocks noChangeAspect="1"/>
          </p:cNvGraphicFramePr>
          <p:nvPr/>
        </p:nvGraphicFramePr>
        <p:xfrm>
          <a:off x="3571879" y="3786190"/>
          <a:ext cx="1571625" cy="774700"/>
        </p:xfrm>
        <a:graphic>
          <a:graphicData uri="http://schemas.openxmlformats.org/presentationml/2006/ole">
            <p:oleObj spid="_x0000_s491535" name="Équation" r:id="rId8" imgW="876240" imgH="431640" progId="Equation.3">
              <p:embed/>
            </p:oleObj>
          </a:graphicData>
        </a:graphic>
      </p:graphicFrame>
      <p:graphicFrame>
        <p:nvGraphicFramePr>
          <p:cNvPr id="491536" name="Object 16"/>
          <p:cNvGraphicFramePr>
            <a:graphicFrameLocks noChangeAspect="1"/>
          </p:cNvGraphicFramePr>
          <p:nvPr/>
        </p:nvGraphicFramePr>
        <p:xfrm>
          <a:off x="7154863" y="3786188"/>
          <a:ext cx="1547812" cy="774700"/>
        </p:xfrm>
        <a:graphic>
          <a:graphicData uri="http://schemas.openxmlformats.org/presentationml/2006/ole">
            <p:oleObj spid="_x0000_s491536" name="Équation" r:id="rId9" imgW="863280" imgH="431640" progId="Equation.3">
              <p:embed/>
            </p:oleObj>
          </a:graphicData>
        </a:graphic>
      </p:graphicFrame>
      <p:sp>
        <p:nvSpPr>
          <p:cNvPr id="20" name="ZoneTexte 19"/>
          <p:cNvSpPr txBox="1"/>
          <p:nvPr/>
        </p:nvSpPr>
        <p:spPr>
          <a:xfrm>
            <a:off x="0" y="4782933"/>
            <a:ext cx="2786050" cy="923330"/>
          </a:xfrm>
          <a:prstGeom prst="rect">
            <a:avLst/>
          </a:prstGeom>
          <a:noFill/>
        </p:spPr>
        <p:txBody>
          <a:bodyPr wrap="square" rtlCol="0">
            <a:spAutoFit/>
          </a:bodyPr>
          <a:lstStyle/>
          <a:p>
            <a:r>
              <a:rPr lang="fr-FR" b="1" dirty="0" smtClean="0">
                <a:solidFill>
                  <a:srgbClr val="7030A0"/>
                </a:solidFill>
              </a:rPr>
              <a:t>             est une image numérique   supposée carrée N×N</a:t>
            </a:r>
            <a:endParaRPr lang="fr-FR" b="1" dirty="0">
              <a:solidFill>
                <a:srgbClr val="7030A0"/>
              </a:solidFill>
            </a:endParaRPr>
          </a:p>
        </p:txBody>
      </p:sp>
      <p:graphicFrame>
        <p:nvGraphicFramePr>
          <p:cNvPr id="21" name="Objet 20"/>
          <p:cNvGraphicFramePr>
            <a:graphicFrameLocks noChangeAspect="1"/>
          </p:cNvGraphicFramePr>
          <p:nvPr/>
        </p:nvGraphicFramePr>
        <p:xfrm>
          <a:off x="-42863" y="4643438"/>
          <a:ext cx="893763" cy="536575"/>
        </p:xfrm>
        <a:graphic>
          <a:graphicData uri="http://schemas.openxmlformats.org/presentationml/2006/ole">
            <p:oleObj spid="_x0000_s491537" name="Équation" r:id="rId10" imgW="520560" imgH="215640" progId="Equation.3">
              <p:embed/>
            </p:oleObj>
          </a:graphicData>
        </a:graphic>
      </p:graphicFrame>
      <p:sp>
        <p:nvSpPr>
          <p:cNvPr id="22" name="ZoneTexte 21"/>
          <p:cNvSpPr txBox="1"/>
          <p:nvPr/>
        </p:nvSpPr>
        <p:spPr>
          <a:xfrm>
            <a:off x="3357586" y="4714884"/>
            <a:ext cx="2857488" cy="646331"/>
          </a:xfrm>
          <a:prstGeom prst="rect">
            <a:avLst/>
          </a:prstGeom>
          <a:noFill/>
        </p:spPr>
        <p:txBody>
          <a:bodyPr wrap="square" rtlCol="0">
            <a:spAutoFit/>
          </a:bodyPr>
          <a:lstStyle/>
          <a:p>
            <a:r>
              <a:rPr lang="fr-FR" b="1" dirty="0" smtClean="0">
                <a:solidFill>
                  <a:srgbClr val="7030A0"/>
                </a:solidFill>
              </a:rPr>
              <a:t>           </a:t>
            </a:r>
            <a:r>
              <a:rPr lang="fr-FR" b="1" dirty="0" smtClean="0">
                <a:solidFill>
                  <a:srgbClr val="002060"/>
                </a:solidFill>
              </a:rPr>
              <a:t>Calcul des TFD 1D de chaque ligne de </a:t>
            </a:r>
            <a:endParaRPr lang="fr-FR" b="1" dirty="0">
              <a:solidFill>
                <a:srgbClr val="002060"/>
              </a:solidFill>
            </a:endParaRPr>
          </a:p>
        </p:txBody>
      </p:sp>
      <p:graphicFrame>
        <p:nvGraphicFramePr>
          <p:cNvPr id="491538" name="Object 18"/>
          <p:cNvGraphicFramePr>
            <a:graphicFrameLocks noChangeAspect="1"/>
          </p:cNvGraphicFramePr>
          <p:nvPr/>
        </p:nvGraphicFramePr>
        <p:xfrm>
          <a:off x="3089275" y="4572000"/>
          <a:ext cx="914400" cy="536575"/>
        </p:xfrm>
        <a:graphic>
          <a:graphicData uri="http://schemas.openxmlformats.org/presentationml/2006/ole">
            <p:oleObj spid="_x0000_s491538" name="Équation" r:id="rId11" imgW="533160" imgH="215640" progId="Equation.3">
              <p:embed/>
            </p:oleObj>
          </a:graphicData>
        </a:graphic>
      </p:graphicFrame>
      <p:sp>
        <p:nvSpPr>
          <p:cNvPr id="24" name="ZoneTexte 23"/>
          <p:cNvSpPr txBox="1"/>
          <p:nvPr/>
        </p:nvSpPr>
        <p:spPr>
          <a:xfrm>
            <a:off x="6286512" y="4857760"/>
            <a:ext cx="2857488" cy="646331"/>
          </a:xfrm>
          <a:prstGeom prst="rect">
            <a:avLst/>
          </a:prstGeom>
          <a:noFill/>
        </p:spPr>
        <p:txBody>
          <a:bodyPr wrap="square" rtlCol="0">
            <a:spAutoFit/>
          </a:bodyPr>
          <a:lstStyle/>
          <a:p>
            <a:r>
              <a:rPr lang="fr-FR" b="1" dirty="0" smtClean="0">
                <a:solidFill>
                  <a:srgbClr val="7030A0"/>
                </a:solidFill>
              </a:rPr>
              <a:t>             </a:t>
            </a:r>
            <a:r>
              <a:rPr lang="fr-FR" b="1" dirty="0" smtClean="0">
                <a:solidFill>
                  <a:srgbClr val="00B0F0"/>
                </a:solidFill>
              </a:rPr>
              <a:t>Calcul des TFD 1D de chaque ligne de</a:t>
            </a:r>
            <a:endParaRPr lang="fr-FR" b="1" dirty="0">
              <a:solidFill>
                <a:srgbClr val="00B0F0"/>
              </a:solidFill>
            </a:endParaRPr>
          </a:p>
        </p:txBody>
      </p:sp>
      <p:graphicFrame>
        <p:nvGraphicFramePr>
          <p:cNvPr id="491539" name="Object 19"/>
          <p:cNvGraphicFramePr>
            <a:graphicFrameLocks noChangeAspect="1"/>
          </p:cNvGraphicFramePr>
          <p:nvPr/>
        </p:nvGraphicFramePr>
        <p:xfrm>
          <a:off x="3408360" y="5214950"/>
          <a:ext cx="806450" cy="536575"/>
        </p:xfrm>
        <a:graphic>
          <a:graphicData uri="http://schemas.openxmlformats.org/presentationml/2006/ole">
            <p:oleObj spid="_x0000_s491539" name="Équation" r:id="rId12" imgW="469800" imgH="215640" progId="Equation.3">
              <p:embed/>
            </p:oleObj>
          </a:graphicData>
        </a:graphic>
      </p:graphicFrame>
      <p:graphicFrame>
        <p:nvGraphicFramePr>
          <p:cNvPr id="491540" name="Object 20"/>
          <p:cNvGraphicFramePr>
            <a:graphicFrameLocks noChangeAspect="1"/>
          </p:cNvGraphicFramePr>
          <p:nvPr/>
        </p:nvGraphicFramePr>
        <p:xfrm>
          <a:off x="6357950" y="5357826"/>
          <a:ext cx="806450" cy="536575"/>
        </p:xfrm>
        <a:graphic>
          <a:graphicData uri="http://schemas.openxmlformats.org/presentationml/2006/ole">
            <p:oleObj spid="_x0000_s491540" name="Équation" r:id="rId13" imgW="469800" imgH="215640" progId="Equation.3">
              <p:embed/>
            </p:oleObj>
          </a:graphicData>
        </a:graphic>
      </p:graphicFrame>
      <p:graphicFrame>
        <p:nvGraphicFramePr>
          <p:cNvPr id="491541" name="Object 21"/>
          <p:cNvGraphicFramePr>
            <a:graphicFrameLocks noChangeAspect="1"/>
          </p:cNvGraphicFramePr>
          <p:nvPr/>
        </p:nvGraphicFramePr>
        <p:xfrm>
          <a:off x="6254750" y="4714875"/>
          <a:ext cx="871538" cy="536575"/>
        </p:xfrm>
        <a:graphic>
          <a:graphicData uri="http://schemas.openxmlformats.org/presentationml/2006/ole">
            <p:oleObj spid="_x0000_s491541" name="Équation" r:id="rId14" imgW="507960" imgH="2156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52400" y="1019199"/>
            <a:ext cx="8839200" cy="5838825"/>
          </a:xfrm>
          <a:prstGeom prst="rect">
            <a:avLst/>
          </a:prstGeom>
          <a:noFill/>
          <a:ln w="9525">
            <a:noFill/>
            <a:miter lim="800000"/>
            <a:headEnd/>
            <a:tailEnd/>
          </a:ln>
          <a:effectLst/>
        </p:spPr>
      </p:pic>
      <p:sp>
        <p:nvSpPr>
          <p:cNvPr id="7" name="Rectangle 2"/>
          <p:cNvSpPr txBox="1">
            <a:spLocks noChangeArrowheads="1"/>
          </p:cNvSpPr>
          <p:nvPr/>
        </p:nvSpPr>
        <p:spPr>
          <a:xfrm>
            <a:off x="457200" y="274638"/>
            <a:ext cx="82296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Compression - Types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200" b="1" dirty="0" err="1" smtClean="0">
                <a:solidFill>
                  <a:srgbClr val="FF0000"/>
                </a:solidFill>
              </a:rPr>
              <a:t>Calcul</a:t>
            </a:r>
            <a:r>
              <a:rPr lang="en-US" sz="3200" b="1" dirty="0" smtClean="0">
                <a:solidFill>
                  <a:srgbClr val="FF0000"/>
                </a:solidFill>
              </a:rPr>
              <a:t> TFD 2D</a:t>
            </a:r>
            <a:endParaRPr lang="en-US" sz="3200" b="1" dirty="0">
              <a:solidFill>
                <a:srgbClr val="FF0000"/>
              </a:solidFill>
            </a:endParaRPr>
          </a:p>
        </p:txBody>
      </p:sp>
      <p:sp>
        <p:nvSpPr>
          <p:cNvPr id="82961" name="Text Box 17"/>
          <p:cNvSpPr txBox="1">
            <a:spLocks noChangeArrowheads="1"/>
          </p:cNvSpPr>
          <p:nvPr/>
        </p:nvSpPr>
        <p:spPr bwMode="auto">
          <a:xfrm>
            <a:off x="-71470" y="1500174"/>
            <a:ext cx="142876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TFD 2D</a:t>
            </a:r>
            <a:endParaRPr lang="en-US" sz="2400" b="1" dirty="0">
              <a:solidFill>
                <a:srgbClr val="FF0000"/>
              </a:solidFill>
              <a:latin typeface="Times New Roman" pitchFamily="18" charset="0"/>
              <a:cs typeface="Times New Roman" pitchFamily="18" charset="0"/>
            </a:endParaRPr>
          </a:p>
        </p:txBody>
      </p:sp>
      <p:sp>
        <p:nvSpPr>
          <p:cNvPr id="82971" name="Rectangle 27"/>
          <p:cNvSpPr>
            <a:spLocks noChangeArrowheads="1"/>
          </p:cNvSpPr>
          <p:nvPr/>
        </p:nvSpPr>
        <p:spPr bwMode="auto">
          <a:xfrm>
            <a:off x="381000" y="3733800"/>
            <a:ext cx="8305800" cy="15240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Char char="n"/>
            </a:pPr>
            <a:r>
              <a:rPr lang="en-US" sz="2000" dirty="0" smtClean="0"/>
              <a:t>TFD 2D &amp; TFD 2D </a:t>
            </a:r>
            <a:r>
              <a:rPr lang="en-US" sz="2000" dirty="0" err="1" smtClean="0"/>
              <a:t>Directe</a:t>
            </a:r>
            <a:r>
              <a:rPr lang="en-US" sz="2000" dirty="0" smtClean="0"/>
              <a:t> Inverse </a:t>
            </a:r>
            <a:r>
              <a:rPr lang="en-US" sz="2000" dirty="0" err="1" smtClean="0"/>
              <a:t>sont</a:t>
            </a:r>
            <a:r>
              <a:rPr lang="en-US" sz="2000" dirty="0" smtClean="0"/>
              <a:t> </a:t>
            </a:r>
            <a:r>
              <a:rPr lang="en-US" sz="2000" dirty="0" err="1" smtClean="0"/>
              <a:t>programmées</a:t>
            </a:r>
            <a:r>
              <a:rPr lang="en-US" sz="2000" dirty="0" smtClean="0"/>
              <a:t> </a:t>
            </a:r>
            <a:r>
              <a:rPr lang="en-US" sz="2000" dirty="0" err="1" smtClean="0"/>
              <a:t>sous</a:t>
            </a:r>
            <a:r>
              <a:rPr lang="en-US" sz="2000" dirty="0" smtClean="0"/>
              <a:t> </a:t>
            </a:r>
            <a:r>
              <a:rPr lang="en-US" sz="2000" dirty="0" err="1" smtClean="0"/>
              <a:t>Matlab</a:t>
            </a:r>
            <a:r>
              <a:rPr lang="en-US" sz="2000" dirty="0" smtClean="0"/>
              <a:t> avec </a:t>
            </a:r>
            <a:r>
              <a:rPr lang="en-US" sz="2000" dirty="0">
                <a:latin typeface="Courier New" pitchFamily="49" charset="0"/>
              </a:rPr>
              <a:t>fft2</a:t>
            </a:r>
            <a:r>
              <a:rPr lang="en-US" sz="2000" dirty="0"/>
              <a:t> </a:t>
            </a:r>
            <a:r>
              <a:rPr lang="en-US" sz="2000" dirty="0" smtClean="0"/>
              <a:t>et </a:t>
            </a:r>
            <a:r>
              <a:rPr lang="en-US" sz="2000" dirty="0">
                <a:latin typeface="Courier New" pitchFamily="49" charset="0"/>
              </a:rPr>
              <a:t>ifft2</a:t>
            </a:r>
            <a:r>
              <a:rPr lang="en-US" sz="2000" dirty="0"/>
              <a:t>, </a:t>
            </a:r>
            <a:r>
              <a:rPr lang="en-US" sz="2000" dirty="0" err="1" smtClean="0"/>
              <a:t>respectivement</a:t>
            </a:r>
            <a:endParaRPr lang="en-US" sz="2000" dirty="0"/>
          </a:p>
          <a:p>
            <a:pPr marL="342900" indent="-342900" eaLnBrk="1" hangingPunct="1">
              <a:spcBef>
                <a:spcPct val="20000"/>
              </a:spcBef>
              <a:buClr>
                <a:schemeClr val="folHlink"/>
              </a:buClr>
              <a:buSzPct val="60000"/>
              <a:buFont typeface="Wingdings" pitchFamily="2" charset="2"/>
              <a:buChar char="n"/>
            </a:pPr>
            <a:r>
              <a:rPr lang="en-US" sz="2000" dirty="0" err="1">
                <a:latin typeface="Courier New" pitchFamily="49" charset="0"/>
              </a:rPr>
              <a:t>fftshift</a:t>
            </a:r>
            <a:r>
              <a:rPr lang="en-US" sz="2000" dirty="0"/>
              <a:t>: </a:t>
            </a:r>
            <a:r>
              <a:rPr lang="en-US" sz="2000" dirty="0" smtClean="0"/>
              <a:t> Met la </a:t>
            </a:r>
            <a:r>
              <a:rPr lang="en-US" sz="2000" dirty="0" err="1" smtClean="0"/>
              <a:t>composante</a:t>
            </a:r>
            <a:r>
              <a:rPr lang="en-US" sz="2000" dirty="0" smtClean="0"/>
              <a:t> continue DC au centre</a:t>
            </a:r>
            <a:endParaRPr lang="en-US" sz="2000" dirty="0"/>
          </a:p>
          <a:p>
            <a:pPr marL="342900" indent="-342900" eaLnBrk="1" hangingPunct="1">
              <a:spcBef>
                <a:spcPct val="20000"/>
              </a:spcBef>
              <a:buClr>
                <a:schemeClr val="folHlink"/>
              </a:buClr>
              <a:buSzPct val="60000"/>
              <a:buFont typeface="Wingdings" pitchFamily="2" charset="2"/>
              <a:buChar char="n"/>
            </a:pPr>
            <a:r>
              <a:rPr lang="en-US" sz="2000" dirty="0" err="1" smtClean="0">
                <a:solidFill>
                  <a:srgbClr val="FF0000"/>
                </a:solidFill>
              </a:rPr>
              <a:t>Exemple</a:t>
            </a:r>
            <a:r>
              <a:rPr lang="en-US" sz="2000" dirty="0">
                <a:solidFill>
                  <a:srgbClr val="FF0000"/>
                </a:solidFill>
              </a:rPr>
              <a:t>:</a:t>
            </a:r>
          </a:p>
        </p:txBody>
      </p:sp>
      <p:sp>
        <p:nvSpPr>
          <p:cNvPr id="82973" name="Text Box 29"/>
          <p:cNvSpPr txBox="1">
            <a:spLocks noChangeArrowheads="1"/>
          </p:cNvSpPr>
          <p:nvPr/>
        </p:nvSpPr>
        <p:spPr bwMode="auto">
          <a:xfrm>
            <a:off x="500034" y="5181600"/>
            <a:ext cx="8594019" cy="1200329"/>
          </a:xfrm>
          <a:prstGeom prst="rect">
            <a:avLst/>
          </a:prstGeom>
          <a:noFill/>
          <a:ln w="9525">
            <a:noFill/>
            <a:miter lim="800000"/>
            <a:headEnd/>
            <a:tailEnd/>
          </a:ln>
          <a:effectLst/>
        </p:spPr>
        <p:txBody>
          <a:bodyPr wrap="none">
            <a:spAutoFit/>
          </a:bodyPr>
          <a:lstStyle/>
          <a:p>
            <a:pPr eaLnBrk="1" hangingPunct="1"/>
            <a:r>
              <a:rPr lang="en-US" dirty="0">
                <a:latin typeface="Courier New" pitchFamily="49" charset="0"/>
              </a:rPr>
              <a:t>&gt;&gt; I = </a:t>
            </a:r>
            <a:r>
              <a:rPr lang="en-US" dirty="0" err="1">
                <a:latin typeface="Courier New" pitchFamily="49" charset="0"/>
              </a:rPr>
              <a:t>imread</a:t>
            </a:r>
            <a:r>
              <a:rPr lang="en-US" dirty="0">
                <a:latin typeface="Courier New" pitchFamily="49" charset="0"/>
              </a:rPr>
              <a:t>(‘test.png’);  </a:t>
            </a:r>
            <a:r>
              <a:rPr lang="en-US" dirty="0">
                <a:solidFill>
                  <a:schemeClr val="accent1"/>
                </a:solidFill>
                <a:latin typeface="Courier New" pitchFamily="49" charset="0"/>
              </a:rPr>
              <a:t>% </a:t>
            </a:r>
            <a:r>
              <a:rPr lang="en-US" dirty="0" smtClean="0">
                <a:solidFill>
                  <a:schemeClr val="accent1"/>
                </a:solidFill>
                <a:latin typeface="Courier New" pitchFamily="49" charset="0"/>
              </a:rPr>
              <a:t>pour charger un </a:t>
            </a:r>
            <a:r>
              <a:rPr lang="en-US" dirty="0" err="1" smtClean="0">
                <a:solidFill>
                  <a:schemeClr val="accent1"/>
                </a:solidFill>
                <a:latin typeface="Courier New" pitchFamily="49" charset="0"/>
              </a:rPr>
              <a:t>exemple</a:t>
            </a:r>
            <a:r>
              <a:rPr lang="en-US" dirty="0" smtClean="0">
                <a:solidFill>
                  <a:schemeClr val="accent1"/>
                </a:solidFill>
                <a:latin typeface="Courier New" pitchFamily="49" charset="0"/>
              </a:rPr>
              <a:t> </a:t>
            </a:r>
            <a:r>
              <a:rPr lang="en-US" dirty="0" err="1" smtClean="0">
                <a:solidFill>
                  <a:schemeClr val="accent1"/>
                </a:solidFill>
                <a:latin typeface="Courier New" pitchFamily="49" charset="0"/>
              </a:rPr>
              <a:t>d’image</a:t>
            </a:r>
            <a:endParaRPr lang="en-US" dirty="0">
              <a:solidFill>
                <a:schemeClr val="accent1"/>
              </a:solidFill>
              <a:latin typeface="Courier New" pitchFamily="49" charset="0"/>
            </a:endParaRPr>
          </a:p>
          <a:p>
            <a:pPr eaLnBrk="1" hangingPunct="1"/>
            <a:r>
              <a:rPr lang="en-US" dirty="0">
                <a:latin typeface="Courier New" pitchFamily="49" charset="0"/>
              </a:rPr>
              <a:t>&gt;&gt; F = </a:t>
            </a:r>
            <a:r>
              <a:rPr lang="en-US" dirty="0" err="1">
                <a:latin typeface="Courier New" pitchFamily="49" charset="0"/>
              </a:rPr>
              <a:t>fftshift</a:t>
            </a:r>
            <a:r>
              <a:rPr lang="en-US" dirty="0">
                <a:latin typeface="Courier New" pitchFamily="49" charset="0"/>
              </a:rPr>
              <a:t>(fft2(I));</a:t>
            </a:r>
            <a:r>
              <a:rPr lang="en-US" dirty="0">
                <a:solidFill>
                  <a:srgbClr val="FF0000"/>
                </a:solidFill>
                <a:latin typeface="Courier New" pitchFamily="49" charset="0"/>
              </a:rPr>
              <a:t>   </a:t>
            </a:r>
            <a:r>
              <a:rPr lang="en-US" dirty="0">
                <a:solidFill>
                  <a:schemeClr val="accent1"/>
                </a:solidFill>
                <a:latin typeface="Courier New" pitchFamily="49" charset="0"/>
              </a:rPr>
              <a:t>% </a:t>
            </a:r>
            <a:r>
              <a:rPr lang="en-US" dirty="0" err="1" smtClean="0">
                <a:solidFill>
                  <a:schemeClr val="accent1"/>
                </a:solidFill>
                <a:latin typeface="Courier New" pitchFamily="49" charset="0"/>
              </a:rPr>
              <a:t>Trasformée</a:t>
            </a:r>
            <a:r>
              <a:rPr lang="en-US" dirty="0" smtClean="0">
                <a:solidFill>
                  <a:schemeClr val="accent1"/>
                </a:solidFill>
                <a:latin typeface="Courier New" pitchFamily="49" charset="0"/>
              </a:rPr>
              <a:t> 2D avec </a:t>
            </a:r>
            <a:r>
              <a:rPr lang="en-US" dirty="0" err="1" smtClean="0">
                <a:solidFill>
                  <a:schemeClr val="accent1"/>
                </a:solidFill>
                <a:latin typeface="Courier New" pitchFamily="49" charset="0"/>
              </a:rPr>
              <a:t>décalage</a:t>
            </a:r>
            <a:endParaRPr lang="en-US" dirty="0">
              <a:latin typeface="Courier New" pitchFamily="49" charset="0"/>
            </a:endParaRPr>
          </a:p>
          <a:p>
            <a:pPr eaLnBrk="1" hangingPunct="1"/>
            <a:r>
              <a:rPr lang="en-US" dirty="0">
                <a:latin typeface="Courier New" pitchFamily="49" charset="0"/>
              </a:rPr>
              <a:t>&gt;&gt; </a:t>
            </a:r>
            <a:r>
              <a:rPr lang="en-US" dirty="0" err="1">
                <a:latin typeface="Courier New" pitchFamily="49" charset="0"/>
              </a:rPr>
              <a:t>imshow</a:t>
            </a:r>
            <a:r>
              <a:rPr lang="en-US" dirty="0">
                <a:latin typeface="Courier New" pitchFamily="49" charset="0"/>
              </a:rPr>
              <a:t>(log(abs(F)),[]);  </a:t>
            </a:r>
            <a:r>
              <a:rPr lang="en-US" dirty="0">
                <a:solidFill>
                  <a:schemeClr val="accent1"/>
                </a:solidFill>
                <a:latin typeface="Courier New" pitchFamily="49" charset="0"/>
              </a:rPr>
              <a:t>% </a:t>
            </a:r>
            <a:r>
              <a:rPr lang="en-US" dirty="0" err="1" smtClean="0">
                <a:solidFill>
                  <a:schemeClr val="accent1"/>
                </a:solidFill>
                <a:latin typeface="Courier New" pitchFamily="49" charset="0"/>
              </a:rPr>
              <a:t>Affiche</a:t>
            </a:r>
            <a:r>
              <a:rPr lang="en-US" dirty="0" smtClean="0">
                <a:solidFill>
                  <a:schemeClr val="accent1"/>
                </a:solidFill>
                <a:latin typeface="Courier New" pitchFamily="49" charset="0"/>
              </a:rPr>
              <a:t> le </a:t>
            </a:r>
            <a:r>
              <a:rPr lang="en-US" dirty="0" err="1" smtClean="0">
                <a:solidFill>
                  <a:schemeClr val="accent1"/>
                </a:solidFill>
                <a:latin typeface="Courier New" pitchFamily="49" charset="0"/>
              </a:rPr>
              <a:t>spectre</a:t>
            </a:r>
            <a:r>
              <a:rPr lang="en-US" dirty="0" smtClean="0">
                <a:solidFill>
                  <a:schemeClr val="accent1"/>
                </a:solidFill>
                <a:latin typeface="Courier New" pitchFamily="49" charset="0"/>
              </a:rPr>
              <a:t> </a:t>
            </a:r>
            <a:r>
              <a:rPr lang="en-US" dirty="0" err="1" smtClean="0">
                <a:solidFill>
                  <a:schemeClr val="accent1"/>
                </a:solidFill>
                <a:latin typeface="Courier New" pitchFamily="49" charset="0"/>
              </a:rPr>
              <a:t>d’amplitude</a:t>
            </a:r>
            <a:endParaRPr lang="en-US" dirty="0" smtClean="0">
              <a:solidFill>
                <a:schemeClr val="accent1"/>
              </a:solidFill>
              <a:latin typeface="Courier New" pitchFamily="49" charset="0"/>
            </a:endParaRPr>
          </a:p>
          <a:p>
            <a:pPr eaLnBrk="1" hangingPunct="1"/>
            <a:r>
              <a:rPr lang="en-US" dirty="0" smtClean="0">
                <a:latin typeface="Courier New" pitchFamily="49" charset="0"/>
              </a:rPr>
              <a:t>&gt;&gt; </a:t>
            </a:r>
            <a:r>
              <a:rPr lang="en-US" dirty="0" err="1">
                <a:latin typeface="Courier New" pitchFamily="49" charset="0"/>
              </a:rPr>
              <a:t>imshow</a:t>
            </a:r>
            <a:r>
              <a:rPr lang="en-US" dirty="0">
                <a:latin typeface="Courier New" pitchFamily="49" charset="0"/>
              </a:rPr>
              <a:t>(angle(F),[]);     </a:t>
            </a:r>
            <a:r>
              <a:rPr lang="en-US" dirty="0">
                <a:solidFill>
                  <a:schemeClr val="accent1"/>
                </a:solidFill>
                <a:latin typeface="Courier New" pitchFamily="49" charset="0"/>
              </a:rPr>
              <a:t>% </a:t>
            </a:r>
            <a:r>
              <a:rPr lang="en-US" dirty="0" err="1" smtClean="0">
                <a:solidFill>
                  <a:schemeClr val="accent1"/>
                </a:solidFill>
                <a:latin typeface="Courier New" pitchFamily="49" charset="0"/>
              </a:rPr>
              <a:t>Affiche</a:t>
            </a:r>
            <a:r>
              <a:rPr lang="en-US" dirty="0" smtClean="0">
                <a:solidFill>
                  <a:schemeClr val="accent1"/>
                </a:solidFill>
                <a:latin typeface="Courier New" pitchFamily="49" charset="0"/>
              </a:rPr>
              <a:t> le </a:t>
            </a:r>
            <a:r>
              <a:rPr lang="en-US" dirty="0" err="1" smtClean="0">
                <a:solidFill>
                  <a:schemeClr val="accent1"/>
                </a:solidFill>
                <a:latin typeface="Courier New" pitchFamily="49" charset="0"/>
              </a:rPr>
              <a:t>spectre</a:t>
            </a:r>
            <a:r>
              <a:rPr lang="en-US" dirty="0" smtClean="0">
                <a:solidFill>
                  <a:schemeClr val="accent1"/>
                </a:solidFill>
                <a:latin typeface="Courier New" pitchFamily="49" charset="0"/>
              </a:rPr>
              <a:t> de phase</a:t>
            </a:r>
            <a:endParaRPr lang="en-US" dirty="0">
              <a:solidFill>
                <a:schemeClr val="accent1"/>
              </a:solidFill>
              <a:latin typeface="Courier New" pitchFamily="49" charset="0"/>
            </a:endParaRPr>
          </a:p>
        </p:txBody>
      </p:sp>
      <p:graphicFrame>
        <p:nvGraphicFramePr>
          <p:cNvPr id="456705" name="Object 1"/>
          <p:cNvGraphicFramePr>
            <a:graphicFrameLocks noChangeAspect="1"/>
          </p:cNvGraphicFramePr>
          <p:nvPr/>
        </p:nvGraphicFramePr>
        <p:xfrm>
          <a:off x="1214414" y="1357298"/>
          <a:ext cx="4967288" cy="822325"/>
        </p:xfrm>
        <a:graphic>
          <a:graphicData uri="http://schemas.openxmlformats.org/presentationml/2006/ole">
            <p:oleObj spid="_x0000_s456705" name="Équation" r:id="rId4" imgW="2755800" imgH="444240" progId="Equation.3">
              <p:embed/>
            </p:oleObj>
          </a:graphicData>
        </a:graphic>
      </p:graphicFrame>
      <p:graphicFrame>
        <p:nvGraphicFramePr>
          <p:cNvPr id="456706" name="Object 2"/>
          <p:cNvGraphicFramePr>
            <a:graphicFrameLocks noChangeAspect="1"/>
          </p:cNvGraphicFramePr>
          <p:nvPr/>
        </p:nvGraphicFramePr>
        <p:xfrm>
          <a:off x="6554816" y="1571610"/>
          <a:ext cx="2089150" cy="428625"/>
        </p:xfrm>
        <a:graphic>
          <a:graphicData uri="http://schemas.openxmlformats.org/presentationml/2006/ole">
            <p:oleObj spid="_x0000_s456706" name="Équation" r:id="rId5" imgW="990360" imgH="203040" progId="Equation.3">
              <p:embed/>
            </p:oleObj>
          </a:graphicData>
        </a:graphic>
      </p:graphicFrame>
      <p:graphicFrame>
        <p:nvGraphicFramePr>
          <p:cNvPr id="456707" name="Object 3"/>
          <p:cNvGraphicFramePr>
            <a:graphicFrameLocks noChangeAspect="1"/>
          </p:cNvGraphicFramePr>
          <p:nvPr/>
        </p:nvGraphicFramePr>
        <p:xfrm>
          <a:off x="1270016" y="2428868"/>
          <a:ext cx="5516562" cy="800100"/>
        </p:xfrm>
        <a:graphic>
          <a:graphicData uri="http://schemas.openxmlformats.org/presentationml/2006/ole">
            <p:oleObj spid="_x0000_s456707" name="Équation" r:id="rId6" imgW="3060360" imgH="431640" progId="Equation.3">
              <p:embed/>
            </p:oleObj>
          </a:graphicData>
        </a:graphic>
      </p:graphicFrame>
      <p:graphicFrame>
        <p:nvGraphicFramePr>
          <p:cNvPr id="456708" name="Object 4"/>
          <p:cNvGraphicFramePr>
            <a:graphicFrameLocks noChangeAspect="1"/>
          </p:cNvGraphicFramePr>
          <p:nvPr/>
        </p:nvGraphicFramePr>
        <p:xfrm>
          <a:off x="6956456" y="2571744"/>
          <a:ext cx="2116138" cy="428625"/>
        </p:xfrm>
        <a:graphic>
          <a:graphicData uri="http://schemas.openxmlformats.org/presentationml/2006/ole">
            <p:oleObj spid="_x0000_s456708" name="Équation" r:id="rId7" imgW="1002960" imgH="203040" progId="Equation.3">
              <p:embed/>
            </p:oleObj>
          </a:graphicData>
        </a:graphic>
      </p:graphicFrame>
      <p:sp>
        <p:nvSpPr>
          <p:cNvPr id="13" name="Text Box 17"/>
          <p:cNvSpPr txBox="1">
            <a:spLocks noChangeArrowheads="1"/>
          </p:cNvSpPr>
          <p:nvPr/>
        </p:nvSpPr>
        <p:spPr bwMode="auto">
          <a:xfrm>
            <a:off x="-71470" y="2610145"/>
            <a:ext cx="142876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ITFD 2D</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n-US" sz="4000" b="1" dirty="0" err="1" smtClean="0">
                <a:solidFill>
                  <a:srgbClr val="FF0000"/>
                </a:solidFill>
              </a:rPr>
              <a:t>Fonctions</a:t>
            </a:r>
            <a:r>
              <a:rPr lang="en-US" sz="4000" b="1" dirty="0" smtClean="0">
                <a:solidFill>
                  <a:srgbClr val="FF0000"/>
                </a:solidFill>
              </a:rPr>
              <a:t> de base TFD 2 D</a:t>
            </a:r>
            <a:endParaRPr lang="en-US" sz="4000" b="1" dirty="0">
              <a:solidFill>
                <a:srgbClr val="FF0000"/>
              </a:solidFill>
            </a:endParaRPr>
          </a:p>
        </p:txBody>
      </p:sp>
      <p:pic>
        <p:nvPicPr>
          <p:cNvPr id="145440" name="Picture 32" descr="txp_fig"/>
          <p:cNvPicPr>
            <a:picLocks noChangeAspect="1" noChangeArrowheads="1"/>
          </p:cNvPicPr>
          <p:nvPr>
            <p:custDataLst>
              <p:tags r:id="rId1"/>
            </p:custDataLst>
          </p:nvPr>
        </p:nvPicPr>
        <p:blipFill>
          <a:blip r:embed="rId7"/>
          <a:srcRect/>
          <a:stretch>
            <a:fillRect/>
          </a:stretch>
        </p:blipFill>
        <p:spPr bwMode="auto">
          <a:xfrm>
            <a:off x="6172200" y="1604963"/>
            <a:ext cx="1587500" cy="292100"/>
          </a:xfrm>
          <a:prstGeom prst="rect">
            <a:avLst/>
          </a:prstGeom>
          <a:noFill/>
          <a:ln w="9525">
            <a:noFill/>
            <a:miter lim="800000"/>
            <a:headEnd/>
            <a:tailEnd/>
          </a:ln>
          <a:effectLst/>
        </p:spPr>
      </p:pic>
      <p:sp>
        <p:nvSpPr>
          <p:cNvPr id="145444" name="Rectangle 36"/>
          <p:cNvSpPr>
            <a:spLocks noChangeArrowheads="1"/>
          </p:cNvSpPr>
          <p:nvPr/>
        </p:nvSpPr>
        <p:spPr bwMode="auto">
          <a:xfrm>
            <a:off x="5257800" y="1604963"/>
            <a:ext cx="676275" cy="366712"/>
          </a:xfrm>
          <a:prstGeom prst="rect">
            <a:avLst/>
          </a:prstGeom>
          <a:noFill/>
          <a:ln w="9525">
            <a:noFill/>
            <a:miter lim="800000"/>
            <a:headEnd/>
            <a:tailEnd/>
          </a:ln>
          <a:effectLst/>
        </p:spPr>
        <p:txBody>
          <a:bodyPr wrap="none" anchor="ctr">
            <a:spAutoFit/>
          </a:bodyPr>
          <a:lstStyle/>
          <a:p>
            <a:r>
              <a:rPr lang="en-US">
                <a:solidFill>
                  <a:schemeClr val="tx2"/>
                </a:solidFill>
              </a:rPr>
              <a:t>imag</a:t>
            </a:r>
            <a:endParaRPr lang="en-US" sz="2400">
              <a:solidFill>
                <a:schemeClr val="tx2"/>
              </a:solidFill>
              <a:latin typeface="Times New Roman" pitchFamily="18" charset="0"/>
            </a:endParaRPr>
          </a:p>
        </p:txBody>
      </p:sp>
      <p:sp>
        <p:nvSpPr>
          <p:cNvPr id="145448" name="Rectangle 40"/>
          <p:cNvSpPr>
            <a:spLocks noChangeArrowheads="1"/>
          </p:cNvSpPr>
          <p:nvPr/>
        </p:nvSpPr>
        <p:spPr bwMode="auto">
          <a:xfrm>
            <a:off x="381000" y="2366963"/>
            <a:ext cx="4038600" cy="3652837"/>
          </a:xfrm>
          <a:prstGeom prst="rect">
            <a:avLst/>
          </a:prstGeom>
          <a:blipFill dpi="0" rotWithShape="1">
            <a:blip r:embed="rId8"/>
            <a:srcRect/>
            <a:stretch>
              <a:fillRect/>
            </a:stretch>
          </a:blipFill>
          <a:ln w="9525">
            <a:noFill/>
            <a:miter lim="800000"/>
            <a:headEnd/>
            <a:tailEnd/>
          </a:ln>
          <a:effectLst/>
        </p:spPr>
        <p:txBody>
          <a:bodyPr wrap="none" anchor="ctr"/>
          <a:lstStyle/>
          <a:p>
            <a:endParaRPr lang="fr-FR"/>
          </a:p>
        </p:txBody>
      </p:sp>
      <p:sp>
        <p:nvSpPr>
          <p:cNvPr id="145449" name="Rectangle 41"/>
          <p:cNvSpPr>
            <a:spLocks noChangeArrowheads="1"/>
          </p:cNvSpPr>
          <p:nvPr/>
        </p:nvSpPr>
        <p:spPr bwMode="auto">
          <a:xfrm>
            <a:off x="4495800" y="2366963"/>
            <a:ext cx="4038600" cy="3652837"/>
          </a:xfrm>
          <a:prstGeom prst="rect">
            <a:avLst/>
          </a:prstGeom>
          <a:blipFill dpi="0" rotWithShape="1">
            <a:blip r:embed="rId9"/>
            <a:srcRect/>
            <a:stretch>
              <a:fillRect/>
            </a:stretch>
          </a:blipFill>
          <a:ln w="9525">
            <a:noFill/>
            <a:miter lim="800000"/>
            <a:headEnd/>
            <a:tailEnd/>
          </a:ln>
          <a:effectLst/>
        </p:spPr>
        <p:txBody>
          <a:bodyPr wrap="none" anchor="ctr"/>
          <a:lstStyle/>
          <a:p>
            <a:endParaRPr lang="fr-FR"/>
          </a:p>
        </p:txBody>
      </p:sp>
      <p:pic>
        <p:nvPicPr>
          <p:cNvPr id="145450" name="Picture 42" descr="txp_fig"/>
          <p:cNvPicPr>
            <a:picLocks noChangeAspect="1" noChangeArrowheads="1"/>
          </p:cNvPicPr>
          <p:nvPr>
            <p:custDataLst>
              <p:tags r:id="rId2"/>
            </p:custDataLst>
          </p:nvPr>
        </p:nvPicPr>
        <p:blipFill>
          <a:blip r:embed="rId7"/>
          <a:srcRect/>
          <a:stretch>
            <a:fillRect/>
          </a:stretch>
        </p:blipFill>
        <p:spPr bwMode="auto">
          <a:xfrm>
            <a:off x="2057400" y="1604963"/>
            <a:ext cx="1587500" cy="292100"/>
          </a:xfrm>
          <a:prstGeom prst="rect">
            <a:avLst/>
          </a:prstGeom>
          <a:noFill/>
          <a:ln w="9525">
            <a:noFill/>
            <a:miter lim="800000"/>
            <a:headEnd/>
            <a:tailEnd/>
          </a:ln>
          <a:effectLst/>
        </p:spPr>
      </p:pic>
      <p:sp>
        <p:nvSpPr>
          <p:cNvPr id="145451" name="Rectangle 43"/>
          <p:cNvSpPr>
            <a:spLocks noChangeArrowheads="1"/>
          </p:cNvSpPr>
          <p:nvPr/>
        </p:nvSpPr>
        <p:spPr bwMode="auto">
          <a:xfrm>
            <a:off x="1011192" y="1538575"/>
            <a:ext cx="917602" cy="461665"/>
          </a:xfrm>
          <a:prstGeom prst="rect">
            <a:avLst/>
          </a:prstGeom>
          <a:noFill/>
          <a:ln w="9525">
            <a:noFill/>
            <a:miter lim="800000"/>
            <a:headEnd/>
            <a:tailEnd/>
          </a:ln>
          <a:effectLst/>
        </p:spPr>
        <p:txBody>
          <a:bodyPr wrap="square" anchor="ctr">
            <a:spAutoFit/>
          </a:bodyPr>
          <a:lstStyle/>
          <a:p>
            <a:r>
              <a:rPr lang="en-US" dirty="0" err="1" smtClean="0">
                <a:solidFill>
                  <a:schemeClr val="tx2"/>
                </a:solidFill>
              </a:rPr>
              <a:t>Réelle</a:t>
            </a:r>
            <a:endParaRPr lang="en-US" sz="2400" dirty="0">
              <a:solidFill>
                <a:schemeClr val="tx2"/>
              </a:solidFill>
              <a:latin typeface="Times New Roman" pitchFamily="18" charset="0"/>
            </a:endParaRPr>
          </a:p>
        </p:txBody>
      </p:sp>
      <p:sp>
        <p:nvSpPr>
          <p:cNvPr id="145454" name="Rectangle 46"/>
          <p:cNvSpPr>
            <a:spLocks noChangeArrowheads="1"/>
          </p:cNvSpPr>
          <p:nvPr/>
        </p:nvSpPr>
        <p:spPr bwMode="auto">
          <a:xfrm>
            <a:off x="0" y="5791200"/>
            <a:ext cx="1663700" cy="366713"/>
          </a:xfrm>
          <a:prstGeom prst="rect">
            <a:avLst/>
          </a:prstGeom>
          <a:noFill/>
          <a:ln w="9525">
            <a:noFill/>
            <a:miter lim="800000"/>
            <a:headEnd/>
            <a:tailEnd/>
          </a:ln>
          <a:effectLst/>
        </p:spPr>
        <p:txBody>
          <a:bodyPr wrap="none" anchor="ctr">
            <a:spAutoFit/>
          </a:bodyPr>
          <a:lstStyle/>
          <a:p>
            <a:r>
              <a:rPr lang="en-US" dirty="0">
                <a:solidFill>
                  <a:schemeClr val="tx2"/>
                </a:solidFill>
              </a:rPr>
              <a:t>real(             )</a:t>
            </a:r>
            <a:endParaRPr lang="en-US" sz="2400" dirty="0">
              <a:solidFill>
                <a:schemeClr val="tx2"/>
              </a:solidFill>
              <a:latin typeface="Times New Roman" pitchFamily="18" charset="0"/>
            </a:endParaRPr>
          </a:p>
        </p:txBody>
      </p:sp>
      <p:sp>
        <p:nvSpPr>
          <p:cNvPr id="145456" name="Rectangle 48"/>
          <p:cNvSpPr>
            <a:spLocks noChangeArrowheads="1"/>
          </p:cNvSpPr>
          <p:nvPr/>
        </p:nvSpPr>
        <p:spPr bwMode="auto">
          <a:xfrm>
            <a:off x="4267200" y="5791200"/>
            <a:ext cx="1779588" cy="366713"/>
          </a:xfrm>
          <a:prstGeom prst="rect">
            <a:avLst/>
          </a:prstGeom>
          <a:noFill/>
          <a:ln w="9525">
            <a:noFill/>
            <a:miter lim="800000"/>
            <a:headEnd/>
            <a:tailEnd/>
          </a:ln>
          <a:effectLst/>
        </p:spPr>
        <p:txBody>
          <a:bodyPr wrap="none" anchor="ctr">
            <a:spAutoFit/>
          </a:bodyPr>
          <a:lstStyle/>
          <a:p>
            <a:r>
              <a:rPr lang="en-US">
                <a:solidFill>
                  <a:schemeClr val="tx2"/>
                </a:solidFill>
              </a:rPr>
              <a:t>imag(             )</a:t>
            </a:r>
            <a:endParaRPr lang="en-US" sz="2400">
              <a:solidFill>
                <a:schemeClr val="tx2"/>
              </a:solidFill>
              <a:latin typeface="Times New Roman" pitchFamily="18" charset="0"/>
            </a:endParaRPr>
          </a:p>
        </p:txBody>
      </p:sp>
      <p:sp>
        <p:nvSpPr>
          <p:cNvPr id="145457" name="Line 49"/>
          <p:cNvSpPr>
            <a:spLocks noChangeShapeType="1"/>
          </p:cNvSpPr>
          <p:nvPr/>
        </p:nvSpPr>
        <p:spPr bwMode="auto">
          <a:xfrm flipV="1">
            <a:off x="609600" y="5638800"/>
            <a:ext cx="0" cy="228600"/>
          </a:xfrm>
          <a:prstGeom prst="line">
            <a:avLst/>
          </a:prstGeom>
          <a:noFill/>
          <a:ln w="9525">
            <a:solidFill>
              <a:schemeClr val="tx2"/>
            </a:solidFill>
            <a:round/>
            <a:headEnd/>
            <a:tailEnd type="triangle" w="med" len="med"/>
          </a:ln>
          <a:effectLst/>
        </p:spPr>
        <p:txBody>
          <a:bodyPr/>
          <a:lstStyle/>
          <a:p>
            <a:endParaRPr lang="fr-FR"/>
          </a:p>
        </p:txBody>
      </p:sp>
      <p:sp>
        <p:nvSpPr>
          <p:cNvPr id="145458" name="Line 50"/>
          <p:cNvSpPr>
            <a:spLocks noChangeShapeType="1"/>
          </p:cNvSpPr>
          <p:nvPr/>
        </p:nvSpPr>
        <p:spPr bwMode="auto">
          <a:xfrm flipV="1">
            <a:off x="4724400" y="5638800"/>
            <a:ext cx="0" cy="228600"/>
          </a:xfrm>
          <a:prstGeom prst="line">
            <a:avLst/>
          </a:prstGeom>
          <a:noFill/>
          <a:ln w="9525">
            <a:solidFill>
              <a:schemeClr val="tx2"/>
            </a:solidFill>
            <a:round/>
            <a:headEnd/>
            <a:tailEnd type="triangle" w="med" len="med"/>
          </a:ln>
          <a:effectLst/>
        </p:spPr>
        <p:txBody>
          <a:bodyPr/>
          <a:lstStyle/>
          <a:p>
            <a:endParaRPr lang="fr-FR"/>
          </a:p>
        </p:txBody>
      </p:sp>
      <p:pic>
        <p:nvPicPr>
          <p:cNvPr id="145459" name="Picture 51" descr="txp_fig"/>
          <p:cNvPicPr>
            <a:picLocks noChangeAspect="1" noChangeArrowheads="1"/>
          </p:cNvPicPr>
          <p:nvPr>
            <p:custDataLst>
              <p:tags r:id="rId3"/>
            </p:custDataLst>
          </p:nvPr>
        </p:nvPicPr>
        <p:blipFill>
          <a:blip r:embed="rId10"/>
          <a:srcRect/>
          <a:stretch>
            <a:fillRect/>
          </a:stretch>
        </p:blipFill>
        <p:spPr bwMode="auto">
          <a:xfrm>
            <a:off x="4921250" y="5784850"/>
            <a:ext cx="952500" cy="292100"/>
          </a:xfrm>
          <a:prstGeom prst="rect">
            <a:avLst/>
          </a:prstGeom>
          <a:noFill/>
          <a:ln w="9525">
            <a:noFill/>
            <a:miter lim="800000"/>
            <a:headEnd/>
            <a:tailEnd/>
          </a:ln>
          <a:effectLst/>
        </p:spPr>
      </p:pic>
      <p:pic>
        <p:nvPicPr>
          <p:cNvPr id="145460" name="Picture 52" descr="txp_fig"/>
          <p:cNvPicPr>
            <a:picLocks noChangeAspect="1" noChangeArrowheads="1"/>
          </p:cNvPicPr>
          <p:nvPr>
            <p:custDataLst>
              <p:tags r:id="rId4"/>
            </p:custDataLst>
          </p:nvPr>
        </p:nvPicPr>
        <p:blipFill>
          <a:blip r:embed="rId10"/>
          <a:srcRect/>
          <a:stretch>
            <a:fillRect/>
          </a:stretch>
        </p:blipFill>
        <p:spPr bwMode="auto">
          <a:xfrm>
            <a:off x="577850" y="5784850"/>
            <a:ext cx="952500" cy="29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2" name="Picture 14" descr="txp_fig"/>
          <p:cNvPicPr>
            <a:picLocks noChangeAspect="1" noChangeArrowheads="1"/>
          </p:cNvPicPr>
          <p:nvPr>
            <p:custDataLst>
              <p:tags r:id="rId1"/>
            </p:custDataLst>
          </p:nvPr>
        </p:nvPicPr>
        <p:blipFill>
          <a:blip r:embed="rId4"/>
          <a:srcRect/>
          <a:stretch>
            <a:fillRect/>
          </a:stretch>
        </p:blipFill>
        <p:spPr bwMode="auto">
          <a:xfrm>
            <a:off x="877888" y="1828800"/>
            <a:ext cx="6094412" cy="2439988"/>
          </a:xfrm>
          <a:prstGeom prst="rect">
            <a:avLst/>
          </a:prstGeom>
          <a:noFill/>
          <a:ln w="9525">
            <a:noFill/>
            <a:miter lim="800000"/>
            <a:headEnd/>
            <a:tailEnd/>
          </a:ln>
          <a:effectLst/>
        </p:spPr>
      </p:pic>
      <p:sp>
        <p:nvSpPr>
          <p:cNvPr id="43010" name="Rectangle 2"/>
          <p:cNvSpPr>
            <a:spLocks noGrp="1" noChangeArrowheads="1"/>
          </p:cNvSpPr>
          <p:nvPr>
            <p:ph type="title"/>
          </p:nvPr>
        </p:nvSpPr>
        <p:spPr/>
        <p:txBody>
          <a:bodyPr/>
          <a:lstStyle/>
          <a:p>
            <a:r>
              <a:rPr lang="en-US" sz="3200" dirty="0" smtClean="0"/>
              <a:t>Implementation </a:t>
            </a:r>
            <a:r>
              <a:rPr lang="en-US" sz="3200" dirty="0" err="1" smtClean="0"/>
              <a:t>rapide</a:t>
            </a:r>
            <a:r>
              <a:rPr lang="en-US" sz="3200" dirty="0" smtClean="0"/>
              <a:t> de la TFD 2D</a:t>
            </a:r>
            <a:endParaRPr lang="en-US" sz="3200" dirty="0"/>
          </a:p>
        </p:txBody>
      </p:sp>
      <p:sp>
        <p:nvSpPr>
          <p:cNvPr id="43011" name="Rectangle 3"/>
          <p:cNvSpPr>
            <a:spLocks noGrp="1" noChangeArrowheads="1"/>
          </p:cNvSpPr>
          <p:nvPr>
            <p:ph type="body" sz="half" idx="1"/>
          </p:nvPr>
        </p:nvSpPr>
        <p:spPr>
          <a:xfrm>
            <a:off x="457200" y="1219200"/>
            <a:ext cx="7239000" cy="685800"/>
          </a:xfrm>
        </p:spPr>
        <p:txBody>
          <a:bodyPr/>
          <a:lstStyle/>
          <a:p>
            <a:r>
              <a:rPr lang="en-US" sz="2400" dirty="0" smtClean="0"/>
              <a:t>TFD 2 D </a:t>
            </a:r>
            <a:r>
              <a:rPr lang="en-US" sz="2400" dirty="0" err="1" smtClean="0"/>
              <a:t>est</a:t>
            </a:r>
            <a:r>
              <a:rPr lang="en-US" sz="2400" dirty="0" smtClean="0"/>
              <a:t> </a:t>
            </a:r>
            <a:r>
              <a:rPr lang="en-US" sz="2400" dirty="0" err="1" smtClean="0"/>
              <a:t>séparable</a:t>
            </a:r>
            <a:endParaRPr lang="en-US" sz="2400" dirty="0"/>
          </a:p>
        </p:txBody>
      </p:sp>
      <p:sp>
        <p:nvSpPr>
          <p:cNvPr id="43017" name="Oval 9"/>
          <p:cNvSpPr>
            <a:spLocks noChangeArrowheads="1"/>
          </p:cNvSpPr>
          <p:nvPr/>
        </p:nvSpPr>
        <p:spPr bwMode="auto">
          <a:xfrm>
            <a:off x="4343400" y="2514600"/>
            <a:ext cx="2743200" cy="990600"/>
          </a:xfrm>
          <a:prstGeom prst="ellipse">
            <a:avLst/>
          </a:prstGeom>
          <a:noFill/>
          <a:ln w="9525">
            <a:solidFill>
              <a:srgbClr val="800080"/>
            </a:solidFill>
            <a:round/>
            <a:headEnd/>
            <a:tailEnd/>
          </a:ln>
          <a:effectLst/>
        </p:spPr>
        <p:txBody>
          <a:bodyPr wrap="none" anchor="ctr"/>
          <a:lstStyle/>
          <a:p>
            <a:endParaRPr lang="fr-FR"/>
          </a:p>
        </p:txBody>
      </p:sp>
      <p:sp>
        <p:nvSpPr>
          <p:cNvPr id="43018" name="Oval 10"/>
          <p:cNvSpPr>
            <a:spLocks noChangeArrowheads="1"/>
          </p:cNvSpPr>
          <p:nvPr/>
        </p:nvSpPr>
        <p:spPr bwMode="auto">
          <a:xfrm>
            <a:off x="2514600" y="3352800"/>
            <a:ext cx="2743200" cy="1066800"/>
          </a:xfrm>
          <a:prstGeom prst="ellipse">
            <a:avLst/>
          </a:prstGeom>
          <a:noFill/>
          <a:ln w="9525">
            <a:solidFill>
              <a:srgbClr val="800080"/>
            </a:solidFill>
            <a:round/>
            <a:headEnd/>
            <a:tailEnd/>
          </a:ln>
          <a:effectLst/>
        </p:spPr>
        <p:txBody>
          <a:bodyPr wrap="none" anchor="ctr"/>
          <a:lstStyle/>
          <a:p>
            <a:endParaRPr lang="fr-FR"/>
          </a:p>
        </p:txBody>
      </p:sp>
      <p:sp>
        <p:nvSpPr>
          <p:cNvPr id="43019" name="Rectangle 11" descr="4-pt-graph"/>
          <p:cNvSpPr>
            <a:spLocks noChangeArrowheads="1"/>
          </p:cNvSpPr>
          <p:nvPr/>
        </p:nvSpPr>
        <p:spPr bwMode="auto">
          <a:xfrm>
            <a:off x="6477000" y="4191000"/>
            <a:ext cx="2133600" cy="2209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43020" name="Rectangle 12"/>
          <p:cNvSpPr>
            <a:spLocks noChangeArrowheads="1"/>
          </p:cNvSpPr>
          <p:nvPr/>
        </p:nvSpPr>
        <p:spPr bwMode="auto">
          <a:xfrm>
            <a:off x="457200" y="4876800"/>
            <a:ext cx="5943600" cy="15240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Char char="n"/>
            </a:pPr>
            <a:r>
              <a:rPr lang="en-US" sz="2000" dirty="0"/>
              <a:t>1D FFT: O(N</a:t>
            </a:r>
            <a:r>
              <a:rPr lang="en-US" sz="2000" dirty="0">
                <a:latin typeface="cmsy10" pitchFamily="34" charset="0"/>
              </a:rPr>
              <a:t>¢</a:t>
            </a:r>
            <a:r>
              <a:rPr lang="en-US" sz="2000" dirty="0"/>
              <a:t>log</a:t>
            </a:r>
            <a:r>
              <a:rPr lang="en-US" sz="2000" baseline="-25000" dirty="0"/>
              <a:t>2</a:t>
            </a:r>
            <a:r>
              <a:rPr lang="en-US" sz="2000" dirty="0"/>
              <a:t>N)</a:t>
            </a:r>
          </a:p>
          <a:p>
            <a:pPr marL="342900" indent="-342900" eaLnBrk="1" hangingPunct="1">
              <a:spcBef>
                <a:spcPct val="20000"/>
              </a:spcBef>
              <a:buClr>
                <a:schemeClr val="folHlink"/>
              </a:buClr>
              <a:buSzPct val="60000"/>
              <a:buFont typeface="Wingdings" pitchFamily="2" charset="2"/>
              <a:buChar char="n"/>
            </a:pPr>
            <a:r>
              <a:rPr lang="en-US" sz="2000" dirty="0"/>
              <a:t>2D DFT naïve implementation: O(N</a:t>
            </a:r>
            <a:r>
              <a:rPr lang="en-US" sz="2000" baseline="30000" dirty="0"/>
              <a:t>4</a:t>
            </a:r>
            <a:r>
              <a:rPr lang="en-US" sz="2000" dirty="0"/>
              <a:t>)</a:t>
            </a:r>
          </a:p>
          <a:p>
            <a:pPr marL="342900" indent="-342900" eaLnBrk="1" hangingPunct="1">
              <a:spcBef>
                <a:spcPct val="20000"/>
              </a:spcBef>
              <a:buClr>
                <a:schemeClr val="folHlink"/>
              </a:buClr>
              <a:buSzPct val="60000"/>
              <a:buFont typeface="Wingdings" pitchFamily="2" charset="2"/>
              <a:buChar char="n"/>
            </a:pPr>
            <a:r>
              <a:rPr lang="en-US" sz="2000" dirty="0"/>
              <a:t>2D DFT </a:t>
            </a:r>
            <a:r>
              <a:rPr lang="en-US" sz="2000" dirty="0" err="1" smtClean="0"/>
              <a:t>est</a:t>
            </a:r>
            <a:r>
              <a:rPr lang="en-US" sz="2000" dirty="0" smtClean="0"/>
              <a:t> </a:t>
            </a:r>
            <a:r>
              <a:rPr lang="en-US" sz="2000" dirty="0" err="1" smtClean="0"/>
              <a:t>une</a:t>
            </a:r>
            <a:r>
              <a:rPr lang="en-US" sz="2000" dirty="0" smtClean="0"/>
              <a:t> </a:t>
            </a:r>
            <a:r>
              <a:rPr lang="en-US" sz="2000" dirty="0"/>
              <a:t>1D FFT for </a:t>
            </a:r>
            <a:r>
              <a:rPr lang="en-US" sz="2000" dirty="0" err="1" smtClean="0"/>
              <a:t>chaque</a:t>
            </a:r>
            <a:r>
              <a:rPr lang="en-US" sz="2000" dirty="0" smtClean="0"/>
              <a:t> </a:t>
            </a:r>
            <a:r>
              <a:rPr lang="en-US" sz="2000" dirty="0" err="1" smtClean="0"/>
              <a:t>ligne</a:t>
            </a:r>
            <a:r>
              <a:rPr lang="en-US" sz="2000" dirty="0" smtClean="0"/>
              <a:t> </a:t>
            </a:r>
            <a:r>
              <a:rPr lang="en-US" sz="2000" dirty="0" err="1" smtClean="0"/>
              <a:t>ensuite</a:t>
            </a:r>
            <a:r>
              <a:rPr lang="en-US" sz="2000" dirty="0" smtClean="0"/>
              <a:t> pour </a:t>
            </a:r>
            <a:r>
              <a:rPr lang="en-US" sz="2000" dirty="0" err="1" smtClean="0"/>
              <a:t>chaque</a:t>
            </a:r>
            <a:r>
              <a:rPr lang="en-US" sz="2000" dirty="0" smtClean="0"/>
              <a:t> </a:t>
            </a:r>
            <a:r>
              <a:rPr lang="en-US" sz="2000" dirty="0" err="1" smtClean="0"/>
              <a:t>colonne</a:t>
            </a:r>
            <a:endParaRPr lang="en-US" sz="2000" dirty="0"/>
          </a:p>
        </p:txBody>
      </p:sp>
      <p:sp>
        <p:nvSpPr>
          <p:cNvPr id="43023" name="Text Box 15"/>
          <p:cNvSpPr txBox="1">
            <a:spLocks noChangeArrowheads="1"/>
          </p:cNvSpPr>
          <p:nvPr/>
        </p:nvSpPr>
        <p:spPr bwMode="auto">
          <a:xfrm>
            <a:off x="7146925" y="2722563"/>
            <a:ext cx="1158875" cy="825500"/>
          </a:xfrm>
          <a:prstGeom prst="rect">
            <a:avLst/>
          </a:prstGeom>
          <a:noFill/>
          <a:ln w="9525">
            <a:noFill/>
            <a:miter lim="800000"/>
            <a:headEnd/>
            <a:tailEnd/>
          </a:ln>
          <a:effectLst/>
        </p:spPr>
        <p:txBody>
          <a:bodyPr>
            <a:spAutoFit/>
          </a:bodyPr>
          <a:lstStyle/>
          <a:p>
            <a:r>
              <a:rPr lang="en-US" sz="1600">
                <a:solidFill>
                  <a:srgbClr val="993366"/>
                </a:solidFill>
              </a:rPr>
              <a:t>1-D DFT of f(m,n) w.r.t n</a:t>
            </a:r>
          </a:p>
        </p:txBody>
      </p:sp>
      <p:sp>
        <p:nvSpPr>
          <p:cNvPr id="43024" name="Text Box 16"/>
          <p:cNvSpPr txBox="1">
            <a:spLocks noChangeArrowheads="1"/>
          </p:cNvSpPr>
          <p:nvPr/>
        </p:nvSpPr>
        <p:spPr bwMode="auto">
          <a:xfrm>
            <a:off x="5181600" y="3962400"/>
            <a:ext cx="1158875" cy="825500"/>
          </a:xfrm>
          <a:prstGeom prst="rect">
            <a:avLst/>
          </a:prstGeom>
          <a:noFill/>
          <a:ln w="9525">
            <a:noFill/>
            <a:miter lim="800000"/>
            <a:headEnd/>
            <a:tailEnd/>
          </a:ln>
          <a:effectLst/>
        </p:spPr>
        <p:txBody>
          <a:bodyPr>
            <a:spAutoFit/>
          </a:bodyPr>
          <a:lstStyle/>
          <a:p>
            <a:r>
              <a:rPr lang="en-US" sz="1600">
                <a:solidFill>
                  <a:srgbClr val="993366"/>
                </a:solidFill>
              </a:rPr>
              <a:t>1-D DFT of F(m,v) w.r.t 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3200" dirty="0" smtClean="0"/>
              <a:t>Implementation de la </a:t>
            </a:r>
            <a:r>
              <a:rPr lang="en-US" sz="3200" dirty="0"/>
              <a:t>IDFT </a:t>
            </a:r>
            <a:r>
              <a:rPr lang="en-US" sz="3200" dirty="0" err="1" smtClean="0"/>
              <a:t>comme</a:t>
            </a:r>
            <a:r>
              <a:rPr lang="en-US" sz="3200" dirty="0" smtClean="0"/>
              <a:t> </a:t>
            </a:r>
            <a:r>
              <a:rPr lang="en-US" sz="3200" dirty="0"/>
              <a:t>DFT</a:t>
            </a:r>
          </a:p>
        </p:txBody>
      </p:sp>
      <p:sp>
        <p:nvSpPr>
          <p:cNvPr id="160776" name="Text Box 8"/>
          <p:cNvSpPr txBox="1">
            <a:spLocks noChangeArrowheads="1"/>
          </p:cNvSpPr>
          <p:nvPr/>
        </p:nvSpPr>
        <p:spPr bwMode="auto">
          <a:xfrm>
            <a:off x="381000" y="1524000"/>
            <a:ext cx="1219200" cy="366713"/>
          </a:xfrm>
          <a:prstGeom prst="rect">
            <a:avLst/>
          </a:prstGeom>
          <a:noFill/>
          <a:ln w="9525">
            <a:noFill/>
            <a:miter lim="800000"/>
            <a:headEnd/>
            <a:tailEnd/>
          </a:ln>
          <a:effectLst/>
        </p:spPr>
        <p:txBody>
          <a:bodyPr>
            <a:spAutoFit/>
          </a:bodyPr>
          <a:lstStyle/>
          <a:p>
            <a:pPr>
              <a:spcBef>
                <a:spcPct val="50000"/>
              </a:spcBef>
            </a:pPr>
            <a:r>
              <a:rPr lang="en-US"/>
              <a:t>DFT2</a:t>
            </a:r>
          </a:p>
        </p:txBody>
      </p:sp>
      <p:sp>
        <p:nvSpPr>
          <p:cNvPr id="160777" name="Text Box 9"/>
          <p:cNvSpPr txBox="1">
            <a:spLocks noChangeArrowheads="1"/>
          </p:cNvSpPr>
          <p:nvPr/>
        </p:nvSpPr>
        <p:spPr bwMode="auto">
          <a:xfrm>
            <a:off x="381000" y="2514600"/>
            <a:ext cx="1219200" cy="366713"/>
          </a:xfrm>
          <a:prstGeom prst="rect">
            <a:avLst/>
          </a:prstGeom>
          <a:noFill/>
          <a:ln w="9525">
            <a:noFill/>
            <a:miter lim="800000"/>
            <a:headEnd/>
            <a:tailEnd/>
          </a:ln>
          <a:effectLst/>
        </p:spPr>
        <p:txBody>
          <a:bodyPr>
            <a:spAutoFit/>
          </a:bodyPr>
          <a:lstStyle/>
          <a:p>
            <a:pPr>
              <a:spcBef>
                <a:spcPct val="50000"/>
              </a:spcBef>
            </a:pPr>
            <a:r>
              <a:rPr lang="en-US"/>
              <a:t>IDFT2</a:t>
            </a:r>
          </a:p>
        </p:txBody>
      </p:sp>
      <p:pic>
        <p:nvPicPr>
          <p:cNvPr id="160785" name="Picture 17" descr="txp_fig"/>
          <p:cNvPicPr>
            <a:picLocks noChangeAspect="1" noChangeArrowheads="1"/>
          </p:cNvPicPr>
          <p:nvPr>
            <p:custDataLst>
              <p:tags r:id="rId1"/>
            </p:custDataLst>
          </p:nvPr>
        </p:nvPicPr>
        <p:blipFill>
          <a:blip r:embed="rId5"/>
          <a:srcRect/>
          <a:stretch>
            <a:fillRect/>
          </a:stretch>
        </p:blipFill>
        <p:spPr bwMode="auto">
          <a:xfrm>
            <a:off x="1574800" y="1355725"/>
            <a:ext cx="5765800" cy="1641475"/>
          </a:xfrm>
          <a:prstGeom prst="rect">
            <a:avLst/>
          </a:prstGeom>
          <a:noFill/>
          <a:ln w="9525">
            <a:noFill/>
            <a:miter lim="800000"/>
            <a:headEnd/>
            <a:tailEnd/>
          </a:ln>
          <a:effectLst/>
        </p:spPr>
      </p:pic>
      <p:sp>
        <p:nvSpPr>
          <p:cNvPr id="160788" name="AutoShape 20"/>
          <p:cNvSpPr>
            <a:spLocks noChangeArrowheads="1"/>
          </p:cNvSpPr>
          <p:nvPr/>
        </p:nvSpPr>
        <p:spPr bwMode="auto">
          <a:xfrm>
            <a:off x="609600" y="3886200"/>
            <a:ext cx="457200" cy="533400"/>
          </a:xfrm>
          <a:prstGeom prst="rightArrow">
            <a:avLst>
              <a:gd name="adj1" fmla="val 58333"/>
              <a:gd name="adj2" fmla="val 42708"/>
            </a:avLst>
          </a:prstGeom>
          <a:noFill/>
          <a:ln w="15875">
            <a:solidFill>
              <a:srgbClr val="800080"/>
            </a:solidFill>
            <a:miter lim="800000"/>
            <a:headEnd/>
            <a:tailEnd/>
          </a:ln>
          <a:effectLst/>
        </p:spPr>
        <p:txBody>
          <a:bodyPr wrap="none" anchor="ctr"/>
          <a:lstStyle/>
          <a:p>
            <a:endParaRPr lang="fr-FR"/>
          </a:p>
        </p:txBody>
      </p:sp>
      <p:pic>
        <p:nvPicPr>
          <p:cNvPr id="160791" name="Picture 23" descr="txp_fig"/>
          <p:cNvPicPr>
            <a:picLocks noChangeAspect="1" noChangeArrowheads="1"/>
          </p:cNvPicPr>
          <p:nvPr>
            <p:custDataLst>
              <p:tags r:id="rId2"/>
            </p:custDataLst>
          </p:nvPr>
        </p:nvPicPr>
        <p:blipFill>
          <a:blip r:embed="rId6"/>
          <a:srcRect/>
          <a:stretch>
            <a:fillRect/>
          </a:stretch>
        </p:blipFill>
        <p:spPr bwMode="auto">
          <a:xfrm>
            <a:off x="1482725" y="3730625"/>
            <a:ext cx="6332538" cy="125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3200" dirty="0" err="1" smtClean="0"/>
              <a:t>Propriétés</a:t>
            </a:r>
            <a:r>
              <a:rPr lang="en-US" sz="3200" dirty="0" smtClean="0"/>
              <a:t> de la </a:t>
            </a:r>
            <a:r>
              <a:rPr lang="en-US" sz="3200" dirty="0"/>
              <a:t>2D-DFT</a:t>
            </a:r>
          </a:p>
        </p:txBody>
      </p:sp>
      <p:pic>
        <p:nvPicPr>
          <p:cNvPr id="109572" name="Picture 4"/>
          <p:cNvPicPr>
            <a:picLocks noGrp="1" noChangeAspect="1" noChangeArrowheads="1"/>
          </p:cNvPicPr>
          <p:nvPr>
            <p:ph idx="1"/>
          </p:nvPr>
        </p:nvPicPr>
        <p:blipFill>
          <a:blip r:embed="rId3"/>
          <a:srcRect/>
          <a:stretch>
            <a:fillRect/>
          </a:stretch>
        </p:blipFill>
        <p:spPr>
          <a:xfrm>
            <a:off x="1219200" y="1447800"/>
            <a:ext cx="6340475" cy="4152900"/>
          </a:xfrm>
          <a:noFill/>
          <a:ln/>
        </p:spPr>
      </p:pic>
      <p:grpSp>
        <p:nvGrpSpPr>
          <p:cNvPr id="109580" name="Group 12"/>
          <p:cNvGrpSpPr>
            <a:grpSpLocks/>
          </p:cNvGrpSpPr>
          <p:nvPr/>
        </p:nvGrpSpPr>
        <p:grpSpPr bwMode="auto">
          <a:xfrm>
            <a:off x="7543800" y="2743200"/>
            <a:ext cx="685800" cy="2286000"/>
            <a:chOff x="2928" y="816"/>
            <a:chExt cx="720" cy="2336"/>
          </a:xfrm>
        </p:grpSpPr>
        <p:sp>
          <p:nvSpPr>
            <p:cNvPr id="109577" name="Rectangle 9" descr="phillys"/>
            <p:cNvSpPr>
              <a:spLocks noChangeArrowheads="1"/>
            </p:cNvSpPr>
            <p:nvPr/>
          </p:nvSpPr>
          <p:spPr bwMode="auto">
            <a:xfrm>
              <a:off x="2928" y="816"/>
              <a:ext cx="720" cy="768"/>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109578" name="Rectangle 10" descr="abs_phillys"/>
            <p:cNvSpPr>
              <a:spLocks noChangeArrowheads="1"/>
            </p:cNvSpPr>
            <p:nvPr/>
          </p:nvSpPr>
          <p:spPr bwMode="auto">
            <a:xfrm>
              <a:off x="2928" y="1600"/>
              <a:ext cx="720" cy="768"/>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109579" name="Rectangle 11" descr="phase_phillys"/>
            <p:cNvSpPr>
              <a:spLocks noChangeArrowheads="1"/>
            </p:cNvSpPr>
            <p:nvPr/>
          </p:nvSpPr>
          <p:spPr bwMode="auto">
            <a:xfrm>
              <a:off x="2928" y="2384"/>
              <a:ext cx="720" cy="768"/>
            </a:xfrm>
            <a:prstGeom prst="rect">
              <a:avLst/>
            </a:prstGeom>
            <a:blipFill dpi="0" rotWithShape="1">
              <a:blip r:embed="rId6"/>
              <a:srcRect/>
              <a:stretch>
                <a:fillRect/>
              </a:stretch>
            </a:blipFill>
            <a:ln w="9525">
              <a:noFill/>
              <a:miter lim="800000"/>
              <a:headEnd/>
              <a:tailEnd/>
            </a:ln>
            <a:effec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200" b="1" dirty="0" smtClean="0">
                <a:solidFill>
                  <a:srgbClr val="FF0000"/>
                </a:solidFill>
              </a:rPr>
              <a:t>Les </a:t>
            </a:r>
            <a:r>
              <a:rPr lang="en-US" sz="3200" b="1" dirty="0" err="1" smtClean="0">
                <a:solidFill>
                  <a:srgbClr val="FF0000"/>
                </a:solidFill>
              </a:rPr>
              <a:t>avantages</a:t>
            </a:r>
            <a:r>
              <a:rPr lang="en-US" sz="3200" b="1" dirty="0" smtClean="0">
                <a:solidFill>
                  <a:srgbClr val="FF0000"/>
                </a:solidFill>
              </a:rPr>
              <a:t> pour </a:t>
            </a:r>
            <a:r>
              <a:rPr lang="en-US" sz="3200" b="1" dirty="0" err="1" smtClean="0">
                <a:solidFill>
                  <a:srgbClr val="FF0000"/>
                </a:solidFill>
              </a:rPr>
              <a:t>une</a:t>
            </a:r>
            <a:r>
              <a:rPr lang="en-US" sz="3200" b="1" dirty="0" smtClean="0">
                <a:solidFill>
                  <a:srgbClr val="FF0000"/>
                </a:solidFill>
              </a:rPr>
              <a:t> transformation </a:t>
            </a:r>
            <a:r>
              <a:rPr lang="en-US" sz="3200" b="1" dirty="0" err="1" smtClean="0">
                <a:solidFill>
                  <a:srgbClr val="FF0000"/>
                </a:solidFill>
              </a:rPr>
              <a:t>d’image</a:t>
            </a:r>
            <a:endParaRPr lang="en-US" sz="3200" b="1" dirty="0">
              <a:solidFill>
                <a:srgbClr val="FF0000"/>
              </a:solidFill>
            </a:endParaRPr>
          </a:p>
        </p:txBody>
      </p:sp>
      <p:sp>
        <p:nvSpPr>
          <p:cNvPr id="55299" name="Rectangle 3"/>
          <p:cNvSpPr>
            <a:spLocks noGrp="1" noChangeArrowheads="1"/>
          </p:cNvSpPr>
          <p:nvPr>
            <p:ph idx="1"/>
          </p:nvPr>
        </p:nvSpPr>
        <p:spPr>
          <a:xfrm>
            <a:off x="457200" y="1219200"/>
            <a:ext cx="6019800" cy="5105400"/>
          </a:xfrm>
        </p:spPr>
        <p:txBody>
          <a:bodyPr>
            <a:normAutofit/>
          </a:bodyPr>
          <a:lstStyle/>
          <a:p>
            <a:pPr>
              <a:lnSpc>
                <a:spcPct val="80000"/>
              </a:lnSpc>
            </a:pPr>
            <a:r>
              <a:rPr lang="en-US" sz="2400" b="1" u="sng" dirty="0" err="1" smtClean="0">
                <a:solidFill>
                  <a:srgbClr val="FF0000"/>
                </a:solidFill>
              </a:rPr>
              <a:t>Theorie</a:t>
            </a:r>
            <a:endParaRPr lang="en-US" sz="2400" b="1" u="sng" dirty="0">
              <a:solidFill>
                <a:srgbClr val="FF0000"/>
              </a:solidFill>
            </a:endParaRPr>
          </a:p>
          <a:p>
            <a:pPr lvl="1">
              <a:lnSpc>
                <a:spcPct val="80000"/>
              </a:lnSpc>
            </a:pPr>
            <a:r>
              <a:rPr lang="fr-FR" sz="2000" dirty="0" smtClean="0"/>
              <a:t>Transformation inverse disponible</a:t>
            </a:r>
            <a:endParaRPr lang="en-US" sz="2000" dirty="0"/>
          </a:p>
          <a:p>
            <a:pPr lvl="1">
              <a:lnSpc>
                <a:spcPct val="80000"/>
              </a:lnSpc>
            </a:pPr>
            <a:r>
              <a:rPr lang="en-US" sz="2000" dirty="0" smtClean="0"/>
              <a:t>Conservation </a:t>
            </a:r>
            <a:r>
              <a:rPr lang="en-US" sz="2000" dirty="0" err="1" smtClean="0"/>
              <a:t>d’énergie</a:t>
            </a:r>
            <a:r>
              <a:rPr lang="en-US" sz="2000" dirty="0" smtClean="0"/>
              <a:t> </a:t>
            </a:r>
            <a:r>
              <a:rPr lang="en-US" sz="2000" dirty="0"/>
              <a:t>(</a:t>
            </a:r>
            <a:r>
              <a:rPr lang="en-US" sz="2000" dirty="0" err="1"/>
              <a:t>Parsevell</a:t>
            </a:r>
            <a:r>
              <a:rPr lang="en-US" sz="2000" dirty="0"/>
              <a:t>)</a:t>
            </a:r>
          </a:p>
          <a:p>
            <a:pPr lvl="1">
              <a:lnSpc>
                <a:spcPct val="80000"/>
              </a:lnSpc>
            </a:pPr>
            <a:r>
              <a:rPr lang="en-US" sz="2000" dirty="0" smtClean="0"/>
              <a:t>Bon </a:t>
            </a:r>
            <a:r>
              <a:rPr lang="en-US" sz="2000" dirty="0" err="1" smtClean="0"/>
              <a:t>compactage</a:t>
            </a:r>
            <a:r>
              <a:rPr lang="en-US" sz="2000" dirty="0" smtClean="0"/>
              <a:t> de </a:t>
            </a:r>
            <a:r>
              <a:rPr lang="en-US" sz="2000" dirty="0" err="1" smtClean="0"/>
              <a:t>l’énergie</a:t>
            </a:r>
            <a:endParaRPr lang="en-US" sz="2000" dirty="0"/>
          </a:p>
          <a:p>
            <a:pPr lvl="1">
              <a:lnSpc>
                <a:spcPct val="80000"/>
              </a:lnSpc>
            </a:pPr>
            <a:r>
              <a:rPr lang="en-US" sz="2000" dirty="0" err="1"/>
              <a:t>Orthonormal</a:t>
            </a:r>
            <a:r>
              <a:rPr lang="en-US" sz="2000" dirty="0"/>
              <a:t>, </a:t>
            </a:r>
          </a:p>
          <a:p>
            <a:pPr lvl="1">
              <a:lnSpc>
                <a:spcPct val="80000"/>
              </a:lnSpc>
            </a:pPr>
            <a:r>
              <a:rPr lang="fr-FR" sz="2000" dirty="0" smtClean="0"/>
              <a:t>invariant par décalage et rotation</a:t>
            </a:r>
            <a:endParaRPr lang="en-US" sz="2000" dirty="0"/>
          </a:p>
          <a:p>
            <a:pPr>
              <a:lnSpc>
                <a:spcPct val="80000"/>
              </a:lnSpc>
            </a:pPr>
            <a:r>
              <a:rPr lang="en-US" sz="2400" b="1" u="sng" dirty="0" err="1" smtClean="0">
                <a:solidFill>
                  <a:srgbClr val="FF0000"/>
                </a:solidFill>
              </a:rPr>
              <a:t>Implémentation</a:t>
            </a:r>
            <a:endParaRPr lang="en-US" sz="2400" b="1" u="sng" dirty="0">
              <a:solidFill>
                <a:srgbClr val="FF0000"/>
              </a:solidFill>
            </a:endParaRPr>
          </a:p>
          <a:p>
            <a:pPr lvl="1">
              <a:lnSpc>
                <a:spcPct val="80000"/>
              </a:lnSpc>
            </a:pPr>
            <a:r>
              <a:rPr lang="en-US" sz="2000" dirty="0" err="1" smtClean="0"/>
              <a:t>Valeurs</a:t>
            </a:r>
            <a:r>
              <a:rPr lang="en-US" sz="2000" dirty="0" smtClean="0"/>
              <a:t> </a:t>
            </a:r>
            <a:r>
              <a:rPr lang="en-US" sz="2000" dirty="0" err="1" smtClean="0"/>
              <a:t>réelles</a:t>
            </a:r>
            <a:endParaRPr lang="en-US" sz="2000" dirty="0"/>
          </a:p>
          <a:p>
            <a:pPr lvl="1">
              <a:lnSpc>
                <a:spcPct val="80000"/>
              </a:lnSpc>
            </a:pPr>
            <a:r>
              <a:rPr lang="en-US" sz="2000" dirty="0" err="1" smtClean="0"/>
              <a:t>Séparable</a:t>
            </a:r>
            <a:endParaRPr lang="en-US" sz="2000" dirty="0"/>
          </a:p>
          <a:p>
            <a:pPr lvl="1">
              <a:lnSpc>
                <a:spcPct val="80000"/>
              </a:lnSpc>
            </a:pPr>
            <a:r>
              <a:rPr lang="en-US" sz="2000" dirty="0" err="1" smtClean="0"/>
              <a:t>Algorithme</a:t>
            </a:r>
            <a:r>
              <a:rPr lang="en-US" sz="2000" dirty="0" smtClean="0"/>
              <a:t> </a:t>
            </a:r>
            <a:r>
              <a:rPr lang="en-US" sz="2000" dirty="0" err="1" smtClean="0"/>
              <a:t>Rapide</a:t>
            </a:r>
            <a:endParaRPr lang="en-US" sz="2000" dirty="0"/>
          </a:p>
          <a:p>
            <a:pPr lvl="1">
              <a:lnSpc>
                <a:spcPct val="80000"/>
              </a:lnSpc>
            </a:pPr>
            <a:r>
              <a:rPr lang="en-US" sz="2000" dirty="0" err="1" smtClean="0"/>
              <a:t>Même</a:t>
            </a:r>
            <a:r>
              <a:rPr lang="en-US" sz="2000" dirty="0" smtClean="0"/>
              <a:t> </a:t>
            </a:r>
            <a:r>
              <a:rPr lang="en-US" sz="2000" dirty="0"/>
              <a:t>implementation for </a:t>
            </a:r>
            <a:r>
              <a:rPr lang="en-US" sz="2000" dirty="0" smtClean="0"/>
              <a:t>la </a:t>
            </a:r>
            <a:r>
              <a:rPr lang="en-US" sz="2000" dirty="0" err="1" smtClean="0"/>
              <a:t>transformée</a:t>
            </a:r>
            <a:r>
              <a:rPr lang="en-US" sz="2000" dirty="0" smtClean="0"/>
              <a:t> </a:t>
            </a:r>
            <a:r>
              <a:rPr lang="en-US" sz="2000" dirty="0" err="1" smtClean="0"/>
              <a:t>directe</a:t>
            </a:r>
            <a:r>
              <a:rPr lang="en-US" sz="2000" dirty="0" smtClean="0"/>
              <a:t> et inverse</a:t>
            </a:r>
            <a:endParaRPr lang="en-US" sz="2000" dirty="0"/>
          </a:p>
          <a:p>
            <a:pPr>
              <a:lnSpc>
                <a:spcPct val="80000"/>
              </a:lnSpc>
            </a:pPr>
            <a:r>
              <a:rPr lang="en-US" sz="2400" b="1" u="sng" dirty="0">
                <a:solidFill>
                  <a:srgbClr val="FF0000"/>
                </a:solidFill>
              </a:rPr>
              <a:t>Application</a:t>
            </a:r>
          </a:p>
          <a:p>
            <a:pPr lvl="1">
              <a:lnSpc>
                <a:spcPct val="80000"/>
              </a:lnSpc>
            </a:pPr>
            <a:r>
              <a:rPr lang="fr-FR" sz="2000" dirty="0" smtClean="0"/>
              <a:t>Utile pour l'amélioration de l'image</a:t>
            </a:r>
            <a:endParaRPr lang="en-US" sz="2000" dirty="0"/>
          </a:p>
          <a:p>
            <a:pPr lvl="1">
              <a:lnSpc>
                <a:spcPct val="80000"/>
              </a:lnSpc>
            </a:pPr>
            <a:r>
              <a:rPr lang="fr-FR" sz="2000" dirty="0" smtClean="0"/>
              <a:t>Capture des structures perceptuelles significatives dans les images</a:t>
            </a:r>
            <a:endParaRPr lang="en-US" sz="2000" dirty="0"/>
          </a:p>
        </p:txBody>
      </p:sp>
      <p:sp>
        <p:nvSpPr>
          <p:cNvPr id="55300" name="Text Box 4"/>
          <p:cNvSpPr txBox="1">
            <a:spLocks noChangeArrowheads="1"/>
          </p:cNvSpPr>
          <p:nvPr/>
        </p:nvSpPr>
        <p:spPr bwMode="auto">
          <a:xfrm>
            <a:off x="6858000" y="1066800"/>
            <a:ext cx="762000" cy="457200"/>
          </a:xfrm>
          <a:prstGeom prst="rect">
            <a:avLst/>
          </a:prstGeom>
          <a:noFill/>
          <a:ln w="9525">
            <a:noFill/>
            <a:miter lim="800000"/>
            <a:headEnd/>
            <a:tailEnd/>
          </a:ln>
          <a:effectLst/>
        </p:spPr>
        <p:txBody>
          <a:bodyPr>
            <a:spAutoFit/>
          </a:bodyPr>
          <a:lstStyle/>
          <a:p>
            <a:pPr>
              <a:spcBef>
                <a:spcPct val="50000"/>
              </a:spcBef>
            </a:pPr>
            <a:r>
              <a:rPr lang="en-US" sz="2400">
                <a:solidFill>
                  <a:schemeClr val="folHlink"/>
                </a:solidFill>
              </a:rPr>
              <a:t>DFT</a:t>
            </a:r>
          </a:p>
        </p:txBody>
      </p:sp>
      <p:sp>
        <p:nvSpPr>
          <p:cNvPr id="55301" name="Text Box 5"/>
          <p:cNvSpPr txBox="1">
            <a:spLocks noChangeArrowheads="1"/>
          </p:cNvSpPr>
          <p:nvPr/>
        </p:nvSpPr>
        <p:spPr bwMode="auto">
          <a:xfrm>
            <a:off x="8153400" y="1066800"/>
            <a:ext cx="762000" cy="457200"/>
          </a:xfrm>
          <a:prstGeom prst="rect">
            <a:avLst/>
          </a:prstGeom>
          <a:noFill/>
          <a:ln w="9525">
            <a:noFill/>
            <a:miter lim="800000"/>
            <a:headEnd/>
            <a:tailEnd/>
          </a:ln>
          <a:effectLst/>
        </p:spPr>
        <p:txBody>
          <a:bodyPr>
            <a:spAutoFit/>
          </a:bodyPr>
          <a:lstStyle/>
          <a:p>
            <a:pPr>
              <a:spcBef>
                <a:spcPct val="50000"/>
              </a:spcBef>
            </a:pPr>
            <a:r>
              <a:rPr lang="en-US" sz="2400">
                <a:solidFill>
                  <a:schemeClr val="folHlink"/>
                </a:solidFill>
              </a:rPr>
              <a:t>???</a:t>
            </a:r>
          </a:p>
        </p:txBody>
      </p:sp>
      <p:sp>
        <p:nvSpPr>
          <p:cNvPr id="55302" name="Text Box 6"/>
          <p:cNvSpPr txBox="1">
            <a:spLocks noChangeArrowheads="1"/>
          </p:cNvSpPr>
          <p:nvPr/>
        </p:nvSpPr>
        <p:spPr bwMode="auto">
          <a:xfrm>
            <a:off x="6972300" y="1447800"/>
            <a:ext cx="533400" cy="1917700"/>
          </a:xfrm>
          <a:prstGeom prst="rect">
            <a:avLst/>
          </a:prstGeom>
          <a:noFill/>
          <a:ln w="9525">
            <a:noFill/>
            <a:miter lim="800000"/>
            <a:headEnd/>
            <a:tailEnd/>
          </a:ln>
          <a:effectLst/>
        </p:spPr>
        <p:txBody>
          <a:bodyPr>
            <a:spAutoFit/>
          </a:bodyPr>
          <a:lstStyle/>
          <a:p>
            <a:pPr>
              <a:spcBef>
                <a:spcPct val="50000"/>
              </a:spcBef>
            </a:pPr>
            <a:r>
              <a:rPr lang="en-US" sz="2400">
                <a:solidFill>
                  <a:schemeClr val="hlink"/>
                </a:solidFill>
                <a:latin typeface="msam10" pitchFamily="34" charset="0"/>
              </a:rPr>
              <a:t>X X</a:t>
            </a:r>
            <a:r>
              <a:rPr lang="en-US">
                <a:solidFill>
                  <a:schemeClr val="hlink"/>
                </a:solidFill>
              </a:rPr>
              <a:t> </a:t>
            </a:r>
            <a:r>
              <a:rPr lang="en-US" sz="2400">
                <a:solidFill>
                  <a:schemeClr val="hlink"/>
                </a:solidFill>
              </a:rPr>
              <a:t>?</a:t>
            </a:r>
            <a:br>
              <a:rPr lang="en-US" sz="2400">
                <a:solidFill>
                  <a:schemeClr val="hlink"/>
                </a:solidFill>
              </a:rPr>
            </a:br>
            <a:r>
              <a:rPr lang="en-US" sz="2400">
                <a:solidFill>
                  <a:schemeClr val="hlink"/>
                </a:solidFill>
                <a:latin typeface="msam10" pitchFamily="34" charset="0"/>
              </a:rPr>
              <a:t>X</a:t>
            </a:r>
            <a:r>
              <a:rPr lang="en-US" sz="2400">
                <a:solidFill>
                  <a:schemeClr val="hlink"/>
                </a:solidFill>
              </a:rPr>
              <a:t> </a:t>
            </a:r>
            <a:r>
              <a:rPr lang="en-US" sz="2400">
                <a:solidFill>
                  <a:schemeClr val="hlink"/>
                </a:solidFill>
                <a:latin typeface="msam10" pitchFamily="34" charset="0"/>
              </a:rPr>
              <a:t>X</a:t>
            </a:r>
            <a:endParaRPr lang="en-US">
              <a:solidFill>
                <a:schemeClr val="hlink"/>
              </a:solidFill>
              <a:latin typeface="msam10" pitchFamily="34" charset="0"/>
            </a:endParaRPr>
          </a:p>
        </p:txBody>
      </p:sp>
      <p:sp>
        <p:nvSpPr>
          <p:cNvPr id="55305" name="Text Box 9"/>
          <p:cNvSpPr txBox="1">
            <a:spLocks noChangeArrowheads="1"/>
          </p:cNvSpPr>
          <p:nvPr/>
        </p:nvSpPr>
        <p:spPr bwMode="auto">
          <a:xfrm>
            <a:off x="6972300" y="3429000"/>
            <a:ext cx="533400" cy="1462088"/>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x </a:t>
            </a:r>
            <a:r>
              <a:rPr lang="en-US" sz="2400">
                <a:solidFill>
                  <a:schemeClr val="hlink"/>
                </a:solidFill>
                <a:latin typeface="msam10" pitchFamily="34" charset="0"/>
              </a:rPr>
              <a:t>X X</a:t>
            </a:r>
            <a:r>
              <a:rPr lang="en-US">
                <a:solidFill>
                  <a:schemeClr val="hlink"/>
                </a:solidFill>
              </a:rPr>
              <a:t> </a:t>
            </a:r>
            <a:r>
              <a:rPr lang="en-US" sz="2400">
                <a:solidFill>
                  <a:schemeClr val="hlink"/>
                </a:solidFill>
                <a:latin typeface="msam10" pitchFamily="34" charset="0"/>
              </a:rPr>
              <a:t>X</a:t>
            </a:r>
          </a:p>
        </p:txBody>
      </p:sp>
      <p:sp>
        <p:nvSpPr>
          <p:cNvPr id="55306" name="Text Box 10"/>
          <p:cNvSpPr txBox="1">
            <a:spLocks noChangeArrowheads="1"/>
          </p:cNvSpPr>
          <p:nvPr/>
        </p:nvSpPr>
        <p:spPr bwMode="auto">
          <a:xfrm>
            <a:off x="6972300" y="5197475"/>
            <a:ext cx="533400" cy="822325"/>
          </a:xfrm>
          <a:prstGeom prst="rect">
            <a:avLst/>
          </a:prstGeom>
          <a:noFill/>
          <a:ln w="9525">
            <a:noFill/>
            <a:miter lim="800000"/>
            <a:headEnd/>
            <a:tailEnd/>
          </a:ln>
          <a:effectLst/>
        </p:spPr>
        <p:txBody>
          <a:bodyPr>
            <a:spAutoFit/>
          </a:bodyPr>
          <a:lstStyle/>
          <a:p>
            <a:pPr>
              <a:spcBef>
                <a:spcPct val="50000"/>
              </a:spcBef>
            </a:pPr>
            <a:r>
              <a:rPr lang="en-US" sz="2400">
                <a:solidFill>
                  <a:schemeClr val="hlink"/>
                </a:solidFill>
                <a:latin typeface="msam10" pitchFamily="34" charset="0"/>
              </a:rPr>
              <a:t>X</a:t>
            </a:r>
            <a:r>
              <a:rPr lang="en-US">
                <a:solidFill>
                  <a:schemeClr val="hlink"/>
                </a:solidFill>
              </a:rPr>
              <a:t> </a:t>
            </a:r>
            <a:r>
              <a:rPr lang="en-US" sz="2400">
                <a:solidFill>
                  <a:schemeClr val="hlink"/>
                </a:solidFill>
                <a:latin typeface="msam10" pitchFamily="34" charset="0"/>
              </a:rPr>
              <a:t>X</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96" name="Rectangle 168" descr="dct8_1d_disc"/>
          <p:cNvSpPr>
            <a:spLocks noChangeArrowheads="1"/>
          </p:cNvSpPr>
          <p:nvPr/>
        </p:nvSpPr>
        <p:spPr bwMode="auto">
          <a:xfrm>
            <a:off x="990600" y="3200400"/>
            <a:ext cx="2057400" cy="3657600"/>
          </a:xfrm>
          <a:prstGeom prst="rect">
            <a:avLst/>
          </a:prstGeom>
          <a:blipFill dpi="0" rotWithShape="1">
            <a:blip r:embed="rId9"/>
            <a:srcRect/>
            <a:stretch>
              <a:fillRect/>
            </a:stretch>
          </a:blipFill>
          <a:ln w="9525">
            <a:noFill/>
            <a:miter lim="800000"/>
            <a:headEnd/>
            <a:tailEnd/>
          </a:ln>
          <a:effectLst/>
        </p:spPr>
        <p:txBody>
          <a:bodyPr wrap="none" anchor="ctr"/>
          <a:lstStyle/>
          <a:p>
            <a:endParaRPr lang="fr-FR"/>
          </a:p>
        </p:txBody>
      </p:sp>
      <p:sp>
        <p:nvSpPr>
          <p:cNvPr id="227494" name="Rectangle 166" descr="dft8_1dim_disc"/>
          <p:cNvSpPr>
            <a:spLocks noChangeArrowheads="1"/>
          </p:cNvSpPr>
          <p:nvPr/>
        </p:nvSpPr>
        <p:spPr bwMode="auto">
          <a:xfrm>
            <a:off x="6781800" y="3276600"/>
            <a:ext cx="2057400" cy="3657600"/>
          </a:xfrm>
          <a:prstGeom prst="rect">
            <a:avLst/>
          </a:prstGeom>
          <a:blipFill dpi="0" rotWithShape="1">
            <a:blip r:embed="rId10"/>
            <a:srcRect/>
            <a:stretch>
              <a:fillRect/>
            </a:stretch>
          </a:blipFill>
          <a:ln w="9525">
            <a:noFill/>
            <a:miter lim="800000"/>
            <a:headEnd/>
            <a:tailEnd/>
          </a:ln>
          <a:effectLst/>
        </p:spPr>
        <p:txBody>
          <a:bodyPr wrap="none" anchor="ctr"/>
          <a:lstStyle/>
          <a:p>
            <a:endParaRPr lang="fr-FR"/>
          </a:p>
        </p:txBody>
      </p:sp>
      <p:sp>
        <p:nvSpPr>
          <p:cNvPr id="227495" name="Rectangle 167" descr="dft8_1dre_disc"/>
          <p:cNvSpPr>
            <a:spLocks noChangeArrowheads="1"/>
          </p:cNvSpPr>
          <p:nvPr/>
        </p:nvSpPr>
        <p:spPr bwMode="auto">
          <a:xfrm>
            <a:off x="5029200" y="3276600"/>
            <a:ext cx="2057400" cy="3657600"/>
          </a:xfrm>
          <a:prstGeom prst="rect">
            <a:avLst/>
          </a:prstGeom>
          <a:blipFill dpi="0" rotWithShape="1">
            <a:blip r:embed="rId11"/>
            <a:srcRect/>
            <a:stretch>
              <a:fillRect/>
            </a:stretch>
          </a:blipFill>
          <a:ln w="9525">
            <a:noFill/>
            <a:miter lim="800000"/>
            <a:headEnd/>
            <a:tailEnd/>
          </a:ln>
          <a:effectLst/>
        </p:spPr>
        <p:txBody>
          <a:bodyPr wrap="none" anchor="ctr"/>
          <a:lstStyle/>
          <a:p>
            <a:endParaRPr lang="fr-FR"/>
          </a:p>
        </p:txBody>
      </p:sp>
      <p:sp>
        <p:nvSpPr>
          <p:cNvPr id="227379" name="Rectangle 51"/>
          <p:cNvSpPr>
            <a:spLocks noGrp="1" noChangeArrowheads="1"/>
          </p:cNvSpPr>
          <p:nvPr>
            <p:ph type="title"/>
          </p:nvPr>
        </p:nvSpPr>
        <p:spPr/>
        <p:txBody>
          <a:bodyPr>
            <a:normAutofit/>
          </a:bodyPr>
          <a:lstStyle/>
          <a:p>
            <a:r>
              <a:rPr lang="en-US" sz="4000" b="1" dirty="0">
                <a:solidFill>
                  <a:srgbClr val="FF0000"/>
                </a:solidFill>
              </a:rPr>
              <a:t>DFT vs. DCT</a:t>
            </a:r>
          </a:p>
        </p:txBody>
      </p:sp>
      <p:sp>
        <p:nvSpPr>
          <p:cNvPr id="227429" name="Text Box 101"/>
          <p:cNvSpPr txBox="1">
            <a:spLocks noChangeArrowheads="1"/>
          </p:cNvSpPr>
          <p:nvPr/>
        </p:nvSpPr>
        <p:spPr bwMode="auto">
          <a:xfrm>
            <a:off x="4876800" y="1219200"/>
            <a:ext cx="1219200" cy="366713"/>
          </a:xfrm>
          <a:prstGeom prst="rect">
            <a:avLst/>
          </a:prstGeom>
          <a:noFill/>
          <a:ln w="9525">
            <a:noFill/>
            <a:miter lim="800000"/>
            <a:headEnd/>
            <a:tailEnd/>
          </a:ln>
          <a:effectLst/>
        </p:spPr>
        <p:txBody>
          <a:bodyPr>
            <a:spAutoFit/>
          </a:bodyPr>
          <a:lstStyle/>
          <a:p>
            <a:r>
              <a:rPr lang="en-US"/>
              <a:t>1D-DFT</a:t>
            </a:r>
          </a:p>
        </p:txBody>
      </p:sp>
      <p:pic>
        <p:nvPicPr>
          <p:cNvPr id="227430" name="Picture 102" descr="txp_fig"/>
          <p:cNvPicPr>
            <a:picLocks noChangeAspect="1" noChangeArrowheads="1"/>
          </p:cNvPicPr>
          <p:nvPr>
            <p:custDataLst>
              <p:tags r:id="rId1"/>
            </p:custDataLst>
          </p:nvPr>
        </p:nvPicPr>
        <p:blipFill>
          <a:blip r:embed="rId12" cstate="print"/>
          <a:srcRect/>
          <a:stretch>
            <a:fillRect/>
          </a:stretch>
        </p:blipFill>
        <p:spPr bwMode="auto">
          <a:xfrm>
            <a:off x="4953000" y="1828800"/>
            <a:ext cx="3898900" cy="746125"/>
          </a:xfrm>
          <a:prstGeom prst="rect">
            <a:avLst/>
          </a:prstGeom>
          <a:noFill/>
          <a:ln w="9525">
            <a:noFill/>
            <a:miter lim="800000"/>
            <a:headEnd/>
            <a:tailEnd/>
          </a:ln>
          <a:effectLst/>
        </p:spPr>
      </p:pic>
      <p:sp>
        <p:nvSpPr>
          <p:cNvPr id="227431" name="Text Box 103"/>
          <p:cNvSpPr txBox="1">
            <a:spLocks noChangeArrowheads="1"/>
          </p:cNvSpPr>
          <p:nvPr/>
        </p:nvSpPr>
        <p:spPr bwMode="auto">
          <a:xfrm>
            <a:off x="5029200" y="3062288"/>
            <a:ext cx="1219200" cy="366712"/>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27432" name="Text Box 104"/>
          <p:cNvSpPr txBox="1">
            <a:spLocks noChangeArrowheads="1"/>
          </p:cNvSpPr>
          <p:nvPr/>
        </p:nvSpPr>
        <p:spPr bwMode="auto">
          <a:xfrm>
            <a:off x="7010400" y="3062288"/>
            <a:ext cx="1219200" cy="366712"/>
          </a:xfrm>
          <a:prstGeom prst="rect">
            <a:avLst/>
          </a:prstGeom>
          <a:noFill/>
          <a:ln w="9525">
            <a:noFill/>
            <a:miter lim="800000"/>
            <a:headEnd/>
            <a:tailEnd/>
          </a:ln>
          <a:effectLst/>
        </p:spPr>
        <p:txBody>
          <a:bodyPr>
            <a:spAutoFit/>
          </a:bodyPr>
          <a:lstStyle/>
          <a:p>
            <a:r>
              <a:rPr lang="en-US">
                <a:solidFill>
                  <a:schemeClr val="hlink"/>
                </a:solidFill>
              </a:rPr>
              <a:t>imag(a)</a:t>
            </a:r>
          </a:p>
        </p:txBody>
      </p:sp>
      <p:sp>
        <p:nvSpPr>
          <p:cNvPr id="227433" name="Text Box 105"/>
          <p:cNvSpPr txBox="1">
            <a:spLocks noChangeArrowheads="1"/>
          </p:cNvSpPr>
          <p:nvPr/>
        </p:nvSpPr>
        <p:spPr bwMode="auto">
          <a:xfrm>
            <a:off x="6553200" y="6491288"/>
            <a:ext cx="838200" cy="366712"/>
          </a:xfrm>
          <a:prstGeom prst="rect">
            <a:avLst/>
          </a:prstGeom>
          <a:noFill/>
          <a:ln w="9525">
            <a:noFill/>
            <a:miter lim="800000"/>
            <a:headEnd/>
            <a:tailEnd/>
          </a:ln>
          <a:effectLst/>
        </p:spPr>
        <p:txBody>
          <a:bodyPr>
            <a:spAutoFit/>
          </a:bodyPr>
          <a:lstStyle/>
          <a:p>
            <a:r>
              <a:rPr lang="en-US"/>
              <a:t>n=7</a:t>
            </a:r>
          </a:p>
        </p:txBody>
      </p:sp>
      <p:sp>
        <p:nvSpPr>
          <p:cNvPr id="227434" name="Text Box 106"/>
          <p:cNvSpPr txBox="1">
            <a:spLocks noChangeArrowheads="1"/>
          </p:cNvSpPr>
          <p:nvPr/>
        </p:nvSpPr>
        <p:spPr bwMode="auto">
          <a:xfrm>
            <a:off x="4648200" y="3535363"/>
            <a:ext cx="609600" cy="336550"/>
          </a:xfrm>
          <a:prstGeom prst="rect">
            <a:avLst/>
          </a:prstGeom>
          <a:noFill/>
          <a:ln w="9525">
            <a:noFill/>
            <a:miter lim="800000"/>
            <a:headEnd/>
            <a:tailEnd/>
          </a:ln>
          <a:effectLst/>
        </p:spPr>
        <p:txBody>
          <a:bodyPr>
            <a:spAutoFit/>
          </a:bodyPr>
          <a:lstStyle/>
          <a:p>
            <a:r>
              <a:rPr lang="en-US" sz="1600"/>
              <a:t>u=0</a:t>
            </a:r>
          </a:p>
        </p:txBody>
      </p:sp>
      <p:sp>
        <p:nvSpPr>
          <p:cNvPr id="227435" name="Text Box 107"/>
          <p:cNvSpPr txBox="1">
            <a:spLocks noChangeArrowheads="1"/>
          </p:cNvSpPr>
          <p:nvPr/>
        </p:nvSpPr>
        <p:spPr bwMode="auto">
          <a:xfrm>
            <a:off x="4648200" y="6019800"/>
            <a:ext cx="609600" cy="336550"/>
          </a:xfrm>
          <a:prstGeom prst="rect">
            <a:avLst/>
          </a:prstGeom>
          <a:noFill/>
          <a:ln w="9525">
            <a:noFill/>
            <a:miter lim="800000"/>
            <a:headEnd/>
            <a:tailEnd/>
          </a:ln>
          <a:effectLst/>
        </p:spPr>
        <p:txBody>
          <a:bodyPr>
            <a:spAutoFit/>
          </a:bodyPr>
          <a:lstStyle/>
          <a:p>
            <a:r>
              <a:rPr lang="en-US" sz="1600"/>
              <a:t>u=7</a:t>
            </a:r>
          </a:p>
        </p:txBody>
      </p:sp>
      <p:sp>
        <p:nvSpPr>
          <p:cNvPr id="227486" name="Text Box 158"/>
          <p:cNvSpPr txBox="1">
            <a:spLocks noChangeArrowheads="1"/>
          </p:cNvSpPr>
          <p:nvPr/>
        </p:nvSpPr>
        <p:spPr bwMode="auto">
          <a:xfrm>
            <a:off x="685800" y="3549650"/>
            <a:ext cx="609600" cy="336550"/>
          </a:xfrm>
          <a:prstGeom prst="rect">
            <a:avLst/>
          </a:prstGeom>
          <a:noFill/>
          <a:ln w="9525">
            <a:noFill/>
            <a:miter lim="800000"/>
            <a:headEnd/>
            <a:tailEnd/>
          </a:ln>
          <a:effectLst/>
        </p:spPr>
        <p:txBody>
          <a:bodyPr>
            <a:spAutoFit/>
          </a:bodyPr>
          <a:lstStyle/>
          <a:p>
            <a:r>
              <a:rPr lang="en-US" sz="1600"/>
              <a:t>u=0</a:t>
            </a:r>
          </a:p>
        </p:txBody>
      </p:sp>
      <p:sp>
        <p:nvSpPr>
          <p:cNvPr id="227487" name="Text Box 159"/>
          <p:cNvSpPr txBox="1">
            <a:spLocks noChangeArrowheads="1"/>
          </p:cNvSpPr>
          <p:nvPr/>
        </p:nvSpPr>
        <p:spPr bwMode="auto">
          <a:xfrm>
            <a:off x="685800" y="6019800"/>
            <a:ext cx="609600" cy="336550"/>
          </a:xfrm>
          <a:prstGeom prst="rect">
            <a:avLst/>
          </a:prstGeom>
          <a:noFill/>
          <a:ln w="9525">
            <a:noFill/>
            <a:miter lim="800000"/>
            <a:headEnd/>
            <a:tailEnd/>
          </a:ln>
          <a:effectLst/>
        </p:spPr>
        <p:txBody>
          <a:bodyPr>
            <a:spAutoFit/>
          </a:bodyPr>
          <a:lstStyle/>
          <a:p>
            <a:r>
              <a:rPr lang="en-US" sz="1600"/>
              <a:t>u=7</a:t>
            </a:r>
          </a:p>
        </p:txBody>
      </p:sp>
      <p:pic>
        <p:nvPicPr>
          <p:cNvPr id="227488" name="Picture 160" descr="txp_fig"/>
          <p:cNvPicPr>
            <a:picLocks noChangeAspect="1" noChangeArrowheads="1"/>
          </p:cNvPicPr>
          <p:nvPr>
            <p:custDataLst>
              <p:tags r:id="rId2"/>
            </p:custDataLst>
          </p:nvPr>
        </p:nvPicPr>
        <p:blipFill>
          <a:blip r:embed="rId13" cstate="print"/>
          <a:srcRect/>
          <a:stretch>
            <a:fillRect/>
          </a:stretch>
        </p:blipFill>
        <p:spPr bwMode="auto">
          <a:xfrm>
            <a:off x="381000" y="2438400"/>
            <a:ext cx="3130550" cy="561975"/>
          </a:xfrm>
          <a:prstGeom prst="rect">
            <a:avLst/>
          </a:prstGeom>
          <a:noFill/>
          <a:ln w="9525">
            <a:noFill/>
            <a:miter lim="800000"/>
            <a:headEnd/>
            <a:tailEnd/>
          </a:ln>
          <a:effectLst/>
        </p:spPr>
      </p:pic>
      <p:pic>
        <p:nvPicPr>
          <p:cNvPr id="227489" name="Picture 161" descr="txp_fig"/>
          <p:cNvPicPr>
            <a:picLocks noChangeAspect="1" noChangeArrowheads="1"/>
          </p:cNvPicPr>
          <p:nvPr>
            <p:custDataLst>
              <p:tags r:id="rId3"/>
            </p:custDataLst>
          </p:nvPr>
        </p:nvPicPr>
        <p:blipFill>
          <a:blip r:embed="rId14" cstate="print"/>
          <a:srcRect/>
          <a:stretch>
            <a:fillRect/>
          </a:stretch>
        </p:blipFill>
        <p:spPr bwMode="auto">
          <a:xfrm>
            <a:off x="381000" y="1738313"/>
            <a:ext cx="1600200" cy="547687"/>
          </a:xfrm>
          <a:prstGeom prst="rect">
            <a:avLst/>
          </a:prstGeom>
          <a:noFill/>
          <a:ln w="9525">
            <a:noFill/>
            <a:miter lim="800000"/>
            <a:headEnd/>
            <a:tailEnd/>
          </a:ln>
          <a:effectLst/>
        </p:spPr>
      </p:pic>
      <p:pic>
        <p:nvPicPr>
          <p:cNvPr id="227490" name="Picture 162" descr="txp_fig"/>
          <p:cNvPicPr>
            <a:picLocks noChangeAspect="1" noChangeArrowheads="1"/>
          </p:cNvPicPr>
          <p:nvPr>
            <p:custDataLst>
              <p:tags r:id="rId4"/>
            </p:custDataLst>
          </p:nvPr>
        </p:nvPicPr>
        <p:blipFill>
          <a:blip r:embed="rId15"/>
          <a:srcRect/>
          <a:stretch>
            <a:fillRect/>
          </a:stretch>
        </p:blipFill>
        <p:spPr bwMode="auto">
          <a:xfrm>
            <a:off x="4114800" y="2590800"/>
            <a:ext cx="2273300" cy="228600"/>
          </a:xfrm>
          <a:prstGeom prst="rect">
            <a:avLst/>
          </a:prstGeom>
          <a:noFill/>
          <a:ln w="9525">
            <a:noFill/>
            <a:miter lim="800000"/>
            <a:headEnd/>
            <a:tailEnd/>
          </a:ln>
          <a:effectLst/>
        </p:spPr>
      </p:pic>
      <p:sp>
        <p:nvSpPr>
          <p:cNvPr id="227491" name="Text Box 163"/>
          <p:cNvSpPr txBox="1">
            <a:spLocks noChangeArrowheads="1"/>
          </p:cNvSpPr>
          <p:nvPr/>
        </p:nvSpPr>
        <p:spPr bwMode="auto">
          <a:xfrm>
            <a:off x="381000" y="1219200"/>
            <a:ext cx="1219200" cy="366713"/>
          </a:xfrm>
          <a:prstGeom prst="rect">
            <a:avLst/>
          </a:prstGeom>
          <a:noFill/>
          <a:ln w="9525">
            <a:noFill/>
            <a:miter lim="800000"/>
            <a:headEnd/>
            <a:tailEnd/>
          </a:ln>
          <a:effectLst/>
        </p:spPr>
        <p:txBody>
          <a:bodyPr>
            <a:spAutoFit/>
          </a:bodyPr>
          <a:lstStyle/>
          <a:p>
            <a:r>
              <a:rPr lang="en-US"/>
              <a:t>1D-DCT</a:t>
            </a:r>
          </a:p>
        </p:txBody>
      </p:sp>
      <p:pic>
        <p:nvPicPr>
          <p:cNvPr id="227492" name="Picture 164" descr="txp_fig"/>
          <p:cNvPicPr>
            <a:picLocks noChangeAspect="1" noChangeArrowheads="1"/>
          </p:cNvPicPr>
          <p:nvPr>
            <p:custDataLst>
              <p:tags r:id="rId5"/>
            </p:custDataLst>
          </p:nvPr>
        </p:nvPicPr>
        <p:blipFill>
          <a:blip r:embed="rId16"/>
          <a:srcRect/>
          <a:stretch>
            <a:fillRect/>
          </a:stretch>
        </p:blipFill>
        <p:spPr bwMode="auto">
          <a:xfrm>
            <a:off x="2362200" y="1981200"/>
            <a:ext cx="698500" cy="190500"/>
          </a:xfrm>
          <a:prstGeom prst="rect">
            <a:avLst/>
          </a:prstGeom>
          <a:noFill/>
          <a:ln w="9525">
            <a:noFill/>
            <a:miter lim="800000"/>
            <a:headEnd/>
            <a:tailEnd/>
          </a:ln>
          <a:effectLst/>
        </p:spPr>
      </p:pic>
      <p:sp>
        <p:nvSpPr>
          <p:cNvPr id="227497" name="Text Box 169"/>
          <p:cNvSpPr txBox="1">
            <a:spLocks noChangeArrowheads="1"/>
          </p:cNvSpPr>
          <p:nvPr/>
        </p:nvSpPr>
        <p:spPr bwMode="auto">
          <a:xfrm>
            <a:off x="1143000" y="3124200"/>
            <a:ext cx="381000" cy="366713"/>
          </a:xfrm>
          <a:prstGeom prst="rect">
            <a:avLst/>
          </a:prstGeom>
          <a:noFill/>
          <a:ln w="9525">
            <a:noFill/>
            <a:miter lim="800000"/>
            <a:headEnd/>
            <a:tailEnd/>
          </a:ln>
          <a:effectLst/>
        </p:spPr>
        <p:txBody>
          <a:bodyPr>
            <a:spAutoFit/>
          </a:bodyPr>
          <a:lstStyle/>
          <a:p>
            <a:r>
              <a:rPr lang="en-US">
                <a:solidFill>
                  <a:schemeClr val="folHlink"/>
                </a:solidFill>
              </a:rPr>
              <a:t>a</a:t>
            </a:r>
          </a:p>
        </p:txBody>
      </p:sp>
      <p:pic>
        <p:nvPicPr>
          <p:cNvPr id="227500" name="Picture 172" descr="txp_fig"/>
          <p:cNvPicPr>
            <a:picLocks noChangeAspect="1" noChangeArrowheads="1"/>
          </p:cNvPicPr>
          <p:nvPr>
            <p:custDataLst>
              <p:tags r:id="rId6"/>
            </p:custDataLst>
          </p:nvPr>
        </p:nvPicPr>
        <p:blipFill>
          <a:blip r:embed="rId17"/>
          <a:srcRect/>
          <a:stretch>
            <a:fillRect/>
          </a:stretch>
        </p:blipFill>
        <p:spPr bwMode="auto">
          <a:xfrm>
            <a:off x="3124200" y="1003300"/>
            <a:ext cx="1104900"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381000"/>
            <a:ext cx="8382000" cy="581025"/>
          </a:xfrm>
        </p:spPr>
        <p:txBody>
          <a:bodyPr>
            <a:normAutofit fontScale="90000"/>
          </a:bodyPr>
          <a:lstStyle/>
          <a:p>
            <a:r>
              <a:rPr lang="en-US" b="1" dirty="0">
                <a:solidFill>
                  <a:srgbClr val="FF0000"/>
                </a:solidFill>
              </a:rPr>
              <a:t>1-D Discrete Cosine Transform (DCT)</a:t>
            </a:r>
          </a:p>
        </p:txBody>
      </p:sp>
      <p:sp>
        <p:nvSpPr>
          <p:cNvPr id="184323" name="Rectangle 3"/>
          <p:cNvSpPr>
            <a:spLocks noGrp="1" noChangeArrowheads="1"/>
          </p:cNvSpPr>
          <p:nvPr>
            <p:ph idx="1"/>
          </p:nvPr>
        </p:nvSpPr>
        <p:spPr>
          <a:xfrm>
            <a:off x="336550" y="3124200"/>
            <a:ext cx="8426450" cy="3352800"/>
          </a:xfrm>
        </p:spPr>
        <p:txBody>
          <a:bodyPr>
            <a:normAutofit lnSpcReduction="10000"/>
          </a:bodyPr>
          <a:lstStyle/>
          <a:p>
            <a:pPr>
              <a:lnSpc>
                <a:spcPct val="85000"/>
              </a:lnSpc>
            </a:pPr>
            <a:r>
              <a:rPr lang="en-US" sz="2400" dirty="0" err="1" smtClean="0"/>
              <a:t>Matrice</a:t>
            </a:r>
            <a:r>
              <a:rPr lang="en-US" sz="2400" dirty="0" smtClean="0"/>
              <a:t> </a:t>
            </a:r>
            <a:r>
              <a:rPr lang="en-US" sz="2400" dirty="0" err="1" smtClean="0"/>
              <a:t>transformée</a:t>
            </a:r>
            <a:r>
              <a:rPr lang="en-US" sz="2400" dirty="0" smtClean="0"/>
              <a:t> </a:t>
            </a:r>
            <a:r>
              <a:rPr lang="en-US" sz="2400" i="1" dirty="0"/>
              <a:t>A</a:t>
            </a:r>
          </a:p>
          <a:p>
            <a:pPr lvl="1">
              <a:lnSpc>
                <a:spcPct val="90000"/>
              </a:lnSpc>
            </a:pPr>
            <a:r>
              <a:rPr lang="en-US" dirty="0"/>
              <a:t>a(</a:t>
            </a:r>
            <a:r>
              <a:rPr lang="en-US" dirty="0" err="1"/>
              <a:t>k,n</a:t>
            </a:r>
            <a:r>
              <a:rPr lang="en-US" dirty="0"/>
              <a:t>) = </a:t>
            </a:r>
            <a:r>
              <a:rPr lang="en-US" dirty="0">
                <a:sym typeface="Symbol" pitchFamily="18" charset="2"/>
              </a:rPr>
              <a:t></a:t>
            </a:r>
            <a:r>
              <a:rPr lang="en-US" dirty="0"/>
              <a:t>(0)  for k=0 </a:t>
            </a:r>
          </a:p>
          <a:p>
            <a:pPr lvl="1">
              <a:lnSpc>
                <a:spcPct val="90000"/>
              </a:lnSpc>
            </a:pPr>
            <a:r>
              <a:rPr lang="en-US" dirty="0"/>
              <a:t>a(</a:t>
            </a:r>
            <a:r>
              <a:rPr lang="en-US" dirty="0" err="1"/>
              <a:t>k,n</a:t>
            </a:r>
            <a:r>
              <a:rPr lang="en-US" dirty="0"/>
              <a:t>) = </a:t>
            </a:r>
            <a:r>
              <a:rPr lang="en-US" dirty="0">
                <a:sym typeface="Symbol" pitchFamily="18" charset="2"/>
              </a:rPr>
              <a:t></a:t>
            </a:r>
            <a:r>
              <a:rPr lang="en-US" dirty="0"/>
              <a:t>(k) </a:t>
            </a:r>
            <a:r>
              <a:rPr lang="en-US" dirty="0" err="1"/>
              <a:t>cos</a:t>
            </a:r>
            <a:r>
              <a:rPr lang="en-US" dirty="0"/>
              <a:t>[</a:t>
            </a:r>
            <a:r>
              <a:rPr lang="en-US" dirty="0">
                <a:sym typeface="Symbol" pitchFamily="18" charset="2"/>
              </a:rPr>
              <a:t></a:t>
            </a:r>
            <a:r>
              <a:rPr lang="en-US" dirty="0"/>
              <a:t>(2n+1)/2N]  for k&gt;0</a:t>
            </a:r>
          </a:p>
          <a:p>
            <a:pPr>
              <a:lnSpc>
                <a:spcPct val="85000"/>
              </a:lnSpc>
            </a:pPr>
            <a:endParaRPr lang="en-US" sz="2400" dirty="0"/>
          </a:p>
          <a:p>
            <a:pPr>
              <a:lnSpc>
                <a:spcPct val="85000"/>
              </a:lnSpc>
            </a:pPr>
            <a:r>
              <a:rPr lang="en-US" sz="2400" dirty="0"/>
              <a:t>A </a:t>
            </a:r>
            <a:r>
              <a:rPr lang="en-US" sz="2400" dirty="0" err="1" smtClean="0"/>
              <a:t>est</a:t>
            </a:r>
            <a:r>
              <a:rPr lang="en-US" sz="2400" dirty="0" smtClean="0"/>
              <a:t> </a:t>
            </a:r>
            <a:r>
              <a:rPr lang="en-US" sz="2400" dirty="0" err="1" smtClean="0"/>
              <a:t>réelle</a:t>
            </a:r>
            <a:r>
              <a:rPr lang="en-US" sz="2400" dirty="0" smtClean="0"/>
              <a:t> et </a:t>
            </a:r>
            <a:r>
              <a:rPr lang="en-US" sz="2400" dirty="0" err="1" smtClean="0"/>
              <a:t>orthogonale</a:t>
            </a:r>
            <a:endParaRPr lang="en-US" sz="2400" dirty="0"/>
          </a:p>
          <a:p>
            <a:pPr lvl="1">
              <a:lnSpc>
                <a:spcPct val="90000"/>
              </a:lnSpc>
            </a:pPr>
            <a:r>
              <a:rPr lang="en-US" sz="2200" dirty="0"/>
              <a:t> </a:t>
            </a:r>
            <a:r>
              <a:rPr lang="en-US" dirty="0" err="1" smtClean="0"/>
              <a:t>lignes</a:t>
            </a:r>
            <a:r>
              <a:rPr lang="en-US" dirty="0" smtClean="0"/>
              <a:t> de </a:t>
            </a:r>
            <a:r>
              <a:rPr lang="en-US" dirty="0"/>
              <a:t>A </a:t>
            </a:r>
            <a:r>
              <a:rPr lang="en-US" dirty="0" err="1" smtClean="0"/>
              <a:t>forment</a:t>
            </a:r>
            <a:r>
              <a:rPr lang="en-US" dirty="0" smtClean="0"/>
              <a:t> </a:t>
            </a:r>
            <a:r>
              <a:rPr lang="en-US" dirty="0" err="1" smtClean="0"/>
              <a:t>une</a:t>
            </a:r>
            <a:r>
              <a:rPr lang="en-US" dirty="0" smtClean="0"/>
              <a:t> base </a:t>
            </a:r>
            <a:r>
              <a:rPr lang="en-US" dirty="0" err="1" smtClean="0"/>
              <a:t>orthonormale</a:t>
            </a:r>
            <a:endParaRPr lang="en-US" dirty="0"/>
          </a:p>
          <a:p>
            <a:pPr lvl="1">
              <a:lnSpc>
                <a:spcPct val="90000"/>
              </a:lnSpc>
            </a:pPr>
            <a:r>
              <a:rPr lang="en-US" dirty="0"/>
              <a:t> A </a:t>
            </a:r>
            <a:r>
              <a:rPr lang="en-US" dirty="0" err="1" smtClean="0"/>
              <a:t>n’est</a:t>
            </a:r>
            <a:r>
              <a:rPr lang="en-US" dirty="0" smtClean="0"/>
              <a:t> pas </a:t>
            </a:r>
            <a:r>
              <a:rPr lang="en-US" dirty="0" err="1" smtClean="0"/>
              <a:t>symmétrique</a:t>
            </a:r>
            <a:r>
              <a:rPr lang="en-US" dirty="0" smtClean="0"/>
              <a:t>!</a:t>
            </a:r>
            <a:endParaRPr lang="en-US" dirty="0"/>
          </a:p>
          <a:p>
            <a:pPr lvl="1">
              <a:lnSpc>
                <a:spcPct val="90000"/>
              </a:lnSpc>
            </a:pPr>
            <a:r>
              <a:rPr lang="en-US" b="1" dirty="0">
                <a:solidFill>
                  <a:srgbClr val="C00000"/>
                </a:solidFill>
              </a:rPr>
              <a:t> DCT </a:t>
            </a:r>
            <a:r>
              <a:rPr lang="en-US" b="1" dirty="0" err="1" smtClean="0">
                <a:solidFill>
                  <a:srgbClr val="C00000"/>
                </a:solidFill>
              </a:rPr>
              <a:t>n’est</a:t>
            </a:r>
            <a:r>
              <a:rPr lang="en-US" b="1" dirty="0" smtClean="0">
                <a:solidFill>
                  <a:srgbClr val="C00000"/>
                </a:solidFill>
              </a:rPr>
              <a:t> pas la </a:t>
            </a:r>
            <a:r>
              <a:rPr lang="en-US" b="1" dirty="0" err="1" smtClean="0">
                <a:solidFill>
                  <a:srgbClr val="C00000"/>
                </a:solidFill>
              </a:rPr>
              <a:t>partie</a:t>
            </a:r>
            <a:r>
              <a:rPr lang="en-US" b="1" dirty="0" smtClean="0">
                <a:solidFill>
                  <a:srgbClr val="C00000"/>
                </a:solidFill>
              </a:rPr>
              <a:t> </a:t>
            </a:r>
            <a:r>
              <a:rPr lang="en-US" b="1" dirty="0" err="1" smtClean="0">
                <a:solidFill>
                  <a:srgbClr val="C00000"/>
                </a:solidFill>
              </a:rPr>
              <a:t>réelle</a:t>
            </a:r>
            <a:r>
              <a:rPr lang="en-US" b="1" dirty="0" smtClean="0">
                <a:solidFill>
                  <a:srgbClr val="C00000"/>
                </a:solidFill>
              </a:rPr>
              <a:t>  de la TFD!</a:t>
            </a:r>
            <a:endParaRPr lang="en-US" b="1" dirty="0">
              <a:solidFill>
                <a:srgbClr val="C00000"/>
              </a:solidFill>
            </a:endParaRPr>
          </a:p>
        </p:txBody>
      </p:sp>
      <p:graphicFrame>
        <p:nvGraphicFramePr>
          <p:cNvPr id="184324" name="Object 4"/>
          <p:cNvGraphicFramePr>
            <a:graphicFrameLocks noChangeAspect="1"/>
          </p:cNvGraphicFramePr>
          <p:nvPr/>
        </p:nvGraphicFramePr>
        <p:xfrm>
          <a:off x="2743200" y="1219200"/>
          <a:ext cx="3886200" cy="1811338"/>
        </p:xfrm>
        <a:graphic>
          <a:graphicData uri="http://schemas.openxmlformats.org/presentationml/2006/ole">
            <p:oleObj spid="_x0000_s184325" name="Equation" r:id="rId4" imgW="2387600" imgH="1371600" progId="Equation.3">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sz="4000" b="1" dirty="0">
                <a:solidFill>
                  <a:srgbClr val="FF0000"/>
                </a:solidFill>
              </a:rPr>
              <a:t>1-D DCT </a:t>
            </a:r>
          </a:p>
        </p:txBody>
      </p:sp>
      <p:grpSp>
        <p:nvGrpSpPr>
          <p:cNvPr id="91142" name="Group 6"/>
          <p:cNvGrpSpPr>
            <a:grpSpLocks/>
          </p:cNvGrpSpPr>
          <p:nvPr/>
        </p:nvGrpSpPr>
        <p:grpSpPr bwMode="auto">
          <a:xfrm>
            <a:off x="65088" y="4038600"/>
            <a:ext cx="1752600" cy="1873250"/>
            <a:chOff x="41" y="1807"/>
            <a:chExt cx="1104" cy="1180"/>
          </a:xfrm>
        </p:grpSpPr>
        <p:grpSp>
          <p:nvGrpSpPr>
            <p:cNvPr id="91143" name="Group 7"/>
            <p:cNvGrpSpPr>
              <a:grpSpLocks/>
            </p:cNvGrpSpPr>
            <p:nvPr/>
          </p:nvGrpSpPr>
          <p:grpSpPr bwMode="auto">
            <a:xfrm>
              <a:off x="41" y="1807"/>
              <a:ext cx="1104" cy="833"/>
              <a:chOff x="4330" y="2112"/>
              <a:chExt cx="1104" cy="833"/>
            </a:xfrm>
          </p:grpSpPr>
          <p:grpSp>
            <p:nvGrpSpPr>
              <p:cNvPr id="91144" name="Group 8"/>
              <p:cNvGrpSpPr>
                <a:grpSpLocks/>
              </p:cNvGrpSpPr>
              <p:nvPr/>
            </p:nvGrpSpPr>
            <p:grpSpPr bwMode="auto">
              <a:xfrm>
                <a:off x="4330" y="2112"/>
                <a:ext cx="1104" cy="833"/>
                <a:chOff x="4330" y="2112"/>
                <a:chExt cx="1104" cy="833"/>
              </a:xfrm>
            </p:grpSpPr>
            <p:grpSp>
              <p:nvGrpSpPr>
                <p:cNvPr id="91145" name="Group 9"/>
                <p:cNvGrpSpPr>
                  <a:grpSpLocks/>
                </p:cNvGrpSpPr>
                <p:nvPr/>
              </p:nvGrpSpPr>
              <p:grpSpPr bwMode="auto">
                <a:xfrm>
                  <a:off x="4414" y="2112"/>
                  <a:ext cx="1020" cy="833"/>
                  <a:chOff x="3883" y="1776"/>
                  <a:chExt cx="1685" cy="1602"/>
                </a:xfrm>
              </p:grpSpPr>
              <p:grpSp>
                <p:nvGrpSpPr>
                  <p:cNvPr id="91146" name="Group 10"/>
                  <p:cNvGrpSpPr>
                    <a:grpSpLocks/>
                  </p:cNvGrpSpPr>
                  <p:nvPr/>
                </p:nvGrpSpPr>
                <p:grpSpPr bwMode="auto">
                  <a:xfrm>
                    <a:off x="4156" y="1776"/>
                    <a:ext cx="1412" cy="1344"/>
                    <a:chOff x="4156" y="1776"/>
                    <a:chExt cx="1412" cy="1344"/>
                  </a:xfrm>
                </p:grpSpPr>
                <p:grpSp>
                  <p:nvGrpSpPr>
                    <p:cNvPr id="91147" name="Group 11"/>
                    <p:cNvGrpSpPr>
                      <a:grpSpLocks/>
                    </p:cNvGrpSpPr>
                    <p:nvPr/>
                  </p:nvGrpSpPr>
                  <p:grpSpPr bwMode="auto">
                    <a:xfrm>
                      <a:off x="4156" y="1776"/>
                      <a:ext cx="1412" cy="1344"/>
                      <a:chOff x="4156" y="1776"/>
                      <a:chExt cx="1412" cy="1344"/>
                    </a:xfrm>
                  </p:grpSpPr>
                  <p:sp>
                    <p:nvSpPr>
                      <p:cNvPr id="91148" name="Rectangle 12"/>
                      <p:cNvSpPr>
                        <a:spLocks noChangeArrowheads="1"/>
                      </p:cNvSpPr>
                      <p:nvPr/>
                    </p:nvSpPr>
                    <p:spPr bwMode="auto">
                      <a:xfrm>
                        <a:off x="4156" y="1776"/>
                        <a:ext cx="1412" cy="1344"/>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149" name="Group 13"/>
                      <p:cNvGrpSpPr>
                        <a:grpSpLocks/>
                      </p:cNvGrpSpPr>
                      <p:nvPr/>
                    </p:nvGrpSpPr>
                    <p:grpSpPr bwMode="auto">
                      <a:xfrm>
                        <a:off x="4156" y="2008"/>
                        <a:ext cx="1412" cy="998"/>
                        <a:chOff x="2332" y="2008"/>
                        <a:chExt cx="1412" cy="998"/>
                      </a:xfrm>
                    </p:grpSpPr>
                    <p:sp>
                      <p:nvSpPr>
                        <p:cNvPr id="91150" name="Rectangle 14"/>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151" name="Rectangle 15"/>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152" name="Group 16"/>
                    <p:cNvGrpSpPr>
                      <a:grpSpLocks/>
                    </p:cNvGrpSpPr>
                    <p:nvPr/>
                  </p:nvGrpSpPr>
                  <p:grpSpPr bwMode="auto">
                    <a:xfrm>
                      <a:off x="4199" y="1872"/>
                      <a:ext cx="1321" cy="1196"/>
                      <a:chOff x="4199" y="1872"/>
                      <a:chExt cx="1321" cy="1196"/>
                    </a:xfrm>
                  </p:grpSpPr>
                  <p:sp>
                    <p:nvSpPr>
                      <p:cNvPr id="91153" name="Rectangle 17"/>
                      <p:cNvSpPr>
                        <a:spLocks noChangeArrowheads="1"/>
                      </p:cNvSpPr>
                      <p:nvPr/>
                    </p:nvSpPr>
                    <p:spPr bwMode="auto">
                      <a:xfrm>
                        <a:off x="4199" y="1872"/>
                        <a:ext cx="121" cy="6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4" name="Rectangle 18"/>
                      <p:cNvSpPr>
                        <a:spLocks noChangeArrowheads="1"/>
                      </p:cNvSpPr>
                      <p:nvPr/>
                    </p:nvSpPr>
                    <p:spPr bwMode="auto">
                      <a:xfrm flipV="1">
                        <a:off x="4370" y="2496"/>
                        <a:ext cx="128" cy="37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5" name="Rectangle 19"/>
                      <p:cNvSpPr>
                        <a:spLocks noChangeArrowheads="1"/>
                      </p:cNvSpPr>
                      <p:nvPr/>
                    </p:nvSpPr>
                    <p:spPr bwMode="auto">
                      <a:xfrm>
                        <a:off x="4541" y="2160"/>
                        <a:ext cx="115" cy="33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6" name="Rectangle 20"/>
                      <p:cNvSpPr>
                        <a:spLocks noChangeArrowheads="1"/>
                      </p:cNvSpPr>
                      <p:nvPr/>
                    </p:nvSpPr>
                    <p:spPr bwMode="auto">
                      <a:xfrm>
                        <a:off x="4712" y="2160"/>
                        <a:ext cx="129" cy="33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7" name="Rectangle 21"/>
                      <p:cNvSpPr>
                        <a:spLocks noChangeArrowheads="1"/>
                      </p:cNvSpPr>
                      <p:nvPr/>
                    </p:nvSpPr>
                    <p:spPr bwMode="auto">
                      <a:xfrm flipV="1">
                        <a:off x="4883" y="2496"/>
                        <a:ext cx="109" cy="12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8" name="Rectangle 22"/>
                      <p:cNvSpPr>
                        <a:spLocks noChangeArrowheads="1"/>
                      </p:cNvSpPr>
                      <p:nvPr/>
                    </p:nvSpPr>
                    <p:spPr bwMode="auto">
                      <a:xfrm flipV="1">
                        <a:off x="5054" y="2496"/>
                        <a:ext cx="129" cy="57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59" name="Rectangle 23"/>
                      <p:cNvSpPr>
                        <a:spLocks noChangeArrowheads="1"/>
                      </p:cNvSpPr>
                      <p:nvPr/>
                    </p:nvSpPr>
                    <p:spPr bwMode="auto">
                      <a:xfrm>
                        <a:off x="5226" y="2258"/>
                        <a:ext cx="102" cy="23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60" name="Rectangle 24"/>
                      <p:cNvSpPr>
                        <a:spLocks noChangeArrowheads="1"/>
                      </p:cNvSpPr>
                      <p:nvPr/>
                    </p:nvSpPr>
                    <p:spPr bwMode="auto">
                      <a:xfrm>
                        <a:off x="5397" y="2400"/>
                        <a:ext cx="123" cy="9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161" name="Text Box 25"/>
                  <p:cNvSpPr txBox="1">
                    <a:spLocks noChangeArrowheads="1"/>
                  </p:cNvSpPr>
                  <p:nvPr/>
                </p:nvSpPr>
                <p:spPr bwMode="auto">
                  <a:xfrm>
                    <a:off x="3883" y="1872"/>
                    <a:ext cx="228" cy="68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162" name="Text Box 26"/>
                  <p:cNvSpPr txBox="1">
                    <a:spLocks noChangeArrowheads="1"/>
                  </p:cNvSpPr>
                  <p:nvPr/>
                </p:nvSpPr>
                <p:spPr bwMode="auto">
                  <a:xfrm>
                    <a:off x="4246" y="3121"/>
                    <a:ext cx="1277" cy="257"/>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r>
                      <a:rPr lang="en-US" sz="1400">
                        <a:latin typeface="Times New Roman" pitchFamily="18" charset="0"/>
                      </a:rPr>
                      <a:t>k</a:t>
                    </a:r>
                  </a:p>
                </p:txBody>
              </p:sp>
            </p:grpSp>
            <p:sp>
              <p:nvSpPr>
                <p:cNvPr id="91163" name="Text Box 27"/>
                <p:cNvSpPr txBox="1">
                  <a:spLocks noChangeArrowheads="1"/>
                </p:cNvSpPr>
                <p:nvPr/>
              </p:nvSpPr>
              <p:spPr bwMode="auto">
                <a:xfrm>
                  <a:off x="4330" y="2386"/>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r>
                    <a:rPr lang="en-US" sz="1400">
                      <a:latin typeface="Times New Roman" pitchFamily="18" charset="0"/>
                    </a:rPr>
                    <a:t>Z</a:t>
                  </a:r>
                  <a:r>
                    <a:rPr lang="en-US" sz="1200">
                      <a:latin typeface="Times New Roman" pitchFamily="18" charset="0"/>
                    </a:rPr>
                    <a:t>(k)</a:t>
                  </a:r>
                </a:p>
              </p:txBody>
            </p:sp>
          </p:grpSp>
          <p:sp>
            <p:nvSpPr>
              <p:cNvPr id="91164" name="Line 28"/>
              <p:cNvSpPr>
                <a:spLocks noChangeShapeType="1"/>
              </p:cNvSpPr>
              <p:nvPr/>
            </p:nvSpPr>
            <p:spPr bwMode="auto">
              <a:xfrm>
                <a:off x="4591" y="2492"/>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165" name="Rectangle 29"/>
            <p:cNvSpPr>
              <a:spLocks noChangeArrowheads="1"/>
            </p:cNvSpPr>
            <p:nvPr/>
          </p:nvSpPr>
          <p:spPr bwMode="auto">
            <a:xfrm>
              <a:off x="263" y="2795"/>
              <a:ext cx="874" cy="192"/>
            </a:xfrm>
            <a:prstGeom prst="rect">
              <a:avLst/>
            </a:prstGeom>
            <a:noFill/>
            <a:ln w="12700">
              <a:noFill/>
              <a:miter lim="800000"/>
              <a:headEnd type="none" w="sm" len="sm"/>
              <a:tailEnd type="none" w="sm" len="sm"/>
            </a:ln>
            <a:effectLst/>
          </p:spPr>
          <p:txBody>
            <a:bodyPr wrap="none">
              <a:spAutoFit/>
            </a:bodyPr>
            <a:lstStyle/>
            <a:p>
              <a:r>
                <a:rPr lang="en-US" sz="1400">
                  <a:latin typeface="Times New Roman" pitchFamily="18" charset="0"/>
                </a:rPr>
                <a:t>Transform coeff.</a:t>
              </a:r>
            </a:p>
          </p:txBody>
        </p:sp>
      </p:grpSp>
      <p:grpSp>
        <p:nvGrpSpPr>
          <p:cNvPr id="91166" name="Group 30"/>
          <p:cNvGrpSpPr>
            <a:grpSpLocks/>
          </p:cNvGrpSpPr>
          <p:nvPr/>
        </p:nvGrpSpPr>
        <p:grpSpPr bwMode="auto">
          <a:xfrm>
            <a:off x="1757363" y="1143000"/>
            <a:ext cx="3576637" cy="4953000"/>
            <a:chOff x="1091" y="720"/>
            <a:chExt cx="2253" cy="3120"/>
          </a:xfrm>
        </p:grpSpPr>
        <p:grpSp>
          <p:nvGrpSpPr>
            <p:cNvPr id="91167" name="Group 31"/>
            <p:cNvGrpSpPr>
              <a:grpSpLocks/>
            </p:cNvGrpSpPr>
            <p:nvPr/>
          </p:nvGrpSpPr>
          <p:grpSpPr bwMode="auto">
            <a:xfrm>
              <a:off x="1091" y="720"/>
              <a:ext cx="2253" cy="3038"/>
              <a:chOff x="1091" y="850"/>
              <a:chExt cx="2253" cy="3038"/>
            </a:xfrm>
          </p:grpSpPr>
          <p:grpSp>
            <p:nvGrpSpPr>
              <p:cNvPr id="91168" name="Group 32"/>
              <p:cNvGrpSpPr>
                <a:grpSpLocks/>
              </p:cNvGrpSpPr>
              <p:nvPr/>
            </p:nvGrpSpPr>
            <p:grpSpPr bwMode="auto">
              <a:xfrm>
                <a:off x="1091" y="850"/>
                <a:ext cx="1178" cy="3038"/>
                <a:chOff x="1091" y="1282"/>
                <a:chExt cx="1178" cy="3038"/>
              </a:xfrm>
            </p:grpSpPr>
            <p:grpSp>
              <p:nvGrpSpPr>
                <p:cNvPr id="91169" name="Group 33"/>
                <p:cNvGrpSpPr>
                  <a:grpSpLocks/>
                </p:cNvGrpSpPr>
                <p:nvPr/>
              </p:nvGrpSpPr>
              <p:grpSpPr bwMode="auto">
                <a:xfrm>
                  <a:off x="1098" y="1282"/>
                  <a:ext cx="1171" cy="833"/>
                  <a:chOff x="1459" y="1260"/>
                  <a:chExt cx="1171" cy="833"/>
                </a:xfrm>
              </p:grpSpPr>
              <p:grpSp>
                <p:nvGrpSpPr>
                  <p:cNvPr id="91170" name="Group 34"/>
                  <p:cNvGrpSpPr>
                    <a:grpSpLocks/>
                  </p:cNvGrpSpPr>
                  <p:nvPr/>
                </p:nvGrpSpPr>
                <p:grpSpPr bwMode="auto">
                  <a:xfrm>
                    <a:off x="1610" y="1260"/>
                    <a:ext cx="1020" cy="833"/>
                    <a:chOff x="1610" y="1260"/>
                    <a:chExt cx="1020" cy="833"/>
                  </a:xfrm>
                </p:grpSpPr>
                <p:grpSp>
                  <p:nvGrpSpPr>
                    <p:cNvPr id="91171" name="Group 35"/>
                    <p:cNvGrpSpPr>
                      <a:grpSpLocks/>
                    </p:cNvGrpSpPr>
                    <p:nvPr/>
                  </p:nvGrpSpPr>
                  <p:grpSpPr bwMode="auto">
                    <a:xfrm>
                      <a:off x="1775" y="1260"/>
                      <a:ext cx="855" cy="698"/>
                      <a:chOff x="1775" y="1260"/>
                      <a:chExt cx="855" cy="698"/>
                    </a:xfrm>
                  </p:grpSpPr>
                  <p:grpSp>
                    <p:nvGrpSpPr>
                      <p:cNvPr id="91172" name="Group 36"/>
                      <p:cNvGrpSpPr>
                        <a:grpSpLocks/>
                      </p:cNvGrpSpPr>
                      <p:nvPr/>
                    </p:nvGrpSpPr>
                    <p:grpSpPr bwMode="auto">
                      <a:xfrm>
                        <a:off x="1775" y="1260"/>
                        <a:ext cx="855" cy="698"/>
                        <a:chOff x="1775" y="1260"/>
                        <a:chExt cx="855" cy="698"/>
                      </a:xfrm>
                    </p:grpSpPr>
                    <p:sp>
                      <p:nvSpPr>
                        <p:cNvPr id="91173" name="Rectangle 37"/>
                        <p:cNvSpPr>
                          <a:spLocks noChangeArrowheads="1"/>
                        </p:cNvSpPr>
                        <p:nvPr/>
                      </p:nvSpPr>
                      <p:spPr bwMode="auto">
                        <a:xfrm>
                          <a:off x="1775" y="1260"/>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174" name="Group 38"/>
                        <p:cNvGrpSpPr>
                          <a:grpSpLocks/>
                        </p:cNvGrpSpPr>
                        <p:nvPr/>
                      </p:nvGrpSpPr>
                      <p:grpSpPr bwMode="auto">
                        <a:xfrm>
                          <a:off x="1775" y="1380"/>
                          <a:ext cx="855" cy="519"/>
                          <a:chOff x="2332" y="2008"/>
                          <a:chExt cx="1412" cy="998"/>
                        </a:xfrm>
                      </p:grpSpPr>
                      <p:sp>
                        <p:nvSpPr>
                          <p:cNvPr id="91175" name="Rectangle 39"/>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176" name="Rectangle 40"/>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177" name="Group 41"/>
                      <p:cNvGrpSpPr>
                        <a:grpSpLocks/>
                      </p:cNvGrpSpPr>
                      <p:nvPr/>
                    </p:nvGrpSpPr>
                    <p:grpSpPr bwMode="auto">
                      <a:xfrm>
                        <a:off x="1801" y="1380"/>
                        <a:ext cx="800" cy="254"/>
                        <a:chOff x="1801" y="1380"/>
                        <a:chExt cx="800" cy="254"/>
                      </a:xfrm>
                    </p:grpSpPr>
                    <p:sp>
                      <p:nvSpPr>
                        <p:cNvPr id="91178" name="Rectangle 42"/>
                        <p:cNvSpPr>
                          <a:spLocks noChangeArrowheads="1"/>
                        </p:cNvSpPr>
                        <p:nvPr/>
                      </p:nvSpPr>
                      <p:spPr bwMode="auto">
                        <a:xfrm>
                          <a:off x="1801" y="1380"/>
                          <a:ext cx="73"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79" name="Rectangle 43"/>
                        <p:cNvSpPr>
                          <a:spLocks noChangeArrowheads="1"/>
                        </p:cNvSpPr>
                        <p:nvPr/>
                      </p:nvSpPr>
                      <p:spPr bwMode="auto">
                        <a:xfrm>
                          <a:off x="1905" y="1380"/>
                          <a:ext cx="77"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0" name="Rectangle 44"/>
                        <p:cNvSpPr>
                          <a:spLocks noChangeArrowheads="1"/>
                        </p:cNvSpPr>
                        <p:nvPr/>
                      </p:nvSpPr>
                      <p:spPr bwMode="auto">
                        <a:xfrm>
                          <a:off x="2008" y="1380"/>
                          <a:ext cx="70"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1" name="Rectangle 45"/>
                        <p:cNvSpPr>
                          <a:spLocks noChangeArrowheads="1"/>
                        </p:cNvSpPr>
                        <p:nvPr/>
                      </p:nvSpPr>
                      <p:spPr bwMode="auto">
                        <a:xfrm>
                          <a:off x="2112" y="1380"/>
                          <a:ext cx="78"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2" name="Rectangle 46"/>
                        <p:cNvSpPr>
                          <a:spLocks noChangeArrowheads="1"/>
                        </p:cNvSpPr>
                        <p:nvPr/>
                      </p:nvSpPr>
                      <p:spPr bwMode="auto">
                        <a:xfrm>
                          <a:off x="2215" y="1380"/>
                          <a:ext cx="66"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3" name="Rectangle 47"/>
                        <p:cNvSpPr>
                          <a:spLocks noChangeArrowheads="1"/>
                        </p:cNvSpPr>
                        <p:nvPr/>
                      </p:nvSpPr>
                      <p:spPr bwMode="auto">
                        <a:xfrm>
                          <a:off x="2319" y="1380"/>
                          <a:ext cx="78"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4" name="Rectangle 48"/>
                        <p:cNvSpPr>
                          <a:spLocks noChangeArrowheads="1"/>
                        </p:cNvSpPr>
                        <p:nvPr/>
                      </p:nvSpPr>
                      <p:spPr bwMode="auto">
                        <a:xfrm>
                          <a:off x="2423" y="1380"/>
                          <a:ext cx="62"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185" name="Rectangle 49"/>
                        <p:cNvSpPr>
                          <a:spLocks noChangeArrowheads="1"/>
                        </p:cNvSpPr>
                        <p:nvPr/>
                      </p:nvSpPr>
                      <p:spPr bwMode="auto">
                        <a:xfrm>
                          <a:off x="2527" y="1380"/>
                          <a:ext cx="74"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186" name="Text Box 50"/>
                    <p:cNvSpPr txBox="1">
                      <a:spLocks noChangeArrowheads="1"/>
                    </p:cNvSpPr>
                    <p:nvPr/>
                  </p:nvSpPr>
                  <p:spPr bwMode="auto">
                    <a:xfrm>
                      <a:off x="1610" y="1310"/>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187" name="Text Box 51"/>
                    <p:cNvSpPr txBox="1">
                      <a:spLocks noChangeArrowheads="1"/>
                    </p:cNvSpPr>
                    <p:nvPr/>
                  </p:nvSpPr>
                  <p:spPr bwMode="auto">
                    <a:xfrm>
                      <a:off x="1830" y="1959"/>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188" name="Text Box 52"/>
                  <p:cNvSpPr txBox="1">
                    <a:spLocks noChangeArrowheads="1"/>
                  </p:cNvSpPr>
                  <p:nvPr/>
                </p:nvSpPr>
                <p:spPr bwMode="auto">
                  <a:xfrm rot="-5400000">
                    <a:off x="1474" y="1364"/>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189" name="Line 53"/>
                  <p:cNvSpPr>
                    <a:spLocks noChangeShapeType="1"/>
                  </p:cNvSpPr>
                  <p:nvPr/>
                </p:nvSpPr>
                <p:spPr bwMode="auto">
                  <a:xfrm>
                    <a:off x="1787" y="1640"/>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190" name="Text Box 54"/>
                  <p:cNvSpPr txBox="1">
                    <a:spLocks noChangeArrowheads="1"/>
                  </p:cNvSpPr>
                  <p:nvPr/>
                </p:nvSpPr>
                <p:spPr bwMode="auto">
                  <a:xfrm>
                    <a:off x="1526" y="1260"/>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191" name="Group 55"/>
                <p:cNvGrpSpPr>
                  <a:grpSpLocks/>
                </p:cNvGrpSpPr>
                <p:nvPr/>
              </p:nvGrpSpPr>
              <p:grpSpPr bwMode="auto">
                <a:xfrm>
                  <a:off x="1098" y="2017"/>
                  <a:ext cx="1171" cy="833"/>
                  <a:chOff x="1533" y="1995"/>
                  <a:chExt cx="1171" cy="833"/>
                </a:xfrm>
              </p:grpSpPr>
              <p:grpSp>
                <p:nvGrpSpPr>
                  <p:cNvPr id="91192" name="Group 56"/>
                  <p:cNvGrpSpPr>
                    <a:grpSpLocks/>
                  </p:cNvGrpSpPr>
                  <p:nvPr/>
                </p:nvGrpSpPr>
                <p:grpSpPr bwMode="auto">
                  <a:xfrm>
                    <a:off x="1684" y="1995"/>
                    <a:ext cx="1020" cy="833"/>
                    <a:chOff x="1684" y="1995"/>
                    <a:chExt cx="1020" cy="833"/>
                  </a:xfrm>
                </p:grpSpPr>
                <p:grpSp>
                  <p:nvGrpSpPr>
                    <p:cNvPr id="91193" name="Group 57"/>
                    <p:cNvGrpSpPr>
                      <a:grpSpLocks/>
                    </p:cNvGrpSpPr>
                    <p:nvPr/>
                  </p:nvGrpSpPr>
                  <p:grpSpPr bwMode="auto">
                    <a:xfrm>
                      <a:off x="1849" y="1995"/>
                      <a:ext cx="855" cy="698"/>
                      <a:chOff x="1849" y="1995"/>
                      <a:chExt cx="855" cy="698"/>
                    </a:xfrm>
                  </p:grpSpPr>
                  <p:grpSp>
                    <p:nvGrpSpPr>
                      <p:cNvPr id="91194" name="Group 58"/>
                      <p:cNvGrpSpPr>
                        <a:grpSpLocks/>
                      </p:cNvGrpSpPr>
                      <p:nvPr/>
                    </p:nvGrpSpPr>
                    <p:grpSpPr bwMode="auto">
                      <a:xfrm>
                        <a:off x="1849" y="1995"/>
                        <a:ext cx="855" cy="698"/>
                        <a:chOff x="1849" y="1995"/>
                        <a:chExt cx="855" cy="698"/>
                      </a:xfrm>
                    </p:grpSpPr>
                    <p:sp>
                      <p:nvSpPr>
                        <p:cNvPr id="91195" name="Rectangle 59"/>
                        <p:cNvSpPr>
                          <a:spLocks noChangeArrowheads="1"/>
                        </p:cNvSpPr>
                        <p:nvPr/>
                      </p:nvSpPr>
                      <p:spPr bwMode="auto">
                        <a:xfrm>
                          <a:off x="1849" y="1995"/>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196" name="Group 60"/>
                        <p:cNvGrpSpPr>
                          <a:grpSpLocks/>
                        </p:cNvGrpSpPr>
                        <p:nvPr/>
                      </p:nvGrpSpPr>
                      <p:grpSpPr bwMode="auto">
                        <a:xfrm>
                          <a:off x="1849" y="2115"/>
                          <a:ext cx="855" cy="519"/>
                          <a:chOff x="1849" y="2115"/>
                          <a:chExt cx="855" cy="519"/>
                        </a:xfrm>
                      </p:grpSpPr>
                      <p:sp>
                        <p:nvSpPr>
                          <p:cNvPr id="91197" name="Rectangle 61"/>
                          <p:cNvSpPr>
                            <a:spLocks noChangeArrowheads="1"/>
                          </p:cNvSpPr>
                          <p:nvPr/>
                        </p:nvSpPr>
                        <p:spPr bwMode="auto">
                          <a:xfrm>
                            <a:off x="1849" y="2505"/>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198" name="Rectangle 62"/>
                          <p:cNvSpPr>
                            <a:spLocks noChangeArrowheads="1"/>
                          </p:cNvSpPr>
                          <p:nvPr/>
                        </p:nvSpPr>
                        <p:spPr bwMode="auto">
                          <a:xfrm>
                            <a:off x="1849" y="2115"/>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199" name="Group 63"/>
                      <p:cNvGrpSpPr>
                        <a:grpSpLocks/>
                      </p:cNvGrpSpPr>
                      <p:nvPr/>
                    </p:nvGrpSpPr>
                    <p:grpSpPr bwMode="auto">
                      <a:xfrm>
                        <a:off x="1875" y="2115"/>
                        <a:ext cx="801" cy="515"/>
                        <a:chOff x="1875" y="2115"/>
                        <a:chExt cx="801" cy="515"/>
                      </a:xfrm>
                    </p:grpSpPr>
                    <p:sp>
                      <p:nvSpPr>
                        <p:cNvPr id="91200" name="Rectangle 64"/>
                        <p:cNvSpPr>
                          <a:spLocks noChangeArrowheads="1"/>
                        </p:cNvSpPr>
                        <p:nvPr/>
                      </p:nvSpPr>
                      <p:spPr bwMode="auto">
                        <a:xfrm>
                          <a:off x="1875" y="2115"/>
                          <a:ext cx="75"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1" name="Rectangle 65"/>
                        <p:cNvSpPr>
                          <a:spLocks noChangeArrowheads="1"/>
                        </p:cNvSpPr>
                        <p:nvPr/>
                      </p:nvSpPr>
                      <p:spPr bwMode="auto">
                        <a:xfrm>
                          <a:off x="1979" y="2162"/>
                          <a:ext cx="75" cy="20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2" name="Rectangle 66"/>
                        <p:cNvSpPr>
                          <a:spLocks noChangeArrowheads="1"/>
                        </p:cNvSpPr>
                        <p:nvPr/>
                      </p:nvSpPr>
                      <p:spPr bwMode="auto">
                        <a:xfrm>
                          <a:off x="2082" y="2232"/>
                          <a:ext cx="75" cy="13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3" name="Rectangle 67"/>
                        <p:cNvSpPr>
                          <a:spLocks noChangeArrowheads="1"/>
                        </p:cNvSpPr>
                        <p:nvPr/>
                      </p:nvSpPr>
                      <p:spPr bwMode="auto">
                        <a:xfrm>
                          <a:off x="2186" y="2312"/>
                          <a:ext cx="75" cy="5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4" name="Rectangle 68"/>
                        <p:cNvSpPr>
                          <a:spLocks noChangeArrowheads="1"/>
                        </p:cNvSpPr>
                        <p:nvPr/>
                      </p:nvSpPr>
                      <p:spPr bwMode="auto">
                        <a:xfrm flipV="1">
                          <a:off x="2289" y="2369"/>
                          <a:ext cx="75" cy="4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5" name="Rectangle 69"/>
                        <p:cNvSpPr>
                          <a:spLocks noChangeArrowheads="1"/>
                        </p:cNvSpPr>
                        <p:nvPr/>
                      </p:nvSpPr>
                      <p:spPr bwMode="auto">
                        <a:xfrm flipV="1">
                          <a:off x="2393" y="2369"/>
                          <a:ext cx="75" cy="15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6" name="Rectangle 70"/>
                        <p:cNvSpPr>
                          <a:spLocks noChangeArrowheads="1"/>
                        </p:cNvSpPr>
                        <p:nvPr/>
                      </p:nvSpPr>
                      <p:spPr bwMode="auto">
                        <a:xfrm flipV="1">
                          <a:off x="2497" y="2369"/>
                          <a:ext cx="75" cy="20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07" name="Rectangle 71"/>
                        <p:cNvSpPr>
                          <a:spLocks noChangeArrowheads="1"/>
                        </p:cNvSpPr>
                        <p:nvPr/>
                      </p:nvSpPr>
                      <p:spPr bwMode="auto">
                        <a:xfrm flipV="1">
                          <a:off x="2601" y="2369"/>
                          <a:ext cx="75" cy="261"/>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208" name="Text Box 72"/>
                    <p:cNvSpPr txBox="1">
                      <a:spLocks noChangeArrowheads="1"/>
                    </p:cNvSpPr>
                    <p:nvPr/>
                  </p:nvSpPr>
                  <p:spPr bwMode="auto">
                    <a:xfrm>
                      <a:off x="1684" y="2045"/>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209" name="Text Box 73"/>
                    <p:cNvSpPr txBox="1">
                      <a:spLocks noChangeArrowheads="1"/>
                    </p:cNvSpPr>
                    <p:nvPr/>
                  </p:nvSpPr>
                  <p:spPr bwMode="auto">
                    <a:xfrm>
                      <a:off x="1904" y="2694"/>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210" name="Text Box 74"/>
                  <p:cNvSpPr txBox="1">
                    <a:spLocks noChangeArrowheads="1"/>
                  </p:cNvSpPr>
                  <p:nvPr/>
                </p:nvSpPr>
                <p:spPr bwMode="auto">
                  <a:xfrm rot="-5400000">
                    <a:off x="1548" y="2099"/>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211" name="Line 75"/>
                  <p:cNvSpPr>
                    <a:spLocks noChangeShapeType="1"/>
                  </p:cNvSpPr>
                  <p:nvPr/>
                </p:nvSpPr>
                <p:spPr bwMode="auto">
                  <a:xfrm>
                    <a:off x="1861" y="2375"/>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212" name="Text Box 76"/>
                  <p:cNvSpPr txBox="1">
                    <a:spLocks noChangeArrowheads="1"/>
                  </p:cNvSpPr>
                  <p:nvPr/>
                </p:nvSpPr>
                <p:spPr bwMode="auto">
                  <a:xfrm>
                    <a:off x="1600" y="1995"/>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213" name="Group 77"/>
                <p:cNvGrpSpPr>
                  <a:grpSpLocks/>
                </p:cNvGrpSpPr>
                <p:nvPr/>
              </p:nvGrpSpPr>
              <p:grpSpPr bwMode="auto">
                <a:xfrm>
                  <a:off x="1091" y="2752"/>
                  <a:ext cx="1171" cy="833"/>
                  <a:chOff x="1526" y="2730"/>
                  <a:chExt cx="1171" cy="833"/>
                </a:xfrm>
              </p:grpSpPr>
              <p:grpSp>
                <p:nvGrpSpPr>
                  <p:cNvPr id="91214" name="Group 78"/>
                  <p:cNvGrpSpPr>
                    <a:grpSpLocks/>
                  </p:cNvGrpSpPr>
                  <p:nvPr/>
                </p:nvGrpSpPr>
                <p:grpSpPr bwMode="auto">
                  <a:xfrm>
                    <a:off x="1677" y="2730"/>
                    <a:ext cx="1020" cy="833"/>
                    <a:chOff x="1677" y="2730"/>
                    <a:chExt cx="1020" cy="833"/>
                  </a:xfrm>
                </p:grpSpPr>
                <p:grpSp>
                  <p:nvGrpSpPr>
                    <p:cNvPr id="91215" name="Group 79"/>
                    <p:cNvGrpSpPr>
                      <a:grpSpLocks/>
                    </p:cNvGrpSpPr>
                    <p:nvPr/>
                  </p:nvGrpSpPr>
                  <p:grpSpPr bwMode="auto">
                    <a:xfrm>
                      <a:off x="1842" y="2730"/>
                      <a:ext cx="855" cy="698"/>
                      <a:chOff x="1842" y="2730"/>
                      <a:chExt cx="855" cy="698"/>
                    </a:xfrm>
                  </p:grpSpPr>
                  <p:grpSp>
                    <p:nvGrpSpPr>
                      <p:cNvPr id="91216" name="Group 80"/>
                      <p:cNvGrpSpPr>
                        <a:grpSpLocks/>
                      </p:cNvGrpSpPr>
                      <p:nvPr/>
                    </p:nvGrpSpPr>
                    <p:grpSpPr bwMode="auto">
                      <a:xfrm>
                        <a:off x="1842" y="2730"/>
                        <a:ext cx="855" cy="698"/>
                        <a:chOff x="1842" y="2730"/>
                        <a:chExt cx="855" cy="698"/>
                      </a:xfrm>
                    </p:grpSpPr>
                    <p:sp>
                      <p:nvSpPr>
                        <p:cNvPr id="91217" name="Rectangle 81"/>
                        <p:cNvSpPr>
                          <a:spLocks noChangeArrowheads="1"/>
                        </p:cNvSpPr>
                        <p:nvPr/>
                      </p:nvSpPr>
                      <p:spPr bwMode="auto">
                        <a:xfrm>
                          <a:off x="1842" y="2730"/>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218" name="Group 82"/>
                        <p:cNvGrpSpPr>
                          <a:grpSpLocks/>
                        </p:cNvGrpSpPr>
                        <p:nvPr/>
                      </p:nvGrpSpPr>
                      <p:grpSpPr bwMode="auto">
                        <a:xfrm>
                          <a:off x="1842" y="2850"/>
                          <a:ext cx="855" cy="519"/>
                          <a:chOff x="1842" y="2850"/>
                          <a:chExt cx="855" cy="519"/>
                        </a:xfrm>
                      </p:grpSpPr>
                      <p:sp>
                        <p:nvSpPr>
                          <p:cNvPr id="91219" name="Rectangle 83"/>
                          <p:cNvSpPr>
                            <a:spLocks noChangeArrowheads="1"/>
                          </p:cNvSpPr>
                          <p:nvPr/>
                        </p:nvSpPr>
                        <p:spPr bwMode="auto">
                          <a:xfrm>
                            <a:off x="1842" y="3240"/>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220" name="Rectangle 84"/>
                          <p:cNvSpPr>
                            <a:spLocks noChangeArrowheads="1"/>
                          </p:cNvSpPr>
                          <p:nvPr/>
                        </p:nvSpPr>
                        <p:spPr bwMode="auto">
                          <a:xfrm>
                            <a:off x="1842" y="2850"/>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221" name="Group 85"/>
                      <p:cNvGrpSpPr>
                        <a:grpSpLocks/>
                      </p:cNvGrpSpPr>
                      <p:nvPr/>
                    </p:nvGrpSpPr>
                    <p:grpSpPr bwMode="auto">
                      <a:xfrm>
                        <a:off x="1868" y="2880"/>
                        <a:ext cx="801" cy="480"/>
                        <a:chOff x="1868" y="2880"/>
                        <a:chExt cx="801" cy="480"/>
                      </a:xfrm>
                    </p:grpSpPr>
                    <p:sp>
                      <p:nvSpPr>
                        <p:cNvPr id="91222" name="Rectangle 86"/>
                        <p:cNvSpPr>
                          <a:spLocks noChangeArrowheads="1"/>
                        </p:cNvSpPr>
                        <p:nvPr/>
                      </p:nvSpPr>
                      <p:spPr bwMode="auto">
                        <a:xfrm>
                          <a:off x="1868" y="2880"/>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3" name="Rectangle 87"/>
                        <p:cNvSpPr>
                          <a:spLocks noChangeArrowheads="1"/>
                        </p:cNvSpPr>
                        <p:nvPr/>
                      </p:nvSpPr>
                      <p:spPr bwMode="auto">
                        <a:xfrm>
                          <a:off x="1972" y="3024"/>
                          <a:ext cx="75" cy="9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4" name="Rectangle 88"/>
                        <p:cNvSpPr>
                          <a:spLocks noChangeArrowheads="1"/>
                        </p:cNvSpPr>
                        <p:nvPr/>
                      </p:nvSpPr>
                      <p:spPr bwMode="auto">
                        <a:xfrm flipV="1">
                          <a:off x="2075" y="3104"/>
                          <a:ext cx="75" cy="11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5" name="Rectangle 89"/>
                        <p:cNvSpPr>
                          <a:spLocks noChangeArrowheads="1"/>
                        </p:cNvSpPr>
                        <p:nvPr/>
                      </p:nvSpPr>
                      <p:spPr bwMode="auto">
                        <a:xfrm flipV="1">
                          <a:off x="2179" y="3104"/>
                          <a:ext cx="75" cy="25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6" name="Rectangle 90"/>
                        <p:cNvSpPr>
                          <a:spLocks noChangeArrowheads="1"/>
                        </p:cNvSpPr>
                        <p:nvPr/>
                      </p:nvSpPr>
                      <p:spPr bwMode="auto">
                        <a:xfrm flipV="1">
                          <a:off x="2282" y="3104"/>
                          <a:ext cx="75" cy="25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7" name="Rectangle 91"/>
                        <p:cNvSpPr>
                          <a:spLocks noChangeArrowheads="1"/>
                        </p:cNvSpPr>
                        <p:nvPr/>
                      </p:nvSpPr>
                      <p:spPr bwMode="auto">
                        <a:xfrm flipV="1">
                          <a:off x="2386" y="3104"/>
                          <a:ext cx="75" cy="11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8" name="Rectangle 92"/>
                        <p:cNvSpPr>
                          <a:spLocks noChangeArrowheads="1"/>
                        </p:cNvSpPr>
                        <p:nvPr/>
                      </p:nvSpPr>
                      <p:spPr bwMode="auto">
                        <a:xfrm>
                          <a:off x="2490" y="3024"/>
                          <a:ext cx="75" cy="8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29" name="Rectangle 93"/>
                        <p:cNvSpPr>
                          <a:spLocks noChangeArrowheads="1"/>
                        </p:cNvSpPr>
                        <p:nvPr/>
                      </p:nvSpPr>
                      <p:spPr bwMode="auto">
                        <a:xfrm>
                          <a:off x="2594" y="2880"/>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230" name="Text Box 94"/>
                    <p:cNvSpPr txBox="1">
                      <a:spLocks noChangeArrowheads="1"/>
                    </p:cNvSpPr>
                    <p:nvPr/>
                  </p:nvSpPr>
                  <p:spPr bwMode="auto">
                    <a:xfrm>
                      <a:off x="1677" y="2780"/>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231" name="Text Box 95"/>
                    <p:cNvSpPr txBox="1">
                      <a:spLocks noChangeArrowheads="1"/>
                    </p:cNvSpPr>
                    <p:nvPr/>
                  </p:nvSpPr>
                  <p:spPr bwMode="auto">
                    <a:xfrm>
                      <a:off x="1897" y="3429"/>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232" name="Text Box 96"/>
                  <p:cNvSpPr txBox="1">
                    <a:spLocks noChangeArrowheads="1"/>
                  </p:cNvSpPr>
                  <p:nvPr/>
                </p:nvSpPr>
                <p:spPr bwMode="auto">
                  <a:xfrm rot="-5400000">
                    <a:off x="1541" y="2834"/>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233" name="Line 97"/>
                  <p:cNvSpPr>
                    <a:spLocks noChangeShapeType="1"/>
                  </p:cNvSpPr>
                  <p:nvPr/>
                </p:nvSpPr>
                <p:spPr bwMode="auto">
                  <a:xfrm>
                    <a:off x="1854" y="3110"/>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234" name="Text Box 98"/>
                  <p:cNvSpPr txBox="1">
                    <a:spLocks noChangeArrowheads="1"/>
                  </p:cNvSpPr>
                  <p:nvPr/>
                </p:nvSpPr>
                <p:spPr bwMode="auto">
                  <a:xfrm>
                    <a:off x="1593" y="2730"/>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235" name="Group 99"/>
                <p:cNvGrpSpPr>
                  <a:grpSpLocks/>
                </p:cNvGrpSpPr>
                <p:nvPr/>
              </p:nvGrpSpPr>
              <p:grpSpPr bwMode="auto">
                <a:xfrm>
                  <a:off x="1091" y="3487"/>
                  <a:ext cx="1171" cy="833"/>
                  <a:chOff x="1526" y="3465"/>
                  <a:chExt cx="1171" cy="833"/>
                </a:xfrm>
              </p:grpSpPr>
              <p:grpSp>
                <p:nvGrpSpPr>
                  <p:cNvPr id="91236" name="Group 100"/>
                  <p:cNvGrpSpPr>
                    <a:grpSpLocks/>
                  </p:cNvGrpSpPr>
                  <p:nvPr/>
                </p:nvGrpSpPr>
                <p:grpSpPr bwMode="auto">
                  <a:xfrm>
                    <a:off x="1677" y="3465"/>
                    <a:ext cx="1020" cy="833"/>
                    <a:chOff x="1677" y="3465"/>
                    <a:chExt cx="1020" cy="833"/>
                  </a:xfrm>
                </p:grpSpPr>
                <p:grpSp>
                  <p:nvGrpSpPr>
                    <p:cNvPr id="91237" name="Group 101"/>
                    <p:cNvGrpSpPr>
                      <a:grpSpLocks/>
                    </p:cNvGrpSpPr>
                    <p:nvPr/>
                  </p:nvGrpSpPr>
                  <p:grpSpPr bwMode="auto">
                    <a:xfrm>
                      <a:off x="1842" y="3465"/>
                      <a:ext cx="855" cy="698"/>
                      <a:chOff x="1842" y="3465"/>
                      <a:chExt cx="855" cy="698"/>
                    </a:xfrm>
                  </p:grpSpPr>
                  <p:grpSp>
                    <p:nvGrpSpPr>
                      <p:cNvPr id="91238" name="Group 102"/>
                      <p:cNvGrpSpPr>
                        <a:grpSpLocks/>
                      </p:cNvGrpSpPr>
                      <p:nvPr/>
                    </p:nvGrpSpPr>
                    <p:grpSpPr bwMode="auto">
                      <a:xfrm>
                        <a:off x="1842" y="3465"/>
                        <a:ext cx="855" cy="698"/>
                        <a:chOff x="1842" y="3465"/>
                        <a:chExt cx="855" cy="698"/>
                      </a:xfrm>
                    </p:grpSpPr>
                    <p:sp>
                      <p:nvSpPr>
                        <p:cNvPr id="91239" name="Rectangle 103"/>
                        <p:cNvSpPr>
                          <a:spLocks noChangeArrowheads="1"/>
                        </p:cNvSpPr>
                        <p:nvPr/>
                      </p:nvSpPr>
                      <p:spPr bwMode="auto">
                        <a:xfrm>
                          <a:off x="1842" y="3465"/>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240" name="Group 104"/>
                        <p:cNvGrpSpPr>
                          <a:grpSpLocks/>
                        </p:cNvGrpSpPr>
                        <p:nvPr/>
                      </p:nvGrpSpPr>
                      <p:grpSpPr bwMode="auto">
                        <a:xfrm>
                          <a:off x="1842" y="3585"/>
                          <a:ext cx="855" cy="519"/>
                          <a:chOff x="1842" y="3585"/>
                          <a:chExt cx="855" cy="519"/>
                        </a:xfrm>
                      </p:grpSpPr>
                      <p:sp>
                        <p:nvSpPr>
                          <p:cNvPr id="91241" name="Rectangle 105"/>
                          <p:cNvSpPr>
                            <a:spLocks noChangeArrowheads="1"/>
                          </p:cNvSpPr>
                          <p:nvPr/>
                        </p:nvSpPr>
                        <p:spPr bwMode="auto">
                          <a:xfrm>
                            <a:off x="1842" y="3975"/>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242" name="Rectangle 106"/>
                          <p:cNvSpPr>
                            <a:spLocks noChangeArrowheads="1"/>
                          </p:cNvSpPr>
                          <p:nvPr/>
                        </p:nvSpPr>
                        <p:spPr bwMode="auto">
                          <a:xfrm>
                            <a:off x="1842" y="3585"/>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243" name="Group 107"/>
                      <p:cNvGrpSpPr>
                        <a:grpSpLocks/>
                      </p:cNvGrpSpPr>
                      <p:nvPr/>
                    </p:nvGrpSpPr>
                    <p:grpSpPr bwMode="auto">
                      <a:xfrm>
                        <a:off x="1868" y="3585"/>
                        <a:ext cx="801" cy="495"/>
                        <a:chOff x="1868" y="3585"/>
                        <a:chExt cx="801" cy="495"/>
                      </a:xfrm>
                    </p:grpSpPr>
                    <p:sp>
                      <p:nvSpPr>
                        <p:cNvPr id="91244" name="Rectangle 108"/>
                        <p:cNvSpPr>
                          <a:spLocks noChangeArrowheads="1"/>
                        </p:cNvSpPr>
                        <p:nvPr/>
                      </p:nvSpPr>
                      <p:spPr bwMode="auto">
                        <a:xfrm>
                          <a:off x="1868" y="3648"/>
                          <a:ext cx="75" cy="191"/>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45" name="Rectangle 109"/>
                        <p:cNvSpPr>
                          <a:spLocks noChangeArrowheads="1"/>
                        </p:cNvSpPr>
                        <p:nvPr/>
                      </p:nvSpPr>
                      <p:spPr bwMode="auto">
                        <a:xfrm flipV="1">
                          <a:off x="1972" y="3839"/>
                          <a:ext cx="75" cy="4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46" name="Rectangle 110"/>
                        <p:cNvSpPr>
                          <a:spLocks noChangeArrowheads="1"/>
                        </p:cNvSpPr>
                        <p:nvPr/>
                      </p:nvSpPr>
                      <p:spPr bwMode="auto">
                        <a:xfrm flipV="1">
                          <a:off x="2075" y="3839"/>
                          <a:ext cx="75" cy="241"/>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47" name="Rectangle 111"/>
                        <p:cNvSpPr>
                          <a:spLocks noChangeArrowheads="1"/>
                        </p:cNvSpPr>
                        <p:nvPr/>
                      </p:nvSpPr>
                      <p:spPr bwMode="auto">
                        <a:xfrm flipV="1">
                          <a:off x="2179" y="3839"/>
                          <a:ext cx="75" cy="14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48" name="Rectangle 112"/>
                        <p:cNvSpPr>
                          <a:spLocks noChangeArrowheads="1"/>
                        </p:cNvSpPr>
                        <p:nvPr/>
                      </p:nvSpPr>
                      <p:spPr bwMode="auto">
                        <a:xfrm>
                          <a:off x="2282" y="3696"/>
                          <a:ext cx="75" cy="143"/>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49" name="Rectangle 113"/>
                        <p:cNvSpPr>
                          <a:spLocks noChangeArrowheads="1"/>
                        </p:cNvSpPr>
                        <p:nvPr/>
                      </p:nvSpPr>
                      <p:spPr bwMode="auto">
                        <a:xfrm>
                          <a:off x="2386" y="3585"/>
                          <a:ext cx="75"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50" name="Rectangle 114"/>
                        <p:cNvSpPr>
                          <a:spLocks noChangeArrowheads="1"/>
                        </p:cNvSpPr>
                        <p:nvPr/>
                      </p:nvSpPr>
                      <p:spPr bwMode="auto">
                        <a:xfrm>
                          <a:off x="2490" y="3792"/>
                          <a:ext cx="75" cy="4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51" name="Rectangle 115"/>
                        <p:cNvSpPr>
                          <a:spLocks noChangeArrowheads="1"/>
                        </p:cNvSpPr>
                        <p:nvPr/>
                      </p:nvSpPr>
                      <p:spPr bwMode="auto">
                        <a:xfrm flipV="1">
                          <a:off x="2594" y="3839"/>
                          <a:ext cx="75" cy="193"/>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252" name="Text Box 116"/>
                    <p:cNvSpPr txBox="1">
                      <a:spLocks noChangeArrowheads="1"/>
                    </p:cNvSpPr>
                    <p:nvPr/>
                  </p:nvSpPr>
                  <p:spPr bwMode="auto">
                    <a:xfrm>
                      <a:off x="1677" y="3515"/>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253" name="Text Box 117"/>
                    <p:cNvSpPr txBox="1">
                      <a:spLocks noChangeArrowheads="1"/>
                    </p:cNvSpPr>
                    <p:nvPr/>
                  </p:nvSpPr>
                  <p:spPr bwMode="auto">
                    <a:xfrm>
                      <a:off x="1897" y="4164"/>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254" name="Text Box 118"/>
                  <p:cNvSpPr txBox="1">
                    <a:spLocks noChangeArrowheads="1"/>
                  </p:cNvSpPr>
                  <p:nvPr/>
                </p:nvSpPr>
                <p:spPr bwMode="auto">
                  <a:xfrm rot="-5400000">
                    <a:off x="1541" y="3569"/>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255" name="Line 119"/>
                  <p:cNvSpPr>
                    <a:spLocks noChangeShapeType="1"/>
                  </p:cNvSpPr>
                  <p:nvPr/>
                </p:nvSpPr>
                <p:spPr bwMode="auto">
                  <a:xfrm>
                    <a:off x="1854" y="3845"/>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256" name="Text Box 120"/>
                  <p:cNvSpPr txBox="1">
                    <a:spLocks noChangeArrowheads="1"/>
                  </p:cNvSpPr>
                  <p:nvPr/>
                </p:nvSpPr>
                <p:spPr bwMode="auto">
                  <a:xfrm>
                    <a:off x="1593" y="3465"/>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grpSp>
            <p:nvGrpSpPr>
              <p:cNvPr id="91257" name="Group 121"/>
              <p:cNvGrpSpPr>
                <a:grpSpLocks/>
              </p:cNvGrpSpPr>
              <p:nvPr/>
            </p:nvGrpSpPr>
            <p:grpSpPr bwMode="auto">
              <a:xfrm>
                <a:off x="2166" y="850"/>
                <a:ext cx="1178" cy="3038"/>
                <a:chOff x="2389" y="1282"/>
                <a:chExt cx="1178" cy="3038"/>
              </a:xfrm>
            </p:grpSpPr>
            <p:grpSp>
              <p:nvGrpSpPr>
                <p:cNvPr id="91258" name="Group 122"/>
                <p:cNvGrpSpPr>
                  <a:grpSpLocks/>
                </p:cNvGrpSpPr>
                <p:nvPr/>
              </p:nvGrpSpPr>
              <p:grpSpPr bwMode="auto">
                <a:xfrm>
                  <a:off x="2399" y="1282"/>
                  <a:ext cx="1168" cy="833"/>
                  <a:chOff x="2939" y="1253"/>
                  <a:chExt cx="1168" cy="833"/>
                </a:xfrm>
              </p:grpSpPr>
              <p:grpSp>
                <p:nvGrpSpPr>
                  <p:cNvPr id="91259" name="Group 123"/>
                  <p:cNvGrpSpPr>
                    <a:grpSpLocks/>
                  </p:cNvGrpSpPr>
                  <p:nvPr/>
                </p:nvGrpSpPr>
                <p:grpSpPr bwMode="auto">
                  <a:xfrm>
                    <a:off x="3087" y="1253"/>
                    <a:ext cx="1020" cy="833"/>
                    <a:chOff x="3087" y="1253"/>
                    <a:chExt cx="1020" cy="833"/>
                  </a:xfrm>
                </p:grpSpPr>
                <p:grpSp>
                  <p:nvGrpSpPr>
                    <p:cNvPr id="91260" name="Group 124"/>
                    <p:cNvGrpSpPr>
                      <a:grpSpLocks/>
                    </p:cNvGrpSpPr>
                    <p:nvPr/>
                  </p:nvGrpSpPr>
                  <p:grpSpPr bwMode="auto">
                    <a:xfrm>
                      <a:off x="3252" y="1253"/>
                      <a:ext cx="855" cy="698"/>
                      <a:chOff x="3252" y="1253"/>
                      <a:chExt cx="855" cy="698"/>
                    </a:xfrm>
                  </p:grpSpPr>
                  <p:grpSp>
                    <p:nvGrpSpPr>
                      <p:cNvPr id="91261" name="Group 125"/>
                      <p:cNvGrpSpPr>
                        <a:grpSpLocks/>
                      </p:cNvGrpSpPr>
                      <p:nvPr/>
                    </p:nvGrpSpPr>
                    <p:grpSpPr bwMode="auto">
                      <a:xfrm>
                        <a:off x="3252" y="1253"/>
                        <a:ext cx="855" cy="698"/>
                        <a:chOff x="3252" y="1253"/>
                        <a:chExt cx="855" cy="698"/>
                      </a:xfrm>
                    </p:grpSpPr>
                    <p:sp>
                      <p:nvSpPr>
                        <p:cNvPr id="91262" name="Rectangle 126"/>
                        <p:cNvSpPr>
                          <a:spLocks noChangeArrowheads="1"/>
                        </p:cNvSpPr>
                        <p:nvPr/>
                      </p:nvSpPr>
                      <p:spPr bwMode="auto">
                        <a:xfrm>
                          <a:off x="3252" y="1253"/>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263" name="Group 127"/>
                        <p:cNvGrpSpPr>
                          <a:grpSpLocks/>
                        </p:cNvGrpSpPr>
                        <p:nvPr/>
                      </p:nvGrpSpPr>
                      <p:grpSpPr bwMode="auto">
                        <a:xfrm>
                          <a:off x="3252" y="1373"/>
                          <a:ext cx="855" cy="519"/>
                          <a:chOff x="3252" y="1373"/>
                          <a:chExt cx="855" cy="519"/>
                        </a:xfrm>
                      </p:grpSpPr>
                      <p:sp>
                        <p:nvSpPr>
                          <p:cNvPr id="91264" name="Rectangle 128"/>
                          <p:cNvSpPr>
                            <a:spLocks noChangeArrowheads="1"/>
                          </p:cNvSpPr>
                          <p:nvPr/>
                        </p:nvSpPr>
                        <p:spPr bwMode="auto">
                          <a:xfrm>
                            <a:off x="3252" y="1763"/>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265" name="Rectangle 129"/>
                          <p:cNvSpPr>
                            <a:spLocks noChangeArrowheads="1"/>
                          </p:cNvSpPr>
                          <p:nvPr/>
                        </p:nvSpPr>
                        <p:spPr bwMode="auto">
                          <a:xfrm>
                            <a:off x="3252" y="1373"/>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266" name="Group 130"/>
                      <p:cNvGrpSpPr>
                        <a:grpSpLocks/>
                      </p:cNvGrpSpPr>
                      <p:nvPr/>
                    </p:nvGrpSpPr>
                    <p:grpSpPr bwMode="auto">
                      <a:xfrm>
                        <a:off x="3278" y="1440"/>
                        <a:ext cx="801" cy="384"/>
                        <a:chOff x="3278" y="1440"/>
                        <a:chExt cx="801" cy="384"/>
                      </a:xfrm>
                    </p:grpSpPr>
                    <p:sp>
                      <p:nvSpPr>
                        <p:cNvPr id="91267" name="Rectangle 131"/>
                        <p:cNvSpPr>
                          <a:spLocks noChangeArrowheads="1"/>
                        </p:cNvSpPr>
                        <p:nvPr/>
                      </p:nvSpPr>
                      <p:spPr bwMode="auto">
                        <a:xfrm>
                          <a:off x="3278" y="1440"/>
                          <a:ext cx="75" cy="18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68" name="Rectangle 132"/>
                        <p:cNvSpPr>
                          <a:spLocks noChangeArrowheads="1"/>
                        </p:cNvSpPr>
                        <p:nvPr/>
                      </p:nvSpPr>
                      <p:spPr bwMode="auto">
                        <a:xfrm flipV="1">
                          <a:off x="3382" y="1627"/>
                          <a:ext cx="75" cy="19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69" name="Rectangle 133"/>
                        <p:cNvSpPr>
                          <a:spLocks noChangeArrowheads="1"/>
                        </p:cNvSpPr>
                        <p:nvPr/>
                      </p:nvSpPr>
                      <p:spPr bwMode="auto">
                        <a:xfrm flipV="1">
                          <a:off x="3485" y="1627"/>
                          <a:ext cx="75" cy="19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70" name="Rectangle 134"/>
                        <p:cNvSpPr>
                          <a:spLocks noChangeArrowheads="1"/>
                        </p:cNvSpPr>
                        <p:nvPr/>
                      </p:nvSpPr>
                      <p:spPr bwMode="auto">
                        <a:xfrm>
                          <a:off x="3589" y="1440"/>
                          <a:ext cx="75" cy="18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71" name="Rectangle 135"/>
                        <p:cNvSpPr>
                          <a:spLocks noChangeArrowheads="1"/>
                        </p:cNvSpPr>
                        <p:nvPr/>
                      </p:nvSpPr>
                      <p:spPr bwMode="auto">
                        <a:xfrm>
                          <a:off x="3692" y="1440"/>
                          <a:ext cx="75" cy="18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72" name="Rectangle 136"/>
                        <p:cNvSpPr>
                          <a:spLocks noChangeArrowheads="1"/>
                        </p:cNvSpPr>
                        <p:nvPr/>
                      </p:nvSpPr>
                      <p:spPr bwMode="auto">
                        <a:xfrm flipV="1">
                          <a:off x="3796" y="1627"/>
                          <a:ext cx="75" cy="19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73" name="Rectangle 137"/>
                        <p:cNvSpPr>
                          <a:spLocks noChangeArrowheads="1"/>
                        </p:cNvSpPr>
                        <p:nvPr/>
                      </p:nvSpPr>
                      <p:spPr bwMode="auto">
                        <a:xfrm flipV="1">
                          <a:off x="3900" y="1627"/>
                          <a:ext cx="75" cy="19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74" name="Rectangle 138"/>
                        <p:cNvSpPr>
                          <a:spLocks noChangeArrowheads="1"/>
                        </p:cNvSpPr>
                        <p:nvPr/>
                      </p:nvSpPr>
                      <p:spPr bwMode="auto">
                        <a:xfrm>
                          <a:off x="4004" y="1440"/>
                          <a:ext cx="75" cy="18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275" name="Text Box 139"/>
                    <p:cNvSpPr txBox="1">
                      <a:spLocks noChangeArrowheads="1"/>
                    </p:cNvSpPr>
                    <p:nvPr/>
                  </p:nvSpPr>
                  <p:spPr bwMode="auto">
                    <a:xfrm>
                      <a:off x="3087" y="1303"/>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276" name="Text Box 140"/>
                    <p:cNvSpPr txBox="1">
                      <a:spLocks noChangeArrowheads="1"/>
                    </p:cNvSpPr>
                    <p:nvPr/>
                  </p:nvSpPr>
                  <p:spPr bwMode="auto">
                    <a:xfrm>
                      <a:off x="3307" y="1952"/>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277" name="Text Box 141"/>
                  <p:cNvSpPr txBox="1">
                    <a:spLocks noChangeArrowheads="1"/>
                  </p:cNvSpPr>
                  <p:nvPr/>
                </p:nvSpPr>
                <p:spPr bwMode="auto">
                  <a:xfrm rot="-5400000">
                    <a:off x="2954" y="1354"/>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278" name="Line 142"/>
                  <p:cNvSpPr>
                    <a:spLocks noChangeShapeType="1"/>
                  </p:cNvSpPr>
                  <p:nvPr/>
                </p:nvSpPr>
                <p:spPr bwMode="auto">
                  <a:xfrm>
                    <a:off x="3264" y="1633"/>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279" name="Text Box 143"/>
                  <p:cNvSpPr txBox="1">
                    <a:spLocks noChangeArrowheads="1"/>
                  </p:cNvSpPr>
                  <p:nvPr/>
                </p:nvSpPr>
                <p:spPr bwMode="auto">
                  <a:xfrm>
                    <a:off x="3003" y="1253"/>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280" name="Group 144"/>
                <p:cNvGrpSpPr>
                  <a:grpSpLocks/>
                </p:cNvGrpSpPr>
                <p:nvPr/>
              </p:nvGrpSpPr>
              <p:grpSpPr bwMode="auto">
                <a:xfrm>
                  <a:off x="2396" y="2017"/>
                  <a:ext cx="1171" cy="833"/>
                  <a:chOff x="2936" y="1988"/>
                  <a:chExt cx="1171" cy="833"/>
                </a:xfrm>
              </p:grpSpPr>
              <p:grpSp>
                <p:nvGrpSpPr>
                  <p:cNvPr id="91281" name="Group 145"/>
                  <p:cNvGrpSpPr>
                    <a:grpSpLocks/>
                  </p:cNvGrpSpPr>
                  <p:nvPr/>
                </p:nvGrpSpPr>
                <p:grpSpPr bwMode="auto">
                  <a:xfrm>
                    <a:off x="3087" y="1988"/>
                    <a:ext cx="1020" cy="833"/>
                    <a:chOff x="3087" y="1988"/>
                    <a:chExt cx="1020" cy="833"/>
                  </a:xfrm>
                </p:grpSpPr>
                <p:grpSp>
                  <p:nvGrpSpPr>
                    <p:cNvPr id="91282" name="Group 146"/>
                    <p:cNvGrpSpPr>
                      <a:grpSpLocks/>
                    </p:cNvGrpSpPr>
                    <p:nvPr/>
                  </p:nvGrpSpPr>
                  <p:grpSpPr bwMode="auto">
                    <a:xfrm>
                      <a:off x="3252" y="1988"/>
                      <a:ext cx="855" cy="698"/>
                      <a:chOff x="3252" y="1988"/>
                      <a:chExt cx="855" cy="698"/>
                    </a:xfrm>
                  </p:grpSpPr>
                  <p:grpSp>
                    <p:nvGrpSpPr>
                      <p:cNvPr id="91283" name="Group 147"/>
                      <p:cNvGrpSpPr>
                        <a:grpSpLocks/>
                      </p:cNvGrpSpPr>
                      <p:nvPr/>
                    </p:nvGrpSpPr>
                    <p:grpSpPr bwMode="auto">
                      <a:xfrm>
                        <a:off x="3252" y="1988"/>
                        <a:ext cx="855" cy="698"/>
                        <a:chOff x="3252" y="1988"/>
                        <a:chExt cx="855" cy="698"/>
                      </a:xfrm>
                    </p:grpSpPr>
                    <p:sp>
                      <p:nvSpPr>
                        <p:cNvPr id="91284" name="Rectangle 148"/>
                        <p:cNvSpPr>
                          <a:spLocks noChangeArrowheads="1"/>
                        </p:cNvSpPr>
                        <p:nvPr/>
                      </p:nvSpPr>
                      <p:spPr bwMode="auto">
                        <a:xfrm>
                          <a:off x="3252" y="1988"/>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285" name="Group 149"/>
                        <p:cNvGrpSpPr>
                          <a:grpSpLocks/>
                        </p:cNvGrpSpPr>
                        <p:nvPr/>
                      </p:nvGrpSpPr>
                      <p:grpSpPr bwMode="auto">
                        <a:xfrm>
                          <a:off x="3252" y="2108"/>
                          <a:ext cx="855" cy="519"/>
                          <a:chOff x="3252" y="2108"/>
                          <a:chExt cx="855" cy="519"/>
                        </a:xfrm>
                      </p:grpSpPr>
                      <p:sp>
                        <p:nvSpPr>
                          <p:cNvPr id="91286" name="Rectangle 150"/>
                          <p:cNvSpPr>
                            <a:spLocks noChangeArrowheads="1"/>
                          </p:cNvSpPr>
                          <p:nvPr/>
                        </p:nvSpPr>
                        <p:spPr bwMode="auto">
                          <a:xfrm>
                            <a:off x="3252" y="2498"/>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287" name="Rectangle 151"/>
                          <p:cNvSpPr>
                            <a:spLocks noChangeArrowheads="1"/>
                          </p:cNvSpPr>
                          <p:nvPr/>
                        </p:nvSpPr>
                        <p:spPr bwMode="auto">
                          <a:xfrm>
                            <a:off x="3252" y="2108"/>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288" name="Group 152"/>
                      <p:cNvGrpSpPr>
                        <a:grpSpLocks/>
                      </p:cNvGrpSpPr>
                      <p:nvPr/>
                    </p:nvGrpSpPr>
                    <p:grpSpPr bwMode="auto">
                      <a:xfrm>
                        <a:off x="3278" y="2108"/>
                        <a:ext cx="801" cy="532"/>
                        <a:chOff x="3278" y="2108"/>
                        <a:chExt cx="801" cy="532"/>
                      </a:xfrm>
                    </p:grpSpPr>
                    <p:sp>
                      <p:nvSpPr>
                        <p:cNvPr id="91289" name="Rectangle 153"/>
                        <p:cNvSpPr>
                          <a:spLocks noChangeArrowheads="1"/>
                        </p:cNvSpPr>
                        <p:nvPr/>
                      </p:nvSpPr>
                      <p:spPr bwMode="auto">
                        <a:xfrm>
                          <a:off x="3278" y="2208"/>
                          <a:ext cx="75" cy="1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0" name="Rectangle 154"/>
                        <p:cNvSpPr>
                          <a:spLocks noChangeArrowheads="1"/>
                        </p:cNvSpPr>
                        <p:nvPr/>
                      </p:nvSpPr>
                      <p:spPr bwMode="auto">
                        <a:xfrm flipV="1">
                          <a:off x="3382" y="2362"/>
                          <a:ext cx="75" cy="27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1" name="Rectangle 155"/>
                        <p:cNvSpPr>
                          <a:spLocks noChangeArrowheads="1"/>
                        </p:cNvSpPr>
                        <p:nvPr/>
                      </p:nvSpPr>
                      <p:spPr bwMode="auto">
                        <a:xfrm>
                          <a:off x="3485" y="2304"/>
                          <a:ext cx="75" cy="5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2" name="Rectangle 156"/>
                        <p:cNvSpPr>
                          <a:spLocks noChangeArrowheads="1"/>
                        </p:cNvSpPr>
                        <p:nvPr/>
                      </p:nvSpPr>
                      <p:spPr bwMode="auto">
                        <a:xfrm>
                          <a:off x="3589" y="2160"/>
                          <a:ext cx="75" cy="20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3" name="Rectangle 157"/>
                        <p:cNvSpPr>
                          <a:spLocks noChangeArrowheads="1"/>
                        </p:cNvSpPr>
                        <p:nvPr/>
                      </p:nvSpPr>
                      <p:spPr bwMode="auto">
                        <a:xfrm flipV="1">
                          <a:off x="3692" y="2362"/>
                          <a:ext cx="75" cy="23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4" name="Rectangle 158"/>
                        <p:cNvSpPr>
                          <a:spLocks noChangeArrowheads="1"/>
                        </p:cNvSpPr>
                        <p:nvPr/>
                      </p:nvSpPr>
                      <p:spPr bwMode="auto">
                        <a:xfrm flipV="1">
                          <a:off x="3796" y="2362"/>
                          <a:ext cx="75" cy="5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5" name="Rectangle 159"/>
                        <p:cNvSpPr>
                          <a:spLocks noChangeArrowheads="1"/>
                        </p:cNvSpPr>
                        <p:nvPr/>
                      </p:nvSpPr>
                      <p:spPr bwMode="auto">
                        <a:xfrm>
                          <a:off x="3900" y="2108"/>
                          <a:ext cx="75"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296" name="Rectangle 160"/>
                        <p:cNvSpPr>
                          <a:spLocks noChangeArrowheads="1"/>
                        </p:cNvSpPr>
                        <p:nvPr/>
                      </p:nvSpPr>
                      <p:spPr bwMode="auto">
                        <a:xfrm flipV="1">
                          <a:off x="4004" y="2362"/>
                          <a:ext cx="75" cy="13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297" name="Text Box 161"/>
                    <p:cNvSpPr txBox="1">
                      <a:spLocks noChangeArrowheads="1"/>
                    </p:cNvSpPr>
                    <p:nvPr/>
                  </p:nvSpPr>
                  <p:spPr bwMode="auto">
                    <a:xfrm>
                      <a:off x="3087" y="2038"/>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298" name="Text Box 162"/>
                    <p:cNvSpPr txBox="1">
                      <a:spLocks noChangeArrowheads="1"/>
                    </p:cNvSpPr>
                    <p:nvPr/>
                  </p:nvSpPr>
                  <p:spPr bwMode="auto">
                    <a:xfrm>
                      <a:off x="3307" y="2687"/>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299" name="Text Box 163"/>
                  <p:cNvSpPr txBox="1">
                    <a:spLocks noChangeArrowheads="1"/>
                  </p:cNvSpPr>
                  <p:nvPr/>
                </p:nvSpPr>
                <p:spPr bwMode="auto">
                  <a:xfrm rot="-5400000">
                    <a:off x="2951" y="2092"/>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300" name="Line 164"/>
                  <p:cNvSpPr>
                    <a:spLocks noChangeShapeType="1"/>
                  </p:cNvSpPr>
                  <p:nvPr/>
                </p:nvSpPr>
                <p:spPr bwMode="auto">
                  <a:xfrm>
                    <a:off x="3264" y="2368"/>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301" name="Text Box 165"/>
                  <p:cNvSpPr txBox="1">
                    <a:spLocks noChangeArrowheads="1"/>
                  </p:cNvSpPr>
                  <p:nvPr/>
                </p:nvSpPr>
                <p:spPr bwMode="auto">
                  <a:xfrm>
                    <a:off x="3003" y="1988"/>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302" name="Group 166"/>
                <p:cNvGrpSpPr>
                  <a:grpSpLocks/>
                </p:cNvGrpSpPr>
                <p:nvPr/>
              </p:nvGrpSpPr>
              <p:grpSpPr bwMode="auto">
                <a:xfrm>
                  <a:off x="2389" y="2752"/>
                  <a:ext cx="1171" cy="833"/>
                  <a:chOff x="2929" y="2723"/>
                  <a:chExt cx="1171" cy="833"/>
                </a:xfrm>
              </p:grpSpPr>
              <p:grpSp>
                <p:nvGrpSpPr>
                  <p:cNvPr id="91303" name="Group 167"/>
                  <p:cNvGrpSpPr>
                    <a:grpSpLocks/>
                  </p:cNvGrpSpPr>
                  <p:nvPr/>
                </p:nvGrpSpPr>
                <p:grpSpPr bwMode="auto">
                  <a:xfrm>
                    <a:off x="3080" y="2723"/>
                    <a:ext cx="1020" cy="833"/>
                    <a:chOff x="3080" y="2723"/>
                    <a:chExt cx="1020" cy="833"/>
                  </a:xfrm>
                </p:grpSpPr>
                <p:grpSp>
                  <p:nvGrpSpPr>
                    <p:cNvPr id="91304" name="Group 168"/>
                    <p:cNvGrpSpPr>
                      <a:grpSpLocks/>
                    </p:cNvGrpSpPr>
                    <p:nvPr/>
                  </p:nvGrpSpPr>
                  <p:grpSpPr bwMode="auto">
                    <a:xfrm>
                      <a:off x="3245" y="2723"/>
                      <a:ext cx="855" cy="698"/>
                      <a:chOff x="3245" y="2723"/>
                      <a:chExt cx="855" cy="698"/>
                    </a:xfrm>
                  </p:grpSpPr>
                  <p:grpSp>
                    <p:nvGrpSpPr>
                      <p:cNvPr id="91305" name="Group 169"/>
                      <p:cNvGrpSpPr>
                        <a:grpSpLocks/>
                      </p:cNvGrpSpPr>
                      <p:nvPr/>
                    </p:nvGrpSpPr>
                    <p:grpSpPr bwMode="auto">
                      <a:xfrm>
                        <a:off x="3245" y="2723"/>
                        <a:ext cx="855" cy="698"/>
                        <a:chOff x="3245" y="2723"/>
                        <a:chExt cx="855" cy="698"/>
                      </a:xfrm>
                    </p:grpSpPr>
                    <p:sp>
                      <p:nvSpPr>
                        <p:cNvPr id="91306" name="Rectangle 170"/>
                        <p:cNvSpPr>
                          <a:spLocks noChangeArrowheads="1"/>
                        </p:cNvSpPr>
                        <p:nvPr/>
                      </p:nvSpPr>
                      <p:spPr bwMode="auto">
                        <a:xfrm>
                          <a:off x="3245" y="2723"/>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307" name="Group 171"/>
                        <p:cNvGrpSpPr>
                          <a:grpSpLocks/>
                        </p:cNvGrpSpPr>
                        <p:nvPr/>
                      </p:nvGrpSpPr>
                      <p:grpSpPr bwMode="auto">
                        <a:xfrm>
                          <a:off x="3245" y="2843"/>
                          <a:ext cx="855" cy="519"/>
                          <a:chOff x="3245" y="2843"/>
                          <a:chExt cx="855" cy="519"/>
                        </a:xfrm>
                      </p:grpSpPr>
                      <p:sp>
                        <p:nvSpPr>
                          <p:cNvPr id="91308" name="Rectangle 172"/>
                          <p:cNvSpPr>
                            <a:spLocks noChangeArrowheads="1"/>
                          </p:cNvSpPr>
                          <p:nvPr/>
                        </p:nvSpPr>
                        <p:spPr bwMode="auto">
                          <a:xfrm>
                            <a:off x="3245" y="3233"/>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309" name="Rectangle 173"/>
                          <p:cNvSpPr>
                            <a:spLocks noChangeArrowheads="1"/>
                          </p:cNvSpPr>
                          <p:nvPr/>
                        </p:nvSpPr>
                        <p:spPr bwMode="auto">
                          <a:xfrm>
                            <a:off x="3245" y="2843"/>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310" name="Group 174"/>
                      <p:cNvGrpSpPr>
                        <a:grpSpLocks/>
                      </p:cNvGrpSpPr>
                      <p:nvPr/>
                    </p:nvGrpSpPr>
                    <p:grpSpPr bwMode="auto">
                      <a:xfrm>
                        <a:off x="3271" y="2880"/>
                        <a:ext cx="801" cy="432"/>
                        <a:chOff x="3271" y="2880"/>
                        <a:chExt cx="801" cy="432"/>
                      </a:xfrm>
                    </p:grpSpPr>
                    <p:sp>
                      <p:nvSpPr>
                        <p:cNvPr id="91311" name="Rectangle 175"/>
                        <p:cNvSpPr>
                          <a:spLocks noChangeArrowheads="1"/>
                        </p:cNvSpPr>
                        <p:nvPr/>
                      </p:nvSpPr>
                      <p:spPr bwMode="auto">
                        <a:xfrm>
                          <a:off x="3271" y="2980"/>
                          <a:ext cx="75" cy="11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2" name="Rectangle 176"/>
                        <p:cNvSpPr>
                          <a:spLocks noChangeArrowheads="1"/>
                        </p:cNvSpPr>
                        <p:nvPr/>
                      </p:nvSpPr>
                      <p:spPr bwMode="auto">
                        <a:xfrm flipV="1">
                          <a:off x="3375" y="3097"/>
                          <a:ext cx="75" cy="2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3" name="Rectangle 177"/>
                        <p:cNvSpPr>
                          <a:spLocks noChangeArrowheads="1"/>
                        </p:cNvSpPr>
                        <p:nvPr/>
                      </p:nvSpPr>
                      <p:spPr bwMode="auto">
                        <a:xfrm>
                          <a:off x="3478" y="2880"/>
                          <a:ext cx="75" cy="21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4" name="Rectangle 178"/>
                        <p:cNvSpPr>
                          <a:spLocks noChangeArrowheads="1"/>
                        </p:cNvSpPr>
                        <p:nvPr/>
                      </p:nvSpPr>
                      <p:spPr bwMode="auto">
                        <a:xfrm flipV="1">
                          <a:off x="3582" y="3097"/>
                          <a:ext cx="75" cy="11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5" name="Rectangle 179"/>
                        <p:cNvSpPr>
                          <a:spLocks noChangeArrowheads="1"/>
                        </p:cNvSpPr>
                        <p:nvPr/>
                      </p:nvSpPr>
                      <p:spPr bwMode="auto">
                        <a:xfrm flipV="1">
                          <a:off x="3685" y="3097"/>
                          <a:ext cx="75" cy="11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6" name="Rectangle 180"/>
                        <p:cNvSpPr>
                          <a:spLocks noChangeArrowheads="1"/>
                        </p:cNvSpPr>
                        <p:nvPr/>
                      </p:nvSpPr>
                      <p:spPr bwMode="auto">
                        <a:xfrm>
                          <a:off x="3789" y="2880"/>
                          <a:ext cx="75" cy="21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7" name="Rectangle 181"/>
                        <p:cNvSpPr>
                          <a:spLocks noChangeArrowheads="1"/>
                        </p:cNvSpPr>
                        <p:nvPr/>
                      </p:nvSpPr>
                      <p:spPr bwMode="auto">
                        <a:xfrm flipV="1">
                          <a:off x="3893" y="3097"/>
                          <a:ext cx="75" cy="2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18" name="Rectangle 182"/>
                        <p:cNvSpPr>
                          <a:spLocks noChangeArrowheads="1"/>
                        </p:cNvSpPr>
                        <p:nvPr/>
                      </p:nvSpPr>
                      <p:spPr bwMode="auto">
                        <a:xfrm>
                          <a:off x="3997" y="2980"/>
                          <a:ext cx="75" cy="11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319" name="Text Box 183"/>
                    <p:cNvSpPr txBox="1">
                      <a:spLocks noChangeArrowheads="1"/>
                    </p:cNvSpPr>
                    <p:nvPr/>
                  </p:nvSpPr>
                  <p:spPr bwMode="auto">
                    <a:xfrm>
                      <a:off x="3080" y="2773"/>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320" name="Text Box 184"/>
                    <p:cNvSpPr txBox="1">
                      <a:spLocks noChangeArrowheads="1"/>
                    </p:cNvSpPr>
                    <p:nvPr/>
                  </p:nvSpPr>
                  <p:spPr bwMode="auto">
                    <a:xfrm>
                      <a:off x="3300" y="3422"/>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321" name="Text Box 185"/>
                  <p:cNvSpPr txBox="1">
                    <a:spLocks noChangeArrowheads="1"/>
                  </p:cNvSpPr>
                  <p:nvPr/>
                </p:nvSpPr>
                <p:spPr bwMode="auto">
                  <a:xfrm rot="-5400000">
                    <a:off x="2944" y="2827"/>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322" name="Line 186"/>
                  <p:cNvSpPr>
                    <a:spLocks noChangeShapeType="1"/>
                  </p:cNvSpPr>
                  <p:nvPr/>
                </p:nvSpPr>
                <p:spPr bwMode="auto">
                  <a:xfrm>
                    <a:off x="3257" y="3103"/>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323" name="Text Box 187"/>
                  <p:cNvSpPr txBox="1">
                    <a:spLocks noChangeArrowheads="1"/>
                  </p:cNvSpPr>
                  <p:nvPr/>
                </p:nvSpPr>
                <p:spPr bwMode="auto">
                  <a:xfrm>
                    <a:off x="2996" y="2723"/>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nvGrpSpPr>
                <p:cNvPr id="91324" name="Group 188"/>
                <p:cNvGrpSpPr>
                  <a:grpSpLocks/>
                </p:cNvGrpSpPr>
                <p:nvPr/>
              </p:nvGrpSpPr>
              <p:grpSpPr bwMode="auto">
                <a:xfrm>
                  <a:off x="2389" y="3487"/>
                  <a:ext cx="1171" cy="833"/>
                  <a:chOff x="2929" y="3458"/>
                  <a:chExt cx="1171" cy="833"/>
                </a:xfrm>
              </p:grpSpPr>
              <p:grpSp>
                <p:nvGrpSpPr>
                  <p:cNvPr id="91325" name="Group 189"/>
                  <p:cNvGrpSpPr>
                    <a:grpSpLocks/>
                  </p:cNvGrpSpPr>
                  <p:nvPr/>
                </p:nvGrpSpPr>
                <p:grpSpPr bwMode="auto">
                  <a:xfrm>
                    <a:off x="3080" y="3458"/>
                    <a:ext cx="1020" cy="833"/>
                    <a:chOff x="3080" y="3458"/>
                    <a:chExt cx="1020" cy="833"/>
                  </a:xfrm>
                </p:grpSpPr>
                <p:grpSp>
                  <p:nvGrpSpPr>
                    <p:cNvPr id="91326" name="Group 190"/>
                    <p:cNvGrpSpPr>
                      <a:grpSpLocks/>
                    </p:cNvGrpSpPr>
                    <p:nvPr/>
                  </p:nvGrpSpPr>
                  <p:grpSpPr bwMode="auto">
                    <a:xfrm>
                      <a:off x="3245" y="3458"/>
                      <a:ext cx="855" cy="698"/>
                      <a:chOff x="3245" y="3458"/>
                      <a:chExt cx="855" cy="698"/>
                    </a:xfrm>
                  </p:grpSpPr>
                  <p:grpSp>
                    <p:nvGrpSpPr>
                      <p:cNvPr id="91327" name="Group 191"/>
                      <p:cNvGrpSpPr>
                        <a:grpSpLocks/>
                      </p:cNvGrpSpPr>
                      <p:nvPr/>
                    </p:nvGrpSpPr>
                    <p:grpSpPr bwMode="auto">
                      <a:xfrm>
                        <a:off x="3245" y="3458"/>
                        <a:ext cx="855" cy="698"/>
                        <a:chOff x="3245" y="3458"/>
                        <a:chExt cx="855" cy="698"/>
                      </a:xfrm>
                    </p:grpSpPr>
                    <p:sp>
                      <p:nvSpPr>
                        <p:cNvPr id="91328" name="Rectangle 192"/>
                        <p:cNvSpPr>
                          <a:spLocks noChangeArrowheads="1"/>
                        </p:cNvSpPr>
                        <p:nvPr/>
                      </p:nvSpPr>
                      <p:spPr bwMode="auto">
                        <a:xfrm>
                          <a:off x="3245" y="3458"/>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329" name="Group 193"/>
                        <p:cNvGrpSpPr>
                          <a:grpSpLocks/>
                        </p:cNvGrpSpPr>
                        <p:nvPr/>
                      </p:nvGrpSpPr>
                      <p:grpSpPr bwMode="auto">
                        <a:xfrm>
                          <a:off x="3245" y="3578"/>
                          <a:ext cx="855" cy="519"/>
                          <a:chOff x="3245" y="3578"/>
                          <a:chExt cx="855" cy="519"/>
                        </a:xfrm>
                      </p:grpSpPr>
                      <p:sp>
                        <p:nvSpPr>
                          <p:cNvPr id="91330" name="Rectangle 194"/>
                          <p:cNvSpPr>
                            <a:spLocks noChangeArrowheads="1"/>
                          </p:cNvSpPr>
                          <p:nvPr/>
                        </p:nvSpPr>
                        <p:spPr bwMode="auto">
                          <a:xfrm>
                            <a:off x="3245" y="3968"/>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331" name="Rectangle 195"/>
                          <p:cNvSpPr>
                            <a:spLocks noChangeArrowheads="1"/>
                          </p:cNvSpPr>
                          <p:nvPr/>
                        </p:nvSpPr>
                        <p:spPr bwMode="auto">
                          <a:xfrm>
                            <a:off x="3245" y="3578"/>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332" name="Group 196"/>
                      <p:cNvGrpSpPr>
                        <a:grpSpLocks/>
                      </p:cNvGrpSpPr>
                      <p:nvPr/>
                    </p:nvGrpSpPr>
                    <p:grpSpPr bwMode="auto">
                      <a:xfrm>
                        <a:off x="3271" y="3578"/>
                        <a:ext cx="801" cy="526"/>
                        <a:chOff x="3271" y="3578"/>
                        <a:chExt cx="801" cy="526"/>
                      </a:xfrm>
                    </p:grpSpPr>
                    <p:sp>
                      <p:nvSpPr>
                        <p:cNvPr id="91333" name="Rectangle 197"/>
                        <p:cNvSpPr>
                          <a:spLocks noChangeArrowheads="1"/>
                        </p:cNvSpPr>
                        <p:nvPr/>
                      </p:nvSpPr>
                      <p:spPr bwMode="auto">
                        <a:xfrm>
                          <a:off x="3271" y="3774"/>
                          <a:ext cx="75" cy="5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4" name="Rectangle 198"/>
                        <p:cNvSpPr>
                          <a:spLocks noChangeArrowheads="1"/>
                        </p:cNvSpPr>
                        <p:nvPr/>
                      </p:nvSpPr>
                      <p:spPr bwMode="auto">
                        <a:xfrm flipV="1">
                          <a:off x="3375" y="3832"/>
                          <a:ext cx="75" cy="15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5" name="Rectangle 199"/>
                        <p:cNvSpPr>
                          <a:spLocks noChangeArrowheads="1"/>
                        </p:cNvSpPr>
                        <p:nvPr/>
                      </p:nvSpPr>
                      <p:spPr bwMode="auto">
                        <a:xfrm>
                          <a:off x="3478" y="3648"/>
                          <a:ext cx="75" cy="18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6" name="Rectangle 200"/>
                        <p:cNvSpPr>
                          <a:spLocks noChangeArrowheads="1"/>
                        </p:cNvSpPr>
                        <p:nvPr/>
                      </p:nvSpPr>
                      <p:spPr bwMode="auto">
                        <a:xfrm flipV="1">
                          <a:off x="3582" y="3832"/>
                          <a:ext cx="75" cy="27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7" name="Rectangle 201"/>
                        <p:cNvSpPr>
                          <a:spLocks noChangeArrowheads="1"/>
                        </p:cNvSpPr>
                        <p:nvPr/>
                      </p:nvSpPr>
                      <p:spPr bwMode="auto">
                        <a:xfrm>
                          <a:off x="3685" y="3578"/>
                          <a:ext cx="75"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8" name="Rectangle 202"/>
                        <p:cNvSpPr>
                          <a:spLocks noChangeArrowheads="1"/>
                        </p:cNvSpPr>
                        <p:nvPr/>
                      </p:nvSpPr>
                      <p:spPr bwMode="auto">
                        <a:xfrm flipV="1">
                          <a:off x="3789" y="3832"/>
                          <a:ext cx="75" cy="20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39" name="Rectangle 203"/>
                        <p:cNvSpPr>
                          <a:spLocks noChangeArrowheads="1"/>
                        </p:cNvSpPr>
                        <p:nvPr/>
                      </p:nvSpPr>
                      <p:spPr bwMode="auto">
                        <a:xfrm>
                          <a:off x="3893" y="3696"/>
                          <a:ext cx="75" cy="13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40" name="Rectangle 204"/>
                        <p:cNvSpPr>
                          <a:spLocks noChangeArrowheads="1"/>
                        </p:cNvSpPr>
                        <p:nvPr/>
                      </p:nvSpPr>
                      <p:spPr bwMode="auto">
                        <a:xfrm flipV="1">
                          <a:off x="3997" y="3832"/>
                          <a:ext cx="75" cy="93"/>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341" name="Text Box 205"/>
                    <p:cNvSpPr txBox="1">
                      <a:spLocks noChangeArrowheads="1"/>
                    </p:cNvSpPr>
                    <p:nvPr/>
                  </p:nvSpPr>
                  <p:spPr bwMode="auto">
                    <a:xfrm>
                      <a:off x="3080" y="3508"/>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342" name="Text Box 206"/>
                    <p:cNvSpPr txBox="1">
                      <a:spLocks noChangeArrowheads="1"/>
                    </p:cNvSpPr>
                    <p:nvPr/>
                  </p:nvSpPr>
                  <p:spPr bwMode="auto">
                    <a:xfrm>
                      <a:off x="3300" y="4157"/>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343" name="Text Box 207"/>
                  <p:cNvSpPr txBox="1">
                    <a:spLocks noChangeArrowheads="1"/>
                  </p:cNvSpPr>
                  <p:nvPr/>
                </p:nvSpPr>
                <p:spPr bwMode="auto">
                  <a:xfrm rot="-5400000">
                    <a:off x="2944" y="3562"/>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344" name="Line 208"/>
                  <p:cNvSpPr>
                    <a:spLocks noChangeShapeType="1"/>
                  </p:cNvSpPr>
                  <p:nvPr/>
                </p:nvSpPr>
                <p:spPr bwMode="auto">
                  <a:xfrm>
                    <a:off x="3257" y="3838"/>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345" name="Text Box 209"/>
                  <p:cNvSpPr txBox="1">
                    <a:spLocks noChangeArrowheads="1"/>
                  </p:cNvSpPr>
                  <p:nvPr/>
                </p:nvSpPr>
                <p:spPr bwMode="auto">
                  <a:xfrm>
                    <a:off x="2996" y="3458"/>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a:t>
                    </a:r>
                  </a:p>
                  <a:p>
                    <a:pPr algn="r">
                      <a:lnSpc>
                        <a:spcPct val="155000"/>
                      </a:lnSpc>
                      <a:spcBef>
                        <a:spcPct val="50000"/>
                      </a:spcBef>
                    </a:pPr>
                    <a:r>
                      <a:rPr lang="en-US" sz="1200">
                        <a:latin typeface="Times New Roman" pitchFamily="18" charset="0"/>
                      </a:rPr>
                      <a:t>0.0</a:t>
                    </a:r>
                  </a:p>
                  <a:p>
                    <a:pPr algn="r">
                      <a:lnSpc>
                        <a:spcPct val="155000"/>
                      </a:lnSpc>
                      <a:spcBef>
                        <a:spcPct val="50000"/>
                      </a:spcBef>
                    </a:pPr>
                    <a:r>
                      <a:rPr lang="en-US" sz="1200">
                        <a:latin typeface="Times New Roman" pitchFamily="18" charset="0"/>
                      </a:rPr>
                      <a:t>-1.0</a:t>
                    </a:r>
                  </a:p>
                </p:txBody>
              </p:sp>
            </p:grpSp>
          </p:grpSp>
        </p:grpSp>
        <p:sp>
          <p:nvSpPr>
            <p:cNvPr id="91346" name="Rectangle 210"/>
            <p:cNvSpPr>
              <a:spLocks noChangeArrowheads="1"/>
            </p:cNvSpPr>
            <p:nvPr/>
          </p:nvSpPr>
          <p:spPr bwMode="auto">
            <a:xfrm>
              <a:off x="2024" y="3648"/>
              <a:ext cx="712" cy="192"/>
            </a:xfrm>
            <a:prstGeom prst="rect">
              <a:avLst/>
            </a:prstGeom>
            <a:noFill/>
            <a:ln w="12700">
              <a:noFill/>
              <a:miter lim="800000"/>
              <a:headEnd type="none" w="sm" len="sm"/>
              <a:tailEnd type="none" w="sm" len="sm"/>
            </a:ln>
            <a:effectLst/>
          </p:spPr>
          <p:txBody>
            <a:bodyPr wrap="none">
              <a:spAutoFit/>
            </a:bodyPr>
            <a:lstStyle/>
            <a:p>
              <a:r>
                <a:rPr lang="en-US" sz="1400">
                  <a:latin typeface="Times New Roman" pitchFamily="18" charset="0"/>
                </a:rPr>
                <a:t>Basis vectors</a:t>
              </a:r>
            </a:p>
          </p:txBody>
        </p:sp>
      </p:grpSp>
      <p:grpSp>
        <p:nvGrpSpPr>
          <p:cNvPr id="91347" name="Group 211"/>
          <p:cNvGrpSpPr>
            <a:grpSpLocks/>
          </p:cNvGrpSpPr>
          <p:nvPr/>
        </p:nvGrpSpPr>
        <p:grpSpPr bwMode="auto">
          <a:xfrm>
            <a:off x="5410200" y="1143000"/>
            <a:ext cx="3571875" cy="4953000"/>
            <a:chOff x="3366" y="720"/>
            <a:chExt cx="2250" cy="3120"/>
          </a:xfrm>
        </p:grpSpPr>
        <p:grpSp>
          <p:nvGrpSpPr>
            <p:cNvPr id="91348" name="Group 212"/>
            <p:cNvGrpSpPr>
              <a:grpSpLocks/>
            </p:cNvGrpSpPr>
            <p:nvPr/>
          </p:nvGrpSpPr>
          <p:grpSpPr bwMode="auto">
            <a:xfrm>
              <a:off x="3366" y="720"/>
              <a:ext cx="2250" cy="3047"/>
              <a:chOff x="3337" y="841"/>
              <a:chExt cx="2250" cy="3047"/>
            </a:xfrm>
          </p:grpSpPr>
          <p:grpSp>
            <p:nvGrpSpPr>
              <p:cNvPr id="91349" name="Group 213"/>
              <p:cNvGrpSpPr>
                <a:grpSpLocks/>
              </p:cNvGrpSpPr>
              <p:nvPr/>
            </p:nvGrpSpPr>
            <p:grpSpPr bwMode="auto">
              <a:xfrm>
                <a:off x="3337" y="841"/>
                <a:ext cx="2250" cy="3047"/>
                <a:chOff x="3337" y="1273"/>
                <a:chExt cx="2250" cy="3047"/>
              </a:xfrm>
            </p:grpSpPr>
            <p:grpSp>
              <p:nvGrpSpPr>
                <p:cNvPr id="91350" name="Group 214"/>
                <p:cNvGrpSpPr>
                  <a:grpSpLocks/>
                </p:cNvGrpSpPr>
                <p:nvPr/>
              </p:nvGrpSpPr>
              <p:grpSpPr bwMode="auto">
                <a:xfrm>
                  <a:off x="3337" y="1282"/>
                  <a:ext cx="1171" cy="833"/>
                  <a:chOff x="3337" y="1282"/>
                  <a:chExt cx="1171" cy="833"/>
                </a:xfrm>
              </p:grpSpPr>
              <p:grpSp>
                <p:nvGrpSpPr>
                  <p:cNvPr id="91351" name="Group 215"/>
                  <p:cNvGrpSpPr>
                    <a:grpSpLocks/>
                  </p:cNvGrpSpPr>
                  <p:nvPr/>
                </p:nvGrpSpPr>
                <p:grpSpPr bwMode="auto">
                  <a:xfrm>
                    <a:off x="3488" y="1282"/>
                    <a:ext cx="1020" cy="833"/>
                    <a:chOff x="3488" y="1282"/>
                    <a:chExt cx="1020" cy="833"/>
                  </a:xfrm>
                </p:grpSpPr>
                <p:grpSp>
                  <p:nvGrpSpPr>
                    <p:cNvPr id="91352" name="Group 216"/>
                    <p:cNvGrpSpPr>
                      <a:grpSpLocks/>
                    </p:cNvGrpSpPr>
                    <p:nvPr/>
                  </p:nvGrpSpPr>
                  <p:grpSpPr bwMode="auto">
                    <a:xfrm>
                      <a:off x="3653" y="1282"/>
                      <a:ext cx="855" cy="698"/>
                      <a:chOff x="3653" y="1282"/>
                      <a:chExt cx="855" cy="698"/>
                    </a:xfrm>
                  </p:grpSpPr>
                  <p:grpSp>
                    <p:nvGrpSpPr>
                      <p:cNvPr id="91353" name="Group 217"/>
                      <p:cNvGrpSpPr>
                        <a:grpSpLocks/>
                      </p:cNvGrpSpPr>
                      <p:nvPr/>
                    </p:nvGrpSpPr>
                    <p:grpSpPr bwMode="auto">
                      <a:xfrm>
                        <a:off x="3653" y="1282"/>
                        <a:ext cx="855" cy="698"/>
                        <a:chOff x="3653" y="1282"/>
                        <a:chExt cx="855" cy="698"/>
                      </a:xfrm>
                    </p:grpSpPr>
                    <p:sp>
                      <p:nvSpPr>
                        <p:cNvPr id="91354" name="Rectangle 218"/>
                        <p:cNvSpPr>
                          <a:spLocks noChangeArrowheads="1"/>
                        </p:cNvSpPr>
                        <p:nvPr/>
                      </p:nvSpPr>
                      <p:spPr bwMode="auto">
                        <a:xfrm>
                          <a:off x="3653" y="1282"/>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355" name="Group 219"/>
                        <p:cNvGrpSpPr>
                          <a:grpSpLocks/>
                        </p:cNvGrpSpPr>
                        <p:nvPr/>
                      </p:nvGrpSpPr>
                      <p:grpSpPr bwMode="auto">
                        <a:xfrm>
                          <a:off x="3653" y="1402"/>
                          <a:ext cx="855" cy="519"/>
                          <a:chOff x="3653" y="1402"/>
                          <a:chExt cx="855" cy="519"/>
                        </a:xfrm>
                      </p:grpSpPr>
                      <p:sp>
                        <p:nvSpPr>
                          <p:cNvPr id="91356" name="Rectangle 220"/>
                          <p:cNvSpPr>
                            <a:spLocks noChangeArrowheads="1"/>
                          </p:cNvSpPr>
                          <p:nvPr/>
                        </p:nvSpPr>
                        <p:spPr bwMode="auto">
                          <a:xfrm>
                            <a:off x="3653" y="1792"/>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357" name="Rectangle 221"/>
                          <p:cNvSpPr>
                            <a:spLocks noChangeArrowheads="1"/>
                          </p:cNvSpPr>
                          <p:nvPr/>
                        </p:nvSpPr>
                        <p:spPr bwMode="auto">
                          <a:xfrm>
                            <a:off x="3653" y="1402"/>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358" name="Group 222"/>
                      <p:cNvGrpSpPr>
                        <a:grpSpLocks/>
                      </p:cNvGrpSpPr>
                      <p:nvPr/>
                    </p:nvGrpSpPr>
                    <p:grpSpPr bwMode="auto">
                      <a:xfrm>
                        <a:off x="3680" y="1541"/>
                        <a:ext cx="801" cy="115"/>
                        <a:chOff x="3680" y="1541"/>
                        <a:chExt cx="801" cy="115"/>
                      </a:xfrm>
                    </p:grpSpPr>
                    <p:sp>
                      <p:nvSpPr>
                        <p:cNvPr id="91359" name="Rectangle 223"/>
                        <p:cNvSpPr>
                          <a:spLocks noChangeArrowheads="1"/>
                        </p:cNvSpPr>
                        <p:nvPr/>
                      </p:nvSpPr>
                      <p:spPr bwMode="auto">
                        <a:xfrm>
                          <a:off x="3680"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0" name="Rectangle 224"/>
                        <p:cNvSpPr>
                          <a:spLocks noChangeArrowheads="1"/>
                        </p:cNvSpPr>
                        <p:nvPr/>
                      </p:nvSpPr>
                      <p:spPr bwMode="auto">
                        <a:xfrm>
                          <a:off x="3784"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1" name="Rectangle 225"/>
                        <p:cNvSpPr>
                          <a:spLocks noChangeArrowheads="1"/>
                        </p:cNvSpPr>
                        <p:nvPr/>
                      </p:nvSpPr>
                      <p:spPr bwMode="auto">
                        <a:xfrm>
                          <a:off x="3887"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2" name="Rectangle 226"/>
                        <p:cNvSpPr>
                          <a:spLocks noChangeArrowheads="1"/>
                        </p:cNvSpPr>
                        <p:nvPr/>
                      </p:nvSpPr>
                      <p:spPr bwMode="auto">
                        <a:xfrm>
                          <a:off x="3991"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3" name="Rectangle 227"/>
                        <p:cNvSpPr>
                          <a:spLocks noChangeArrowheads="1"/>
                        </p:cNvSpPr>
                        <p:nvPr/>
                      </p:nvSpPr>
                      <p:spPr bwMode="auto">
                        <a:xfrm>
                          <a:off x="4094"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4" name="Rectangle 228"/>
                        <p:cNvSpPr>
                          <a:spLocks noChangeArrowheads="1"/>
                        </p:cNvSpPr>
                        <p:nvPr/>
                      </p:nvSpPr>
                      <p:spPr bwMode="auto">
                        <a:xfrm>
                          <a:off x="4198"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5" name="Rectangle 229"/>
                        <p:cNvSpPr>
                          <a:spLocks noChangeArrowheads="1"/>
                        </p:cNvSpPr>
                        <p:nvPr/>
                      </p:nvSpPr>
                      <p:spPr bwMode="auto">
                        <a:xfrm>
                          <a:off x="4302"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66" name="Rectangle 230"/>
                        <p:cNvSpPr>
                          <a:spLocks noChangeArrowheads="1"/>
                        </p:cNvSpPr>
                        <p:nvPr/>
                      </p:nvSpPr>
                      <p:spPr bwMode="auto">
                        <a:xfrm>
                          <a:off x="4406" y="1541"/>
                          <a:ext cx="75" cy="11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367" name="Text Box 231"/>
                    <p:cNvSpPr txBox="1">
                      <a:spLocks noChangeArrowheads="1"/>
                    </p:cNvSpPr>
                    <p:nvPr/>
                  </p:nvSpPr>
                  <p:spPr bwMode="auto">
                    <a:xfrm>
                      <a:off x="3488" y="1332"/>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368" name="Text Box 232"/>
                    <p:cNvSpPr txBox="1">
                      <a:spLocks noChangeArrowheads="1"/>
                    </p:cNvSpPr>
                    <p:nvPr/>
                  </p:nvSpPr>
                  <p:spPr bwMode="auto">
                    <a:xfrm>
                      <a:off x="3708" y="1981"/>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369" name="Text Box 233"/>
                  <p:cNvSpPr txBox="1">
                    <a:spLocks noChangeArrowheads="1"/>
                  </p:cNvSpPr>
                  <p:nvPr/>
                </p:nvSpPr>
                <p:spPr bwMode="auto">
                  <a:xfrm rot="-5400000">
                    <a:off x="3352" y="1386"/>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370" name="Line 234"/>
                  <p:cNvSpPr>
                    <a:spLocks noChangeShapeType="1"/>
                  </p:cNvSpPr>
                  <p:nvPr/>
                </p:nvSpPr>
                <p:spPr bwMode="auto">
                  <a:xfrm>
                    <a:off x="3665" y="1662"/>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371" name="Text Box 235"/>
                  <p:cNvSpPr txBox="1">
                    <a:spLocks noChangeArrowheads="1"/>
                  </p:cNvSpPr>
                  <p:nvPr/>
                </p:nvSpPr>
                <p:spPr bwMode="auto">
                  <a:xfrm>
                    <a:off x="3404" y="1282"/>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372" name="Group 236"/>
                <p:cNvGrpSpPr>
                  <a:grpSpLocks/>
                </p:cNvGrpSpPr>
                <p:nvPr/>
              </p:nvGrpSpPr>
              <p:grpSpPr bwMode="auto">
                <a:xfrm>
                  <a:off x="3405" y="3469"/>
                  <a:ext cx="1104" cy="842"/>
                  <a:chOff x="3405" y="3469"/>
                  <a:chExt cx="1104" cy="842"/>
                </a:xfrm>
              </p:grpSpPr>
              <p:grpSp>
                <p:nvGrpSpPr>
                  <p:cNvPr id="91373" name="Group 237"/>
                  <p:cNvGrpSpPr>
                    <a:grpSpLocks/>
                  </p:cNvGrpSpPr>
                  <p:nvPr/>
                </p:nvGrpSpPr>
                <p:grpSpPr bwMode="auto">
                  <a:xfrm>
                    <a:off x="3405" y="3478"/>
                    <a:ext cx="1104" cy="833"/>
                    <a:chOff x="3405" y="3478"/>
                    <a:chExt cx="1104" cy="833"/>
                  </a:xfrm>
                </p:grpSpPr>
                <p:grpSp>
                  <p:nvGrpSpPr>
                    <p:cNvPr id="91374" name="Group 238"/>
                    <p:cNvGrpSpPr>
                      <a:grpSpLocks/>
                    </p:cNvGrpSpPr>
                    <p:nvPr/>
                  </p:nvGrpSpPr>
                  <p:grpSpPr bwMode="auto">
                    <a:xfrm>
                      <a:off x="3405" y="3478"/>
                      <a:ext cx="1104" cy="833"/>
                      <a:chOff x="3405" y="3478"/>
                      <a:chExt cx="1104" cy="833"/>
                    </a:xfrm>
                  </p:grpSpPr>
                  <p:grpSp>
                    <p:nvGrpSpPr>
                      <p:cNvPr id="91375" name="Group 239"/>
                      <p:cNvGrpSpPr>
                        <a:grpSpLocks/>
                      </p:cNvGrpSpPr>
                      <p:nvPr/>
                    </p:nvGrpSpPr>
                    <p:grpSpPr bwMode="auto">
                      <a:xfrm>
                        <a:off x="3489" y="3478"/>
                        <a:ext cx="1020" cy="833"/>
                        <a:chOff x="3489" y="3478"/>
                        <a:chExt cx="1020" cy="833"/>
                      </a:xfrm>
                    </p:grpSpPr>
                    <p:grpSp>
                      <p:nvGrpSpPr>
                        <p:cNvPr id="91376" name="Group 240"/>
                        <p:cNvGrpSpPr>
                          <a:grpSpLocks/>
                        </p:cNvGrpSpPr>
                        <p:nvPr/>
                      </p:nvGrpSpPr>
                      <p:grpSpPr bwMode="auto">
                        <a:xfrm>
                          <a:off x="3654" y="3478"/>
                          <a:ext cx="855" cy="698"/>
                          <a:chOff x="3654" y="3478"/>
                          <a:chExt cx="855" cy="698"/>
                        </a:xfrm>
                      </p:grpSpPr>
                      <p:grpSp>
                        <p:nvGrpSpPr>
                          <p:cNvPr id="91377" name="Group 241"/>
                          <p:cNvGrpSpPr>
                            <a:grpSpLocks/>
                          </p:cNvGrpSpPr>
                          <p:nvPr/>
                        </p:nvGrpSpPr>
                        <p:grpSpPr bwMode="auto">
                          <a:xfrm>
                            <a:off x="3654" y="3478"/>
                            <a:ext cx="855" cy="698"/>
                            <a:chOff x="3654" y="3478"/>
                            <a:chExt cx="855" cy="698"/>
                          </a:xfrm>
                        </p:grpSpPr>
                        <p:sp>
                          <p:nvSpPr>
                            <p:cNvPr id="91378" name="Rectangle 242"/>
                            <p:cNvSpPr>
                              <a:spLocks noChangeArrowheads="1"/>
                            </p:cNvSpPr>
                            <p:nvPr/>
                          </p:nvSpPr>
                          <p:spPr bwMode="auto">
                            <a:xfrm>
                              <a:off x="3654" y="3478"/>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379" name="Group 243"/>
                            <p:cNvGrpSpPr>
                              <a:grpSpLocks/>
                            </p:cNvGrpSpPr>
                            <p:nvPr/>
                          </p:nvGrpSpPr>
                          <p:grpSpPr bwMode="auto">
                            <a:xfrm>
                              <a:off x="3654" y="3598"/>
                              <a:ext cx="855" cy="519"/>
                              <a:chOff x="2332" y="2008"/>
                              <a:chExt cx="1412" cy="998"/>
                            </a:xfrm>
                          </p:grpSpPr>
                          <p:sp>
                            <p:nvSpPr>
                              <p:cNvPr id="91380" name="Rectangle 244"/>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381" name="Rectangle 245"/>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382" name="Group 246"/>
                          <p:cNvGrpSpPr>
                            <a:grpSpLocks/>
                          </p:cNvGrpSpPr>
                          <p:nvPr/>
                        </p:nvGrpSpPr>
                        <p:grpSpPr bwMode="auto">
                          <a:xfrm>
                            <a:off x="3680" y="3628"/>
                            <a:ext cx="801" cy="282"/>
                            <a:chOff x="3680" y="3628"/>
                            <a:chExt cx="801" cy="282"/>
                          </a:xfrm>
                        </p:grpSpPr>
                        <p:sp>
                          <p:nvSpPr>
                            <p:cNvPr id="91383" name="Rectangle 247"/>
                            <p:cNvSpPr>
                              <a:spLocks noChangeArrowheads="1"/>
                            </p:cNvSpPr>
                            <p:nvPr/>
                          </p:nvSpPr>
                          <p:spPr bwMode="auto">
                            <a:xfrm>
                              <a:off x="3680" y="3677"/>
                              <a:ext cx="75" cy="1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4" name="Rectangle 248"/>
                            <p:cNvSpPr>
                              <a:spLocks noChangeArrowheads="1"/>
                            </p:cNvSpPr>
                            <p:nvPr/>
                          </p:nvSpPr>
                          <p:spPr bwMode="auto">
                            <a:xfrm>
                              <a:off x="3784" y="3804"/>
                              <a:ext cx="75" cy="4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5" name="Rectangle 249"/>
                            <p:cNvSpPr>
                              <a:spLocks noChangeArrowheads="1"/>
                            </p:cNvSpPr>
                            <p:nvPr/>
                          </p:nvSpPr>
                          <p:spPr bwMode="auto">
                            <a:xfrm flipV="1">
                              <a:off x="3887" y="3852"/>
                              <a:ext cx="75" cy="5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6" name="Rectangle 250"/>
                            <p:cNvSpPr>
                              <a:spLocks noChangeArrowheads="1"/>
                            </p:cNvSpPr>
                            <p:nvPr/>
                          </p:nvSpPr>
                          <p:spPr bwMode="auto">
                            <a:xfrm flipV="1">
                              <a:off x="3991" y="3852"/>
                              <a:ext cx="75" cy="4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7" name="Rectangle 251"/>
                            <p:cNvSpPr>
                              <a:spLocks noChangeArrowheads="1"/>
                            </p:cNvSpPr>
                            <p:nvPr/>
                          </p:nvSpPr>
                          <p:spPr bwMode="auto">
                            <a:xfrm>
                              <a:off x="4094" y="3752"/>
                              <a:ext cx="75" cy="10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8" name="Rectangle 252"/>
                            <p:cNvSpPr>
                              <a:spLocks noChangeArrowheads="1"/>
                            </p:cNvSpPr>
                            <p:nvPr/>
                          </p:nvSpPr>
                          <p:spPr bwMode="auto">
                            <a:xfrm>
                              <a:off x="4198" y="3670"/>
                              <a:ext cx="75" cy="18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89" name="Rectangle 253"/>
                            <p:cNvSpPr>
                              <a:spLocks noChangeArrowheads="1"/>
                            </p:cNvSpPr>
                            <p:nvPr/>
                          </p:nvSpPr>
                          <p:spPr bwMode="auto">
                            <a:xfrm>
                              <a:off x="4302" y="3628"/>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390" name="Rectangle 254"/>
                            <p:cNvSpPr>
                              <a:spLocks noChangeArrowheads="1"/>
                            </p:cNvSpPr>
                            <p:nvPr/>
                          </p:nvSpPr>
                          <p:spPr bwMode="auto">
                            <a:xfrm>
                              <a:off x="4406" y="3670"/>
                              <a:ext cx="75" cy="18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391" name="Text Box 255"/>
                        <p:cNvSpPr txBox="1">
                          <a:spLocks noChangeArrowheads="1"/>
                        </p:cNvSpPr>
                        <p:nvPr/>
                      </p:nvSpPr>
                      <p:spPr bwMode="auto">
                        <a:xfrm>
                          <a:off x="3489" y="3528"/>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392" name="Text Box 256"/>
                        <p:cNvSpPr txBox="1">
                          <a:spLocks noChangeArrowheads="1"/>
                        </p:cNvSpPr>
                        <p:nvPr/>
                      </p:nvSpPr>
                      <p:spPr bwMode="auto">
                        <a:xfrm>
                          <a:off x="3709" y="4177"/>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393" name="Text Box 257"/>
                      <p:cNvSpPr txBox="1">
                        <a:spLocks noChangeArrowheads="1"/>
                      </p:cNvSpPr>
                      <p:nvPr/>
                    </p:nvSpPr>
                    <p:spPr bwMode="auto">
                      <a:xfrm>
                        <a:off x="3405" y="3752"/>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394" name="Line 258"/>
                    <p:cNvSpPr>
                      <a:spLocks noChangeShapeType="1"/>
                    </p:cNvSpPr>
                    <p:nvPr/>
                  </p:nvSpPr>
                  <p:spPr bwMode="auto">
                    <a:xfrm>
                      <a:off x="3666" y="3858"/>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395" name="Text Box 259"/>
                  <p:cNvSpPr txBox="1">
                    <a:spLocks noChangeArrowheads="1"/>
                  </p:cNvSpPr>
                  <p:nvPr/>
                </p:nvSpPr>
                <p:spPr bwMode="auto">
                  <a:xfrm>
                    <a:off x="3406" y="3469"/>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396" name="Group 260"/>
                <p:cNvGrpSpPr>
                  <a:grpSpLocks/>
                </p:cNvGrpSpPr>
                <p:nvPr/>
              </p:nvGrpSpPr>
              <p:grpSpPr bwMode="auto">
                <a:xfrm>
                  <a:off x="3337" y="2017"/>
                  <a:ext cx="1171" cy="833"/>
                  <a:chOff x="3337" y="2017"/>
                  <a:chExt cx="1171" cy="833"/>
                </a:xfrm>
              </p:grpSpPr>
              <p:grpSp>
                <p:nvGrpSpPr>
                  <p:cNvPr id="91397" name="Group 261"/>
                  <p:cNvGrpSpPr>
                    <a:grpSpLocks/>
                  </p:cNvGrpSpPr>
                  <p:nvPr/>
                </p:nvGrpSpPr>
                <p:grpSpPr bwMode="auto">
                  <a:xfrm>
                    <a:off x="3488" y="2017"/>
                    <a:ext cx="1020" cy="833"/>
                    <a:chOff x="3488" y="2017"/>
                    <a:chExt cx="1020" cy="833"/>
                  </a:xfrm>
                </p:grpSpPr>
                <p:grpSp>
                  <p:nvGrpSpPr>
                    <p:cNvPr id="91398" name="Group 262"/>
                    <p:cNvGrpSpPr>
                      <a:grpSpLocks/>
                    </p:cNvGrpSpPr>
                    <p:nvPr/>
                  </p:nvGrpSpPr>
                  <p:grpSpPr bwMode="auto">
                    <a:xfrm>
                      <a:off x="3653" y="2017"/>
                      <a:ext cx="855" cy="698"/>
                      <a:chOff x="3653" y="2017"/>
                      <a:chExt cx="855" cy="698"/>
                    </a:xfrm>
                  </p:grpSpPr>
                  <p:grpSp>
                    <p:nvGrpSpPr>
                      <p:cNvPr id="91399" name="Group 263"/>
                      <p:cNvGrpSpPr>
                        <a:grpSpLocks/>
                      </p:cNvGrpSpPr>
                      <p:nvPr/>
                    </p:nvGrpSpPr>
                    <p:grpSpPr bwMode="auto">
                      <a:xfrm>
                        <a:off x="3653" y="2017"/>
                        <a:ext cx="855" cy="698"/>
                        <a:chOff x="3653" y="2017"/>
                        <a:chExt cx="855" cy="698"/>
                      </a:xfrm>
                    </p:grpSpPr>
                    <p:sp>
                      <p:nvSpPr>
                        <p:cNvPr id="91400" name="Rectangle 264"/>
                        <p:cNvSpPr>
                          <a:spLocks noChangeArrowheads="1"/>
                        </p:cNvSpPr>
                        <p:nvPr/>
                      </p:nvSpPr>
                      <p:spPr bwMode="auto">
                        <a:xfrm>
                          <a:off x="3653" y="2017"/>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401" name="Group 265"/>
                        <p:cNvGrpSpPr>
                          <a:grpSpLocks/>
                        </p:cNvGrpSpPr>
                        <p:nvPr/>
                      </p:nvGrpSpPr>
                      <p:grpSpPr bwMode="auto">
                        <a:xfrm>
                          <a:off x="3653" y="2137"/>
                          <a:ext cx="855" cy="519"/>
                          <a:chOff x="3653" y="2137"/>
                          <a:chExt cx="855" cy="519"/>
                        </a:xfrm>
                      </p:grpSpPr>
                      <p:sp>
                        <p:nvSpPr>
                          <p:cNvPr id="91402" name="Rectangle 266"/>
                          <p:cNvSpPr>
                            <a:spLocks noChangeArrowheads="1"/>
                          </p:cNvSpPr>
                          <p:nvPr/>
                        </p:nvSpPr>
                        <p:spPr bwMode="auto">
                          <a:xfrm>
                            <a:off x="3653" y="2527"/>
                            <a:ext cx="855" cy="12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403" name="Rectangle 267"/>
                          <p:cNvSpPr>
                            <a:spLocks noChangeArrowheads="1"/>
                          </p:cNvSpPr>
                          <p:nvPr/>
                        </p:nvSpPr>
                        <p:spPr bwMode="auto">
                          <a:xfrm>
                            <a:off x="3653" y="2137"/>
                            <a:ext cx="855" cy="13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404" name="Group 268"/>
                      <p:cNvGrpSpPr>
                        <a:grpSpLocks/>
                      </p:cNvGrpSpPr>
                      <p:nvPr/>
                    </p:nvGrpSpPr>
                    <p:grpSpPr bwMode="auto">
                      <a:xfrm>
                        <a:off x="3679" y="2184"/>
                        <a:ext cx="801" cy="213"/>
                        <a:chOff x="3679" y="2184"/>
                        <a:chExt cx="801" cy="213"/>
                      </a:xfrm>
                    </p:grpSpPr>
                    <p:sp>
                      <p:nvSpPr>
                        <p:cNvPr id="91405" name="Rectangle 269"/>
                        <p:cNvSpPr>
                          <a:spLocks noChangeArrowheads="1"/>
                        </p:cNvSpPr>
                        <p:nvPr/>
                      </p:nvSpPr>
                      <p:spPr bwMode="auto">
                        <a:xfrm>
                          <a:off x="3679" y="2351"/>
                          <a:ext cx="75" cy="4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06" name="Rectangle 270"/>
                        <p:cNvSpPr>
                          <a:spLocks noChangeArrowheads="1"/>
                        </p:cNvSpPr>
                        <p:nvPr/>
                      </p:nvSpPr>
                      <p:spPr bwMode="auto">
                        <a:xfrm>
                          <a:off x="3783" y="2332"/>
                          <a:ext cx="75" cy="5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07" name="Rectangle 271"/>
                        <p:cNvSpPr>
                          <a:spLocks noChangeArrowheads="1"/>
                        </p:cNvSpPr>
                        <p:nvPr/>
                      </p:nvSpPr>
                      <p:spPr bwMode="auto">
                        <a:xfrm>
                          <a:off x="3886" y="2307"/>
                          <a:ext cx="75" cy="8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08" name="Rectangle 272"/>
                        <p:cNvSpPr>
                          <a:spLocks noChangeArrowheads="1"/>
                        </p:cNvSpPr>
                        <p:nvPr/>
                      </p:nvSpPr>
                      <p:spPr bwMode="auto">
                        <a:xfrm>
                          <a:off x="3990" y="2290"/>
                          <a:ext cx="75" cy="10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09" name="Rectangle 273"/>
                        <p:cNvSpPr>
                          <a:spLocks noChangeArrowheads="1"/>
                        </p:cNvSpPr>
                        <p:nvPr/>
                      </p:nvSpPr>
                      <p:spPr bwMode="auto">
                        <a:xfrm>
                          <a:off x="4093" y="2280"/>
                          <a:ext cx="75" cy="111"/>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10" name="Rectangle 274"/>
                        <p:cNvSpPr>
                          <a:spLocks noChangeArrowheads="1"/>
                        </p:cNvSpPr>
                        <p:nvPr/>
                      </p:nvSpPr>
                      <p:spPr bwMode="auto">
                        <a:xfrm>
                          <a:off x="4197" y="2237"/>
                          <a:ext cx="75" cy="1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11" name="Rectangle 275"/>
                        <p:cNvSpPr>
                          <a:spLocks noChangeArrowheads="1"/>
                        </p:cNvSpPr>
                        <p:nvPr/>
                      </p:nvSpPr>
                      <p:spPr bwMode="auto">
                        <a:xfrm>
                          <a:off x="4301" y="2207"/>
                          <a:ext cx="75" cy="18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12" name="Rectangle 276"/>
                        <p:cNvSpPr>
                          <a:spLocks noChangeArrowheads="1"/>
                        </p:cNvSpPr>
                        <p:nvPr/>
                      </p:nvSpPr>
                      <p:spPr bwMode="auto">
                        <a:xfrm>
                          <a:off x="4405" y="2184"/>
                          <a:ext cx="75" cy="20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413" name="Text Box 277"/>
                    <p:cNvSpPr txBox="1">
                      <a:spLocks noChangeArrowheads="1"/>
                    </p:cNvSpPr>
                    <p:nvPr/>
                  </p:nvSpPr>
                  <p:spPr bwMode="auto">
                    <a:xfrm>
                      <a:off x="3488" y="2067"/>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414" name="Text Box 278"/>
                    <p:cNvSpPr txBox="1">
                      <a:spLocks noChangeArrowheads="1"/>
                    </p:cNvSpPr>
                    <p:nvPr/>
                  </p:nvSpPr>
                  <p:spPr bwMode="auto">
                    <a:xfrm>
                      <a:off x="3708" y="2716"/>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415" name="Text Box 279"/>
                  <p:cNvSpPr txBox="1">
                    <a:spLocks noChangeArrowheads="1"/>
                  </p:cNvSpPr>
                  <p:nvPr/>
                </p:nvSpPr>
                <p:spPr bwMode="auto">
                  <a:xfrm rot="-5400000">
                    <a:off x="3352" y="2121"/>
                    <a:ext cx="144" cy="173"/>
                  </a:xfrm>
                  <a:prstGeom prst="rect">
                    <a:avLst/>
                  </a:prstGeom>
                  <a:noFill/>
                  <a:ln w="12700" cap="sq">
                    <a:noFill/>
                    <a:miter lim="800000"/>
                    <a:headEnd type="none" w="sm" len="sm"/>
                    <a:tailEnd type="none" w="sm" len="sm"/>
                  </a:ln>
                  <a:effectLst/>
                </p:spPr>
                <p:txBody>
                  <a:bodyPr vert="eaVert" lIns="45720" rIns="0">
                    <a:spAutoFit/>
                  </a:bodyPr>
                  <a:lstStyle/>
                  <a:p>
                    <a:pPr>
                      <a:spcBef>
                        <a:spcPct val="50000"/>
                      </a:spcBef>
                    </a:pPr>
                    <a:endParaRPr lang="fr-FR" sz="1200">
                      <a:latin typeface="Times New Roman" pitchFamily="18" charset="0"/>
                    </a:endParaRPr>
                  </a:p>
                </p:txBody>
              </p:sp>
              <p:sp>
                <p:nvSpPr>
                  <p:cNvPr id="91416" name="Line 280"/>
                  <p:cNvSpPr>
                    <a:spLocks noChangeShapeType="1"/>
                  </p:cNvSpPr>
                  <p:nvPr/>
                </p:nvSpPr>
                <p:spPr bwMode="auto">
                  <a:xfrm>
                    <a:off x="3665" y="2397"/>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sp>
                <p:nvSpPr>
                  <p:cNvPr id="91417" name="Text Box 281"/>
                  <p:cNvSpPr txBox="1">
                    <a:spLocks noChangeArrowheads="1"/>
                  </p:cNvSpPr>
                  <p:nvPr/>
                </p:nvSpPr>
                <p:spPr bwMode="auto">
                  <a:xfrm>
                    <a:off x="3404" y="2017"/>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418" name="Group 282"/>
                <p:cNvGrpSpPr>
                  <a:grpSpLocks/>
                </p:cNvGrpSpPr>
                <p:nvPr/>
              </p:nvGrpSpPr>
              <p:grpSpPr bwMode="auto">
                <a:xfrm>
                  <a:off x="3404" y="2743"/>
                  <a:ext cx="1104" cy="842"/>
                  <a:chOff x="3404" y="2743"/>
                  <a:chExt cx="1104" cy="842"/>
                </a:xfrm>
              </p:grpSpPr>
              <p:grpSp>
                <p:nvGrpSpPr>
                  <p:cNvPr id="91419" name="Group 283"/>
                  <p:cNvGrpSpPr>
                    <a:grpSpLocks/>
                  </p:cNvGrpSpPr>
                  <p:nvPr/>
                </p:nvGrpSpPr>
                <p:grpSpPr bwMode="auto">
                  <a:xfrm>
                    <a:off x="3404" y="2752"/>
                    <a:ext cx="1104" cy="833"/>
                    <a:chOff x="3404" y="2752"/>
                    <a:chExt cx="1104" cy="833"/>
                  </a:xfrm>
                </p:grpSpPr>
                <p:grpSp>
                  <p:nvGrpSpPr>
                    <p:cNvPr id="91420" name="Group 284"/>
                    <p:cNvGrpSpPr>
                      <a:grpSpLocks/>
                    </p:cNvGrpSpPr>
                    <p:nvPr/>
                  </p:nvGrpSpPr>
                  <p:grpSpPr bwMode="auto">
                    <a:xfrm>
                      <a:off x="3404" y="2752"/>
                      <a:ext cx="1104" cy="833"/>
                      <a:chOff x="3404" y="2752"/>
                      <a:chExt cx="1104" cy="833"/>
                    </a:xfrm>
                  </p:grpSpPr>
                  <p:grpSp>
                    <p:nvGrpSpPr>
                      <p:cNvPr id="91421" name="Group 285"/>
                      <p:cNvGrpSpPr>
                        <a:grpSpLocks/>
                      </p:cNvGrpSpPr>
                      <p:nvPr/>
                    </p:nvGrpSpPr>
                    <p:grpSpPr bwMode="auto">
                      <a:xfrm>
                        <a:off x="3488" y="2752"/>
                        <a:ext cx="1020" cy="833"/>
                        <a:chOff x="3488" y="2752"/>
                        <a:chExt cx="1020" cy="833"/>
                      </a:xfrm>
                    </p:grpSpPr>
                    <p:grpSp>
                      <p:nvGrpSpPr>
                        <p:cNvPr id="91422" name="Group 286"/>
                        <p:cNvGrpSpPr>
                          <a:grpSpLocks/>
                        </p:cNvGrpSpPr>
                        <p:nvPr/>
                      </p:nvGrpSpPr>
                      <p:grpSpPr bwMode="auto">
                        <a:xfrm>
                          <a:off x="3653" y="2752"/>
                          <a:ext cx="855" cy="698"/>
                          <a:chOff x="3653" y="2752"/>
                          <a:chExt cx="855" cy="698"/>
                        </a:xfrm>
                      </p:grpSpPr>
                      <p:grpSp>
                        <p:nvGrpSpPr>
                          <p:cNvPr id="91423" name="Group 287"/>
                          <p:cNvGrpSpPr>
                            <a:grpSpLocks/>
                          </p:cNvGrpSpPr>
                          <p:nvPr/>
                        </p:nvGrpSpPr>
                        <p:grpSpPr bwMode="auto">
                          <a:xfrm>
                            <a:off x="3653" y="2752"/>
                            <a:ext cx="855" cy="698"/>
                            <a:chOff x="3653" y="2752"/>
                            <a:chExt cx="855" cy="698"/>
                          </a:xfrm>
                        </p:grpSpPr>
                        <p:sp>
                          <p:nvSpPr>
                            <p:cNvPr id="91424" name="Rectangle 288"/>
                            <p:cNvSpPr>
                              <a:spLocks noChangeArrowheads="1"/>
                            </p:cNvSpPr>
                            <p:nvPr/>
                          </p:nvSpPr>
                          <p:spPr bwMode="auto">
                            <a:xfrm>
                              <a:off x="3653" y="2752"/>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425" name="Group 289"/>
                            <p:cNvGrpSpPr>
                              <a:grpSpLocks/>
                            </p:cNvGrpSpPr>
                            <p:nvPr/>
                          </p:nvGrpSpPr>
                          <p:grpSpPr bwMode="auto">
                            <a:xfrm>
                              <a:off x="3653" y="2872"/>
                              <a:ext cx="855" cy="519"/>
                              <a:chOff x="2332" y="2008"/>
                              <a:chExt cx="1412" cy="998"/>
                            </a:xfrm>
                          </p:grpSpPr>
                          <p:sp>
                            <p:nvSpPr>
                              <p:cNvPr id="91426" name="Rectangle 290"/>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427" name="Rectangle 291"/>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428" name="Group 292"/>
                          <p:cNvGrpSpPr>
                            <a:grpSpLocks/>
                          </p:cNvGrpSpPr>
                          <p:nvPr/>
                        </p:nvGrpSpPr>
                        <p:grpSpPr bwMode="auto">
                          <a:xfrm>
                            <a:off x="3679" y="2823"/>
                            <a:ext cx="801" cy="303"/>
                            <a:chOff x="3679" y="2823"/>
                            <a:chExt cx="801" cy="303"/>
                          </a:xfrm>
                        </p:grpSpPr>
                        <p:sp>
                          <p:nvSpPr>
                            <p:cNvPr id="91429" name="Rectangle 293"/>
                            <p:cNvSpPr>
                              <a:spLocks noChangeArrowheads="1"/>
                            </p:cNvSpPr>
                            <p:nvPr/>
                          </p:nvSpPr>
                          <p:spPr bwMode="auto">
                            <a:xfrm>
                              <a:off x="3679" y="3026"/>
                              <a:ext cx="75" cy="10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0" name="Rectangle 294"/>
                            <p:cNvSpPr>
                              <a:spLocks noChangeArrowheads="1"/>
                            </p:cNvSpPr>
                            <p:nvPr/>
                          </p:nvSpPr>
                          <p:spPr bwMode="auto">
                            <a:xfrm>
                              <a:off x="3783" y="3046"/>
                              <a:ext cx="75" cy="8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1" name="Rectangle 295"/>
                            <p:cNvSpPr>
                              <a:spLocks noChangeArrowheads="1"/>
                            </p:cNvSpPr>
                            <p:nvPr/>
                          </p:nvSpPr>
                          <p:spPr bwMode="auto">
                            <a:xfrm>
                              <a:off x="3886" y="3076"/>
                              <a:ext cx="75" cy="5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2" name="Rectangle 296"/>
                            <p:cNvSpPr>
                              <a:spLocks noChangeArrowheads="1"/>
                            </p:cNvSpPr>
                            <p:nvPr/>
                          </p:nvSpPr>
                          <p:spPr bwMode="auto">
                            <a:xfrm>
                              <a:off x="3990" y="3076"/>
                              <a:ext cx="75" cy="5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3" name="Rectangle 297"/>
                            <p:cNvSpPr>
                              <a:spLocks noChangeArrowheads="1"/>
                            </p:cNvSpPr>
                            <p:nvPr/>
                          </p:nvSpPr>
                          <p:spPr bwMode="auto">
                            <a:xfrm>
                              <a:off x="4093" y="3046"/>
                              <a:ext cx="75" cy="8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4" name="Rectangle 298"/>
                            <p:cNvSpPr>
                              <a:spLocks noChangeArrowheads="1"/>
                            </p:cNvSpPr>
                            <p:nvPr/>
                          </p:nvSpPr>
                          <p:spPr bwMode="auto">
                            <a:xfrm>
                              <a:off x="4197" y="2985"/>
                              <a:ext cx="75" cy="141"/>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5" name="Rectangle 299"/>
                            <p:cNvSpPr>
                              <a:spLocks noChangeArrowheads="1"/>
                            </p:cNvSpPr>
                            <p:nvPr/>
                          </p:nvSpPr>
                          <p:spPr bwMode="auto">
                            <a:xfrm>
                              <a:off x="4301" y="2902"/>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36" name="Rectangle 300"/>
                            <p:cNvSpPr>
                              <a:spLocks noChangeArrowheads="1"/>
                            </p:cNvSpPr>
                            <p:nvPr/>
                          </p:nvSpPr>
                          <p:spPr bwMode="auto">
                            <a:xfrm>
                              <a:off x="4405" y="2823"/>
                              <a:ext cx="75" cy="303"/>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437" name="Text Box 301"/>
                        <p:cNvSpPr txBox="1">
                          <a:spLocks noChangeArrowheads="1"/>
                        </p:cNvSpPr>
                        <p:nvPr/>
                      </p:nvSpPr>
                      <p:spPr bwMode="auto">
                        <a:xfrm>
                          <a:off x="3488" y="2802"/>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438" name="Text Box 302"/>
                        <p:cNvSpPr txBox="1">
                          <a:spLocks noChangeArrowheads="1"/>
                        </p:cNvSpPr>
                        <p:nvPr/>
                      </p:nvSpPr>
                      <p:spPr bwMode="auto">
                        <a:xfrm>
                          <a:off x="3708" y="3451"/>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439" name="Text Box 303"/>
                      <p:cNvSpPr txBox="1">
                        <a:spLocks noChangeArrowheads="1"/>
                      </p:cNvSpPr>
                      <p:nvPr/>
                    </p:nvSpPr>
                    <p:spPr bwMode="auto">
                      <a:xfrm>
                        <a:off x="3404" y="3026"/>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440" name="Line 304"/>
                    <p:cNvSpPr>
                      <a:spLocks noChangeShapeType="1"/>
                    </p:cNvSpPr>
                    <p:nvPr/>
                  </p:nvSpPr>
                  <p:spPr bwMode="auto">
                    <a:xfrm>
                      <a:off x="3665" y="3132"/>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441" name="Text Box 305"/>
                  <p:cNvSpPr txBox="1">
                    <a:spLocks noChangeArrowheads="1"/>
                  </p:cNvSpPr>
                  <p:nvPr/>
                </p:nvSpPr>
                <p:spPr bwMode="auto">
                  <a:xfrm>
                    <a:off x="3405" y="2743"/>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442" name="Group 306"/>
                <p:cNvGrpSpPr>
                  <a:grpSpLocks/>
                </p:cNvGrpSpPr>
                <p:nvPr/>
              </p:nvGrpSpPr>
              <p:grpSpPr bwMode="auto">
                <a:xfrm>
                  <a:off x="4483" y="3478"/>
                  <a:ext cx="1104" cy="842"/>
                  <a:chOff x="4479" y="3469"/>
                  <a:chExt cx="1104" cy="842"/>
                </a:xfrm>
              </p:grpSpPr>
              <p:grpSp>
                <p:nvGrpSpPr>
                  <p:cNvPr id="91443" name="Group 307"/>
                  <p:cNvGrpSpPr>
                    <a:grpSpLocks/>
                  </p:cNvGrpSpPr>
                  <p:nvPr/>
                </p:nvGrpSpPr>
                <p:grpSpPr bwMode="auto">
                  <a:xfrm>
                    <a:off x="4479" y="3478"/>
                    <a:ext cx="1104" cy="833"/>
                    <a:chOff x="4479" y="3478"/>
                    <a:chExt cx="1104" cy="833"/>
                  </a:xfrm>
                </p:grpSpPr>
                <p:grpSp>
                  <p:nvGrpSpPr>
                    <p:cNvPr id="91444" name="Group 308"/>
                    <p:cNvGrpSpPr>
                      <a:grpSpLocks/>
                    </p:cNvGrpSpPr>
                    <p:nvPr/>
                  </p:nvGrpSpPr>
                  <p:grpSpPr bwMode="auto">
                    <a:xfrm>
                      <a:off x="4479" y="3478"/>
                      <a:ext cx="1104" cy="833"/>
                      <a:chOff x="4479" y="3478"/>
                      <a:chExt cx="1104" cy="833"/>
                    </a:xfrm>
                  </p:grpSpPr>
                  <p:grpSp>
                    <p:nvGrpSpPr>
                      <p:cNvPr id="91445" name="Group 309"/>
                      <p:cNvGrpSpPr>
                        <a:grpSpLocks/>
                      </p:cNvGrpSpPr>
                      <p:nvPr/>
                    </p:nvGrpSpPr>
                    <p:grpSpPr bwMode="auto">
                      <a:xfrm>
                        <a:off x="4563" y="3478"/>
                        <a:ext cx="1020" cy="833"/>
                        <a:chOff x="4563" y="3478"/>
                        <a:chExt cx="1020" cy="833"/>
                      </a:xfrm>
                    </p:grpSpPr>
                    <p:grpSp>
                      <p:nvGrpSpPr>
                        <p:cNvPr id="91446" name="Group 310"/>
                        <p:cNvGrpSpPr>
                          <a:grpSpLocks/>
                        </p:cNvGrpSpPr>
                        <p:nvPr/>
                      </p:nvGrpSpPr>
                      <p:grpSpPr bwMode="auto">
                        <a:xfrm>
                          <a:off x="4728" y="3478"/>
                          <a:ext cx="855" cy="698"/>
                          <a:chOff x="4728" y="3478"/>
                          <a:chExt cx="855" cy="698"/>
                        </a:xfrm>
                      </p:grpSpPr>
                      <p:grpSp>
                        <p:nvGrpSpPr>
                          <p:cNvPr id="91447" name="Group 311"/>
                          <p:cNvGrpSpPr>
                            <a:grpSpLocks/>
                          </p:cNvGrpSpPr>
                          <p:nvPr/>
                        </p:nvGrpSpPr>
                        <p:grpSpPr bwMode="auto">
                          <a:xfrm>
                            <a:off x="4728" y="3478"/>
                            <a:ext cx="855" cy="698"/>
                            <a:chOff x="4728" y="3478"/>
                            <a:chExt cx="855" cy="698"/>
                          </a:xfrm>
                        </p:grpSpPr>
                        <p:sp>
                          <p:nvSpPr>
                            <p:cNvPr id="91448" name="Rectangle 312"/>
                            <p:cNvSpPr>
                              <a:spLocks noChangeArrowheads="1"/>
                            </p:cNvSpPr>
                            <p:nvPr/>
                          </p:nvSpPr>
                          <p:spPr bwMode="auto">
                            <a:xfrm>
                              <a:off x="4728" y="3478"/>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449" name="Group 313"/>
                            <p:cNvGrpSpPr>
                              <a:grpSpLocks/>
                            </p:cNvGrpSpPr>
                            <p:nvPr/>
                          </p:nvGrpSpPr>
                          <p:grpSpPr bwMode="auto">
                            <a:xfrm>
                              <a:off x="4728" y="3598"/>
                              <a:ext cx="855" cy="519"/>
                              <a:chOff x="2332" y="2008"/>
                              <a:chExt cx="1412" cy="998"/>
                            </a:xfrm>
                          </p:grpSpPr>
                          <p:sp>
                            <p:nvSpPr>
                              <p:cNvPr id="91450" name="Rectangle 314"/>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451" name="Rectangle 315"/>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452" name="Group 316"/>
                          <p:cNvGrpSpPr>
                            <a:grpSpLocks/>
                          </p:cNvGrpSpPr>
                          <p:nvPr/>
                        </p:nvGrpSpPr>
                        <p:grpSpPr bwMode="auto">
                          <a:xfrm>
                            <a:off x="4754" y="3503"/>
                            <a:ext cx="801" cy="573"/>
                            <a:chOff x="4754" y="3503"/>
                            <a:chExt cx="801" cy="573"/>
                          </a:xfrm>
                        </p:grpSpPr>
                        <p:sp>
                          <p:nvSpPr>
                            <p:cNvPr id="91453" name="Rectangle 317"/>
                            <p:cNvSpPr>
                              <a:spLocks noChangeArrowheads="1"/>
                            </p:cNvSpPr>
                            <p:nvPr/>
                          </p:nvSpPr>
                          <p:spPr bwMode="auto">
                            <a:xfrm>
                              <a:off x="4754" y="3777"/>
                              <a:ext cx="75" cy="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4" name="Rectangle 318"/>
                            <p:cNvSpPr>
                              <a:spLocks noChangeArrowheads="1"/>
                            </p:cNvSpPr>
                            <p:nvPr/>
                          </p:nvSpPr>
                          <p:spPr bwMode="auto">
                            <a:xfrm>
                              <a:off x="4858" y="3677"/>
                              <a:ext cx="75" cy="1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5" name="Rectangle 319"/>
                            <p:cNvSpPr>
                              <a:spLocks noChangeArrowheads="1"/>
                            </p:cNvSpPr>
                            <p:nvPr/>
                          </p:nvSpPr>
                          <p:spPr bwMode="auto">
                            <a:xfrm>
                              <a:off x="4961" y="3802"/>
                              <a:ext cx="75" cy="5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6" name="Rectangle 320"/>
                            <p:cNvSpPr>
                              <a:spLocks noChangeArrowheads="1"/>
                            </p:cNvSpPr>
                            <p:nvPr/>
                          </p:nvSpPr>
                          <p:spPr bwMode="auto">
                            <a:xfrm flipV="1">
                              <a:off x="5065" y="3852"/>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7" name="Rectangle 321"/>
                            <p:cNvSpPr>
                              <a:spLocks noChangeArrowheads="1"/>
                            </p:cNvSpPr>
                            <p:nvPr/>
                          </p:nvSpPr>
                          <p:spPr bwMode="auto">
                            <a:xfrm>
                              <a:off x="5168" y="3628"/>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8" name="Rectangle 322"/>
                            <p:cNvSpPr>
                              <a:spLocks noChangeArrowheads="1"/>
                            </p:cNvSpPr>
                            <p:nvPr/>
                          </p:nvSpPr>
                          <p:spPr bwMode="auto">
                            <a:xfrm>
                              <a:off x="5272" y="3503"/>
                              <a:ext cx="75" cy="34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59" name="Rectangle 323"/>
                            <p:cNvSpPr>
                              <a:spLocks noChangeArrowheads="1"/>
                            </p:cNvSpPr>
                            <p:nvPr/>
                          </p:nvSpPr>
                          <p:spPr bwMode="auto">
                            <a:xfrm>
                              <a:off x="5376" y="3777"/>
                              <a:ext cx="75" cy="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60" name="Rectangle 324"/>
                            <p:cNvSpPr>
                              <a:spLocks noChangeArrowheads="1"/>
                            </p:cNvSpPr>
                            <p:nvPr/>
                          </p:nvSpPr>
                          <p:spPr bwMode="auto">
                            <a:xfrm>
                              <a:off x="5480" y="3528"/>
                              <a:ext cx="75" cy="3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461" name="Text Box 325"/>
                        <p:cNvSpPr txBox="1">
                          <a:spLocks noChangeArrowheads="1"/>
                        </p:cNvSpPr>
                        <p:nvPr/>
                      </p:nvSpPr>
                      <p:spPr bwMode="auto">
                        <a:xfrm>
                          <a:off x="4563" y="3528"/>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462" name="Text Box 326"/>
                        <p:cNvSpPr txBox="1">
                          <a:spLocks noChangeArrowheads="1"/>
                        </p:cNvSpPr>
                        <p:nvPr/>
                      </p:nvSpPr>
                      <p:spPr bwMode="auto">
                        <a:xfrm>
                          <a:off x="4783" y="4177"/>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463" name="Text Box 327"/>
                      <p:cNvSpPr txBox="1">
                        <a:spLocks noChangeArrowheads="1"/>
                      </p:cNvSpPr>
                      <p:nvPr/>
                    </p:nvSpPr>
                    <p:spPr bwMode="auto">
                      <a:xfrm>
                        <a:off x="4479" y="3752"/>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464" name="Line 328"/>
                    <p:cNvSpPr>
                      <a:spLocks noChangeShapeType="1"/>
                    </p:cNvSpPr>
                    <p:nvPr/>
                  </p:nvSpPr>
                  <p:spPr bwMode="auto">
                    <a:xfrm>
                      <a:off x="4740" y="3858"/>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465" name="Text Box 329"/>
                  <p:cNvSpPr txBox="1">
                    <a:spLocks noChangeArrowheads="1"/>
                  </p:cNvSpPr>
                  <p:nvPr/>
                </p:nvSpPr>
                <p:spPr bwMode="auto">
                  <a:xfrm>
                    <a:off x="4480" y="3469"/>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466" name="Group 330"/>
                <p:cNvGrpSpPr>
                  <a:grpSpLocks/>
                </p:cNvGrpSpPr>
                <p:nvPr/>
              </p:nvGrpSpPr>
              <p:grpSpPr bwMode="auto">
                <a:xfrm>
                  <a:off x="4482" y="2752"/>
                  <a:ext cx="1104" cy="842"/>
                  <a:chOff x="4482" y="2752"/>
                  <a:chExt cx="1104" cy="842"/>
                </a:xfrm>
              </p:grpSpPr>
              <p:grpSp>
                <p:nvGrpSpPr>
                  <p:cNvPr id="91467" name="Group 331"/>
                  <p:cNvGrpSpPr>
                    <a:grpSpLocks/>
                  </p:cNvGrpSpPr>
                  <p:nvPr/>
                </p:nvGrpSpPr>
                <p:grpSpPr bwMode="auto">
                  <a:xfrm>
                    <a:off x="4482" y="2761"/>
                    <a:ext cx="1104" cy="833"/>
                    <a:chOff x="4482" y="2761"/>
                    <a:chExt cx="1104" cy="833"/>
                  </a:xfrm>
                </p:grpSpPr>
                <p:grpSp>
                  <p:nvGrpSpPr>
                    <p:cNvPr id="91468" name="Group 332"/>
                    <p:cNvGrpSpPr>
                      <a:grpSpLocks/>
                    </p:cNvGrpSpPr>
                    <p:nvPr/>
                  </p:nvGrpSpPr>
                  <p:grpSpPr bwMode="auto">
                    <a:xfrm>
                      <a:off x="4482" y="2761"/>
                      <a:ext cx="1104" cy="833"/>
                      <a:chOff x="4482" y="2761"/>
                      <a:chExt cx="1104" cy="833"/>
                    </a:xfrm>
                  </p:grpSpPr>
                  <p:grpSp>
                    <p:nvGrpSpPr>
                      <p:cNvPr id="91469" name="Group 333"/>
                      <p:cNvGrpSpPr>
                        <a:grpSpLocks/>
                      </p:cNvGrpSpPr>
                      <p:nvPr/>
                    </p:nvGrpSpPr>
                    <p:grpSpPr bwMode="auto">
                      <a:xfrm>
                        <a:off x="4566" y="2761"/>
                        <a:ext cx="1020" cy="833"/>
                        <a:chOff x="4566" y="2761"/>
                        <a:chExt cx="1020" cy="833"/>
                      </a:xfrm>
                    </p:grpSpPr>
                    <p:grpSp>
                      <p:nvGrpSpPr>
                        <p:cNvPr id="91470" name="Group 334"/>
                        <p:cNvGrpSpPr>
                          <a:grpSpLocks/>
                        </p:cNvGrpSpPr>
                        <p:nvPr/>
                      </p:nvGrpSpPr>
                      <p:grpSpPr bwMode="auto">
                        <a:xfrm>
                          <a:off x="4731" y="2761"/>
                          <a:ext cx="855" cy="698"/>
                          <a:chOff x="4731" y="2761"/>
                          <a:chExt cx="855" cy="698"/>
                        </a:xfrm>
                      </p:grpSpPr>
                      <p:grpSp>
                        <p:nvGrpSpPr>
                          <p:cNvPr id="91471" name="Group 335"/>
                          <p:cNvGrpSpPr>
                            <a:grpSpLocks/>
                          </p:cNvGrpSpPr>
                          <p:nvPr/>
                        </p:nvGrpSpPr>
                        <p:grpSpPr bwMode="auto">
                          <a:xfrm>
                            <a:off x="4731" y="2761"/>
                            <a:ext cx="855" cy="698"/>
                            <a:chOff x="4731" y="2761"/>
                            <a:chExt cx="855" cy="698"/>
                          </a:xfrm>
                        </p:grpSpPr>
                        <p:sp>
                          <p:nvSpPr>
                            <p:cNvPr id="91472" name="Rectangle 336"/>
                            <p:cNvSpPr>
                              <a:spLocks noChangeArrowheads="1"/>
                            </p:cNvSpPr>
                            <p:nvPr/>
                          </p:nvSpPr>
                          <p:spPr bwMode="auto">
                            <a:xfrm>
                              <a:off x="4731" y="2761"/>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473" name="Group 337"/>
                            <p:cNvGrpSpPr>
                              <a:grpSpLocks/>
                            </p:cNvGrpSpPr>
                            <p:nvPr/>
                          </p:nvGrpSpPr>
                          <p:grpSpPr bwMode="auto">
                            <a:xfrm>
                              <a:off x="4731" y="2881"/>
                              <a:ext cx="855" cy="519"/>
                              <a:chOff x="2332" y="2008"/>
                              <a:chExt cx="1412" cy="998"/>
                            </a:xfrm>
                          </p:grpSpPr>
                          <p:sp>
                            <p:nvSpPr>
                              <p:cNvPr id="91474" name="Rectangle 338"/>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475" name="Rectangle 339"/>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476" name="Group 340"/>
                          <p:cNvGrpSpPr>
                            <a:grpSpLocks/>
                          </p:cNvGrpSpPr>
                          <p:nvPr/>
                        </p:nvGrpSpPr>
                        <p:grpSpPr bwMode="auto">
                          <a:xfrm>
                            <a:off x="4757" y="2786"/>
                            <a:ext cx="801" cy="573"/>
                            <a:chOff x="4757" y="2786"/>
                            <a:chExt cx="801" cy="573"/>
                          </a:xfrm>
                        </p:grpSpPr>
                        <p:sp>
                          <p:nvSpPr>
                            <p:cNvPr id="91477" name="Rectangle 341"/>
                            <p:cNvSpPr>
                              <a:spLocks noChangeArrowheads="1"/>
                            </p:cNvSpPr>
                            <p:nvPr/>
                          </p:nvSpPr>
                          <p:spPr bwMode="auto">
                            <a:xfrm>
                              <a:off x="4757" y="3060"/>
                              <a:ext cx="75" cy="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78" name="Rectangle 342"/>
                            <p:cNvSpPr>
                              <a:spLocks noChangeArrowheads="1"/>
                            </p:cNvSpPr>
                            <p:nvPr/>
                          </p:nvSpPr>
                          <p:spPr bwMode="auto">
                            <a:xfrm>
                              <a:off x="4861" y="2960"/>
                              <a:ext cx="75" cy="1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79" name="Rectangle 343"/>
                            <p:cNvSpPr>
                              <a:spLocks noChangeArrowheads="1"/>
                            </p:cNvSpPr>
                            <p:nvPr/>
                          </p:nvSpPr>
                          <p:spPr bwMode="auto">
                            <a:xfrm>
                              <a:off x="4964" y="3088"/>
                              <a:ext cx="75" cy="4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80" name="Rectangle 344"/>
                            <p:cNvSpPr>
                              <a:spLocks noChangeArrowheads="1"/>
                            </p:cNvSpPr>
                            <p:nvPr/>
                          </p:nvSpPr>
                          <p:spPr bwMode="auto">
                            <a:xfrm flipV="1">
                              <a:off x="5068" y="3135"/>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81" name="Rectangle 345"/>
                            <p:cNvSpPr>
                              <a:spLocks noChangeArrowheads="1"/>
                            </p:cNvSpPr>
                            <p:nvPr/>
                          </p:nvSpPr>
                          <p:spPr bwMode="auto">
                            <a:xfrm>
                              <a:off x="5171" y="2911"/>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82" name="Rectangle 346"/>
                            <p:cNvSpPr>
                              <a:spLocks noChangeArrowheads="1"/>
                            </p:cNvSpPr>
                            <p:nvPr/>
                          </p:nvSpPr>
                          <p:spPr bwMode="auto">
                            <a:xfrm>
                              <a:off x="5275" y="2786"/>
                              <a:ext cx="75" cy="34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83" name="Rectangle 347"/>
                            <p:cNvSpPr>
                              <a:spLocks noChangeArrowheads="1"/>
                            </p:cNvSpPr>
                            <p:nvPr/>
                          </p:nvSpPr>
                          <p:spPr bwMode="auto">
                            <a:xfrm>
                              <a:off x="5379" y="3026"/>
                              <a:ext cx="75" cy="10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484" name="Rectangle 348"/>
                            <p:cNvSpPr>
                              <a:spLocks noChangeArrowheads="1"/>
                            </p:cNvSpPr>
                            <p:nvPr/>
                          </p:nvSpPr>
                          <p:spPr bwMode="auto">
                            <a:xfrm>
                              <a:off x="5483" y="2786"/>
                              <a:ext cx="75" cy="349"/>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485" name="Text Box 349"/>
                        <p:cNvSpPr txBox="1">
                          <a:spLocks noChangeArrowheads="1"/>
                        </p:cNvSpPr>
                        <p:nvPr/>
                      </p:nvSpPr>
                      <p:spPr bwMode="auto">
                        <a:xfrm>
                          <a:off x="4566" y="2811"/>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486" name="Text Box 350"/>
                        <p:cNvSpPr txBox="1">
                          <a:spLocks noChangeArrowheads="1"/>
                        </p:cNvSpPr>
                        <p:nvPr/>
                      </p:nvSpPr>
                      <p:spPr bwMode="auto">
                        <a:xfrm>
                          <a:off x="4786" y="3460"/>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487" name="Text Box 351"/>
                      <p:cNvSpPr txBox="1">
                        <a:spLocks noChangeArrowheads="1"/>
                      </p:cNvSpPr>
                      <p:nvPr/>
                    </p:nvSpPr>
                    <p:spPr bwMode="auto">
                      <a:xfrm>
                        <a:off x="4482" y="3035"/>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488" name="Line 352"/>
                    <p:cNvSpPr>
                      <a:spLocks noChangeShapeType="1"/>
                    </p:cNvSpPr>
                    <p:nvPr/>
                  </p:nvSpPr>
                  <p:spPr bwMode="auto">
                    <a:xfrm>
                      <a:off x="4743" y="3141"/>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489" name="Text Box 353"/>
                  <p:cNvSpPr txBox="1">
                    <a:spLocks noChangeArrowheads="1"/>
                  </p:cNvSpPr>
                  <p:nvPr/>
                </p:nvSpPr>
                <p:spPr bwMode="auto">
                  <a:xfrm>
                    <a:off x="4483" y="2752"/>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490" name="Group 354"/>
                <p:cNvGrpSpPr>
                  <a:grpSpLocks/>
                </p:cNvGrpSpPr>
                <p:nvPr/>
              </p:nvGrpSpPr>
              <p:grpSpPr bwMode="auto">
                <a:xfrm>
                  <a:off x="4476" y="2008"/>
                  <a:ext cx="1104" cy="842"/>
                  <a:chOff x="4476" y="1999"/>
                  <a:chExt cx="1104" cy="842"/>
                </a:xfrm>
              </p:grpSpPr>
              <p:grpSp>
                <p:nvGrpSpPr>
                  <p:cNvPr id="91491" name="Group 355"/>
                  <p:cNvGrpSpPr>
                    <a:grpSpLocks/>
                  </p:cNvGrpSpPr>
                  <p:nvPr/>
                </p:nvGrpSpPr>
                <p:grpSpPr bwMode="auto">
                  <a:xfrm>
                    <a:off x="4476" y="2008"/>
                    <a:ext cx="1104" cy="833"/>
                    <a:chOff x="4476" y="2008"/>
                    <a:chExt cx="1104" cy="833"/>
                  </a:xfrm>
                </p:grpSpPr>
                <p:grpSp>
                  <p:nvGrpSpPr>
                    <p:cNvPr id="91492" name="Group 356"/>
                    <p:cNvGrpSpPr>
                      <a:grpSpLocks/>
                    </p:cNvGrpSpPr>
                    <p:nvPr/>
                  </p:nvGrpSpPr>
                  <p:grpSpPr bwMode="auto">
                    <a:xfrm>
                      <a:off x="4476" y="2008"/>
                      <a:ext cx="1104" cy="833"/>
                      <a:chOff x="4476" y="2008"/>
                      <a:chExt cx="1104" cy="833"/>
                    </a:xfrm>
                  </p:grpSpPr>
                  <p:grpSp>
                    <p:nvGrpSpPr>
                      <p:cNvPr id="91493" name="Group 357"/>
                      <p:cNvGrpSpPr>
                        <a:grpSpLocks/>
                      </p:cNvGrpSpPr>
                      <p:nvPr/>
                    </p:nvGrpSpPr>
                    <p:grpSpPr bwMode="auto">
                      <a:xfrm>
                        <a:off x="4560" y="2008"/>
                        <a:ext cx="1020" cy="833"/>
                        <a:chOff x="4560" y="2008"/>
                        <a:chExt cx="1020" cy="833"/>
                      </a:xfrm>
                    </p:grpSpPr>
                    <p:grpSp>
                      <p:nvGrpSpPr>
                        <p:cNvPr id="91494" name="Group 358"/>
                        <p:cNvGrpSpPr>
                          <a:grpSpLocks/>
                        </p:cNvGrpSpPr>
                        <p:nvPr/>
                      </p:nvGrpSpPr>
                      <p:grpSpPr bwMode="auto">
                        <a:xfrm>
                          <a:off x="4725" y="2008"/>
                          <a:ext cx="855" cy="698"/>
                          <a:chOff x="4725" y="2008"/>
                          <a:chExt cx="855" cy="698"/>
                        </a:xfrm>
                      </p:grpSpPr>
                      <p:grpSp>
                        <p:nvGrpSpPr>
                          <p:cNvPr id="91495" name="Group 359"/>
                          <p:cNvGrpSpPr>
                            <a:grpSpLocks/>
                          </p:cNvGrpSpPr>
                          <p:nvPr/>
                        </p:nvGrpSpPr>
                        <p:grpSpPr bwMode="auto">
                          <a:xfrm>
                            <a:off x="4725" y="2008"/>
                            <a:ext cx="855" cy="698"/>
                            <a:chOff x="4725" y="2008"/>
                            <a:chExt cx="855" cy="698"/>
                          </a:xfrm>
                        </p:grpSpPr>
                        <p:sp>
                          <p:nvSpPr>
                            <p:cNvPr id="91496" name="Rectangle 360"/>
                            <p:cNvSpPr>
                              <a:spLocks noChangeArrowheads="1"/>
                            </p:cNvSpPr>
                            <p:nvPr/>
                          </p:nvSpPr>
                          <p:spPr bwMode="auto">
                            <a:xfrm>
                              <a:off x="4725" y="2008"/>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497" name="Group 361"/>
                            <p:cNvGrpSpPr>
                              <a:grpSpLocks/>
                            </p:cNvGrpSpPr>
                            <p:nvPr/>
                          </p:nvGrpSpPr>
                          <p:grpSpPr bwMode="auto">
                            <a:xfrm>
                              <a:off x="4725" y="2128"/>
                              <a:ext cx="855" cy="519"/>
                              <a:chOff x="2332" y="2008"/>
                              <a:chExt cx="1412" cy="998"/>
                            </a:xfrm>
                          </p:grpSpPr>
                          <p:sp>
                            <p:nvSpPr>
                              <p:cNvPr id="91498" name="Rectangle 362"/>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499" name="Rectangle 363"/>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500" name="Group 364"/>
                          <p:cNvGrpSpPr>
                            <a:grpSpLocks/>
                          </p:cNvGrpSpPr>
                          <p:nvPr/>
                        </p:nvGrpSpPr>
                        <p:grpSpPr bwMode="auto">
                          <a:xfrm>
                            <a:off x="4751" y="2115"/>
                            <a:ext cx="801" cy="485"/>
                            <a:chOff x="4751" y="2115"/>
                            <a:chExt cx="801" cy="485"/>
                          </a:xfrm>
                        </p:grpSpPr>
                        <p:sp>
                          <p:nvSpPr>
                            <p:cNvPr id="91501" name="Rectangle 365"/>
                            <p:cNvSpPr>
                              <a:spLocks noChangeArrowheads="1"/>
                            </p:cNvSpPr>
                            <p:nvPr/>
                          </p:nvSpPr>
                          <p:spPr bwMode="auto">
                            <a:xfrm>
                              <a:off x="4751" y="2334"/>
                              <a:ext cx="75" cy="4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2" name="Rectangle 366"/>
                            <p:cNvSpPr>
                              <a:spLocks noChangeArrowheads="1"/>
                            </p:cNvSpPr>
                            <p:nvPr/>
                          </p:nvSpPr>
                          <p:spPr bwMode="auto">
                            <a:xfrm>
                              <a:off x="4855" y="2158"/>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3" name="Rectangle 367"/>
                            <p:cNvSpPr>
                              <a:spLocks noChangeArrowheads="1"/>
                            </p:cNvSpPr>
                            <p:nvPr/>
                          </p:nvSpPr>
                          <p:spPr bwMode="auto">
                            <a:xfrm flipV="1">
                              <a:off x="4958" y="2382"/>
                              <a:ext cx="75" cy="4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4" name="Rectangle 368"/>
                            <p:cNvSpPr>
                              <a:spLocks noChangeArrowheads="1"/>
                            </p:cNvSpPr>
                            <p:nvPr/>
                          </p:nvSpPr>
                          <p:spPr bwMode="auto">
                            <a:xfrm flipV="1">
                              <a:off x="5062" y="2382"/>
                              <a:ext cx="75" cy="218"/>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5" name="Rectangle 369"/>
                            <p:cNvSpPr>
                              <a:spLocks noChangeArrowheads="1"/>
                            </p:cNvSpPr>
                            <p:nvPr/>
                          </p:nvSpPr>
                          <p:spPr bwMode="auto">
                            <a:xfrm>
                              <a:off x="5165" y="2158"/>
                              <a:ext cx="75" cy="2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6" name="Rectangle 370"/>
                            <p:cNvSpPr>
                              <a:spLocks noChangeArrowheads="1"/>
                            </p:cNvSpPr>
                            <p:nvPr/>
                          </p:nvSpPr>
                          <p:spPr bwMode="auto">
                            <a:xfrm>
                              <a:off x="5269" y="2115"/>
                              <a:ext cx="75" cy="26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7" name="Rectangle 371"/>
                            <p:cNvSpPr>
                              <a:spLocks noChangeArrowheads="1"/>
                            </p:cNvSpPr>
                            <p:nvPr/>
                          </p:nvSpPr>
                          <p:spPr bwMode="auto">
                            <a:xfrm>
                              <a:off x="5373" y="2280"/>
                              <a:ext cx="75" cy="10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08" name="Rectangle 372"/>
                            <p:cNvSpPr>
                              <a:spLocks noChangeArrowheads="1"/>
                            </p:cNvSpPr>
                            <p:nvPr/>
                          </p:nvSpPr>
                          <p:spPr bwMode="auto">
                            <a:xfrm>
                              <a:off x="5477" y="2115"/>
                              <a:ext cx="75" cy="26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509" name="Text Box 373"/>
                        <p:cNvSpPr txBox="1">
                          <a:spLocks noChangeArrowheads="1"/>
                        </p:cNvSpPr>
                        <p:nvPr/>
                      </p:nvSpPr>
                      <p:spPr bwMode="auto">
                        <a:xfrm>
                          <a:off x="4560" y="2058"/>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510" name="Text Box 374"/>
                        <p:cNvSpPr txBox="1">
                          <a:spLocks noChangeArrowheads="1"/>
                        </p:cNvSpPr>
                        <p:nvPr/>
                      </p:nvSpPr>
                      <p:spPr bwMode="auto">
                        <a:xfrm>
                          <a:off x="4780" y="2707"/>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511" name="Text Box 375"/>
                      <p:cNvSpPr txBox="1">
                        <a:spLocks noChangeArrowheads="1"/>
                      </p:cNvSpPr>
                      <p:nvPr/>
                    </p:nvSpPr>
                    <p:spPr bwMode="auto">
                      <a:xfrm>
                        <a:off x="4476" y="2282"/>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512" name="Line 376"/>
                    <p:cNvSpPr>
                      <a:spLocks noChangeShapeType="1"/>
                    </p:cNvSpPr>
                    <p:nvPr/>
                  </p:nvSpPr>
                  <p:spPr bwMode="auto">
                    <a:xfrm>
                      <a:off x="4737" y="2388"/>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513" name="Text Box 377"/>
                  <p:cNvSpPr txBox="1">
                    <a:spLocks noChangeArrowheads="1"/>
                  </p:cNvSpPr>
                  <p:nvPr/>
                </p:nvSpPr>
                <p:spPr bwMode="auto">
                  <a:xfrm>
                    <a:off x="4477" y="1999"/>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nvGrpSpPr>
                <p:cNvPr id="91514" name="Group 378"/>
                <p:cNvGrpSpPr>
                  <a:grpSpLocks/>
                </p:cNvGrpSpPr>
                <p:nvPr/>
              </p:nvGrpSpPr>
              <p:grpSpPr bwMode="auto">
                <a:xfrm>
                  <a:off x="4479" y="1273"/>
                  <a:ext cx="1104" cy="842"/>
                  <a:chOff x="4479" y="1282"/>
                  <a:chExt cx="1104" cy="842"/>
                </a:xfrm>
              </p:grpSpPr>
              <p:grpSp>
                <p:nvGrpSpPr>
                  <p:cNvPr id="91515" name="Group 379"/>
                  <p:cNvGrpSpPr>
                    <a:grpSpLocks/>
                  </p:cNvGrpSpPr>
                  <p:nvPr/>
                </p:nvGrpSpPr>
                <p:grpSpPr bwMode="auto">
                  <a:xfrm>
                    <a:off x="4479" y="1291"/>
                    <a:ext cx="1104" cy="833"/>
                    <a:chOff x="4479" y="1291"/>
                    <a:chExt cx="1104" cy="833"/>
                  </a:xfrm>
                </p:grpSpPr>
                <p:grpSp>
                  <p:nvGrpSpPr>
                    <p:cNvPr id="91516" name="Group 380"/>
                    <p:cNvGrpSpPr>
                      <a:grpSpLocks/>
                    </p:cNvGrpSpPr>
                    <p:nvPr/>
                  </p:nvGrpSpPr>
                  <p:grpSpPr bwMode="auto">
                    <a:xfrm>
                      <a:off x="4479" y="1291"/>
                      <a:ext cx="1104" cy="833"/>
                      <a:chOff x="4479" y="1291"/>
                      <a:chExt cx="1104" cy="833"/>
                    </a:xfrm>
                  </p:grpSpPr>
                  <p:grpSp>
                    <p:nvGrpSpPr>
                      <p:cNvPr id="91517" name="Group 381"/>
                      <p:cNvGrpSpPr>
                        <a:grpSpLocks/>
                      </p:cNvGrpSpPr>
                      <p:nvPr/>
                    </p:nvGrpSpPr>
                    <p:grpSpPr bwMode="auto">
                      <a:xfrm>
                        <a:off x="4563" y="1291"/>
                        <a:ext cx="1020" cy="833"/>
                        <a:chOff x="4563" y="1291"/>
                        <a:chExt cx="1020" cy="833"/>
                      </a:xfrm>
                    </p:grpSpPr>
                    <p:grpSp>
                      <p:nvGrpSpPr>
                        <p:cNvPr id="91518" name="Group 382"/>
                        <p:cNvGrpSpPr>
                          <a:grpSpLocks/>
                        </p:cNvGrpSpPr>
                        <p:nvPr/>
                      </p:nvGrpSpPr>
                      <p:grpSpPr bwMode="auto">
                        <a:xfrm>
                          <a:off x="4728" y="1291"/>
                          <a:ext cx="855" cy="698"/>
                          <a:chOff x="4728" y="1291"/>
                          <a:chExt cx="855" cy="698"/>
                        </a:xfrm>
                      </p:grpSpPr>
                      <p:grpSp>
                        <p:nvGrpSpPr>
                          <p:cNvPr id="91519" name="Group 383"/>
                          <p:cNvGrpSpPr>
                            <a:grpSpLocks/>
                          </p:cNvGrpSpPr>
                          <p:nvPr/>
                        </p:nvGrpSpPr>
                        <p:grpSpPr bwMode="auto">
                          <a:xfrm>
                            <a:off x="4728" y="1291"/>
                            <a:ext cx="855" cy="698"/>
                            <a:chOff x="4728" y="1291"/>
                            <a:chExt cx="855" cy="698"/>
                          </a:xfrm>
                        </p:grpSpPr>
                        <p:sp>
                          <p:nvSpPr>
                            <p:cNvPr id="91520" name="Rectangle 384"/>
                            <p:cNvSpPr>
                              <a:spLocks noChangeArrowheads="1"/>
                            </p:cNvSpPr>
                            <p:nvPr/>
                          </p:nvSpPr>
                          <p:spPr bwMode="auto">
                            <a:xfrm>
                              <a:off x="4728" y="1291"/>
                              <a:ext cx="855" cy="698"/>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521" name="Group 385"/>
                            <p:cNvGrpSpPr>
                              <a:grpSpLocks/>
                            </p:cNvGrpSpPr>
                            <p:nvPr/>
                          </p:nvGrpSpPr>
                          <p:grpSpPr bwMode="auto">
                            <a:xfrm>
                              <a:off x="4728" y="1411"/>
                              <a:ext cx="855" cy="519"/>
                              <a:chOff x="2332" y="2008"/>
                              <a:chExt cx="1412" cy="998"/>
                            </a:xfrm>
                          </p:grpSpPr>
                          <p:sp>
                            <p:nvSpPr>
                              <p:cNvPr id="91522" name="Rectangle 386"/>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523" name="Rectangle 387"/>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524" name="Group 388"/>
                          <p:cNvGrpSpPr>
                            <a:grpSpLocks/>
                          </p:cNvGrpSpPr>
                          <p:nvPr/>
                        </p:nvGrpSpPr>
                        <p:grpSpPr bwMode="auto">
                          <a:xfrm>
                            <a:off x="4754" y="1398"/>
                            <a:ext cx="801" cy="359"/>
                            <a:chOff x="4754" y="1398"/>
                            <a:chExt cx="801" cy="359"/>
                          </a:xfrm>
                        </p:grpSpPr>
                        <p:sp>
                          <p:nvSpPr>
                            <p:cNvPr id="91525" name="Rectangle 389"/>
                            <p:cNvSpPr>
                              <a:spLocks noChangeArrowheads="1"/>
                            </p:cNvSpPr>
                            <p:nvPr/>
                          </p:nvSpPr>
                          <p:spPr bwMode="auto">
                            <a:xfrm>
                              <a:off x="4754" y="1545"/>
                              <a:ext cx="75" cy="12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26" name="Rectangle 390"/>
                            <p:cNvSpPr>
                              <a:spLocks noChangeArrowheads="1"/>
                            </p:cNvSpPr>
                            <p:nvPr/>
                          </p:nvSpPr>
                          <p:spPr bwMode="auto">
                            <a:xfrm>
                              <a:off x="4858" y="1565"/>
                              <a:ext cx="75" cy="100"/>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27" name="Rectangle 391"/>
                            <p:cNvSpPr>
                              <a:spLocks noChangeArrowheads="1"/>
                            </p:cNvSpPr>
                            <p:nvPr/>
                          </p:nvSpPr>
                          <p:spPr bwMode="auto">
                            <a:xfrm flipV="1">
                              <a:off x="4961" y="1665"/>
                              <a:ext cx="75" cy="4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28" name="Rectangle 392"/>
                            <p:cNvSpPr>
                              <a:spLocks noChangeArrowheads="1"/>
                            </p:cNvSpPr>
                            <p:nvPr/>
                          </p:nvSpPr>
                          <p:spPr bwMode="auto">
                            <a:xfrm flipV="1">
                              <a:off x="5065" y="1665"/>
                              <a:ext cx="75" cy="9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29" name="Rectangle 393"/>
                            <p:cNvSpPr>
                              <a:spLocks noChangeArrowheads="1"/>
                            </p:cNvSpPr>
                            <p:nvPr/>
                          </p:nvSpPr>
                          <p:spPr bwMode="auto">
                            <a:xfrm>
                              <a:off x="5168" y="1590"/>
                              <a:ext cx="75" cy="75"/>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30" name="Rectangle 394"/>
                            <p:cNvSpPr>
                              <a:spLocks noChangeArrowheads="1"/>
                            </p:cNvSpPr>
                            <p:nvPr/>
                          </p:nvSpPr>
                          <p:spPr bwMode="auto">
                            <a:xfrm>
                              <a:off x="5272" y="1411"/>
                              <a:ext cx="75" cy="25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31" name="Rectangle 395"/>
                            <p:cNvSpPr>
                              <a:spLocks noChangeArrowheads="1"/>
                            </p:cNvSpPr>
                            <p:nvPr/>
                          </p:nvSpPr>
                          <p:spPr bwMode="auto">
                            <a:xfrm>
                              <a:off x="5376" y="1398"/>
                              <a:ext cx="75" cy="267"/>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32" name="Rectangle 396"/>
                            <p:cNvSpPr>
                              <a:spLocks noChangeArrowheads="1"/>
                            </p:cNvSpPr>
                            <p:nvPr/>
                          </p:nvSpPr>
                          <p:spPr bwMode="auto">
                            <a:xfrm>
                              <a:off x="5480" y="1469"/>
                              <a:ext cx="75" cy="19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533" name="Text Box 397"/>
                        <p:cNvSpPr txBox="1">
                          <a:spLocks noChangeArrowheads="1"/>
                        </p:cNvSpPr>
                        <p:nvPr/>
                      </p:nvSpPr>
                      <p:spPr bwMode="auto">
                        <a:xfrm>
                          <a:off x="4563" y="1341"/>
                          <a:ext cx="138" cy="357"/>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534" name="Text Box 398"/>
                        <p:cNvSpPr txBox="1">
                          <a:spLocks noChangeArrowheads="1"/>
                        </p:cNvSpPr>
                        <p:nvPr/>
                      </p:nvSpPr>
                      <p:spPr bwMode="auto">
                        <a:xfrm>
                          <a:off x="4783" y="1990"/>
                          <a:ext cx="773" cy="134"/>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endParaRPr lang="fr-FR" sz="1400">
                            <a:latin typeface="Times New Roman" pitchFamily="18" charset="0"/>
                          </a:endParaRPr>
                        </a:p>
                      </p:txBody>
                    </p:sp>
                  </p:grpSp>
                  <p:sp>
                    <p:nvSpPr>
                      <p:cNvPr id="91535" name="Text Box 399"/>
                      <p:cNvSpPr txBox="1">
                        <a:spLocks noChangeArrowheads="1"/>
                      </p:cNvSpPr>
                      <p:nvPr/>
                    </p:nvSpPr>
                    <p:spPr bwMode="auto">
                      <a:xfrm>
                        <a:off x="4479" y="1565"/>
                        <a:ext cx="222"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endParaRPr lang="fr-FR" sz="1400">
                          <a:latin typeface="Times New Roman" pitchFamily="18" charset="0"/>
                        </a:endParaRPr>
                      </a:p>
                    </p:txBody>
                  </p:sp>
                </p:grpSp>
                <p:sp>
                  <p:nvSpPr>
                    <p:cNvPr id="91536" name="Line 400"/>
                    <p:cNvSpPr>
                      <a:spLocks noChangeShapeType="1"/>
                    </p:cNvSpPr>
                    <p:nvPr/>
                  </p:nvSpPr>
                  <p:spPr bwMode="auto">
                    <a:xfrm>
                      <a:off x="4740" y="1671"/>
                      <a:ext cx="843"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537" name="Text Box 401"/>
                  <p:cNvSpPr txBox="1">
                    <a:spLocks noChangeArrowheads="1"/>
                  </p:cNvSpPr>
                  <p:nvPr/>
                </p:nvSpPr>
                <p:spPr bwMode="auto">
                  <a:xfrm>
                    <a:off x="4480" y="1282"/>
                    <a:ext cx="222" cy="708"/>
                  </a:xfrm>
                  <a:prstGeom prst="rect">
                    <a:avLst/>
                  </a:prstGeom>
                  <a:noFill/>
                  <a:ln w="12700" cap="sq">
                    <a:noFill/>
                    <a:miter lim="800000"/>
                    <a:headEnd type="none" w="sm" len="sm"/>
                    <a:tailEnd type="none" w="sm" len="sm"/>
                  </a:ln>
                  <a:effectLst/>
                </p:spPr>
                <p:txBody>
                  <a:bodyPr lIns="45720" rIns="0">
                    <a:spAutoFit/>
                  </a:bodyPr>
                  <a:lstStyle/>
                  <a:p>
                    <a:pPr algn="r">
                      <a:lnSpc>
                        <a:spcPct val="155000"/>
                      </a:lnSpc>
                      <a:spcBef>
                        <a:spcPct val="50000"/>
                      </a:spcBef>
                    </a:pPr>
                    <a:r>
                      <a:rPr lang="en-US" sz="1200">
                        <a:latin typeface="Times New Roman" pitchFamily="18" charset="0"/>
                      </a:rPr>
                      <a:t>100</a:t>
                    </a:r>
                  </a:p>
                  <a:p>
                    <a:pPr algn="r">
                      <a:lnSpc>
                        <a:spcPct val="155000"/>
                      </a:lnSpc>
                      <a:spcBef>
                        <a:spcPct val="50000"/>
                      </a:spcBef>
                    </a:pPr>
                    <a:r>
                      <a:rPr lang="en-US" sz="1200">
                        <a:latin typeface="Times New Roman" pitchFamily="18" charset="0"/>
                      </a:rPr>
                      <a:t>0</a:t>
                    </a:r>
                  </a:p>
                  <a:p>
                    <a:pPr algn="r">
                      <a:lnSpc>
                        <a:spcPct val="155000"/>
                      </a:lnSpc>
                      <a:spcBef>
                        <a:spcPct val="50000"/>
                      </a:spcBef>
                    </a:pPr>
                    <a:r>
                      <a:rPr lang="en-US" sz="1200">
                        <a:latin typeface="Times New Roman" pitchFamily="18" charset="0"/>
                      </a:rPr>
                      <a:t>-100</a:t>
                    </a:r>
                  </a:p>
                </p:txBody>
              </p:sp>
            </p:grpSp>
          </p:grpSp>
          <p:sp>
            <p:nvSpPr>
              <p:cNvPr id="91538" name="Text Box 402"/>
              <p:cNvSpPr txBox="1">
                <a:spLocks noChangeArrowheads="1"/>
              </p:cNvSpPr>
              <p:nvPr/>
            </p:nvSpPr>
            <p:spPr bwMode="auto">
              <a:xfrm>
                <a:off x="4094" y="1360"/>
                <a:ext cx="388" cy="173"/>
              </a:xfrm>
              <a:prstGeom prst="rect">
                <a:avLst/>
              </a:prstGeom>
              <a:noFill/>
              <a:ln w="9525">
                <a:noFill/>
                <a:miter lim="800000"/>
                <a:headEnd/>
                <a:tailEnd/>
              </a:ln>
              <a:effectLst/>
            </p:spPr>
            <p:txBody>
              <a:bodyPr>
                <a:spAutoFit/>
              </a:bodyPr>
              <a:lstStyle/>
              <a:p>
                <a:pPr>
                  <a:spcBef>
                    <a:spcPct val="50000"/>
                  </a:spcBef>
                </a:pPr>
                <a:r>
                  <a:rPr lang="en-US" sz="1200">
                    <a:latin typeface="Times New Roman" pitchFamily="18" charset="0"/>
                  </a:rPr>
                  <a:t>u=0</a:t>
                </a:r>
              </a:p>
            </p:txBody>
          </p:sp>
          <p:sp>
            <p:nvSpPr>
              <p:cNvPr id="91539" name="Text Box 403"/>
              <p:cNvSpPr txBox="1">
                <a:spLocks noChangeArrowheads="1"/>
              </p:cNvSpPr>
              <p:nvPr/>
            </p:nvSpPr>
            <p:spPr bwMode="auto">
              <a:xfrm>
                <a:off x="4096" y="2085"/>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1</a:t>
                </a:r>
              </a:p>
            </p:txBody>
          </p:sp>
          <p:sp>
            <p:nvSpPr>
              <p:cNvPr id="91540" name="Text Box 404"/>
              <p:cNvSpPr txBox="1">
                <a:spLocks noChangeArrowheads="1"/>
              </p:cNvSpPr>
              <p:nvPr/>
            </p:nvSpPr>
            <p:spPr bwMode="auto">
              <a:xfrm>
                <a:off x="5170" y="1360"/>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4</a:t>
                </a:r>
              </a:p>
            </p:txBody>
          </p:sp>
          <p:sp>
            <p:nvSpPr>
              <p:cNvPr id="91541" name="Text Box 405"/>
              <p:cNvSpPr txBox="1">
                <a:spLocks noChangeArrowheads="1"/>
              </p:cNvSpPr>
              <p:nvPr/>
            </p:nvSpPr>
            <p:spPr bwMode="auto">
              <a:xfrm>
                <a:off x="5192" y="2085"/>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5</a:t>
                </a:r>
              </a:p>
            </p:txBody>
          </p:sp>
          <p:sp>
            <p:nvSpPr>
              <p:cNvPr id="91542" name="Text Box 406"/>
              <p:cNvSpPr txBox="1">
                <a:spLocks noChangeArrowheads="1"/>
              </p:cNvSpPr>
              <p:nvPr/>
            </p:nvSpPr>
            <p:spPr bwMode="auto">
              <a:xfrm>
                <a:off x="4096" y="2830"/>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2</a:t>
                </a:r>
              </a:p>
            </p:txBody>
          </p:sp>
          <p:sp>
            <p:nvSpPr>
              <p:cNvPr id="91543" name="Text Box 407"/>
              <p:cNvSpPr txBox="1">
                <a:spLocks noChangeArrowheads="1"/>
              </p:cNvSpPr>
              <p:nvPr/>
            </p:nvSpPr>
            <p:spPr bwMode="auto">
              <a:xfrm>
                <a:off x="4120" y="3556"/>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3</a:t>
                </a:r>
              </a:p>
            </p:txBody>
          </p:sp>
          <p:sp>
            <p:nvSpPr>
              <p:cNvPr id="91544" name="Text Box 408"/>
              <p:cNvSpPr txBox="1">
                <a:spLocks noChangeArrowheads="1"/>
              </p:cNvSpPr>
              <p:nvPr/>
            </p:nvSpPr>
            <p:spPr bwMode="auto">
              <a:xfrm>
                <a:off x="5192" y="2839"/>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6</a:t>
                </a:r>
              </a:p>
            </p:txBody>
          </p:sp>
          <p:sp>
            <p:nvSpPr>
              <p:cNvPr id="91545" name="Text Box 409"/>
              <p:cNvSpPr txBox="1">
                <a:spLocks noChangeArrowheads="1"/>
              </p:cNvSpPr>
              <p:nvPr/>
            </p:nvSpPr>
            <p:spPr bwMode="auto">
              <a:xfrm>
                <a:off x="5192" y="3565"/>
                <a:ext cx="388" cy="173"/>
              </a:xfrm>
              <a:prstGeom prst="rect">
                <a:avLst/>
              </a:prstGeom>
              <a:noFill/>
              <a:ln w="9525">
                <a:noFill/>
                <a:miter lim="800000"/>
                <a:headEnd/>
                <a:tailEnd/>
              </a:ln>
              <a:effectLst/>
            </p:spPr>
            <p:txBody>
              <a:bodyPr rIns="0">
                <a:spAutoFit/>
              </a:bodyPr>
              <a:lstStyle/>
              <a:p>
                <a:pPr>
                  <a:spcBef>
                    <a:spcPct val="50000"/>
                  </a:spcBef>
                </a:pPr>
                <a:r>
                  <a:rPr lang="en-US" sz="1200">
                    <a:latin typeface="Times New Roman" pitchFamily="18" charset="0"/>
                  </a:rPr>
                  <a:t>u=0 to 7</a:t>
                </a:r>
              </a:p>
            </p:txBody>
          </p:sp>
        </p:grpSp>
        <p:sp>
          <p:nvSpPr>
            <p:cNvPr id="91546" name="Rectangle 410"/>
            <p:cNvSpPr>
              <a:spLocks noChangeArrowheads="1"/>
            </p:cNvSpPr>
            <p:nvPr/>
          </p:nvSpPr>
          <p:spPr bwMode="auto">
            <a:xfrm>
              <a:off x="3945" y="3648"/>
              <a:ext cx="1147" cy="192"/>
            </a:xfrm>
            <a:prstGeom prst="rect">
              <a:avLst/>
            </a:prstGeom>
            <a:noFill/>
            <a:ln w="12700">
              <a:noFill/>
              <a:miter lim="800000"/>
              <a:headEnd type="none" w="sm" len="sm"/>
              <a:tailEnd type="none" w="sm" len="sm"/>
            </a:ln>
            <a:effectLst/>
          </p:spPr>
          <p:txBody>
            <a:bodyPr wrap="none">
              <a:spAutoFit/>
            </a:bodyPr>
            <a:lstStyle/>
            <a:p>
              <a:r>
                <a:rPr lang="en-US" sz="1400">
                  <a:latin typeface="Times New Roman" pitchFamily="18" charset="0"/>
                </a:rPr>
                <a:t>           Reconstructions</a:t>
              </a:r>
            </a:p>
          </p:txBody>
        </p:sp>
      </p:grpSp>
      <p:grpSp>
        <p:nvGrpSpPr>
          <p:cNvPr id="91547" name="Group 411"/>
          <p:cNvGrpSpPr>
            <a:grpSpLocks/>
          </p:cNvGrpSpPr>
          <p:nvPr/>
        </p:nvGrpSpPr>
        <p:grpSpPr bwMode="auto">
          <a:xfrm>
            <a:off x="76200" y="1676400"/>
            <a:ext cx="1735138" cy="1752600"/>
            <a:chOff x="48" y="1056"/>
            <a:chExt cx="1093" cy="1104"/>
          </a:xfrm>
        </p:grpSpPr>
        <p:grpSp>
          <p:nvGrpSpPr>
            <p:cNvPr id="91548" name="Group 412"/>
            <p:cNvGrpSpPr>
              <a:grpSpLocks/>
            </p:cNvGrpSpPr>
            <p:nvPr/>
          </p:nvGrpSpPr>
          <p:grpSpPr bwMode="auto">
            <a:xfrm>
              <a:off x="48" y="1056"/>
              <a:ext cx="1091" cy="805"/>
              <a:chOff x="48" y="1067"/>
              <a:chExt cx="1091" cy="805"/>
            </a:xfrm>
          </p:grpSpPr>
          <p:grpSp>
            <p:nvGrpSpPr>
              <p:cNvPr id="91549" name="Group 413"/>
              <p:cNvGrpSpPr>
                <a:grpSpLocks/>
              </p:cNvGrpSpPr>
              <p:nvPr/>
            </p:nvGrpSpPr>
            <p:grpSpPr bwMode="auto">
              <a:xfrm>
                <a:off x="106" y="1067"/>
                <a:ext cx="1030" cy="805"/>
                <a:chOff x="2059" y="1776"/>
                <a:chExt cx="1685" cy="1613"/>
              </a:xfrm>
            </p:grpSpPr>
            <p:grpSp>
              <p:nvGrpSpPr>
                <p:cNvPr id="91550" name="Group 414"/>
                <p:cNvGrpSpPr>
                  <a:grpSpLocks/>
                </p:cNvGrpSpPr>
                <p:nvPr/>
              </p:nvGrpSpPr>
              <p:grpSpPr bwMode="auto">
                <a:xfrm>
                  <a:off x="2332" y="1776"/>
                  <a:ext cx="1412" cy="1344"/>
                  <a:chOff x="2332" y="1776"/>
                  <a:chExt cx="1412" cy="1344"/>
                </a:xfrm>
              </p:grpSpPr>
              <p:grpSp>
                <p:nvGrpSpPr>
                  <p:cNvPr id="91551" name="Group 415"/>
                  <p:cNvGrpSpPr>
                    <a:grpSpLocks/>
                  </p:cNvGrpSpPr>
                  <p:nvPr/>
                </p:nvGrpSpPr>
                <p:grpSpPr bwMode="auto">
                  <a:xfrm>
                    <a:off x="2332" y="1776"/>
                    <a:ext cx="1412" cy="1344"/>
                    <a:chOff x="2332" y="1776"/>
                    <a:chExt cx="1412" cy="1344"/>
                  </a:xfrm>
                </p:grpSpPr>
                <p:sp>
                  <p:nvSpPr>
                    <p:cNvPr id="91552" name="Rectangle 416"/>
                    <p:cNvSpPr>
                      <a:spLocks noChangeArrowheads="1"/>
                    </p:cNvSpPr>
                    <p:nvPr/>
                  </p:nvSpPr>
                  <p:spPr bwMode="auto">
                    <a:xfrm>
                      <a:off x="2332" y="1776"/>
                      <a:ext cx="1412" cy="1344"/>
                    </a:xfrm>
                    <a:prstGeom prst="rect">
                      <a:avLst/>
                    </a:prstGeom>
                    <a:noFill/>
                    <a:ln w="19050" cap="sq">
                      <a:solidFill>
                        <a:schemeClr val="bg1"/>
                      </a:solidFill>
                      <a:miter lim="800000"/>
                      <a:headEnd type="none" w="sm" len="sm"/>
                      <a:tailEnd type="none" w="sm" len="sm"/>
                    </a:ln>
                    <a:effectLst/>
                  </p:spPr>
                  <p:txBody>
                    <a:bodyPr wrap="none" anchor="ctr"/>
                    <a:lstStyle/>
                    <a:p>
                      <a:endParaRPr lang="fr-FR"/>
                    </a:p>
                  </p:txBody>
                </p:sp>
                <p:grpSp>
                  <p:nvGrpSpPr>
                    <p:cNvPr id="91553" name="Group 417"/>
                    <p:cNvGrpSpPr>
                      <a:grpSpLocks/>
                    </p:cNvGrpSpPr>
                    <p:nvPr/>
                  </p:nvGrpSpPr>
                  <p:grpSpPr bwMode="auto">
                    <a:xfrm>
                      <a:off x="2332" y="2008"/>
                      <a:ext cx="1412" cy="998"/>
                      <a:chOff x="2332" y="2008"/>
                      <a:chExt cx="1412" cy="998"/>
                    </a:xfrm>
                  </p:grpSpPr>
                  <p:sp>
                    <p:nvSpPr>
                      <p:cNvPr id="91554" name="Rectangle 418"/>
                      <p:cNvSpPr>
                        <a:spLocks noChangeArrowheads="1"/>
                      </p:cNvSpPr>
                      <p:nvPr/>
                    </p:nvSpPr>
                    <p:spPr bwMode="auto">
                      <a:xfrm>
                        <a:off x="2332" y="2757"/>
                        <a:ext cx="1412" cy="249"/>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sp>
                    <p:nvSpPr>
                      <p:cNvPr id="91555" name="Rectangle 419"/>
                      <p:cNvSpPr>
                        <a:spLocks noChangeArrowheads="1"/>
                      </p:cNvSpPr>
                      <p:nvPr/>
                    </p:nvSpPr>
                    <p:spPr bwMode="auto">
                      <a:xfrm>
                        <a:off x="2332" y="2008"/>
                        <a:ext cx="1412" cy="250"/>
                      </a:xfrm>
                      <a:prstGeom prst="rect">
                        <a:avLst/>
                      </a:prstGeom>
                      <a:noFill/>
                      <a:ln w="3175" cap="rnd">
                        <a:solidFill>
                          <a:schemeClr val="folHlink"/>
                        </a:solidFill>
                        <a:prstDash val="sysDot"/>
                        <a:miter lim="800000"/>
                        <a:headEnd type="none" w="sm" len="sm"/>
                        <a:tailEnd type="none" w="sm" len="sm"/>
                      </a:ln>
                      <a:effectLst/>
                    </p:spPr>
                    <p:txBody>
                      <a:bodyPr wrap="none" anchor="ctr"/>
                      <a:lstStyle/>
                      <a:p>
                        <a:endParaRPr lang="fr-FR"/>
                      </a:p>
                    </p:txBody>
                  </p:sp>
                </p:grpSp>
              </p:grpSp>
              <p:grpSp>
                <p:nvGrpSpPr>
                  <p:cNvPr id="91556" name="Group 420"/>
                  <p:cNvGrpSpPr>
                    <a:grpSpLocks/>
                  </p:cNvGrpSpPr>
                  <p:nvPr/>
                </p:nvGrpSpPr>
                <p:grpSpPr bwMode="auto">
                  <a:xfrm>
                    <a:off x="2375" y="1824"/>
                    <a:ext cx="1321" cy="1104"/>
                    <a:chOff x="2375" y="1824"/>
                    <a:chExt cx="1321" cy="1104"/>
                  </a:xfrm>
                </p:grpSpPr>
                <p:sp>
                  <p:nvSpPr>
                    <p:cNvPr id="91557" name="Rectangle 421"/>
                    <p:cNvSpPr>
                      <a:spLocks noChangeArrowheads="1"/>
                    </p:cNvSpPr>
                    <p:nvPr/>
                  </p:nvSpPr>
                  <p:spPr bwMode="auto">
                    <a:xfrm>
                      <a:off x="2375" y="2352"/>
                      <a:ext cx="121" cy="14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58" name="Rectangle 422"/>
                    <p:cNvSpPr>
                      <a:spLocks noChangeArrowheads="1"/>
                    </p:cNvSpPr>
                    <p:nvPr/>
                  </p:nvSpPr>
                  <p:spPr bwMode="auto">
                    <a:xfrm>
                      <a:off x="2546" y="2160"/>
                      <a:ext cx="128" cy="33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59" name="Rectangle 423"/>
                    <p:cNvSpPr>
                      <a:spLocks noChangeArrowheads="1"/>
                    </p:cNvSpPr>
                    <p:nvPr/>
                  </p:nvSpPr>
                  <p:spPr bwMode="auto">
                    <a:xfrm>
                      <a:off x="2717" y="2400"/>
                      <a:ext cx="115" cy="96"/>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60" name="Rectangle 424"/>
                    <p:cNvSpPr>
                      <a:spLocks noChangeArrowheads="1"/>
                    </p:cNvSpPr>
                    <p:nvPr/>
                  </p:nvSpPr>
                  <p:spPr bwMode="auto">
                    <a:xfrm flipV="1">
                      <a:off x="2888" y="2496"/>
                      <a:ext cx="129" cy="43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61" name="Rectangle 425"/>
                    <p:cNvSpPr>
                      <a:spLocks noChangeArrowheads="1"/>
                    </p:cNvSpPr>
                    <p:nvPr/>
                  </p:nvSpPr>
                  <p:spPr bwMode="auto">
                    <a:xfrm>
                      <a:off x="3059" y="2064"/>
                      <a:ext cx="109" cy="43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62" name="Rectangle 426"/>
                    <p:cNvSpPr>
                      <a:spLocks noChangeArrowheads="1"/>
                    </p:cNvSpPr>
                    <p:nvPr/>
                  </p:nvSpPr>
                  <p:spPr bwMode="auto">
                    <a:xfrm>
                      <a:off x="3230" y="1824"/>
                      <a:ext cx="129" cy="672"/>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63" name="Rectangle 427"/>
                    <p:cNvSpPr>
                      <a:spLocks noChangeArrowheads="1"/>
                    </p:cNvSpPr>
                    <p:nvPr/>
                  </p:nvSpPr>
                  <p:spPr bwMode="auto">
                    <a:xfrm>
                      <a:off x="3402" y="2352"/>
                      <a:ext cx="102" cy="14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sp>
                  <p:nvSpPr>
                    <p:cNvPr id="91564" name="Rectangle 428"/>
                    <p:cNvSpPr>
                      <a:spLocks noChangeArrowheads="1"/>
                    </p:cNvSpPr>
                    <p:nvPr/>
                  </p:nvSpPr>
                  <p:spPr bwMode="auto">
                    <a:xfrm>
                      <a:off x="3573" y="1872"/>
                      <a:ext cx="123" cy="624"/>
                    </a:xfrm>
                    <a:prstGeom prst="rect">
                      <a:avLst/>
                    </a:prstGeom>
                    <a:solidFill>
                      <a:schemeClr val="tx1"/>
                    </a:solidFill>
                    <a:ln w="12700" cap="sq">
                      <a:solidFill>
                        <a:schemeClr val="bg2"/>
                      </a:solidFill>
                      <a:miter lim="800000"/>
                      <a:headEnd type="none" w="sm" len="sm"/>
                      <a:tailEnd type="none" w="sm" len="sm"/>
                    </a:ln>
                    <a:effectLst/>
                  </p:spPr>
                  <p:txBody>
                    <a:bodyPr wrap="none" anchor="ctr"/>
                    <a:lstStyle/>
                    <a:p>
                      <a:endParaRPr lang="fr-FR"/>
                    </a:p>
                  </p:txBody>
                </p:sp>
              </p:grpSp>
            </p:grpSp>
            <p:sp>
              <p:nvSpPr>
                <p:cNvPr id="91565" name="Text Box 429"/>
                <p:cNvSpPr txBox="1">
                  <a:spLocks noChangeArrowheads="1"/>
                </p:cNvSpPr>
                <p:nvPr/>
              </p:nvSpPr>
              <p:spPr bwMode="auto">
                <a:xfrm>
                  <a:off x="2059" y="1872"/>
                  <a:ext cx="227" cy="716"/>
                </a:xfrm>
                <a:prstGeom prst="rect">
                  <a:avLst/>
                </a:prstGeom>
                <a:noFill/>
                <a:ln w="12700" cap="sq">
                  <a:noFill/>
                  <a:miter lim="800000"/>
                  <a:headEnd type="none" w="sm" len="sm"/>
                  <a:tailEnd type="none" w="sm" len="sm"/>
                </a:ln>
                <a:effectLst/>
              </p:spPr>
              <p:txBody>
                <a:bodyPr lIns="0" tIns="91440" rIns="0" bIns="0">
                  <a:spAutoFit/>
                </a:bodyPr>
                <a:lstStyle/>
                <a:p>
                  <a:pPr algn="r">
                    <a:lnSpc>
                      <a:spcPct val="130000"/>
                    </a:lnSpc>
                    <a:spcBef>
                      <a:spcPct val="50000"/>
                    </a:spcBef>
                  </a:pPr>
                  <a:endParaRPr lang="fr-FR" sz="2400">
                    <a:latin typeface="Times New Roman" pitchFamily="18" charset="0"/>
                  </a:endParaRPr>
                </a:p>
              </p:txBody>
            </p:sp>
            <p:sp>
              <p:nvSpPr>
                <p:cNvPr id="91566" name="Text Box 430"/>
                <p:cNvSpPr txBox="1">
                  <a:spLocks noChangeArrowheads="1"/>
                </p:cNvSpPr>
                <p:nvPr/>
              </p:nvSpPr>
              <p:spPr bwMode="auto">
                <a:xfrm>
                  <a:off x="2424" y="3121"/>
                  <a:ext cx="1274" cy="268"/>
                </a:xfrm>
                <a:prstGeom prst="rect">
                  <a:avLst/>
                </a:prstGeom>
                <a:noFill/>
                <a:ln w="12700" cap="sq">
                  <a:noFill/>
                  <a:miter lim="800000"/>
                  <a:headEnd type="none" w="sm" len="sm"/>
                  <a:tailEnd type="none" w="sm" len="sm"/>
                </a:ln>
                <a:effectLst/>
              </p:spPr>
              <p:txBody>
                <a:bodyPr lIns="0" tIns="0" rIns="0" bIns="0">
                  <a:spAutoFit/>
                </a:bodyPr>
                <a:lstStyle/>
                <a:p>
                  <a:pPr algn="ctr">
                    <a:tabLst>
                      <a:tab pos="285750" algn="l"/>
                      <a:tab pos="571500" algn="l"/>
                      <a:tab pos="800100" algn="l"/>
                      <a:tab pos="1085850" algn="l"/>
                      <a:tab pos="1371600" algn="l"/>
                      <a:tab pos="1600200" algn="l"/>
                      <a:tab pos="1885950" algn="l"/>
                    </a:tabLst>
                  </a:pPr>
                  <a:r>
                    <a:rPr lang="en-US" sz="1400">
                      <a:latin typeface="Times New Roman" pitchFamily="18" charset="0"/>
                    </a:rPr>
                    <a:t>n</a:t>
                  </a:r>
                </a:p>
              </p:txBody>
            </p:sp>
          </p:grpSp>
          <p:sp>
            <p:nvSpPr>
              <p:cNvPr id="91567" name="Text Box 431"/>
              <p:cNvSpPr txBox="1">
                <a:spLocks noChangeArrowheads="1"/>
              </p:cNvSpPr>
              <p:nvPr/>
            </p:nvSpPr>
            <p:spPr bwMode="auto">
              <a:xfrm>
                <a:off x="48" y="1330"/>
                <a:ext cx="224" cy="192"/>
              </a:xfrm>
              <a:prstGeom prst="rect">
                <a:avLst/>
              </a:prstGeom>
              <a:noFill/>
              <a:ln w="12700" cap="sq">
                <a:noFill/>
                <a:miter lim="800000"/>
                <a:headEnd type="none" w="sm" len="sm"/>
                <a:tailEnd type="none" w="sm" len="sm"/>
              </a:ln>
              <a:effectLst/>
            </p:spPr>
            <p:txBody>
              <a:bodyPr lIns="45720" rIns="0">
                <a:spAutoFit/>
              </a:bodyPr>
              <a:lstStyle/>
              <a:p>
                <a:pPr>
                  <a:spcBef>
                    <a:spcPct val="50000"/>
                  </a:spcBef>
                </a:pPr>
                <a:r>
                  <a:rPr lang="en-US" sz="1400">
                    <a:latin typeface="Times New Roman" pitchFamily="18" charset="0"/>
                  </a:rPr>
                  <a:t>z</a:t>
                </a:r>
                <a:r>
                  <a:rPr lang="en-US" sz="1200">
                    <a:latin typeface="Times New Roman" pitchFamily="18" charset="0"/>
                  </a:rPr>
                  <a:t>(n)</a:t>
                </a:r>
              </a:p>
            </p:txBody>
          </p:sp>
          <p:sp>
            <p:nvSpPr>
              <p:cNvPr id="91568" name="Line 432"/>
              <p:cNvSpPr>
                <a:spLocks noChangeShapeType="1"/>
              </p:cNvSpPr>
              <p:nvPr/>
            </p:nvSpPr>
            <p:spPr bwMode="auto">
              <a:xfrm>
                <a:off x="288" y="1440"/>
                <a:ext cx="851" cy="0"/>
              </a:xfrm>
              <a:prstGeom prst="line">
                <a:avLst/>
              </a:prstGeom>
              <a:noFill/>
              <a:ln w="19050" cap="sq">
                <a:solidFill>
                  <a:schemeClr val="bg1"/>
                </a:solidFill>
                <a:round/>
                <a:headEnd type="none" w="sm" len="sm"/>
                <a:tailEnd type="none" w="sm" len="sm"/>
              </a:ln>
              <a:effectLst/>
            </p:spPr>
            <p:txBody>
              <a:bodyPr wrap="none" anchor="ctr"/>
              <a:lstStyle/>
              <a:p>
                <a:endParaRPr lang="fr-FR"/>
              </a:p>
            </p:txBody>
          </p:sp>
        </p:grpSp>
        <p:sp>
          <p:nvSpPr>
            <p:cNvPr id="91569" name="Rectangle 433"/>
            <p:cNvSpPr>
              <a:spLocks noChangeArrowheads="1"/>
            </p:cNvSpPr>
            <p:nvPr/>
          </p:nvSpPr>
          <p:spPr bwMode="auto">
            <a:xfrm>
              <a:off x="356" y="1968"/>
              <a:ext cx="785" cy="192"/>
            </a:xfrm>
            <a:prstGeom prst="rect">
              <a:avLst/>
            </a:prstGeom>
            <a:noFill/>
            <a:ln w="12700">
              <a:noFill/>
              <a:miter lim="800000"/>
              <a:headEnd type="none" w="sm" len="sm"/>
              <a:tailEnd type="none" w="sm" len="sm"/>
            </a:ln>
            <a:effectLst/>
          </p:spPr>
          <p:txBody>
            <a:bodyPr wrap="none">
              <a:spAutoFit/>
            </a:bodyPr>
            <a:lstStyle/>
            <a:p>
              <a:r>
                <a:rPr lang="en-US" sz="1400">
                  <a:latin typeface="Times New Roman" pitchFamily="18" charset="0"/>
                </a:rPr>
                <a:t>Original signal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1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1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200" b="1" dirty="0">
                <a:solidFill>
                  <a:srgbClr val="FF0000"/>
                </a:solidFill>
              </a:rPr>
              <a:t>DFT </a:t>
            </a:r>
            <a:r>
              <a:rPr lang="en-US" sz="3200" b="1" dirty="0" smtClean="0">
                <a:solidFill>
                  <a:srgbClr val="FF0000"/>
                </a:solidFill>
              </a:rPr>
              <a:t>et </a:t>
            </a:r>
            <a:r>
              <a:rPr lang="en-US" sz="3200" b="1" dirty="0">
                <a:solidFill>
                  <a:srgbClr val="FF0000"/>
                </a:solidFill>
              </a:rPr>
              <a:t>DCT </a:t>
            </a:r>
            <a:r>
              <a:rPr lang="en-US" sz="3200" b="1" dirty="0" smtClean="0">
                <a:solidFill>
                  <a:srgbClr val="FF0000"/>
                </a:solidFill>
              </a:rPr>
              <a:t>en notations </a:t>
            </a:r>
            <a:r>
              <a:rPr lang="en-US" sz="3200" b="1" dirty="0" err="1" smtClean="0">
                <a:solidFill>
                  <a:srgbClr val="FF0000"/>
                </a:solidFill>
              </a:rPr>
              <a:t>Matricielles</a:t>
            </a:r>
            <a:endParaRPr lang="en-US" sz="3200" b="1" dirty="0">
              <a:solidFill>
                <a:srgbClr val="FF0000"/>
              </a:solidFill>
            </a:endParaRPr>
          </a:p>
        </p:txBody>
      </p:sp>
      <p:sp>
        <p:nvSpPr>
          <p:cNvPr id="247811" name="Text Box 3"/>
          <p:cNvSpPr txBox="1">
            <a:spLocks noChangeArrowheads="1"/>
          </p:cNvSpPr>
          <p:nvPr/>
        </p:nvSpPr>
        <p:spPr bwMode="auto">
          <a:xfrm>
            <a:off x="304800" y="1066800"/>
            <a:ext cx="3962400" cy="369332"/>
          </a:xfrm>
          <a:prstGeom prst="rect">
            <a:avLst/>
          </a:prstGeom>
          <a:noFill/>
          <a:ln w="9525">
            <a:noFill/>
            <a:miter lim="800000"/>
            <a:headEnd/>
            <a:tailEnd/>
          </a:ln>
          <a:effectLst/>
        </p:spPr>
        <p:txBody>
          <a:bodyPr>
            <a:spAutoFit/>
          </a:bodyPr>
          <a:lstStyle/>
          <a:p>
            <a:r>
              <a:rPr lang="en-US" dirty="0" smtClean="0"/>
              <a:t>Notation </a:t>
            </a:r>
            <a:r>
              <a:rPr lang="en-US" dirty="0" err="1" smtClean="0"/>
              <a:t>matricielle</a:t>
            </a:r>
            <a:r>
              <a:rPr lang="en-US" dirty="0" smtClean="0"/>
              <a:t> pour 1D</a:t>
            </a:r>
            <a:endParaRPr lang="en-US" dirty="0"/>
          </a:p>
        </p:txBody>
      </p:sp>
      <p:sp>
        <p:nvSpPr>
          <p:cNvPr id="247813" name="Text Box 5"/>
          <p:cNvSpPr txBox="1">
            <a:spLocks noChangeArrowheads="1"/>
          </p:cNvSpPr>
          <p:nvPr/>
        </p:nvSpPr>
        <p:spPr bwMode="auto">
          <a:xfrm>
            <a:off x="4953000" y="1919288"/>
            <a:ext cx="1219200" cy="366712"/>
          </a:xfrm>
          <a:prstGeom prst="rect">
            <a:avLst/>
          </a:prstGeom>
          <a:noFill/>
          <a:ln w="9525">
            <a:noFill/>
            <a:miter lim="800000"/>
            <a:headEnd/>
            <a:tailEnd/>
          </a:ln>
          <a:effectLst/>
        </p:spPr>
        <p:txBody>
          <a:bodyPr>
            <a:spAutoFit/>
          </a:bodyPr>
          <a:lstStyle/>
          <a:p>
            <a:r>
              <a:rPr lang="en-US"/>
              <a:t>1D-DFT</a:t>
            </a:r>
          </a:p>
        </p:txBody>
      </p:sp>
      <p:sp>
        <p:nvSpPr>
          <p:cNvPr id="247814" name="Text Box 6"/>
          <p:cNvSpPr txBox="1">
            <a:spLocks noChangeArrowheads="1"/>
          </p:cNvSpPr>
          <p:nvPr/>
        </p:nvSpPr>
        <p:spPr bwMode="auto">
          <a:xfrm>
            <a:off x="5029200" y="3886200"/>
            <a:ext cx="990600" cy="366713"/>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47815" name="Text Box 7"/>
          <p:cNvSpPr txBox="1">
            <a:spLocks noChangeArrowheads="1"/>
          </p:cNvSpPr>
          <p:nvPr/>
        </p:nvSpPr>
        <p:spPr bwMode="auto">
          <a:xfrm>
            <a:off x="7620000" y="3886200"/>
            <a:ext cx="1066800" cy="366713"/>
          </a:xfrm>
          <a:prstGeom prst="rect">
            <a:avLst/>
          </a:prstGeom>
          <a:noFill/>
          <a:ln w="9525">
            <a:noFill/>
            <a:miter lim="800000"/>
            <a:headEnd/>
            <a:tailEnd/>
          </a:ln>
          <a:effectLst/>
        </p:spPr>
        <p:txBody>
          <a:bodyPr>
            <a:spAutoFit/>
          </a:bodyPr>
          <a:lstStyle/>
          <a:p>
            <a:r>
              <a:rPr lang="en-US">
                <a:solidFill>
                  <a:schemeClr val="hlink"/>
                </a:solidFill>
              </a:rPr>
              <a:t>imag(A)</a:t>
            </a:r>
          </a:p>
        </p:txBody>
      </p:sp>
      <p:pic>
        <p:nvPicPr>
          <p:cNvPr id="247816" name="Picture 8" descr="txp_fig"/>
          <p:cNvPicPr>
            <a:picLocks noChangeAspect="1" noChangeArrowheads="1"/>
          </p:cNvPicPr>
          <p:nvPr>
            <p:custDataLst>
              <p:tags r:id="rId1"/>
            </p:custDataLst>
          </p:nvPr>
        </p:nvPicPr>
        <p:blipFill>
          <a:blip r:embed="rId9" cstate="print"/>
          <a:srcRect/>
          <a:stretch>
            <a:fillRect/>
          </a:stretch>
        </p:blipFill>
        <p:spPr bwMode="auto">
          <a:xfrm>
            <a:off x="457200" y="2971800"/>
            <a:ext cx="3130550" cy="561975"/>
          </a:xfrm>
          <a:prstGeom prst="rect">
            <a:avLst/>
          </a:prstGeom>
          <a:noFill/>
          <a:ln w="9525">
            <a:noFill/>
            <a:miter lim="800000"/>
            <a:headEnd/>
            <a:tailEnd/>
          </a:ln>
          <a:effectLst/>
        </p:spPr>
      </p:pic>
      <p:pic>
        <p:nvPicPr>
          <p:cNvPr id="247817" name="Picture 9" descr="txp_fig"/>
          <p:cNvPicPr>
            <a:picLocks noChangeAspect="1" noChangeArrowheads="1"/>
          </p:cNvPicPr>
          <p:nvPr>
            <p:custDataLst>
              <p:tags r:id="rId2"/>
            </p:custDataLst>
          </p:nvPr>
        </p:nvPicPr>
        <p:blipFill>
          <a:blip r:embed="rId10" cstate="print"/>
          <a:srcRect/>
          <a:stretch>
            <a:fillRect/>
          </a:stretch>
        </p:blipFill>
        <p:spPr bwMode="auto">
          <a:xfrm>
            <a:off x="457200" y="2271713"/>
            <a:ext cx="1600200" cy="547687"/>
          </a:xfrm>
          <a:prstGeom prst="rect">
            <a:avLst/>
          </a:prstGeom>
          <a:noFill/>
          <a:ln w="9525">
            <a:noFill/>
            <a:miter lim="800000"/>
            <a:headEnd/>
            <a:tailEnd/>
          </a:ln>
          <a:effectLst/>
        </p:spPr>
      </p:pic>
      <p:pic>
        <p:nvPicPr>
          <p:cNvPr id="247818" name="Picture 10" descr="txp_fig"/>
          <p:cNvPicPr>
            <a:picLocks noChangeAspect="1" noChangeArrowheads="1"/>
          </p:cNvPicPr>
          <p:nvPr>
            <p:custDataLst>
              <p:tags r:id="rId3"/>
            </p:custDataLst>
          </p:nvPr>
        </p:nvPicPr>
        <p:blipFill>
          <a:blip r:embed="rId11"/>
          <a:srcRect/>
          <a:stretch>
            <a:fillRect/>
          </a:stretch>
        </p:blipFill>
        <p:spPr bwMode="auto">
          <a:xfrm>
            <a:off x="2286000" y="3581400"/>
            <a:ext cx="2273300" cy="228600"/>
          </a:xfrm>
          <a:prstGeom prst="rect">
            <a:avLst/>
          </a:prstGeom>
          <a:noFill/>
          <a:ln w="9525">
            <a:noFill/>
            <a:miter lim="800000"/>
            <a:headEnd/>
            <a:tailEnd/>
          </a:ln>
          <a:effectLst/>
        </p:spPr>
      </p:pic>
      <p:sp>
        <p:nvSpPr>
          <p:cNvPr id="247819" name="Text Box 11"/>
          <p:cNvSpPr txBox="1">
            <a:spLocks noChangeArrowheads="1"/>
          </p:cNvSpPr>
          <p:nvPr/>
        </p:nvSpPr>
        <p:spPr bwMode="auto">
          <a:xfrm>
            <a:off x="457200" y="1905000"/>
            <a:ext cx="1219200" cy="366713"/>
          </a:xfrm>
          <a:prstGeom prst="rect">
            <a:avLst/>
          </a:prstGeom>
          <a:noFill/>
          <a:ln w="9525">
            <a:noFill/>
            <a:miter lim="800000"/>
            <a:headEnd/>
            <a:tailEnd/>
          </a:ln>
          <a:effectLst/>
        </p:spPr>
        <p:txBody>
          <a:bodyPr>
            <a:spAutoFit/>
          </a:bodyPr>
          <a:lstStyle/>
          <a:p>
            <a:r>
              <a:rPr lang="en-US"/>
              <a:t>1D-DCT</a:t>
            </a:r>
          </a:p>
        </p:txBody>
      </p:sp>
      <p:pic>
        <p:nvPicPr>
          <p:cNvPr id="247820" name="Picture 12" descr="txp_fig"/>
          <p:cNvPicPr>
            <a:picLocks noChangeAspect="1" noChangeArrowheads="1"/>
          </p:cNvPicPr>
          <p:nvPr>
            <p:custDataLst>
              <p:tags r:id="rId4"/>
            </p:custDataLst>
          </p:nvPr>
        </p:nvPicPr>
        <p:blipFill>
          <a:blip r:embed="rId12"/>
          <a:srcRect/>
          <a:stretch>
            <a:fillRect/>
          </a:stretch>
        </p:blipFill>
        <p:spPr bwMode="auto">
          <a:xfrm>
            <a:off x="2438400" y="2514600"/>
            <a:ext cx="698500" cy="190500"/>
          </a:xfrm>
          <a:prstGeom prst="rect">
            <a:avLst/>
          </a:prstGeom>
          <a:noFill/>
          <a:ln w="9525">
            <a:noFill/>
            <a:miter lim="800000"/>
            <a:headEnd/>
            <a:tailEnd/>
          </a:ln>
          <a:effectLst/>
        </p:spPr>
      </p:pic>
      <p:sp>
        <p:nvSpPr>
          <p:cNvPr id="247821" name="Rectangle 13"/>
          <p:cNvSpPr>
            <a:spLocks noChangeArrowheads="1"/>
          </p:cNvSpPr>
          <p:nvPr/>
        </p:nvSpPr>
        <p:spPr bwMode="auto">
          <a:xfrm>
            <a:off x="457200" y="4267200"/>
            <a:ext cx="2895600" cy="2493963"/>
          </a:xfrm>
          <a:prstGeom prst="rect">
            <a:avLst/>
          </a:prstGeom>
          <a:blipFill dpi="0" rotWithShape="1">
            <a:blip r:embed="rId13"/>
            <a:srcRect/>
            <a:stretch>
              <a:fillRect/>
            </a:stretch>
          </a:blipFill>
          <a:ln w="9525">
            <a:noFill/>
            <a:miter lim="800000"/>
            <a:headEnd/>
            <a:tailEnd/>
          </a:ln>
          <a:effectLst/>
        </p:spPr>
        <p:txBody>
          <a:bodyPr wrap="none" anchor="ctr"/>
          <a:lstStyle/>
          <a:p>
            <a:endParaRPr lang="fr-FR"/>
          </a:p>
        </p:txBody>
      </p:sp>
      <p:sp>
        <p:nvSpPr>
          <p:cNvPr id="247822" name="Rectangle 14"/>
          <p:cNvSpPr>
            <a:spLocks noChangeArrowheads="1"/>
          </p:cNvSpPr>
          <p:nvPr/>
        </p:nvSpPr>
        <p:spPr bwMode="auto">
          <a:xfrm>
            <a:off x="6096000" y="4267200"/>
            <a:ext cx="2895600" cy="2493963"/>
          </a:xfrm>
          <a:prstGeom prst="rect">
            <a:avLst/>
          </a:prstGeom>
          <a:blipFill dpi="0" rotWithShape="1">
            <a:blip r:embed="rId14"/>
            <a:srcRect/>
            <a:stretch>
              <a:fillRect/>
            </a:stretch>
          </a:blipFill>
          <a:ln w="9525">
            <a:noFill/>
            <a:miter lim="800000"/>
            <a:headEnd/>
            <a:tailEnd/>
          </a:ln>
          <a:effectLst/>
        </p:spPr>
        <p:txBody>
          <a:bodyPr wrap="none" anchor="ctr"/>
          <a:lstStyle/>
          <a:p>
            <a:endParaRPr lang="fr-FR"/>
          </a:p>
        </p:txBody>
      </p:sp>
      <p:sp>
        <p:nvSpPr>
          <p:cNvPr id="247823" name="Rectangle 15" descr="fft32_real_gray"/>
          <p:cNvSpPr>
            <a:spLocks noChangeArrowheads="1"/>
          </p:cNvSpPr>
          <p:nvPr/>
        </p:nvSpPr>
        <p:spPr bwMode="auto">
          <a:xfrm>
            <a:off x="3657600" y="4267200"/>
            <a:ext cx="2895600" cy="2493963"/>
          </a:xfrm>
          <a:prstGeom prst="rect">
            <a:avLst/>
          </a:prstGeom>
          <a:blipFill dpi="0" rotWithShape="1">
            <a:blip r:embed="rId15"/>
            <a:srcRect/>
            <a:stretch>
              <a:fillRect/>
            </a:stretch>
          </a:blipFill>
          <a:ln w="9525">
            <a:noFill/>
            <a:miter lim="800000"/>
            <a:headEnd/>
            <a:tailEnd/>
          </a:ln>
          <a:effectLst/>
        </p:spPr>
        <p:txBody>
          <a:bodyPr wrap="none" anchor="ctr"/>
          <a:lstStyle/>
          <a:p>
            <a:endParaRPr lang="fr-FR"/>
          </a:p>
        </p:txBody>
      </p:sp>
      <p:sp>
        <p:nvSpPr>
          <p:cNvPr id="247824" name="Text Box 16"/>
          <p:cNvSpPr txBox="1">
            <a:spLocks noChangeArrowheads="1"/>
          </p:cNvSpPr>
          <p:nvPr/>
        </p:nvSpPr>
        <p:spPr bwMode="auto">
          <a:xfrm>
            <a:off x="2362200" y="3962400"/>
            <a:ext cx="457200" cy="366713"/>
          </a:xfrm>
          <a:prstGeom prst="rect">
            <a:avLst/>
          </a:prstGeom>
          <a:noFill/>
          <a:ln w="9525">
            <a:noFill/>
            <a:miter lim="800000"/>
            <a:headEnd/>
            <a:tailEnd/>
          </a:ln>
          <a:effectLst/>
        </p:spPr>
        <p:txBody>
          <a:bodyPr>
            <a:spAutoFit/>
          </a:bodyPr>
          <a:lstStyle/>
          <a:p>
            <a:r>
              <a:rPr lang="en-US">
                <a:solidFill>
                  <a:schemeClr val="folHlink"/>
                </a:solidFill>
              </a:rPr>
              <a:t>A</a:t>
            </a:r>
          </a:p>
        </p:txBody>
      </p:sp>
      <p:sp>
        <p:nvSpPr>
          <p:cNvPr id="247825" name="Text Box 17"/>
          <p:cNvSpPr txBox="1">
            <a:spLocks noChangeArrowheads="1"/>
          </p:cNvSpPr>
          <p:nvPr/>
        </p:nvSpPr>
        <p:spPr bwMode="auto">
          <a:xfrm>
            <a:off x="304800" y="3962400"/>
            <a:ext cx="838200" cy="366713"/>
          </a:xfrm>
          <a:prstGeom prst="rect">
            <a:avLst/>
          </a:prstGeom>
          <a:noFill/>
          <a:ln w="9525">
            <a:noFill/>
            <a:miter lim="800000"/>
            <a:headEnd/>
            <a:tailEnd/>
          </a:ln>
          <a:effectLst/>
        </p:spPr>
        <p:txBody>
          <a:bodyPr>
            <a:spAutoFit/>
          </a:bodyPr>
          <a:lstStyle/>
          <a:p>
            <a:r>
              <a:rPr lang="en-US"/>
              <a:t>N=32</a:t>
            </a:r>
          </a:p>
        </p:txBody>
      </p:sp>
      <p:pic>
        <p:nvPicPr>
          <p:cNvPr id="247826" name="Picture 18" descr="txp_fig"/>
          <p:cNvPicPr>
            <a:picLocks noChangeAspect="1" noChangeArrowheads="1"/>
          </p:cNvPicPr>
          <p:nvPr>
            <p:custDataLst>
              <p:tags r:id="rId5"/>
            </p:custDataLst>
          </p:nvPr>
        </p:nvPicPr>
        <p:blipFill>
          <a:blip r:embed="rId16" cstate="print"/>
          <a:srcRect/>
          <a:stretch>
            <a:fillRect/>
          </a:stretch>
        </p:blipFill>
        <p:spPr bwMode="auto">
          <a:xfrm>
            <a:off x="5040313" y="2281238"/>
            <a:ext cx="3865562" cy="746125"/>
          </a:xfrm>
          <a:prstGeom prst="rect">
            <a:avLst/>
          </a:prstGeom>
          <a:noFill/>
          <a:ln w="9525">
            <a:noFill/>
            <a:miter lim="800000"/>
            <a:headEnd/>
            <a:tailEnd/>
          </a:ln>
          <a:effectLst/>
        </p:spPr>
      </p:pic>
      <p:pic>
        <p:nvPicPr>
          <p:cNvPr id="247827" name="Picture 19" descr="txp_fig"/>
          <p:cNvPicPr>
            <a:picLocks noChangeAspect="1" noChangeArrowheads="1"/>
          </p:cNvPicPr>
          <p:nvPr>
            <p:custDataLst>
              <p:tags r:id="rId6"/>
            </p:custDataLst>
          </p:nvPr>
        </p:nvPicPr>
        <p:blipFill>
          <a:blip r:embed="rId17"/>
          <a:srcRect/>
          <a:stretch>
            <a:fillRect/>
          </a:stretch>
        </p:blipFill>
        <p:spPr bwMode="auto">
          <a:xfrm>
            <a:off x="4648200" y="1219200"/>
            <a:ext cx="2311400"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Picture 4"/>
          <p:cNvPicPr>
            <a:picLocks noChangeAspect="1" noChangeArrowheads="1"/>
          </p:cNvPicPr>
          <p:nvPr/>
        </p:nvPicPr>
        <p:blipFill>
          <a:blip r:embed="rId2"/>
          <a:srcRect/>
          <a:stretch>
            <a:fillRect/>
          </a:stretch>
        </p:blipFill>
        <p:spPr bwMode="auto">
          <a:xfrm>
            <a:off x="1928794" y="2500306"/>
            <a:ext cx="6562725" cy="1076325"/>
          </a:xfrm>
          <a:prstGeom prst="rect">
            <a:avLst/>
          </a:prstGeom>
          <a:noFill/>
          <a:ln w="9525">
            <a:noFill/>
            <a:miter lim="800000"/>
            <a:headEnd/>
            <a:tailEnd/>
          </a:ln>
          <a:effectLst/>
        </p:spPr>
      </p:pic>
      <p:sp>
        <p:nvSpPr>
          <p:cNvPr id="5" name="Rectangle 2"/>
          <p:cNvSpPr txBox="1">
            <a:spLocks noChangeArrowheads="1"/>
          </p:cNvSpPr>
          <p:nvPr/>
        </p:nvSpPr>
        <p:spPr>
          <a:xfrm>
            <a:off x="457200" y="274638"/>
            <a:ext cx="8229600" cy="1143000"/>
          </a:xfrm>
          <a:prstGeom prst="rect">
            <a:avLst/>
          </a:prstGeom>
          <a:effectLst>
            <a:outerShdw dist="35921" dir="2700000" algn="ctr" rotWithShape="0">
              <a:srgbClr val="000000"/>
            </a:outerShdw>
          </a:effectLst>
        </p:spPr>
        <p:txBody>
          <a:bodyPr lIns="90488" tIns="44450" rIns="90488" bIns="44450"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Compression - Types</a:t>
            </a:r>
          </a:p>
        </p:txBody>
      </p:sp>
      <p:sp>
        <p:nvSpPr>
          <p:cNvPr id="6" name="ZoneTexte 5"/>
          <p:cNvSpPr txBox="1"/>
          <p:nvPr/>
        </p:nvSpPr>
        <p:spPr>
          <a:xfrm>
            <a:off x="0" y="1433533"/>
            <a:ext cx="9144000" cy="5232202"/>
          </a:xfrm>
          <a:prstGeom prst="rect">
            <a:avLst/>
          </a:prstGeom>
          <a:noFill/>
        </p:spPr>
        <p:txBody>
          <a:bodyPr wrap="square" rtlCol="0">
            <a:spAutoFit/>
          </a:bodyPr>
          <a:lstStyle/>
          <a:p>
            <a:r>
              <a:rPr lang="fr-FR" sz="2400" b="1" u="sng" dirty="0" smtClean="0">
                <a:solidFill>
                  <a:srgbClr val="FF0000"/>
                </a:solidFill>
                <a:latin typeface="Times New Roman" pitchFamily="18" charset="0"/>
                <a:cs typeface="Times New Roman" pitchFamily="18" charset="0"/>
              </a:rPr>
              <a:t>Objectif de la compression </a:t>
            </a:r>
            <a:r>
              <a:rPr lang="fr-FR" b="1" dirty="0" smtClean="0"/>
              <a:t>: </a:t>
            </a:r>
            <a:r>
              <a:rPr lang="fr-FR" sz="2200" dirty="0" smtClean="0">
                <a:solidFill>
                  <a:srgbClr val="00B0F0"/>
                </a:solidFill>
                <a:latin typeface="Times New Roman" pitchFamily="18" charset="0"/>
                <a:cs typeface="Times New Roman" pitchFamily="18" charset="0"/>
              </a:rPr>
              <a:t>Réduction de la taille des données mesurée par le taux de compression</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r>
              <a:rPr lang="fr-FR" sz="2000" dirty="0" smtClean="0">
                <a:solidFill>
                  <a:srgbClr val="7030A0"/>
                </a:solidFill>
                <a:latin typeface="Times New Roman" pitchFamily="18" charset="0"/>
                <a:cs typeface="Times New Roman" pitchFamily="18" charset="0"/>
              </a:rPr>
              <a:t>CR (Compression Ratio) ou Taux de compression  est une mesure relative  et sans dimension. Il est souvent fois représenté comme un rapport normalisé (par exemple 2: 1, ce qui signifie que la taille non compressée est deux fois la taille compressée).</a:t>
            </a:r>
          </a:p>
          <a:p>
            <a:endParaRPr lang="fr-FR" dirty="0" smtClean="0"/>
          </a:p>
          <a:p>
            <a:pPr algn="just"/>
            <a:r>
              <a:rPr lang="fr-FR" sz="2000" dirty="0" smtClean="0">
                <a:solidFill>
                  <a:srgbClr val="3317A9"/>
                </a:solidFill>
                <a:latin typeface="Times New Roman" pitchFamily="18" charset="0"/>
                <a:cs typeface="Times New Roman" pitchFamily="18" charset="0"/>
              </a:rPr>
              <a:t>On peut utiliser le </a:t>
            </a:r>
            <a:r>
              <a:rPr lang="fr-FR" sz="2000" dirty="0" err="1" smtClean="0">
                <a:solidFill>
                  <a:srgbClr val="3317A9"/>
                </a:solidFill>
                <a:latin typeface="Times New Roman" pitchFamily="18" charset="0"/>
                <a:cs typeface="Times New Roman" pitchFamily="18" charset="0"/>
              </a:rPr>
              <a:t>bpp</a:t>
            </a:r>
            <a:r>
              <a:rPr lang="fr-FR" sz="2000" dirty="0" smtClean="0">
                <a:solidFill>
                  <a:srgbClr val="3317A9"/>
                </a:solidFill>
                <a:latin typeface="Times New Roman" pitchFamily="18" charset="0"/>
                <a:cs typeface="Times New Roman" pitchFamily="18" charset="0"/>
              </a:rPr>
              <a:t> qui est une mesure absolue et représente le nombre moyen de bits nécessaires pour coder chaque information de pixel d'image.</a:t>
            </a:r>
          </a:p>
          <a:p>
            <a:endParaRPr lang="fr-FR" dirty="0" smtClean="0"/>
          </a:p>
          <a:p>
            <a:pPr algn="just"/>
            <a:r>
              <a:rPr lang="fr-FR" sz="2200" b="1" dirty="0" err="1" smtClean="0">
                <a:solidFill>
                  <a:srgbClr val="C00000"/>
                </a:solidFill>
                <a:latin typeface="Times New Roman" pitchFamily="18" charset="0"/>
                <a:cs typeface="Times New Roman" pitchFamily="18" charset="0"/>
              </a:rPr>
              <a:t>Bpp</a:t>
            </a:r>
            <a:r>
              <a:rPr lang="fr-FR" sz="2200" b="1" dirty="0" smtClean="0">
                <a:solidFill>
                  <a:srgbClr val="C00000"/>
                </a:solidFill>
                <a:latin typeface="Times New Roman" pitchFamily="18" charset="0"/>
                <a:cs typeface="Times New Roman" pitchFamily="18" charset="0"/>
              </a:rPr>
              <a:t> est égale au rapport de la quantité d’information image compressée par le nombre de pixels de l’image</a:t>
            </a:r>
            <a:endParaRPr lang="fr-FR" sz="2200" b="1" dirty="0">
              <a:solidFill>
                <a:srgbClr val="C00000"/>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9" name="Rectangle 59" descr="dct8_1d_disc"/>
          <p:cNvSpPr>
            <a:spLocks noChangeArrowheads="1"/>
          </p:cNvSpPr>
          <p:nvPr/>
        </p:nvSpPr>
        <p:spPr bwMode="auto">
          <a:xfrm>
            <a:off x="762000" y="1219200"/>
            <a:ext cx="2667000" cy="4191000"/>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sp>
        <p:nvSpPr>
          <p:cNvPr id="235522" name="Rectangle 2"/>
          <p:cNvSpPr>
            <a:spLocks noGrp="1" noChangeArrowheads="1"/>
          </p:cNvSpPr>
          <p:nvPr>
            <p:ph type="title"/>
          </p:nvPr>
        </p:nvSpPr>
        <p:spPr/>
        <p:txBody>
          <a:bodyPr/>
          <a:lstStyle/>
          <a:p>
            <a:r>
              <a:rPr lang="en-US" sz="3200" b="1" dirty="0" smtClean="0">
                <a:solidFill>
                  <a:srgbClr val="FF0000"/>
                </a:solidFill>
              </a:rPr>
              <a:t>de </a:t>
            </a:r>
            <a:r>
              <a:rPr lang="en-US" sz="3200" b="1" dirty="0">
                <a:solidFill>
                  <a:srgbClr val="FF0000"/>
                </a:solidFill>
              </a:rPr>
              <a:t>1D-DCT à</a:t>
            </a:r>
            <a:r>
              <a:rPr lang="en-US" sz="3200" b="1" dirty="0" smtClean="0">
                <a:solidFill>
                  <a:srgbClr val="FF0000"/>
                </a:solidFill>
              </a:rPr>
              <a:t> </a:t>
            </a:r>
            <a:r>
              <a:rPr lang="en-US" sz="3200" b="1" dirty="0">
                <a:solidFill>
                  <a:srgbClr val="FF0000"/>
                </a:solidFill>
              </a:rPr>
              <a:t>2D-DCT</a:t>
            </a:r>
          </a:p>
        </p:txBody>
      </p:sp>
      <p:sp>
        <p:nvSpPr>
          <p:cNvPr id="235573" name="Text Box 53"/>
          <p:cNvSpPr txBox="1">
            <a:spLocks noChangeArrowheads="1"/>
          </p:cNvSpPr>
          <p:nvPr/>
        </p:nvSpPr>
        <p:spPr bwMode="auto">
          <a:xfrm>
            <a:off x="2895600" y="4967288"/>
            <a:ext cx="838200" cy="366712"/>
          </a:xfrm>
          <a:prstGeom prst="rect">
            <a:avLst/>
          </a:prstGeom>
          <a:noFill/>
          <a:ln w="9525">
            <a:noFill/>
            <a:miter lim="800000"/>
            <a:headEnd/>
            <a:tailEnd/>
          </a:ln>
          <a:effectLst/>
        </p:spPr>
        <p:txBody>
          <a:bodyPr>
            <a:spAutoFit/>
          </a:bodyPr>
          <a:lstStyle/>
          <a:p>
            <a:r>
              <a:rPr lang="en-US"/>
              <a:t>n=7</a:t>
            </a:r>
          </a:p>
        </p:txBody>
      </p:sp>
      <p:sp>
        <p:nvSpPr>
          <p:cNvPr id="235574" name="Text Box 54"/>
          <p:cNvSpPr txBox="1">
            <a:spLocks noChangeArrowheads="1"/>
          </p:cNvSpPr>
          <p:nvPr/>
        </p:nvSpPr>
        <p:spPr bwMode="auto">
          <a:xfrm>
            <a:off x="381000" y="1524000"/>
            <a:ext cx="609600" cy="336550"/>
          </a:xfrm>
          <a:prstGeom prst="rect">
            <a:avLst/>
          </a:prstGeom>
          <a:noFill/>
          <a:ln w="9525">
            <a:noFill/>
            <a:miter lim="800000"/>
            <a:headEnd/>
            <a:tailEnd/>
          </a:ln>
          <a:effectLst/>
        </p:spPr>
        <p:txBody>
          <a:bodyPr>
            <a:spAutoFit/>
          </a:bodyPr>
          <a:lstStyle/>
          <a:p>
            <a:r>
              <a:rPr lang="en-US" sz="1600"/>
              <a:t>u=0</a:t>
            </a:r>
          </a:p>
        </p:txBody>
      </p:sp>
      <p:sp>
        <p:nvSpPr>
          <p:cNvPr id="235575" name="Text Box 55"/>
          <p:cNvSpPr txBox="1">
            <a:spLocks noChangeArrowheads="1"/>
          </p:cNvSpPr>
          <p:nvPr/>
        </p:nvSpPr>
        <p:spPr bwMode="auto">
          <a:xfrm>
            <a:off x="457200" y="4267200"/>
            <a:ext cx="609600" cy="336550"/>
          </a:xfrm>
          <a:prstGeom prst="rect">
            <a:avLst/>
          </a:prstGeom>
          <a:noFill/>
          <a:ln w="9525">
            <a:noFill/>
            <a:miter lim="800000"/>
            <a:headEnd/>
            <a:tailEnd/>
          </a:ln>
          <a:effectLst/>
        </p:spPr>
        <p:txBody>
          <a:bodyPr>
            <a:spAutoFit/>
          </a:bodyPr>
          <a:lstStyle/>
          <a:p>
            <a:r>
              <a:rPr lang="en-US" sz="1600"/>
              <a:t>u=7</a:t>
            </a:r>
          </a:p>
        </p:txBody>
      </p:sp>
      <p:sp>
        <p:nvSpPr>
          <p:cNvPr id="235576" name="Rectangle 56"/>
          <p:cNvSpPr>
            <a:spLocks noChangeArrowheads="1"/>
          </p:cNvSpPr>
          <p:nvPr/>
        </p:nvSpPr>
        <p:spPr bwMode="auto">
          <a:xfrm>
            <a:off x="285720" y="5429264"/>
            <a:ext cx="8477280" cy="1276336"/>
          </a:xfrm>
          <a:prstGeom prst="rect">
            <a:avLst/>
          </a:prstGeom>
          <a:noFill/>
          <a:ln w="9525">
            <a:noFill/>
            <a:miter lim="800000"/>
            <a:headEnd/>
            <a:tailEnd/>
          </a:ln>
          <a:effectLst/>
        </p:spPr>
        <p:txBody>
          <a:bodyPr/>
          <a:lstStyle/>
          <a:p>
            <a:pPr>
              <a:lnSpc>
                <a:spcPct val="85000"/>
              </a:lnSpc>
            </a:pPr>
            <a:r>
              <a:rPr lang="en-US" sz="2400" dirty="0" smtClean="0"/>
              <a:t>A </a:t>
            </a:r>
            <a:r>
              <a:rPr lang="en-US" sz="2400" dirty="0" err="1" smtClean="0"/>
              <a:t>est</a:t>
            </a:r>
            <a:r>
              <a:rPr lang="en-US" sz="2400" dirty="0" smtClean="0"/>
              <a:t> </a:t>
            </a:r>
            <a:r>
              <a:rPr lang="en-US" sz="2400" dirty="0" err="1" smtClean="0"/>
              <a:t>réelle</a:t>
            </a:r>
            <a:r>
              <a:rPr lang="en-US" sz="2400" dirty="0" smtClean="0"/>
              <a:t> et </a:t>
            </a:r>
            <a:r>
              <a:rPr lang="en-US" sz="2400" dirty="0" err="1" smtClean="0"/>
              <a:t>orthogonale</a:t>
            </a:r>
            <a:endParaRPr lang="en-US" sz="2400" dirty="0" smtClean="0"/>
          </a:p>
          <a:p>
            <a:pPr lvl="1">
              <a:lnSpc>
                <a:spcPct val="90000"/>
              </a:lnSpc>
            </a:pPr>
            <a:r>
              <a:rPr lang="en-US" sz="2200" dirty="0" smtClean="0"/>
              <a:t> </a:t>
            </a:r>
            <a:r>
              <a:rPr lang="en-US" dirty="0" err="1" smtClean="0"/>
              <a:t>lignes</a:t>
            </a:r>
            <a:r>
              <a:rPr lang="en-US" dirty="0" smtClean="0"/>
              <a:t> de A </a:t>
            </a:r>
            <a:r>
              <a:rPr lang="en-US" dirty="0" err="1" smtClean="0"/>
              <a:t>forment</a:t>
            </a:r>
            <a:r>
              <a:rPr lang="en-US" dirty="0" smtClean="0"/>
              <a:t> </a:t>
            </a:r>
            <a:r>
              <a:rPr lang="en-US" dirty="0" err="1" smtClean="0"/>
              <a:t>une</a:t>
            </a:r>
            <a:r>
              <a:rPr lang="en-US" dirty="0" smtClean="0"/>
              <a:t> base </a:t>
            </a:r>
            <a:r>
              <a:rPr lang="en-US" dirty="0" err="1" smtClean="0"/>
              <a:t>orthonormale</a:t>
            </a:r>
            <a:endParaRPr lang="en-US" dirty="0" smtClean="0"/>
          </a:p>
          <a:p>
            <a:pPr lvl="1">
              <a:lnSpc>
                <a:spcPct val="90000"/>
              </a:lnSpc>
            </a:pPr>
            <a:r>
              <a:rPr lang="en-US" dirty="0" smtClean="0"/>
              <a:t> A </a:t>
            </a:r>
            <a:r>
              <a:rPr lang="en-US" dirty="0" err="1" smtClean="0"/>
              <a:t>n’est</a:t>
            </a:r>
            <a:r>
              <a:rPr lang="en-US" dirty="0" smtClean="0"/>
              <a:t> pas </a:t>
            </a:r>
            <a:r>
              <a:rPr lang="en-US" dirty="0" err="1" smtClean="0"/>
              <a:t>symmétrique</a:t>
            </a:r>
            <a:r>
              <a:rPr lang="en-US" dirty="0" smtClean="0"/>
              <a:t>!</a:t>
            </a:r>
          </a:p>
          <a:p>
            <a:pPr lvl="1">
              <a:lnSpc>
                <a:spcPct val="90000"/>
              </a:lnSpc>
            </a:pPr>
            <a:r>
              <a:rPr lang="en-US" b="1" dirty="0" smtClean="0">
                <a:solidFill>
                  <a:srgbClr val="C00000"/>
                </a:solidFill>
              </a:rPr>
              <a:t> DCT </a:t>
            </a:r>
            <a:r>
              <a:rPr lang="en-US" b="1" dirty="0" err="1" smtClean="0">
                <a:solidFill>
                  <a:srgbClr val="C00000"/>
                </a:solidFill>
              </a:rPr>
              <a:t>n’est</a:t>
            </a:r>
            <a:r>
              <a:rPr lang="en-US" b="1" dirty="0" smtClean="0">
                <a:solidFill>
                  <a:srgbClr val="C00000"/>
                </a:solidFill>
              </a:rPr>
              <a:t> pas la </a:t>
            </a:r>
            <a:r>
              <a:rPr lang="en-US" b="1" dirty="0" err="1" smtClean="0">
                <a:solidFill>
                  <a:srgbClr val="C00000"/>
                </a:solidFill>
              </a:rPr>
              <a:t>partie</a:t>
            </a:r>
            <a:r>
              <a:rPr lang="en-US" b="1" dirty="0" smtClean="0">
                <a:solidFill>
                  <a:srgbClr val="C00000"/>
                </a:solidFill>
              </a:rPr>
              <a:t> </a:t>
            </a:r>
            <a:r>
              <a:rPr lang="en-US" b="1" dirty="0" err="1" smtClean="0">
                <a:solidFill>
                  <a:srgbClr val="C00000"/>
                </a:solidFill>
              </a:rPr>
              <a:t>réelle</a:t>
            </a:r>
            <a:r>
              <a:rPr lang="en-US" b="1" dirty="0" smtClean="0">
                <a:solidFill>
                  <a:srgbClr val="C00000"/>
                </a:solidFill>
              </a:rPr>
              <a:t>  de la TFD!</a:t>
            </a:r>
            <a:endParaRPr lang="en-US" b="1" dirty="0">
              <a:solidFill>
                <a:srgbClr val="C00000"/>
              </a:solidFill>
            </a:endParaRPr>
          </a:p>
        </p:txBody>
      </p:sp>
      <p:sp>
        <p:nvSpPr>
          <p:cNvPr id="235578" name="Rectangle 58" descr="dct8_2d"/>
          <p:cNvSpPr>
            <a:spLocks noChangeArrowheads="1"/>
          </p:cNvSpPr>
          <p:nvPr/>
        </p:nvSpPr>
        <p:spPr bwMode="auto">
          <a:xfrm>
            <a:off x="3857620" y="1143001"/>
            <a:ext cx="4981580" cy="442914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3200" b="1" dirty="0" smtClean="0">
                <a:solidFill>
                  <a:srgbClr val="FF0000"/>
                </a:solidFill>
              </a:rPr>
              <a:t>DFT </a:t>
            </a:r>
            <a:r>
              <a:rPr lang="en-US" sz="3200" b="1" dirty="0">
                <a:solidFill>
                  <a:srgbClr val="FF0000"/>
                </a:solidFill>
              </a:rPr>
              <a:t>(real) </a:t>
            </a:r>
            <a:r>
              <a:rPr lang="en-US" sz="3200" b="1" dirty="0" err="1">
                <a:solidFill>
                  <a:srgbClr val="FF0000"/>
                </a:solidFill>
              </a:rPr>
              <a:t>vs</a:t>
            </a:r>
            <a:r>
              <a:rPr lang="en-US" sz="3200" b="1" dirty="0">
                <a:solidFill>
                  <a:srgbClr val="FF0000"/>
                </a:solidFill>
              </a:rPr>
              <a:t> DCT</a:t>
            </a:r>
          </a:p>
        </p:txBody>
      </p:sp>
      <p:sp>
        <p:nvSpPr>
          <p:cNvPr id="93191" name="Rectangle 7" descr="dft8_2d"/>
          <p:cNvSpPr>
            <a:spLocks noChangeArrowheads="1"/>
          </p:cNvSpPr>
          <p:nvPr/>
        </p:nvSpPr>
        <p:spPr bwMode="auto">
          <a:xfrm>
            <a:off x="304800" y="1676400"/>
            <a:ext cx="4419600" cy="3997325"/>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sp>
        <p:nvSpPr>
          <p:cNvPr id="93192" name="Rectangle 8" descr="dct8_2d"/>
          <p:cNvSpPr>
            <a:spLocks noChangeArrowheads="1"/>
          </p:cNvSpPr>
          <p:nvPr/>
        </p:nvSpPr>
        <p:spPr bwMode="auto">
          <a:xfrm>
            <a:off x="4419600" y="1676400"/>
            <a:ext cx="4419600" cy="3997325"/>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r>
              <a:rPr lang="fr-FR" b="1" dirty="0" smtClean="0">
                <a:solidFill>
                  <a:srgbClr val="FF0000"/>
                </a:solidFill>
              </a:rPr>
              <a:t>Périodicité impliquée par DFT et DCT</a:t>
            </a:r>
            <a:endParaRPr lang="en-US" b="1" dirty="0">
              <a:solidFill>
                <a:srgbClr val="FF0000"/>
              </a:solidFill>
            </a:endParaRPr>
          </a:p>
        </p:txBody>
      </p:sp>
      <p:sp>
        <p:nvSpPr>
          <p:cNvPr id="4" name="ZoneTexte 3"/>
          <p:cNvSpPr txBox="1"/>
          <p:nvPr/>
        </p:nvSpPr>
        <p:spPr>
          <a:xfrm>
            <a:off x="0" y="5143512"/>
            <a:ext cx="9144000" cy="1631216"/>
          </a:xfrm>
          <a:prstGeom prst="rect">
            <a:avLst/>
          </a:prstGeom>
          <a:noFill/>
        </p:spPr>
        <p:txBody>
          <a:bodyPr wrap="square" rtlCol="0">
            <a:spAutoFit/>
          </a:bodyPr>
          <a:lstStyle/>
          <a:p>
            <a:pPr algn="just"/>
            <a:r>
              <a:rPr lang="fr-FR" sz="2000" b="1" dirty="0" smtClean="0">
                <a:solidFill>
                  <a:srgbClr val="FF0000"/>
                </a:solidFill>
                <a:latin typeface="Times New Roman" pitchFamily="18" charset="0"/>
                <a:cs typeface="Times New Roman" pitchFamily="18" charset="0"/>
              </a:rPr>
              <a:t>La TFD et la DCT introduisent une périodicité au niveau signal 1D, mais pas de la même manière.</a:t>
            </a:r>
          </a:p>
          <a:p>
            <a:pPr algn="just">
              <a:buFont typeface="Wingdings" pitchFamily="2" charset="2"/>
              <a:buChar char="q"/>
            </a:pPr>
            <a:r>
              <a:rPr lang="fr-FR" sz="2000" dirty="0" smtClean="0">
                <a:solidFill>
                  <a:srgbClr val="7030A0"/>
                </a:solidFill>
                <a:latin typeface="Times New Roman" pitchFamily="18" charset="0"/>
                <a:cs typeface="Times New Roman" pitchFamily="18" charset="0"/>
              </a:rPr>
              <a:t> La TFD périodise le signal discret (1D) tel qu’il est. Ceci peut créer des discontinuité</a:t>
            </a: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La DCT symétrise d’abord le signal avant le périodiser. Ceci, éliminé toute discontinuité Ce qui favorise la propriété de compactage.</a:t>
            </a:r>
            <a:endParaRPr lang="fr-FR" sz="2000" dirty="0">
              <a:solidFill>
                <a:srgbClr val="0070C0"/>
              </a:solidFill>
              <a:latin typeface="Times New Roman" pitchFamily="18" charset="0"/>
              <a:cs typeface="Times New Roman" pitchFamily="18" charset="0"/>
            </a:endParaRPr>
          </a:p>
        </p:txBody>
      </p:sp>
      <p:pic>
        <p:nvPicPr>
          <p:cNvPr id="461825" name="Picture 1"/>
          <p:cNvPicPr>
            <a:picLocks noChangeAspect="1" noChangeArrowheads="1"/>
          </p:cNvPicPr>
          <p:nvPr/>
        </p:nvPicPr>
        <p:blipFill>
          <a:blip r:embed="rId3"/>
          <a:srcRect/>
          <a:stretch>
            <a:fillRect/>
          </a:stretch>
        </p:blipFill>
        <p:spPr bwMode="auto">
          <a:xfrm>
            <a:off x="142844" y="1631884"/>
            <a:ext cx="6521303" cy="3440190"/>
          </a:xfrm>
          <a:prstGeom prst="rect">
            <a:avLst/>
          </a:prstGeom>
          <a:noFill/>
          <a:ln w="9525">
            <a:noFill/>
            <a:miter lim="800000"/>
            <a:headEnd/>
            <a:tailEnd/>
          </a:ln>
          <a:effectLst/>
        </p:spPr>
      </p:pic>
      <p:sp>
        <p:nvSpPr>
          <p:cNvPr id="7" name="ZoneTexte 6"/>
          <p:cNvSpPr txBox="1"/>
          <p:nvPr/>
        </p:nvSpPr>
        <p:spPr>
          <a:xfrm>
            <a:off x="1928794" y="2643182"/>
            <a:ext cx="1571636"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discontinuités</a:t>
            </a:r>
            <a:endParaRPr lang="fr-FR" b="1" dirty="0">
              <a:solidFill>
                <a:srgbClr val="7030A0"/>
              </a:solidFill>
              <a:latin typeface="Times New Roman" pitchFamily="18" charset="0"/>
              <a:cs typeface="Times New Roman" pitchFamily="18" charset="0"/>
            </a:endParaRPr>
          </a:p>
        </p:txBody>
      </p:sp>
      <p:sp>
        <p:nvSpPr>
          <p:cNvPr id="8" name="ZoneTexte 7"/>
          <p:cNvSpPr txBox="1"/>
          <p:nvPr/>
        </p:nvSpPr>
        <p:spPr>
          <a:xfrm>
            <a:off x="6429388" y="1871481"/>
            <a:ext cx="2643174" cy="1200329"/>
          </a:xfrm>
          <a:prstGeom prst="rect">
            <a:avLst/>
          </a:prstGeom>
          <a:noFill/>
        </p:spPr>
        <p:txBody>
          <a:bodyPr wrap="square" rtlCol="0">
            <a:spAutoFit/>
          </a:bodyPr>
          <a:lstStyle/>
          <a:p>
            <a:pPr algn="just"/>
            <a:r>
              <a:rPr lang="fr-FR" b="1" dirty="0" smtClean="0">
                <a:solidFill>
                  <a:schemeClr val="accent6">
                    <a:lumMod val="50000"/>
                  </a:schemeClr>
                </a:solidFill>
                <a:latin typeface="Times New Roman" pitchFamily="18" charset="0"/>
                <a:cs typeface="Times New Roman" pitchFamily="18" charset="0"/>
              </a:rPr>
              <a:t>TFD : périodise le signal sur n points (nombre d’échantillons par période)</a:t>
            </a:r>
            <a:endParaRPr lang="fr-FR" b="1" dirty="0">
              <a:solidFill>
                <a:schemeClr val="accent6">
                  <a:lumMod val="50000"/>
                </a:schemeClr>
              </a:solidFill>
              <a:latin typeface="Times New Roman" pitchFamily="18" charset="0"/>
              <a:cs typeface="Times New Roman" pitchFamily="18" charset="0"/>
            </a:endParaRPr>
          </a:p>
        </p:txBody>
      </p:sp>
      <p:sp>
        <p:nvSpPr>
          <p:cNvPr id="9" name="ZoneTexte 8"/>
          <p:cNvSpPr txBox="1"/>
          <p:nvPr/>
        </p:nvSpPr>
        <p:spPr>
          <a:xfrm>
            <a:off x="6429388" y="3585993"/>
            <a:ext cx="2643174" cy="1477328"/>
          </a:xfrm>
          <a:prstGeom prst="rect">
            <a:avLst/>
          </a:prstGeom>
          <a:noFill/>
        </p:spPr>
        <p:txBody>
          <a:bodyPr wrap="square" rtlCol="0">
            <a:spAutoFit/>
          </a:bodyPr>
          <a:lstStyle/>
          <a:p>
            <a:pPr algn="just"/>
            <a:r>
              <a:rPr lang="fr-FR" b="1" dirty="0" smtClean="0">
                <a:solidFill>
                  <a:schemeClr val="accent6">
                    <a:lumMod val="50000"/>
                  </a:schemeClr>
                </a:solidFill>
                <a:latin typeface="Times New Roman" pitchFamily="18" charset="0"/>
                <a:cs typeface="Times New Roman" pitchFamily="18" charset="0"/>
              </a:rPr>
              <a:t>DCT : symétrise ensuite elle périodise le signal sur 2n points (nombre d’échantillons par période)</a:t>
            </a:r>
            <a:endParaRPr lang="fr-FR" b="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019800" y="4572000"/>
            <a:ext cx="2286000" cy="2057400"/>
          </a:xfrm>
          <a:prstGeom prst="rect">
            <a:avLst/>
          </a:prstGeom>
          <a:blipFill dpi="0" rotWithShape="1">
            <a:blip r:embed="rId3"/>
            <a:srcRect/>
            <a:stretch>
              <a:fillRect/>
            </a:stretch>
          </a:blipFill>
          <a:ln w="9525">
            <a:noFill/>
            <a:miter lim="800000"/>
            <a:headEnd/>
            <a:tailEnd/>
          </a:ln>
          <a:effectLst/>
        </p:spPr>
        <p:txBody>
          <a:bodyPr wrap="none" anchor="ctr"/>
          <a:lstStyle/>
          <a:p>
            <a:endParaRPr lang="fr-FR"/>
          </a:p>
        </p:txBody>
      </p:sp>
      <p:sp>
        <p:nvSpPr>
          <p:cNvPr id="237571" name="Rectangle 3" descr="lena_repeat"/>
          <p:cNvSpPr>
            <a:spLocks noChangeArrowheads="1"/>
          </p:cNvSpPr>
          <p:nvPr/>
        </p:nvSpPr>
        <p:spPr bwMode="auto">
          <a:xfrm>
            <a:off x="3124200" y="4572000"/>
            <a:ext cx="2286000" cy="20574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37572" name="Rectangle 4"/>
          <p:cNvSpPr>
            <a:spLocks noGrp="1" noChangeArrowheads="1"/>
          </p:cNvSpPr>
          <p:nvPr>
            <p:ph type="title"/>
          </p:nvPr>
        </p:nvSpPr>
        <p:spPr>
          <a:xfrm>
            <a:off x="457200" y="-24"/>
            <a:ext cx="8229600" cy="1143000"/>
          </a:xfrm>
        </p:spPr>
        <p:txBody>
          <a:bodyPr/>
          <a:lstStyle/>
          <a:p>
            <a:r>
              <a:rPr lang="en-US" sz="3200" b="1" dirty="0">
                <a:solidFill>
                  <a:srgbClr val="FF0000"/>
                </a:solidFill>
              </a:rPr>
              <a:t>DFT </a:t>
            </a:r>
            <a:r>
              <a:rPr lang="en-US" sz="3200" b="1" dirty="0" smtClean="0">
                <a:solidFill>
                  <a:srgbClr val="FF0000"/>
                </a:solidFill>
              </a:rPr>
              <a:t>et </a:t>
            </a:r>
            <a:r>
              <a:rPr lang="en-US" sz="3200" b="1" dirty="0">
                <a:solidFill>
                  <a:srgbClr val="FF0000"/>
                </a:solidFill>
              </a:rPr>
              <a:t>DCT </a:t>
            </a:r>
            <a:r>
              <a:rPr lang="en-US" sz="3200" b="1" dirty="0" smtClean="0">
                <a:solidFill>
                  <a:srgbClr val="FF0000"/>
                </a:solidFill>
              </a:rPr>
              <a:t>de </a:t>
            </a:r>
            <a:r>
              <a:rPr lang="en-US" sz="3200" b="1" dirty="0" err="1" smtClean="0">
                <a:solidFill>
                  <a:srgbClr val="FF0000"/>
                </a:solidFill>
              </a:rPr>
              <a:t>l’image</a:t>
            </a:r>
            <a:r>
              <a:rPr lang="en-US" sz="3200" b="1" dirty="0" smtClean="0">
                <a:solidFill>
                  <a:srgbClr val="FF0000"/>
                </a:solidFill>
              </a:rPr>
              <a:t> </a:t>
            </a:r>
            <a:r>
              <a:rPr lang="en-US" sz="3200" b="1" dirty="0">
                <a:solidFill>
                  <a:srgbClr val="FF0000"/>
                </a:solidFill>
              </a:rPr>
              <a:t>Lena</a:t>
            </a:r>
          </a:p>
        </p:txBody>
      </p:sp>
      <p:sp>
        <p:nvSpPr>
          <p:cNvPr id="237573" name="Rectangle 5" descr="lena_gray"/>
          <p:cNvSpPr>
            <a:spLocks noChangeArrowheads="1"/>
          </p:cNvSpPr>
          <p:nvPr/>
        </p:nvSpPr>
        <p:spPr bwMode="auto">
          <a:xfrm>
            <a:off x="762000" y="1524000"/>
            <a:ext cx="2057400" cy="19050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37574" name="Rectangle 6" descr="abs_lena"/>
          <p:cNvSpPr>
            <a:spLocks noChangeArrowheads="1"/>
          </p:cNvSpPr>
          <p:nvPr/>
        </p:nvSpPr>
        <p:spPr bwMode="auto">
          <a:xfrm>
            <a:off x="3581400" y="1524000"/>
            <a:ext cx="1676400" cy="1524000"/>
          </a:xfrm>
          <a:prstGeom prst="rect">
            <a:avLst/>
          </a:prstGeom>
          <a:blipFill dpi="0" rotWithShape="1">
            <a:blip r:embed="rId6"/>
            <a:srcRect/>
            <a:stretch>
              <a:fillRect/>
            </a:stretch>
          </a:blipFill>
          <a:ln w="9525">
            <a:noFill/>
            <a:miter lim="800000"/>
            <a:headEnd/>
            <a:tailEnd/>
          </a:ln>
          <a:effectLst/>
        </p:spPr>
        <p:txBody>
          <a:bodyPr wrap="none" anchor="ctr"/>
          <a:lstStyle/>
          <a:p>
            <a:endParaRPr lang="fr-FR"/>
          </a:p>
        </p:txBody>
      </p:sp>
      <p:sp>
        <p:nvSpPr>
          <p:cNvPr id="237575" name="Rectangle 7"/>
          <p:cNvSpPr>
            <a:spLocks noChangeArrowheads="1"/>
          </p:cNvSpPr>
          <p:nvPr/>
        </p:nvSpPr>
        <p:spPr bwMode="auto">
          <a:xfrm>
            <a:off x="6400800" y="1524000"/>
            <a:ext cx="1676400" cy="1524000"/>
          </a:xfrm>
          <a:prstGeom prst="rect">
            <a:avLst/>
          </a:prstGeom>
          <a:blipFill dpi="0" rotWithShape="1">
            <a:blip r:embed="rId7"/>
            <a:srcRect/>
            <a:stretch>
              <a:fillRect/>
            </a:stretch>
          </a:blipFill>
          <a:ln w="9525">
            <a:noFill/>
            <a:miter lim="800000"/>
            <a:headEnd/>
            <a:tailEnd/>
          </a:ln>
          <a:effectLst/>
        </p:spPr>
        <p:txBody>
          <a:bodyPr wrap="none" anchor="ctr"/>
          <a:lstStyle/>
          <a:p>
            <a:endParaRPr lang="fr-FR"/>
          </a:p>
        </p:txBody>
      </p:sp>
      <p:sp>
        <p:nvSpPr>
          <p:cNvPr id="237576" name="Rectangle 8" descr="dct_lena"/>
          <p:cNvSpPr>
            <a:spLocks noChangeArrowheads="1"/>
          </p:cNvSpPr>
          <p:nvPr/>
        </p:nvSpPr>
        <p:spPr bwMode="auto">
          <a:xfrm>
            <a:off x="6400800" y="3124200"/>
            <a:ext cx="1676400" cy="1524000"/>
          </a:xfrm>
          <a:prstGeom prst="rect">
            <a:avLst/>
          </a:prstGeom>
          <a:blipFill dpi="0" rotWithShape="1">
            <a:blip r:embed="rId8"/>
            <a:srcRect/>
            <a:stretch>
              <a:fillRect/>
            </a:stretch>
          </a:blipFill>
          <a:ln w="9525">
            <a:noFill/>
            <a:miter lim="800000"/>
            <a:headEnd/>
            <a:tailEnd/>
          </a:ln>
          <a:effectLst/>
        </p:spPr>
        <p:txBody>
          <a:bodyPr wrap="none" anchor="ctr"/>
          <a:lstStyle/>
          <a:p>
            <a:endParaRPr lang="fr-FR"/>
          </a:p>
        </p:txBody>
      </p:sp>
      <p:sp>
        <p:nvSpPr>
          <p:cNvPr id="237577" name="Rectangle 9" descr="abs_lena"/>
          <p:cNvSpPr>
            <a:spLocks noChangeArrowheads="1"/>
          </p:cNvSpPr>
          <p:nvPr/>
        </p:nvSpPr>
        <p:spPr bwMode="auto">
          <a:xfrm>
            <a:off x="3581400" y="3124200"/>
            <a:ext cx="1676400" cy="1524000"/>
          </a:xfrm>
          <a:prstGeom prst="rect">
            <a:avLst/>
          </a:prstGeom>
          <a:blipFill dpi="0" rotWithShape="1">
            <a:blip r:embed="rId9"/>
            <a:srcRect/>
            <a:stretch>
              <a:fillRect/>
            </a:stretch>
          </a:blipFill>
          <a:ln w="9525">
            <a:noFill/>
            <a:miter lim="800000"/>
            <a:headEnd/>
            <a:tailEnd/>
          </a:ln>
          <a:effectLst/>
        </p:spPr>
        <p:txBody>
          <a:bodyPr wrap="none" anchor="ctr"/>
          <a:lstStyle/>
          <a:p>
            <a:endParaRPr lang="fr-FR"/>
          </a:p>
        </p:txBody>
      </p:sp>
      <p:sp>
        <p:nvSpPr>
          <p:cNvPr id="237578" name="Text Box 10"/>
          <p:cNvSpPr txBox="1">
            <a:spLocks noChangeArrowheads="1"/>
          </p:cNvSpPr>
          <p:nvPr/>
        </p:nvSpPr>
        <p:spPr bwMode="auto">
          <a:xfrm>
            <a:off x="4114800" y="1066800"/>
            <a:ext cx="957266" cy="461665"/>
          </a:xfrm>
          <a:prstGeom prst="rect">
            <a:avLst/>
          </a:prstGeom>
          <a:noFill/>
          <a:ln w="9525">
            <a:noFill/>
            <a:miter lim="800000"/>
            <a:headEnd/>
            <a:tailEnd/>
          </a:ln>
          <a:effectLst/>
        </p:spPr>
        <p:txBody>
          <a:bodyPr wrap="square">
            <a:spAutoFit/>
          </a:bodyPr>
          <a:lstStyle/>
          <a:p>
            <a:r>
              <a:rPr lang="en-US" sz="2400" b="1" dirty="0">
                <a:solidFill>
                  <a:srgbClr val="002060"/>
                </a:solidFill>
                <a:latin typeface="Times New Roman" pitchFamily="18" charset="0"/>
                <a:cs typeface="Times New Roman" pitchFamily="18" charset="0"/>
              </a:rPr>
              <a:t>DFT2</a:t>
            </a:r>
          </a:p>
        </p:txBody>
      </p:sp>
      <p:sp>
        <p:nvSpPr>
          <p:cNvPr id="237580" name="Text Box 12"/>
          <p:cNvSpPr txBox="1">
            <a:spLocks noChangeArrowheads="1"/>
          </p:cNvSpPr>
          <p:nvPr/>
        </p:nvSpPr>
        <p:spPr bwMode="auto">
          <a:xfrm>
            <a:off x="1643042" y="3571876"/>
            <a:ext cx="2286016" cy="584775"/>
          </a:xfrm>
          <a:prstGeom prst="rect">
            <a:avLst/>
          </a:prstGeom>
          <a:noFill/>
          <a:ln w="9525">
            <a:noFill/>
            <a:miter lim="800000"/>
            <a:headEnd/>
            <a:tailEnd/>
          </a:ln>
          <a:effectLst/>
        </p:spPr>
        <p:txBody>
          <a:bodyPr wrap="square">
            <a:spAutoFit/>
          </a:bodyPr>
          <a:lstStyle/>
          <a:p>
            <a:r>
              <a:rPr lang="en-US" sz="1600" b="1" dirty="0" err="1" smtClean="0">
                <a:solidFill>
                  <a:srgbClr val="FF0000"/>
                </a:solidFill>
              </a:rPr>
              <a:t>Centrer</a:t>
            </a:r>
            <a:r>
              <a:rPr lang="en-US" sz="1600" b="1" dirty="0" smtClean="0">
                <a:solidFill>
                  <a:srgbClr val="FF0000"/>
                </a:solidFill>
              </a:rPr>
              <a:t> les BF au centre</a:t>
            </a:r>
            <a:endParaRPr lang="en-US" sz="1600" b="1" dirty="0">
              <a:solidFill>
                <a:srgbClr val="FF0000"/>
              </a:solidFill>
            </a:endParaRPr>
          </a:p>
        </p:txBody>
      </p:sp>
      <p:sp>
        <p:nvSpPr>
          <p:cNvPr id="237581" name="Text Box 13"/>
          <p:cNvSpPr txBox="1">
            <a:spLocks noChangeArrowheads="1"/>
          </p:cNvSpPr>
          <p:nvPr/>
        </p:nvSpPr>
        <p:spPr bwMode="auto">
          <a:xfrm>
            <a:off x="2143108" y="6400800"/>
            <a:ext cx="3581400" cy="336550"/>
          </a:xfrm>
          <a:prstGeom prst="rect">
            <a:avLst/>
          </a:prstGeom>
          <a:noFill/>
          <a:ln w="9525">
            <a:noFill/>
            <a:miter lim="800000"/>
            <a:headEnd/>
            <a:tailEnd/>
          </a:ln>
          <a:effectLst/>
        </p:spPr>
        <p:txBody>
          <a:bodyPr>
            <a:spAutoFit/>
          </a:bodyPr>
          <a:lstStyle/>
          <a:p>
            <a:r>
              <a:rPr lang="en-US" sz="1600" b="1" dirty="0" err="1" smtClean="0">
                <a:solidFill>
                  <a:srgbClr val="FF0000"/>
                </a:solidFill>
              </a:rPr>
              <a:t>L’image</a:t>
            </a:r>
            <a:r>
              <a:rPr lang="en-US" sz="1600" b="1" dirty="0" smtClean="0">
                <a:solidFill>
                  <a:srgbClr val="FF0000"/>
                </a:solidFill>
              </a:rPr>
              <a:t> a </a:t>
            </a:r>
            <a:r>
              <a:rPr lang="en-US" sz="1600" b="1" dirty="0" err="1" smtClean="0">
                <a:solidFill>
                  <a:srgbClr val="FF0000"/>
                </a:solidFill>
              </a:rPr>
              <a:t>été</a:t>
            </a:r>
            <a:r>
              <a:rPr lang="en-US" sz="1600" b="1" dirty="0" smtClean="0">
                <a:solidFill>
                  <a:srgbClr val="FF0000"/>
                </a:solidFill>
              </a:rPr>
              <a:t> </a:t>
            </a:r>
            <a:r>
              <a:rPr lang="en-US" sz="1600" b="1" dirty="0" err="1" smtClean="0">
                <a:solidFill>
                  <a:srgbClr val="FF0000"/>
                </a:solidFill>
              </a:rPr>
              <a:t>donc</a:t>
            </a:r>
            <a:r>
              <a:rPr lang="en-US" sz="1600" b="1" dirty="0" smtClean="0">
                <a:solidFill>
                  <a:srgbClr val="FF0000"/>
                </a:solidFill>
              </a:rPr>
              <a:t> </a:t>
            </a:r>
            <a:r>
              <a:rPr lang="en-US" sz="1600" b="1" dirty="0" err="1" smtClean="0">
                <a:solidFill>
                  <a:srgbClr val="FF0000"/>
                </a:solidFill>
              </a:rPr>
              <a:t>périodisée</a:t>
            </a:r>
            <a:r>
              <a:rPr lang="en-US" sz="1600" b="1" dirty="0" smtClean="0">
                <a:solidFill>
                  <a:srgbClr val="FF0000"/>
                </a:solidFill>
              </a:rPr>
              <a:t>…</a:t>
            </a:r>
            <a:endParaRPr lang="en-US" sz="1600" b="1" dirty="0">
              <a:solidFill>
                <a:srgbClr val="FF0000"/>
              </a:solidFill>
            </a:endParaRPr>
          </a:p>
        </p:txBody>
      </p:sp>
      <p:sp>
        <p:nvSpPr>
          <p:cNvPr id="237582" name="Text Box 14"/>
          <p:cNvSpPr txBox="1">
            <a:spLocks noChangeArrowheads="1"/>
          </p:cNvSpPr>
          <p:nvPr/>
        </p:nvSpPr>
        <p:spPr bwMode="auto">
          <a:xfrm>
            <a:off x="5715008" y="6400800"/>
            <a:ext cx="3428992" cy="338554"/>
          </a:xfrm>
          <a:prstGeom prst="rect">
            <a:avLst/>
          </a:prstGeom>
          <a:noFill/>
          <a:ln w="9525">
            <a:noFill/>
            <a:miter lim="800000"/>
            <a:headEnd/>
            <a:tailEnd/>
          </a:ln>
          <a:effectLst/>
        </p:spPr>
        <p:txBody>
          <a:bodyPr wrap="square">
            <a:spAutoFit/>
          </a:bodyPr>
          <a:lstStyle/>
          <a:p>
            <a:r>
              <a:rPr lang="en-US" sz="1600" b="1" dirty="0" err="1" smtClean="0">
                <a:solidFill>
                  <a:srgbClr val="7030A0"/>
                </a:solidFill>
              </a:rPr>
              <a:t>Sysmétrisation</a:t>
            </a:r>
            <a:r>
              <a:rPr lang="en-US" sz="1600" b="1" dirty="0" smtClean="0">
                <a:solidFill>
                  <a:srgbClr val="7030A0"/>
                </a:solidFill>
              </a:rPr>
              <a:t> et </a:t>
            </a:r>
            <a:r>
              <a:rPr lang="en-US" sz="1600" b="1" dirty="0" err="1" smtClean="0">
                <a:solidFill>
                  <a:srgbClr val="7030A0"/>
                </a:solidFill>
              </a:rPr>
              <a:t>périodisation</a:t>
            </a:r>
            <a:endParaRPr lang="en-US" sz="1600" b="1" dirty="0">
              <a:solidFill>
                <a:srgbClr val="7030A0"/>
              </a:solidFill>
            </a:endParaRPr>
          </a:p>
        </p:txBody>
      </p:sp>
      <p:grpSp>
        <p:nvGrpSpPr>
          <p:cNvPr id="237583" name="Group 15"/>
          <p:cNvGrpSpPr>
            <a:grpSpLocks/>
          </p:cNvGrpSpPr>
          <p:nvPr/>
        </p:nvGrpSpPr>
        <p:grpSpPr bwMode="auto">
          <a:xfrm>
            <a:off x="3429000" y="4724400"/>
            <a:ext cx="1752600" cy="1676400"/>
            <a:chOff x="2160" y="2976"/>
            <a:chExt cx="1104" cy="1056"/>
          </a:xfrm>
        </p:grpSpPr>
        <p:sp>
          <p:nvSpPr>
            <p:cNvPr id="237584" name="Rectangle 16"/>
            <p:cNvSpPr>
              <a:spLocks noChangeArrowheads="1"/>
            </p:cNvSpPr>
            <p:nvPr/>
          </p:nvSpPr>
          <p:spPr bwMode="auto">
            <a:xfrm>
              <a:off x="2688" y="2976"/>
              <a:ext cx="576" cy="1056"/>
            </a:xfrm>
            <a:prstGeom prst="rect">
              <a:avLst/>
            </a:prstGeom>
            <a:solidFill>
              <a:schemeClr val="tx1"/>
            </a:solidFill>
            <a:ln w="9525">
              <a:noFill/>
              <a:miter lim="800000"/>
              <a:headEnd/>
              <a:tailEnd/>
            </a:ln>
            <a:effectLst/>
          </p:spPr>
          <p:txBody>
            <a:bodyPr wrap="none" anchor="ctr"/>
            <a:lstStyle/>
            <a:p>
              <a:endParaRPr lang="fr-FR"/>
            </a:p>
          </p:txBody>
        </p:sp>
        <p:sp>
          <p:nvSpPr>
            <p:cNvPr id="237585" name="Rectangle 17"/>
            <p:cNvSpPr>
              <a:spLocks noChangeArrowheads="1"/>
            </p:cNvSpPr>
            <p:nvPr/>
          </p:nvSpPr>
          <p:spPr bwMode="auto">
            <a:xfrm>
              <a:off x="2160" y="3504"/>
              <a:ext cx="528" cy="528"/>
            </a:xfrm>
            <a:prstGeom prst="rect">
              <a:avLst/>
            </a:prstGeom>
            <a:solidFill>
              <a:schemeClr val="tx1"/>
            </a:solidFill>
            <a:ln w="9525">
              <a:noFill/>
              <a:miter lim="800000"/>
              <a:headEnd/>
              <a:tailEnd/>
            </a:ln>
            <a:effectLst/>
          </p:spPr>
          <p:txBody>
            <a:bodyPr wrap="none" anchor="ctr"/>
            <a:lstStyle/>
            <a:p>
              <a:endParaRPr lang="fr-FR"/>
            </a:p>
          </p:txBody>
        </p:sp>
      </p:grpSp>
      <p:sp>
        <p:nvSpPr>
          <p:cNvPr id="18" name="Text Box 10"/>
          <p:cNvSpPr txBox="1">
            <a:spLocks noChangeArrowheads="1"/>
          </p:cNvSpPr>
          <p:nvPr/>
        </p:nvSpPr>
        <p:spPr bwMode="auto">
          <a:xfrm>
            <a:off x="6715140" y="1071546"/>
            <a:ext cx="1071570" cy="461665"/>
          </a:xfrm>
          <a:prstGeom prst="rect">
            <a:avLst/>
          </a:prstGeom>
          <a:noFill/>
          <a:ln w="9525">
            <a:noFill/>
            <a:miter lim="800000"/>
            <a:headEnd/>
            <a:tailEnd/>
          </a:ln>
          <a:effectLst/>
        </p:spPr>
        <p:txBody>
          <a:bodyPr wrap="square">
            <a:spAutoFit/>
          </a:bodyPr>
          <a:lstStyle/>
          <a:p>
            <a:r>
              <a:rPr lang="en-US" sz="2400" b="1" dirty="0" smtClean="0">
                <a:solidFill>
                  <a:srgbClr val="002060"/>
                </a:solidFill>
                <a:latin typeface="Times New Roman" pitchFamily="18" charset="0"/>
                <a:cs typeface="Times New Roman" pitchFamily="18" charset="0"/>
              </a:rPr>
              <a:t>DCT2</a:t>
            </a: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r>
              <a:rPr lang="en-US" sz="3200" b="1" dirty="0" smtClean="0">
                <a:solidFill>
                  <a:srgbClr val="FF0000"/>
                </a:solidFill>
              </a:rPr>
              <a:t>La FFT pour </a:t>
            </a:r>
            <a:r>
              <a:rPr lang="en-US" sz="3200" b="1" dirty="0" err="1" smtClean="0">
                <a:solidFill>
                  <a:srgbClr val="FF0000"/>
                </a:solidFill>
              </a:rPr>
              <a:t>implémenter</a:t>
            </a:r>
            <a:r>
              <a:rPr lang="en-US" sz="3200" b="1" dirty="0" smtClean="0">
                <a:solidFill>
                  <a:srgbClr val="FF0000"/>
                </a:solidFill>
              </a:rPr>
              <a:t> </a:t>
            </a:r>
            <a:r>
              <a:rPr lang="en-US" sz="3200" b="1" dirty="0" err="1" smtClean="0">
                <a:solidFill>
                  <a:srgbClr val="FF0000"/>
                </a:solidFill>
              </a:rPr>
              <a:t>une</a:t>
            </a:r>
            <a:r>
              <a:rPr lang="en-US" sz="3200" b="1" dirty="0" smtClean="0">
                <a:solidFill>
                  <a:srgbClr val="FF0000"/>
                </a:solidFill>
              </a:rPr>
              <a:t> DCT </a:t>
            </a:r>
            <a:r>
              <a:rPr lang="en-US" sz="3200" b="1" dirty="0" err="1" smtClean="0">
                <a:solidFill>
                  <a:srgbClr val="FF0000"/>
                </a:solidFill>
              </a:rPr>
              <a:t>rapide</a:t>
            </a:r>
            <a:endParaRPr lang="en-US" sz="3200" b="1" dirty="0">
              <a:solidFill>
                <a:srgbClr val="FF0000"/>
              </a:solidFill>
            </a:endParaRPr>
          </a:p>
        </p:txBody>
      </p:sp>
      <p:sp>
        <p:nvSpPr>
          <p:cNvPr id="58371" name="Rectangle 3"/>
          <p:cNvSpPr>
            <a:spLocks noGrp="1" noChangeArrowheads="1"/>
          </p:cNvSpPr>
          <p:nvPr>
            <p:ph idx="1"/>
          </p:nvPr>
        </p:nvSpPr>
        <p:spPr>
          <a:xfrm>
            <a:off x="457200" y="1219200"/>
            <a:ext cx="8305800" cy="1828800"/>
          </a:xfrm>
        </p:spPr>
        <p:txBody>
          <a:bodyPr>
            <a:normAutofit/>
          </a:bodyPr>
          <a:lstStyle/>
          <a:p>
            <a:r>
              <a:rPr lang="en-US" sz="2500" dirty="0" err="1" smtClean="0">
                <a:solidFill>
                  <a:srgbClr val="7030A0"/>
                </a:solidFill>
              </a:rPr>
              <a:t>Reordoner</a:t>
            </a:r>
            <a:r>
              <a:rPr lang="en-US" sz="2500" dirty="0" smtClean="0">
                <a:solidFill>
                  <a:srgbClr val="7030A0"/>
                </a:solidFill>
              </a:rPr>
              <a:t> les </a:t>
            </a:r>
            <a:r>
              <a:rPr lang="en-US" sz="2500" dirty="0" err="1" smtClean="0">
                <a:solidFill>
                  <a:srgbClr val="7030A0"/>
                </a:solidFill>
              </a:rPr>
              <a:t>éléments</a:t>
            </a:r>
            <a:r>
              <a:rPr lang="en-US" sz="2500" dirty="0" smtClean="0">
                <a:solidFill>
                  <a:srgbClr val="7030A0"/>
                </a:solidFill>
              </a:rPr>
              <a:t> pairs et impairs</a:t>
            </a:r>
            <a:endParaRPr lang="en-US" sz="2500" dirty="0">
              <a:solidFill>
                <a:srgbClr val="7030A0"/>
              </a:solidFill>
            </a:endParaRPr>
          </a:p>
          <a:p>
            <a:endParaRPr lang="en-US" sz="2400" dirty="0"/>
          </a:p>
          <a:p>
            <a:pPr lvl="1"/>
            <a:endParaRPr lang="en-US" sz="2200" dirty="0"/>
          </a:p>
          <a:p>
            <a:r>
              <a:rPr lang="fr-FR" sz="2400" dirty="0" smtClean="0">
                <a:solidFill>
                  <a:srgbClr val="0070C0"/>
                </a:solidFill>
              </a:rPr>
              <a:t>Divisez la somme DCT en termes pairs et impairs</a:t>
            </a:r>
            <a:endParaRPr lang="en-US" sz="2400" dirty="0">
              <a:solidFill>
                <a:srgbClr val="0070C0"/>
              </a:solidFill>
            </a:endParaRPr>
          </a:p>
        </p:txBody>
      </p:sp>
      <p:graphicFrame>
        <p:nvGraphicFramePr>
          <p:cNvPr id="58372" name="Object 4"/>
          <p:cNvGraphicFramePr>
            <a:graphicFrameLocks noChangeAspect="1"/>
          </p:cNvGraphicFramePr>
          <p:nvPr/>
        </p:nvGraphicFramePr>
        <p:xfrm>
          <a:off x="950913" y="1612900"/>
          <a:ext cx="4764095" cy="915988"/>
        </p:xfrm>
        <a:graphic>
          <a:graphicData uri="http://schemas.openxmlformats.org/presentationml/2006/ole">
            <p:oleObj spid="_x0000_s58374" name="Équation" r:id="rId4" imgW="2666880" imgH="660240" progId="Equation.3">
              <p:embed/>
            </p:oleObj>
          </a:graphicData>
        </a:graphic>
      </p:graphicFrame>
      <p:graphicFrame>
        <p:nvGraphicFramePr>
          <p:cNvPr id="58373" name="Object 5"/>
          <p:cNvGraphicFramePr>
            <a:graphicFrameLocks noChangeAspect="1"/>
          </p:cNvGraphicFramePr>
          <p:nvPr/>
        </p:nvGraphicFramePr>
        <p:xfrm>
          <a:off x="0" y="2973388"/>
          <a:ext cx="9144000" cy="3884612"/>
        </p:xfrm>
        <a:graphic>
          <a:graphicData uri="http://schemas.openxmlformats.org/presentationml/2006/ole">
            <p:oleObj spid="_x0000_s58375" name="Équation" r:id="rId5" imgW="4787640" imgH="236196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z="3200" b="1" dirty="0">
                <a:solidFill>
                  <a:srgbClr val="FF0000"/>
                </a:solidFill>
              </a:rPr>
              <a:t>The Desirables for Image Transforms</a:t>
            </a:r>
          </a:p>
        </p:txBody>
      </p:sp>
      <p:sp>
        <p:nvSpPr>
          <p:cNvPr id="209924" name="Text Box 4"/>
          <p:cNvSpPr txBox="1">
            <a:spLocks noChangeArrowheads="1"/>
          </p:cNvSpPr>
          <p:nvPr/>
        </p:nvSpPr>
        <p:spPr bwMode="auto">
          <a:xfrm>
            <a:off x="6400800" y="1066800"/>
            <a:ext cx="762000" cy="457200"/>
          </a:xfrm>
          <a:prstGeom prst="rect">
            <a:avLst/>
          </a:prstGeom>
          <a:noFill/>
          <a:ln w="9525">
            <a:noFill/>
            <a:miter lim="800000"/>
            <a:headEnd/>
            <a:tailEnd/>
          </a:ln>
          <a:effectLst/>
        </p:spPr>
        <p:txBody>
          <a:bodyPr>
            <a:spAutoFit/>
          </a:bodyPr>
          <a:lstStyle/>
          <a:p>
            <a:pPr>
              <a:spcBef>
                <a:spcPct val="50000"/>
              </a:spcBef>
            </a:pPr>
            <a:r>
              <a:rPr lang="en-US" sz="2400">
                <a:solidFill>
                  <a:schemeClr val="folHlink"/>
                </a:solidFill>
              </a:rPr>
              <a:t>DFT</a:t>
            </a:r>
          </a:p>
        </p:txBody>
      </p:sp>
      <p:sp>
        <p:nvSpPr>
          <p:cNvPr id="209925" name="Text Box 5"/>
          <p:cNvSpPr txBox="1">
            <a:spLocks noChangeArrowheads="1"/>
          </p:cNvSpPr>
          <p:nvPr/>
        </p:nvSpPr>
        <p:spPr bwMode="auto">
          <a:xfrm>
            <a:off x="8153400" y="1066800"/>
            <a:ext cx="762000" cy="457200"/>
          </a:xfrm>
          <a:prstGeom prst="rect">
            <a:avLst/>
          </a:prstGeom>
          <a:noFill/>
          <a:ln w="9525">
            <a:noFill/>
            <a:miter lim="800000"/>
            <a:headEnd/>
            <a:tailEnd/>
          </a:ln>
          <a:effectLst/>
        </p:spPr>
        <p:txBody>
          <a:bodyPr>
            <a:spAutoFit/>
          </a:bodyPr>
          <a:lstStyle/>
          <a:p>
            <a:pPr>
              <a:spcBef>
                <a:spcPct val="50000"/>
              </a:spcBef>
            </a:pPr>
            <a:r>
              <a:rPr lang="en-US" sz="2400">
                <a:solidFill>
                  <a:schemeClr val="folHlink"/>
                </a:solidFill>
              </a:rPr>
              <a:t>???</a:t>
            </a:r>
          </a:p>
        </p:txBody>
      </p:sp>
      <p:sp>
        <p:nvSpPr>
          <p:cNvPr id="209926" name="Text Box 6"/>
          <p:cNvSpPr txBox="1">
            <a:spLocks noChangeArrowheads="1"/>
          </p:cNvSpPr>
          <p:nvPr/>
        </p:nvSpPr>
        <p:spPr bwMode="auto">
          <a:xfrm>
            <a:off x="6515100" y="1447800"/>
            <a:ext cx="533400" cy="1917700"/>
          </a:xfrm>
          <a:prstGeom prst="rect">
            <a:avLst/>
          </a:prstGeom>
          <a:noFill/>
          <a:ln w="9525">
            <a:noFill/>
            <a:miter lim="800000"/>
            <a:headEnd/>
            <a:tailEnd/>
          </a:ln>
          <a:effectLst/>
        </p:spPr>
        <p:txBody>
          <a:bodyPr>
            <a:spAutoFit/>
          </a:bodyPr>
          <a:lstStyle/>
          <a:p>
            <a:pPr>
              <a:spcBef>
                <a:spcPct val="50000"/>
              </a:spcBef>
            </a:pPr>
            <a:r>
              <a:rPr lang="en-US" sz="2400">
                <a:solidFill>
                  <a:schemeClr val="hlink"/>
                </a:solidFill>
                <a:latin typeface="msam10" pitchFamily="34" charset="0"/>
              </a:rPr>
              <a:t>X X</a:t>
            </a:r>
            <a:r>
              <a:rPr lang="en-US">
                <a:solidFill>
                  <a:schemeClr val="hlink"/>
                </a:solidFill>
              </a:rPr>
              <a:t> </a:t>
            </a:r>
            <a:r>
              <a:rPr lang="en-US" sz="2400">
                <a:solidFill>
                  <a:schemeClr val="hlink"/>
                </a:solidFill>
              </a:rPr>
              <a:t>?</a:t>
            </a:r>
            <a:br>
              <a:rPr lang="en-US" sz="2400">
                <a:solidFill>
                  <a:schemeClr val="hlink"/>
                </a:solidFill>
              </a:rPr>
            </a:br>
            <a:r>
              <a:rPr lang="en-US" sz="2400">
                <a:solidFill>
                  <a:schemeClr val="hlink"/>
                </a:solidFill>
                <a:latin typeface="msam10" pitchFamily="34" charset="0"/>
              </a:rPr>
              <a:t>X</a:t>
            </a:r>
            <a:r>
              <a:rPr lang="en-US" sz="2400">
                <a:solidFill>
                  <a:schemeClr val="hlink"/>
                </a:solidFill>
              </a:rPr>
              <a:t> </a:t>
            </a:r>
            <a:r>
              <a:rPr lang="en-US" sz="2400">
                <a:solidFill>
                  <a:schemeClr val="hlink"/>
                </a:solidFill>
                <a:latin typeface="msam10" pitchFamily="34" charset="0"/>
              </a:rPr>
              <a:t>X</a:t>
            </a:r>
            <a:endParaRPr lang="en-US">
              <a:solidFill>
                <a:schemeClr val="hlink"/>
              </a:solidFill>
              <a:latin typeface="msam10" pitchFamily="34" charset="0"/>
            </a:endParaRPr>
          </a:p>
        </p:txBody>
      </p:sp>
      <p:sp>
        <p:nvSpPr>
          <p:cNvPr id="209927" name="Text Box 7"/>
          <p:cNvSpPr txBox="1">
            <a:spLocks noChangeArrowheads="1"/>
          </p:cNvSpPr>
          <p:nvPr/>
        </p:nvSpPr>
        <p:spPr bwMode="auto">
          <a:xfrm>
            <a:off x="6515100" y="3429000"/>
            <a:ext cx="533400" cy="1462088"/>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x </a:t>
            </a:r>
            <a:r>
              <a:rPr lang="en-US" sz="2400">
                <a:solidFill>
                  <a:schemeClr val="hlink"/>
                </a:solidFill>
                <a:latin typeface="msam10" pitchFamily="34" charset="0"/>
              </a:rPr>
              <a:t>X X</a:t>
            </a:r>
            <a:r>
              <a:rPr lang="en-US">
                <a:solidFill>
                  <a:schemeClr val="hlink"/>
                </a:solidFill>
              </a:rPr>
              <a:t> </a:t>
            </a:r>
            <a:r>
              <a:rPr lang="en-US" sz="2400">
                <a:solidFill>
                  <a:schemeClr val="hlink"/>
                </a:solidFill>
                <a:latin typeface="msam10" pitchFamily="34" charset="0"/>
              </a:rPr>
              <a:t>X</a:t>
            </a:r>
          </a:p>
        </p:txBody>
      </p:sp>
      <p:sp>
        <p:nvSpPr>
          <p:cNvPr id="209928" name="Text Box 8"/>
          <p:cNvSpPr txBox="1">
            <a:spLocks noChangeArrowheads="1"/>
          </p:cNvSpPr>
          <p:nvPr/>
        </p:nvSpPr>
        <p:spPr bwMode="auto">
          <a:xfrm>
            <a:off x="6515100" y="5197475"/>
            <a:ext cx="533400" cy="822325"/>
          </a:xfrm>
          <a:prstGeom prst="rect">
            <a:avLst/>
          </a:prstGeom>
          <a:noFill/>
          <a:ln w="9525">
            <a:noFill/>
            <a:miter lim="800000"/>
            <a:headEnd/>
            <a:tailEnd/>
          </a:ln>
          <a:effectLst/>
        </p:spPr>
        <p:txBody>
          <a:bodyPr>
            <a:spAutoFit/>
          </a:bodyPr>
          <a:lstStyle/>
          <a:p>
            <a:pPr>
              <a:spcBef>
                <a:spcPct val="50000"/>
              </a:spcBef>
            </a:pPr>
            <a:r>
              <a:rPr lang="en-US" sz="2400">
                <a:solidFill>
                  <a:schemeClr val="hlink"/>
                </a:solidFill>
                <a:latin typeface="msam10" pitchFamily="34" charset="0"/>
              </a:rPr>
              <a:t>X</a:t>
            </a:r>
            <a:r>
              <a:rPr lang="en-US">
                <a:solidFill>
                  <a:schemeClr val="hlink"/>
                </a:solidFill>
              </a:rPr>
              <a:t> </a:t>
            </a:r>
            <a:r>
              <a:rPr lang="en-US" sz="2400">
                <a:solidFill>
                  <a:schemeClr val="hlink"/>
                </a:solidFill>
                <a:latin typeface="msam10" pitchFamily="34" charset="0"/>
              </a:rPr>
              <a:t>X</a:t>
            </a:r>
          </a:p>
        </p:txBody>
      </p:sp>
      <p:sp>
        <p:nvSpPr>
          <p:cNvPr id="209929" name="Text Box 9"/>
          <p:cNvSpPr txBox="1">
            <a:spLocks noChangeArrowheads="1"/>
          </p:cNvSpPr>
          <p:nvPr/>
        </p:nvSpPr>
        <p:spPr bwMode="auto">
          <a:xfrm>
            <a:off x="7239000" y="1066800"/>
            <a:ext cx="762000" cy="457200"/>
          </a:xfrm>
          <a:prstGeom prst="rect">
            <a:avLst/>
          </a:prstGeom>
          <a:noFill/>
          <a:ln w="9525">
            <a:noFill/>
            <a:miter lim="800000"/>
            <a:headEnd/>
            <a:tailEnd/>
          </a:ln>
          <a:effectLst/>
        </p:spPr>
        <p:txBody>
          <a:bodyPr>
            <a:spAutoFit/>
          </a:bodyPr>
          <a:lstStyle/>
          <a:p>
            <a:pPr>
              <a:spcBef>
                <a:spcPct val="50000"/>
              </a:spcBef>
            </a:pPr>
            <a:r>
              <a:rPr lang="en-US" sz="2400">
                <a:solidFill>
                  <a:schemeClr val="folHlink"/>
                </a:solidFill>
              </a:rPr>
              <a:t>DCT</a:t>
            </a:r>
          </a:p>
        </p:txBody>
      </p:sp>
      <p:sp>
        <p:nvSpPr>
          <p:cNvPr id="209930" name="Text Box 10"/>
          <p:cNvSpPr txBox="1">
            <a:spLocks noChangeArrowheads="1"/>
          </p:cNvSpPr>
          <p:nvPr/>
        </p:nvSpPr>
        <p:spPr bwMode="auto">
          <a:xfrm>
            <a:off x="7391400" y="1447800"/>
            <a:ext cx="533400" cy="1938992"/>
          </a:xfrm>
          <a:prstGeom prst="rect">
            <a:avLst/>
          </a:prstGeom>
          <a:noFill/>
          <a:ln w="9525">
            <a:noFill/>
            <a:miter lim="800000"/>
            <a:headEnd/>
            <a:tailEnd/>
          </a:ln>
          <a:effectLst/>
        </p:spPr>
        <p:txBody>
          <a:bodyPr>
            <a:spAutoFit/>
          </a:bodyPr>
          <a:lstStyle/>
          <a:p>
            <a:pPr>
              <a:spcBef>
                <a:spcPct val="50000"/>
              </a:spcBef>
            </a:pPr>
            <a:r>
              <a:rPr lang="en-US" sz="2400" dirty="0">
                <a:solidFill>
                  <a:schemeClr val="hlink"/>
                </a:solidFill>
                <a:latin typeface="msam10" pitchFamily="34" charset="0"/>
              </a:rPr>
              <a:t>X </a:t>
            </a:r>
            <a:r>
              <a:rPr lang="en-US" sz="2400" dirty="0" err="1">
                <a:solidFill>
                  <a:schemeClr val="hlink"/>
                </a:solidFill>
                <a:latin typeface="msam10" pitchFamily="34" charset="0"/>
              </a:rPr>
              <a:t>X</a:t>
            </a:r>
            <a:r>
              <a:rPr lang="en-US" dirty="0">
                <a:solidFill>
                  <a:schemeClr val="hlink"/>
                </a:solidFill>
              </a:rPr>
              <a:t> </a:t>
            </a:r>
            <a:r>
              <a:rPr lang="en-US" dirty="0" err="1" smtClean="0">
                <a:solidFill>
                  <a:schemeClr val="hlink"/>
                </a:solidFill>
              </a:rPr>
              <a:t>X</a:t>
            </a:r>
            <a:r>
              <a:rPr lang="en-US" sz="2400" dirty="0">
                <a:solidFill>
                  <a:schemeClr val="hlink"/>
                </a:solidFill>
              </a:rPr>
              <a:t/>
            </a:r>
            <a:br>
              <a:rPr lang="en-US" sz="2400" dirty="0">
                <a:solidFill>
                  <a:schemeClr val="hlink"/>
                </a:solidFill>
              </a:rPr>
            </a:br>
            <a:r>
              <a:rPr lang="en-US" sz="2400" dirty="0">
                <a:solidFill>
                  <a:schemeClr val="hlink"/>
                </a:solidFill>
                <a:latin typeface="msam10" pitchFamily="34" charset="0"/>
              </a:rPr>
              <a:t>X</a:t>
            </a:r>
            <a:r>
              <a:rPr lang="en-US" sz="2400" dirty="0">
                <a:solidFill>
                  <a:schemeClr val="hlink"/>
                </a:solidFill>
              </a:rPr>
              <a:t> </a:t>
            </a:r>
            <a:r>
              <a:rPr lang="en-US" sz="2400" dirty="0" err="1">
                <a:solidFill>
                  <a:schemeClr val="hlink"/>
                </a:solidFill>
                <a:latin typeface="msam10" pitchFamily="34" charset="0"/>
              </a:rPr>
              <a:t>X</a:t>
            </a:r>
            <a:endParaRPr lang="en-US" dirty="0">
              <a:solidFill>
                <a:schemeClr val="hlink"/>
              </a:solidFill>
              <a:latin typeface="msam10" pitchFamily="34" charset="0"/>
            </a:endParaRPr>
          </a:p>
        </p:txBody>
      </p:sp>
      <p:sp>
        <p:nvSpPr>
          <p:cNvPr id="209931" name="Text Box 11"/>
          <p:cNvSpPr txBox="1">
            <a:spLocks noChangeArrowheads="1"/>
          </p:cNvSpPr>
          <p:nvPr/>
        </p:nvSpPr>
        <p:spPr bwMode="auto">
          <a:xfrm>
            <a:off x="7391400" y="3429000"/>
            <a:ext cx="533400" cy="1462088"/>
          </a:xfrm>
          <a:prstGeom prst="rect">
            <a:avLst/>
          </a:prstGeom>
          <a:noFill/>
          <a:ln w="9525">
            <a:noFill/>
            <a:miter lim="800000"/>
            <a:headEnd/>
            <a:tailEnd/>
          </a:ln>
          <a:effectLst/>
        </p:spPr>
        <p:txBody>
          <a:bodyPr>
            <a:spAutoFit/>
          </a:bodyPr>
          <a:lstStyle/>
          <a:p>
            <a:pPr>
              <a:spcBef>
                <a:spcPct val="50000"/>
              </a:spcBef>
            </a:pPr>
            <a:r>
              <a:rPr lang="en-US">
                <a:solidFill>
                  <a:schemeClr val="hlink"/>
                </a:solidFill>
                <a:latin typeface="msam10" pitchFamily="34" charset="0"/>
              </a:rPr>
              <a:t>X </a:t>
            </a:r>
            <a:r>
              <a:rPr lang="en-US" sz="2400">
                <a:solidFill>
                  <a:schemeClr val="hlink"/>
                </a:solidFill>
                <a:latin typeface="msam10" pitchFamily="34" charset="0"/>
              </a:rPr>
              <a:t>X X</a:t>
            </a:r>
            <a:r>
              <a:rPr lang="en-US">
                <a:solidFill>
                  <a:schemeClr val="hlink"/>
                </a:solidFill>
              </a:rPr>
              <a:t> </a:t>
            </a:r>
            <a:r>
              <a:rPr lang="en-US" sz="2400">
                <a:solidFill>
                  <a:schemeClr val="hlink"/>
                </a:solidFill>
                <a:latin typeface="msam10" pitchFamily="34" charset="0"/>
              </a:rPr>
              <a:t>X</a:t>
            </a:r>
          </a:p>
        </p:txBody>
      </p:sp>
      <p:sp>
        <p:nvSpPr>
          <p:cNvPr id="13" name="Rectangle 3"/>
          <p:cNvSpPr txBox="1">
            <a:spLocks noChangeArrowheads="1"/>
          </p:cNvSpPr>
          <p:nvPr/>
        </p:nvSpPr>
        <p:spPr>
          <a:xfrm>
            <a:off x="457200" y="1219200"/>
            <a:ext cx="60198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sng" strike="noStrike" kern="1200" cap="none" spc="0" normalizeH="0" baseline="0" noProof="0" dirty="0" err="1" smtClean="0">
                <a:ln>
                  <a:noFill/>
                </a:ln>
                <a:solidFill>
                  <a:srgbClr val="00B0F0"/>
                </a:solidFill>
                <a:effectLst/>
                <a:uLnTx/>
                <a:uFillTx/>
                <a:latin typeface="+mn-lt"/>
                <a:ea typeface="+mn-ea"/>
                <a:cs typeface="+mn-cs"/>
              </a:rPr>
              <a:t>Theorie</a:t>
            </a:r>
            <a:endParaRPr kumimoji="0" lang="en-US" sz="2400" b="1" i="0" u="sng" strike="noStrike" kern="1200" cap="none" spc="0" normalizeH="0" baseline="0" noProof="0" dirty="0" smtClean="0">
              <a:ln>
                <a:noFill/>
              </a:ln>
              <a:solidFill>
                <a:srgbClr val="00B0F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Transformation inverse disponible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Conservation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d’énergie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Parsevell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compactage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l’énergie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Orthonormal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invariant par décalage et rotation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sng" strike="noStrike" kern="1200" cap="none" spc="0" normalizeH="0" baseline="0" noProof="0" dirty="0" err="1" smtClean="0">
                <a:ln>
                  <a:noFill/>
                </a:ln>
                <a:solidFill>
                  <a:srgbClr val="7030A0"/>
                </a:solidFill>
                <a:effectLst/>
                <a:uLnTx/>
                <a:uFillTx/>
                <a:latin typeface="+mn-lt"/>
                <a:ea typeface="+mn-ea"/>
                <a:cs typeface="+mn-cs"/>
              </a:rPr>
              <a:t>Implémentation</a:t>
            </a:r>
            <a:endParaRPr kumimoji="0" lang="en-US" sz="2400" b="1" i="0" u="sng" strike="noStrike" kern="1200" cap="none" spc="0" normalizeH="0" baseline="0" noProof="0" dirty="0" smtClean="0">
              <a:ln>
                <a:noFill/>
              </a:ln>
              <a:solidFill>
                <a:srgbClr val="7030A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Valeurs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réelles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Séparable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Algorithme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Rapide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Même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implementation for la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transformée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directe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et inverse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sng" strike="noStrike" kern="1200" cap="none" spc="0" normalizeH="0" baseline="0" noProof="0" dirty="0" smtClean="0">
                <a:ln>
                  <a:noFill/>
                </a:ln>
                <a:solidFill>
                  <a:srgbClr val="3317A9"/>
                </a:solidFill>
                <a:effectLst/>
                <a:uLnTx/>
                <a:uFillTx/>
                <a:latin typeface="+mn-lt"/>
                <a:ea typeface="+mn-ea"/>
                <a:cs typeface="+mn-cs"/>
              </a:rPr>
              <a:t>Application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Utile pour l'amélioration de l'image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Capture des structures perceptuelles significatives dans les images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2"/>
          <a:srcRect/>
          <a:stretch>
            <a:fillRect/>
          </a:stretch>
        </p:blipFill>
        <p:spPr bwMode="auto">
          <a:xfrm>
            <a:off x="1357290" y="1214422"/>
            <a:ext cx="6215106" cy="5195070"/>
          </a:xfrm>
          <a:prstGeom prst="rect">
            <a:avLst/>
          </a:prstGeom>
          <a:noFill/>
          <a:ln w="9525">
            <a:noFill/>
            <a:miter lim="800000"/>
            <a:headEnd/>
            <a:tailEnd/>
          </a:ln>
          <a:effectLst/>
        </p:spPr>
      </p:pic>
      <p:sp>
        <p:nvSpPr>
          <p:cNvPr id="5"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a:srcRect/>
          <a:stretch>
            <a:fillRect/>
          </a:stretch>
        </p:blipFill>
        <p:spPr bwMode="auto">
          <a:xfrm>
            <a:off x="1571604" y="844868"/>
            <a:ext cx="5572164" cy="5598953"/>
          </a:xfrm>
          <a:prstGeom prst="rect">
            <a:avLst/>
          </a:prstGeom>
          <a:noFill/>
          <a:ln w="9525">
            <a:noFill/>
            <a:miter lim="800000"/>
            <a:headEnd/>
            <a:tailEnd/>
          </a:ln>
          <a:effectLst/>
        </p:spPr>
      </p:pic>
      <p:sp>
        <p:nvSpPr>
          <p:cNvPr id="4"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a:blip r:embed="rId2"/>
          <a:srcRect/>
          <a:stretch>
            <a:fillRect/>
          </a:stretch>
        </p:blipFill>
        <p:spPr bwMode="auto">
          <a:xfrm>
            <a:off x="1428728" y="1005400"/>
            <a:ext cx="5643602" cy="5852624"/>
          </a:xfrm>
          <a:prstGeom prst="rect">
            <a:avLst/>
          </a:prstGeom>
          <a:noFill/>
          <a:ln w="9525">
            <a:noFill/>
            <a:miter lim="800000"/>
            <a:headEnd/>
            <a:tailEnd/>
          </a:ln>
          <a:effectLst/>
        </p:spPr>
      </p:pic>
      <p:sp>
        <p:nvSpPr>
          <p:cNvPr id="3"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2"/>
          <a:srcRect/>
          <a:stretch>
            <a:fillRect/>
          </a:stretch>
        </p:blipFill>
        <p:spPr bwMode="auto">
          <a:xfrm>
            <a:off x="1571604" y="979028"/>
            <a:ext cx="5715040" cy="5878996"/>
          </a:xfrm>
          <a:prstGeom prst="rect">
            <a:avLst/>
          </a:prstGeom>
          <a:noFill/>
          <a:ln w="9525">
            <a:noFill/>
            <a:miter lim="800000"/>
            <a:headEnd/>
            <a:tailEnd/>
          </a:ln>
          <a:effectLst/>
        </p:spPr>
      </p:pic>
      <p:sp>
        <p:nvSpPr>
          <p:cNvPr id="3"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effectLst>
            <a:outerShdw dist="35921" dir="2700000" algn="ctr" rotWithShape="0">
              <a:srgbClr val="000000"/>
            </a:outerShdw>
          </a:effectLst>
        </p:spPr>
        <p:txBody>
          <a:bodyPr lIns="90488" tIns="44450" rIns="90488" bIns="44450" anchorCtr="0"/>
          <a:lstStyle/>
          <a:p>
            <a:pPr>
              <a:defRPr/>
            </a:pPr>
            <a:r>
              <a:rPr lang="en-AU" b="1" dirty="0" smtClean="0">
                <a:solidFill>
                  <a:srgbClr val="C00000"/>
                </a:solidFill>
                <a:latin typeface="Times New Roman" pitchFamily="18" charset="0"/>
                <a:cs typeface="Times New Roman" pitchFamily="18" charset="0"/>
              </a:rPr>
              <a:t>Compression sans </a:t>
            </a:r>
            <a:r>
              <a:rPr lang="en-AU" b="1" dirty="0" err="1" smtClean="0">
                <a:solidFill>
                  <a:srgbClr val="C00000"/>
                </a:solidFill>
                <a:latin typeface="Times New Roman" pitchFamily="18" charset="0"/>
                <a:cs typeface="Times New Roman" pitchFamily="18" charset="0"/>
              </a:rPr>
              <a:t>perte</a:t>
            </a:r>
            <a:endParaRPr lang="en-AU" b="1" dirty="0" smtClean="0">
              <a:solidFill>
                <a:srgbClr val="C00000"/>
              </a:solidFill>
              <a:latin typeface="Times New Roman" pitchFamily="18" charset="0"/>
              <a:cs typeface="Times New Roman" pitchFamily="18" charset="0"/>
            </a:endParaRPr>
          </a:p>
        </p:txBody>
      </p:sp>
      <p:sp>
        <p:nvSpPr>
          <p:cNvPr id="259075" name="Rectangle 3"/>
          <p:cNvSpPr>
            <a:spLocks noGrp="1" noChangeArrowheads="1"/>
          </p:cNvSpPr>
          <p:nvPr>
            <p:ph idx="1"/>
          </p:nvPr>
        </p:nvSpPr>
        <p:spPr>
          <a:xfrm>
            <a:off x="457200" y="2171704"/>
            <a:ext cx="8229600" cy="2828932"/>
          </a:xfrm>
        </p:spPr>
        <p:txBody>
          <a:bodyPr lIns="90488" tIns="44450" rIns="90488" bIns="44450">
            <a:normAutofit/>
          </a:bodyPr>
          <a:lstStyle/>
          <a:p>
            <a:pPr>
              <a:defRPr/>
            </a:pPr>
            <a:r>
              <a:rPr lang="en-AU" sz="2400" dirty="0" smtClean="0">
                <a:solidFill>
                  <a:srgbClr val="002060"/>
                </a:solidFill>
                <a:latin typeface="Times New Roman" pitchFamily="18" charset="0"/>
                <a:cs typeface="Times New Roman" pitchFamily="18" charset="0"/>
              </a:rPr>
              <a:t>Differences entre des pixels </a:t>
            </a:r>
            <a:r>
              <a:rPr lang="en-AU" sz="2400" dirty="0" err="1" smtClean="0">
                <a:solidFill>
                  <a:srgbClr val="002060"/>
                </a:solidFill>
                <a:latin typeface="Times New Roman" pitchFamily="18" charset="0"/>
                <a:cs typeface="Times New Roman" pitchFamily="18" charset="0"/>
              </a:rPr>
              <a:t>voisins</a:t>
            </a:r>
            <a:r>
              <a:rPr lang="en-AU" sz="2400" dirty="0" smtClean="0">
                <a:solidFill>
                  <a:srgbClr val="002060"/>
                </a:solidFill>
                <a:latin typeface="Times New Roman" pitchFamily="18" charset="0"/>
                <a:cs typeface="Times New Roman" pitchFamily="18" charset="0"/>
              </a:rPr>
              <a:t> </a:t>
            </a:r>
            <a:r>
              <a:rPr lang="en-AU" sz="2400" dirty="0" err="1" smtClean="0">
                <a:solidFill>
                  <a:srgbClr val="002060"/>
                </a:solidFill>
                <a:latin typeface="Times New Roman" pitchFamily="18" charset="0"/>
                <a:cs typeface="Times New Roman" pitchFamily="18" charset="0"/>
              </a:rPr>
              <a:t>d’une</a:t>
            </a:r>
            <a:r>
              <a:rPr lang="en-AU" sz="2400" dirty="0" smtClean="0">
                <a:solidFill>
                  <a:srgbClr val="002060"/>
                </a:solidFill>
                <a:latin typeface="Times New Roman" pitchFamily="18" charset="0"/>
                <a:cs typeface="Times New Roman" pitchFamily="18" charset="0"/>
              </a:rPr>
              <a:t> </a:t>
            </a:r>
            <a:r>
              <a:rPr lang="en-AU" sz="2400" dirty="0" err="1" smtClean="0">
                <a:solidFill>
                  <a:srgbClr val="002060"/>
                </a:solidFill>
                <a:latin typeface="Times New Roman" pitchFamily="18" charset="0"/>
                <a:cs typeface="Times New Roman" pitchFamily="18" charset="0"/>
              </a:rPr>
              <a:t>même</a:t>
            </a:r>
            <a:r>
              <a:rPr lang="en-AU" sz="2400" dirty="0" smtClean="0">
                <a:solidFill>
                  <a:srgbClr val="002060"/>
                </a:solidFill>
                <a:latin typeface="Times New Roman" pitchFamily="18" charset="0"/>
                <a:cs typeface="Times New Roman" pitchFamily="18" charset="0"/>
              </a:rPr>
              <a:t> image</a:t>
            </a:r>
          </a:p>
          <a:p>
            <a:pPr>
              <a:defRPr/>
            </a:pPr>
            <a:r>
              <a:rPr lang="en-AU" sz="2400" dirty="0" err="1" smtClean="0">
                <a:solidFill>
                  <a:srgbClr val="3317A9"/>
                </a:solidFill>
                <a:latin typeface="Times New Roman" pitchFamily="18" charset="0"/>
                <a:cs typeface="Times New Roman" pitchFamily="18" charset="0"/>
              </a:rPr>
              <a:t>Codage</a:t>
            </a:r>
            <a:r>
              <a:rPr lang="en-AU" sz="2400" dirty="0" smtClean="0">
                <a:solidFill>
                  <a:srgbClr val="3317A9"/>
                </a:solidFill>
                <a:latin typeface="Times New Roman" pitchFamily="18" charset="0"/>
                <a:cs typeface="Times New Roman" pitchFamily="18" charset="0"/>
              </a:rPr>
              <a:t> Run length </a:t>
            </a:r>
          </a:p>
          <a:p>
            <a:pPr>
              <a:defRPr/>
            </a:pPr>
            <a:r>
              <a:rPr lang="en-AU" sz="2400" dirty="0" err="1" smtClean="0">
                <a:solidFill>
                  <a:srgbClr val="993366"/>
                </a:solidFill>
                <a:latin typeface="Times New Roman" pitchFamily="18" charset="0"/>
                <a:cs typeface="Times New Roman" pitchFamily="18" charset="0"/>
              </a:rPr>
              <a:t>Codage</a:t>
            </a:r>
            <a:r>
              <a:rPr lang="en-AU" sz="2400" dirty="0" smtClean="0">
                <a:solidFill>
                  <a:srgbClr val="993366"/>
                </a:solidFill>
                <a:latin typeface="Times New Roman" pitchFamily="18" charset="0"/>
                <a:cs typeface="Times New Roman" pitchFamily="18" charset="0"/>
              </a:rPr>
              <a:t> Huffman – PKZIP</a:t>
            </a:r>
          </a:p>
          <a:p>
            <a:pPr>
              <a:defRPr/>
            </a:pPr>
            <a:r>
              <a:rPr lang="en-AU" sz="2400" dirty="0" err="1" smtClean="0">
                <a:solidFill>
                  <a:srgbClr val="00B0F0"/>
                </a:solidFill>
                <a:latin typeface="Times New Roman" pitchFamily="18" charset="0"/>
                <a:cs typeface="Times New Roman" pitchFamily="18" charset="0"/>
              </a:rPr>
              <a:t>Codage</a:t>
            </a:r>
            <a:r>
              <a:rPr lang="en-AU" sz="2400" dirty="0" smtClean="0">
                <a:solidFill>
                  <a:srgbClr val="00B0F0"/>
                </a:solidFill>
                <a:latin typeface="Times New Roman" pitchFamily="18" charset="0"/>
                <a:cs typeface="Times New Roman" pitchFamily="18" charset="0"/>
              </a:rPr>
              <a:t> </a:t>
            </a:r>
            <a:r>
              <a:rPr lang="en-AU" sz="2400" dirty="0" err="1" smtClean="0">
                <a:solidFill>
                  <a:srgbClr val="00B0F0"/>
                </a:solidFill>
                <a:latin typeface="Times New Roman" pitchFamily="18" charset="0"/>
                <a:cs typeface="Times New Roman" pitchFamily="18" charset="0"/>
              </a:rPr>
              <a:t>arithmétique</a:t>
            </a:r>
            <a:endParaRPr lang="en-AU" sz="2400" dirty="0" smtClean="0">
              <a:solidFill>
                <a:srgbClr val="00B0F0"/>
              </a:solidFill>
              <a:latin typeface="Times New Roman" pitchFamily="18" charset="0"/>
              <a:cs typeface="Times New Roman" pitchFamily="18" charset="0"/>
            </a:endParaRPr>
          </a:p>
          <a:p>
            <a:pPr>
              <a:defRPr/>
            </a:pPr>
            <a:r>
              <a:rPr lang="en-AU" sz="2400" dirty="0" smtClean="0">
                <a:solidFill>
                  <a:srgbClr val="002060"/>
                </a:solidFill>
                <a:latin typeface="Times New Roman" pitchFamily="18" charset="0"/>
                <a:cs typeface="Times New Roman" pitchFamily="18" charset="0"/>
              </a:rPr>
              <a:t>…. etc</a:t>
            </a:r>
          </a:p>
        </p:txBody>
      </p:sp>
      <p:sp>
        <p:nvSpPr>
          <p:cNvPr id="4" name="Espace réservé de la date 3"/>
          <p:cNvSpPr>
            <a:spLocks noGrp="1"/>
          </p:cNvSpPr>
          <p:nvPr>
            <p:ph type="dt" sz="half" idx="10"/>
          </p:nvPr>
        </p:nvSpPr>
        <p:spPr/>
        <p:txBody>
          <a:bodyPr/>
          <a:lstStyle/>
          <a:p>
            <a:pPr>
              <a:defRPr/>
            </a:pPr>
            <a:fld id="{2FE94D20-5CF2-4851-9402-CFE63468AAB6}" type="datetime1">
              <a:rPr lang="fr-FR"/>
              <a:pPr>
                <a:defRPr/>
              </a:pPr>
              <a:t>27/04/2020</a:t>
            </a:fld>
            <a:endParaRPr lang="fr-FR"/>
          </a:p>
        </p:txBody>
      </p:sp>
      <p:sp>
        <p:nvSpPr>
          <p:cNvPr id="6" name="Espace réservé du numéro de diapositive 5"/>
          <p:cNvSpPr>
            <a:spLocks noGrp="1"/>
          </p:cNvSpPr>
          <p:nvPr>
            <p:ph type="sldNum" sz="quarter" idx="12"/>
          </p:nvPr>
        </p:nvSpPr>
        <p:spPr/>
        <p:txBody>
          <a:bodyPr/>
          <a:lstStyle/>
          <a:p>
            <a:pPr>
              <a:defRPr/>
            </a:pPr>
            <a:fld id="{F828AE8A-CF91-4FB3-867F-C81BDE539A34}" type="slidenum">
              <a:rPr lang="fr-FR"/>
              <a:pPr>
                <a:defRPr/>
              </a:pPr>
              <a:t>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checkerboard(down)">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checkerboard(down)">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checkerboard(down)">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checkerboard(down)">
                                      <p:cBhvr>
                                        <p:cTn id="22" dur="500"/>
                                        <p:tgtEl>
                                          <p:spTgt spid="25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Effect transition="in" filter="checkerboard(down)">
                                      <p:cBhvr>
                                        <p:cTn id="27" dur="5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p:cNvPicPr>
            <a:picLocks noChangeAspect="1" noChangeArrowheads="1"/>
          </p:cNvPicPr>
          <p:nvPr/>
        </p:nvPicPr>
        <p:blipFill>
          <a:blip r:embed="rId2"/>
          <a:srcRect/>
          <a:stretch>
            <a:fillRect/>
          </a:stretch>
        </p:blipFill>
        <p:spPr bwMode="auto">
          <a:xfrm>
            <a:off x="1571604" y="1096792"/>
            <a:ext cx="5643602" cy="5761232"/>
          </a:xfrm>
          <a:prstGeom prst="rect">
            <a:avLst/>
          </a:prstGeom>
          <a:noFill/>
          <a:ln w="9525">
            <a:noFill/>
            <a:miter lim="800000"/>
            <a:headEnd/>
            <a:tailEnd/>
          </a:ln>
          <a:effectLst/>
        </p:spPr>
      </p:pic>
      <p:sp>
        <p:nvSpPr>
          <p:cNvPr id="3"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p:cNvPicPr>
            <a:picLocks noChangeAspect="1" noChangeArrowheads="1"/>
          </p:cNvPicPr>
          <p:nvPr/>
        </p:nvPicPr>
        <p:blipFill>
          <a:blip r:embed="rId2"/>
          <a:srcRect/>
          <a:stretch>
            <a:fillRect/>
          </a:stretch>
        </p:blipFill>
        <p:spPr bwMode="auto">
          <a:xfrm>
            <a:off x="1643042" y="1241518"/>
            <a:ext cx="5429288" cy="5616506"/>
          </a:xfrm>
          <a:prstGeom prst="rect">
            <a:avLst/>
          </a:prstGeom>
          <a:noFill/>
          <a:ln w="9525">
            <a:noFill/>
            <a:miter lim="800000"/>
            <a:headEnd/>
            <a:tailEnd/>
          </a:ln>
          <a:effectLst/>
        </p:spPr>
      </p:pic>
      <p:sp>
        <p:nvSpPr>
          <p:cNvPr id="4"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a:srcRect/>
          <a:stretch>
            <a:fillRect/>
          </a:stretch>
        </p:blipFill>
        <p:spPr bwMode="auto">
          <a:xfrm>
            <a:off x="1643042" y="1285860"/>
            <a:ext cx="5429288" cy="5563015"/>
          </a:xfrm>
          <a:prstGeom prst="rect">
            <a:avLst/>
          </a:prstGeom>
          <a:noFill/>
          <a:ln w="9525">
            <a:noFill/>
            <a:miter lim="800000"/>
            <a:headEnd/>
            <a:tailEnd/>
          </a:ln>
          <a:effectLst/>
        </p:spPr>
      </p:pic>
      <p:sp>
        <p:nvSpPr>
          <p:cNvPr id="3" name="Rectangle 2"/>
          <p:cNvSpPr>
            <a:spLocks noGrp="1" noChangeArrowheads="1"/>
          </p:cNvSpPr>
          <p:nvPr>
            <p:ph type="title"/>
          </p:nvPr>
        </p:nvSpPr>
        <p:spPr>
          <a:xfrm>
            <a:off x="457200" y="-24"/>
            <a:ext cx="8229600" cy="1143000"/>
          </a:xfrm>
        </p:spPr>
        <p:txBody>
          <a:bodyPr>
            <a:normAutofit/>
          </a:bodyPr>
          <a:lstStyle/>
          <a:p>
            <a:r>
              <a:rPr lang="en-US" sz="4000" b="1" dirty="0" err="1" smtClean="0">
                <a:solidFill>
                  <a:srgbClr val="C00000"/>
                </a:solidFill>
              </a:rPr>
              <a:t>Exemple</a:t>
            </a:r>
            <a:endParaRPr lang="en-US" sz="4000" b="1" dirty="0">
              <a:solidFill>
                <a:srgbClr val="C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38200" y="2505076"/>
            <a:ext cx="7772400" cy="1066800"/>
          </a:xfrm>
        </p:spPr>
        <p:txBody>
          <a:bodyPr/>
          <a:lstStyle/>
          <a:p>
            <a:r>
              <a:rPr lang="en-US" b="1" dirty="0" smtClean="0">
                <a:solidFill>
                  <a:srgbClr val="C00000"/>
                </a:solidFill>
              </a:rPr>
              <a:t>DCT </a:t>
            </a:r>
            <a:r>
              <a:rPr lang="en-US" b="1" dirty="0" smtClean="0">
                <a:solidFill>
                  <a:srgbClr val="C00000"/>
                </a:solidFill>
              </a:rPr>
              <a:t>REELLE</a:t>
            </a:r>
            <a:r>
              <a:rPr lang="en-US" b="1" dirty="0">
                <a:solidFill>
                  <a:srgbClr val="C00000"/>
                </a:solidFill>
              </a:rPr>
              <a:t/>
            </a:r>
            <a:br>
              <a:rPr lang="en-US" b="1" dirty="0">
                <a:solidFill>
                  <a:srgbClr val="C00000"/>
                </a:solidFill>
              </a:rPr>
            </a:br>
            <a:endParaRPr lang="en-US" sz="1500" b="1" dirty="0">
              <a:solidFill>
                <a:srgbClr val="C00000"/>
              </a:solidFill>
              <a:effectLst/>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00108"/>
            <a:ext cx="9144000" cy="550920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La transformée en cosinus discrète (DCT), découverte en 1974, appartient à la classe des transformées unitaires sinusoïdales comprenant entre autres les transformées de Fourier discrètes, cosinus, sinus et les transformées de </a:t>
            </a:r>
            <a:r>
              <a:rPr lang="fr-FR" sz="2200" dirty="0" err="1" smtClean="0">
                <a:solidFill>
                  <a:srgbClr val="7030A0"/>
                </a:solidFill>
                <a:latin typeface="Times New Roman" pitchFamily="18" charset="0"/>
                <a:cs typeface="Times New Roman" pitchFamily="18" charset="0"/>
              </a:rPr>
              <a:t>Karhunen</a:t>
            </a:r>
            <a:r>
              <a:rPr lang="fr-FR" sz="2200" dirty="0" smtClean="0">
                <a:solidFill>
                  <a:srgbClr val="7030A0"/>
                </a:solidFill>
                <a:latin typeface="Times New Roman" pitchFamily="18" charset="0"/>
                <a:cs typeface="Times New Roman" pitchFamily="18" charset="0"/>
              </a:rPr>
              <a:t>-</a:t>
            </a:r>
            <a:r>
              <a:rPr lang="fr-FR" sz="2200" dirty="0" err="1" smtClean="0">
                <a:solidFill>
                  <a:srgbClr val="7030A0"/>
                </a:solidFill>
                <a:latin typeface="Times New Roman" pitchFamily="18" charset="0"/>
                <a:cs typeface="Times New Roman" pitchFamily="18" charset="0"/>
              </a:rPr>
              <a:t>Loève</a:t>
            </a:r>
            <a:r>
              <a:rPr lang="fr-FR" sz="2200" dirty="0" smtClean="0">
                <a:solidFill>
                  <a:srgbClr val="7030A0"/>
                </a:solidFill>
                <a:latin typeface="Times New Roman" pitchFamily="18" charset="0"/>
                <a:cs typeface="Times New Roman" pitchFamily="18" charset="0"/>
              </a:rPr>
              <a:t> ou KLT (sous condition de Markov de premier </a:t>
            </a:r>
            <a:r>
              <a:rPr lang="fr-FR" sz="2200" dirty="0" smtClean="0">
                <a:solidFill>
                  <a:srgbClr val="7030A0"/>
                </a:solidFill>
                <a:latin typeface="Times New Roman" pitchFamily="18" charset="0"/>
                <a:cs typeface="Times New Roman" pitchFamily="18" charset="0"/>
              </a:rPr>
              <a:t>ordre). </a:t>
            </a: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Ces  </a:t>
            </a:r>
            <a:r>
              <a:rPr lang="fr-FR" sz="2200" dirty="0" smtClean="0">
                <a:solidFill>
                  <a:srgbClr val="0070C0"/>
                </a:solidFill>
                <a:latin typeface="Times New Roman" pitchFamily="18" charset="0"/>
                <a:cs typeface="Times New Roman" pitchFamily="18" charset="0"/>
              </a:rPr>
              <a:t>transformations réversibles </a:t>
            </a:r>
            <a:r>
              <a:rPr lang="fr-FR" sz="2200" dirty="0" smtClean="0">
                <a:solidFill>
                  <a:srgbClr val="0070C0"/>
                </a:solidFill>
                <a:latin typeface="Times New Roman" pitchFamily="18" charset="0"/>
                <a:cs typeface="Times New Roman" pitchFamily="18" charset="0"/>
              </a:rPr>
              <a:t>ont </a:t>
            </a:r>
            <a:r>
              <a:rPr lang="fr-FR" sz="2200" dirty="0" smtClean="0">
                <a:solidFill>
                  <a:srgbClr val="0070C0"/>
                </a:solidFill>
                <a:latin typeface="Times New Roman" pitchFamily="18" charset="0"/>
                <a:cs typeface="Times New Roman" pitchFamily="18" charset="0"/>
              </a:rPr>
              <a:t>souvent des algorithmes rapides leur permettant d'être utilisées dans diverses techniques de traitement du signal. </a:t>
            </a:r>
            <a:endParaRPr lang="fr-FR" sz="2200" dirty="0" smtClean="0">
              <a:solidFill>
                <a:srgbClr val="0070C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Il </a:t>
            </a:r>
            <a:r>
              <a:rPr lang="fr-FR" sz="2200" dirty="0" smtClean="0">
                <a:solidFill>
                  <a:srgbClr val="00B050"/>
                </a:solidFill>
                <a:latin typeface="Times New Roman" pitchFamily="18" charset="0"/>
                <a:cs typeface="Times New Roman" pitchFamily="18" charset="0"/>
              </a:rPr>
              <a:t>existe quatre types de DCT, notés I, II, III et IV, où chaque type est classé comme impair </a:t>
            </a:r>
            <a:r>
              <a:rPr lang="fr-FR" sz="2200" dirty="0" smtClean="0">
                <a:solidFill>
                  <a:srgbClr val="00B050"/>
                </a:solidFill>
                <a:latin typeface="Times New Roman" pitchFamily="18" charset="0"/>
                <a:cs typeface="Times New Roman" pitchFamily="18" charset="0"/>
              </a:rPr>
              <a:t>ou pair. </a:t>
            </a: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La </a:t>
            </a:r>
            <a:r>
              <a:rPr lang="fr-FR" sz="2200" dirty="0" smtClean="0">
                <a:solidFill>
                  <a:srgbClr val="0070C0"/>
                </a:solidFill>
                <a:latin typeface="Times New Roman" pitchFamily="18" charset="0"/>
                <a:cs typeface="Times New Roman" pitchFamily="18" charset="0"/>
              </a:rPr>
              <a:t>DCT-II, en particulier, est devenu la solution la plus populaire dans le traitement du signal, de l'image et de la vidéo, en particulier pour la compression avec </a:t>
            </a:r>
            <a:r>
              <a:rPr lang="fr-FR" sz="2200" dirty="0" smtClean="0">
                <a:solidFill>
                  <a:srgbClr val="0070C0"/>
                </a:solidFill>
                <a:latin typeface="Times New Roman" pitchFamily="18" charset="0"/>
                <a:cs typeface="Times New Roman" pitchFamily="18" charset="0"/>
              </a:rPr>
              <a:t>perte.</a:t>
            </a:r>
            <a:endParaRPr lang="fr-FR" sz="2200" dirty="0">
              <a:solidFill>
                <a:srgbClr val="0070C0"/>
              </a:solidFill>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144000" cy="1015663"/>
          </a:xfrm>
          <a:prstGeom prst="rect">
            <a:avLst/>
          </a:prstGeom>
          <a:noFill/>
        </p:spPr>
        <p:txBody>
          <a:bodyPr wrap="square" rtlCol="0">
            <a:spAutoFit/>
          </a:bodyPr>
          <a:lstStyle/>
          <a:p>
            <a:pPr algn="just"/>
            <a:r>
              <a:rPr lang="fr-FR" sz="2000" dirty="0" smtClean="0">
                <a:solidFill>
                  <a:srgbClr val="0070C0"/>
                </a:solidFill>
                <a:latin typeface="Times New Roman" pitchFamily="18" charset="0"/>
                <a:cs typeface="Times New Roman" pitchFamily="18" charset="0"/>
              </a:rPr>
              <a:t>La Transformation en Cosinus Discrète unidimensionnelle </a:t>
            </a:r>
            <a:r>
              <a:rPr lang="fr-FR" sz="2000" dirty="0" smtClean="0">
                <a:solidFill>
                  <a:srgbClr val="0070C0"/>
                </a:solidFill>
                <a:latin typeface="Times New Roman" pitchFamily="18" charset="0"/>
                <a:cs typeface="Times New Roman" pitchFamily="18" charset="0"/>
              </a:rPr>
              <a:t>DCT-II OU 1D ou </a:t>
            </a:r>
            <a:r>
              <a:rPr lang="fr-FR" sz="2000" dirty="0" err="1" smtClean="0">
                <a:solidFill>
                  <a:srgbClr val="0070C0"/>
                </a:solidFill>
                <a:latin typeface="Times New Roman" pitchFamily="18" charset="0"/>
                <a:cs typeface="Times New Roman" pitchFamily="18" charset="0"/>
              </a:rPr>
              <a:t>xn</a:t>
            </a:r>
            <a:r>
              <a:rPr lang="fr-FR" sz="2000" dirty="0" smtClean="0">
                <a:solidFill>
                  <a:srgbClr val="0070C0"/>
                </a:solidFill>
                <a:latin typeface="Times New Roman" pitchFamily="18" charset="0"/>
                <a:cs typeface="Times New Roman" pitchFamily="18" charset="0"/>
              </a:rPr>
              <a:t> sont les entrées et </a:t>
            </a:r>
            <a:r>
              <a:rPr lang="fr-FR" sz="2000" dirty="0" err="1" smtClean="0">
                <a:solidFill>
                  <a:srgbClr val="0070C0"/>
                </a:solidFill>
                <a:latin typeface="Times New Roman" pitchFamily="18" charset="0"/>
                <a:cs typeface="Times New Roman" pitchFamily="18" charset="0"/>
              </a:rPr>
              <a:t>Xk</a:t>
            </a:r>
            <a:r>
              <a:rPr lang="fr-FR" sz="2000" dirty="0" smtClean="0">
                <a:solidFill>
                  <a:srgbClr val="0070C0"/>
                </a:solidFill>
                <a:latin typeface="Times New Roman" pitchFamily="18" charset="0"/>
                <a:cs typeface="Times New Roman" pitchFamily="18" charset="0"/>
              </a:rPr>
              <a:t> les sorties. Ces </a:t>
            </a:r>
            <a:r>
              <a:rPr lang="fr-FR" sz="2000" dirty="0" smtClean="0">
                <a:solidFill>
                  <a:srgbClr val="0070C0"/>
                </a:solidFill>
                <a:latin typeface="Times New Roman" pitchFamily="18" charset="0"/>
                <a:cs typeface="Times New Roman" pitchFamily="18" charset="0"/>
              </a:rPr>
              <a:t>N sorties </a:t>
            </a:r>
            <a:r>
              <a:rPr lang="fr-FR" sz="2000" dirty="0" err="1" smtClean="0">
                <a:solidFill>
                  <a:srgbClr val="0070C0"/>
                </a:solidFill>
                <a:latin typeface="Times New Roman" pitchFamily="18" charset="0"/>
                <a:cs typeface="Times New Roman" pitchFamily="18" charset="0"/>
              </a:rPr>
              <a:t>X</a:t>
            </a:r>
            <a:r>
              <a:rPr lang="fr-FR" sz="2000" baseline="-25000" dirty="0" err="1" smtClean="0">
                <a:solidFill>
                  <a:srgbClr val="0070C0"/>
                </a:solidFill>
                <a:latin typeface="Times New Roman" pitchFamily="18" charset="0"/>
                <a:cs typeface="Times New Roman" pitchFamily="18" charset="0"/>
              </a:rPr>
              <a:t>k</a:t>
            </a:r>
            <a:r>
              <a:rPr lang="fr-FR" sz="2000" dirty="0" smtClean="0">
                <a:solidFill>
                  <a:srgbClr val="0070C0"/>
                </a:solidFill>
                <a:latin typeface="Times New Roman" pitchFamily="18" charset="0"/>
                <a:cs typeface="Times New Roman" pitchFamily="18" charset="0"/>
              </a:rPr>
              <a:t> de la </a:t>
            </a:r>
            <a:r>
              <a:rPr lang="fr-FR" sz="2000" dirty="0" smtClean="0">
                <a:solidFill>
                  <a:srgbClr val="0070C0"/>
                </a:solidFill>
                <a:latin typeface="Times New Roman" pitchFamily="18" charset="0"/>
                <a:cs typeface="Times New Roman" pitchFamily="18" charset="0"/>
              </a:rPr>
              <a:t>transformation réelle  </a:t>
            </a:r>
            <a:r>
              <a:rPr lang="fr-FR" sz="2000" dirty="0" smtClean="0">
                <a:solidFill>
                  <a:srgbClr val="0070C0"/>
                </a:solidFill>
                <a:latin typeface="Times New Roman" pitchFamily="18" charset="0"/>
                <a:cs typeface="Times New Roman" pitchFamily="18" charset="0"/>
              </a:rPr>
              <a:t>DCT-II 1D pour N entrées </a:t>
            </a:r>
            <a:r>
              <a:rPr lang="fr-FR" sz="2000" dirty="0" err="1" smtClean="0">
                <a:solidFill>
                  <a:srgbClr val="0070C0"/>
                </a:solidFill>
                <a:latin typeface="Times New Roman" pitchFamily="18" charset="0"/>
                <a:cs typeface="Times New Roman" pitchFamily="18" charset="0"/>
              </a:rPr>
              <a:t>x</a:t>
            </a:r>
            <a:r>
              <a:rPr lang="fr-FR" sz="2000" baseline="-25000" dirty="0" err="1" smtClean="0">
                <a:solidFill>
                  <a:srgbClr val="0070C0"/>
                </a:solidFill>
                <a:latin typeface="Times New Roman" pitchFamily="18" charset="0"/>
                <a:cs typeface="Times New Roman" pitchFamily="18" charset="0"/>
              </a:rPr>
              <a:t>n</a:t>
            </a:r>
            <a:r>
              <a:rPr lang="fr-FR" sz="2000" dirty="0" smtClean="0">
                <a:solidFill>
                  <a:srgbClr val="0070C0"/>
                </a:solidFill>
                <a:latin typeface="Times New Roman" pitchFamily="18" charset="0"/>
                <a:cs typeface="Times New Roman" pitchFamily="18" charset="0"/>
              </a:rPr>
              <a:t> sont données par:</a:t>
            </a:r>
            <a:endParaRPr lang="fr-FR" sz="2000" dirty="0">
              <a:solidFill>
                <a:srgbClr val="0070C0"/>
              </a:solidFill>
              <a:latin typeface="Times New Roman" pitchFamily="18" charset="0"/>
              <a:cs typeface="Times New Roman" pitchFamily="18" charset="0"/>
            </a:endParaRPr>
          </a:p>
        </p:txBody>
      </p:sp>
      <p:sp>
        <p:nvSpPr>
          <p:cNvPr id="522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41" name="Object 1"/>
          <p:cNvGraphicFramePr>
            <a:graphicFrameLocks noChangeAspect="1"/>
          </p:cNvGraphicFramePr>
          <p:nvPr/>
        </p:nvGraphicFramePr>
        <p:xfrm>
          <a:off x="2500298" y="1928802"/>
          <a:ext cx="3908425" cy="785813"/>
        </p:xfrm>
        <a:graphic>
          <a:graphicData uri="http://schemas.openxmlformats.org/presentationml/2006/ole">
            <p:oleObj spid="_x0000_s522241" name="Équation" r:id="rId3" imgW="2286000" imgH="457200" progId="Equation.3">
              <p:embed/>
            </p:oleObj>
          </a:graphicData>
        </a:graphic>
      </p:graphicFrame>
      <p:sp>
        <p:nvSpPr>
          <p:cNvPr id="522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43" name="Object 3"/>
          <p:cNvGraphicFramePr>
            <a:graphicFrameLocks noChangeAspect="1"/>
          </p:cNvGraphicFramePr>
          <p:nvPr/>
        </p:nvGraphicFramePr>
        <p:xfrm>
          <a:off x="1857356" y="3000372"/>
          <a:ext cx="857256" cy="592515"/>
        </p:xfrm>
        <a:graphic>
          <a:graphicData uri="http://schemas.openxmlformats.org/presentationml/2006/ole">
            <p:oleObj spid="_x0000_s522243" name="Équation" r:id="rId4" imgW="647419" imgH="444307" progId="Equation.3">
              <p:embed/>
            </p:oleObj>
          </a:graphicData>
        </a:graphic>
      </p:graphicFrame>
      <p:sp>
        <p:nvSpPr>
          <p:cNvPr id="522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45" name="Object 5"/>
          <p:cNvGraphicFramePr>
            <a:graphicFrameLocks noChangeAspect="1"/>
          </p:cNvGraphicFramePr>
          <p:nvPr/>
        </p:nvGraphicFramePr>
        <p:xfrm>
          <a:off x="3786182" y="2973058"/>
          <a:ext cx="928694" cy="641892"/>
        </p:xfrm>
        <a:graphic>
          <a:graphicData uri="http://schemas.openxmlformats.org/presentationml/2006/ole">
            <p:oleObj spid="_x0000_s522245" name="Équation" r:id="rId5" imgW="647419" imgH="444307" progId="Equation.3">
              <p:embed/>
            </p:oleObj>
          </a:graphicData>
        </a:graphic>
      </p:graphicFrame>
      <p:sp>
        <p:nvSpPr>
          <p:cNvPr id="9" name="ZoneTexte 8"/>
          <p:cNvSpPr txBox="1"/>
          <p:nvPr/>
        </p:nvSpPr>
        <p:spPr>
          <a:xfrm>
            <a:off x="857224" y="3131106"/>
            <a:ext cx="6072230" cy="369332"/>
          </a:xfrm>
          <a:prstGeom prst="rect">
            <a:avLst/>
          </a:prstGeom>
          <a:noFill/>
        </p:spPr>
        <p:txBody>
          <a:bodyPr wrap="square" rtlCol="0">
            <a:spAutoFit/>
          </a:bodyPr>
          <a:lstStyle/>
          <a:p>
            <a:r>
              <a:rPr lang="fr-FR" dirty="0" smtClean="0">
                <a:latin typeface="Times New Roman" pitchFamily="18" charset="0"/>
                <a:cs typeface="Times New Roman" pitchFamily="18" charset="0"/>
              </a:rPr>
              <a:t>Avec                        si k=0 et                     pour k quelconque </a:t>
            </a:r>
            <a:endParaRPr lang="fr-FR" dirty="0">
              <a:latin typeface="Times New Roman" pitchFamily="18" charset="0"/>
              <a:cs typeface="Times New Roman" pitchFamily="18" charset="0"/>
            </a:endParaRPr>
          </a:p>
        </p:txBody>
      </p:sp>
      <p:sp>
        <p:nvSpPr>
          <p:cNvPr id="10" name="ZoneTexte 9"/>
          <p:cNvSpPr txBox="1"/>
          <p:nvPr/>
        </p:nvSpPr>
        <p:spPr>
          <a:xfrm>
            <a:off x="0" y="3714752"/>
            <a:ext cx="7358082" cy="400110"/>
          </a:xfrm>
          <a:prstGeom prst="rect">
            <a:avLst/>
          </a:prstGeom>
          <a:noFill/>
        </p:spPr>
        <p:txBody>
          <a:bodyPr wrap="square" rtlCol="0">
            <a:spAutoFit/>
          </a:bodyPr>
          <a:lstStyle/>
          <a:p>
            <a:r>
              <a:rPr lang="fr-FR" sz="2000" dirty="0" smtClean="0">
                <a:solidFill>
                  <a:srgbClr val="00B050"/>
                </a:solidFill>
                <a:latin typeface="Times New Roman" pitchFamily="18" charset="0"/>
                <a:cs typeface="Times New Roman" pitchFamily="18" charset="0"/>
              </a:rPr>
              <a:t>Sous forme matricielle, la transformée 1D DCT-II réelle s'écrit:</a:t>
            </a:r>
            <a:endParaRPr lang="fr-FR" sz="2000" dirty="0">
              <a:solidFill>
                <a:srgbClr val="00B050"/>
              </a:solidFill>
              <a:latin typeface="Times New Roman" pitchFamily="18" charset="0"/>
              <a:cs typeface="Times New Roman" pitchFamily="18" charset="0"/>
            </a:endParaRPr>
          </a:p>
        </p:txBody>
      </p:sp>
      <p:sp>
        <p:nvSpPr>
          <p:cNvPr id="522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47" name="Object 7"/>
          <p:cNvGraphicFramePr>
            <a:graphicFrameLocks noChangeAspect="1"/>
          </p:cNvGraphicFramePr>
          <p:nvPr/>
        </p:nvGraphicFramePr>
        <p:xfrm>
          <a:off x="2428860" y="4357694"/>
          <a:ext cx="3406164" cy="571504"/>
        </p:xfrm>
        <a:graphic>
          <a:graphicData uri="http://schemas.openxmlformats.org/presentationml/2006/ole">
            <p:oleObj spid="_x0000_s522247" name="Équation" r:id="rId6" imgW="1422400" imgH="241300" progId="Equation.3">
              <p:embed/>
            </p:oleObj>
          </a:graphicData>
        </a:graphic>
      </p:graphicFrame>
      <p:sp>
        <p:nvSpPr>
          <p:cNvPr id="13" name="ZoneTexte 12"/>
          <p:cNvSpPr txBox="1"/>
          <p:nvPr/>
        </p:nvSpPr>
        <p:spPr>
          <a:xfrm>
            <a:off x="0" y="5072074"/>
            <a:ext cx="9144000" cy="984885"/>
          </a:xfrm>
          <a:prstGeom prst="rect">
            <a:avLst/>
          </a:prstGeom>
          <a:noFill/>
        </p:spPr>
        <p:txBody>
          <a:bodyPr wrap="square" rtlCol="0">
            <a:spAutoFit/>
          </a:bodyPr>
          <a:lstStyle/>
          <a:p>
            <a:r>
              <a:rPr lang="fr-FR" dirty="0" smtClean="0">
                <a:solidFill>
                  <a:srgbClr val="7030A0"/>
                </a:solidFill>
              </a:rPr>
              <a:t>Où </a:t>
            </a:r>
            <a:r>
              <a:rPr lang="fr-FR" dirty="0" smtClean="0">
                <a:solidFill>
                  <a:srgbClr val="7030A0"/>
                </a:solidFill>
              </a:rPr>
              <a:t>           et             </a:t>
            </a:r>
            <a:r>
              <a:rPr lang="fr-FR" sz="2000" dirty="0" smtClean="0">
                <a:solidFill>
                  <a:srgbClr val="7030A0"/>
                </a:solidFill>
                <a:latin typeface="Times New Roman" pitchFamily="18" charset="0"/>
                <a:cs typeface="Times New Roman" pitchFamily="18" charset="0"/>
              </a:rPr>
              <a:t>sont </a:t>
            </a:r>
            <a:r>
              <a:rPr lang="fr-FR" sz="2000" dirty="0" smtClean="0">
                <a:solidFill>
                  <a:srgbClr val="7030A0"/>
                </a:solidFill>
                <a:latin typeface="Times New Roman" pitchFamily="18" charset="0"/>
                <a:cs typeface="Times New Roman" pitchFamily="18" charset="0"/>
              </a:rPr>
              <a:t>les vecteurs de sortie et d'entrée de taille 1 × N. </a:t>
            </a:r>
            <a:endParaRPr lang="fr-FR" sz="2000" dirty="0" smtClean="0">
              <a:solidFill>
                <a:srgbClr val="7030A0"/>
              </a:solidFill>
              <a:latin typeface="Times New Roman" pitchFamily="18" charset="0"/>
              <a:cs typeface="Times New Roman" pitchFamily="18" charset="0"/>
            </a:endParaRPr>
          </a:p>
          <a:p>
            <a:endParaRPr lang="fr-FR" dirty="0" smtClean="0"/>
          </a:p>
          <a:p>
            <a:r>
              <a:rPr lang="fr-FR" dirty="0" smtClean="0"/>
              <a:t>           </a:t>
            </a:r>
            <a:r>
              <a:rPr lang="fr-FR" sz="2000" dirty="0" smtClean="0">
                <a:solidFill>
                  <a:srgbClr val="777777"/>
                </a:solidFill>
                <a:latin typeface="Times New Roman" pitchFamily="18" charset="0"/>
                <a:cs typeface="Times New Roman" pitchFamily="18" charset="0"/>
              </a:rPr>
              <a:t>est </a:t>
            </a:r>
            <a:r>
              <a:rPr lang="fr-FR" sz="2000" dirty="0" smtClean="0">
                <a:solidFill>
                  <a:srgbClr val="777777"/>
                </a:solidFill>
                <a:latin typeface="Times New Roman" pitchFamily="18" charset="0"/>
                <a:cs typeface="Times New Roman" pitchFamily="18" charset="0"/>
              </a:rPr>
              <a:t>une transformée 1D DCT-II sous forme matricielle, donnée par:</a:t>
            </a:r>
            <a:endParaRPr lang="fr-FR" sz="2000" dirty="0">
              <a:solidFill>
                <a:srgbClr val="777777"/>
              </a:solidFill>
              <a:latin typeface="Times New Roman" pitchFamily="18" charset="0"/>
              <a:cs typeface="Times New Roman" pitchFamily="18" charset="0"/>
            </a:endParaRPr>
          </a:p>
        </p:txBody>
      </p:sp>
      <p:sp>
        <p:nvSpPr>
          <p:cNvPr id="5222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49" name="Object 9"/>
          <p:cNvGraphicFramePr>
            <a:graphicFrameLocks noChangeAspect="1"/>
          </p:cNvGraphicFramePr>
          <p:nvPr/>
        </p:nvGraphicFramePr>
        <p:xfrm>
          <a:off x="461937" y="5072074"/>
          <a:ext cx="681039" cy="371476"/>
        </p:xfrm>
        <a:graphic>
          <a:graphicData uri="http://schemas.openxmlformats.org/presentationml/2006/ole">
            <p:oleObj spid="_x0000_s522249" name="Équation" r:id="rId7" imgW="419100" imgH="228600" progId="Equation.3">
              <p:embed/>
            </p:oleObj>
          </a:graphicData>
        </a:graphic>
      </p:graphicFrame>
      <p:sp>
        <p:nvSpPr>
          <p:cNvPr id="52225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51" name="Object 11"/>
          <p:cNvGraphicFramePr>
            <a:graphicFrameLocks noChangeAspect="1"/>
          </p:cNvGraphicFramePr>
          <p:nvPr/>
        </p:nvGraphicFramePr>
        <p:xfrm>
          <a:off x="1571604" y="5061084"/>
          <a:ext cx="714380" cy="439618"/>
        </p:xfrm>
        <a:graphic>
          <a:graphicData uri="http://schemas.openxmlformats.org/presentationml/2006/ole">
            <p:oleObj spid="_x0000_s522251" name="Équation" r:id="rId8" imgW="368300" imgH="228600" progId="Equation.3">
              <p:embed/>
            </p:oleObj>
          </a:graphicData>
        </a:graphic>
      </p:graphicFrame>
      <p:sp>
        <p:nvSpPr>
          <p:cNvPr id="52225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53" name="Object 13"/>
          <p:cNvGraphicFramePr>
            <a:graphicFrameLocks noChangeAspect="1"/>
          </p:cNvGraphicFramePr>
          <p:nvPr/>
        </p:nvGraphicFramePr>
        <p:xfrm>
          <a:off x="71406" y="5572140"/>
          <a:ext cx="771530" cy="428628"/>
        </p:xfrm>
        <a:graphic>
          <a:graphicData uri="http://schemas.openxmlformats.org/presentationml/2006/ole">
            <p:oleObj spid="_x0000_s522253" name="Équation" r:id="rId9" imgW="431613" imgH="241195" progId="Equation.3">
              <p:embed/>
            </p:oleObj>
          </a:graphicData>
        </a:graphic>
      </p:graphicFrame>
      <p:sp>
        <p:nvSpPr>
          <p:cNvPr id="5222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55" name="Object 15"/>
          <p:cNvGraphicFramePr>
            <a:graphicFrameLocks noChangeAspect="1"/>
          </p:cNvGraphicFramePr>
          <p:nvPr/>
        </p:nvGraphicFramePr>
        <p:xfrm>
          <a:off x="0" y="6072206"/>
          <a:ext cx="3717898" cy="714356"/>
        </p:xfrm>
        <a:graphic>
          <a:graphicData uri="http://schemas.openxmlformats.org/presentationml/2006/ole">
            <p:oleObj spid="_x0000_s522255" name="Équation" r:id="rId10" imgW="2400300" imgH="457200" progId="Equation.3">
              <p:embed/>
            </p:oleObj>
          </a:graphicData>
        </a:graphic>
      </p:graphicFrame>
      <p:sp>
        <p:nvSpPr>
          <p:cNvPr id="52225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2257" name="Object 17"/>
          <p:cNvGraphicFramePr>
            <a:graphicFrameLocks noChangeAspect="1"/>
          </p:cNvGraphicFramePr>
          <p:nvPr/>
        </p:nvGraphicFramePr>
        <p:xfrm>
          <a:off x="4357686" y="6215082"/>
          <a:ext cx="2306426" cy="428628"/>
        </p:xfrm>
        <a:graphic>
          <a:graphicData uri="http://schemas.openxmlformats.org/presentationml/2006/ole">
            <p:oleObj spid="_x0000_s522257" name="Équation" r:id="rId11" imgW="1079032" imgH="203112" progId="Equation.3">
              <p:embed/>
            </p:oleObj>
          </a:graphicData>
        </a:graphic>
      </p:graphicFrame>
      <p:sp>
        <p:nvSpPr>
          <p:cNvPr id="24" name="ZoneTexte 23"/>
          <p:cNvSpPr txBox="1"/>
          <p:nvPr/>
        </p:nvSpPr>
        <p:spPr>
          <a:xfrm>
            <a:off x="3786182" y="6274378"/>
            <a:ext cx="571504" cy="369332"/>
          </a:xfrm>
          <a:prstGeom prst="rect">
            <a:avLst/>
          </a:prstGeom>
          <a:noFill/>
        </p:spPr>
        <p:txBody>
          <a:bodyPr wrap="square" rtlCol="0">
            <a:spAutoFit/>
          </a:bodyPr>
          <a:lstStyle/>
          <a:p>
            <a:r>
              <a:rPr lang="fr-FR" dirty="0" smtClean="0"/>
              <a:t>où</a:t>
            </a:r>
            <a:endParaRPr lang="fr-FR" dirty="0"/>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8305"/>
            <a:ext cx="9144000" cy="1323439"/>
          </a:xfrm>
          <a:prstGeom prst="rect">
            <a:avLst/>
          </a:prstGeom>
          <a:noFill/>
        </p:spPr>
        <p:txBody>
          <a:bodyPr wrap="square" rtlCol="0">
            <a:spAutoFit/>
          </a:bodyPr>
          <a:lstStyle/>
          <a:p>
            <a:pPr algn="just"/>
            <a:r>
              <a:rPr lang="fr-FR" sz="2000" dirty="0" smtClean="0">
                <a:solidFill>
                  <a:srgbClr val="00B050"/>
                </a:solidFill>
                <a:latin typeface="Times New Roman" pitchFamily="18" charset="0"/>
                <a:cs typeface="Times New Roman" pitchFamily="18" charset="0"/>
              </a:rPr>
              <a:t>Le </a:t>
            </a:r>
            <a:r>
              <a:rPr lang="fr-FR" sz="2000" dirty="0" smtClean="0">
                <a:solidFill>
                  <a:srgbClr val="00B050"/>
                </a:solidFill>
                <a:latin typeface="Times New Roman" pitchFamily="18" charset="0"/>
                <a:cs typeface="Times New Roman" pitchFamily="18" charset="0"/>
              </a:rPr>
              <a:t>nombre </a:t>
            </a:r>
            <a:r>
              <a:rPr lang="fr-FR" sz="2000" dirty="0" smtClean="0">
                <a:solidFill>
                  <a:srgbClr val="00B050"/>
                </a:solidFill>
                <a:latin typeface="Times New Roman" pitchFamily="18" charset="0"/>
                <a:cs typeface="Times New Roman" pitchFamily="18" charset="0"/>
              </a:rPr>
              <a:t>d’opérations exigées par l’utilisation de </a:t>
            </a:r>
            <a:r>
              <a:rPr lang="fr-FR" sz="2000" dirty="0" smtClean="0">
                <a:solidFill>
                  <a:srgbClr val="00B050"/>
                </a:solidFill>
                <a:latin typeface="Times New Roman" pitchFamily="18" charset="0"/>
                <a:cs typeface="Times New Roman" pitchFamily="18" charset="0"/>
              </a:rPr>
              <a:t>la DCT-II augmente non </a:t>
            </a:r>
            <a:r>
              <a:rPr lang="fr-FR" sz="2000" dirty="0" smtClean="0">
                <a:solidFill>
                  <a:srgbClr val="00B050"/>
                </a:solidFill>
                <a:latin typeface="Times New Roman" pitchFamily="18" charset="0"/>
                <a:cs typeface="Times New Roman" pitchFamily="18" charset="0"/>
              </a:rPr>
              <a:t>linéairement </a:t>
            </a:r>
            <a:r>
              <a:rPr lang="fr-FR" sz="2000" dirty="0" smtClean="0">
                <a:solidFill>
                  <a:srgbClr val="00B050"/>
                </a:solidFill>
                <a:latin typeface="Times New Roman" pitchFamily="18" charset="0"/>
                <a:cs typeface="Times New Roman" pitchFamily="18" charset="0"/>
              </a:rPr>
              <a:t>avec la taille de la matrice. Donc, on </a:t>
            </a:r>
            <a:r>
              <a:rPr lang="fr-FR" sz="2000" dirty="0" smtClean="0">
                <a:solidFill>
                  <a:srgbClr val="00B050"/>
                </a:solidFill>
                <a:latin typeface="Times New Roman" pitchFamily="18" charset="0"/>
                <a:cs typeface="Times New Roman" pitchFamily="18" charset="0"/>
              </a:rPr>
              <a:t>découpe </a:t>
            </a:r>
            <a:r>
              <a:rPr lang="fr-FR" sz="2000" dirty="0" smtClean="0">
                <a:solidFill>
                  <a:srgbClr val="00B050"/>
                </a:solidFill>
                <a:latin typeface="Times New Roman" pitchFamily="18" charset="0"/>
                <a:cs typeface="Times New Roman" pitchFamily="18" charset="0"/>
              </a:rPr>
              <a:t>l’image en matrices de taille plus petite (8×8). </a:t>
            </a:r>
            <a:endParaRPr lang="fr-FR" sz="2000" dirty="0" smtClean="0">
              <a:solidFill>
                <a:srgbClr val="00B050"/>
              </a:solidFill>
              <a:latin typeface="Times New Roman" pitchFamily="18" charset="0"/>
              <a:cs typeface="Times New Roman" pitchFamily="18" charset="0"/>
            </a:endParaRPr>
          </a:p>
          <a:p>
            <a:pPr algn="just"/>
            <a:endParaRPr lang="fr-FR" sz="2000" dirty="0" smtClean="0">
              <a:solidFill>
                <a:srgbClr val="0070C0"/>
              </a:solidFill>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graphicFrame>
        <p:nvGraphicFramePr>
          <p:cNvPr id="530433" name="Object 1"/>
          <p:cNvGraphicFramePr>
            <a:graphicFrameLocks noChangeAspect="1"/>
          </p:cNvGraphicFramePr>
          <p:nvPr/>
        </p:nvGraphicFramePr>
        <p:xfrm>
          <a:off x="785786" y="2857496"/>
          <a:ext cx="3865562" cy="785813"/>
        </p:xfrm>
        <a:graphic>
          <a:graphicData uri="http://schemas.openxmlformats.org/presentationml/2006/ole">
            <p:oleObj spid="_x0000_s530433" name="Équation" r:id="rId3" imgW="2260440" imgH="457200" progId="Equation.3">
              <p:embed/>
            </p:oleObj>
          </a:graphicData>
        </a:graphic>
      </p:graphicFrame>
      <p:graphicFrame>
        <p:nvGraphicFramePr>
          <p:cNvPr id="530434" name="Object 2"/>
          <p:cNvGraphicFramePr>
            <a:graphicFrameLocks noChangeAspect="1"/>
          </p:cNvGraphicFramePr>
          <p:nvPr/>
        </p:nvGraphicFramePr>
        <p:xfrm>
          <a:off x="5130800" y="2928938"/>
          <a:ext cx="739775" cy="592137"/>
        </p:xfrm>
        <a:graphic>
          <a:graphicData uri="http://schemas.openxmlformats.org/presentationml/2006/ole">
            <p:oleObj spid="_x0000_s530434" name="Équation" r:id="rId4" imgW="558720" imgH="444240" progId="Equation.3">
              <p:embed/>
            </p:oleObj>
          </a:graphicData>
        </a:graphic>
      </p:graphicFrame>
      <p:graphicFrame>
        <p:nvGraphicFramePr>
          <p:cNvPr id="530435" name="Object 3"/>
          <p:cNvGraphicFramePr>
            <a:graphicFrameLocks noChangeAspect="1"/>
          </p:cNvGraphicFramePr>
          <p:nvPr/>
        </p:nvGraphicFramePr>
        <p:xfrm>
          <a:off x="6411913" y="2928938"/>
          <a:ext cx="819150" cy="641350"/>
        </p:xfrm>
        <a:graphic>
          <a:graphicData uri="http://schemas.openxmlformats.org/presentationml/2006/ole">
            <p:oleObj spid="_x0000_s530435" name="Équation" r:id="rId5" imgW="571320" imgH="444240" progId="Equation.3">
              <p:embed/>
            </p:oleObj>
          </a:graphicData>
        </a:graphic>
      </p:graphicFrame>
      <p:sp>
        <p:nvSpPr>
          <p:cNvPr id="7" name="ZoneTexte 6"/>
          <p:cNvSpPr txBox="1"/>
          <p:nvPr/>
        </p:nvSpPr>
        <p:spPr>
          <a:xfrm>
            <a:off x="4714876" y="3059668"/>
            <a:ext cx="642942" cy="369332"/>
          </a:xfrm>
          <a:prstGeom prst="rect">
            <a:avLst/>
          </a:prstGeom>
          <a:noFill/>
        </p:spPr>
        <p:txBody>
          <a:bodyPr wrap="square" rtlCol="0">
            <a:spAutoFit/>
          </a:bodyPr>
          <a:lstStyle/>
          <a:p>
            <a:r>
              <a:rPr lang="fr-FR" dirty="0" smtClean="0"/>
              <a:t>Où </a:t>
            </a:r>
            <a:endParaRPr lang="fr-FR" dirty="0"/>
          </a:p>
        </p:txBody>
      </p:sp>
      <p:sp>
        <p:nvSpPr>
          <p:cNvPr id="8" name="ZoneTexte 7"/>
          <p:cNvSpPr txBox="1"/>
          <p:nvPr/>
        </p:nvSpPr>
        <p:spPr>
          <a:xfrm>
            <a:off x="5929322" y="3059668"/>
            <a:ext cx="642942" cy="369332"/>
          </a:xfrm>
          <a:prstGeom prst="rect">
            <a:avLst/>
          </a:prstGeom>
          <a:noFill/>
        </p:spPr>
        <p:txBody>
          <a:bodyPr wrap="square" rtlCol="0">
            <a:spAutoFit/>
          </a:bodyPr>
          <a:lstStyle/>
          <a:p>
            <a:r>
              <a:rPr lang="fr-FR" dirty="0" smtClean="0"/>
              <a:t>et </a:t>
            </a:r>
            <a:endParaRPr lang="fr-FR" dirty="0"/>
          </a:p>
        </p:txBody>
      </p:sp>
      <p:sp>
        <p:nvSpPr>
          <p:cNvPr id="9" name="ZoneTexte 8"/>
          <p:cNvSpPr txBox="1"/>
          <p:nvPr/>
        </p:nvSpPr>
        <p:spPr>
          <a:xfrm>
            <a:off x="0" y="4071942"/>
            <a:ext cx="9144000" cy="369332"/>
          </a:xfrm>
          <a:prstGeom prst="rect">
            <a:avLst/>
          </a:prstGeom>
          <a:noFill/>
        </p:spPr>
        <p:txBody>
          <a:bodyPr wrap="square" rtlCol="0">
            <a:spAutoFit/>
          </a:bodyPr>
          <a:lstStyle/>
          <a:p>
            <a:r>
              <a:rPr lang="fr-FR" dirty="0" smtClean="0">
                <a:solidFill>
                  <a:srgbClr val="0070C0"/>
                </a:solidFill>
                <a:latin typeface="Times New Roman" pitchFamily="18" charset="0"/>
                <a:cs typeface="Times New Roman" pitchFamily="18" charset="0"/>
              </a:rPr>
              <a:t>En réécrivant la transformée DCT-II sous forme matricielle pour N = 8 nous avons </a:t>
            </a:r>
            <a:r>
              <a:rPr lang="fr-FR" dirty="0" smtClean="0">
                <a:solidFill>
                  <a:srgbClr val="0070C0"/>
                </a:solidFill>
                <a:latin typeface="Times New Roman" pitchFamily="18" charset="0"/>
                <a:cs typeface="Times New Roman" pitchFamily="18" charset="0"/>
              </a:rPr>
              <a:t>:</a:t>
            </a:r>
            <a:endParaRPr lang="fr-FR" dirty="0" smtClean="0">
              <a:solidFill>
                <a:srgbClr val="0070C0"/>
              </a:solidFill>
              <a:latin typeface="Times New Roman" pitchFamily="18" charset="0"/>
              <a:cs typeface="Times New Roman" pitchFamily="18" charset="0"/>
            </a:endParaRPr>
          </a:p>
        </p:txBody>
      </p:sp>
      <p:graphicFrame>
        <p:nvGraphicFramePr>
          <p:cNvPr id="530436" name="Object 4"/>
          <p:cNvGraphicFramePr>
            <a:graphicFrameLocks noChangeAspect="1"/>
          </p:cNvGraphicFramePr>
          <p:nvPr/>
        </p:nvGraphicFramePr>
        <p:xfrm>
          <a:off x="214282" y="4643446"/>
          <a:ext cx="2981325" cy="571500"/>
        </p:xfrm>
        <a:graphic>
          <a:graphicData uri="http://schemas.openxmlformats.org/presentationml/2006/ole">
            <p:oleObj spid="_x0000_s530436" name="Équation" r:id="rId6" imgW="1244520" imgH="241200" progId="Equation.3">
              <p:embed/>
            </p:oleObj>
          </a:graphicData>
        </a:graphic>
      </p:graphicFrame>
      <p:graphicFrame>
        <p:nvGraphicFramePr>
          <p:cNvPr id="530437" name="Object 5"/>
          <p:cNvGraphicFramePr>
            <a:graphicFrameLocks noChangeAspect="1"/>
          </p:cNvGraphicFramePr>
          <p:nvPr/>
        </p:nvGraphicFramePr>
        <p:xfrm>
          <a:off x="381000" y="5715000"/>
          <a:ext cx="3382963" cy="714375"/>
        </p:xfrm>
        <a:graphic>
          <a:graphicData uri="http://schemas.openxmlformats.org/presentationml/2006/ole">
            <p:oleObj spid="_x0000_s530437" name="Équation" r:id="rId7" imgW="2184120" imgH="457200" progId="Equation.3">
              <p:embed/>
            </p:oleObj>
          </a:graphicData>
        </a:graphic>
      </p:graphicFrame>
      <p:graphicFrame>
        <p:nvGraphicFramePr>
          <p:cNvPr id="530438" name="Object 6"/>
          <p:cNvGraphicFramePr>
            <a:graphicFrameLocks noChangeAspect="1"/>
          </p:cNvGraphicFramePr>
          <p:nvPr/>
        </p:nvGraphicFramePr>
        <p:xfrm>
          <a:off x="4614863" y="5929313"/>
          <a:ext cx="1792287" cy="428625"/>
        </p:xfrm>
        <a:graphic>
          <a:graphicData uri="http://schemas.openxmlformats.org/presentationml/2006/ole">
            <p:oleObj spid="_x0000_s530438" name="Équation" r:id="rId8" imgW="838080" imgH="20304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7361" name="Object 1"/>
          <p:cNvGraphicFramePr>
            <a:graphicFrameLocks noChangeAspect="1"/>
          </p:cNvGraphicFramePr>
          <p:nvPr/>
        </p:nvGraphicFramePr>
        <p:xfrm>
          <a:off x="0" y="2235206"/>
          <a:ext cx="9144000" cy="2193926"/>
        </p:xfrm>
        <a:graphic>
          <a:graphicData uri="http://schemas.openxmlformats.org/presentationml/2006/ole">
            <p:oleObj spid="_x0000_s527361" name="Équation" r:id="rId3" imgW="6858000" imgH="1828800" progId="Equation.3">
              <p:embed/>
            </p:oleObj>
          </a:graphicData>
        </a:graphic>
      </p:graphicFrame>
      <p:sp>
        <p:nvSpPr>
          <p:cNvPr id="5" name="ZoneTexte 4"/>
          <p:cNvSpPr txBox="1"/>
          <p:nvPr/>
        </p:nvSpPr>
        <p:spPr>
          <a:xfrm>
            <a:off x="0" y="1416594"/>
            <a:ext cx="9144000" cy="369332"/>
          </a:xfrm>
          <a:prstGeom prst="rect">
            <a:avLst/>
          </a:prstGeom>
          <a:noFill/>
        </p:spPr>
        <p:txBody>
          <a:bodyPr wrap="square" rtlCol="0">
            <a:spAutoFit/>
          </a:bodyPr>
          <a:lstStyle/>
          <a:p>
            <a:pPr algn="just"/>
            <a:r>
              <a:rPr lang="fr-FR" dirty="0" smtClean="0">
                <a:latin typeface="Times New Roman" pitchFamily="18" charset="0"/>
                <a:cs typeface="Times New Roman" pitchFamily="18" charset="0"/>
              </a:rPr>
              <a:t>pour N = 8, la </a:t>
            </a:r>
            <a:r>
              <a:rPr lang="fr-FR" dirty="0" smtClean="0">
                <a:latin typeface="Times New Roman" pitchFamily="18" charset="0"/>
                <a:cs typeface="Times New Roman" pitchFamily="18" charset="0"/>
              </a:rPr>
              <a:t>matrice                   prend  donc alors </a:t>
            </a:r>
            <a:r>
              <a:rPr lang="fr-FR" dirty="0" smtClean="0">
                <a:latin typeface="Times New Roman" pitchFamily="18" charset="0"/>
                <a:cs typeface="Times New Roman" pitchFamily="18" charset="0"/>
              </a:rPr>
              <a:t>la forme suivante:</a:t>
            </a:r>
            <a:endParaRPr lang="fr-FR" dirty="0">
              <a:latin typeface="Times New Roman" pitchFamily="18" charset="0"/>
              <a:cs typeface="Times New Roman" pitchFamily="18" charset="0"/>
            </a:endParaRPr>
          </a:p>
        </p:txBody>
      </p:sp>
      <p:graphicFrame>
        <p:nvGraphicFramePr>
          <p:cNvPr id="527363" name="Object 3"/>
          <p:cNvGraphicFramePr>
            <a:graphicFrameLocks noChangeAspect="1"/>
          </p:cNvGraphicFramePr>
          <p:nvPr/>
        </p:nvGraphicFramePr>
        <p:xfrm>
          <a:off x="2282824" y="1348022"/>
          <a:ext cx="860415" cy="580780"/>
        </p:xfrm>
        <a:graphic>
          <a:graphicData uri="http://schemas.openxmlformats.org/presentationml/2006/ole">
            <p:oleObj spid="_x0000_s527363" name="Équation" r:id="rId4" imgW="355320" imgH="241200" progId="Equation.3">
              <p:embed/>
            </p:oleObj>
          </a:graphicData>
        </a:graphic>
      </p:graphicFrame>
      <p:sp>
        <p:nvSpPr>
          <p:cNvPr id="8" name="ZoneTexte 7"/>
          <p:cNvSpPr txBox="1"/>
          <p:nvPr/>
        </p:nvSpPr>
        <p:spPr>
          <a:xfrm>
            <a:off x="0" y="4714884"/>
            <a:ext cx="9144000" cy="923330"/>
          </a:xfrm>
          <a:prstGeom prst="rect">
            <a:avLst/>
          </a:prstGeom>
          <a:noFill/>
        </p:spPr>
        <p:txBody>
          <a:bodyPr wrap="square" rtlCol="0">
            <a:spAutoFit/>
          </a:bodyPr>
          <a:lstStyle/>
          <a:p>
            <a:r>
              <a:rPr lang="fr-FR" dirty="0" smtClean="0">
                <a:latin typeface="Times New Roman" pitchFamily="18" charset="0"/>
                <a:cs typeface="Times New Roman" pitchFamily="18" charset="0"/>
              </a:rPr>
              <a:t>la matrice dépend essentiellement de 7 valeurs différentes avec des signes + ou - que nous noterons c0 = 0,35355, c1 = 0,49039, c2 = 0,41573, c3 = 0,277779, c4 = 0,09755, c5 = 0,46194 et c6 = 0,19134 .</a:t>
            </a:r>
            <a:endParaRPr lang="fr-FR" dirty="0"/>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p:cNvPicPr>
            <a:picLocks noChangeAspect="1" noChangeArrowheads="1"/>
          </p:cNvPicPr>
          <p:nvPr/>
        </p:nvPicPr>
        <p:blipFill>
          <a:blip r:embed="rId3"/>
          <a:srcRect/>
          <a:stretch>
            <a:fillRect/>
          </a:stretch>
        </p:blipFill>
        <p:spPr bwMode="auto">
          <a:xfrm>
            <a:off x="1428723" y="2143116"/>
            <a:ext cx="7320960" cy="3420000"/>
          </a:xfrm>
          <a:prstGeom prst="rect">
            <a:avLst/>
          </a:prstGeom>
          <a:noFill/>
          <a:ln w="9525">
            <a:noFill/>
            <a:miter lim="800000"/>
            <a:headEnd/>
            <a:tailEnd/>
          </a:ln>
          <a:effectLst/>
        </p:spPr>
      </p:pic>
      <p:graphicFrame>
        <p:nvGraphicFramePr>
          <p:cNvPr id="552963" name="Object 3"/>
          <p:cNvGraphicFramePr>
            <a:graphicFrameLocks noChangeAspect="1"/>
          </p:cNvGraphicFramePr>
          <p:nvPr/>
        </p:nvGraphicFramePr>
        <p:xfrm>
          <a:off x="422265" y="3429000"/>
          <a:ext cx="921170" cy="714380"/>
        </p:xfrm>
        <a:graphic>
          <a:graphicData uri="http://schemas.openxmlformats.org/presentationml/2006/ole">
            <p:oleObj spid="_x0000_s552963" name="Équation" r:id="rId4" imgW="406080" imgH="241200" progId="Equation.3">
              <p:embed/>
            </p:oleObj>
          </a:graphicData>
        </a:graphic>
      </p:graphicFrame>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385" name="Object 1"/>
          <p:cNvGraphicFramePr>
            <a:graphicFrameLocks noChangeAspect="1"/>
          </p:cNvGraphicFramePr>
          <p:nvPr/>
        </p:nvGraphicFramePr>
        <p:xfrm>
          <a:off x="1379469" y="1714488"/>
          <a:ext cx="5797262" cy="3678251"/>
        </p:xfrm>
        <a:graphic>
          <a:graphicData uri="http://schemas.openxmlformats.org/presentationml/2006/ole">
            <p:oleObj spid="_x0000_s528385" name="Équation" r:id="rId3" imgW="3365280" imgH="1854000" progId="Equation.3">
              <p:embed/>
            </p:oleObj>
          </a:graphicData>
        </a:graphic>
      </p:graphicFrame>
      <p:sp>
        <p:nvSpPr>
          <p:cNvPr id="3" name="ZoneTexte 2"/>
          <p:cNvSpPr txBox="1"/>
          <p:nvPr/>
        </p:nvSpPr>
        <p:spPr>
          <a:xfrm>
            <a:off x="0" y="714356"/>
            <a:ext cx="9144000" cy="646331"/>
          </a:xfrm>
          <a:prstGeom prst="rect">
            <a:avLst/>
          </a:prstGeom>
          <a:noFill/>
        </p:spPr>
        <p:txBody>
          <a:bodyPr wrap="square" rtlCol="0">
            <a:spAutoFit/>
          </a:bodyPr>
          <a:lstStyle/>
          <a:p>
            <a:pPr algn="just"/>
            <a:r>
              <a:rPr lang="fr-FR" dirty="0" smtClean="0">
                <a:latin typeface="Times New Roman" pitchFamily="18" charset="0"/>
                <a:cs typeface="Times New Roman" pitchFamily="18" charset="0"/>
              </a:rPr>
              <a:t>En </a:t>
            </a:r>
            <a:r>
              <a:rPr lang="fr-FR" dirty="0" smtClean="0">
                <a:latin typeface="Times New Roman" pitchFamily="18" charset="0"/>
                <a:cs typeface="Times New Roman" pitchFamily="18" charset="0"/>
              </a:rPr>
              <a:t>utilisant ces notations, c0 = 0,35355, c1 = 0,49039, c2 = 0,41573, c3 = 0,277779, c4 = 0,09755, c5 = 0,46194 et c6 = 0,19134 </a:t>
            </a:r>
            <a:r>
              <a:rPr lang="fr-FR" dirty="0" smtClean="0">
                <a:latin typeface="Times New Roman" pitchFamily="18" charset="0"/>
                <a:cs typeface="Times New Roman" pitchFamily="18" charset="0"/>
              </a:rPr>
              <a:t>,la </a:t>
            </a:r>
            <a:r>
              <a:rPr lang="fr-FR" dirty="0" smtClean="0">
                <a:latin typeface="Times New Roman" pitchFamily="18" charset="0"/>
                <a:cs typeface="Times New Roman" pitchFamily="18" charset="0"/>
              </a:rPr>
              <a:t>matrice prend alors la forme suivante:</a:t>
            </a:r>
            <a:endParaRPr lang="fr-FR" dirty="0">
              <a:latin typeface="Times New Roman" pitchFamily="18" charset="0"/>
              <a:cs typeface="Times New Roman" pitchFamily="18" charset="0"/>
            </a:endParaRP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effectLst>
            <a:outerShdw dist="35921" dir="2700000" algn="ctr" rotWithShape="0">
              <a:srgbClr val="000000"/>
            </a:outerShdw>
          </a:effectLst>
        </p:spPr>
        <p:txBody>
          <a:bodyPr lIns="90488" tIns="44450" rIns="90488" bIns="44450" anchorCtr="0"/>
          <a:lstStyle/>
          <a:p>
            <a:pPr>
              <a:defRPr/>
            </a:pPr>
            <a:r>
              <a:rPr lang="en-AU" b="1" dirty="0" smtClean="0">
                <a:solidFill>
                  <a:srgbClr val="FF0000"/>
                </a:solidFill>
                <a:latin typeface="Times New Roman" pitchFamily="18" charset="0"/>
                <a:cs typeface="Times New Roman" pitchFamily="18" charset="0"/>
              </a:rPr>
              <a:t>Compression avec </a:t>
            </a:r>
            <a:r>
              <a:rPr lang="en-AU" b="1" dirty="0" err="1" smtClean="0">
                <a:solidFill>
                  <a:srgbClr val="FF0000"/>
                </a:solidFill>
                <a:latin typeface="Times New Roman" pitchFamily="18" charset="0"/>
                <a:cs typeface="Times New Roman" pitchFamily="18" charset="0"/>
              </a:rPr>
              <a:t>perte</a:t>
            </a:r>
            <a:endParaRPr lang="en-AU" b="1" dirty="0" smtClean="0">
              <a:solidFill>
                <a:srgbClr val="FF0000"/>
              </a:solidFill>
              <a:latin typeface="Times New Roman" pitchFamily="18" charset="0"/>
              <a:cs typeface="Times New Roman" pitchFamily="18" charset="0"/>
            </a:endParaRPr>
          </a:p>
        </p:txBody>
      </p:sp>
      <p:sp>
        <p:nvSpPr>
          <p:cNvPr id="261123" name="Rectangle 3"/>
          <p:cNvSpPr>
            <a:spLocks noGrp="1" noChangeArrowheads="1"/>
          </p:cNvSpPr>
          <p:nvPr>
            <p:ph idx="1"/>
          </p:nvPr>
        </p:nvSpPr>
        <p:spPr>
          <a:xfrm>
            <a:off x="457200" y="1974871"/>
            <a:ext cx="8229600" cy="4525963"/>
          </a:xfrm>
        </p:spPr>
        <p:txBody>
          <a:bodyPr lIns="90488" tIns="44450" rIns="90488" bIns="44450">
            <a:normAutofit/>
          </a:bodyPr>
          <a:lstStyle/>
          <a:p>
            <a:pPr>
              <a:defRPr/>
            </a:pPr>
            <a:r>
              <a:rPr lang="en-AU" sz="2400" dirty="0" smtClean="0">
                <a:solidFill>
                  <a:srgbClr val="7030A0"/>
                </a:solidFill>
                <a:latin typeface="Times New Roman" pitchFamily="18" charset="0"/>
                <a:cs typeface="Times New Roman" pitchFamily="18" charset="0"/>
              </a:rPr>
              <a:t>Quantification </a:t>
            </a:r>
          </a:p>
          <a:p>
            <a:pPr>
              <a:defRPr/>
            </a:pPr>
            <a:r>
              <a:rPr lang="en-AU" sz="2400" dirty="0" smtClean="0">
                <a:solidFill>
                  <a:srgbClr val="00B050"/>
                </a:solidFill>
                <a:latin typeface="Times New Roman" pitchFamily="18" charset="0"/>
                <a:cs typeface="Times New Roman" pitchFamily="18" charset="0"/>
              </a:rPr>
              <a:t>Prediction et interpolation</a:t>
            </a:r>
          </a:p>
          <a:p>
            <a:pPr>
              <a:defRPr/>
            </a:pPr>
            <a:r>
              <a:rPr lang="en-AU" sz="2400" dirty="0" err="1" smtClean="0">
                <a:solidFill>
                  <a:srgbClr val="002060"/>
                </a:solidFill>
                <a:latin typeface="Times New Roman" pitchFamily="18" charset="0"/>
                <a:cs typeface="Times New Roman" pitchFamily="18" charset="0"/>
              </a:rPr>
              <a:t>Codage</a:t>
            </a:r>
            <a:r>
              <a:rPr lang="en-AU" sz="2400" dirty="0" smtClean="0">
                <a:solidFill>
                  <a:srgbClr val="002060"/>
                </a:solidFill>
                <a:latin typeface="Times New Roman" pitchFamily="18" charset="0"/>
                <a:cs typeface="Times New Roman" pitchFamily="18" charset="0"/>
              </a:rPr>
              <a:t> Fractal </a:t>
            </a:r>
          </a:p>
          <a:p>
            <a:pPr>
              <a:defRPr/>
            </a:pPr>
            <a:r>
              <a:rPr lang="en-AU" sz="2400" dirty="0" smtClean="0">
                <a:solidFill>
                  <a:srgbClr val="3317A9"/>
                </a:solidFill>
                <a:latin typeface="Times New Roman" pitchFamily="18" charset="0"/>
                <a:cs typeface="Times New Roman" pitchFamily="18" charset="0"/>
              </a:rPr>
              <a:t>Discrete cosine transform (DCT)</a:t>
            </a:r>
          </a:p>
          <a:p>
            <a:pPr>
              <a:defRPr/>
            </a:pPr>
            <a:r>
              <a:rPr lang="en-AU" sz="2400" dirty="0" smtClean="0">
                <a:solidFill>
                  <a:srgbClr val="00B0F0"/>
                </a:solidFill>
                <a:latin typeface="Times New Roman" pitchFamily="18" charset="0"/>
                <a:cs typeface="Times New Roman" pitchFamily="18" charset="0"/>
              </a:rPr>
              <a:t>Discrete wavelet transform (DWT)</a:t>
            </a:r>
          </a:p>
          <a:p>
            <a:pPr>
              <a:defRPr/>
            </a:pPr>
            <a:r>
              <a:rPr lang="en-AU" sz="2400" dirty="0" smtClean="0">
                <a:solidFill>
                  <a:srgbClr val="00B050"/>
                </a:solidFill>
                <a:latin typeface="Times New Roman" pitchFamily="18" charset="0"/>
                <a:cs typeface="Times New Roman" pitchFamily="18" charset="0"/>
              </a:rPr>
              <a:t>...etc</a:t>
            </a:r>
          </a:p>
        </p:txBody>
      </p:sp>
      <p:sp>
        <p:nvSpPr>
          <p:cNvPr id="4" name="Espace réservé de la date 3"/>
          <p:cNvSpPr>
            <a:spLocks noGrp="1"/>
          </p:cNvSpPr>
          <p:nvPr>
            <p:ph type="dt" sz="half" idx="10"/>
          </p:nvPr>
        </p:nvSpPr>
        <p:spPr/>
        <p:txBody>
          <a:bodyPr/>
          <a:lstStyle/>
          <a:p>
            <a:pPr>
              <a:defRPr/>
            </a:pPr>
            <a:fld id="{694E3B1D-85D5-42F1-8838-FDE6EE972BAF}" type="datetime1">
              <a:rPr lang="fr-FR"/>
              <a:pPr>
                <a:defRPr/>
              </a:pPr>
              <a:t>27/04/2020</a:t>
            </a:fld>
            <a:endParaRPr lang="fr-FR"/>
          </a:p>
        </p:txBody>
      </p:sp>
      <p:sp>
        <p:nvSpPr>
          <p:cNvPr id="6" name="Espace réservé du numéro de diapositive 5"/>
          <p:cNvSpPr>
            <a:spLocks noGrp="1"/>
          </p:cNvSpPr>
          <p:nvPr>
            <p:ph type="sldNum" sz="quarter" idx="12"/>
          </p:nvPr>
        </p:nvSpPr>
        <p:spPr/>
        <p:txBody>
          <a:bodyPr/>
          <a:lstStyle/>
          <a:p>
            <a:pPr>
              <a:defRPr/>
            </a:pPr>
            <a:fld id="{2CC5BD92-9459-47B1-B468-38EA5AD26351}" type="slidenum">
              <a:rPr lang="fr-FR"/>
              <a:pPr>
                <a:defRPr/>
              </a:pPr>
              <a:t>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checkerboard(down)">
                                      <p:cBhvr>
                                        <p:cTn id="7" dur="500"/>
                                        <p:tgtEl>
                                          <p:spTgt spid="26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checkerboard(down)">
                                      <p:cBhvr>
                                        <p:cTn id="12" dur="500"/>
                                        <p:tgtEl>
                                          <p:spTgt spid="261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checkerboard(down)">
                                      <p:cBhvr>
                                        <p:cTn id="17" dur="500"/>
                                        <p:tgtEl>
                                          <p:spTgt spid="261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Effect transition="in" filter="checkerboard(down)">
                                      <p:cBhvr>
                                        <p:cTn id="22" dur="500"/>
                                        <p:tgtEl>
                                          <p:spTgt spid="261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Effect transition="in" filter="checkerboard(down)">
                                      <p:cBhvr>
                                        <p:cTn id="27" dur="500"/>
                                        <p:tgtEl>
                                          <p:spTgt spid="261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Effect transition="in" filter="checkerboard(down)">
                                      <p:cBhvr>
                                        <p:cTn id="32" dur="500"/>
                                        <p:tgtEl>
                                          <p:spTgt spid="26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00108"/>
            <a:ext cx="9144000" cy="707886"/>
          </a:xfrm>
          <a:prstGeom prst="rect">
            <a:avLst/>
          </a:prstGeom>
          <a:noFill/>
        </p:spPr>
        <p:txBody>
          <a:bodyPr wrap="square" rtlCol="0">
            <a:spAutoFit/>
          </a:bodyPr>
          <a:lstStyle/>
          <a:p>
            <a:pPr algn="just"/>
            <a:r>
              <a:rPr lang="fr-FR" sz="2000" dirty="0" smtClean="0">
                <a:solidFill>
                  <a:srgbClr val="00B050"/>
                </a:solidFill>
                <a:latin typeface="Times New Roman" pitchFamily="18" charset="0"/>
                <a:cs typeface="Times New Roman" pitchFamily="18" charset="0"/>
              </a:rPr>
              <a:t>Alors que le 2D DCT-II, X (k1, k2) d'un bloc d'image 8 × 8 pixels, x (n1, n2) est donné par l'expression suivante:</a:t>
            </a:r>
            <a:endParaRPr lang="fr-FR" sz="2000" dirty="0">
              <a:solidFill>
                <a:srgbClr val="00B050"/>
              </a:solidFill>
              <a:latin typeface="Times New Roman" pitchFamily="18" charset="0"/>
              <a:cs typeface="Times New Roman" pitchFamily="18" charset="0"/>
            </a:endParaRPr>
          </a:p>
        </p:txBody>
      </p:sp>
      <p:sp>
        <p:nvSpPr>
          <p:cNvPr id="526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6337" name="Object 1"/>
          <p:cNvGraphicFramePr>
            <a:graphicFrameLocks noChangeAspect="1"/>
          </p:cNvGraphicFramePr>
          <p:nvPr/>
        </p:nvGraphicFramePr>
        <p:xfrm>
          <a:off x="453470" y="2143116"/>
          <a:ext cx="8583550" cy="785818"/>
        </p:xfrm>
        <a:graphic>
          <a:graphicData uri="http://schemas.openxmlformats.org/presentationml/2006/ole">
            <p:oleObj spid="_x0000_s526337" name="Équation" r:id="rId3" imgW="5194300" imgH="457200" progId="Equation.3">
              <p:embed/>
            </p:oleObj>
          </a:graphicData>
        </a:graphic>
      </p:graphicFrame>
      <p:sp>
        <p:nvSpPr>
          <p:cNvPr id="5" name="ZoneTexte 4"/>
          <p:cNvSpPr txBox="1"/>
          <p:nvPr/>
        </p:nvSpPr>
        <p:spPr>
          <a:xfrm>
            <a:off x="0" y="3000372"/>
            <a:ext cx="7358082" cy="369332"/>
          </a:xfrm>
          <a:prstGeom prst="rect">
            <a:avLst/>
          </a:prstGeom>
          <a:noFill/>
        </p:spPr>
        <p:txBody>
          <a:bodyPr wrap="square" rtlCol="0">
            <a:spAutoFit/>
          </a:bodyPr>
          <a:lstStyle/>
          <a:p>
            <a:r>
              <a:rPr lang="fr-FR" dirty="0" smtClean="0"/>
              <a:t>Avec k1 et k2 = 0,1,…, 7</a:t>
            </a:r>
            <a:endParaRPr lang="fr-FR" dirty="0"/>
          </a:p>
        </p:txBody>
      </p:sp>
      <p:sp>
        <p:nvSpPr>
          <p:cNvPr id="6" name="ZoneTexte 5"/>
          <p:cNvSpPr txBox="1"/>
          <p:nvPr/>
        </p:nvSpPr>
        <p:spPr>
          <a:xfrm>
            <a:off x="0" y="3571876"/>
            <a:ext cx="9144000" cy="1015663"/>
          </a:xfrm>
          <a:prstGeom prst="rect">
            <a:avLst/>
          </a:prstGeom>
          <a:noFill/>
        </p:spPr>
        <p:txBody>
          <a:bodyPr wrap="square" rtlCol="0">
            <a:spAutoFit/>
          </a:bodyPr>
          <a:lstStyle/>
          <a:p>
            <a:pPr algn="just"/>
            <a:r>
              <a:rPr lang="fr-FR" sz="2000" dirty="0" smtClean="0">
                <a:solidFill>
                  <a:srgbClr val="7030A0"/>
                </a:solidFill>
                <a:latin typeface="Times New Roman" pitchFamily="18" charset="0"/>
                <a:cs typeface="Times New Roman" pitchFamily="18" charset="0"/>
              </a:rPr>
              <a:t>Compte tenu de la propriété de séparabilité, le 2D DCT-II est obtenu en effectuant le DCT-II 1D le long des N lignes de ce bloc, puis le long de ses N colonnes. </a:t>
            </a:r>
            <a:r>
              <a:rPr lang="fr-FR" sz="2000" dirty="0" smtClean="0">
                <a:solidFill>
                  <a:srgbClr val="7030A0"/>
                </a:solidFill>
                <a:latin typeface="Times New Roman" pitchFamily="18" charset="0"/>
                <a:cs typeface="Times New Roman" pitchFamily="18" charset="0"/>
              </a:rPr>
              <a:t>La DCT-II 2D et son inverse sous </a:t>
            </a:r>
            <a:r>
              <a:rPr lang="fr-FR" sz="2000" dirty="0" smtClean="0">
                <a:solidFill>
                  <a:srgbClr val="7030A0"/>
                </a:solidFill>
                <a:latin typeface="Times New Roman" pitchFamily="18" charset="0"/>
                <a:cs typeface="Times New Roman" pitchFamily="18" charset="0"/>
              </a:rPr>
              <a:t>forme matricielle, </a:t>
            </a:r>
            <a:r>
              <a:rPr lang="fr-FR" sz="2000" dirty="0" smtClean="0">
                <a:solidFill>
                  <a:srgbClr val="7030A0"/>
                </a:solidFill>
                <a:latin typeface="Times New Roman" pitchFamily="18" charset="0"/>
                <a:cs typeface="Times New Roman" pitchFamily="18" charset="0"/>
              </a:rPr>
              <a:t>s'écrivent respectivement:</a:t>
            </a:r>
            <a:endParaRPr lang="fr-FR" sz="2000" dirty="0">
              <a:solidFill>
                <a:srgbClr val="7030A0"/>
              </a:solidFill>
              <a:latin typeface="Times New Roman" pitchFamily="18" charset="0"/>
              <a:cs typeface="Times New Roman" pitchFamily="18" charset="0"/>
            </a:endParaRPr>
          </a:p>
        </p:txBody>
      </p:sp>
      <p:sp>
        <p:nvSpPr>
          <p:cNvPr id="526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6339" name="Object 3"/>
          <p:cNvGraphicFramePr>
            <a:graphicFrameLocks noChangeAspect="1"/>
          </p:cNvGraphicFramePr>
          <p:nvPr/>
        </p:nvGraphicFramePr>
        <p:xfrm>
          <a:off x="0" y="5143512"/>
          <a:ext cx="4452969" cy="785818"/>
        </p:xfrm>
        <a:graphic>
          <a:graphicData uri="http://schemas.openxmlformats.org/presentationml/2006/ole">
            <p:oleObj spid="_x0000_s526339" name="Équation" r:id="rId4" imgW="1435100" imgH="254000" progId="Equation.3">
              <p:embed/>
            </p:oleObj>
          </a:graphicData>
        </a:graphic>
      </p:graphicFrame>
      <p:sp>
        <p:nvSpPr>
          <p:cNvPr id="526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6341" name="Object 5"/>
          <p:cNvGraphicFramePr>
            <a:graphicFrameLocks noChangeAspect="1"/>
          </p:cNvGraphicFramePr>
          <p:nvPr/>
        </p:nvGraphicFramePr>
        <p:xfrm>
          <a:off x="4844930" y="5214950"/>
          <a:ext cx="4084788" cy="714380"/>
        </p:xfrm>
        <a:graphic>
          <a:graphicData uri="http://schemas.openxmlformats.org/presentationml/2006/ole">
            <p:oleObj spid="_x0000_s526341" name="Équation" r:id="rId5" imgW="1447172" imgH="253890" progId="Equation.3">
              <p:embed/>
            </p:oleObj>
          </a:graphicData>
        </a:graphic>
      </p:graphicFrame>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2D REELLE</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0114"/>
            <a:ext cx="9144000" cy="4832092"/>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L'utilisation directe d'une transformée 1D DCT-II exacte nécessite un nombre élevé d'opérations, ce qui n'est pas souhaitable pour les applications en temps réel et à faible coût de calcul. </a:t>
            </a:r>
            <a:endParaRPr lang="fr-FR" sz="2200" dirty="0" smtClean="0">
              <a:solidFill>
                <a:srgbClr val="7030A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En </a:t>
            </a:r>
            <a:r>
              <a:rPr lang="fr-FR" sz="2200" dirty="0" smtClean="0">
                <a:solidFill>
                  <a:srgbClr val="002060"/>
                </a:solidFill>
                <a:latin typeface="Times New Roman" pitchFamily="18" charset="0"/>
                <a:cs typeface="Times New Roman" pitchFamily="18" charset="0"/>
              </a:rPr>
              <a:t>effet, le calcul du DCT à l'aide de l'équation </a:t>
            </a:r>
            <a:r>
              <a:rPr lang="fr-FR" sz="2200" dirty="0" smtClean="0">
                <a:solidFill>
                  <a:srgbClr val="002060"/>
                </a:solidFill>
                <a:latin typeface="Times New Roman" pitchFamily="18" charset="0"/>
                <a:cs typeface="Times New Roman" pitchFamily="18" charset="0"/>
              </a:rPr>
              <a:t>présentée ci-dessus nécessite </a:t>
            </a:r>
            <a:r>
              <a:rPr lang="fr-FR" sz="2200" dirty="0" smtClean="0">
                <a:solidFill>
                  <a:srgbClr val="002060"/>
                </a:solidFill>
                <a:latin typeface="Times New Roman" pitchFamily="18" charset="0"/>
                <a:cs typeface="Times New Roman" pitchFamily="18" charset="0"/>
              </a:rPr>
              <a:t>des opérations O (N2). Néanmoins, il est possible de réduire le nombre d'opérations à seulement O (N × log2 (N)) en utilisant le même principe que la transformée de Fourier rapide (FFT), à savoir une factorisation du </a:t>
            </a:r>
            <a:r>
              <a:rPr lang="fr-FR" sz="2200" dirty="0" smtClean="0">
                <a:solidFill>
                  <a:srgbClr val="002060"/>
                </a:solidFill>
                <a:latin typeface="Times New Roman" pitchFamily="18" charset="0"/>
                <a:cs typeface="Times New Roman" pitchFamily="18" charset="0"/>
              </a:rPr>
              <a:t>calcul. </a:t>
            </a:r>
          </a:p>
          <a:p>
            <a:pPr algn="just"/>
            <a:endParaRPr lang="fr-FR" sz="2200" dirty="0" smtClean="0">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En </a:t>
            </a:r>
            <a:r>
              <a:rPr lang="fr-FR" sz="2200" dirty="0" smtClean="0">
                <a:solidFill>
                  <a:srgbClr val="00B050"/>
                </a:solidFill>
                <a:latin typeface="Times New Roman" pitchFamily="18" charset="0"/>
                <a:cs typeface="Times New Roman" pitchFamily="18" charset="0"/>
              </a:rPr>
              <a:t>1989 un algorithme rapide utilisant seulement 40 opérations (11 multiplications et 29 additions) pour calculer un DCT à 8 points. </a:t>
            </a:r>
            <a:endParaRPr lang="fr-FR" sz="2200" dirty="0" smtClean="0">
              <a:solidFill>
                <a:srgbClr val="00B05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C00000"/>
                </a:solidFill>
                <a:latin typeface="Times New Roman" pitchFamily="18" charset="0"/>
                <a:cs typeface="Times New Roman" pitchFamily="18" charset="0"/>
              </a:rPr>
              <a:t>De </a:t>
            </a:r>
            <a:r>
              <a:rPr lang="fr-FR" sz="2200" dirty="0" smtClean="0">
                <a:solidFill>
                  <a:srgbClr val="C00000"/>
                </a:solidFill>
                <a:latin typeface="Times New Roman" pitchFamily="18" charset="0"/>
                <a:cs typeface="Times New Roman" pitchFamily="18" charset="0"/>
              </a:rPr>
              <a:t>nombreux autres travaux, depuis plusieurs décennies, ont permis de réduire encore le nombre d'opérations pour le calcul de ce </a:t>
            </a:r>
            <a:r>
              <a:rPr lang="fr-FR" sz="2200" dirty="0" smtClean="0">
                <a:solidFill>
                  <a:srgbClr val="C00000"/>
                </a:solidFill>
                <a:latin typeface="Times New Roman" pitchFamily="18" charset="0"/>
                <a:cs typeface="Times New Roman" pitchFamily="18" charset="0"/>
              </a:rPr>
              <a:t>DCT.</a:t>
            </a:r>
            <a:endParaRPr lang="fr-FR" sz="2200" dirty="0">
              <a:solidFill>
                <a:srgbClr val="C00000"/>
              </a:solidFill>
              <a:latin typeface="Times New Roman" pitchFamily="18" charset="0"/>
              <a:cs typeface="Times New Roman" pitchFamily="18" charset="0"/>
            </a:endParaRPr>
          </a:p>
        </p:txBody>
      </p:sp>
      <p:sp>
        <p:nvSpPr>
          <p:cNvPr id="3" name="ZoneTexte 2"/>
          <p:cNvSpPr txBox="1"/>
          <p:nvPr/>
        </p:nvSpPr>
        <p:spPr>
          <a:xfrm>
            <a:off x="0" y="48260"/>
            <a:ext cx="9144000" cy="523220"/>
          </a:xfrm>
          <a:prstGeom prst="rect">
            <a:avLst/>
          </a:prstGeom>
          <a:noFill/>
        </p:spPr>
        <p:txBody>
          <a:bodyPr wrap="square" rtlCol="0">
            <a:spAutoFit/>
          </a:bodyPr>
          <a:lstStyle/>
          <a:p>
            <a:r>
              <a:rPr lang="fr-FR" sz="2800" b="1" dirty="0" smtClean="0">
                <a:solidFill>
                  <a:srgbClr val="FF0000"/>
                </a:solidFill>
                <a:latin typeface="Times New Roman" pitchFamily="18" charset="0"/>
                <a:cs typeface="Times New Roman" pitchFamily="18" charset="0"/>
              </a:rPr>
              <a:t>COMPLEXITE CALCULATOIRE DE LA DCT REELLE</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8260"/>
            <a:ext cx="9144000" cy="430887"/>
          </a:xfrm>
          <a:prstGeom prst="rect">
            <a:avLst/>
          </a:prstGeom>
          <a:noFill/>
        </p:spPr>
        <p:txBody>
          <a:bodyPr wrap="square" rtlCol="0">
            <a:spAutoFit/>
          </a:bodyPr>
          <a:lstStyle/>
          <a:p>
            <a:pPr algn="ctr"/>
            <a:r>
              <a:rPr lang="fr-FR" sz="2200" b="1" dirty="0" smtClean="0">
                <a:solidFill>
                  <a:srgbClr val="FF0000"/>
                </a:solidFill>
                <a:latin typeface="Times New Roman" pitchFamily="18" charset="0"/>
                <a:cs typeface="Times New Roman" pitchFamily="18" charset="0"/>
              </a:rPr>
              <a:t>EXEMPLES DU DIAGRAMME DE CALCUL DE LA DCT REELLE</a:t>
            </a:r>
            <a:endParaRPr lang="fr-FR" sz="2200" b="1" dirty="0">
              <a:solidFill>
                <a:srgbClr val="FF0000"/>
              </a:solidFill>
              <a:latin typeface="Times New Roman" pitchFamily="18" charset="0"/>
              <a:cs typeface="Times New Roman" pitchFamily="18" charset="0"/>
            </a:endParaRPr>
          </a:p>
        </p:txBody>
      </p:sp>
      <p:pic>
        <p:nvPicPr>
          <p:cNvPr id="549889" name="Picture 1"/>
          <p:cNvPicPr>
            <a:picLocks noChangeAspect="1" noChangeArrowheads="1"/>
          </p:cNvPicPr>
          <p:nvPr/>
        </p:nvPicPr>
        <p:blipFill>
          <a:blip r:embed="rId2"/>
          <a:srcRect/>
          <a:stretch>
            <a:fillRect/>
          </a:stretch>
        </p:blipFill>
        <p:spPr bwMode="auto">
          <a:xfrm>
            <a:off x="142844" y="571480"/>
            <a:ext cx="6572296" cy="5761920"/>
          </a:xfrm>
          <a:prstGeom prst="rect">
            <a:avLst/>
          </a:prstGeom>
          <a:noFill/>
          <a:ln w="9525">
            <a:noFill/>
            <a:miter lim="800000"/>
            <a:headEnd/>
            <a:tailEnd/>
          </a:ln>
          <a:effectLst/>
        </p:spPr>
      </p:pic>
      <p:sp>
        <p:nvSpPr>
          <p:cNvPr id="5" name="ZoneTexte 4"/>
          <p:cNvSpPr txBox="1"/>
          <p:nvPr/>
        </p:nvSpPr>
        <p:spPr>
          <a:xfrm>
            <a:off x="0" y="6286520"/>
            <a:ext cx="9144000"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1</a:t>
            </a:r>
            <a:r>
              <a:rPr lang="fr-FR" b="1" baseline="30000" dirty="0" smtClean="0">
                <a:solidFill>
                  <a:srgbClr val="7030A0"/>
                </a:solidFill>
                <a:latin typeface="Times New Roman" pitchFamily="18" charset="0"/>
                <a:cs typeface="Times New Roman" pitchFamily="18" charset="0"/>
              </a:rPr>
              <a:t>er</a:t>
            </a:r>
            <a:r>
              <a:rPr lang="fr-FR" b="1" dirty="0" smtClean="0">
                <a:solidFill>
                  <a:srgbClr val="7030A0"/>
                </a:solidFill>
                <a:latin typeface="Times New Roman" pitchFamily="18" charset="0"/>
                <a:cs typeface="Times New Roman" pitchFamily="18" charset="0"/>
              </a:rPr>
              <a:t> exemple de  graphe </a:t>
            </a:r>
            <a:r>
              <a:rPr lang="fr-FR" b="1" dirty="0" smtClean="0">
                <a:solidFill>
                  <a:srgbClr val="7030A0"/>
                </a:solidFill>
                <a:latin typeface="Times New Roman" pitchFamily="18" charset="0"/>
                <a:cs typeface="Times New Roman" pitchFamily="18" charset="0"/>
              </a:rPr>
              <a:t>de flux </a:t>
            </a:r>
            <a:r>
              <a:rPr lang="fr-FR" b="1" dirty="0" smtClean="0">
                <a:solidFill>
                  <a:srgbClr val="7030A0"/>
                </a:solidFill>
                <a:latin typeface="Times New Roman" pitchFamily="18" charset="0"/>
                <a:cs typeface="Times New Roman" pitchFamily="18" charset="0"/>
              </a:rPr>
              <a:t>généralisé </a:t>
            </a:r>
            <a:r>
              <a:rPr lang="fr-FR" b="1" dirty="0" smtClean="0">
                <a:solidFill>
                  <a:srgbClr val="7030A0"/>
                </a:solidFill>
                <a:latin typeface="Times New Roman" pitchFamily="18" charset="0"/>
                <a:cs typeface="Times New Roman" pitchFamily="18" charset="0"/>
              </a:rPr>
              <a:t>pour le calcul </a:t>
            </a:r>
            <a:r>
              <a:rPr lang="fr-FR" b="1" dirty="0" smtClean="0">
                <a:solidFill>
                  <a:srgbClr val="7030A0"/>
                </a:solidFill>
                <a:latin typeface="Times New Roman" pitchFamily="18" charset="0"/>
                <a:cs typeface="Times New Roman" pitchFamily="18" charset="0"/>
              </a:rPr>
              <a:t>d’une DCT-II  1 D pour </a:t>
            </a:r>
            <a:r>
              <a:rPr lang="fr-FR" b="1" dirty="0" smtClean="0">
                <a:solidFill>
                  <a:srgbClr val="7030A0"/>
                </a:solidFill>
                <a:latin typeface="Times New Roman" pitchFamily="18" charset="0"/>
                <a:cs typeface="Times New Roman" pitchFamily="18" charset="0"/>
              </a:rPr>
              <a:t>N = 2, 4 et 8</a:t>
            </a:r>
            <a:endParaRPr lang="fr-FR" b="1" dirty="0">
              <a:solidFill>
                <a:srgbClr val="7030A0"/>
              </a:solidFill>
              <a:latin typeface="Times New Roman" pitchFamily="18" charset="0"/>
              <a:cs typeface="Times New Roman" pitchFamily="18" charset="0"/>
            </a:endParaRPr>
          </a:p>
        </p:txBody>
      </p:sp>
      <p:sp>
        <p:nvSpPr>
          <p:cNvPr id="6" name="ZoneTexte 5"/>
          <p:cNvSpPr txBox="1"/>
          <p:nvPr/>
        </p:nvSpPr>
        <p:spPr>
          <a:xfrm>
            <a:off x="6715140" y="4857761"/>
            <a:ext cx="2428860" cy="1169551"/>
          </a:xfrm>
          <a:prstGeom prst="rect">
            <a:avLst/>
          </a:prstGeom>
          <a:noFill/>
        </p:spPr>
        <p:txBody>
          <a:bodyPr wrap="square" rtlCol="0">
            <a:spAutoFit/>
          </a:bodyPr>
          <a:lstStyle/>
          <a:p>
            <a:r>
              <a:rPr lang="fr-FR" sz="1400" dirty="0" smtClean="0">
                <a:latin typeface="Times New Roman" pitchFamily="18" charset="0"/>
                <a:cs typeface="Times New Roman" pitchFamily="18" charset="0"/>
              </a:rPr>
              <a:t>Vladimir </a:t>
            </a:r>
            <a:r>
              <a:rPr lang="fr-FR" sz="1400" dirty="0" err="1" smtClean="0">
                <a:latin typeface="Times New Roman" pitchFamily="18" charset="0"/>
                <a:cs typeface="Times New Roman" pitchFamily="18" charset="0"/>
              </a:rPr>
              <a:t>Britanak</a:t>
            </a:r>
            <a:r>
              <a:rPr lang="fr-FR"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et al</a:t>
            </a:r>
          </a:p>
          <a:p>
            <a:pPr algn="just"/>
            <a:r>
              <a:rPr lang="en-US" sz="1400" i="1" dirty="0" smtClean="0">
                <a:latin typeface="Times New Roman" pitchFamily="18" charset="0"/>
                <a:cs typeface="Times New Roman" pitchFamily="18" charset="0"/>
              </a:rPr>
              <a:t>‘’Discrete </a:t>
            </a:r>
            <a:r>
              <a:rPr lang="en-US" sz="1400" i="1" dirty="0" smtClean="0">
                <a:latin typeface="Times New Roman" pitchFamily="18" charset="0"/>
                <a:cs typeface="Times New Roman" pitchFamily="18" charset="0"/>
              </a:rPr>
              <a:t>cosine and sine transforms: general properties, fast algorithms and integer </a:t>
            </a:r>
            <a:r>
              <a:rPr lang="en-US" sz="1400" i="1" dirty="0" smtClean="0">
                <a:latin typeface="Times New Roman" pitchFamily="18" charset="0"/>
                <a:cs typeface="Times New Roman" pitchFamily="18" charset="0"/>
              </a:rPr>
              <a:t>approximations.</a:t>
            </a:r>
            <a:r>
              <a:rPr lang="fr-FR" sz="1400" i="1" dirty="0" smtClean="0">
                <a:latin typeface="Times New Roman" pitchFamily="18" charset="0"/>
                <a:cs typeface="Times New Roman" pitchFamily="18" charset="0"/>
              </a:rPr>
              <a:t>’’</a:t>
            </a:r>
            <a:endParaRPr lang="en-US" sz="1400" i="1" dirty="0" smtClean="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8260"/>
            <a:ext cx="9144000" cy="430887"/>
          </a:xfrm>
          <a:prstGeom prst="rect">
            <a:avLst/>
          </a:prstGeom>
          <a:noFill/>
        </p:spPr>
        <p:txBody>
          <a:bodyPr wrap="square" rtlCol="0">
            <a:spAutoFit/>
          </a:bodyPr>
          <a:lstStyle/>
          <a:p>
            <a:pPr algn="ctr"/>
            <a:r>
              <a:rPr lang="fr-FR" sz="2200" b="1" dirty="0" smtClean="0">
                <a:solidFill>
                  <a:srgbClr val="FF0000"/>
                </a:solidFill>
                <a:latin typeface="Times New Roman" pitchFamily="18" charset="0"/>
                <a:cs typeface="Times New Roman" pitchFamily="18" charset="0"/>
              </a:rPr>
              <a:t>EXEMPLES DU DIAGRAMME DE CALCUL DE LA DCT REELLE</a:t>
            </a:r>
            <a:endParaRPr lang="fr-FR" sz="2200" b="1" dirty="0">
              <a:solidFill>
                <a:srgbClr val="FF0000"/>
              </a:solidFill>
              <a:latin typeface="Times New Roman" pitchFamily="18" charset="0"/>
              <a:cs typeface="Times New Roman" pitchFamily="18" charset="0"/>
            </a:endParaRPr>
          </a:p>
        </p:txBody>
      </p:sp>
      <p:sp>
        <p:nvSpPr>
          <p:cNvPr id="6" name="ZoneTexte 5"/>
          <p:cNvSpPr txBox="1"/>
          <p:nvPr/>
        </p:nvSpPr>
        <p:spPr>
          <a:xfrm>
            <a:off x="6715140" y="4857761"/>
            <a:ext cx="2428860" cy="1169551"/>
          </a:xfrm>
          <a:prstGeom prst="rect">
            <a:avLst/>
          </a:prstGeom>
          <a:noFill/>
        </p:spPr>
        <p:txBody>
          <a:bodyPr wrap="square" rtlCol="0">
            <a:spAutoFit/>
          </a:bodyPr>
          <a:lstStyle/>
          <a:p>
            <a:r>
              <a:rPr lang="fr-FR" sz="1400" dirty="0" smtClean="0">
                <a:latin typeface="Times New Roman" pitchFamily="18" charset="0"/>
                <a:cs typeface="Times New Roman" pitchFamily="18" charset="0"/>
              </a:rPr>
              <a:t>Vladimir </a:t>
            </a:r>
            <a:r>
              <a:rPr lang="fr-FR" sz="1400" dirty="0" err="1" smtClean="0">
                <a:latin typeface="Times New Roman" pitchFamily="18" charset="0"/>
                <a:cs typeface="Times New Roman" pitchFamily="18" charset="0"/>
              </a:rPr>
              <a:t>Britanak</a:t>
            </a:r>
            <a:r>
              <a:rPr lang="fr-FR"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et al</a:t>
            </a:r>
          </a:p>
          <a:p>
            <a:pPr algn="just"/>
            <a:r>
              <a:rPr lang="en-US" sz="1400" i="1" dirty="0" smtClean="0">
                <a:latin typeface="Times New Roman" pitchFamily="18" charset="0"/>
                <a:cs typeface="Times New Roman" pitchFamily="18" charset="0"/>
              </a:rPr>
              <a:t>‘’Discrete </a:t>
            </a:r>
            <a:r>
              <a:rPr lang="en-US" sz="1400" i="1" dirty="0" smtClean="0">
                <a:latin typeface="Times New Roman" pitchFamily="18" charset="0"/>
                <a:cs typeface="Times New Roman" pitchFamily="18" charset="0"/>
              </a:rPr>
              <a:t>cosine and sine transforms: general properties, fast algorithms and integer </a:t>
            </a:r>
            <a:r>
              <a:rPr lang="en-US" sz="1400" i="1" dirty="0" smtClean="0">
                <a:latin typeface="Times New Roman" pitchFamily="18" charset="0"/>
                <a:cs typeface="Times New Roman" pitchFamily="18" charset="0"/>
              </a:rPr>
              <a:t>approximations.</a:t>
            </a:r>
            <a:r>
              <a:rPr lang="fr-FR" sz="1400" i="1" dirty="0" smtClean="0">
                <a:latin typeface="Times New Roman" pitchFamily="18" charset="0"/>
                <a:cs typeface="Times New Roman" pitchFamily="18" charset="0"/>
              </a:rPr>
              <a:t>’’</a:t>
            </a:r>
            <a:endParaRPr lang="en-US" sz="1400" i="1" dirty="0" smtClean="0">
              <a:latin typeface="Times New Roman" pitchFamily="18" charset="0"/>
              <a:cs typeface="Times New Roman" pitchFamily="18" charset="0"/>
            </a:endParaRPr>
          </a:p>
        </p:txBody>
      </p:sp>
      <p:sp>
        <p:nvSpPr>
          <p:cNvPr id="7" name="ZoneTexte 6"/>
          <p:cNvSpPr txBox="1"/>
          <p:nvPr/>
        </p:nvSpPr>
        <p:spPr>
          <a:xfrm>
            <a:off x="0" y="6286520"/>
            <a:ext cx="9144000"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2</a:t>
            </a:r>
            <a:r>
              <a:rPr lang="fr-FR" b="1" baseline="30000" dirty="0" smtClean="0">
                <a:solidFill>
                  <a:srgbClr val="7030A0"/>
                </a:solidFill>
                <a:latin typeface="Times New Roman" pitchFamily="18" charset="0"/>
                <a:cs typeface="Times New Roman" pitchFamily="18" charset="0"/>
              </a:rPr>
              <a:t>ème</a:t>
            </a:r>
            <a:r>
              <a:rPr lang="fr-FR" b="1" dirty="0" smtClean="0">
                <a:solidFill>
                  <a:srgbClr val="7030A0"/>
                </a:solidFill>
                <a:latin typeface="Times New Roman" pitchFamily="18" charset="0"/>
                <a:cs typeface="Times New Roman" pitchFamily="18" charset="0"/>
              </a:rPr>
              <a:t> exemple de  graphe </a:t>
            </a:r>
            <a:r>
              <a:rPr lang="fr-FR" b="1" dirty="0" smtClean="0">
                <a:solidFill>
                  <a:srgbClr val="7030A0"/>
                </a:solidFill>
                <a:latin typeface="Times New Roman" pitchFamily="18" charset="0"/>
                <a:cs typeface="Times New Roman" pitchFamily="18" charset="0"/>
              </a:rPr>
              <a:t>de flux </a:t>
            </a:r>
            <a:r>
              <a:rPr lang="fr-FR" b="1" dirty="0" smtClean="0">
                <a:solidFill>
                  <a:srgbClr val="7030A0"/>
                </a:solidFill>
                <a:latin typeface="Times New Roman" pitchFamily="18" charset="0"/>
                <a:cs typeface="Times New Roman" pitchFamily="18" charset="0"/>
              </a:rPr>
              <a:t> </a:t>
            </a:r>
            <a:r>
              <a:rPr lang="fr-FR" b="1" dirty="0" smtClean="0">
                <a:solidFill>
                  <a:srgbClr val="7030A0"/>
                </a:solidFill>
                <a:latin typeface="Times New Roman" pitchFamily="18" charset="0"/>
                <a:cs typeface="Times New Roman" pitchFamily="18" charset="0"/>
              </a:rPr>
              <a:t>pour le calcul </a:t>
            </a:r>
            <a:r>
              <a:rPr lang="fr-FR" b="1" dirty="0" smtClean="0">
                <a:solidFill>
                  <a:srgbClr val="7030A0"/>
                </a:solidFill>
                <a:latin typeface="Times New Roman" pitchFamily="18" charset="0"/>
                <a:cs typeface="Times New Roman" pitchFamily="18" charset="0"/>
              </a:rPr>
              <a:t>d’une DCT-II  1 D pour </a:t>
            </a:r>
            <a:r>
              <a:rPr lang="fr-FR" b="1" dirty="0" smtClean="0">
                <a:solidFill>
                  <a:srgbClr val="7030A0"/>
                </a:solidFill>
                <a:latin typeface="Times New Roman" pitchFamily="18" charset="0"/>
                <a:cs typeface="Times New Roman" pitchFamily="18" charset="0"/>
              </a:rPr>
              <a:t>N = 2, 4 et 8</a:t>
            </a:r>
            <a:endParaRPr lang="fr-FR" b="1" dirty="0">
              <a:solidFill>
                <a:srgbClr val="7030A0"/>
              </a:solidFill>
              <a:latin typeface="Times New Roman" pitchFamily="18" charset="0"/>
              <a:cs typeface="Times New Roman" pitchFamily="18" charset="0"/>
            </a:endParaRPr>
          </a:p>
        </p:txBody>
      </p:sp>
      <p:pic>
        <p:nvPicPr>
          <p:cNvPr id="549890" name="Picture 2"/>
          <p:cNvPicPr>
            <a:picLocks noChangeAspect="1" noChangeArrowheads="1"/>
          </p:cNvPicPr>
          <p:nvPr/>
        </p:nvPicPr>
        <p:blipFill>
          <a:blip r:embed="rId2"/>
          <a:srcRect/>
          <a:stretch>
            <a:fillRect/>
          </a:stretch>
        </p:blipFill>
        <p:spPr bwMode="auto">
          <a:xfrm>
            <a:off x="163129" y="500042"/>
            <a:ext cx="6480573" cy="5760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8260"/>
            <a:ext cx="9144000" cy="430887"/>
          </a:xfrm>
          <a:prstGeom prst="rect">
            <a:avLst/>
          </a:prstGeom>
          <a:noFill/>
        </p:spPr>
        <p:txBody>
          <a:bodyPr wrap="square" rtlCol="0">
            <a:spAutoFit/>
          </a:bodyPr>
          <a:lstStyle/>
          <a:p>
            <a:pPr algn="ctr"/>
            <a:r>
              <a:rPr lang="fr-FR" sz="2200" b="1" dirty="0" smtClean="0">
                <a:solidFill>
                  <a:srgbClr val="FF0000"/>
                </a:solidFill>
                <a:latin typeface="Times New Roman" pitchFamily="18" charset="0"/>
                <a:cs typeface="Times New Roman" pitchFamily="18" charset="0"/>
              </a:rPr>
              <a:t>EXEMPLES DU DIAGRAMME DE CALCUL DE LA DCT REELLE</a:t>
            </a:r>
            <a:endParaRPr lang="fr-FR" sz="2200" b="1" dirty="0">
              <a:solidFill>
                <a:srgbClr val="FF0000"/>
              </a:solidFill>
              <a:latin typeface="Times New Roman" pitchFamily="18" charset="0"/>
              <a:cs typeface="Times New Roman" pitchFamily="18" charset="0"/>
            </a:endParaRPr>
          </a:p>
        </p:txBody>
      </p:sp>
      <p:pic>
        <p:nvPicPr>
          <p:cNvPr id="548865" name="Picture 1"/>
          <p:cNvPicPr>
            <a:picLocks noChangeAspect="1" noChangeArrowheads="1"/>
          </p:cNvPicPr>
          <p:nvPr/>
        </p:nvPicPr>
        <p:blipFill>
          <a:blip r:embed="rId2"/>
          <a:srcRect/>
          <a:stretch>
            <a:fillRect/>
          </a:stretch>
        </p:blipFill>
        <p:spPr bwMode="auto">
          <a:xfrm>
            <a:off x="-32" y="642918"/>
            <a:ext cx="6453216" cy="5760000"/>
          </a:xfrm>
          <a:prstGeom prst="rect">
            <a:avLst/>
          </a:prstGeom>
          <a:noFill/>
          <a:ln w="9525">
            <a:noFill/>
            <a:miter lim="800000"/>
            <a:headEnd/>
            <a:tailEnd/>
          </a:ln>
          <a:effectLst/>
        </p:spPr>
      </p:pic>
      <p:sp>
        <p:nvSpPr>
          <p:cNvPr id="4" name="ZoneTexte 3"/>
          <p:cNvSpPr txBox="1"/>
          <p:nvPr/>
        </p:nvSpPr>
        <p:spPr>
          <a:xfrm>
            <a:off x="6715140" y="4857761"/>
            <a:ext cx="2428860" cy="1169551"/>
          </a:xfrm>
          <a:prstGeom prst="rect">
            <a:avLst/>
          </a:prstGeom>
          <a:noFill/>
        </p:spPr>
        <p:txBody>
          <a:bodyPr wrap="square" rtlCol="0">
            <a:spAutoFit/>
          </a:bodyPr>
          <a:lstStyle/>
          <a:p>
            <a:r>
              <a:rPr lang="fr-FR" sz="1400" dirty="0" smtClean="0">
                <a:latin typeface="Times New Roman" pitchFamily="18" charset="0"/>
                <a:cs typeface="Times New Roman" pitchFamily="18" charset="0"/>
              </a:rPr>
              <a:t>Vladimir </a:t>
            </a:r>
            <a:r>
              <a:rPr lang="fr-FR" sz="1400" dirty="0" err="1" smtClean="0">
                <a:latin typeface="Times New Roman" pitchFamily="18" charset="0"/>
                <a:cs typeface="Times New Roman" pitchFamily="18" charset="0"/>
              </a:rPr>
              <a:t>Britanak</a:t>
            </a:r>
            <a:r>
              <a:rPr lang="fr-FR"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et al</a:t>
            </a:r>
          </a:p>
          <a:p>
            <a:pPr algn="just"/>
            <a:r>
              <a:rPr lang="en-US" sz="1400" i="1" dirty="0" smtClean="0">
                <a:latin typeface="Times New Roman" pitchFamily="18" charset="0"/>
                <a:cs typeface="Times New Roman" pitchFamily="18" charset="0"/>
              </a:rPr>
              <a:t>‘’Discrete </a:t>
            </a:r>
            <a:r>
              <a:rPr lang="en-US" sz="1400" i="1" dirty="0" smtClean="0">
                <a:latin typeface="Times New Roman" pitchFamily="18" charset="0"/>
                <a:cs typeface="Times New Roman" pitchFamily="18" charset="0"/>
              </a:rPr>
              <a:t>cosine and sine transforms: general properties, fast algorithms and integer </a:t>
            </a:r>
            <a:r>
              <a:rPr lang="en-US" sz="1400" i="1" dirty="0" smtClean="0">
                <a:latin typeface="Times New Roman" pitchFamily="18" charset="0"/>
                <a:cs typeface="Times New Roman" pitchFamily="18" charset="0"/>
              </a:rPr>
              <a:t>approximations.</a:t>
            </a:r>
            <a:r>
              <a:rPr lang="fr-FR" sz="1400" i="1" dirty="0" smtClean="0">
                <a:latin typeface="Times New Roman" pitchFamily="18" charset="0"/>
                <a:cs typeface="Times New Roman" pitchFamily="18" charset="0"/>
              </a:rPr>
              <a:t>’’</a:t>
            </a:r>
            <a:endParaRPr lang="en-US" sz="1400" i="1" dirty="0" smtClean="0">
              <a:latin typeface="Times New Roman" pitchFamily="18" charset="0"/>
              <a:cs typeface="Times New Roman" pitchFamily="18" charset="0"/>
            </a:endParaRPr>
          </a:p>
        </p:txBody>
      </p:sp>
      <p:sp>
        <p:nvSpPr>
          <p:cNvPr id="5" name="ZoneTexte 4"/>
          <p:cNvSpPr txBox="1"/>
          <p:nvPr/>
        </p:nvSpPr>
        <p:spPr>
          <a:xfrm>
            <a:off x="0" y="6286520"/>
            <a:ext cx="9144000" cy="400110"/>
          </a:xfrm>
          <a:prstGeom prst="rect">
            <a:avLst/>
          </a:prstGeom>
          <a:noFill/>
        </p:spPr>
        <p:txBody>
          <a:bodyPr wrap="square" rtlCol="0">
            <a:spAutoFit/>
          </a:bodyPr>
          <a:lstStyle/>
          <a:p>
            <a:r>
              <a:rPr lang="fr-FR" sz="2000" dirty="0" smtClean="0">
                <a:solidFill>
                  <a:srgbClr val="7030A0"/>
                </a:solidFill>
                <a:latin typeface="Times New Roman" pitchFamily="18" charset="0"/>
                <a:cs typeface="Times New Roman" pitchFamily="18" charset="0"/>
              </a:rPr>
              <a:t>Graphe </a:t>
            </a:r>
            <a:r>
              <a:rPr lang="fr-FR" sz="2000" dirty="0" smtClean="0">
                <a:solidFill>
                  <a:srgbClr val="7030A0"/>
                </a:solidFill>
                <a:latin typeface="Times New Roman" pitchFamily="18" charset="0"/>
                <a:cs typeface="Times New Roman" pitchFamily="18" charset="0"/>
              </a:rPr>
              <a:t>du </a:t>
            </a:r>
            <a:r>
              <a:rPr lang="fr-FR" sz="2000" dirty="0" smtClean="0">
                <a:solidFill>
                  <a:srgbClr val="7030A0"/>
                </a:solidFill>
                <a:latin typeface="Times New Roman" pitchFamily="18" charset="0"/>
                <a:cs typeface="Times New Roman" pitchFamily="18" charset="0"/>
              </a:rPr>
              <a:t>flux pour </a:t>
            </a:r>
            <a:r>
              <a:rPr lang="fr-FR" sz="2000" dirty="0" smtClean="0">
                <a:solidFill>
                  <a:srgbClr val="7030A0"/>
                </a:solidFill>
                <a:latin typeface="Times New Roman" pitchFamily="18" charset="0"/>
                <a:cs typeface="Times New Roman" pitchFamily="18" charset="0"/>
              </a:rPr>
              <a:t>le calcul DCT-II via DFT de données à valeur réelle pour N = 8.</a:t>
            </a:r>
            <a:endParaRPr lang="fr-FR" sz="2000" dirty="0">
              <a:solidFill>
                <a:srgbClr val="7030A0"/>
              </a:solidFill>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38200" y="2505076"/>
            <a:ext cx="7772400" cy="1066800"/>
          </a:xfrm>
        </p:spPr>
        <p:txBody>
          <a:bodyPr/>
          <a:lstStyle/>
          <a:p>
            <a:r>
              <a:rPr lang="en-US" b="1" dirty="0" smtClean="0">
                <a:solidFill>
                  <a:srgbClr val="C00000"/>
                </a:solidFill>
              </a:rPr>
              <a:t>DCT </a:t>
            </a:r>
            <a:r>
              <a:rPr lang="en-US" b="1" dirty="0" smtClean="0">
                <a:solidFill>
                  <a:srgbClr val="C00000"/>
                </a:solidFill>
              </a:rPr>
              <a:t>ENTIERE</a:t>
            </a:r>
            <a:r>
              <a:rPr lang="en-US" b="1" dirty="0">
                <a:solidFill>
                  <a:srgbClr val="C00000"/>
                </a:solidFill>
              </a:rPr>
              <a:t/>
            </a:r>
            <a:br>
              <a:rPr lang="en-US" b="1" dirty="0">
                <a:solidFill>
                  <a:srgbClr val="C00000"/>
                </a:solidFill>
              </a:rPr>
            </a:br>
            <a:endParaRPr lang="en-US" sz="1500" b="1" dirty="0">
              <a:solidFill>
                <a:srgbClr val="C00000"/>
              </a:solidFill>
              <a:effectLst/>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000108"/>
            <a:ext cx="9144000" cy="3477875"/>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D'autres travaux ont ensuite proposé de convertir cette matrice à valeurs réelles en une matrice </a:t>
            </a:r>
            <a:r>
              <a:rPr lang="fr-FR" sz="2200" dirty="0" smtClean="0">
                <a:latin typeface="Times New Roman" pitchFamily="18" charset="0"/>
                <a:cs typeface="Times New Roman" pitchFamily="18" charset="0"/>
              </a:rPr>
              <a:t>entière. </a:t>
            </a: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En </a:t>
            </a:r>
            <a:r>
              <a:rPr lang="fr-FR" sz="2200" dirty="0" smtClean="0">
                <a:latin typeface="Times New Roman" pitchFamily="18" charset="0"/>
                <a:cs typeface="Times New Roman" pitchFamily="18" charset="0"/>
              </a:rPr>
              <a:t>effet, cela doit permettre de représenter les valeurs de cette nouvelle matrice entière par un nombre fini de bits et conduit alors à une réduction du coût de calcul. </a:t>
            </a:r>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L'approximation </a:t>
            </a:r>
            <a:r>
              <a:rPr lang="fr-FR" sz="2200" dirty="0" smtClean="0">
                <a:latin typeface="Times New Roman" pitchFamily="18" charset="0"/>
                <a:cs typeface="Times New Roman" pitchFamily="18" charset="0"/>
              </a:rPr>
              <a:t>entière </a:t>
            </a:r>
            <a:r>
              <a:rPr lang="fr-FR" sz="2200" dirty="0" smtClean="0">
                <a:latin typeface="Times New Roman" pitchFamily="18" charset="0"/>
                <a:cs typeface="Times New Roman" pitchFamily="18" charset="0"/>
              </a:rPr>
              <a:t>de            , </a:t>
            </a:r>
            <a:r>
              <a:rPr lang="fr-FR" sz="2200" dirty="0" smtClean="0">
                <a:latin typeface="Times New Roman" pitchFamily="18" charset="0"/>
                <a:cs typeface="Times New Roman" pitchFamily="18" charset="0"/>
              </a:rPr>
              <a:t>qui peut être </a:t>
            </a:r>
            <a:r>
              <a:rPr lang="fr-FR" sz="2200" dirty="0" smtClean="0">
                <a:latin typeface="Times New Roman" pitchFamily="18" charset="0"/>
                <a:cs typeface="Times New Roman" pitchFamily="18" charset="0"/>
              </a:rPr>
              <a:t>notée                  , </a:t>
            </a:r>
            <a:r>
              <a:rPr lang="fr-FR" sz="2200" dirty="0" smtClean="0">
                <a:latin typeface="Times New Roman" pitchFamily="18" charset="0"/>
                <a:cs typeface="Times New Roman" pitchFamily="18" charset="0"/>
              </a:rPr>
              <a:t>doit satisfaire certaines propriétés comme l'orthogonalité et prend généralement la forme </a:t>
            </a:r>
            <a:r>
              <a:rPr lang="fr-FR" sz="2200" dirty="0" smtClean="0">
                <a:latin typeface="Times New Roman" pitchFamily="18" charset="0"/>
                <a:cs typeface="Times New Roman" pitchFamily="18" charset="0"/>
              </a:rPr>
              <a:t>suivante:</a:t>
            </a:r>
            <a:endParaRPr lang="fr-FR" sz="2200" dirty="0">
              <a:latin typeface="Times New Roman" pitchFamily="18" charset="0"/>
              <a:cs typeface="Times New Roman" pitchFamily="18" charset="0"/>
            </a:endParaRPr>
          </a:p>
        </p:txBody>
      </p:sp>
      <p:sp>
        <p:nvSpPr>
          <p:cNvPr id="367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7617" name="Object 1"/>
          <p:cNvGraphicFramePr>
            <a:graphicFrameLocks noChangeAspect="1"/>
          </p:cNvGraphicFramePr>
          <p:nvPr/>
        </p:nvGraphicFramePr>
        <p:xfrm>
          <a:off x="3143240" y="3429000"/>
          <a:ext cx="696521" cy="428628"/>
        </p:xfrm>
        <a:graphic>
          <a:graphicData uri="http://schemas.openxmlformats.org/presentationml/2006/ole">
            <p:oleObj spid="_x0000_s367617" name="Équation" r:id="rId3" imgW="368300" imgH="241300" progId="Equation.3">
              <p:embed/>
            </p:oleObj>
          </a:graphicData>
        </a:graphic>
      </p:graphicFrame>
      <p:sp>
        <p:nvSpPr>
          <p:cNvPr id="367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7619" name="Object 3"/>
          <p:cNvGraphicFramePr>
            <a:graphicFrameLocks noChangeAspect="1"/>
          </p:cNvGraphicFramePr>
          <p:nvPr/>
        </p:nvGraphicFramePr>
        <p:xfrm>
          <a:off x="6715140" y="3286124"/>
          <a:ext cx="913914" cy="500066"/>
        </p:xfrm>
        <a:graphic>
          <a:graphicData uri="http://schemas.openxmlformats.org/presentationml/2006/ole">
            <p:oleObj spid="_x0000_s367619" name="Équation" r:id="rId4" imgW="418918" imgH="241195" progId="Equation.3">
              <p:embed/>
            </p:oleObj>
          </a:graphicData>
        </a:graphic>
      </p:graphicFrame>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ENTIERE</a:t>
            </a:r>
            <a:endParaRPr lang="fr-FR" sz="30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42721" name="Object 1"/>
          <p:cNvGraphicFramePr>
            <a:graphicFrameLocks noChangeAspect="1"/>
          </p:cNvGraphicFramePr>
          <p:nvPr/>
        </p:nvGraphicFramePr>
        <p:xfrm>
          <a:off x="1481157" y="1643050"/>
          <a:ext cx="5948363" cy="3470275"/>
        </p:xfrm>
        <a:graphic>
          <a:graphicData uri="http://schemas.openxmlformats.org/presentationml/2006/ole">
            <p:oleObj spid="_x0000_s542721" name="Équation" r:id="rId3" imgW="3657600" imgH="1854000" progId="Equation.3">
              <p:embed/>
            </p:oleObj>
          </a:graphicData>
        </a:graphic>
      </p:graphicFrame>
      <p:sp>
        <p:nvSpPr>
          <p:cNvPr id="5" name="ZoneTexte 4"/>
          <p:cNvSpPr txBox="1"/>
          <p:nvPr/>
        </p:nvSpPr>
        <p:spPr>
          <a:xfrm>
            <a:off x="0" y="5000636"/>
            <a:ext cx="9144000" cy="923330"/>
          </a:xfrm>
          <a:prstGeom prst="rect">
            <a:avLst/>
          </a:prstGeom>
          <a:noFill/>
        </p:spPr>
        <p:txBody>
          <a:bodyPr wrap="square" rtlCol="0">
            <a:spAutoFit/>
          </a:bodyPr>
          <a:lstStyle/>
          <a:p>
            <a:pPr algn="just"/>
            <a:r>
              <a:rPr lang="fr-FR" dirty="0" smtClean="0"/>
              <a:t>Comme nous pouvons le remarquer cette matrice de la DCT entière a besoin uniquement des valeurs entières I</a:t>
            </a:r>
            <a:r>
              <a:rPr lang="fr-FR" baseline="-25000" dirty="0" smtClean="0"/>
              <a:t>0</a:t>
            </a:r>
            <a:r>
              <a:rPr lang="fr-FR" dirty="0" smtClean="0"/>
              <a:t>, I</a:t>
            </a:r>
            <a:r>
              <a:rPr lang="fr-FR" baseline="-25000" dirty="0" smtClean="0"/>
              <a:t>1</a:t>
            </a:r>
            <a:r>
              <a:rPr lang="fr-FR" dirty="0" smtClean="0"/>
              <a:t>, I</a:t>
            </a:r>
            <a:r>
              <a:rPr lang="fr-FR" baseline="-25000" dirty="0" smtClean="0"/>
              <a:t>2</a:t>
            </a:r>
            <a:r>
              <a:rPr lang="fr-FR" dirty="0" smtClean="0"/>
              <a:t>, I</a:t>
            </a:r>
            <a:r>
              <a:rPr lang="fr-FR" baseline="-25000" dirty="0" smtClean="0"/>
              <a:t>3</a:t>
            </a:r>
            <a:r>
              <a:rPr lang="fr-FR" dirty="0" smtClean="0"/>
              <a:t>, I</a:t>
            </a:r>
            <a:r>
              <a:rPr lang="fr-FR" baseline="-25000" dirty="0" smtClean="0"/>
              <a:t>4</a:t>
            </a:r>
            <a:r>
              <a:rPr lang="fr-FR" dirty="0" smtClean="0"/>
              <a:t>, I</a:t>
            </a:r>
            <a:r>
              <a:rPr lang="fr-FR" baseline="-25000" dirty="0" smtClean="0"/>
              <a:t>5</a:t>
            </a:r>
            <a:r>
              <a:rPr lang="fr-FR" dirty="0" smtClean="0"/>
              <a:t> et I</a:t>
            </a:r>
            <a:r>
              <a:rPr lang="fr-FR" baseline="-25000" dirty="0" smtClean="0"/>
              <a:t>6</a:t>
            </a:r>
            <a:r>
              <a:rPr lang="fr-FR" dirty="0" smtClean="0"/>
              <a:t> pour être identifiée. C’est pourquoi on peut la définir comme suit</a:t>
            </a:r>
            <a:endParaRPr lang="fr-FR" dirty="0"/>
          </a:p>
        </p:txBody>
      </p:sp>
      <p:sp>
        <p:nvSpPr>
          <p:cNvPr id="542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42723" name="Object 3"/>
          <p:cNvGraphicFramePr>
            <a:graphicFrameLocks noChangeAspect="1"/>
          </p:cNvGraphicFramePr>
          <p:nvPr/>
        </p:nvGraphicFramePr>
        <p:xfrm>
          <a:off x="1376964" y="5983048"/>
          <a:ext cx="6552622" cy="589224"/>
        </p:xfrm>
        <a:graphic>
          <a:graphicData uri="http://schemas.openxmlformats.org/presentationml/2006/ole">
            <p:oleObj spid="_x0000_s542723" name="Équation" r:id="rId4" imgW="1803400" imgH="241300" progId="Equation.3">
              <p:embed/>
            </p:oleObj>
          </a:graphicData>
        </a:graphic>
      </p:graphicFrame>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41697" name="Object 1"/>
          <p:cNvGraphicFramePr>
            <a:graphicFrameLocks noChangeAspect="1"/>
          </p:cNvGraphicFramePr>
          <p:nvPr/>
        </p:nvGraphicFramePr>
        <p:xfrm>
          <a:off x="1000100" y="1714488"/>
          <a:ext cx="3015176" cy="571504"/>
        </p:xfrm>
        <a:graphic>
          <a:graphicData uri="http://schemas.openxmlformats.org/presentationml/2006/ole">
            <p:oleObj spid="_x0000_s541697" name="Équation" r:id="rId3" imgW="1244600" imgH="241300" progId="Equation.3">
              <p:embed/>
            </p:oleObj>
          </a:graphicData>
        </a:graphic>
      </p:graphicFrame>
      <p:sp>
        <p:nvSpPr>
          <p:cNvPr id="541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41699" name="Object 3"/>
          <p:cNvGraphicFramePr>
            <a:graphicFrameLocks noChangeAspect="1"/>
          </p:cNvGraphicFramePr>
          <p:nvPr/>
        </p:nvGraphicFramePr>
        <p:xfrm>
          <a:off x="1000100" y="2571744"/>
          <a:ext cx="3259051" cy="500066"/>
        </p:xfrm>
        <a:graphic>
          <a:graphicData uri="http://schemas.openxmlformats.org/presentationml/2006/ole">
            <p:oleObj spid="_x0000_s541699" name="Équation" r:id="rId4" imgW="1536700" imgH="241300" progId="Equation.3">
              <p:embed/>
            </p:oleObj>
          </a:graphicData>
        </a:graphic>
      </p:graphicFrame>
      <p:sp>
        <p:nvSpPr>
          <p:cNvPr id="541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41701" name="Object 5"/>
          <p:cNvGraphicFramePr>
            <a:graphicFrameLocks noChangeAspect="1"/>
          </p:cNvGraphicFramePr>
          <p:nvPr/>
        </p:nvGraphicFramePr>
        <p:xfrm>
          <a:off x="1071538" y="3286124"/>
          <a:ext cx="4870743" cy="633415"/>
        </p:xfrm>
        <a:graphic>
          <a:graphicData uri="http://schemas.openxmlformats.org/presentationml/2006/ole">
            <p:oleObj spid="_x0000_s541701" name="Équation" r:id="rId5" imgW="1803400" imgH="241300" progId="Equation.3">
              <p:embed/>
            </p:oleObj>
          </a:graphicData>
        </a:graphic>
      </p:graphicFrame>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DCT REELLE</a:t>
            </a:r>
            <a:endParaRPr lang="fr-FR" sz="3000" b="1" dirty="0">
              <a:solidFill>
                <a:srgbClr val="FF0000"/>
              </a:solidFill>
              <a:latin typeface="Times New Roman" pitchFamily="18" charset="0"/>
              <a:cs typeface="Times New Roman" pitchFamily="18" charset="0"/>
            </a:endParaRPr>
          </a:p>
        </p:txBody>
      </p:sp>
      <p:sp>
        <p:nvSpPr>
          <p:cNvPr id="10" name="ZoneTexte 9"/>
          <p:cNvSpPr txBox="1"/>
          <p:nvPr/>
        </p:nvSpPr>
        <p:spPr>
          <a:xfrm>
            <a:off x="0" y="1071546"/>
            <a:ext cx="9144000" cy="430887"/>
          </a:xfrm>
          <a:prstGeom prst="rect">
            <a:avLst/>
          </a:prstGeom>
          <a:noFill/>
        </p:spPr>
        <p:txBody>
          <a:bodyPr wrap="square" rtlCol="0">
            <a:spAutoFit/>
          </a:bodyPr>
          <a:lstStyle/>
          <a:p>
            <a:r>
              <a:rPr lang="fr-FR" sz="2200" dirty="0" smtClean="0">
                <a:solidFill>
                  <a:srgbClr val="002060"/>
                </a:solidFill>
                <a:latin typeface="Times New Roman" pitchFamily="18" charset="0"/>
                <a:cs typeface="Times New Roman" pitchFamily="18" charset="0"/>
              </a:rPr>
              <a:t>Exemple : Représenter les matrices DCT II 1 D entières suivantes</a:t>
            </a:r>
            <a:endParaRPr lang="fr-FR" sz="2200" dirty="0">
              <a:solidFill>
                <a:srgbClr val="002060"/>
              </a:solidFill>
              <a:latin typeface="Times New Roman" pitchFamily="18" charset="0"/>
              <a:cs typeface="Times New Roman" pitchFamily="18" charset="0"/>
            </a:endParaRPr>
          </a:p>
        </p:txBody>
      </p:sp>
      <p:sp>
        <p:nvSpPr>
          <p:cNvPr id="11" name="ZoneTexte 10"/>
          <p:cNvSpPr txBox="1"/>
          <p:nvPr/>
        </p:nvSpPr>
        <p:spPr>
          <a:xfrm>
            <a:off x="0" y="4357694"/>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Comparez les à la matrice DCT II 2D réelle. Pouvez vous proposer une métrique pour ces comparaisons?</a:t>
            </a:r>
            <a:endParaRPr lang="fr-FR" sz="2200" dirty="0">
              <a:solidFill>
                <a:srgbClr val="7030A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38200" y="2505076"/>
            <a:ext cx="7772400" cy="1066800"/>
          </a:xfrm>
        </p:spPr>
        <p:txBody>
          <a:bodyPr>
            <a:normAutofit/>
          </a:bodyPr>
          <a:lstStyle/>
          <a:p>
            <a:r>
              <a:rPr lang="en-US" b="1" dirty="0" smtClean="0">
                <a:solidFill>
                  <a:srgbClr val="FF0000"/>
                </a:solidFill>
              </a:rPr>
              <a:t>APPROXIMATION DCT</a:t>
            </a:r>
            <a:r>
              <a:rPr lang="en-US" b="1" dirty="0">
                <a:solidFill>
                  <a:srgbClr val="FF0000"/>
                </a:solidFill>
              </a:rPr>
              <a:t/>
            </a:r>
            <a:br>
              <a:rPr lang="en-US" b="1" dirty="0">
                <a:solidFill>
                  <a:srgbClr val="FF0000"/>
                </a:solidFill>
              </a:rPr>
            </a:br>
            <a:endParaRPr lang="en-US" sz="1500" b="1" dirty="0">
              <a:solidFill>
                <a:srgbClr val="FF0000"/>
              </a:solidFill>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24"/>
            <a:ext cx="8229600" cy="1143000"/>
          </a:xfrm>
          <a:effectLst>
            <a:outerShdw dist="35921" dir="2700000" algn="ctr" rotWithShape="0">
              <a:srgbClr val="000000"/>
            </a:outerShdw>
          </a:effectLst>
        </p:spPr>
        <p:txBody>
          <a:bodyPr lIns="90488" tIns="44450" rIns="90488" bIns="44450" anchorCtr="0"/>
          <a:lstStyle/>
          <a:p>
            <a:pPr>
              <a:defRPr/>
            </a:pPr>
            <a:r>
              <a:rPr lang="en-AU" b="1" dirty="0" smtClean="0">
                <a:solidFill>
                  <a:srgbClr val="FF0000"/>
                </a:solidFill>
                <a:latin typeface="Times New Roman" pitchFamily="18" charset="0"/>
                <a:cs typeface="Times New Roman" pitchFamily="18" charset="0"/>
              </a:rPr>
              <a:t>Compression avec </a:t>
            </a:r>
            <a:r>
              <a:rPr lang="en-AU" b="1" dirty="0" err="1" smtClean="0">
                <a:solidFill>
                  <a:srgbClr val="FF0000"/>
                </a:solidFill>
                <a:latin typeface="Times New Roman" pitchFamily="18" charset="0"/>
                <a:cs typeface="Times New Roman" pitchFamily="18" charset="0"/>
              </a:rPr>
              <a:t>perte</a:t>
            </a:r>
            <a:endParaRPr lang="en-AU" b="1" dirty="0" smtClean="0">
              <a:solidFill>
                <a:srgbClr val="FF000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p:txBody>
          <a:bodyPr/>
          <a:lstStyle/>
          <a:p>
            <a:pPr>
              <a:defRPr/>
            </a:pPr>
            <a:fld id="{694E3B1D-85D5-42F1-8838-FDE6EE972BAF}" type="datetime1">
              <a:rPr lang="fr-FR"/>
              <a:pPr>
                <a:defRPr/>
              </a:pPr>
              <a:t>27/04/2020</a:t>
            </a:fld>
            <a:endParaRPr lang="fr-FR"/>
          </a:p>
        </p:txBody>
      </p:sp>
      <p:sp>
        <p:nvSpPr>
          <p:cNvPr id="6" name="Espace réservé du numéro de diapositive 5"/>
          <p:cNvSpPr>
            <a:spLocks noGrp="1"/>
          </p:cNvSpPr>
          <p:nvPr>
            <p:ph type="sldNum" sz="quarter" idx="12"/>
          </p:nvPr>
        </p:nvSpPr>
        <p:spPr/>
        <p:txBody>
          <a:bodyPr/>
          <a:lstStyle/>
          <a:p>
            <a:pPr>
              <a:defRPr/>
            </a:pPr>
            <a:fld id="{2CC5BD92-9459-47B1-B468-38EA5AD26351}" type="slidenum">
              <a:rPr lang="fr-FR"/>
              <a:pPr>
                <a:defRPr/>
              </a:pPr>
              <a:t>8</a:t>
            </a:fld>
            <a:endParaRPr lang="fr-FR"/>
          </a:p>
        </p:txBody>
      </p:sp>
      <p:sp>
        <p:nvSpPr>
          <p:cNvPr id="8" name="Text Box 3"/>
          <p:cNvSpPr txBox="1">
            <a:spLocks noChangeArrowheads="1"/>
          </p:cNvSpPr>
          <p:nvPr/>
        </p:nvSpPr>
        <p:spPr bwMode="auto">
          <a:xfrm>
            <a:off x="0" y="1000108"/>
            <a:ext cx="9144000" cy="1107996"/>
          </a:xfrm>
          <a:prstGeom prst="rect">
            <a:avLst/>
          </a:prstGeom>
          <a:noFill/>
          <a:ln w="9525">
            <a:noFill/>
            <a:miter lim="800000"/>
            <a:headEnd/>
            <a:tailEnd/>
          </a:ln>
        </p:spPr>
        <p:txBody>
          <a:bodyPr>
            <a:spAutoFit/>
          </a:bodyPr>
          <a:lstStyle/>
          <a:p>
            <a:pPr algn="just">
              <a:spcBef>
                <a:spcPct val="50000"/>
              </a:spcBef>
            </a:pPr>
            <a:r>
              <a:rPr lang="fr-FR" sz="2200" b="1" dirty="0">
                <a:solidFill>
                  <a:srgbClr val="FF0000"/>
                </a:solidFill>
                <a:latin typeface="Times New Roman" pitchFamily="18" charset="0"/>
                <a:cs typeface="Times New Roman" pitchFamily="18" charset="0"/>
              </a:rPr>
              <a:t>Les méthodes de compression des images </a:t>
            </a:r>
            <a:r>
              <a:rPr lang="fr-FR" sz="2200" b="1" dirty="0" smtClean="0">
                <a:solidFill>
                  <a:srgbClr val="FF0000"/>
                </a:solidFill>
                <a:latin typeface="Times New Roman" pitchFamily="18" charset="0"/>
                <a:cs typeface="Times New Roman" pitchFamily="18" charset="0"/>
              </a:rPr>
              <a:t>fixes, basées sur des transformations linéaires orthogonales, </a:t>
            </a:r>
            <a:r>
              <a:rPr lang="fr-FR" sz="2200" b="1" dirty="0">
                <a:solidFill>
                  <a:srgbClr val="FF0000"/>
                </a:solidFill>
                <a:latin typeface="Times New Roman" pitchFamily="18" charset="0"/>
                <a:cs typeface="Times New Roman" pitchFamily="18" charset="0"/>
              </a:rPr>
              <a:t>utilisent souvent trois étapes similaires</a:t>
            </a:r>
            <a:r>
              <a:rPr lang="fr-FR" sz="2200" b="1" dirty="0" smtClean="0">
                <a:solidFill>
                  <a:srgbClr val="FF0000"/>
                </a:solidFill>
                <a:latin typeface="Times New Roman" pitchFamily="18" charset="0"/>
                <a:cs typeface="Times New Roman" pitchFamily="18" charset="0"/>
              </a:rPr>
              <a:t>:</a:t>
            </a:r>
            <a:endParaRPr lang="fr-FR" sz="2200" b="1" dirty="0">
              <a:solidFill>
                <a:srgbClr val="FF0000"/>
              </a:solidFill>
              <a:latin typeface="Times New Roman" pitchFamily="18" charset="0"/>
              <a:cs typeface="Times New Roman" pitchFamily="18" charset="0"/>
            </a:endParaRPr>
          </a:p>
        </p:txBody>
      </p:sp>
      <p:graphicFrame>
        <p:nvGraphicFramePr>
          <p:cNvPr id="15" name="Diagramme 14"/>
          <p:cNvGraphicFramePr/>
          <p:nvPr/>
        </p:nvGraphicFramePr>
        <p:xfrm>
          <a:off x="857224" y="3845486"/>
          <a:ext cx="7358114"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e 8"/>
          <p:cNvGrpSpPr/>
          <p:nvPr/>
        </p:nvGrpSpPr>
        <p:grpSpPr>
          <a:xfrm>
            <a:off x="1000100" y="3306463"/>
            <a:ext cx="357190" cy="396147"/>
            <a:chOff x="2597548" y="301991"/>
            <a:chExt cx="216974" cy="181833"/>
          </a:xfrm>
          <a:scene3d>
            <a:camera prst="orthographicFront">
              <a:rot lat="0" lon="0" rev="0"/>
            </a:camera>
            <a:lightRig rig="contrasting" dir="t">
              <a:rot lat="0" lon="0" rev="1200000"/>
            </a:lightRig>
          </a:scene3d>
        </p:grpSpPr>
        <p:sp>
          <p:nvSpPr>
            <p:cNvPr id="17" name="Flèche droite 16"/>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8"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9" name="Rectangle à coins arrondis 18"/>
          <p:cNvSpPr/>
          <p:nvPr/>
        </p:nvSpPr>
        <p:spPr>
          <a:xfrm>
            <a:off x="857224" y="2702478"/>
            <a:ext cx="121444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Image </a:t>
            </a:r>
            <a:endParaRPr lang="fr-FR" b="1" dirty="0"/>
          </a:p>
        </p:txBody>
      </p:sp>
      <p:grpSp>
        <p:nvGrpSpPr>
          <p:cNvPr id="20" name="Groupe 14"/>
          <p:cNvGrpSpPr/>
          <p:nvPr/>
        </p:nvGrpSpPr>
        <p:grpSpPr>
          <a:xfrm>
            <a:off x="7715272" y="4774180"/>
            <a:ext cx="357190" cy="396147"/>
            <a:chOff x="2597548" y="301991"/>
            <a:chExt cx="216974" cy="181833"/>
          </a:xfrm>
          <a:scene3d>
            <a:camera prst="orthographicFront">
              <a:rot lat="0" lon="0" rev="0"/>
            </a:camera>
            <a:lightRig rig="contrasting" dir="t">
              <a:rot lat="0" lon="0" rev="1200000"/>
            </a:lightRig>
          </a:scene3d>
        </p:grpSpPr>
        <p:sp>
          <p:nvSpPr>
            <p:cNvPr id="21" name="Flèche droite 20"/>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2"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23" name="Rectangle à coins arrondis 22"/>
          <p:cNvSpPr/>
          <p:nvPr/>
        </p:nvSpPr>
        <p:spPr>
          <a:xfrm>
            <a:off x="5929322" y="5345684"/>
            <a:ext cx="228601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111010010010…..</a:t>
            </a:r>
            <a:endParaRPr lang="fr-FR" sz="1600" b="1" dirty="0"/>
          </a:p>
        </p:txBody>
      </p:sp>
      <p:sp>
        <p:nvSpPr>
          <p:cNvPr id="24" name="Rectangle 23"/>
          <p:cNvSpPr/>
          <p:nvPr/>
        </p:nvSpPr>
        <p:spPr>
          <a:xfrm>
            <a:off x="1857356" y="6417254"/>
            <a:ext cx="5700278" cy="369332"/>
          </a:xfrm>
          <a:prstGeom prst="rect">
            <a:avLst/>
          </a:prstGeom>
        </p:spPr>
        <p:txBody>
          <a:bodyPr wrap="none">
            <a:spAutoFit/>
          </a:bodyPr>
          <a:lstStyle/>
          <a:p>
            <a:pPr lvl="0"/>
            <a:r>
              <a:rPr lang="fr-FR" dirty="0" smtClean="0"/>
              <a:t>Schéma générale de compression d’image par transformée</a:t>
            </a:r>
            <a:endParaRPr lang="fr-FR" dirty="0"/>
          </a:p>
        </p:txBody>
      </p:sp>
      <p:sp>
        <p:nvSpPr>
          <p:cNvPr id="25" name="ZoneTexte 24"/>
          <p:cNvSpPr txBox="1"/>
          <p:nvPr/>
        </p:nvSpPr>
        <p:spPr>
          <a:xfrm>
            <a:off x="2428860" y="2071678"/>
            <a:ext cx="6715140" cy="1477328"/>
          </a:xfrm>
          <a:prstGeom prst="rect">
            <a:avLst/>
          </a:prstGeom>
          <a:noFill/>
        </p:spPr>
        <p:txBody>
          <a:bodyPr wrap="square" rtlCol="0">
            <a:spAutoFit/>
          </a:bodyPr>
          <a:lstStyle/>
          <a:p>
            <a:pPr>
              <a:spcBef>
                <a:spcPct val="50000"/>
              </a:spcBef>
              <a:buFontTx/>
              <a:buChar char="•"/>
            </a:pPr>
            <a:r>
              <a:rPr lang="fr-FR" dirty="0" smtClean="0">
                <a:latin typeface="Times New Roman" pitchFamily="18" charset="0"/>
                <a:cs typeface="Times New Roman" pitchFamily="18" charset="0"/>
              </a:rPr>
              <a:t> </a:t>
            </a:r>
            <a:r>
              <a:rPr lang="fr-FR" dirty="0" smtClean="0">
                <a:solidFill>
                  <a:srgbClr val="0070C0"/>
                </a:solidFill>
                <a:latin typeface="Times New Roman" pitchFamily="18" charset="0"/>
                <a:cs typeface="Times New Roman" pitchFamily="18" charset="0"/>
              </a:rPr>
              <a:t>Transformation linéaire (DCT, DFT, KLT, DWT, …et),</a:t>
            </a:r>
          </a:p>
          <a:p>
            <a:pPr>
              <a:spcBef>
                <a:spcPct val="50000"/>
              </a:spcBef>
              <a:buFontTx/>
              <a:buChar char="•"/>
            </a:pPr>
            <a:r>
              <a:rPr lang="fr-FR" dirty="0" smtClean="0">
                <a:latin typeface="Times New Roman" pitchFamily="18" charset="0"/>
                <a:cs typeface="Times New Roman" pitchFamily="18" charset="0"/>
              </a:rPr>
              <a:t> </a:t>
            </a:r>
            <a:r>
              <a:rPr lang="fr-FR" dirty="0" smtClean="0">
                <a:solidFill>
                  <a:srgbClr val="7030A0"/>
                </a:solidFill>
                <a:latin typeface="Times New Roman" pitchFamily="18" charset="0"/>
                <a:cs typeface="Times New Roman" pitchFamily="18" charset="0"/>
              </a:rPr>
              <a:t>Quantification: C’est la seule étape ou il y’a perte</a:t>
            </a:r>
          </a:p>
          <a:p>
            <a:pPr>
              <a:spcBef>
                <a:spcPct val="50000"/>
              </a:spcBef>
              <a:buFontTx/>
              <a:buChar char="•"/>
            </a:pPr>
            <a:r>
              <a:rPr lang="fr-FR" dirty="0" smtClean="0">
                <a:latin typeface="Times New Roman" pitchFamily="18" charset="0"/>
                <a:cs typeface="Times New Roman" pitchFamily="18" charset="0"/>
              </a:rPr>
              <a:t> </a:t>
            </a:r>
            <a:r>
              <a:rPr lang="fr-FR" dirty="0" smtClean="0">
                <a:solidFill>
                  <a:srgbClr val="00B050"/>
                </a:solidFill>
                <a:latin typeface="Times New Roman" pitchFamily="18" charset="0"/>
                <a:cs typeface="Times New Roman" pitchFamily="18" charset="0"/>
              </a:rPr>
              <a:t>Codage entropique</a:t>
            </a:r>
          </a:p>
          <a:p>
            <a:endParaRPr lang="fr-FR"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097238"/>
            <a:ext cx="9144000" cy="4832092"/>
          </a:xfrm>
          <a:prstGeom prst="rect">
            <a:avLst/>
          </a:prstGeom>
          <a:noFill/>
        </p:spPr>
        <p:txBody>
          <a:bodyPr wrap="square" rtlCol="0">
            <a:spAutoFit/>
          </a:bodyPr>
          <a:lstStyle/>
          <a:p>
            <a:pPr algn="just"/>
            <a:r>
              <a:rPr lang="fr-FR" sz="2200" dirty="0" smtClean="0">
                <a:solidFill>
                  <a:srgbClr val="00B0F0"/>
                </a:solidFill>
                <a:latin typeface="Times New Roman" pitchFamily="18" charset="0"/>
                <a:cs typeface="Times New Roman" pitchFamily="18" charset="0"/>
              </a:rPr>
              <a:t>Afin de réduire encore plus le coût de calcul d'une telle transformation, utilisé par exemple dans une chaîne de compression d'image, nous utilisons souvent des approximations DCT. </a:t>
            </a:r>
            <a:endParaRPr lang="fr-FR" sz="2200" dirty="0" smtClean="0">
              <a:solidFill>
                <a:srgbClr val="00B0F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En </a:t>
            </a:r>
            <a:r>
              <a:rPr lang="fr-FR" sz="2200" dirty="0" smtClean="0">
                <a:solidFill>
                  <a:srgbClr val="00B050"/>
                </a:solidFill>
                <a:latin typeface="Times New Roman" pitchFamily="18" charset="0"/>
                <a:cs typeface="Times New Roman" pitchFamily="18" charset="0"/>
              </a:rPr>
              <a:t>effet, les valeurs c</a:t>
            </a:r>
            <a:r>
              <a:rPr lang="fr-FR" sz="2200" baseline="-25000" dirty="0" smtClean="0">
                <a:solidFill>
                  <a:srgbClr val="00B050"/>
                </a:solidFill>
                <a:latin typeface="Times New Roman" pitchFamily="18" charset="0"/>
                <a:cs typeface="Times New Roman" pitchFamily="18" charset="0"/>
              </a:rPr>
              <a:t>0</a:t>
            </a:r>
            <a:r>
              <a:rPr lang="fr-FR" sz="2200" dirty="0" smtClean="0">
                <a:solidFill>
                  <a:srgbClr val="00B050"/>
                </a:solidFill>
                <a:latin typeface="Times New Roman" pitchFamily="18" charset="0"/>
                <a:cs typeface="Times New Roman" pitchFamily="18" charset="0"/>
              </a:rPr>
              <a:t>, c</a:t>
            </a:r>
            <a:r>
              <a:rPr lang="fr-FR" sz="2200" baseline="-25000" dirty="0" smtClean="0">
                <a:solidFill>
                  <a:srgbClr val="00B050"/>
                </a:solidFill>
                <a:latin typeface="Times New Roman" pitchFamily="18" charset="0"/>
                <a:cs typeface="Times New Roman" pitchFamily="18" charset="0"/>
              </a:rPr>
              <a:t>1</a:t>
            </a:r>
            <a:r>
              <a:rPr lang="fr-FR" sz="2200" dirty="0" smtClean="0">
                <a:solidFill>
                  <a:srgbClr val="00B050"/>
                </a:solidFill>
                <a:latin typeface="Times New Roman" pitchFamily="18" charset="0"/>
                <a:cs typeface="Times New Roman" pitchFamily="18" charset="0"/>
              </a:rPr>
              <a:t> ... c</a:t>
            </a:r>
            <a:r>
              <a:rPr lang="fr-FR" sz="2200" baseline="-25000" dirty="0" smtClean="0">
                <a:solidFill>
                  <a:srgbClr val="00B050"/>
                </a:solidFill>
                <a:latin typeface="Times New Roman" pitchFamily="18" charset="0"/>
                <a:cs typeface="Times New Roman" pitchFamily="18" charset="0"/>
              </a:rPr>
              <a:t>6</a:t>
            </a:r>
            <a:r>
              <a:rPr lang="fr-FR" sz="2200" dirty="0" smtClean="0">
                <a:solidFill>
                  <a:srgbClr val="00B050"/>
                </a:solidFill>
                <a:latin typeface="Times New Roman" pitchFamily="18" charset="0"/>
                <a:cs typeface="Times New Roman" pitchFamily="18" charset="0"/>
              </a:rPr>
              <a:t> de la matrice, au lieu d'être remplacées par des entiers, sont alors remplacées uniquement par des 0 et des 1. </a:t>
            </a:r>
            <a:endParaRPr lang="fr-FR" sz="2200" dirty="0" smtClean="0">
              <a:solidFill>
                <a:srgbClr val="00B05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Le </a:t>
            </a:r>
            <a:r>
              <a:rPr lang="fr-FR" sz="2200" dirty="0" smtClean="0">
                <a:solidFill>
                  <a:srgbClr val="7030A0"/>
                </a:solidFill>
                <a:latin typeface="Times New Roman" pitchFamily="18" charset="0"/>
                <a:cs typeface="Times New Roman" pitchFamily="18" charset="0"/>
              </a:rPr>
              <a:t>calcul de ces approximations DCT nécessite généralement un nombre d'opérations beaucoup plus petit que le DCT réel, au détriment d'une dégradation supplémentaire. </a:t>
            </a:r>
            <a:endParaRPr lang="fr-FR" sz="2200" dirty="0" smtClean="0">
              <a:solidFill>
                <a:srgbClr val="7030A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C00000"/>
                </a:solidFill>
                <a:latin typeface="Times New Roman" pitchFamily="18" charset="0"/>
                <a:cs typeface="Times New Roman" pitchFamily="18" charset="0"/>
              </a:rPr>
              <a:t>Les </a:t>
            </a:r>
            <a:r>
              <a:rPr lang="fr-FR" sz="2200" dirty="0" smtClean="0">
                <a:solidFill>
                  <a:srgbClr val="C00000"/>
                </a:solidFill>
                <a:latin typeface="Times New Roman" pitchFamily="18" charset="0"/>
                <a:cs typeface="Times New Roman" pitchFamily="18" charset="0"/>
              </a:rPr>
              <a:t>approximations DCT doivent préserver les principales propriétés mathématiques du DCT d'origine telles que la linéarité, l'orthogonalité et le compactage énergétique.</a:t>
            </a:r>
            <a:endParaRPr lang="fr-FR" sz="2200" dirty="0">
              <a:solidFill>
                <a:srgbClr val="C00000"/>
              </a:solidFill>
              <a:latin typeface="Times New Roman" pitchFamily="18" charset="0"/>
              <a:cs typeface="Times New Roman" pitchFamily="18" charset="0"/>
            </a:endParaRP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2984"/>
            <a:ext cx="9144000" cy="2308324"/>
          </a:xfrm>
          <a:prstGeom prst="rect">
            <a:avLst/>
          </a:prstGeom>
          <a:noFill/>
        </p:spPr>
        <p:txBody>
          <a:bodyPr wrap="square" rtlCol="0">
            <a:spAutoFit/>
          </a:bodyPr>
          <a:lstStyle/>
          <a:p>
            <a:pPr algn="just"/>
            <a:r>
              <a:rPr lang="fr-FR" sz="2400" b="1" u="sng" dirty="0" smtClean="0">
                <a:solidFill>
                  <a:srgbClr val="C00000"/>
                </a:solidFill>
                <a:latin typeface="Times New Roman" pitchFamily="18" charset="0"/>
                <a:cs typeface="Times New Roman" pitchFamily="18" charset="0"/>
              </a:rPr>
              <a:t>Transformation d'onde carrée DCT </a:t>
            </a:r>
            <a:r>
              <a:rPr lang="fr-FR" sz="2400" b="1" u="sng" dirty="0" smtClean="0">
                <a:solidFill>
                  <a:srgbClr val="C00000"/>
                </a:solidFill>
                <a:latin typeface="Times New Roman" pitchFamily="18" charset="0"/>
                <a:cs typeface="Times New Roman" pitchFamily="18" charset="0"/>
              </a:rPr>
              <a:t>signée</a:t>
            </a:r>
          </a:p>
          <a:p>
            <a:pPr algn="just"/>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solidFill>
                  <a:srgbClr val="00B0F0"/>
                </a:solidFill>
                <a:latin typeface="Times New Roman" pitchFamily="18" charset="0"/>
                <a:cs typeface="Times New Roman" pitchFamily="18" charset="0"/>
              </a:rPr>
              <a:t>Une transformée en onde carrée efficace appelée DCT-II signée (</a:t>
            </a:r>
            <a:r>
              <a:rPr lang="fr-FR" sz="2000" dirty="0" err="1" smtClean="0">
                <a:solidFill>
                  <a:srgbClr val="00B0F0"/>
                </a:solidFill>
                <a:latin typeface="Times New Roman" pitchFamily="18" charset="0"/>
                <a:cs typeface="Times New Roman" pitchFamily="18" charset="0"/>
              </a:rPr>
              <a:t>SignDCT</a:t>
            </a:r>
            <a:r>
              <a:rPr lang="fr-FR" sz="2000" dirty="0" smtClean="0">
                <a:solidFill>
                  <a:srgbClr val="00B0F0"/>
                </a:solidFill>
                <a:latin typeface="Times New Roman" pitchFamily="18" charset="0"/>
                <a:cs typeface="Times New Roman" pitchFamily="18" charset="0"/>
              </a:rPr>
              <a:t>-II) a été</a:t>
            </a:r>
            <a:br>
              <a:rPr lang="fr-FR" sz="2000" dirty="0" smtClean="0">
                <a:solidFill>
                  <a:srgbClr val="00B0F0"/>
                </a:solidFill>
                <a:latin typeface="Times New Roman" pitchFamily="18" charset="0"/>
                <a:cs typeface="Times New Roman" pitchFamily="18" charset="0"/>
              </a:rPr>
            </a:br>
            <a:r>
              <a:rPr lang="fr-FR" sz="2000" dirty="0" smtClean="0">
                <a:solidFill>
                  <a:srgbClr val="00B0F0"/>
                </a:solidFill>
                <a:latin typeface="Times New Roman" pitchFamily="18" charset="0"/>
                <a:cs typeface="Times New Roman" pitchFamily="18" charset="0"/>
              </a:rPr>
              <a:t>proposé. </a:t>
            </a:r>
          </a:p>
          <a:p>
            <a:pPr algn="just"/>
            <a:endParaRPr lang="fr-FR" sz="2000" dirty="0" smtClean="0">
              <a:latin typeface="Times New Roman" pitchFamily="18" charset="0"/>
              <a:cs typeface="Times New Roman" pitchFamily="18" charset="0"/>
            </a:endParaRPr>
          </a:p>
          <a:p>
            <a:pPr algn="just"/>
            <a:r>
              <a:rPr lang="fr-FR" sz="2000" dirty="0" smtClean="0">
                <a:solidFill>
                  <a:srgbClr val="00B050"/>
                </a:solidFill>
                <a:latin typeface="Times New Roman" pitchFamily="18" charset="0"/>
                <a:cs typeface="Times New Roman" pitchFamily="18" charset="0"/>
              </a:rPr>
              <a:t>Le </a:t>
            </a:r>
            <a:r>
              <a:rPr lang="fr-FR" sz="2000" dirty="0" err="1" smtClean="0">
                <a:solidFill>
                  <a:srgbClr val="00B050"/>
                </a:solidFill>
                <a:latin typeface="Times New Roman" pitchFamily="18" charset="0"/>
                <a:cs typeface="Times New Roman" pitchFamily="18" charset="0"/>
              </a:rPr>
              <a:t>SignDCT</a:t>
            </a:r>
            <a:r>
              <a:rPr lang="fr-FR" sz="2000" dirty="0" smtClean="0">
                <a:solidFill>
                  <a:srgbClr val="00B050"/>
                </a:solidFill>
                <a:latin typeface="Times New Roman" pitchFamily="18" charset="0"/>
                <a:cs typeface="Times New Roman" pitchFamily="18" charset="0"/>
              </a:rPr>
              <a:t>-II est obtenu en appliquant l'opérateur de fonction de </a:t>
            </a:r>
            <a:r>
              <a:rPr lang="fr-FR" sz="2000" dirty="0" err="1" smtClean="0">
                <a:solidFill>
                  <a:srgbClr val="00B050"/>
                </a:solidFill>
                <a:latin typeface="Times New Roman" pitchFamily="18" charset="0"/>
                <a:cs typeface="Times New Roman" pitchFamily="18" charset="0"/>
              </a:rPr>
              <a:t>signum</a:t>
            </a:r>
            <a:r>
              <a:rPr lang="fr-FR" sz="2000" dirty="0" smtClean="0">
                <a:solidFill>
                  <a:srgbClr val="00B050"/>
                </a:solidFill>
                <a:latin typeface="Times New Roman" pitchFamily="18" charset="0"/>
                <a:cs typeface="Times New Roman" pitchFamily="18" charset="0"/>
              </a:rPr>
              <a:t> aux éléments de la matrice </a:t>
            </a:r>
            <a:r>
              <a:rPr lang="fr-FR" sz="2000" dirty="0" smtClean="0">
                <a:solidFill>
                  <a:srgbClr val="00B050"/>
                </a:solidFill>
                <a:latin typeface="Times New Roman" pitchFamily="18" charset="0"/>
                <a:cs typeface="Times New Roman" pitchFamily="18" charset="0"/>
              </a:rPr>
              <a:t>DCT-II d’ordre N</a:t>
            </a:r>
            <a:r>
              <a:rPr lang="fr-FR" sz="2000" dirty="0" smtClean="0">
                <a:solidFill>
                  <a:srgbClr val="00B050"/>
                </a:solidFill>
                <a:latin typeface="Times New Roman" pitchFamily="18" charset="0"/>
                <a:cs typeface="Times New Roman" pitchFamily="18" charset="0"/>
              </a:rPr>
              <a:t>, c'est-à-dire la matrice </a:t>
            </a:r>
            <a:r>
              <a:rPr lang="fr-FR" sz="2000" dirty="0" err="1" smtClean="0">
                <a:solidFill>
                  <a:srgbClr val="00B050"/>
                </a:solidFill>
                <a:latin typeface="Times New Roman" pitchFamily="18" charset="0"/>
                <a:cs typeface="Times New Roman" pitchFamily="18" charset="0"/>
              </a:rPr>
              <a:t>SignDCT</a:t>
            </a:r>
            <a:r>
              <a:rPr lang="fr-FR" sz="2000" dirty="0" smtClean="0">
                <a:solidFill>
                  <a:srgbClr val="00B050"/>
                </a:solidFill>
                <a:latin typeface="Times New Roman" pitchFamily="18" charset="0"/>
                <a:cs typeface="Times New Roman" pitchFamily="18" charset="0"/>
              </a:rPr>
              <a:t>-II d'ordre N</a:t>
            </a:r>
            <a:endParaRPr lang="fr-FR" sz="2000" dirty="0">
              <a:solidFill>
                <a:srgbClr val="00B050"/>
              </a:solidFill>
              <a:latin typeface="Times New Roman" pitchFamily="18" charset="0"/>
              <a:cs typeface="Times New Roman" pitchFamily="18" charset="0"/>
            </a:endParaRPr>
          </a:p>
        </p:txBody>
      </p:sp>
      <p:graphicFrame>
        <p:nvGraphicFramePr>
          <p:cNvPr id="551937" name="Object 1"/>
          <p:cNvGraphicFramePr>
            <a:graphicFrameLocks noChangeAspect="1"/>
          </p:cNvGraphicFramePr>
          <p:nvPr/>
        </p:nvGraphicFramePr>
        <p:xfrm>
          <a:off x="3286116" y="3714752"/>
          <a:ext cx="3571901" cy="428629"/>
        </p:xfrm>
        <a:graphic>
          <a:graphicData uri="http://schemas.openxmlformats.org/presentationml/2006/ole">
            <p:oleObj spid="_x0000_s551937" name="Équation" r:id="rId3" imgW="1587240" imgH="241200" progId="Equation.3">
              <p:embed/>
            </p:oleObj>
          </a:graphicData>
        </a:graphic>
      </p:graphicFrame>
      <p:pic>
        <p:nvPicPr>
          <p:cNvPr id="551938" name="Picture 2"/>
          <p:cNvPicPr>
            <a:picLocks noChangeAspect="1" noChangeArrowheads="1"/>
          </p:cNvPicPr>
          <p:nvPr/>
        </p:nvPicPr>
        <p:blipFill>
          <a:blip r:embed="rId4"/>
          <a:srcRect/>
          <a:stretch>
            <a:fillRect/>
          </a:stretch>
        </p:blipFill>
        <p:spPr bwMode="auto">
          <a:xfrm>
            <a:off x="4143372" y="4228661"/>
            <a:ext cx="4059137" cy="2443909"/>
          </a:xfrm>
          <a:prstGeom prst="rect">
            <a:avLst/>
          </a:prstGeom>
          <a:noFill/>
          <a:ln w="9525">
            <a:noFill/>
            <a:miter lim="800000"/>
            <a:headEnd/>
            <a:tailEnd/>
          </a:ln>
          <a:effectLst/>
        </p:spPr>
      </p:pic>
      <p:graphicFrame>
        <p:nvGraphicFramePr>
          <p:cNvPr id="551939" name="Object 3"/>
          <p:cNvGraphicFramePr>
            <a:graphicFrameLocks noChangeAspect="1"/>
          </p:cNvGraphicFramePr>
          <p:nvPr/>
        </p:nvGraphicFramePr>
        <p:xfrm>
          <a:off x="2185987" y="5286388"/>
          <a:ext cx="2314575" cy="361950"/>
        </p:xfrm>
        <a:graphic>
          <a:graphicData uri="http://schemas.openxmlformats.org/presentationml/2006/ole">
            <p:oleObj spid="_x0000_s551939" name="Équation" r:id="rId5" imgW="1028520" imgH="203040" progId="Equation.3">
              <p:embed/>
            </p:oleObj>
          </a:graphicData>
        </a:graphic>
      </p:graphicFrame>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53986" name="Picture 2"/>
          <p:cNvPicPr>
            <a:picLocks noChangeAspect="1" noChangeArrowheads="1"/>
          </p:cNvPicPr>
          <p:nvPr/>
        </p:nvPicPr>
        <p:blipFill>
          <a:blip r:embed="rId2"/>
          <a:srcRect/>
          <a:stretch>
            <a:fillRect/>
          </a:stretch>
        </p:blipFill>
        <p:spPr bwMode="auto">
          <a:xfrm>
            <a:off x="1357290" y="1071546"/>
            <a:ext cx="6072230" cy="5289752"/>
          </a:xfrm>
          <a:prstGeom prst="rect">
            <a:avLst/>
          </a:prstGeom>
          <a:noFill/>
          <a:ln w="9525">
            <a:noFill/>
            <a:miter lim="800000"/>
            <a:headEnd/>
            <a:tailEnd/>
          </a:ln>
          <a:effectLst/>
        </p:spPr>
      </p:pic>
      <p:sp>
        <p:nvSpPr>
          <p:cNvPr id="4" name="ZoneTexte 3"/>
          <p:cNvSpPr txBox="1"/>
          <p:nvPr/>
        </p:nvSpPr>
        <p:spPr>
          <a:xfrm>
            <a:off x="0" y="6286520"/>
            <a:ext cx="9144000" cy="369332"/>
          </a:xfrm>
          <a:prstGeom prst="rect">
            <a:avLst/>
          </a:prstGeom>
          <a:noFill/>
        </p:spPr>
        <p:txBody>
          <a:bodyPr wrap="square" rtlCol="0">
            <a:spAutoFit/>
          </a:bodyPr>
          <a:lstStyle/>
          <a:p>
            <a:r>
              <a:rPr lang="en-US" b="1" dirty="0" err="1" smtClean="0">
                <a:solidFill>
                  <a:srgbClr val="7030A0"/>
                </a:solidFill>
                <a:latin typeface="Times New Roman" pitchFamily="18" charset="0"/>
                <a:cs typeface="Times New Roman" pitchFamily="18" charset="0"/>
              </a:rPr>
              <a:t>Exemple</a:t>
            </a:r>
            <a:r>
              <a:rPr lang="en-US" b="1" dirty="0" smtClean="0">
                <a:solidFill>
                  <a:srgbClr val="7030A0"/>
                </a:solidFill>
                <a:latin typeface="Times New Roman" pitchFamily="18" charset="0"/>
                <a:cs typeface="Times New Roman" pitchFamily="18" charset="0"/>
              </a:rPr>
              <a:t> d’un </a:t>
            </a:r>
            <a:r>
              <a:rPr lang="en-US" b="1" dirty="0" err="1" smtClean="0">
                <a:solidFill>
                  <a:srgbClr val="7030A0"/>
                </a:solidFill>
                <a:latin typeface="Times New Roman" pitchFamily="18" charset="0"/>
                <a:cs typeface="Times New Roman" pitchFamily="18" charset="0"/>
              </a:rPr>
              <a:t>diagramme</a:t>
            </a:r>
            <a:r>
              <a:rPr lang="en-US" b="1" dirty="0" smtClean="0">
                <a:solidFill>
                  <a:srgbClr val="7030A0"/>
                </a:solidFill>
                <a:latin typeface="Times New Roman" pitchFamily="18" charset="0"/>
                <a:cs typeface="Times New Roman" pitchFamily="18" charset="0"/>
              </a:rPr>
              <a:t> de flux </a:t>
            </a:r>
            <a:r>
              <a:rPr lang="en-US" b="1" dirty="0" err="1" smtClean="0">
                <a:solidFill>
                  <a:srgbClr val="7030A0"/>
                </a:solidFill>
                <a:latin typeface="Times New Roman" pitchFamily="18" charset="0"/>
                <a:cs typeface="Times New Roman" pitchFamily="18" charset="0"/>
              </a:rPr>
              <a:t>rapide</a:t>
            </a:r>
            <a:r>
              <a:rPr lang="en-US" b="1" dirty="0" smtClean="0">
                <a:solidFill>
                  <a:srgbClr val="7030A0"/>
                </a:solidFill>
                <a:latin typeface="Times New Roman" pitchFamily="18" charset="0"/>
                <a:cs typeface="Times New Roman" pitchFamily="18" charset="0"/>
              </a:rPr>
              <a:t> sans </a:t>
            </a:r>
            <a:r>
              <a:rPr lang="en-US" b="1" dirty="0" err="1" smtClean="0">
                <a:solidFill>
                  <a:srgbClr val="7030A0"/>
                </a:solidFill>
                <a:latin typeface="Times New Roman" pitchFamily="18" charset="0"/>
                <a:cs typeface="Times New Roman" pitchFamily="18" charset="0"/>
              </a:rPr>
              <a:t>multilication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d’une</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SignDCT</a:t>
            </a:r>
            <a:r>
              <a:rPr lang="en-US" b="1" dirty="0" smtClean="0">
                <a:solidFill>
                  <a:srgbClr val="7030A0"/>
                </a:solidFill>
                <a:latin typeface="Times New Roman" pitchFamily="18" charset="0"/>
                <a:cs typeface="Times New Roman" pitchFamily="18" charset="0"/>
              </a:rPr>
              <a:t>-II à 8 points</a:t>
            </a:r>
            <a:endParaRPr lang="fr-FR" b="1" dirty="0">
              <a:solidFill>
                <a:srgbClr val="7030A0"/>
              </a:solidFill>
              <a:latin typeface="Times New Roman" pitchFamily="18" charset="0"/>
              <a:cs typeface="Times New Roman" pitchFamily="18" charset="0"/>
            </a:endParaRP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642918"/>
            <a:ext cx="7143768" cy="369332"/>
          </a:xfrm>
          <a:prstGeom prst="rect">
            <a:avLst/>
          </a:prstGeom>
          <a:noFill/>
        </p:spPr>
        <p:txBody>
          <a:bodyPr wrap="square" rtlCol="0">
            <a:spAutoFit/>
          </a:bodyPr>
          <a:lstStyle/>
          <a:p>
            <a:r>
              <a:rPr lang="fr-FR" b="1" u="sng" dirty="0" smtClean="0">
                <a:solidFill>
                  <a:srgbClr val="3317A9"/>
                </a:solidFill>
                <a:latin typeface="Times New Roman" pitchFamily="18" charset="0"/>
                <a:cs typeface="Times New Roman" pitchFamily="18" charset="0"/>
              </a:rPr>
              <a:t>Transformation d'onde carrée DCT </a:t>
            </a:r>
            <a:r>
              <a:rPr lang="fr-FR" b="1" u="sng" dirty="0" smtClean="0">
                <a:solidFill>
                  <a:srgbClr val="3317A9"/>
                </a:solidFill>
                <a:latin typeface="Times New Roman" pitchFamily="18" charset="0"/>
                <a:cs typeface="Times New Roman" pitchFamily="18" charset="0"/>
              </a:rPr>
              <a:t>signée</a:t>
            </a:r>
            <a:endParaRPr lang="fr-FR" b="1" u="sng" dirty="0" smtClean="0">
              <a:solidFill>
                <a:srgbClr val="3317A9"/>
              </a:solidFill>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642918"/>
            <a:ext cx="7143768" cy="369332"/>
          </a:xfrm>
          <a:prstGeom prst="rect">
            <a:avLst/>
          </a:prstGeom>
          <a:noFill/>
        </p:spPr>
        <p:txBody>
          <a:bodyPr wrap="square" rtlCol="0">
            <a:spAutoFit/>
          </a:bodyPr>
          <a:lstStyle/>
          <a:p>
            <a:r>
              <a:rPr lang="fr-FR" b="1" u="sng" dirty="0" smtClean="0">
                <a:solidFill>
                  <a:srgbClr val="3317A9"/>
                </a:solidFill>
                <a:latin typeface="Times New Roman" pitchFamily="18" charset="0"/>
                <a:cs typeface="Times New Roman" pitchFamily="18" charset="0"/>
              </a:rPr>
              <a:t>Autre exemple  d’approximation DCT</a:t>
            </a:r>
            <a:endParaRPr lang="fr-FR" b="1" u="sng" dirty="0" smtClean="0">
              <a:solidFill>
                <a:srgbClr val="3317A9"/>
              </a:solidFill>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642918"/>
            <a:ext cx="7143768" cy="369332"/>
          </a:xfrm>
          <a:prstGeom prst="rect">
            <a:avLst/>
          </a:prstGeom>
          <a:noFill/>
        </p:spPr>
        <p:txBody>
          <a:bodyPr wrap="square" rtlCol="0">
            <a:spAutoFit/>
          </a:bodyPr>
          <a:lstStyle/>
          <a:p>
            <a:r>
              <a:rPr lang="fr-FR" b="1" u="sng" dirty="0" smtClean="0">
                <a:solidFill>
                  <a:srgbClr val="3317A9"/>
                </a:solidFill>
                <a:latin typeface="Times New Roman" pitchFamily="18" charset="0"/>
                <a:cs typeface="Times New Roman" pitchFamily="18" charset="0"/>
              </a:rPr>
              <a:t>Autre exemple  d’approximation DCT</a:t>
            </a:r>
            <a:endParaRPr lang="fr-FR" b="1" u="sng" dirty="0" smtClean="0">
              <a:solidFill>
                <a:srgbClr val="3317A9"/>
              </a:solidFill>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APPROXIMATION  DCT</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642918"/>
            <a:ext cx="7143768" cy="369332"/>
          </a:xfrm>
          <a:prstGeom prst="rect">
            <a:avLst/>
          </a:prstGeom>
          <a:noFill/>
        </p:spPr>
        <p:txBody>
          <a:bodyPr wrap="square" rtlCol="0">
            <a:spAutoFit/>
          </a:bodyPr>
          <a:lstStyle/>
          <a:p>
            <a:r>
              <a:rPr lang="fr-FR" b="1" u="sng" dirty="0" smtClean="0">
                <a:solidFill>
                  <a:srgbClr val="3317A9"/>
                </a:solidFill>
                <a:latin typeface="Times New Roman" pitchFamily="18" charset="0"/>
                <a:cs typeface="Times New Roman" pitchFamily="18" charset="0"/>
              </a:rPr>
              <a:t>Autre exemple  d’approximation DCT</a:t>
            </a:r>
            <a:endParaRPr lang="fr-FR" b="1" u="sng" dirty="0" smtClean="0">
              <a:solidFill>
                <a:srgbClr val="3317A9"/>
              </a:solidFill>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COMPLEXITE CALCULATOIRE 1D </a:t>
            </a:r>
            <a:endParaRPr lang="fr-FR" sz="3000" b="1" dirty="0">
              <a:solidFill>
                <a:srgbClr val="FF0000"/>
              </a:solidFill>
              <a:latin typeface="Times New Roman" pitchFamily="18" charset="0"/>
              <a:cs typeface="Times New Roman" pitchFamily="18" charset="0"/>
            </a:endParaRPr>
          </a:p>
        </p:txBody>
      </p:sp>
      <p:graphicFrame>
        <p:nvGraphicFramePr>
          <p:cNvPr id="7" name="Tableau 6"/>
          <p:cNvGraphicFramePr>
            <a:graphicFrameLocks noGrp="1"/>
          </p:cNvGraphicFramePr>
          <p:nvPr/>
        </p:nvGraphicFramePr>
        <p:xfrm>
          <a:off x="714348" y="1857364"/>
          <a:ext cx="7643866" cy="3143269"/>
        </p:xfrm>
        <a:graphic>
          <a:graphicData uri="http://schemas.openxmlformats.org/drawingml/2006/table">
            <a:tbl>
              <a:tblPr/>
              <a:tblGrid>
                <a:gridCol w="1874742"/>
                <a:gridCol w="1153499"/>
                <a:gridCol w="2193032"/>
                <a:gridCol w="2422593"/>
              </a:tblGrid>
              <a:tr h="440645">
                <a:tc>
                  <a:txBody>
                    <a:bodyPr/>
                    <a:lstStyle/>
                    <a:p>
                      <a:pPr algn="ctr">
                        <a:lnSpc>
                          <a:spcPct val="150000"/>
                        </a:lnSpc>
                        <a:spcAft>
                          <a:spcPts val="0"/>
                        </a:spcAft>
                      </a:pPr>
                      <a:r>
                        <a:rPr lang="en-GB" sz="1600" b="1" dirty="0" err="1" smtClean="0">
                          <a:solidFill>
                            <a:srgbClr val="C00000"/>
                          </a:solidFill>
                          <a:latin typeface="Times New Roman"/>
                          <a:ea typeface="Times New Roman"/>
                          <a:cs typeface="Times New Roman"/>
                        </a:rPr>
                        <a:t>Méthodes</a:t>
                      </a:r>
                      <a:endParaRPr lang="fr-FR" sz="16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b="1" dirty="0">
                          <a:solidFill>
                            <a:srgbClr val="C00000"/>
                          </a:solidFill>
                          <a:latin typeface="Times New Roman"/>
                          <a:ea typeface="Times New Roman"/>
                          <a:cs typeface="Times New Roman"/>
                        </a:rPr>
                        <a:t>Add</a:t>
                      </a:r>
                      <a:endParaRPr lang="fr-FR" sz="16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b="1" dirty="0">
                          <a:solidFill>
                            <a:srgbClr val="C00000"/>
                          </a:solidFill>
                          <a:latin typeface="Times New Roman"/>
                          <a:ea typeface="Times New Roman"/>
                          <a:cs typeface="Times New Roman"/>
                        </a:rPr>
                        <a:t>shift</a:t>
                      </a:r>
                      <a:endParaRPr lang="fr-FR" sz="16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b="1" dirty="0">
                          <a:solidFill>
                            <a:srgbClr val="C00000"/>
                          </a:solidFill>
                          <a:latin typeface="Times New Roman"/>
                          <a:ea typeface="Times New Roman"/>
                          <a:cs typeface="Times New Roman"/>
                        </a:rPr>
                        <a:t>Total</a:t>
                      </a:r>
                      <a:endParaRPr lang="fr-FR" sz="16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0" y="857232"/>
            <a:ext cx="9144000" cy="646331"/>
          </a:xfrm>
          <a:prstGeom prst="rect">
            <a:avLst/>
          </a:prstGeom>
          <a:noFill/>
        </p:spPr>
        <p:txBody>
          <a:bodyPr wrap="square" rtlCol="0">
            <a:spAutoFit/>
          </a:bodyPr>
          <a:lstStyle/>
          <a:p>
            <a:r>
              <a:rPr lang="fr-FR" b="1" dirty="0" smtClean="0">
                <a:solidFill>
                  <a:srgbClr val="3317A9"/>
                </a:solidFill>
                <a:latin typeface="Times New Roman" pitchFamily="18" charset="0"/>
                <a:cs typeface="Times New Roman" pitchFamily="18" charset="0"/>
              </a:rPr>
              <a:t>Calcul du nombre d’opérations nécessaires à quelques exemples d’approximations DCT dans le cas 1D</a:t>
            </a:r>
            <a:endParaRPr lang="fr-FR" b="1" dirty="0">
              <a:solidFill>
                <a:srgbClr val="3317A9"/>
              </a:solidFill>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COMPLEXITE CALCULATOIRE 2D </a:t>
            </a:r>
            <a:endParaRPr lang="fr-FR" sz="3000" b="1" dirty="0">
              <a:solidFill>
                <a:srgbClr val="FF0000"/>
              </a:solidFill>
              <a:latin typeface="Times New Roman" pitchFamily="18" charset="0"/>
              <a:cs typeface="Times New Roman" pitchFamily="18" charset="0"/>
            </a:endParaRPr>
          </a:p>
        </p:txBody>
      </p:sp>
      <p:graphicFrame>
        <p:nvGraphicFramePr>
          <p:cNvPr id="7" name="Tableau 6"/>
          <p:cNvGraphicFramePr>
            <a:graphicFrameLocks noGrp="1"/>
          </p:cNvGraphicFramePr>
          <p:nvPr/>
        </p:nvGraphicFramePr>
        <p:xfrm>
          <a:off x="714348" y="1857364"/>
          <a:ext cx="7643866" cy="3143269"/>
        </p:xfrm>
        <a:graphic>
          <a:graphicData uri="http://schemas.openxmlformats.org/drawingml/2006/table">
            <a:tbl>
              <a:tblPr/>
              <a:tblGrid>
                <a:gridCol w="1874742"/>
                <a:gridCol w="1153499"/>
                <a:gridCol w="2193032"/>
                <a:gridCol w="2422593"/>
              </a:tblGrid>
              <a:tr h="440645">
                <a:tc>
                  <a:txBody>
                    <a:bodyPr/>
                    <a:lstStyle/>
                    <a:p>
                      <a:pPr algn="ctr">
                        <a:lnSpc>
                          <a:spcPct val="150000"/>
                        </a:lnSpc>
                        <a:spcAft>
                          <a:spcPts val="0"/>
                        </a:spcAft>
                      </a:pPr>
                      <a:r>
                        <a:rPr lang="en-GB" sz="1800" b="1" dirty="0" err="1" smtClean="0">
                          <a:solidFill>
                            <a:srgbClr val="C00000"/>
                          </a:solidFill>
                          <a:latin typeface="Times New Roman"/>
                          <a:ea typeface="Times New Roman"/>
                          <a:cs typeface="Times New Roman"/>
                        </a:rPr>
                        <a:t>Méthodes</a:t>
                      </a:r>
                      <a:endParaRPr lang="fr-FR" sz="18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b="1" dirty="0">
                          <a:solidFill>
                            <a:srgbClr val="C00000"/>
                          </a:solidFill>
                          <a:latin typeface="Times New Roman"/>
                          <a:ea typeface="Times New Roman"/>
                          <a:cs typeface="Times New Roman"/>
                        </a:rPr>
                        <a:t>Add</a:t>
                      </a:r>
                      <a:endParaRPr lang="fr-FR" sz="18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b="1" dirty="0">
                          <a:solidFill>
                            <a:srgbClr val="C00000"/>
                          </a:solidFill>
                          <a:latin typeface="Times New Roman"/>
                          <a:ea typeface="Times New Roman"/>
                          <a:cs typeface="Times New Roman"/>
                        </a:rPr>
                        <a:t>shift</a:t>
                      </a:r>
                      <a:endParaRPr lang="fr-FR" sz="18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b="1" dirty="0">
                          <a:solidFill>
                            <a:srgbClr val="C00000"/>
                          </a:solidFill>
                          <a:latin typeface="Times New Roman"/>
                          <a:ea typeface="Times New Roman"/>
                          <a:cs typeface="Times New Roman"/>
                        </a:rPr>
                        <a:t>Total</a:t>
                      </a:r>
                      <a:endParaRPr lang="fr-FR" sz="1800" b="1" dirty="0">
                        <a:solidFill>
                          <a:srgbClr val="C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8">
                <a:tc>
                  <a:txBody>
                    <a:bodyPr/>
                    <a:lstStyle/>
                    <a:p>
                      <a:pPr algn="just">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0" y="857232"/>
            <a:ext cx="9144000" cy="646331"/>
          </a:xfrm>
          <a:prstGeom prst="rect">
            <a:avLst/>
          </a:prstGeom>
          <a:noFill/>
        </p:spPr>
        <p:txBody>
          <a:bodyPr wrap="square" rtlCol="0">
            <a:spAutoFit/>
          </a:bodyPr>
          <a:lstStyle/>
          <a:p>
            <a:r>
              <a:rPr lang="fr-FR" b="1" dirty="0" smtClean="0">
                <a:solidFill>
                  <a:srgbClr val="3317A9"/>
                </a:solidFill>
                <a:latin typeface="Times New Roman" pitchFamily="18" charset="0"/>
                <a:cs typeface="Times New Roman" pitchFamily="18" charset="0"/>
              </a:rPr>
              <a:t>Calcul du nombre d’opérations nécessaires à quelques exemples d’approximations DCT pour le cas 2D</a:t>
            </a:r>
            <a:endParaRPr lang="fr-FR" b="1" dirty="0">
              <a:solidFill>
                <a:srgbClr val="3317A9"/>
              </a:solidFill>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81000"/>
            <a:ext cx="8153400" cy="581025"/>
          </a:xfrm>
        </p:spPr>
        <p:txBody>
          <a:bodyPr>
            <a:normAutofit fontScale="90000"/>
          </a:bodyPr>
          <a:lstStyle/>
          <a:p>
            <a:r>
              <a:rPr lang="en-US" b="1" dirty="0" smtClean="0">
                <a:solidFill>
                  <a:srgbClr val="FF0000"/>
                </a:solidFill>
                <a:latin typeface="Times New Roman" pitchFamily="18" charset="0"/>
                <a:cs typeface="Times New Roman" pitchFamily="18" charset="0"/>
              </a:rPr>
              <a:t>Transformation </a:t>
            </a:r>
            <a:r>
              <a:rPr lang="en-US" b="1" dirty="0" err="1" smtClean="0">
                <a:solidFill>
                  <a:srgbClr val="FF0000"/>
                </a:solidFill>
                <a:latin typeface="Times New Roman" pitchFamily="18" charset="0"/>
                <a:cs typeface="Times New Roman" pitchFamily="18" charset="0"/>
              </a:rPr>
              <a:t>optimale</a:t>
            </a:r>
            <a:endParaRPr lang="en-US" b="1" dirty="0">
              <a:solidFill>
                <a:srgbClr val="FF0000"/>
              </a:solidFill>
              <a:latin typeface="Times New Roman" pitchFamily="18" charset="0"/>
              <a:cs typeface="Times New Roman" pitchFamily="18" charset="0"/>
            </a:endParaRPr>
          </a:p>
        </p:txBody>
      </p:sp>
      <p:sp>
        <p:nvSpPr>
          <p:cNvPr id="143363" name="Rectangle 3"/>
          <p:cNvSpPr>
            <a:spLocks noGrp="1" noChangeArrowheads="1"/>
          </p:cNvSpPr>
          <p:nvPr>
            <p:ph idx="1"/>
          </p:nvPr>
        </p:nvSpPr>
        <p:spPr>
          <a:xfrm>
            <a:off x="228600" y="1143000"/>
            <a:ext cx="8578850" cy="5334000"/>
          </a:xfrm>
        </p:spPr>
        <p:txBody>
          <a:bodyPr>
            <a:normAutofit fontScale="92500" lnSpcReduction="10000"/>
          </a:bodyPr>
          <a:lstStyle/>
          <a:p>
            <a:r>
              <a:rPr lang="fr-FR" sz="2000" b="1" dirty="0" smtClean="0">
                <a:solidFill>
                  <a:srgbClr val="7030A0"/>
                </a:solidFill>
                <a:latin typeface="Times New Roman" pitchFamily="18" charset="0"/>
                <a:cs typeface="Times New Roman" pitchFamily="18" charset="0"/>
              </a:rPr>
              <a:t>Rappel: Pourquoi utiliser la transformation en codage / compression?</a:t>
            </a:r>
            <a:endParaRPr lang="en-US" sz="2000" b="1" dirty="0" smtClean="0">
              <a:solidFill>
                <a:srgbClr val="7030A0"/>
              </a:solidFill>
              <a:latin typeface="Times New Roman" pitchFamily="18" charset="0"/>
              <a:cs typeface="Times New Roman" pitchFamily="18" charset="0"/>
            </a:endParaRPr>
          </a:p>
          <a:p>
            <a:pPr lvl="1"/>
            <a:r>
              <a:rPr lang="fr-FR" sz="2000" dirty="0" err="1" smtClean="0">
                <a:solidFill>
                  <a:srgbClr val="00B0F0"/>
                </a:solidFill>
              </a:rPr>
              <a:t>Décorréler</a:t>
            </a:r>
            <a:r>
              <a:rPr lang="fr-FR" sz="2000" dirty="0" smtClean="0">
                <a:solidFill>
                  <a:srgbClr val="00B0F0"/>
                </a:solidFill>
              </a:rPr>
              <a:t> les données corrélées (exploiter la redondance)</a:t>
            </a:r>
            <a:endParaRPr lang="en-US" sz="2000" dirty="0" smtClean="0">
              <a:solidFill>
                <a:srgbClr val="00B0F0"/>
              </a:solidFill>
            </a:endParaRPr>
          </a:p>
          <a:p>
            <a:pPr lvl="1"/>
            <a:r>
              <a:rPr lang="fr-FR" sz="2000" dirty="0" smtClean="0">
                <a:solidFill>
                  <a:srgbClr val="00B050"/>
                </a:solidFill>
              </a:rPr>
              <a:t>Compacter l'énergie dans un petit nombre de coefficients</a:t>
            </a:r>
            <a:endParaRPr lang="en-US" sz="2000" dirty="0">
              <a:solidFill>
                <a:srgbClr val="00B050"/>
              </a:solidFill>
            </a:endParaRPr>
          </a:p>
          <a:p>
            <a:pPr lvl="4"/>
            <a:endParaRPr lang="en-US" sz="900" dirty="0"/>
          </a:p>
          <a:p>
            <a:pPr lvl="1"/>
            <a:r>
              <a:rPr lang="fr-FR" sz="2000" dirty="0" smtClean="0">
                <a:solidFill>
                  <a:srgbClr val="993366"/>
                </a:solidFill>
              </a:rPr>
              <a:t>Intéressé par les transformées unitaires / orthogonales ou orthogonales approximatives</a:t>
            </a:r>
            <a:endParaRPr lang="en-US" sz="2000" dirty="0">
              <a:solidFill>
                <a:srgbClr val="993366"/>
              </a:solidFill>
            </a:endParaRPr>
          </a:p>
          <a:p>
            <a:pPr lvl="2"/>
            <a:r>
              <a:rPr lang="fr-FR" sz="1800" dirty="0" smtClean="0">
                <a:solidFill>
                  <a:srgbClr val="3317A9"/>
                </a:solidFill>
              </a:rPr>
              <a:t>Préservation de l'énergie, ainsi les effets de quantification peuvent être mieux compris et contrôlés</a:t>
            </a:r>
            <a:endParaRPr lang="en-US" sz="1800" dirty="0" smtClean="0">
              <a:solidFill>
                <a:srgbClr val="3317A9"/>
              </a:solidFill>
            </a:endParaRPr>
          </a:p>
          <a:p>
            <a:r>
              <a:rPr lang="fr-FR" sz="2000" dirty="0" smtClean="0">
                <a:solidFill>
                  <a:srgbClr val="7030A0"/>
                </a:solidFill>
              </a:rPr>
              <a:t>Les transformations unitaires que nous avons traitées jusqu'à présent sont indépendantes des données</a:t>
            </a:r>
            <a:endParaRPr lang="en-US" sz="2000" dirty="0" smtClean="0">
              <a:solidFill>
                <a:srgbClr val="7030A0"/>
              </a:solidFill>
            </a:endParaRPr>
          </a:p>
          <a:p>
            <a:pPr lvl="1"/>
            <a:r>
              <a:rPr lang="fr-FR" sz="2000" dirty="0" smtClean="0">
                <a:solidFill>
                  <a:srgbClr val="00B050"/>
                </a:solidFill>
              </a:rPr>
              <a:t>La base de transformation / les filtres ne dépendent pas des signaux que nous traitons</a:t>
            </a:r>
            <a:endParaRPr lang="en-US" sz="2000" dirty="0">
              <a:solidFill>
                <a:srgbClr val="00B050"/>
              </a:solidFill>
            </a:endParaRPr>
          </a:p>
          <a:p>
            <a:pPr lvl="3"/>
            <a:endParaRPr lang="en-US" sz="900" dirty="0"/>
          </a:p>
          <a:p>
            <a:r>
              <a:rPr lang="fr-FR" sz="2000" b="1" dirty="0" smtClean="0">
                <a:solidFill>
                  <a:srgbClr val="FF0000"/>
                </a:solidFill>
              </a:rPr>
              <a:t>Quelle transformée unitaire donne le meilleur compactage et </a:t>
            </a:r>
            <a:r>
              <a:rPr lang="fr-FR" sz="2000" b="1" dirty="0" err="1" smtClean="0">
                <a:solidFill>
                  <a:srgbClr val="FF0000"/>
                </a:solidFill>
              </a:rPr>
              <a:t>décorrélation</a:t>
            </a:r>
            <a:r>
              <a:rPr lang="fr-FR" sz="2000" b="1" dirty="0" smtClean="0">
                <a:solidFill>
                  <a:srgbClr val="FF0000"/>
                </a:solidFill>
              </a:rPr>
              <a:t> d'énergie?</a:t>
            </a:r>
            <a:endParaRPr lang="en-US" sz="2000" b="1" dirty="0">
              <a:solidFill>
                <a:srgbClr val="FF0000"/>
              </a:solidFill>
            </a:endParaRPr>
          </a:p>
          <a:p>
            <a:pPr lvl="1"/>
            <a:r>
              <a:rPr lang="fr-FR" dirty="0" smtClean="0">
                <a:solidFill>
                  <a:srgbClr val="7030A0"/>
                </a:solidFill>
              </a:rPr>
              <a:t>"Optimal" au sens statistique pour permettre au codec de bien fonctionner avec de nombreuses images</a:t>
            </a:r>
            <a:endParaRPr lang="en-US" dirty="0">
              <a:solidFill>
                <a:srgbClr val="7030A0"/>
              </a:solidFill>
            </a:endParaRPr>
          </a:p>
          <a:p>
            <a:pPr lvl="2"/>
            <a:r>
              <a:rPr lang="fr-FR" dirty="0" smtClean="0">
                <a:solidFill>
                  <a:srgbClr val="3317A9"/>
                </a:solidFill>
              </a:rPr>
              <a:t>Les statistiques de signaux joueraient un rôle important</a:t>
            </a:r>
            <a:endParaRPr lang="en-US" dirty="0">
              <a:solidFill>
                <a:srgbClr val="3317A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6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6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6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36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4336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43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24"/>
            <a:ext cx="8229600" cy="857256"/>
          </a:xfrm>
          <a:effectLst>
            <a:outerShdw dist="35921" dir="2700000" algn="ctr" rotWithShape="0">
              <a:srgbClr val="000000"/>
            </a:outerShdw>
          </a:effectLst>
        </p:spPr>
        <p:txBody>
          <a:bodyPr lIns="90488" tIns="44450" rIns="90488" bIns="44450" anchorCtr="0"/>
          <a:lstStyle/>
          <a:p>
            <a:pPr>
              <a:defRPr/>
            </a:pPr>
            <a:r>
              <a:rPr lang="en-AU" b="1" dirty="0" smtClean="0">
                <a:solidFill>
                  <a:srgbClr val="FF0000"/>
                </a:solidFill>
                <a:latin typeface="Times New Roman" pitchFamily="18" charset="0"/>
                <a:cs typeface="Times New Roman" pitchFamily="18" charset="0"/>
              </a:rPr>
              <a:t>Compression avec </a:t>
            </a:r>
            <a:r>
              <a:rPr lang="en-AU" b="1" dirty="0" err="1" smtClean="0">
                <a:solidFill>
                  <a:srgbClr val="FF0000"/>
                </a:solidFill>
                <a:latin typeface="Times New Roman" pitchFamily="18" charset="0"/>
                <a:cs typeface="Times New Roman" pitchFamily="18" charset="0"/>
              </a:rPr>
              <a:t>perte</a:t>
            </a:r>
            <a:endParaRPr lang="en-AU" b="1" dirty="0" smtClean="0">
              <a:solidFill>
                <a:srgbClr val="FF000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p:txBody>
          <a:bodyPr/>
          <a:lstStyle/>
          <a:p>
            <a:pPr>
              <a:defRPr/>
            </a:pPr>
            <a:fld id="{694E3B1D-85D5-42F1-8838-FDE6EE972BAF}" type="datetime1">
              <a:rPr lang="fr-FR"/>
              <a:pPr>
                <a:defRPr/>
              </a:pPr>
              <a:t>27/04/2020</a:t>
            </a:fld>
            <a:endParaRPr lang="fr-FR" dirty="0"/>
          </a:p>
        </p:txBody>
      </p:sp>
      <p:sp>
        <p:nvSpPr>
          <p:cNvPr id="6" name="Espace réservé du numéro de diapositive 5"/>
          <p:cNvSpPr>
            <a:spLocks noGrp="1"/>
          </p:cNvSpPr>
          <p:nvPr>
            <p:ph type="sldNum" sz="quarter" idx="12"/>
          </p:nvPr>
        </p:nvSpPr>
        <p:spPr/>
        <p:txBody>
          <a:bodyPr/>
          <a:lstStyle/>
          <a:p>
            <a:pPr>
              <a:defRPr/>
            </a:pPr>
            <a:fld id="{2CC5BD92-9459-47B1-B468-38EA5AD26351}" type="slidenum">
              <a:rPr lang="fr-FR"/>
              <a:pPr>
                <a:defRPr/>
              </a:pPr>
              <a:t>9</a:t>
            </a:fld>
            <a:endParaRPr lang="fr-FR"/>
          </a:p>
        </p:txBody>
      </p:sp>
      <p:sp>
        <p:nvSpPr>
          <p:cNvPr id="28" name="Text Box 3"/>
          <p:cNvSpPr txBox="1">
            <a:spLocks noChangeArrowheads="1"/>
          </p:cNvSpPr>
          <p:nvPr/>
        </p:nvSpPr>
        <p:spPr bwMode="auto">
          <a:xfrm>
            <a:off x="0" y="815300"/>
            <a:ext cx="9144000" cy="1184940"/>
          </a:xfrm>
          <a:prstGeom prst="rect">
            <a:avLst/>
          </a:prstGeom>
          <a:noFill/>
          <a:ln w="9525">
            <a:noFill/>
            <a:miter lim="800000"/>
            <a:headEnd/>
            <a:tailEnd/>
          </a:ln>
        </p:spPr>
        <p:txBody>
          <a:bodyPr>
            <a:spAutoFit/>
          </a:bodyPr>
          <a:lstStyle/>
          <a:p>
            <a:pPr>
              <a:spcBef>
                <a:spcPct val="50000"/>
              </a:spcBef>
            </a:pPr>
            <a:r>
              <a:rPr lang="fr-FR" sz="2200" dirty="0" smtClean="0">
                <a:solidFill>
                  <a:srgbClr val="002060"/>
                </a:solidFill>
                <a:latin typeface="Times New Roman" pitchFamily="18" charset="0"/>
                <a:cs typeface="Times New Roman" pitchFamily="18" charset="0"/>
              </a:rPr>
              <a:t>Les schéma de principe complet d’un codeur/décodeur utilisant les méthodes de compression basées sur des transformations est décrit ci-dessous:</a:t>
            </a:r>
            <a:endParaRPr lang="fr-FR" sz="2200" dirty="0">
              <a:solidFill>
                <a:srgbClr val="002060"/>
              </a:solidFill>
              <a:latin typeface="Times New Roman" pitchFamily="18" charset="0"/>
              <a:cs typeface="Times New Roman" pitchFamily="18" charset="0"/>
            </a:endParaRPr>
          </a:p>
          <a:p>
            <a:pPr>
              <a:spcBef>
                <a:spcPct val="50000"/>
              </a:spcBef>
            </a:pPr>
            <a:endParaRPr lang="fr-FR" dirty="0"/>
          </a:p>
        </p:txBody>
      </p:sp>
      <p:pic>
        <p:nvPicPr>
          <p:cNvPr id="29" name="Picture 3"/>
          <p:cNvPicPr>
            <a:picLocks noChangeAspect="1" noChangeArrowheads="1"/>
          </p:cNvPicPr>
          <p:nvPr/>
        </p:nvPicPr>
        <p:blipFill>
          <a:blip r:embed="rId18"/>
          <a:srcRect/>
          <a:stretch>
            <a:fillRect/>
          </a:stretch>
        </p:blipFill>
        <p:spPr bwMode="auto">
          <a:xfrm>
            <a:off x="8339808" y="4629396"/>
            <a:ext cx="647700" cy="904875"/>
          </a:xfrm>
          <a:prstGeom prst="rect">
            <a:avLst/>
          </a:prstGeom>
          <a:noFill/>
          <a:ln w="9525">
            <a:noFill/>
            <a:miter lim="800000"/>
            <a:headEnd/>
            <a:tailEnd/>
          </a:ln>
          <a:effectLst/>
        </p:spPr>
      </p:pic>
      <p:pic>
        <p:nvPicPr>
          <p:cNvPr id="30" name="Picture 31"/>
          <p:cNvPicPr>
            <a:picLocks noChangeAspect="1" noChangeArrowheads="1"/>
          </p:cNvPicPr>
          <p:nvPr/>
        </p:nvPicPr>
        <p:blipFill>
          <a:blip r:embed="rId19"/>
          <a:srcRect/>
          <a:stretch>
            <a:fillRect/>
          </a:stretch>
        </p:blipFill>
        <p:spPr bwMode="auto">
          <a:xfrm>
            <a:off x="8062944" y="3074606"/>
            <a:ext cx="1009650" cy="1009650"/>
          </a:xfrm>
          <a:prstGeom prst="rect">
            <a:avLst/>
          </a:prstGeom>
          <a:noFill/>
          <a:ln w="12700" cap="sq">
            <a:noFill/>
            <a:miter lim="800000"/>
            <a:headEnd type="none" w="sm" len="sm"/>
            <a:tailEnd type="none" w="sm" len="sm"/>
          </a:ln>
          <a:effectLst/>
        </p:spPr>
      </p:pic>
      <p:sp>
        <p:nvSpPr>
          <p:cNvPr id="31" name="Rectangle 30"/>
          <p:cNvSpPr/>
          <p:nvPr>
            <p:custDataLst>
              <p:tags r:id="rId1"/>
            </p:custDataLst>
          </p:nvPr>
        </p:nvSpPr>
        <p:spPr>
          <a:xfrm>
            <a:off x="122504" y="1870610"/>
            <a:ext cx="2160000" cy="1800000"/>
          </a:xfrm>
          <a:prstGeom prst="rect">
            <a:avLst/>
          </a:prstGeom>
          <a:blipFill>
            <a:blip r:embed="rId20"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2"/>
            </p:custDataLst>
          </p:nvPr>
        </p:nvSpPr>
        <p:spPr>
          <a:xfrm>
            <a:off x="186986" y="5000234"/>
            <a:ext cx="2160000" cy="1800000"/>
          </a:xfrm>
          <a:prstGeom prst="rect">
            <a:avLst/>
          </a:prstGeom>
          <a:blipFill>
            <a:blip r:embed="rId21"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èche droite 32"/>
          <p:cNvSpPr/>
          <p:nvPr>
            <p:custDataLst>
              <p:tags r:id="rId3"/>
            </p:custDataLst>
          </p:nvPr>
        </p:nvSpPr>
        <p:spPr>
          <a:xfrm>
            <a:off x="2306028" y="2513552"/>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14"/>
          <p:cNvGrpSpPr/>
          <p:nvPr/>
        </p:nvGrpSpPr>
        <p:grpSpPr>
          <a:xfrm>
            <a:off x="2700964" y="2282392"/>
            <a:ext cx="1741648" cy="913649"/>
            <a:chOff x="4058286" y="2200905"/>
            <a:chExt cx="1741648" cy="913649"/>
          </a:xfrm>
        </p:grpSpPr>
        <p:sp>
          <p:nvSpPr>
            <p:cNvPr id="35" name="Rectangle à coins arrondis 34"/>
            <p:cNvSpPr/>
            <p:nvPr>
              <p:custDataLst>
                <p:tags r:id="rId15"/>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058286" y="2200905"/>
              <a:ext cx="1728000" cy="612934"/>
            </a:xfrm>
            <a:prstGeom prst="roundRect">
              <a:avLst/>
            </a:prstGeom>
            <a:noFill/>
          </p:spPr>
          <p:txBody>
            <a:bodyPr wrap="square" rtlCol="0">
              <a:spAutoFit/>
            </a:bodyPr>
            <a:lstStyle/>
            <a:p>
              <a:endParaRPr lang="en-US" sz="1400" dirty="0" smtClean="0"/>
            </a:p>
            <a:p>
              <a:r>
                <a:rPr lang="en-US" sz="1600" b="1" dirty="0" smtClean="0">
                  <a:latin typeface="Times New Roman" pitchFamily="18" charset="0"/>
                  <a:cs typeface="Times New Roman" pitchFamily="18" charset="0"/>
                </a:rPr>
                <a:t>Transformation</a:t>
              </a:r>
              <a:endParaRPr lang="fr-FR" sz="1600" b="1" dirty="0">
                <a:latin typeface="Times New Roman" pitchFamily="18" charset="0"/>
                <a:cs typeface="Times New Roman" pitchFamily="18" charset="0"/>
              </a:endParaRPr>
            </a:p>
          </p:txBody>
        </p:sp>
      </p:grpSp>
      <p:grpSp>
        <p:nvGrpSpPr>
          <p:cNvPr id="37" name="Groupe 17"/>
          <p:cNvGrpSpPr/>
          <p:nvPr/>
        </p:nvGrpSpPr>
        <p:grpSpPr>
          <a:xfrm>
            <a:off x="4973332" y="2282392"/>
            <a:ext cx="1656000" cy="913649"/>
            <a:chOff x="4058287" y="2200905"/>
            <a:chExt cx="1741647" cy="913649"/>
          </a:xfrm>
        </p:grpSpPr>
        <p:sp>
          <p:nvSpPr>
            <p:cNvPr id="38" name="Rectangle à coins arrondis 37"/>
            <p:cNvSpPr/>
            <p:nvPr>
              <p:custDataLst>
                <p:tags r:id="rId14"/>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058287" y="2200905"/>
              <a:ext cx="1728055" cy="612934"/>
            </a:xfrm>
            <a:prstGeom prst="roundRect">
              <a:avLst/>
            </a:prstGeom>
            <a:noFill/>
          </p:spPr>
          <p:txBody>
            <a:bodyPr wrap="square" rtlCol="0">
              <a:spAutoFit/>
            </a:bodyPr>
            <a:lstStyle/>
            <a:p>
              <a:endParaRPr lang="en-US" sz="1400" dirty="0" smtClean="0"/>
            </a:p>
            <a:p>
              <a:pPr algn="ctr"/>
              <a:r>
                <a:rPr lang="en-US" sz="1600" b="1" dirty="0" smtClean="0">
                  <a:latin typeface="Times New Roman" pitchFamily="18" charset="0"/>
                  <a:cs typeface="Times New Roman" pitchFamily="18" charset="0"/>
                </a:rPr>
                <a:t>Quantification</a:t>
              </a:r>
              <a:endParaRPr lang="fr-FR" sz="1600" b="1" dirty="0">
                <a:latin typeface="Times New Roman" pitchFamily="18" charset="0"/>
                <a:cs typeface="Times New Roman" pitchFamily="18" charset="0"/>
              </a:endParaRPr>
            </a:p>
          </p:txBody>
        </p:sp>
      </p:grpSp>
      <p:sp>
        <p:nvSpPr>
          <p:cNvPr id="40" name="Flèche droite 39"/>
          <p:cNvSpPr/>
          <p:nvPr>
            <p:custDataLst>
              <p:tags r:id="rId4"/>
            </p:custDataLst>
          </p:nvPr>
        </p:nvSpPr>
        <p:spPr>
          <a:xfrm>
            <a:off x="4460628" y="2513552"/>
            <a:ext cx="504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21"/>
          <p:cNvGrpSpPr/>
          <p:nvPr/>
        </p:nvGrpSpPr>
        <p:grpSpPr>
          <a:xfrm>
            <a:off x="7204528" y="2299238"/>
            <a:ext cx="1368000" cy="913649"/>
            <a:chOff x="4058287" y="2200905"/>
            <a:chExt cx="1741647" cy="913649"/>
          </a:xfrm>
        </p:grpSpPr>
        <p:sp>
          <p:nvSpPr>
            <p:cNvPr id="42" name="Rectangle à coins arrondis 41"/>
            <p:cNvSpPr/>
            <p:nvPr>
              <p:custDataLst>
                <p:tags r:id="rId13"/>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4058287" y="2200905"/>
              <a:ext cx="1728055" cy="749141"/>
            </a:xfrm>
            <a:prstGeom prst="roundRect">
              <a:avLst/>
            </a:prstGeom>
            <a:noFill/>
          </p:spPr>
          <p:txBody>
            <a:bodyPr wrap="square" rtlCol="0">
              <a:spAutoFit/>
            </a:bodyPr>
            <a:lstStyle/>
            <a:p>
              <a:pPr algn="ctr"/>
              <a:endParaRPr lang="fr-FR" sz="600" b="1" dirty="0" smtClean="0"/>
            </a:p>
            <a:p>
              <a:pPr algn="ctr"/>
              <a:r>
                <a:rPr lang="fr-FR" sz="1600" b="1" dirty="0" smtClean="0">
                  <a:latin typeface="Times New Roman" pitchFamily="18" charset="0"/>
                  <a:cs typeface="Times New Roman" pitchFamily="18" charset="0"/>
                </a:rPr>
                <a:t>Codage</a:t>
              </a:r>
              <a:r>
                <a:rPr lang="en-US" sz="1600" b="1" dirty="0" smtClean="0">
                  <a:latin typeface="Times New Roman" pitchFamily="18" charset="0"/>
                  <a:cs typeface="Times New Roman" pitchFamily="18" charset="0"/>
                </a:rPr>
                <a:t> </a:t>
              </a:r>
              <a:r>
                <a:rPr lang="fr-FR" sz="1600" b="1" dirty="0" smtClean="0">
                  <a:latin typeface="Times New Roman" pitchFamily="18" charset="0"/>
                  <a:cs typeface="Times New Roman" pitchFamily="18" charset="0"/>
                </a:rPr>
                <a:t>entropique</a:t>
              </a:r>
              <a:endParaRPr lang="fr-FR" sz="1600" b="1" dirty="0">
                <a:latin typeface="Times New Roman" pitchFamily="18" charset="0"/>
                <a:cs typeface="Times New Roman" pitchFamily="18" charset="0"/>
              </a:endParaRPr>
            </a:p>
          </p:txBody>
        </p:sp>
      </p:grpSp>
      <p:sp>
        <p:nvSpPr>
          <p:cNvPr id="44" name="Flèche droite 43"/>
          <p:cNvSpPr/>
          <p:nvPr>
            <p:custDataLst>
              <p:tags r:id="rId5"/>
            </p:custDataLst>
          </p:nvPr>
        </p:nvSpPr>
        <p:spPr>
          <a:xfrm>
            <a:off x="6640892" y="2530398"/>
            <a:ext cx="54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7187910" y="3942312"/>
            <a:ext cx="1643076" cy="817245"/>
          </a:xfrm>
          <a:prstGeom prst="round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endParaRPr lang="fr-FR" sz="600" b="1" dirty="0" smtClean="0"/>
          </a:p>
          <a:p>
            <a:pPr algn="ctr"/>
            <a:r>
              <a:rPr lang="fr-FR" b="1" dirty="0" smtClean="0">
                <a:latin typeface="Times New Roman" pitchFamily="18" charset="0"/>
                <a:cs typeface="Times New Roman" pitchFamily="18" charset="0"/>
              </a:rPr>
              <a:t>Stockage</a:t>
            </a:r>
            <a:r>
              <a:rPr lang="en-US"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ou</a:t>
            </a:r>
            <a:r>
              <a:rPr lang="en-US"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transmission</a:t>
            </a:r>
            <a:endParaRPr lang="fr-FR" b="1" dirty="0">
              <a:latin typeface="Times New Roman" pitchFamily="18" charset="0"/>
              <a:cs typeface="Times New Roman" pitchFamily="18" charset="0"/>
            </a:endParaRPr>
          </a:p>
        </p:txBody>
      </p:sp>
      <p:sp>
        <p:nvSpPr>
          <p:cNvPr id="46" name="Flèche droite 45"/>
          <p:cNvSpPr/>
          <p:nvPr>
            <p:custDataLst>
              <p:tags r:id="rId6"/>
            </p:custDataLst>
          </p:nvPr>
        </p:nvSpPr>
        <p:spPr>
          <a:xfrm flipH="1">
            <a:off x="23301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36"/>
          <p:cNvGrpSpPr/>
          <p:nvPr/>
        </p:nvGrpSpPr>
        <p:grpSpPr>
          <a:xfrm flipH="1">
            <a:off x="2725062" y="5442510"/>
            <a:ext cx="1741648" cy="913649"/>
            <a:chOff x="4058286" y="2200905"/>
            <a:chExt cx="1741648" cy="913649"/>
          </a:xfrm>
        </p:grpSpPr>
        <p:sp>
          <p:nvSpPr>
            <p:cNvPr id="48" name="Rectangle à coins arrondis 47"/>
            <p:cNvSpPr/>
            <p:nvPr>
              <p:custDataLst>
                <p:tags r:id="rId12"/>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4058286" y="2200905"/>
              <a:ext cx="1728000" cy="783193"/>
            </a:xfrm>
            <a:prstGeom prst="roundRect">
              <a:avLst/>
            </a:prstGeom>
            <a:noFill/>
          </p:spPr>
          <p:txBody>
            <a:bodyPr wrap="square" rtlCol="0">
              <a:spAutoFit/>
            </a:bodyPr>
            <a:lstStyle/>
            <a:p>
              <a:pPr algn="ctr"/>
              <a:endParaRPr lang="en-US" sz="600" dirty="0" smtClean="0"/>
            </a:p>
            <a:p>
              <a:pPr algn="ctr"/>
              <a:r>
                <a:rPr lang="en-US" sz="1700" b="1" dirty="0" smtClean="0">
                  <a:latin typeface="Times New Roman" pitchFamily="18" charset="0"/>
                  <a:cs typeface="Times New Roman" pitchFamily="18" charset="0"/>
                </a:rPr>
                <a:t>Transformation inverse</a:t>
              </a:r>
              <a:endParaRPr lang="fr-FR" sz="1700" b="1" dirty="0">
                <a:latin typeface="Times New Roman" pitchFamily="18" charset="0"/>
                <a:cs typeface="Times New Roman" pitchFamily="18" charset="0"/>
              </a:endParaRPr>
            </a:p>
          </p:txBody>
        </p:sp>
      </p:grpSp>
      <p:grpSp>
        <p:nvGrpSpPr>
          <p:cNvPr id="50" name="Groupe 39"/>
          <p:cNvGrpSpPr/>
          <p:nvPr/>
        </p:nvGrpSpPr>
        <p:grpSpPr>
          <a:xfrm flipH="1">
            <a:off x="4871400" y="5442510"/>
            <a:ext cx="1908000" cy="913649"/>
            <a:chOff x="4058287" y="2200905"/>
            <a:chExt cx="1741647" cy="913649"/>
          </a:xfrm>
        </p:grpSpPr>
        <p:sp>
          <p:nvSpPr>
            <p:cNvPr id="51" name="Rectangle à coins arrondis 50"/>
            <p:cNvSpPr/>
            <p:nvPr>
              <p:custDataLst>
                <p:tags r:id="rId11"/>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4058287" y="2200905"/>
              <a:ext cx="1728055" cy="612934"/>
            </a:xfrm>
            <a:prstGeom prst="roundRect">
              <a:avLst/>
            </a:prstGeom>
            <a:noFill/>
          </p:spPr>
          <p:txBody>
            <a:bodyPr wrap="square" rtlCol="0">
              <a:spAutoFit/>
            </a:bodyPr>
            <a:lstStyle/>
            <a:p>
              <a:endParaRPr lang="en-US" sz="1400" dirty="0" smtClean="0"/>
            </a:p>
            <a:p>
              <a:pPr algn="ctr"/>
              <a:r>
                <a:rPr lang="fr-FR" sz="1600" b="1" dirty="0" err="1" smtClean="0">
                  <a:latin typeface="Times New Roman" pitchFamily="18" charset="0"/>
                  <a:cs typeface="Times New Roman" pitchFamily="18" charset="0"/>
                </a:rPr>
                <a:t>Déq</a:t>
              </a:r>
              <a:r>
                <a:rPr lang="en-US" sz="1600" b="1" dirty="0" err="1" smtClean="0">
                  <a:latin typeface="Times New Roman" pitchFamily="18" charset="0"/>
                  <a:cs typeface="Times New Roman" pitchFamily="18" charset="0"/>
                </a:rPr>
                <a:t>uantification</a:t>
              </a:r>
              <a:endParaRPr lang="fr-FR" sz="1600" b="1" dirty="0">
                <a:latin typeface="Times New Roman" pitchFamily="18" charset="0"/>
                <a:cs typeface="Times New Roman" pitchFamily="18" charset="0"/>
              </a:endParaRPr>
            </a:p>
          </p:txBody>
        </p:sp>
      </p:grpSp>
      <p:sp>
        <p:nvSpPr>
          <p:cNvPr id="53" name="Flèche droite 52"/>
          <p:cNvSpPr/>
          <p:nvPr>
            <p:custDataLst>
              <p:tags r:id="rId7"/>
            </p:custDataLst>
          </p:nvPr>
        </p:nvSpPr>
        <p:spPr>
          <a:xfrm flipH="1">
            <a:off x="44847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43"/>
          <p:cNvGrpSpPr/>
          <p:nvPr/>
        </p:nvGrpSpPr>
        <p:grpSpPr>
          <a:xfrm flipH="1">
            <a:off x="7163584" y="5459356"/>
            <a:ext cx="1404000" cy="913649"/>
            <a:chOff x="4058287" y="2200905"/>
            <a:chExt cx="1741647" cy="913649"/>
          </a:xfrm>
        </p:grpSpPr>
        <p:sp>
          <p:nvSpPr>
            <p:cNvPr id="55" name="Rectangle à coins arrondis 54"/>
            <p:cNvSpPr/>
            <p:nvPr>
              <p:custDataLst>
                <p:tags r:id="rId10"/>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4058287" y="2200905"/>
              <a:ext cx="1728055" cy="817245"/>
            </a:xfrm>
            <a:prstGeom prst="roundRect">
              <a:avLst/>
            </a:prstGeom>
            <a:noFill/>
          </p:spPr>
          <p:txBody>
            <a:bodyPr wrap="square" rtlCol="0">
              <a:spAutoFit/>
            </a:bodyPr>
            <a:lstStyle/>
            <a:p>
              <a:pPr algn="ctr"/>
              <a:endParaRPr lang="fr-FR" sz="600" b="1" dirty="0" smtClean="0"/>
            </a:p>
            <a:p>
              <a:pPr algn="ctr"/>
              <a:r>
                <a:rPr lang="fr-FR" b="1" dirty="0" smtClean="0">
                  <a:latin typeface="Times New Roman" pitchFamily="18" charset="0"/>
                  <a:cs typeface="Times New Roman" pitchFamily="18" charset="0"/>
                </a:rPr>
                <a:t>Décodage</a:t>
              </a:r>
              <a:r>
                <a:rPr lang="en-US"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entropique</a:t>
              </a:r>
              <a:endParaRPr lang="fr-FR" b="1" dirty="0">
                <a:latin typeface="Times New Roman" pitchFamily="18" charset="0"/>
                <a:cs typeface="Times New Roman" pitchFamily="18" charset="0"/>
              </a:endParaRPr>
            </a:p>
          </p:txBody>
        </p:sp>
      </p:grpSp>
      <p:sp>
        <p:nvSpPr>
          <p:cNvPr id="57" name="Flèche droite 56"/>
          <p:cNvSpPr/>
          <p:nvPr>
            <p:custDataLst>
              <p:tags r:id="rId8"/>
            </p:custDataLst>
          </p:nvPr>
        </p:nvSpPr>
        <p:spPr>
          <a:xfrm flipH="1">
            <a:off x="6784028" y="5690516"/>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Demi-tour 57"/>
          <p:cNvSpPr/>
          <p:nvPr>
            <p:custDataLst>
              <p:tags r:id="rId9"/>
            </p:custDataLst>
          </p:nvPr>
        </p:nvSpPr>
        <p:spPr>
          <a:xfrm rot="5400000">
            <a:off x="7136857" y="4190659"/>
            <a:ext cx="3357586" cy="432000"/>
          </a:xfrm>
          <a:prstGeom prst="uturnArrow">
            <a:avLst>
              <a:gd name="adj1" fmla="val 25000"/>
              <a:gd name="adj2" fmla="val 25000"/>
              <a:gd name="adj3" fmla="val 25000"/>
              <a:gd name="adj4" fmla="val 43750"/>
              <a:gd name="adj5" fmla="val 100000"/>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2500298" y="1656296"/>
            <a:ext cx="202756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just"/>
            <a:r>
              <a:rPr lang="fr-FR" sz="1400" dirty="0" smtClean="0"/>
              <a:t>Changement d’espace </a:t>
            </a:r>
            <a:r>
              <a:rPr lang="en-US" sz="1400" dirty="0" smtClean="0"/>
              <a:t>de </a:t>
            </a:r>
            <a:r>
              <a:rPr lang="fr-FR" sz="1400" dirty="0" smtClean="0"/>
              <a:t>représentation</a:t>
            </a:r>
            <a:r>
              <a:rPr lang="en-US" sz="1400" dirty="0" smtClean="0"/>
              <a:t> </a:t>
            </a:r>
            <a:endParaRPr lang="fr-FR" sz="1400" dirty="0"/>
          </a:p>
        </p:txBody>
      </p:sp>
      <p:sp>
        <p:nvSpPr>
          <p:cNvPr id="60" name="ZoneTexte 59"/>
          <p:cNvSpPr txBox="1"/>
          <p:nvPr/>
        </p:nvSpPr>
        <p:spPr>
          <a:xfrm>
            <a:off x="4786314" y="1656296"/>
            <a:ext cx="2027560" cy="340519"/>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endParaRPr lang="fr-FR" sz="1400" dirty="0"/>
          </a:p>
        </p:txBody>
      </p:sp>
      <p:sp>
        <p:nvSpPr>
          <p:cNvPr id="61" name="ZoneTexte 60"/>
          <p:cNvSpPr txBox="1"/>
          <p:nvPr/>
        </p:nvSpPr>
        <p:spPr>
          <a:xfrm>
            <a:off x="7242502" y="1656296"/>
            <a:ext cx="1285884"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Compression sans pertes</a:t>
            </a:r>
            <a:endParaRPr lang="fr-FR" sz="1400" dirty="0"/>
          </a:p>
        </p:txBody>
      </p:sp>
      <p:sp>
        <p:nvSpPr>
          <p:cNvPr id="62" name="ZoneTexte 61"/>
          <p:cNvSpPr txBox="1"/>
          <p:nvPr/>
        </p:nvSpPr>
        <p:spPr>
          <a:xfrm>
            <a:off x="4544704" y="3316216"/>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latin typeface="Times New Roman" pitchFamily="18" charset="0"/>
                <a:cs typeface="Times New Roman" pitchFamily="18" charset="0"/>
              </a:rPr>
              <a:t>Codeur</a:t>
            </a:r>
            <a:endParaRPr lang="fr-FR" sz="2800" b="1" dirty="0">
              <a:latin typeface="Times New Roman" pitchFamily="18" charset="0"/>
              <a:cs typeface="Times New Roman" pitchFamily="18" charset="0"/>
            </a:endParaRPr>
          </a:p>
        </p:txBody>
      </p:sp>
      <p:sp>
        <p:nvSpPr>
          <p:cNvPr id="63" name="ZoneTexte 62"/>
          <p:cNvSpPr txBox="1"/>
          <p:nvPr/>
        </p:nvSpPr>
        <p:spPr>
          <a:xfrm>
            <a:off x="4544704" y="4666160"/>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latin typeface="Times New Roman" pitchFamily="18" charset="0"/>
                <a:cs typeface="Times New Roman" pitchFamily="18" charset="0"/>
              </a:rPr>
              <a:t>Décodeur</a:t>
            </a:r>
            <a:endParaRPr lang="fr-FR"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
                                        </p:tgtEl>
                                        <p:attrNameLst>
                                          <p:attrName>ppt_x</p:attrName>
                                          <p:attrName>ppt_y</p:attrName>
                                        </p:attrNameLst>
                                      </p:cBhvr>
                                    </p:animMotion>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left)">
                                      <p:cBhvr>
                                        <p:cTn id="64" dur="500"/>
                                        <p:tgtEl>
                                          <p:spTgt spid="58"/>
                                        </p:tgtEl>
                                      </p:cBhvr>
                                    </p:animEffect>
                                  </p:childTnLst>
                                </p:cTn>
                              </p:par>
                            </p:childTnLst>
                          </p:cTn>
                        </p:par>
                        <p:par>
                          <p:cTn id="65" fill="hold">
                            <p:stCondLst>
                              <p:cond delay="3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right)">
                                      <p:cBhvr>
                                        <p:cTn id="73" dur="500"/>
                                        <p:tgtEl>
                                          <p:spTgt spid="54"/>
                                        </p:tgtEl>
                                      </p:cBhvr>
                                    </p:animEffec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right)">
                                      <p:cBhvr>
                                        <p:cTn id="77" dur="500"/>
                                        <p:tgtEl>
                                          <p:spTgt spid="57"/>
                                        </p:tgtEl>
                                      </p:cBhvr>
                                    </p:animEffect>
                                  </p:childTnLst>
                                </p:cTn>
                              </p:par>
                            </p:childTnLst>
                          </p:cTn>
                        </p:par>
                        <p:par>
                          <p:cTn id="78" fill="hold">
                            <p:stCondLst>
                              <p:cond delay="1000"/>
                            </p:stCondLst>
                            <p:childTnLst>
                              <p:par>
                                <p:cTn id="79" presetID="22" presetClass="entr" presetSubtype="2"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right)">
                                      <p:cBhvr>
                                        <p:cTn id="81" dur="500"/>
                                        <p:tgtEl>
                                          <p:spTgt spid="50"/>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500"/>
                                        <p:tgtEl>
                                          <p:spTgt spid="53"/>
                                        </p:tgtEl>
                                      </p:cBhvr>
                                    </p:animEffect>
                                  </p:childTnLst>
                                </p:cTn>
                              </p:par>
                            </p:childTnLst>
                          </p:cTn>
                        </p:par>
                        <p:par>
                          <p:cTn id="86" fill="hold">
                            <p:stCondLst>
                              <p:cond delay="2000"/>
                            </p:stCondLst>
                            <p:childTnLst>
                              <p:par>
                                <p:cTn id="87" presetID="22" presetClass="entr" presetSubtype="2"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right)">
                                      <p:cBhvr>
                                        <p:cTn id="89" dur="500"/>
                                        <p:tgtEl>
                                          <p:spTgt spid="47"/>
                                        </p:tgtEl>
                                      </p:cBhvr>
                                    </p:animEffect>
                                  </p:childTnLst>
                                </p:cTn>
                              </p:par>
                            </p:childTnLst>
                          </p:cTn>
                        </p:par>
                        <p:par>
                          <p:cTn id="90" fill="hold">
                            <p:stCondLst>
                              <p:cond delay="2500"/>
                            </p:stCondLst>
                            <p:childTnLst>
                              <p:par>
                                <p:cTn id="91" presetID="22" presetClass="entr" presetSubtype="2" fill="hold"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right)">
                                      <p:cBhvr>
                                        <p:cTn id="93" dur="500"/>
                                        <p:tgtEl>
                                          <p:spTgt spid="46"/>
                                        </p:tgtEl>
                                      </p:cBhvr>
                                    </p:animEffect>
                                  </p:childTnLst>
                                </p:cTn>
                              </p:par>
                            </p:childTnLst>
                          </p:cTn>
                        </p:par>
                        <p:par>
                          <p:cTn id="94" fill="hold">
                            <p:stCondLst>
                              <p:cond delay="3000"/>
                            </p:stCondLst>
                            <p:childTnLst>
                              <p:par>
                                <p:cTn id="95" presetID="5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Scale>
                                      <p:cBhvr>
                                        <p:cTn id="9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2"/>
                                        </p:tgtEl>
                                        <p:attrNameLst>
                                          <p:attrName>ppt_x</p:attrName>
                                          <p:attrName>ppt_y</p:attrName>
                                        </p:attrNameLst>
                                      </p:cBhvr>
                                    </p:animMotion>
                                    <p:animEffect transition="in" filter="fade">
                                      <p:cBhvr>
                                        <p:cTn id="99" dur="1000"/>
                                        <p:tgtEl>
                                          <p:spTgt spid="32"/>
                                        </p:tgtEl>
                                      </p:cBhvr>
                                    </p:animEffect>
                                  </p:childTnLst>
                                </p:cTn>
                              </p:par>
                            </p:childTnLst>
                          </p:cTn>
                        </p:par>
                        <p:par>
                          <p:cTn id="100" fill="hold">
                            <p:stCondLst>
                              <p:cond delay="4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53" grpId="0" animBg="1"/>
      <p:bldP spid="62" grpId="0" animBg="1"/>
      <p:bldP spid="6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381000"/>
            <a:ext cx="9144000" cy="581025"/>
          </a:xfrm>
        </p:spPr>
        <p:txBody>
          <a:bodyPr>
            <a:noAutofit/>
          </a:bodyPr>
          <a:lstStyle/>
          <a:p>
            <a:r>
              <a:rPr lang="fr-FR" sz="3600" b="1" dirty="0" smtClean="0">
                <a:solidFill>
                  <a:srgbClr val="FF0000"/>
                </a:solidFill>
                <a:latin typeface="Times New Roman" pitchFamily="18" charset="0"/>
                <a:cs typeface="Times New Roman" pitchFamily="18" charset="0"/>
              </a:rPr>
              <a:t>Corrélation après une transformation linéaire</a:t>
            </a:r>
            <a:endParaRPr lang="en-US" sz="3600" b="1" dirty="0">
              <a:solidFill>
                <a:srgbClr val="FF0000"/>
              </a:solidFill>
              <a:latin typeface="Times New Roman" pitchFamily="18" charset="0"/>
              <a:cs typeface="Times New Roman" pitchFamily="18" charset="0"/>
            </a:endParaRPr>
          </a:p>
        </p:txBody>
      </p:sp>
      <p:sp>
        <p:nvSpPr>
          <p:cNvPr id="144387" name="Rectangle 3"/>
          <p:cNvSpPr>
            <a:spLocks noGrp="1" noChangeArrowheads="1"/>
          </p:cNvSpPr>
          <p:nvPr>
            <p:ph idx="1"/>
          </p:nvPr>
        </p:nvSpPr>
        <p:spPr>
          <a:xfrm>
            <a:off x="228600" y="1143000"/>
            <a:ext cx="8578850" cy="5334000"/>
          </a:xfrm>
        </p:spPr>
        <p:txBody>
          <a:bodyPr>
            <a:normAutofit/>
          </a:bodyPr>
          <a:lstStyle/>
          <a:p>
            <a:r>
              <a:rPr lang="fr-FR" sz="2100" b="1" dirty="0" smtClean="0">
                <a:solidFill>
                  <a:srgbClr val="7030A0"/>
                </a:solidFill>
                <a:latin typeface="Times New Roman" pitchFamily="18" charset="0"/>
                <a:cs typeface="Times New Roman" pitchFamily="18" charset="0"/>
              </a:rPr>
              <a:t>Considérons un vecteur aléatoire [x] de taille Nx1 et à moyenne nulle</a:t>
            </a:r>
            <a:endParaRPr lang="en-US" sz="2100" b="1" i="1" u="sng" dirty="0">
              <a:solidFill>
                <a:srgbClr val="7030A0"/>
              </a:solidFill>
              <a:latin typeface="Times New Roman" pitchFamily="18" charset="0"/>
              <a:cs typeface="Times New Roman" pitchFamily="18" charset="0"/>
            </a:endParaRPr>
          </a:p>
          <a:p>
            <a:pPr lvl="1"/>
            <a:r>
              <a:rPr lang="en-US" sz="2000" dirty="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Sa </a:t>
            </a:r>
            <a:r>
              <a:rPr lang="en-US" sz="2000" dirty="0" err="1" smtClean="0">
                <a:solidFill>
                  <a:srgbClr val="0070C0"/>
                </a:solidFill>
                <a:latin typeface="Times New Roman" pitchFamily="18" charset="0"/>
                <a:cs typeface="Times New Roman" pitchFamily="18" charset="0"/>
              </a:rPr>
              <a:t>matrice</a:t>
            </a:r>
            <a:r>
              <a:rPr lang="en-US" sz="2000" dirty="0" smtClean="0">
                <a:solidFill>
                  <a:srgbClr val="0070C0"/>
                </a:solidFill>
                <a:latin typeface="Times New Roman" pitchFamily="18" charset="0"/>
                <a:cs typeface="Times New Roman" pitchFamily="18" charset="0"/>
              </a:rPr>
              <a:t> de Covariance </a:t>
            </a:r>
            <a:r>
              <a:rPr lang="en-US" sz="2000" dirty="0">
                <a:solidFill>
                  <a:srgbClr val="0070C0"/>
                </a:solidFill>
                <a:latin typeface="Times New Roman" pitchFamily="18" charset="0"/>
                <a:cs typeface="Times New Roman" pitchFamily="18" charset="0"/>
              </a:rPr>
              <a:t>(autocorrelation) </a:t>
            </a:r>
            <a:r>
              <a:rPr lang="en-US" sz="2000" dirty="0" err="1" smtClean="0">
                <a:solidFill>
                  <a:srgbClr val="0070C0"/>
                </a:solidFill>
                <a:latin typeface="Times New Roman" pitchFamily="18" charset="0"/>
                <a:cs typeface="Times New Roman" pitchFamily="18" charset="0"/>
              </a:rPr>
              <a:t>est</a:t>
            </a:r>
            <a:r>
              <a:rPr lang="en-US" sz="2000" dirty="0" smtClean="0">
                <a:solidFill>
                  <a:srgbClr val="0070C0"/>
                </a:solidFill>
                <a:latin typeface="Times New Roman" pitchFamily="18" charset="0"/>
                <a:cs typeface="Times New Roman" pitchFamily="18" charset="0"/>
              </a:rPr>
              <a:t> </a:t>
            </a:r>
            <a:r>
              <a:rPr lang="en-US" sz="2000" i="1" dirty="0" smtClean="0">
                <a:solidFill>
                  <a:srgbClr val="0070C0"/>
                </a:solidFill>
                <a:latin typeface="Times New Roman" pitchFamily="18" charset="0"/>
                <a:cs typeface="Times New Roman" pitchFamily="18" charset="0"/>
              </a:rPr>
              <a:t>R</a:t>
            </a:r>
            <a:r>
              <a:rPr lang="en-US" sz="2000" i="1" baseline="-25000" dirty="0" smtClean="0">
                <a:solidFill>
                  <a:srgbClr val="0070C0"/>
                </a:solidFill>
                <a:latin typeface="Times New Roman" pitchFamily="18" charset="0"/>
                <a:cs typeface="Times New Roman" pitchFamily="18" charset="0"/>
              </a:rPr>
              <a:t>x</a:t>
            </a:r>
            <a:r>
              <a:rPr lang="en-US" sz="2000" i="1" dirty="0" smtClean="0">
                <a:solidFill>
                  <a:srgbClr val="0070C0"/>
                </a:solidFill>
                <a:latin typeface="Times New Roman" pitchFamily="18" charset="0"/>
                <a:cs typeface="Times New Roman" pitchFamily="18" charset="0"/>
              </a:rPr>
              <a:t> </a:t>
            </a:r>
            <a:r>
              <a:rPr lang="en-US" sz="2000" i="1" dirty="0">
                <a:solidFill>
                  <a:srgbClr val="0070C0"/>
                </a:solidFill>
                <a:latin typeface="Times New Roman" pitchFamily="18" charset="0"/>
                <a:cs typeface="Times New Roman" pitchFamily="18" charset="0"/>
              </a:rPr>
              <a:t>= E[ </a:t>
            </a:r>
            <a:r>
              <a:rPr lang="en-US" sz="2000" i="1" u="sng" dirty="0">
                <a:solidFill>
                  <a:srgbClr val="0070C0"/>
                </a:solidFill>
                <a:latin typeface="Times New Roman" pitchFamily="18" charset="0"/>
                <a:cs typeface="Times New Roman" pitchFamily="18" charset="0"/>
              </a:rPr>
              <a:t>x</a:t>
            </a:r>
            <a:r>
              <a:rPr lang="en-US" sz="2000" i="1" dirty="0">
                <a:solidFill>
                  <a:srgbClr val="0070C0"/>
                </a:solidFill>
                <a:latin typeface="Times New Roman" pitchFamily="18" charset="0"/>
                <a:cs typeface="Times New Roman" pitchFamily="18" charset="0"/>
              </a:rPr>
              <a:t> </a:t>
            </a:r>
            <a:r>
              <a:rPr lang="en-US" sz="2000" i="1" u="sng" dirty="0" err="1">
                <a:solidFill>
                  <a:srgbClr val="0070C0"/>
                </a:solidFill>
                <a:latin typeface="Times New Roman" pitchFamily="18" charset="0"/>
                <a:cs typeface="Times New Roman" pitchFamily="18" charset="0"/>
              </a:rPr>
              <a:t>x</a:t>
            </a:r>
            <a:r>
              <a:rPr lang="en-US" sz="2000" i="1" baseline="30000" dirty="0" err="1">
                <a:solidFill>
                  <a:srgbClr val="0070C0"/>
                </a:solidFill>
                <a:latin typeface="Times New Roman" pitchFamily="18" charset="0"/>
                <a:cs typeface="Times New Roman" pitchFamily="18" charset="0"/>
              </a:rPr>
              <a:t>H</a:t>
            </a:r>
            <a:r>
              <a:rPr lang="en-US" sz="2000" i="1" dirty="0">
                <a:solidFill>
                  <a:srgbClr val="0070C0"/>
                </a:solidFill>
                <a:latin typeface="Times New Roman" pitchFamily="18" charset="0"/>
                <a:cs typeface="Times New Roman" pitchFamily="18" charset="0"/>
              </a:rPr>
              <a:t> ]</a:t>
            </a:r>
          </a:p>
          <a:p>
            <a:pPr lvl="2"/>
            <a:r>
              <a:rPr lang="en-US" sz="2000" dirty="0" smtClean="0">
                <a:solidFill>
                  <a:srgbClr val="0070C0"/>
                </a:solidFill>
                <a:latin typeface="Times New Roman" pitchFamily="18" charset="0"/>
                <a:cs typeface="Times New Roman" pitchFamily="18" charset="0"/>
              </a:rPr>
              <a:t>Donne </a:t>
            </a:r>
            <a:r>
              <a:rPr lang="en-US" sz="2000" dirty="0" err="1" smtClean="0">
                <a:solidFill>
                  <a:srgbClr val="0070C0"/>
                </a:solidFill>
                <a:latin typeface="Times New Roman" pitchFamily="18" charset="0"/>
                <a:cs typeface="Times New Roman" pitchFamily="18" charset="0"/>
              </a:rPr>
              <a:t>une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indée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sur</a:t>
            </a:r>
            <a:r>
              <a:rPr lang="en-US" sz="2000" dirty="0" smtClean="0">
                <a:solidFill>
                  <a:srgbClr val="0070C0"/>
                </a:solidFill>
                <a:latin typeface="Times New Roman" pitchFamily="18" charset="0"/>
                <a:cs typeface="Times New Roman" pitchFamily="18" charset="0"/>
              </a:rPr>
              <a:t> la </a:t>
            </a:r>
            <a:r>
              <a:rPr lang="en-US" sz="2000" dirty="0">
                <a:solidFill>
                  <a:srgbClr val="0070C0"/>
                </a:solidFill>
                <a:latin typeface="Times New Roman" pitchFamily="18" charset="0"/>
                <a:cs typeface="Times New Roman" pitchFamily="18" charset="0"/>
              </a:rPr>
              <a:t>correlation </a:t>
            </a:r>
            <a:r>
              <a:rPr lang="en-US" sz="2000" dirty="0" smtClean="0">
                <a:solidFill>
                  <a:srgbClr val="0070C0"/>
                </a:solidFill>
                <a:latin typeface="Times New Roman" pitchFamily="18" charset="0"/>
                <a:cs typeface="Times New Roman" pitchFamily="18" charset="0"/>
              </a:rPr>
              <a:t>entre </a:t>
            </a:r>
            <a:r>
              <a:rPr lang="en-US" sz="2000" dirty="0" err="1" smtClean="0">
                <a:solidFill>
                  <a:srgbClr val="0070C0"/>
                </a:solidFill>
                <a:latin typeface="Times New Roman" pitchFamily="18" charset="0"/>
                <a:cs typeface="Times New Roman" pitchFamily="18" charset="0"/>
              </a:rPr>
              <a:t>ses</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éléments</a:t>
            </a:r>
            <a:endParaRPr lang="en-US" sz="2000" dirty="0">
              <a:solidFill>
                <a:srgbClr val="0070C0"/>
              </a:solidFill>
              <a:latin typeface="Times New Roman" pitchFamily="18" charset="0"/>
              <a:cs typeface="Times New Roman" pitchFamily="18" charset="0"/>
            </a:endParaRPr>
          </a:p>
          <a:p>
            <a:pPr lvl="2"/>
            <a:r>
              <a:rPr lang="en-US" sz="2000" i="0" dirty="0">
                <a:solidFill>
                  <a:srgbClr val="0070C0"/>
                </a:solidFill>
                <a:latin typeface="Times New Roman" pitchFamily="18" charset="0"/>
                <a:cs typeface="Times New Roman" pitchFamily="18" charset="0"/>
              </a:rPr>
              <a:t>R</a:t>
            </a:r>
            <a:r>
              <a:rPr lang="en-US" sz="2000" i="0" baseline="-25000" dirty="0">
                <a:solidFill>
                  <a:srgbClr val="0070C0"/>
                </a:solidFill>
                <a:latin typeface="Times New Roman" pitchFamily="18" charset="0"/>
                <a:cs typeface="Times New Roman" pitchFamily="18" charset="0"/>
              </a:rPr>
              <a:t>x</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est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une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matrice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diagonale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si</a:t>
            </a:r>
            <a:r>
              <a:rPr lang="en-US" sz="2000" dirty="0" smtClean="0">
                <a:solidFill>
                  <a:srgbClr val="0070C0"/>
                </a:solidFill>
                <a:latin typeface="Times New Roman" pitchFamily="18" charset="0"/>
                <a:cs typeface="Times New Roman" pitchFamily="18" charset="0"/>
              </a:rPr>
              <a:t> les </a:t>
            </a:r>
            <a:r>
              <a:rPr lang="en-US" sz="2000" dirty="0" err="1" smtClean="0">
                <a:solidFill>
                  <a:srgbClr val="0070C0"/>
                </a:solidFill>
                <a:latin typeface="Times New Roman" pitchFamily="18" charset="0"/>
                <a:cs typeface="Times New Roman" pitchFamily="18" charset="0"/>
              </a:rPr>
              <a:t>éléments</a:t>
            </a:r>
            <a:r>
              <a:rPr lang="en-US" sz="2000" dirty="0" smtClean="0">
                <a:solidFill>
                  <a:srgbClr val="0070C0"/>
                </a:solidFill>
                <a:latin typeface="Times New Roman" pitchFamily="18" charset="0"/>
                <a:cs typeface="Times New Roman" pitchFamily="18" charset="0"/>
              </a:rPr>
              <a:t> de x </a:t>
            </a:r>
            <a:r>
              <a:rPr lang="en-US" sz="2000" dirty="0" err="1" smtClean="0">
                <a:solidFill>
                  <a:srgbClr val="0070C0"/>
                </a:solidFill>
                <a:latin typeface="Times New Roman" pitchFamily="18" charset="0"/>
                <a:cs typeface="Times New Roman" pitchFamily="18" charset="0"/>
              </a:rPr>
              <a:t>sont</a:t>
            </a:r>
            <a:r>
              <a:rPr lang="en-US" sz="2000" dirty="0" smtClean="0">
                <a:solidFill>
                  <a:srgbClr val="0070C0"/>
                </a:solidFill>
                <a:latin typeface="Times New Roman" pitchFamily="18" charset="0"/>
                <a:cs typeface="Times New Roman" pitchFamily="18" charset="0"/>
              </a:rPr>
              <a:t> non-</a:t>
            </a:r>
            <a:r>
              <a:rPr lang="en-US" sz="2000" dirty="0" err="1" smtClean="0">
                <a:solidFill>
                  <a:srgbClr val="0070C0"/>
                </a:solidFill>
                <a:latin typeface="Times New Roman" pitchFamily="18" charset="0"/>
                <a:cs typeface="Times New Roman" pitchFamily="18" charset="0"/>
              </a:rPr>
              <a:t>corrélés</a:t>
            </a:r>
            <a:endParaRPr lang="en-US" sz="2000" dirty="0">
              <a:solidFill>
                <a:srgbClr val="0070C0"/>
              </a:solidFill>
              <a:latin typeface="Times New Roman" pitchFamily="18" charset="0"/>
              <a:cs typeface="Times New Roman" pitchFamily="18" charset="0"/>
            </a:endParaRPr>
          </a:p>
          <a:p>
            <a:pPr lvl="4"/>
            <a:endParaRPr lang="en-US" dirty="0"/>
          </a:p>
          <a:p>
            <a:r>
              <a:rPr lang="en-US" sz="2200" dirty="0" smtClean="0">
                <a:solidFill>
                  <a:srgbClr val="00B050"/>
                </a:solidFill>
                <a:latin typeface="Times New Roman" pitchFamily="18" charset="0"/>
                <a:cs typeface="Times New Roman" pitchFamily="18" charset="0"/>
              </a:rPr>
              <a:t>En </a:t>
            </a:r>
            <a:r>
              <a:rPr lang="en-US" sz="2200" dirty="0" err="1" smtClean="0">
                <a:solidFill>
                  <a:srgbClr val="00B050"/>
                </a:solidFill>
                <a:latin typeface="Times New Roman" pitchFamily="18" charset="0"/>
                <a:cs typeface="Times New Roman" pitchFamily="18" charset="0"/>
              </a:rPr>
              <a:t>appliquant</a:t>
            </a:r>
            <a:r>
              <a:rPr lang="en-US" sz="2200" dirty="0" smtClean="0">
                <a:solidFill>
                  <a:srgbClr val="00B050"/>
                </a:solidFill>
                <a:latin typeface="Times New Roman" pitchFamily="18" charset="0"/>
                <a:cs typeface="Times New Roman" pitchFamily="18" charset="0"/>
              </a:rPr>
              <a:t> </a:t>
            </a:r>
            <a:r>
              <a:rPr lang="en-US" sz="2200" dirty="0" err="1" smtClean="0">
                <a:solidFill>
                  <a:srgbClr val="00B050"/>
                </a:solidFill>
                <a:latin typeface="Times New Roman" pitchFamily="18" charset="0"/>
                <a:cs typeface="Times New Roman" pitchFamily="18" charset="0"/>
              </a:rPr>
              <a:t>une</a:t>
            </a:r>
            <a:r>
              <a:rPr lang="en-US" sz="2200" dirty="0" smtClean="0">
                <a:solidFill>
                  <a:srgbClr val="00B050"/>
                </a:solidFill>
                <a:latin typeface="Times New Roman" pitchFamily="18" charset="0"/>
                <a:cs typeface="Times New Roman" pitchFamily="18" charset="0"/>
              </a:rPr>
              <a:t> transformation </a:t>
            </a:r>
            <a:r>
              <a:rPr lang="en-US" sz="2200" dirty="0" err="1" smtClean="0">
                <a:solidFill>
                  <a:srgbClr val="00B050"/>
                </a:solidFill>
                <a:latin typeface="Times New Roman" pitchFamily="18" charset="0"/>
                <a:cs typeface="Times New Roman" pitchFamily="18" charset="0"/>
              </a:rPr>
              <a:t>linéaire</a:t>
            </a:r>
            <a:r>
              <a:rPr lang="en-US" sz="2200" dirty="0" smtClean="0">
                <a:solidFill>
                  <a:srgbClr val="00B050"/>
                </a:solidFill>
                <a:latin typeface="Times New Roman" pitchFamily="18" charset="0"/>
                <a:cs typeface="Times New Roman" pitchFamily="18" charset="0"/>
              </a:rPr>
              <a:t> à </a:t>
            </a:r>
            <a:r>
              <a:rPr lang="en-US" sz="2200" i="1" u="sng" dirty="0">
                <a:solidFill>
                  <a:srgbClr val="00B050"/>
                </a:solidFill>
                <a:latin typeface="Times New Roman" pitchFamily="18" charset="0"/>
                <a:cs typeface="Times New Roman" pitchFamily="18" charset="0"/>
              </a:rPr>
              <a:t>x</a:t>
            </a:r>
            <a:r>
              <a:rPr lang="en-US" sz="2200" dirty="0">
                <a:solidFill>
                  <a:srgbClr val="00B050"/>
                </a:solidFill>
                <a:latin typeface="Times New Roman" pitchFamily="18" charset="0"/>
                <a:cs typeface="Times New Roman" pitchFamily="18" charset="0"/>
              </a:rPr>
              <a:t>:   </a:t>
            </a:r>
            <a:r>
              <a:rPr lang="en-US" sz="2200" i="1" u="sng" dirty="0">
                <a:solidFill>
                  <a:srgbClr val="00B050"/>
                </a:solidFill>
                <a:latin typeface="Times New Roman" pitchFamily="18" charset="0"/>
                <a:cs typeface="Times New Roman" pitchFamily="18" charset="0"/>
              </a:rPr>
              <a:t>y</a:t>
            </a:r>
            <a:r>
              <a:rPr lang="en-US" sz="2200" dirty="0">
                <a:solidFill>
                  <a:srgbClr val="00B050"/>
                </a:solidFill>
                <a:latin typeface="Times New Roman" pitchFamily="18" charset="0"/>
                <a:cs typeface="Times New Roman" pitchFamily="18" charset="0"/>
              </a:rPr>
              <a:t> = A </a:t>
            </a:r>
            <a:r>
              <a:rPr lang="en-US" sz="2200" i="1" u="sng" dirty="0">
                <a:solidFill>
                  <a:srgbClr val="00B050"/>
                </a:solidFill>
                <a:latin typeface="Times New Roman" pitchFamily="18" charset="0"/>
                <a:cs typeface="Times New Roman" pitchFamily="18" charset="0"/>
              </a:rPr>
              <a:t>x</a:t>
            </a:r>
            <a:endParaRPr lang="en-US" sz="2200" dirty="0">
              <a:solidFill>
                <a:srgbClr val="00B050"/>
              </a:solidFill>
              <a:latin typeface="Times New Roman" pitchFamily="18" charset="0"/>
              <a:cs typeface="Times New Roman" pitchFamily="18" charset="0"/>
            </a:endParaRPr>
          </a:p>
          <a:p>
            <a:r>
              <a:rPr lang="en-US" sz="2200" dirty="0" err="1" smtClean="0">
                <a:solidFill>
                  <a:srgbClr val="3317A9"/>
                </a:solidFill>
                <a:latin typeface="Times New Roman" pitchFamily="18" charset="0"/>
                <a:cs typeface="Times New Roman" pitchFamily="18" charset="0"/>
              </a:rPr>
              <a:t>Alors</a:t>
            </a:r>
            <a:r>
              <a:rPr lang="en-US" sz="2200" dirty="0" smtClean="0">
                <a:solidFill>
                  <a:srgbClr val="3317A9"/>
                </a:solidFill>
                <a:latin typeface="Times New Roman" pitchFamily="18" charset="0"/>
                <a:cs typeface="Times New Roman" pitchFamily="18" charset="0"/>
              </a:rPr>
              <a:t> </a:t>
            </a:r>
            <a:r>
              <a:rPr lang="en-US" sz="2200" dirty="0" err="1" smtClean="0">
                <a:solidFill>
                  <a:srgbClr val="3317A9"/>
                </a:solidFill>
                <a:latin typeface="Times New Roman" pitchFamily="18" charset="0"/>
                <a:cs typeface="Times New Roman" pitchFamily="18" charset="0"/>
              </a:rPr>
              <a:t>qu’elle</a:t>
            </a:r>
            <a:r>
              <a:rPr lang="en-US" sz="2200" dirty="0" smtClean="0">
                <a:solidFill>
                  <a:srgbClr val="3317A9"/>
                </a:solidFill>
                <a:latin typeface="Times New Roman" pitchFamily="18" charset="0"/>
                <a:cs typeface="Times New Roman" pitchFamily="18" charset="0"/>
              </a:rPr>
              <a:t> sera la </a:t>
            </a:r>
            <a:r>
              <a:rPr lang="en-US" sz="2200" dirty="0" err="1" smtClean="0">
                <a:solidFill>
                  <a:srgbClr val="3317A9"/>
                </a:solidFill>
                <a:latin typeface="Times New Roman" pitchFamily="18" charset="0"/>
                <a:cs typeface="Times New Roman" pitchFamily="18" charset="0"/>
              </a:rPr>
              <a:t>matrice</a:t>
            </a:r>
            <a:r>
              <a:rPr lang="en-US" sz="2200" dirty="0" smtClean="0">
                <a:solidFill>
                  <a:srgbClr val="3317A9"/>
                </a:solidFill>
                <a:latin typeface="Times New Roman" pitchFamily="18" charset="0"/>
                <a:cs typeface="Times New Roman" pitchFamily="18" charset="0"/>
              </a:rPr>
              <a:t> de correlation de </a:t>
            </a:r>
            <a:r>
              <a:rPr lang="en-US" sz="2200" i="1" u="sng" dirty="0">
                <a:solidFill>
                  <a:srgbClr val="3317A9"/>
                </a:solidFill>
                <a:latin typeface="Times New Roman" pitchFamily="18" charset="0"/>
                <a:cs typeface="Times New Roman" pitchFamily="18" charset="0"/>
              </a:rPr>
              <a:t>y</a:t>
            </a:r>
            <a:r>
              <a:rPr lang="en-US" sz="2200" dirty="0">
                <a:solidFill>
                  <a:srgbClr val="3317A9"/>
                </a:solidFill>
                <a:latin typeface="Times New Roman" pitchFamily="18" charset="0"/>
                <a:cs typeface="Times New Roman" pitchFamily="18" charset="0"/>
              </a:rPr>
              <a:t> ?</a:t>
            </a:r>
          </a:p>
          <a:p>
            <a:pPr lvl="1">
              <a:lnSpc>
                <a:spcPct val="120000"/>
              </a:lnSpc>
              <a:buFontTx/>
              <a:buNone/>
            </a:pPr>
            <a:r>
              <a:rPr lang="en-US" i="1" dirty="0" err="1">
                <a:solidFill>
                  <a:srgbClr val="C00000"/>
                </a:solidFill>
              </a:rPr>
              <a:t>R</a:t>
            </a:r>
            <a:r>
              <a:rPr lang="en-US" i="1" baseline="-25000" dirty="0" err="1">
                <a:solidFill>
                  <a:srgbClr val="C00000"/>
                </a:solidFill>
              </a:rPr>
              <a:t>y</a:t>
            </a:r>
            <a:r>
              <a:rPr lang="en-US" i="1" dirty="0">
                <a:solidFill>
                  <a:srgbClr val="C00000"/>
                </a:solidFill>
              </a:rPr>
              <a:t> = E[ </a:t>
            </a:r>
            <a:r>
              <a:rPr lang="en-US" i="1" u="sng" dirty="0">
                <a:solidFill>
                  <a:srgbClr val="C00000"/>
                </a:solidFill>
              </a:rPr>
              <a:t>y</a:t>
            </a:r>
            <a:r>
              <a:rPr lang="en-US" i="1" dirty="0">
                <a:solidFill>
                  <a:srgbClr val="C00000"/>
                </a:solidFill>
              </a:rPr>
              <a:t> </a:t>
            </a:r>
            <a:r>
              <a:rPr lang="en-US" i="1" u="sng" dirty="0" err="1">
                <a:solidFill>
                  <a:srgbClr val="C00000"/>
                </a:solidFill>
              </a:rPr>
              <a:t>y</a:t>
            </a:r>
            <a:r>
              <a:rPr lang="en-US" i="1" baseline="30000" dirty="0" err="1">
                <a:solidFill>
                  <a:srgbClr val="C00000"/>
                </a:solidFill>
              </a:rPr>
              <a:t>H</a:t>
            </a:r>
            <a:r>
              <a:rPr lang="en-US" i="1" dirty="0">
                <a:solidFill>
                  <a:srgbClr val="C00000"/>
                </a:solidFill>
              </a:rPr>
              <a:t> ] = E[ (A</a:t>
            </a:r>
            <a:r>
              <a:rPr lang="en-US" i="1" u="sng" dirty="0">
                <a:solidFill>
                  <a:srgbClr val="C00000"/>
                </a:solidFill>
              </a:rPr>
              <a:t>x</a:t>
            </a:r>
            <a:r>
              <a:rPr lang="en-US" i="1" dirty="0">
                <a:solidFill>
                  <a:srgbClr val="C00000"/>
                </a:solidFill>
              </a:rPr>
              <a:t>) (A</a:t>
            </a:r>
            <a:r>
              <a:rPr lang="en-US" i="1" u="sng" dirty="0">
                <a:solidFill>
                  <a:srgbClr val="C00000"/>
                </a:solidFill>
              </a:rPr>
              <a:t>x</a:t>
            </a:r>
            <a:r>
              <a:rPr lang="en-US" i="1" dirty="0">
                <a:solidFill>
                  <a:srgbClr val="C00000"/>
                </a:solidFill>
              </a:rPr>
              <a:t>)</a:t>
            </a:r>
            <a:r>
              <a:rPr lang="en-US" i="1" baseline="30000" dirty="0">
                <a:solidFill>
                  <a:srgbClr val="C00000"/>
                </a:solidFill>
              </a:rPr>
              <a:t>H</a:t>
            </a:r>
            <a:r>
              <a:rPr lang="en-US" i="1" dirty="0">
                <a:solidFill>
                  <a:srgbClr val="C00000"/>
                </a:solidFill>
              </a:rPr>
              <a:t> ] = E[ A </a:t>
            </a:r>
            <a:r>
              <a:rPr lang="en-US" i="1" u="sng" dirty="0">
                <a:solidFill>
                  <a:srgbClr val="C00000"/>
                </a:solidFill>
              </a:rPr>
              <a:t>x</a:t>
            </a:r>
            <a:r>
              <a:rPr lang="en-US" i="1" dirty="0">
                <a:solidFill>
                  <a:srgbClr val="C00000"/>
                </a:solidFill>
              </a:rPr>
              <a:t> </a:t>
            </a:r>
            <a:r>
              <a:rPr lang="en-US" i="1" u="sng" dirty="0" err="1">
                <a:solidFill>
                  <a:srgbClr val="C00000"/>
                </a:solidFill>
              </a:rPr>
              <a:t>x</a:t>
            </a:r>
            <a:r>
              <a:rPr lang="en-US" i="1" baseline="30000" dirty="0" err="1">
                <a:solidFill>
                  <a:srgbClr val="C00000"/>
                </a:solidFill>
              </a:rPr>
              <a:t>H</a:t>
            </a:r>
            <a:r>
              <a:rPr lang="en-US" i="1" dirty="0">
                <a:solidFill>
                  <a:srgbClr val="C00000"/>
                </a:solidFill>
              </a:rPr>
              <a:t> A</a:t>
            </a:r>
            <a:r>
              <a:rPr lang="en-US" i="1" baseline="30000" dirty="0">
                <a:solidFill>
                  <a:srgbClr val="C00000"/>
                </a:solidFill>
              </a:rPr>
              <a:t>H</a:t>
            </a:r>
            <a:r>
              <a:rPr lang="en-US" i="1" dirty="0">
                <a:solidFill>
                  <a:srgbClr val="C00000"/>
                </a:solidFill>
              </a:rPr>
              <a:t> ] </a:t>
            </a:r>
            <a:br>
              <a:rPr lang="en-US" i="1" dirty="0">
                <a:solidFill>
                  <a:srgbClr val="C00000"/>
                </a:solidFill>
              </a:rPr>
            </a:br>
            <a:r>
              <a:rPr lang="en-US" i="1" dirty="0">
                <a:solidFill>
                  <a:srgbClr val="C00000"/>
                </a:solidFill>
              </a:rPr>
              <a:t> = A E[ </a:t>
            </a:r>
            <a:r>
              <a:rPr lang="en-US" i="1" u="sng" dirty="0">
                <a:solidFill>
                  <a:srgbClr val="C00000"/>
                </a:solidFill>
              </a:rPr>
              <a:t>x</a:t>
            </a:r>
            <a:r>
              <a:rPr lang="en-US" i="1" dirty="0">
                <a:solidFill>
                  <a:srgbClr val="C00000"/>
                </a:solidFill>
              </a:rPr>
              <a:t> </a:t>
            </a:r>
            <a:r>
              <a:rPr lang="en-US" i="1" u="sng" dirty="0" err="1">
                <a:solidFill>
                  <a:srgbClr val="C00000"/>
                </a:solidFill>
              </a:rPr>
              <a:t>x</a:t>
            </a:r>
            <a:r>
              <a:rPr lang="en-US" i="1" baseline="30000" dirty="0" err="1">
                <a:solidFill>
                  <a:srgbClr val="C00000"/>
                </a:solidFill>
              </a:rPr>
              <a:t>H</a:t>
            </a:r>
            <a:r>
              <a:rPr lang="en-US" i="1" dirty="0">
                <a:solidFill>
                  <a:srgbClr val="C00000"/>
                </a:solidFill>
              </a:rPr>
              <a:t> ] A</a:t>
            </a:r>
            <a:r>
              <a:rPr lang="en-US" i="1" baseline="30000" dirty="0">
                <a:solidFill>
                  <a:srgbClr val="C00000"/>
                </a:solidFill>
              </a:rPr>
              <a:t>H </a:t>
            </a:r>
            <a:r>
              <a:rPr lang="en-US" i="1" dirty="0">
                <a:solidFill>
                  <a:srgbClr val="C00000"/>
                </a:solidFill>
              </a:rPr>
              <a:t>= A R</a:t>
            </a:r>
            <a:r>
              <a:rPr lang="en-US" i="1" baseline="-25000" dirty="0">
                <a:solidFill>
                  <a:srgbClr val="C00000"/>
                </a:solidFill>
              </a:rPr>
              <a:t>x</a:t>
            </a:r>
            <a:r>
              <a:rPr lang="en-US" i="1" dirty="0">
                <a:solidFill>
                  <a:srgbClr val="C00000"/>
                </a:solidFill>
              </a:rPr>
              <a:t> A</a:t>
            </a:r>
            <a:r>
              <a:rPr lang="en-US" i="1" baseline="30000" dirty="0">
                <a:solidFill>
                  <a:srgbClr val="C00000"/>
                </a:solidFill>
              </a:rPr>
              <a:t>H</a:t>
            </a:r>
            <a:endParaRPr lang="en-US" i="1" dirty="0">
              <a:solidFill>
                <a:srgbClr val="C00000"/>
              </a:solidFill>
            </a:endParaRPr>
          </a:p>
          <a:p>
            <a:pPr lvl="3"/>
            <a:endParaRPr lang="en-US" sz="1600" dirty="0"/>
          </a:p>
          <a:p>
            <a:r>
              <a:rPr lang="en-US" sz="2200" dirty="0" err="1">
                <a:solidFill>
                  <a:srgbClr val="FF0000"/>
                </a:solidFill>
                <a:latin typeface="Times New Roman" pitchFamily="18" charset="0"/>
                <a:cs typeface="Times New Roman" pitchFamily="18" charset="0"/>
              </a:rPr>
              <a:t>Decorrelation</a:t>
            </a:r>
            <a:r>
              <a:rPr lang="en-US" sz="2200" dirty="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essayer de rechercher A qui peut produire un y </a:t>
            </a:r>
            <a:r>
              <a:rPr lang="fr-FR" sz="2200" dirty="0" err="1" smtClean="0">
                <a:solidFill>
                  <a:srgbClr val="FF0000"/>
                </a:solidFill>
                <a:latin typeface="Times New Roman" pitchFamily="18" charset="0"/>
                <a:cs typeface="Times New Roman" pitchFamily="18" charset="0"/>
              </a:rPr>
              <a:t>décorrélé</a:t>
            </a:r>
            <a:r>
              <a:rPr lang="fr-FR" sz="2200" dirty="0" smtClean="0">
                <a:solidFill>
                  <a:srgbClr val="FF0000"/>
                </a:solidFill>
                <a:latin typeface="Times New Roman" pitchFamily="18" charset="0"/>
                <a:cs typeface="Times New Roman" pitchFamily="18" charset="0"/>
              </a:rPr>
              <a:t> (</a:t>
            </a:r>
            <a:r>
              <a:rPr lang="fr-FR" sz="2200" dirty="0" err="1" smtClean="0">
                <a:solidFill>
                  <a:srgbClr val="FF0000"/>
                </a:solidFill>
                <a:latin typeface="Times New Roman" pitchFamily="18" charset="0"/>
                <a:cs typeface="Times New Roman" pitchFamily="18" charset="0"/>
              </a:rPr>
              <a:t>équiv</a:t>
            </a:r>
            <a:r>
              <a:rPr lang="fr-FR" sz="2200" dirty="0" smtClean="0">
                <a:solidFill>
                  <a:srgbClr val="FF0000"/>
                </a:solidFill>
                <a:latin typeface="Times New Roman" pitchFamily="18" charset="0"/>
                <a:cs typeface="Times New Roman" pitchFamily="18" charset="0"/>
              </a:rPr>
              <a:t>. une matrice de corrélation diagonale </a:t>
            </a:r>
            <a:r>
              <a:rPr lang="fr-FR" sz="2200" dirty="0" err="1" smtClean="0">
                <a:solidFill>
                  <a:srgbClr val="FF0000"/>
                </a:solidFill>
                <a:latin typeface="Times New Roman" pitchFamily="18" charset="0"/>
                <a:cs typeface="Times New Roman" pitchFamily="18" charset="0"/>
              </a:rPr>
              <a:t>Ry</a:t>
            </a:r>
            <a:r>
              <a:rPr lang="fr-FR" sz="220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cs typeface="Times New Roman" pitchFamily="18" charset="0"/>
            </a:endParaRPr>
          </a:p>
        </p:txBody>
      </p:sp>
      <p:sp>
        <p:nvSpPr>
          <p:cNvPr id="144388" name="Rectangle 4"/>
          <p:cNvSpPr>
            <a:spLocks noChangeArrowheads="1"/>
          </p:cNvSpPr>
          <p:nvPr/>
        </p:nvSpPr>
        <p:spPr bwMode="auto">
          <a:xfrm>
            <a:off x="609600" y="3733800"/>
            <a:ext cx="1905000" cy="457200"/>
          </a:xfrm>
          <a:prstGeom prst="rect">
            <a:avLst/>
          </a:prstGeom>
          <a:noFill/>
          <a:ln w="12700">
            <a:noFill/>
            <a:miter lim="800000"/>
            <a:headEnd type="none" w="sm" len="sm"/>
            <a:tailEnd type="none" w="sm" len="sm"/>
          </a:ln>
          <a:effectLst/>
        </p:spPr>
        <p:txBody>
          <a:bodyPr wrap="none" anchor="ctr"/>
          <a:lstStyle/>
          <a:p>
            <a:endParaRPr lang="fr-FR"/>
          </a:p>
        </p:txBody>
      </p:sp>
      <p:sp>
        <p:nvSpPr>
          <p:cNvPr id="144389" name="Rectangle 5"/>
          <p:cNvSpPr>
            <a:spLocks noChangeArrowheads="1"/>
          </p:cNvSpPr>
          <p:nvPr/>
        </p:nvSpPr>
        <p:spPr bwMode="auto">
          <a:xfrm>
            <a:off x="2514600" y="3733800"/>
            <a:ext cx="4419600" cy="457200"/>
          </a:xfrm>
          <a:prstGeom prst="rect">
            <a:avLst/>
          </a:prstGeom>
          <a:noFill/>
          <a:ln w="12700">
            <a:noFill/>
            <a:miter lim="800000"/>
            <a:headEnd type="none" w="sm" len="sm"/>
            <a:tailEnd type="none" w="sm" len="sm"/>
          </a:ln>
          <a:effectLst/>
        </p:spPr>
        <p:txBody>
          <a:bodyPr wrap="none" anchor="ctr"/>
          <a:lstStyle/>
          <a:p>
            <a:endParaRPr lang="fr-FR"/>
          </a:p>
        </p:txBody>
      </p:sp>
      <p:sp>
        <p:nvSpPr>
          <p:cNvPr id="144390" name="Rectangle 6"/>
          <p:cNvSpPr>
            <a:spLocks noChangeArrowheads="1"/>
          </p:cNvSpPr>
          <p:nvPr/>
        </p:nvSpPr>
        <p:spPr bwMode="auto">
          <a:xfrm>
            <a:off x="609600" y="4191000"/>
            <a:ext cx="6324600" cy="457200"/>
          </a:xfrm>
          <a:prstGeom prst="rect">
            <a:avLst/>
          </a:prstGeom>
          <a:noFill/>
          <a:ln w="12700">
            <a:noFill/>
            <a:miter lim="800000"/>
            <a:headEnd type="none" w="sm" len="sm"/>
            <a:tailEnd type="none" w="sm" len="sm"/>
          </a:ln>
          <a:effectLst/>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4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nodePh="1">
                                  <p:stCondLst>
                                    <p:cond delay="0"/>
                                  </p:stCondLst>
                                  <p:endCondLst>
                                    <p:cond evt="begin" delay="0">
                                      <p:tn val="15"/>
                                    </p:cond>
                                  </p:endCondLst>
                                  <p:childTnLst>
                                    <p:set>
                                      <p:cBhvr>
                                        <p:cTn id="16" dur="1" fill="hold">
                                          <p:stCondLst>
                                            <p:cond delay="0"/>
                                          </p:stCondLst>
                                        </p:cTn>
                                        <p:tgtEl>
                                          <p:spTgt spid="14438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nodePh="1">
                                  <p:stCondLst>
                                    <p:cond delay="0"/>
                                  </p:stCondLst>
                                  <p:endCondLst>
                                    <p:cond evt="begin" delay="0">
                                      <p:tn val="19"/>
                                    </p:cond>
                                  </p:endCondLst>
                                  <p:childTnLst>
                                    <p:set>
                                      <p:cBhvr>
                                        <p:cTn id="20" dur="1" fill="hold">
                                          <p:stCondLst>
                                            <p:cond delay="0"/>
                                          </p:stCondLst>
                                        </p:cTn>
                                        <p:tgtEl>
                                          <p:spTgt spid="1443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nodePh="1">
                                  <p:stCondLst>
                                    <p:cond delay="0"/>
                                  </p:stCondLst>
                                  <p:endCondLst>
                                    <p:cond evt="begin" delay="0">
                                      <p:tn val="23"/>
                                    </p:cond>
                                  </p:endCondLst>
                                  <p:childTnLst>
                                    <p:set>
                                      <p:cBhvr>
                                        <p:cTn id="24" dur="1" fill="hold">
                                          <p:stCondLst>
                                            <p:cond delay="0"/>
                                          </p:stCondLst>
                                        </p:cTn>
                                        <p:tgtEl>
                                          <p:spTgt spid="14439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4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P spid="144388" grpId="0"/>
      <p:bldP spid="144389" grpId="0"/>
      <p:bldP spid="144390"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381000"/>
            <a:ext cx="9144000" cy="581025"/>
          </a:xfrm>
        </p:spPr>
        <p:txBody>
          <a:bodyPr>
            <a:normAutofit fontScale="90000"/>
          </a:bodyPr>
          <a:lstStyle/>
          <a:p>
            <a:r>
              <a:rPr lang="fr-FR" dirty="0" smtClean="0">
                <a:solidFill>
                  <a:srgbClr val="C00000"/>
                </a:solidFill>
                <a:latin typeface="Times New Roman" pitchFamily="18" charset="0"/>
                <a:cs typeface="Times New Roman" pitchFamily="18" charset="0"/>
              </a:rPr>
              <a:t>Transformation K-L </a:t>
            </a:r>
            <a:br>
              <a:rPr lang="fr-FR" dirty="0" smtClean="0">
                <a:solidFill>
                  <a:srgbClr val="C00000"/>
                </a:solidFill>
                <a:latin typeface="Times New Roman" pitchFamily="18" charset="0"/>
                <a:cs typeface="Times New Roman" pitchFamily="18" charset="0"/>
              </a:rPr>
            </a:br>
            <a:r>
              <a:rPr lang="fr-FR" dirty="0" smtClean="0">
                <a:solidFill>
                  <a:srgbClr val="C00000"/>
                </a:solidFill>
                <a:latin typeface="Times New Roman" pitchFamily="18" charset="0"/>
                <a:cs typeface="Times New Roman" pitchFamily="18" charset="0"/>
              </a:rPr>
              <a:t>(analyse en composantes principales)</a:t>
            </a:r>
            <a:endParaRPr lang="en-US" dirty="0">
              <a:solidFill>
                <a:srgbClr val="C00000"/>
              </a:solidFill>
              <a:latin typeface="Times New Roman" pitchFamily="18" charset="0"/>
              <a:cs typeface="Times New Roman" pitchFamily="18" charset="0"/>
            </a:endParaRPr>
          </a:p>
        </p:txBody>
      </p:sp>
      <p:sp>
        <p:nvSpPr>
          <p:cNvPr id="145411" name="Rectangle 3"/>
          <p:cNvSpPr>
            <a:spLocks noGrp="1" noChangeArrowheads="1"/>
          </p:cNvSpPr>
          <p:nvPr>
            <p:ph idx="1"/>
          </p:nvPr>
        </p:nvSpPr>
        <p:spPr>
          <a:xfrm>
            <a:off x="152400" y="1452586"/>
            <a:ext cx="8991600" cy="5334000"/>
          </a:xfrm>
        </p:spPr>
        <p:txBody>
          <a:bodyPr>
            <a:normAutofit lnSpcReduction="10000"/>
          </a:bodyPr>
          <a:lstStyle/>
          <a:p>
            <a:r>
              <a:rPr lang="fr-FR" sz="2400" b="1" dirty="0" smtClean="0">
                <a:solidFill>
                  <a:srgbClr val="FF0000"/>
                </a:solidFill>
                <a:latin typeface="Times New Roman" pitchFamily="18" charset="0"/>
                <a:cs typeface="Times New Roman" pitchFamily="18" charset="0"/>
              </a:rPr>
              <a:t>Décomposition propre</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de </a:t>
            </a:r>
            <a:r>
              <a:rPr lang="en-US" sz="2400" b="1" dirty="0">
                <a:solidFill>
                  <a:srgbClr val="FF0000"/>
                </a:solidFill>
                <a:latin typeface="Times New Roman" pitchFamily="18" charset="0"/>
                <a:cs typeface="Times New Roman" pitchFamily="18" charset="0"/>
              </a:rPr>
              <a:t>R</a:t>
            </a:r>
            <a:r>
              <a:rPr lang="en-US" sz="2400" b="1" i="1" baseline="-25000" dirty="0">
                <a:solidFill>
                  <a:srgbClr val="FF0000"/>
                </a:solidFill>
                <a:latin typeface="Times New Roman" pitchFamily="18" charset="0"/>
                <a:cs typeface="Times New Roman" pitchFamily="18" charset="0"/>
              </a:rPr>
              <a:t>x</a:t>
            </a:r>
            <a:r>
              <a:rPr lang="en-US" sz="2400" b="1"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R</a:t>
            </a:r>
            <a:r>
              <a:rPr lang="en-US" sz="2400" b="1" i="1" baseline="-25000" dirty="0">
                <a:solidFill>
                  <a:srgbClr val="FF0000"/>
                </a:solidFill>
                <a:latin typeface="Times New Roman" pitchFamily="18" charset="0"/>
                <a:cs typeface="Times New Roman" pitchFamily="18" charset="0"/>
              </a:rPr>
              <a:t>x</a:t>
            </a:r>
            <a:r>
              <a:rPr lang="en-US" sz="2400" b="1" i="1"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u</a:t>
            </a:r>
            <a:r>
              <a:rPr lang="en-US" sz="2400" b="1" i="1" baseline="-25000" dirty="0" err="1">
                <a:solidFill>
                  <a:srgbClr val="FF0000"/>
                </a:solidFill>
                <a:latin typeface="Times New Roman" pitchFamily="18" charset="0"/>
                <a:cs typeface="Times New Roman" pitchFamily="18" charset="0"/>
                <a:sym typeface="Symbol" pitchFamily="18" charset="2"/>
              </a:rPr>
              <a:t>k</a:t>
            </a:r>
            <a:r>
              <a:rPr lang="en-US" sz="2400" b="1" i="1" dirty="0">
                <a:solidFill>
                  <a:srgbClr val="FF0000"/>
                </a:solidFill>
                <a:latin typeface="Times New Roman" pitchFamily="18" charset="0"/>
                <a:cs typeface="Times New Roman" pitchFamily="18" charset="0"/>
              </a:rPr>
              <a:t> = </a:t>
            </a:r>
            <a:r>
              <a:rPr lang="en-US" sz="2400" b="1" i="1" dirty="0">
                <a:solidFill>
                  <a:srgbClr val="FF0000"/>
                </a:solidFill>
                <a:latin typeface="Times New Roman" pitchFamily="18" charset="0"/>
                <a:cs typeface="Times New Roman" pitchFamily="18" charset="0"/>
                <a:sym typeface="Symbol" pitchFamily="18" charset="2"/>
              </a:rPr>
              <a:t></a:t>
            </a:r>
            <a:r>
              <a:rPr lang="en-US" sz="2400" b="1" i="1" baseline="-25000" dirty="0">
                <a:solidFill>
                  <a:srgbClr val="FF0000"/>
                </a:solidFill>
                <a:latin typeface="Times New Roman" pitchFamily="18" charset="0"/>
                <a:cs typeface="Times New Roman" pitchFamily="18" charset="0"/>
                <a:sym typeface="Symbol" pitchFamily="18" charset="2"/>
              </a:rPr>
              <a:t>k</a:t>
            </a:r>
            <a:r>
              <a:rPr lang="en-US" sz="2400" b="1" i="1"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u</a:t>
            </a:r>
            <a:r>
              <a:rPr lang="en-US" sz="2400" b="1" i="1" baseline="-25000" dirty="0" err="1">
                <a:solidFill>
                  <a:srgbClr val="FF0000"/>
                </a:solidFill>
                <a:latin typeface="Times New Roman" pitchFamily="18" charset="0"/>
                <a:cs typeface="Times New Roman" pitchFamily="18" charset="0"/>
                <a:sym typeface="Symbol" pitchFamily="18" charset="2"/>
              </a:rPr>
              <a:t>k</a:t>
            </a:r>
            <a:endParaRPr lang="en-US" sz="2400" b="1" i="1" baseline="-25000" dirty="0">
              <a:solidFill>
                <a:srgbClr val="FF0000"/>
              </a:solidFill>
              <a:latin typeface="Times New Roman" pitchFamily="18" charset="0"/>
              <a:cs typeface="Times New Roman" pitchFamily="18" charset="0"/>
              <a:sym typeface="Symbol" pitchFamily="18" charset="2"/>
            </a:endParaRPr>
          </a:p>
          <a:p>
            <a:pPr lvl="1"/>
            <a:r>
              <a:rPr lang="fr-FR" sz="2200" b="1" dirty="0" smtClean="0">
                <a:solidFill>
                  <a:srgbClr val="00B050"/>
                </a:solidFill>
              </a:rPr>
              <a:t>Rappel des propriétés de </a:t>
            </a:r>
            <a:r>
              <a:rPr lang="en-US" sz="2200" b="1" dirty="0" smtClean="0">
                <a:solidFill>
                  <a:srgbClr val="00B050"/>
                </a:solidFill>
              </a:rPr>
              <a:t>R</a:t>
            </a:r>
            <a:r>
              <a:rPr lang="en-US" sz="2200" b="1" i="1" baseline="-25000" dirty="0" smtClean="0">
                <a:solidFill>
                  <a:srgbClr val="00B050"/>
                </a:solidFill>
              </a:rPr>
              <a:t>x</a:t>
            </a:r>
            <a:endParaRPr lang="en-US" sz="2200" b="1" dirty="0">
              <a:solidFill>
                <a:srgbClr val="00B050"/>
              </a:solidFill>
            </a:endParaRPr>
          </a:p>
          <a:p>
            <a:pPr lvl="2"/>
            <a:r>
              <a:rPr lang="en-US" dirty="0" err="1" smtClean="0">
                <a:solidFill>
                  <a:srgbClr val="00B0F0"/>
                </a:solidFill>
              </a:rPr>
              <a:t>Hermitienne</a:t>
            </a:r>
            <a:r>
              <a:rPr lang="en-US" dirty="0" smtClean="0">
                <a:solidFill>
                  <a:srgbClr val="00B0F0"/>
                </a:solidFill>
              </a:rPr>
              <a:t> (</a:t>
            </a:r>
            <a:r>
              <a:rPr lang="fr-FR" dirty="0" smtClean="0">
                <a:solidFill>
                  <a:srgbClr val="00B0F0"/>
                </a:solidFill>
              </a:rPr>
              <a:t>conjugué symétrique</a:t>
            </a:r>
            <a:r>
              <a:rPr lang="en-US" dirty="0" smtClean="0">
                <a:solidFill>
                  <a:srgbClr val="00B0F0"/>
                </a:solidFill>
              </a:rPr>
              <a:t>  </a:t>
            </a:r>
            <a:r>
              <a:rPr lang="en-US" dirty="0">
                <a:solidFill>
                  <a:srgbClr val="00B0F0"/>
                </a:solidFill>
              </a:rPr>
              <a:t>R</a:t>
            </a:r>
            <a:r>
              <a:rPr lang="en-US" baseline="30000" dirty="0">
                <a:solidFill>
                  <a:srgbClr val="00B0F0"/>
                </a:solidFill>
              </a:rPr>
              <a:t>H</a:t>
            </a:r>
            <a:r>
              <a:rPr lang="en-US" dirty="0">
                <a:solidFill>
                  <a:srgbClr val="00B0F0"/>
                </a:solidFill>
              </a:rPr>
              <a:t> = R);  </a:t>
            </a:r>
          </a:p>
          <a:p>
            <a:pPr lvl="2"/>
            <a:r>
              <a:rPr lang="en-US" dirty="0" err="1" smtClean="0">
                <a:solidFill>
                  <a:srgbClr val="7030A0"/>
                </a:solidFill>
              </a:rPr>
              <a:t>Définie</a:t>
            </a:r>
            <a:r>
              <a:rPr lang="en-US" dirty="0" smtClean="0">
                <a:solidFill>
                  <a:srgbClr val="7030A0"/>
                </a:solidFill>
              </a:rPr>
              <a:t> Non-</a:t>
            </a:r>
            <a:r>
              <a:rPr lang="en-US" dirty="0" err="1" smtClean="0">
                <a:solidFill>
                  <a:srgbClr val="7030A0"/>
                </a:solidFill>
              </a:rPr>
              <a:t>négative</a:t>
            </a:r>
            <a:r>
              <a:rPr lang="en-US" dirty="0" smtClean="0">
                <a:solidFill>
                  <a:srgbClr val="7030A0"/>
                </a:solidFill>
              </a:rPr>
              <a:t> (</a:t>
            </a:r>
            <a:r>
              <a:rPr lang="fr-FR" dirty="0" smtClean="0">
                <a:solidFill>
                  <a:srgbClr val="7030A0"/>
                </a:solidFill>
              </a:rPr>
              <a:t>valeurs propres réelles non négatives</a:t>
            </a:r>
            <a:r>
              <a:rPr lang="en-US" dirty="0" smtClean="0">
                <a:solidFill>
                  <a:srgbClr val="7030A0"/>
                </a:solidFill>
              </a:rPr>
              <a:t>)</a:t>
            </a:r>
            <a:endParaRPr lang="en-US" dirty="0">
              <a:solidFill>
                <a:srgbClr val="7030A0"/>
              </a:solidFill>
            </a:endParaRPr>
          </a:p>
          <a:p>
            <a:pPr lvl="4"/>
            <a:endParaRPr lang="en-US" sz="1200" dirty="0"/>
          </a:p>
          <a:p>
            <a:pPr>
              <a:lnSpc>
                <a:spcPct val="110000"/>
              </a:lnSpc>
              <a:spcBef>
                <a:spcPct val="20000"/>
              </a:spcBef>
            </a:pPr>
            <a:r>
              <a:rPr lang="en-US" sz="2400" b="1" dirty="0" smtClean="0">
                <a:solidFill>
                  <a:srgbClr val="FF0000"/>
                </a:solidFill>
              </a:rPr>
              <a:t>KLT </a:t>
            </a:r>
            <a:r>
              <a:rPr lang="en-US" sz="2400" b="1" dirty="0" err="1" smtClean="0">
                <a:solidFill>
                  <a:srgbClr val="FF0000"/>
                </a:solidFill>
              </a:rPr>
              <a:t>Transformée</a:t>
            </a:r>
            <a:r>
              <a:rPr lang="en-US" sz="2400" b="1" dirty="0" smtClean="0">
                <a:solidFill>
                  <a:srgbClr val="FF0000"/>
                </a:solidFill>
              </a:rPr>
              <a:t> de </a:t>
            </a:r>
            <a:r>
              <a:rPr lang="en-US" sz="2400" b="1" dirty="0" err="1" smtClean="0">
                <a:solidFill>
                  <a:srgbClr val="FF0000"/>
                </a:solidFill>
              </a:rPr>
              <a:t>Karhunen-Loeve</a:t>
            </a:r>
            <a:r>
              <a:rPr lang="en-US" sz="2400" b="1" dirty="0" smtClean="0">
                <a:solidFill>
                  <a:srgbClr val="FF0000"/>
                </a:solidFill>
              </a:rPr>
              <a:t> </a:t>
            </a:r>
            <a:r>
              <a:rPr lang="en-US" sz="2000" dirty="0"/>
              <a:t/>
            </a:r>
            <a:br>
              <a:rPr lang="en-US" sz="2000" dirty="0"/>
            </a:br>
            <a:r>
              <a:rPr lang="en-US" sz="2000" dirty="0"/>
              <a:t>	</a:t>
            </a:r>
            <a:r>
              <a:rPr lang="en-US" sz="2200" b="1" i="1" dirty="0">
                <a:solidFill>
                  <a:srgbClr val="00B050"/>
                </a:solidFill>
              </a:rPr>
              <a:t>y = U</a:t>
            </a:r>
            <a:r>
              <a:rPr lang="en-US" sz="2200" b="1" i="1" baseline="30000" dirty="0">
                <a:solidFill>
                  <a:srgbClr val="00B050"/>
                </a:solidFill>
              </a:rPr>
              <a:t>H</a:t>
            </a:r>
            <a:r>
              <a:rPr lang="en-US" sz="2200" b="1" i="1" dirty="0">
                <a:solidFill>
                  <a:srgbClr val="00B050"/>
                </a:solidFill>
              </a:rPr>
              <a:t> x</a:t>
            </a:r>
            <a:r>
              <a:rPr lang="en-US" sz="2200" b="1" dirty="0">
                <a:solidFill>
                  <a:srgbClr val="00B050"/>
                </a:solidFill>
              </a:rPr>
              <a:t> </a:t>
            </a:r>
            <a:r>
              <a:rPr lang="en-US" sz="2200" b="1" i="1" dirty="0">
                <a:solidFill>
                  <a:srgbClr val="00B050"/>
                </a:solidFill>
                <a:sym typeface="Wingdings" pitchFamily="2" charset="2"/>
              </a:rPr>
              <a:t> x = U y    </a:t>
            </a:r>
            <a:r>
              <a:rPr lang="en-US" sz="2200" b="1" i="1" dirty="0" smtClean="0">
                <a:solidFill>
                  <a:srgbClr val="00B050"/>
                </a:solidFill>
                <a:sym typeface="Wingdings" pitchFamily="2" charset="2"/>
              </a:rPr>
              <a:t>avec</a:t>
            </a:r>
            <a:r>
              <a:rPr lang="en-US" sz="2200" b="1" dirty="0" smtClean="0">
                <a:solidFill>
                  <a:srgbClr val="00B050"/>
                </a:solidFill>
              </a:rPr>
              <a:t> </a:t>
            </a:r>
            <a:r>
              <a:rPr lang="en-US" sz="2200" b="1" i="1" dirty="0">
                <a:solidFill>
                  <a:srgbClr val="00B050"/>
                </a:solidFill>
              </a:rPr>
              <a:t>U = [ </a:t>
            </a:r>
            <a:r>
              <a:rPr lang="en-US" sz="2200" b="1" i="1" u="sng" dirty="0">
                <a:solidFill>
                  <a:srgbClr val="00B050"/>
                </a:solidFill>
              </a:rPr>
              <a:t>u</a:t>
            </a:r>
            <a:r>
              <a:rPr lang="en-US" sz="2200" b="1" i="1" baseline="-25000" dirty="0">
                <a:solidFill>
                  <a:srgbClr val="00B050"/>
                </a:solidFill>
                <a:sym typeface="Symbol" pitchFamily="18" charset="2"/>
              </a:rPr>
              <a:t>1</a:t>
            </a:r>
            <a:r>
              <a:rPr lang="en-US" sz="2200" b="1" i="1" dirty="0">
                <a:solidFill>
                  <a:srgbClr val="00B050"/>
                </a:solidFill>
              </a:rPr>
              <a:t>, …</a:t>
            </a:r>
            <a:r>
              <a:rPr lang="en-US" sz="2200" b="1" i="1" baseline="-25000" dirty="0">
                <a:solidFill>
                  <a:srgbClr val="00B050"/>
                </a:solidFill>
                <a:sym typeface="Symbol" pitchFamily="18" charset="2"/>
              </a:rPr>
              <a:t> </a:t>
            </a:r>
            <a:r>
              <a:rPr lang="en-US" sz="2200" b="1" i="1" u="sng" dirty="0" err="1">
                <a:solidFill>
                  <a:srgbClr val="00B050"/>
                </a:solidFill>
              </a:rPr>
              <a:t>u</a:t>
            </a:r>
            <a:r>
              <a:rPr lang="en-US" sz="2200" b="1" i="1" baseline="-25000" dirty="0" err="1">
                <a:solidFill>
                  <a:srgbClr val="00B050"/>
                </a:solidFill>
                <a:sym typeface="Symbol" pitchFamily="18" charset="2"/>
              </a:rPr>
              <a:t>N</a:t>
            </a:r>
            <a:r>
              <a:rPr lang="en-US" sz="2200" b="1" i="1" baseline="-25000" dirty="0">
                <a:solidFill>
                  <a:srgbClr val="00B050"/>
                </a:solidFill>
                <a:sym typeface="Symbol" pitchFamily="18" charset="2"/>
              </a:rPr>
              <a:t> </a:t>
            </a:r>
            <a:r>
              <a:rPr lang="en-US" sz="2200" b="1" i="1" dirty="0">
                <a:solidFill>
                  <a:srgbClr val="00B050"/>
                </a:solidFill>
              </a:rPr>
              <a:t>] </a:t>
            </a:r>
          </a:p>
          <a:p>
            <a:pPr lvl="1"/>
            <a:r>
              <a:rPr lang="fr-FR" sz="2200" dirty="0" smtClean="0">
                <a:solidFill>
                  <a:srgbClr val="0070C0"/>
                </a:solidFill>
              </a:rPr>
              <a:t>KLT est une transformée unitaire avec des vecteurs de base en U étant les vecteurs propres </a:t>
            </a:r>
            <a:r>
              <a:rPr lang="fr-FR" sz="2200" dirty="0" err="1" smtClean="0">
                <a:solidFill>
                  <a:srgbClr val="0070C0"/>
                </a:solidFill>
              </a:rPr>
              <a:t>orthonormalisés</a:t>
            </a:r>
            <a:r>
              <a:rPr lang="fr-FR" sz="2200" dirty="0" smtClean="0">
                <a:solidFill>
                  <a:srgbClr val="0070C0"/>
                </a:solidFill>
              </a:rPr>
              <a:t> de</a:t>
            </a:r>
            <a:r>
              <a:rPr lang="en-US" sz="2200" dirty="0" smtClean="0">
                <a:solidFill>
                  <a:srgbClr val="0070C0"/>
                </a:solidFill>
              </a:rPr>
              <a:t> </a:t>
            </a:r>
            <a:r>
              <a:rPr lang="en-US" sz="2200" dirty="0">
                <a:solidFill>
                  <a:srgbClr val="0070C0"/>
                </a:solidFill>
              </a:rPr>
              <a:t>R</a:t>
            </a:r>
            <a:r>
              <a:rPr lang="en-US" sz="2200" i="1" baseline="-25000" dirty="0">
                <a:solidFill>
                  <a:srgbClr val="0070C0"/>
                </a:solidFill>
              </a:rPr>
              <a:t>x</a:t>
            </a:r>
            <a:endParaRPr lang="en-US" sz="2200" dirty="0">
              <a:solidFill>
                <a:srgbClr val="0070C0"/>
              </a:solidFill>
            </a:endParaRPr>
          </a:p>
          <a:p>
            <a:pPr lvl="3"/>
            <a:endParaRPr lang="en-US" sz="1600" dirty="0"/>
          </a:p>
          <a:p>
            <a:pPr lvl="1"/>
            <a:r>
              <a:rPr lang="en-US" sz="2200" dirty="0">
                <a:solidFill>
                  <a:srgbClr val="993366"/>
                </a:solidFill>
                <a:latin typeface="Times New Roman" pitchFamily="18" charset="0"/>
                <a:cs typeface="Times New Roman" pitchFamily="18" charset="0"/>
              </a:rPr>
              <a:t>U</a:t>
            </a:r>
            <a:r>
              <a:rPr lang="en-US" sz="2200" baseline="30000" dirty="0">
                <a:solidFill>
                  <a:srgbClr val="993366"/>
                </a:solidFill>
                <a:latin typeface="Times New Roman" pitchFamily="18" charset="0"/>
                <a:cs typeface="Times New Roman" pitchFamily="18" charset="0"/>
              </a:rPr>
              <a:t>H</a:t>
            </a:r>
            <a:r>
              <a:rPr lang="en-US" sz="2200" dirty="0">
                <a:solidFill>
                  <a:srgbClr val="993366"/>
                </a:solidFill>
                <a:latin typeface="Times New Roman" pitchFamily="18" charset="0"/>
                <a:cs typeface="Times New Roman" pitchFamily="18" charset="0"/>
              </a:rPr>
              <a:t> R</a:t>
            </a:r>
            <a:r>
              <a:rPr lang="en-US" sz="2200" i="1" baseline="-25000" dirty="0">
                <a:solidFill>
                  <a:srgbClr val="993366"/>
                </a:solidFill>
                <a:latin typeface="Times New Roman" pitchFamily="18" charset="0"/>
                <a:cs typeface="Times New Roman" pitchFamily="18" charset="0"/>
              </a:rPr>
              <a:t>x</a:t>
            </a:r>
            <a:r>
              <a:rPr lang="en-US" sz="2200" dirty="0">
                <a:solidFill>
                  <a:srgbClr val="993366"/>
                </a:solidFill>
                <a:latin typeface="Times New Roman" pitchFamily="18" charset="0"/>
                <a:cs typeface="Times New Roman" pitchFamily="18" charset="0"/>
              </a:rPr>
              <a:t> U = </a:t>
            </a:r>
            <a:r>
              <a:rPr lang="en-US" sz="2200" dirty="0" err="1">
                <a:solidFill>
                  <a:srgbClr val="993366"/>
                </a:solidFill>
                <a:latin typeface="Times New Roman" pitchFamily="18" charset="0"/>
                <a:cs typeface="Times New Roman" pitchFamily="18" charset="0"/>
              </a:rPr>
              <a:t>diag</a:t>
            </a:r>
            <a:r>
              <a:rPr lang="en-US" sz="2200" dirty="0">
                <a:solidFill>
                  <a:srgbClr val="993366"/>
                </a:solidFill>
                <a:latin typeface="Times New Roman" pitchFamily="18" charset="0"/>
                <a:cs typeface="Times New Roman" pitchFamily="18" charset="0"/>
              </a:rPr>
              <a:t>{</a:t>
            </a:r>
            <a:r>
              <a:rPr lang="en-US" sz="2200" dirty="0">
                <a:solidFill>
                  <a:srgbClr val="993366"/>
                </a:solidFill>
                <a:latin typeface="Times New Roman" pitchFamily="18" charset="0"/>
                <a:cs typeface="Times New Roman" pitchFamily="18" charset="0"/>
                <a:sym typeface="Symbol" pitchFamily="18" charset="2"/>
              </a:rPr>
              <a:t></a:t>
            </a:r>
            <a:r>
              <a:rPr lang="en-US" sz="2200" baseline="-25000" dirty="0">
                <a:solidFill>
                  <a:srgbClr val="993366"/>
                </a:solidFill>
                <a:latin typeface="Times New Roman" pitchFamily="18" charset="0"/>
                <a:cs typeface="Times New Roman" pitchFamily="18" charset="0"/>
                <a:sym typeface="Symbol" pitchFamily="18" charset="2"/>
              </a:rPr>
              <a:t>1</a:t>
            </a:r>
            <a:r>
              <a:rPr lang="en-US" sz="2200" dirty="0">
                <a:solidFill>
                  <a:srgbClr val="993366"/>
                </a:solidFill>
                <a:latin typeface="Times New Roman" pitchFamily="18" charset="0"/>
                <a:cs typeface="Times New Roman" pitchFamily="18" charset="0"/>
              </a:rPr>
              <a:t>,</a:t>
            </a:r>
            <a:r>
              <a:rPr lang="en-US" sz="2200" dirty="0">
                <a:solidFill>
                  <a:srgbClr val="993366"/>
                </a:solidFill>
                <a:latin typeface="Times New Roman" pitchFamily="18" charset="0"/>
                <a:cs typeface="Times New Roman" pitchFamily="18" charset="0"/>
                <a:sym typeface="Symbol" pitchFamily="18" charset="2"/>
              </a:rPr>
              <a:t> </a:t>
            </a:r>
            <a:r>
              <a:rPr lang="en-US" sz="2200" baseline="-25000" dirty="0">
                <a:solidFill>
                  <a:srgbClr val="993366"/>
                </a:solidFill>
                <a:latin typeface="Times New Roman" pitchFamily="18" charset="0"/>
                <a:cs typeface="Times New Roman" pitchFamily="18" charset="0"/>
                <a:sym typeface="Symbol" pitchFamily="18" charset="2"/>
              </a:rPr>
              <a:t>2</a:t>
            </a:r>
            <a:r>
              <a:rPr lang="en-US" sz="2200" dirty="0">
                <a:solidFill>
                  <a:srgbClr val="993366"/>
                </a:solidFill>
                <a:latin typeface="Times New Roman" pitchFamily="18" charset="0"/>
                <a:cs typeface="Times New Roman" pitchFamily="18" charset="0"/>
              </a:rPr>
              <a:t>, </a:t>
            </a:r>
            <a:r>
              <a:rPr lang="en-US" sz="2200" dirty="0">
                <a:solidFill>
                  <a:srgbClr val="993366"/>
                </a:solidFill>
                <a:latin typeface="Times New Roman" pitchFamily="18" charset="0"/>
                <a:cs typeface="Times New Roman" pitchFamily="18" charset="0"/>
                <a:sym typeface="Symbol" pitchFamily="18" charset="2"/>
              </a:rPr>
              <a:t>… , </a:t>
            </a:r>
            <a:r>
              <a:rPr lang="en-US" sz="2200" baseline="-25000" dirty="0">
                <a:solidFill>
                  <a:srgbClr val="993366"/>
                </a:solidFill>
                <a:latin typeface="Times New Roman" pitchFamily="18" charset="0"/>
                <a:cs typeface="Times New Roman" pitchFamily="18" charset="0"/>
                <a:sym typeface="Symbol" pitchFamily="18" charset="2"/>
              </a:rPr>
              <a:t>N</a:t>
            </a:r>
            <a:r>
              <a:rPr lang="en-US" sz="2200" dirty="0">
                <a:solidFill>
                  <a:srgbClr val="993366"/>
                </a:solidFill>
                <a:latin typeface="Times New Roman" pitchFamily="18" charset="0"/>
                <a:cs typeface="Times New Roman" pitchFamily="18" charset="0"/>
              </a:rPr>
              <a:t>}  i.e. KLT </a:t>
            </a:r>
            <a:r>
              <a:rPr lang="fr-FR" sz="2200" dirty="0" smtClean="0">
                <a:solidFill>
                  <a:srgbClr val="993366"/>
                </a:solidFill>
                <a:latin typeface="Times New Roman" pitchFamily="18" charset="0"/>
                <a:cs typeface="Times New Roman" pitchFamily="18" charset="0"/>
              </a:rPr>
              <a:t>effectue la </a:t>
            </a:r>
            <a:r>
              <a:rPr lang="fr-FR" sz="2200" dirty="0" err="1" smtClean="0">
                <a:solidFill>
                  <a:srgbClr val="993366"/>
                </a:solidFill>
                <a:latin typeface="Times New Roman" pitchFamily="18" charset="0"/>
                <a:cs typeface="Times New Roman" pitchFamily="18" charset="0"/>
              </a:rPr>
              <a:t>décorrélation</a:t>
            </a:r>
            <a:endParaRPr lang="en-US" sz="2200" dirty="0">
              <a:solidFill>
                <a:srgbClr val="993366"/>
              </a:solidFill>
              <a:latin typeface="Times New Roman" pitchFamily="18" charset="0"/>
              <a:cs typeface="Times New Roman" pitchFamily="18" charset="0"/>
            </a:endParaRPr>
          </a:p>
          <a:p>
            <a:pPr lvl="1"/>
            <a:r>
              <a:rPr lang="en-US" sz="2200" dirty="0" err="1" smtClean="0">
                <a:solidFill>
                  <a:srgbClr val="002060"/>
                </a:solidFill>
                <a:latin typeface="Times New Roman" pitchFamily="18" charset="0"/>
                <a:cs typeface="Times New Roman" pitchFamily="18" charset="0"/>
              </a:rPr>
              <a:t>Souvent</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d’ordre</a:t>
            </a:r>
            <a:r>
              <a:rPr lang="en-US" sz="2200" dirty="0" smtClean="0">
                <a:solidFill>
                  <a:srgbClr val="002060"/>
                </a:solidFill>
                <a:latin typeface="Times New Roman" pitchFamily="18" charset="0"/>
                <a:cs typeface="Times New Roman" pitchFamily="18" charset="0"/>
              </a:rPr>
              <a:t> </a:t>
            </a:r>
            <a:r>
              <a:rPr lang="en-US" sz="2200" i="1" dirty="0">
                <a:solidFill>
                  <a:srgbClr val="002060"/>
                </a:solidFill>
                <a:latin typeface="Times New Roman" pitchFamily="18" charset="0"/>
                <a:cs typeface="Times New Roman" pitchFamily="18" charset="0"/>
              </a:rPr>
              <a:t>{</a:t>
            </a:r>
            <a:r>
              <a:rPr lang="en-US" sz="2200" i="1" u="sng" dirty="0" err="1">
                <a:solidFill>
                  <a:srgbClr val="002060"/>
                </a:solidFill>
                <a:latin typeface="Times New Roman" pitchFamily="18" charset="0"/>
                <a:cs typeface="Times New Roman" pitchFamily="18" charset="0"/>
              </a:rPr>
              <a:t>u</a:t>
            </a:r>
            <a:r>
              <a:rPr lang="en-US" sz="2200" i="1" baseline="-25000" dirty="0" err="1">
                <a:solidFill>
                  <a:srgbClr val="002060"/>
                </a:solidFill>
                <a:latin typeface="Times New Roman" pitchFamily="18" charset="0"/>
                <a:cs typeface="Times New Roman" pitchFamily="18" charset="0"/>
                <a:sym typeface="Symbol" pitchFamily="18" charset="2"/>
              </a:rPr>
              <a:t>i</a:t>
            </a:r>
            <a:r>
              <a:rPr lang="en-US" sz="2200" i="1" dirty="0">
                <a:solidFill>
                  <a:srgbClr val="002060"/>
                </a:solidFill>
                <a:latin typeface="Times New Roman" pitchFamily="18" charset="0"/>
                <a:cs typeface="Times New Roman" pitchFamily="18" charset="0"/>
              </a:rPr>
              <a:t>}</a:t>
            </a:r>
            <a:r>
              <a:rPr lang="en-US" sz="2200" dirty="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pour </a:t>
            </a:r>
            <a:r>
              <a:rPr lang="en-US" sz="2200" dirty="0" err="1" smtClean="0">
                <a:solidFill>
                  <a:srgbClr val="002060"/>
                </a:solidFill>
                <a:latin typeface="Times New Roman" pitchFamily="18" charset="0"/>
                <a:cs typeface="Times New Roman" pitchFamily="18" charset="0"/>
              </a:rPr>
              <a:t>que</a:t>
            </a:r>
            <a:r>
              <a:rPr lang="en-US"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sym typeface="Symbol" pitchFamily="18" charset="2"/>
              </a:rPr>
              <a:t></a:t>
            </a:r>
            <a:r>
              <a:rPr lang="en-US" sz="2200" baseline="-25000" dirty="0">
                <a:solidFill>
                  <a:srgbClr val="002060"/>
                </a:solidFill>
                <a:latin typeface="Times New Roman" pitchFamily="18" charset="0"/>
                <a:cs typeface="Times New Roman" pitchFamily="18" charset="0"/>
                <a:sym typeface="Symbol" pitchFamily="18" charset="2"/>
              </a:rPr>
              <a:t>1</a:t>
            </a:r>
            <a:r>
              <a:rPr lang="en-US" sz="2200" dirty="0">
                <a:solidFill>
                  <a:srgbClr val="002060"/>
                </a:solidFill>
                <a:latin typeface="Times New Roman" pitchFamily="18" charset="0"/>
                <a:cs typeface="Times New Roman" pitchFamily="18" charset="0"/>
              </a:rPr>
              <a:t> </a:t>
            </a:r>
            <a:r>
              <a:rPr lang="en-US" sz="2200" dirty="0">
                <a:solidFill>
                  <a:srgbClr val="002060"/>
                </a:solidFill>
                <a:latin typeface="Times New Roman" pitchFamily="18" charset="0"/>
                <a:cs typeface="Times New Roman" pitchFamily="18" charset="0"/>
                <a:sym typeface="Symbol" pitchFamily="18" charset="2"/>
              </a:rPr>
              <a:t> </a:t>
            </a:r>
            <a:r>
              <a:rPr lang="en-US" sz="2200" baseline="-25000" dirty="0">
                <a:solidFill>
                  <a:srgbClr val="002060"/>
                </a:solidFill>
                <a:latin typeface="Times New Roman" pitchFamily="18" charset="0"/>
                <a:cs typeface="Times New Roman" pitchFamily="18" charset="0"/>
                <a:sym typeface="Symbol" pitchFamily="18" charset="2"/>
              </a:rPr>
              <a:t>2</a:t>
            </a:r>
            <a:r>
              <a:rPr lang="en-US" sz="2200" dirty="0">
                <a:solidFill>
                  <a:srgbClr val="002060"/>
                </a:solidFill>
                <a:latin typeface="Times New Roman" pitchFamily="18" charset="0"/>
                <a:cs typeface="Times New Roman" pitchFamily="18" charset="0"/>
              </a:rPr>
              <a:t> </a:t>
            </a:r>
            <a:r>
              <a:rPr lang="en-US" sz="2200" dirty="0">
                <a:solidFill>
                  <a:srgbClr val="002060"/>
                </a:solidFill>
                <a:latin typeface="Times New Roman" pitchFamily="18" charset="0"/>
                <a:cs typeface="Times New Roman" pitchFamily="18" charset="0"/>
                <a:sym typeface="Symbol" pitchFamily="18" charset="2"/>
              </a:rPr>
              <a:t> …  </a:t>
            </a:r>
            <a:r>
              <a:rPr lang="en-US" sz="2200" baseline="-25000" dirty="0">
                <a:solidFill>
                  <a:srgbClr val="002060"/>
                </a:solidFill>
                <a:latin typeface="Times New Roman" pitchFamily="18" charset="0"/>
                <a:cs typeface="Times New Roman" pitchFamily="18" charset="0"/>
                <a:sym typeface="Symbol" pitchFamily="18" charset="2"/>
              </a:rPr>
              <a:t>N</a:t>
            </a:r>
            <a:r>
              <a:rPr lang="en-US" sz="2200" dirty="0">
                <a:solidFill>
                  <a:srgbClr val="002060"/>
                </a:solidFill>
                <a:latin typeface="Times New Roman" pitchFamily="18" charset="0"/>
                <a:cs typeface="Times New Roman" pitchFamily="18" charset="0"/>
              </a:rPr>
              <a:t> </a:t>
            </a:r>
          </a:p>
          <a:p>
            <a:pPr lvl="4"/>
            <a:endParaRPr lang="en-US" sz="1400" dirty="0"/>
          </a:p>
          <a:p>
            <a:pPr lvl="1" algn="just"/>
            <a:r>
              <a:rPr lang="fr-FR" sz="2200" dirty="0" smtClean="0">
                <a:solidFill>
                  <a:srgbClr val="C00000"/>
                </a:solidFill>
                <a:latin typeface="Times New Roman" pitchFamily="18" charset="0"/>
                <a:cs typeface="Times New Roman" pitchFamily="18" charset="0"/>
              </a:rPr>
              <a:t>Également connue sous le nom de transformation de </a:t>
            </a:r>
            <a:r>
              <a:rPr lang="fr-FR" sz="2200" dirty="0" err="1" smtClean="0">
                <a:solidFill>
                  <a:srgbClr val="C00000"/>
                </a:solidFill>
                <a:latin typeface="Times New Roman" pitchFamily="18" charset="0"/>
                <a:cs typeface="Times New Roman" pitchFamily="18" charset="0"/>
              </a:rPr>
              <a:t>Hotelling</a:t>
            </a:r>
            <a:r>
              <a:rPr lang="fr-FR" sz="2200" dirty="0" smtClean="0">
                <a:solidFill>
                  <a:srgbClr val="C00000"/>
                </a:solidFill>
                <a:latin typeface="Times New Roman" pitchFamily="18" charset="0"/>
                <a:cs typeface="Times New Roman" pitchFamily="18" charset="0"/>
              </a:rPr>
              <a:t> ou analyse en composantes principales (ACP)</a:t>
            </a:r>
            <a:endParaRPr lang="en-US" sz="2200"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1">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54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1">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5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r>
              <a:rPr lang="en-US" b="1" dirty="0" err="1" smtClean="0">
                <a:solidFill>
                  <a:srgbClr val="C00000"/>
                </a:solidFill>
                <a:latin typeface="Times New Roman" pitchFamily="18" charset="0"/>
                <a:cs typeface="Times New Roman" pitchFamily="18" charset="0"/>
              </a:rPr>
              <a:t>Propriétés</a:t>
            </a:r>
            <a:r>
              <a:rPr lang="en-US" b="1" dirty="0" smtClean="0">
                <a:solidFill>
                  <a:srgbClr val="C00000"/>
                </a:solidFill>
                <a:latin typeface="Times New Roman" pitchFamily="18" charset="0"/>
                <a:cs typeface="Times New Roman" pitchFamily="18" charset="0"/>
              </a:rPr>
              <a:t> de la KLT</a:t>
            </a:r>
            <a:endParaRPr lang="en-US" b="1" dirty="0">
              <a:solidFill>
                <a:srgbClr val="C00000"/>
              </a:solidFill>
              <a:latin typeface="Times New Roman" pitchFamily="18" charset="0"/>
              <a:cs typeface="Times New Roman" pitchFamily="18" charset="0"/>
            </a:endParaRPr>
          </a:p>
        </p:txBody>
      </p:sp>
      <p:sp>
        <p:nvSpPr>
          <p:cNvPr id="146435" name="Rectangle 3"/>
          <p:cNvSpPr>
            <a:spLocks noGrp="1" noChangeArrowheads="1"/>
          </p:cNvSpPr>
          <p:nvPr>
            <p:ph idx="1"/>
          </p:nvPr>
        </p:nvSpPr>
        <p:spPr>
          <a:xfrm>
            <a:off x="0" y="1219200"/>
            <a:ext cx="9144000" cy="5029200"/>
          </a:xfrm>
        </p:spPr>
        <p:txBody>
          <a:bodyPr>
            <a:normAutofit lnSpcReduction="10000"/>
          </a:bodyPr>
          <a:lstStyle/>
          <a:p>
            <a:r>
              <a:rPr lang="en-US" sz="2600" b="1" u="sng" dirty="0" err="1">
                <a:solidFill>
                  <a:srgbClr val="C00000"/>
                </a:solidFill>
                <a:latin typeface="Times New Roman" pitchFamily="18" charset="0"/>
                <a:cs typeface="Times New Roman" pitchFamily="18" charset="0"/>
              </a:rPr>
              <a:t>Decorrelation</a:t>
            </a:r>
            <a:endParaRPr lang="en-US" sz="2600" b="1" u="sng" dirty="0">
              <a:solidFill>
                <a:srgbClr val="C00000"/>
              </a:solidFill>
              <a:latin typeface="Times New Roman" pitchFamily="18" charset="0"/>
              <a:cs typeface="Times New Roman" pitchFamily="18" charset="0"/>
            </a:endParaRPr>
          </a:p>
          <a:p>
            <a:pPr lvl="1"/>
            <a:r>
              <a:rPr lang="en-US" sz="2400" i="1" dirty="0">
                <a:latin typeface="Times New Roman" pitchFamily="18" charset="0"/>
                <a:cs typeface="Times New Roman" pitchFamily="18" charset="0"/>
              </a:rPr>
              <a:t>E[ </a:t>
            </a:r>
            <a:r>
              <a:rPr lang="en-US" sz="2400" i="1" u="sng" dirty="0">
                <a:latin typeface="Times New Roman" pitchFamily="18" charset="0"/>
                <a:cs typeface="Times New Roman" pitchFamily="18" charset="0"/>
              </a:rPr>
              <a:t>y</a:t>
            </a:r>
            <a:r>
              <a:rPr lang="en-US" sz="2400" i="1" dirty="0">
                <a:latin typeface="Times New Roman" pitchFamily="18" charset="0"/>
                <a:cs typeface="Times New Roman" pitchFamily="18" charset="0"/>
              </a:rPr>
              <a:t> </a:t>
            </a:r>
            <a:r>
              <a:rPr lang="en-US" sz="2400" i="1" u="sng" dirty="0" err="1">
                <a:latin typeface="Times New Roman" pitchFamily="18" charset="0"/>
                <a:cs typeface="Times New Roman" pitchFamily="18" charset="0"/>
              </a:rPr>
              <a:t>y</a:t>
            </a:r>
            <a:r>
              <a:rPr lang="en-US" sz="2400" i="1" baseline="30000" dirty="0" err="1">
                <a:latin typeface="Times New Roman" pitchFamily="18" charset="0"/>
                <a:cs typeface="Times New Roman" pitchFamily="18" charset="0"/>
              </a:rPr>
              <a:t>H</a:t>
            </a:r>
            <a:r>
              <a:rPr lang="en-US" sz="2400" i="1" dirty="0">
                <a:latin typeface="Times New Roman" pitchFamily="18" charset="0"/>
                <a:cs typeface="Times New Roman" pitchFamily="18" charset="0"/>
              </a:rPr>
              <a:t> ]= E[ (U</a:t>
            </a:r>
            <a:r>
              <a:rPr lang="en-US" sz="2400" i="1" baseline="30000" dirty="0">
                <a:latin typeface="Times New Roman" pitchFamily="18" charset="0"/>
                <a:cs typeface="Times New Roman" pitchFamily="18" charset="0"/>
              </a:rPr>
              <a:t>H</a:t>
            </a:r>
            <a:r>
              <a:rPr lang="en-US" sz="2400" i="1" dirty="0">
                <a:latin typeface="Times New Roman" pitchFamily="18" charset="0"/>
                <a:cs typeface="Times New Roman" pitchFamily="18" charset="0"/>
              </a:rPr>
              <a:t> x) (U</a:t>
            </a:r>
            <a:r>
              <a:rPr lang="en-US" sz="2400" i="1" baseline="30000" dirty="0">
                <a:latin typeface="Times New Roman" pitchFamily="18" charset="0"/>
                <a:cs typeface="Times New Roman" pitchFamily="18" charset="0"/>
              </a:rPr>
              <a:t>H</a:t>
            </a:r>
            <a:r>
              <a:rPr lang="en-US" sz="2400" i="1" dirty="0">
                <a:latin typeface="Times New Roman" pitchFamily="18" charset="0"/>
                <a:cs typeface="Times New Roman" pitchFamily="18" charset="0"/>
              </a:rPr>
              <a:t> x)</a:t>
            </a:r>
            <a:r>
              <a:rPr lang="en-US" sz="2400" i="1" baseline="30000" dirty="0">
                <a:latin typeface="Times New Roman" pitchFamily="18" charset="0"/>
                <a:cs typeface="Times New Roman" pitchFamily="18" charset="0"/>
              </a:rPr>
              <a:t>H </a:t>
            </a:r>
            <a:r>
              <a:rPr lang="en-US" sz="2400" i="1" dirty="0">
                <a:latin typeface="Times New Roman" pitchFamily="18" charset="0"/>
                <a:cs typeface="Times New Roman" pitchFamily="18" charset="0"/>
              </a:rPr>
              <a:t>]= U</a:t>
            </a:r>
            <a:r>
              <a:rPr lang="en-US" sz="2400" i="1" baseline="30000" dirty="0">
                <a:latin typeface="Times New Roman" pitchFamily="18" charset="0"/>
                <a:cs typeface="Times New Roman" pitchFamily="18" charset="0"/>
              </a:rPr>
              <a:t>H</a:t>
            </a:r>
            <a:r>
              <a:rPr lang="en-US" sz="2400" i="1" dirty="0">
                <a:latin typeface="Times New Roman" pitchFamily="18" charset="0"/>
                <a:cs typeface="Times New Roman" pitchFamily="18" charset="0"/>
              </a:rPr>
              <a:t> E[ x </a:t>
            </a:r>
            <a:r>
              <a:rPr lang="en-US" sz="2400" i="1" dirty="0" err="1">
                <a:latin typeface="Times New Roman" pitchFamily="18" charset="0"/>
                <a:cs typeface="Times New Roman" pitchFamily="18" charset="0"/>
              </a:rPr>
              <a:t>x</a:t>
            </a:r>
            <a:r>
              <a:rPr lang="en-US" sz="2400" i="1" baseline="30000" dirty="0" err="1">
                <a:latin typeface="Times New Roman" pitchFamily="18" charset="0"/>
                <a:cs typeface="Times New Roman" pitchFamily="18" charset="0"/>
              </a:rPr>
              <a:t>H</a:t>
            </a:r>
            <a:r>
              <a:rPr lang="en-US" sz="2400" i="1" baseline="30000" dirty="0">
                <a:latin typeface="Times New Roman" pitchFamily="18" charset="0"/>
                <a:cs typeface="Times New Roman" pitchFamily="18" charset="0"/>
              </a:rPr>
              <a:t> </a:t>
            </a:r>
            <a:r>
              <a:rPr lang="en-US" sz="2400" i="1" dirty="0">
                <a:latin typeface="Times New Roman" pitchFamily="18" charset="0"/>
                <a:cs typeface="Times New Roman" pitchFamily="18" charset="0"/>
              </a:rPr>
              <a:t>] U</a:t>
            </a:r>
            <a:r>
              <a:rPr lang="en-US" sz="2400" i="1" baseline="30000" dirty="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diag</a:t>
            </a:r>
            <a:r>
              <a:rPr lang="en-US" sz="2400" i="1" dirty="0">
                <a:latin typeface="Times New Roman" pitchFamily="18" charset="0"/>
                <a:cs typeface="Times New Roman" pitchFamily="18" charset="0"/>
              </a:rPr>
              <a:t>{</a:t>
            </a:r>
            <a:r>
              <a:rPr lang="en-US" sz="2400" i="1" dirty="0">
                <a:latin typeface="Times New Roman" pitchFamily="18" charset="0"/>
                <a:cs typeface="Times New Roman" pitchFamily="18" charset="0"/>
                <a:sym typeface="Symbol" pitchFamily="18" charset="2"/>
              </a:rPr>
              <a:t></a:t>
            </a:r>
            <a:r>
              <a:rPr lang="en-US" sz="2400" i="1" baseline="-25000" dirty="0">
                <a:latin typeface="Times New Roman" pitchFamily="18" charset="0"/>
                <a:cs typeface="Times New Roman" pitchFamily="18" charset="0"/>
                <a:sym typeface="Symbol" pitchFamily="18" charset="2"/>
              </a:rPr>
              <a:t>1</a:t>
            </a:r>
            <a:r>
              <a:rPr lang="en-US" sz="2400" i="1" dirty="0">
                <a:latin typeface="Times New Roman" pitchFamily="18" charset="0"/>
                <a:cs typeface="Times New Roman" pitchFamily="18" charset="0"/>
              </a:rPr>
              <a:t>,</a:t>
            </a:r>
            <a:r>
              <a:rPr lang="en-US" sz="2400" i="1" dirty="0">
                <a:latin typeface="Times New Roman" pitchFamily="18" charset="0"/>
                <a:cs typeface="Times New Roman" pitchFamily="18" charset="0"/>
                <a:sym typeface="Symbol" pitchFamily="18" charset="2"/>
              </a:rPr>
              <a:t> </a:t>
            </a:r>
            <a:r>
              <a:rPr lang="en-US" sz="2400" i="1" baseline="-25000" dirty="0">
                <a:latin typeface="Times New Roman" pitchFamily="18" charset="0"/>
                <a:cs typeface="Times New Roman" pitchFamily="18" charset="0"/>
                <a:sym typeface="Symbol" pitchFamily="18" charset="2"/>
              </a:rPr>
              <a:t>2</a:t>
            </a:r>
            <a:r>
              <a:rPr lang="en-US" sz="2400" i="1" dirty="0">
                <a:latin typeface="Times New Roman" pitchFamily="18" charset="0"/>
                <a:cs typeface="Times New Roman" pitchFamily="18" charset="0"/>
              </a:rPr>
              <a:t>, </a:t>
            </a:r>
            <a:r>
              <a:rPr lang="en-US" sz="2400" i="1" dirty="0">
                <a:latin typeface="Times New Roman" pitchFamily="18" charset="0"/>
                <a:cs typeface="Times New Roman" pitchFamily="18" charset="0"/>
                <a:sym typeface="Symbol" pitchFamily="18" charset="2"/>
              </a:rPr>
              <a:t>… , </a:t>
            </a:r>
            <a:r>
              <a:rPr lang="en-US" sz="2400" i="1" baseline="-25000" dirty="0">
                <a:latin typeface="Times New Roman" pitchFamily="18" charset="0"/>
                <a:cs typeface="Times New Roman" pitchFamily="18" charset="0"/>
                <a:sym typeface="Symbol" pitchFamily="18" charset="2"/>
              </a:rPr>
              <a:t>N</a:t>
            </a:r>
            <a:r>
              <a:rPr lang="en-US" sz="2400" i="1" dirty="0">
                <a:latin typeface="Times New Roman" pitchFamily="18" charset="0"/>
                <a:cs typeface="Times New Roman" pitchFamily="18" charset="0"/>
              </a:rPr>
              <a:t>} </a:t>
            </a:r>
          </a:p>
          <a:p>
            <a:pPr lvl="3"/>
            <a:endParaRPr lang="en-US" sz="1700" dirty="0"/>
          </a:p>
          <a:p>
            <a:pPr lvl="1" algn="just"/>
            <a:r>
              <a:rPr lang="fr-FR" sz="2400" dirty="0" smtClean="0">
                <a:solidFill>
                  <a:srgbClr val="002060"/>
                </a:solidFill>
                <a:latin typeface="Times New Roman" pitchFamily="18" charset="0"/>
                <a:cs typeface="Times New Roman" pitchFamily="18" charset="0"/>
              </a:rPr>
              <a:t>Remarque: D'autres matrices (unitaires ou non unitaires) peuvent également </a:t>
            </a:r>
            <a:r>
              <a:rPr lang="fr-FR" sz="2400" dirty="0" err="1" smtClean="0">
                <a:solidFill>
                  <a:srgbClr val="002060"/>
                </a:solidFill>
                <a:latin typeface="Times New Roman" pitchFamily="18" charset="0"/>
                <a:cs typeface="Times New Roman" pitchFamily="18" charset="0"/>
              </a:rPr>
              <a:t>décorréler</a:t>
            </a:r>
            <a:r>
              <a:rPr lang="fr-FR" sz="2400" dirty="0" smtClean="0">
                <a:solidFill>
                  <a:srgbClr val="002060"/>
                </a:solidFill>
                <a:latin typeface="Times New Roman" pitchFamily="18" charset="0"/>
                <a:cs typeface="Times New Roman" pitchFamily="18" charset="0"/>
              </a:rPr>
              <a:t> la séquence transformée</a:t>
            </a:r>
            <a:endParaRPr lang="en-US" sz="2400" i="1" dirty="0" smtClean="0">
              <a:solidFill>
                <a:srgbClr val="002060"/>
              </a:solidFill>
              <a:latin typeface="Times New Roman" pitchFamily="18" charset="0"/>
              <a:cs typeface="Times New Roman" pitchFamily="18" charset="0"/>
            </a:endParaRPr>
          </a:p>
          <a:p>
            <a:pPr lvl="3"/>
            <a:endParaRPr lang="en-US" sz="2400" dirty="0" smtClean="0"/>
          </a:p>
          <a:p>
            <a:r>
              <a:rPr lang="en-US" sz="2600" b="1" u="sng" dirty="0" smtClean="0">
                <a:solidFill>
                  <a:srgbClr val="FF0000"/>
                </a:solidFill>
                <a:latin typeface="Times New Roman" pitchFamily="18" charset="0"/>
                <a:cs typeface="Times New Roman" pitchFamily="18" charset="0"/>
              </a:rPr>
              <a:t>Minimizing </a:t>
            </a:r>
            <a:r>
              <a:rPr lang="en-US" sz="2600" b="1" u="sng" dirty="0">
                <a:solidFill>
                  <a:srgbClr val="FF0000"/>
                </a:solidFill>
                <a:latin typeface="Times New Roman" pitchFamily="18" charset="0"/>
                <a:cs typeface="Times New Roman" pitchFamily="18" charset="0"/>
              </a:rPr>
              <a:t>MSE under basis restriction </a:t>
            </a:r>
          </a:p>
          <a:p>
            <a:pPr lvl="1" algn="just"/>
            <a:r>
              <a:rPr lang="fr-FR" sz="2400" dirty="0" smtClean="0">
                <a:solidFill>
                  <a:srgbClr val="3317A9"/>
                </a:solidFill>
                <a:latin typeface="Times New Roman" pitchFamily="18" charset="0"/>
                <a:cs typeface="Times New Roman" pitchFamily="18" charset="0"/>
              </a:rPr>
              <a:t>Si seulement permettre de conserver m coefficients pour</a:t>
            </a:r>
            <a:r>
              <a:rPr lang="en-US" sz="2400" dirty="0" smtClean="0">
                <a:solidFill>
                  <a:srgbClr val="3317A9"/>
                </a:solidFill>
                <a:latin typeface="Times New Roman" pitchFamily="18" charset="0"/>
                <a:cs typeface="Times New Roman" pitchFamily="18" charset="0"/>
              </a:rPr>
              <a:t> </a:t>
            </a:r>
            <a:r>
              <a:rPr lang="en-US" sz="2400" i="1" dirty="0">
                <a:solidFill>
                  <a:srgbClr val="3317A9"/>
                </a:solidFill>
                <a:latin typeface="Times New Roman" pitchFamily="18" charset="0"/>
                <a:cs typeface="Times New Roman" pitchFamily="18" charset="0"/>
              </a:rPr>
              <a:t>1</a:t>
            </a:r>
            <a:r>
              <a:rPr lang="en-US" sz="2400" i="1" dirty="0">
                <a:solidFill>
                  <a:srgbClr val="3317A9"/>
                </a:solidFill>
                <a:latin typeface="Times New Roman" pitchFamily="18" charset="0"/>
                <a:cs typeface="Times New Roman" pitchFamily="18" charset="0"/>
                <a:sym typeface="Symbol" pitchFamily="18" charset="2"/>
              </a:rPr>
              <a:t> m</a:t>
            </a:r>
            <a:r>
              <a:rPr lang="en-US" sz="2400" i="1" dirty="0">
                <a:solidFill>
                  <a:srgbClr val="3317A9"/>
                </a:solidFill>
                <a:latin typeface="Times New Roman" pitchFamily="18" charset="0"/>
                <a:cs typeface="Times New Roman" pitchFamily="18" charset="0"/>
              </a:rPr>
              <a:t> </a:t>
            </a:r>
            <a:r>
              <a:rPr lang="en-US" sz="2400" i="1" dirty="0">
                <a:solidFill>
                  <a:srgbClr val="3317A9"/>
                </a:solidFill>
                <a:latin typeface="Times New Roman" pitchFamily="18" charset="0"/>
                <a:cs typeface="Times New Roman" pitchFamily="18" charset="0"/>
                <a:sym typeface="Symbol" pitchFamily="18" charset="2"/>
              </a:rPr>
              <a:t></a:t>
            </a:r>
            <a:r>
              <a:rPr lang="en-US" sz="2400" i="1" dirty="0">
                <a:solidFill>
                  <a:srgbClr val="3317A9"/>
                </a:solidFill>
                <a:latin typeface="Times New Roman" pitchFamily="18" charset="0"/>
                <a:cs typeface="Times New Roman" pitchFamily="18" charset="0"/>
              </a:rPr>
              <a:t>N</a:t>
            </a:r>
            <a:r>
              <a:rPr lang="en-US" sz="2400" dirty="0">
                <a:solidFill>
                  <a:srgbClr val="3317A9"/>
                </a:solidFill>
                <a:latin typeface="Times New Roman" pitchFamily="18" charset="0"/>
                <a:cs typeface="Times New Roman" pitchFamily="18" charset="0"/>
              </a:rPr>
              <a:t>, </a:t>
            </a:r>
            <a:r>
              <a:rPr lang="fr-FR" sz="2400" dirty="0" smtClean="0">
                <a:solidFill>
                  <a:srgbClr val="3317A9"/>
                </a:solidFill>
                <a:latin typeface="Times New Roman" pitchFamily="18" charset="0"/>
                <a:cs typeface="Times New Roman" pitchFamily="18" charset="0"/>
              </a:rPr>
              <a:t>quelle est la meilleure façon de minimiser les erreurs de reconstruction?</a:t>
            </a:r>
            <a:endParaRPr lang="en-US" sz="2400" dirty="0">
              <a:solidFill>
                <a:srgbClr val="3317A9"/>
              </a:solidFill>
              <a:latin typeface="Times New Roman" pitchFamily="18" charset="0"/>
              <a:cs typeface="Times New Roman" pitchFamily="18" charset="0"/>
            </a:endParaRPr>
          </a:p>
          <a:p>
            <a:pPr lvl="1">
              <a:buFont typeface="Wingdings"/>
              <a:buChar char="à"/>
            </a:pPr>
            <a:r>
              <a:rPr lang="fr-FR" sz="2400" dirty="0" smtClean="0">
                <a:solidFill>
                  <a:srgbClr val="00B050"/>
                </a:solidFill>
                <a:latin typeface="Times New Roman" pitchFamily="18" charset="0"/>
                <a:cs typeface="Times New Roman" pitchFamily="18" charset="0"/>
              </a:rPr>
              <a:t>Gardez les coefficients </a:t>
            </a:r>
            <a:r>
              <a:rPr lang="fr-FR" sz="2400" dirty="0" err="1" smtClean="0">
                <a:solidFill>
                  <a:srgbClr val="00B050"/>
                </a:solidFill>
                <a:latin typeface="Times New Roman" pitchFamily="18" charset="0"/>
                <a:cs typeface="Times New Roman" pitchFamily="18" charset="0"/>
              </a:rPr>
              <a:t>w.r.t</a:t>
            </a:r>
            <a:r>
              <a:rPr lang="fr-FR" sz="2400" dirty="0" smtClean="0">
                <a:solidFill>
                  <a:srgbClr val="00B050"/>
                </a:solidFill>
                <a:latin typeface="Times New Roman" pitchFamily="18" charset="0"/>
                <a:cs typeface="Times New Roman" pitchFamily="18" charset="0"/>
              </a:rPr>
              <a:t>. les vecteurs propres des m premières valeurs propres les plus grandes</a:t>
            </a:r>
            <a:endParaRPr lang="en-US" sz="2400" i="1" dirty="0">
              <a:solidFill>
                <a:srgbClr val="00B050"/>
              </a:solidFill>
              <a:latin typeface="Times New Roman" pitchFamily="18" charset="0"/>
              <a:cs typeface="Times New Roman" pitchFamily="18" charset="0"/>
            </a:endParaRPr>
          </a:p>
          <a:p>
            <a:pPr lvl="2">
              <a:buFont typeface="Wingdings"/>
              <a:buChar char="à"/>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64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smtClean="0">
                <a:solidFill>
                  <a:srgbClr val="FF0000"/>
                </a:solidFill>
                <a:latin typeface="Times New Roman" pitchFamily="18" charset="0"/>
                <a:cs typeface="Times New Roman" pitchFamily="18" charset="0"/>
              </a:rPr>
              <a:t>KLT pour les </a:t>
            </a:r>
            <a:r>
              <a:rPr lang="en-US" dirty="0">
                <a:solidFill>
                  <a:srgbClr val="FF0000"/>
                </a:solidFill>
                <a:latin typeface="Times New Roman" pitchFamily="18" charset="0"/>
                <a:cs typeface="Times New Roman" pitchFamily="18" charset="0"/>
              </a:rPr>
              <a:t>Images</a:t>
            </a:r>
          </a:p>
        </p:txBody>
      </p:sp>
      <p:sp>
        <p:nvSpPr>
          <p:cNvPr id="148483" name="Rectangle 3"/>
          <p:cNvSpPr>
            <a:spLocks noGrp="1" noChangeArrowheads="1"/>
          </p:cNvSpPr>
          <p:nvPr>
            <p:ph idx="1"/>
          </p:nvPr>
        </p:nvSpPr>
        <p:spPr>
          <a:xfrm>
            <a:off x="0" y="1690710"/>
            <a:ext cx="9144000" cy="4953000"/>
          </a:xfrm>
        </p:spPr>
        <p:txBody>
          <a:bodyPr>
            <a:normAutofit fontScale="92500" lnSpcReduction="20000"/>
          </a:bodyPr>
          <a:lstStyle/>
          <a:p>
            <a:r>
              <a:rPr lang="fr-FR" sz="2600" b="1" dirty="0" smtClean="0">
                <a:solidFill>
                  <a:srgbClr val="FF0000"/>
                </a:solidFill>
                <a:latin typeface="Times New Roman" pitchFamily="18" charset="0"/>
                <a:cs typeface="Times New Roman" pitchFamily="18" charset="0"/>
              </a:rPr>
              <a:t>Fonctionne avec la fonction d'</a:t>
            </a:r>
            <a:r>
              <a:rPr lang="fr-FR" sz="2600" b="1" dirty="0" err="1" smtClean="0">
                <a:solidFill>
                  <a:srgbClr val="FF0000"/>
                </a:solidFill>
                <a:latin typeface="Times New Roman" pitchFamily="18" charset="0"/>
                <a:cs typeface="Times New Roman" pitchFamily="18" charset="0"/>
              </a:rPr>
              <a:t>autocorrélation</a:t>
            </a:r>
            <a:r>
              <a:rPr lang="fr-FR" sz="2600" b="1" dirty="0" smtClean="0">
                <a:solidFill>
                  <a:srgbClr val="FF0000"/>
                </a:solidFill>
                <a:latin typeface="Times New Roman" pitchFamily="18" charset="0"/>
                <a:cs typeface="Times New Roman" pitchFamily="18" charset="0"/>
              </a:rPr>
              <a:t> 2D</a:t>
            </a:r>
            <a:endParaRPr lang="en-US" sz="2600" b="1" dirty="0">
              <a:solidFill>
                <a:srgbClr val="FF0000"/>
              </a:solidFill>
              <a:latin typeface="Times New Roman" pitchFamily="18" charset="0"/>
              <a:cs typeface="Times New Roman" pitchFamily="18" charset="0"/>
            </a:endParaRPr>
          </a:p>
          <a:p>
            <a:pPr lvl="1"/>
            <a:r>
              <a:rPr lang="en-US" sz="2400" i="1" dirty="0">
                <a:solidFill>
                  <a:srgbClr val="00B050"/>
                </a:solidFill>
                <a:latin typeface="Times New Roman" pitchFamily="18" charset="0"/>
                <a:cs typeface="Times New Roman" pitchFamily="18" charset="0"/>
              </a:rPr>
              <a:t>R(</a:t>
            </a:r>
            <a:r>
              <a:rPr lang="en-US" sz="2400" i="1" dirty="0" err="1">
                <a:solidFill>
                  <a:srgbClr val="00B050"/>
                </a:solidFill>
                <a:latin typeface="Times New Roman" pitchFamily="18" charset="0"/>
                <a:cs typeface="Times New Roman" pitchFamily="18" charset="0"/>
              </a:rPr>
              <a:t>m,n</a:t>
            </a:r>
            <a:r>
              <a:rPr lang="en-US" sz="2400" i="1" dirty="0">
                <a:solidFill>
                  <a:srgbClr val="00B050"/>
                </a:solidFill>
                <a:latin typeface="Times New Roman" pitchFamily="18" charset="0"/>
                <a:cs typeface="Times New Roman" pitchFamily="18" charset="0"/>
              </a:rPr>
              <a:t>; </a:t>
            </a:r>
            <a:r>
              <a:rPr lang="en-US" sz="2400" i="1" dirty="0" err="1">
                <a:solidFill>
                  <a:srgbClr val="00B050"/>
                </a:solidFill>
                <a:latin typeface="Times New Roman" pitchFamily="18" charset="0"/>
                <a:cs typeface="Times New Roman" pitchFamily="18" charset="0"/>
              </a:rPr>
              <a:t>m’,n</a:t>
            </a:r>
            <a:r>
              <a:rPr lang="en-US" sz="2400" i="1" dirty="0">
                <a:solidFill>
                  <a:srgbClr val="00B050"/>
                </a:solidFill>
                <a:latin typeface="Times New Roman" pitchFamily="18" charset="0"/>
                <a:cs typeface="Times New Roman" pitchFamily="18" charset="0"/>
              </a:rPr>
              <a:t>’)= E[ x(m, n) x(m’, n’) ]</a:t>
            </a:r>
            <a:r>
              <a:rPr lang="en-US" sz="2400" dirty="0">
                <a:solidFill>
                  <a:srgbClr val="00B050"/>
                </a:solidFill>
                <a:latin typeface="Times New Roman" pitchFamily="18" charset="0"/>
                <a:cs typeface="Times New Roman" pitchFamily="18" charset="0"/>
              </a:rPr>
              <a:t> </a:t>
            </a:r>
            <a:r>
              <a:rPr lang="en-US" sz="2400" dirty="0" smtClean="0">
                <a:solidFill>
                  <a:srgbClr val="00B050"/>
                </a:solidFill>
                <a:latin typeface="Times New Roman" pitchFamily="18" charset="0"/>
                <a:cs typeface="Times New Roman" pitchFamily="18" charset="0"/>
              </a:rPr>
              <a:t>pour </a:t>
            </a:r>
            <a:r>
              <a:rPr lang="en-US" sz="2400" dirty="0" err="1" smtClean="0">
                <a:solidFill>
                  <a:srgbClr val="00B050"/>
                </a:solidFill>
                <a:latin typeface="Times New Roman" pitchFamily="18" charset="0"/>
                <a:cs typeface="Times New Roman" pitchFamily="18" charset="0"/>
              </a:rPr>
              <a:t>tous</a:t>
            </a:r>
            <a:r>
              <a:rPr lang="en-US" sz="2400" dirty="0" smtClean="0">
                <a:solidFill>
                  <a:srgbClr val="00B050"/>
                </a:solidFill>
                <a:latin typeface="Times New Roman" pitchFamily="18" charset="0"/>
                <a:cs typeface="Times New Roman" pitchFamily="18" charset="0"/>
              </a:rPr>
              <a:t> </a:t>
            </a:r>
            <a:r>
              <a:rPr lang="en-US" sz="2400" i="1" dirty="0" smtClean="0">
                <a:solidFill>
                  <a:srgbClr val="00B050"/>
                </a:solidFill>
                <a:latin typeface="Times New Roman" pitchFamily="18" charset="0"/>
                <a:cs typeface="Times New Roman" pitchFamily="18" charset="0"/>
              </a:rPr>
              <a:t>0</a:t>
            </a:r>
            <a:r>
              <a:rPr lang="en-US" sz="2400" i="1" dirty="0">
                <a:solidFill>
                  <a:srgbClr val="00B050"/>
                </a:solidFill>
                <a:latin typeface="Times New Roman" pitchFamily="18" charset="0"/>
                <a:cs typeface="Times New Roman" pitchFamily="18" charset="0"/>
                <a:sym typeface="Symbol" pitchFamily="18" charset="2"/>
              </a:rPr>
              <a:t> </a:t>
            </a:r>
            <a:r>
              <a:rPr lang="en-US" sz="2400" i="1" dirty="0">
                <a:solidFill>
                  <a:srgbClr val="00B050"/>
                </a:solidFill>
                <a:latin typeface="Times New Roman" pitchFamily="18" charset="0"/>
                <a:cs typeface="Times New Roman" pitchFamily="18" charset="0"/>
              </a:rPr>
              <a:t>m, m’, n, n’ </a:t>
            </a:r>
            <a:r>
              <a:rPr lang="en-US" sz="2400" i="1" dirty="0">
                <a:solidFill>
                  <a:srgbClr val="00B050"/>
                </a:solidFill>
                <a:latin typeface="Times New Roman" pitchFamily="18" charset="0"/>
                <a:cs typeface="Times New Roman" pitchFamily="18" charset="0"/>
                <a:sym typeface="Symbol" pitchFamily="18" charset="2"/>
              </a:rPr>
              <a:t> </a:t>
            </a:r>
            <a:r>
              <a:rPr lang="en-US" sz="2400" i="1" dirty="0">
                <a:solidFill>
                  <a:srgbClr val="00B050"/>
                </a:solidFill>
                <a:latin typeface="Times New Roman" pitchFamily="18" charset="0"/>
                <a:cs typeface="Times New Roman" pitchFamily="18" charset="0"/>
              </a:rPr>
              <a:t>N-1</a:t>
            </a:r>
          </a:p>
          <a:p>
            <a:pPr lvl="1"/>
            <a:r>
              <a:rPr lang="fr-FR" sz="2400" dirty="0" smtClean="0">
                <a:solidFill>
                  <a:srgbClr val="00B050"/>
                </a:solidFill>
              </a:rPr>
              <a:t>Les images de base K-L sont les fonctions propres </a:t>
            </a:r>
            <a:r>
              <a:rPr lang="fr-FR" sz="2400" dirty="0" err="1" smtClean="0">
                <a:solidFill>
                  <a:srgbClr val="00B050"/>
                </a:solidFill>
              </a:rPr>
              <a:t>orthonormalisées</a:t>
            </a:r>
            <a:r>
              <a:rPr lang="fr-FR" sz="2400" dirty="0" smtClean="0">
                <a:solidFill>
                  <a:srgbClr val="00B050"/>
                </a:solidFill>
              </a:rPr>
              <a:t> de R</a:t>
            </a:r>
            <a:endParaRPr lang="en-US" sz="2400" i="1" dirty="0">
              <a:solidFill>
                <a:srgbClr val="00B050"/>
              </a:solidFill>
              <a:latin typeface="Times New Roman" pitchFamily="18" charset="0"/>
              <a:cs typeface="Times New Roman" pitchFamily="18" charset="0"/>
            </a:endParaRPr>
          </a:p>
          <a:p>
            <a:pPr lvl="3"/>
            <a:endParaRPr lang="en-US" sz="1600" dirty="0"/>
          </a:p>
          <a:p>
            <a:r>
              <a:rPr lang="fr-FR" sz="2600" b="1" dirty="0" smtClean="0">
                <a:solidFill>
                  <a:srgbClr val="FF0000"/>
                </a:solidFill>
                <a:latin typeface="Times New Roman" pitchFamily="18" charset="0"/>
                <a:cs typeface="Times New Roman" pitchFamily="18" charset="0"/>
              </a:rPr>
              <a:t>Réécrire les images sous forme vectorielle</a:t>
            </a:r>
            <a:r>
              <a:rPr lang="en-US" sz="2600" b="1" dirty="0" smtClean="0">
                <a:solidFill>
                  <a:srgbClr val="FF0000"/>
                </a:solidFill>
                <a:latin typeface="Times New Roman" pitchFamily="18" charset="0"/>
                <a:cs typeface="Times New Roman" pitchFamily="18" charset="0"/>
              </a:rPr>
              <a:t> </a:t>
            </a:r>
            <a:r>
              <a:rPr lang="en-US" sz="2600" b="1" dirty="0">
                <a:solidFill>
                  <a:srgbClr val="FF0000"/>
                </a:solidFill>
                <a:latin typeface="Times New Roman" pitchFamily="18" charset="0"/>
                <a:cs typeface="Times New Roman" pitchFamily="18" charset="0"/>
              </a:rPr>
              <a:t>(</a:t>
            </a:r>
            <a:r>
              <a:rPr lang="en-US" sz="2600" b="1" i="1" dirty="0">
                <a:solidFill>
                  <a:srgbClr val="FF0000"/>
                </a:solidFill>
                <a:latin typeface="Times New Roman" pitchFamily="18" charset="0"/>
                <a:cs typeface="Times New Roman" pitchFamily="18" charset="0"/>
              </a:rPr>
              <a:t>N</a:t>
            </a:r>
            <a:r>
              <a:rPr lang="en-US" sz="2600" b="1" i="1" baseline="30000" dirty="0">
                <a:solidFill>
                  <a:srgbClr val="FF0000"/>
                </a:solidFill>
                <a:latin typeface="Times New Roman" pitchFamily="18" charset="0"/>
                <a:cs typeface="Times New Roman" pitchFamily="18" charset="0"/>
              </a:rPr>
              <a:t>2</a:t>
            </a:r>
            <a:r>
              <a:rPr lang="en-US" sz="2600" b="1" i="1" dirty="0">
                <a:solidFill>
                  <a:srgbClr val="FF0000"/>
                </a:solidFill>
                <a:latin typeface="Times New Roman" pitchFamily="18" charset="0"/>
                <a:cs typeface="Times New Roman" pitchFamily="18" charset="0"/>
              </a:rPr>
              <a:t>x1</a:t>
            </a:r>
            <a:r>
              <a:rPr lang="en-US" sz="2600" b="1" dirty="0">
                <a:solidFill>
                  <a:srgbClr val="FF0000"/>
                </a:solidFill>
                <a:latin typeface="Times New Roman" pitchFamily="18" charset="0"/>
                <a:cs typeface="Times New Roman" pitchFamily="18" charset="0"/>
              </a:rPr>
              <a:t>)</a:t>
            </a:r>
          </a:p>
          <a:p>
            <a:pPr lvl="1"/>
            <a:r>
              <a:rPr lang="fr-FR" sz="2400" dirty="0" smtClean="0">
                <a:solidFill>
                  <a:srgbClr val="0070C0"/>
                </a:solidFill>
                <a:latin typeface="Times New Roman" pitchFamily="18" charset="0"/>
                <a:cs typeface="Times New Roman" pitchFamily="18" charset="0"/>
              </a:rPr>
              <a:t>Besoin de résoudre le problème propre pour une matrice</a:t>
            </a:r>
            <a:r>
              <a:rPr lang="en-US" sz="2400" dirty="0" smtClean="0">
                <a:solidFill>
                  <a:srgbClr val="0070C0"/>
                </a:solidFill>
                <a:latin typeface="Times New Roman" pitchFamily="18" charset="0"/>
                <a:cs typeface="Times New Roman" pitchFamily="18" charset="0"/>
              </a:rPr>
              <a:t> </a:t>
            </a:r>
            <a:r>
              <a:rPr lang="en-US" sz="2400" i="1" dirty="0">
                <a:solidFill>
                  <a:srgbClr val="0070C0"/>
                </a:solidFill>
                <a:latin typeface="Times New Roman" pitchFamily="18" charset="0"/>
                <a:cs typeface="Times New Roman" pitchFamily="18" charset="0"/>
              </a:rPr>
              <a:t>N</a:t>
            </a:r>
            <a:r>
              <a:rPr lang="en-US" sz="2400" i="1" baseline="30000" dirty="0">
                <a:solidFill>
                  <a:srgbClr val="0070C0"/>
                </a:solidFill>
                <a:latin typeface="Times New Roman" pitchFamily="18" charset="0"/>
                <a:cs typeface="Times New Roman" pitchFamily="18" charset="0"/>
              </a:rPr>
              <a:t>2</a:t>
            </a:r>
            <a:r>
              <a:rPr lang="en-US" sz="2400" i="1" dirty="0">
                <a:solidFill>
                  <a:srgbClr val="0070C0"/>
                </a:solidFill>
                <a:latin typeface="Times New Roman" pitchFamily="18" charset="0"/>
                <a:cs typeface="Times New Roman" pitchFamily="18" charset="0"/>
              </a:rPr>
              <a:t>xN</a:t>
            </a:r>
            <a:r>
              <a:rPr lang="en-US" sz="2400" i="1" baseline="30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matrix! ~ O(</a:t>
            </a:r>
            <a:r>
              <a:rPr lang="en-US" sz="2400" i="1" dirty="0">
                <a:solidFill>
                  <a:srgbClr val="0070C0"/>
                </a:solidFill>
                <a:latin typeface="Times New Roman" pitchFamily="18" charset="0"/>
                <a:cs typeface="Times New Roman" pitchFamily="18" charset="0"/>
              </a:rPr>
              <a:t>N</a:t>
            </a:r>
            <a:r>
              <a:rPr lang="en-US" sz="2400" i="1" baseline="30000" dirty="0">
                <a:solidFill>
                  <a:srgbClr val="0070C0"/>
                </a:solidFill>
                <a:latin typeface="Times New Roman" pitchFamily="18" charset="0"/>
                <a:cs typeface="Times New Roman" pitchFamily="18" charset="0"/>
              </a:rPr>
              <a:t> 6</a:t>
            </a:r>
            <a:r>
              <a:rPr lang="en-US" sz="2400" i="1"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lvl="3"/>
            <a:endParaRPr lang="en-US" sz="1600" dirty="0" smtClean="0"/>
          </a:p>
          <a:p>
            <a:r>
              <a:rPr lang="en-US" sz="2600" b="1" dirty="0" smtClean="0">
                <a:solidFill>
                  <a:srgbClr val="FF0000"/>
                </a:solidFill>
                <a:latin typeface="Times New Roman" pitchFamily="18" charset="0"/>
                <a:cs typeface="Times New Roman" pitchFamily="18" charset="0"/>
              </a:rPr>
              <a:t>R </a:t>
            </a:r>
            <a:r>
              <a:rPr lang="en-US" sz="2600" b="1" dirty="0" err="1" smtClean="0">
                <a:solidFill>
                  <a:srgbClr val="FF0000"/>
                </a:solidFill>
                <a:latin typeface="Times New Roman" pitchFamily="18" charset="0"/>
                <a:cs typeface="Times New Roman" pitchFamily="18" charset="0"/>
              </a:rPr>
              <a:t>Réduction</a:t>
            </a:r>
            <a:r>
              <a:rPr lang="en-US" sz="2600" b="1" dirty="0" smtClean="0">
                <a:solidFill>
                  <a:srgbClr val="FF0000"/>
                </a:solidFill>
                <a:latin typeface="Times New Roman" pitchFamily="18" charset="0"/>
                <a:cs typeface="Times New Roman" pitchFamily="18" charset="0"/>
              </a:rPr>
              <a:t> de c</a:t>
            </a:r>
            <a:r>
              <a:rPr lang="fr-FR" sz="2600" b="1" dirty="0" err="1" smtClean="0">
                <a:solidFill>
                  <a:srgbClr val="FF0000"/>
                </a:solidFill>
                <a:latin typeface="Times New Roman" pitchFamily="18" charset="0"/>
                <a:cs typeface="Times New Roman" pitchFamily="18" charset="0"/>
              </a:rPr>
              <a:t>alcul</a:t>
            </a:r>
            <a:r>
              <a:rPr lang="fr-FR" sz="2600" b="1" dirty="0" smtClean="0">
                <a:solidFill>
                  <a:srgbClr val="FF0000"/>
                </a:solidFill>
                <a:latin typeface="Times New Roman" pitchFamily="18" charset="0"/>
                <a:cs typeface="Times New Roman" pitchFamily="18" charset="0"/>
              </a:rPr>
              <a:t> réduit pour R séparable</a:t>
            </a:r>
            <a:endParaRPr lang="en-US" sz="2600" b="1" dirty="0" smtClean="0">
              <a:solidFill>
                <a:srgbClr val="FF0000"/>
              </a:solidFill>
              <a:latin typeface="Times New Roman" pitchFamily="18" charset="0"/>
              <a:cs typeface="Times New Roman" pitchFamily="18" charset="0"/>
            </a:endParaRPr>
          </a:p>
          <a:p>
            <a:pPr lvl="1"/>
            <a:r>
              <a:rPr lang="en-US" sz="2600" i="1" dirty="0" smtClean="0">
                <a:solidFill>
                  <a:srgbClr val="7030A0"/>
                </a:solidFill>
                <a:latin typeface="Times New Roman" pitchFamily="18" charset="0"/>
                <a:cs typeface="Times New Roman" pitchFamily="18" charset="0"/>
              </a:rPr>
              <a:t>R(</a:t>
            </a:r>
            <a:r>
              <a:rPr lang="en-US" sz="2600" i="1" dirty="0" err="1" smtClean="0">
                <a:solidFill>
                  <a:srgbClr val="7030A0"/>
                </a:solidFill>
                <a:latin typeface="Times New Roman" pitchFamily="18" charset="0"/>
                <a:cs typeface="Times New Roman" pitchFamily="18" charset="0"/>
              </a:rPr>
              <a:t>m,n</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m’,n</a:t>
            </a:r>
            <a:r>
              <a:rPr lang="en-US" sz="2600" i="1" dirty="0">
                <a:solidFill>
                  <a:srgbClr val="7030A0"/>
                </a:solidFill>
                <a:latin typeface="Times New Roman" pitchFamily="18" charset="0"/>
                <a:cs typeface="Times New Roman" pitchFamily="18" charset="0"/>
              </a:rPr>
              <a:t>’)= r</a:t>
            </a:r>
            <a:r>
              <a:rPr lang="en-US" sz="2600" i="1" baseline="-25000" dirty="0">
                <a:solidFill>
                  <a:srgbClr val="7030A0"/>
                </a:solidFill>
                <a:latin typeface="Times New Roman" pitchFamily="18" charset="0"/>
                <a:cs typeface="Times New Roman" pitchFamily="18" charset="0"/>
              </a:rPr>
              <a:t>1</a:t>
            </a:r>
            <a:r>
              <a:rPr lang="en-US" sz="2600" i="1" dirty="0">
                <a:solidFill>
                  <a:srgbClr val="7030A0"/>
                </a:solidFill>
                <a:latin typeface="Times New Roman" pitchFamily="18" charset="0"/>
                <a:cs typeface="Times New Roman" pitchFamily="18" charset="0"/>
              </a:rPr>
              <a:t>(</a:t>
            </a:r>
            <a:r>
              <a:rPr lang="en-US" sz="2600" i="1" dirty="0" err="1">
                <a:solidFill>
                  <a:srgbClr val="7030A0"/>
                </a:solidFill>
                <a:latin typeface="Times New Roman" pitchFamily="18" charset="0"/>
                <a:cs typeface="Times New Roman" pitchFamily="18" charset="0"/>
              </a:rPr>
              <a:t>m,m</a:t>
            </a:r>
            <a:r>
              <a:rPr lang="en-US" sz="2600" i="1" dirty="0">
                <a:solidFill>
                  <a:srgbClr val="7030A0"/>
                </a:solidFill>
                <a:latin typeface="Times New Roman" pitchFamily="18" charset="0"/>
                <a:cs typeface="Times New Roman" pitchFamily="18" charset="0"/>
              </a:rPr>
              <a:t>’) r</a:t>
            </a:r>
            <a:r>
              <a:rPr lang="en-US" sz="2600" i="1" baseline="-25000" dirty="0">
                <a:solidFill>
                  <a:srgbClr val="7030A0"/>
                </a:solidFill>
                <a:latin typeface="Times New Roman" pitchFamily="18" charset="0"/>
                <a:cs typeface="Times New Roman" pitchFamily="18" charset="0"/>
              </a:rPr>
              <a:t>2</a:t>
            </a:r>
            <a:r>
              <a:rPr lang="en-US" sz="2600" i="1" dirty="0">
                <a:solidFill>
                  <a:srgbClr val="7030A0"/>
                </a:solidFill>
                <a:latin typeface="Times New Roman" pitchFamily="18" charset="0"/>
                <a:cs typeface="Times New Roman" pitchFamily="18" charset="0"/>
              </a:rPr>
              <a:t>(</a:t>
            </a:r>
            <a:r>
              <a:rPr lang="en-US" sz="2600" i="1" dirty="0" err="1">
                <a:solidFill>
                  <a:srgbClr val="7030A0"/>
                </a:solidFill>
                <a:latin typeface="Times New Roman" pitchFamily="18" charset="0"/>
                <a:cs typeface="Times New Roman" pitchFamily="18" charset="0"/>
              </a:rPr>
              <a:t>n,n</a:t>
            </a:r>
            <a:r>
              <a:rPr lang="en-US" sz="2600" i="1" dirty="0">
                <a:solidFill>
                  <a:srgbClr val="7030A0"/>
                </a:solidFill>
                <a:latin typeface="Times New Roman" pitchFamily="18" charset="0"/>
                <a:cs typeface="Times New Roman" pitchFamily="18" charset="0"/>
              </a:rPr>
              <a:t>’)</a:t>
            </a:r>
          </a:p>
          <a:p>
            <a:pPr lvl="1"/>
            <a:r>
              <a:rPr lang="fr-FR" sz="2600" dirty="0" smtClean="0">
                <a:solidFill>
                  <a:srgbClr val="7030A0"/>
                </a:solidFill>
                <a:latin typeface="Times New Roman" pitchFamily="18" charset="0"/>
                <a:cs typeface="Times New Roman" pitchFamily="18" charset="0"/>
              </a:rPr>
              <a:t>Il suffit de résoudre le problème propre pour deux matrices</a:t>
            </a:r>
            <a:r>
              <a:rPr lang="en-US" sz="2600" dirty="0" smtClean="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NxN</a:t>
            </a:r>
            <a:r>
              <a:rPr lang="en-US" sz="2600" dirty="0">
                <a:solidFill>
                  <a:srgbClr val="7030A0"/>
                </a:solidFill>
                <a:latin typeface="Times New Roman" pitchFamily="18" charset="0"/>
                <a:cs typeface="Times New Roman" pitchFamily="18" charset="0"/>
              </a:rPr>
              <a:t> </a:t>
            </a:r>
            <a:r>
              <a:rPr lang="en-US" sz="2600" dirty="0" smtClean="0">
                <a:solidFill>
                  <a:srgbClr val="7030A0"/>
                </a:solidFill>
                <a:latin typeface="Times New Roman" pitchFamily="18" charset="0"/>
                <a:cs typeface="Times New Roman" pitchFamily="18" charset="0"/>
              </a:rPr>
              <a:t> </a:t>
            </a:r>
            <a:r>
              <a:rPr lang="en-US" sz="2600" dirty="0">
                <a:solidFill>
                  <a:srgbClr val="7030A0"/>
                </a:solidFill>
                <a:latin typeface="Times New Roman" pitchFamily="18" charset="0"/>
                <a:cs typeface="Times New Roman" pitchFamily="18" charset="0"/>
              </a:rPr>
              <a:t>~ O(</a:t>
            </a:r>
            <a:r>
              <a:rPr lang="en-US" sz="2600" i="1" dirty="0">
                <a:solidFill>
                  <a:srgbClr val="7030A0"/>
                </a:solidFill>
                <a:latin typeface="Times New Roman" pitchFamily="18" charset="0"/>
                <a:cs typeface="Times New Roman" pitchFamily="18" charset="0"/>
              </a:rPr>
              <a:t>N</a:t>
            </a:r>
            <a:r>
              <a:rPr lang="en-US" sz="2600" i="1" baseline="30000" dirty="0">
                <a:solidFill>
                  <a:srgbClr val="7030A0"/>
                </a:solidFill>
                <a:latin typeface="Times New Roman" pitchFamily="18" charset="0"/>
                <a:cs typeface="Times New Roman" pitchFamily="18" charset="0"/>
              </a:rPr>
              <a:t>3</a:t>
            </a:r>
            <a:r>
              <a:rPr lang="en-US" sz="2600" i="1" dirty="0">
                <a:solidFill>
                  <a:srgbClr val="7030A0"/>
                </a:solidFill>
                <a:latin typeface="Times New Roman" pitchFamily="18" charset="0"/>
                <a:cs typeface="Times New Roman" pitchFamily="18" charset="0"/>
              </a:rPr>
              <a:t>)</a:t>
            </a:r>
            <a:endParaRPr lang="en-US" sz="2600" dirty="0">
              <a:solidFill>
                <a:srgbClr val="7030A0"/>
              </a:solidFill>
              <a:latin typeface="Times New Roman" pitchFamily="18" charset="0"/>
              <a:cs typeface="Times New Roman" pitchFamily="18" charset="0"/>
            </a:endParaRPr>
          </a:p>
          <a:p>
            <a:pPr lvl="1"/>
            <a:r>
              <a:rPr lang="fr-FR" sz="2600" dirty="0" smtClean="0">
                <a:solidFill>
                  <a:srgbClr val="7030A0"/>
                </a:solidFill>
                <a:latin typeface="Times New Roman" pitchFamily="18" charset="0"/>
                <a:cs typeface="Times New Roman" pitchFamily="18" charset="0"/>
              </a:rPr>
              <a:t>KLT peut désormais être exécuté séparément sur les lignes et les colonnes</a:t>
            </a:r>
            <a:endParaRPr lang="en-US" sz="2600" dirty="0">
              <a:solidFill>
                <a:srgbClr val="7030A0"/>
              </a:solidFill>
              <a:latin typeface="Times New Roman" pitchFamily="18" charset="0"/>
              <a:cs typeface="Times New Roman" pitchFamily="18" charset="0"/>
            </a:endParaRPr>
          </a:p>
          <a:p>
            <a:pPr lvl="2"/>
            <a:r>
              <a:rPr lang="fr-FR" dirty="0" smtClean="0">
                <a:solidFill>
                  <a:srgbClr val="7030A0"/>
                </a:solidFill>
                <a:latin typeface="Times New Roman" pitchFamily="18" charset="0"/>
                <a:cs typeface="Times New Roman" pitchFamily="18" charset="0"/>
              </a:rPr>
              <a:t>Réduire la complexité de la transformation </a:t>
            </a:r>
            <a:r>
              <a:rPr lang="en-US" dirty="0" smtClean="0">
                <a:solidFill>
                  <a:srgbClr val="7030A0"/>
                </a:solidFill>
                <a:latin typeface="Times New Roman" pitchFamily="18" charset="0"/>
                <a:cs typeface="Times New Roman" pitchFamily="18" charset="0"/>
              </a:rPr>
              <a:t>O(</a:t>
            </a:r>
            <a:r>
              <a:rPr lang="en-US" i="0" dirty="0" smtClean="0">
                <a:solidFill>
                  <a:srgbClr val="7030A0"/>
                </a:solidFill>
                <a:latin typeface="Times New Roman" pitchFamily="18" charset="0"/>
                <a:cs typeface="Times New Roman" pitchFamily="18" charset="0"/>
              </a:rPr>
              <a:t>N</a:t>
            </a:r>
            <a:r>
              <a:rPr lang="en-US" i="0" baseline="30000" dirty="0" smtClean="0">
                <a:solidFill>
                  <a:srgbClr val="7030A0"/>
                </a:solidFill>
                <a:latin typeface="Times New Roman" pitchFamily="18" charset="0"/>
                <a:cs typeface="Times New Roman" pitchFamily="18" charset="0"/>
              </a:rPr>
              <a:t>4</a:t>
            </a:r>
            <a:r>
              <a:rPr lang="en-US" i="0" dirty="0">
                <a:solidFill>
                  <a:srgbClr val="7030A0"/>
                </a:solidFill>
                <a:latin typeface="Times New Roman" pitchFamily="18" charset="0"/>
                <a:cs typeface="Times New Roman" pitchFamily="18" charset="0"/>
              </a:rPr>
              <a:t>) to</a:t>
            </a:r>
            <a:r>
              <a:rPr lang="en-US" dirty="0">
                <a:solidFill>
                  <a:srgbClr val="7030A0"/>
                </a:solidFill>
                <a:latin typeface="Times New Roman" pitchFamily="18" charset="0"/>
                <a:cs typeface="Times New Roman" pitchFamily="18" charset="0"/>
              </a:rPr>
              <a:t> O(</a:t>
            </a:r>
            <a:r>
              <a:rPr lang="en-US" i="0" dirty="0">
                <a:solidFill>
                  <a:srgbClr val="7030A0"/>
                </a:solidFill>
                <a:latin typeface="Times New Roman" pitchFamily="18" charset="0"/>
                <a:cs typeface="Times New Roman" pitchFamily="18" charset="0"/>
              </a:rPr>
              <a:t>N</a:t>
            </a:r>
            <a:r>
              <a:rPr lang="en-US" i="0" baseline="30000" dirty="0">
                <a:solidFill>
                  <a:srgbClr val="7030A0"/>
                </a:solidFill>
                <a:latin typeface="Times New Roman" pitchFamily="18" charset="0"/>
                <a:cs typeface="Times New Roman" pitchFamily="18" charset="0"/>
              </a:rPr>
              <a:t>3</a:t>
            </a:r>
            <a:r>
              <a:rPr lang="en-US" i="0" dirty="0">
                <a:solidFill>
                  <a:srgbClr val="7030A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24"/>
            <a:ext cx="9144000" cy="1143000"/>
          </a:xfrm>
        </p:spPr>
        <p:txBody>
          <a:bodyPr>
            <a:normAutofit/>
          </a:bodyPr>
          <a:lstStyle/>
          <a:p>
            <a:r>
              <a:rPr lang="fr-FR" b="1" dirty="0" smtClean="0">
                <a:solidFill>
                  <a:srgbClr val="FF0000"/>
                </a:solidFill>
                <a:latin typeface="Times New Roman" pitchFamily="18" charset="0"/>
                <a:cs typeface="Times New Roman" pitchFamily="18" charset="0"/>
              </a:rPr>
              <a:t>Avantages et inconvénients de la KLT</a:t>
            </a:r>
            <a:endParaRPr lang="en-US" b="1" dirty="0">
              <a:solidFill>
                <a:srgbClr val="FF0000"/>
              </a:solidFill>
              <a:latin typeface="Times New Roman" pitchFamily="18" charset="0"/>
              <a:cs typeface="Times New Roman" pitchFamily="18" charset="0"/>
            </a:endParaRPr>
          </a:p>
        </p:txBody>
      </p:sp>
      <p:sp>
        <p:nvSpPr>
          <p:cNvPr id="149507" name="Rectangle 3"/>
          <p:cNvSpPr>
            <a:spLocks noGrp="1" noChangeArrowheads="1"/>
          </p:cNvSpPr>
          <p:nvPr>
            <p:ph idx="1"/>
          </p:nvPr>
        </p:nvSpPr>
        <p:spPr>
          <a:xfrm>
            <a:off x="0" y="1600200"/>
            <a:ext cx="9144000" cy="4525963"/>
          </a:xfrm>
        </p:spPr>
        <p:txBody>
          <a:bodyPr>
            <a:normAutofit fontScale="62500" lnSpcReduction="20000"/>
          </a:bodyPr>
          <a:lstStyle/>
          <a:p>
            <a:r>
              <a:rPr lang="en-US" sz="3400" b="1" u="sng" dirty="0" err="1" smtClean="0">
                <a:solidFill>
                  <a:srgbClr val="FF0000"/>
                </a:solidFill>
                <a:latin typeface="Times New Roman" pitchFamily="18" charset="0"/>
                <a:cs typeface="Times New Roman" pitchFamily="18" charset="0"/>
              </a:rPr>
              <a:t>Optimalité</a:t>
            </a:r>
            <a:endParaRPr lang="en-US" sz="3400" b="1" u="sng" dirty="0">
              <a:solidFill>
                <a:srgbClr val="FF0000"/>
              </a:solidFill>
              <a:latin typeface="Times New Roman" pitchFamily="18" charset="0"/>
              <a:cs typeface="Times New Roman" pitchFamily="18" charset="0"/>
            </a:endParaRPr>
          </a:p>
          <a:p>
            <a:pPr lvl="1"/>
            <a:r>
              <a:rPr lang="fr-FR" sz="3500" dirty="0" err="1" smtClean="0">
                <a:solidFill>
                  <a:srgbClr val="0070C0"/>
                </a:solidFill>
                <a:latin typeface="Times New Roman" pitchFamily="18" charset="0"/>
                <a:cs typeface="Times New Roman" pitchFamily="18" charset="0"/>
              </a:rPr>
              <a:t>Décorrélation</a:t>
            </a:r>
            <a:r>
              <a:rPr lang="fr-FR" sz="3500" dirty="0" smtClean="0">
                <a:solidFill>
                  <a:srgbClr val="0070C0"/>
                </a:solidFill>
                <a:latin typeface="Times New Roman" pitchFamily="18" charset="0"/>
                <a:cs typeface="Times New Roman" pitchFamily="18" charset="0"/>
              </a:rPr>
              <a:t> et MMSE pour le même nombre de coefficients partiels</a:t>
            </a:r>
            <a:r>
              <a:rPr lang="en-US" sz="3500" dirty="0" smtClean="0">
                <a:latin typeface="Times New Roman" pitchFamily="18" charset="0"/>
                <a:cs typeface="Times New Roman" pitchFamily="18" charset="0"/>
              </a:rPr>
              <a:t>.</a:t>
            </a:r>
          </a:p>
          <a:p>
            <a:pPr lvl="1">
              <a:buNone/>
            </a:pPr>
            <a:endParaRPr lang="en-US" dirty="0"/>
          </a:p>
          <a:p>
            <a:r>
              <a:rPr lang="fr-FR" sz="3400" b="1" u="sng" dirty="0" smtClean="0">
                <a:solidFill>
                  <a:srgbClr val="FF0000"/>
                </a:solidFill>
                <a:latin typeface="Times New Roman" pitchFamily="18" charset="0"/>
                <a:cs typeface="Times New Roman" pitchFamily="18" charset="0"/>
              </a:rPr>
              <a:t>Dépendant des données</a:t>
            </a:r>
            <a:endParaRPr lang="en-US" sz="3400" b="1" u="sng" dirty="0" smtClean="0">
              <a:solidFill>
                <a:srgbClr val="FF0000"/>
              </a:solidFill>
              <a:latin typeface="Times New Roman" pitchFamily="18" charset="0"/>
              <a:cs typeface="Times New Roman" pitchFamily="18" charset="0"/>
            </a:endParaRPr>
          </a:p>
          <a:p>
            <a:pPr lvl="1"/>
            <a:r>
              <a:rPr lang="fr-FR" sz="3100" dirty="0" smtClean="0">
                <a:solidFill>
                  <a:srgbClr val="3317A9"/>
                </a:solidFill>
                <a:latin typeface="Times New Roman" pitchFamily="18" charset="0"/>
                <a:cs typeface="Times New Roman" pitchFamily="18" charset="0"/>
              </a:rPr>
              <a:t>Doit estimer les statistiques de second ordre pour déterminer la transformation</a:t>
            </a:r>
            <a:endParaRPr lang="en-US" sz="3100" dirty="0" smtClean="0">
              <a:solidFill>
                <a:srgbClr val="3317A9"/>
              </a:solidFill>
              <a:latin typeface="Times New Roman" pitchFamily="18" charset="0"/>
              <a:cs typeface="Times New Roman" pitchFamily="18" charset="0"/>
            </a:endParaRPr>
          </a:p>
          <a:p>
            <a:pPr lvl="1"/>
            <a:r>
              <a:rPr lang="fr-FR" sz="3100" dirty="0" smtClean="0">
                <a:solidFill>
                  <a:srgbClr val="3317A9"/>
                </a:solidFill>
                <a:latin typeface="Times New Roman" pitchFamily="18" charset="0"/>
                <a:cs typeface="Times New Roman" pitchFamily="18" charset="0"/>
              </a:rPr>
              <a:t>Pouvons-nous obtenir une transformation indépendante des données avec des performances similaires?</a:t>
            </a:r>
            <a:endParaRPr lang="en-US" sz="3100" dirty="0" smtClean="0">
              <a:solidFill>
                <a:srgbClr val="3317A9"/>
              </a:solidFill>
              <a:latin typeface="Times New Roman" pitchFamily="18" charset="0"/>
              <a:cs typeface="Times New Roman" pitchFamily="18" charset="0"/>
            </a:endParaRPr>
          </a:p>
          <a:p>
            <a:pPr lvl="2"/>
            <a:r>
              <a:rPr lang="en-US" sz="3100" dirty="0" smtClean="0">
                <a:solidFill>
                  <a:srgbClr val="3317A9"/>
                </a:solidFill>
                <a:latin typeface="Times New Roman" pitchFamily="18" charset="0"/>
                <a:cs typeface="Times New Roman" pitchFamily="18" charset="0"/>
              </a:rPr>
              <a:t> </a:t>
            </a:r>
            <a:r>
              <a:rPr lang="en-US" sz="3100" dirty="0">
                <a:solidFill>
                  <a:srgbClr val="3317A9"/>
                </a:solidFill>
                <a:latin typeface="Times New Roman" pitchFamily="18" charset="0"/>
                <a:cs typeface="Times New Roman" pitchFamily="18" charset="0"/>
              </a:rPr>
              <a:t>DCT</a:t>
            </a:r>
          </a:p>
          <a:p>
            <a:pPr lvl="2"/>
            <a:endParaRPr lang="en-US" dirty="0"/>
          </a:p>
          <a:p>
            <a:r>
              <a:rPr lang="en-US" sz="3400" b="1" u="sng" dirty="0">
                <a:solidFill>
                  <a:srgbClr val="FF0000"/>
                </a:solidFill>
                <a:latin typeface="Times New Roman" pitchFamily="18" charset="0"/>
                <a:cs typeface="Times New Roman" pitchFamily="18" charset="0"/>
              </a:rPr>
              <a:t>Applications</a:t>
            </a:r>
          </a:p>
          <a:p>
            <a:pPr lvl="1"/>
            <a:r>
              <a:rPr lang="en-US" dirty="0"/>
              <a:t> </a:t>
            </a:r>
            <a:r>
              <a:rPr lang="fr-FR" sz="3100" dirty="0" smtClean="0">
                <a:solidFill>
                  <a:srgbClr val="00B050"/>
                </a:solidFill>
                <a:latin typeface="Times New Roman" pitchFamily="18" charset="0"/>
                <a:cs typeface="Times New Roman" pitchFamily="18" charset="0"/>
              </a:rPr>
              <a:t>compression (non universelle)</a:t>
            </a:r>
            <a:endParaRPr lang="en-US" sz="3100" dirty="0">
              <a:solidFill>
                <a:srgbClr val="00B050"/>
              </a:solidFill>
              <a:latin typeface="Times New Roman" pitchFamily="18" charset="0"/>
              <a:cs typeface="Times New Roman" pitchFamily="18" charset="0"/>
            </a:endParaRPr>
          </a:p>
          <a:p>
            <a:pPr lvl="1"/>
            <a:r>
              <a:rPr lang="en-US" sz="3100" dirty="0">
                <a:solidFill>
                  <a:srgbClr val="00B050"/>
                </a:solidFill>
                <a:latin typeface="Times New Roman" pitchFamily="18" charset="0"/>
                <a:cs typeface="Times New Roman" pitchFamily="18" charset="0"/>
              </a:rPr>
              <a:t> </a:t>
            </a:r>
            <a:r>
              <a:rPr lang="fr-FR" sz="3100" dirty="0" smtClean="0">
                <a:solidFill>
                  <a:srgbClr val="00B050"/>
                </a:solidFill>
                <a:latin typeface="Times New Roman" pitchFamily="18" charset="0"/>
                <a:cs typeface="Times New Roman" pitchFamily="18" charset="0"/>
              </a:rPr>
              <a:t>reconnaissance de formes: par exemple, faces propres</a:t>
            </a:r>
            <a:endParaRPr lang="en-US" sz="3100" dirty="0">
              <a:solidFill>
                <a:srgbClr val="00B050"/>
              </a:solidFill>
              <a:latin typeface="Times New Roman" pitchFamily="18" charset="0"/>
              <a:cs typeface="Times New Roman" pitchFamily="18" charset="0"/>
            </a:endParaRPr>
          </a:p>
          <a:p>
            <a:pPr lvl="1"/>
            <a:r>
              <a:rPr lang="en-US" sz="3100" dirty="0">
                <a:solidFill>
                  <a:srgbClr val="00B050"/>
                </a:solidFill>
                <a:latin typeface="Times New Roman" pitchFamily="18" charset="0"/>
                <a:cs typeface="Times New Roman" pitchFamily="18" charset="0"/>
              </a:rPr>
              <a:t> </a:t>
            </a:r>
            <a:r>
              <a:rPr lang="fr-FR" sz="3100" dirty="0" smtClean="0">
                <a:solidFill>
                  <a:srgbClr val="00B050"/>
                </a:solidFill>
                <a:latin typeface="Times New Roman" pitchFamily="18" charset="0"/>
                <a:cs typeface="Times New Roman" pitchFamily="18" charset="0"/>
              </a:rPr>
              <a:t>analyser les principales composantes («dominantes»)</a:t>
            </a:r>
            <a:endParaRPr lang="en-US" sz="3100" dirty="0">
              <a:solidFill>
                <a:srgbClr val="00B05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a:xfrm>
            <a:off x="0" y="304800"/>
            <a:ext cx="9144000" cy="581025"/>
          </a:xfrm>
        </p:spPr>
        <p:txBody>
          <a:bodyPr>
            <a:noAutofit/>
          </a:bodyPr>
          <a:lstStyle/>
          <a:p>
            <a:r>
              <a:rPr lang="en-US" sz="3800" b="1" dirty="0" err="1" smtClean="0">
                <a:solidFill>
                  <a:srgbClr val="FF0000"/>
                </a:solidFill>
                <a:latin typeface="Times New Roman" pitchFamily="18" charset="0"/>
                <a:cs typeface="Times New Roman" pitchFamily="18" charset="0"/>
              </a:rPr>
              <a:t>Compactage</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d’énergie</a:t>
            </a:r>
            <a:r>
              <a:rPr lang="en-US" sz="3800" b="1" dirty="0" smtClean="0">
                <a:solidFill>
                  <a:srgbClr val="FF0000"/>
                </a:solidFill>
                <a:latin typeface="Times New Roman" pitchFamily="18" charset="0"/>
                <a:cs typeface="Times New Roman" pitchFamily="18" charset="0"/>
              </a:rPr>
              <a:t> de la  </a:t>
            </a:r>
            <a:r>
              <a:rPr lang="en-US" sz="3800" b="1" dirty="0">
                <a:solidFill>
                  <a:srgbClr val="FF0000"/>
                </a:solidFill>
                <a:latin typeface="Times New Roman" pitchFamily="18" charset="0"/>
                <a:cs typeface="Times New Roman" pitchFamily="18" charset="0"/>
              </a:rPr>
              <a:t>DCT vs. KLT</a:t>
            </a:r>
          </a:p>
        </p:txBody>
      </p:sp>
      <p:pic>
        <p:nvPicPr>
          <p:cNvPr id="150530" name="Picture 2" descr="Image2"/>
          <p:cNvPicPr>
            <a:picLocks noGrp="1" noChangeAspect="1" noChangeArrowheads="1"/>
          </p:cNvPicPr>
          <p:nvPr>
            <p:ph idx="1"/>
          </p:nvPr>
        </p:nvPicPr>
        <p:blipFill>
          <a:blip r:embed="rId2"/>
          <a:srcRect/>
          <a:stretch>
            <a:fillRect/>
          </a:stretch>
        </p:blipFill>
        <p:spPr>
          <a:xfrm>
            <a:off x="304800" y="1219200"/>
            <a:ext cx="6934200" cy="5141913"/>
          </a:xfrm>
          <a:noFill/>
          <a:ln/>
        </p:spPr>
      </p:pic>
      <p:sp>
        <p:nvSpPr>
          <p:cNvPr id="150532" name="Rectangle 4"/>
          <p:cNvSpPr>
            <a:spLocks noGrp="1" noChangeArrowheads="1"/>
          </p:cNvSpPr>
          <p:nvPr>
            <p:ph type="body" idx="4294967295"/>
          </p:nvPr>
        </p:nvSpPr>
        <p:spPr>
          <a:xfrm>
            <a:off x="3143240" y="1019175"/>
            <a:ext cx="6000760" cy="3400425"/>
          </a:xfrm>
        </p:spPr>
        <p:txBody>
          <a:bodyPr>
            <a:normAutofit fontScale="92500"/>
          </a:bodyPr>
          <a:lstStyle/>
          <a:p>
            <a:r>
              <a:rPr lang="fr-FR" sz="2200" b="1" dirty="0" smtClean="0">
                <a:solidFill>
                  <a:srgbClr val="0070C0"/>
                </a:solidFill>
                <a:latin typeface="Times New Roman" pitchFamily="18" charset="0"/>
                <a:cs typeface="Times New Roman" pitchFamily="18" charset="0"/>
              </a:rPr>
              <a:t>Le DCT a un excellent compactage énergétique pour les données hautement corrélées</a:t>
            </a:r>
            <a:endParaRPr lang="en-US" sz="2200" b="1" dirty="0">
              <a:solidFill>
                <a:srgbClr val="0070C0"/>
              </a:solidFill>
              <a:latin typeface="Times New Roman" pitchFamily="18" charset="0"/>
              <a:cs typeface="Times New Roman" pitchFamily="18" charset="0"/>
            </a:endParaRPr>
          </a:p>
          <a:p>
            <a:r>
              <a:rPr lang="fr-FR" sz="2200" b="1" dirty="0" smtClean="0">
                <a:solidFill>
                  <a:srgbClr val="00B050"/>
                </a:solidFill>
                <a:latin typeface="Times New Roman" pitchFamily="18" charset="0"/>
                <a:cs typeface="Times New Roman" pitchFamily="18" charset="0"/>
              </a:rPr>
              <a:t>DCT est un bon remplacement pour K-L</a:t>
            </a:r>
            <a:endParaRPr lang="en-US" sz="2200" b="1" dirty="0">
              <a:solidFill>
                <a:srgbClr val="00B050"/>
              </a:solidFill>
              <a:latin typeface="Times New Roman" pitchFamily="18" charset="0"/>
              <a:cs typeface="Times New Roman" pitchFamily="18" charset="0"/>
            </a:endParaRPr>
          </a:p>
          <a:p>
            <a:pPr lvl="1"/>
            <a:r>
              <a:rPr lang="fr-FR" sz="2000" dirty="0" smtClean="0">
                <a:solidFill>
                  <a:srgbClr val="3317A9"/>
                </a:solidFill>
              </a:rPr>
              <a:t>Presque optimal pour des données hautement corrélées</a:t>
            </a:r>
            <a:endParaRPr lang="en-US" sz="2000" dirty="0">
              <a:solidFill>
                <a:srgbClr val="3317A9"/>
              </a:solidFill>
            </a:endParaRPr>
          </a:p>
          <a:p>
            <a:pPr lvl="1"/>
            <a:r>
              <a:rPr lang="fr-FR" sz="2000" dirty="0" smtClean="0">
                <a:solidFill>
                  <a:srgbClr val="993366"/>
                </a:solidFill>
              </a:rPr>
              <a:t>Ne dépend pas de données spécifiques comme le fait K-L</a:t>
            </a:r>
            <a:endParaRPr lang="en-US" sz="2000" dirty="0">
              <a:solidFill>
                <a:srgbClr val="993366"/>
              </a:solidFill>
            </a:endParaRPr>
          </a:p>
          <a:p>
            <a:pPr lvl="1"/>
            <a:r>
              <a:rPr lang="fr-FR" sz="2000" dirty="0" smtClean="0">
                <a:solidFill>
                  <a:srgbClr val="0070C0"/>
                </a:solidFill>
              </a:rPr>
              <a:t>Algorithme rapide disponible</a:t>
            </a:r>
            <a:endParaRPr lang="en-US" sz="2000" dirty="0">
              <a:solidFill>
                <a:srgbClr val="0070C0"/>
              </a:solidFill>
            </a:endParaRPr>
          </a:p>
          <a:p>
            <a:pPr lvl="1">
              <a:buFontTx/>
              <a:buNone/>
            </a:pPr>
            <a:endParaRPr lang="en-US" sz="2000" dirty="0">
              <a:sym typeface="Wingdings" pitchFamily="2" charset="2"/>
            </a:endParaRPr>
          </a:p>
          <a:p>
            <a:pPr lvl="1">
              <a:buFontTx/>
              <a:buNone/>
            </a:pPr>
            <a:r>
              <a:rPr lang="en-US" sz="2000" b="1" i="1" dirty="0">
                <a:solidFill>
                  <a:srgbClr val="FF0000"/>
                </a:solidFill>
                <a:sym typeface="Wingdings" pitchFamily="2" charset="2"/>
              </a:rPr>
              <a:t>[ref and statistics: Jain’s pp153, 168-175]</a:t>
            </a:r>
            <a:endParaRPr lang="en-US" sz="2000" b="1" i="1" dirty="0">
              <a:solidFill>
                <a:srgbClr val="FF0000"/>
              </a:solidFill>
            </a:endParaRPr>
          </a:p>
          <a:p>
            <a:pPr lvl="3"/>
            <a:endParaRPr lang="en-US" sz="1600"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04800" y="1114425"/>
            <a:ext cx="8426450" cy="5210175"/>
          </a:xfrm>
        </p:spPr>
        <p:txBody>
          <a:bodyPr>
            <a:normAutofit lnSpcReduction="10000"/>
          </a:bodyPr>
          <a:lstStyle/>
          <a:p>
            <a:r>
              <a:rPr lang="en-US" sz="2000" dirty="0"/>
              <a:t>Preliminaries</a:t>
            </a:r>
          </a:p>
          <a:p>
            <a:pPr lvl="1"/>
            <a:r>
              <a:rPr lang="en-US" sz="2000" dirty="0"/>
              <a:t>The matrices R, R</a:t>
            </a:r>
            <a:r>
              <a:rPr lang="en-US" sz="2000" baseline="30000" dirty="0"/>
              <a:t>-1</a:t>
            </a:r>
            <a:r>
              <a:rPr lang="en-US" sz="2000" dirty="0"/>
              <a:t>, and </a:t>
            </a:r>
            <a:r>
              <a:rPr lang="en-US" sz="2000" dirty="0">
                <a:sym typeface="Symbol" pitchFamily="18" charset="2"/>
              </a:rPr>
              <a:t></a:t>
            </a:r>
            <a:r>
              <a:rPr lang="en-US" sz="2000" dirty="0"/>
              <a:t>R</a:t>
            </a:r>
            <a:r>
              <a:rPr lang="en-US" sz="2000" baseline="30000" dirty="0"/>
              <a:t>-1</a:t>
            </a:r>
            <a:r>
              <a:rPr lang="en-US" sz="2000" dirty="0"/>
              <a:t> share the same </a:t>
            </a:r>
            <a:r>
              <a:rPr lang="en-US" sz="2000" dirty="0" err="1"/>
              <a:t>eigen</a:t>
            </a:r>
            <a:r>
              <a:rPr lang="en-US" sz="2000" dirty="0"/>
              <a:t> vectors</a:t>
            </a:r>
          </a:p>
          <a:p>
            <a:pPr lvl="1"/>
            <a:r>
              <a:rPr lang="en-US" sz="2000" dirty="0"/>
              <a:t>DCT basis vectors are eigenvectors of a symmetric tri-diagonal matrix</a:t>
            </a:r>
            <a:r>
              <a:rPr lang="en-US" dirty="0"/>
              <a:t> </a:t>
            </a:r>
            <a:r>
              <a:rPr lang="en-US" sz="2000" i="1" dirty="0"/>
              <a:t>Q</a:t>
            </a:r>
            <a:r>
              <a:rPr lang="en-US" sz="2000" i="1" baseline="-25000" dirty="0"/>
              <a:t>c</a:t>
            </a:r>
            <a:endParaRPr lang="en-US" sz="2000" dirty="0"/>
          </a:p>
          <a:p>
            <a:pPr lvl="1">
              <a:spcAft>
                <a:spcPct val="10000"/>
              </a:spcAft>
            </a:pPr>
            <a:endParaRPr lang="en-US" sz="2000" dirty="0"/>
          </a:p>
          <a:p>
            <a:pPr lvl="1">
              <a:spcAft>
                <a:spcPct val="10000"/>
              </a:spcAft>
            </a:pPr>
            <a:endParaRPr lang="en-US" sz="2000" dirty="0"/>
          </a:p>
          <a:p>
            <a:pPr lvl="1">
              <a:spcAft>
                <a:spcPct val="10000"/>
              </a:spcAft>
            </a:pPr>
            <a:endParaRPr lang="en-US" sz="2000" dirty="0"/>
          </a:p>
          <a:p>
            <a:pPr lvl="1">
              <a:spcAft>
                <a:spcPct val="10000"/>
              </a:spcAft>
            </a:pPr>
            <a:endParaRPr lang="en-US" sz="2000" dirty="0"/>
          </a:p>
          <a:p>
            <a:pPr lvl="1">
              <a:spcAft>
                <a:spcPct val="10000"/>
              </a:spcAft>
            </a:pPr>
            <a:endParaRPr lang="en-US" sz="2000" dirty="0"/>
          </a:p>
          <a:p>
            <a:pPr lvl="1">
              <a:spcAft>
                <a:spcPct val="10000"/>
              </a:spcAft>
            </a:pPr>
            <a:endParaRPr lang="en-US" sz="2000" dirty="0"/>
          </a:p>
          <a:p>
            <a:pPr lvl="1">
              <a:spcAft>
                <a:spcPct val="10000"/>
              </a:spcAft>
            </a:pPr>
            <a:r>
              <a:rPr lang="en-US" sz="2000" dirty="0"/>
              <a:t>Covariance matrix </a:t>
            </a:r>
            <a:r>
              <a:rPr lang="en-US" sz="2000" i="1" dirty="0"/>
              <a:t>R </a:t>
            </a:r>
            <a:r>
              <a:rPr lang="en-US" sz="2000" dirty="0"/>
              <a:t>of 1</a:t>
            </a:r>
            <a:r>
              <a:rPr lang="en-US" sz="2000" baseline="30000" dirty="0"/>
              <a:t>st</a:t>
            </a:r>
            <a:r>
              <a:rPr lang="en-US" sz="2000" dirty="0"/>
              <a:t>-order stationary Markov sequence with has an inverse in the form of symmetric tri-diagonal matrix</a:t>
            </a:r>
          </a:p>
          <a:p>
            <a:r>
              <a:rPr lang="en-US" sz="2000" dirty="0"/>
              <a:t>DCT is close to KLT on 1</a:t>
            </a:r>
            <a:r>
              <a:rPr lang="en-US" sz="2000" baseline="30000" dirty="0"/>
              <a:t>st</a:t>
            </a:r>
            <a:r>
              <a:rPr lang="en-US" sz="2000" dirty="0"/>
              <a:t>-order stationary Markov</a:t>
            </a:r>
          </a:p>
          <a:p>
            <a:pPr lvl="1">
              <a:spcAft>
                <a:spcPct val="10000"/>
              </a:spcAft>
            </a:pPr>
            <a:r>
              <a:rPr lang="en-US" dirty="0"/>
              <a:t>For highly correlated sequence, a scaled version of </a:t>
            </a:r>
            <a:r>
              <a:rPr lang="en-US" i="1" dirty="0"/>
              <a:t>R</a:t>
            </a:r>
            <a:r>
              <a:rPr lang="en-US" i="1" baseline="30000" dirty="0"/>
              <a:t>-1</a:t>
            </a:r>
            <a:r>
              <a:rPr lang="en-US" dirty="0"/>
              <a:t> approx. </a:t>
            </a:r>
            <a:r>
              <a:rPr lang="en-US" i="1" dirty="0"/>
              <a:t>Q</a:t>
            </a:r>
            <a:r>
              <a:rPr lang="en-US" i="1" baseline="-25000" dirty="0"/>
              <a:t>c</a:t>
            </a:r>
            <a:r>
              <a:rPr lang="en-US" dirty="0"/>
              <a:t> </a:t>
            </a:r>
          </a:p>
        </p:txBody>
      </p:sp>
      <p:graphicFrame>
        <p:nvGraphicFramePr>
          <p:cNvPr id="151556" name="Object 4"/>
          <p:cNvGraphicFramePr>
            <a:graphicFrameLocks noChangeAspect="1"/>
          </p:cNvGraphicFramePr>
          <p:nvPr/>
        </p:nvGraphicFramePr>
        <p:xfrm>
          <a:off x="228600" y="2286000"/>
          <a:ext cx="8839200" cy="2278063"/>
        </p:xfrm>
        <a:graphic>
          <a:graphicData uri="http://schemas.openxmlformats.org/presentationml/2006/ole">
            <p:oleObj spid="_x0000_s321538" name="Ink" r:id="rId4" imgW="8791575" imgH="2286000" progId="">
              <p:embed/>
            </p:oleObj>
          </a:graphicData>
        </a:graphic>
      </p:graphicFrame>
      <p:sp>
        <p:nvSpPr>
          <p:cNvPr id="6" name="Rectangle 3"/>
          <p:cNvSpPr>
            <a:spLocks noGrp="1" noChangeArrowheads="1"/>
          </p:cNvSpPr>
          <p:nvPr>
            <p:ph type="title"/>
          </p:nvPr>
        </p:nvSpPr>
        <p:spPr>
          <a:xfrm>
            <a:off x="0" y="304800"/>
            <a:ext cx="9144000" cy="581025"/>
          </a:xfrm>
        </p:spPr>
        <p:txBody>
          <a:bodyPr>
            <a:noAutofit/>
          </a:bodyPr>
          <a:lstStyle/>
          <a:p>
            <a:r>
              <a:rPr lang="en-US" sz="3800" b="1" dirty="0" err="1" smtClean="0">
                <a:solidFill>
                  <a:srgbClr val="FF0000"/>
                </a:solidFill>
                <a:latin typeface="Times New Roman" pitchFamily="18" charset="0"/>
                <a:cs typeface="Times New Roman" pitchFamily="18" charset="0"/>
              </a:rPr>
              <a:t>Compactage</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d’énergie</a:t>
            </a:r>
            <a:r>
              <a:rPr lang="en-US" sz="3800" b="1" dirty="0" smtClean="0">
                <a:solidFill>
                  <a:srgbClr val="FF0000"/>
                </a:solidFill>
                <a:latin typeface="Times New Roman" pitchFamily="18" charset="0"/>
                <a:cs typeface="Times New Roman" pitchFamily="18" charset="0"/>
              </a:rPr>
              <a:t> de la  </a:t>
            </a:r>
            <a:r>
              <a:rPr lang="en-US" sz="3800" b="1" dirty="0">
                <a:solidFill>
                  <a:srgbClr val="FF0000"/>
                </a:solidFill>
                <a:latin typeface="Times New Roman" pitchFamily="18" charset="0"/>
                <a:cs typeface="Times New Roman" pitchFamily="18" charset="0"/>
              </a:rPr>
              <a:t>DCT vs. KLT</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0" y="1690710"/>
            <a:ext cx="9144000" cy="4953000"/>
          </a:xfrm>
        </p:spPr>
        <p:txBody>
          <a:bodyPr>
            <a:normAutofit lnSpcReduction="10000"/>
          </a:bodyPr>
          <a:lstStyle/>
          <a:p>
            <a:pPr>
              <a:lnSpc>
                <a:spcPct val="85000"/>
              </a:lnSpc>
            </a:pPr>
            <a:r>
              <a:rPr lang="fr-FR" sz="2400" b="1" dirty="0" smtClean="0">
                <a:solidFill>
                  <a:srgbClr val="FF0000"/>
                </a:solidFill>
                <a:latin typeface="Times New Roman" pitchFamily="18" charset="0"/>
                <a:cs typeface="Times New Roman" pitchFamily="18" charset="0"/>
              </a:rPr>
              <a:t>Excellent compactage énergétique du DCT</a:t>
            </a:r>
            <a:endParaRPr lang="en-US" sz="2400" b="1" dirty="0">
              <a:solidFill>
                <a:srgbClr val="FF0000"/>
              </a:solidFill>
              <a:latin typeface="Times New Roman" pitchFamily="18" charset="0"/>
              <a:cs typeface="Times New Roman" pitchFamily="18" charset="0"/>
            </a:endParaRPr>
          </a:p>
          <a:p>
            <a:pPr lvl="1">
              <a:lnSpc>
                <a:spcPct val="90000"/>
              </a:lnSpc>
            </a:pPr>
            <a:r>
              <a:rPr lang="fr-FR" sz="2000" dirty="0" smtClean="0">
                <a:solidFill>
                  <a:srgbClr val="00B0F0"/>
                </a:solidFill>
              </a:rPr>
              <a:t>pour des données hautement corrélées</a:t>
            </a:r>
          </a:p>
          <a:p>
            <a:pPr lvl="1">
              <a:lnSpc>
                <a:spcPct val="90000"/>
              </a:lnSpc>
              <a:buNone/>
            </a:pPr>
            <a:endParaRPr lang="en-US" sz="2000" dirty="0"/>
          </a:p>
          <a:p>
            <a:pPr>
              <a:lnSpc>
                <a:spcPct val="85000"/>
              </a:lnSpc>
            </a:pPr>
            <a:r>
              <a:rPr lang="fr-FR" sz="2400" b="1" dirty="0" smtClean="0">
                <a:solidFill>
                  <a:srgbClr val="FF0000"/>
                </a:solidFill>
                <a:latin typeface="Times New Roman" pitchFamily="18" charset="0"/>
                <a:cs typeface="Times New Roman" pitchFamily="18" charset="0"/>
              </a:rPr>
              <a:t>DCT est proche de K-L </a:t>
            </a:r>
            <a:r>
              <a:rPr lang="fr-FR" sz="2400" b="1" dirty="0" err="1" smtClean="0">
                <a:solidFill>
                  <a:srgbClr val="FF0000"/>
                </a:solidFill>
                <a:latin typeface="Times New Roman" pitchFamily="18" charset="0"/>
                <a:cs typeface="Times New Roman" pitchFamily="18" charset="0"/>
              </a:rPr>
              <a:t>transf</a:t>
            </a:r>
            <a:r>
              <a:rPr lang="fr-FR" sz="2400" b="1" dirty="0" smtClean="0">
                <a:solidFill>
                  <a:srgbClr val="FF0000"/>
                </a:solidFill>
                <a:latin typeface="Times New Roman" pitchFamily="18" charset="0"/>
                <a:cs typeface="Times New Roman" pitchFamily="18" charset="0"/>
              </a:rPr>
              <a:t>. de Markov stationnaire de premier ordre</a:t>
            </a:r>
            <a:endParaRPr lang="en-US" sz="2400" b="1" dirty="0">
              <a:solidFill>
                <a:srgbClr val="FF0000"/>
              </a:solidFill>
              <a:latin typeface="Times New Roman" pitchFamily="18" charset="0"/>
              <a:cs typeface="Times New Roman" pitchFamily="18" charset="0"/>
            </a:endParaRPr>
          </a:p>
          <a:p>
            <a:pPr lvl="1">
              <a:lnSpc>
                <a:spcPct val="90000"/>
              </a:lnSpc>
            </a:pPr>
            <a:r>
              <a:rPr lang="fr-FR" sz="2000" dirty="0" smtClean="0">
                <a:solidFill>
                  <a:srgbClr val="00B050"/>
                </a:solidFill>
              </a:rPr>
              <a:t>Les vecteurs de base DCT sont des vecteurs propres d'une matrice </a:t>
            </a:r>
            <a:r>
              <a:rPr lang="fr-FR" sz="2000" dirty="0" err="1" smtClean="0">
                <a:solidFill>
                  <a:srgbClr val="00B050"/>
                </a:solidFill>
              </a:rPr>
              <a:t>tridiagonale</a:t>
            </a:r>
            <a:r>
              <a:rPr lang="fr-FR" sz="2000" dirty="0" smtClean="0">
                <a:solidFill>
                  <a:srgbClr val="00B050"/>
                </a:solidFill>
              </a:rPr>
              <a:t> symétrique </a:t>
            </a:r>
            <a:r>
              <a:rPr lang="en-US" sz="2000" i="1" dirty="0" smtClean="0">
                <a:solidFill>
                  <a:srgbClr val="00B050"/>
                </a:solidFill>
              </a:rPr>
              <a:t>Q</a:t>
            </a:r>
            <a:r>
              <a:rPr lang="en-US" sz="2000" i="1" baseline="-25000" dirty="0" smtClean="0">
                <a:solidFill>
                  <a:srgbClr val="00B050"/>
                </a:solidFill>
              </a:rPr>
              <a:t>c</a:t>
            </a:r>
            <a:endParaRPr lang="en-US" sz="2000" i="1" baseline="-25000" dirty="0">
              <a:solidFill>
                <a:srgbClr val="00B050"/>
              </a:solidFill>
            </a:endParaRPr>
          </a:p>
          <a:p>
            <a:pPr lvl="1">
              <a:lnSpc>
                <a:spcPct val="90000"/>
              </a:lnSpc>
            </a:pPr>
            <a:r>
              <a:rPr lang="fr-FR" sz="2000" dirty="0" smtClean="0">
                <a:solidFill>
                  <a:srgbClr val="00B050"/>
                </a:solidFill>
              </a:rPr>
              <a:t>La matrice de covariance R de la séquence de Markov stationnaire de premier ordre a un inverse sous la forme d'une matrice </a:t>
            </a:r>
            <a:r>
              <a:rPr lang="fr-FR" sz="2000" dirty="0" err="1" smtClean="0">
                <a:solidFill>
                  <a:srgbClr val="00B050"/>
                </a:solidFill>
              </a:rPr>
              <a:t>tridiagonale</a:t>
            </a:r>
            <a:r>
              <a:rPr lang="fr-FR" sz="2000" dirty="0" smtClean="0">
                <a:solidFill>
                  <a:srgbClr val="00B050"/>
                </a:solidFill>
              </a:rPr>
              <a:t> symétrique</a:t>
            </a:r>
            <a:endParaRPr lang="en-US" sz="2000" dirty="0">
              <a:solidFill>
                <a:srgbClr val="00B050"/>
              </a:solidFill>
            </a:endParaRPr>
          </a:p>
          <a:p>
            <a:pPr lvl="1">
              <a:lnSpc>
                <a:spcPct val="90000"/>
              </a:lnSpc>
            </a:pPr>
            <a:r>
              <a:rPr lang="fr-FR" sz="2000" dirty="0" smtClean="0">
                <a:solidFill>
                  <a:srgbClr val="00B050"/>
                </a:solidFill>
              </a:rPr>
              <a:t>Pour une séquence hautement corrélée, la version à l'échelle </a:t>
            </a:r>
            <a:r>
              <a:rPr lang="en-US" sz="2000" i="1" dirty="0" smtClean="0">
                <a:solidFill>
                  <a:srgbClr val="00B050"/>
                </a:solidFill>
              </a:rPr>
              <a:t>R</a:t>
            </a:r>
            <a:r>
              <a:rPr lang="en-US" sz="2000" i="1" baseline="30000" dirty="0" smtClean="0">
                <a:solidFill>
                  <a:srgbClr val="00B050"/>
                </a:solidFill>
              </a:rPr>
              <a:t>-1</a:t>
            </a:r>
            <a:r>
              <a:rPr lang="en-US" sz="2000" dirty="0" smtClean="0">
                <a:solidFill>
                  <a:srgbClr val="00B050"/>
                </a:solidFill>
              </a:rPr>
              <a:t>  </a:t>
            </a:r>
            <a:r>
              <a:rPr lang="en-US" sz="2000" dirty="0" err="1" smtClean="0">
                <a:solidFill>
                  <a:srgbClr val="00B050"/>
                </a:solidFill>
              </a:rPr>
              <a:t>environnement</a:t>
            </a:r>
            <a:r>
              <a:rPr lang="en-US" sz="2000" dirty="0" smtClean="0">
                <a:solidFill>
                  <a:srgbClr val="00B050"/>
                </a:solidFill>
              </a:rPr>
              <a:t>. </a:t>
            </a:r>
            <a:r>
              <a:rPr lang="en-US" sz="2000" i="1" dirty="0">
                <a:solidFill>
                  <a:srgbClr val="00B050"/>
                </a:solidFill>
              </a:rPr>
              <a:t>Q</a:t>
            </a:r>
            <a:r>
              <a:rPr lang="en-US" sz="2000" i="1" baseline="-25000" dirty="0">
                <a:solidFill>
                  <a:srgbClr val="00B050"/>
                </a:solidFill>
              </a:rPr>
              <a:t>c</a:t>
            </a:r>
            <a:r>
              <a:rPr lang="en-US" sz="2000" dirty="0">
                <a:solidFill>
                  <a:srgbClr val="00B050"/>
                </a:solidFill>
              </a:rPr>
              <a:t> </a:t>
            </a:r>
          </a:p>
          <a:p>
            <a:pPr lvl="3">
              <a:lnSpc>
                <a:spcPct val="90000"/>
              </a:lnSpc>
            </a:pPr>
            <a:endParaRPr lang="en-US" sz="1600" dirty="0"/>
          </a:p>
          <a:p>
            <a:pPr>
              <a:lnSpc>
                <a:spcPct val="85000"/>
              </a:lnSpc>
            </a:pPr>
            <a:r>
              <a:rPr lang="fr-FR" sz="2400" b="1" dirty="0" smtClean="0">
                <a:solidFill>
                  <a:srgbClr val="FF0000"/>
                </a:solidFill>
                <a:latin typeface="Times New Roman" pitchFamily="18" charset="0"/>
                <a:cs typeface="Times New Roman" pitchFamily="18" charset="0"/>
              </a:rPr>
              <a:t>DCT est un bon remplacement pour KLT</a:t>
            </a:r>
            <a:endParaRPr lang="en-US" sz="2400" b="1" dirty="0">
              <a:solidFill>
                <a:srgbClr val="FF0000"/>
              </a:solidFill>
              <a:latin typeface="Times New Roman" pitchFamily="18" charset="0"/>
              <a:cs typeface="Times New Roman" pitchFamily="18" charset="0"/>
            </a:endParaRPr>
          </a:p>
          <a:p>
            <a:pPr lvl="1">
              <a:lnSpc>
                <a:spcPct val="90000"/>
              </a:lnSpc>
            </a:pPr>
            <a:r>
              <a:rPr lang="fr-FR" sz="2000" dirty="0" smtClean="0">
                <a:solidFill>
                  <a:srgbClr val="3317A9"/>
                </a:solidFill>
              </a:rPr>
              <a:t>Presque optimal pour des données hautement corrélées</a:t>
            </a:r>
            <a:endParaRPr lang="en-US" sz="2000" dirty="0">
              <a:solidFill>
                <a:srgbClr val="3317A9"/>
              </a:solidFill>
            </a:endParaRPr>
          </a:p>
          <a:p>
            <a:pPr lvl="1">
              <a:lnSpc>
                <a:spcPct val="90000"/>
              </a:lnSpc>
            </a:pPr>
            <a:r>
              <a:rPr lang="fr-FR" sz="2000" dirty="0" smtClean="0">
                <a:solidFill>
                  <a:srgbClr val="3317A9"/>
                </a:solidFill>
              </a:rPr>
              <a:t>Ne dépend pas de données spécifiques comme le fait K-L</a:t>
            </a:r>
            <a:endParaRPr lang="en-US" sz="2000" dirty="0">
              <a:solidFill>
                <a:srgbClr val="3317A9"/>
              </a:solidFill>
            </a:endParaRPr>
          </a:p>
          <a:p>
            <a:pPr lvl="1">
              <a:lnSpc>
                <a:spcPct val="90000"/>
              </a:lnSpc>
            </a:pPr>
            <a:r>
              <a:rPr lang="fr-FR" sz="2000" dirty="0" smtClean="0">
                <a:solidFill>
                  <a:srgbClr val="3317A9"/>
                </a:solidFill>
              </a:rPr>
              <a:t>Algorithme rapide disponible</a:t>
            </a:r>
            <a:endParaRPr lang="en-US" sz="2000" dirty="0">
              <a:solidFill>
                <a:srgbClr val="3317A9"/>
              </a:solidFill>
            </a:endParaRPr>
          </a:p>
        </p:txBody>
      </p:sp>
      <p:sp>
        <p:nvSpPr>
          <p:cNvPr id="5" name="Rectangle 3"/>
          <p:cNvSpPr>
            <a:spLocks noGrp="1" noChangeArrowheads="1"/>
          </p:cNvSpPr>
          <p:nvPr>
            <p:ph type="title"/>
          </p:nvPr>
        </p:nvSpPr>
        <p:spPr>
          <a:xfrm>
            <a:off x="0" y="304800"/>
            <a:ext cx="9144000" cy="581025"/>
          </a:xfrm>
        </p:spPr>
        <p:txBody>
          <a:bodyPr>
            <a:noAutofit/>
          </a:bodyPr>
          <a:lstStyle/>
          <a:p>
            <a:r>
              <a:rPr lang="en-US" sz="3800" b="1" dirty="0" err="1" smtClean="0">
                <a:solidFill>
                  <a:srgbClr val="FF0000"/>
                </a:solidFill>
                <a:latin typeface="Times New Roman" pitchFamily="18" charset="0"/>
                <a:cs typeface="Times New Roman" pitchFamily="18" charset="0"/>
              </a:rPr>
              <a:t>Compactage</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d’énergie</a:t>
            </a:r>
            <a:r>
              <a:rPr lang="en-US" sz="3800" b="1" dirty="0" smtClean="0">
                <a:solidFill>
                  <a:srgbClr val="FF0000"/>
                </a:solidFill>
                <a:latin typeface="Times New Roman" pitchFamily="18" charset="0"/>
                <a:cs typeface="Times New Roman" pitchFamily="18" charset="0"/>
              </a:rPr>
              <a:t> de la  </a:t>
            </a:r>
            <a:r>
              <a:rPr lang="en-US" sz="3800" b="1" dirty="0">
                <a:solidFill>
                  <a:srgbClr val="FF0000"/>
                </a:solidFill>
                <a:latin typeface="Times New Roman" pitchFamily="18" charset="0"/>
                <a:cs typeface="Times New Roman" pitchFamily="18" charset="0"/>
              </a:rPr>
              <a:t>DCT vs. KLT</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58925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LA QUANTIFICATION</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00108"/>
            <a:ext cx="9144000" cy="5878532"/>
          </a:xfrm>
          <a:prstGeom prst="rect">
            <a:avLst/>
          </a:prstGeom>
          <a:noFill/>
        </p:spPr>
        <p:txBody>
          <a:bodyPr wrap="square" rtlCol="0">
            <a:spAutoFit/>
          </a:bodyPr>
          <a:lstStyle/>
          <a:p>
            <a:pPr algn="just">
              <a:buFont typeface="Wingdings" pitchFamily="2" charset="2"/>
              <a:buChar char="q"/>
            </a:pPr>
            <a:r>
              <a:rPr lang="fr-FR" sz="2000" dirty="0" smtClean="0">
                <a:solidFill>
                  <a:srgbClr val="7030A0"/>
                </a:solidFill>
                <a:latin typeface="Times New Roman" pitchFamily="18" charset="0"/>
                <a:cs typeface="Times New Roman" pitchFamily="18" charset="0"/>
              </a:rPr>
              <a:t> La </a:t>
            </a:r>
            <a:r>
              <a:rPr lang="fr-FR" sz="2000" dirty="0" smtClean="0">
                <a:solidFill>
                  <a:srgbClr val="7030A0"/>
                </a:solidFill>
                <a:latin typeface="Times New Roman" pitchFamily="18" charset="0"/>
                <a:cs typeface="Times New Roman" pitchFamily="18" charset="0"/>
              </a:rPr>
              <a:t>quantification est la forme la plus élémentaire de compression de données avec perte, tout en constituant une partie fondamentale de plus de schémas de compression avec perte avancés tels que le codage par transformation. </a:t>
            </a:r>
            <a:endParaRPr lang="fr-FR" sz="2000" dirty="0" smtClean="0">
              <a:solidFill>
                <a:srgbClr val="7030A0"/>
              </a:solidFill>
              <a:latin typeface="Times New Roman" pitchFamily="18" charset="0"/>
              <a:cs typeface="Times New Roman" pitchFamily="18" charset="0"/>
            </a:endParaRPr>
          </a:p>
          <a:p>
            <a:pPr algn="just"/>
            <a:endParaRPr lang="fr-FR" sz="2000" dirty="0" smtClean="0">
              <a:latin typeface="Times New Roman" pitchFamily="18" charset="0"/>
              <a:cs typeface="Times New Roman" pitchFamily="18" charset="0"/>
            </a:endParaRP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Nous </a:t>
            </a:r>
            <a:r>
              <a:rPr lang="fr-FR" sz="2000" dirty="0" smtClean="0">
                <a:solidFill>
                  <a:srgbClr val="0070C0"/>
                </a:solidFill>
                <a:latin typeface="Times New Roman" pitchFamily="18" charset="0"/>
                <a:cs typeface="Times New Roman" pitchFamily="18" charset="0"/>
              </a:rPr>
              <a:t>pouvons quantifier directement une image ou quantifier les résultats d'une transformation comme </a:t>
            </a:r>
            <a:r>
              <a:rPr lang="fr-FR" sz="2000" dirty="0" smtClean="0">
                <a:solidFill>
                  <a:srgbClr val="0070C0"/>
                </a:solidFill>
                <a:latin typeface="Times New Roman" pitchFamily="18" charset="0"/>
                <a:cs typeface="Times New Roman" pitchFamily="18" charset="0"/>
              </a:rPr>
              <a:t>décrite plus haut.  </a:t>
            </a:r>
            <a:r>
              <a:rPr lang="fr-FR" sz="2000" b="1" dirty="0" smtClean="0">
                <a:solidFill>
                  <a:srgbClr val="FF0000"/>
                </a:solidFill>
                <a:latin typeface="Times New Roman" pitchFamily="18" charset="0"/>
                <a:cs typeface="Times New Roman" pitchFamily="18" charset="0"/>
              </a:rPr>
              <a:t>Il s’agit d’une opération non linéaire.</a:t>
            </a:r>
          </a:p>
          <a:p>
            <a:pPr algn="just"/>
            <a:endParaRPr lang="fr-FR" sz="2000" dirty="0" smtClean="0">
              <a:latin typeface="Times New Roman" pitchFamily="18" charset="0"/>
              <a:cs typeface="Times New Roman" pitchFamily="18" charset="0"/>
            </a:endParaRP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3317A9"/>
                </a:solidFill>
                <a:latin typeface="Times New Roman" pitchFamily="18" charset="0"/>
                <a:cs typeface="Times New Roman" pitchFamily="18" charset="0"/>
              </a:rPr>
              <a:t>Lorsqu'un </a:t>
            </a:r>
            <a:r>
              <a:rPr lang="fr-FR" sz="2000" dirty="0" smtClean="0">
                <a:solidFill>
                  <a:srgbClr val="3317A9"/>
                </a:solidFill>
                <a:latin typeface="Times New Roman" pitchFamily="18" charset="0"/>
                <a:cs typeface="Times New Roman" pitchFamily="18" charset="0"/>
              </a:rPr>
              <a:t>nombre x est quantifié en niveaux L, nous voulons dire que sa valeur est remplacée par (ou quantifiée en) le membre le plus proche d'un ensemble de niveaux de quantification. Ici, nous considérons la quantification </a:t>
            </a:r>
            <a:r>
              <a:rPr lang="fr-FR" sz="2000" dirty="0" smtClean="0">
                <a:solidFill>
                  <a:srgbClr val="3317A9"/>
                </a:solidFill>
                <a:latin typeface="Times New Roman" pitchFamily="18" charset="0"/>
                <a:cs typeface="Times New Roman" pitchFamily="18" charset="0"/>
              </a:rPr>
              <a:t>uniforme.</a:t>
            </a:r>
          </a:p>
          <a:p>
            <a:pPr algn="just"/>
            <a:endParaRPr lang="fr-FR" sz="2000" dirty="0" smtClean="0">
              <a:latin typeface="Times New Roman" pitchFamily="18" charset="0"/>
              <a:cs typeface="Times New Roman" pitchFamily="18" charset="0"/>
            </a:endParaRPr>
          </a:p>
          <a:p>
            <a:pPr algn="just">
              <a:buFont typeface="Wingdings" pitchFamily="2" charset="2"/>
              <a:buChar char="q"/>
            </a:pPr>
            <a:r>
              <a:rPr lang="fr-FR" sz="2000" dirty="0" smtClean="0">
                <a:solidFill>
                  <a:srgbClr val="FF0000"/>
                </a:solidFill>
                <a:latin typeface="Times New Roman" pitchFamily="18" charset="0"/>
                <a:cs typeface="Times New Roman" pitchFamily="18" charset="0"/>
              </a:rPr>
              <a:t> Pour </a:t>
            </a:r>
            <a:r>
              <a:rPr lang="fr-FR" sz="2000" dirty="0" smtClean="0">
                <a:solidFill>
                  <a:srgbClr val="FF0000"/>
                </a:solidFill>
                <a:latin typeface="Times New Roman" pitchFamily="18" charset="0"/>
                <a:cs typeface="Times New Roman" pitchFamily="18" charset="0"/>
              </a:rPr>
              <a:t>la quantification uniforme utilisée ici</a:t>
            </a:r>
            <a:r>
              <a:rPr lang="fr-FR" sz="2000" dirty="0" smtClean="0">
                <a:solidFill>
                  <a:srgbClr val="FF0000"/>
                </a:solidFill>
                <a:latin typeface="Times New Roman" pitchFamily="18" charset="0"/>
                <a:cs typeface="Times New Roman" pitchFamily="18" charset="0"/>
              </a:rPr>
              <a:t>:</a:t>
            </a:r>
          </a:p>
          <a:p>
            <a:pPr lvl="1" algn="just">
              <a:buFont typeface="Wingdings" pitchFamily="2" charset="2"/>
              <a:buChar char="ü"/>
            </a:pPr>
            <a:r>
              <a:rPr lang="fr-FR" dirty="0" smtClean="0">
                <a:latin typeface="Times New Roman" pitchFamily="18" charset="0"/>
                <a:cs typeface="Times New Roman" pitchFamily="18" charset="0"/>
              </a:rPr>
              <a:t>    </a:t>
            </a:r>
            <a:r>
              <a:rPr lang="fr-FR" b="1" i="1" dirty="0" smtClean="0">
                <a:solidFill>
                  <a:srgbClr val="00B050"/>
                </a:solidFill>
                <a:latin typeface="Times New Roman" pitchFamily="18" charset="0"/>
                <a:cs typeface="Times New Roman" pitchFamily="18" charset="0"/>
              </a:rPr>
              <a:t>Nous </a:t>
            </a:r>
            <a:r>
              <a:rPr lang="fr-FR" b="1" i="1" dirty="0" smtClean="0">
                <a:solidFill>
                  <a:srgbClr val="00B050"/>
                </a:solidFill>
                <a:latin typeface="Times New Roman" pitchFamily="18" charset="0"/>
                <a:cs typeface="Times New Roman" pitchFamily="18" charset="0"/>
              </a:rPr>
              <a:t>définissons une plage de quantification définie par les valeurs </a:t>
            </a:r>
            <a:r>
              <a:rPr lang="fr-FR" b="1" i="1" dirty="0" err="1" smtClean="0">
                <a:solidFill>
                  <a:srgbClr val="00B050"/>
                </a:solidFill>
                <a:latin typeface="Times New Roman" pitchFamily="18" charset="0"/>
                <a:cs typeface="Times New Roman" pitchFamily="18" charset="0"/>
              </a:rPr>
              <a:t>x</a:t>
            </a:r>
            <a:r>
              <a:rPr lang="fr-FR" b="1" i="1" baseline="-25000" dirty="0" err="1" smtClean="0">
                <a:solidFill>
                  <a:srgbClr val="00B050"/>
                </a:solidFill>
                <a:latin typeface="Times New Roman" pitchFamily="18" charset="0"/>
                <a:cs typeface="Times New Roman" pitchFamily="18" charset="0"/>
              </a:rPr>
              <a:t>min</a:t>
            </a:r>
            <a:r>
              <a:rPr lang="fr-FR" b="1" i="1" dirty="0" smtClean="0">
                <a:solidFill>
                  <a:srgbClr val="00B050"/>
                </a:solidFill>
                <a:latin typeface="Times New Roman" pitchFamily="18" charset="0"/>
                <a:cs typeface="Times New Roman" pitchFamily="18" charset="0"/>
              </a:rPr>
              <a:t> </a:t>
            </a:r>
            <a:r>
              <a:rPr lang="fr-FR" b="1" i="1" dirty="0" smtClean="0">
                <a:solidFill>
                  <a:srgbClr val="00B050"/>
                </a:solidFill>
                <a:latin typeface="Times New Roman" pitchFamily="18" charset="0"/>
                <a:cs typeface="Times New Roman" pitchFamily="18" charset="0"/>
              </a:rPr>
              <a:t>et </a:t>
            </a:r>
            <a:r>
              <a:rPr lang="fr-FR" b="1" i="1" dirty="0" err="1" smtClean="0">
                <a:solidFill>
                  <a:srgbClr val="00B050"/>
                </a:solidFill>
                <a:latin typeface="Times New Roman" pitchFamily="18" charset="0"/>
                <a:cs typeface="Times New Roman" pitchFamily="18" charset="0"/>
              </a:rPr>
              <a:t>x</a:t>
            </a:r>
            <a:r>
              <a:rPr lang="fr-FR" b="1" i="1" baseline="-25000" dirty="0" err="1" smtClean="0">
                <a:solidFill>
                  <a:srgbClr val="00B050"/>
                </a:solidFill>
                <a:latin typeface="Times New Roman" pitchFamily="18" charset="0"/>
                <a:cs typeface="Times New Roman" pitchFamily="18" charset="0"/>
              </a:rPr>
              <a:t>max</a:t>
            </a:r>
            <a:r>
              <a:rPr lang="fr-FR" b="1" i="1" dirty="0" smtClean="0">
                <a:solidFill>
                  <a:srgbClr val="00B050"/>
                </a:solidFill>
                <a:latin typeface="Times New Roman" pitchFamily="18" charset="0"/>
                <a:cs typeface="Times New Roman" pitchFamily="18" charset="0"/>
              </a:rPr>
              <a:t>.</a:t>
            </a:r>
          </a:p>
          <a:p>
            <a:pPr lvl="1" algn="just">
              <a:buFont typeface="Wingdings" pitchFamily="2" charset="2"/>
              <a:buChar char="ü"/>
            </a:pPr>
            <a:r>
              <a:rPr lang="fr-FR" b="1" i="1" dirty="0" smtClean="0">
                <a:solidFill>
                  <a:srgbClr val="0070C0"/>
                </a:solidFill>
                <a:latin typeface="Times New Roman" pitchFamily="18" charset="0"/>
                <a:cs typeface="Times New Roman" pitchFamily="18" charset="0"/>
              </a:rPr>
              <a:t> </a:t>
            </a:r>
            <a:r>
              <a:rPr lang="fr-FR" b="1" i="1" dirty="0" smtClean="0">
                <a:solidFill>
                  <a:srgbClr val="0070C0"/>
                </a:solidFill>
                <a:latin typeface="Times New Roman" pitchFamily="18" charset="0"/>
                <a:cs typeface="Times New Roman" pitchFamily="18" charset="0"/>
              </a:rPr>
              <a:t>   Nous </a:t>
            </a:r>
            <a:r>
              <a:rPr lang="fr-FR" b="1" i="1" dirty="0" smtClean="0">
                <a:solidFill>
                  <a:srgbClr val="0070C0"/>
                </a:solidFill>
                <a:latin typeface="Times New Roman" pitchFamily="18" charset="0"/>
                <a:cs typeface="Times New Roman" pitchFamily="18" charset="0"/>
              </a:rPr>
              <a:t>divisons cette plage en L segments de taille égale, chacun </a:t>
            </a:r>
            <a:r>
              <a:rPr lang="fr-FR" b="1" i="1" dirty="0" smtClean="0">
                <a:solidFill>
                  <a:srgbClr val="0070C0"/>
                </a:solidFill>
                <a:latin typeface="Times New Roman" pitchFamily="18" charset="0"/>
                <a:cs typeface="Times New Roman" pitchFamily="18" charset="0"/>
              </a:rPr>
              <a:t>avec:</a:t>
            </a:r>
          </a:p>
          <a:p>
            <a:pPr algn="just"/>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 </a:t>
            </a:r>
          </a:p>
          <a:p>
            <a:pPr algn="just"/>
            <a:r>
              <a:rPr lang="fr-FR" sz="2000" b="1" dirty="0" smtClean="0">
                <a:solidFill>
                  <a:srgbClr val="FF0000"/>
                </a:solidFill>
                <a:latin typeface="Times New Roman" pitchFamily="18" charset="0"/>
                <a:cs typeface="Times New Roman" pitchFamily="18" charset="0"/>
              </a:rPr>
              <a:t>Nous </a:t>
            </a:r>
            <a:r>
              <a:rPr lang="fr-FR" sz="2000" b="1" dirty="0" smtClean="0">
                <a:solidFill>
                  <a:srgbClr val="FF0000"/>
                </a:solidFill>
                <a:latin typeface="Times New Roman" pitchFamily="18" charset="0"/>
                <a:cs typeface="Times New Roman" pitchFamily="18" charset="0"/>
              </a:rPr>
              <a:t>plaçons le niveau de quantification pour un segment donné au milieu de ce segment</a:t>
            </a:r>
            <a:r>
              <a:rPr lang="fr-FR" sz="2000" b="1" dirty="0" smtClean="0">
                <a:solidFill>
                  <a:srgbClr val="FF0000"/>
                </a:solidFill>
                <a:latin typeface="Times New Roman" pitchFamily="18" charset="0"/>
                <a:cs typeface="Times New Roman" pitchFamily="18" charset="0"/>
              </a:rPr>
              <a:t>. </a:t>
            </a:r>
            <a:endParaRPr lang="fr-FR" sz="2000" b="1" dirty="0">
              <a:solidFill>
                <a:srgbClr val="FF0000"/>
              </a:solidFill>
              <a:latin typeface="Times New Roman" pitchFamily="18" charset="0"/>
              <a:cs typeface="Times New Roman" pitchFamily="18" charset="0"/>
            </a:endParaRPr>
          </a:p>
        </p:txBody>
      </p:sp>
      <p:graphicFrame>
        <p:nvGraphicFramePr>
          <p:cNvPr id="3" name="Objet 2"/>
          <p:cNvGraphicFramePr>
            <a:graphicFrameLocks noChangeAspect="1"/>
          </p:cNvGraphicFramePr>
          <p:nvPr/>
        </p:nvGraphicFramePr>
        <p:xfrm>
          <a:off x="3571868" y="5286388"/>
          <a:ext cx="1705294" cy="714380"/>
        </p:xfrm>
        <a:graphic>
          <a:graphicData uri="http://schemas.openxmlformats.org/presentationml/2006/ole">
            <p:oleObj spid="_x0000_s561154" name="Équation" r:id="rId3" imgW="939600" imgH="393480" progId="Equation.3">
              <p:embed/>
            </p:oleObj>
          </a:graphicData>
        </a:graphic>
      </p:graphicFrame>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QUANTIFICATION </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447"/>
  <p:tag name="DEFAULTHEIGHT" val="476"/>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e^{-j2\pi(\frac{um}{N}+\frac{vn}{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25"/>
  <p:tag name="PICTUREFILESIZE" val="7672"/>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e^{-j2\pi(\frac{um}{N}+\frac{vn}{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25"/>
  <p:tag name="PICTUREFILESIZE" val="767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e^{-j2\pi\frac{ um}{M}}&#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75"/>
  <p:tag name="PICTUREFILESIZE" val="4937"/>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e^{-j2\pi\frac{ um}{M}}&#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75"/>
  <p:tag name="PICTUREFILESIZE" val="4937"/>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F(u,v) &amp;=&amp; \frac{1}{MN}\sum_{x=0}^{M-1} \sum_{y=0}^{N-1} f(m,n)&#10;e^{\frac{-2\pi jum}{M}}e^{\frac{-2\pi jvn}{N}}\\&#10;&amp;=&amp; \frac{1}{M}\sum_{x=0}^{M-1} e^{\frac{-2\pi jum}{M}}&#10;\cdot\frac{1}{N}\sum_{y=0}^{N-1} f(m,n)&#10;e^{\frac{-2\pi jvn}{N}}\\&#10;&amp;=&amp; \frac{1}{M}\sum_{x=0}^{M-1}e^{\frac{-2\pi jum}{M}} F(m,v)&#10;\end{eqnarray*}&#10;&#10;\end{document}&#10;"/>
  <p:tag name="EXTERNALNAME" val="txp_fig"/>
  <p:tag name="BLEND" val="False"/>
  <p:tag name="TRANSPARENT" val="False"/>
  <p:tag name="KEEPFILES" val="False"/>
  <p:tag name="DEBUGPAUSE" val="False"/>
  <p:tag name="RESOLUTION" val="1200"/>
  <p:tag name="TIMEOUT" val="(none)"/>
  <p:tag name="BOXWIDTH" val="447"/>
  <p:tag name="BOXHEIGHT" val="476"/>
  <p:tag name="BOXFONT" val="10"/>
  <p:tag name="BOXWRAP" val="False"/>
  <p:tag name="WORKAROUNDTRANSPARENCYBUG" val="False"/>
  <p:tag name="ALLOWFONTSUBSTITUTION" val="False"/>
  <p:tag name="BITMAPFORMAT" val="pngmono"/>
  <p:tag name="ORIGWIDTH" val="482"/>
  <p:tag name="PICTUREFILESIZE" val="89068"/>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F(u,v) &amp;= \frac{1}{MN}&amp; \sum_{m=0}^{M-1} \sum_{n=0}^{N-1} f(m,n)&#10;e^{-j2\pi( \frac{um}{M}+\frac{vn}{N})}\\&#10;&amp;&amp;~\\&#10;f(m,n)&amp;=&amp;\sum_{u=0}^{M-1} \sum_{v=0}^{N-1} F(u,v)&#10;e^{j2\pi( \frac{um}{M}+\frac{vn}{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453"/>
  <p:tag name="PICTUREFILESIZE" val="63223"/>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f^*(m,n)&amp;=&amp;\sum_{u=0}^{M-1} \sum_{v=0}^{N-1} F^*(u,v)&#10;e^{-j2\pi(\frac{um}{M}+\frac{vn}{N})}\\&#10;&amp;=&amp; (MN) \cdot DFT2[F^*(u,v)]&#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425"/>
  <p:tag name="PICTUREFILESIZE" val="43917"/>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u,n) &amp; =&amp; e^{-j2\pi\frac{u n}{N}}\\&#10;&amp;=&amp; cos(2\pi\frac{u n}{N}) + jsin(2\pi\frac{u n}{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355"/>
  <p:tag name="PICTUREFILESIZE" val="2986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u,n) &amp; =&amp; \sqrt{\frac{2}{N}}cos\frac{\pi(2n+1)u}{2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295"/>
  <p:tag name="PICTUREFILESIZE" val="2082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0,n) &amp; =&amp; \sqrt{\frac{1}{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55"/>
  <p:tag name="PICTUREFILESIZE" val="9425"/>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u=1,2,\ldots,N-1&#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79"/>
  <p:tag name="PICTUREFILESIZE" val="5062"/>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u=0&#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55"/>
  <p:tag name="PICTUREFILESIZE" val="176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y = A x&#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69"/>
  <p:tag name="PICTUREFILESIZE" val="3050"/>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u,n) &amp; =&amp; \sqrt{\frac{2}{N}}cos\frac{\pi(2n+1)u}{2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295"/>
  <p:tag name="PICTUREFILESIZE" val="20825"/>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0,n) &amp; =&amp; \sqrt{\frac{1}{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55"/>
  <p:tag name="PICTUREFILESIZE" val="9425"/>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u=1,2,\ldots,N-1&#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79"/>
  <p:tag name="PICTUREFILESIZE" val="5062"/>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u=0&#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55"/>
  <p:tag name="PICTUREFILESIZE" val="1764"/>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a(u,n) &amp; =&amp; e^{-j2\pi\frac{u n}{N}}\\&#10;&amp;=&amp; cos(2\pi\frac{u n}{N}) - jsin(2\pi\frac{u n}{N})&#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352"/>
  <p:tag name="PICTUREFILESIZE" val="29546"/>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10;\pagestyle{empty}&#10;&#10;\begin{document}&#10;&#10;\begin{eqnarray*}&#10;y = Ax, ~x = A^{-1}y&#10;\end{eqnarray*}&#10;&#10;\end{document}&#10;"/>
  <p:tag name="EXTERNALNAME" val="txp_fig"/>
  <p:tag name="BLEND" val="False"/>
  <p:tag name="TRANSPARENT" val="False"/>
  <p:tag name="KEEPFILES" val="False"/>
  <p:tag name="DEBUGPAUSE" val="False"/>
  <p:tag name="RESOLUTION" val="1200"/>
  <p:tag name="TIMEOUT" val="(none)"/>
  <p:tag name="BOXWIDTH" val="348"/>
  <p:tag name="BOXHEIGHT" val="383"/>
  <p:tag name="BOXFONT" val="10"/>
  <p:tag name="BOXWRAP" val="False"/>
  <p:tag name="WORKAROUNDTRANSPARENCYBUG" val="False"/>
  <p:tag name="ALLOWFONTSUBSTITUTION" val="False"/>
  <p:tag name="BITMAPFORMAT" val="pngmono"/>
  <p:tag name="ORIGWIDTH" val="182"/>
  <p:tag name="PICTUREFILESIZE" val="6998"/>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7109</TotalTime>
  <Words>5652</Words>
  <Application>Microsoft Office PowerPoint</Application>
  <PresentationFormat>Affichage à l'écran (4:3)</PresentationFormat>
  <Paragraphs>864</Paragraphs>
  <Slides>104</Slides>
  <Notes>33</Notes>
  <HiddenSlides>1</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104</vt:i4>
      </vt:variant>
    </vt:vector>
  </HeadingPairs>
  <TitlesOfParts>
    <vt:vector size="109" baseType="lpstr">
      <vt:lpstr>Thème Office</vt:lpstr>
      <vt:lpstr>Ink</vt:lpstr>
      <vt:lpstr>Équation</vt:lpstr>
      <vt:lpstr>Equation</vt:lpstr>
      <vt:lpstr>Microsoft Éditeur d'équations 3.0</vt:lpstr>
      <vt:lpstr>Diapositive 1</vt:lpstr>
      <vt:lpstr>Diapositive 2</vt:lpstr>
      <vt:lpstr>Compression - Types</vt:lpstr>
      <vt:lpstr>Diapositive 4</vt:lpstr>
      <vt:lpstr>Diapositive 5</vt:lpstr>
      <vt:lpstr>Compression sans perte</vt:lpstr>
      <vt:lpstr>Compression avec perte</vt:lpstr>
      <vt:lpstr>Compression avec perte</vt:lpstr>
      <vt:lpstr>Compression avec perte</vt:lpstr>
      <vt:lpstr>Compression avec perte</vt:lpstr>
      <vt:lpstr>Compression avec perte</vt:lpstr>
      <vt:lpstr>Compression avec perte</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Etape : Transformation</vt:lpstr>
      <vt:lpstr>Etape : Transformation</vt:lpstr>
      <vt:lpstr>Exemples de transformations</vt:lpstr>
      <vt:lpstr>Transformée de Fourier 1D: TF 1D</vt:lpstr>
      <vt:lpstr>Transformée de Fourier 1D: TF 1D</vt:lpstr>
      <vt:lpstr>TFD 1 D sous forme matricielle</vt:lpstr>
      <vt:lpstr>TFD 1 D sous forme matricielle</vt:lpstr>
      <vt:lpstr>Diapositive 34</vt:lpstr>
      <vt:lpstr>Diapositive 35</vt:lpstr>
      <vt:lpstr>1-D DFT pour différentes longueurs</vt:lpstr>
      <vt:lpstr>TFD de 1D à 2D : Propriété de séparabilité</vt:lpstr>
      <vt:lpstr>TFD de 1D à 2D : Propriété de séparabilité</vt:lpstr>
      <vt:lpstr>TFD de 1D à 2D : Propriété de séparabilité</vt:lpstr>
      <vt:lpstr>Calcul TFD 2D</vt:lpstr>
      <vt:lpstr>Fonctions de base TFD 2 D</vt:lpstr>
      <vt:lpstr>Implementation rapide de la TFD 2D</vt:lpstr>
      <vt:lpstr>Implementation de la IDFT comme DFT</vt:lpstr>
      <vt:lpstr>Propriétés de la 2D-DFT</vt:lpstr>
      <vt:lpstr>Les avantages pour une transformation d’image</vt:lpstr>
      <vt:lpstr>DFT vs. DCT</vt:lpstr>
      <vt:lpstr>1-D Discrete Cosine Transform (DCT)</vt:lpstr>
      <vt:lpstr>1-D DCT </vt:lpstr>
      <vt:lpstr>DFT et DCT en notations Matricielles</vt:lpstr>
      <vt:lpstr>de 1D-DCT à 2D-DCT</vt:lpstr>
      <vt:lpstr>DFT (real) vs DCT</vt:lpstr>
      <vt:lpstr>Périodicité impliquée par DFT et DCT</vt:lpstr>
      <vt:lpstr>DFT et DCT de l’image Lena</vt:lpstr>
      <vt:lpstr>La FFT pour implémenter une DCT rapide</vt:lpstr>
      <vt:lpstr>The Desirables for Image Transforms</vt:lpstr>
      <vt:lpstr>Exemple</vt:lpstr>
      <vt:lpstr>Exemple</vt:lpstr>
      <vt:lpstr>Exemple</vt:lpstr>
      <vt:lpstr>Exemple</vt:lpstr>
      <vt:lpstr>Exemple</vt:lpstr>
      <vt:lpstr>Exemple</vt:lpstr>
      <vt:lpstr>Exemple</vt:lpstr>
      <vt:lpstr>DCT REELLE </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DCT ENTIERE </vt:lpstr>
      <vt:lpstr>Diapositive 76</vt:lpstr>
      <vt:lpstr>Diapositive 77</vt:lpstr>
      <vt:lpstr>Diapositive 78</vt:lpstr>
      <vt:lpstr>APPROXIMATION DCT </vt:lpstr>
      <vt:lpstr>Diapositive 80</vt:lpstr>
      <vt:lpstr>Diapositive 81</vt:lpstr>
      <vt:lpstr>Diapositive 82</vt:lpstr>
      <vt:lpstr>Diapositive 83</vt:lpstr>
      <vt:lpstr>Diapositive 84</vt:lpstr>
      <vt:lpstr>Diapositive 85</vt:lpstr>
      <vt:lpstr>Diapositive 86</vt:lpstr>
      <vt:lpstr>Diapositive 87</vt:lpstr>
      <vt:lpstr>Diapositive 88</vt:lpstr>
      <vt:lpstr>Transformation optimale</vt:lpstr>
      <vt:lpstr>Corrélation après une transformation linéaire</vt:lpstr>
      <vt:lpstr>Transformation K-L  (analyse en composantes principales)</vt:lpstr>
      <vt:lpstr>Propriétés de la KLT</vt:lpstr>
      <vt:lpstr>KLT pour les Images</vt:lpstr>
      <vt:lpstr>Avantages et inconvénients de la KLT</vt:lpstr>
      <vt:lpstr>Compactage d’énergie de la  DCT vs. KLT</vt:lpstr>
      <vt:lpstr>Compactage d’énergie de la  DCT vs. KLT</vt:lpstr>
      <vt:lpstr>Compactage d’énergie de la  DCT vs. KLT</vt:lpstr>
      <vt:lpstr>Diapositive 98</vt:lpstr>
      <vt:lpstr>Diapositive 99</vt:lpstr>
      <vt:lpstr>Diapositive 100</vt:lpstr>
      <vt:lpstr>Diapositive 101</vt:lpstr>
      <vt:lpstr>Diapositive 102</vt:lpstr>
      <vt:lpstr>Diapositive 103</vt:lpstr>
      <vt:lpstr>Diapositive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dc:creator>
  <cp:lastModifiedBy>STS</cp:lastModifiedBy>
  <cp:revision>1416</cp:revision>
  <dcterms:created xsi:type="dcterms:W3CDTF">1601-01-01T00:00:00Z</dcterms:created>
  <dcterms:modified xsi:type="dcterms:W3CDTF">2020-04-27T16:53:39Z</dcterms:modified>
</cp:coreProperties>
</file>