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62" r:id="rId6"/>
    <p:sldId id="258" r:id="rId7"/>
    <p:sldId id="260" r:id="rId8"/>
    <p:sldId id="261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5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13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71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61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07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530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922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85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02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69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1320B-6BD3-40A6-86DD-97C31BA2D0F3}" type="datetimeFigureOut">
              <a:rPr lang="fr-FR" smtClean="0"/>
              <a:t>10/06/2020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B48FE-FDF7-49F6-B2D9-53EBDB8D6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1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BRONCHITE AIGUË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220072" y="5301208"/>
            <a:ext cx="2520280" cy="694928"/>
          </a:xfrm>
        </p:spPr>
        <p:txBody>
          <a:bodyPr>
            <a:normAutofit fontScale="92500" lnSpcReduction="20000"/>
          </a:bodyPr>
          <a:lstStyle/>
          <a:p>
            <a:r>
              <a:rPr lang="fr-FR" sz="2400" dirty="0" smtClean="0"/>
              <a:t>Cherkaski 2019/2020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78810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971436"/>
            <a:ext cx="5382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600"/>
              </a:spcBef>
              <a:spcAft>
                <a:spcPct val="0"/>
              </a:spcAft>
            </a:pPr>
            <a:r>
              <a:rPr lang="fr-FR" altLang="fr-FR" i="1" dirty="0">
                <a:ea typeface="Times New Roman" pitchFamily="18" charset="0"/>
                <a:cs typeface="Arial" pitchFamily="34" charset="0"/>
              </a:rPr>
              <a:t>A la fin du cours, l’étudiant doit être capable de :</a:t>
            </a:r>
            <a:endParaRPr lang="fr-FR" altLang="fr-FR" dirty="0"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85800" y="298450"/>
            <a:ext cx="77724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fr-FR" altLang="fr-FR" sz="2800" b="1" kern="0" dirty="0" smtClean="0">
                <a:solidFill>
                  <a:schemeClr val="tx1"/>
                </a:solidFill>
                <a:latin typeface="+mn-lt"/>
                <a:cs typeface="Calibri Light" panose="020F0302020204030204" pitchFamily="34" charset="0"/>
              </a:rPr>
              <a:t>O B J E C T I F S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7544" y="2209161"/>
            <a:ext cx="7990656" cy="3471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Définir une bronchite aiguë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Connaître les principaux</a:t>
            </a:r>
            <a:r>
              <a:rPr kumimoji="0" lang="fr-FR" altLang="fr-FR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agents pathogènes responsables</a:t>
            </a:r>
            <a:endParaRPr kumimoji="0" lang="fr-FR" alt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lang="fr-FR" altLang="fr-FR" sz="2200" dirty="0">
                <a:ea typeface="Times New Roman" pitchFamily="18" charset="0"/>
                <a:cs typeface="Arial" pitchFamily="34" charset="0"/>
              </a:rPr>
              <a:t>D</a:t>
            </a:r>
            <a:r>
              <a:rPr kumimoji="0" lang="fr-FR" alt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écrire les lésions anatomopathologiques bronchiques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lang="fr-FR" altLang="fr-FR" sz="2200" dirty="0">
                <a:ea typeface="Times New Roman" pitchFamily="18" charset="0"/>
                <a:cs typeface="Arial" pitchFamily="34" charset="0"/>
              </a:rPr>
              <a:t>P</a:t>
            </a:r>
            <a:r>
              <a:rPr kumimoji="0" lang="fr-FR" alt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oser le diagnostic clinique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fr-FR" altLang="fr-FR" sz="2200" dirty="0">
                <a:ea typeface="Times New Roman" pitchFamily="18" charset="0"/>
                <a:cs typeface="Arial" pitchFamily="34" charset="0"/>
              </a:rPr>
              <a:t> C</a:t>
            </a:r>
            <a:r>
              <a:rPr lang="fr-FR" altLang="fr-FR" sz="2200" dirty="0" smtClean="0">
                <a:ea typeface="Times New Roman" pitchFamily="18" charset="0"/>
                <a:cs typeface="Arial" pitchFamily="34" charset="0"/>
              </a:rPr>
              <a:t>onnaitre l’évolution clinique</a:t>
            </a:r>
            <a:endParaRPr kumimoji="0" lang="fr-FR" alt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Énumérez les principes thérapeutiques</a:t>
            </a:r>
          </a:p>
        </p:txBody>
      </p:sp>
    </p:spTree>
    <p:extLst>
      <p:ext uri="{BB962C8B-B14F-4D97-AF65-F5344CB8AC3E}">
        <p14:creationId xmlns:p14="http://schemas.microsoft.com/office/powerpoint/2010/main" val="240720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604407"/>
            <a:ext cx="777686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fr-FR" sz="2400" dirty="0"/>
              <a:t>I</a:t>
            </a:r>
            <a:r>
              <a:rPr lang="fr-FR" sz="2400" dirty="0" smtClean="0"/>
              <a:t>nfection aiguë des </a:t>
            </a:r>
            <a:r>
              <a:rPr lang="fr-FR" sz="2400" dirty="0" smtClean="0">
                <a:solidFill>
                  <a:srgbClr val="FF0000"/>
                </a:solidFill>
              </a:rPr>
              <a:t>voies aériennes inférieures </a:t>
            </a:r>
            <a:r>
              <a:rPr lang="fr-FR" sz="2400" dirty="0" smtClean="0"/>
              <a:t>(bronches et trachée) à prédominance </a:t>
            </a:r>
            <a:r>
              <a:rPr lang="fr-FR" sz="2400" dirty="0" err="1" smtClean="0"/>
              <a:t>automno</a:t>
            </a:r>
            <a:r>
              <a:rPr lang="fr-FR" sz="2400" dirty="0" smtClean="0"/>
              <a:t>-hivernale, 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fr-FR" sz="2400" dirty="0"/>
              <a:t>S</a:t>
            </a:r>
            <a:r>
              <a:rPr lang="fr-FR" sz="2400" dirty="0" smtClean="0"/>
              <a:t>ouvent « descendante », 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fr-FR" sz="2400" dirty="0" smtClean="0"/>
              <a:t>Caractérisée par </a:t>
            </a:r>
            <a:r>
              <a:rPr lang="fr-FR" sz="2400" dirty="0" smtClean="0">
                <a:solidFill>
                  <a:srgbClr val="FF0000"/>
                </a:solidFill>
              </a:rPr>
              <a:t>une inflammation de la muqueuse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FF0000"/>
                </a:solidFill>
              </a:rPr>
              <a:t>des bronches et bronchioles</a:t>
            </a:r>
            <a:r>
              <a:rPr lang="fr-FR" sz="2400" dirty="0" smtClean="0"/>
              <a:t>, sans atteinte parenchymateuse, 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fr-FR" sz="2400" dirty="0"/>
              <a:t>E</a:t>
            </a:r>
            <a:r>
              <a:rPr lang="fr-FR" sz="2400" dirty="0" smtClean="0"/>
              <a:t>n rapport avec une </a:t>
            </a:r>
            <a:r>
              <a:rPr lang="fr-FR" sz="2400" dirty="0" smtClean="0">
                <a:solidFill>
                  <a:srgbClr val="FF0000"/>
                </a:solidFill>
              </a:rPr>
              <a:t>infection principalement virale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3" name="Rectangle 2"/>
          <p:cNvSpPr/>
          <p:nvPr/>
        </p:nvSpPr>
        <p:spPr>
          <a:xfrm>
            <a:off x="1947900" y="546065"/>
            <a:ext cx="5392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DÉFINITION - GÉNÉRALITÉS</a:t>
            </a:r>
            <a:endParaRPr lang="fr-FR" sz="2800" dirty="0"/>
          </a:p>
        </p:txBody>
      </p:sp>
      <p:sp>
        <p:nvSpPr>
          <p:cNvPr id="4" name="Rectangle 3"/>
          <p:cNvSpPr/>
          <p:nvPr/>
        </p:nvSpPr>
        <p:spPr>
          <a:xfrm>
            <a:off x="611560" y="4293096"/>
            <a:ext cx="7776864" cy="840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fr-FR" sz="2400" dirty="0"/>
              <a:t>I</a:t>
            </a:r>
            <a:r>
              <a:rPr lang="fr-FR" sz="2400" dirty="0" smtClean="0"/>
              <a:t>nfection fréquente et constitue une des raisons les plus courantes de consultation en médecine générale. 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611560" y="5229200"/>
            <a:ext cx="525658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fr-FR" sz="2400" dirty="0" smtClean="0"/>
              <a:t>Diagnostic clinique. 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fr-FR" sz="2400" dirty="0"/>
              <a:t>Évolution favorable chez </a:t>
            </a:r>
            <a:r>
              <a:rPr lang="fr-FR" sz="2400" dirty="0" smtClean="0"/>
              <a:t>le sujet sain.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6224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7864" y="546065"/>
            <a:ext cx="20480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ÉTIOLOGIES</a:t>
            </a:r>
            <a:endParaRPr lang="fr-FR" sz="2800" dirty="0"/>
          </a:p>
        </p:txBody>
      </p:sp>
      <p:sp>
        <p:nvSpPr>
          <p:cNvPr id="3" name="Rectangle 2"/>
          <p:cNvSpPr/>
          <p:nvPr/>
        </p:nvSpPr>
        <p:spPr>
          <a:xfrm>
            <a:off x="611560" y="1844824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 smtClean="0">
                <a:solidFill>
                  <a:srgbClr val="FF0000"/>
                </a:solidFill>
              </a:rPr>
              <a:t>Virus: 50 – 90%</a:t>
            </a:r>
            <a:r>
              <a:rPr lang="fr-FR" sz="2400" dirty="0" smtClean="0"/>
              <a:t> des cas  </a:t>
            </a:r>
            <a:r>
              <a:rPr lang="fr-FR" sz="2400" i="1" dirty="0" smtClean="0"/>
              <a:t>Influenzae (grippe) ou para-influenzae, </a:t>
            </a:r>
            <a:r>
              <a:rPr lang="fr-FR" sz="2400" i="1" dirty="0"/>
              <a:t>coronavirus (COVID1, COVID2</a:t>
            </a:r>
            <a:r>
              <a:rPr lang="fr-FR" sz="2400" i="1" dirty="0" smtClean="0"/>
              <a:t>), </a:t>
            </a:r>
            <a:r>
              <a:rPr lang="fr-FR" sz="2400" i="1" dirty="0"/>
              <a:t>adénovirus</a:t>
            </a:r>
            <a:r>
              <a:rPr lang="fr-FR" sz="2400" i="1" dirty="0" smtClean="0"/>
              <a:t>, virus respiratoire </a:t>
            </a:r>
            <a:r>
              <a:rPr lang="fr-FR" sz="2400" i="1" dirty="0" err="1" smtClean="0"/>
              <a:t>syncitial</a:t>
            </a:r>
            <a:r>
              <a:rPr lang="fr-FR" sz="2400" i="1" dirty="0" smtClean="0"/>
              <a:t>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 smtClean="0"/>
              <a:t>Bactéries: rarement en cause  </a:t>
            </a:r>
            <a:r>
              <a:rPr lang="fr-FR" sz="2400" dirty="0" err="1" smtClean="0"/>
              <a:t>Mycoplasma</a:t>
            </a:r>
            <a:r>
              <a:rPr lang="fr-FR" sz="2400" dirty="0" smtClean="0"/>
              <a:t>, chlamydia, </a:t>
            </a:r>
            <a:r>
              <a:rPr lang="fr-FR" sz="2400" dirty="0" err="1" smtClean="0"/>
              <a:t>Bordetella</a:t>
            </a:r>
            <a:r>
              <a:rPr lang="fr-FR" sz="2400" dirty="0" smtClean="0"/>
              <a:t>, plus rarement pneumocoque et </a:t>
            </a:r>
            <a:r>
              <a:rPr lang="fr-FR" sz="2400" dirty="0" err="1" smtClean="0"/>
              <a:t>haemophilus</a:t>
            </a:r>
            <a:r>
              <a:rPr lang="fr-FR" sz="2400" dirty="0" smtClean="0"/>
              <a:t> avec des surinfections bactériennes secondaires.    </a:t>
            </a:r>
          </a:p>
        </p:txBody>
      </p:sp>
    </p:spTree>
    <p:extLst>
      <p:ext uri="{BB962C8B-B14F-4D97-AF65-F5344CB8AC3E}">
        <p14:creationId xmlns:p14="http://schemas.microsoft.com/office/powerpoint/2010/main" val="152976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55776" y="546065"/>
            <a:ext cx="4320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ANATOMO-PATHOLOGIE</a:t>
            </a:r>
            <a:endParaRPr lang="fr-FR" sz="2800" dirty="0"/>
          </a:p>
        </p:txBody>
      </p:sp>
      <p:sp>
        <p:nvSpPr>
          <p:cNvPr id="3" name="Rectangle 2"/>
          <p:cNvSpPr/>
          <p:nvPr/>
        </p:nvSpPr>
        <p:spPr>
          <a:xfrm>
            <a:off x="611560" y="1556792"/>
            <a:ext cx="7776864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fr-FR" sz="2400" dirty="0" smtClean="0">
                <a:solidFill>
                  <a:srgbClr val="FF0000"/>
                </a:solidFill>
              </a:rPr>
              <a:t>État inflammatoire aigu de la muqueuse des bronches et des bronchioles </a:t>
            </a:r>
            <a:r>
              <a:rPr lang="fr-FR" sz="2400" dirty="0" smtClean="0"/>
              <a:t>qui se traduit par:</a:t>
            </a:r>
          </a:p>
          <a:p>
            <a:pPr>
              <a:spcBef>
                <a:spcPts val="1200"/>
              </a:spcBef>
            </a:pPr>
            <a:r>
              <a:rPr lang="fr-FR" sz="2400" i="1" dirty="0" smtClean="0">
                <a:solidFill>
                  <a:srgbClr val="0070C0"/>
                </a:solidFill>
              </a:rPr>
              <a:t>      - Au niveau des BRONCHES:</a:t>
            </a:r>
          </a:p>
          <a:p>
            <a:pPr>
              <a:spcBef>
                <a:spcPts val="600"/>
              </a:spcBef>
            </a:pPr>
            <a:r>
              <a:rPr lang="fr-FR" sz="2400" dirty="0" smtClean="0"/>
              <a:t>. de larges destructions épithéliales pouvant aller jusqu’à l’ulcération de la membrane basale,</a:t>
            </a:r>
          </a:p>
          <a:p>
            <a:pPr>
              <a:spcBef>
                <a:spcPts val="600"/>
              </a:spcBef>
            </a:pPr>
            <a:r>
              <a:rPr lang="fr-FR" sz="2400" dirty="0" smtClean="0"/>
              <a:t>. une hypersécrétion </a:t>
            </a:r>
            <a:r>
              <a:rPr lang="fr-FR" sz="2400" dirty="0" err="1" smtClean="0"/>
              <a:t>séro</a:t>
            </a:r>
            <a:r>
              <a:rPr lang="fr-FR" sz="2400" dirty="0" smtClean="0"/>
              <a:t>-muqueuse</a:t>
            </a:r>
          </a:p>
          <a:p>
            <a:pPr>
              <a:spcBef>
                <a:spcPts val="600"/>
              </a:spcBef>
            </a:pPr>
            <a:r>
              <a:rPr lang="fr-FR" sz="2400" dirty="0" smtClean="0"/>
              <a:t>. Et enfin,  une restitution ad-</a:t>
            </a:r>
            <a:r>
              <a:rPr lang="fr-FR" sz="2400" dirty="0" err="1" smtClean="0"/>
              <a:t>integrum</a:t>
            </a:r>
            <a:r>
              <a:rPr lang="fr-FR" sz="2400" dirty="0" smtClean="0"/>
              <a:t> (en </a:t>
            </a:r>
            <a:r>
              <a:rPr lang="fr-FR" sz="2400" dirty="0" err="1" smtClean="0"/>
              <a:t>qq</a:t>
            </a:r>
            <a:r>
              <a:rPr lang="fr-FR" sz="2400" dirty="0" smtClean="0"/>
              <a:t> semaines)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4888031"/>
            <a:ext cx="777686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FR" sz="2400" i="1" dirty="0" smtClean="0">
                <a:solidFill>
                  <a:srgbClr val="FF0000"/>
                </a:solidFill>
              </a:rPr>
              <a:t>      </a:t>
            </a:r>
            <a:r>
              <a:rPr lang="fr-FR" sz="2400" i="1" dirty="0" smtClean="0">
                <a:solidFill>
                  <a:srgbClr val="0070C0"/>
                </a:solidFill>
              </a:rPr>
              <a:t>- Au niveau des BRONCHIOLES:</a:t>
            </a:r>
          </a:p>
          <a:p>
            <a:pPr>
              <a:spcBef>
                <a:spcPts val="600"/>
              </a:spcBef>
            </a:pPr>
            <a:r>
              <a:rPr lang="fr-FR" sz="2400" dirty="0" smtClean="0"/>
              <a:t>. Une obstruction liée à des difficultés d’épuration des secrétions visqueuses.</a:t>
            </a:r>
          </a:p>
        </p:txBody>
      </p:sp>
    </p:spTree>
    <p:extLst>
      <p:ext uri="{BB962C8B-B14F-4D97-AF65-F5344CB8AC3E}">
        <p14:creationId xmlns:p14="http://schemas.microsoft.com/office/powerpoint/2010/main" val="255419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7704" y="546065"/>
            <a:ext cx="5576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DAIGNOSTIC  POSITIF: CLINIQUE</a:t>
            </a:r>
            <a:endParaRPr lang="fr-FR" sz="2800" dirty="0"/>
          </a:p>
        </p:txBody>
      </p:sp>
      <p:sp>
        <p:nvSpPr>
          <p:cNvPr id="4" name="Rectangle 3"/>
          <p:cNvSpPr/>
          <p:nvPr/>
        </p:nvSpPr>
        <p:spPr>
          <a:xfrm>
            <a:off x="467544" y="1484784"/>
            <a:ext cx="7776864" cy="4888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b="1" dirty="0" smtClean="0">
                <a:solidFill>
                  <a:srgbClr val="FF0000"/>
                </a:solidFill>
              </a:rPr>
              <a:t>Toux sèche +++ </a:t>
            </a:r>
            <a:r>
              <a:rPr lang="fr-FR" sz="2200" dirty="0" smtClean="0"/>
              <a:t>initialement, volontiers nocturne, quinteuse, douloureuse. </a:t>
            </a:r>
          </a:p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Elle devient productive après quelques jours avec une expectoration d’aspect muqueux ou muco-purulent (sans corrélation avec une origine bactérienne). </a:t>
            </a:r>
          </a:p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Parfois précédée de rhinite, de rhino-pharyngite ou de laryngite</a:t>
            </a:r>
            <a:r>
              <a:rPr lang="fr-FR" sz="2200" dirty="0"/>
              <a:t>.</a:t>
            </a:r>
            <a:r>
              <a:rPr lang="fr-FR" sz="2200" dirty="0" smtClean="0"/>
              <a:t> </a:t>
            </a:r>
          </a:p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Elle peut s’accompagner d’asthénie, de myalgies, d’arthralgies, de troubles digestifs, de céphalée </a:t>
            </a:r>
          </a:p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La fièvre est inconstante et rarement élevée.</a:t>
            </a:r>
          </a:p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L’examen physique est normal, parfois râles bronchiques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10264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5856" y="546065"/>
            <a:ext cx="20480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ÉVOLUTION </a:t>
            </a:r>
            <a:endParaRPr lang="fr-FR" sz="2800" dirty="0"/>
          </a:p>
        </p:txBody>
      </p:sp>
      <p:sp>
        <p:nvSpPr>
          <p:cNvPr id="3" name="Rectangle 2"/>
          <p:cNvSpPr/>
          <p:nvPr/>
        </p:nvSpPr>
        <p:spPr>
          <a:xfrm>
            <a:off x="467544" y="1556792"/>
            <a:ext cx="7776864" cy="4418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Évolution simple, guérison spontanée. </a:t>
            </a:r>
          </a:p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Sauf en cas de pathologie chronique associée (Exacerbation). </a:t>
            </a:r>
          </a:p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Disparition des SG en quelques jours, la toux en 8 à 10 jours. Elle peut cependant persister plus longtemps (quelques semaines, voire quelques mois).</a:t>
            </a:r>
          </a:p>
          <a:p>
            <a:pPr marL="342900" indent="-342900">
              <a:lnSpc>
                <a:spcPts val="34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Si la Bronchite aiguë se répète à quelques semaines ou mois d’intervalle: </a:t>
            </a:r>
          </a:p>
          <a:p>
            <a:pPr marL="342900" indent="-342900">
              <a:lnSpc>
                <a:spcPts val="3400"/>
              </a:lnSpc>
              <a:buFont typeface="Wingdings" panose="05000000000000000000" pitchFamily="2" charset="2"/>
              <a:buChar char="ü"/>
            </a:pPr>
            <a:r>
              <a:rPr lang="fr-FR" sz="2200" dirty="0"/>
              <a:t>R</a:t>
            </a:r>
            <a:r>
              <a:rPr lang="fr-FR" sz="2200" dirty="0" smtClean="0"/>
              <a:t>echercher un facteur de risque respiratoire (tabac, irritants professionnels ou autres), et/ou</a:t>
            </a:r>
          </a:p>
          <a:p>
            <a:pPr marL="342900" indent="-342900">
              <a:lnSpc>
                <a:spcPts val="3400"/>
              </a:lnSpc>
              <a:buFont typeface="Wingdings" panose="05000000000000000000" pitchFamily="2" charset="2"/>
              <a:buChar char="ü"/>
            </a:pPr>
            <a:r>
              <a:rPr lang="fr-FR" sz="2200" dirty="0" smtClean="0"/>
              <a:t>Rechercher une cause locale: tumeur, DDB, tuberculose…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14170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546065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TRAITEMENT </a:t>
            </a:r>
            <a:endParaRPr lang="fr-FR" sz="2800" dirty="0"/>
          </a:p>
        </p:txBody>
      </p:sp>
      <p:sp>
        <p:nvSpPr>
          <p:cNvPr id="3" name="Rectangle 2"/>
          <p:cNvSpPr/>
          <p:nvPr/>
        </p:nvSpPr>
        <p:spPr>
          <a:xfrm>
            <a:off x="467544" y="1556792"/>
            <a:ext cx="77768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b="1" dirty="0" smtClean="0">
                <a:solidFill>
                  <a:srgbClr val="FF0000"/>
                </a:solidFill>
              </a:rPr>
              <a:t>Symptomatique:</a:t>
            </a:r>
            <a:r>
              <a:rPr lang="fr-FR" sz="2200" dirty="0" smtClean="0">
                <a:solidFill>
                  <a:srgbClr val="FF0000"/>
                </a:solidFill>
              </a:rPr>
              <a:t> </a:t>
            </a:r>
            <a:r>
              <a:rPr lang="fr-FR" sz="2200" dirty="0" err="1">
                <a:solidFill>
                  <a:srgbClr val="FF0000"/>
                </a:solidFill>
              </a:rPr>
              <a:t>M</a:t>
            </a:r>
            <a:r>
              <a:rPr lang="fr-FR" sz="2200" dirty="0" err="1" smtClean="0">
                <a:solidFill>
                  <a:srgbClr val="FF0000"/>
                </a:solidFill>
              </a:rPr>
              <a:t>ucorégulateur</a:t>
            </a:r>
            <a:r>
              <a:rPr lang="fr-FR" sz="2200" dirty="0" smtClean="0">
                <a:solidFill>
                  <a:srgbClr val="FF0000"/>
                </a:solidFill>
              </a:rPr>
              <a:t> ± Antipyrétique</a:t>
            </a:r>
            <a:r>
              <a:rPr lang="fr-FR" sz="2200" dirty="0" smtClean="0"/>
              <a:t>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Bêta2-agonistes ou corticostéroïdes inhalés si la toux est rebelle ou en cas de bronchospasme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 smtClean="0"/>
              <a:t>Antibiothérapie: uniquement en cas de surinfection bactérienne (état fébrile, râles bronchiques au-delà du 7</a:t>
            </a:r>
            <a:r>
              <a:rPr lang="fr-FR" sz="2200" baseline="30000" dirty="0" smtClean="0"/>
              <a:t>ème</a:t>
            </a:r>
            <a:r>
              <a:rPr lang="fr-FR" sz="2200" dirty="0" smtClean="0"/>
              <a:t> jour ou en cas d’exacerbation d’une pathologie respiratoire chronique). Le choix s’orientera de préférence vers un Macrolide ou une Cycline (</a:t>
            </a:r>
            <a:r>
              <a:rPr lang="fr-FR" sz="2200" dirty="0" err="1" smtClean="0"/>
              <a:t>Mycoplasma</a:t>
            </a:r>
            <a:r>
              <a:rPr lang="fr-FR" sz="2200" dirty="0" smtClean="0"/>
              <a:t>, Chlamydia, </a:t>
            </a:r>
            <a:r>
              <a:rPr lang="fr-FR" sz="2200" dirty="0" err="1" smtClean="0"/>
              <a:t>Bordetella</a:t>
            </a:r>
            <a:r>
              <a:rPr lang="fr-FR" sz="22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338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456</Words>
  <Application>Microsoft Office PowerPoint</Application>
  <PresentationFormat>Affichage à l'écran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BRONCHITE AIGUË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BRONCHITE AIGUË</dc:title>
  <dc:creator>vtech</dc:creator>
  <cp:lastModifiedBy>vtech</cp:lastModifiedBy>
  <cp:revision>13</cp:revision>
  <dcterms:created xsi:type="dcterms:W3CDTF">2019-10-14T12:19:19Z</dcterms:created>
  <dcterms:modified xsi:type="dcterms:W3CDTF">2020-06-10T07:11:19Z</dcterms:modified>
</cp:coreProperties>
</file>