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Default Extension="png" ContentType="image/png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Default Extension="vml" ContentType="application/vnd.openxmlformats-officedocument.vmlDrawing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legacyDocTextInfo.bin" ContentType="application/vnd.ms-office.legacyDocTextInfo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72" r:id="rId3"/>
    <p:sldId id="289" r:id="rId4"/>
    <p:sldId id="288" r:id="rId5"/>
    <p:sldId id="307" r:id="rId6"/>
    <p:sldId id="308" r:id="rId7"/>
    <p:sldId id="291" r:id="rId8"/>
    <p:sldId id="287" r:id="rId9"/>
    <p:sldId id="309" r:id="rId10"/>
    <p:sldId id="292" r:id="rId11"/>
    <p:sldId id="293" r:id="rId12"/>
    <p:sldId id="294" r:id="rId13"/>
    <p:sldId id="295" r:id="rId14"/>
    <p:sldId id="273" r:id="rId15"/>
    <p:sldId id="274" r:id="rId16"/>
    <p:sldId id="275" r:id="rId17"/>
    <p:sldId id="276" r:id="rId18"/>
    <p:sldId id="277" r:id="rId19"/>
    <p:sldId id="278" r:id="rId20"/>
    <p:sldId id="271" r:id="rId21"/>
    <p:sldId id="279" r:id="rId22"/>
    <p:sldId id="268" r:id="rId23"/>
    <p:sldId id="280" r:id="rId24"/>
    <p:sldId id="284" r:id="rId25"/>
    <p:sldId id="281" r:id="rId26"/>
    <p:sldId id="282" r:id="rId27"/>
    <p:sldId id="302" r:id="rId28"/>
    <p:sldId id="283" r:id="rId29"/>
    <p:sldId id="296" r:id="rId30"/>
    <p:sldId id="297" r:id="rId31"/>
    <p:sldId id="298" r:id="rId32"/>
    <p:sldId id="299" r:id="rId33"/>
    <p:sldId id="300" r:id="rId34"/>
    <p:sldId id="301" r:id="rId35"/>
    <p:sldId id="270" r:id="rId36"/>
    <p:sldId id="285" r:id="rId37"/>
    <p:sldId id="306" r:id="rId38"/>
    <p:sldId id="310" r:id="rId39"/>
    <p:sldId id="311" r:id="rId40"/>
    <p:sldId id="312" r:id="rId41"/>
    <p:sldId id="303" r:id="rId42"/>
    <p:sldId id="305" r:id="rId43"/>
    <p:sldId id="313" r:id="rId44"/>
    <p:sldId id="257" r:id="rId45"/>
    <p:sldId id="258" r:id="rId46"/>
    <p:sldId id="259" r:id="rId47"/>
    <p:sldId id="260" r:id="rId48"/>
    <p:sldId id="261" r:id="rId49"/>
    <p:sldId id="262" r:id="rId50"/>
    <p:sldId id="314" r:id="rId51"/>
    <p:sldId id="263" r:id="rId52"/>
    <p:sldId id="264" r:id="rId53"/>
    <p:sldId id="318" r:id="rId54"/>
    <p:sldId id="315" r:id="rId55"/>
    <p:sldId id="319" r:id="rId56"/>
    <p:sldId id="265" r:id="rId57"/>
    <p:sldId id="317" r:id="rId5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microsoft.com/office/2006/relationships/legacyDocTextInfo" Target="legacyDocTextInfo.bin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7084F5-E3C3-4E31-8AF8-853F6D6968CB}" type="doc">
      <dgm:prSet loTypeId="urn:microsoft.com/office/officeart/2005/8/layout/venn1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6E739BB-9BA9-4EA3-A3C6-906DC6E3E9ED}">
      <dgm:prSet phldrT="[Texte]"/>
      <dgm:spPr>
        <a:solidFill>
          <a:schemeClr val="tx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fr-FR" dirty="0" smtClean="0"/>
            <a:t>Médecin </a:t>
          </a:r>
          <a:endParaRPr lang="fr-FR" dirty="0"/>
        </a:p>
      </dgm:t>
    </dgm:pt>
    <dgm:pt modelId="{52C8B793-C291-49A4-8A35-97BC7AB59E3F}" type="parTrans" cxnId="{98B90960-7FEB-4889-91BC-A368499902CB}">
      <dgm:prSet/>
      <dgm:spPr/>
      <dgm:t>
        <a:bodyPr/>
        <a:lstStyle/>
        <a:p>
          <a:endParaRPr lang="fr-FR"/>
        </a:p>
      </dgm:t>
    </dgm:pt>
    <dgm:pt modelId="{F98735D7-C23E-40A6-A0A4-EF00E347917F}" type="sibTrans" cxnId="{98B90960-7FEB-4889-91BC-A368499902CB}">
      <dgm:prSet/>
      <dgm:spPr/>
      <dgm:t>
        <a:bodyPr/>
        <a:lstStyle/>
        <a:p>
          <a:endParaRPr lang="fr-FR"/>
        </a:p>
      </dgm:t>
    </dgm:pt>
    <dgm:pt modelId="{B498D567-6CB7-4AC7-BFFD-11B9DFE21390}">
      <dgm:prSet phldrT="[Texte]"/>
      <dgm:spPr>
        <a:solidFill>
          <a:srgbClr val="0070C0">
            <a:alpha val="50000"/>
          </a:srgbClr>
        </a:solidFill>
      </dgm:spPr>
      <dgm:t>
        <a:bodyPr/>
        <a:lstStyle/>
        <a:p>
          <a:r>
            <a:rPr lang="fr-FR" dirty="0" smtClean="0"/>
            <a:t>Patient </a:t>
          </a:r>
          <a:endParaRPr lang="fr-FR" dirty="0"/>
        </a:p>
      </dgm:t>
    </dgm:pt>
    <dgm:pt modelId="{33EBB060-0666-4851-AA14-5B24F69DE23E}" type="parTrans" cxnId="{FD4B9865-D4BF-41EF-9F0E-D20C1BB811CA}">
      <dgm:prSet/>
      <dgm:spPr/>
      <dgm:t>
        <a:bodyPr/>
        <a:lstStyle/>
        <a:p>
          <a:endParaRPr lang="fr-FR"/>
        </a:p>
      </dgm:t>
    </dgm:pt>
    <dgm:pt modelId="{E35EF407-7369-4A15-9568-884562EE3886}" type="sibTrans" cxnId="{FD4B9865-D4BF-41EF-9F0E-D20C1BB811CA}">
      <dgm:prSet/>
      <dgm:spPr/>
      <dgm:t>
        <a:bodyPr/>
        <a:lstStyle/>
        <a:p>
          <a:endParaRPr lang="fr-FR"/>
        </a:p>
      </dgm:t>
    </dgm:pt>
    <dgm:pt modelId="{D149B8BE-92FC-4C99-9CA4-232C06A3B4CE}" type="pres">
      <dgm:prSet presAssocID="{737084F5-E3C3-4E31-8AF8-853F6D6968CB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C09233E-5A11-4EC7-BF85-59678E73EE87}" type="pres">
      <dgm:prSet presAssocID="{86E739BB-9BA9-4EA3-A3C6-906DC6E3E9ED}" presName="circ1" presStyleLbl="vennNode1" presStyleIdx="0" presStyleCnt="2" custLinFactNeighborX="-3233" custLinFactNeighborY="-273"/>
      <dgm:spPr/>
      <dgm:t>
        <a:bodyPr/>
        <a:lstStyle/>
        <a:p>
          <a:endParaRPr lang="fr-FR"/>
        </a:p>
      </dgm:t>
    </dgm:pt>
    <dgm:pt modelId="{9B2AAC46-3D90-4139-898D-50E69CBE9B9C}" type="pres">
      <dgm:prSet presAssocID="{86E739BB-9BA9-4EA3-A3C6-906DC6E3E9E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9BBFF4-0593-4FF3-9FAA-843AEBCF682F}" type="pres">
      <dgm:prSet presAssocID="{B498D567-6CB7-4AC7-BFFD-11B9DFE21390}" presName="circ2" presStyleLbl="vennNode1" presStyleIdx="1" presStyleCnt="2" custLinFactNeighborX="6540" custLinFactNeighborY="273"/>
      <dgm:spPr/>
      <dgm:t>
        <a:bodyPr/>
        <a:lstStyle/>
        <a:p>
          <a:endParaRPr lang="fr-FR"/>
        </a:p>
      </dgm:t>
    </dgm:pt>
    <dgm:pt modelId="{DB460E7F-D13E-4C90-9F09-01BD47AC0DDA}" type="pres">
      <dgm:prSet presAssocID="{B498D567-6CB7-4AC7-BFFD-11B9DFE2139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FCF6237-86D1-4FA0-81DC-B8EB5BA0A01F}" type="presOf" srcId="{737084F5-E3C3-4E31-8AF8-853F6D6968CB}" destId="{D149B8BE-92FC-4C99-9CA4-232C06A3B4CE}" srcOrd="0" destOrd="0" presId="urn:microsoft.com/office/officeart/2005/8/layout/venn1"/>
    <dgm:cxn modelId="{98B90960-7FEB-4889-91BC-A368499902CB}" srcId="{737084F5-E3C3-4E31-8AF8-853F6D6968CB}" destId="{86E739BB-9BA9-4EA3-A3C6-906DC6E3E9ED}" srcOrd="0" destOrd="0" parTransId="{52C8B793-C291-49A4-8A35-97BC7AB59E3F}" sibTransId="{F98735D7-C23E-40A6-A0A4-EF00E347917F}"/>
    <dgm:cxn modelId="{89A01433-5281-4625-A040-4A010BBF93D3}" type="presOf" srcId="{86E739BB-9BA9-4EA3-A3C6-906DC6E3E9ED}" destId="{6C09233E-5A11-4EC7-BF85-59678E73EE87}" srcOrd="0" destOrd="0" presId="urn:microsoft.com/office/officeart/2005/8/layout/venn1"/>
    <dgm:cxn modelId="{346CE537-88E6-4617-9F63-3F1C9A9F1C65}" type="presOf" srcId="{B498D567-6CB7-4AC7-BFFD-11B9DFE21390}" destId="{0E9BBFF4-0593-4FF3-9FAA-843AEBCF682F}" srcOrd="0" destOrd="0" presId="urn:microsoft.com/office/officeart/2005/8/layout/venn1"/>
    <dgm:cxn modelId="{FD4B9865-D4BF-41EF-9F0E-D20C1BB811CA}" srcId="{737084F5-E3C3-4E31-8AF8-853F6D6968CB}" destId="{B498D567-6CB7-4AC7-BFFD-11B9DFE21390}" srcOrd="1" destOrd="0" parTransId="{33EBB060-0666-4851-AA14-5B24F69DE23E}" sibTransId="{E35EF407-7369-4A15-9568-884562EE3886}"/>
    <dgm:cxn modelId="{50B66562-0F6D-4204-8E36-F9AC340E3300}" type="presOf" srcId="{86E739BB-9BA9-4EA3-A3C6-906DC6E3E9ED}" destId="{9B2AAC46-3D90-4139-898D-50E69CBE9B9C}" srcOrd="1" destOrd="0" presId="urn:microsoft.com/office/officeart/2005/8/layout/venn1"/>
    <dgm:cxn modelId="{32F910F1-36F5-426D-9803-571EF7886773}" type="presOf" srcId="{B498D567-6CB7-4AC7-BFFD-11B9DFE21390}" destId="{DB460E7F-D13E-4C90-9F09-01BD47AC0DDA}" srcOrd="1" destOrd="0" presId="urn:microsoft.com/office/officeart/2005/8/layout/venn1"/>
    <dgm:cxn modelId="{863B0959-C36D-451F-AF61-666E2CD9AF11}" type="presParOf" srcId="{D149B8BE-92FC-4C99-9CA4-232C06A3B4CE}" destId="{6C09233E-5A11-4EC7-BF85-59678E73EE87}" srcOrd="0" destOrd="0" presId="urn:microsoft.com/office/officeart/2005/8/layout/venn1"/>
    <dgm:cxn modelId="{B1608135-DFC3-4FB7-B905-DC4B2D5F6D42}" type="presParOf" srcId="{D149B8BE-92FC-4C99-9CA4-232C06A3B4CE}" destId="{9B2AAC46-3D90-4139-898D-50E69CBE9B9C}" srcOrd="1" destOrd="0" presId="urn:microsoft.com/office/officeart/2005/8/layout/venn1"/>
    <dgm:cxn modelId="{094ED267-B925-4562-9237-BC5A3D569FDE}" type="presParOf" srcId="{D149B8BE-92FC-4C99-9CA4-232C06A3B4CE}" destId="{0E9BBFF4-0593-4FF3-9FAA-843AEBCF682F}" srcOrd="2" destOrd="0" presId="urn:microsoft.com/office/officeart/2005/8/layout/venn1"/>
    <dgm:cxn modelId="{5EC55202-06F0-446C-AA0F-BB2C3855F810}" type="presParOf" srcId="{D149B8BE-92FC-4C99-9CA4-232C06A3B4CE}" destId="{DB460E7F-D13E-4C90-9F09-01BD47AC0DDA}" srcOrd="3" destOrd="0" presId="urn:microsoft.com/office/officeart/2005/8/layout/venn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7084F5-E3C3-4E31-8AF8-853F6D6968CB}" type="doc">
      <dgm:prSet loTypeId="urn:microsoft.com/office/officeart/2005/8/layout/venn1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6E739BB-9BA9-4EA3-A3C6-906DC6E3E9ED}">
      <dgm:prSet phldrT="[Texte]"/>
      <dgm:spPr>
        <a:solidFill>
          <a:schemeClr val="tx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fr-FR" dirty="0" smtClean="0"/>
            <a:t>Patient  </a:t>
          </a:r>
          <a:endParaRPr lang="fr-FR" dirty="0"/>
        </a:p>
      </dgm:t>
    </dgm:pt>
    <dgm:pt modelId="{52C8B793-C291-49A4-8A35-97BC7AB59E3F}" type="parTrans" cxnId="{98B90960-7FEB-4889-91BC-A368499902CB}">
      <dgm:prSet/>
      <dgm:spPr/>
      <dgm:t>
        <a:bodyPr/>
        <a:lstStyle/>
        <a:p>
          <a:endParaRPr lang="fr-FR"/>
        </a:p>
      </dgm:t>
    </dgm:pt>
    <dgm:pt modelId="{F98735D7-C23E-40A6-A0A4-EF00E347917F}" type="sibTrans" cxnId="{98B90960-7FEB-4889-91BC-A368499902CB}">
      <dgm:prSet/>
      <dgm:spPr/>
      <dgm:t>
        <a:bodyPr/>
        <a:lstStyle/>
        <a:p>
          <a:endParaRPr lang="fr-FR"/>
        </a:p>
      </dgm:t>
    </dgm:pt>
    <dgm:pt modelId="{B498D567-6CB7-4AC7-BFFD-11B9DFE21390}">
      <dgm:prSet phldrT="[Texte]"/>
      <dgm:spPr>
        <a:solidFill>
          <a:srgbClr val="0070C0">
            <a:alpha val="50000"/>
          </a:srgbClr>
        </a:solidFill>
      </dgm:spPr>
      <dgm:t>
        <a:bodyPr/>
        <a:lstStyle/>
        <a:p>
          <a:r>
            <a:rPr lang="fr-FR" dirty="0" smtClean="0"/>
            <a:t>Médecin </a:t>
          </a:r>
          <a:endParaRPr lang="fr-FR" dirty="0"/>
        </a:p>
      </dgm:t>
    </dgm:pt>
    <dgm:pt modelId="{33EBB060-0666-4851-AA14-5B24F69DE23E}" type="parTrans" cxnId="{FD4B9865-D4BF-41EF-9F0E-D20C1BB811CA}">
      <dgm:prSet/>
      <dgm:spPr/>
      <dgm:t>
        <a:bodyPr/>
        <a:lstStyle/>
        <a:p>
          <a:endParaRPr lang="fr-FR"/>
        </a:p>
      </dgm:t>
    </dgm:pt>
    <dgm:pt modelId="{E35EF407-7369-4A15-9568-884562EE3886}" type="sibTrans" cxnId="{FD4B9865-D4BF-41EF-9F0E-D20C1BB811CA}">
      <dgm:prSet/>
      <dgm:spPr/>
      <dgm:t>
        <a:bodyPr/>
        <a:lstStyle/>
        <a:p>
          <a:endParaRPr lang="fr-FR"/>
        </a:p>
      </dgm:t>
    </dgm:pt>
    <dgm:pt modelId="{D149B8BE-92FC-4C99-9CA4-232C06A3B4CE}" type="pres">
      <dgm:prSet presAssocID="{737084F5-E3C3-4E31-8AF8-853F6D6968CB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C09233E-5A11-4EC7-BF85-59678E73EE87}" type="pres">
      <dgm:prSet presAssocID="{86E739BB-9BA9-4EA3-A3C6-906DC6E3E9ED}" presName="circ1" presStyleLbl="vennNode1" presStyleIdx="0" presStyleCnt="2" custLinFactNeighborX="-3233" custLinFactNeighborY="-273"/>
      <dgm:spPr/>
      <dgm:t>
        <a:bodyPr/>
        <a:lstStyle/>
        <a:p>
          <a:endParaRPr lang="fr-FR"/>
        </a:p>
      </dgm:t>
    </dgm:pt>
    <dgm:pt modelId="{9B2AAC46-3D90-4139-898D-50E69CBE9B9C}" type="pres">
      <dgm:prSet presAssocID="{86E739BB-9BA9-4EA3-A3C6-906DC6E3E9E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9BBFF4-0593-4FF3-9FAA-843AEBCF682F}" type="pres">
      <dgm:prSet presAssocID="{B498D567-6CB7-4AC7-BFFD-11B9DFE21390}" presName="circ2" presStyleLbl="vennNode1" presStyleIdx="1" presStyleCnt="2" custLinFactNeighborX="6540" custLinFactNeighborY="273"/>
      <dgm:spPr/>
      <dgm:t>
        <a:bodyPr/>
        <a:lstStyle/>
        <a:p>
          <a:endParaRPr lang="fr-FR"/>
        </a:p>
      </dgm:t>
    </dgm:pt>
    <dgm:pt modelId="{DB460E7F-D13E-4C90-9F09-01BD47AC0DDA}" type="pres">
      <dgm:prSet presAssocID="{B498D567-6CB7-4AC7-BFFD-11B9DFE2139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8B90960-7FEB-4889-91BC-A368499902CB}" srcId="{737084F5-E3C3-4E31-8AF8-853F6D6968CB}" destId="{86E739BB-9BA9-4EA3-A3C6-906DC6E3E9ED}" srcOrd="0" destOrd="0" parTransId="{52C8B793-C291-49A4-8A35-97BC7AB59E3F}" sibTransId="{F98735D7-C23E-40A6-A0A4-EF00E347917F}"/>
    <dgm:cxn modelId="{771B6AD3-DB27-48D5-992D-A6FAAE7C8493}" type="presOf" srcId="{737084F5-E3C3-4E31-8AF8-853F6D6968CB}" destId="{D149B8BE-92FC-4C99-9CA4-232C06A3B4CE}" srcOrd="0" destOrd="0" presId="urn:microsoft.com/office/officeart/2005/8/layout/venn1"/>
    <dgm:cxn modelId="{0CF05EEB-BFE2-4141-8AA3-7D2724A7FC46}" type="presOf" srcId="{86E739BB-9BA9-4EA3-A3C6-906DC6E3E9ED}" destId="{9B2AAC46-3D90-4139-898D-50E69CBE9B9C}" srcOrd="1" destOrd="0" presId="urn:microsoft.com/office/officeart/2005/8/layout/venn1"/>
    <dgm:cxn modelId="{0EA1E463-E7E6-49B0-8A6F-C9EE792D3725}" type="presOf" srcId="{B498D567-6CB7-4AC7-BFFD-11B9DFE21390}" destId="{0E9BBFF4-0593-4FF3-9FAA-843AEBCF682F}" srcOrd="0" destOrd="0" presId="urn:microsoft.com/office/officeart/2005/8/layout/venn1"/>
    <dgm:cxn modelId="{FD4B9865-D4BF-41EF-9F0E-D20C1BB811CA}" srcId="{737084F5-E3C3-4E31-8AF8-853F6D6968CB}" destId="{B498D567-6CB7-4AC7-BFFD-11B9DFE21390}" srcOrd="1" destOrd="0" parTransId="{33EBB060-0666-4851-AA14-5B24F69DE23E}" sibTransId="{E35EF407-7369-4A15-9568-884562EE3886}"/>
    <dgm:cxn modelId="{0B933B39-8B9F-4ED0-B671-A21545C8A830}" type="presOf" srcId="{86E739BB-9BA9-4EA3-A3C6-906DC6E3E9ED}" destId="{6C09233E-5A11-4EC7-BF85-59678E73EE87}" srcOrd="0" destOrd="0" presId="urn:microsoft.com/office/officeart/2005/8/layout/venn1"/>
    <dgm:cxn modelId="{920041E7-8BC6-496E-894A-A9FE5B5AC769}" type="presOf" srcId="{B498D567-6CB7-4AC7-BFFD-11B9DFE21390}" destId="{DB460E7F-D13E-4C90-9F09-01BD47AC0DDA}" srcOrd="1" destOrd="0" presId="urn:microsoft.com/office/officeart/2005/8/layout/venn1"/>
    <dgm:cxn modelId="{21A2C474-C2C9-45A7-B0C5-3C98516BB19E}" type="presParOf" srcId="{D149B8BE-92FC-4C99-9CA4-232C06A3B4CE}" destId="{6C09233E-5A11-4EC7-BF85-59678E73EE87}" srcOrd="0" destOrd="0" presId="urn:microsoft.com/office/officeart/2005/8/layout/venn1"/>
    <dgm:cxn modelId="{877A94C3-343D-486D-8915-DCAAB10444DF}" type="presParOf" srcId="{D149B8BE-92FC-4C99-9CA4-232C06A3B4CE}" destId="{9B2AAC46-3D90-4139-898D-50E69CBE9B9C}" srcOrd="1" destOrd="0" presId="urn:microsoft.com/office/officeart/2005/8/layout/venn1"/>
    <dgm:cxn modelId="{569545FD-E7DF-4D07-9147-C6125AE5CAD0}" type="presParOf" srcId="{D149B8BE-92FC-4C99-9CA4-232C06A3B4CE}" destId="{0E9BBFF4-0593-4FF3-9FAA-843AEBCF682F}" srcOrd="2" destOrd="0" presId="urn:microsoft.com/office/officeart/2005/8/layout/venn1"/>
    <dgm:cxn modelId="{C3394F8E-BD14-41EE-826F-BC9E9002CFA6}" type="presParOf" srcId="{D149B8BE-92FC-4C99-9CA4-232C06A3B4CE}" destId="{DB460E7F-D13E-4C90-9F09-01BD47AC0DDA}" srcOrd="3" destOrd="0" presId="urn:microsoft.com/office/officeart/2005/8/layout/venn1"/>
  </dgm:cxnLst>
  <dgm:bg>
    <a:noFill/>
  </dgm:bg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7084F5-E3C3-4E31-8AF8-853F6D6968CB}" type="doc">
      <dgm:prSet loTypeId="urn:microsoft.com/office/officeart/2005/8/layout/venn1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6E739BB-9BA9-4EA3-A3C6-906DC6E3E9ED}">
      <dgm:prSet phldrT="[Texte]"/>
      <dgm:spPr>
        <a:solidFill>
          <a:schemeClr val="tx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fr-FR" dirty="0" smtClean="0"/>
            <a:t>Patient  </a:t>
          </a:r>
          <a:endParaRPr lang="fr-FR" dirty="0"/>
        </a:p>
      </dgm:t>
    </dgm:pt>
    <dgm:pt modelId="{52C8B793-C291-49A4-8A35-97BC7AB59E3F}" type="parTrans" cxnId="{98B90960-7FEB-4889-91BC-A368499902CB}">
      <dgm:prSet/>
      <dgm:spPr/>
      <dgm:t>
        <a:bodyPr/>
        <a:lstStyle/>
        <a:p>
          <a:endParaRPr lang="fr-FR"/>
        </a:p>
      </dgm:t>
    </dgm:pt>
    <dgm:pt modelId="{F98735D7-C23E-40A6-A0A4-EF00E347917F}" type="sibTrans" cxnId="{98B90960-7FEB-4889-91BC-A368499902CB}">
      <dgm:prSet/>
      <dgm:spPr/>
      <dgm:t>
        <a:bodyPr/>
        <a:lstStyle/>
        <a:p>
          <a:endParaRPr lang="fr-FR"/>
        </a:p>
      </dgm:t>
    </dgm:pt>
    <dgm:pt modelId="{B498D567-6CB7-4AC7-BFFD-11B9DFE21390}">
      <dgm:prSet phldrT="[Texte]"/>
      <dgm:spPr>
        <a:solidFill>
          <a:srgbClr val="0070C0">
            <a:alpha val="50000"/>
          </a:srgbClr>
        </a:solidFill>
      </dgm:spPr>
      <dgm:t>
        <a:bodyPr/>
        <a:lstStyle/>
        <a:p>
          <a:r>
            <a:rPr lang="fr-FR" dirty="0" smtClean="0"/>
            <a:t>Médecin </a:t>
          </a:r>
          <a:endParaRPr lang="fr-FR" dirty="0"/>
        </a:p>
      </dgm:t>
    </dgm:pt>
    <dgm:pt modelId="{33EBB060-0666-4851-AA14-5B24F69DE23E}" type="parTrans" cxnId="{FD4B9865-D4BF-41EF-9F0E-D20C1BB811CA}">
      <dgm:prSet/>
      <dgm:spPr/>
      <dgm:t>
        <a:bodyPr/>
        <a:lstStyle/>
        <a:p>
          <a:endParaRPr lang="fr-FR"/>
        </a:p>
      </dgm:t>
    </dgm:pt>
    <dgm:pt modelId="{E35EF407-7369-4A15-9568-884562EE3886}" type="sibTrans" cxnId="{FD4B9865-D4BF-41EF-9F0E-D20C1BB811CA}">
      <dgm:prSet/>
      <dgm:spPr/>
      <dgm:t>
        <a:bodyPr/>
        <a:lstStyle/>
        <a:p>
          <a:endParaRPr lang="fr-FR"/>
        </a:p>
      </dgm:t>
    </dgm:pt>
    <dgm:pt modelId="{D149B8BE-92FC-4C99-9CA4-232C06A3B4CE}" type="pres">
      <dgm:prSet presAssocID="{737084F5-E3C3-4E31-8AF8-853F6D6968CB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C09233E-5A11-4EC7-BF85-59678E73EE87}" type="pres">
      <dgm:prSet presAssocID="{86E739BB-9BA9-4EA3-A3C6-906DC6E3E9ED}" presName="circ1" presStyleLbl="vennNode1" presStyleIdx="0" presStyleCnt="2" custLinFactNeighborX="-3233" custLinFactNeighborY="-273"/>
      <dgm:spPr/>
      <dgm:t>
        <a:bodyPr/>
        <a:lstStyle/>
        <a:p>
          <a:endParaRPr lang="fr-FR"/>
        </a:p>
      </dgm:t>
    </dgm:pt>
    <dgm:pt modelId="{9B2AAC46-3D90-4139-898D-50E69CBE9B9C}" type="pres">
      <dgm:prSet presAssocID="{86E739BB-9BA9-4EA3-A3C6-906DC6E3E9E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9BBFF4-0593-4FF3-9FAA-843AEBCF682F}" type="pres">
      <dgm:prSet presAssocID="{B498D567-6CB7-4AC7-BFFD-11B9DFE21390}" presName="circ2" presStyleLbl="vennNode1" presStyleIdx="1" presStyleCnt="2" custLinFactNeighborX="6540" custLinFactNeighborY="273"/>
      <dgm:spPr/>
      <dgm:t>
        <a:bodyPr/>
        <a:lstStyle/>
        <a:p>
          <a:endParaRPr lang="fr-FR"/>
        </a:p>
      </dgm:t>
    </dgm:pt>
    <dgm:pt modelId="{DB460E7F-D13E-4C90-9F09-01BD47AC0DDA}" type="pres">
      <dgm:prSet presAssocID="{B498D567-6CB7-4AC7-BFFD-11B9DFE2139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51E76B8-AD0D-4E58-BD93-16BE982EE72C}" type="presOf" srcId="{B498D567-6CB7-4AC7-BFFD-11B9DFE21390}" destId="{0E9BBFF4-0593-4FF3-9FAA-843AEBCF682F}" srcOrd="0" destOrd="0" presId="urn:microsoft.com/office/officeart/2005/8/layout/venn1"/>
    <dgm:cxn modelId="{98B90960-7FEB-4889-91BC-A368499902CB}" srcId="{737084F5-E3C3-4E31-8AF8-853F6D6968CB}" destId="{86E739BB-9BA9-4EA3-A3C6-906DC6E3E9ED}" srcOrd="0" destOrd="0" parTransId="{52C8B793-C291-49A4-8A35-97BC7AB59E3F}" sibTransId="{F98735D7-C23E-40A6-A0A4-EF00E347917F}"/>
    <dgm:cxn modelId="{CB9462D5-BC09-492E-91EB-C4C81AFBA23F}" type="presOf" srcId="{737084F5-E3C3-4E31-8AF8-853F6D6968CB}" destId="{D149B8BE-92FC-4C99-9CA4-232C06A3B4CE}" srcOrd="0" destOrd="0" presId="urn:microsoft.com/office/officeart/2005/8/layout/venn1"/>
    <dgm:cxn modelId="{9B974A12-2AAD-4E1F-B11F-F2315D198DD3}" type="presOf" srcId="{86E739BB-9BA9-4EA3-A3C6-906DC6E3E9ED}" destId="{6C09233E-5A11-4EC7-BF85-59678E73EE87}" srcOrd="0" destOrd="0" presId="urn:microsoft.com/office/officeart/2005/8/layout/venn1"/>
    <dgm:cxn modelId="{FD4B9865-D4BF-41EF-9F0E-D20C1BB811CA}" srcId="{737084F5-E3C3-4E31-8AF8-853F6D6968CB}" destId="{B498D567-6CB7-4AC7-BFFD-11B9DFE21390}" srcOrd="1" destOrd="0" parTransId="{33EBB060-0666-4851-AA14-5B24F69DE23E}" sibTransId="{E35EF407-7369-4A15-9568-884562EE3886}"/>
    <dgm:cxn modelId="{F7ED8720-02B3-42E4-AAE7-25D15343950D}" type="presOf" srcId="{86E739BB-9BA9-4EA3-A3C6-906DC6E3E9ED}" destId="{9B2AAC46-3D90-4139-898D-50E69CBE9B9C}" srcOrd="1" destOrd="0" presId="urn:microsoft.com/office/officeart/2005/8/layout/venn1"/>
    <dgm:cxn modelId="{2ABCA85C-8EBD-44AA-A90C-33A0F1961316}" type="presOf" srcId="{B498D567-6CB7-4AC7-BFFD-11B9DFE21390}" destId="{DB460E7F-D13E-4C90-9F09-01BD47AC0DDA}" srcOrd="1" destOrd="0" presId="urn:microsoft.com/office/officeart/2005/8/layout/venn1"/>
    <dgm:cxn modelId="{6FF62961-9C29-422F-98AA-A87225600983}" type="presParOf" srcId="{D149B8BE-92FC-4C99-9CA4-232C06A3B4CE}" destId="{6C09233E-5A11-4EC7-BF85-59678E73EE87}" srcOrd="0" destOrd="0" presId="urn:microsoft.com/office/officeart/2005/8/layout/venn1"/>
    <dgm:cxn modelId="{7F42D16A-27BE-4B14-A171-4A699C7605D5}" type="presParOf" srcId="{D149B8BE-92FC-4C99-9CA4-232C06A3B4CE}" destId="{9B2AAC46-3D90-4139-898D-50E69CBE9B9C}" srcOrd="1" destOrd="0" presId="urn:microsoft.com/office/officeart/2005/8/layout/venn1"/>
    <dgm:cxn modelId="{3F248054-FA98-4710-AE3E-76A7B19239E7}" type="presParOf" srcId="{D149B8BE-92FC-4C99-9CA4-232C06A3B4CE}" destId="{0E9BBFF4-0593-4FF3-9FAA-843AEBCF682F}" srcOrd="2" destOrd="0" presId="urn:microsoft.com/office/officeart/2005/8/layout/venn1"/>
    <dgm:cxn modelId="{05CC6347-1B09-4024-9E70-DE6970375098}" type="presParOf" srcId="{D149B8BE-92FC-4C99-9CA4-232C06A3B4CE}" destId="{DB460E7F-D13E-4C90-9F09-01BD47AC0DDA}" srcOrd="3" destOrd="0" presId="urn:microsoft.com/office/officeart/2005/8/layout/venn1"/>
  </dgm:cxnLst>
  <dgm:bg>
    <a:noFill/>
  </dgm:bg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7084F5-E3C3-4E31-8AF8-853F6D6968CB}" type="doc">
      <dgm:prSet loTypeId="urn:microsoft.com/office/officeart/2005/8/layout/venn1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6E739BB-9BA9-4EA3-A3C6-906DC6E3E9ED}">
      <dgm:prSet phldrT="[Texte]"/>
      <dgm:spPr>
        <a:solidFill>
          <a:schemeClr val="tx2">
            <a:lumMod val="40000"/>
            <a:lumOff val="60000"/>
            <a:alpha val="50000"/>
          </a:schemeClr>
        </a:solidFill>
      </dgm:spPr>
      <dgm:t>
        <a:bodyPr/>
        <a:lstStyle/>
        <a:p>
          <a:r>
            <a:rPr lang="fr-FR" dirty="0" smtClean="0"/>
            <a:t>Médecin </a:t>
          </a:r>
          <a:endParaRPr lang="fr-FR" dirty="0"/>
        </a:p>
      </dgm:t>
    </dgm:pt>
    <dgm:pt modelId="{52C8B793-C291-49A4-8A35-97BC7AB59E3F}" type="parTrans" cxnId="{98B90960-7FEB-4889-91BC-A368499902CB}">
      <dgm:prSet/>
      <dgm:spPr/>
      <dgm:t>
        <a:bodyPr/>
        <a:lstStyle/>
        <a:p>
          <a:endParaRPr lang="fr-FR"/>
        </a:p>
      </dgm:t>
    </dgm:pt>
    <dgm:pt modelId="{F98735D7-C23E-40A6-A0A4-EF00E347917F}" type="sibTrans" cxnId="{98B90960-7FEB-4889-91BC-A368499902CB}">
      <dgm:prSet/>
      <dgm:spPr/>
      <dgm:t>
        <a:bodyPr/>
        <a:lstStyle/>
        <a:p>
          <a:endParaRPr lang="fr-FR"/>
        </a:p>
      </dgm:t>
    </dgm:pt>
    <dgm:pt modelId="{B498D567-6CB7-4AC7-BFFD-11B9DFE21390}">
      <dgm:prSet phldrT="[Texte]"/>
      <dgm:spPr>
        <a:solidFill>
          <a:srgbClr val="0070C0">
            <a:alpha val="50000"/>
          </a:srgbClr>
        </a:solidFill>
      </dgm:spPr>
      <dgm:t>
        <a:bodyPr/>
        <a:lstStyle/>
        <a:p>
          <a:r>
            <a:rPr lang="fr-FR" dirty="0" smtClean="0"/>
            <a:t>Patient </a:t>
          </a:r>
          <a:endParaRPr lang="fr-FR" dirty="0"/>
        </a:p>
      </dgm:t>
    </dgm:pt>
    <dgm:pt modelId="{33EBB060-0666-4851-AA14-5B24F69DE23E}" type="parTrans" cxnId="{FD4B9865-D4BF-41EF-9F0E-D20C1BB811CA}">
      <dgm:prSet/>
      <dgm:spPr/>
      <dgm:t>
        <a:bodyPr/>
        <a:lstStyle/>
        <a:p>
          <a:endParaRPr lang="fr-FR"/>
        </a:p>
      </dgm:t>
    </dgm:pt>
    <dgm:pt modelId="{E35EF407-7369-4A15-9568-884562EE3886}" type="sibTrans" cxnId="{FD4B9865-D4BF-41EF-9F0E-D20C1BB811CA}">
      <dgm:prSet/>
      <dgm:spPr/>
      <dgm:t>
        <a:bodyPr/>
        <a:lstStyle/>
        <a:p>
          <a:endParaRPr lang="fr-FR"/>
        </a:p>
      </dgm:t>
    </dgm:pt>
    <dgm:pt modelId="{D149B8BE-92FC-4C99-9CA4-232C06A3B4CE}" type="pres">
      <dgm:prSet presAssocID="{737084F5-E3C3-4E31-8AF8-853F6D6968CB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6C09233E-5A11-4EC7-BF85-59678E73EE87}" type="pres">
      <dgm:prSet presAssocID="{86E739BB-9BA9-4EA3-A3C6-906DC6E3E9ED}" presName="circ1" presStyleLbl="vennNode1" presStyleIdx="0" presStyleCnt="2" custLinFactNeighborX="-3233" custLinFactNeighborY="-273"/>
      <dgm:spPr/>
      <dgm:t>
        <a:bodyPr/>
        <a:lstStyle/>
        <a:p>
          <a:endParaRPr lang="fr-FR"/>
        </a:p>
      </dgm:t>
    </dgm:pt>
    <dgm:pt modelId="{9B2AAC46-3D90-4139-898D-50E69CBE9B9C}" type="pres">
      <dgm:prSet presAssocID="{86E739BB-9BA9-4EA3-A3C6-906DC6E3E9E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9BBFF4-0593-4FF3-9FAA-843AEBCF682F}" type="pres">
      <dgm:prSet presAssocID="{B498D567-6CB7-4AC7-BFFD-11B9DFE21390}" presName="circ2" presStyleLbl="vennNode1" presStyleIdx="1" presStyleCnt="2" custLinFactNeighborX="6540" custLinFactNeighborY="273"/>
      <dgm:spPr/>
      <dgm:t>
        <a:bodyPr/>
        <a:lstStyle/>
        <a:p>
          <a:endParaRPr lang="fr-FR"/>
        </a:p>
      </dgm:t>
    </dgm:pt>
    <dgm:pt modelId="{DB460E7F-D13E-4C90-9F09-01BD47AC0DDA}" type="pres">
      <dgm:prSet presAssocID="{B498D567-6CB7-4AC7-BFFD-11B9DFE2139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14B6188-F28B-4AEC-97E2-5D541615B371}" type="presOf" srcId="{737084F5-E3C3-4E31-8AF8-853F6D6968CB}" destId="{D149B8BE-92FC-4C99-9CA4-232C06A3B4CE}" srcOrd="0" destOrd="0" presId="urn:microsoft.com/office/officeart/2005/8/layout/venn1"/>
    <dgm:cxn modelId="{98B90960-7FEB-4889-91BC-A368499902CB}" srcId="{737084F5-E3C3-4E31-8AF8-853F6D6968CB}" destId="{86E739BB-9BA9-4EA3-A3C6-906DC6E3E9ED}" srcOrd="0" destOrd="0" parTransId="{52C8B793-C291-49A4-8A35-97BC7AB59E3F}" sibTransId="{F98735D7-C23E-40A6-A0A4-EF00E347917F}"/>
    <dgm:cxn modelId="{C6BCDDF4-676F-4A0E-94E4-C02CFF267E56}" type="presOf" srcId="{86E739BB-9BA9-4EA3-A3C6-906DC6E3E9ED}" destId="{6C09233E-5A11-4EC7-BF85-59678E73EE87}" srcOrd="0" destOrd="0" presId="urn:microsoft.com/office/officeart/2005/8/layout/venn1"/>
    <dgm:cxn modelId="{CF17A03E-DB8A-465C-916C-EE34EA5840B6}" type="presOf" srcId="{B498D567-6CB7-4AC7-BFFD-11B9DFE21390}" destId="{0E9BBFF4-0593-4FF3-9FAA-843AEBCF682F}" srcOrd="0" destOrd="0" presId="urn:microsoft.com/office/officeart/2005/8/layout/venn1"/>
    <dgm:cxn modelId="{FD4B9865-D4BF-41EF-9F0E-D20C1BB811CA}" srcId="{737084F5-E3C3-4E31-8AF8-853F6D6968CB}" destId="{B498D567-6CB7-4AC7-BFFD-11B9DFE21390}" srcOrd="1" destOrd="0" parTransId="{33EBB060-0666-4851-AA14-5B24F69DE23E}" sibTransId="{E35EF407-7369-4A15-9568-884562EE3886}"/>
    <dgm:cxn modelId="{D7F66124-CB10-4475-B5D2-958882A87555}" type="presOf" srcId="{86E739BB-9BA9-4EA3-A3C6-906DC6E3E9ED}" destId="{9B2AAC46-3D90-4139-898D-50E69CBE9B9C}" srcOrd="1" destOrd="0" presId="urn:microsoft.com/office/officeart/2005/8/layout/venn1"/>
    <dgm:cxn modelId="{4B12473A-7116-4485-AF43-E3648B40A1D2}" type="presOf" srcId="{B498D567-6CB7-4AC7-BFFD-11B9DFE21390}" destId="{DB460E7F-D13E-4C90-9F09-01BD47AC0DDA}" srcOrd="1" destOrd="0" presId="urn:microsoft.com/office/officeart/2005/8/layout/venn1"/>
    <dgm:cxn modelId="{6F7207D3-654D-422D-86CC-81E143A9300F}" type="presParOf" srcId="{D149B8BE-92FC-4C99-9CA4-232C06A3B4CE}" destId="{6C09233E-5A11-4EC7-BF85-59678E73EE87}" srcOrd="0" destOrd="0" presId="urn:microsoft.com/office/officeart/2005/8/layout/venn1"/>
    <dgm:cxn modelId="{D26E154E-455A-4F12-8BE2-2493F06D7E23}" type="presParOf" srcId="{D149B8BE-92FC-4C99-9CA4-232C06A3B4CE}" destId="{9B2AAC46-3D90-4139-898D-50E69CBE9B9C}" srcOrd="1" destOrd="0" presId="urn:microsoft.com/office/officeart/2005/8/layout/venn1"/>
    <dgm:cxn modelId="{5B6F5BAF-E919-411E-AFE6-127988F7D59A}" type="presParOf" srcId="{D149B8BE-92FC-4C99-9CA4-232C06A3B4CE}" destId="{0E9BBFF4-0593-4FF3-9FAA-843AEBCF682F}" srcOrd="2" destOrd="0" presId="urn:microsoft.com/office/officeart/2005/8/layout/venn1"/>
    <dgm:cxn modelId="{644FD63D-C65B-4B98-864A-DB3E3C2B4439}" type="presParOf" srcId="{D149B8BE-92FC-4C99-9CA4-232C06A3B4CE}" destId="{DB460E7F-D13E-4C90-9F09-01BD47AC0DDA}" srcOrd="3" destOrd="0" presId="urn:microsoft.com/office/officeart/2005/8/layout/venn1"/>
  </dgm:cxnLst>
  <dgm:bg>
    <a:solidFill>
      <a:schemeClr val="accent1">
        <a:lumMod val="40000"/>
        <a:lumOff val="60000"/>
      </a:schemeClr>
    </a:solidFill>
  </dgm:bg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662E57-EF39-4939-A0BC-38D359672964}" type="doc">
      <dgm:prSet loTypeId="urn:microsoft.com/office/officeart/2005/8/layout/arrow5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0FED625-A123-4C1F-A129-6721DE6B0699}">
      <dgm:prSet phldrT="[Texte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fr-FR" dirty="0" smtClean="0"/>
            <a:t>Patient</a:t>
          </a:r>
          <a:endParaRPr lang="fr-FR" dirty="0" smtClean="0">
            <a:solidFill>
              <a:schemeClr val="tx1"/>
            </a:solidFill>
          </a:endParaRPr>
        </a:p>
      </dgm:t>
    </dgm:pt>
    <dgm:pt modelId="{A6EEF538-C91D-4E41-BB1F-117779B2DD85}" type="parTrans" cxnId="{20E4C592-4FD3-43DB-8B12-B9FB48C95434}">
      <dgm:prSet/>
      <dgm:spPr/>
      <dgm:t>
        <a:bodyPr/>
        <a:lstStyle/>
        <a:p>
          <a:endParaRPr lang="fr-FR"/>
        </a:p>
      </dgm:t>
    </dgm:pt>
    <dgm:pt modelId="{D1052803-D63C-46B4-8FF1-08DA3897F563}" type="sibTrans" cxnId="{20E4C592-4FD3-43DB-8B12-B9FB48C95434}">
      <dgm:prSet/>
      <dgm:spPr/>
      <dgm:t>
        <a:bodyPr/>
        <a:lstStyle/>
        <a:p>
          <a:endParaRPr lang="fr-FR"/>
        </a:p>
      </dgm:t>
    </dgm:pt>
    <dgm:pt modelId="{DD9275A9-F23F-4579-8436-35A1EC7B1E81}">
      <dgm:prSet/>
      <dgm:spPr>
        <a:solidFill>
          <a:srgbClr val="0070C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dirty="0" smtClean="0">
              <a:solidFill>
                <a:schemeClr val="tx1"/>
              </a:solidFill>
            </a:rPr>
            <a:t>Médecin</a:t>
          </a:r>
          <a:endParaRPr lang="fr-FR" dirty="0"/>
        </a:p>
      </dgm:t>
    </dgm:pt>
    <dgm:pt modelId="{60A710C9-3178-4840-84FE-6B08A6D412D7}" type="parTrans" cxnId="{1D58FB4F-938A-42EB-B02C-11D6A340BB43}">
      <dgm:prSet/>
      <dgm:spPr/>
      <dgm:t>
        <a:bodyPr/>
        <a:lstStyle/>
        <a:p>
          <a:endParaRPr lang="fr-FR"/>
        </a:p>
      </dgm:t>
    </dgm:pt>
    <dgm:pt modelId="{CB58E5EE-66E9-430F-9344-403C477FD3C5}" type="sibTrans" cxnId="{1D58FB4F-938A-42EB-B02C-11D6A340BB43}">
      <dgm:prSet/>
      <dgm:spPr/>
      <dgm:t>
        <a:bodyPr/>
        <a:lstStyle/>
        <a:p>
          <a:endParaRPr lang="fr-FR"/>
        </a:p>
      </dgm:t>
    </dgm:pt>
    <dgm:pt modelId="{B8102C34-89E3-4375-8C11-C7A06D9FEC33}" type="pres">
      <dgm:prSet presAssocID="{01662E57-EF39-4939-A0BC-38D35967296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E6611175-D958-44EB-B092-41CFDC087E5A}" type="pres">
      <dgm:prSet presAssocID="{10FED625-A123-4C1F-A129-6721DE6B0699}" presName="arrow" presStyleLbl="node1" presStyleIdx="0" presStyleCnt="2" custRadScaleRad="101449" custRadScaleInc="-9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F7E02DB-852F-410F-9528-1E6B4F9C6E38}" type="pres">
      <dgm:prSet presAssocID="{DD9275A9-F23F-4579-8436-35A1EC7B1E81}" presName="arrow" presStyleLbl="node1" presStyleIdx="1" presStyleCnt="2" custRadScaleRad="104301" custRadScaleInc="9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D58FB4F-938A-42EB-B02C-11D6A340BB43}" srcId="{01662E57-EF39-4939-A0BC-38D359672964}" destId="{DD9275A9-F23F-4579-8436-35A1EC7B1E81}" srcOrd="1" destOrd="0" parTransId="{60A710C9-3178-4840-84FE-6B08A6D412D7}" sibTransId="{CB58E5EE-66E9-430F-9344-403C477FD3C5}"/>
    <dgm:cxn modelId="{20E4C592-4FD3-43DB-8B12-B9FB48C95434}" srcId="{01662E57-EF39-4939-A0BC-38D359672964}" destId="{10FED625-A123-4C1F-A129-6721DE6B0699}" srcOrd="0" destOrd="0" parTransId="{A6EEF538-C91D-4E41-BB1F-117779B2DD85}" sibTransId="{D1052803-D63C-46B4-8FF1-08DA3897F563}"/>
    <dgm:cxn modelId="{EE2DEAB3-6A62-4825-B9F7-81224474410D}" type="presOf" srcId="{01662E57-EF39-4939-A0BC-38D359672964}" destId="{B8102C34-89E3-4375-8C11-C7A06D9FEC33}" srcOrd="0" destOrd="0" presId="urn:microsoft.com/office/officeart/2005/8/layout/arrow5"/>
    <dgm:cxn modelId="{CBA21D5D-9F98-4E81-8703-8365A8C4B82F}" type="presOf" srcId="{10FED625-A123-4C1F-A129-6721DE6B0699}" destId="{E6611175-D958-44EB-B092-41CFDC087E5A}" srcOrd="0" destOrd="0" presId="urn:microsoft.com/office/officeart/2005/8/layout/arrow5"/>
    <dgm:cxn modelId="{82D35B05-4F64-464F-86D9-856C050E29F2}" type="presOf" srcId="{DD9275A9-F23F-4579-8436-35A1EC7B1E81}" destId="{AF7E02DB-852F-410F-9528-1E6B4F9C6E38}" srcOrd="0" destOrd="0" presId="urn:microsoft.com/office/officeart/2005/8/layout/arrow5"/>
    <dgm:cxn modelId="{9EC21C3E-1666-499E-802C-1D1F3415FD2F}" type="presParOf" srcId="{B8102C34-89E3-4375-8C11-C7A06D9FEC33}" destId="{E6611175-D958-44EB-B092-41CFDC087E5A}" srcOrd="0" destOrd="0" presId="urn:microsoft.com/office/officeart/2005/8/layout/arrow5"/>
    <dgm:cxn modelId="{9DBA3825-79A3-4181-BBE4-3C02EAE62C30}" type="presParOf" srcId="{B8102C34-89E3-4375-8C11-C7A06D9FEC33}" destId="{AF7E02DB-852F-410F-9528-1E6B4F9C6E38}" srcOrd="1" destOrd="0" presId="urn:microsoft.com/office/officeart/2005/8/layout/arrow5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662E57-EF39-4939-A0BC-38D359672964}" type="doc">
      <dgm:prSet loTypeId="urn:microsoft.com/office/officeart/2005/8/layout/arrow5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D9275A9-F23F-4579-8436-35A1EC7B1E81}">
      <dgm:prSet/>
      <dgm:spPr>
        <a:solidFill>
          <a:srgbClr val="0070C0"/>
        </a:solidFill>
      </dgm:spPr>
      <dgm:t>
        <a:bodyPr vert="vert"/>
        <a:lstStyle/>
        <a:p>
          <a:r>
            <a:rPr lang="fr-FR" dirty="0" smtClean="0">
              <a:solidFill>
                <a:schemeClr val="tx1"/>
              </a:solidFill>
            </a:rPr>
            <a:t>Médecin</a:t>
          </a:r>
          <a:endParaRPr lang="fr-FR" dirty="0">
            <a:solidFill>
              <a:schemeClr val="tx1"/>
            </a:solidFill>
          </a:endParaRPr>
        </a:p>
      </dgm:t>
    </dgm:pt>
    <dgm:pt modelId="{60A710C9-3178-4840-84FE-6B08A6D412D7}" type="parTrans" cxnId="{1D58FB4F-938A-42EB-B02C-11D6A340BB43}">
      <dgm:prSet/>
      <dgm:spPr/>
      <dgm:t>
        <a:bodyPr/>
        <a:lstStyle/>
        <a:p>
          <a:endParaRPr lang="fr-FR"/>
        </a:p>
      </dgm:t>
    </dgm:pt>
    <dgm:pt modelId="{CB58E5EE-66E9-430F-9344-403C477FD3C5}" type="sibTrans" cxnId="{1D58FB4F-938A-42EB-B02C-11D6A340BB43}">
      <dgm:prSet/>
      <dgm:spPr/>
      <dgm:t>
        <a:bodyPr/>
        <a:lstStyle/>
        <a:p>
          <a:endParaRPr lang="fr-FR"/>
        </a:p>
      </dgm:t>
    </dgm:pt>
    <dgm:pt modelId="{B8102C34-89E3-4375-8C11-C7A06D9FEC33}" type="pres">
      <dgm:prSet presAssocID="{01662E57-EF39-4939-A0BC-38D35967296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F7E02DB-852F-410F-9528-1E6B4F9C6E38}" type="pres">
      <dgm:prSet presAssocID="{DD9275A9-F23F-4579-8436-35A1EC7B1E81}" presName="arrow" presStyleLbl="node1" presStyleIdx="0" presStyleCnt="1" custAng="16200000" custFlipVert="1" custScaleX="93104" custScaleY="86134" custRadScaleRad="100808" custRadScaleInc="477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D58FB4F-938A-42EB-B02C-11D6A340BB43}" srcId="{01662E57-EF39-4939-A0BC-38D359672964}" destId="{DD9275A9-F23F-4579-8436-35A1EC7B1E81}" srcOrd="0" destOrd="0" parTransId="{60A710C9-3178-4840-84FE-6B08A6D412D7}" sibTransId="{CB58E5EE-66E9-430F-9344-403C477FD3C5}"/>
    <dgm:cxn modelId="{F0F58559-F1D5-4E41-8730-F5712E98F58C}" type="presOf" srcId="{01662E57-EF39-4939-A0BC-38D359672964}" destId="{B8102C34-89E3-4375-8C11-C7A06D9FEC33}" srcOrd="0" destOrd="0" presId="urn:microsoft.com/office/officeart/2005/8/layout/arrow5"/>
    <dgm:cxn modelId="{3B7D1FDD-A715-47D2-941D-25058D89E43E}" type="presOf" srcId="{DD9275A9-F23F-4579-8436-35A1EC7B1E81}" destId="{AF7E02DB-852F-410F-9528-1E6B4F9C6E38}" srcOrd="0" destOrd="0" presId="urn:microsoft.com/office/officeart/2005/8/layout/arrow5"/>
    <dgm:cxn modelId="{E0090B11-809C-430A-9F1B-21B1C82239A1}" type="presParOf" srcId="{B8102C34-89E3-4375-8C11-C7A06D9FEC33}" destId="{AF7E02DB-852F-410F-9528-1E6B4F9C6E38}" srcOrd="0" destOrd="0" presId="urn:microsoft.com/office/officeart/2005/8/layout/arrow5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1662E57-EF39-4939-A0BC-38D359672964}" type="doc">
      <dgm:prSet loTypeId="urn:microsoft.com/office/officeart/2005/8/layout/arrow5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D9275A9-F23F-4579-8436-35A1EC7B1E81}">
      <dgm:prSet/>
      <dgm:spPr>
        <a:solidFill>
          <a:schemeClr val="tx2">
            <a:lumMod val="40000"/>
            <a:lumOff val="60000"/>
          </a:schemeClr>
        </a:solidFill>
      </dgm:spPr>
      <dgm:t>
        <a:bodyPr vert="vert"/>
        <a:lstStyle/>
        <a:p>
          <a:r>
            <a:rPr lang="fr-FR" dirty="0" smtClean="0">
              <a:solidFill>
                <a:schemeClr val="tx1"/>
              </a:solidFill>
            </a:rPr>
            <a:t>Patient</a:t>
          </a:r>
          <a:endParaRPr lang="fr-FR" dirty="0">
            <a:solidFill>
              <a:schemeClr val="tx1"/>
            </a:solidFill>
          </a:endParaRPr>
        </a:p>
      </dgm:t>
    </dgm:pt>
    <dgm:pt modelId="{60A710C9-3178-4840-84FE-6B08A6D412D7}" type="parTrans" cxnId="{1D58FB4F-938A-42EB-B02C-11D6A340BB43}">
      <dgm:prSet/>
      <dgm:spPr/>
      <dgm:t>
        <a:bodyPr/>
        <a:lstStyle/>
        <a:p>
          <a:endParaRPr lang="fr-FR"/>
        </a:p>
      </dgm:t>
    </dgm:pt>
    <dgm:pt modelId="{CB58E5EE-66E9-430F-9344-403C477FD3C5}" type="sibTrans" cxnId="{1D58FB4F-938A-42EB-B02C-11D6A340BB43}">
      <dgm:prSet/>
      <dgm:spPr/>
      <dgm:t>
        <a:bodyPr/>
        <a:lstStyle/>
        <a:p>
          <a:endParaRPr lang="fr-FR"/>
        </a:p>
      </dgm:t>
    </dgm:pt>
    <dgm:pt modelId="{B8102C34-89E3-4375-8C11-C7A06D9FEC33}" type="pres">
      <dgm:prSet presAssocID="{01662E57-EF39-4939-A0BC-38D35967296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F7E02DB-852F-410F-9528-1E6B4F9C6E38}" type="pres">
      <dgm:prSet presAssocID="{DD9275A9-F23F-4579-8436-35A1EC7B1E81}" presName="arrow" presStyleLbl="node1" presStyleIdx="0" presStyleCnt="1" custAng="16200000" custFlipVert="1" custScaleX="106197" custScaleY="98681" custRadScaleRad="105080" custRadScaleInc="496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D58FB4F-938A-42EB-B02C-11D6A340BB43}" srcId="{01662E57-EF39-4939-A0BC-38D359672964}" destId="{DD9275A9-F23F-4579-8436-35A1EC7B1E81}" srcOrd="0" destOrd="0" parTransId="{60A710C9-3178-4840-84FE-6B08A6D412D7}" sibTransId="{CB58E5EE-66E9-430F-9344-403C477FD3C5}"/>
    <dgm:cxn modelId="{C68050BA-E229-4B5F-AA87-71E2DDBAE7FC}" type="presOf" srcId="{01662E57-EF39-4939-A0BC-38D359672964}" destId="{B8102C34-89E3-4375-8C11-C7A06D9FEC33}" srcOrd="0" destOrd="0" presId="urn:microsoft.com/office/officeart/2005/8/layout/arrow5"/>
    <dgm:cxn modelId="{CA55A6F9-C26A-40AE-A075-EB3196EC4CC5}" type="presOf" srcId="{DD9275A9-F23F-4579-8436-35A1EC7B1E81}" destId="{AF7E02DB-852F-410F-9528-1E6B4F9C6E38}" srcOrd="0" destOrd="0" presId="urn:microsoft.com/office/officeart/2005/8/layout/arrow5"/>
    <dgm:cxn modelId="{9564924F-AB9D-4128-B6B4-DFB1A3A02A75}" type="presParOf" srcId="{B8102C34-89E3-4375-8C11-C7A06D9FEC33}" destId="{AF7E02DB-852F-410F-9528-1E6B4F9C6E38}" srcOrd="0" destOrd="0" presId="urn:microsoft.com/office/officeart/2005/8/layout/arrow5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1662E57-EF39-4939-A0BC-38D359672964}" type="doc">
      <dgm:prSet loTypeId="urn:microsoft.com/office/officeart/2005/8/layout/arrow1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0FED625-A123-4C1F-A129-6721DE6B0699}">
      <dgm:prSet phldrT="[Texte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dirty="0" smtClean="0">
              <a:solidFill>
                <a:schemeClr val="tx1"/>
              </a:solidFill>
            </a:rPr>
            <a:t>Patient</a:t>
          </a:r>
        </a:p>
      </dgm:t>
    </dgm:pt>
    <dgm:pt modelId="{A6EEF538-C91D-4E41-BB1F-117779B2DD85}" type="parTrans" cxnId="{20E4C592-4FD3-43DB-8B12-B9FB48C95434}">
      <dgm:prSet/>
      <dgm:spPr/>
      <dgm:t>
        <a:bodyPr/>
        <a:lstStyle/>
        <a:p>
          <a:endParaRPr lang="fr-FR"/>
        </a:p>
      </dgm:t>
    </dgm:pt>
    <dgm:pt modelId="{D1052803-D63C-46B4-8FF1-08DA3897F563}" type="sibTrans" cxnId="{20E4C592-4FD3-43DB-8B12-B9FB48C95434}">
      <dgm:prSet/>
      <dgm:spPr/>
      <dgm:t>
        <a:bodyPr/>
        <a:lstStyle/>
        <a:p>
          <a:endParaRPr lang="fr-FR"/>
        </a:p>
      </dgm:t>
    </dgm:pt>
    <dgm:pt modelId="{DD9275A9-F23F-4579-8436-35A1EC7B1E81}">
      <dgm:prSet/>
      <dgm:spPr>
        <a:solidFill>
          <a:srgbClr val="0070C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dirty="0" smtClean="0">
              <a:solidFill>
                <a:schemeClr val="tx1"/>
              </a:solidFill>
            </a:rPr>
            <a:t>Médecin</a:t>
          </a:r>
        </a:p>
      </dgm:t>
    </dgm:pt>
    <dgm:pt modelId="{60A710C9-3178-4840-84FE-6B08A6D412D7}" type="parTrans" cxnId="{1D58FB4F-938A-42EB-B02C-11D6A340BB43}">
      <dgm:prSet/>
      <dgm:spPr/>
      <dgm:t>
        <a:bodyPr/>
        <a:lstStyle/>
        <a:p>
          <a:endParaRPr lang="fr-FR"/>
        </a:p>
      </dgm:t>
    </dgm:pt>
    <dgm:pt modelId="{CB58E5EE-66E9-430F-9344-403C477FD3C5}" type="sibTrans" cxnId="{1D58FB4F-938A-42EB-B02C-11D6A340BB43}">
      <dgm:prSet/>
      <dgm:spPr/>
      <dgm:t>
        <a:bodyPr/>
        <a:lstStyle/>
        <a:p>
          <a:endParaRPr lang="fr-FR"/>
        </a:p>
      </dgm:t>
    </dgm:pt>
    <dgm:pt modelId="{C0D25F55-B8DB-4D76-862E-3D8C4088658E}" type="pres">
      <dgm:prSet presAssocID="{01662E57-EF39-4939-A0BC-38D35967296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C2C4506-195F-4EA9-A70F-6F84A5F723B2}" type="pres">
      <dgm:prSet presAssocID="{10FED625-A123-4C1F-A129-6721DE6B0699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E8EA223-6405-4175-B2F2-BA95F0D9D7B3}" type="pres">
      <dgm:prSet presAssocID="{DD9275A9-F23F-4579-8436-35A1EC7B1E81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D58FB4F-938A-42EB-B02C-11D6A340BB43}" srcId="{01662E57-EF39-4939-A0BC-38D359672964}" destId="{DD9275A9-F23F-4579-8436-35A1EC7B1E81}" srcOrd="1" destOrd="0" parTransId="{60A710C9-3178-4840-84FE-6B08A6D412D7}" sibTransId="{CB58E5EE-66E9-430F-9344-403C477FD3C5}"/>
    <dgm:cxn modelId="{20E4C592-4FD3-43DB-8B12-B9FB48C95434}" srcId="{01662E57-EF39-4939-A0BC-38D359672964}" destId="{10FED625-A123-4C1F-A129-6721DE6B0699}" srcOrd="0" destOrd="0" parTransId="{A6EEF538-C91D-4E41-BB1F-117779B2DD85}" sibTransId="{D1052803-D63C-46B4-8FF1-08DA3897F563}"/>
    <dgm:cxn modelId="{B79E7D97-54DF-4E3C-9264-E1623AE7F07F}" type="presOf" srcId="{10FED625-A123-4C1F-A129-6721DE6B0699}" destId="{5C2C4506-195F-4EA9-A70F-6F84A5F723B2}" srcOrd="0" destOrd="0" presId="urn:microsoft.com/office/officeart/2005/8/layout/arrow1"/>
    <dgm:cxn modelId="{11DFE03B-2719-4092-B50A-74581FB14425}" type="presOf" srcId="{DD9275A9-F23F-4579-8436-35A1EC7B1E81}" destId="{2E8EA223-6405-4175-B2F2-BA95F0D9D7B3}" srcOrd="0" destOrd="0" presId="urn:microsoft.com/office/officeart/2005/8/layout/arrow1"/>
    <dgm:cxn modelId="{3CA73A50-11A3-48F9-B7AF-8E561C01B1EF}" type="presOf" srcId="{01662E57-EF39-4939-A0BC-38D359672964}" destId="{C0D25F55-B8DB-4D76-862E-3D8C4088658E}" srcOrd="0" destOrd="0" presId="urn:microsoft.com/office/officeart/2005/8/layout/arrow1"/>
    <dgm:cxn modelId="{4DC5C5EE-7FE7-49F7-A3A2-C1D630BB9058}" type="presParOf" srcId="{C0D25F55-B8DB-4D76-862E-3D8C4088658E}" destId="{5C2C4506-195F-4EA9-A70F-6F84A5F723B2}" srcOrd="0" destOrd="0" presId="urn:microsoft.com/office/officeart/2005/8/layout/arrow1"/>
    <dgm:cxn modelId="{35A1500F-5DCC-4312-A1C6-935CC40E6DCD}" type="presParOf" srcId="{C0D25F55-B8DB-4D76-862E-3D8C4088658E}" destId="{2E8EA223-6405-4175-B2F2-BA95F0D9D7B3}" srcOrd="1" destOrd="0" presId="urn:microsoft.com/office/officeart/2005/8/layout/arrow1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11F6992-87F8-45AF-BA39-6BBD65E0345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F8015EDD-2E0A-484F-B045-AA0424F61291}">
      <dgm:prSet phldrT="[Texte]" custT="1"/>
      <dgm:spPr/>
      <dgm:t>
        <a:bodyPr/>
        <a:lstStyle/>
        <a:p>
          <a:r>
            <a:rPr lang="fr-FR" sz="2800" b="1" dirty="0" smtClean="0"/>
            <a:t>Leader</a:t>
          </a:r>
        </a:p>
      </dgm:t>
    </dgm:pt>
    <dgm:pt modelId="{F466EAD6-6D37-48DD-9B91-F8BF1AC6FECB}" type="parTrans" cxnId="{D9252972-B2A9-4A8C-BFEC-3E1F2EE28500}">
      <dgm:prSet/>
      <dgm:spPr/>
      <dgm:t>
        <a:bodyPr/>
        <a:lstStyle/>
        <a:p>
          <a:endParaRPr lang="fr-FR" sz="2000" b="1"/>
        </a:p>
      </dgm:t>
    </dgm:pt>
    <dgm:pt modelId="{5288F753-9C89-4231-96B9-01C80F281D91}" type="sibTrans" cxnId="{D9252972-B2A9-4A8C-BFEC-3E1F2EE28500}">
      <dgm:prSet/>
      <dgm:spPr/>
      <dgm:t>
        <a:bodyPr/>
        <a:lstStyle/>
        <a:p>
          <a:endParaRPr lang="fr-FR" sz="2000" b="1"/>
        </a:p>
      </dgm:t>
    </dgm:pt>
    <dgm:pt modelId="{83005106-2C4A-4FF7-8171-5162673450CA}">
      <dgm:prSet phldrT="[Texte]" custT="1"/>
      <dgm:spPr/>
      <dgm:t>
        <a:bodyPr/>
        <a:lstStyle/>
        <a:p>
          <a:r>
            <a:rPr lang="fr-FR" sz="2800" b="1" dirty="0" smtClean="0"/>
            <a:t>Demande patient</a:t>
          </a:r>
          <a:endParaRPr lang="fr-FR" sz="2800" b="1" dirty="0"/>
        </a:p>
      </dgm:t>
    </dgm:pt>
    <dgm:pt modelId="{CF97C48B-E68F-4A20-A57A-9CCE6A5800FD}" type="parTrans" cxnId="{A5AFE7A4-23E8-4F6B-A67A-00A7725A9D11}">
      <dgm:prSet/>
      <dgm:spPr/>
      <dgm:t>
        <a:bodyPr/>
        <a:lstStyle/>
        <a:p>
          <a:endParaRPr lang="fr-FR" sz="2000" b="1"/>
        </a:p>
      </dgm:t>
    </dgm:pt>
    <dgm:pt modelId="{0F677D3A-AEF6-4080-AE4B-8E3E3926F455}" type="sibTrans" cxnId="{A5AFE7A4-23E8-4F6B-A67A-00A7725A9D11}">
      <dgm:prSet/>
      <dgm:spPr/>
      <dgm:t>
        <a:bodyPr/>
        <a:lstStyle/>
        <a:p>
          <a:endParaRPr lang="fr-FR" sz="2000" b="1"/>
        </a:p>
      </dgm:t>
    </dgm:pt>
    <dgm:pt modelId="{4F5D0326-59C4-4BC4-8856-62FF42111A6C}">
      <dgm:prSet phldrT="[Texte]" custT="1"/>
      <dgm:spPr/>
      <dgm:t>
        <a:bodyPr/>
        <a:lstStyle/>
        <a:p>
          <a:r>
            <a:rPr lang="fr-FR" sz="2800" b="1" dirty="0" smtClean="0"/>
            <a:t>Réaction du médecin</a:t>
          </a:r>
          <a:endParaRPr lang="fr-FR" sz="2800" b="1" dirty="0"/>
        </a:p>
      </dgm:t>
    </dgm:pt>
    <dgm:pt modelId="{79D0BCC9-3557-4425-A109-2F279152BD0C}" type="parTrans" cxnId="{C6597E5B-D79B-40BC-8E7B-6ACBAB0B90C9}">
      <dgm:prSet/>
      <dgm:spPr/>
      <dgm:t>
        <a:bodyPr/>
        <a:lstStyle/>
        <a:p>
          <a:endParaRPr lang="fr-FR" sz="2000" b="1"/>
        </a:p>
      </dgm:t>
    </dgm:pt>
    <dgm:pt modelId="{708C314B-F816-44D1-AF56-AAD1D0884FFA}" type="sibTrans" cxnId="{C6597E5B-D79B-40BC-8E7B-6ACBAB0B90C9}">
      <dgm:prSet/>
      <dgm:spPr/>
      <dgm:t>
        <a:bodyPr/>
        <a:lstStyle/>
        <a:p>
          <a:endParaRPr lang="fr-FR" sz="2000" b="1"/>
        </a:p>
      </dgm:t>
    </dgm:pt>
    <dgm:pt modelId="{43F21A47-978B-4302-ADF6-B1D68D2B8B53}">
      <dgm:prSet custT="1"/>
      <dgm:spPr/>
      <dgm:t>
        <a:bodyPr/>
        <a:lstStyle/>
        <a:p>
          <a:r>
            <a:rPr lang="fr-FR" sz="2800" b="1" dirty="0" smtClean="0"/>
            <a:t>Relation</a:t>
          </a:r>
        </a:p>
        <a:p>
          <a:r>
            <a:rPr lang="fr-FR" sz="2800" b="1" dirty="0" smtClean="0"/>
            <a:t>Transfert/ contre Transfert</a:t>
          </a:r>
          <a:endParaRPr lang="fr-FR" sz="2800" b="1" dirty="0"/>
        </a:p>
      </dgm:t>
    </dgm:pt>
    <dgm:pt modelId="{1B37AECA-C824-42BF-AF20-F4D987C71F56}" type="parTrans" cxnId="{08747D25-4632-4084-8333-BD2900645FE4}">
      <dgm:prSet/>
      <dgm:spPr/>
      <dgm:t>
        <a:bodyPr/>
        <a:lstStyle/>
        <a:p>
          <a:endParaRPr lang="fr-FR" sz="2000" b="1"/>
        </a:p>
      </dgm:t>
    </dgm:pt>
    <dgm:pt modelId="{38114A8B-884B-462C-9F51-C61D9BFC990A}" type="sibTrans" cxnId="{08747D25-4632-4084-8333-BD2900645FE4}">
      <dgm:prSet/>
      <dgm:spPr/>
      <dgm:t>
        <a:bodyPr/>
        <a:lstStyle/>
        <a:p>
          <a:endParaRPr lang="fr-FR" sz="2000" b="1"/>
        </a:p>
      </dgm:t>
    </dgm:pt>
    <dgm:pt modelId="{B7719E38-4270-465B-8C74-20CAF2BECC57}" type="pres">
      <dgm:prSet presAssocID="{411F6992-87F8-45AF-BA39-6BBD65E0345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E097973-A99E-41DD-8BF1-3257F349AF6C}" type="pres">
      <dgm:prSet presAssocID="{F8015EDD-2E0A-484F-B045-AA0424F61291}" presName="hierRoot1" presStyleCnt="0"/>
      <dgm:spPr/>
    </dgm:pt>
    <dgm:pt modelId="{2770ACA8-986D-4522-9C47-6F05F9A6700E}" type="pres">
      <dgm:prSet presAssocID="{F8015EDD-2E0A-484F-B045-AA0424F61291}" presName="composite" presStyleCnt="0"/>
      <dgm:spPr/>
    </dgm:pt>
    <dgm:pt modelId="{CBBBF29E-DFC9-454C-BFA1-B73033C6D330}" type="pres">
      <dgm:prSet presAssocID="{F8015EDD-2E0A-484F-B045-AA0424F61291}" presName="background" presStyleLbl="node0" presStyleIdx="0" presStyleCnt="1"/>
      <dgm:spPr/>
    </dgm:pt>
    <dgm:pt modelId="{B67D3475-91A4-415D-8BDC-CFE22E596E17}" type="pres">
      <dgm:prSet presAssocID="{F8015EDD-2E0A-484F-B045-AA0424F61291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8D7EA6F-8202-4886-BC5A-74C841D1DC6E}" type="pres">
      <dgm:prSet presAssocID="{F8015EDD-2E0A-484F-B045-AA0424F61291}" presName="hierChild2" presStyleCnt="0"/>
      <dgm:spPr/>
    </dgm:pt>
    <dgm:pt modelId="{0A1EF42C-5160-4726-AEA1-33872349A433}" type="pres">
      <dgm:prSet presAssocID="{CF97C48B-E68F-4A20-A57A-9CCE6A5800FD}" presName="Name10" presStyleLbl="parChTrans1D2" presStyleIdx="0" presStyleCnt="3"/>
      <dgm:spPr/>
    </dgm:pt>
    <dgm:pt modelId="{2A8C5A36-47EC-4F4E-82A1-8797F11BF7EB}" type="pres">
      <dgm:prSet presAssocID="{83005106-2C4A-4FF7-8171-5162673450CA}" presName="hierRoot2" presStyleCnt="0"/>
      <dgm:spPr/>
    </dgm:pt>
    <dgm:pt modelId="{19F425CC-850B-468D-B52B-6EC9F63216C9}" type="pres">
      <dgm:prSet presAssocID="{83005106-2C4A-4FF7-8171-5162673450CA}" presName="composite2" presStyleCnt="0"/>
      <dgm:spPr/>
    </dgm:pt>
    <dgm:pt modelId="{F19C5955-A01C-401C-A245-D39BD2CF60B7}" type="pres">
      <dgm:prSet presAssocID="{83005106-2C4A-4FF7-8171-5162673450CA}" presName="background2" presStyleLbl="node2" presStyleIdx="0" presStyleCnt="3"/>
      <dgm:spPr/>
    </dgm:pt>
    <dgm:pt modelId="{D3F6259D-95EE-4D59-AD72-38F576635762}" type="pres">
      <dgm:prSet presAssocID="{83005106-2C4A-4FF7-8171-5162673450CA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F069C96-7134-4DC3-8713-BE9F81502905}" type="pres">
      <dgm:prSet presAssocID="{83005106-2C4A-4FF7-8171-5162673450CA}" presName="hierChild3" presStyleCnt="0"/>
      <dgm:spPr/>
    </dgm:pt>
    <dgm:pt modelId="{D1B51969-FEBC-4035-80C5-3BDBF5E5A1B2}" type="pres">
      <dgm:prSet presAssocID="{79D0BCC9-3557-4425-A109-2F279152BD0C}" presName="Name10" presStyleLbl="parChTrans1D2" presStyleIdx="1" presStyleCnt="3"/>
      <dgm:spPr/>
    </dgm:pt>
    <dgm:pt modelId="{097FDDC5-02A2-42FA-A8B8-A7ED32789BC2}" type="pres">
      <dgm:prSet presAssocID="{4F5D0326-59C4-4BC4-8856-62FF42111A6C}" presName="hierRoot2" presStyleCnt="0"/>
      <dgm:spPr/>
    </dgm:pt>
    <dgm:pt modelId="{67BF34F6-7AE0-4E12-8805-BA59EB6CB946}" type="pres">
      <dgm:prSet presAssocID="{4F5D0326-59C4-4BC4-8856-62FF42111A6C}" presName="composite2" presStyleCnt="0"/>
      <dgm:spPr/>
    </dgm:pt>
    <dgm:pt modelId="{E02A2704-07C0-4F1C-9926-69C4B8DCBF8B}" type="pres">
      <dgm:prSet presAssocID="{4F5D0326-59C4-4BC4-8856-62FF42111A6C}" presName="background2" presStyleLbl="node2" presStyleIdx="1" presStyleCnt="3"/>
      <dgm:spPr/>
    </dgm:pt>
    <dgm:pt modelId="{04AFAAC6-01A6-4FF8-820F-93130ACF099F}" type="pres">
      <dgm:prSet presAssocID="{4F5D0326-59C4-4BC4-8856-62FF42111A6C}" presName="text2" presStyleLbl="fgAcc2" presStyleIdx="1" presStyleCnt="3">
        <dgm:presLayoutVars>
          <dgm:chPref val="3"/>
        </dgm:presLayoutVars>
      </dgm:prSet>
      <dgm:spPr/>
    </dgm:pt>
    <dgm:pt modelId="{051C3A7A-7703-47AE-9EDB-A91B96ED7788}" type="pres">
      <dgm:prSet presAssocID="{4F5D0326-59C4-4BC4-8856-62FF42111A6C}" presName="hierChild3" presStyleCnt="0"/>
      <dgm:spPr/>
    </dgm:pt>
    <dgm:pt modelId="{5E5D19B7-8B8D-4B85-ADD0-4990ACF19CD3}" type="pres">
      <dgm:prSet presAssocID="{1B37AECA-C824-42BF-AF20-F4D987C71F56}" presName="Name10" presStyleLbl="parChTrans1D2" presStyleIdx="2" presStyleCnt="3"/>
      <dgm:spPr/>
    </dgm:pt>
    <dgm:pt modelId="{CD490A73-7587-4409-8805-DC1FA3024493}" type="pres">
      <dgm:prSet presAssocID="{43F21A47-978B-4302-ADF6-B1D68D2B8B53}" presName="hierRoot2" presStyleCnt="0"/>
      <dgm:spPr/>
    </dgm:pt>
    <dgm:pt modelId="{DBBE38B1-5A97-4FF3-BAFE-A637743B8BBF}" type="pres">
      <dgm:prSet presAssocID="{43F21A47-978B-4302-ADF6-B1D68D2B8B53}" presName="composite2" presStyleCnt="0"/>
      <dgm:spPr/>
    </dgm:pt>
    <dgm:pt modelId="{6BFA5CA4-51DE-473D-B931-1135A653B569}" type="pres">
      <dgm:prSet presAssocID="{43F21A47-978B-4302-ADF6-B1D68D2B8B53}" presName="background2" presStyleLbl="node2" presStyleIdx="2" presStyleCnt="3"/>
      <dgm:spPr/>
    </dgm:pt>
    <dgm:pt modelId="{F0AEE711-CDCA-4EDB-8A33-C2EBFD383FCF}" type="pres">
      <dgm:prSet presAssocID="{43F21A47-978B-4302-ADF6-B1D68D2B8B53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0D2F05B-6821-4A29-A905-14D2D9654ED8}" type="pres">
      <dgm:prSet presAssocID="{43F21A47-978B-4302-ADF6-B1D68D2B8B53}" presName="hierChild3" presStyleCnt="0"/>
      <dgm:spPr/>
    </dgm:pt>
  </dgm:ptLst>
  <dgm:cxnLst>
    <dgm:cxn modelId="{3A1FE001-E7AD-4D83-AD7D-59C0C84CB174}" type="presOf" srcId="{F8015EDD-2E0A-484F-B045-AA0424F61291}" destId="{B67D3475-91A4-415D-8BDC-CFE22E596E17}" srcOrd="0" destOrd="0" presId="urn:microsoft.com/office/officeart/2005/8/layout/hierarchy1"/>
    <dgm:cxn modelId="{4DA04F8C-A518-4DA2-88A4-7EF04C42786D}" type="presOf" srcId="{4F5D0326-59C4-4BC4-8856-62FF42111A6C}" destId="{04AFAAC6-01A6-4FF8-820F-93130ACF099F}" srcOrd="0" destOrd="0" presId="urn:microsoft.com/office/officeart/2005/8/layout/hierarchy1"/>
    <dgm:cxn modelId="{D10A5ED7-57B7-4D6A-B787-5A165651AA1F}" type="presOf" srcId="{1B37AECA-C824-42BF-AF20-F4D987C71F56}" destId="{5E5D19B7-8B8D-4B85-ADD0-4990ACF19CD3}" srcOrd="0" destOrd="0" presId="urn:microsoft.com/office/officeart/2005/8/layout/hierarchy1"/>
    <dgm:cxn modelId="{D211CEDE-6F5D-421B-B742-5EB51C019C2A}" type="presOf" srcId="{79D0BCC9-3557-4425-A109-2F279152BD0C}" destId="{D1B51969-FEBC-4035-80C5-3BDBF5E5A1B2}" srcOrd="0" destOrd="0" presId="urn:microsoft.com/office/officeart/2005/8/layout/hierarchy1"/>
    <dgm:cxn modelId="{08747D25-4632-4084-8333-BD2900645FE4}" srcId="{F8015EDD-2E0A-484F-B045-AA0424F61291}" destId="{43F21A47-978B-4302-ADF6-B1D68D2B8B53}" srcOrd="2" destOrd="0" parTransId="{1B37AECA-C824-42BF-AF20-F4D987C71F56}" sibTransId="{38114A8B-884B-462C-9F51-C61D9BFC990A}"/>
    <dgm:cxn modelId="{4D861BE2-6AA8-4EB4-9C36-6AEE45D1BFDA}" type="presOf" srcId="{83005106-2C4A-4FF7-8171-5162673450CA}" destId="{D3F6259D-95EE-4D59-AD72-38F576635762}" srcOrd="0" destOrd="0" presId="urn:microsoft.com/office/officeart/2005/8/layout/hierarchy1"/>
    <dgm:cxn modelId="{C6597E5B-D79B-40BC-8E7B-6ACBAB0B90C9}" srcId="{F8015EDD-2E0A-484F-B045-AA0424F61291}" destId="{4F5D0326-59C4-4BC4-8856-62FF42111A6C}" srcOrd="1" destOrd="0" parTransId="{79D0BCC9-3557-4425-A109-2F279152BD0C}" sibTransId="{708C314B-F816-44D1-AF56-AAD1D0884FFA}"/>
    <dgm:cxn modelId="{E9676334-FDC4-4A1D-BA74-6C3E6C797B5E}" type="presOf" srcId="{411F6992-87F8-45AF-BA39-6BBD65E03453}" destId="{B7719E38-4270-465B-8C74-20CAF2BECC57}" srcOrd="0" destOrd="0" presId="urn:microsoft.com/office/officeart/2005/8/layout/hierarchy1"/>
    <dgm:cxn modelId="{D9252972-B2A9-4A8C-BFEC-3E1F2EE28500}" srcId="{411F6992-87F8-45AF-BA39-6BBD65E03453}" destId="{F8015EDD-2E0A-484F-B045-AA0424F61291}" srcOrd="0" destOrd="0" parTransId="{F466EAD6-6D37-48DD-9B91-F8BF1AC6FECB}" sibTransId="{5288F753-9C89-4231-96B9-01C80F281D91}"/>
    <dgm:cxn modelId="{4203D1C0-19B8-4821-8E44-8E8C93EAEFAC}" type="presOf" srcId="{CF97C48B-E68F-4A20-A57A-9CCE6A5800FD}" destId="{0A1EF42C-5160-4726-AEA1-33872349A433}" srcOrd="0" destOrd="0" presId="urn:microsoft.com/office/officeart/2005/8/layout/hierarchy1"/>
    <dgm:cxn modelId="{A5AFE7A4-23E8-4F6B-A67A-00A7725A9D11}" srcId="{F8015EDD-2E0A-484F-B045-AA0424F61291}" destId="{83005106-2C4A-4FF7-8171-5162673450CA}" srcOrd="0" destOrd="0" parTransId="{CF97C48B-E68F-4A20-A57A-9CCE6A5800FD}" sibTransId="{0F677D3A-AEF6-4080-AE4B-8E3E3926F455}"/>
    <dgm:cxn modelId="{B4ABEBF9-771D-4A68-8CE9-37E502119CBC}" type="presOf" srcId="{43F21A47-978B-4302-ADF6-B1D68D2B8B53}" destId="{F0AEE711-CDCA-4EDB-8A33-C2EBFD383FCF}" srcOrd="0" destOrd="0" presId="urn:microsoft.com/office/officeart/2005/8/layout/hierarchy1"/>
    <dgm:cxn modelId="{A966F7B3-4C42-4E59-908B-ACF6CE3A8090}" type="presParOf" srcId="{B7719E38-4270-465B-8C74-20CAF2BECC57}" destId="{AE097973-A99E-41DD-8BF1-3257F349AF6C}" srcOrd="0" destOrd="0" presId="urn:microsoft.com/office/officeart/2005/8/layout/hierarchy1"/>
    <dgm:cxn modelId="{EA4E1D49-3E28-4B3C-9E5E-A5F5A3465C0B}" type="presParOf" srcId="{AE097973-A99E-41DD-8BF1-3257F349AF6C}" destId="{2770ACA8-986D-4522-9C47-6F05F9A6700E}" srcOrd="0" destOrd="0" presId="urn:microsoft.com/office/officeart/2005/8/layout/hierarchy1"/>
    <dgm:cxn modelId="{0714A94D-D475-4A01-936E-17A80970A5A0}" type="presParOf" srcId="{2770ACA8-986D-4522-9C47-6F05F9A6700E}" destId="{CBBBF29E-DFC9-454C-BFA1-B73033C6D330}" srcOrd="0" destOrd="0" presId="urn:microsoft.com/office/officeart/2005/8/layout/hierarchy1"/>
    <dgm:cxn modelId="{105B121C-31E6-4050-9B6C-CA119D217293}" type="presParOf" srcId="{2770ACA8-986D-4522-9C47-6F05F9A6700E}" destId="{B67D3475-91A4-415D-8BDC-CFE22E596E17}" srcOrd="1" destOrd="0" presId="urn:microsoft.com/office/officeart/2005/8/layout/hierarchy1"/>
    <dgm:cxn modelId="{10E6964B-24E9-4704-85ED-A3FF0F7C45ED}" type="presParOf" srcId="{AE097973-A99E-41DD-8BF1-3257F349AF6C}" destId="{18D7EA6F-8202-4886-BC5A-74C841D1DC6E}" srcOrd="1" destOrd="0" presId="urn:microsoft.com/office/officeart/2005/8/layout/hierarchy1"/>
    <dgm:cxn modelId="{E85BAB75-70C4-450E-B8B3-6AE9B2D47DE8}" type="presParOf" srcId="{18D7EA6F-8202-4886-BC5A-74C841D1DC6E}" destId="{0A1EF42C-5160-4726-AEA1-33872349A433}" srcOrd="0" destOrd="0" presId="urn:microsoft.com/office/officeart/2005/8/layout/hierarchy1"/>
    <dgm:cxn modelId="{20B8130B-5C11-4338-8DD3-A59FE6AB69E8}" type="presParOf" srcId="{18D7EA6F-8202-4886-BC5A-74C841D1DC6E}" destId="{2A8C5A36-47EC-4F4E-82A1-8797F11BF7EB}" srcOrd="1" destOrd="0" presId="urn:microsoft.com/office/officeart/2005/8/layout/hierarchy1"/>
    <dgm:cxn modelId="{06FF55A5-D85A-4437-9199-C74B25CECCC0}" type="presParOf" srcId="{2A8C5A36-47EC-4F4E-82A1-8797F11BF7EB}" destId="{19F425CC-850B-468D-B52B-6EC9F63216C9}" srcOrd="0" destOrd="0" presId="urn:microsoft.com/office/officeart/2005/8/layout/hierarchy1"/>
    <dgm:cxn modelId="{7E3BD425-4ADF-4668-B3E1-2C8050BBD56B}" type="presParOf" srcId="{19F425CC-850B-468D-B52B-6EC9F63216C9}" destId="{F19C5955-A01C-401C-A245-D39BD2CF60B7}" srcOrd="0" destOrd="0" presId="urn:microsoft.com/office/officeart/2005/8/layout/hierarchy1"/>
    <dgm:cxn modelId="{1C39D637-C793-42DE-A460-7348C5CA9F28}" type="presParOf" srcId="{19F425CC-850B-468D-B52B-6EC9F63216C9}" destId="{D3F6259D-95EE-4D59-AD72-38F576635762}" srcOrd="1" destOrd="0" presId="urn:microsoft.com/office/officeart/2005/8/layout/hierarchy1"/>
    <dgm:cxn modelId="{9BB3657A-2031-4646-867C-52BDF7A13C59}" type="presParOf" srcId="{2A8C5A36-47EC-4F4E-82A1-8797F11BF7EB}" destId="{DF069C96-7134-4DC3-8713-BE9F81502905}" srcOrd="1" destOrd="0" presId="urn:microsoft.com/office/officeart/2005/8/layout/hierarchy1"/>
    <dgm:cxn modelId="{7C3CB0C5-A6D6-4D80-9A61-065F0AB074FC}" type="presParOf" srcId="{18D7EA6F-8202-4886-BC5A-74C841D1DC6E}" destId="{D1B51969-FEBC-4035-80C5-3BDBF5E5A1B2}" srcOrd="2" destOrd="0" presId="urn:microsoft.com/office/officeart/2005/8/layout/hierarchy1"/>
    <dgm:cxn modelId="{914A952B-36CA-4004-9652-DF9DA8C247D4}" type="presParOf" srcId="{18D7EA6F-8202-4886-BC5A-74C841D1DC6E}" destId="{097FDDC5-02A2-42FA-A8B8-A7ED32789BC2}" srcOrd="3" destOrd="0" presId="urn:microsoft.com/office/officeart/2005/8/layout/hierarchy1"/>
    <dgm:cxn modelId="{5F8EBC50-C402-4DB3-9444-83ED611BF6FA}" type="presParOf" srcId="{097FDDC5-02A2-42FA-A8B8-A7ED32789BC2}" destId="{67BF34F6-7AE0-4E12-8805-BA59EB6CB946}" srcOrd="0" destOrd="0" presId="urn:microsoft.com/office/officeart/2005/8/layout/hierarchy1"/>
    <dgm:cxn modelId="{6DA9BED0-0E15-4513-B7D1-4A6C80B296DE}" type="presParOf" srcId="{67BF34F6-7AE0-4E12-8805-BA59EB6CB946}" destId="{E02A2704-07C0-4F1C-9926-69C4B8DCBF8B}" srcOrd="0" destOrd="0" presId="urn:microsoft.com/office/officeart/2005/8/layout/hierarchy1"/>
    <dgm:cxn modelId="{D4D36F38-DE55-4885-AD00-0F60CD7D9D90}" type="presParOf" srcId="{67BF34F6-7AE0-4E12-8805-BA59EB6CB946}" destId="{04AFAAC6-01A6-4FF8-820F-93130ACF099F}" srcOrd="1" destOrd="0" presId="urn:microsoft.com/office/officeart/2005/8/layout/hierarchy1"/>
    <dgm:cxn modelId="{BDEB74D1-44E8-4058-B59B-8C2AB6D4ACBC}" type="presParOf" srcId="{097FDDC5-02A2-42FA-A8B8-A7ED32789BC2}" destId="{051C3A7A-7703-47AE-9EDB-A91B96ED7788}" srcOrd="1" destOrd="0" presId="urn:microsoft.com/office/officeart/2005/8/layout/hierarchy1"/>
    <dgm:cxn modelId="{BFA04C13-5D19-47E5-8A46-572E72280B20}" type="presParOf" srcId="{18D7EA6F-8202-4886-BC5A-74C841D1DC6E}" destId="{5E5D19B7-8B8D-4B85-ADD0-4990ACF19CD3}" srcOrd="4" destOrd="0" presId="urn:microsoft.com/office/officeart/2005/8/layout/hierarchy1"/>
    <dgm:cxn modelId="{E163153C-4D42-4E7D-B367-B4A2393C311E}" type="presParOf" srcId="{18D7EA6F-8202-4886-BC5A-74C841D1DC6E}" destId="{CD490A73-7587-4409-8805-DC1FA3024493}" srcOrd="5" destOrd="0" presId="urn:microsoft.com/office/officeart/2005/8/layout/hierarchy1"/>
    <dgm:cxn modelId="{04519AEF-1F51-4832-B83A-8D1B38D1A597}" type="presParOf" srcId="{CD490A73-7587-4409-8805-DC1FA3024493}" destId="{DBBE38B1-5A97-4FF3-BAFE-A637743B8BBF}" srcOrd="0" destOrd="0" presId="urn:microsoft.com/office/officeart/2005/8/layout/hierarchy1"/>
    <dgm:cxn modelId="{6F621CC6-503D-4626-AB39-EB3FE65698CE}" type="presParOf" srcId="{DBBE38B1-5A97-4FF3-BAFE-A637743B8BBF}" destId="{6BFA5CA4-51DE-473D-B931-1135A653B569}" srcOrd="0" destOrd="0" presId="urn:microsoft.com/office/officeart/2005/8/layout/hierarchy1"/>
    <dgm:cxn modelId="{E82823E7-2F3A-43B3-B2DC-0B6FB7F625AB}" type="presParOf" srcId="{DBBE38B1-5A97-4FF3-BAFE-A637743B8BBF}" destId="{F0AEE711-CDCA-4EDB-8A33-C2EBFD383FCF}" srcOrd="1" destOrd="0" presId="urn:microsoft.com/office/officeart/2005/8/layout/hierarchy1"/>
    <dgm:cxn modelId="{C76A0F64-D0CB-4CED-B8BE-2CD221CF1DAA}" type="presParOf" srcId="{CD490A73-7587-4409-8805-DC1FA3024493}" destId="{10D2F05B-6821-4A29-A905-14D2D9654ED8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fr-FR" altLang="en-US"/>
              <a:t>Cliquez pour modifier le style du titre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fr-FR" altLang="en-US"/>
              <a:t>Cliquez pour modifier le style des sous-titres du masque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486634C-7A42-45D8-987C-D4C03EC34B3E}" type="slidenum">
              <a:rPr lang="fr-FR" altLang="en-US"/>
              <a:pPr/>
              <a:t>‹N°›</a:t>
            </a:fld>
            <a:endParaRPr lang="fr-FR" altLang="en-US"/>
          </a:p>
        </p:txBody>
      </p:sp>
      <p:sp>
        <p:nvSpPr>
          <p:cNvPr id="33799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639EF4-9E26-4A72-A37E-3AE41E736D8D}" type="slidenum">
              <a:rPr lang="fr-FR" altLang="en-US"/>
              <a:pPr/>
              <a:t>‹N°›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D8E5F-A550-48CF-AF09-61D80B8BEE91}" type="slidenum">
              <a:rPr lang="fr-FR" altLang="en-US"/>
              <a:pPr/>
              <a:t>‹N°›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re et graphique ou organigramme hiérarc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C96B392-CEC5-405C-ADB0-C97F813588CB}" type="slidenum">
              <a:rPr lang="fr-FR" altLang="en-US"/>
              <a:pPr/>
              <a:t>‹N°›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700EE-338B-448B-BA2B-50A966508824}" type="slidenum">
              <a:rPr lang="fr-FR" altLang="en-US"/>
              <a:pPr/>
              <a:t>‹N°›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F7B69F-4F73-4998-9BC1-EAE6BF5E2D09}" type="slidenum">
              <a:rPr lang="fr-FR" altLang="en-US"/>
              <a:pPr/>
              <a:t>‹N°›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B8A5A7-2401-46DC-B9DA-96AF24D1242E}" type="slidenum">
              <a:rPr lang="fr-FR" altLang="en-US"/>
              <a:pPr/>
              <a:t>‹N°›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A04D7-F920-4220-8150-F4BC50C9E12D}" type="slidenum">
              <a:rPr lang="fr-FR" altLang="en-US"/>
              <a:pPr/>
              <a:t>‹N°›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3867F-EA89-4E6E-824C-6150DAA501A0}" type="slidenum">
              <a:rPr lang="fr-FR" altLang="en-US"/>
              <a:pPr/>
              <a:t>‹N°›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870FD0-BD6D-4DE3-9227-3C84D1E1E785}" type="slidenum">
              <a:rPr lang="fr-FR" altLang="en-US"/>
              <a:pPr/>
              <a:t>‹N°›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94B4B-6A4A-406E-A26F-E6C2084264EC}" type="slidenum">
              <a:rPr lang="fr-FR" altLang="en-US"/>
              <a:pPr/>
              <a:t>‹N°›</a:t>
            </a:fld>
            <a:endParaRPr lang="fr-F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alt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6CF44-ADA2-4C00-8706-C4965032A066}" type="slidenum">
              <a:rPr lang="fr-FR" altLang="en-US"/>
              <a:pPr/>
              <a:t>‹N°›</a:t>
            </a:fld>
            <a:endParaRPr lang="fr-F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Cliquez pour modifier le style du titre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Cliquez pour modifier les styles du texte du masque</a:t>
            </a:r>
          </a:p>
          <a:p>
            <a:pPr lvl="1"/>
            <a:r>
              <a:rPr lang="fr-FR" altLang="en-US" smtClean="0"/>
              <a:t>Deuxième niveau</a:t>
            </a:r>
          </a:p>
          <a:p>
            <a:pPr lvl="2"/>
            <a:r>
              <a:rPr lang="fr-FR" altLang="en-US" smtClean="0"/>
              <a:t>Troisième niveau</a:t>
            </a:r>
          </a:p>
          <a:p>
            <a:pPr lvl="3"/>
            <a:r>
              <a:rPr lang="fr-FR" altLang="en-US" smtClean="0"/>
              <a:t>Quatrième niveau</a:t>
            </a:r>
          </a:p>
          <a:p>
            <a:pPr lvl="4"/>
            <a:r>
              <a:rPr lang="fr-FR" altLang="en-US" smtClean="0"/>
              <a:t>Cinquième niveau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fr-FR" alt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fr-FR" alt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3B1CB841-27C4-4B74-A8CA-92CE73AE32AD}" type="slidenum">
              <a:rPr lang="fr-FR" altLang="en-US"/>
              <a:pPr/>
              <a:t>‹N°›</a:t>
            </a:fld>
            <a:endParaRPr lang="fr-FR" altLang="en-US"/>
          </a:p>
        </p:txBody>
      </p:sp>
      <p:sp>
        <p:nvSpPr>
          <p:cNvPr id="3277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openxmlformats.org/officeDocument/2006/relationships/diagramLayout" Target="../diagrams/layout6.xml"/><Relationship Id="rId7" Type="http://schemas.openxmlformats.org/officeDocument/2006/relationships/diagramLayout" Target="../diagrams/layout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7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diagramColors" Target="../diagrams/colors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diagramColors" Target="../diagrams/colors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/>
              <a:t>RELATION MÉDECIN MALADE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b="1"/>
              <a:t>DR. HOCINE .H</a:t>
            </a:r>
          </a:p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Relation médecin - malade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1714512"/>
          </a:xfrm>
        </p:spPr>
        <p:txBody>
          <a:bodyPr/>
          <a:lstStyle/>
          <a:p>
            <a:pPr>
              <a:buNone/>
            </a:pPr>
            <a:r>
              <a:rPr lang="fr-FR" b="1" dirty="0" smtClean="0"/>
              <a:t>Transfert contre </a:t>
            </a:r>
            <a:r>
              <a:rPr lang="fr-FR" b="1" dirty="0" smtClean="0"/>
              <a:t>transfert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Transfert positif/ Contre transfert négatif</a:t>
            </a:r>
            <a:endParaRPr lang="fr-FR" dirty="0"/>
          </a:p>
        </p:txBody>
      </p:sp>
      <p:graphicFrame>
        <p:nvGraphicFramePr>
          <p:cNvPr id="4" name="Diagramme 3"/>
          <p:cNvGraphicFramePr/>
          <p:nvPr/>
        </p:nvGraphicFramePr>
        <p:xfrm>
          <a:off x="1524000" y="1857364"/>
          <a:ext cx="8048660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e 4"/>
          <p:cNvGraphicFramePr/>
          <p:nvPr/>
        </p:nvGraphicFramePr>
        <p:xfrm>
          <a:off x="-1785982" y="2357430"/>
          <a:ext cx="6000792" cy="3786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7" name="Ellipse 6"/>
          <p:cNvSpPr/>
          <p:nvPr/>
        </p:nvSpPr>
        <p:spPr>
          <a:xfrm>
            <a:off x="4071934" y="3000372"/>
            <a:ext cx="714380" cy="28575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Relation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Relation médecin - malade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1714512"/>
          </a:xfrm>
        </p:spPr>
        <p:txBody>
          <a:bodyPr/>
          <a:lstStyle/>
          <a:p>
            <a:pPr>
              <a:buNone/>
            </a:pPr>
            <a:r>
              <a:rPr lang="fr-FR" b="1" dirty="0" smtClean="0"/>
              <a:t>Transfert contre </a:t>
            </a:r>
            <a:r>
              <a:rPr lang="fr-FR" b="1" dirty="0" smtClean="0"/>
              <a:t>transfert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Transfert négatif / Contre transfert positif</a:t>
            </a:r>
            <a:endParaRPr lang="fr-FR" dirty="0"/>
          </a:p>
        </p:txBody>
      </p:sp>
      <p:sp>
        <p:nvSpPr>
          <p:cNvPr id="5" name="Ellipse 4"/>
          <p:cNvSpPr/>
          <p:nvPr/>
        </p:nvSpPr>
        <p:spPr>
          <a:xfrm>
            <a:off x="4071933" y="2415707"/>
            <a:ext cx="878405" cy="351362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Relation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4786314" y="2143116"/>
            <a:ext cx="3857652" cy="3857652"/>
            <a:chOff x="3339715" y="468597"/>
            <a:chExt cx="3137309" cy="3137308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0" name="Flèche vers le bas 9"/>
            <p:cNvSpPr/>
            <p:nvPr/>
          </p:nvSpPr>
          <p:spPr>
            <a:xfrm rot="5400000">
              <a:off x="3339715" y="468597"/>
              <a:ext cx="3137308" cy="3137308"/>
            </a:xfrm>
            <a:prstGeom prst="downArrow">
              <a:avLst>
                <a:gd name="adj1" fmla="val 50000"/>
                <a:gd name="adj2" fmla="val 35000"/>
              </a:avLst>
            </a:prstGeom>
            <a:solidFill>
              <a:srgbClr val="0070C0"/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Flèche vers le bas 4"/>
            <p:cNvSpPr/>
            <p:nvPr/>
          </p:nvSpPr>
          <p:spPr>
            <a:xfrm>
              <a:off x="3888745" y="1252924"/>
              <a:ext cx="2588279" cy="156865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63144" tIns="263144" rIns="263144" bIns="263144" numCol="1" spcCol="127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4400" kern="1200" dirty="0" smtClean="0">
                  <a:solidFill>
                    <a:schemeClr val="tx1"/>
                  </a:solidFill>
                </a:rPr>
                <a:t>Médecin</a:t>
              </a:r>
              <a:endParaRPr lang="fr-FR" sz="4400" kern="1200" dirty="0"/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142844" y="1972780"/>
            <a:ext cx="3972769" cy="3972770"/>
            <a:chOff x="282" y="416534"/>
            <a:chExt cx="3230930" cy="3230930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13" name="Flèche vers le haut 12"/>
            <p:cNvSpPr/>
            <p:nvPr/>
          </p:nvSpPr>
          <p:spPr>
            <a:xfrm rot="16200000">
              <a:off x="282" y="416534"/>
              <a:ext cx="3230930" cy="3230930"/>
            </a:xfrm>
            <a:prstGeom prst="upArrow">
              <a:avLst>
                <a:gd name="adj1" fmla="val 50000"/>
                <a:gd name="adj2" fmla="val 35000"/>
              </a:avLst>
            </a:prstGeom>
            <a:solidFill>
              <a:schemeClr val="tx2">
                <a:lumMod val="40000"/>
                <a:lumOff val="60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Flèche vers le haut 4"/>
            <p:cNvSpPr/>
            <p:nvPr/>
          </p:nvSpPr>
          <p:spPr>
            <a:xfrm rot="21600000">
              <a:off x="565695" y="1224266"/>
              <a:ext cx="2665517" cy="1615465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98704" tIns="298704" rIns="298704" bIns="298704" numCol="1" spcCol="1270" anchor="ctr" anchorCtr="0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fr-FR" sz="4800" kern="1200" dirty="0" smtClean="0">
                  <a:solidFill>
                    <a:schemeClr val="tx1"/>
                  </a:solidFill>
                </a:rPr>
                <a:t>Patient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Relation médecin - malade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1714512"/>
          </a:xfrm>
        </p:spPr>
        <p:txBody>
          <a:bodyPr/>
          <a:lstStyle/>
          <a:p>
            <a:pPr>
              <a:buNone/>
            </a:pPr>
            <a:r>
              <a:rPr lang="fr-FR" b="1" dirty="0" smtClean="0"/>
              <a:t>Transfert contre </a:t>
            </a:r>
            <a:r>
              <a:rPr lang="fr-FR" b="1" dirty="0" smtClean="0"/>
              <a:t>transfert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Transfert négatif / Contre transfert négatif</a:t>
            </a:r>
            <a:endParaRPr lang="fr-FR" dirty="0"/>
          </a:p>
        </p:txBody>
      </p:sp>
      <p:graphicFrame>
        <p:nvGraphicFramePr>
          <p:cNvPr id="4" name="Diagramme 3"/>
          <p:cNvGraphicFramePr/>
          <p:nvPr/>
        </p:nvGraphicFramePr>
        <p:xfrm>
          <a:off x="214314" y="1785926"/>
          <a:ext cx="8572528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llipse 4"/>
          <p:cNvSpPr/>
          <p:nvPr/>
        </p:nvSpPr>
        <p:spPr>
          <a:xfrm>
            <a:off x="4071934" y="2614137"/>
            <a:ext cx="902371" cy="331519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Relation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Relation médecin malade</a:t>
            </a:r>
            <a:br>
              <a:rPr lang="fr-FR" dirty="0" smtClean="0"/>
            </a:br>
            <a:r>
              <a:rPr lang="fr-FR" dirty="0" smtClean="0"/>
              <a:t>vecteur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4933"/>
          </a:xfrm>
        </p:spPr>
        <p:txBody>
          <a:bodyPr/>
          <a:lstStyle/>
          <a:p>
            <a:pPr algn="ctr">
              <a:buNone/>
            </a:pPr>
            <a:r>
              <a:rPr lang="fr-FR" sz="3600" b="1" dirty="0" smtClean="0"/>
              <a:t>Entretien </a:t>
            </a:r>
            <a:endParaRPr lang="fr-FR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/>
              <a:t>L’ENTRETIEN</a:t>
            </a:r>
            <a:br>
              <a:rPr lang="fr-FR" b="1"/>
            </a:br>
            <a:endParaRPr lang="fr-FR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800" b="1"/>
              <a:t>Définition de l’entretien :</a:t>
            </a:r>
            <a:r>
              <a:rPr lang="fr-FR" sz="3800"/>
              <a:t/>
            </a:r>
            <a:br>
              <a:rPr lang="fr-FR" sz="3800"/>
            </a:br>
            <a:endParaRPr lang="fr-FR" sz="380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Dialogue à la fois verbal et non verbal </a:t>
            </a:r>
          </a:p>
          <a:p>
            <a:r>
              <a:rPr lang="fr-FR"/>
              <a:t>Deux participants </a:t>
            </a:r>
          </a:p>
          <a:p>
            <a:r>
              <a:rPr lang="fr-FR"/>
              <a:t>Leurs comportements influencent leur style de communication respectif, </a:t>
            </a:r>
          </a:p>
          <a:p>
            <a:r>
              <a:rPr lang="fr-FR"/>
              <a:t>Schémas spécifiques d’interactions. </a:t>
            </a:r>
          </a:p>
          <a:p>
            <a:r>
              <a:rPr lang="fr-FR"/>
              <a:t>L’un conduit l’entretien </a:t>
            </a:r>
          </a:p>
          <a:p>
            <a:r>
              <a:rPr lang="fr-FR"/>
              <a:t>L’autre répond aux questions.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800" b="1"/>
              <a:t>Objectifs d’un entretien :</a:t>
            </a:r>
            <a:r>
              <a:rPr lang="fr-FR" sz="3800"/>
              <a:t/>
            </a:r>
            <a:br>
              <a:rPr lang="fr-FR" sz="3800"/>
            </a:br>
            <a:endParaRPr lang="fr-FR" sz="380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6363"/>
            <a:ext cx="8229600" cy="4789487"/>
          </a:xfrm>
        </p:spPr>
        <p:txBody>
          <a:bodyPr/>
          <a:lstStyle/>
          <a:p>
            <a:r>
              <a:rPr lang="fr-FR"/>
              <a:t>Engagement du patient</a:t>
            </a:r>
          </a:p>
          <a:p>
            <a:r>
              <a:rPr lang="fr-FR"/>
              <a:t>Réunir des données valides</a:t>
            </a:r>
          </a:p>
          <a:p>
            <a:r>
              <a:rPr lang="fr-FR"/>
              <a:t>Compréhension évolutive et empathie</a:t>
            </a:r>
          </a:p>
          <a:p>
            <a:r>
              <a:rPr lang="fr-FR"/>
              <a:t>Evaluation et hypothèse diagnostique</a:t>
            </a:r>
          </a:p>
          <a:p>
            <a:r>
              <a:rPr lang="fr-FR"/>
              <a:t>Développer un plan de traitement approprié</a:t>
            </a:r>
          </a:p>
          <a:p>
            <a:r>
              <a:rPr lang="fr-FR"/>
              <a:t>Réduire l’anxiété du patient</a:t>
            </a:r>
          </a:p>
          <a:p>
            <a:r>
              <a:rPr lang="fr-FR"/>
              <a:t>Lui donner espoir et s’assurer qu’il reviendra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800" b="1"/>
              <a:t>L’entretien et la création de la relation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r-FR" b="1"/>
              <a:t>Processus d’engagement 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800" b="1"/>
              <a:t>Processus d’engagement :</a:t>
            </a:r>
            <a:r>
              <a:rPr lang="fr-FR" sz="3800"/>
              <a:t/>
            </a:r>
            <a:br>
              <a:rPr lang="fr-FR" sz="3800"/>
            </a:br>
            <a:endParaRPr lang="fr-FR" sz="380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r-FR"/>
              <a:t> </a:t>
            </a:r>
            <a:r>
              <a:rPr lang="fr-FR" i="1"/>
              <a:t>Poignée de main :</a:t>
            </a:r>
            <a:endParaRPr lang="fr-FR"/>
          </a:p>
          <a:p>
            <a:r>
              <a:rPr lang="fr-FR"/>
              <a:t>Premier contact physique </a:t>
            </a:r>
          </a:p>
          <a:p>
            <a:r>
              <a:rPr lang="fr-FR"/>
              <a:t>Renseigne sur la disposition d’esprit du patient. </a:t>
            </a:r>
          </a:p>
          <a:p>
            <a:r>
              <a:rPr lang="fr-FR"/>
              <a:t>Réponse facultative du patient</a:t>
            </a:r>
          </a:p>
          <a:p>
            <a:r>
              <a:rPr lang="fr-FR"/>
              <a:t>Niveau d’intercation </a:t>
            </a:r>
          </a:p>
          <a:p>
            <a:pPr>
              <a:buFont typeface="Wingdings" pitchFamily="2" charset="2"/>
              <a:buNone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1"/>
              <a:t>Processus d’engagement :</a:t>
            </a:r>
            <a:endParaRPr lang="fr-FR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600" i="1"/>
              <a:t>Définition de l’engagement</a:t>
            </a:r>
            <a:r>
              <a:rPr lang="fr-FR" sz="2600"/>
              <a:t> : </a:t>
            </a:r>
          </a:p>
          <a:p>
            <a:pPr>
              <a:buFont typeface="Wingdings" pitchFamily="2" charset="2"/>
              <a:buNone/>
            </a:pPr>
            <a:r>
              <a:rPr lang="fr-FR" sz="2600"/>
              <a:t>	Développement d’un sentiment de sécurité et de respect, grâce auxquels les patients se sentent libres de  confier leurs problèmes au clinicien, en même temps qu’ils prennent confiance dans son aptitude à les comprendre.</a:t>
            </a:r>
          </a:p>
          <a:p>
            <a:pPr>
              <a:buFont typeface="Wingdings" pitchFamily="2" charset="2"/>
              <a:buNone/>
            </a:pPr>
            <a:endParaRPr lang="fr-FR" sz="2600"/>
          </a:p>
          <a:p>
            <a:r>
              <a:rPr lang="fr-FR" sz="2600" i="1"/>
              <a:t>Définition de l’alliance </a:t>
            </a:r>
            <a:r>
              <a:rPr lang="fr-FR" sz="2600"/>
              <a:t>: Elle désigne tous les indices comportementaux et émotionnels qui suggèrent au cours de l’entretien la réussite de l’engagement.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1"/>
              <a:t>Objectifs :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507412" cy="4530725"/>
          </a:xfrm>
        </p:spPr>
        <p:txBody>
          <a:bodyPr/>
          <a:lstStyle/>
          <a:p>
            <a:r>
              <a:rPr lang="fr-FR"/>
              <a:t>Situer la relation médecin malade dans le cadre de soin</a:t>
            </a:r>
          </a:p>
          <a:p>
            <a:endParaRPr lang="fr-FR"/>
          </a:p>
          <a:p>
            <a:r>
              <a:rPr lang="fr-FR"/>
              <a:t>Reconnaître les déterminants de cette relation</a:t>
            </a:r>
          </a:p>
          <a:p>
            <a:endParaRPr lang="fr-FR"/>
          </a:p>
          <a:p>
            <a:r>
              <a:rPr lang="fr-FR"/>
              <a:t>Créer un engagement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356100" y="620713"/>
            <a:ext cx="21605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PROCESSUS </a:t>
            </a:r>
          </a:p>
          <a:p>
            <a:pPr algn="ctr"/>
            <a:r>
              <a:rPr lang="fr-FR"/>
              <a:t>D’ENGAGEMENT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6516688" y="1700213"/>
            <a:ext cx="216058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RECUEIL </a:t>
            </a:r>
          </a:p>
          <a:p>
            <a:pPr algn="ctr"/>
            <a:r>
              <a:rPr lang="fr-FR"/>
              <a:t>DES DONNÉES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4356100" y="2997200"/>
            <a:ext cx="21605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dirty="0"/>
              <a:t>COMPRÉHENSION </a:t>
            </a:r>
          </a:p>
          <a:p>
            <a:pPr algn="ctr"/>
            <a:r>
              <a:rPr lang="fr-FR" dirty="0"/>
              <a:t>DE LA PERSONNE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2268538" y="1628775"/>
            <a:ext cx="216058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ÉVALUATION </a:t>
            </a:r>
          </a:p>
          <a:p>
            <a:pPr algn="ctr"/>
            <a:r>
              <a:rPr lang="fr-FR"/>
              <a:t>ET DIAGNOSTIC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395288" y="4941888"/>
            <a:ext cx="302418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ORIENTATION </a:t>
            </a:r>
          </a:p>
          <a:p>
            <a:pPr algn="ctr"/>
            <a:r>
              <a:rPr lang="fr-FR"/>
              <a:t>ET PLAN DE TRAITEMENT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2916238" y="5948363"/>
            <a:ext cx="37433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/>
              <a:t>Plan du processus d’engagement </a:t>
            </a:r>
          </a:p>
          <a:p>
            <a:pPr algn="ctr"/>
            <a:r>
              <a:rPr lang="fr-FR"/>
              <a:t>Conduite d’entretien. S.C Shea</a:t>
            </a:r>
          </a:p>
        </p:txBody>
      </p:sp>
      <p:sp>
        <p:nvSpPr>
          <p:cNvPr id="17418" name="Arc 10"/>
          <p:cNvSpPr>
            <a:spLocks/>
          </p:cNvSpPr>
          <p:nvPr/>
        </p:nvSpPr>
        <p:spPr bwMode="auto">
          <a:xfrm rot="-1897162">
            <a:off x="5062538" y="1395413"/>
            <a:ext cx="877887" cy="692150"/>
          </a:xfrm>
          <a:custGeom>
            <a:avLst/>
            <a:gdLst>
              <a:gd name="G0" fmla="+- 0 0 0"/>
              <a:gd name="G1" fmla="+- 21414 0 0"/>
              <a:gd name="G2" fmla="+- 21600 0 0"/>
              <a:gd name="T0" fmla="*/ 2826 w 21240"/>
              <a:gd name="T1" fmla="*/ 0 h 21414"/>
              <a:gd name="T2" fmla="*/ 21240 w 21240"/>
              <a:gd name="T3" fmla="*/ 17489 h 21414"/>
              <a:gd name="T4" fmla="*/ 0 w 21240"/>
              <a:gd name="T5" fmla="*/ 21414 h 214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240" h="21414" fill="none" extrusionOk="0">
                <a:moveTo>
                  <a:pt x="2826" y="-1"/>
                </a:moveTo>
                <a:cubicBezTo>
                  <a:pt x="12104" y="1224"/>
                  <a:pt x="19539" y="8285"/>
                  <a:pt x="21240" y="17488"/>
                </a:cubicBezTo>
              </a:path>
              <a:path w="21240" h="21414" stroke="0" extrusionOk="0">
                <a:moveTo>
                  <a:pt x="2826" y="-1"/>
                </a:moveTo>
                <a:cubicBezTo>
                  <a:pt x="12104" y="1224"/>
                  <a:pt x="19539" y="8285"/>
                  <a:pt x="21240" y="17488"/>
                </a:cubicBezTo>
                <a:lnTo>
                  <a:pt x="0" y="2141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419" name="Arc 11"/>
          <p:cNvSpPr>
            <a:spLocks/>
          </p:cNvSpPr>
          <p:nvPr/>
        </p:nvSpPr>
        <p:spPr bwMode="auto">
          <a:xfrm rot="5198252">
            <a:off x="5388769" y="1962944"/>
            <a:ext cx="742950" cy="649288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0255"/>
              <a:gd name="T1" fmla="*/ 0 h 21600"/>
              <a:gd name="T2" fmla="*/ 20255 w 20255"/>
              <a:gd name="T3" fmla="*/ 14098 h 21600"/>
              <a:gd name="T4" fmla="*/ 0 w 2025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0255" h="21600" fill="none" extrusionOk="0">
                <a:moveTo>
                  <a:pt x="-1" y="0"/>
                </a:moveTo>
                <a:cubicBezTo>
                  <a:pt x="9035" y="0"/>
                  <a:pt x="17116" y="5624"/>
                  <a:pt x="20255" y="14097"/>
                </a:cubicBezTo>
              </a:path>
              <a:path w="20255" h="21600" stroke="0" extrusionOk="0">
                <a:moveTo>
                  <a:pt x="-1" y="0"/>
                </a:moveTo>
                <a:cubicBezTo>
                  <a:pt x="9035" y="0"/>
                  <a:pt x="17116" y="5624"/>
                  <a:pt x="20255" y="14097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420" name="Arc 12"/>
          <p:cNvSpPr>
            <a:spLocks/>
          </p:cNvSpPr>
          <p:nvPr/>
        </p:nvSpPr>
        <p:spPr bwMode="auto">
          <a:xfrm rot="12013283">
            <a:off x="4859338" y="1844675"/>
            <a:ext cx="854075" cy="762000"/>
          </a:xfrm>
          <a:custGeom>
            <a:avLst/>
            <a:gdLst>
              <a:gd name="G0" fmla="+- 0 0 0"/>
              <a:gd name="G1" fmla="+- 20782 0 0"/>
              <a:gd name="G2" fmla="+- 21600 0 0"/>
              <a:gd name="T0" fmla="*/ 5889 w 21359"/>
              <a:gd name="T1" fmla="*/ 0 h 20782"/>
              <a:gd name="T2" fmla="*/ 21359 w 21359"/>
              <a:gd name="T3" fmla="*/ 17564 h 20782"/>
              <a:gd name="T4" fmla="*/ 0 w 21359"/>
              <a:gd name="T5" fmla="*/ 20782 h 207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59" h="20782" fill="none" extrusionOk="0">
                <a:moveTo>
                  <a:pt x="5888" y="0"/>
                </a:moveTo>
                <a:cubicBezTo>
                  <a:pt x="14045" y="2311"/>
                  <a:pt x="20095" y="9180"/>
                  <a:pt x="21358" y="17564"/>
                </a:cubicBezTo>
              </a:path>
              <a:path w="21359" h="20782" stroke="0" extrusionOk="0">
                <a:moveTo>
                  <a:pt x="5888" y="0"/>
                </a:moveTo>
                <a:cubicBezTo>
                  <a:pt x="14045" y="2311"/>
                  <a:pt x="20095" y="9180"/>
                  <a:pt x="21358" y="17564"/>
                </a:cubicBezTo>
                <a:lnTo>
                  <a:pt x="0" y="2078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 flipH="1">
            <a:off x="5651500" y="2636838"/>
            <a:ext cx="73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6011863" y="1700213"/>
            <a:ext cx="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V="1">
            <a:off x="5003800" y="1700213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7425" name="AutoShape 17"/>
          <p:cNvSpPr>
            <a:spLocks noChangeArrowheads="1"/>
          </p:cNvSpPr>
          <p:nvPr/>
        </p:nvSpPr>
        <p:spPr bwMode="auto">
          <a:xfrm rot="10800000" flipH="1">
            <a:off x="6659563" y="765175"/>
            <a:ext cx="1008062" cy="1008063"/>
          </a:xfrm>
          <a:custGeom>
            <a:avLst/>
            <a:gdLst>
              <a:gd name="G0" fmla="+- 9251 0 0"/>
              <a:gd name="G1" fmla="+- 18514 0 0"/>
              <a:gd name="G2" fmla="+- 7200 0 0"/>
              <a:gd name="G3" fmla="*/ 9251 1 2"/>
              <a:gd name="G4" fmla="+- G3 10800 0"/>
              <a:gd name="G5" fmla="+- 21600 9251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6 w 21600"/>
              <a:gd name="T1" fmla="*/ 0 h 21600"/>
              <a:gd name="T2" fmla="*/ 9251 w 21600"/>
              <a:gd name="T3" fmla="*/ 7200 h 21600"/>
              <a:gd name="T4" fmla="*/ 0 w 21600"/>
              <a:gd name="T5" fmla="*/ 17997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6" y="0"/>
                </a:moveTo>
                <a:lnTo>
                  <a:pt x="9251" y="7200"/>
                </a:lnTo>
                <a:lnTo>
                  <a:pt x="12337" y="7200"/>
                </a:lnTo>
                <a:lnTo>
                  <a:pt x="12337" y="14393"/>
                </a:lnTo>
                <a:lnTo>
                  <a:pt x="0" y="14393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426" name="AutoShape 18"/>
          <p:cNvSpPr>
            <a:spLocks noChangeArrowheads="1"/>
          </p:cNvSpPr>
          <p:nvPr/>
        </p:nvSpPr>
        <p:spPr bwMode="auto">
          <a:xfrm rot="16200000" flipH="1">
            <a:off x="6588125" y="2565400"/>
            <a:ext cx="1008063" cy="1008063"/>
          </a:xfrm>
          <a:custGeom>
            <a:avLst/>
            <a:gdLst>
              <a:gd name="G0" fmla="+- 9251 0 0"/>
              <a:gd name="G1" fmla="+- 18514 0 0"/>
              <a:gd name="G2" fmla="+- 7200 0 0"/>
              <a:gd name="G3" fmla="*/ 9251 1 2"/>
              <a:gd name="G4" fmla="+- G3 10800 0"/>
              <a:gd name="G5" fmla="+- 21600 9251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6 w 21600"/>
              <a:gd name="T1" fmla="*/ 0 h 21600"/>
              <a:gd name="T2" fmla="*/ 9251 w 21600"/>
              <a:gd name="T3" fmla="*/ 7200 h 21600"/>
              <a:gd name="T4" fmla="*/ 0 w 21600"/>
              <a:gd name="T5" fmla="*/ 17997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6" y="0"/>
                </a:moveTo>
                <a:lnTo>
                  <a:pt x="9251" y="7200"/>
                </a:lnTo>
                <a:lnTo>
                  <a:pt x="12337" y="7200"/>
                </a:lnTo>
                <a:lnTo>
                  <a:pt x="12337" y="14393"/>
                </a:lnTo>
                <a:lnTo>
                  <a:pt x="0" y="14393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427" name="AutoShape 19"/>
          <p:cNvSpPr>
            <a:spLocks noChangeArrowheads="1"/>
          </p:cNvSpPr>
          <p:nvPr/>
        </p:nvSpPr>
        <p:spPr bwMode="auto">
          <a:xfrm flipH="1">
            <a:off x="3203575" y="2492375"/>
            <a:ext cx="1008063" cy="1008063"/>
          </a:xfrm>
          <a:custGeom>
            <a:avLst/>
            <a:gdLst>
              <a:gd name="G0" fmla="+- 9251 0 0"/>
              <a:gd name="G1" fmla="+- 18514 0 0"/>
              <a:gd name="G2" fmla="+- 7200 0 0"/>
              <a:gd name="G3" fmla="*/ 9251 1 2"/>
              <a:gd name="G4" fmla="+- G3 10800 0"/>
              <a:gd name="G5" fmla="+- 21600 9251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6 w 21600"/>
              <a:gd name="T1" fmla="*/ 0 h 21600"/>
              <a:gd name="T2" fmla="*/ 9251 w 21600"/>
              <a:gd name="T3" fmla="*/ 7200 h 21600"/>
              <a:gd name="T4" fmla="*/ 0 w 21600"/>
              <a:gd name="T5" fmla="*/ 17997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6" y="0"/>
                </a:moveTo>
                <a:lnTo>
                  <a:pt x="9251" y="7200"/>
                </a:lnTo>
                <a:lnTo>
                  <a:pt x="12337" y="7200"/>
                </a:lnTo>
                <a:lnTo>
                  <a:pt x="12337" y="14393"/>
                </a:lnTo>
                <a:lnTo>
                  <a:pt x="0" y="14393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428" name="AutoShape 20"/>
          <p:cNvSpPr>
            <a:spLocks noChangeArrowheads="1"/>
          </p:cNvSpPr>
          <p:nvPr/>
        </p:nvSpPr>
        <p:spPr bwMode="auto">
          <a:xfrm rot="5400000" flipH="1">
            <a:off x="3348038" y="620713"/>
            <a:ext cx="1008062" cy="1008062"/>
          </a:xfrm>
          <a:custGeom>
            <a:avLst/>
            <a:gdLst>
              <a:gd name="G0" fmla="+- 9251 0 0"/>
              <a:gd name="G1" fmla="+- 18514 0 0"/>
              <a:gd name="G2" fmla="+- 7200 0 0"/>
              <a:gd name="G3" fmla="*/ 9251 1 2"/>
              <a:gd name="G4" fmla="+- G3 10800 0"/>
              <a:gd name="G5" fmla="+- 21600 9251 18514"/>
              <a:gd name="G6" fmla="+- 18514 7200 0"/>
              <a:gd name="G7" fmla="*/ G6 1 2"/>
              <a:gd name="G8" fmla="*/ 18514 2 1"/>
              <a:gd name="G9" fmla="+- G8 0 21600"/>
              <a:gd name="G10" fmla="*/ 21600 G0 G1"/>
              <a:gd name="G11" fmla="*/ 21600 G4 G1"/>
              <a:gd name="G12" fmla="*/ 21600 G5 G1"/>
              <a:gd name="G13" fmla="*/ 21600 G7 G1"/>
              <a:gd name="G14" fmla="*/ 18514 1 2"/>
              <a:gd name="G15" fmla="+- G5 0 G4"/>
              <a:gd name="G16" fmla="+- G0 0 G4"/>
              <a:gd name="G17" fmla="*/ G2 G15 G16"/>
              <a:gd name="T0" fmla="*/ 15426 w 21600"/>
              <a:gd name="T1" fmla="*/ 0 h 21600"/>
              <a:gd name="T2" fmla="*/ 9251 w 21600"/>
              <a:gd name="T3" fmla="*/ 7200 h 21600"/>
              <a:gd name="T4" fmla="*/ 0 w 21600"/>
              <a:gd name="T5" fmla="*/ 17997 h 21600"/>
              <a:gd name="T6" fmla="*/ 9257 w 21600"/>
              <a:gd name="T7" fmla="*/ 21600 h 21600"/>
              <a:gd name="T8" fmla="*/ 18514 w 21600"/>
              <a:gd name="T9" fmla="*/ 15000 h 21600"/>
              <a:gd name="T10" fmla="*/ 21600 w 21600"/>
              <a:gd name="T11" fmla="*/ 72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G12 h 21600"/>
              <a:gd name="T20" fmla="*/ G1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6" y="0"/>
                </a:moveTo>
                <a:lnTo>
                  <a:pt x="9251" y="7200"/>
                </a:lnTo>
                <a:lnTo>
                  <a:pt x="12337" y="7200"/>
                </a:lnTo>
                <a:lnTo>
                  <a:pt x="12337" y="14393"/>
                </a:lnTo>
                <a:lnTo>
                  <a:pt x="0" y="14393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429" name="AutoShape 21"/>
          <p:cNvSpPr>
            <a:spLocks noChangeArrowheads="1"/>
          </p:cNvSpPr>
          <p:nvPr/>
        </p:nvSpPr>
        <p:spPr bwMode="auto">
          <a:xfrm rot="16182094" flipH="1">
            <a:off x="176213" y="2711450"/>
            <a:ext cx="2887662" cy="1296988"/>
          </a:xfrm>
          <a:custGeom>
            <a:avLst/>
            <a:gdLst>
              <a:gd name="G0" fmla="+- 16671 0 0"/>
              <a:gd name="G1" fmla="+- 3829 0 0"/>
              <a:gd name="G2" fmla="+- 12158 0 3829"/>
              <a:gd name="G3" fmla="+- G2 0 3829"/>
              <a:gd name="G4" fmla="*/ G3 32768 32059"/>
              <a:gd name="G5" fmla="*/ G4 1 2"/>
              <a:gd name="G6" fmla="+- 21600 0 16671"/>
              <a:gd name="G7" fmla="*/ G6 3829 6079"/>
              <a:gd name="G8" fmla="+- G7 16671 0"/>
              <a:gd name="T0" fmla="*/ 16671 w 21600"/>
              <a:gd name="T1" fmla="*/ 0 h 21600"/>
              <a:gd name="T2" fmla="*/ 16671 w 21600"/>
              <a:gd name="T3" fmla="*/ 12158 h 21600"/>
              <a:gd name="T4" fmla="*/ 2300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6671" y="0"/>
                </a:lnTo>
                <a:lnTo>
                  <a:pt x="16671" y="3829"/>
                </a:lnTo>
                <a:lnTo>
                  <a:pt x="12427" y="3829"/>
                </a:lnTo>
                <a:cubicBezTo>
                  <a:pt x="5564" y="3829"/>
                  <a:pt x="0" y="7558"/>
                  <a:pt x="0" y="12158"/>
                </a:cubicBezTo>
                <a:lnTo>
                  <a:pt x="0" y="21600"/>
                </a:lnTo>
                <a:lnTo>
                  <a:pt x="4600" y="21600"/>
                </a:lnTo>
                <a:lnTo>
                  <a:pt x="4600" y="12158"/>
                </a:lnTo>
                <a:cubicBezTo>
                  <a:pt x="4600" y="10043"/>
                  <a:pt x="8104" y="8329"/>
                  <a:pt x="12427" y="8329"/>
                </a:cubicBezTo>
                <a:lnTo>
                  <a:pt x="16671" y="8329"/>
                </a:lnTo>
                <a:lnTo>
                  <a:pt x="16671" y="1215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7430" name="AutoShape 22"/>
          <p:cNvSpPr>
            <a:spLocks noChangeArrowheads="1"/>
          </p:cNvSpPr>
          <p:nvPr/>
        </p:nvSpPr>
        <p:spPr bwMode="auto">
          <a:xfrm rot="16182094" flipH="1">
            <a:off x="1724819" y="3393282"/>
            <a:ext cx="1800225" cy="1296987"/>
          </a:xfrm>
          <a:custGeom>
            <a:avLst/>
            <a:gdLst>
              <a:gd name="G0" fmla="+- 16671 0 0"/>
              <a:gd name="G1" fmla="+- 3829 0 0"/>
              <a:gd name="G2" fmla="+- 12158 0 3829"/>
              <a:gd name="G3" fmla="+- G2 0 3829"/>
              <a:gd name="G4" fmla="*/ G3 32768 32059"/>
              <a:gd name="G5" fmla="*/ G4 1 2"/>
              <a:gd name="G6" fmla="+- 21600 0 16671"/>
              <a:gd name="G7" fmla="*/ G6 3829 6079"/>
              <a:gd name="G8" fmla="+- G7 16671 0"/>
              <a:gd name="T0" fmla="*/ 16671 w 21600"/>
              <a:gd name="T1" fmla="*/ 0 h 21600"/>
              <a:gd name="T2" fmla="*/ 16671 w 21600"/>
              <a:gd name="T3" fmla="*/ 12158 h 21600"/>
              <a:gd name="T4" fmla="*/ 2300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6671" y="0"/>
                </a:lnTo>
                <a:lnTo>
                  <a:pt x="16671" y="3829"/>
                </a:lnTo>
                <a:lnTo>
                  <a:pt x="12427" y="3829"/>
                </a:lnTo>
                <a:cubicBezTo>
                  <a:pt x="5564" y="3829"/>
                  <a:pt x="0" y="7558"/>
                  <a:pt x="0" y="12158"/>
                </a:cubicBezTo>
                <a:lnTo>
                  <a:pt x="0" y="21600"/>
                </a:lnTo>
                <a:lnTo>
                  <a:pt x="4600" y="21600"/>
                </a:lnTo>
                <a:lnTo>
                  <a:pt x="4600" y="12158"/>
                </a:lnTo>
                <a:cubicBezTo>
                  <a:pt x="4600" y="10043"/>
                  <a:pt x="8104" y="8329"/>
                  <a:pt x="12427" y="8329"/>
                </a:cubicBezTo>
                <a:lnTo>
                  <a:pt x="16671" y="8329"/>
                </a:lnTo>
                <a:lnTo>
                  <a:pt x="16671" y="1215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800" b="1"/>
              <a:t>Principes de l’engagement :</a:t>
            </a:r>
            <a:r>
              <a:rPr lang="fr-FR" sz="3800"/>
              <a:t/>
            </a:r>
            <a:br>
              <a:rPr lang="fr-FR" sz="3800"/>
            </a:br>
            <a:endParaRPr lang="fr-FR" sz="380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Evaluation de l’alliance</a:t>
            </a:r>
          </a:p>
          <a:p>
            <a:r>
              <a:rPr lang="fr-FR"/>
              <a:t>Transmission d’un sentiment d’empathie  </a:t>
            </a:r>
          </a:p>
          <a:p>
            <a:r>
              <a:rPr lang="fr-FR"/>
              <a:t>Aptitude à mettre en place un climat de sécurité propice à la confidence </a:t>
            </a:r>
          </a:p>
          <a:p>
            <a:r>
              <a:rPr lang="fr-FR"/>
              <a:t>Faculté à paraître authentique et naturel</a:t>
            </a:r>
          </a:p>
          <a:p>
            <a:r>
              <a:rPr lang="fr-FR"/>
              <a:t>Capacité à afficher une compétence assurée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1"/>
              <a:t>Quadruple regard du médecin</a:t>
            </a:r>
            <a:br>
              <a:rPr lang="fr-FR" b="1"/>
            </a:br>
            <a:r>
              <a:rPr lang="fr-FR"/>
              <a:t>Evaluation de l’alliance</a:t>
            </a:r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2484438" y="2924175"/>
            <a:ext cx="3527425" cy="2447925"/>
          </a:xfrm>
          <a:custGeom>
            <a:avLst/>
            <a:gdLst>
              <a:gd name="G0" fmla="+- 5400 0 0"/>
              <a:gd name="G1" fmla="+- 8100 0 0"/>
              <a:gd name="G2" fmla="+- 2700 0 0"/>
              <a:gd name="G3" fmla="+- 9450 0 0"/>
              <a:gd name="G4" fmla="+- 21600 0 8100"/>
              <a:gd name="G5" fmla="+- 21600 0 9450"/>
              <a:gd name="G6" fmla="+- 5400 21600 0"/>
              <a:gd name="G7" fmla="*/ G6 1 2"/>
              <a:gd name="G8" fmla="+- 21600 0 5400"/>
              <a:gd name="G9" fmla="+- 21600 0 2700"/>
              <a:gd name="T0" fmla="*/ G0 w 21600"/>
              <a:gd name="T1" fmla="*/ G0 h 21600"/>
              <a:gd name="T2" fmla="*/ G8 w 21600"/>
              <a:gd name="T3" fmla="*/ G8 h 21600"/>
            </a:gdLst>
            <a:ahLst/>
            <a:cxnLst>
              <a:cxn ang="0">
                <a:pos x="r" y="vc"/>
              </a:cxn>
              <a:cxn ang="5400000">
                <a:pos x="hc" y="b"/>
              </a:cxn>
              <a:cxn ang="10800000">
                <a:pos x="l" y="vc"/>
              </a:cxn>
              <a:cxn ang="16200000">
                <a:pos x="hc" y="t"/>
              </a:cxn>
            </a:cxnLst>
            <a:rect l="T0" t="T1" r="T2" b="T3"/>
            <a:pathLst>
              <a:path w="21600" h="21600">
                <a:moveTo>
                  <a:pt x="5400" y="5400"/>
                </a:moveTo>
                <a:lnTo>
                  <a:pt x="9450" y="5400"/>
                </a:lnTo>
                <a:lnTo>
                  <a:pt x="9450" y="2700"/>
                </a:lnTo>
                <a:lnTo>
                  <a:pt x="8100" y="2700"/>
                </a:lnTo>
                <a:lnTo>
                  <a:pt x="10800" y="0"/>
                </a:lnTo>
                <a:lnTo>
                  <a:pt x="13500" y="2700"/>
                </a:lnTo>
                <a:lnTo>
                  <a:pt x="12150" y="2700"/>
                </a:lnTo>
                <a:lnTo>
                  <a:pt x="12150" y="5400"/>
                </a:lnTo>
                <a:lnTo>
                  <a:pt x="16200" y="5400"/>
                </a:lnTo>
                <a:lnTo>
                  <a:pt x="16200" y="9450"/>
                </a:lnTo>
                <a:lnTo>
                  <a:pt x="18900" y="9450"/>
                </a:lnTo>
                <a:lnTo>
                  <a:pt x="18900" y="8100"/>
                </a:lnTo>
                <a:lnTo>
                  <a:pt x="21600" y="10800"/>
                </a:lnTo>
                <a:lnTo>
                  <a:pt x="18900" y="13500"/>
                </a:lnTo>
                <a:lnTo>
                  <a:pt x="18900" y="12150"/>
                </a:lnTo>
                <a:lnTo>
                  <a:pt x="16200" y="12150"/>
                </a:lnTo>
                <a:lnTo>
                  <a:pt x="16200" y="16200"/>
                </a:lnTo>
                <a:lnTo>
                  <a:pt x="12150" y="16200"/>
                </a:lnTo>
                <a:lnTo>
                  <a:pt x="12150" y="18900"/>
                </a:lnTo>
                <a:lnTo>
                  <a:pt x="13500" y="18900"/>
                </a:lnTo>
                <a:lnTo>
                  <a:pt x="10800" y="21600"/>
                </a:lnTo>
                <a:lnTo>
                  <a:pt x="8100" y="18900"/>
                </a:lnTo>
                <a:lnTo>
                  <a:pt x="9450" y="18900"/>
                </a:lnTo>
                <a:lnTo>
                  <a:pt x="9450" y="16200"/>
                </a:lnTo>
                <a:lnTo>
                  <a:pt x="5400" y="16200"/>
                </a:lnTo>
                <a:lnTo>
                  <a:pt x="5400" y="12150"/>
                </a:lnTo>
                <a:lnTo>
                  <a:pt x="2700" y="12150"/>
                </a:lnTo>
                <a:lnTo>
                  <a:pt x="2700" y="13500"/>
                </a:lnTo>
                <a:lnTo>
                  <a:pt x="0" y="10800"/>
                </a:lnTo>
                <a:lnTo>
                  <a:pt x="2700" y="8100"/>
                </a:lnTo>
                <a:lnTo>
                  <a:pt x="2700" y="9450"/>
                </a:lnTo>
                <a:lnTo>
                  <a:pt x="5400" y="945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/>
              <a:t>Le médecin </a:t>
            </a:r>
          </a:p>
          <a:p>
            <a:pPr algn="ctr"/>
            <a:r>
              <a:rPr lang="fr-FR" b="1"/>
              <a:t>doit </a:t>
            </a:r>
          </a:p>
          <a:p>
            <a:pPr algn="ctr"/>
            <a:r>
              <a:rPr lang="fr-FR" b="1"/>
              <a:t>REGARDER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987675" y="1557338"/>
            <a:ext cx="2520950" cy="122396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/>
              <a:t>LE PATIENT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6084888" y="3500438"/>
            <a:ext cx="2735262" cy="122396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/>
              <a:t>LE PATIENT </a:t>
            </a:r>
          </a:p>
          <a:p>
            <a:pPr algn="ctr"/>
            <a:r>
              <a:rPr lang="fr-FR" b="1"/>
              <a:t>dans la relation de soin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68313" y="3573463"/>
            <a:ext cx="1800225" cy="122396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/>
              <a:t>Le médecin </a:t>
            </a:r>
          </a:p>
          <a:p>
            <a:pPr algn="ctr"/>
            <a:r>
              <a:rPr lang="fr-FR" b="1"/>
              <a:t>lui même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060700" y="5445125"/>
            <a:ext cx="2447925" cy="1223963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/>
              <a:t>L’interaction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800" b="1"/>
              <a:t>Principes de l’engagement : </a:t>
            </a:r>
            <a:r>
              <a:rPr lang="fr-FR" sz="3800"/>
              <a:t>Transmission d’un sentiment d’empathie</a:t>
            </a:r>
            <a:br>
              <a:rPr lang="fr-FR" sz="3800"/>
            </a:br>
            <a:endParaRPr lang="fr-FR" sz="380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6925"/>
            <a:ext cx="8229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fr-FR" sz="3800"/>
              <a:t>Mouvement émotionnel </a:t>
            </a:r>
          </a:p>
          <a:p>
            <a:pPr>
              <a:buFont typeface="Wingdings" pitchFamily="2" charset="2"/>
              <a:buNone/>
            </a:pPr>
            <a:r>
              <a:rPr lang="fr-FR" sz="3800"/>
              <a:t>Capacité à reconnaître l’autre dans ses souffrances </a:t>
            </a:r>
          </a:p>
          <a:p>
            <a:pPr>
              <a:buFont typeface="Wingdings" pitchFamily="2" charset="2"/>
              <a:buNone/>
            </a:pPr>
            <a:r>
              <a:rPr lang="fr-FR" sz="3800"/>
              <a:t>Réagir en tenant compte de cette spécificité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1139825"/>
          </a:xfrm>
        </p:spPr>
        <p:txBody>
          <a:bodyPr/>
          <a:lstStyle/>
          <a:p>
            <a:r>
              <a:rPr lang="fr-FR" sz="3400" b="1"/>
              <a:t>Principes de l’engagement :</a:t>
            </a:r>
            <a:r>
              <a:rPr lang="fr-FR" sz="3400"/>
              <a:t/>
            </a:r>
            <a:br>
              <a:rPr lang="fr-FR" sz="3400"/>
            </a:br>
            <a:r>
              <a:rPr lang="fr-FR" sz="3400"/>
              <a:t>Cycle de l’empathie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2987675" y="1268413"/>
            <a:ext cx="2808288" cy="10795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/>
              <a:t>Phase 1 Patient</a:t>
            </a:r>
          </a:p>
          <a:p>
            <a:pPr algn="ctr"/>
            <a:r>
              <a:rPr lang="fr-FR"/>
              <a:t>expression</a:t>
            </a:r>
          </a:p>
          <a:p>
            <a:pPr algn="ctr"/>
            <a:r>
              <a:rPr lang="fr-FR"/>
              <a:t>d’une émotion spécifique</a:t>
            </a: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6156325" y="2636838"/>
            <a:ext cx="2808288" cy="10795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/>
              <a:t>Phase 2 Clinicien</a:t>
            </a:r>
          </a:p>
          <a:p>
            <a:pPr algn="ctr"/>
            <a:r>
              <a:rPr lang="fr-FR"/>
              <a:t>Reconnaissance</a:t>
            </a:r>
          </a:p>
          <a:p>
            <a:pPr algn="ctr"/>
            <a:r>
              <a:rPr lang="fr-FR"/>
              <a:t> des sentiments du patient</a:t>
            </a:r>
          </a:p>
        </p:txBody>
      </p:sp>
      <p:sp>
        <p:nvSpPr>
          <p:cNvPr id="49159" name="AutoShape 7"/>
          <p:cNvSpPr>
            <a:spLocks noChangeArrowheads="1"/>
          </p:cNvSpPr>
          <p:nvPr/>
        </p:nvSpPr>
        <p:spPr bwMode="auto">
          <a:xfrm rot="16270857" flipH="1">
            <a:off x="6945313" y="623888"/>
            <a:ext cx="1225550" cy="2660650"/>
          </a:xfrm>
          <a:prstGeom prst="flowChartMagneticTap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6372225" y="1557338"/>
            <a:ext cx="2647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r-FR"/>
              <a:t>Défenses </a:t>
            </a:r>
          </a:p>
          <a:p>
            <a:pPr algn="ctr"/>
            <a:r>
              <a:rPr lang="fr-FR"/>
              <a:t>Capacités de perception</a:t>
            </a: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5003800" y="4221163"/>
            <a:ext cx="2447925" cy="10795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/>
              <a:t>Phase 3 Clinicien</a:t>
            </a:r>
          </a:p>
          <a:p>
            <a:pPr algn="ctr"/>
            <a:r>
              <a:rPr lang="fr-FR"/>
              <a:t>Affirmation de l’empathie</a:t>
            </a:r>
          </a:p>
        </p:txBody>
      </p:sp>
      <p:sp>
        <p:nvSpPr>
          <p:cNvPr id="49165" name="AutoShape 13"/>
          <p:cNvSpPr>
            <a:spLocks noChangeArrowheads="1"/>
          </p:cNvSpPr>
          <p:nvPr/>
        </p:nvSpPr>
        <p:spPr bwMode="auto">
          <a:xfrm rot="5400000" flipH="1">
            <a:off x="6696076" y="4618037"/>
            <a:ext cx="1655762" cy="2735263"/>
          </a:xfrm>
          <a:prstGeom prst="flowChartMagneticTap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6300788" y="5300663"/>
            <a:ext cx="24479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Tx/>
              <a:buChar char="•"/>
            </a:pPr>
            <a:r>
              <a:rPr lang="fr-FR"/>
              <a:t>Formulation </a:t>
            </a:r>
          </a:p>
          <a:p>
            <a:pPr algn="ctr"/>
            <a:r>
              <a:rPr lang="fr-FR"/>
              <a:t>(sons, gestes, mots)</a:t>
            </a:r>
          </a:p>
          <a:p>
            <a:pPr algn="ctr">
              <a:buFontTx/>
              <a:buChar char="•"/>
            </a:pPr>
            <a:r>
              <a:rPr lang="fr-FR"/>
              <a:t>Perception négative </a:t>
            </a:r>
          </a:p>
          <a:p>
            <a:pPr algn="ctr"/>
            <a:r>
              <a:rPr lang="fr-FR"/>
              <a:t>de soi du patient</a:t>
            </a:r>
          </a:p>
        </p:txBody>
      </p:sp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1258888" y="4292600"/>
            <a:ext cx="2808287" cy="10795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/>
              <a:t>Phase 4 Patient</a:t>
            </a:r>
          </a:p>
          <a:p>
            <a:pPr algn="ctr">
              <a:buFontTx/>
              <a:buChar char="•"/>
            </a:pPr>
            <a:r>
              <a:rPr lang="fr-FR"/>
              <a:t>Réception des formulations</a:t>
            </a:r>
          </a:p>
          <a:p>
            <a:pPr algn="ctr"/>
            <a:r>
              <a:rPr lang="fr-FR"/>
              <a:t> d’empathie</a:t>
            </a:r>
          </a:p>
          <a:p>
            <a:pPr algn="ctr">
              <a:buFontTx/>
              <a:buChar char="•"/>
            </a:pPr>
            <a:r>
              <a:rPr lang="fr-FR"/>
              <a:t>Psychopathologie</a:t>
            </a:r>
          </a:p>
        </p:txBody>
      </p:sp>
      <p:sp>
        <p:nvSpPr>
          <p:cNvPr id="49168" name="Rectangle 16"/>
          <p:cNvSpPr>
            <a:spLocks noChangeArrowheads="1"/>
          </p:cNvSpPr>
          <p:nvPr/>
        </p:nvSpPr>
        <p:spPr bwMode="auto">
          <a:xfrm>
            <a:off x="395288" y="2565400"/>
            <a:ext cx="2808287" cy="10795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/>
              <a:t>Phase 5 Patient</a:t>
            </a:r>
          </a:p>
          <a:p>
            <a:pPr algn="ctr"/>
            <a:r>
              <a:rPr lang="fr-FR"/>
              <a:t>Réactionaux formulations</a:t>
            </a:r>
          </a:p>
          <a:p>
            <a:pPr algn="ctr"/>
            <a:r>
              <a:rPr lang="fr-FR"/>
              <a:t> d’empathie</a:t>
            </a:r>
          </a:p>
        </p:txBody>
      </p:sp>
      <p:sp>
        <p:nvSpPr>
          <p:cNvPr id="49169" name="AutoShape 17"/>
          <p:cNvSpPr>
            <a:spLocks noChangeArrowheads="1"/>
          </p:cNvSpPr>
          <p:nvPr/>
        </p:nvSpPr>
        <p:spPr bwMode="auto">
          <a:xfrm>
            <a:off x="4859338" y="2492375"/>
            <a:ext cx="1081087" cy="1657350"/>
          </a:xfrm>
          <a:prstGeom prst="curvedLeftArrow">
            <a:avLst>
              <a:gd name="adj1" fmla="val 30661"/>
              <a:gd name="adj2" fmla="val 61322"/>
              <a:gd name="adj3" fmla="val 33333"/>
            </a:avLst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9170" name="AutoShape 18"/>
          <p:cNvSpPr>
            <a:spLocks noChangeArrowheads="1"/>
          </p:cNvSpPr>
          <p:nvPr/>
        </p:nvSpPr>
        <p:spPr bwMode="auto">
          <a:xfrm rot="10670063">
            <a:off x="3489325" y="2420938"/>
            <a:ext cx="1008063" cy="1662112"/>
          </a:xfrm>
          <a:prstGeom prst="curvedLeftArrow">
            <a:avLst>
              <a:gd name="adj1" fmla="val 32976"/>
              <a:gd name="adj2" fmla="val 65953"/>
              <a:gd name="adj3" fmla="val 33333"/>
            </a:avLst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800" b="1"/>
              <a:t>Principes de l’engagement :</a:t>
            </a:r>
            <a:r>
              <a:rPr lang="fr-FR" sz="3800"/>
              <a:t/>
            </a:r>
            <a:br>
              <a:rPr lang="fr-FR" sz="3800"/>
            </a:br>
            <a:r>
              <a:rPr lang="fr-FR" sz="3800"/>
              <a:t>Sécurité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r-FR" sz="3800"/>
              <a:t>	Aptitude à mettre en place un climat de sécurité propice à la confidence en travaillant sur les peurs du patient</a:t>
            </a:r>
          </a:p>
          <a:p>
            <a:pPr>
              <a:buFont typeface="Wingdings" pitchFamily="2" charset="2"/>
              <a:buNone/>
            </a:pPr>
            <a:endParaRPr lang="fr-FR" sz="3800"/>
          </a:p>
          <a:p>
            <a:pPr>
              <a:buFont typeface="Wingdings" pitchFamily="2" charset="2"/>
              <a:buNone/>
            </a:pPr>
            <a:r>
              <a:rPr lang="fr-FR" sz="3800"/>
              <a:t>Peurs fondamentales</a:t>
            </a:r>
          </a:p>
          <a:p>
            <a:pPr>
              <a:buFont typeface="Wingdings" pitchFamily="2" charset="2"/>
              <a:buNone/>
            </a:pPr>
            <a:endParaRPr lang="fr-FR" sz="3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800" b="1"/>
              <a:t>Principes de l’engagement :</a:t>
            </a:r>
            <a:r>
              <a:rPr lang="fr-FR" sz="3800"/>
              <a:t/>
            </a:r>
            <a:br>
              <a:rPr lang="fr-FR" sz="3800"/>
            </a:br>
            <a:r>
              <a:rPr lang="fr-FR" sz="3800"/>
              <a:t>Authenticité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Faculté à paraître authentique et naturel </a:t>
            </a:r>
            <a:endParaRPr lang="fr-FR" dirty="0" smtClean="0"/>
          </a:p>
          <a:p>
            <a:endParaRPr lang="fr-FR" dirty="0"/>
          </a:p>
          <a:p>
            <a:r>
              <a:rPr lang="fr-FR" dirty="0"/>
              <a:t>Comportement du clinicien suggère qu’il se sent bien avec lui-même et avec son interlocuteur. </a:t>
            </a:r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800" b="1"/>
              <a:t>Principes de l’engagement :</a:t>
            </a:r>
            <a:r>
              <a:rPr lang="fr-FR" sz="3800"/>
              <a:t/>
            </a:r>
            <a:br>
              <a:rPr lang="fr-FR" sz="3800"/>
            </a:br>
            <a:r>
              <a:rPr lang="fr-FR" sz="3800"/>
              <a:t>Authenticité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Attitudes </a:t>
            </a:r>
            <a:r>
              <a:rPr lang="fr-FR" sz="3600" dirty="0"/>
              <a:t>du clinicien : </a:t>
            </a:r>
          </a:p>
          <a:p>
            <a:pPr lvl="1"/>
            <a:r>
              <a:rPr lang="fr-FR" sz="3200" dirty="0"/>
              <a:t>sa réactivité, 	</a:t>
            </a:r>
          </a:p>
          <a:p>
            <a:pPr lvl="1"/>
            <a:r>
              <a:rPr lang="fr-FR" sz="3200" dirty="0"/>
              <a:t>sa spontanéité </a:t>
            </a:r>
          </a:p>
          <a:p>
            <a:pPr lvl="1"/>
            <a:r>
              <a:rPr lang="fr-FR" sz="3200" dirty="0"/>
              <a:t>son équilibre</a:t>
            </a:r>
          </a:p>
          <a:p>
            <a:endParaRPr lang="fr-FR" sz="3600" dirty="0"/>
          </a:p>
        </p:txBody>
      </p:sp>
      <p:pic>
        <p:nvPicPr>
          <p:cNvPr id="9218" name="Picture 2" descr="Résultat de recherche d'images pour &quot;visage souriant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4281491"/>
            <a:ext cx="2576508" cy="2576509"/>
          </a:xfrm>
          <a:prstGeom prst="rect">
            <a:avLst/>
          </a:prstGeom>
          <a:noFill/>
        </p:spPr>
      </p:pic>
      <p:pic>
        <p:nvPicPr>
          <p:cNvPr id="9220" name="Picture 4" descr="Image associé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413" y="4143380"/>
            <a:ext cx="2714619" cy="2714620"/>
          </a:xfrm>
          <a:prstGeom prst="rect">
            <a:avLst/>
          </a:prstGeom>
          <a:noFill/>
        </p:spPr>
      </p:pic>
      <p:pic>
        <p:nvPicPr>
          <p:cNvPr id="9222" name="Picture 6" descr="Image associé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4286252"/>
            <a:ext cx="2571748" cy="2571748"/>
          </a:xfrm>
          <a:prstGeom prst="rect">
            <a:avLst/>
          </a:prstGeom>
          <a:noFill/>
        </p:spPr>
      </p:pic>
      <p:cxnSp>
        <p:nvCxnSpPr>
          <p:cNvPr id="8" name="Connecteur droit 7"/>
          <p:cNvCxnSpPr/>
          <p:nvPr/>
        </p:nvCxnSpPr>
        <p:spPr>
          <a:xfrm>
            <a:off x="3357554" y="4214794"/>
            <a:ext cx="2786082" cy="264320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5400000" flipH="1" flipV="1">
            <a:off x="3071802" y="4357670"/>
            <a:ext cx="2643206" cy="235745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6357918" y="4214794"/>
            <a:ext cx="2786082" cy="264320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rot="5400000" flipH="1" flipV="1">
            <a:off x="6072166" y="4357670"/>
            <a:ext cx="2643206" cy="235745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800" b="1"/>
              <a:t>Principes de l’engagement :</a:t>
            </a:r>
            <a:r>
              <a:rPr lang="fr-FR" sz="3800"/>
              <a:t/>
            </a:r>
            <a:br>
              <a:rPr lang="fr-FR" sz="3800"/>
            </a:br>
            <a:r>
              <a:rPr lang="fr-FR" sz="3800"/>
              <a:t>Compétence assurée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fr-FR" sz="3400"/>
          </a:p>
          <a:p>
            <a:pPr>
              <a:lnSpc>
                <a:spcPct val="90000"/>
              </a:lnSpc>
            </a:pPr>
            <a:r>
              <a:rPr lang="fr-FR" sz="3400"/>
              <a:t>Etre détenteur d’une expertise dans un domaine </a:t>
            </a:r>
          </a:p>
          <a:p>
            <a:pPr>
              <a:lnSpc>
                <a:spcPct val="90000"/>
              </a:lnSpc>
            </a:pPr>
            <a:endParaRPr lang="fr-FR" sz="3400"/>
          </a:p>
          <a:p>
            <a:pPr>
              <a:lnSpc>
                <a:spcPct val="90000"/>
              </a:lnSpc>
            </a:pPr>
            <a:r>
              <a:rPr lang="fr-FR" sz="3400"/>
              <a:t>Sans avoir réponse à tout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sz="3400"/>
          </a:p>
          <a:p>
            <a:pPr>
              <a:lnSpc>
                <a:spcPct val="90000"/>
              </a:lnSpc>
            </a:pPr>
            <a:r>
              <a:rPr lang="fr-FR" sz="3400"/>
              <a:t>Capacité à mobiliser ses connaissances pour aider le patient)</a:t>
            </a:r>
          </a:p>
          <a:p>
            <a:pPr>
              <a:lnSpc>
                <a:spcPct val="90000"/>
              </a:lnSpc>
            </a:pPr>
            <a:endParaRPr lang="fr-FR" sz="3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allélogramme 3"/>
          <p:cNvSpPr/>
          <p:nvPr/>
        </p:nvSpPr>
        <p:spPr>
          <a:xfrm rot="18573897">
            <a:off x="3171921" y="1697677"/>
            <a:ext cx="4973289" cy="3962709"/>
          </a:xfrm>
          <a:prstGeom prst="parallelogram">
            <a:avLst>
              <a:gd name="adj" fmla="val 18134"/>
            </a:avLst>
          </a:prstGeom>
          <a:gradFill>
            <a:gsLst>
              <a:gs pos="0">
                <a:srgbClr val="000082"/>
              </a:gs>
              <a:gs pos="30000">
                <a:srgbClr val="66008F"/>
              </a:gs>
              <a:gs pos="64999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95625" y="571480"/>
            <a:ext cx="2472853" cy="78581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Introduction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0034" y="1785926"/>
            <a:ext cx="2143140" cy="78581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Ouverture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0034" y="3143248"/>
            <a:ext cx="2143140" cy="78581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Corps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0034" y="4429132"/>
            <a:ext cx="2143140" cy="78581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err="1" smtClean="0">
                <a:solidFill>
                  <a:schemeClr val="tx1"/>
                </a:solidFill>
              </a:rPr>
              <a:t>Cloture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0034" y="5786454"/>
            <a:ext cx="2143140" cy="78581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Fin</a:t>
            </a:r>
            <a:endParaRPr lang="fr-FR" sz="2800" b="1" dirty="0">
              <a:solidFill>
                <a:schemeClr val="tx1"/>
              </a:solidFill>
            </a:endParaRPr>
          </a:p>
        </p:txBody>
      </p:sp>
      <p:cxnSp>
        <p:nvCxnSpPr>
          <p:cNvPr id="11" name="Connecteur droit 10"/>
          <p:cNvCxnSpPr/>
          <p:nvPr/>
        </p:nvCxnSpPr>
        <p:spPr>
          <a:xfrm>
            <a:off x="5000628" y="1071546"/>
            <a:ext cx="142876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4929190" y="6000768"/>
            <a:ext cx="142876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4143372" y="2143116"/>
            <a:ext cx="2928958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071934" y="5072074"/>
            <a:ext cx="2928958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571472" y="-2857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Temps importants de l’entretien</a:t>
            </a:r>
            <a:endParaRPr kumimoji="0" lang="fr-FR" sz="3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Relation médecin malade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702057"/>
          </a:xfrm>
        </p:spPr>
        <p:txBody>
          <a:bodyPr/>
          <a:lstStyle/>
          <a:p>
            <a:pPr algn="ctr">
              <a:buNone/>
            </a:pPr>
            <a:r>
              <a:rPr lang="fr-FR" sz="3600" b="1" dirty="0"/>
              <a:t>L</a:t>
            </a:r>
            <a:r>
              <a:rPr lang="fr-FR" sz="3600" b="1" dirty="0" smtClean="0"/>
              <a:t>a rencontre</a:t>
            </a:r>
            <a:endParaRPr lang="fr-FR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800" b="1" dirty="0"/>
              <a:t>Temps importants de l’entretien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43049"/>
            <a:ext cx="8507413" cy="4881575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rgbClr val="FF0000"/>
                </a:solidFill>
              </a:rPr>
              <a:t>Introduction : </a:t>
            </a:r>
            <a:endParaRPr lang="fr-FR" sz="3600" dirty="0" smtClean="0">
              <a:solidFill>
                <a:srgbClr val="FF0000"/>
              </a:solidFill>
            </a:endParaRPr>
          </a:p>
          <a:p>
            <a:r>
              <a:rPr lang="fr-FR" sz="3600" b="1" dirty="0" smtClean="0"/>
              <a:t>Etablir </a:t>
            </a:r>
            <a:r>
              <a:rPr lang="fr-FR" sz="3600" b="1" dirty="0"/>
              <a:t>un rapport </a:t>
            </a:r>
            <a:r>
              <a:rPr lang="fr-FR" sz="3600" b="1" dirty="0" smtClean="0"/>
              <a:t>collaboratif</a:t>
            </a:r>
          </a:p>
          <a:p>
            <a:r>
              <a:rPr lang="fr-FR" sz="3600" dirty="0" smtClean="0"/>
              <a:t>l’engagement</a:t>
            </a:r>
            <a:r>
              <a:rPr lang="fr-FR" sz="3600" dirty="0"/>
              <a:t>, </a:t>
            </a:r>
            <a:endParaRPr lang="fr-FR" sz="3600" dirty="0" smtClean="0"/>
          </a:p>
          <a:p>
            <a:r>
              <a:rPr lang="fr-FR" sz="3600" dirty="0" smtClean="0"/>
              <a:t>patient </a:t>
            </a:r>
            <a:r>
              <a:rPr lang="fr-FR" sz="3600" dirty="0"/>
              <a:t>acteur dans le projet </a:t>
            </a:r>
            <a:r>
              <a:rPr lang="fr-FR" sz="3600" dirty="0" smtClean="0"/>
              <a:t>thérapeutique</a:t>
            </a:r>
            <a:endParaRPr lang="fr-FR" sz="3600" dirty="0"/>
          </a:p>
          <a:p>
            <a:pPr>
              <a:buFont typeface="Wingdings" pitchFamily="2" charset="2"/>
              <a:buNone/>
            </a:pP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800" b="1" dirty="0"/>
              <a:t>Temps importants de l’entretien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85859"/>
            <a:ext cx="8507413" cy="523876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fr-FR" dirty="0"/>
          </a:p>
          <a:p>
            <a:r>
              <a:rPr lang="fr-FR" dirty="0">
                <a:solidFill>
                  <a:srgbClr val="FF0000"/>
                </a:solidFill>
              </a:rPr>
              <a:t>Ouverture : </a:t>
            </a:r>
            <a:endParaRPr lang="fr-FR" dirty="0" smtClean="0">
              <a:solidFill>
                <a:srgbClr val="FF0000"/>
              </a:solidFill>
            </a:endParaRPr>
          </a:p>
          <a:p>
            <a:r>
              <a:rPr lang="fr-FR" b="1" dirty="0" smtClean="0"/>
              <a:t>Temps </a:t>
            </a:r>
            <a:r>
              <a:rPr lang="fr-FR" b="1" dirty="0"/>
              <a:t>d’écouter </a:t>
            </a:r>
            <a:endParaRPr lang="fr-FR" b="1" dirty="0" smtClean="0"/>
          </a:p>
          <a:p>
            <a:r>
              <a:rPr lang="fr-FR" dirty="0" smtClean="0"/>
              <a:t>questions </a:t>
            </a:r>
            <a:r>
              <a:rPr lang="fr-FR" dirty="0"/>
              <a:t>ouvertes, </a:t>
            </a:r>
            <a:endParaRPr lang="fr-FR" dirty="0" smtClean="0"/>
          </a:p>
          <a:p>
            <a:r>
              <a:rPr lang="fr-FR" dirty="0" smtClean="0"/>
              <a:t>le </a:t>
            </a:r>
            <a:r>
              <a:rPr lang="fr-FR" dirty="0"/>
              <a:t>patient mène l’entretien</a:t>
            </a:r>
            <a:r>
              <a:rPr lang="fr-FR" dirty="0" smtClean="0"/>
              <a:t>,</a:t>
            </a:r>
          </a:p>
          <a:p>
            <a:r>
              <a:rPr lang="fr-FR" dirty="0" smtClean="0"/>
              <a:t> </a:t>
            </a:r>
            <a:r>
              <a:rPr lang="fr-FR" dirty="0"/>
              <a:t>le thérapeute le guide mais ne le dirige pas</a:t>
            </a:r>
            <a:r>
              <a:rPr lang="fr-FR" dirty="0" smtClean="0"/>
              <a:t>.</a:t>
            </a:r>
          </a:p>
          <a:p>
            <a:r>
              <a:rPr lang="fr-FR" dirty="0" smtClean="0"/>
              <a:t> </a:t>
            </a:r>
            <a:r>
              <a:rPr lang="fr-FR" dirty="0"/>
              <a:t>Favoriser l’expression des </a:t>
            </a:r>
            <a:r>
              <a:rPr lang="fr-FR" dirty="0" smtClean="0"/>
              <a:t>émotions</a:t>
            </a:r>
            <a:endParaRPr lang="fr-FR" dirty="0"/>
          </a:p>
          <a:p>
            <a:pPr>
              <a:buFont typeface="Wingdings" pitchFamily="2" charset="2"/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800" b="1" dirty="0"/>
              <a:t>Temps importants de l’entretien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507413" cy="55435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fr-FR" dirty="0"/>
          </a:p>
          <a:p>
            <a:r>
              <a:rPr lang="fr-FR" dirty="0">
                <a:solidFill>
                  <a:srgbClr val="FF0000"/>
                </a:solidFill>
              </a:rPr>
              <a:t>Corps </a:t>
            </a:r>
            <a:r>
              <a:rPr lang="fr-FR" dirty="0" smtClean="0">
                <a:solidFill>
                  <a:srgbClr val="FF0000"/>
                </a:solidFill>
              </a:rPr>
              <a:t>:</a:t>
            </a:r>
          </a:p>
          <a:p>
            <a:r>
              <a:rPr lang="fr-FR" b="1" dirty="0" smtClean="0"/>
              <a:t> </a:t>
            </a:r>
            <a:r>
              <a:rPr lang="fr-FR" b="1" dirty="0"/>
              <a:t>Temps de comprendre </a:t>
            </a:r>
            <a:endParaRPr lang="fr-FR" b="1" dirty="0" smtClean="0"/>
          </a:p>
          <a:p>
            <a:r>
              <a:rPr lang="fr-FR" dirty="0" smtClean="0"/>
              <a:t>(</a:t>
            </a:r>
            <a:r>
              <a:rPr lang="fr-FR" dirty="0"/>
              <a:t>questions fermées, </a:t>
            </a:r>
            <a:endParaRPr lang="fr-FR" dirty="0" smtClean="0"/>
          </a:p>
          <a:p>
            <a:r>
              <a:rPr lang="fr-FR" dirty="0" smtClean="0"/>
              <a:t>sphère </a:t>
            </a:r>
            <a:r>
              <a:rPr lang="fr-FR" dirty="0"/>
              <a:t>par sphère. </a:t>
            </a:r>
            <a:endParaRPr lang="fr-FR" dirty="0" smtClean="0"/>
          </a:p>
          <a:p>
            <a:r>
              <a:rPr lang="fr-FR" dirty="0" smtClean="0"/>
              <a:t>Explorer </a:t>
            </a:r>
            <a:r>
              <a:rPr lang="fr-FR" dirty="0"/>
              <a:t>les émotions et les pensées).</a:t>
            </a:r>
          </a:p>
          <a:p>
            <a:pPr>
              <a:buFont typeface="Wingdings" pitchFamily="2" charset="2"/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800" b="1" dirty="0"/>
              <a:t>Temps importants de l’entretien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507413" cy="55435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fr-FR" sz="3600" dirty="0"/>
          </a:p>
          <a:p>
            <a:r>
              <a:rPr lang="fr-FR" sz="3600" dirty="0">
                <a:solidFill>
                  <a:srgbClr val="FF0000"/>
                </a:solidFill>
              </a:rPr>
              <a:t>Clôture </a:t>
            </a:r>
            <a:r>
              <a:rPr lang="fr-FR" sz="36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fr-FR" sz="3600" b="1" dirty="0" smtClean="0"/>
              <a:t>Temps </a:t>
            </a:r>
            <a:r>
              <a:rPr lang="fr-FR" sz="3600" b="1" dirty="0"/>
              <a:t>d’expliquer </a:t>
            </a:r>
            <a:endParaRPr lang="fr-FR" sz="3600" b="1" dirty="0" smtClean="0"/>
          </a:p>
          <a:p>
            <a:r>
              <a:rPr lang="fr-FR" sz="3600" dirty="0" smtClean="0"/>
              <a:t>La  maladie</a:t>
            </a:r>
          </a:p>
          <a:p>
            <a:r>
              <a:rPr lang="fr-FR" sz="3600" dirty="0" smtClean="0"/>
              <a:t>les </a:t>
            </a:r>
            <a:r>
              <a:rPr lang="fr-FR" sz="3600" dirty="0"/>
              <a:t>soins</a:t>
            </a:r>
            <a:r>
              <a:rPr lang="fr-FR" sz="3600" dirty="0" smtClean="0"/>
              <a:t>,</a:t>
            </a:r>
          </a:p>
          <a:p>
            <a:r>
              <a:rPr lang="fr-FR" sz="3600" dirty="0" smtClean="0"/>
              <a:t> </a:t>
            </a:r>
            <a:r>
              <a:rPr lang="fr-FR" sz="3600" dirty="0"/>
              <a:t>sans être pressé d’apporter des solutions</a:t>
            </a:r>
            <a:r>
              <a:rPr lang="fr-FR" sz="3600" dirty="0" smtClean="0"/>
              <a:t>)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800" b="1" dirty="0"/>
              <a:t>Temps importants de l’entretien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643050"/>
            <a:ext cx="8507413" cy="4543418"/>
          </a:xfrm>
        </p:spPr>
        <p:txBody>
          <a:bodyPr>
            <a:normAutofit/>
          </a:bodyPr>
          <a:lstStyle/>
          <a:p>
            <a:r>
              <a:rPr lang="fr-FR" sz="4000" dirty="0" smtClean="0">
                <a:solidFill>
                  <a:srgbClr val="FF0000"/>
                </a:solidFill>
              </a:rPr>
              <a:t>Fin</a:t>
            </a:r>
            <a:r>
              <a:rPr lang="fr-FR" sz="4000" dirty="0">
                <a:solidFill>
                  <a:srgbClr val="FF0000"/>
                </a:solidFill>
              </a:rPr>
              <a:t> : </a:t>
            </a:r>
            <a:endParaRPr lang="fr-FR" sz="4000" dirty="0" smtClean="0">
              <a:solidFill>
                <a:srgbClr val="FF0000"/>
              </a:solidFill>
            </a:endParaRPr>
          </a:p>
          <a:p>
            <a:r>
              <a:rPr lang="fr-FR" sz="4000" dirty="0" smtClean="0"/>
              <a:t>Rester </a:t>
            </a:r>
            <a:r>
              <a:rPr lang="fr-FR" sz="4000" dirty="0"/>
              <a:t>attentif aux réactions du patient en étant naturel.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1"/>
              <a:t>Outils</a:t>
            </a:r>
          </a:p>
        </p:txBody>
      </p:sp>
      <p:graphicFrame>
        <p:nvGraphicFramePr>
          <p:cNvPr id="16387" name="Diagram 3"/>
          <p:cNvGraphicFramePr>
            <a:graphicFrameLocks/>
          </p:cNvGraphicFramePr>
          <p:nvPr>
            <p:ph idx="1"/>
          </p:nvPr>
        </p:nvGraphicFramePr>
        <p:xfrm>
          <a:off x="250825" y="1196975"/>
          <a:ext cx="8893175" cy="5400675"/>
        </p:xfrm>
        <a:graphic>
          <a:graphicData uri="http://schemas.openxmlformats.org/drawingml/2006/compatibility">
            <com:legacyDrawing xmlns:com="http://schemas.openxmlformats.org/drawingml/2006/compatibility" spid="_x0000_s16387"/>
          </a:graphicData>
        </a:graphic>
      </p:graphicFrame>
      <p:sp>
        <p:nvSpPr>
          <p:cNvPr id="16398" name="Rectangle 14"/>
          <p:cNvSpPr>
            <a:spLocks noChangeArrowheads="1"/>
          </p:cNvSpPr>
          <p:nvPr/>
        </p:nvSpPr>
        <p:spPr bwMode="auto">
          <a:xfrm rot="16200000">
            <a:off x="-738187" y="3195638"/>
            <a:ext cx="3708400" cy="12954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3200" b="1"/>
              <a:t>PROFESSIONNEL</a:t>
            </a:r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 rot="16200000">
            <a:off x="5850731" y="3158332"/>
            <a:ext cx="3779837" cy="12954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3600" b="1"/>
              <a:t>EMPATHIQUE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1"/>
              <a:t>Comportement non verbal</a:t>
            </a:r>
            <a:endParaRPr lang="fr-F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6563"/>
            <a:ext cx="8229600" cy="4530725"/>
          </a:xfrm>
        </p:spPr>
        <p:txBody>
          <a:bodyPr/>
          <a:lstStyle/>
          <a:p>
            <a:r>
              <a:rPr lang="fr-FR" sz="3400"/>
              <a:t>La proxémique (distance et disposition des chaises)</a:t>
            </a:r>
          </a:p>
          <a:p>
            <a:pPr>
              <a:buFont typeface="Wingdings" pitchFamily="2" charset="2"/>
              <a:buNone/>
            </a:pPr>
            <a:endParaRPr lang="fr-FR" sz="3400"/>
          </a:p>
          <a:p>
            <a:r>
              <a:rPr lang="fr-FR" sz="3400"/>
              <a:t>La kinésique tous les gestes et mouvements du corps</a:t>
            </a:r>
          </a:p>
          <a:p>
            <a:pPr>
              <a:buFont typeface="Wingdings" pitchFamily="2" charset="2"/>
              <a:buNone/>
            </a:pPr>
            <a:endParaRPr lang="fr-FR" sz="3400"/>
          </a:p>
          <a:p>
            <a:r>
              <a:rPr lang="fr-FR" sz="3400"/>
              <a:t>Le paralangage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/>
          <p:cNvSpPr/>
          <p:nvPr/>
        </p:nvSpPr>
        <p:spPr>
          <a:xfrm>
            <a:off x="2500298" y="1500174"/>
            <a:ext cx="3948106" cy="4305304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Intime</a:t>
            </a:r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r>
              <a:rPr lang="fr-FR" sz="2000" b="1" dirty="0" smtClean="0"/>
              <a:t>50 cm</a:t>
            </a:r>
            <a:endParaRPr lang="fr-FR" sz="2000" b="1" dirty="0"/>
          </a:p>
        </p:txBody>
      </p:sp>
      <p:sp>
        <p:nvSpPr>
          <p:cNvPr id="8" name="Ellipse 7"/>
          <p:cNvSpPr/>
          <p:nvPr/>
        </p:nvSpPr>
        <p:spPr>
          <a:xfrm>
            <a:off x="3428992" y="2428868"/>
            <a:ext cx="2090718" cy="2519354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Moi </a:t>
            </a:r>
            <a:endParaRPr lang="fr-FR" sz="2000" b="1" dirty="0"/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0" y="0"/>
            <a:ext cx="371474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Proxémique </a:t>
            </a:r>
            <a:endParaRPr kumimoji="0" lang="fr-FR" sz="4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1714480" y="785794"/>
            <a:ext cx="5581656" cy="5510226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Personnelle</a:t>
            </a: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1.50 M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2500298" y="1500174"/>
            <a:ext cx="3948106" cy="4305304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Intime</a:t>
            </a:r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r>
              <a:rPr lang="fr-FR" sz="2000" b="1" dirty="0" smtClean="0"/>
              <a:t>50 cm</a:t>
            </a:r>
            <a:endParaRPr lang="fr-FR" sz="2000" b="1" dirty="0"/>
          </a:p>
        </p:txBody>
      </p:sp>
      <p:sp>
        <p:nvSpPr>
          <p:cNvPr id="8" name="Ellipse 7"/>
          <p:cNvSpPr/>
          <p:nvPr/>
        </p:nvSpPr>
        <p:spPr>
          <a:xfrm>
            <a:off x="3428992" y="2428868"/>
            <a:ext cx="2090718" cy="2519354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Moi </a:t>
            </a:r>
            <a:endParaRPr lang="fr-FR" sz="2000" b="1" dirty="0"/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0" y="0"/>
            <a:ext cx="371474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Proxémique </a:t>
            </a:r>
            <a:endParaRPr kumimoji="0" lang="fr-FR" sz="4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/>
          <p:nvPr/>
        </p:nvSpPr>
        <p:spPr>
          <a:xfrm>
            <a:off x="857224" y="285728"/>
            <a:ext cx="7358082" cy="6429396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SOCIALE</a:t>
            </a: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4M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714480" y="785794"/>
            <a:ext cx="5581656" cy="5510226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Personnelle</a:t>
            </a: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1.50 M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2500298" y="1500174"/>
            <a:ext cx="3948106" cy="4305304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Intime</a:t>
            </a:r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r>
              <a:rPr lang="fr-FR" sz="2000" b="1" dirty="0" smtClean="0"/>
              <a:t>50 cm</a:t>
            </a:r>
            <a:endParaRPr lang="fr-FR" sz="2000" b="1" dirty="0"/>
          </a:p>
        </p:txBody>
      </p:sp>
      <p:sp>
        <p:nvSpPr>
          <p:cNvPr id="8" name="Ellipse 7"/>
          <p:cNvSpPr/>
          <p:nvPr/>
        </p:nvSpPr>
        <p:spPr>
          <a:xfrm>
            <a:off x="3428992" y="2428868"/>
            <a:ext cx="2090718" cy="2519354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Moi </a:t>
            </a:r>
            <a:endParaRPr lang="fr-FR" sz="2000" b="1" dirty="0"/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0" y="0"/>
            <a:ext cx="371474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Proxémique </a:t>
            </a:r>
            <a:endParaRPr kumimoji="0" lang="fr-FR" sz="4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b="1" dirty="0" smtClean="0"/>
              <a:t>La rencontre</a:t>
            </a:r>
            <a:br>
              <a:rPr lang="fr-FR" sz="4400" b="1" dirty="0" smtClean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4916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 rot="16200000">
            <a:off x="3286116" y="3357562"/>
            <a:ext cx="242889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Plainte  </a:t>
            </a:r>
            <a:endParaRPr lang="fr-FR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700118" y="277813"/>
            <a:ext cx="8229600" cy="1139825"/>
          </a:xfrm>
        </p:spPr>
        <p:txBody>
          <a:bodyPr/>
          <a:lstStyle/>
          <a:p>
            <a:pPr algn="r"/>
            <a:r>
              <a:rPr lang="fr-FR" b="1" dirty="0" smtClean="0">
                <a:solidFill>
                  <a:schemeClr val="tx1"/>
                </a:solidFill>
              </a:rPr>
              <a:t>Publique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857224" y="285728"/>
            <a:ext cx="7358082" cy="6429396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SOCIALE</a:t>
            </a: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4M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714480" y="785794"/>
            <a:ext cx="5581656" cy="5510226"/>
          </a:xfrm>
          <a:prstGeom prst="ellipse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Personnelle</a:t>
            </a: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endParaRPr lang="fr-FR" sz="20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1.50 M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2500298" y="1500174"/>
            <a:ext cx="3948106" cy="4305304"/>
          </a:xfrm>
          <a:prstGeom prst="ellips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Intime</a:t>
            </a:r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endParaRPr lang="fr-FR" sz="2000" b="1" dirty="0" smtClean="0"/>
          </a:p>
          <a:p>
            <a:pPr algn="ctr"/>
            <a:r>
              <a:rPr lang="fr-FR" sz="2000" b="1" dirty="0" smtClean="0"/>
              <a:t>50 cm</a:t>
            </a:r>
            <a:endParaRPr lang="fr-FR" sz="2000" b="1" dirty="0"/>
          </a:p>
        </p:txBody>
      </p:sp>
      <p:sp>
        <p:nvSpPr>
          <p:cNvPr id="8" name="Ellipse 7"/>
          <p:cNvSpPr/>
          <p:nvPr/>
        </p:nvSpPr>
        <p:spPr>
          <a:xfrm>
            <a:off x="3428992" y="2428868"/>
            <a:ext cx="2090718" cy="2519354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Moi </a:t>
            </a:r>
            <a:endParaRPr lang="fr-FR" sz="2000" b="1" dirty="0"/>
          </a:p>
        </p:txBody>
      </p:sp>
      <p:sp>
        <p:nvSpPr>
          <p:cNvPr id="9" name="Titre 1"/>
          <p:cNvSpPr txBox="1">
            <a:spLocks/>
          </p:cNvSpPr>
          <p:nvPr/>
        </p:nvSpPr>
        <p:spPr bwMode="auto">
          <a:xfrm>
            <a:off x="0" y="0"/>
            <a:ext cx="371474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Proxémique </a:t>
            </a:r>
            <a:endParaRPr kumimoji="0" lang="fr-FR" sz="4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Kinésique</a:t>
            </a:r>
            <a:endParaRPr lang="fr-FR" b="1" dirty="0"/>
          </a:p>
        </p:txBody>
      </p:sp>
      <p:pic>
        <p:nvPicPr>
          <p:cNvPr id="1587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2014" y="1571612"/>
            <a:ext cx="9623236" cy="507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Paralangage: Mimique</a:t>
            </a:r>
            <a:endParaRPr lang="fr-FR" b="1" dirty="0"/>
          </a:p>
        </p:txBody>
      </p:sp>
      <p:pic>
        <p:nvPicPr>
          <p:cNvPr id="106500" name="Picture 4" descr="Image associé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5252" y="1214422"/>
            <a:ext cx="9655036" cy="56435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Paralangage: Tonalité de la voix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600" b="1"/>
              <a:t/>
            </a:r>
            <a:br>
              <a:rPr lang="fr-FR" sz="4600" b="1"/>
            </a:br>
            <a:r>
              <a:rPr lang="fr-FR" sz="4600" b="1"/>
              <a:t>GROUPE BALINT</a:t>
            </a:r>
            <a:br>
              <a:rPr lang="fr-FR" sz="4600" b="1"/>
            </a:br>
            <a:endParaRPr lang="fr-FR" sz="4600" b="1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Michaël BALINT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3400"/>
              <a:t>Hongrie 1896-1970</a:t>
            </a:r>
          </a:p>
          <a:p>
            <a:endParaRPr lang="fr-FR" sz="3400"/>
          </a:p>
          <a:p>
            <a:r>
              <a:rPr lang="fr-FR" sz="3400"/>
              <a:t>Médecin psychiatre et psychanalyste </a:t>
            </a:r>
          </a:p>
          <a:p>
            <a:endParaRPr lang="fr-FR" sz="3400"/>
          </a:p>
          <a:p>
            <a:r>
              <a:rPr lang="fr-FR" sz="3400"/>
              <a:t>Premiers groupes Balint (Londres années 1950).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Son action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1600200"/>
            <a:ext cx="8964612" cy="4530725"/>
          </a:xfrm>
        </p:spPr>
        <p:txBody>
          <a:bodyPr/>
          <a:lstStyle/>
          <a:p>
            <a:r>
              <a:rPr lang="fr-FR" sz="3400"/>
              <a:t>La parole aux médecins</a:t>
            </a:r>
          </a:p>
          <a:p>
            <a:pPr>
              <a:buFont typeface="Wingdings" pitchFamily="2" charset="2"/>
              <a:buNone/>
            </a:pPr>
            <a:endParaRPr lang="fr-FR" sz="3400"/>
          </a:p>
          <a:p>
            <a:r>
              <a:rPr lang="fr-FR" sz="3400"/>
              <a:t>Remise en cause de la relation des médecins au Savoir. </a:t>
            </a:r>
          </a:p>
          <a:p>
            <a:pPr>
              <a:buFont typeface="Wingdings" pitchFamily="2" charset="2"/>
              <a:buNone/>
            </a:pPr>
            <a:endParaRPr lang="fr-FR" sz="3400"/>
          </a:p>
          <a:p>
            <a:r>
              <a:rPr lang="fr-FR" sz="3400"/>
              <a:t>Le Savoir</a:t>
            </a:r>
            <a:r>
              <a:rPr lang="fr-FR" sz="3400" b="1"/>
              <a:t>,  latent, est chez leurs malades </a:t>
            </a:r>
            <a:r>
              <a:rPr lang="fr-FR" sz="3400"/>
              <a:t> </a:t>
            </a:r>
          </a:p>
          <a:p>
            <a:endParaRPr lang="fr-FR" sz="34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84" y="277813"/>
            <a:ext cx="9144000" cy="1008047"/>
          </a:xfrm>
        </p:spPr>
        <p:txBody>
          <a:bodyPr/>
          <a:lstStyle/>
          <a:p>
            <a:r>
              <a:rPr lang="fr-FR" sz="2800" b="1" dirty="0"/>
              <a:t>DEFINITION DU GROUPE </a:t>
            </a:r>
            <a:r>
              <a:rPr lang="fr-FR" sz="3200" b="1" dirty="0"/>
              <a:t>BALINT</a:t>
            </a:r>
            <a:r>
              <a:rPr lang="fr-FR" sz="2800" b="1" dirty="0"/>
              <a:t> </a:t>
            </a:r>
            <a:r>
              <a:rPr lang="fr-FR" sz="2400" b="1" dirty="0" smtClean="0"/>
              <a:t/>
            </a:r>
            <a:br>
              <a:rPr lang="fr-FR" sz="2400" b="1" dirty="0" smtClean="0"/>
            </a:br>
            <a:r>
              <a:rPr lang="fr-FR" sz="2400" b="1" dirty="0" smtClean="0"/>
              <a:t>(</a:t>
            </a:r>
            <a:r>
              <a:rPr lang="fr-FR" sz="2400" b="1" dirty="0"/>
              <a:t>CONGRES INTERNATIONAL BALINT A BRUXELLES ) 1974 </a:t>
            </a:r>
            <a:r>
              <a:rPr lang="fr-FR" sz="2400" b="1" dirty="0" smtClean="0"/>
              <a:t>:</a:t>
            </a:r>
            <a:endParaRPr lang="fr-FR" sz="24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19259"/>
            <a:ext cx="9144000" cy="509588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 dirty="0"/>
              <a:t>Groupe de médecins  examinant la relation médecin-malade à travers l’exposé d’un cas. </a:t>
            </a:r>
          </a:p>
          <a:p>
            <a:pPr>
              <a:lnSpc>
                <a:spcPct val="90000"/>
              </a:lnSpc>
            </a:pPr>
            <a:endParaRPr lang="fr-FR" sz="2800" dirty="0"/>
          </a:p>
          <a:p>
            <a:pPr>
              <a:lnSpc>
                <a:spcPct val="90000"/>
              </a:lnSpc>
            </a:pPr>
            <a:r>
              <a:rPr lang="fr-FR" sz="2800" dirty="0"/>
              <a:t>Données de la psychologie de l’inconscient. </a:t>
            </a:r>
          </a:p>
          <a:p>
            <a:pPr>
              <a:lnSpc>
                <a:spcPct val="90000"/>
              </a:lnSpc>
            </a:pPr>
            <a:endParaRPr lang="fr-FR" sz="2800" dirty="0"/>
          </a:p>
          <a:p>
            <a:pPr>
              <a:lnSpc>
                <a:spcPct val="90000"/>
              </a:lnSpc>
            </a:pPr>
            <a:r>
              <a:rPr lang="fr-FR" sz="2800" dirty="0"/>
              <a:t>Cible les problématiques extra-professionnelles </a:t>
            </a:r>
          </a:p>
          <a:p>
            <a:pPr>
              <a:lnSpc>
                <a:spcPct val="90000"/>
              </a:lnSpc>
            </a:pPr>
            <a:endParaRPr lang="fr-FR" sz="2800" dirty="0"/>
          </a:p>
          <a:p>
            <a:pPr>
              <a:lnSpc>
                <a:spcPct val="90000"/>
              </a:lnSpc>
            </a:pPr>
            <a:r>
              <a:rPr lang="fr-FR" sz="2800" dirty="0"/>
              <a:t>Groupes  animés par un ou des leaders psychanalystes </a:t>
            </a:r>
          </a:p>
          <a:p>
            <a:pPr>
              <a:lnSpc>
                <a:spcPct val="90000"/>
              </a:lnSpc>
            </a:pPr>
            <a:endParaRPr lang="fr-FR" sz="2800" dirty="0"/>
          </a:p>
          <a:p>
            <a:pPr>
              <a:lnSpc>
                <a:spcPct val="90000"/>
              </a:lnSpc>
            </a:pPr>
            <a:r>
              <a:rPr lang="fr-FR" sz="2800" dirty="0"/>
              <a:t>Groupes étendus à des personnes non-médecins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400" b="1"/>
              <a:t>CADRE ACTUEL DU GOUPE BALINT</a:t>
            </a:r>
            <a:br>
              <a:rPr lang="fr-FR" sz="3400" b="1"/>
            </a:br>
            <a:endParaRPr lang="fr-FR" sz="3400" b="1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513"/>
            <a:ext cx="9144000" cy="58054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2800" dirty="0"/>
              <a:t>Groupe d’une 10e de soignants homogènes ou pas</a:t>
            </a:r>
          </a:p>
          <a:p>
            <a:pPr>
              <a:lnSpc>
                <a:spcPct val="80000"/>
              </a:lnSpc>
            </a:pPr>
            <a:endParaRPr lang="fr-FR" sz="2800" dirty="0"/>
          </a:p>
          <a:p>
            <a:pPr>
              <a:lnSpc>
                <a:spcPct val="80000"/>
              </a:lnSpc>
            </a:pPr>
            <a:r>
              <a:rPr lang="fr-FR" sz="2800" dirty="0"/>
              <a:t>Réunions (/2-4 semaines).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fr-FR" sz="2800" dirty="0"/>
          </a:p>
          <a:p>
            <a:pPr>
              <a:lnSpc>
                <a:spcPct val="80000"/>
              </a:lnSpc>
            </a:pPr>
            <a:r>
              <a:rPr lang="fr-FR" sz="2800" dirty="0"/>
              <a:t>Travail de réflexion et de formation sur la relation soignant- soigné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fr-FR" sz="2800" dirty="0"/>
          </a:p>
          <a:p>
            <a:pPr>
              <a:lnSpc>
                <a:spcPct val="80000"/>
              </a:lnSpc>
            </a:pPr>
            <a:r>
              <a:rPr lang="fr-FR" sz="2800" dirty="0"/>
              <a:t>un cas clinique issu de la pratique par séance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fr-FR" sz="2800" dirty="0"/>
              <a:t>Problème relationnel présenté spontanément</a:t>
            </a:r>
          </a:p>
          <a:p>
            <a:pPr>
              <a:lnSpc>
                <a:spcPct val="80000"/>
              </a:lnSpc>
            </a:pPr>
            <a:endParaRPr lang="fr-FR" sz="2800" dirty="0"/>
          </a:p>
          <a:p>
            <a:pPr>
              <a:lnSpc>
                <a:spcPct val="80000"/>
              </a:lnSpc>
            </a:pPr>
            <a:r>
              <a:rPr lang="fr-FR" sz="2800" dirty="0"/>
              <a:t>Intervention par association d’idées, questions, partage des expériences professionnelles… </a:t>
            </a:r>
          </a:p>
          <a:p>
            <a:pPr>
              <a:lnSpc>
                <a:spcPct val="80000"/>
              </a:lnSpc>
            </a:pPr>
            <a:endParaRPr lang="fr-FR" sz="28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3400" b="1"/>
              <a:t>CADRE ACTUEL DU GOUPE BALINT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FR" dirty="0"/>
              <a:t>La libre circulation de la parole et le respect de chacun assurent la solidité du groupe et sa capacité à travailler. </a:t>
            </a:r>
          </a:p>
          <a:p>
            <a:pPr>
              <a:lnSpc>
                <a:spcPct val="80000"/>
              </a:lnSpc>
            </a:pPr>
            <a:endParaRPr lang="fr-FR" dirty="0"/>
          </a:p>
          <a:p>
            <a:pPr>
              <a:lnSpc>
                <a:spcPct val="80000"/>
              </a:lnSpc>
            </a:pPr>
            <a:r>
              <a:rPr lang="fr-FR" dirty="0"/>
              <a:t>Echanges doublement confidentiels </a:t>
            </a:r>
          </a:p>
          <a:p>
            <a:pPr>
              <a:lnSpc>
                <a:spcPct val="80000"/>
              </a:lnSpc>
            </a:pPr>
            <a:endParaRPr lang="fr-FR" dirty="0"/>
          </a:p>
          <a:p>
            <a:pPr>
              <a:lnSpc>
                <a:spcPct val="80000"/>
              </a:lnSpc>
            </a:pPr>
            <a:r>
              <a:rPr lang="fr-FR" dirty="0"/>
              <a:t>Engagement sur la durée</a:t>
            </a:r>
          </a:p>
          <a:p>
            <a:pPr>
              <a:lnSpc>
                <a:spcPct val="80000"/>
              </a:lnSpc>
            </a:pPr>
            <a:endParaRPr lang="fr-FR" dirty="0"/>
          </a:p>
          <a:p>
            <a:pPr>
              <a:lnSpc>
                <a:spcPct val="80000"/>
              </a:lnSpc>
            </a:pPr>
            <a:r>
              <a:rPr lang="fr-FR" dirty="0"/>
              <a:t>Identité professionnelle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C:\Users\Lina\Pictures\images ppt lexique sexo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70" y="857232"/>
            <a:ext cx="9144000" cy="6062868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b="1" dirty="0" smtClean="0"/>
              <a:t>La rencontre</a:t>
            </a:r>
            <a:br>
              <a:rPr lang="fr-FR" sz="4400" b="1" dirty="0" smtClean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4916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ctangle 4"/>
          <p:cNvSpPr/>
          <p:nvPr/>
        </p:nvSpPr>
        <p:spPr>
          <a:xfrm rot="16200000">
            <a:off x="3286116" y="3357562"/>
            <a:ext cx="242889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Plainte  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500570"/>
            <a:ext cx="2357422" cy="235743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 Vécu 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Personnalité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Attentes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Peurs 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Famille 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Maladie…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00794" y="4357670"/>
            <a:ext cx="2643206" cy="250033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 Vécu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Expérience  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Personnalité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Savoir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Moyens 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Maladie…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57586" y="1214422"/>
            <a:ext cx="2357422" cy="57150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Contexte</a:t>
            </a:r>
            <a:endParaRPr lang="fr-F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1"/>
              <a:t>TRAVAIL DE LEADER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6213"/>
            <a:ext cx="8229600" cy="50784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3200" dirty="0" smtClean="0"/>
              <a:t>Dimensions </a:t>
            </a:r>
            <a:r>
              <a:rPr lang="fr-FR" sz="3200" dirty="0"/>
              <a:t>inconscientes </a:t>
            </a:r>
            <a:endParaRPr lang="fr-FR" sz="2800" dirty="0"/>
          </a:p>
          <a:p>
            <a:pPr>
              <a:lnSpc>
                <a:spcPct val="80000"/>
              </a:lnSpc>
            </a:pPr>
            <a:endParaRPr lang="fr-FR" sz="3200" dirty="0"/>
          </a:p>
        </p:txBody>
      </p:sp>
      <p:graphicFrame>
        <p:nvGraphicFramePr>
          <p:cNvPr id="4" name="Diagramme 3"/>
          <p:cNvGraphicFramePr/>
          <p:nvPr/>
        </p:nvGraphicFramePr>
        <p:xfrm>
          <a:off x="0" y="1397000"/>
          <a:ext cx="9429784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b="1"/>
              <a:t>TRAVAIL DE LEADER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6213"/>
            <a:ext cx="8229600" cy="50784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3200" dirty="0"/>
              <a:t>Maintenir le cadre du dispositif de travail. </a:t>
            </a:r>
          </a:p>
          <a:p>
            <a:pPr>
              <a:lnSpc>
                <a:spcPct val="80000"/>
              </a:lnSpc>
            </a:pPr>
            <a:endParaRPr lang="fr-FR" sz="3200" dirty="0"/>
          </a:p>
          <a:p>
            <a:pPr>
              <a:lnSpc>
                <a:spcPct val="80000"/>
              </a:lnSpc>
            </a:pPr>
            <a:r>
              <a:rPr lang="fr-FR" sz="3200" dirty="0"/>
              <a:t>Libre circulation de la parole, </a:t>
            </a:r>
          </a:p>
          <a:p>
            <a:pPr>
              <a:lnSpc>
                <a:spcPct val="80000"/>
              </a:lnSpc>
            </a:pPr>
            <a:endParaRPr lang="fr-FR" sz="3200" dirty="0"/>
          </a:p>
          <a:p>
            <a:pPr>
              <a:lnSpc>
                <a:spcPct val="80000"/>
              </a:lnSpc>
            </a:pPr>
            <a:r>
              <a:rPr lang="fr-FR" sz="3200" dirty="0" smtClean="0"/>
              <a:t>Exploration de l’inconscient par l’évocation libre et l’association d’idées. </a:t>
            </a:r>
          </a:p>
          <a:p>
            <a:pPr>
              <a:lnSpc>
                <a:spcPct val="80000"/>
              </a:lnSpc>
            </a:pPr>
            <a:endParaRPr lang="fr-FR" sz="3200" dirty="0" smtClean="0"/>
          </a:p>
          <a:p>
            <a:pPr>
              <a:lnSpc>
                <a:spcPct val="80000"/>
              </a:lnSpc>
            </a:pPr>
            <a:r>
              <a:rPr lang="fr-FR" sz="3200" dirty="0" smtClean="0"/>
              <a:t>Avancer dans la compréhension et la résolution des problèmes posés par la rencontre avec les patients.</a:t>
            </a:r>
            <a:endParaRPr lang="fr-FR" sz="3200" dirty="0"/>
          </a:p>
          <a:p>
            <a:pPr>
              <a:lnSpc>
                <a:spcPct val="80000"/>
              </a:lnSpc>
              <a:buNone/>
            </a:pPr>
            <a:endParaRPr lang="fr-FR" sz="32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b="1" dirty="0"/>
              <a:t>Unité corps - psychisme</a:t>
            </a:r>
            <a:br>
              <a:rPr lang="fr-FR" sz="4000" b="1" dirty="0"/>
            </a:br>
            <a:endParaRPr lang="fr-FR" sz="4000" b="1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Dichotomie Corps / Psychisme</a:t>
            </a:r>
            <a:endParaRPr lang="fr-FR" dirty="0"/>
          </a:p>
        </p:txBody>
      </p:sp>
      <p:pic>
        <p:nvPicPr>
          <p:cNvPr id="4" name="Picture 2" descr="C:\Users\Lina\Pictures\images ppt lexique sexo\homme-d-affaires-heureux-de-dessin-animé-214484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246566"/>
            <a:ext cx="4714875" cy="5039060"/>
          </a:xfrm>
          <a:prstGeom prst="rect">
            <a:avLst/>
          </a:prstGeom>
          <a:noFill/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1480" y="5853164"/>
            <a:ext cx="8686800" cy="79054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kumimoji="0" lang="fr-FR" sz="3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Dichotomie assure fausse sécurité.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None/>
              <a:tabLst/>
              <a:defRPr/>
            </a:pPr>
            <a:r>
              <a:rPr kumimoji="0" lang="fr-FR" sz="34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endParaRPr kumimoji="0" lang="fr-FR" sz="3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Dichotomie Corps / Psychisme</a:t>
            </a:r>
            <a:endParaRPr lang="fr-FR" dirty="0"/>
          </a:p>
        </p:txBody>
      </p:sp>
      <p:pic>
        <p:nvPicPr>
          <p:cNvPr id="4" name="Picture 2" descr="C:\Users\Lina\Pictures\images ppt lexique sexo\homme-d-affaires-heureux-de-dessin-animé-21448405.jpg"/>
          <p:cNvPicPr>
            <a:picLocks noChangeAspect="1" noChangeArrowheads="1"/>
          </p:cNvPicPr>
          <p:nvPr/>
        </p:nvPicPr>
        <p:blipFill>
          <a:blip r:embed="rId2" cstate="print"/>
          <a:srcRect l="4545" t="44728" r="3030" b="7071"/>
          <a:stretch>
            <a:fillRect/>
          </a:stretch>
        </p:blipFill>
        <p:spPr bwMode="auto">
          <a:xfrm>
            <a:off x="2071670" y="3500438"/>
            <a:ext cx="4357718" cy="242889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357158" y="1428736"/>
            <a:ext cx="8501122" cy="880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3200" b="1" dirty="0" smtClean="0"/>
              <a:t>Médecins </a:t>
            </a:r>
            <a:r>
              <a:rPr lang="fr-FR" sz="3200" b="1" dirty="0" err="1" smtClean="0"/>
              <a:t>somaticiens</a:t>
            </a:r>
            <a:r>
              <a:rPr lang="fr-FR" sz="3200" b="1" dirty="0" smtClean="0"/>
              <a:t>: </a:t>
            </a:r>
          </a:p>
          <a:p>
            <a:pPr algn="ctr">
              <a:lnSpc>
                <a:spcPct val="80000"/>
              </a:lnSpc>
              <a:buNone/>
            </a:pPr>
            <a:r>
              <a:rPr lang="fr-FR" sz="3200" b="1" dirty="0" smtClean="0"/>
              <a:t>Un esprit sain pour traiter un corps malade</a:t>
            </a:r>
            <a:endParaRPr lang="fr-F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Dichotomie Corps / Psychisme</a:t>
            </a:r>
            <a:endParaRPr lang="fr-FR" dirty="0"/>
          </a:p>
        </p:txBody>
      </p:sp>
      <p:pic>
        <p:nvPicPr>
          <p:cNvPr id="4" name="Picture 2" descr="C:\Users\Lina\Pictures\images ppt lexique sexo\homme-d-affaires-heureux-de-dessin-animé-21448405.jpg"/>
          <p:cNvPicPr>
            <a:picLocks noChangeAspect="1" noChangeArrowheads="1"/>
          </p:cNvPicPr>
          <p:nvPr/>
        </p:nvPicPr>
        <p:blipFill>
          <a:blip r:embed="rId2" cstate="print"/>
          <a:srcRect r="3030" b="53854"/>
          <a:stretch>
            <a:fillRect/>
          </a:stretch>
        </p:blipFill>
        <p:spPr bwMode="auto">
          <a:xfrm>
            <a:off x="1857356" y="1246566"/>
            <a:ext cx="4572032" cy="232531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4429132"/>
            <a:ext cx="8786842" cy="781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fr-FR" sz="2800" b="1" dirty="0" smtClean="0"/>
              <a:t>Psychiatres </a:t>
            </a:r>
          </a:p>
          <a:p>
            <a:pPr algn="ctr">
              <a:lnSpc>
                <a:spcPct val="80000"/>
              </a:lnSpc>
              <a:buNone/>
            </a:pPr>
            <a:r>
              <a:rPr lang="fr-FR" sz="2800" b="1" dirty="0" smtClean="0"/>
              <a:t>Un corps sain pour traiter un psychisme blessé.</a:t>
            </a:r>
            <a:endParaRPr lang="fr-F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b="1" dirty="0"/>
              <a:t>Unité corps - psychisme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00173"/>
            <a:ext cx="8229600" cy="4630751"/>
          </a:xfrm>
        </p:spPr>
        <p:txBody>
          <a:bodyPr/>
          <a:lstStyle/>
          <a:p>
            <a:r>
              <a:rPr lang="fr-FR" dirty="0"/>
              <a:t>L’abandon de ce clivage ébranle l’assurance du soignant </a:t>
            </a:r>
          </a:p>
          <a:p>
            <a:pPr>
              <a:buFont typeface="Wingdings" pitchFamily="2" charset="2"/>
              <a:buNone/>
            </a:pPr>
            <a:endParaRPr lang="fr-FR" dirty="0"/>
          </a:p>
          <a:p>
            <a:pPr>
              <a:buNone/>
            </a:pPr>
            <a:endParaRPr lang="fr-FR" b="1" dirty="0"/>
          </a:p>
          <a:p>
            <a:r>
              <a:rPr lang="fr-FR" b="1" dirty="0"/>
              <a:t>Renoncer au clivage, c’est penser l’Unité de </a:t>
            </a:r>
            <a:r>
              <a:rPr lang="fr-FR" b="1" dirty="0" smtClean="0"/>
              <a:t>l’Etre.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Maladie  = Mort </a:t>
            </a:r>
            <a:endParaRPr lang="fr-FR" dirty="0"/>
          </a:p>
        </p:txBody>
      </p:sp>
      <p:pic>
        <p:nvPicPr>
          <p:cNvPr id="116738" name="Picture 2" descr="Résultat de recherche d'images pour &quot;mort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3" y="1643050"/>
            <a:ext cx="8929717" cy="5148666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14314" y="967071"/>
            <a:ext cx="89296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/>
              <a:t>Renoncer au clivage, c’est </a:t>
            </a:r>
            <a:r>
              <a:rPr lang="fr-FR" sz="2800" b="1" dirty="0" smtClean="0"/>
              <a:t>penser </a:t>
            </a:r>
            <a:r>
              <a:rPr lang="fr-FR" sz="2800" b="1" dirty="0" smtClean="0"/>
              <a:t>sa mort unique.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Résultat de recherche d'images pour &quot;char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1293" y="539080"/>
            <a:ext cx="9153887" cy="6390382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b="1" dirty="0" smtClean="0"/>
              <a:t>La rencontre</a:t>
            </a:r>
            <a:br>
              <a:rPr lang="fr-FR" sz="4400" b="1" dirty="0" smtClean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4916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Rectangle 4"/>
          <p:cNvSpPr/>
          <p:nvPr/>
        </p:nvSpPr>
        <p:spPr>
          <a:xfrm rot="16200000">
            <a:off x="3286116" y="3357562"/>
            <a:ext cx="242889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Plainte  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500570"/>
            <a:ext cx="2357422" cy="235743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 Vécu 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Personnalité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Attentes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Peurs 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Famille 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Maladie…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00794" y="4357670"/>
            <a:ext cx="2643206" cy="250033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 Vécu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Expérience  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Personnalité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Savoir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Moyens 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Maladie…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57586" y="1214422"/>
            <a:ext cx="2357422" cy="57150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Contexte</a:t>
            </a:r>
            <a:endParaRPr lang="fr-F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65171"/>
          </a:xfrm>
        </p:spPr>
        <p:txBody>
          <a:bodyPr/>
          <a:lstStyle/>
          <a:p>
            <a:r>
              <a:rPr lang="fr-FR" sz="4400" b="1" dirty="0" smtClean="0"/>
              <a:t>La rencontre</a:t>
            </a:r>
            <a:br>
              <a:rPr lang="fr-FR" sz="4400" b="1" dirty="0" smtClean="0"/>
            </a:b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214422"/>
          <a:ext cx="8229600" cy="4916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 rot="16200000">
            <a:off x="3286116" y="3357562"/>
            <a:ext cx="2428892" cy="571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b="1" dirty="0" smtClean="0">
                <a:solidFill>
                  <a:schemeClr val="tx1"/>
                </a:solidFill>
              </a:rPr>
              <a:t>Plainte  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786578" y="4500570"/>
            <a:ext cx="2357422" cy="235743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 Vécu 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Personnalité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Attentes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Peurs 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Famille 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Maladie…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32" y="4357694"/>
            <a:ext cx="2643206" cy="250033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 Vécu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Expérience  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Personnalité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Savoir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Moyens </a:t>
            </a: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Maladie…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57586" y="1214422"/>
            <a:ext cx="2357422" cy="57150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Contexte</a:t>
            </a:r>
            <a:endParaRPr lang="fr-F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Relation médecin - malade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1714512"/>
          </a:xfrm>
        </p:spPr>
        <p:txBody>
          <a:bodyPr/>
          <a:lstStyle/>
          <a:p>
            <a:pPr algn="ctr">
              <a:buNone/>
            </a:pPr>
            <a:r>
              <a:rPr lang="fr-FR" b="1" dirty="0" smtClean="0"/>
              <a:t>Transfert </a:t>
            </a:r>
            <a:r>
              <a:rPr lang="fr-FR" b="1" dirty="0" smtClean="0"/>
              <a:t>/Contre </a:t>
            </a:r>
            <a:r>
              <a:rPr lang="fr-FR" b="1" dirty="0" smtClean="0"/>
              <a:t>transfert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Relation médecin - malade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1714512"/>
          </a:xfrm>
        </p:spPr>
        <p:txBody>
          <a:bodyPr/>
          <a:lstStyle/>
          <a:p>
            <a:pPr>
              <a:buNone/>
            </a:pPr>
            <a:r>
              <a:rPr lang="fr-FR" b="1" dirty="0" smtClean="0"/>
              <a:t>Transfert /contre transfert</a:t>
            </a:r>
            <a:endParaRPr lang="fr-FR" b="1" dirty="0" smtClean="0"/>
          </a:p>
          <a:p>
            <a:pPr>
              <a:buNone/>
            </a:pPr>
            <a:r>
              <a:rPr lang="fr-FR" dirty="0" smtClean="0"/>
              <a:t>Transfert </a:t>
            </a:r>
            <a:r>
              <a:rPr lang="fr-FR" dirty="0" smtClean="0"/>
              <a:t>positif / Contre transfert positif</a:t>
            </a:r>
            <a:endParaRPr lang="fr-FR" dirty="0"/>
          </a:p>
        </p:txBody>
      </p:sp>
      <p:graphicFrame>
        <p:nvGraphicFramePr>
          <p:cNvPr id="4" name="Diagramme 3"/>
          <p:cNvGraphicFramePr/>
          <p:nvPr/>
        </p:nvGraphicFramePr>
        <p:xfrm>
          <a:off x="428628" y="1857364"/>
          <a:ext cx="8429652" cy="50006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Ellipse 4"/>
          <p:cNvSpPr/>
          <p:nvPr/>
        </p:nvSpPr>
        <p:spPr>
          <a:xfrm>
            <a:off x="4429124" y="3071810"/>
            <a:ext cx="714380" cy="28575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fr-FR" sz="2800" b="1" dirty="0" smtClean="0">
                <a:solidFill>
                  <a:schemeClr val="tx1"/>
                </a:solidFill>
              </a:rPr>
              <a:t>Relation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rdure">
  <a:themeElements>
    <a:clrScheme name="Bordure 8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808080"/>
      </a:accent1>
      <a:accent2>
        <a:srgbClr val="999933"/>
      </a:accent2>
      <a:accent3>
        <a:srgbClr val="FFFFFF"/>
      </a:accent3>
      <a:accent4>
        <a:srgbClr val="000000"/>
      </a:accent4>
      <a:accent5>
        <a:srgbClr val="C0C0C0"/>
      </a:accent5>
      <a:accent6>
        <a:srgbClr val="8A8A2D"/>
      </a:accent6>
      <a:hlink>
        <a:srgbClr val="4C6D80"/>
      </a:hlink>
      <a:folHlink>
        <a:srgbClr val="B2B2B2"/>
      </a:folHlink>
    </a:clrScheme>
    <a:fontScheme name="Bordur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ur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ur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ur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ur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ur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ur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ur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ur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ur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1420</TotalTime>
  <Words>912</Words>
  <Application>Microsoft PowerPoint</Application>
  <PresentationFormat>Affichage à l'écran (4:3)</PresentationFormat>
  <Paragraphs>476</Paragraphs>
  <Slides>57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57</vt:i4>
      </vt:variant>
    </vt:vector>
  </HeadingPairs>
  <TitlesOfParts>
    <vt:vector size="62" baseType="lpstr">
      <vt:lpstr>Arial</vt:lpstr>
      <vt:lpstr>Garamond</vt:lpstr>
      <vt:lpstr>Times New Roman</vt:lpstr>
      <vt:lpstr>Wingdings</vt:lpstr>
      <vt:lpstr>Bordure</vt:lpstr>
      <vt:lpstr>RELATION MÉDECIN MALADE</vt:lpstr>
      <vt:lpstr>Objectifs :</vt:lpstr>
      <vt:lpstr>Relation médecin malade</vt:lpstr>
      <vt:lpstr>La rencontre </vt:lpstr>
      <vt:lpstr>La rencontre </vt:lpstr>
      <vt:lpstr>La rencontre </vt:lpstr>
      <vt:lpstr>La rencontre </vt:lpstr>
      <vt:lpstr>Relation médecin - malade</vt:lpstr>
      <vt:lpstr>Relation médecin - malade</vt:lpstr>
      <vt:lpstr>Relation médecin - malade</vt:lpstr>
      <vt:lpstr>Relation médecin - malade</vt:lpstr>
      <vt:lpstr>Relation médecin - malade</vt:lpstr>
      <vt:lpstr>Relation médecin malade vecteur</vt:lpstr>
      <vt:lpstr>L’ENTRETIEN </vt:lpstr>
      <vt:lpstr>Définition de l’entretien : </vt:lpstr>
      <vt:lpstr>Objectifs d’un entretien : </vt:lpstr>
      <vt:lpstr>L’entretien et la création de la relation</vt:lpstr>
      <vt:lpstr>Processus d’engagement : </vt:lpstr>
      <vt:lpstr>Processus d’engagement :</vt:lpstr>
      <vt:lpstr>Diapositive 20</vt:lpstr>
      <vt:lpstr>Principes de l’engagement : </vt:lpstr>
      <vt:lpstr>Quadruple regard du médecin Evaluation de l’alliance</vt:lpstr>
      <vt:lpstr>Principes de l’engagement : Transmission d’un sentiment d’empathie </vt:lpstr>
      <vt:lpstr>Principes de l’engagement : Cycle de l’empathie</vt:lpstr>
      <vt:lpstr>Principes de l’engagement : Sécurité </vt:lpstr>
      <vt:lpstr>Principes de l’engagement : Authenticité</vt:lpstr>
      <vt:lpstr>Principes de l’engagement : Authenticité</vt:lpstr>
      <vt:lpstr>Principes de l’engagement : Compétence assurée </vt:lpstr>
      <vt:lpstr>Diapositive 29</vt:lpstr>
      <vt:lpstr>Temps importants de l’entretien</vt:lpstr>
      <vt:lpstr>Temps importants de l’entretien</vt:lpstr>
      <vt:lpstr>Temps importants de l’entretien</vt:lpstr>
      <vt:lpstr>Temps importants de l’entretien</vt:lpstr>
      <vt:lpstr>Temps importants de l’entretien</vt:lpstr>
      <vt:lpstr>Outils</vt:lpstr>
      <vt:lpstr>Comportement non verbal</vt:lpstr>
      <vt:lpstr>Diapositive 37</vt:lpstr>
      <vt:lpstr>Diapositive 38</vt:lpstr>
      <vt:lpstr>Diapositive 39</vt:lpstr>
      <vt:lpstr>Publique</vt:lpstr>
      <vt:lpstr>Kinésique</vt:lpstr>
      <vt:lpstr>Paralangage: Mimique</vt:lpstr>
      <vt:lpstr>Paralangage: Tonalité de la voix</vt:lpstr>
      <vt:lpstr> GROUPE BALINT </vt:lpstr>
      <vt:lpstr>Michaël BALINT</vt:lpstr>
      <vt:lpstr>Son action</vt:lpstr>
      <vt:lpstr>DEFINITION DU GROUPE BALINT  (CONGRES INTERNATIONAL BALINT A BRUXELLES ) 1974 :</vt:lpstr>
      <vt:lpstr>CADRE ACTUEL DU GOUPE BALINT </vt:lpstr>
      <vt:lpstr>CADRE ACTUEL DU GOUPE BALINT</vt:lpstr>
      <vt:lpstr>TRAVAIL DE LEADER</vt:lpstr>
      <vt:lpstr>TRAVAIL DE LEADER</vt:lpstr>
      <vt:lpstr>Unité corps - psychisme </vt:lpstr>
      <vt:lpstr>Dichotomie Corps / Psychisme</vt:lpstr>
      <vt:lpstr>Dichotomie Corps / Psychisme</vt:lpstr>
      <vt:lpstr>Dichotomie Corps / Psychisme</vt:lpstr>
      <vt:lpstr>Unité corps - psychisme</vt:lpstr>
      <vt:lpstr>Maladie  = Mort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Relation médecin malade</dc:title>
  <dc:creator>hanen</dc:creator>
  <cp:lastModifiedBy>Lina</cp:lastModifiedBy>
  <cp:revision>19</cp:revision>
  <dcterms:created xsi:type="dcterms:W3CDTF">2012-10-18T11:54:56Z</dcterms:created>
  <dcterms:modified xsi:type="dcterms:W3CDTF">2020-01-23T10:50:20Z</dcterms:modified>
</cp:coreProperties>
</file>