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6" r:id="rId20"/>
    <p:sldId id="278" r:id="rId21"/>
    <p:sldId id="277" r:id="rId22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F0066"/>
    <a:srgbClr val="FFFF99"/>
    <a:srgbClr val="CC3399"/>
    <a:srgbClr val="FF3399"/>
    <a:srgbClr val="FF7C80"/>
    <a:srgbClr val="660066"/>
    <a:srgbClr val="800080"/>
    <a:srgbClr val="FF9966"/>
    <a:srgbClr val="CC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8401" autoAdjust="0"/>
  </p:normalViewPr>
  <p:slideViewPr>
    <p:cSldViewPr>
      <p:cViewPr>
        <p:scale>
          <a:sx n="66" d="100"/>
          <a:sy n="66" d="100"/>
        </p:scale>
        <p:origin x="-1204" y="-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17AF03-319B-4557-812B-AF253B7F7AE6}" type="datetimeFigureOut">
              <a:rPr lang="fr-FR" smtClean="0"/>
              <a:t>14/04/2020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06101D6-620D-4697-BAA0-6E71B8F4CDA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966256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 smtClean="0"/>
              <a:t>(</a:t>
            </a: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06101D6-620D-4697-BAA0-6E71B8F4CDAF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74469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54586-238B-4C1A-89BE-FE1521A6B67E}" type="datetimeFigureOut">
              <a:rPr lang="fr-FR" smtClean="0"/>
              <a:t>14/04/2020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28C88-96D9-420D-B2F8-73687012A9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24556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54586-238B-4C1A-89BE-FE1521A6B67E}" type="datetimeFigureOut">
              <a:rPr lang="fr-FR" smtClean="0"/>
              <a:t>14/04/2020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28C88-96D9-420D-B2F8-73687012A9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210965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54586-238B-4C1A-89BE-FE1521A6B67E}" type="datetimeFigureOut">
              <a:rPr lang="fr-FR" smtClean="0"/>
              <a:t>14/04/2020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28C88-96D9-420D-B2F8-73687012A9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78789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54586-238B-4C1A-89BE-FE1521A6B67E}" type="datetimeFigureOut">
              <a:rPr lang="fr-FR" smtClean="0"/>
              <a:t>14/04/2020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28C88-96D9-420D-B2F8-73687012A9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431676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54586-238B-4C1A-89BE-FE1521A6B67E}" type="datetimeFigureOut">
              <a:rPr lang="fr-FR" smtClean="0"/>
              <a:t>14/04/2020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28C88-96D9-420D-B2F8-73687012A9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56441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54586-238B-4C1A-89BE-FE1521A6B67E}" type="datetimeFigureOut">
              <a:rPr lang="fr-FR" smtClean="0"/>
              <a:t>14/04/2020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28C88-96D9-420D-B2F8-73687012A9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491492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54586-238B-4C1A-89BE-FE1521A6B67E}" type="datetimeFigureOut">
              <a:rPr lang="fr-FR" smtClean="0"/>
              <a:t>14/04/2020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28C88-96D9-420D-B2F8-73687012A9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4013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54586-238B-4C1A-89BE-FE1521A6B67E}" type="datetimeFigureOut">
              <a:rPr lang="fr-FR" smtClean="0"/>
              <a:t>14/04/2020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28C88-96D9-420D-B2F8-73687012A9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5358379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54586-238B-4C1A-89BE-FE1521A6B67E}" type="datetimeFigureOut">
              <a:rPr lang="fr-FR" smtClean="0"/>
              <a:t>14/04/2020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28C88-96D9-420D-B2F8-73687012A9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43520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54586-238B-4C1A-89BE-FE1521A6B67E}" type="datetimeFigureOut">
              <a:rPr lang="fr-FR" smtClean="0"/>
              <a:t>14/04/2020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28C88-96D9-420D-B2F8-73687012A9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398371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9954586-238B-4C1A-89BE-FE1521A6B67E}" type="datetimeFigureOut">
              <a:rPr lang="fr-FR" smtClean="0"/>
              <a:t>14/04/2020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828C88-96D9-420D-B2F8-73687012A9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661047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26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Modifiez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954586-238B-4C1A-89BE-FE1521A6B67E}" type="datetimeFigureOut">
              <a:rPr lang="fr-FR" smtClean="0"/>
              <a:t>14/04/2020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828C88-96D9-420D-B2F8-73687012A99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145052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5.wdp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6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7" Type="http://schemas.microsoft.com/office/2007/relationships/hdphoto" Target="../media/hdphoto4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microsoft.com/office/2007/relationships/hdphoto" Target="../media/hdphoto3.wdp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586458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86530" r="43433" b="598"/>
          <a:stretch/>
        </p:blipFill>
        <p:spPr bwMode="auto">
          <a:xfrm flipH="1">
            <a:off x="-267398" y="697760"/>
            <a:ext cx="9663933" cy="229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61497" r="43433" b="13470"/>
          <a:stretch/>
        </p:blipFill>
        <p:spPr bwMode="auto">
          <a:xfrm flipH="1">
            <a:off x="-269328" y="278860"/>
            <a:ext cx="9663933" cy="446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42611" r="43433" b="38500"/>
          <a:stretch/>
        </p:blipFill>
        <p:spPr bwMode="auto">
          <a:xfrm flipH="1">
            <a:off x="-267401" y="-22820"/>
            <a:ext cx="9663933" cy="336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Connecteur droit 23"/>
          <p:cNvCxnSpPr/>
          <p:nvPr/>
        </p:nvCxnSpPr>
        <p:spPr>
          <a:xfrm>
            <a:off x="-55234" y="923558"/>
            <a:ext cx="923574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06175" y="-22820"/>
            <a:ext cx="305385" cy="100811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6" name="Title 3"/>
          <p:cNvSpPr txBox="1">
            <a:spLocks/>
          </p:cNvSpPr>
          <p:nvPr/>
        </p:nvSpPr>
        <p:spPr>
          <a:xfrm>
            <a:off x="624677" y="0"/>
            <a:ext cx="8088646" cy="100811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buNone/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857250" indent="-857250">
              <a:buFont typeface="+mj-lt"/>
              <a:buAutoNum type="romanUcPeriod" startAt="4"/>
            </a:pPr>
            <a:r>
              <a:rPr lang="fr-FR" sz="3600" b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itchFamily="34" charset="0"/>
              </a:rPr>
              <a:t> La clinique </a:t>
            </a:r>
            <a:endParaRPr lang="fr-FR" sz="3600" b="0" dirty="0">
              <a:solidFill>
                <a:prstClr val="black">
                  <a:lumMod val="75000"/>
                  <a:lumOff val="25000"/>
                </a:prstClr>
              </a:solidFill>
              <a:latin typeface="Trebuchet MS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24677" y="1268760"/>
            <a:ext cx="42777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3200" b="1" dirty="0">
                <a:solidFill>
                  <a:srgbClr val="C00000"/>
                </a:solidFill>
              </a:rPr>
              <a:t>A - DIAGNOSTIC POSITIF</a:t>
            </a:r>
            <a:endParaRPr lang="fr-FR" sz="3200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8867" y="1988840"/>
            <a:ext cx="8254456" cy="46474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v"/>
              <a:defRPr/>
            </a:pPr>
            <a:r>
              <a:rPr lang="fr-FR" sz="2800" b="1" dirty="0">
                <a:solidFill>
                  <a:schemeClr val="accent6">
                    <a:lumMod val="75000"/>
                  </a:schemeClr>
                </a:solidFill>
              </a:rPr>
              <a:t>Les circonstances de découverte </a:t>
            </a:r>
          </a:p>
          <a:p>
            <a:pPr lvl="1">
              <a:defRPr/>
            </a:pPr>
            <a:r>
              <a:rPr lang="fr-FR" sz="2400" dirty="0"/>
              <a:t>Hémorragie abondante, anémie </a:t>
            </a:r>
            <a:r>
              <a:rPr lang="fr-FR" sz="2400" dirty="0" smtClean="0"/>
              <a:t>ferriprive, trouble du cycle, stérilité</a:t>
            </a:r>
            <a:endParaRPr lang="fr-FR" sz="2400" dirty="0"/>
          </a:p>
          <a:p>
            <a:pPr marL="457200" indent="-457200">
              <a:buFont typeface="Wingdings" pitchFamily="2" charset="2"/>
              <a:buChar char="v"/>
              <a:defRPr/>
            </a:pPr>
            <a:r>
              <a:rPr lang="fr-FR" sz="2800" b="1" dirty="0">
                <a:solidFill>
                  <a:schemeClr val="accent6">
                    <a:lumMod val="75000"/>
                  </a:schemeClr>
                </a:solidFill>
              </a:rPr>
              <a:t>Interrogatoire </a:t>
            </a:r>
          </a:p>
          <a:p>
            <a:pPr marL="800100" lvl="1" indent="-342900">
              <a:buFont typeface="Arial" pitchFamily="34" charset="0"/>
              <a:buChar char="•"/>
              <a:defRPr/>
            </a:pPr>
            <a:r>
              <a:rPr lang="fr-FR" sz="2400" dirty="0"/>
              <a:t>L’</a:t>
            </a:r>
            <a:r>
              <a:rPr lang="fr-FR" sz="2400" dirty="0">
                <a:solidFill>
                  <a:srgbClr val="7030A0"/>
                </a:solidFill>
              </a:rPr>
              <a:t>âge</a:t>
            </a:r>
            <a:r>
              <a:rPr lang="fr-FR" sz="2400" dirty="0"/>
              <a:t> de la patiente </a:t>
            </a:r>
            <a:r>
              <a:rPr lang="fr-FR" sz="2400" dirty="0" smtClean="0"/>
              <a:t>situant la période de la vie génitale: puberté, activité génitale , ménopause  </a:t>
            </a:r>
          </a:p>
          <a:p>
            <a:pPr marL="800100" lvl="1" indent="-342900">
              <a:buFont typeface="Arial" pitchFamily="34" charset="0"/>
              <a:buChar char="•"/>
              <a:defRPr/>
            </a:pPr>
            <a:r>
              <a:rPr lang="fr-FR" sz="2400" dirty="0" smtClean="0"/>
              <a:t>Antécédents personnels médico-chirurgicaux et familiaux   </a:t>
            </a:r>
          </a:p>
          <a:p>
            <a:pPr marL="800100" lvl="1" indent="-342900">
              <a:buFont typeface="Arial" pitchFamily="34" charset="0"/>
              <a:buChar char="•"/>
              <a:defRPr/>
            </a:pPr>
            <a:r>
              <a:rPr lang="fr-FR" sz="2400" dirty="0" smtClean="0"/>
              <a:t>Caractéristique du cycle menstruel: l'âge des premières règles, régularité des cycles, durée et abondance des règles, date des dernières règles</a:t>
            </a:r>
          </a:p>
          <a:p>
            <a:pPr marL="800100" lvl="1" indent="-342900">
              <a:buFont typeface="Arial" pitchFamily="34" charset="0"/>
              <a:buChar char="•"/>
              <a:defRPr/>
            </a:pPr>
            <a:r>
              <a:rPr lang="fr-FR" sz="2400" dirty="0" smtClean="0"/>
              <a:t>Notion </a:t>
            </a:r>
            <a:r>
              <a:rPr lang="fr-FR" sz="2400" dirty="0"/>
              <a:t>de prise </a:t>
            </a:r>
            <a:r>
              <a:rPr lang="fr-FR" sz="2400" dirty="0">
                <a:solidFill>
                  <a:srgbClr val="7030A0"/>
                </a:solidFill>
              </a:rPr>
              <a:t>médicament</a:t>
            </a:r>
            <a:r>
              <a:rPr lang="fr-FR" sz="2400" dirty="0"/>
              <a:t> (COC, THS, </a:t>
            </a:r>
            <a:r>
              <a:rPr lang="fr-FR" sz="2400" dirty="0" err="1"/>
              <a:t>anticoag</a:t>
            </a:r>
            <a:r>
              <a:rPr lang="fr-FR" sz="2400" dirty="0" smtClean="0"/>
              <a:t>)</a:t>
            </a:r>
            <a:endParaRPr lang="fr-FR" sz="2400" dirty="0"/>
          </a:p>
          <a:p>
            <a:pPr marL="800100" lvl="1" indent="-342900">
              <a:buFont typeface="Arial" pitchFamily="34" charset="0"/>
              <a:buChar char="•"/>
              <a:defRPr/>
            </a:pPr>
            <a:r>
              <a:rPr lang="fr-FR" sz="2400" dirty="0"/>
              <a:t>La </a:t>
            </a:r>
            <a:r>
              <a:rPr lang="fr-FR" sz="2400" dirty="0">
                <a:solidFill>
                  <a:srgbClr val="7030A0"/>
                </a:solidFill>
              </a:rPr>
              <a:t>nature</a:t>
            </a:r>
            <a:r>
              <a:rPr lang="fr-FR" sz="2400" dirty="0"/>
              <a:t> du trouble </a:t>
            </a:r>
            <a:r>
              <a:rPr lang="fr-FR" sz="2400" dirty="0" smtClean="0"/>
              <a:t>+++ et son mode d’installation</a:t>
            </a:r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15493802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75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50"/>
                            </p:stCondLst>
                            <p:childTnLst>
                              <p:par>
                                <p:cTn id="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00"/>
                            </p:stCondLst>
                            <p:childTnLst>
                              <p:par>
                                <p:cTn id="4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2" grpId="0"/>
      <p:bldP spid="3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86530" r="43433" b="598"/>
          <a:stretch/>
        </p:blipFill>
        <p:spPr bwMode="auto">
          <a:xfrm flipH="1">
            <a:off x="-267398" y="697760"/>
            <a:ext cx="9663933" cy="229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61497" r="43433" b="13470"/>
          <a:stretch/>
        </p:blipFill>
        <p:spPr bwMode="auto">
          <a:xfrm flipH="1">
            <a:off x="-269328" y="278860"/>
            <a:ext cx="9663933" cy="446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42611" r="43433" b="38500"/>
          <a:stretch/>
        </p:blipFill>
        <p:spPr bwMode="auto">
          <a:xfrm flipH="1">
            <a:off x="-267401" y="-22820"/>
            <a:ext cx="9663933" cy="336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Connecteur droit 23"/>
          <p:cNvCxnSpPr/>
          <p:nvPr/>
        </p:nvCxnSpPr>
        <p:spPr>
          <a:xfrm>
            <a:off x="-55234" y="923558"/>
            <a:ext cx="923574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06175" y="-22820"/>
            <a:ext cx="305385" cy="100811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6" name="Title 3"/>
          <p:cNvSpPr txBox="1">
            <a:spLocks/>
          </p:cNvSpPr>
          <p:nvPr/>
        </p:nvSpPr>
        <p:spPr>
          <a:xfrm>
            <a:off x="624677" y="0"/>
            <a:ext cx="8088646" cy="100811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buNone/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857250" indent="-857250">
              <a:buFont typeface="+mj-lt"/>
              <a:buAutoNum type="romanUcPeriod" startAt="4"/>
            </a:pPr>
            <a:r>
              <a:rPr lang="fr-FR" sz="3600" b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itchFamily="34" charset="0"/>
              </a:rPr>
              <a:t> La clinique </a:t>
            </a:r>
            <a:endParaRPr lang="fr-FR" sz="3600" b="0" dirty="0">
              <a:solidFill>
                <a:prstClr val="black">
                  <a:lumMod val="75000"/>
                  <a:lumOff val="25000"/>
                </a:prstClr>
              </a:solidFill>
              <a:latin typeface="Trebuchet MS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4644" y="1124744"/>
            <a:ext cx="42777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3200" b="1" dirty="0">
                <a:solidFill>
                  <a:srgbClr val="C00000"/>
                </a:solidFill>
              </a:rPr>
              <a:t>A - DIAGNOSTIC POSITIF</a:t>
            </a:r>
            <a:endParaRPr lang="fr-FR" sz="3200" dirty="0">
              <a:solidFill>
                <a:srgbClr val="C00000"/>
              </a:solidFill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925" y="1683052"/>
            <a:ext cx="4356484" cy="62036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buNone/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fr-FR" sz="2800" b="0" dirty="0" smtClean="0">
                <a:solidFill>
                  <a:prstClr val="white">
                    <a:lumMod val="50000"/>
                  </a:prstClr>
                </a:solidFill>
                <a:latin typeface="Trebuchet MS" pitchFamily="34" charset="0"/>
              </a:rPr>
              <a:t>Caractères sémiologiques</a:t>
            </a:r>
            <a:endParaRPr lang="fr-FR" sz="2800" b="0" dirty="0">
              <a:solidFill>
                <a:prstClr val="white">
                  <a:lumMod val="50000"/>
                </a:prstClr>
              </a:solidFill>
              <a:latin typeface="Trebuchet MS" pitchFamily="34" charset="0"/>
            </a:endParaRPr>
          </a:p>
        </p:txBody>
      </p:sp>
      <p:cxnSp>
        <p:nvCxnSpPr>
          <p:cNvPr id="12" name="Connecteur droit 32"/>
          <p:cNvCxnSpPr/>
          <p:nvPr/>
        </p:nvCxnSpPr>
        <p:spPr>
          <a:xfrm flipV="1">
            <a:off x="6696236" y="1992446"/>
            <a:ext cx="1211507" cy="789"/>
          </a:xfrm>
          <a:prstGeom prst="line">
            <a:avLst/>
          </a:prstGeom>
          <a:ln w="6350"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necteur droit 43"/>
          <p:cNvCxnSpPr/>
          <p:nvPr/>
        </p:nvCxnSpPr>
        <p:spPr>
          <a:xfrm>
            <a:off x="7907743" y="1992446"/>
            <a:ext cx="0" cy="554871"/>
          </a:xfrm>
          <a:prstGeom prst="line">
            <a:avLst/>
          </a:prstGeom>
          <a:ln w="6350"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necteur droit 32"/>
          <p:cNvCxnSpPr/>
          <p:nvPr/>
        </p:nvCxnSpPr>
        <p:spPr>
          <a:xfrm>
            <a:off x="827584" y="1993235"/>
            <a:ext cx="1317157" cy="789"/>
          </a:xfrm>
          <a:prstGeom prst="line">
            <a:avLst/>
          </a:prstGeom>
          <a:ln w="6350"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Connecteur droit 43"/>
          <p:cNvCxnSpPr/>
          <p:nvPr/>
        </p:nvCxnSpPr>
        <p:spPr>
          <a:xfrm>
            <a:off x="827584" y="1990182"/>
            <a:ext cx="0" cy="554871"/>
          </a:xfrm>
          <a:prstGeom prst="line">
            <a:avLst/>
          </a:prstGeom>
          <a:ln w="6350"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Rectangle 15"/>
          <p:cNvSpPr/>
          <p:nvPr/>
        </p:nvSpPr>
        <p:spPr>
          <a:xfrm>
            <a:off x="186696" y="2547317"/>
            <a:ext cx="4104456" cy="45550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just" defTabSz="623888">
              <a:spcAft>
                <a:spcPts val="600"/>
              </a:spcAft>
            </a:pPr>
            <a:r>
              <a:rPr lang="fr-FR" sz="2400" dirty="0" smtClean="0">
                <a:solidFill>
                  <a:schemeClr val="accent2">
                    <a:lumMod val="75000"/>
                  </a:schemeClr>
                </a:solidFill>
                <a:latin typeface="Trebuchet MS" pitchFamily="34" charset="0"/>
                <a:cs typeface="Calibri" pitchFamily="34" charset="0"/>
              </a:rPr>
              <a:t>      Saignement  </a:t>
            </a:r>
          </a:p>
          <a:p>
            <a:pPr marL="342900" lvl="1" indent="-342900" algn="just" defTabSz="623888">
              <a:spcAft>
                <a:spcPts val="600"/>
              </a:spcAft>
              <a:buFont typeface="Arial" pitchFamily="34" charset="0"/>
              <a:buChar char="•"/>
            </a:pPr>
            <a:r>
              <a:rPr lang="fr-FR" dirty="0" smtClean="0">
                <a:cs typeface="Calibri" pitchFamily="34" charset="0"/>
              </a:rPr>
              <a:t>mode d’installation </a:t>
            </a:r>
          </a:p>
          <a:p>
            <a:pPr marL="342900" lvl="1" indent="-342900" algn="just" defTabSz="623888">
              <a:spcAft>
                <a:spcPts val="600"/>
              </a:spcAft>
              <a:buFont typeface="Arial" pitchFamily="34" charset="0"/>
              <a:buChar char="•"/>
            </a:pPr>
            <a:r>
              <a:rPr lang="fr-FR" dirty="0" smtClean="0">
                <a:cs typeface="Calibri" pitchFamily="34" charset="0"/>
              </a:rPr>
              <a:t>Spontané ou provoqué</a:t>
            </a:r>
          </a:p>
          <a:p>
            <a:pPr marL="342900" lvl="1" indent="-342900" algn="just" defTabSz="623888">
              <a:spcAft>
                <a:spcPts val="600"/>
              </a:spcAft>
              <a:buFont typeface="Arial" pitchFamily="34" charset="0"/>
              <a:buChar char="•"/>
            </a:pPr>
            <a:r>
              <a:rPr lang="fr-FR" dirty="0" smtClean="0">
                <a:cs typeface="Calibri" pitchFamily="34" charset="0"/>
              </a:rPr>
              <a:t>Abondance</a:t>
            </a:r>
          </a:p>
          <a:p>
            <a:pPr marL="342900" lvl="1" indent="-342900" algn="just" defTabSz="623888">
              <a:spcAft>
                <a:spcPts val="600"/>
              </a:spcAft>
              <a:buFont typeface="Arial" pitchFamily="34" charset="0"/>
              <a:buChar char="•"/>
            </a:pPr>
            <a:r>
              <a:rPr lang="fr-FR" dirty="0" smtClean="0">
                <a:cs typeface="Calibri" pitchFamily="34" charset="0"/>
              </a:rPr>
              <a:t>Durée</a:t>
            </a:r>
          </a:p>
          <a:p>
            <a:pPr marL="342900" lvl="1" indent="-342900" algn="just" defTabSz="623888">
              <a:spcAft>
                <a:spcPts val="600"/>
              </a:spcAft>
              <a:buFont typeface="Arial" pitchFamily="34" charset="0"/>
              <a:buChar char="•"/>
            </a:pPr>
            <a:r>
              <a:rPr lang="fr-FR" dirty="0" smtClean="0">
                <a:cs typeface="Calibri" pitchFamily="34" charset="0"/>
              </a:rPr>
              <a:t>Caractère cycle et situation        par rapport au règle</a:t>
            </a:r>
          </a:p>
          <a:p>
            <a:pPr marL="342900" lvl="1" indent="-342900" algn="just" defTabSz="623888">
              <a:spcAft>
                <a:spcPts val="600"/>
              </a:spcAft>
              <a:buFont typeface="Arial" pitchFamily="34" charset="0"/>
              <a:buChar char="•"/>
            </a:pPr>
            <a:r>
              <a:rPr lang="fr-FR" dirty="0" smtClean="0"/>
              <a:t>Signes d’accompagnement (douleur, ecchymoses…) </a:t>
            </a:r>
          </a:p>
          <a:p>
            <a:pPr marL="342900" lvl="1" indent="-342900" algn="just" defTabSz="623888">
              <a:spcAft>
                <a:spcPts val="600"/>
              </a:spcAft>
              <a:buFont typeface="Arial" pitchFamily="34" charset="0"/>
              <a:buChar char="•"/>
            </a:pPr>
            <a:r>
              <a:rPr lang="fr-FR" dirty="0" smtClean="0"/>
              <a:t>Evaluation  de son retentissement  </a:t>
            </a:r>
          </a:p>
          <a:p>
            <a:pPr marL="342900" lvl="1" indent="-342900" algn="just" defTabSz="623888">
              <a:spcAft>
                <a:spcPts val="600"/>
              </a:spcAft>
              <a:buFont typeface="Arial" pitchFamily="34" charset="0"/>
              <a:buChar char="•"/>
            </a:pPr>
            <a:endParaRPr lang="fr-FR" dirty="0" smtClean="0"/>
          </a:p>
          <a:p>
            <a:pPr marL="342900" lvl="1" indent="-342900" algn="just" defTabSz="623888">
              <a:spcAft>
                <a:spcPts val="600"/>
              </a:spcAft>
              <a:buFont typeface="Arial" pitchFamily="34" charset="0"/>
              <a:buChar char="•"/>
            </a:pPr>
            <a:endParaRPr lang="fr-FR" dirty="0" smtClean="0">
              <a:solidFill>
                <a:schemeClr val="accent2">
                  <a:lumMod val="75000"/>
                </a:schemeClr>
              </a:solidFill>
              <a:latin typeface="Trebuchet MS" pitchFamily="34" charset="0"/>
              <a:cs typeface="Calibri" pitchFamily="34" charset="0"/>
            </a:endParaRPr>
          </a:p>
          <a:p>
            <a:pPr marL="342900" lvl="1" indent="-342900" algn="just" defTabSz="623888">
              <a:spcAft>
                <a:spcPts val="600"/>
              </a:spcAft>
              <a:buFont typeface="Arial" pitchFamily="34" charset="0"/>
              <a:buChar char="•"/>
            </a:pPr>
            <a:endParaRPr lang="fr-FR" dirty="0" smtClean="0">
              <a:latin typeface="Trebuchet MS" pitchFamily="34" charset="0"/>
              <a:cs typeface="Calibri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211960" y="2550781"/>
            <a:ext cx="4968552" cy="541686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1" algn="just" defTabSz="623888">
              <a:spcAft>
                <a:spcPts val="600"/>
              </a:spcAft>
            </a:pPr>
            <a:r>
              <a:rPr lang="fr-FR" sz="2400" dirty="0" smtClean="0">
                <a:solidFill>
                  <a:schemeClr val="accent2">
                    <a:lumMod val="75000"/>
                  </a:schemeClr>
                </a:solidFill>
                <a:latin typeface="Trebuchet MS" pitchFamily="34" charset="0"/>
                <a:cs typeface="Calibri" pitchFamily="34" charset="0"/>
              </a:rPr>
              <a:t>                  Douleur pelvienne </a:t>
            </a:r>
          </a:p>
          <a:p>
            <a:pPr marL="342900" lvl="1" indent="-342900" algn="just" defTabSz="623888">
              <a:spcAft>
                <a:spcPts val="600"/>
              </a:spcAft>
              <a:buFont typeface="Arial" pitchFamily="34" charset="0"/>
              <a:buChar char="•"/>
            </a:pPr>
            <a:r>
              <a:rPr lang="fr-FR" sz="1600" dirty="0" smtClean="0">
                <a:latin typeface="+mj-lt"/>
                <a:cs typeface="Calibri" pitchFamily="34" charset="0"/>
              </a:rPr>
              <a:t>La date et les circonstances d’apparition </a:t>
            </a:r>
          </a:p>
          <a:p>
            <a:pPr marL="342900" lvl="1" indent="-342900" algn="just" defTabSz="623888">
              <a:spcAft>
                <a:spcPts val="600"/>
              </a:spcAft>
              <a:buFont typeface="Arial" pitchFamily="34" charset="0"/>
              <a:buChar char="•"/>
            </a:pPr>
            <a:r>
              <a:rPr lang="fr-FR" sz="1600" dirty="0" smtClean="0">
                <a:latin typeface="+mj-lt"/>
                <a:cs typeface="Calibri" pitchFamily="34" charset="0"/>
              </a:rPr>
              <a:t>Mode de début ; brutal ou insidieux</a:t>
            </a:r>
          </a:p>
          <a:p>
            <a:pPr marL="342900" lvl="1" indent="-342900" algn="just" defTabSz="623888">
              <a:spcAft>
                <a:spcPts val="600"/>
              </a:spcAft>
              <a:buFont typeface="Arial" pitchFamily="34" charset="0"/>
              <a:buChar char="•"/>
            </a:pPr>
            <a:r>
              <a:rPr lang="fr-FR" sz="1600" dirty="0" smtClean="0">
                <a:latin typeface="+mj-lt"/>
                <a:cs typeface="Calibri" pitchFamily="34" charset="0"/>
              </a:rPr>
              <a:t>Type , rythme dans le nycthémère et dans l’année</a:t>
            </a:r>
          </a:p>
          <a:p>
            <a:pPr marL="342900" lvl="1" indent="-342900" algn="just" defTabSz="623888">
              <a:spcAft>
                <a:spcPts val="600"/>
              </a:spcAft>
              <a:buFont typeface="Arial" pitchFamily="34" charset="0"/>
              <a:buChar char="•"/>
            </a:pPr>
            <a:r>
              <a:rPr lang="fr-FR" sz="1600" dirty="0" smtClean="0">
                <a:latin typeface="+mj-lt"/>
                <a:cs typeface="Calibri" pitchFamily="34" charset="0"/>
              </a:rPr>
              <a:t>Siège , irradiations  et intensité</a:t>
            </a:r>
          </a:p>
          <a:p>
            <a:pPr marL="342900" lvl="1" indent="-342900" algn="just" defTabSz="623888">
              <a:spcAft>
                <a:spcPts val="600"/>
              </a:spcAft>
              <a:buFont typeface="Arial" pitchFamily="34" charset="0"/>
              <a:buChar char="•"/>
            </a:pPr>
            <a:r>
              <a:rPr lang="fr-FR" sz="1600" dirty="0" smtClean="0">
                <a:latin typeface="+mj-lt"/>
                <a:cs typeface="Calibri" pitchFamily="34" charset="0"/>
              </a:rPr>
              <a:t>Allure évolutive, périodique ou continue avec ou sans paroxysme </a:t>
            </a:r>
          </a:p>
          <a:p>
            <a:pPr marL="342900" lvl="1" indent="-342900" algn="just" defTabSz="623888">
              <a:spcAft>
                <a:spcPts val="600"/>
              </a:spcAft>
              <a:buFont typeface="Arial" pitchFamily="34" charset="0"/>
              <a:buChar char="•"/>
            </a:pPr>
            <a:r>
              <a:rPr lang="fr-FR" sz="1600" dirty="0" smtClean="0">
                <a:latin typeface="+mj-lt"/>
                <a:cs typeface="Calibri" pitchFamily="34" charset="0"/>
              </a:rPr>
              <a:t>Facteurs déclenchant, d’aggravation, position antalgique </a:t>
            </a:r>
          </a:p>
          <a:p>
            <a:pPr marL="342900" lvl="1" indent="-342900" algn="just" defTabSz="623888">
              <a:spcAft>
                <a:spcPts val="600"/>
              </a:spcAft>
              <a:buFont typeface="Arial" pitchFamily="34" charset="0"/>
              <a:buChar char="•"/>
            </a:pPr>
            <a:r>
              <a:rPr lang="fr-FR" sz="1600" dirty="0" smtClean="0">
                <a:latin typeface="+mj-lt"/>
                <a:cs typeface="Calibri" pitchFamily="34" charset="0"/>
              </a:rPr>
              <a:t>Symptômes associées </a:t>
            </a:r>
          </a:p>
          <a:p>
            <a:pPr marL="342900" lvl="1" indent="-342900" algn="just" defTabSz="623888">
              <a:spcAft>
                <a:spcPts val="600"/>
              </a:spcAft>
              <a:buFont typeface="Arial" pitchFamily="34" charset="0"/>
              <a:buChar char="•"/>
            </a:pPr>
            <a:r>
              <a:rPr lang="fr-FR" sz="1600" dirty="0" smtClean="0">
                <a:latin typeface="+mj-lt"/>
                <a:cs typeface="Calibri" pitchFamily="34" charset="0"/>
              </a:rPr>
              <a:t>Les antalgiques déjà prescrit </a:t>
            </a:r>
          </a:p>
          <a:p>
            <a:pPr marL="342900" lvl="1" indent="-342900" algn="just" defTabSz="623888">
              <a:spcAft>
                <a:spcPts val="600"/>
              </a:spcAft>
              <a:buFont typeface="Arial" pitchFamily="34" charset="0"/>
              <a:buChar char="•"/>
            </a:pPr>
            <a:r>
              <a:rPr lang="fr-FR" sz="1600" dirty="0" smtClean="0">
                <a:latin typeface="+mj-lt"/>
                <a:cs typeface="Calibri" pitchFamily="34" charset="0"/>
              </a:rPr>
              <a:t>Son rapport avec le cycle menstruel (dysménorrhée) ainsi que son </a:t>
            </a:r>
            <a:r>
              <a:rPr lang="fr-FR" sz="1600" dirty="0" err="1" smtClean="0">
                <a:latin typeface="+mj-lt"/>
                <a:cs typeface="Calibri" pitchFamily="34" charset="0"/>
              </a:rPr>
              <a:t>rytme</a:t>
            </a:r>
            <a:r>
              <a:rPr lang="fr-FR" sz="1600" dirty="0" smtClean="0">
                <a:latin typeface="+mj-lt"/>
                <a:cs typeface="Calibri" pitchFamily="34" charset="0"/>
              </a:rPr>
              <a:t> par rapport aux règles                     ( </a:t>
            </a:r>
            <a:r>
              <a:rPr lang="fr-FR" sz="1600" dirty="0" err="1" smtClean="0">
                <a:latin typeface="+mj-lt"/>
                <a:cs typeface="Calibri" pitchFamily="34" charset="0"/>
              </a:rPr>
              <a:t>protoméniales</a:t>
            </a:r>
            <a:r>
              <a:rPr lang="fr-FR" sz="1600" dirty="0" smtClean="0">
                <a:latin typeface="+mj-lt"/>
                <a:cs typeface="Calibri" pitchFamily="34" charset="0"/>
              </a:rPr>
              <a:t>, </a:t>
            </a:r>
            <a:r>
              <a:rPr lang="fr-FR" sz="1600" dirty="0" err="1" smtClean="0">
                <a:latin typeface="+mj-lt"/>
                <a:cs typeface="Calibri" pitchFamily="34" charset="0"/>
              </a:rPr>
              <a:t>holoméniales</a:t>
            </a:r>
            <a:r>
              <a:rPr lang="fr-FR" sz="1600" dirty="0" smtClean="0">
                <a:latin typeface="+mj-lt"/>
                <a:cs typeface="Calibri" pitchFamily="34" charset="0"/>
              </a:rPr>
              <a:t> ou </a:t>
            </a:r>
            <a:r>
              <a:rPr lang="fr-FR" sz="1600" dirty="0" err="1" smtClean="0">
                <a:latin typeface="+mj-lt"/>
                <a:cs typeface="Calibri" pitchFamily="34" charset="0"/>
              </a:rPr>
              <a:t>téléméniales</a:t>
            </a:r>
            <a:r>
              <a:rPr lang="fr-FR" sz="1600" dirty="0" smtClean="0">
                <a:latin typeface="+mj-lt"/>
                <a:cs typeface="Calibri" pitchFamily="34" charset="0"/>
              </a:rPr>
              <a:t>)</a:t>
            </a:r>
          </a:p>
          <a:p>
            <a:pPr marL="342900" lvl="1" indent="-342900" algn="just" defTabSz="623888">
              <a:spcAft>
                <a:spcPts val="600"/>
              </a:spcAft>
              <a:buFont typeface="Arial" pitchFamily="34" charset="0"/>
              <a:buChar char="•"/>
            </a:pPr>
            <a:endParaRPr lang="fr-FR" dirty="0" smtClean="0">
              <a:latin typeface="Trebuchet MS" pitchFamily="34" charset="0"/>
              <a:cs typeface="Calibri" pitchFamily="34" charset="0"/>
            </a:endParaRPr>
          </a:p>
          <a:p>
            <a:pPr marL="342900" lvl="1" indent="-342900" algn="just" defTabSz="623888">
              <a:spcAft>
                <a:spcPts val="600"/>
              </a:spcAft>
              <a:buFont typeface="Arial" pitchFamily="34" charset="0"/>
              <a:buChar char="•"/>
            </a:pPr>
            <a:endParaRPr lang="fr-FR" dirty="0" smtClean="0">
              <a:latin typeface="Trebuchet MS" pitchFamily="34" charset="0"/>
              <a:cs typeface="Calibri" pitchFamily="34" charset="0"/>
            </a:endParaRPr>
          </a:p>
          <a:p>
            <a:pPr marL="342900" lvl="1" indent="-342900" algn="just" defTabSz="623888">
              <a:spcAft>
                <a:spcPts val="600"/>
              </a:spcAft>
              <a:buFont typeface="Arial" pitchFamily="34" charset="0"/>
              <a:buChar char="•"/>
            </a:pPr>
            <a:endParaRPr lang="fr-FR" dirty="0" smtClean="0">
              <a:latin typeface="Trebuchet MS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72097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635"/>
                            </p:stCondLst>
                            <p:childTnLst>
                              <p:par>
                                <p:cTn id="9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885"/>
                            </p:stCondLst>
                            <p:childTnLst>
                              <p:par>
                                <p:cTn id="1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5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135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"/>
                            </p:stCondLst>
                            <p:childTnLst>
                              <p:par>
                                <p:cTn id="63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5" dur="25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500"/>
                            </p:stCondLst>
                            <p:childTnLst>
                              <p:par>
                                <p:cTn id="6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1070"/>
                            </p:stCondLst>
                            <p:childTnLst>
                              <p:par>
                                <p:cTn id="7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1745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2455"/>
                            </p:stCondLst>
                            <p:childTnLst>
                              <p:par>
                                <p:cTn id="8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8" dur="500" fill="hold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3235"/>
                            </p:stCondLst>
                            <p:childTnLst>
                              <p:par>
                                <p:cTn id="9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3875"/>
                            </p:stCondLst>
                            <p:childTnLst>
                              <p:par>
                                <p:cTn id="9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9" dur="5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500" fill="hold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4690"/>
                            </p:stCondLst>
                            <p:childTnLst>
                              <p:par>
                                <p:cTn id="10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7" dur="500"/>
                                        <p:tgtEl>
                                          <p:spTgt spid="1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8" fill="hold">
                            <p:stCondLst>
                              <p:cond delay="5400"/>
                            </p:stCondLst>
                            <p:childTnLst>
                              <p:par>
                                <p:cTn id="10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1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5935"/>
                            </p:stCondLst>
                            <p:childTnLst>
                              <p:par>
                                <p:cTn id="11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0" fill="hold">
                            <p:stCondLst>
                              <p:cond delay="6540"/>
                            </p:stCondLst>
                            <p:childTnLst>
                              <p:par>
                                <p:cTn id="12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3" dur="500" fill="hold"/>
                                        <p:tgtEl>
                                          <p:spTgt spid="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6" grpId="0" uiExpand="1" build="p"/>
      <p:bldP spid="17" grpId="0" uiExpand="1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86530" r="43433" b="598"/>
          <a:stretch/>
        </p:blipFill>
        <p:spPr bwMode="auto">
          <a:xfrm flipH="1">
            <a:off x="-267398" y="697760"/>
            <a:ext cx="9663933" cy="229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61497" r="43433" b="13470"/>
          <a:stretch/>
        </p:blipFill>
        <p:spPr bwMode="auto">
          <a:xfrm flipH="1">
            <a:off x="-269328" y="278860"/>
            <a:ext cx="9663933" cy="446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42611" r="43433" b="38500"/>
          <a:stretch/>
        </p:blipFill>
        <p:spPr bwMode="auto">
          <a:xfrm flipH="1">
            <a:off x="-267401" y="-22820"/>
            <a:ext cx="9663933" cy="336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Connecteur droit 23"/>
          <p:cNvCxnSpPr/>
          <p:nvPr/>
        </p:nvCxnSpPr>
        <p:spPr>
          <a:xfrm>
            <a:off x="-55234" y="923558"/>
            <a:ext cx="923574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06175" y="-22820"/>
            <a:ext cx="305385" cy="100811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6" name="Title 3"/>
          <p:cNvSpPr txBox="1">
            <a:spLocks/>
          </p:cNvSpPr>
          <p:nvPr/>
        </p:nvSpPr>
        <p:spPr>
          <a:xfrm>
            <a:off x="624677" y="0"/>
            <a:ext cx="8088646" cy="100811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buNone/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857250" indent="-857250">
              <a:buFont typeface="+mj-lt"/>
              <a:buAutoNum type="romanUcPeriod" startAt="4"/>
            </a:pPr>
            <a:r>
              <a:rPr lang="fr-FR" sz="3600" b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itchFamily="34" charset="0"/>
              </a:rPr>
              <a:t> La clinique </a:t>
            </a:r>
            <a:endParaRPr lang="fr-FR" sz="3600" b="0" dirty="0">
              <a:solidFill>
                <a:prstClr val="black">
                  <a:lumMod val="75000"/>
                  <a:lumOff val="25000"/>
                </a:prstClr>
              </a:solidFill>
              <a:latin typeface="Trebuchet MS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755576" y="1268760"/>
            <a:ext cx="42777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3200" b="1" dirty="0">
                <a:solidFill>
                  <a:srgbClr val="C00000"/>
                </a:solidFill>
              </a:rPr>
              <a:t>A - DIAGNOSTIC POSITIF</a:t>
            </a:r>
            <a:endParaRPr lang="fr-FR" sz="3200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48817" y="2204864"/>
            <a:ext cx="82544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v"/>
              <a:defRPr/>
            </a:pPr>
            <a:r>
              <a:rPr lang="fr-FR" sz="3200" b="1" dirty="0" smtClean="0">
                <a:solidFill>
                  <a:schemeClr val="accent6">
                    <a:lumMod val="75000"/>
                  </a:schemeClr>
                </a:solidFill>
              </a:rPr>
              <a:t>Examen physique </a:t>
            </a:r>
            <a:r>
              <a:rPr lang="fr-FR" sz="3200" dirty="0" smtClean="0"/>
              <a:t>:</a:t>
            </a:r>
          </a:p>
          <a:p>
            <a:pPr marL="1428750" lvl="2" indent="-514350">
              <a:buFont typeface="+mj-lt"/>
              <a:buAutoNum type="arabicPeriod"/>
              <a:defRPr/>
            </a:pPr>
            <a:r>
              <a:rPr lang="fr-FR" sz="3200" b="1" dirty="0" smtClean="0">
                <a:solidFill>
                  <a:srgbClr val="CC3399"/>
                </a:solidFill>
              </a:rPr>
              <a:t>General: </a:t>
            </a:r>
          </a:p>
          <a:p>
            <a:pPr lvl="2">
              <a:defRPr/>
            </a:pPr>
            <a:r>
              <a:rPr lang="fr-FR" sz="2000" dirty="0"/>
              <a:t>-</a:t>
            </a:r>
            <a:r>
              <a:rPr lang="fr-FR" sz="3200" b="1" dirty="0">
                <a:solidFill>
                  <a:srgbClr val="CC3399"/>
                </a:solidFill>
              </a:rPr>
              <a:t> </a:t>
            </a:r>
            <a:r>
              <a:rPr lang="fr-FR" sz="2000" dirty="0"/>
              <a:t>Taille, poids: IMC</a:t>
            </a:r>
          </a:p>
          <a:p>
            <a:pPr lvl="2">
              <a:defRPr/>
            </a:pPr>
            <a:r>
              <a:rPr lang="fr-FR" sz="2000" dirty="0"/>
              <a:t>- Morphotype</a:t>
            </a:r>
          </a:p>
          <a:p>
            <a:pPr lvl="2">
              <a:defRPr/>
            </a:pPr>
            <a:r>
              <a:rPr lang="fr-FR" sz="2000" dirty="0"/>
              <a:t>- Caractères sexuels secondaires</a:t>
            </a:r>
          </a:p>
          <a:p>
            <a:pPr lvl="2">
              <a:defRPr/>
            </a:pPr>
            <a:r>
              <a:rPr lang="fr-FR" sz="2000" dirty="0"/>
              <a:t>- Répartition des graisses: tour de hanches, tour de </a:t>
            </a:r>
          </a:p>
          <a:p>
            <a:pPr lvl="2">
              <a:defRPr/>
            </a:pPr>
            <a:r>
              <a:rPr lang="fr-FR" sz="2000" dirty="0"/>
              <a:t>taille</a:t>
            </a:r>
          </a:p>
          <a:p>
            <a:pPr marL="1200150" lvl="2" indent="-285750">
              <a:buFontTx/>
              <a:buChar char="-"/>
              <a:defRPr/>
            </a:pPr>
            <a:r>
              <a:rPr lang="fr-FR" sz="2000" dirty="0" smtClean="0"/>
              <a:t>Pilosité</a:t>
            </a:r>
            <a:r>
              <a:rPr lang="fr-FR" sz="2000" dirty="0"/>
              <a:t>: importance et </a:t>
            </a:r>
            <a:r>
              <a:rPr lang="fr-FR" sz="2000" dirty="0" smtClean="0"/>
              <a:t>répartition</a:t>
            </a:r>
          </a:p>
          <a:p>
            <a:pPr marL="1200150" lvl="2" indent="-285750">
              <a:buFontTx/>
              <a:buChar char="-"/>
              <a:defRPr/>
            </a:pPr>
            <a:r>
              <a:rPr lang="fr-FR" sz="2000" dirty="0" smtClean="0"/>
              <a:t>Recherche syndrome </a:t>
            </a:r>
            <a:r>
              <a:rPr lang="fr-FR" sz="2000" dirty="0" err="1" smtClean="0"/>
              <a:t>hgique</a:t>
            </a:r>
            <a:r>
              <a:rPr lang="fr-FR" sz="2000" dirty="0" smtClean="0"/>
              <a:t>, signes d’anémie </a:t>
            </a:r>
          </a:p>
        </p:txBody>
      </p:sp>
    </p:spTree>
    <p:extLst>
      <p:ext uri="{BB962C8B-B14F-4D97-AF65-F5344CB8AC3E}">
        <p14:creationId xmlns:p14="http://schemas.microsoft.com/office/powerpoint/2010/main" val="375953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86530" r="43433" b="598"/>
          <a:stretch/>
        </p:blipFill>
        <p:spPr bwMode="auto">
          <a:xfrm flipH="1">
            <a:off x="-267398" y="697760"/>
            <a:ext cx="9663933" cy="229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61497" r="43433" b="13470"/>
          <a:stretch/>
        </p:blipFill>
        <p:spPr bwMode="auto">
          <a:xfrm flipH="1">
            <a:off x="-269328" y="278860"/>
            <a:ext cx="9663933" cy="446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42611" r="43433" b="38500"/>
          <a:stretch/>
        </p:blipFill>
        <p:spPr bwMode="auto">
          <a:xfrm flipH="1">
            <a:off x="-267401" y="-22820"/>
            <a:ext cx="9663933" cy="336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Connecteur droit 23"/>
          <p:cNvCxnSpPr/>
          <p:nvPr/>
        </p:nvCxnSpPr>
        <p:spPr>
          <a:xfrm>
            <a:off x="-55234" y="923558"/>
            <a:ext cx="923574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06175" y="-22820"/>
            <a:ext cx="305385" cy="100811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6" name="Title 3"/>
          <p:cNvSpPr txBox="1">
            <a:spLocks/>
          </p:cNvSpPr>
          <p:nvPr/>
        </p:nvSpPr>
        <p:spPr>
          <a:xfrm>
            <a:off x="624677" y="0"/>
            <a:ext cx="8088646" cy="100811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buNone/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857250" indent="-857250">
              <a:buFont typeface="+mj-lt"/>
              <a:buAutoNum type="romanUcPeriod" startAt="4"/>
            </a:pPr>
            <a:r>
              <a:rPr lang="fr-FR" sz="3600" b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itchFamily="34" charset="0"/>
              </a:rPr>
              <a:t> La clinique </a:t>
            </a:r>
            <a:endParaRPr lang="fr-FR" sz="3600" b="0" dirty="0">
              <a:solidFill>
                <a:prstClr val="black">
                  <a:lumMod val="75000"/>
                  <a:lumOff val="25000"/>
                </a:prstClr>
              </a:solidFill>
              <a:latin typeface="Trebuchet MS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4644" y="1124744"/>
            <a:ext cx="42777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3200" b="1" dirty="0">
                <a:solidFill>
                  <a:srgbClr val="C00000"/>
                </a:solidFill>
              </a:rPr>
              <a:t>A - DIAGNOSTIC POSITIF</a:t>
            </a:r>
            <a:endParaRPr lang="fr-FR" sz="3200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8867" y="1713486"/>
            <a:ext cx="8254456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v"/>
              <a:defRPr/>
            </a:pPr>
            <a:r>
              <a:rPr lang="fr-FR" sz="2800" b="1" dirty="0" smtClean="0">
                <a:solidFill>
                  <a:schemeClr val="accent6">
                    <a:lumMod val="75000"/>
                  </a:schemeClr>
                </a:solidFill>
              </a:rPr>
              <a:t>Examen physique </a:t>
            </a:r>
            <a:r>
              <a:rPr lang="fr-FR" sz="2800" dirty="0" smtClean="0"/>
              <a:t>:</a:t>
            </a:r>
          </a:p>
          <a:p>
            <a:pPr marL="1257300" lvl="2" indent="-342900">
              <a:buFont typeface="+mj-lt"/>
              <a:buAutoNum type="arabicPeriod" startAt="2"/>
              <a:defRPr/>
            </a:pPr>
            <a:r>
              <a:rPr lang="fr-FR" sz="2800" b="1" dirty="0" smtClean="0">
                <a:solidFill>
                  <a:srgbClr val="CC3399"/>
                </a:solidFill>
              </a:rPr>
              <a:t>Local :</a:t>
            </a:r>
          </a:p>
          <a:p>
            <a:pPr marL="1371600" lvl="2" indent="-457200">
              <a:buFont typeface="Wingdings" pitchFamily="2" charset="2"/>
              <a:buChar char="ü"/>
              <a:defRPr/>
            </a:pPr>
            <a:r>
              <a:rPr lang="fr-FR" sz="2800" b="1" dirty="0" smtClean="0">
                <a:solidFill>
                  <a:srgbClr val="FF0000"/>
                </a:solidFill>
              </a:rPr>
              <a:t>Abdominal: </a:t>
            </a:r>
          </a:p>
          <a:p>
            <a:pPr marL="1200150" lvl="2" indent="-285750">
              <a:buFont typeface="Arial" pitchFamily="34" charset="0"/>
              <a:buChar char="•"/>
              <a:defRPr/>
            </a:pPr>
            <a:r>
              <a:rPr lang="fr-FR" b="1" dirty="0" smtClean="0">
                <a:solidFill>
                  <a:srgbClr val="00B050"/>
                </a:solidFill>
              </a:rPr>
              <a:t>Inspection </a:t>
            </a:r>
            <a:r>
              <a:rPr lang="fr-FR" b="1" dirty="0" err="1" smtClean="0">
                <a:solidFill>
                  <a:srgbClr val="00B050"/>
                </a:solidFill>
              </a:rPr>
              <a:t>abd</a:t>
            </a:r>
            <a:r>
              <a:rPr lang="fr-FR" b="1" dirty="0" smtClean="0">
                <a:solidFill>
                  <a:srgbClr val="00B050"/>
                </a:solidFill>
              </a:rPr>
              <a:t>: </a:t>
            </a:r>
            <a:r>
              <a:rPr lang="fr-FR" dirty="0" smtClean="0"/>
              <a:t>recherche déformation </a:t>
            </a:r>
            <a:r>
              <a:rPr lang="fr-FR" dirty="0" err="1" smtClean="0"/>
              <a:t>add</a:t>
            </a:r>
            <a:endParaRPr lang="fr-FR" dirty="0" smtClean="0"/>
          </a:p>
          <a:p>
            <a:pPr marL="1200150" lvl="2" indent="-285750">
              <a:buFont typeface="Arial" pitchFamily="34" charset="0"/>
              <a:buChar char="•"/>
              <a:defRPr/>
            </a:pPr>
            <a:r>
              <a:rPr lang="fr-FR" b="1" dirty="0" smtClean="0">
                <a:solidFill>
                  <a:srgbClr val="00B050"/>
                </a:solidFill>
              </a:rPr>
              <a:t>palpation</a:t>
            </a:r>
            <a:r>
              <a:rPr lang="fr-FR" dirty="0" smtClean="0">
                <a:solidFill>
                  <a:srgbClr val="CC3399"/>
                </a:solidFill>
              </a:rPr>
              <a:t>: </a:t>
            </a:r>
            <a:r>
              <a:rPr lang="fr-FR" dirty="0" smtClean="0"/>
              <a:t>douleur, défense ou contracture</a:t>
            </a:r>
          </a:p>
          <a:p>
            <a:pPr marL="1200150" lvl="2" indent="-285750">
              <a:buFont typeface="Arial" pitchFamily="34" charset="0"/>
              <a:buChar char="•"/>
              <a:defRPr/>
            </a:pPr>
            <a:r>
              <a:rPr lang="fr-FR" b="1" dirty="0" smtClean="0">
                <a:solidFill>
                  <a:srgbClr val="00B050"/>
                </a:solidFill>
              </a:rPr>
              <a:t>Percussion</a:t>
            </a:r>
            <a:r>
              <a:rPr lang="fr-FR" dirty="0" smtClean="0">
                <a:solidFill>
                  <a:srgbClr val="00B050"/>
                </a:solidFill>
              </a:rPr>
              <a:t>: </a:t>
            </a:r>
            <a:r>
              <a:rPr lang="fr-FR" dirty="0" smtClean="0"/>
              <a:t>météorisme, matité</a:t>
            </a:r>
          </a:p>
          <a:p>
            <a:pPr marL="1200150" lvl="2" indent="-285750">
              <a:buFont typeface="Arial" pitchFamily="34" charset="0"/>
              <a:buChar char="•"/>
              <a:defRPr/>
            </a:pPr>
            <a:endParaRPr lang="fr-FR" dirty="0" smtClean="0"/>
          </a:p>
          <a:p>
            <a:pPr marL="1200150" lvl="2" indent="-285750">
              <a:buFont typeface="Wingdings" pitchFamily="2" charset="2"/>
              <a:buChar char="ü"/>
              <a:defRPr/>
            </a:pPr>
            <a:r>
              <a:rPr lang="fr-FR" sz="2800" b="1" dirty="0" smtClean="0">
                <a:solidFill>
                  <a:srgbClr val="FF0000"/>
                </a:solidFill>
              </a:rPr>
              <a:t>Gynécologique</a:t>
            </a:r>
          </a:p>
          <a:p>
            <a:pPr marL="1200150" lvl="2" indent="-285750">
              <a:buFont typeface="Arial" pitchFamily="34" charset="0"/>
              <a:buChar char="•"/>
              <a:defRPr/>
            </a:pPr>
            <a:r>
              <a:rPr lang="fr-FR" b="1" dirty="0" smtClean="0">
                <a:solidFill>
                  <a:srgbClr val="00B050"/>
                </a:solidFill>
              </a:rPr>
              <a:t>Examen sous speculum  , TV ( si femme en activité sexuelle) : </a:t>
            </a:r>
          </a:p>
          <a:p>
            <a:pPr lvl="2">
              <a:defRPr/>
            </a:pPr>
            <a:r>
              <a:rPr lang="fr-FR" b="1" dirty="0" smtClean="0"/>
              <a:t>Examen du col , état de l’ utérus et annexes , aspect de la glaire cervicale ainsi que l’origine du saignement</a:t>
            </a:r>
          </a:p>
          <a:p>
            <a:pPr lvl="2">
              <a:defRPr/>
            </a:pPr>
            <a:endParaRPr lang="fr-FR" b="1" dirty="0" smtClean="0"/>
          </a:p>
          <a:p>
            <a:pPr marL="1200150" lvl="2" indent="-285750">
              <a:buFont typeface="Wingdings" pitchFamily="2" charset="2"/>
              <a:buChar char="ü"/>
              <a:defRPr/>
            </a:pPr>
            <a:r>
              <a:rPr lang="fr-FR" sz="2800" b="1" dirty="0">
                <a:solidFill>
                  <a:srgbClr val="FF0000"/>
                </a:solidFill>
              </a:rPr>
              <a:t> </a:t>
            </a:r>
            <a:r>
              <a:rPr lang="fr-FR" sz="2800" b="1" dirty="0" smtClean="0">
                <a:solidFill>
                  <a:srgbClr val="FF0000"/>
                </a:solidFill>
              </a:rPr>
              <a:t>autres appareils</a:t>
            </a:r>
          </a:p>
          <a:p>
            <a:pPr>
              <a:defRPr/>
            </a:pP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12981797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86530" r="43433" b="598"/>
          <a:stretch/>
        </p:blipFill>
        <p:spPr bwMode="auto">
          <a:xfrm flipH="1">
            <a:off x="-267398" y="697760"/>
            <a:ext cx="9663933" cy="229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61497" r="43433" b="13470"/>
          <a:stretch/>
        </p:blipFill>
        <p:spPr bwMode="auto">
          <a:xfrm flipH="1">
            <a:off x="-269328" y="278860"/>
            <a:ext cx="9663933" cy="446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42611" r="43433" b="38500"/>
          <a:stretch/>
        </p:blipFill>
        <p:spPr bwMode="auto">
          <a:xfrm flipH="1">
            <a:off x="-267401" y="-22820"/>
            <a:ext cx="9663933" cy="336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Connecteur droit 23"/>
          <p:cNvCxnSpPr/>
          <p:nvPr/>
        </p:nvCxnSpPr>
        <p:spPr>
          <a:xfrm>
            <a:off x="-55234" y="923558"/>
            <a:ext cx="923574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06175" y="-22820"/>
            <a:ext cx="305385" cy="100811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6" name="Title 3"/>
          <p:cNvSpPr txBox="1">
            <a:spLocks/>
          </p:cNvSpPr>
          <p:nvPr/>
        </p:nvSpPr>
        <p:spPr>
          <a:xfrm>
            <a:off x="624677" y="0"/>
            <a:ext cx="8088646" cy="100811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buNone/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857250" indent="-857250">
              <a:buFont typeface="+mj-lt"/>
              <a:buAutoNum type="romanUcPeriod" startAt="4"/>
            </a:pPr>
            <a:r>
              <a:rPr lang="fr-FR" sz="3600" b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itchFamily="34" charset="0"/>
              </a:rPr>
              <a:t> La clinique </a:t>
            </a:r>
            <a:endParaRPr lang="fr-FR" sz="3600" b="0" dirty="0">
              <a:solidFill>
                <a:prstClr val="black">
                  <a:lumMod val="75000"/>
                  <a:lumOff val="25000"/>
                </a:prstClr>
              </a:solidFill>
              <a:latin typeface="Trebuchet MS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4644" y="1124744"/>
            <a:ext cx="42777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3200" b="1" dirty="0">
                <a:solidFill>
                  <a:srgbClr val="C00000"/>
                </a:solidFill>
              </a:rPr>
              <a:t>A - DIAGNOSTIC POSITIF</a:t>
            </a:r>
            <a:endParaRPr lang="fr-FR" sz="3200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58867" y="1916832"/>
            <a:ext cx="8254456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v"/>
              <a:defRPr/>
            </a:pPr>
            <a:r>
              <a:rPr lang="fr-FR" sz="2800" b="1" dirty="0" smtClean="0">
                <a:solidFill>
                  <a:schemeClr val="accent6">
                    <a:lumMod val="75000"/>
                  </a:schemeClr>
                </a:solidFill>
              </a:rPr>
              <a:t>Examen para clinique  </a:t>
            </a:r>
            <a:r>
              <a:rPr lang="fr-FR" sz="2800" dirty="0" smtClean="0"/>
              <a:t>:</a:t>
            </a:r>
          </a:p>
          <a:p>
            <a:pPr marL="1371600" lvl="2" indent="-457200">
              <a:buFont typeface="Wingdings" pitchFamily="2" charset="2"/>
              <a:buChar char="ü"/>
              <a:defRPr/>
            </a:pPr>
            <a:r>
              <a:rPr lang="fr-FR" sz="2400" b="1" dirty="0" smtClean="0">
                <a:solidFill>
                  <a:schemeClr val="accent6">
                    <a:lumMod val="50000"/>
                  </a:schemeClr>
                </a:solidFill>
              </a:rPr>
              <a:t>Courbe de T°: renseigne sur la compétence du corps jaune et sa durée</a:t>
            </a:r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25000"/>
                    </a14:imgEffect>
                    <a14:imgEffect>
                      <a14:saturation sat="3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303" y="3429000"/>
            <a:ext cx="8509844" cy="30003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98031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86530" r="43433" b="598"/>
          <a:stretch/>
        </p:blipFill>
        <p:spPr bwMode="auto">
          <a:xfrm flipH="1">
            <a:off x="-267398" y="697760"/>
            <a:ext cx="9663933" cy="229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61497" r="43433" b="13470"/>
          <a:stretch/>
        </p:blipFill>
        <p:spPr bwMode="auto">
          <a:xfrm flipH="1">
            <a:off x="-269328" y="278860"/>
            <a:ext cx="9663933" cy="446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42611" r="43433" b="38500"/>
          <a:stretch/>
        </p:blipFill>
        <p:spPr bwMode="auto">
          <a:xfrm flipH="1">
            <a:off x="-267401" y="-22820"/>
            <a:ext cx="9663933" cy="336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Connecteur droit 23"/>
          <p:cNvCxnSpPr/>
          <p:nvPr/>
        </p:nvCxnSpPr>
        <p:spPr>
          <a:xfrm>
            <a:off x="-55234" y="923558"/>
            <a:ext cx="923574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06175" y="-22820"/>
            <a:ext cx="305385" cy="100811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6" name="Title 3"/>
          <p:cNvSpPr txBox="1">
            <a:spLocks/>
          </p:cNvSpPr>
          <p:nvPr/>
        </p:nvSpPr>
        <p:spPr>
          <a:xfrm>
            <a:off x="624677" y="0"/>
            <a:ext cx="8088646" cy="100811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buNone/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857250" indent="-857250">
              <a:buFont typeface="+mj-lt"/>
              <a:buAutoNum type="romanUcPeriod" startAt="4"/>
            </a:pPr>
            <a:r>
              <a:rPr lang="fr-FR" sz="3600" b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itchFamily="34" charset="0"/>
              </a:rPr>
              <a:t> La clinique </a:t>
            </a:r>
            <a:endParaRPr lang="fr-FR" sz="3600" b="0" dirty="0">
              <a:solidFill>
                <a:prstClr val="black">
                  <a:lumMod val="75000"/>
                  <a:lumOff val="25000"/>
                </a:prstClr>
              </a:solidFill>
              <a:latin typeface="Trebuchet MS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54644" y="1124744"/>
            <a:ext cx="427770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buFontTx/>
              <a:buNone/>
              <a:defRPr/>
            </a:pPr>
            <a:r>
              <a:rPr lang="fr-FR" sz="3200" b="1" dirty="0">
                <a:solidFill>
                  <a:srgbClr val="C00000"/>
                </a:solidFill>
              </a:rPr>
              <a:t>A - DIAGNOSTIC POSITIF</a:t>
            </a:r>
            <a:endParaRPr lang="fr-FR" sz="3200" dirty="0">
              <a:solidFill>
                <a:srgbClr val="C00000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79512" y="1713486"/>
            <a:ext cx="8964488" cy="49552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itchFamily="2" charset="2"/>
              <a:buChar char="v"/>
              <a:defRPr/>
            </a:pPr>
            <a:r>
              <a:rPr lang="fr-FR" sz="2800" b="1" dirty="0" smtClean="0">
                <a:solidFill>
                  <a:schemeClr val="accent6">
                    <a:lumMod val="75000"/>
                  </a:schemeClr>
                </a:solidFill>
              </a:rPr>
              <a:t>Examen para clinique  </a:t>
            </a:r>
            <a:r>
              <a:rPr lang="fr-FR" sz="2800" dirty="0" smtClean="0"/>
              <a:t>:</a:t>
            </a:r>
          </a:p>
          <a:p>
            <a:pPr marL="1371600" lvl="2" indent="-457200">
              <a:buFont typeface="Wingdings" pitchFamily="2" charset="2"/>
              <a:buChar char="ü"/>
              <a:defRPr/>
            </a:pPr>
            <a:r>
              <a:rPr lang="fr-FR" sz="2400" b="1" dirty="0" smtClean="0"/>
              <a:t>FCV</a:t>
            </a:r>
          </a:p>
          <a:p>
            <a:pPr marL="1371600" lvl="2" indent="-457200">
              <a:buFont typeface="Wingdings" pitchFamily="2" charset="2"/>
              <a:buChar char="ü"/>
              <a:defRPr/>
            </a:pPr>
            <a:r>
              <a:rPr lang="fr-FR" sz="2400" b="1" dirty="0" smtClean="0"/>
              <a:t>Echographie sus pubienne , </a:t>
            </a:r>
            <a:r>
              <a:rPr lang="fr-FR" sz="2400" b="1" dirty="0" err="1" smtClean="0"/>
              <a:t>endo</a:t>
            </a:r>
            <a:r>
              <a:rPr lang="fr-FR" sz="2400" b="1" dirty="0" smtClean="0"/>
              <a:t> vaginale</a:t>
            </a:r>
          </a:p>
          <a:p>
            <a:pPr marL="1371600" lvl="2" indent="-457200">
              <a:buFont typeface="Wingdings" pitchFamily="2" charset="2"/>
              <a:buChar char="ü"/>
              <a:defRPr/>
            </a:pPr>
            <a:r>
              <a:rPr lang="fr-FR" sz="2400" b="1" dirty="0" smtClean="0"/>
              <a:t>Biopsie de l’ endomètre</a:t>
            </a:r>
          </a:p>
          <a:p>
            <a:pPr marL="1371600" lvl="2" indent="-457200">
              <a:buFont typeface="Wingdings" pitchFamily="2" charset="2"/>
              <a:buChar char="ü"/>
              <a:defRPr/>
            </a:pPr>
            <a:r>
              <a:rPr lang="fr-FR" sz="2400" b="1" dirty="0" smtClean="0"/>
              <a:t>Dosages hormonaux:  FSH, LH, E2, PROLACTINE ( j2 cycle)</a:t>
            </a:r>
          </a:p>
          <a:p>
            <a:pPr lvl="2">
              <a:defRPr/>
            </a:pPr>
            <a:r>
              <a:rPr lang="fr-FR" sz="2400" b="1" dirty="0"/>
              <a:t> </a:t>
            </a:r>
            <a:r>
              <a:rPr lang="fr-FR" sz="2400" b="1" dirty="0" smtClean="0"/>
              <a:t>                                               progestérone ( j22 cycle)</a:t>
            </a:r>
          </a:p>
          <a:p>
            <a:pPr marL="1257300" lvl="2" indent="-342900">
              <a:buFont typeface="Wingdings" pitchFamily="2" charset="2"/>
              <a:buChar char="ü"/>
              <a:defRPr/>
            </a:pPr>
            <a:r>
              <a:rPr lang="fr-FR" sz="2400" b="1" dirty="0" smtClean="0"/>
              <a:t>Hystérosalpingographie </a:t>
            </a:r>
          </a:p>
          <a:p>
            <a:pPr marL="1257300" lvl="2" indent="-342900">
              <a:buFont typeface="Wingdings" pitchFamily="2" charset="2"/>
              <a:buChar char="ü"/>
              <a:defRPr/>
            </a:pPr>
            <a:r>
              <a:rPr lang="fr-FR" sz="2400" b="1" dirty="0" smtClean="0"/>
              <a:t> </a:t>
            </a:r>
            <a:r>
              <a:rPr lang="fr-FR" sz="2400" b="1" dirty="0" err="1" smtClean="0"/>
              <a:t>hysterosonographie</a:t>
            </a:r>
            <a:endParaRPr lang="fr-FR" sz="2400" b="1" dirty="0" smtClean="0"/>
          </a:p>
          <a:p>
            <a:pPr marL="1257300" lvl="2" indent="-342900">
              <a:buFont typeface="Wingdings" pitchFamily="2" charset="2"/>
              <a:buChar char="ü"/>
              <a:defRPr/>
            </a:pPr>
            <a:r>
              <a:rPr lang="fr-FR" sz="2400" b="1" dirty="0" smtClean="0"/>
              <a:t>Hystéroscopie diagnostic</a:t>
            </a:r>
          </a:p>
          <a:p>
            <a:pPr marL="1257300" lvl="2" indent="-342900">
              <a:buFont typeface="Wingdings" pitchFamily="2" charset="2"/>
              <a:buChar char="ü"/>
              <a:defRPr/>
            </a:pPr>
            <a:r>
              <a:rPr lang="fr-FR" sz="2400" b="1" dirty="0" smtClean="0"/>
              <a:t>Radiographie de la selle turcique, TDM, IRM</a:t>
            </a:r>
          </a:p>
          <a:p>
            <a:pPr marL="1257300" lvl="2" indent="-342900">
              <a:buFont typeface="Wingdings" pitchFamily="2" charset="2"/>
              <a:buChar char="ü"/>
              <a:defRPr/>
            </a:pPr>
            <a:r>
              <a:rPr lang="fr-FR" sz="2400" b="1" dirty="0"/>
              <a:t>Examens biologiques :</a:t>
            </a:r>
            <a:r>
              <a:rPr lang="fr-FR" sz="2400" b="1" dirty="0" smtClean="0"/>
              <a:t>NFS</a:t>
            </a:r>
            <a:r>
              <a:rPr lang="fr-FR" sz="2400" b="1" dirty="0"/>
              <a:t>, Dosage ferritine et fer sérique, </a:t>
            </a:r>
            <a:r>
              <a:rPr lang="fr-FR" sz="2400" b="1" dirty="0" smtClean="0"/>
              <a:t>b HCG, Un </a:t>
            </a:r>
            <a:r>
              <a:rPr lang="fr-FR" sz="2400" b="1" dirty="0"/>
              <a:t>bilan endocrinien, hépatique…</a:t>
            </a:r>
          </a:p>
          <a:p>
            <a:pPr marL="1257300" lvl="2" indent="-342900">
              <a:buFont typeface="Wingdings" pitchFamily="2" charset="2"/>
              <a:buChar char="ü"/>
              <a:defRPr/>
            </a:pPr>
            <a:endParaRPr lang="fr-FR" sz="2400" b="1" dirty="0" smtClean="0"/>
          </a:p>
        </p:txBody>
      </p:sp>
    </p:spTree>
    <p:extLst>
      <p:ext uri="{BB962C8B-B14F-4D97-AF65-F5344CB8AC3E}">
        <p14:creationId xmlns:p14="http://schemas.microsoft.com/office/powerpoint/2010/main" val="1146910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86530" r="43433" b="598"/>
          <a:stretch/>
        </p:blipFill>
        <p:spPr bwMode="auto">
          <a:xfrm flipH="1">
            <a:off x="-267398" y="697760"/>
            <a:ext cx="9663933" cy="229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61497" r="43433" b="13470"/>
          <a:stretch/>
        </p:blipFill>
        <p:spPr bwMode="auto">
          <a:xfrm flipH="1">
            <a:off x="-269328" y="278860"/>
            <a:ext cx="9663933" cy="446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42611" r="43433" b="38500"/>
          <a:stretch/>
        </p:blipFill>
        <p:spPr bwMode="auto">
          <a:xfrm flipH="1">
            <a:off x="-267401" y="-22820"/>
            <a:ext cx="9663933" cy="336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Connecteur droit 23"/>
          <p:cNvCxnSpPr/>
          <p:nvPr/>
        </p:nvCxnSpPr>
        <p:spPr>
          <a:xfrm>
            <a:off x="-55234" y="923558"/>
            <a:ext cx="923574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06175" y="-22820"/>
            <a:ext cx="305385" cy="100811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6" name="Title 3"/>
          <p:cNvSpPr txBox="1">
            <a:spLocks/>
          </p:cNvSpPr>
          <p:nvPr/>
        </p:nvSpPr>
        <p:spPr>
          <a:xfrm>
            <a:off x="624677" y="0"/>
            <a:ext cx="8088646" cy="100811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buNone/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857250" indent="-857250">
              <a:buFont typeface="+mj-lt"/>
              <a:buAutoNum type="romanUcPeriod" startAt="4"/>
            </a:pPr>
            <a:r>
              <a:rPr lang="fr-FR" sz="3600" b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itchFamily="34" charset="0"/>
              </a:rPr>
              <a:t> La clinique </a:t>
            </a:r>
            <a:endParaRPr lang="fr-FR" sz="3600" b="0" dirty="0">
              <a:solidFill>
                <a:prstClr val="black">
                  <a:lumMod val="75000"/>
                  <a:lumOff val="25000"/>
                </a:prstClr>
              </a:solidFill>
              <a:latin typeface="Trebuchet MS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309623" y="1473277"/>
            <a:ext cx="806489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Tx/>
              <a:buNone/>
            </a:pPr>
            <a:r>
              <a:rPr lang="fr-FR" sz="2800" b="1" dirty="0" smtClean="0">
                <a:solidFill>
                  <a:srgbClr val="C00000"/>
                </a:solidFill>
              </a:rPr>
              <a:t>B - DIAGNOSTIC DIFFERENTIEL</a:t>
            </a:r>
          </a:p>
          <a:p>
            <a:pPr>
              <a:buFontTx/>
              <a:buNone/>
            </a:pPr>
            <a:endParaRPr lang="fr-FR" sz="2800" dirty="0" smtClean="0">
              <a:solidFill>
                <a:srgbClr val="C00000"/>
              </a:solidFill>
            </a:endParaRP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v"/>
            </a:pPr>
            <a:r>
              <a:rPr lang="fr-FR" sz="2800" dirty="0" smtClean="0"/>
              <a:t>Hémorragie du premier trimestre de la grossesse</a:t>
            </a: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v"/>
            </a:pPr>
            <a:r>
              <a:rPr lang="fr-FR" sz="2800" dirty="0" smtClean="0"/>
              <a:t>Cycles courts de moins de 21 jours</a:t>
            </a:r>
          </a:p>
          <a:p>
            <a:pPr marL="457200" indent="-457200">
              <a:lnSpc>
                <a:spcPct val="150000"/>
              </a:lnSpc>
              <a:buFont typeface="Wingdings" pitchFamily="2" charset="2"/>
              <a:buChar char="v"/>
            </a:pPr>
            <a:r>
              <a:rPr lang="fr-FR" sz="2800" dirty="0" smtClean="0"/>
              <a:t>Rectorragies cataméniales qui doivent faire éliminer une fistule recto-utérine.</a:t>
            </a:r>
          </a:p>
        </p:txBody>
      </p:sp>
    </p:spTree>
    <p:extLst>
      <p:ext uri="{BB962C8B-B14F-4D97-AF65-F5344CB8AC3E}">
        <p14:creationId xmlns:p14="http://schemas.microsoft.com/office/powerpoint/2010/main" val="20829660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86530" r="43433" b="598"/>
          <a:stretch/>
        </p:blipFill>
        <p:spPr bwMode="auto">
          <a:xfrm flipH="1">
            <a:off x="-267398" y="697760"/>
            <a:ext cx="9663933" cy="229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61497" r="43433" b="13470"/>
          <a:stretch/>
        </p:blipFill>
        <p:spPr bwMode="auto">
          <a:xfrm flipH="1">
            <a:off x="-269328" y="278860"/>
            <a:ext cx="9663933" cy="446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42611" r="43433" b="38500"/>
          <a:stretch/>
        </p:blipFill>
        <p:spPr bwMode="auto">
          <a:xfrm flipH="1">
            <a:off x="-267401" y="-22820"/>
            <a:ext cx="9663933" cy="336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Connecteur droit 23"/>
          <p:cNvCxnSpPr/>
          <p:nvPr/>
        </p:nvCxnSpPr>
        <p:spPr>
          <a:xfrm>
            <a:off x="-55234" y="923558"/>
            <a:ext cx="923574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06175" y="-22820"/>
            <a:ext cx="305385" cy="100811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6" name="Title 3"/>
          <p:cNvSpPr txBox="1">
            <a:spLocks/>
          </p:cNvSpPr>
          <p:nvPr/>
        </p:nvSpPr>
        <p:spPr>
          <a:xfrm>
            <a:off x="624677" y="0"/>
            <a:ext cx="8088646" cy="100811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buNone/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857250" indent="-857250">
              <a:buFont typeface="+mj-lt"/>
              <a:buAutoNum type="romanUcPeriod" startAt="4"/>
            </a:pPr>
            <a:r>
              <a:rPr lang="fr-FR" sz="3600" b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itchFamily="34" charset="0"/>
              </a:rPr>
              <a:t> La clinique </a:t>
            </a:r>
            <a:endParaRPr lang="fr-FR" sz="3600" b="0" dirty="0">
              <a:solidFill>
                <a:prstClr val="black">
                  <a:lumMod val="75000"/>
                  <a:lumOff val="25000"/>
                </a:prstClr>
              </a:solidFill>
              <a:latin typeface="Trebuchet MS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71281" y="1756170"/>
            <a:ext cx="69127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dirty="0" smtClean="0">
                <a:solidFill>
                  <a:srgbClr val="C00000"/>
                </a:solidFill>
              </a:rPr>
              <a:t>C - </a:t>
            </a:r>
            <a:r>
              <a:rPr lang="fr-FR" sz="4000" b="1" dirty="0" smtClean="0">
                <a:solidFill>
                  <a:srgbClr val="C00000"/>
                </a:solidFill>
              </a:rPr>
              <a:t>DIAGNOTIC ETIOLOGIQUE</a:t>
            </a:r>
            <a:endParaRPr lang="fr-FR" sz="4000" dirty="0"/>
          </a:p>
        </p:txBody>
      </p:sp>
    </p:spTree>
    <p:extLst>
      <p:ext uri="{BB962C8B-B14F-4D97-AF65-F5344CB8AC3E}">
        <p14:creationId xmlns:p14="http://schemas.microsoft.com/office/powerpoint/2010/main" val="3470406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Tableau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91123405"/>
              </p:ext>
            </p:extLst>
          </p:nvPr>
        </p:nvGraphicFramePr>
        <p:xfrm>
          <a:off x="0" y="0"/>
          <a:ext cx="9144000" cy="7217268"/>
        </p:xfrm>
        <a:graphic>
          <a:graphicData uri="http://schemas.openxmlformats.org/drawingml/2006/table">
            <a:tbl>
              <a:tblPr>
                <a:tableStyleId>{616DA210-FB5B-4158-B5E0-FEB733F419BA}</a:tableStyleId>
              </a:tblPr>
              <a:tblGrid>
                <a:gridCol w="2791098"/>
                <a:gridCol w="3452147"/>
                <a:gridCol w="2900755"/>
              </a:tblGrid>
              <a:tr h="1080120">
                <a:tc>
                  <a:txBody>
                    <a:bodyPr/>
                    <a:lstStyle/>
                    <a:p>
                      <a:pPr marL="63500"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600" dirty="0" smtClean="0">
                          <a:solidFill>
                            <a:schemeClr val="bg1"/>
                          </a:solidFill>
                          <a:effectLst/>
                          <a:latin typeface="Trebuchet MS" pitchFamily="34" charset="0"/>
                        </a:rPr>
                        <a:t>En période pubertaire </a:t>
                      </a:r>
                      <a:endParaRPr lang="fr-FR" sz="1400" dirty="0">
                        <a:solidFill>
                          <a:schemeClr val="bg1"/>
                        </a:solidFill>
                        <a:effectLst/>
                        <a:latin typeface="Trebuchet MS" pitchFamily="34" charset="0"/>
                        <a:ea typeface="Calibri"/>
                        <a:cs typeface="Arial"/>
                      </a:endParaRPr>
                    </a:p>
                  </a:txBody>
                  <a:tcPr marL="137160" marR="137160" marT="137160" marB="137160" anchor="ctr">
                    <a:solidFill>
                      <a:srgbClr val="262626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smtClean="0">
                          <a:solidFill>
                            <a:schemeClr val="bg1"/>
                          </a:solidFill>
                          <a:effectLst/>
                          <a:latin typeface="Trebuchet MS" pitchFamily="34" charset="0"/>
                          <a:ea typeface="Calibri"/>
                          <a:cs typeface="Arial"/>
                        </a:rPr>
                        <a:t>En</a:t>
                      </a:r>
                      <a:r>
                        <a:rPr lang="fr-FR" sz="1400" baseline="0" dirty="0" smtClean="0">
                          <a:solidFill>
                            <a:schemeClr val="bg1"/>
                          </a:solidFill>
                          <a:effectLst/>
                          <a:latin typeface="Trebuchet MS" pitchFamily="34" charset="0"/>
                          <a:ea typeface="Calibri"/>
                          <a:cs typeface="Arial"/>
                        </a:rPr>
                        <a:t> période d’activité génitale</a:t>
                      </a:r>
                      <a:endParaRPr lang="fr-FR" sz="1600" dirty="0" smtClean="0">
                        <a:solidFill>
                          <a:schemeClr val="bg1"/>
                        </a:solidFill>
                        <a:effectLst/>
                        <a:latin typeface="Trebuchet MS" pitchFamily="34" charset="0"/>
                        <a:ea typeface="Calibri"/>
                        <a:cs typeface="Arial"/>
                      </a:endParaRPr>
                    </a:p>
                  </a:txBody>
                  <a:tcPr marL="137160" marR="137160" marT="137160" marB="137160" anchor="ctr">
                    <a:solidFill>
                      <a:srgbClr val="262626">
                        <a:alpha val="6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fr-FR" sz="1400" dirty="0" smtClean="0">
                          <a:solidFill>
                            <a:schemeClr val="bg1"/>
                          </a:solidFill>
                          <a:effectLst/>
                          <a:latin typeface="Trebuchet MS" pitchFamily="34" charset="0"/>
                          <a:ea typeface="Calibri"/>
                          <a:cs typeface="Arial"/>
                        </a:rPr>
                        <a:t>Cas particuliers :en période de ménopause/ </a:t>
                      </a:r>
                      <a:r>
                        <a:rPr lang="fr-FR" sz="1400" dirty="0" err="1" smtClean="0">
                          <a:solidFill>
                            <a:schemeClr val="bg1"/>
                          </a:solidFill>
                          <a:effectLst/>
                          <a:latin typeface="Trebuchet MS" pitchFamily="34" charset="0"/>
                          <a:ea typeface="Calibri"/>
                          <a:cs typeface="Arial"/>
                        </a:rPr>
                        <a:t>perimenopause</a:t>
                      </a:r>
                      <a:endParaRPr lang="fr-FR" sz="1400" dirty="0" smtClean="0">
                        <a:solidFill>
                          <a:schemeClr val="bg1"/>
                        </a:solidFill>
                        <a:effectLst/>
                        <a:latin typeface="Trebuchet MS" pitchFamily="34" charset="0"/>
                        <a:ea typeface="Calibri"/>
                        <a:cs typeface="Arial"/>
                      </a:endParaRPr>
                    </a:p>
                    <a:p>
                      <a:pPr algn="ctr" eaLnBrk="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fr-FR" sz="1400" dirty="0">
                        <a:solidFill>
                          <a:schemeClr val="bg1"/>
                        </a:solidFill>
                        <a:effectLst/>
                        <a:latin typeface="Trebuchet MS" pitchFamily="34" charset="0"/>
                        <a:ea typeface="Calibri"/>
                        <a:cs typeface="Arial"/>
                      </a:endParaRPr>
                    </a:p>
                  </a:txBody>
                  <a:tcPr marL="137160" marR="137160" marT="137160" marB="137160" anchor="ctr">
                    <a:solidFill>
                      <a:srgbClr val="262626">
                        <a:alpha val="69804"/>
                      </a:srgbClr>
                    </a:solidFill>
                  </a:tcPr>
                </a:tc>
              </a:tr>
              <a:tr h="5276859">
                <a:tc>
                  <a:txBody>
                    <a:bodyPr/>
                    <a:lstStyle/>
                    <a:p>
                      <a:pPr marL="156210" marR="127635" indent="0" algn="just" eaLnBrk="0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Arial" pitchFamily="34" charset="0"/>
                        <a:buNone/>
                      </a:pPr>
                      <a:r>
                        <a:rPr lang="fr-FR" sz="1600" b="1" u="sng" dirty="0" smtClean="0">
                          <a:effectLst/>
                        </a:rPr>
                        <a:t>Causes</a:t>
                      </a:r>
                      <a:r>
                        <a:rPr lang="fr-FR" sz="1600" b="1" u="sng" baseline="0" dirty="0" smtClean="0">
                          <a:effectLst/>
                        </a:rPr>
                        <a:t> </a:t>
                      </a:r>
                      <a:r>
                        <a:rPr lang="fr-FR" sz="1600" b="1" u="sng" dirty="0" smtClean="0">
                          <a:effectLst/>
                        </a:rPr>
                        <a:t>organiques</a:t>
                      </a:r>
                    </a:p>
                    <a:p>
                      <a:pPr marL="441960" marR="127635" indent="-285750" algn="just" eaLnBrk="0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itchFamily="2" charset="2"/>
                        <a:buChar char="ü"/>
                      </a:pPr>
                      <a:r>
                        <a:rPr lang="fr-FR" sz="1400" dirty="0" smtClean="0">
                          <a:effectLst/>
                        </a:rPr>
                        <a:t>Trouble de l’hémostase</a:t>
                      </a:r>
                    </a:p>
                    <a:p>
                      <a:pPr marL="441960" marR="127635" indent="-285750" algn="just" eaLnBrk="0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itchFamily="2" charset="2"/>
                        <a:buChar char="ü"/>
                      </a:pPr>
                      <a:r>
                        <a:rPr lang="fr-FR" sz="1400" dirty="0" smtClean="0">
                          <a:effectLst/>
                        </a:rPr>
                        <a:t>Troubles endocriniens, atteinte de l’axe </a:t>
                      </a:r>
                      <a:r>
                        <a:rPr lang="fr-FR" sz="1400" dirty="0" err="1" smtClean="0">
                          <a:effectLst/>
                        </a:rPr>
                        <a:t>hypothalamo-hypohysaire</a:t>
                      </a:r>
                      <a:endParaRPr lang="fr-FR" sz="1400" dirty="0" smtClean="0">
                        <a:effectLst/>
                      </a:endParaRPr>
                    </a:p>
                    <a:p>
                      <a:pPr marL="441960" marR="127635" indent="-285750" algn="just" eaLnBrk="0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itchFamily="2" charset="2"/>
                        <a:buChar char="ü"/>
                      </a:pPr>
                      <a:r>
                        <a:rPr lang="fr-FR" sz="1400" dirty="0" smtClean="0">
                          <a:effectLst/>
                        </a:rPr>
                        <a:t>Tumeur ovarienne, apport exogène d’</a:t>
                      </a:r>
                      <a:r>
                        <a:rPr lang="fr-FR" sz="1400" dirty="0" err="1" smtClean="0">
                          <a:effectLst/>
                        </a:rPr>
                        <a:t>oestroprogestatifs</a:t>
                      </a:r>
                      <a:endParaRPr lang="fr-FR" sz="1400" dirty="0" smtClean="0">
                        <a:effectLst/>
                      </a:endParaRPr>
                    </a:p>
                    <a:p>
                      <a:pPr marL="441960" marR="127635" indent="-285750" algn="just" eaLnBrk="0">
                        <a:lnSpc>
                          <a:spcPct val="100000"/>
                        </a:lnSpc>
                        <a:spcAft>
                          <a:spcPts val="600"/>
                        </a:spcAft>
                        <a:buFont typeface="Wingdings" pitchFamily="2" charset="2"/>
                        <a:buChar char="ü"/>
                      </a:pPr>
                      <a:r>
                        <a:rPr lang="fr-FR" sz="1400" dirty="0" smtClean="0">
                          <a:effectLst/>
                        </a:rPr>
                        <a:t>Corps étranger au niveau des organes génitaux </a:t>
                      </a:r>
                    </a:p>
                    <a:p>
                      <a:pPr marL="156210" marR="127635" algn="just" eaLnBrk="0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r>
                        <a:rPr lang="fr-FR" sz="1600" b="1" i="0" u="sng" dirty="0" smtClean="0">
                          <a:effectLst/>
                        </a:rPr>
                        <a:t>Causes fonctionnelles </a:t>
                      </a:r>
                    </a:p>
                    <a:p>
                      <a:pPr marL="441960" marR="127635" indent="-285750" algn="just" eaLnBrk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Wingdings" pitchFamily="2" charset="2"/>
                        <a:buChar char="ü"/>
                      </a:pPr>
                      <a:r>
                        <a:rPr lang="fr-FR" sz="1400" dirty="0" smtClean="0">
                          <a:effectLst/>
                        </a:rPr>
                        <a:t>Insuffisance lutéale</a:t>
                      </a:r>
                    </a:p>
                    <a:p>
                      <a:pPr marL="441960" marR="127635" indent="-285750" algn="just" eaLnBrk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Wingdings" pitchFamily="2" charset="2"/>
                        <a:buChar char="ü"/>
                      </a:pPr>
                      <a:r>
                        <a:rPr lang="fr-FR" sz="1400" dirty="0" smtClean="0">
                          <a:effectLst/>
                        </a:rPr>
                        <a:t>Immaturité du Système nerveux central</a:t>
                      </a:r>
                    </a:p>
                    <a:p>
                      <a:pPr marL="441960" marR="127635" indent="-285750" algn="just" eaLnBrk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Wingdings" pitchFamily="2" charset="2"/>
                        <a:buChar char="ü"/>
                      </a:pPr>
                      <a:r>
                        <a:rPr lang="fr-FR" sz="1400" dirty="0" smtClean="0">
                          <a:effectLst/>
                        </a:rPr>
                        <a:t>Immaturité de l’axe </a:t>
                      </a:r>
                      <a:r>
                        <a:rPr lang="fr-FR" sz="1400" dirty="0" err="1" smtClean="0">
                          <a:effectLst/>
                        </a:rPr>
                        <a:t>hypothalamo</a:t>
                      </a:r>
                      <a:r>
                        <a:rPr lang="fr-FR" sz="1400" dirty="0" smtClean="0">
                          <a:effectLst/>
                        </a:rPr>
                        <a:t>-hypophysaire</a:t>
                      </a:r>
                    </a:p>
                    <a:p>
                      <a:pPr marL="156210" marR="127635" algn="just" eaLnBrk="0">
                        <a:lnSpc>
                          <a:spcPct val="115000"/>
                        </a:lnSpc>
                        <a:spcAft>
                          <a:spcPts val="600"/>
                        </a:spcAft>
                      </a:pPr>
                      <a:endParaRPr lang="fr-FR" sz="1400" dirty="0">
                        <a:effectLst/>
                      </a:endParaRP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marL="0" marR="120650" lvl="0" indent="0" algn="just" rtl="0" eaLnBrk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Calibri"/>
                        <a:buNone/>
                      </a:pPr>
                      <a:r>
                        <a:rPr lang="fr-FR" sz="1400" b="1" u="sng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Ca</a:t>
                      </a:r>
                      <a:r>
                        <a:rPr lang="fr-FR" sz="1600" b="1" u="sng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uses organiques</a:t>
                      </a:r>
                    </a:p>
                    <a:p>
                      <a:pPr marL="285750" marR="120650" lvl="0" indent="-285750" algn="just" rtl="0" eaLnBrk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Wingdings" pitchFamily="2" charset="2"/>
                        <a:buChar char="ü"/>
                      </a:pPr>
                      <a:r>
                        <a:rPr lang="fr-FR" sz="1400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Grossesse extra utérine</a:t>
                      </a:r>
                    </a:p>
                    <a:p>
                      <a:pPr marL="285750" marR="120650" lvl="0" indent="-285750" algn="just" rtl="0" eaLnBrk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Wingdings" pitchFamily="2" charset="2"/>
                        <a:buChar char="ü"/>
                      </a:pPr>
                      <a:r>
                        <a:rPr lang="fr-FR" sz="1400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Endométriose </a:t>
                      </a:r>
                    </a:p>
                    <a:p>
                      <a:pPr marL="285750" marR="120650" lvl="0" indent="-285750" algn="just" rtl="0" eaLnBrk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Wingdings" pitchFamily="2" charset="2"/>
                        <a:buChar char="ü"/>
                      </a:pPr>
                      <a:r>
                        <a:rPr lang="fr-FR" sz="1400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Infections génitales (cervicites à chlamydiae)</a:t>
                      </a:r>
                    </a:p>
                    <a:p>
                      <a:pPr marL="285750" marR="120650" lvl="0" indent="-285750" algn="just" rtl="0" eaLnBrk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Wingdings" pitchFamily="2" charset="2"/>
                        <a:buChar char="ü"/>
                      </a:pPr>
                      <a:r>
                        <a:rPr lang="fr-FR" sz="1400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Malformations artério-veineuses</a:t>
                      </a:r>
                    </a:p>
                    <a:p>
                      <a:pPr marL="0" marR="120650" lvl="0" indent="0" algn="just" rtl="0" eaLnBrk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Calibri"/>
                        <a:buNone/>
                      </a:pPr>
                      <a:r>
                        <a:rPr lang="fr-FR" sz="1600" b="1" u="sng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Causes tumorales : </a:t>
                      </a:r>
                    </a:p>
                    <a:p>
                      <a:pPr marL="285750" marR="120650" lvl="0" indent="-285750" algn="just" rtl="0" eaLnBrk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Wingdings" pitchFamily="2" charset="2"/>
                        <a:buChar char="ü"/>
                      </a:pPr>
                      <a:r>
                        <a:rPr lang="fr-FR" sz="1600" b="1" u="sng" baseline="0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 </a:t>
                      </a:r>
                      <a:r>
                        <a:rPr lang="fr-FR" sz="1600" b="0" u="none" baseline="0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fibrome utérin, </a:t>
                      </a:r>
                      <a:r>
                        <a:rPr lang="fr-FR" sz="1600" b="0" u="none" baseline="0" dirty="0" err="1" smtClean="0">
                          <a:effectLst/>
                          <a:latin typeface="+mn-lt"/>
                          <a:ea typeface="Calibri"/>
                          <a:cs typeface="Arial"/>
                        </a:rPr>
                        <a:t>kc</a:t>
                      </a:r>
                      <a:r>
                        <a:rPr lang="fr-FR" sz="1600" b="0" u="none" baseline="0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 endomètre, </a:t>
                      </a:r>
                      <a:r>
                        <a:rPr lang="fr-FR" sz="1600" b="0" u="none" baseline="0" dirty="0" err="1" smtClean="0">
                          <a:effectLst/>
                          <a:latin typeface="+mn-lt"/>
                          <a:ea typeface="Calibri"/>
                          <a:cs typeface="Arial"/>
                        </a:rPr>
                        <a:t>kc</a:t>
                      </a:r>
                      <a:r>
                        <a:rPr lang="fr-FR" sz="1600" b="0" u="none" baseline="0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 du col, polype accouché par le col, </a:t>
                      </a:r>
                      <a:endParaRPr lang="fr-FR" sz="1600" b="0" u="none" dirty="0" smtClean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  <a:p>
                      <a:pPr marL="0" marR="120650" lvl="0" indent="0" algn="just" rtl="0" eaLnBrk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Wingdings" pitchFamily="2" charset="2"/>
                        <a:buNone/>
                      </a:pPr>
                      <a:r>
                        <a:rPr lang="fr-FR" sz="1400" b="1" i="0" u="sng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Causes iatrogènes </a:t>
                      </a:r>
                      <a:r>
                        <a:rPr lang="fr-FR" sz="1400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par apport exogène</a:t>
                      </a:r>
                      <a:r>
                        <a:rPr lang="fr-FR" sz="1400" baseline="0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 </a:t>
                      </a:r>
                      <a:r>
                        <a:rPr lang="fr-FR" sz="1400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d’hormones (</a:t>
                      </a:r>
                      <a:r>
                        <a:rPr lang="fr-FR" sz="1400" dirty="0" err="1" smtClean="0">
                          <a:effectLst/>
                          <a:latin typeface="+mn-lt"/>
                          <a:ea typeface="Calibri"/>
                          <a:cs typeface="Arial"/>
                        </a:rPr>
                        <a:t>oestroprogestatifs</a:t>
                      </a:r>
                      <a:r>
                        <a:rPr lang="fr-FR" sz="1400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), DIU, anabolisant , anticoagulant</a:t>
                      </a:r>
                    </a:p>
                    <a:p>
                      <a:pPr marL="0" marR="120650" lvl="0" indent="0" algn="just" rtl="0" eaLnBrk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Calibri"/>
                        <a:buNone/>
                      </a:pPr>
                      <a:r>
                        <a:rPr lang="fr-FR" sz="1400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 </a:t>
                      </a:r>
                      <a:r>
                        <a:rPr lang="fr-FR" sz="1600" b="1" u="sng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Causes</a:t>
                      </a:r>
                      <a:r>
                        <a:rPr lang="fr-FR" sz="1600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 </a:t>
                      </a:r>
                      <a:r>
                        <a:rPr lang="fr-FR" sz="1600" b="1" u="sng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fonctionnelles</a:t>
                      </a:r>
                      <a:endParaRPr lang="fr-FR" sz="1400" b="1" u="sng" dirty="0" smtClean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  <a:p>
                      <a:pPr marL="285750" marR="120650" lvl="0" indent="-285750" algn="just" rtl="0" eaLnBrk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Wingdings" pitchFamily="2" charset="2"/>
                        <a:buChar char="ü"/>
                      </a:pPr>
                      <a:r>
                        <a:rPr lang="fr-FR" sz="1400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Ovulation : « règles » du 14ème jour, </a:t>
                      </a:r>
                    </a:p>
                    <a:p>
                      <a:pPr marL="285750" marR="120650" lvl="0" indent="-285750" algn="just" rtl="0" eaLnBrk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Wingdings" pitchFamily="2" charset="2"/>
                        <a:buChar char="ü"/>
                      </a:pPr>
                      <a:r>
                        <a:rPr lang="fr-FR" sz="1400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Corps jaune court ou inadéquat</a:t>
                      </a:r>
                    </a:p>
                    <a:p>
                      <a:pPr marL="285750" marR="120650" lvl="0" indent="-285750" algn="just" rtl="0" eaLnBrk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Wingdings" pitchFamily="2" charset="2"/>
                        <a:buChar char="ü"/>
                      </a:pPr>
                      <a:r>
                        <a:rPr lang="fr-FR" sz="1400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Hyperplasie simple de l’endomètre</a:t>
                      </a:r>
                    </a:p>
                    <a:p>
                      <a:pPr marL="285750" marR="120650" lvl="0" indent="-285750" algn="just" rtl="0" eaLnBrk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Wingdings" pitchFamily="2" charset="2"/>
                        <a:buChar char="ü"/>
                      </a:pPr>
                      <a:r>
                        <a:rPr lang="fr-FR" sz="1400" dirty="0" err="1" smtClean="0">
                          <a:effectLst/>
                          <a:latin typeface="+mn-lt"/>
                          <a:ea typeface="Calibri"/>
                          <a:cs typeface="Arial"/>
                        </a:rPr>
                        <a:t>Dysovulation</a:t>
                      </a:r>
                      <a:endParaRPr lang="fr-FR" sz="1400" dirty="0" smtClean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  <a:p>
                      <a:pPr marL="0" marR="120650" lvl="0" indent="0" algn="just" rtl="0" eaLnBrk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Calibri"/>
                        <a:buNone/>
                      </a:pPr>
                      <a:endParaRPr lang="fr-FR" sz="14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37160" marR="137160" marT="137160" marB="137160"/>
                </a:tc>
                <a:tc>
                  <a:txBody>
                    <a:bodyPr/>
                    <a:lstStyle/>
                    <a:p>
                      <a:pPr marL="174625" marR="111125" lvl="0" indent="-174625" algn="just" eaLnBrk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fr-FR" sz="2000" b="1" u="sng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Causes organiques</a:t>
                      </a:r>
                    </a:p>
                    <a:p>
                      <a:pPr marL="285750" marR="111125" lvl="0" indent="-285750" algn="just" eaLnBrk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Wingdings" pitchFamily="2" charset="2"/>
                        <a:buChar char="ü"/>
                      </a:pPr>
                      <a:r>
                        <a:rPr lang="fr-FR" sz="1600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Tumorales malignes (endomètre, col , ovaire)</a:t>
                      </a:r>
                    </a:p>
                    <a:p>
                      <a:pPr marL="285750" marR="111125" lvl="0" indent="-285750" algn="just" eaLnBrk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Wingdings" pitchFamily="2" charset="2"/>
                        <a:buChar char="ü"/>
                      </a:pPr>
                      <a:r>
                        <a:rPr lang="fr-FR" sz="1600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Tumorales bénignes (fibrome, polype utérin, </a:t>
                      </a:r>
                      <a:r>
                        <a:rPr lang="fr-FR" sz="1600" dirty="0" err="1" smtClean="0">
                          <a:effectLst/>
                          <a:latin typeface="+mn-lt"/>
                          <a:ea typeface="Calibri"/>
                          <a:cs typeface="Arial"/>
                        </a:rPr>
                        <a:t>adénomyose</a:t>
                      </a:r>
                      <a:r>
                        <a:rPr lang="fr-FR" sz="1600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 +++)</a:t>
                      </a:r>
                    </a:p>
                    <a:p>
                      <a:pPr marL="285750" marR="111125" lvl="0" indent="-285750" algn="just" eaLnBrk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Wingdings" pitchFamily="2" charset="2"/>
                        <a:buChar char="ü"/>
                      </a:pPr>
                      <a:r>
                        <a:rPr lang="fr-FR" sz="1600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Infections génitales</a:t>
                      </a:r>
                    </a:p>
                    <a:p>
                      <a:pPr marL="285750" marR="111125" lvl="0" indent="-285750" algn="just" eaLnBrk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Wingdings" pitchFamily="2" charset="2"/>
                        <a:buChar char="ü"/>
                      </a:pPr>
                      <a:r>
                        <a:rPr lang="fr-FR" sz="1600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Iatrogènes : DIU, utilisation d’œstrogène, ou d’anticoagulant</a:t>
                      </a:r>
                    </a:p>
                    <a:p>
                      <a:pPr marL="174625" marR="111125" lvl="0" indent="-174625" algn="just" eaLnBrk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r>
                        <a:rPr lang="fr-FR" sz="2000" b="1" u="sng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Causes fonctionnelles</a:t>
                      </a:r>
                    </a:p>
                    <a:p>
                      <a:pPr marL="285750" marR="111125" lvl="0" indent="-285750" algn="just" eaLnBrk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Wingdings" pitchFamily="2" charset="2"/>
                        <a:buChar char="ü"/>
                      </a:pPr>
                      <a:r>
                        <a:rPr lang="fr-FR" sz="1600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Atrophie de l’endomètre</a:t>
                      </a:r>
                    </a:p>
                    <a:p>
                      <a:pPr marL="285750" marR="111125" lvl="0" indent="-285750" algn="just" eaLnBrk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Wingdings" pitchFamily="2" charset="2"/>
                        <a:buChar char="ü"/>
                      </a:pPr>
                      <a:r>
                        <a:rPr lang="fr-FR" sz="1600" dirty="0" smtClean="0">
                          <a:effectLst/>
                          <a:latin typeface="+mn-lt"/>
                          <a:ea typeface="Calibri"/>
                          <a:cs typeface="Arial"/>
                        </a:rPr>
                        <a:t>Insuffisances lutéale de la </a:t>
                      </a:r>
                      <a:r>
                        <a:rPr lang="fr-FR" sz="1600" dirty="0" err="1" smtClean="0">
                          <a:effectLst/>
                          <a:latin typeface="+mn-lt"/>
                          <a:ea typeface="Calibri"/>
                          <a:cs typeface="Arial"/>
                        </a:rPr>
                        <a:t>périménopause</a:t>
                      </a:r>
                      <a:endParaRPr lang="fr-FR" sz="1600" dirty="0" smtClean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  <a:p>
                      <a:pPr marL="174625" marR="111125" lvl="0" indent="-174625" algn="just" eaLnBrk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endParaRPr lang="fr-FR" sz="1300" dirty="0" smtClean="0">
                        <a:effectLst/>
                        <a:latin typeface="+mn-lt"/>
                        <a:ea typeface="Calibri"/>
                        <a:cs typeface="Arial"/>
                      </a:endParaRPr>
                    </a:p>
                    <a:p>
                      <a:pPr marL="174625" marR="111125" lvl="0" indent="-174625" algn="just" eaLnBrk="0">
                        <a:lnSpc>
                          <a:spcPct val="115000"/>
                        </a:lnSpc>
                        <a:spcAft>
                          <a:spcPts val="600"/>
                        </a:spcAft>
                        <a:buFont typeface="Arial" pitchFamily="34" charset="0"/>
                        <a:buChar char="•"/>
                      </a:pPr>
                      <a:endParaRPr lang="fr-FR" sz="1300" dirty="0">
                        <a:effectLst/>
                        <a:latin typeface="Calibri"/>
                        <a:ea typeface="Calibri"/>
                        <a:cs typeface="Arial"/>
                      </a:endParaRPr>
                    </a:p>
                  </a:txBody>
                  <a:tcPr marL="137160" marR="137160" marT="137160" marB="137160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74506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86530" r="43433" b="598"/>
          <a:stretch/>
        </p:blipFill>
        <p:spPr bwMode="auto">
          <a:xfrm flipH="1">
            <a:off x="-267398" y="697760"/>
            <a:ext cx="9663933" cy="229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61497" r="43433" b="13470"/>
          <a:stretch/>
        </p:blipFill>
        <p:spPr bwMode="auto">
          <a:xfrm flipH="1">
            <a:off x="-269328" y="278860"/>
            <a:ext cx="9663933" cy="446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42611" r="43433" b="38500"/>
          <a:stretch/>
        </p:blipFill>
        <p:spPr bwMode="auto">
          <a:xfrm flipH="1">
            <a:off x="-267401" y="-22820"/>
            <a:ext cx="9663933" cy="336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Connecteur droit 23"/>
          <p:cNvCxnSpPr/>
          <p:nvPr/>
        </p:nvCxnSpPr>
        <p:spPr>
          <a:xfrm>
            <a:off x="-55234" y="923558"/>
            <a:ext cx="923574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06175" y="-22820"/>
            <a:ext cx="305385" cy="100811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6" name="Title 3"/>
          <p:cNvSpPr txBox="1">
            <a:spLocks/>
          </p:cNvSpPr>
          <p:nvPr/>
        </p:nvSpPr>
        <p:spPr>
          <a:xfrm>
            <a:off x="624677" y="0"/>
            <a:ext cx="8088646" cy="100811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buNone/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857250" indent="-857250">
              <a:buFont typeface="+mj-lt"/>
              <a:buAutoNum type="romanUcPeriod" startAt="4"/>
            </a:pPr>
            <a:r>
              <a:rPr lang="fr-FR" sz="3600" b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itchFamily="34" charset="0"/>
              </a:rPr>
              <a:t> La conduite à tenir </a:t>
            </a:r>
            <a:endParaRPr lang="fr-FR" sz="3600" b="0" dirty="0">
              <a:solidFill>
                <a:prstClr val="black">
                  <a:lumMod val="75000"/>
                  <a:lumOff val="25000"/>
                </a:prstClr>
              </a:solidFill>
              <a:latin typeface="Trebuchet MS" pitchFamily="34" charset="0"/>
            </a:endParaRPr>
          </a:p>
        </p:txBody>
      </p:sp>
      <p:sp>
        <p:nvSpPr>
          <p:cNvPr id="12" name="Rectangle à coins arrondis 11"/>
          <p:cNvSpPr/>
          <p:nvPr/>
        </p:nvSpPr>
        <p:spPr>
          <a:xfrm>
            <a:off x="2615268" y="1228404"/>
            <a:ext cx="3384375" cy="926350"/>
          </a:xfrm>
          <a:prstGeom prst="roundRect">
            <a:avLst>
              <a:gd name="adj" fmla="val 50000"/>
            </a:avLst>
          </a:prstGeom>
          <a:solidFill>
            <a:srgbClr val="EAEAEA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/>
          <p:cNvSpPr/>
          <p:nvPr/>
        </p:nvSpPr>
        <p:spPr>
          <a:xfrm>
            <a:off x="2589231" y="1436814"/>
            <a:ext cx="3459568" cy="51334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23888">
              <a:lnSpc>
                <a:spcPct val="114000"/>
              </a:lnSpc>
            </a:pPr>
            <a:r>
              <a:rPr lang="fr-FR" sz="2400" dirty="0" smtClean="0">
                <a:solidFill>
                  <a:srgbClr val="C00000"/>
                </a:solidFill>
                <a:latin typeface="Trebuchet MS" pitchFamily="34" charset="0"/>
                <a:cs typeface="Calibri" pitchFamily="34" charset="0"/>
              </a:rPr>
              <a:t>Trouble du cycle </a:t>
            </a:r>
            <a:endParaRPr lang="fr-FR" sz="2400" dirty="0">
              <a:solidFill>
                <a:srgbClr val="C00000"/>
              </a:solidFill>
              <a:latin typeface="Trebuchet MS" pitchFamily="34" charset="0"/>
              <a:cs typeface="Calibri" pitchFamily="34" charset="0"/>
            </a:endParaRPr>
          </a:p>
        </p:txBody>
      </p:sp>
      <p:sp>
        <p:nvSpPr>
          <p:cNvPr id="15" name="Rectangle à coins arrondis 14"/>
          <p:cNvSpPr/>
          <p:nvPr/>
        </p:nvSpPr>
        <p:spPr>
          <a:xfrm>
            <a:off x="155957" y="3222279"/>
            <a:ext cx="3797186" cy="724803"/>
          </a:xfrm>
          <a:prstGeom prst="roundRect">
            <a:avLst>
              <a:gd name="adj" fmla="val 50000"/>
            </a:avLst>
          </a:prstGeom>
          <a:solidFill>
            <a:srgbClr val="EAEAEA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Troubles des </a:t>
            </a:r>
            <a:r>
              <a:rPr lang="fr-FR" dirty="0" err="1" smtClean="0">
                <a:solidFill>
                  <a:schemeClr val="tx1"/>
                </a:solidFill>
              </a:rPr>
              <a:t>régles</a:t>
            </a:r>
            <a:r>
              <a:rPr lang="fr-FR" dirty="0" smtClean="0">
                <a:solidFill>
                  <a:schemeClr val="tx1"/>
                </a:solidFill>
              </a:rPr>
              <a:t> 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20" name="Rectangle à coins arrondis 19"/>
          <p:cNvSpPr/>
          <p:nvPr/>
        </p:nvSpPr>
        <p:spPr>
          <a:xfrm>
            <a:off x="4624" y="4618110"/>
            <a:ext cx="4374831" cy="1119884"/>
          </a:xfrm>
          <a:prstGeom prst="roundRect">
            <a:avLst>
              <a:gd name="adj" fmla="val 50000"/>
            </a:avLst>
          </a:prstGeom>
          <a:solidFill>
            <a:srgbClr val="EAEAEA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Rectangle 26"/>
          <p:cNvSpPr/>
          <p:nvPr/>
        </p:nvSpPr>
        <p:spPr>
          <a:xfrm>
            <a:off x="42820" y="4639251"/>
            <a:ext cx="4354681" cy="11098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 defTabSz="623888">
              <a:lnSpc>
                <a:spcPct val="114000"/>
              </a:lnSpc>
              <a:buFont typeface="Arial" pitchFamily="34" charset="0"/>
              <a:buChar char="•"/>
            </a:pPr>
            <a:r>
              <a:rPr lang="fr-FR" dirty="0" smtClean="0">
                <a:latin typeface="Trebuchet MS" pitchFamily="34" charset="0"/>
                <a:cs typeface="Calibri" pitchFamily="34" charset="0"/>
              </a:rPr>
              <a:t>Examen clinique complet</a:t>
            </a:r>
          </a:p>
          <a:p>
            <a:pPr marL="342900" indent="-342900" algn="ctr" defTabSz="623888">
              <a:lnSpc>
                <a:spcPct val="114000"/>
              </a:lnSpc>
              <a:buFont typeface="Arial" pitchFamily="34" charset="0"/>
              <a:buChar char="•"/>
            </a:pPr>
            <a:r>
              <a:rPr lang="fr-FR" dirty="0" smtClean="0">
                <a:latin typeface="Trebuchet MS" pitchFamily="34" charset="0"/>
                <a:cs typeface="Calibri" pitchFamily="34" charset="0"/>
              </a:rPr>
              <a:t>Examen complémentaire</a:t>
            </a:r>
          </a:p>
          <a:p>
            <a:pPr algn="ctr" defTabSz="623888">
              <a:lnSpc>
                <a:spcPct val="114000"/>
              </a:lnSpc>
            </a:pPr>
            <a:r>
              <a:rPr lang="fr-FR" sz="2200" dirty="0" smtClean="0">
                <a:latin typeface="Trebuchet MS" pitchFamily="34" charset="0"/>
                <a:cs typeface="Calibri" pitchFamily="34" charset="0"/>
              </a:rPr>
              <a:t>    </a:t>
            </a:r>
            <a:r>
              <a:rPr lang="fr-FR" sz="2200" dirty="0" smtClean="0">
                <a:solidFill>
                  <a:schemeClr val="accent6">
                    <a:lumMod val="75000"/>
                  </a:schemeClr>
                </a:solidFill>
                <a:latin typeface="Trebuchet MS" pitchFamily="34" charset="0"/>
                <a:cs typeface="Calibri" pitchFamily="34" charset="0"/>
              </a:rPr>
              <a:t>recherche étiologique</a:t>
            </a:r>
            <a:endParaRPr lang="fr-FR" sz="2200" dirty="0">
              <a:solidFill>
                <a:schemeClr val="accent6">
                  <a:lumMod val="75000"/>
                </a:schemeClr>
              </a:solidFill>
              <a:latin typeface="Trebuchet MS" pitchFamily="34" charset="0"/>
              <a:cs typeface="Calibri" pitchFamily="34" charset="0"/>
            </a:endParaRPr>
          </a:p>
        </p:txBody>
      </p:sp>
      <p:cxnSp>
        <p:nvCxnSpPr>
          <p:cNvPr id="28" name="Connecteur droit 27"/>
          <p:cNvCxnSpPr>
            <a:stCxn id="20" idx="0"/>
          </p:cNvCxnSpPr>
          <p:nvPr/>
        </p:nvCxnSpPr>
        <p:spPr>
          <a:xfrm flipH="1" flipV="1">
            <a:off x="2188917" y="3982023"/>
            <a:ext cx="3123" cy="636087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 à coins arrondis 29"/>
          <p:cNvSpPr/>
          <p:nvPr/>
        </p:nvSpPr>
        <p:spPr>
          <a:xfrm>
            <a:off x="505194" y="6089728"/>
            <a:ext cx="3269641" cy="522900"/>
          </a:xfrm>
          <a:prstGeom prst="roundRect">
            <a:avLst>
              <a:gd name="adj" fmla="val 50000"/>
            </a:avLst>
          </a:prstGeom>
          <a:solidFill>
            <a:srgbClr val="EAEAEA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Rectangle 30"/>
          <p:cNvSpPr/>
          <p:nvPr/>
        </p:nvSpPr>
        <p:spPr>
          <a:xfrm>
            <a:off x="776938" y="6108471"/>
            <a:ext cx="2665894" cy="446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23888">
              <a:lnSpc>
                <a:spcPct val="114000"/>
              </a:lnSpc>
            </a:pPr>
            <a:r>
              <a:rPr lang="fr-FR" sz="2200" dirty="0" smtClean="0">
                <a:latin typeface="Trebuchet MS" pitchFamily="34" charset="0"/>
                <a:cs typeface="Calibri" pitchFamily="34" charset="0"/>
              </a:rPr>
              <a:t>Traitement </a:t>
            </a:r>
            <a:endParaRPr lang="fr-FR" sz="2200" dirty="0">
              <a:solidFill>
                <a:srgbClr val="002060"/>
              </a:solidFill>
              <a:latin typeface="Trebuchet MS" pitchFamily="34" charset="0"/>
              <a:cs typeface="Calibri" pitchFamily="34" charset="0"/>
            </a:endParaRPr>
          </a:p>
        </p:txBody>
      </p:sp>
      <p:cxnSp>
        <p:nvCxnSpPr>
          <p:cNvPr id="33" name="Connecteur droit 32"/>
          <p:cNvCxnSpPr/>
          <p:nvPr/>
        </p:nvCxnSpPr>
        <p:spPr>
          <a:xfrm>
            <a:off x="901475" y="1693487"/>
            <a:ext cx="1" cy="130546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Connecteur droit 34"/>
          <p:cNvCxnSpPr/>
          <p:nvPr/>
        </p:nvCxnSpPr>
        <p:spPr>
          <a:xfrm>
            <a:off x="5968022" y="1682992"/>
            <a:ext cx="1727496" cy="783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Connecteur droit 36"/>
          <p:cNvCxnSpPr/>
          <p:nvPr/>
        </p:nvCxnSpPr>
        <p:spPr>
          <a:xfrm flipH="1">
            <a:off x="7686247" y="1682992"/>
            <a:ext cx="16309" cy="4534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Rectangle à coins arrondis 37"/>
          <p:cNvSpPr/>
          <p:nvPr/>
        </p:nvSpPr>
        <p:spPr>
          <a:xfrm>
            <a:off x="5436097" y="2186613"/>
            <a:ext cx="3598142" cy="575190"/>
          </a:xfrm>
          <a:prstGeom prst="roundRect">
            <a:avLst>
              <a:gd name="adj" fmla="val 50000"/>
            </a:avLst>
          </a:prstGeom>
          <a:solidFill>
            <a:srgbClr val="EAEAEA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Rectangle 38"/>
          <p:cNvSpPr/>
          <p:nvPr/>
        </p:nvSpPr>
        <p:spPr>
          <a:xfrm>
            <a:off x="5436096" y="2243572"/>
            <a:ext cx="3632624" cy="478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23888">
              <a:lnSpc>
                <a:spcPct val="114000"/>
              </a:lnSpc>
            </a:pPr>
            <a:r>
              <a:rPr lang="fr-FR" sz="2200" dirty="0" smtClean="0">
                <a:latin typeface="Trebuchet MS" pitchFamily="34" charset="0"/>
                <a:cs typeface="Calibri" pitchFamily="34" charset="0"/>
              </a:rPr>
              <a:t>Métrorragie, aménorrhée </a:t>
            </a:r>
            <a:endParaRPr lang="fr-FR" sz="2200" dirty="0">
              <a:solidFill>
                <a:srgbClr val="002060"/>
              </a:solidFill>
              <a:latin typeface="Trebuchet MS" pitchFamily="34" charset="0"/>
              <a:cs typeface="Calibri" pitchFamily="34" charset="0"/>
            </a:endParaRPr>
          </a:p>
        </p:txBody>
      </p:sp>
      <p:sp>
        <p:nvSpPr>
          <p:cNvPr id="44" name="Parenthèse ouvrante 43"/>
          <p:cNvSpPr/>
          <p:nvPr/>
        </p:nvSpPr>
        <p:spPr>
          <a:xfrm rot="16200000">
            <a:off x="2329828" y="3909557"/>
            <a:ext cx="112261" cy="2771110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5" name="Connecteur droit 44"/>
          <p:cNvCxnSpPr/>
          <p:nvPr/>
        </p:nvCxnSpPr>
        <p:spPr>
          <a:xfrm flipV="1">
            <a:off x="2108002" y="5812623"/>
            <a:ext cx="0" cy="277105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Rectangle à coins arrondis 45"/>
          <p:cNvSpPr/>
          <p:nvPr/>
        </p:nvSpPr>
        <p:spPr>
          <a:xfrm>
            <a:off x="5663075" y="2941990"/>
            <a:ext cx="3286875" cy="575190"/>
          </a:xfrm>
          <a:prstGeom prst="roundRect">
            <a:avLst>
              <a:gd name="adj" fmla="val 50000"/>
            </a:avLst>
          </a:prstGeom>
          <a:solidFill>
            <a:srgbClr val="EAEAEA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Taux</a:t>
            </a:r>
            <a:r>
              <a:rPr lang="fr-FR" dirty="0" smtClean="0"/>
              <a:t>  </a:t>
            </a:r>
            <a:r>
              <a:rPr lang="fr-FR" dirty="0" smtClean="0">
                <a:solidFill>
                  <a:schemeClr val="tx1"/>
                </a:solidFill>
              </a:rPr>
              <a:t>de BHCG plasmatique</a:t>
            </a:r>
            <a:endParaRPr lang="fr-FR" dirty="0"/>
          </a:p>
        </p:txBody>
      </p:sp>
      <p:sp>
        <p:nvSpPr>
          <p:cNvPr id="47" name="Rectangle 46"/>
          <p:cNvSpPr/>
          <p:nvPr/>
        </p:nvSpPr>
        <p:spPr>
          <a:xfrm>
            <a:off x="5712696" y="2998949"/>
            <a:ext cx="3271736" cy="44666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23888">
              <a:lnSpc>
                <a:spcPct val="114000"/>
              </a:lnSpc>
            </a:pPr>
            <a:r>
              <a:rPr lang="fr-FR" sz="2200" dirty="0" smtClean="0">
                <a:latin typeface="Trebuchet MS" pitchFamily="34" charset="0"/>
                <a:cs typeface="Calibri" pitchFamily="34" charset="0"/>
              </a:rPr>
              <a:t> </a:t>
            </a:r>
            <a:endParaRPr lang="fr-FR" sz="2200" dirty="0">
              <a:solidFill>
                <a:srgbClr val="002060"/>
              </a:solidFill>
              <a:latin typeface="Trebuchet MS" pitchFamily="34" charset="0"/>
              <a:cs typeface="Calibri" pitchFamily="34" charset="0"/>
            </a:endParaRPr>
          </a:p>
        </p:txBody>
      </p:sp>
      <p:sp>
        <p:nvSpPr>
          <p:cNvPr id="48" name="Rectangle à coins arrondis 47"/>
          <p:cNvSpPr/>
          <p:nvPr/>
        </p:nvSpPr>
        <p:spPr>
          <a:xfrm>
            <a:off x="5749859" y="4134555"/>
            <a:ext cx="1707656" cy="604649"/>
          </a:xfrm>
          <a:prstGeom prst="roundRect">
            <a:avLst>
              <a:gd name="adj" fmla="val 50000"/>
            </a:avLst>
          </a:prstGeom>
          <a:solidFill>
            <a:srgbClr val="EAEAEA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000" dirty="0" smtClean="0">
                <a:solidFill>
                  <a:schemeClr val="tx1"/>
                </a:solidFill>
              </a:rPr>
              <a:t>Négatif:  </a:t>
            </a:r>
            <a:r>
              <a:rPr lang="fr-FR" sz="1600" dirty="0" smtClean="0">
                <a:solidFill>
                  <a:schemeClr val="tx1"/>
                </a:solidFill>
              </a:rPr>
              <a:t>pas de grossesse </a:t>
            </a:r>
            <a:endParaRPr lang="fr-FR" sz="2800" b="1" dirty="0">
              <a:solidFill>
                <a:schemeClr val="tx1"/>
              </a:solidFill>
            </a:endParaRPr>
          </a:p>
        </p:txBody>
      </p:sp>
      <p:cxnSp>
        <p:nvCxnSpPr>
          <p:cNvPr id="50" name="Connecteur droit 49"/>
          <p:cNvCxnSpPr/>
          <p:nvPr/>
        </p:nvCxnSpPr>
        <p:spPr>
          <a:xfrm flipV="1">
            <a:off x="7613371" y="3537719"/>
            <a:ext cx="0" cy="277105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Connecteur droit 54"/>
          <p:cNvCxnSpPr/>
          <p:nvPr/>
        </p:nvCxnSpPr>
        <p:spPr>
          <a:xfrm flipV="1">
            <a:off x="7252408" y="2721844"/>
            <a:ext cx="0" cy="277105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61"/>
          <p:cNvCxnSpPr/>
          <p:nvPr/>
        </p:nvCxnSpPr>
        <p:spPr>
          <a:xfrm flipH="1">
            <a:off x="6437125" y="3799186"/>
            <a:ext cx="1176247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4" name="Connecteur droit 63"/>
          <p:cNvCxnSpPr/>
          <p:nvPr/>
        </p:nvCxnSpPr>
        <p:spPr>
          <a:xfrm>
            <a:off x="6437125" y="3814824"/>
            <a:ext cx="0" cy="31973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Connecteur droit 66"/>
          <p:cNvCxnSpPr/>
          <p:nvPr/>
        </p:nvCxnSpPr>
        <p:spPr>
          <a:xfrm>
            <a:off x="7613372" y="3799186"/>
            <a:ext cx="1371060" cy="2911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cteur droit 67"/>
          <p:cNvCxnSpPr/>
          <p:nvPr/>
        </p:nvCxnSpPr>
        <p:spPr>
          <a:xfrm flipH="1">
            <a:off x="8984431" y="3831742"/>
            <a:ext cx="1" cy="339901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Rectangle à coins arrondis 69"/>
          <p:cNvSpPr/>
          <p:nvPr/>
        </p:nvSpPr>
        <p:spPr>
          <a:xfrm>
            <a:off x="7483641" y="4145838"/>
            <a:ext cx="1707656" cy="604649"/>
          </a:xfrm>
          <a:prstGeom prst="roundRect">
            <a:avLst>
              <a:gd name="adj" fmla="val 50000"/>
            </a:avLst>
          </a:prstGeom>
          <a:solidFill>
            <a:srgbClr val="EAEAEA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dirty="0" smtClean="0">
                <a:solidFill>
                  <a:schemeClr val="tx1"/>
                </a:solidFill>
              </a:rPr>
              <a:t>Positif: grossesse </a:t>
            </a:r>
            <a:endParaRPr lang="fr-FR" dirty="0"/>
          </a:p>
        </p:txBody>
      </p:sp>
      <p:cxnSp>
        <p:nvCxnSpPr>
          <p:cNvPr id="5" name="Connecteur droit 4"/>
          <p:cNvCxnSpPr>
            <a:stCxn id="12" idx="1"/>
          </p:cNvCxnSpPr>
          <p:nvPr/>
        </p:nvCxnSpPr>
        <p:spPr>
          <a:xfrm flipH="1">
            <a:off x="901476" y="1691579"/>
            <a:ext cx="1713792" cy="190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necteur droit 9"/>
          <p:cNvCxnSpPr/>
          <p:nvPr/>
        </p:nvCxnSpPr>
        <p:spPr>
          <a:xfrm flipH="1" flipV="1">
            <a:off x="2220160" y="4279887"/>
            <a:ext cx="3465967" cy="2114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Parenthèse ouvrante 18"/>
          <p:cNvSpPr/>
          <p:nvPr/>
        </p:nvSpPr>
        <p:spPr>
          <a:xfrm>
            <a:off x="4564568" y="4739204"/>
            <a:ext cx="367472" cy="2002164"/>
          </a:xfrm>
          <a:prstGeom prst="leftBracket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ZoneTexte 28"/>
          <p:cNvSpPr txBox="1"/>
          <p:nvPr/>
        </p:nvSpPr>
        <p:spPr>
          <a:xfrm>
            <a:off x="4703407" y="5078566"/>
            <a:ext cx="446132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fr-FR" sz="1600" dirty="0" smtClean="0"/>
              <a:t>Si cause organique :  traitement  </a:t>
            </a:r>
            <a:r>
              <a:rPr lang="fr-FR" sz="1600" dirty="0" err="1" smtClean="0"/>
              <a:t>med</a:t>
            </a:r>
            <a:r>
              <a:rPr lang="fr-FR" sz="1600" dirty="0" smtClean="0"/>
              <a:t> – </a:t>
            </a:r>
            <a:r>
              <a:rPr lang="fr-FR" sz="1600" dirty="0" err="1" smtClean="0"/>
              <a:t>chir</a:t>
            </a:r>
            <a:r>
              <a:rPr lang="fr-FR" sz="1600" dirty="0" smtClean="0"/>
              <a:t> de la cause ( fibrome utérin , </a:t>
            </a:r>
            <a:r>
              <a:rPr lang="fr-FR" sz="1600" dirty="0" err="1" smtClean="0"/>
              <a:t>kc</a:t>
            </a:r>
            <a:r>
              <a:rPr lang="fr-FR" sz="1600" dirty="0" smtClean="0"/>
              <a:t> de l’</a:t>
            </a:r>
            <a:r>
              <a:rPr lang="fr-FR" sz="1600" dirty="0" err="1" smtClean="0"/>
              <a:t>endometre</a:t>
            </a:r>
            <a:r>
              <a:rPr lang="fr-FR" sz="1600" dirty="0" smtClean="0"/>
              <a:t>, du col…..)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fr-FR" sz="1600" dirty="0" smtClean="0"/>
              <a:t>Si cause fonctionnelle : 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FR" sz="1600" dirty="0" smtClean="0"/>
              <a:t>Progestérone de synthèse du 16éme -25 </a:t>
            </a:r>
            <a:r>
              <a:rPr lang="fr-FR" sz="1600" dirty="0" err="1"/>
              <a:t>é</a:t>
            </a:r>
            <a:r>
              <a:rPr lang="fr-FR" sz="1600" dirty="0" err="1" smtClean="0"/>
              <a:t>me</a:t>
            </a:r>
            <a:r>
              <a:rPr lang="fr-FR" sz="1600" dirty="0" smtClean="0"/>
              <a:t> j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fr-FR" sz="1600" dirty="0" smtClean="0"/>
              <a:t>Œstrogène de synthèse du 10 </a:t>
            </a:r>
            <a:r>
              <a:rPr lang="fr-FR" sz="1600" dirty="0" err="1" smtClean="0"/>
              <a:t>éme</a:t>
            </a:r>
            <a:r>
              <a:rPr lang="fr-FR" sz="1600" dirty="0" smtClean="0"/>
              <a:t> – 16 </a:t>
            </a:r>
            <a:r>
              <a:rPr lang="fr-FR" sz="1600" dirty="0" err="1" smtClean="0"/>
              <a:t>éme</a:t>
            </a:r>
            <a:r>
              <a:rPr lang="fr-FR" sz="1600" dirty="0" smtClean="0"/>
              <a:t> j  </a:t>
            </a:r>
            <a:endParaRPr lang="fr-FR" sz="1600" dirty="0"/>
          </a:p>
        </p:txBody>
      </p:sp>
      <p:sp>
        <p:nvSpPr>
          <p:cNvPr id="41" name="Flèche droite 40"/>
          <p:cNvSpPr/>
          <p:nvPr/>
        </p:nvSpPr>
        <p:spPr>
          <a:xfrm>
            <a:off x="3874655" y="6120241"/>
            <a:ext cx="512960" cy="337198"/>
          </a:xfrm>
          <a:prstGeom prst="rightArrow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666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75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50"/>
                            </p:stCondLst>
                            <p:childTnLst>
                              <p:par>
                                <p:cTn id="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0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5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2" fill="hold">
                            <p:stCondLst>
                              <p:cond delay="250"/>
                            </p:stCondLst>
                            <p:childTnLst>
                              <p:par>
                                <p:cTn id="6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25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25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750"/>
                            </p:stCondLst>
                            <p:childTnLst>
                              <p:par>
                                <p:cTn id="8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00"/>
                            </p:stCondLst>
                            <p:childTnLst>
                              <p:par>
                                <p:cTn id="9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1000"/>
                            </p:stCondLst>
                            <p:childTnLst>
                              <p:par>
                                <p:cTn id="10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1500"/>
                            </p:stCondLst>
                            <p:childTnLst>
                              <p:par>
                                <p:cTn id="11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16" dur="25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1750"/>
                            </p:stCondLst>
                            <p:childTnLst>
                              <p:par>
                                <p:cTn id="11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4" fill="hold">
                      <p:stCondLst>
                        <p:cond delay="indefinite"/>
                      </p:stCondLst>
                      <p:childTnLst>
                        <p:par>
                          <p:cTn id="125" fill="hold">
                            <p:stCondLst>
                              <p:cond delay="0"/>
                            </p:stCondLst>
                            <p:childTnLst>
                              <p:par>
                                <p:cTn id="12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8" dur="25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9" fill="hold">
                            <p:stCondLst>
                              <p:cond delay="250"/>
                            </p:stCondLst>
                            <p:childTnLst>
                              <p:par>
                                <p:cTn id="1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2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750"/>
                            </p:stCondLst>
                            <p:childTnLst>
                              <p:par>
                                <p:cTn id="13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6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1250"/>
                            </p:stCondLst>
                            <p:childTnLst>
                              <p:par>
                                <p:cTn id="1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6" fill="hold">
                            <p:stCondLst>
                              <p:cond delay="500"/>
                            </p:stCondLst>
                            <p:childTnLst>
                              <p:par>
                                <p:cTn id="1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0" fill="hold">
                            <p:stCondLst>
                              <p:cond delay="1000"/>
                            </p:stCondLst>
                            <p:childTnLst>
                              <p:par>
                                <p:cTn id="15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12" grpId="0" animBg="1"/>
      <p:bldP spid="13" grpId="0"/>
      <p:bldP spid="15" grpId="0" animBg="1"/>
      <p:bldP spid="20" grpId="0" animBg="1"/>
      <p:bldP spid="27" grpId="0"/>
      <p:bldP spid="30" grpId="0" animBg="1"/>
      <p:bldP spid="31" grpId="0"/>
      <p:bldP spid="38" grpId="0" animBg="1"/>
      <p:bldP spid="39" grpId="0"/>
      <p:bldP spid="44" grpId="0" animBg="1"/>
      <p:bldP spid="46" grpId="0" animBg="1"/>
      <p:bldP spid="47" grpId="0"/>
      <p:bldP spid="48" grpId="0" animBg="1"/>
      <p:bldP spid="70" grpId="0" animBg="1"/>
      <p:bldP spid="19" grpId="0" animBg="1"/>
      <p:bldP spid="29" grpId="0"/>
      <p:bldP spid="4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3208019"/>
            <a:ext cx="7772400" cy="1470025"/>
          </a:xfrm>
        </p:spPr>
        <p:txBody>
          <a:bodyPr>
            <a:noAutofit/>
          </a:bodyPr>
          <a:lstStyle/>
          <a:p>
            <a:r>
              <a:rPr lang="fr-FR" sz="7200" b="1" dirty="0" smtClean="0">
                <a:gradFill flip="none" rotWithShape="1">
                  <a:gsLst>
                    <a:gs pos="0">
                      <a:srgbClr val="660066"/>
                    </a:gs>
                    <a:gs pos="50000">
                      <a:srgbClr val="FF7C80"/>
                    </a:gs>
                    <a:gs pos="100000">
                      <a:srgbClr val="FF3399"/>
                    </a:gs>
                  </a:gsLst>
                  <a:lin ang="16200000" scaled="1"/>
                  <a:tileRect/>
                </a:gradFill>
                <a:latin typeface="Edwardian Script ITC" pitchFamily="66" charset="0"/>
              </a:rPr>
              <a:t>à tenir devant un </a:t>
            </a:r>
            <a:endParaRPr lang="fr-FR" sz="7200" b="1" dirty="0">
              <a:gradFill flip="none" rotWithShape="1">
                <a:gsLst>
                  <a:gs pos="0">
                    <a:srgbClr val="660066"/>
                  </a:gs>
                  <a:gs pos="50000">
                    <a:srgbClr val="FF7C80"/>
                  </a:gs>
                  <a:gs pos="100000">
                    <a:srgbClr val="FF3399"/>
                  </a:gs>
                </a:gsLst>
                <a:lin ang="16200000" scaled="1"/>
                <a:tileRect/>
              </a:gradFill>
              <a:latin typeface="Edwardian Script ITC" pitchFamily="66" charset="0"/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23528" y="2922418"/>
            <a:ext cx="7628384" cy="1752600"/>
          </a:xfrm>
        </p:spPr>
        <p:txBody>
          <a:bodyPr>
            <a:noAutofit/>
          </a:bodyPr>
          <a:lstStyle/>
          <a:p>
            <a:r>
              <a:rPr lang="fr-FR" sz="16700" b="1" dirty="0" smtClean="0">
                <a:gradFill flip="none" rotWithShape="1">
                  <a:gsLst>
                    <a:gs pos="0">
                      <a:srgbClr val="660066"/>
                    </a:gs>
                    <a:gs pos="50000">
                      <a:srgbClr val="FF7C80"/>
                    </a:gs>
                    <a:gs pos="100000">
                      <a:srgbClr val="FF3399"/>
                    </a:gs>
                  </a:gsLst>
                  <a:lin ang="16200000" scaled="1"/>
                  <a:tileRect/>
                </a:gradFill>
                <a:latin typeface="Edwardian Script ITC" pitchFamily="66" charset="0"/>
              </a:rPr>
              <a:t>T</a:t>
            </a:r>
            <a:r>
              <a:rPr lang="fr-FR" sz="6000" b="1" dirty="0" smtClean="0">
                <a:gradFill flip="none" rotWithShape="1">
                  <a:gsLst>
                    <a:gs pos="0">
                      <a:srgbClr val="660066"/>
                    </a:gs>
                    <a:gs pos="50000">
                      <a:srgbClr val="FF7C80"/>
                    </a:gs>
                    <a:gs pos="100000">
                      <a:srgbClr val="FF3399"/>
                    </a:gs>
                  </a:gsLst>
                  <a:lin ang="16200000" scaled="1"/>
                  <a:tileRect/>
                </a:gradFill>
                <a:latin typeface="Edwardian Script ITC" pitchFamily="66" charset="0"/>
              </a:rPr>
              <a:t>ro</a:t>
            </a:r>
            <a:r>
              <a:rPr lang="fr-FR" sz="7200" b="1" dirty="0" smtClean="0">
                <a:gradFill flip="none" rotWithShape="1">
                  <a:gsLst>
                    <a:gs pos="0">
                      <a:srgbClr val="660066"/>
                    </a:gs>
                    <a:gs pos="50000">
                      <a:srgbClr val="FF7C80"/>
                    </a:gs>
                    <a:gs pos="100000">
                      <a:srgbClr val="FF3399"/>
                    </a:gs>
                  </a:gsLst>
                  <a:lin ang="16200000" scaled="1"/>
                  <a:tileRect/>
                </a:gradFill>
                <a:latin typeface="Edwardian Script ITC" pitchFamily="66" charset="0"/>
              </a:rPr>
              <a:t>uble du cycle menstruel </a:t>
            </a:r>
            <a:endParaRPr lang="fr-FR" sz="6000" b="1" dirty="0">
              <a:gradFill flip="none" rotWithShape="1">
                <a:gsLst>
                  <a:gs pos="0">
                    <a:srgbClr val="660066"/>
                  </a:gs>
                  <a:gs pos="50000">
                    <a:srgbClr val="FF7C80"/>
                  </a:gs>
                  <a:gs pos="100000">
                    <a:srgbClr val="FF3399"/>
                  </a:gs>
                </a:gsLst>
                <a:lin ang="16200000" scaled="1"/>
                <a:tileRect/>
              </a:gradFill>
              <a:latin typeface="Edwardian Script ITC" pitchFamily="66" charset="0"/>
            </a:endParaRPr>
          </a:p>
        </p:txBody>
      </p:sp>
      <p:sp>
        <p:nvSpPr>
          <p:cNvPr id="5" name="Titre 1"/>
          <p:cNvSpPr txBox="1">
            <a:spLocks/>
          </p:cNvSpPr>
          <p:nvPr/>
        </p:nvSpPr>
        <p:spPr>
          <a:xfrm>
            <a:off x="395536" y="2348880"/>
            <a:ext cx="7772400" cy="1470025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16700" b="1" dirty="0" smtClean="0">
                <a:gradFill flip="none" rotWithShape="1">
                  <a:gsLst>
                    <a:gs pos="0">
                      <a:srgbClr val="660066"/>
                    </a:gs>
                    <a:gs pos="50000">
                      <a:srgbClr val="FF7C80"/>
                    </a:gs>
                    <a:gs pos="100000">
                      <a:srgbClr val="FF3399"/>
                    </a:gs>
                  </a:gsLst>
                  <a:lin ang="16200000" scaled="1"/>
                  <a:tileRect/>
                </a:gradFill>
                <a:latin typeface="Edwardian Script ITC" pitchFamily="66" charset="0"/>
              </a:rPr>
              <a:t>C</a:t>
            </a:r>
            <a:r>
              <a:rPr lang="fr-FR" sz="7200" b="1" dirty="0" smtClean="0">
                <a:gradFill flip="none" rotWithShape="1">
                  <a:gsLst>
                    <a:gs pos="0">
                      <a:srgbClr val="660066"/>
                    </a:gs>
                    <a:gs pos="50000">
                      <a:srgbClr val="FF7C80"/>
                    </a:gs>
                    <a:gs pos="100000">
                      <a:srgbClr val="FF3399"/>
                    </a:gs>
                  </a:gsLst>
                  <a:lin ang="16200000" scaled="1"/>
                  <a:tileRect/>
                </a:gradFill>
                <a:latin typeface="Edwardian Script ITC" pitchFamily="66" charset="0"/>
              </a:rPr>
              <a:t>onduite  </a:t>
            </a:r>
            <a:r>
              <a:rPr lang="fr-FR" sz="6000" b="1" dirty="0" smtClean="0">
                <a:gradFill flip="none" rotWithShape="1">
                  <a:gsLst>
                    <a:gs pos="0">
                      <a:srgbClr val="660066"/>
                    </a:gs>
                    <a:gs pos="50000">
                      <a:srgbClr val="FF7C80"/>
                    </a:gs>
                    <a:gs pos="100000">
                      <a:srgbClr val="FF3399"/>
                    </a:gs>
                  </a:gsLst>
                  <a:lin ang="16200000" scaled="1"/>
                  <a:tileRect/>
                </a:gradFill>
                <a:latin typeface="Edwardian Script ITC" pitchFamily="66" charset="0"/>
              </a:rPr>
              <a:t>          </a:t>
            </a:r>
            <a:endParaRPr lang="fr-FR" sz="6000" b="1" dirty="0">
              <a:gradFill flip="none" rotWithShape="1">
                <a:gsLst>
                  <a:gs pos="0">
                    <a:srgbClr val="660066"/>
                  </a:gs>
                  <a:gs pos="50000">
                    <a:srgbClr val="FF7C80"/>
                  </a:gs>
                  <a:gs pos="100000">
                    <a:srgbClr val="FF3399"/>
                  </a:gs>
                </a:gsLst>
                <a:lin ang="16200000" scaled="1"/>
                <a:tileRect/>
              </a:gradFill>
              <a:latin typeface="Edwardian Script ITC" pitchFamily="66" charset="0"/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11560" y="1268760"/>
            <a:ext cx="7556376" cy="707886"/>
          </a:xfrm>
          <a:prstGeom prst="rect">
            <a:avLst/>
          </a:prstGeom>
          <a:solidFill>
            <a:srgbClr val="FF99FF">
              <a:alpha val="30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000" dirty="0" smtClean="0">
                <a:latin typeface="Arial" pitchFamily="34" charset="0"/>
                <a:cs typeface="Arial" pitchFamily="34" charset="0"/>
              </a:rPr>
              <a:t>TD des 5 </a:t>
            </a:r>
            <a:r>
              <a:rPr lang="fr-FR" sz="2000" dirty="0" err="1" smtClean="0">
                <a:latin typeface="Arial" pitchFamily="34" charset="0"/>
                <a:cs typeface="Arial" pitchFamily="34" charset="0"/>
              </a:rPr>
              <a:t>éme</a:t>
            </a:r>
            <a:r>
              <a:rPr lang="fr-FR" sz="2000" dirty="0" smtClean="0">
                <a:latin typeface="Arial" pitchFamily="34" charset="0"/>
                <a:cs typeface="Arial" pitchFamily="34" charset="0"/>
              </a:rPr>
              <a:t> année médecine</a:t>
            </a:r>
          </a:p>
          <a:p>
            <a:pPr algn="ctr"/>
            <a:r>
              <a:rPr lang="fr-FR" sz="2000" dirty="0" smtClean="0">
                <a:latin typeface="Arial" pitchFamily="34" charset="0"/>
                <a:cs typeface="Arial" pitchFamily="34" charset="0"/>
              </a:rPr>
              <a:t>Module de gynécologie - obstétrique </a:t>
            </a:r>
            <a:endParaRPr lang="fr-FR" sz="2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ZoneTexte 6"/>
          <p:cNvSpPr txBox="1"/>
          <p:nvPr/>
        </p:nvSpPr>
        <p:spPr>
          <a:xfrm>
            <a:off x="5652120" y="6237312"/>
            <a:ext cx="3384376" cy="461665"/>
          </a:xfrm>
          <a:prstGeom prst="rect">
            <a:avLst/>
          </a:prstGeom>
          <a:solidFill>
            <a:srgbClr val="FF99FF">
              <a:alpha val="45000"/>
            </a:srgbClr>
          </a:solidFill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 smtClean="0">
                <a:solidFill>
                  <a:srgbClr val="FF0066"/>
                </a:solidFill>
                <a:latin typeface="Bookman Old Style" pitchFamily="18" charset="0"/>
                <a:cs typeface="Arial" pitchFamily="34" charset="0"/>
              </a:rPr>
              <a:t>DR. TAAMALLAH</a:t>
            </a:r>
            <a:endParaRPr lang="fr-FR" sz="2400" b="1" dirty="0">
              <a:solidFill>
                <a:srgbClr val="FF0066"/>
              </a:solidFill>
              <a:latin typeface="Bookman Old Style" pitchFamily="18" charset="0"/>
              <a:cs typeface="Arial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055" y="22357"/>
            <a:ext cx="189621" cy="983649"/>
          </a:xfrm>
          <a:prstGeom prst="rect">
            <a:avLst/>
          </a:prstGeom>
          <a:solidFill>
            <a:srgbClr val="FF3399"/>
          </a:solidFill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/>
          <p:cNvSpPr/>
          <p:nvPr/>
        </p:nvSpPr>
        <p:spPr>
          <a:xfrm>
            <a:off x="336192" y="239736"/>
            <a:ext cx="3281155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  <a:scene3d>
              <a:camera prst="orthographicFront">
                <a:rot lat="0" lon="0" rev="0"/>
              </a:camera>
              <a:lightRig rig="glow" dir="t">
                <a:rot lat="0" lon="0" rev="3600000"/>
              </a:lightRig>
            </a:scene3d>
            <a:sp3d prstMaterial="softEdge">
              <a:bevelT w="29210" h="16510"/>
              <a:contourClr>
                <a:schemeClr val="accent4">
                  <a:alpha val="95000"/>
                </a:schemeClr>
              </a:contourClr>
            </a:sp3d>
          </a:bodyPr>
          <a:lstStyle/>
          <a:p>
            <a:pPr algn="ctr">
              <a:spcBef>
                <a:spcPts val="1200"/>
              </a:spcBef>
            </a:pPr>
            <a:r>
              <a:rPr lang="fr-FR" sz="14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UNIVERSITÉ BADJI MOKHTAR . ANNABA</a:t>
            </a:r>
          </a:p>
          <a:p>
            <a:pPr algn="ctr"/>
            <a:r>
              <a:rPr lang="fr-FR" sz="14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FACULTÉ DE MÉDECINE</a:t>
            </a:r>
          </a:p>
          <a:p>
            <a:pPr algn="ctr"/>
            <a:r>
              <a:rPr lang="fr-FR" sz="1600" b="1" dirty="0" smtClean="0">
                <a:ln>
                  <a:solidFill>
                    <a:schemeClr val="tx1">
                      <a:lumMod val="75000"/>
                      <a:lumOff val="25000"/>
                    </a:schemeClr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Tw Cen MT" pitchFamily="34" charset="0"/>
              </a:rPr>
              <a:t>DÉPARTEMENT DE MÉDECINE</a:t>
            </a:r>
            <a:endParaRPr lang="fr-FR" sz="1600" b="1" dirty="0">
              <a:ln>
                <a:solidFill>
                  <a:schemeClr val="tx1">
                    <a:lumMod val="75000"/>
                    <a:lumOff val="25000"/>
                  </a:schemeClr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latin typeface="Tw Cen MT" pitchFamily="34" charset="0"/>
            </a:endParaRPr>
          </a:p>
        </p:txBody>
      </p:sp>
      <p:pic>
        <p:nvPicPr>
          <p:cNvPr id="11" name="Picture 6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7680" y="190645"/>
            <a:ext cx="1008112" cy="815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36985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7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500"/>
                            </p:stCondLst>
                            <p:childTnLst>
                              <p:par>
                                <p:cTn id="2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3000"/>
                            </p:stCondLst>
                            <p:childTnLst>
                              <p:par>
                                <p:cTn id="3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500"/>
                            </p:stCondLst>
                            <p:childTnLst>
                              <p:par>
                                <p:cTn id="3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40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450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5" grpId="0"/>
      <p:bldP spid="6" grpId="0" animBg="1"/>
      <p:bldP spid="7" grpId="0" animBg="1"/>
      <p:bldP spid="8" grpId="0" animBg="1"/>
      <p:bldP spid="9" grpId="0" build="p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86530" r="43433" b="598"/>
          <a:stretch/>
        </p:blipFill>
        <p:spPr bwMode="auto">
          <a:xfrm flipH="1">
            <a:off x="-267398" y="697760"/>
            <a:ext cx="9663933" cy="229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61497" r="43433" b="13470"/>
          <a:stretch/>
        </p:blipFill>
        <p:spPr bwMode="auto">
          <a:xfrm flipH="1">
            <a:off x="-269328" y="278860"/>
            <a:ext cx="9663933" cy="446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42611" r="43433" b="38500"/>
          <a:stretch/>
        </p:blipFill>
        <p:spPr bwMode="auto">
          <a:xfrm flipH="1">
            <a:off x="-267401" y="-22820"/>
            <a:ext cx="9663933" cy="336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Connecteur droit 23"/>
          <p:cNvCxnSpPr/>
          <p:nvPr/>
        </p:nvCxnSpPr>
        <p:spPr>
          <a:xfrm>
            <a:off x="-55234" y="923558"/>
            <a:ext cx="923574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06175" y="-22820"/>
            <a:ext cx="305385" cy="100811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6" name="Title 3"/>
          <p:cNvSpPr txBox="1">
            <a:spLocks/>
          </p:cNvSpPr>
          <p:nvPr/>
        </p:nvSpPr>
        <p:spPr>
          <a:xfrm>
            <a:off x="624677" y="0"/>
            <a:ext cx="8088646" cy="100811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buNone/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857250" indent="-857250">
              <a:buFont typeface="+mj-lt"/>
              <a:buAutoNum type="romanUcPeriod" startAt="4"/>
            </a:pPr>
            <a:r>
              <a:rPr lang="fr-FR" sz="3600" b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itchFamily="34" charset="0"/>
              </a:rPr>
              <a:t> La conduite à tenir </a:t>
            </a:r>
            <a:endParaRPr lang="fr-FR" sz="3600" b="0" dirty="0">
              <a:solidFill>
                <a:prstClr val="black">
                  <a:lumMod val="75000"/>
                  <a:lumOff val="25000"/>
                </a:prstClr>
              </a:solidFill>
              <a:latin typeface="Trebuchet MS" pitchFamily="34" charset="0"/>
            </a:endParaRPr>
          </a:p>
        </p:txBody>
      </p:sp>
      <p:sp>
        <p:nvSpPr>
          <p:cNvPr id="12" name="Rectangle à coins arrondis 11"/>
          <p:cNvSpPr/>
          <p:nvPr/>
        </p:nvSpPr>
        <p:spPr>
          <a:xfrm>
            <a:off x="2615268" y="1228404"/>
            <a:ext cx="4044964" cy="926350"/>
          </a:xfrm>
          <a:prstGeom prst="roundRect">
            <a:avLst>
              <a:gd name="adj" fmla="val 50000"/>
            </a:avLst>
          </a:prstGeom>
          <a:solidFill>
            <a:srgbClr val="EAEAEA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609600" indent="-609600">
              <a:buFontTx/>
              <a:buNone/>
            </a:pPr>
            <a:r>
              <a:rPr lang="fr-FR" sz="2000" b="1" dirty="0" smtClean="0">
                <a:solidFill>
                  <a:schemeClr val="accent2"/>
                </a:solidFill>
              </a:rPr>
              <a:t>Dysménorrhée =  </a:t>
            </a:r>
            <a:r>
              <a:rPr lang="fr-FR" sz="2000" b="1" dirty="0" err="1" smtClean="0">
                <a:solidFill>
                  <a:schemeClr val="accent2"/>
                </a:solidFill>
              </a:rPr>
              <a:t>algoménorrhée</a:t>
            </a:r>
            <a:endParaRPr lang="fr-FR" sz="2000" b="1" dirty="0" smtClean="0">
              <a:solidFill>
                <a:srgbClr val="FF3399"/>
              </a:solidFill>
            </a:endParaRPr>
          </a:p>
        </p:txBody>
      </p:sp>
      <p:sp>
        <p:nvSpPr>
          <p:cNvPr id="40" name="Rectangle 3"/>
          <p:cNvSpPr txBox="1">
            <a:spLocks noChangeArrowheads="1"/>
          </p:cNvSpPr>
          <p:nvPr/>
        </p:nvSpPr>
        <p:spPr>
          <a:xfrm>
            <a:off x="414938" y="2420888"/>
            <a:ext cx="8229600" cy="2779883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990600" lvl="1" indent="-533400"/>
            <a:r>
              <a:rPr lang="fr-FR" b="1" dirty="0" smtClean="0"/>
              <a:t>Dysménorrhée primaire :</a:t>
            </a:r>
            <a:r>
              <a:rPr lang="fr-FR" dirty="0" smtClean="0"/>
              <a:t> symptomatique</a:t>
            </a:r>
          </a:p>
          <a:p>
            <a:pPr marL="1371600" lvl="2" indent="-457200"/>
            <a:r>
              <a:rPr lang="fr-FR" dirty="0" smtClean="0"/>
              <a:t>Antispasmodiques </a:t>
            </a:r>
          </a:p>
          <a:p>
            <a:pPr marL="1371600" lvl="2" indent="-457200"/>
            <a:r>
              <a:rPr lang="fr-FR" dirty="0" smtClean="0"/>
              <a:t>AINS </a:t>
            </a:r>
          </a:p>
          <a:p>
            <a:pPr marL="1371600" lvl="2" indent="-457200"/>
            <a:r>
              <a:rPr lang="fr-FR" dirty="0" smtClean="0"/>
              <a:t>Progestatifs naturels ou de synthèse</a:t>
            </a:r>
          </a:p>
          <a:p>
            <a:pPr marL="990600" lvl="1" indent="-533400"/>
            <a:r>
              <a:rPr lang="fr-FR" b="1" dirty="0" smtClean="0"/>
              <a:t>Dysménorrhée secondaire :</a:t>
            </a:r>
            <a:r>
              <a:rPr lang="fr-FR" dirty="0" smtClean="0"/>
              <a:t> traitement étiologique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979155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40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alphaModFix amt="34000"/>
            <a:lum/>
          </a:blip>
          <a:srcRect/>
          <a:stretch>
            <a:fillRect l="-25000" r="-25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2015536" y="301833"/>
            <a:ext cx="252000" cy="24596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574336" y="167272"/>
            <a:ext cx="396044" cy="38656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rgbClr val="00CCFF"/>
            </a:solidFill>
          </a:ln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713171" y="614566"/>
            <a:ext cx="252000" cy="245966"/>
          </a:xfrm>
          <a:prstGeom prst="rect">
            <a:avLst/>
          </a:prstGeom>
          <a:solidFill>
            <a:srgbClr val="FF9933"/>
          </a:solidFill>
          <a:ln>
            <a:solidFill>
              <a:srgbClr val="FF9933"/>
            </a:solidFill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015536" y="630310"/>
            <a:ext cx="494904" cy="598421"/>
          </a:xfrm>
          <a:prstGeom prst="rect">
            <a:avLst/>
          </a:prstGeom>
          <a:solidFill>
            <a:srgbClr val="FF3399"/>
          </a:solidFill>
          <a:ln>
            <a:noFill/>
          </a:ln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2510440" y="630310"/>
            <a:ext cx="216024" cy="59842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3037679" y="629420"/>
            <a:ext cx="453650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600" b="1" dirty="0" smtClean="0">
                <a:solidFill>
                  <a:srgbClr val="990099"/>
                </a:solidFill>
                <a:latin typeface="Trebuchet MS" pitchFamily="34" charset="0"/>
              </a:rPr>
              <a:t>Conclusion</a:t>
            </a:r>
            <a:r>
              <a:rPr lang="fr-FR" sz="3600" b="1" dirty="0" smtClean="0">
                <a:solidFill>
                  <a:schemeClr val="accent1"/>
                </a:solidFill>
                <a:latin typeface="Trebuchet MS" pitchFamily="34" charset="0"/>
              </a:rPr>
              <a:t> </a:t>
            </a:r>
            <a:endParaRPr lang="fr-FR" sz="3600" b="1" dirty="0">
              <a:solidFill>
                <a:schemeClr val="accent1"/>
              </a:solidFill>
              <a:latin typeface="Trebuchet MS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83290" y="1700808"/>
            <a:ext cx="8748464" cy="3349058"/>
          </a:xfrm>
          <a:prstGeom prst="rect">
            <a:avLst/>
          </a:prstGeom>
          <a:solidFill>
            <a:srgbClr val="FF99FF">
              <a:alpha val="11000"/>
            </a:srgbClr>
          </a:solidFill>
        </p:spPr>
        <p:txBody>
          <a:bodyPr wrap="square">
            <a:spAutoFit/>
          </a:bodyPr>
          <a:lstStyle/>
          <a:p>
            <a:pPr marL="342900" indent="-342900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fr-FR" sz="2400" dirty="0" smtClean="0">
                <a:latin typeface="Georgia" pitchFamily="18" charset="0"/>
              </a:rPr>
              <a:t>La démarche diagnostique devant un trouble du cycle repose avant tout sur la qualité de l’interrogatoire et l’examen clinique. </a:t>
            </a:r>
          </a:p>
          <a:p>
            <a:pPr marL="342900" indent="-342900" algn="just">
              <a:lnSpc>
                <a:spcPct val="150000"/>
              </a:lnSpc>
              <a:buFont typeface="Wingdings" pitchFamily="2" charset="2"/>
              <a:buChar char="v"/>
            </a:pPr>
            <a:r>
              <a:rPr lang="fr-FR" sz="2400" dirty="0" smtClean="0">
                <a:latin typeface="Georgia" pitchFamily="18" charset="0"/>
              </a:rPr>
              <a:t>Des bilans complémentaires ciblés interviennent en deuxième intention pour confirmer le diagnostic et ajuster au mieux le traitement.</a:t>
            </a:r>
            <a:endParaRPr lang="fr-FR" sz="2400" dirty="0">
              <a:latin typeface="Georgia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9815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7037E-7 L 0.34514 -0.00463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257" y="-231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7" grpId="1" animBg="1"/>
      <p:bldP spid="8" grpId="0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317609" y="241455"/>
            <a:ext cx="252000" cy="24596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76409" y="106894"/>
            <a:ext cx="396044" cy="386561"/>
          </a:xfrm>
          <a:prstGeom prst="rect">
            <a:avLst/>
          </a:prstGeom>
          <a:solidFill>
            <a:srgbClr val="FF3399"/>
          </a:solidFill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15244" y="554188"/>
            <a:ext cx="252000" cy="245966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12" name="Title 3"/>
          <p:cNvSpPr txBox="1">
            <a:spLocks noChangeAspect="1"/>
          </p:cNvSpPr>
          <p:nvPr/>
        </p:nvSpPr>
        <p:spPr>
          <a:xfrm>
            <a:off x="2015716" y="2754584"/>
            <a:ext cx="2862582" cy="661787"/>
          </a:xfrm>
          <a:prstGeom prst="rect">
            <a:avLst/>
          </a:prstGeom>
        </p:spPr>
        <p:txBody>
          <a:bodyPr vert="horz" wrap="square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buNone/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algn="ctr">
              <a:lnSpc>
                <a:spcPct val="75000"/>
              </a:lnSpc>
            </a:pPr>
            <a:endParaRPr lang="fr-FR" sz="2000" b="0" dirty="0">
              <a:solidFill>
                <a:prstClr val="black"/>
              </a:solidFill>
              <a:latin typeface="Trebuchet MS" pitchFamily="34" charset="0"/>
            </a:endParaRPr>
          </a:p>
        </p:txBody>
      </p:sp>
      <p:sp>
        <p:nvSpPr>
          <p:cNvPr id="13" name="Title 3"/>
          <p:cNvSpPr txBox="1">
            <a:spLocks noChangeAspect="1"/>
          </p:cNvSpPr>
          <p:nvPr/>
        </p:nvSpPr>
        <p:spPr>
          <a:xfrm>
            <a:off x="5381826" y="2796409"/>
            <a:ext cx="2862582" cy="661787"/>
          </a:xfrm>
          <a:prstGeom prst="rect">
            <a:avLst/>
          </a:prstGeom>
        </p:spPr>
        <p:txBody>
          <a:bodyPr vert="horz" wrap="square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buNone/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algn="ctr">
              <a:lnSpc>
                <a:spcPct val="75000"/>
              </a:lnSpc>
            </a:pPr>
            <a:endParaRPr lang="fr-FR" sz="2000" b="0" dirty="0">
              <a:solidFill>
                <a:srgbClr val="9BBB59"/>
              </a:solidFill>
              <a:latin typeface="Trebuchet MS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317609" y="569932"/>
            <a:ext cx="494904" cy="598421"/>
          </a:xfrm>
          <a:prstGeom prst="rect">
            <a:avLst/>
          </a:prstGeom>
          <a:solidFill>
            <a:srgbClr val="990099"/>
          </a:solidFill>
          <a:ln>
            <a:noFill/>
          </a:ln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Rectangle 14"/>
          <p:cNvSpPr/>
          <p:nvPr/>
        </p:nvSpPr>
        <p:spPr>
          <a:xfrm>
            <a:off x="1812513" y="569932"/>
            <a:ext cx="216024" cy="598421"/>
          </a:xfrm>
          <a:prstGeom prst="rect">
            <a:avLst/>
          </a:prstGeom>
          <a:solidFill>
            <a:srgbClr val="990099"/>
          </a:solidFill>
          <a:ln>
            <a:noFill/>
          </a:ln>
          <a:effectLst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ZoneTexte 15"/>
          <p:cNvSpPr txBox="1"/>
          <p:nvPr/>
        </p:nvSpPr>
        <p:spPr>
          <a:xfrm>
            <a:off x="2784904" y="554188"/>
            <a:ext cx="38341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000" b="1" dirty="0" smtClean="0">
                <a:solidFill>
                  <a:srgbClr val="660066"/>
                </a:solidFill>
                <a:latin typeface="Trebuchet MS" pitchFamily="34" charset="0"/>
              </a:rPr>
              <a:t>Plan</a:t>
            </a:r>
            <a:r>
              <a:rPr lang="fr-FR" sz="3200" b="1" dirty="0" smtClean="0">
                <a:solidFill>
                  <a:srgbClr val="660066"/>
                </a:solidFill>
                <a:latin typeface="Trebuchet MS" pitchFamily="34" charset="0"/>
              </a:rPr>
              <a:t> </a:t>
            </a:r>
            <a:endParaRPr lang="fr-FR" sz="4000" b="1" dirty="0">
              <a:solidFill>
                <a:srgbClr val="660066"/>
              </a:solidFill>
              <a:latin typeface="Trebuchet MS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1317608" y="1313314"/>
            <a:ext cx="6638767" cy="5236662"/>
          </a:xfrm>
          <a:prstGeom prst="rect">
            <a:avLst/>
          </a:prstGeom>
          <a:solidFill>
            <a:srgbClr val="FFCCFF">
              <a:alpha val="53000"/>
            </a:srgb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 smtClean="0">
              <a:ln>
                <a:prstDash val="solid"/>
              </a:ln>
              <a:solidFill>
                <a:srgbClr val="1F497D"/>
              </a:solidFill>
              <a:effectLst>
                <a:outerShdw blurRad="88000" dist="50800" dir="5040000" algn="tl">
                  <a:srgbClr val="8064A2">
                    <a:tint val="80000"/>
                    <a:satMod val="250000"/>
                    <a:alpha val="45000"/>
                  </a:srgbClr>
                </a:outerShdw>
              </a:effectLst>
              <a:latin typeface="Tw Cen MT" pitchFamily="34" charset="0"/>
            </a:endParaRPr>
          </a:p>
          <a:p>
            <a:pPr>
              <a:lnSpc>
                <a:spcPct val="150000"/>
              </a:lnSpc>
            </a:pPr>
            <a:r>
              <a:rPr lang="fr-FR" sz="2000" dirty="0" smtClean="0">
                <a:ln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88000" dist="50800" dir="5040000" algn="tl">
                    <a:srgbClr val="8064A2">
                      <a:tint val="80000"/>
                      <a:satMod val="250000"/>
                      <a:alpha val="45000"/>
                    </a:srgbClr>
                  </a:outerShdw>
                </a:effectLst>
                <a:latin typeface="+mj-lt"/>
                <a:cs typeface="Times New Roman" pitchFamily="18" charset="0"/>
              </a:rPr>
              <a:t>1</a:t>
            </a:r>
            <a:r>
              <a:rPr lang="fr-FR" sz="2000" dirty="0" smtClean="0">
                <a:ln>
                  <a:prstDash val="solid"/>
                </a:ln>
                <a:solidFill>
                  <a:schemeClr val="tx1"/>
                </a:solidFill>
                <a:effectLst>
                  <a:outerShdw blurRad="88000" dist="50800" dir="5040000" algn="tl">
                    <a:srgbClr val="8064A2">
                      <a:tint val="80000"/>
                      <a:satMod val="250000"/>
                      <a:alpha val="45000"/>
                    </a:srgbClr>
                  </a:outerShdw>
                </a:effectLst>
                <a:latin typeface="+mj-lt"/>
                <a:cs typeface="Times New Roman" pitchFamily="18" charset="0"/>
              </a:rPr>
              <a:t>- DEFINITION</a:t>
            </a:r>
          </a:p>
          <a:p>
            <a:pPr>
              <a:lnSpc>
                <a:spcPct val="150000"/>
              </a:lnSpc>
            </a:pPr>
            <a:r>
              <a:rPr lang="fr-FR" sz="2000" dirty="0" smtClean="0">
                <a:ln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88000" dist="50800" dir="5040000" algn="tl">
                    <a:srgbClr val="8064A2">
                      <a:tint val="80000"/>
                      <a:satMod val="250000"/>
                      <a:alpha val="45000"/>
                    </a:srgbClr>
                  </a:outerShdw>
                </a:effectLst>
                <a:latin typeface="+mj-lt"/>
                <a:cs typeface="Times New Roman" pitchFamily="18" charset="0"/>
              </a:rPr>
              <a:t>2.</a:t>
            </a:r>
            <a:r>
              <a:rPr lang="fr-FR" sz="2000" dirty="0" smtClean="0">
                <a:ln>
                  <a:prstDash val="solid"/>
                </a:ln>
                <a:solidFill>
                  <a:schemeClr val="tx1"/>
                </a:solidFill>
                <a:effectLst>
                  <a:outerShdw blurRad="88000" dist="50800" dir="5040000" algn="tl">
                    <a:srgbClr val="8064A2">
                      <a:tint val="80000"/>
                      <a:satMod val="250000"/>
                      <a:alpha val="45000"/>
                    </a:srgbClr>
                  </a:outerShdw>
                </a:effectLst>
                <a:latin typeface="+mj-lt"/>
                <a:cs typeface="Times New Roman" pitchFamily="18" charset="0"/>
              </a:rPr>
              <a:t>RAPPEL physiologique</a:t>
            </a:r>
          </a:p>
          <a:p>
            <a:pPr>
              <a:lnSpc>
                <a:spcPct val="150000"/>
              </a:lnSpc>
            </a:pPr>
            <a:r>
              <a:rPr lang="fr-FR" sz="2000" dirty="0" smtClean="0">
                <a:ln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88000" dist="50800" dir="5040000" algn="tl">
                    <a:srgbClr val="8064A2">
                      <a:tint val="80000"/>
                      <a:satMod val="250000"/>
                      <a:alpha val="45000"/>
                    </a:srgbClr>
                  </a:outerShdw>
                </a:effectLst>
                <a:latin typeface="+mj-lt"/>
                <a:cs typeface="Times New Roman" pitchFamily="18" charset="0"/>
              </a:rPr>
              <a:t>3. L</a:t>
            </a:r>
            <a:r>
              <a:rPr lang="fr-FR" sz="2000" dirty="0" smtClean="0">
                <a:ln>
                  <a:prstDash val="solid"/>
                </a:ln>
                <a:solidFill>
                  <a:schemeClr val="tx1"/>
                </a:solidFill>
                <a:effectLst>
                  <a:outerShdw blurRad="88000" dist="50800" dir="5040000" algn="tl">
                    <a:srgbClr val="8064A2">
                      <a:tint val="80000"/>
                      <a:satMod val="250000"/>
                      <a:alpha val="45000"/>
                    </a:srgbClr>
                  </a:outerShdw>
                </a:effectLst>
                <a:latin typeface="+mj-lt"/>
                <a:cs typeface="Times New Roman" pitchFamily="18" charset="0"/>
              </a:rPr>
              <a:t>es différentes types des troubles du cycle </a:t>
            </a:r>
          </a:p>
          <a:p>
            <a:pPr>
              <a:lnSpc>
                <a:spcPct val="150000"/>
              </a:lnSpc>
            </a:pPr>
            <a:r>
              <a:rPr lang="fr-FR" sz="2000" dirty="0" smtClean="0">
                <a:ln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88000" dist="50800" dir="5040000" algn="tl">
                    <a:srgbClr val="8064A2">
                      <a:tint val="80000"/>
                      <a:satMod val="250000"/>
                      <a:alpha val="45000"/>
                    </a:srgbClr>
                  </a:outerShdw>
                </a:effectLst>
                <a:latin typeface="+mj-lt"/>
                <a:cs typeface="Times New Roman" pitchFamily="18" charset="0"/>
              </a:rPr>
              <a:t>4.</a:t>
            </a:r>
            <a:r>
              <a:rPr lang="fr-FR" sz="2000" dirty="0" smtClean="0">
                <a:ln>
                  <a:prstDash val="solid"/>
                </a:ln>
                <a:solidFill>
                  <a:schemeClr val="tx1"/>
                </a:solidFill>
                <a:effectLst>
                  <a:outerShdw blurRad="88000" dist="50800" dir="5040000" algn="tl">
                    <a:srgbClr val="8064A2">
                      <a:tint val="80000"/>
                      <a:satMod val="250000"/>
                      <a:alpha val="45000"/>
                    </a:srgbClr>
                  </a:outerShdw>
                </a:effectLst>
                <a:latin typeface="+mj-lt"/>
                <a:cs typeface="Times New Roman" pitchFamily="18" charset="0"/>
              </a:rPr>
              <a:t>la clinique 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lphaLcParenR"/>
            </a:pPr>
            <a:r>
              <a:rPr lang="fr-FR" sz="2000" dirty="0" smtClean="0">
                <a:ln>
                  <a:prstDash val="solid"/>
                </a:ln>
                <a:solidFill>
                  <a:schemeClr val="tx1"/>
                </a:solidFill>
                <a:effectLst>
                  <a:outerShdw blurRad="88000" dist="50800" dir="5040000" algn="tl">
                    <a:srgbClr val="8064A2">
                      <a:tint val="80000"/>
                      <a:satMod val="250000"/>
                      <a:alpha val="45000"/>
                    </a:srgbClr>
                  </a:outerShdw>
                </a:effectLst>
                <a:latin typeface="+mj-lt"/>
                <a:cs typeface="Times New Roman" pitchFamily="18" charset="0"/>
              </a:rPr>
              <a:t>Diagnostic positif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lphaLcParenR"/>
            </a:pPr>
            <a:r>
              <a:rPr lang="fr-FR" sz="2000" dirty="0" smtClean="0">
                <a:ln>
                  <a:prstDash val="solid"/>
                </a:ln>
                <a:solidFill>
                  <a:schemeClr val="tx1"/>
                </a:solidFill>
                <a:effectLst>
                  <a:outerShdw blurRad="88000" dist="50800" dir="5040000" algn="tl">
                    <a:srgbClr val="8064A2">
                      <a:tint val="80000"/>
                      <a:satMod val="250000"/>
                      <a:alpha val="45000"/>
                    </a:srgbClr>
                  </a:outerShdw>
                </a:effectLst>
                <a:latin typeface="+mj-lt"/>
                <a:cs typeface="Times New Roman" pitchFamily="18" charset="0"/>
              </a:rPr>
              <a:t>Diagnostic différentiel</a:t>
            </a:r>
          </a:p>
          <a:p>
            <a:pPr marL="914400" lvl="1" indent="-457200">
              <a:lnSpc>
                <a:spcPct val="150000"/>
              </a:lnSpc>
              <a:buFont typeface="+mj-lt"/>
              <a:buAutoNum type="alphaLcParenR"/>
            </a:pPr>
            <a:r>
              <a:rPr lang="fr-FR" sz="2000" dirty="0" smtClean="0">
                <a:ln>
                  <a:prstDash val="solid"/>
                </a:ln>
                <a:solidFill>
                  <a:schemeClr val="tx1"/>
                </a:solidFill>
                <a:effectLst>
                  <a:outerShdw blurRad="88000" dist="50800" dir="5040000" algn="tl">
                    <a:srgbClr val="8064A2">
                      <a:tint val="80000"/>
                      <a:satMod val="250000"/>
                      <a:alpha val="45000"/>
                    </a:srgbClr>
                  </a:outerShdw>
                </a:effectLst>
                <a:latin typeface="+mj-lt"/>
                <a:cs typeface="Times New Roman" pitchFamily="18" charset="0"/>
              </a:rPr>
              <a:t>Diagnostic étiologique</a:t>
            </a:r>
          </a:p>
          <a:p>
            <a:pPr>
              <a:lnSpc>
                <a:spcPct val="150000"/>
              </a:lnSpc>
            </a:pPr>
            <a:r>
              <a:rPr lang="fr-FR" sz="2000" dirty="0" smtClean="0">
                <a:ln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88000" dist="50800" dir="5040000" algn="tl">
                    <a:srgbClr val="8064A2">
                      <a:tint val="80000"/>
                      <a:satMod val="250000"/>
                      <a:alpha val="45000"/>
                    </a:srgbClr>
                  </a:outerShdw>
                </a:effectLst>
                <a:latin typeface="+mj-lt"/>
                <a:cs typeface="Times New Roman" pitchFamily="18" charset="0"/>
              </a:rPr>
              <a:t>5. </a:t>
            </a:r>
            <a:r>
              <a:rPr lang="fr-FR" sz="2000" dirty="0" smtClean="0">
                <a:ln>
                  <a:prstDash val="solid"/>
                </a:ln>
                <a:solidFill>
                  <a:schemeClr val="tx1"/>
                </a:solidFill>
                <a:effectLst>
                  <a:outerShdw blurRad="88000" dist="50800" dir="5040000" algn="tl">
                    <a:srgbClr val="8064A2">
                      <a:tint val="80000"/>
                      <a:satMod val="250000"/>
                      <a:alpha val="45000"/>
                    </a:srgbClr>
                  </a:outerShdw>
                </a:effectLst>
                <a:latin typeface="+mj-lt"/>
                <a:cs typeface="Times New Roman" pitchFamily="18" charset="0"/>
              </a:rPr>
              <a:t>Conduite à tenir</a:t>
            </a:r>
          </a:p>
          <a:p>
            <a:pPr>
              <a:lnSpc>
                <a:spcPct val="150000"/>
              </a:lnSpc>
            </a:pPr>
            <a:r>
              <a:rPr lang="fr-FR" sz="2000" dirty="0" smtClean="0">
                <a:ln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88000" dist="50800" dir="5040000" algn="tl">
                    <a:srgbClr val="8064A2">
                      <a:tint val="80000"/>
                      <a:satMod val="250000"/>
                      <a:alpha val="45000"/>
                    </a:srgbClr>
                  </a:outerShdw>
                </a:effectLst>
                <a:latin typeface="+mj-lt"/>
                <a:cs typeface="Times New Roman" pitchFamily="18" charset="0"/>
              </a:rPr>
              <a:t>6.</a:t>
            </a:r>
            <a:r>
              <a:rPr lang="fr-FR" sz="2000" dirty="0" smtClean="0">
                <a:ln>
                  <a:prstDash val="solid"/>
                </a:ln>
                <a:solidFill>
                  <a:schemeClr val="tx1"/>
                </a:solidFill>
                <a:effectLst>
                  <a:outerShdw blurRad="88000" dist="50800" dir="5040000" algn="tl">
                    <a:srgbClr val="8064A2">
                      <a:tint val="80000"/>
                      <a:satMod val="250000"/>
                      <a:alpha val="45000"/>
                    </a:srgbClr>
                  </a:outerShdw>
                </a:effectLst>
                <a:latin typeface="+mj-lt"/>
                <a:cs typeface="Times New Roman" pitchFamily="18" charset="0"/>
              </a:rPr>
              <a:t>CONCLUSION</a:t>
            </a:r>
          </a:p>
          <a:p>
            <a:endParaRPr lang="fr-FR" sz="1600" dirty="0">
              <a:ln>
                <a:prstDash val="solid"/>
              </a:ln>
              <a:solidFill>
                <a:schemeClr val="tx1"/>
              </a:solidFill>
              <a:effectLst>
                <a:outerShdw blurRad="88000" dist="50800" dir="5040000" algn="tl">
                  <a:srgbClr val="8064A2">
                    <a:tint val="80000"/>
                    <a:satMod val="250000"/>
                    <a:alpha val="45000"/>
                  </a:srgbClr>
                </a:outerShdw>
              </a:effectLst>
              <a:latin typeface="Tw Cen MT" pitchFamily="34" charset="0"/>
            </a:endParaRPr>
          </a:p>
          <a:p>
            <a:endParaRPr lang="fr-FR" sz="1600" dirty="0" smtClean="0">
              <a:ln>
                <a:prstDash val="solid"/>
              </a:ln>
              <a:solidFill>
                <a:srgbClr val="1F497D"/>
              </a:solidFill>
              <a:effectLst>
                <a:outerShdw blurRad="88000" dist="50800" dir="5040000" algn="tl">
                  <a:srgbClr val="8064A2">
                    <a:tint val="80000"/>
                    <a:satMod val="250000"/>
                    <a:alpha val="45000"/>
                  </a:srgbClr>
                </a:outerShdw>
              </a:effectLst>
              <a:latin typeface="Tw Cen MT" pitchFamily="34" charset="0"/>
            </a:endParaRPr>
          </a:p>
          <a:p>
            <a:pPr algn="ctr"/>
            <a:endParaRPr lang="fr-FR" sz="1600" dirty="0">
              <a:ln>
                <a:prstDash val="solid"/>
              </a:ln>
              <a:solidFill>
                <a:srgbClr val="1F497D"/>
              </a:solidFill>
              <a:effectLst>
                <a:outerShdw blurRad="88000" dist="50800" dir="5040000" algn="tl">
                  <a:srgbClr val="8064A2">
                    <a:tint val="80000"/>
                    <a:satMod val="250000"/>
                    <a:alpha val="45000"/>
                  </a:srgbClr>
                </a:outerShdw>
              </a:effectLst>
              <a:latin typeface="Tw Cen MT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7867741" y="1264992"/>
            <a:ext cx="88636" cy="5284984"/>
          </a:xfrm>
          <a:prstGeom prst="rect">
            <a:avLst/>
          </a:prstGeom>
          <a:solidFill>
            <a:srgbClr val="FF3399"/>
          </a:solidFill>
          <a:ln>
            <a:solidFill>
              <a:srgbClr val="FF3399"/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/>
          <p:cNvSpPr/>
          <p:nvPr/>
        </p:nvSpPr>
        <p:spPr>
          <a:xfrm>
            <a:off x="1267244" y="1313314"/>
            <a:ext cx="45719" cy="5236662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Rectangle 19"/>
          <p:cNvSpPr/>
          <p:nvPr/>
        </p:nvSpPr>
        <p:spPr>
          <a:xfrm>
            <a:off x="1312963" y="1275973"/>
            <a:ext cx="6577805" cy="96640"/>
          </a:xfrm>
          <a:prstGeom prst="rect">
            <a:avLst/>
          </a:prstGeom>
          <a:solidFill>
            <a:srgbClr val="FF3399"/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srgbClr val="FF33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05648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63" presetClass="path" presetSubtype="0" accel="50000" decel="5000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556E-7 -3.7037E-7 L 0.65226 0.00579 " pathEditMode="relative" rAng="0" ptsTypes="AA">
                                      <p:cBhvr>
                                        <p:cTn id="32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604" y="278"/>
                                    </p:animMotion>
                                  </p:childTnLst>
                                </p:cTn>
                              </p:par>
                              <p:par>
                                <p:cTn id="3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5" dur="17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2500"/>
                            </p:stCondLst>
                            <p:childTnLst>
                              <p:par>
                                <p:cTn id="3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9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42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38889E-6 7.40741E-7 L 0.00121 0.76366 " pathEditMode="relative" rAng="0" ptsTypes="AA">
                                      <p:cBhvr>
                                        <p:cTn id="50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2" y="3817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0" grpId="0" animBg="1"/>
      <p:bldP spid="11" grpId="0" animBg="1"/>
      <p:bldP spid="14" grpId="0" animBg="1"/>
      <p:bldP spid="15" grpId="0" animBg="1"/>
      <p:bldP spid="15" grpId="1" animBg="1"/>
      <p:bldP spid="16" grpId="0"/>
      <p:bldP spid="17" grpId="0" animBg="1"/>
      <p:bldP spid="18" grpId="0" animBg="1"/>
      <p:bldP spid="19" grpId="0" animBg="1"/>
      <p:bldP spid="20" grpId="0" animBg="1"/>
      <p:bldP spid="20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86530" r="43433" b="598"/>
          <a:stretch/>
        </p:blipFill>
        <p:spPr bwMode="auto">
          <a:xfrm flipH="1">
            <a:off x="-267398" y="697760"/>
            <a:ext cx="9663933" cy="229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61497" r="43433" b="13470"/>
          <a:stretch/>
        </p:blipFill>
        <p:spPr bwMode="auto">
          <a:xfrm flipH="1">
            <a:off x="-266885" y="278860"/>
            <a:ext cx="9663933" cy="446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42611" r="43433" b="38500"/>
          <a:stretch/>
        </p:blipFill>
        <p:spPr bwMode="auto">
          <a:xfrm flipH="1">
            <a:off x="-267401" y="-22820"/>
            <a:ext cx="9663933" cy="336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Connecteur droit 23"/>
          <p:cNvCxnSpPr/>
          <p:nvPr/>
        </p:nvCxnSpPr>
        <p:spPr>
          <a:xfrm>
            <a:off x="-55234" y="923558"/>
            <a:ext cx="923574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06175" y="-22820"/>
            <a:ext cx="305385" cy="100811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6" name="Title 3"/>
          <p:cNvSpPr txBox="1">
            <a:spLocks/>
          </p:cNvSpPr>
          <p:nvPr/>
        </p:nvSpPr>
        <p:spPr>
          <a:xfrm>
            <a:off x="659818" y="202871"/>
            <a:ext cx="3867870" cy="4342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buNone/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fr-FR" sz="3600" b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itchFamily="34" charset="0"/>
              </a:rPr>
              <a:t>I. DEFINITION</a:t>
            </a:r>
            <a:endParaRPr lang="fr-FR" sz="3600" b="0" dirty="0">
              <a:solidFill>
                <a:prstClr val="black">
                  <a:lumMod val="75000"/>
                  <a:lumOff val="25000"/>
                </a:prstClr>
              </a:solidFill>
              <a:latin typeface="Trebuchet MS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259630" y="1818205"/>
            <a:ext cx="5856846" cy="754087"/>
          </a:xfrm>
          <a:prstGeom prst="rect">
            <a:avLst/>
          </a:prstGeom>
          <a:solidFill>
            <a:schemeClr val="accent2">
              <a:alpha val="2196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29" name="Group 59"/>
          <p:cNvGrpSpPr/>
          <p:nvPr/>
        </p:nvGrpSpPr>
        <p:grpSpPr>
          <a:xfrm>
            <a:off x="-144857" y="1818203"/>
            <a:ext cx="3880018" cy="754087"/>
            <a:chOff x="5131903" y="1580932"/>
            <a:chExt cx="4006134" cy="322579"/>
          </a:xfrm>
        </p:grpSpPr>
        <p:sp>
          <p:nvSpPr>
            <p:cNvPr id="30" name="Rectangle à coins arrondis 29"/>
            <p:cNvSpPr/>
            <p:nvPr/>
          </p:nvSpPr>
          <p:spPr>
            <a:xfrm>
              <a:off x="5378366" y="1580932"/>
              <a:ext cx="3178931" cy="322579"/>
            </a:xfrm>
            <a:prstGeom prst="roundRect">
              <a:avLst>
                <a:gd name="adj" fmla="val 50000"/>
              </a:avLst>
            </a:prstGeom>
            <a:ln>
              <a:solidFill>
                <a:schemeClr val="accent2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1050">
                <a:solidFill>
                  <a:prstClr val="white"/>
                </a:solidFill>
              </a:endParaRPr>
            </a:p>
          </p:txBody>
        </p:sp>
        <p:sp>
          <p:nvSpPr>
            <p:cNvPr id="31" name="Rectangle 30"/>
            <p:cNvSpPr/>
            <p:nvPr/>
          </p:nvSpPr>
          <p:spPr>
            <a:xfrm>
              <a:off x="5131903" y="1616971"/>
              <a:ext cx="4006134" cy="2182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23888"/>
              <a:r>
                <a:rPr lang="fr-FR" sz="3200" b="1" dirty="0" smtClean="0">
                  <a:solidFill>
                    <a:srgbClr val="C00000"/>
                  </a:solidFill>
                  <a:latin typeface="Trebuchet MS" pitchFamily="34" charset="0"/>
                  <a:cs typeface="Calibri" pitchFamily="34" charset="0"/>
                </a:rPr>
                <a:t>MENARCHE</a:t>
              </a:r>
              <a:endParaRPr lang="fr-FR" sz="3200" b="1" dirty="0">
                <a:solidFill>
                  <a:srgbClr val="C00000"/>
                </a:solidFill>
                <a:latin typeface="Trebuchet MS" pitchFamily="34" charset="0"/>
                <a:cs typeface="Calibri" pitchFamily="34" charset="0"/>
              </a:endParaRPr>
            </a:p>
          </p:txBody>
        </p:sp>
      </p:grpSp>
      <p:sp>
        <p:nvSpPr>
          <p:cNvPr id="32" name="Rectangle 31"/>
          <p:cNvSpPr/>
          <p:nvPr/>
        </p:nvSpPr>
        <p:spPr>
          <a:xfrm>
            <a:off x="3474715" y="1874280"/>
            <a:ext cx="5114089" cy="6980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23888">
              <a:lnSpc>
                <a:spcPct val="114000"/>
              </a:lnSpc>
              <a:spcAft>
                <a:spcPts val="600"/>
              </a:spcAft>
              <a:buClr>
                <a:srgbClr val="8064A2">
                  <a:lumMod val="75000"/>
                </a:srgbClr>
              </a:buClr>
            </a:pPr>
            <a:r>
              <a:rPr lang="fr-FR" dirty="0" smtClean="0">
                <a:latin typeface="Trebuchet MS" pitchFamily="34" charset="0"/>
                <a:cs typeface="Calibri" pitchFamily="34" charset="0"/>
              </a:rPr>
              <a:t>apparition des premières règles à la fin de la période pubertaire </a:t>
            </a:r>
          </a:p>
        </p:txBody>
      </p:sp>
      <p:sp>
        <p:nvSpPr>
          <p:cNvPr id="33" name="Rectangle 32"/>
          <p:cNvSpPr/>
          <p:nvPr/>
        </p:nvSpPr>
        <p:spPr>
          <a:xfrm>
            <a:off x="3259452" y="2723480"/>
            <a:ext cx="5856846" cy="1961178"/>
          </a:xfrm>
          <a:prstGeom prst="rect">
            <a:avLst/>
          </a:prstGeom>
          <a:solidFill>
            <a:schemeClr val="accent2">
              <a:alpha val="2196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4" name="Group 59"/>
          <p:cNvGrpSpPr/>
          <p:nvPr/>
        </p:nvGrpSpPr>
        <p:grpSpPr>
          <a:xfrm>
            <a:off x="-205528" y="3164007"/>
            <a:ext cx="3880018" cy="1080121"/>
            <a:chOff x="5325254" y="1462196"/>
            <a:chExt cx="4006134" cy="403107"/>
          </a:xfrm>
        </p:grpSpPr>
        <p:sp>
          <p:nvSpPr>
            <p:cNvPr id="35" name="Rectangle à coins arrondis 34"/>
            <p:cNvSpPr/>
            <p:nvPr/>
          </p:nvSpPr>
          <p:spPr>
            <a:xfrm>
              <a:off x="5600988" y="1462196"/>
              <a:ext cx="3454665" cy="403107"/>
            </a:xfrm>
            <a:prstGeom prst="roundRect">
              <a:avLst>
                <a:gd name="adj" fmla="val 50000"/>
              </a:avLst>
            </a:prstGeom>
            <a:ln>
              <a:solidFill>
                <a:schemeClr val="accent2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1050">
                <a:solidFill>
                  <a:prstClr val="white"/>
                </a:solidFill>
              </a:endParaRPr>
            </a:p>
          </p:txBody>
        </p:sp>
        <p:sp>
          <p:nvSpPr>
            <p:cNvPr id="36" name="Rectangle 35"/>
            <p:cNvSpPr/>
            <p:nvPr/>
          </p:nvSpPr>
          <p:spPr>
            <a:xfrm>
              <a:off x="5325254" y="1510406"/>
              <a:ext cx="4006134" cy="2182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23888"/>
              <a:r>
                <a:rPr lang="fr-FR" sz="3200" b="1" dirty="0" smtClean="0">
                  <a:solidFill>
                    <a:srgbClr val="C00000"/>
                  </a:solidFill>
                  <a:latin typeface="Trebuchet MS" pitchFamily="34" charset="0"/>
                  <a:cs typeface="Calibri" pitchFamily="34" charset="0"/>
                </a:rPr>
                <a:t>Cycle menstruel</a:t>
              </a:r>
              <a:endParaRPr lang="fr-FR" sz="3200" b="1" dirty="0">
                <a:solidFill>
                  <a:srgbClr val="C00000"/>
                </a:solidFill>
                <a:latin typeface="Trebuchet MS" pitchFamily="34" charset="0"/>
                <a:cs typeface="Calibri" pitchFamily="34" charset="0"/>
              </a:endParaRPr>
            </a:p>
          </p:txBody>
        </p:sp>
      </p:grpSp>
      <p:sp>
        <p:nvSpPr>
          <p:cNvPr id="37" name="Rectangle 36"/>
          <p:cNvSpPr/>
          <p:nvPr/>
        </p:nvSpPr>
        <p:spPr>
          <a:xfrm>
            <a:off x="3474715" y="2723479"/>
            <a:ext cx="5426320" cy="19611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23888">
              <a:lnSpc>
                <a:spcPct val="114000"/>
              </a:lnSpc>
              <a:spcAft>
                <a:spcPts val="600"/>
              </a:spcAft>
              <a:buClr>
                <a:srgbClr val="8064A2">
                  <a:lumMod val="75000"/>
                </a:srgbClr>
              </a:buClr>
            </a:pPr>
            <a:r>
              <a:rPr lang="fr-FR" dirty="0" smtClean="0">
                <a:latin typeface="Trebuchet MS" pitchFamily="34" charset="0"/>
                <a:cs typeface="Calibri" pitchFamily="34" charset="0"/>
              </a:rPr>
              <a:t>activité cyclique de la fonction endocrine de l’ovaire qui se traduit par l’écoulement des règles qui dure 6 à 7 jours répété de manière rythmique avec un intervalle de 21 à 35 jours. Le premier jour du cycle menstruel est le premier jour des règles</a:t>
            </a:r>
          </a:p>
        </p:txBody>
      </p:sp>
      <p:sp>
        <p:nvSpPr>
          <p:cNvPr id="38" name="Rectangle 37"/>
          <p:cNvSpPr/>
          <p:nvPr/>
        </p:nvSpPr>
        <p:spPr>
          <a:xfrm>
            <a:off x="3275857" y="4817069"/>
            <a:ext cx="5856846" cy="2197525"/>
          </a:xfrm>
          <a:prstGeom prst="rect">
            <a:avLst/>
          </a:prstGeom>
          <a:solidFill>
            <a:schemeClr val="accent2">
              <a:alpha val="21961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grpSp>
        <p:nvGrpSpPr>
          <p:cNvPr id="39" name="Group 59"/>
          <p:cNvGrpSpPr/>
          <p:nvPr/>
        </p:nvGrpSpPr>
        <p:grpSpPr>
          <a:xfrm>
            <a:off x="-173635" y="5200144"/>
            <a:ext cx="3880018" cy="1368151"/>
            <a:chOff x="5325254" y="1462196"/>
            <a:chExt cx="4006134" cy="403107"/>
          </a:xfrm>
        </p:grpSpPr>
        <p:sp>
          <p:nvSpPr>
            <p:cNvPr id="40" name="Rectangle à coins arrondis 39"/>
            <p:cNvSpPr/>
            <p:nvPr/>
          </p:nvSpPr>
          <p:spPr>
            <a:xfrm>
              <a:off x="5431478" y="1462196"/>
              <a:ext cx="3624176" cy="403107"/>
            </a:xfrm>
            <a:prstGeom prst="roundRect">
              <a:avLst>
                <a:gd name="adj" fmla="val 50000"/>
              </a:avLst>
            </a:prstGeom>
            <a:ln>
              <a:solidFill>
                <a:schemeClr val="accent2"/>
              </a:solidFill>
            </a:ln>
          </p:spPr>
          <p:style>
            <a:lnRef idx="2">
              <a:schemeClr val="accent3"/>
            </a:lnRef>
            <a:fillRef idx="1">
              <a:schemeClr val="lt1"/>
            </a:fillRef>
            <a:effectRef idx="0">
              <a:schemeClr val="accent3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fr-FR" sz="1050">
                <a:solidFill>
                  <a:prstClr val="white"/>
                </a:solidFill>
              </a:endParaRPr>
            </a:p>
          </p:txBody>
        </p:sp>
        <p:sp>
          <p:nvSpPr>
            <p:cNvPr id="41" name="Rectangle 40"/>
            <p:cNvSpPr/>
            <p:nvPr/>
          </p:nvSpPr>
          <p:spPr>
            <a:xfrm>
              <a:off x="5325254" y="1510406"/>
              <a:ext cx="4006134" cy="24484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defTabSz="623888"/>
              <a:r>
                <a:rPr lang="fr-FR" sz="2400" b="1" dirty="0" smtClean="0">
                  <a:solidFill>
                    <a:srgbClr val="C00000"/>
                  </a:solidFill>
                  <a:latin typeface="Trebuchet MS" pitchFamily="34" charset="0"/>
                  <a:cs typeface="Calibri" pitchFamily="34" charset="0"/>
                </a:rPr>
                <a:t>Règles, menstruation, ménorrhée</a:t>
              </a:r>
              <a:endParaRPr lang="fr-FR" sz="2400" b="1" dirty="0">
                <a:solidFill>
                  <a:srgbClr val="C00000"/>
                </a:solidFill>
                <a:latin typeface="Trebuchet MS" pitchFamily="34" charset="0"/>
                <a:cs typeface="Calibri" pitchFamily="34" charset="0"/>
              </a:endParaRPr>
            </a:p>
          </p:txBody>
        </p:sp>
      </p:grpSp>
      <p:sp>
        <p:nvSpPr>
          <p:cNvPr id="42" name="Rectangle 41"/>
          <p:cNvSpPr/>
          <p:nvPr/>
        </p:nvSpPr>
        <p:spPr>
          <a:xfrm>
            <a:off x="3603503" y="4817069"/>
            <a:ext cx="5216969" cy="213430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defTabSz="623888">
              <a:lnSpc>
                <a:spcPct val="114000"/>
              </a:lnSpc>
              <a:spcAft>
                <a:spcPts val="600"/>
              </a:spcAft>
              <a:buClr>
                <a:srgbClr val="8064A2">
                  <a:lumMod val="75000"/>
                </a:srgbClr>
              </a:buClr>
            </a:pPr>
            <a:r>
              <a:rPr lang="fr-FR" sz="1600" dirty="0" smtClean="0">
                <a:latin typeface="Trebuchet MS" pitchFamily="34" charset="0"/>
                <a:cs typeface="Calibri" pitchFamily="34" charset="0"/>
              </a:rPr>
              <a:t>Ecoulement sanguin cyclique physiologique d’origine utérine de 10 à 25 ml de sang incoagulable survenant à la fin de la puberté et se prolongeant jusqu’à la ménopause : il s’agit des règles physiologiques.</a:t>
            </a:r>
          </a:p>
          <a:p>
            <a:pPr algn="just" defTabSz="623888">
              <a:lnSpc>
                <a:spcPct val="114000"/>
              </a:lnSpc>
              <a:spcAft>
                <a:spcPts val="600"/>
              </a:spcAft>
              <a:buClr>
                <a:srgbClr val="8064A2">
                  <a:lumMod val="75000"/>
                </a:srgbClr>
              </a:buClr>
            </a:pPr>
            <a:r>
              <a:rPr lang="fr-FR" sz="1600" dirty="0" smtClean="0">
                <a:latin typeface="Trebuchet MS" pitchFamily="34" charset="0"/>
                <a:cs typeface="Calibri" pitchFamily="34" charset="0"/>
              </a:rPr>
              <a:t> Lorsqu’il s’agit de règles provoquées par un traitement hormonal substitutif, il s’agit de règles artificielles ou induites. </a:t>
            </a:r>
          </a:p>
        </p:txBody>
      </p:sp>
      <p:sp>
        <p:nvSpPr>
          <p:cNvPr id="43" name="Title 3"/>
          <p:cNvSpPr txBox="1">
            <a:spLocks/>
          </p:cNvSpPr>
          <p:nvPr/>
        </p:nvSpPr>
        <p:spPr>
          <a:xfrm>
            <a:off x="2630630" y="473028"/>
            <a:ext cx="3867870" cy="5040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buNone/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fr-FR" sz="24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rPr>
              <a:t>PHYSIOLOGIQUE</a:t>
            </a:r>
            <a:endParaRPr lang="fr-FR" sz="2400" b="0" dirty="0">
              <a:solidFill>
                <a:schemeClr val="tx1">
                  <a:lumMod val="50000"/>
                  <a:lumOff val="50000"/>
                </a:schemeClr>
              </a:solidFill>
              <a:latin typeface="Trebuchet MS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17695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75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50"/>
                            </p:stCondLst>
                            <p:childTnLst>
                              <p:par>
                                <p:cTn id="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8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260"/>
                            </p:stCondLst>
                            <p:childTnLst>
                              <p:par>
                                <p:cTn id="4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1000"/>
                            </p:stCondLst>
                            <p:childTnLst>
                              <p:par>
                                <p:cTn id="70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3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2" fill="hold">
                            <p:stCondLst>
                              <p:cond delay="500"/>
                            </p:stCondLst>
                            <p:childTnLst>
                              <p:par>
                                <p:cTn id="8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1000"/>
                            </p:stCondLst>
                            <p:childTnLst>
                              <p:par>
                                <p:cTn id="87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4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28" grpId="0" animBg="1"/>
      <p:bldP spid="32" grpId="0" build="p"/>
      <p:bldP spid="33" grpId="0" animBg="1"/>
      <p:bldP spid="37" grpId="0" build="p"/>
      <p:bldP spid="38" grpId="0" animBg="1"/>
      <p:bldP spid="42" grpId="0" build="p"/>
      <p:bldP spid="4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86530" r="43433" b="598"/>
          <a:stretch/>
        </p:blipFill>
        <p:spPr bwMode="auto">
          <a:xfrm flipH="1">
            <a:off x="-267398" y="697760"/>
            <a:ext cx="9663933" cy="229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61497" r="43433" b="13470"/>
          <a:stretch/>
        </p:blipFill>
        <p:spPr bwMode="auto">
          <a:xfrm flipH="1">
            <a:off x="-266885" y="278860"/>
            <a:ext cx="9663933" cy="446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42611" r="43433" b="38500"/>
          <a:stretch/>
        </p:blipFill>
        <p:spPr bwMode="auto">
          <a:xfrm flipH="1">
            <a:off x="-267401" y="-22820"/>
            <a:ext cx="9663933" cy="336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Connecteur droit 23"/>
          <p:cNvCxnSpPr/>
          <p:nvPr/>
        </p:nvCxnSpPr>
        <p:spPr>
          <a:xfrm>
            <a:off x="-55234" y="923558"/>
            <a:ext cx="923574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06175" y="-22820"/>
            <a:ext cx="305385" cy="100811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6" name="Title 3"/>
          <p:cNvSpPr txBox="1">
            <a:spLocks/>
          </p:cNvSpPr>
          <p:nvPr/>
        </p:nvSpPr>
        <p:spPr>
          <a:xfrm>
            <a:off x="659818" y="202871"/>
            <a:ext cx="3867870" cy="4342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buNone/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fr-FR" sz="3600" b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itchFamily="34" charset="0"/>
              </a:rPr>
              <a:t>I. DEFINITION</a:t>
            </a:r>
            <a:endParaRPr lang="fr-FR" sz="3600" b="0" dirty="0">
              <a:solidFill>
                <a:prstClr val="black">
                  <a:lumMod val="75000"/>
                  <a:lumOff val="25000"/>
                </a:prstClr>
              </a:solidFill>
              <a:latin typeface="Trebuchet MS" pitchFamily="34" charset="0"/>
            </a:endParaRPr>
          </a:p>
        </p:txBody>
      </p:sp>
      <p:sp>
        <p:nvSpPr>
          <p:cNvPr id="43" name="Title 3"/>
          <p:cNvSpPr txBox="1">
            <a:spLocks/>
          </p:cNvSpPr>
          <p:nvPr/>
        </p:nvSpPr>
        <p:spPr>
          <a:xfrm>
            <a:off x="2630630" y="473028"/>
            <a:ext cx="3867870" cy="504056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buNone/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fr-FR" sz="2400" b="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Trebuchet MS" pitchFamily="34" charset="0"/>
              </a:rPr>
              <a:t>pathologique</a:t>
            </a:r>
            <a:endParaRPr lang="fr-FR" sz="2400" b="0" dirty="0">
              <a:solidFill>
                <a:schemeClr val="tx1">
                  <a:lumMod val="50000"/>
                  <a:lumOff val="50000"/>
                </a:schemeClr>
              </a:solidFill>
              <a:latin typeface="Trebuchet MS" pitchFamily="34" charset="0"/>
            </a:endParaRPr>
          </a:p>
        </p:txBody>
      </p:sp>
      <p:sp>
        <p:nvSpPr>
          <p:cNvPr id="27" name="Rectangle à coins arrondis 27"/>
          <p:cNvSpPr/>
          <p:nvPr/>
        </p:nvSpPr>
        <p:spPr>
          <a:xfrm>
            <a:off x="1275784" y="1823453"/>
            <a:ext cx="7606863" cy="1800200"/>
          </a:xfrm>
          <a:prstGeom prst="roundRect">
            <a:avLst>
              <a:gd name="adj" fmla="val 0"/>
            </a:avLst>
          </a:prstGeom>
          <a:solidFill>
            <a:srgbClr val="DBE7C3">
              <a:alpha val="50196"/>
            </a:srgb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4" name="Oval 3"/>
          <p:cNvSpPr/>
          <p:nvPr/>
        </p:nvSpPr>
        <p:spPr>
          <a:xfrm>
            <a:off x="0" y="1628800"/>
            <a:ext cx="2041688" cy="1994653"/>
          </a:xfrm>
          <a:prstGeom prst="ellipse">
            <a:avLst/>
          </a:prstGeom>
          <a:solidFill>
            <a:srgbClr val="DBE7C3"/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5" name="Title 3"/>
          <p:cNvSpPr txBox="1">
            <a:spLocks/>
          </p:cNvSpPr>
          <p:nvPr/>
        </p:nvSpPr>
        <p:spPr>
          <a:xfrm>
            <a:off x="53791" y="2304640"/>
            <a:ext cx="1934105" cy="64144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buNone/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8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 pitchFamily="34" charset="0"/>
                <a:ea typeface="+mj-ea"/>
                <a:cs typeface="Tunga" pitchFamily="2"/>
              </a:rPr>
              <a:t>Trouble</a:t>
            </a:r>
            <a:r>
              <a:rPr kumimoji="0" lang="fr-FR" sz="2800" b="0" i="0" u="none" strike="noStrike" kern="1200" cap="none" spc="0" normalizeH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 pitchFamily="34" charset="0"/>
                <a:ea typeface="+mj-ea"/>
                <a:cs typeface="Tunga" pitchFamily="2"/>
              </a:rPr>
              <a:t> du cycle</a:t>
            </a:r>
            <a:endParaRPr kumimoji="0" lang="fr-FR" sz="28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 pitchFamily="34" charset="0"/>
              <a:ea typeface="+mj-ea"/>
              <a:cs typeface="Tunga" pitchFamily="2"/>
            </a:endParaRPr>
          </a:p>
        </p:txBody>
      </p:sp>
      <p:sp>
        <p:nvSpPr>
          <p:cNvPr id="46" name="Rectangle à coins arrondis 27"/>
          <p:cNvSpPr/>
          <p:nvPr/>
        </p:nvSpPr>
        <p:spPr>
          <a:xfrm>
            <a:off x="241688" y="3721795"/>
            <a:ext cx="7704857" cy="1783697"/>
          </a:xfrm>
          <a:prstGeom prst="roundRect">
            <a:avLst>
              <a:gd name="adj" fmla="val 0"/>
            </a:avLst>
          </a:prstGeom>
          <a:solidFill>
            <a:srgbClr val="C0504D">
              <a:lumMod val="20000"/>
              <a:lumOff val="80000"/>
              <a:alpha val="50196"/>
            </a:srgbClr>
          </a:solidFill>
          <a:ln w="9525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2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7" name="Oval 3"/>
          <p:cNvSpPr/>
          <p:nvPr/>
        </p:nvSpPr>
        <p:spPr>
          <a:xfrm>
            <a:off x="7082648" y="3721796"/>
            <a:ext cx="1800000" cy="1800000"/>
          </a:xfrm>
          <a:prstGeom prst="ellipse">
            <a:avLst/>
          </a:prstGeom>
          <a:solidFill>
            <a:srgbClr val="FF7C80">
              <a:alpha val="60000"/>
            </a:srgbClr>
          </a:solidFill>
          <a:ln w="25400" cap="flat" cmpd="sng" algn="ctr">
            <a:noFill/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48" name="Title 3"/>
          <p:cNvSpPr txBox="1">
            <a:spLocks/>
          </p:cNvSpPr>
          <p:nvPr/>
        </p:nvSpPr>
        <p:spPr>
          <a:xfrm>
            <a:off x="7102112" y="4301221"/>
            <a:ext cx="1799414" cy="639947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buNone/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2400" b="0" i="0" u="none" strike="noStrike" kern="1200" cap="none" spc="0" normalizeH="0" baseline="0" noProof="0" dirty="0" smtClean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Trebuchet MS" pitchFamily="34" charset="0"/>
                <a:ea typeface="+mj-ea"/>
                <a:cs typeface="Tunga" pitchFamily="2"/>
              </a:rPr>
              <a:t>Trouble des règles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Trebuchet MS" pitchFamily="34" charset="0"/>
              <a:ea typeface="+mj-ea"/>
              <a:cs typeface="Tunga" pitchFamily="2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1393816" y="3767669"/>
            <a:ext cx="5453879" cy="16453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65113" indent="-265113" algn="just" defTabSz="623888" rtl="1">
              <a:lnSpc>
                <a:spcPct val="114000"/>
              </a:lnSpc>
              <a:buClr>
                <a:srgbClr val="C00000"/>
              </a:buClr>
              <a:buFont typeface="Arial" pitchFamily="34" charset="0"/>
              <a:buChar char="•"/>
            </a:pPr>
            <a:r>
              <a:rPr lang="fr-FR" dirty="0" smtClean="0"/>
              <a:t>modification anormale et persistante des caractéristiques physiques qualitatives et/ou quantitatives de l’écoulement sanglant qui constitue la menstruation</a:t>
            </a:r>
            <a:endParaRPr lang="fr-FR" dirty="0" smtClean="0">
              <a:latin typeface="Trebuchet MS" pitchFamily="34" charset="0"/>
              <a:cs typeface="Calibri" pitchFamily="34" charset="0"/>
            </a:endParaRPr>
          </a:p>
          <a:p>
            <a:pPr marL="265113" indent="-265113" algn="just" defTabSz="623888" rtl="1">
              <a:lnSpc>
                <a:spcPct val="114000"/>
              </a:lnSpc>
              <a:buClr>
                <a:srgbClr val="C00000"/>
              </a:buClr>
              <a:buFont typeface="Arial" pitchFamily="34" charset="0"/>
              <a:buChar char="•"/>
            </a:pPr>
            <a:endParaRPr lang="fr-FR" dirty="0">
              <a:latin typeface="Trebuchet MS" pitchFamily="34" charset="0"/>
              <a:cs typeface="Calibri" pitchFamily="34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643936" y="1843117"/>
            <a:ext cx="6238712" cy="19870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 algn="just" defTabSz="623888">
              <a:lnSpc>
                <a:spcPct val="114000"/>
              </a:lnSpc>
              <a:buClr>
                <a:srgbClr val="9BBB59">
                  <a:lumMod val="75000"/>
                </a:srgbClr>
              </a:buClr>
              <a:buFont typeface="Wingdings" pitchFamily="2" charset="2"/>
              <a:buChar char="ü"/>
            </a:pPr>
            <a:r>
              <a:rPr lang="fr-FR" dirty="0" smtClean="0"/>
              <a:t>perturbation	de	la	régularité menstruelle, dus	à	une	anomalie	de  l’ovulation	(le plus	souvent),	à	un fonctionnement ovarien anormal	ou  à  une	perturbation	de	la commande </a:t>
            </a:r>
            <a:r>
              <a:rPr lang="fr-FR" dirty="0" err="1" smtClean="0"/>
              <a:t>hypothalamo</a:t>
            </a:r>
            <a:r>
              <a:rPr lang="fr-FR" dirty="0" smtClean="0"/>
              <a:t>-hypophysaire; </a:t>
            </a:r>
          </a:p>
          <a:p>
            <a:pPr marL="457200" indent="-457200" algn="just" defTabSz="623888">
              <a:lnSpc>
                <a:spcPct val="114000"/>
              </a:lnSpc>
              <a:buClr>
                <a:srgbClr val="9BBB59">
                  <a:lumMod val="75000"/>
                </a:srgbClr>
              </a:buClr>
              <a:buFont typeface="Wingdings" pitchFamily="2" charset="2"/>
              <a:buChar char="ü"/>
            </a:pPr>
            <a:endParaRPr lang="fr-FR" dirty="0" smtClean="0">
              <a:latin typeface="Trebuchet MS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66047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75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50"/>
                            </p:stCondLst>
                            <p:childTnLst>
                              <p:par>
                                <p:cTn id="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800"/>
                            </p:stCondLst>
                            <p:childTnLst>
                              <p:par>
                                <p:cTn id="3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25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243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2813"/>
                            </p:stCondLst>
                            <p:childTnLst>
                              <p:par>
                                <p:cTn id="5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47" presetClass="entr" presetSubtype="0" fill="hold" grpId="0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570"/>
                            </p:stCondLst>
                            <p:childTnLst>
                              <p:par>
                                <p:cTn id="70" presetID="2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47" presetClass="entr" presetSubtype="0" fill="hold" grpId="0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500" fill="hold"/>
                                        <p:tgtEl>
                                          <p:spTgt spid="4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43" grpId="0"/>
      <p:bldP spid="27" grpId="0" animBg="1"/>
      <p:bldP spid="44" grpId="0" animBg="1"/>
      <p:bldP spid="45" grpId="0"/>
      <p:bldP spid="46" grpId="0" animBg="1"/>
      <p:bldP spid="47" grpId="0" animBg="1"/>
      <p:bldP spid="48" grpId="0"/>
      <p:bldP spid="49" grpId="0" build="p"/>
      <p:bldP spid="50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86530" r="43433" b="598"/>
          <a:stretch/>
        </p:blipFill>
        <p:spPr bwMode="auto">
          <a:xfrm flipH="1">
            <a:off x="-267398" y="697760"/>
            <a:ext cx="9663933" cy="229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61497" r="43433" b="13470"/>
          <a:stretch/>
        </p:blipFill>
        <p:spPr bwMode="auto">
          <a:xfrm flipH="1">
            <a:off x="-266885" y="278860"/>
            <a:ext cx="9663933" cy="446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42611" r="43433" b="38500"/>
          <a:stretch/>
        </p:blipFill>
        <p:spPr bwMode="auto">
          <a:xfrm flipH="1">
            <a:off x="-267401" y="-22820"/>
            <a:ext cx="9663933" cy="336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Connecteur droit 23"/>
          <p:cNvCxnSpPr/>
          <p:nvPr/>
        </p:nvCxnSpPr>
        <p:spPr>
          <a:xfrm>
            <a:off x="-55234" y="923558"/>
            <a:ext cx="923574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06175" y="-22820"/>
            <a:ext cx="305385" cy="100811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6" name="Title 3"/>
          <p:cNvSpPr txBox="1">
            <a:spLocks/>
          </p:cNvSpPr>
          <p:nvPr/>
        </p:nvSpPr>
        <p:spPr>
          <a:xfrm>
            <a:off x="659818" y="65114"/>
            <a:ext cx="5928406" cy="66693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buNone/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fr-FR" sz="3600" b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itchFamily="34" charset="0"/>
              </a:rPr>
              <a:t>II. Rappel physiologique</a:t>
            </a:r>
            <a:endParaRPr lang="fr-FR" sz="3600" b="0" dirty="0">
              <a:solidFill>
                <a:prstClr val="black">
                  <a:lumMod val="75000"/>
                  <a:lumOff val="25000"/>
                </a:prstClr>
              </a:solidFill>
              <a:latin typeface="Trebuchet MS" pitchFamily="34" charset="0"/>
            </a:endParaRPr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  <a14:imgEffect>
                      <a14:saturation sat="2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1119619"/>
            <a:ext cx="4026796" cy="5742961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r="50000" b="66906"/>
          <a:stretch/>
        </p:blipFill>
        <p:spPr>
          <a:xfrm>
            <a:off x="5111532" y="965369"/>
            <a:ext cx="3960440" cy="1787844"/>
          </a:xfrm>
          <a:prstGeom prst="rect">
            <a:avLst/>
          </a:prstGeom>
        </p:spPr>
      </p:pic>
      <p:pic>
        <p:nvPicPr>
          <p:cNvPr id="27" name="Image 26"/>
          <p:cNvPicPr/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87" t="31920" r="50187" b="35511"/>
          <a:stretch/>
        </p:blipFill>
        <p:spPr>
          <a:xfrm>
            <a:off x="5111532" y="2603236"/>
            <a:ext cx="4053165" cy="1601102"/>
          </a:xfrm>
          <a:prstGeom prst="rect">
            <a:avLst/>
          </a:prstGeom>
        </p:spPr>
      </p:pic>
      <p:pic>
        <p:nvPicPr>
          <p:cNvPr id="28" name="Image 27"/>
          <p:cNvPicPr/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839" t="27683" r="734" b="32571"/>
          <a:stretch/>
        </p:blipFill>
        <p:spPr>
          <a:xfrm>
            <a:off x="5265024" y="3991099"/>
            <a:ext cx="3852847" cy="1690254"/>
          </a:xfrm>
          <a:prstGeom prst="rect">
            <a:avLst/>
          </a:prstGeom>
        </p:spPr>
      </p:pic>
      <p:pic>
        <p:nvPicPr>
          <p:cNvPr id="29" name="Image 28"/>
          <p:cNvPicPr/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250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9633" t="64489" r="735"/>
          <a:stretch/>
        </p:blipFill>
        <p:spPr>
          <a:xfrm>
            <a:off x="5265024" y="5486300"/>
            <a:ext cx="3915488" cy="1402563"/>
          </a:xfrm>
          <a:prstGeom prst="rect">
            <a:avLst/>
          </a:prstGeom>
        </p:spPr>
      </p:pic>
      <p:sp>
        <p:nvSpPr>
          <p:cNvPr id="30" name="Forme libre 29"/>
          <p:cNvSpPr/>
          <p:nvPr/>
        </p:nvSpPr>
        <p:spPr>
          <a:xfrm rot="17338978">
            <a:off x="3397614" y="1558018"/>
            <a:ext cx="1473373" cy="1560035"/>
          </a:xfrm>
          <a:custGeom>
            <a:avLst/>
            <a:gdLst>
              <a:gd name="connsiteX0" fmla="*/ 0 w 1828800"/>
              <a:gd name="connsiteY0" fmla="*/ 0 h 787496"/>
              <a:gd name="connsiteX1" fmla="*/ 135466 w 1828800"/>
              <a:gd name="connsiteY1" fmla="*/ 270933 h 787496"/>
              <a:gd name="connsiteX2" fmla="*/ 756355 w 1828800"/>
              <a:gd name="connsiteY2" fmla="*/ 462844 h 787496"/>
              <a:gd name="connsiteX3" fmla="*/ 914400 w 1828800"/>
              <a:gd name="connsiteY3" fmla="*/ 756356 h 787496"/>
              <a:gd name="connsiteX4" fmla="*/ 1828800 w 1828800"/>
              <a:gd name="connsiteY4" fmla="*/ 778933 h 787496"/>
              <a:gd name="connsiteX5" fmla="*/ 1828800 w 1828800"/>
              <a:gd name="connsiteY5" fmla="*/ 778933 h 787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28800" h="787496">
                <a:moveTo>
                  <a:pt x="0" y="0"/>
                </a:moveTo>
                <a:cubicBezTo>
                  <a:pt x="4703" y="96896"/>
                  <a:pt x="9407" y="193792"/>
                  <a:pt x="135466" y="270933"/>
                </a:cubicBezTo>
                <a:cubicBezTo>
                  <a:pt x="261525" y="348074"/>
                  <a:pt x="626533" y="381940"/>
                  <a:pt x="756355" y="462844"/>
                </a:cubicBezTo>
                <a:cubicBezTo>
                  <a:pt x="886177" y="543748"/>
                  <a:pt x="735659" y="703675"/>
                  <a:pt x="914400" y="756356"/>
                </a:cubicBezTo>
                <a:cubicBezTo>
                  <a:pt x="1093141" y="809037"/>
                  <a:pt x="1828800" y="778933"/>
                  <a:pt x="1828800" y="778933"/>
                </a:cubicBezTo>
                <a:lnTo>
                  <a:pt x="1828800" y="778933"/>
                </a:lnTo>
              </a:path>
            </a:pathLst>
          </a:custGeom>
          <a:ln w="19050">
            <a:solidFill>
              <a:srgbClr val="DD0969"/>
            </a:solidFill>
            <a:prstDash val="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Forme libre 30"/>
          <p:cNvSpPr/>
          <p:nvPr/>
        </p:nvSpPr>
        <p:spPr>
          <a:xfrm rot="18269567">
            <a:off x="3095003" y="3760456"/>
            <a:ext cx="2232085" cy="1277868"/>
          </a:xfrm>
          <a:custGeom>
            <a:avLst/>
            <a:gdLst>
              <a:gd name="connsiteX0" fmla="*/ 0 w 1828800"/>
              <a:gd name="connsiteY0" fmla="*/ 0 h 787496"/>
              <a:gd name="connsiteX1" fmla="*/ 135466 w 1828800"/>
              <a:gd name="connsiteY1" fmla="*/ 270933 h 787496"/>
              <a:gd name="connsiteX2" fmla="*/ 756355 w 1828800"/>
              <a:gd name="connsiteY2" fmla="*/ 462844 h 787496"/>
              <a:gd name="connsiteX3" fmla="*/ 914400 w 1828800"/>
              <a:gd name="connsiteY3" fmla="*/ 756356 h 787496"/>
              <a:gd name="connsiteX4" fmla="*/ 1828800 w 1828800"/>
              <a:gd name="connsiteY4" fmla="*/ 778933 h 787496"/>
              <a:gd name="connsiteX5" fmla="*/ 1828800 w 1828800"/>
              <a:gd name="connsiteY5" fmla="*/ 778933 h 78749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828800" h="787496">
                <a:moveTo>
                  <a:pt x="0" y="0"/>
                </a:moveTo>
                <a:cubicBezTo>
                  <a:pt x="4703" y="96896"/>
                  <a:pt x="9407" y="193792"/>
                  <a:pt x="135466" y="270933"/>
                </a:cubicBezTo>
                <a:cubicBezTo>
                  <a:pt x="261525" y="348074"/>
                  <a:pt x="626533" y="381940"/>
                  <a:pt x="756355" y="462844"/>
                </a:cubicBezTo>
                <a:cubicBezTo>
                  <a:pt x="886177" y="543748"/>
                  <a:pt x="735659" y="703675"/>
                  <a:pt x="914400" y="756356"/>
                </a:cubicBezTo>
                <a:cubicBezTo>
                  <a:pt x="1093141" y="809037"/>
                  <a:pt x="1828800" y="778933"/>
                  <a:pt x="1828800" y="778933"/>
                </a:cubicBezTo>
                <a:lnTo>
                  <a:pt x="1828800" y="778933"/>
                </a:lnTo>
              </a:path>
            </a:pathLst>
          </a:custGeom>
          <a:ln w="19050">
            <a:solidFill>
              <a:srgbClr val="DD0969"/>
            </a:solidFill>
            <a:prstDash val="dash"/>
            <a:headEnd type="none" w="med" len="med"/>
            <a:tailEnd type="arrow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77146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75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50"/>
                            </p:stCondLst>
                            <p:childTnLst>
                              <p:par>
                                <p:cTn id="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918"/>
                            </p:stCondLst>
                            <p:childTnLst>
                              <p:par>
                                <p:cTn id="3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5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30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86530" r="43433" b="598"/>
          <a:stretch/>
        </p:blipFill>
        <p:spPr bwMode="auto">
          <a:xfrm flipH="1">
            <a:off x="-267398" y="697760"/>
            <a:ext cx="9663933" cy="229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61497" r="43433" b="13470"/>
          <a:stretch/>
        </p:blipFill>
        <p:spPr bwMode="auto">
          <a:xfrm flipH="1">
            <a:off x="-269328" y="278860"/>
            <a:ext cx="9663933" cy="446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42611" r="43433" b="38500"/>
          <a:stretch/>
        </p:blipFill>
        <p:spPr bwMode="auto">
          <a:xfrm flipH="1">
            <a:off x="-267401" y="-22820"/>
            <a:ext cx="9663933" cy="336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Connecteur droit 23"/>
          <p:cNvCxnSpPr/>
          <p:nvPr/>
        </p:nvCxnSpPr>
        <p:spPr>
          <a:xfrm>
            <a:off x="-55234" y="923558"/>
            <a:ext cx="923574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06175" y="-22820"/>
            <a:ext cx="305385" cy="100811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6" name="Title 3"/>
          <p:cNvSpPr txBox="1">
            <a:spLocks/>
          </p:cNvSpPr>
          <p:nvPr/>
        </p:nvSpPr>
        <p:spPr>
          <a:xfrm>
            <a:off x="624677" y="0"/>
            <a:ext cx="8088646" cy="100811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buNone/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fr-FR" sz="3600" b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itchFamily="34" charset="0"/>
              </a:rPr>
              <a:t>III. Les différentes types des troubles du cycle </a:t>
            </a:r>
            <a:endParaRPr lang="fr-FR" sz="3600" b="0" dirty="0">
              <a:solidFill>
                <a:prstClr val="black">
                  <a:lumMod val="75000"/>
                  <a:lumOff val="25000"/>
                </a:prstClr>
              </a:solidFill>
              <a:latin typeface="Trebuchet MS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72145" y="1196752"/>
            <a:ext cx="4182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C00000"/>
                </a:solidFill>
              </a:rPr>
              <a:t>1. Troubles du cycle menstruel </a:t>
            </a:r>
            <a:r>
              <a:rPr lang="fr-FR" dirty="0" smtClean="0"/>
              <a:t>:</a:t>
            </a:r>
            <a:endParaRPr lang="fr-FR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7" t="10999" r="87717" b="87901"/>
          <a:stretch/>
        </p:blipFill>
        <p:spPr bwMode="auto">
          <a:xfrm>
            <a:off x="-26028" y="1442830"/>
            <a:ext cx="504000" cy="8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Connecteur droit 16"/>
          <p:cNvCxnSpPr/>
          <p:nvPr/>
        </p:nvCxnSpPr>
        <p:spPr>
          <a:xfrm flipV="1">
            <a:off x="231215" y="1531615"/>
            <a:ext cx="0" cy="4273649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flipH="1">
            <a:off x="268660" y="4437112"/>
            <a:ext cx="720000" cy="1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à coins arrondis 18"/>
          <p:cNvSpPr/>
          <p:nvPr/>
        </p:nvSpPr>
        <p:spPr>
          <a:xfrm>
            <a:off x="3648616" y="1727369"/>
            <a:ext cx="5495384" cy="2133680"/>
          </a:xfrm>
          <a:prstGeom prst="roundRect">
            <a:avLst>
              <a:gd name="adj" fmla="val 39291"/>
            </a:avLst>
          </a:prstGeom>
          <a:solidFill>
            <a:schemeClr val="accent3">
              <a:lumMod val="75000"/>
              <a:alpha val="4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0" name="Title 3"/>
          <p:cNvSpPr txBox="1">
            <a:spLocks/>
          </p:cNvSpPr>
          <p:nvPr/>
        </p:nvSpPr>
        <p:spPr>
          <a:xfrm>
            <a:off x="3851920" y="1682278"/>
            <a:ext cx="5112568" cy="20859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buNone/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fr-FR" sz="1600" b="0" dirty="0">
                <a:solidFill>
                  <a:schemeClr val="tx1"/>
                </a:solidFill>
                <a:latin typeface="Trebuchet MS" pitchFamily="34" charset="0"/>
              </a:rPr>
              <a:t>Absence du flux menstruel chez une femme en âge d'être r Absence du flux menstruel chez une femme en âge d'être </a:t>
            </a:r>
            <a:r>
              <a:rPr lang="fr-FR" sz="1600" b="0" dirty="0" smtClean="0">
                <a:solidFill>
                  <a:schemeClr val="tx1"/>
                </a:solidFill>
                <a:latin typeface="Trebuchet MS" pitchFamily="34" charset="0"/>
              </a:rPr>
              <a:t>réglée.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fr-FR" sz="1600" b="0" dirty="0" smtClean="0">
                <a:solidFill>
                  <a:schemeClr val="tx1"/>
                </a:solidFill>
                <a:latin typeface="Trebuchet MS" pitchFamily="34" charset="0"/>
              </a:rPr>
              <a:t> primaire </a:t>
            </a:r>
            <a:r>
              <a:rPr lang="fr-FR" sz="1600" b="0" dirty="0">
                <a:solidFill>
                  <a:schemeClr val="tx1"/>
                </a:solidFill>
                <a:latin typeface="Trebuchet MS" pitchFamily="34" charset="0"/>
              </a:rPr>
              <a:t>: Absence d'apparition </a:t>
            </a:r>
            <a:r>
              <a:rPr lang="fr-FR" sz="1600" b="0" dirty="0" smtClean="0">
                <a:solidFill>
                  <a:schemeClr val="tx1"/>
                </a:solidFill>
                <a:latin typeface="Trebuchet MS" pitchFamily="34" charset="0"/>
              </a:rPr>
              <a:t>des premières règles à </a:t>
            </a:r>
            <a:r>
              <a:rPr lang="fr-FR" sz="1600" b="0" dirty="0">
                <a:solidFill>
                  <a:schemeClr val="tx1"/>
                </a:solidFill>
                <a:latin typeface="Trebuchet MS" pitchFamily="34" charset="0"/>
              </a:rPr>
              <a:t>partir de l'âge </a:t>
            </a:r>
            <a:r>
              <a:rPr lang="fr-FR" sz="1600" b="0" dirty="0" smtClean="0">
                <a:solidFill>
                  <a:schemeClr val="tx1"/>
                </a:solidFill>
                <a:latin typeface="Trebuchet MS" pitchFamily="34" charset="0"/>
              </a:rPr>
              <a:t>17 </a:t>
            </a:r>
            <a:r>
              <a:rPr lang="fr-FR" sz="1600" b="0" dirty="0">
                <a:solidFill>
                  <a:schemeClr val="tx1"/>
                </a:solidFill>
                <a:latin typeface="Trebuchet MS" pitchFamily="34" charset="0"/>
              </a:rPr>
              <a:t>(16) </a:t>
            </a:r>
            <a:r>
              <a:rPr lang="fr-FR" sz="1600" b="0" dirty="0" smtClean="0">
                <a:solidFill>
                  <a:schemeClr val="tx1"/>
                </a:solidFill>
                <a:latin typeface="Trebuchet MS" pitchFamily="34" charset="0"/>
              </a:rPr>
              <a:t>ans.  </a:t>
            </a:r>
            <a:r>
              <a:rPr lang="fr-FR" sz="1600" b="0" dirty="0">
                <a:solidFill>
                  <a:schemeClr val="tx1"/>
                </a:solidFill>
                <a:latin typeface="Trebuchet MS" pitchFamily="34" charset="0"/>
              </a:rPr>
              <a:t>. 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fr-FR" sz="1600" b="0" dirty="0" smtClean="0">
                <a:solidFill>
                  <a:schemeClr val="tx1"/>
                </a:solidFill>
                <a:latin typeface="Trebuchet MS" pitchFamily="34" charset="0"/>
              </a:rPr>
              <a:t> secondaire : Arrêt </a:t>
            </a:r>
            <a:r>
              <a:rPr lang="fr-FR" sz="1600" b="0" dirty="0">
                <a:solidFill>
                  <a:schemeClr val="tx1"/>
                </a:solidFill>
                <a:latin typeface="Trebuchet MS" pitchFamily="34" charset="0"/>
              </a:rPr>
              <a:t>des </a:t>
            </a:r>
            <a:r>
              <a:rPr lang="fr-FR" sz="1600" b="0" dirty="0" smtClean="0">
                <a:solidFill>
                  <a:schemeClr val="tx1"/>
                </a:solidFill>
                <a:latin typeface="Trebuchet MS" pitchFamily="34" charset="0"/>
              </a:rPr>
              <a:t>règles </a:t>
            </a:r>
            <a:r>
              <a:rPr lang="fr-FR" sz="1600" b="0" dirty="0">
                <a:solidFill>
                  <a:schemeClr val="tx1"/>
                </a:solidFill>
                <a:latin typeface="Trebuchet MS" pitchFamily="34" charset="0"/>
              </a:rPr>
              <a:t>depuis plus de 3 mois chez une femme </a:t>
            </a:r>
            <a:r>
              <a:rPr lang="fr-FR" sz="1600" b="0" dirty="0" smtClean="0">
                <a:solidFill>
                  <a:schemeClr val="tx1"/>
                </a:solidFill>
                <a:latin typeface="Trebuchet MS" pitchFamily="34" charset="0"/>
              </a:rPr>
              <a:t>antérieurement réglée.</a:t>
            </a:r>
            <a:endParaRPr lang="fr-FR" sz="1600" b="0" dirty="0">
              <a:solidFill>
                <a:schemeClr val="tx1"/>
              </a:solidFill>
              <a:latin typeface="Trebuchet MS" pitchFamily="34" charset="0"/>
            </a:endParaRPr>
          </a:p>
        </p:txBody>
      </p:sp>
      <p:cxnSp>
        <p:nvCxnSpPr>
          <p:cNvPr id="32" name="Connecteur droit 31"/>
          <p:cNvCxnSpPr/>
          <p:nvPr/>
        </p:nvCxnSpPr>
        <p:spPr>
          <a:xfrm flipH="1">
            <a:off x="241127" y="2725226"/>
            <a:ext cx="720000" cy="1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à coins arrondis 32"/>
          <p:cNvSpPr/>
          <p:nvPr/>
        </p:nvSpPr>
        <p:spPr>
          <a:xfrm>
            <a:off x="937928" y="2332806"/>
            <a:ext cx="2716425" cy="784843"/>
          </a:xfrm>
          <a:prstGeom prst="roundRect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988660" y="2448772"/>
            <a:ext cx="2703914" cy="552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23888">
              <a:lnSpc>
                <a:spcPct val="114000"/>
              </a:lnSpc>
            </a:pPr>
            <a:r>
              <a:rPr lang="fr-FR" sz="2800" dirty="0" smtClean="0">
                <a:solidFill>
                  <a:srgbClr val="C00000"/>
                </a:solidFill>
              </a:rPr>
              <a:t>Aménorrhées</a:t>
            </a:r>
            <a:endParaRPr lang="fr-FR" sz="2800" dirty="0">
              <a:latin typeface="Trebuchet MS" pitchFamily="34" charset="0"/>
              <a:cs typeface="Calibri" pitchFamily="34" charset="0"/>
            </a:endParaRPr>
          </a:p>
        </p:txBody>
      </p:sp>
      <p:sp>
        <p:nvSpPr>
          <p:cNvPr id="35" name="Rectangle à coins arrondis 34"/>
          <p:cNvSpPr/>
          <p:nvPr/>
        </p:nvSpPr>
        <p:spPr>
          <a:xfrm>
            <a:off x="838602" y="3973730"/>
            <a:ext cx="2716425" cy="926766"/>
          </a:xfrm>
          <a:prstGeom prst="roundRect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838602" y="4186946"/>
            <a:ext cx="2703914" cy="552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23888">
              <a:lnSpc>
                <a:spcPct val="114000"/>
              </a:lnSpc>
            </a:pPr>
            <a:r>
              <a:rPr lang="fr-FR" sz="2800" dirty="0" smtClean="0">
                <a:solidFill>
                  <a:srgbClr val="C00000"/>
                </a:solidFill>
              </a:rPr>
              <a:t>Les métrorragies</a:t>
            </a:r>
            <a:endParaRPr lang="fr-FR" sz="2800" dirty="0">
              <a:latin typeface="Trebuchet MS" pitchFamily="34" charset="0"/>
              <a:cs typeface="Calibri" pitchFamily="34" charset="0"/>
            </a:endParaRPr>
          </a:p>
        </p:txBody>
      </p:sp>
      <p:sp>
        <p:nvSpPr>
          <p:cNvPr id="43" name="Rectangle à coins arrondis 42"/>
          <p:cNvSpPr/>
          <p:nvPr/>
        </p:nvSpPr>
        <p:spPr>
          <a:xfrm>
            <a:off x="3614757" y="3973730"/>
            <a:ext cx="5495384" cy="926766"/>
          </a:xfrm>
          <a:prstGeom prst="roundRect">
            <a:avLst>
              <a:gd name="adj" fmla="val 39291"/>
            </a:avLst>
          </a:prstGeom>
          <a:solidFill>
            <a:schemeClr val="accent3">
              <a:lumMod val="75000"/>
              <a:alpha val="4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44" name="Title 3"/>
          <p:cNvSpPr txBox="1">
            <a:spLocks/>
          </p:cNvSpPr>
          <p:nvPr/>
        </p:nvSpPr>
        <p:spPr>
          <a:xfrm>
            <a:off x="3767783" y="4027155"/>
            <a:ext cx="5112568" cy="873341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buNone/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fr-FR" sz="2000" b="0" dirty="0">
                <a:solidFill>
                  <a:schemeClr val="tx1"/>
                </a:solidFill>
              </a:rPr>
              <a:t>saignements anormaux provenant de l’utérus et en dehors des règles</a:t>
            </a:r>
            <a:endParaRPr lang="fr-FR" sz="2000" b="0" dirty="0">
              <a:solidFill>
                <a:schemeClr val="tx1"/>
              </a:solidFill>
              <a:latin typeface="Trebuchet MS" pitchFamily="34" charset="0"/>
            </a:endParaRPr>
          </a:p>
        </p:txBody>
      </p:sp>
      <p:cxnSp>
        <p:nvCxnSpPr>
          <p:cNvPr id="45" name="Connecteur droit 44"/>
          <p:cNvCxnSpPr/>
          <p:nvPr/>
        </p:nvCxnSpPr>
        <p:spPr>
          <a:xfrm flipH="1">
            <a:off x="241127" y="5803628"/>
            <a:ext cx="720000" cy="1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à coins arrondis 46"/>
          <p:cNvSpPr/>
          <p:nvPr/>
        </p:nvSpPr>
        <p:spPr>
          <a:xfrm>
            <a:off x="907252" y="5341881"/>
            <a:ext cx="2716425" cy="926766"/>
          </a:xfrm>
          <a:prstGeom prst="roundRect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900293" y="5247832"/>
            <a:ext cx="2703914" cy="9081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23888">
              <a:lnSpc>
                <a:spcPct val="114000"/>
              </a:lnSpc>
            </a:pPr>
            <a:r>
              <a:rPr lang="fr-FR" sz="2400" dirty="0" smtClean="0">
                <a:solidFill>
                  <a:srgbClr val="C00000"/>
                </a:solidFill>
              </a:rPr>
              <a:t>Les syndromes inter menstruels</a:t>
            </a:r>
            <a:endParaRPr lang="fr-FR" sz="2400" dirty="0">
              <a:latin typeface="Trebuchet MS" pitchFamily="34" charset="0"/>
              <a:cs typeface="Calibri" pitchFamily="34" charset="0"/>
            </a:endParaRPr>
          </a:p>
        </p:txBody>
      </p:sp>
      <p:sp>
        <p:nvSpPr>
          <p:cNvPr id="49" name="Rectangle à coins arrondis 48"/>
          <p:cNvSpPr/>
          <p:nvPr/>
        </p:nvSpPr>
        <p:spPr>
          <a:xfrm>
            <a:off x="3683407" y="5229200"/>
            <a:ext cx="5495384" cy="1628800"/>
          </a:xfrm>
          <a:prstGeom prst="roundRect">
            <a:avLst>
              <a:gd name="adj" fmla="val 39291"/>
            </a:avLst>
          </a:prstGeom>
          <a:solidFill>
            <a:schemeClr val="accent3">
              <a:lumMod val="75000"/>
              <a:alpha val="4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50" name="Title 3"/>
          <p:cNvSpPr txBox="1">
            <a:spLocks/>
          </p:cNvSpPr>
          <p:nvPr/>
        </p:nvSpPr>
        <p:spPr>
          <a:xfrm>
            <a:off x="3874815" y="5247832"/>
            <a:ext cx="5112568" cy="1516119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buNone/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0" lvl="1"/>
            <a:r>
              <a:rPr lang="fr-FR" sz="1600" dirty="0" smtClean="0">
                <a:ea typeface="+mn-ea"/>
                <a:cs typeface="+mn-cs"/>
              </a:rPr>
              <a:t>phénomènes douloureux et hémorragiques mineures consécutifs à la rupture du follicule mature (ovulation)</a:t>
            </a:r>
          </a:p>
          <a:p>
            <a:pPr marL="0" lvl="1"/>
            <a:r>
              <a:rPr lang="fr-FR" sz="1600" dirty="0" smtClean="0">
                <a:ea typeface="+mn-ea"/>
                <a:cs typeface="+mn-cs"/>
              </a:rPr>
              <a:t>Il survient en  période ovulatoire, et se traduit  par une triade: douleur pelvienne,  petit saignement       ( règle de quinzaine) et gonflement  </a:t>
            </a:r>
            <a:r>
              <a:rPr lang="fr-FR" sz="1600" dirty="0" err="1" smtClean="0">
                <a:ea typeface="+mn-ea"/>
                <a:cs typeface="+mn-cs"/>
              </a:rPr>
              <a:t>abdomino</a:t>
            </a:r>
            <a:r>
              <a:rPr lang="fr-FR" sz="1600" dirty="0" smtClean="0">
                <a:ea typeface="+mn-ea"/>
                <a:cs typeface="+mn-cs"/>
              </a:rPr>
              <a:t> - pelvien.  . </a:t>
            </a:r>
          </a:p>
        </p:txBody>
      </p:sp>
    </p:spTree>
    <p:extLst>
      <p:ext uri="{BB962C8B-B14F-4D97-AF65-F5344CB8AC3E}">
        <p14:creationId xmlns:p14="http://schemas.microsoft.com/office/powerpoint/2010/main" val="465209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75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50"/>
                            </p:stCondLst>
                            <p:childTnLst>
                              <p:par>
                                <p:cTn id="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5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65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75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iterate type="wd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2" fill="hold">
                            <p:stCondLst>
                              <p:cond delay="500"/>
                            </p:stCondLst>
                            <p:childTnLst>
                              <p:par>
                                <p:cTn id="11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6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iterate type="wd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0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4" grpId="0"/>
      <p:bldP spid="19" grpId="0" animBg="1"/>
      <p:bldP spid="20" grpId="0"/>
      <p:bldP spid="33" grpId="0" animBg="1"/>
      <p:bldP spid="34" grpId="0"/>
      <p:bldP spid="35" grpId="0" animBg="1"/>
      <p:bldP spid="36" grpId="0"/>
      <p:bldP spid="43" grpId="0" animBg="1"/>
      <p:bldP spid="44" grpId="0"/>
      <p:bldP spid="47" grpId="0" animBg="1"/>
      <p:bldP spid="48" grpId="0"/>
      <p:bldP spid="49" grpId="0" animBg="1"/>
      <p:bldP spid="50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86530" r="43433" b="598"/>
          <a:stretch/>
        </p:blipFill>
        <p:spPr bwMode="auto">
          <a:xfrm flipH="1">
            <a:off x="-267398" y="697760"/>
            <a:ext cx="9663933" cy="229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61497" r="43433" b="13470"/>
          <a:stretch/>
        </p:blipFill>
        <p:spPr bwMode="auto">
          <a:xfrm flipH="1">
            <a:off x="-269328" y="278860"/>
            <a:ext cx="9663933" cy="446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42611" r="43433" b="38500"/>
          <a:stretch/>
        </p:blipFill>
        <p:spPr bwMode="auto">
          <a:xfrm flipH="1">
            <a:off x="-267401" y="-22820"/>
            <a:ext cx="9663933" cy="336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Connecteur droit 23"/>
          <p:cNvCxnSpPr/>
          <p:nvPr/>
        </p:nvCxnSpPr>
        <p:spPr>
          <a:xfrm>
            <a:off x="-55234" y="923558"/>
            <a:ext cx="923574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06175" y="-22820"/>
            <a:ext cx="305385" cy="100811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6" name="Title 3"/>
          <p:cNvSpPr txBox="1">
            <a:spLocks/>
          </p:cNvSpPr>
          <p:nvPr/>
        </p:nvSpPr>
        <p:spPr>
          <a:xfrm>
            <a:off x="624677" y="0"/>
            <a:ext cx="8088646" cy="100811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buNone/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fr-FR" sz="3600" b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itchFamily="34" charset="0"/>
              </a:rPr>
              <a:t>III. Les différentes types des troubles du cycle</a:t>
            </a:r>
            <a:endParaRPr lang="fr-FR" sz="3600" b="0" dirty="0">
              <a:solidFill>
                <a:prstClr val="black">
                  <a:lumMod val="75000"/>
                  <a:lumOff val="25000"/>
                </a:prstClr>
              </a:solidFill>
              <a:latin typeface="Trebuchet MS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372145" y="1196752"/>
            <a:ext cx="418287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>
                <a:solidFill>
                  <a:srgbClr val="C00000"/>
                </a:solidFill>
              </a:rPr>
              <a:t>1. Troubles du cycle menstruel </a:t>
            </a:r>
            <a:r>
              <a:rPr lang="fr-FR" dirty="0" smtClean="0"/>
              <a:t>:</a:t>
            </a:r>
            <a:endParaRPr lang="fr-FR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7" t="10999" r="87717" b="87901"/>
          <a:stretch/>
        </p:blipFill>
        <p:spPr bwMode="auto">
          <a:xfrm>
            <a:off x="-26028" y="1442830"/>
            <a:ext cx="504000" cy="8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Connecteur droit 16"/>
          <p:cNvCxnSpPr/>
          <p:nvPr/>
        </p:nvCxnSpPr>
        <p:spPr>
          <a:xfrm flipV="1">
            <a:off x="231215" y="1531616"/>
            <a:ext cx="0" cy="2163232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à coins arrondis 18"/>
          <p:cNvSpPr/>
          <p:nvPr/>
        </p:nvSpPr>
        <p:spPr>
          <a:xfrm>
            <a:off x="3563889" y="1531616"/>
            <a:ext cx="5616624" cy="4633687"/>
          </a:xfrm>
          <a:prstGeom prst="roundRect">
            <a:avLst>
              <a:gd name="adj" fmla="val 39291"/>
            </a:avLst>
          </a:prstGeom>
          <a:solidFill>
            <a:schemeClr val="accent3">
              <a:lumMod val="75000"/>
              <a:alpha val="4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0" name="Title 3"/>
          <p:cNvSpPr txBox="1">
            <a:spLocks/>
          </p:cNvSpPr>
          <p:nvPr/>
        </p:nvSpPr>
        <p:spPr>
          <a:xfrm>
            <a:off x="3800573" y="1872467"/>
            <a:ext cx="5451947" cy="364476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buNone/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fr-FR" sz="2000" b="0" dirty="0" smtClean="0">
                <a:solidFill>
                  <a:schemeClr val="tx1"/>
                </a:solidFill>
                <a:latin typeface="Trebuchet MS" pitchFamily="34" charset="0"/>
              </a:rPr>
              <a:t>Ensemble </a:t>
            </a:r>
            <a:r>
              <a:rPr lang="fr-FR" sz="2000" b="0" dirty="0" err="1">
                <a:solidFill>
                  <a:schemeClr val="tx1"/>
                </a:solidFill>
                <a:latin typeface="Trebuchet MS" pitchFamily="34" charset="0"/>
              </a:rPr>
              <a:t>polysymptomatique</a:t>
            </a:r>
            <a:r>
              <a:rPr lang="fr-FR" sz="2000" b="0" dirty="0">
                <a:solidFill>
                  <a:schemeClr val="tx1"/>
                </a:solidFill>
                <a:latin typeface="Trebuchet MS" pitchFamily="34" charset="0"/>
              </a:rPr>
              <a:t> </a:t>
            </a:r>
            <a:r>
              <a:rPr lang="fr-FR" sz="2000" b="0" dirty="0" smtClean="0">
                <a:solidFill>
                  <a:schemeClr val="tx1"/>
                </a:solidFill>
                <a:latin typeface="Trebuchet MS" pitchFamily="34" charset="0"/>
              </a:rPr>
              <a:t>de </a:t>
            </a:r>
            <a:r>
              <a:rPr lang="fr-FR" sz="2000" b="0" dirty="0">
                <a:solidFill>
                  <a:schemeClr val="tx1"/>
                </a:solidFill>
                <a:latin typeface="Trebuchet MS" pitchFamily="34" charset="0"/>
              </a:rPr>
              <a:t>signes  </a:t>
            </a:r>
            <a:r>
              <a:rPr lang="fr-FR" sz="2000" b="0" dirty="0" smtClean="0">
                <a:solidFill>
                  <a:schemeClr val="tx1"/>
                </a:solidFill>
                <a:latin typeface="Trebuchet MS" pitchFamily="34" charset="0"/>
              </a:rPr>
              <a:t>psychologiques et/ou  physiques </a:t>
            </a:r>
            <a:r>
              <a:rPr lang="fr-FR" sz="2000" b="0" dirty="0">
                <a:solidFill>
                  <a:schemeClr val="tx1"/>
                </a:solidFill>
                <a:latin typeface="Trebuchet MS" pitchFamily="34" charset="0"/>
              </a:rPr>
              <a:t>survenant </a:t>
            </a:r>
            <a:r>
              <a:rPr lang="fr-FR" sz="2000" b="0" dirty="0" smtClean="0">
                <a:solidFill>
                  <a:schemeClr val="tx1"/>
                </a:solidFill>
                <a:latin typeface="Trebuchet MS" pitchFamily="34" charset="0"/>
              </a:rPr>
              <a:t>électivement </a:t>
            </a:r>
            <a:r>
              <a:rPr lang="fr-FR" sz="2000" b="0" dirty="0" err="1" smtClean="0">
                <a:solidFill>
                  <a:schemeClr val="tx1"/>
                </a:solidFill>
                <a:latin typeface="Trebuchet MS" pitchFamily="34" charset="0"/>
              </a:rPr>
              <a:t>réguligèrement</a:t>
            </a:r>
            <a:r>
              <a:rPr lang="fr-FR" sz="2000" b="0" dirty="0" smtClean="0">
                <a:solidFill>
                  <a:schemeClr val="tx1"/>
                </a:solidFill>
                <a:latin typeface="Trebuchet MS" pitchFamily="34" charset="0"/>
              </a:rPr>
              <a:t> avant les règles et cédant </a:t>
            </a:r>
            <a:r>
              <a:rPr lang="fr-FR" sz="2000" b="0" dirty="0">
                <a:solidFill>
                  <a:schemeClr val="tx1"/>
                </a:solidFill>
                <a:latin typeface="Trebuchet MS" pitchFamily="34" charset="0"/>
              </a:rPr>
              <a:t>avec </a:t>
            </a:r>
            <a:r>
              <a:rPr lang="fr-FR" sz="2000" b="0" dirty="0" smtClean="0">
                <a:solidFill>
                  <a:schemeClr val="tx1"/>
                </a:solidFill>
                <a:latin typeface="Trebuchet MS" pitchFamily="34" charset="0"/>
              </a:rPr>
              <a:t>celles-ci. </a:t>
            </a:r>
            <a:r>
              <a:rPr lang="fr-FR" sz="2000" b="0" dirty="0">
                <a:solidFill>
                  <a:schemeClr val="tx1"/>
                </a:solidFill>
                <a:latin typeface="Trebuchet MS" pitchFamily="34" charset="0"/>
              </a:rPr>
              <a:t>Pour parler de  . </a:t>
            </a:r>
            <a:r>
              <a:rPr lang="fr-FR" sz="2000" b="0" dirty="0" smtClean="0">
                <a:solidFill>
                  <a:schemeClr val="tx1"/>
                </a:solidFill>
                <a:latin typeface="Trebuchet MS" pitchFamily="34" charset="0"/>
              </a:rPr>
              <a:t>SPM</a:t>
            </a:r>
            <a:r>
              <a:rPr lang="fr-FR" sz="2000" b="0" dirty="0">
                <a:solidFill>
                  <a:schemeClr val="tx1"/>
                </a:solidFill>
                <a:latin typeface="Trebuchet MS" pitchFamily="34" charset="0"/>
              </a:rPr>
              <a:t>, il faut que les </a:t>
            </a:r>
            <a:r>
              <a:rPr lang="fr-FR" sz="2000" b="0" dirty="0" smtClean="0">
                <a:solidFill>
                  <a:schemeClr val="tx1"/>
                </a:solidFill>
                <a:latin typeface="Trebuchet MS" pitchFamily="34" charset="0"/>
              </a:rPr>
              <a:t>troubles </a:t>
            </a:r>
            <a:r>
              <a:rPr lang="fr-FR" sz="2000" b="0" dirty="0">
                <a:solidFill>
                  <a:schemeClr val="tx1"/>
                </a:solidFill>
                <a:latin typeface="Trebuchet MS" pitchFamily="34" charset="0"/>
              </a:rPr>
              <a:t>surviennent pendant  </a:t>
            </a:r>
            <a:r>
              <a:rPr lang="fr-FR" sz="2000" b="0" dirty="0" smtClean="0">
                <a:solidFill>
                  <a:schemeClr val="tx1"/>
                </a:solidFill>
                <a:latin typeface="Trebuchet MS" pitchFamily="34" charset="0"/>
              </a:rPr>
              <a:t>plusieurs </a:t>
            </a:r>
            <a:r>
              <a:rPr lang="fr-FR" sz="2000" b="0" dirty="0">
                <a:solidFill>
                  <a:schemeClr val="tx1"/>
                </a:solidFill>
                <a:latin typeface="Trebuchet MS" pitchFamily="34" charset="0"/>
              </a:rPr>
              <a:t>cycles </a:t>
            </a:r>
            <a:r>
              <a:rPr lang="fr-FR" sz="2000" b="0" dirty="0" smtClean="0">
                <a:solidFill>
                  <a:schemeClr val="tx1"/>
                </a:solidFill>
                <a:latin typeface="Trebuchet MS" pitchFamily="34" charset="0"/>
              </a:rPr>
              <a:t>consécutifs et </a:t>
            </a:r>
            <a:r>
              <a:rPr lang="fr-FR" sz="2000" b="0" dirty="0">
                <a:solidFill>
                  <a:schemeClr val="tx1"/>
                </a:solidFill>
                <a:latin typeface="Trebuchet MS" pitchFamily="34" charset="0"/>
              </a:rPr>
              <a:t>que leur </a:t>
            </a:r>
            <a:r>
              <a:rPr lang="fr-FR" sz="2000" b="0" dirty="0" smtClean="0">
                <a:solidFill>
                  <a:schemeClr val="tx1"/>
                </a:solidFill>
                <a:latin typeface="Trebuchet MS" pitchFamily="34" charset="0"/>
              </a:rPr>
              <a:t>intensité entraîne </a:t>
            </a:r>
            <a:r>
              <a:rPr lang="fr-FR" sz="2000" b="0" dirty="0">
                <a:solidFill>
                  <a:schemeClr val="tx1"/>
                </a:solidFill>
                <a:latin typeface="Trebuchet MS" pitchFamily="34" charset="0"/>
              </a:rPr>
              <a:t>une  </a:t>
            </a:r>
            <a:r>
              <a:rPr lang="fr-FR" sz="2000" b="0" dirty="0" smtClean="0">
                <a:solidFill>
                  <a:schemeClr val="tx1"/>
                </a:solidFill>
                <a:latin typeface="Trebuchet MS" pitchFamily="34" charset="0"/>
              </a:rPr>
              <a:t>gêne notable. Il associe des manifestations congestives, </a:t>
            </a:r>
            <a:r>
              <a:rPr lang="fr-FR" sz="2000" b="0" dirty="0" err="1" smtClean="0">
                <a:solidFill>
                  <a:schemeClr val="tx1"/>
                </a:solidFill>
                <a:latin typeface="Trebuchet MS" pitchFamily="34" charset="0"/>
              </a:rPr>
              <a:t>oedemateuses</a:t>
            </a:r>
            <a:r>
              <a:rPr lang="fr-FR" sz="2000" b="0" dirty="0" smtClean="0">
                <a:solidFill>
                  <a:schemeClr val="tx1"/>
                </a:solidFill>
                <a:latin typeface="Trebuchet MS" pitchFamily="34" charset="0"/>
              </a:rPr>
              <a:t> et </a:t>
            </a:r>
            <a:r>
              <a:rPr lang="fr-FR" sz="2000" b="0" dirty="0" err="1" smtClean="0">
                <a:solidFill>
                  <a:schemeClr val="tx1"/>
                </a:solidFill>
                <a:latin typeface="Trebuchet MS" pitchFamily="34" charset="0"/>
              </a:rPr>
              <a:t>svt</a:t>
            </a:r>
            <a:r>
              <a:rPr lang="fr-FR" sz="2000" b="0" dirty="0" smtClean="0">
                <a:solidFill>
                  <a:schemeClr val="tx1"/>
                </a:solidFill>
                <a:latin typeface="Trebuchet MS" pitchFamily="34" charset="0"/>
              </a:rPr>
              <a:t> douloureuses des seins, de l’abdomen, du pelvis et des extrémités et des troubles </a:t>
            </a:r>
            <a:r>
              <a:rPr lang="fr-FR" sz="2000" b="0" dirty="0" err="1" smtClean="0">
                <a:solidFill>
                  <a:schemeClr val="tx1"/>
                </a:solidFill>
                <a:latin typeface="Trebuchet MS" pitchFamily="34" charset="0"/>
              </a:rPr>
              <a:t>psychocomportementaux</a:t>
            </a:r>
            <a:r>
              <a:rPr lang="fr-FR" sz="2000" b="0" dirty="0" smtClean="0">
                <a:solidFill>
                  <a:schemeClr val="tx1"/>
                </a:solidFill>
                <a:latin typeface="Trebuchet MS" pitchFamily="34" charset="0"/>
              </a:rPr>
              <a:t> </a:t>
            </a:r>
            <a:endParaRPr lang="fr-FR" sz="2000" b="0" dirty="0">
              <a:solidFill>
                <a:schemeClr val="tx1"/>
              </a:solidFill>
              <a:latin typeface="Trebuchet MS" pitchFamily="34" charset="0"/>
            </a:endParaRPr>
          </a:p>
        </p:txBody>
      </p:sp>
      <p:cxnSp>
        <p:nvCxnSpPr>
          <p:cNvPr id="32" name="Connecteur droit 31"/>
          <p:cNvCxnSpPr/>
          <p:nvPr/>
        </p:nvCxnSpPr>
        <p:spPr>
          <a:xfrm flipH="1">
            <a:off x="225972" y="3694849"/>
            <a:ext cx="720000" cy="1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à coins arrondis 32"/>
          <p:cNvSpPr/>
          <p:nvPr/>
        </p:nvSpPr>
        <p:spPr>
          <a:xfrm>
            <a:off x="872647" y="3302427"/>
            <a:ext cx="2716425" cy="784843"/>
          </a:xfrm>
          <a:prstGeom prst="roundRect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2400" dirty="0" smtClean="0">
                <a:solidFill>
                  <a:schemeClr val="accent6">
                    <a:lumMod val="50000"/>
                  </a:schemeClr>
                </a:solidFill>
              </a:rPr>
              <a:t>Syndrome prémenstruel</a:t>
            </a:r>
            <a:endParaRPr lang="fr-FR" sz="2400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988660" y="2448772"/>
            <a:ext cx="2703914" cy="5529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23888">
              <a:lnSpc>
                <a:spcPct val="114000"/>
              </a:lnSpc>
            </a:pPr>
            <a:endParaRPr lang="fr-FR" sz="2800" dirty="0">
              <a:latin typeface="Trebuchet MS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5183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53" presetClass="entr" presetSubtype="16" fill="hold" grpId="0" nodeType="withEffect" nodePh="1">
                                  <p:stCondLst>
                                    <p:cond delay="250"/>
                                  </p:stCondLst>
                                  <p:endCondLst>
                                    <p:cond evt="begin" delay="0">
                                      <p:tn val="18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75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grpId="0" nodeType="withEffect">
                                  <p:stCondLst>
                                    <p:cond delay="200"/>
                                  </p:stCondLst>
                                  <p:iterate type="wd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  <p:bldP spid="33" grpId="0" animBg="1"/>
      <p:bldP spid="3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86530" r="43433" b="598"/>
          <a:stretch/>
        </p:blipFill>
        <p:spPr bwMode="auto">
          <a:xfrm flipH="1">
            <a:off x="-267398" y="697760"/>
            <a:ext cx="9663933" cy="2294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61497" r="43433" b="13470"/>
          <a:stretch/>
        </p:blipFill>
        <p:spPr bwMode="auto">
          <a:xfrm flipH="1">
            <a:off x="-269328" y="278860"/>
            <a:ext cx="9663933" cy="4461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3" descr="E:\Images\_medium_bg_twix.jpg"/>
          <p:cNvPicPr>
            <a:picLocks noChangeAspect="1" noChangeArrowheads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40000" contras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" t="42611" r="43433" b="38500"/>
          <a:stretch/>
        </p:blipFill>
        <p:spPr bwMode="auto">
          <a:xfrm flipH="1">
            <a:off x="-267401" y="-22820"/>
            <a:ext cx="9663933" cy="3367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4" name="Connecteur droit 23"/>
          <p:cNvCxnSpPr/>
          <p:nvPr/>
        </p:nvCxnSpPr>
        <p:spPr>
          <a:xfrm>
            <a:off x="-55234" y="923558"/>
            <a:ext cx="9235746" cy="0"/>
          </a:xfrm>
          <a:prstGeom prst="line">
            <a:avLst/>
          </a:prstGeom>
          <a:ln w="12700">
            <a:solidFill>
              <a:schemeClr val="bg1">
                <a:lumMod val="85000"/>
              </a:schemeClr>
            </a:solidFill>
          </a:ln>
          <a:effectLst>
            <a:innerShdw blurRad="114300">
              <a:prstClr val="black"/>
            </a:inn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306175" y="-22820"/>
            <a:ext cx="305385" cy="1008113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6" name="Title 3"/>
          <p:cNvSpPr txBox="1">
            <a:spLocks/>
          </p:cNvSpPr>
          <p:nvPr/>
        </p:nvSpPr>
        <p:spPr>
          <a:xfrm>
            <a:off x="624677" y="0"/>
            <a:ext cx="8088646" cy="1008113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buNone/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r>
              <a:rPr lang="fr-FR" sz="3600" b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itchFamily="34" charset="0"/>
              </a:rPr>
              <a:t>III. </a:t>
            </a:r>
            <a:r>
              <a:rPr lang="fr-FR" sz="3600" b="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itchFamily="34" charset="0"/>
              </a:rPr>
              <a:t>Les </a:t>
            </a:r>
            <a:r>
              <a:rPr lang="fr-FR" sz="3600" b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itchFamily="34" charset="0"/>
              </a:rPr>
              <a:t>différentes types </a:t>
            </a:r>
            <a:r>
              <a:rPr lang="fr-FR" sz="3600" b="0" dirty="0">
                <a:solidFill>
                  <a:prstClr val="black">
                    <a:lumMod val="75000"/>
                    <a:lumOff val="25000"/>
                  </a:prstClr>
                </a:solidFill>
                <a:latin typeface="Trebuchet MS" pitchFamily="34" charset="0"/>
              </a:rPr>
              <a:t>des  </a:t>
            </a:r>
            <a:r>
              <a:rPr lang="fr-FR" sz="3600" b="0" dirty="0" smtClean="0">
                <a:solidFill>
                  <a:prstClr val="black">
                    <a:lumMod val="75000"/>
                    <a:lumOff val="25000"/>
                  </a:prstClr>
                </a:solidFill>
                <a:latin typeface="Trebuchet MS" pitchFamily="34" charset="0"/>
              </a:rPr>
              <a:t>troubles du cycle</a:t>
            </a:r>
            <a:endParaRPr lang="fr-FR" sz="3600" b="0" dirty="0">
              <a:solidFill>
                <a:prstClr val="black">
                  <a:lumMod val="75000"/>
                  <a:lumOff val="25000"/>
                </a:prstClr>
              </a:solidFill>
              <a:latin typeface="Trebuchet MS" pitchFamily="34" charset="0"/>
            </a:endParaRPr>
          </a:p>
        </p:txBody>
      </p:sp>
      <p:sp>
        <p:nvSpPr>
          <p:cNvPr id="4" name="ZoneTexte 3"/>
          <p:cNvSpPr txBox="1"/>
          <p:nvPr/>
        </p:nvSpPr>
        <p:spPr>
          <a:xfrm>
            <a:off x="537952" y="1069703"/>
            <a:ext cx="305667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>
                <a:solidFill>
                  <a:srgbClr val="C00000"/>
                </a:solidFill>
              </a:rPr>
              <a:t>2</a:t>
            </a:r>
            <a:r>
              <a:rPr lang="fr-FR" sz="2400" b="1" dirty="0" smtClean="0">
                <a:solidFill>
                  <a:srgbClr val="C00000"/>
                </a:solidFill>
              </a:rPr>
              <a:t>. Troubles des règles </a:t>
            </a:r>
            <a:r>
              <a:rPr lang="fr-FR" dirty="0" smtClean="0"/>
              <a:t>:</a:t>
            </a:r>
            <a:endParaRPr lang="fr-FR" dirty="0"/>
          </a:p>
        </p:txBody>
      </p:sp>
      <p:pic>
        <p:nvPicPr>
          <p:cNvPr id="16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67" t="10999" r="87717" b="87901"/>
          <a:stretch/>
        </p:blipFill>
        <p:spPr bwMode="auto">
          <a:xfrm>
            <a:off x="-26028" y="1306451"/>
            <a:ext cx="504000" cy="88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7" name="Connecteur droit 16"/>
          <p:cNvCxnSpPr/>
          <p:nvPr/>
        </p:nvCxnSpPr>
        <p:spPr>
          <a:xfrm flipV="1">
            <a:off x="306175" y="1658417"/>
            <a:ext cx="0" cy="4955851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necteur droit 17"/>
          <p:cNvCxnSpPr/>
          <p:nvPr/>
        </p:nvCxnSpPr>
        <p:spPr>
          <a:xfrm flipH="1">
            <a:off x="301241" y="3567240"/>
            <a:ext cx="720000" cy="1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à coins arrondis 18"/>
          <p:cNvSpPr/>
          <p:nvPr/>
        </p:nvSpPr>
        <p:spPr>
          <a:xfrm>
            <a:off x="3582112" y="1461133"/>
            <a:ext cx="5495384" cy="1319795"/>
          </a:xfrm>
          <a:prstGeom prst="roundRect">
            <a:avLst>
              <a:gd name="adj" fmla="val 39291"/>
            </a:avLst>
          </a:prstGeom>
          <a:solidFill>
            <a:schemeClr val="accent3">
              <a:lumMod val="75000"/>
              <a:alpha val="4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20" name="Title 3"/>
          <p:cNvSpPr txBox="1">
            <a:spLocks/>
          </p:cNvSpPr>
          <p:nvPr/>
        </p:nvSpPr>
        <p:spPr>
          <a:xfrm>
            <a:off x="3527316" y="1720033"/>
            <a:ext cx="5112568" cy="1266915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buNone/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1200150" lvl="2" indent="-285750">
              <a:buFont typeface="Wingdings" pitchFamily="2" charset="2"/>
              <a:buChar char="ü"/>
            </a:pPr>
            <a:r>
              <a:rPr lang="fr-FR" dirty="0" smtClean="0">
                <a:solidFill>
                  <a:srgbClr val="C00000"/>
                </a:solidFill>
              </a:rPr>
              <a:t>Hyperménorrhée, </a:t>
            </a:r>
            <a:r>
              <a:rPr lang="fr-FR" dirty="0" smtClean="0"/>
              <a:t>menstruations  de durée &gt;  8 jours</a:t>
            </a:r>
          </a:p>
          <a:p>
            <a:pPr marL="1200150" lvl="2" indent="-285750">
              <a:buFont typeface="Wingdings" pitchFamily="2" charset="2"/>
              <a:buChar char="ü"/>
            </a:pPr>
            <a:r>
              <a:rPr lang="fr-FR" dirty="0" err="1" smtClean="0">
                <a:solidFill>
                  <a:srgbClr val="C00000"/>
                </a:solidFill>
              </a:rPr>
              <a:t>Hypoménorrhée</a:t>
            </a:r>
            <a:r>
              <a:rPr lang="fr-FR" dirty="0" smtClean="0">
                <a:solidFill>
                  <a:srgbClr val="C00000"/>
                </a:solidFill>
              </a:rPr>
              <a:t>, </a:t>
            </a:r>
            <a:r>
              <a:rPr lang="fr-FR" dirty="0" smtClean="0"/>
              <a:t>Menstruations de durée &lt; 2 jours</a:t>
            </a:r>
          </a:p>
          <a:p>
            <a:r>
              <a:rPr lang="fr-FR" sz="1600" b="0" dirty="0" smtClean="0">
                <a:solidFill>
                  <a:schemeClr val="tx1"/>
                </a:solidFill>
                <a:latin typeface="Trebuchet MS" pitchFamily="34" charset="0"/>
              </a:rPr>
              <a:t> </a:t>
            </a:r>
            <a:endParaRPr lang="fr-FR" sz="1600" b="0" dirty="0">
              <a:solidFill>
                <a:schemeClr val="tx1"/>
              </a:solidFill>
              <a:latin typeface="Trebuchet MS" pitchFamily="34" charset="0"/>
            </a:endParaRPr>
          </a:p>
        </p:txBody>
      </p:sp>
      <p:cxnSp>
        <p:nvCxnSpPr>
          <p:cNvPr id="32" name="Connecteur droit 31"/>
          <p:cNvCxnSpPr/>
          <p:nvPr/>
        </p:nvCxnSpPr>
        <p:spPr>
          <a:xfrm flipH="1">
            <a:off x="306175" y="2126480"/>
            <a:ext cx="711956" cy="1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Rectangle à coins arrondis 32"/>
          <p:cNvSpPr/>
          <p:nvPr/>
        </p:nvSpPr>
        <p:spPr>
          <a:xfrm>
            <a:off x="925417" y="1658417"/>
            <a:ext cx="2716425" cy="784843"/>
          </a:xfrm>
          <a:prstGeom prst="roundRect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937928" y="1672414"/>
            <a:ext cx="2703914" cy="9081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23888">
              <a:lnSpc>
                <a:spcPct val="114000"/>
              </a:lnSpc>
            </a:pPr>
            <a:r>
              <a:rPr lang="fr-FR" sz="2400" dirty="0" smtClean="0">
                <a:solidFill>
                  <a:schemeClr val="accent6">
                    <a:lumMod val="50000"/>
                  </a:schemeClr>
                </a:solidFill>
              </a:rPr>
              <a:t>Les troubles de la durée</a:t>
            </a:r>
            <a:endParaRPr lang="fr-FR" sz="2400" dirty="0">
              <a:solidFill>
                <a:schemeClr val="accent6">
                  <a:lumMod val="50000"/>
                </a:schemeClr>
              </a:solidFill>
              <a:latin typeface="Trebuchet MS" pitchFamily="34" charset="0"/>
              <a:cs typeface="Calibri" pitchFamily="34" charset="0"/>
            </a:endParaRPr>
          </a:p>
        </p:txBody>
      </p:sp>
      <p:sp>
        <p:nvSpPr>
          <p:cNvPr id="35" name="Rectangle à coins arrondis 34"/>
          <p:cNvSpPr/>
          <p:nvPr/>
        </p:nvSpPr>
        <p:spPr>
          <a:xfrm>
            <a:off x="789322" y="2923999"/>
            <a:ext cx="2716425" cy="926766"/>
          </a:xfrm>
          <a:prstGeom prst="roundRect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782052" y="2986948"/>
            <a:ext cx="2703914" cy="9081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23888">
              <a:lnSpc>
                <a:spcPct val="114000"/>
              </a:lnSpc>
            </a:pPr>
            <a:r>
              <a:rPr lang="fr-FR" sz="2400" dirty="0" smtClean="0">
                <a:solidFill>
                  <a:schemeClr val="accent6">
                    <a:lumMod val="50000"/>
                  </a:schemeClr>
                </a:solidFill>
              </a:rPr>
              <a:t>Les Troubles de l’abondance</a:t>
            </a:r>
            <a:endParaRPr lang="fr-FR" sz="2400" dirty="0">
              <a:solidFill>
                <a:schemeClr val="accent6">
                  <a:lumMod val="50000"/>
                </a:schemeClr>
              </a:solidFill>
              <a:latin typeface="Trebuchet MS" pitchFamily="34" charset="0"/>
              <a:cs typeface="Calibri" pitchFamily="34" charset="0"/>
            </a:endParaRPr>
          </a:p>
        </p:txBody>
      </p:sp>
      <p:sp>
        <p:nvSpPr>
          <p:cNvPr id="43" name="Rectangle à coins arrondis 42"/>
          <p:cNvSpPr/>
          <p:nvPr/>
        </p:nvSpPr>
        <p:spPr>
          <a:xfrm>
            <a:off x="3582112" y="2892485"/>
            <a:ext cx="5495384" cy="1266851"/>
          </a:xfrm>
          <a:prstGeom prst="roundRect">
            <a:avLst>
              <a:gd name="adj" fmla="val 39291"/>
            </a:avLst>
          </a:prstGeom>
          <a:solidFill>
            <a:schemeClr val="accent3">
              <a:lumMod val="75000"/>
              <a:alpha val="4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44" name="Title 3"/>
          <p:cNvSpPr txBox="1">
            <a:spLocks/>
          </p:cNvSpPr>
          <p:nvPr/>
        </p:nvSpPr>
        <p:spPr>
          <a:xfrm>
            <a:off x="3428816" y="2986948"/>
            <a:ext cx="5625485" cy="1656184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buNone/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1200150" lvl="2" indent="-285750">
              <a:buFont typeface="Wingdings" pitchFamily="2" charset="2"/>
              <a:buChar char="ü"/>
            </a:pPr>
            <a:r>
              <a:rPr lang="fr-FR" dirty="0" err="1" smtClean="0">
                <a:solidFill>
                  <a:srgbClr val="C00000"/>
                </a:solidFill>
              </a:rPr>
              <a:t>Oligoménorrhée</a:t>
            </a:r>
            <a:r>
              <a:rPr lang="fr-FR" dirty="0" smtClean="0">
                <a:solidFill>
                  <a:srgbClr val="C00000"/>
                </a:solidFill>
              </a:rPr>
              <a:t>, </a:t>
            </a:r>
            <a:r>
              <a:rPr lang="fr-FR" dirty="0" err="1" smtClean="0"/>
              <a:t>Menst</a:t>
            </a:r>
            <a:r>
              <a:rPr lang="fr-FR" dirty="0" smtClean="0"/>
              <a:t>. très peu abondantes &lt;10ml</a:t>
            </a:r>
          </a:p>
          <a:p>
            <a:pPr marL="1200150" lvl="2" indent="-285750">
              <a:buFont typeface="Wingdings" pitchFamily="2" charset="2"/>
              <a:buChar char="ü"/>
            </a:pPr>
            <a:r>
              <a:rPr lang="fr-FR" dirty="0" err="1" smtClean="0">
                <a:solidFill>
                  <a:srgbClr val="C00000"/>
                </a:solidFill>
              </a:rPr>
              <a:t>Polyménorrhée</a:t>
            </a:r>
            <a:r>
              <a:rPr lang="fr-FR" dirty="0" smtClean="0">
                <a:solidFill>
                  <a:srgbClr val="C00000"/>
                </a:solidFill>
              </a:rPr>
              <a:t>, </a:t>
            </a:r>
            <a:r>
              <a:rPr lang="fr-FR" dirty="0" err="1" smtClean="0"/>
              <a:t>Menst</a:t>
            </a:r>
            <a:r>
              <a:rPr lang="fr-FR" dirty="0" smtClean="0"/>
              <a:t>. trop abondantes  &gt; 80 ml</a:t>
            </a:r>
          </a:p>
          <a:p>
            <a:pPr lvl="2">
              <a:buFontTx/>
              <a:buNone/>
            </a:pPr>
            <a:endParaRPr lang="fr-FR" dirty="0" smtClean="0"/>
          </a:p>
          <a:p>
            <a:endParaRPr lang="fr-FR" sz="2000" b="0" dirty="0">
              <a:solidFill>
                <a:schemeClr val="tx1"/>
              </a:solidFill>
              <a:latin typeface="Trebuchet MS" pitchFamily="34" charset="0"/>
            </a:endParaRPr>
          </a:p>
        </p:txBody>
      </p:sp>
      <p:cxnSp>
        <p:nvCxnSpPr>
          <p:cNvPr id="45" name="Connecteur droit 44"/>
          <p:cNvCxnSpPr/>
          <p:nvPr/>
        </p:nvCxnSpPr>
        <p:spPr>
          <a:xfrm flipH="1">
            <a:off x="312415" y="4781437"/>
            <a:ext cx="720000" cy="1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Rectangle à coins arrondis 46"/>
          <p:cNvSpPr/>
          <p:nvPr/>
        </p:nvSpPr>
        <p:spPr>
          <a:xfrm>
            <a:off x="805957" y="4295654"/>
            <a:ext cx="2716425" cy="926766"/>
          </a:xfrm>
          <a:prstGeom prst="roundRect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779112" y="4314286"/>
            <a:ext cx="2703914" cy="9081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23888">
              <a:lnSpc>
                <a:spcPct val="114000"/>
              </a:lnSpc>
            </a:pPr>
            <a:r>
              <a:rPr lang="fr-FR" sz="2400" dirty="0" smtClean="0">
                <a:solidFill>
                  <a:schemeClr val="accent6">
                    <a:lumMod val="50000"/>
                  </a:schemeClr>
                </a:solidFill>
              </a:rPr>
              <a:t>Les Troubles du rythme</a:t>
            </a:r>
            <a:endParaRPr lang="fr-FR" sz="2400" dirty="0">
              <a:solidFill>
                <a:schemeClr val="accent6">
                  <a:lumMod val="50000"/>
                </a:schemeClr>
              </a:solidFill>
              <a:latin typeface="Trebuchet MS" pitchFamily="34" charset="0"/>
              <a:cs typeface="Calibri" pitchFamily="34" charset="0"/>
            </a:endParaRPr>
          </a:p>
        </p:txBody>
      </p:sp>
      <p:sp>
        <p:nvSpPr>
          <p:cNvPr id="49" name="Rectangle à coins arrondis 48"/>
          <p:cNvSpPr/>
          <p:nvPr/>
        </p:nvSpPr>
        <p:spPr>
          <a:xfrm>
            <a:off x="3582112" y="4182973"/>
            <a:ext cx="5495384" cy="1243575"/>
          </a:xfrm>
          <a:prstGeom prst="roundRect">
            <a:avLst>
              <a:gd name="adj" fmla="val 39291"/>
            </a:avLst>
          </a:prstGeom>
          <a:solidFill>
            <a:schemeClr val="accent3">
              <a:lumMod val="75000"/>
              <a:alpha val="4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50" name="Title 3"/>
          <p:cNvSpPr txBox="1">
            <a:spLocks/>
          </p:cNvSpPr>
          <p:nvPr/>
        </p:nvSpPr>
        <p:spPr>
          <a:xfrm>
            <a:off x="3423738" y="4316440"/>
            <a:ext cx="5112568" cy="1421528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buNone/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1200150" lvl="2" indent="-285750">
              <a:buFont typeface="Wingdings" pitchFamily="2" charset="2"/>
              <a:buChar char="ü"/>
            </a:pPr>
            <a:r>
              <a:rPr lang="fr-FR" dirty="0" err="1" smtClean="0">
                <a:solidFill>
                  <a:srgbClr val="C00000"/>
                </a:solidFill>
              </a:rPr>
              <a:t>Pollakiménorrhée</a:t>
            </a:r>
            <a:r>
              <a:rPr lang="fr-FR" dirty="0" smtClean="0">
                <a:solidFill>
                  <a:srgbClr val="C00000"/>
                </a:solidFill>
              </a:rPr>
              <a:t> : </a:t>
            </a:r>
            <a:r>
              <a:rPr lang="fr-FR" dirty="0" err="1" smtClean="0"/>
              <a:t>Menst</a:t>
            </a:r>
            <a:r>
              <a:rPr lang="fr-FR" dirty="0" smtClean="0"/>
              <a:t>. trop fréquente cycle &lt; 21 jrs</a:t>
            </a:r>
          </a:p>
          <a:p>
            <a:pPr marL="1200150" lvl="2" indent="-285750">
              <a:buFont typeface="Wingdings" pitchFamily="2" charset="2"/>
              <a:buChar char="ü"/>
            </a:pPr>
            <a:r>
              <a:rPr lang="fr-FR" dirty="0" smtClean="0">
                <a:solidFill>
                  <a:srgbClr val="C00000"/>
                </a:solidFill>
              </a:rPr>
              <a:t>Spanioménorrhée </a:t>
            </a:r>
            <a:r>
              <a:rPr lang="fr-FR" dirty="0" smtClean="0"/>
              <a:t>: </a:t>
            </a:r>
            <a:r>
              <a:rPr lang="fr-FR" dirty="0" err="1" smtClean="0"/>
              <a:t>Menst</a:t>
            </a:r>
            <a:r>
              <a:rPr lang="fr-FR" dirty="0" smtClean="0"/>
              <a:t> trop espacées  cycle &gt; 45j</a:t>
            </a:r>
          </a:p>
          <a:p>
            <a:pPr marL="0" lvl="1"/>
            <a:endParaRPr lang="fr-FR" dirty="0" smtClean="0">
              <a:ea typeface="+mn-ea"/>
              <a:cs typeface="+mn-cs"/>
            </a:endParaRPr>
          </a:p>
        </p:txBody>
      </p:sp>
      <p:cxnSp>
        <p:nvCxnSpPr>
          <p:cNvPr id="27" name="Connecteur droit 26"/>
          <p:cNvCxnSpPr/>
          <p:nvPr/>
        </p:nvCxnSpPr>
        <p:spPr>
          <a:xfrm flipH="1">
            <a:off x="313572" y="5779741"/>
            <a:ext cx="720000" cy="1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à coins arrondis 28"/>
          <p:cNvSpPr/>
          <p:nvPr/>
        </p:nvSpPr>
        <p:spPr>
          <a:xfrm>
            <a:off x="1050715" y="5426548"/>
            <a:ext cx="2476601" cy="596926"/>
          </a:xfrm>
          <a:prstGeom prst="roundRect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890709" y="5417451"/>
            <a:ext cx="2703914" cy="4787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23888">
              <a:lnSpc>
                <a:spcPct val="114000"/>
              </a:lnSpc>
            </a:pPr>
            <a:r>
              <a:rPr lang="fr-FR" sz="2400" dirty="0" smtClean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cs typeface="Calibri" pitchFamily="34" charset="0"/>
              </a:rPr>
              <a:t>ménorragies</a:t>
            </a:r>
            <a:endParaRPr lang="fr-FR" sz="2400" dirty="0">
              <a:solidFill>
                <a:schemeClr val="accent6">
                  <a:lumMod val="50000"/>
                </a:schemeClr>
              </a:solidFill>
              <a:latin typeface="Trebuchet MS" pitchFamily="34" charset="0"/>
              <a:cs typeface="Calibri" pitchFamily="34" charset="0"/>
            </a:endParaRPr>
          </a:p>
        </p:txBody>
      </p:sp>
      <p:sp>
        <p:nvSpPr>
          <p:cNvPr id="31" name="Rectangle à coins arrondis 30"/>
          <p:cNvSpPr/>
          <p:nvPr/>
        </p:nvSpPr>
        <p:spPr>
          <a:xfrm>
            <a:off x="3606679" y="5546802"/>
            <a:ext cx="5495384" cy="476672"/>
          </a:xfrm>
          <a:prstGeom prst="roundRect">
            <a:avLst>
              <a:gd name="adj" fmla="val 39291"/>
            </a:avLst>
          </a:prstGeom>
          <a:solidFill>
            <a:schemeClr val="accent3">
              <a:lumMod val="75000"/>
              <a:alpha val="4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37" name="Title 3"/>
          <p:cNvSpPr txBox="1">
            <a:spLocks/>
          </p:cNvSpPr>
          <p:nvPr/>
        </p:nvSpPr>
        <p:spPr>
          <a:xfrm>
            <a:off x="3798087" y="5665939"/>
            <a:ext cx="5112568" cy="314903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buNone/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0" lvl="1"/>
            <a:r>
              <a:rPr lang="fr-FR" dirty="0" smtClean="0"/>
              <a:t>hyperménorrhée + </a:t>
            </a:r>
            <a:r>
              <a:rPr lang="fr-FR" dirty="0" err="1" smtClean="0"/>
              <a:t>polyménorrhée</a:t>
            </a:r>
            <a:endParaRPr lang="fr-FR" dirty="0" smtClean="0">
              <a:ea typeface="+mn-ea"/>
              <a:cs typeface="+mn-cs"/>
            </a:endParaRPr>
          </a:p>
        </p:txBody>
      </p:sp>
      <p:cxnSp>
        <p:nvCxnSpPr>
          <p:cNvPr id="38" name="Connecteur droit 37"/>
          <p:cNvCxnSpPr/>
          <p:nvPr/>
        </p:nvCxnSpPr>
        <p:spPr>
          <a:xfrm flipH="1">
            <a:off x="618060" y="7415321"/>
            <a:ext cx="720000" cy="1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Connecteur droit 38"/>
          <p:cNvCxnSpPr/>
          <p:nvPr/>
        </p:nvCxnSpPr>
        <p:spPr>
          <a:xfrm flipH="1">
            <a:off x="348280" y="6610632"/>
            <a:ext cx="720000" cy="1"/>
          </a:xfrm>
          <a:prstGeom prst="line">
            <a:avLst/>
          </a:prstGeom>
          <a:ln w="19050">
            <a:solidFill>
              <a:schemeClr val="accent2">
                <a:lumMod val="75000"/>
              </a:schemeClr>
            </a:solidFill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Rectangle à coins arrondis 39"/>
          <p:cNvSpPr/>
          <p:nvPr/>
        </p:nvSpPr>
        <p:spPr>
          <a:xfrm>
            <a:off x="1085423" y="6257439"/>
            <a:ext cx="2476601" cy="596926"/>
          </a:xfrm>
          <a:prstGeom prst="roundRect">
            <a:avLst>
              <a:gd name="adj" fmla="val 50000"/>
            </a:avLst>
          </a:prstGeom>
          <a:solidFill>
            <a:schemeClr val="accent3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925417" y="6248342"/>
            <a:ext cx="2703914" cy="47878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623888">
              <a:lnSpc>
                <a:spcPct val="114000"/>
              </a:lnSpc>
            </a:pPr>
            <a:r>
              <a:rPr lang="fr-FR" sz="2400" dirty="0" smtClean="0">
                <a:solidFill>
                  <a:schemeClr val="accent6">
                    <a:lumMod val="50000"/>
                  </a:schemeClr>
                </a:solidFill>
                <a:latin typeface="Trebuchet MS" pitchFamily="34" charset="0"/>
                <a:cs typeface="Calibri" pitchFamily="34" charset="0"/>
              </a:rPr>
              <a:t>dysménorrhée</a:t>
            </a:r>
            <a:endParaRPr lang="fr-FR" sz="2400" dirty="0">
              <a:solidFill>
                <a:schemeClr val="accent6">
                  <a:lumMod val="50000"/>
                </a:schemeClr>
              </a:solidFill>
              <a:latin typeface="Trebuchet MS" pitchFamily="34" charset="0"/>
              <a:cs typeface="Calibri" pitchFamily="34" charset="0"/>
            </a:endParaRPr>
          </a:p>
        </p:txBody>
      </p:sp>
      <p:sp>
        <p:nvSpPr>
          <p:cNvPr id="42" name="Rectangle à coins arrondis 41"/>
          <p:cNvSpPr/>
          <p:nvPr/>
        </p:nvSpPr>
        <p:spPr>
          <a:xfrm>
            <a:off x="3641387" y="6257439"/>
            <a:ext cx="5495384" cy="569365"/>
          </a:xfrm>
          <a:prstGeom prst="roundRect">
            <a:avLst>
              <a:gd name="adj" fmla="val 39291"/>
            </a:avLst>
          </a:prstGeom>
          <a:solidFill>
            <a:schemeClr val="accent3">
              <a:lumMod val="75000"/>
              <a:alpha val="49804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>
              <a:solidFill>
                <a:prstClr val="white"/>
              </a:solidFill>
            </a:endParaRPr>
          </a:p>
        </p:txBody>
      </p:sp>
      <p:sp>
        <p:nvSpPr>
          <p:cNvPr id="46" name="Title 3"/>
          <p:cNvSpPr txBox="1">
            <a:spLocks/>
          </p:cNvSpPr>
          <p:nvPr/>
        </p:nvSpPr>
        <p:spPr>
          <a:xfrm>
            <a:off x="3832795" y="6379215"/>
            <a:ext cx="5112568" cy="478785"/>
          </a:xfrm>
          <a:prstGeom prst="rect">
            <a:avLst/>
          </a:prstGeom>
          <a:noFill/>
        </p:spPr>
        <p:txBody>
          <a:bodyPr vert="horz" lIns="91440" tIns="45720" rIns="91440" bIns="45720" rtlCol="0" anchor="b" anchorCtr="0">
            <a:noAutofit/>
          </a:bodyPr>
          <a:lstStyle>
            <a:lvl1pPr algn="l" defTabSz="914400" rtl="0" eaLnBrk="1" latinLnBrk="0" hangingPunct="1">
              <a:spcBef>
                <a:spcPts val="0"/>
              </a:spcBef>
              <a:buNone/>
              <a:defRPr kumimoji="0" lang="en-US" sz="6000" b="1" i="0" u="none" strike="noStrike" kern="1200" cap="none" spc="0" normalizeH="0" baseline="0" noProof="0" smtClean="0">
                <a:ln>
                  <a:noFill/>
                </a:ln>
                <a:gradFill>
                  <a:gsLst>
                    <a:gs pos="0">
                      <a:schemeClr val="tx1">
                        <a:alpha val="92000"/>
                      </a:schemeClr>
                    </a:gs>
                    <a:gs pos="45000">
                      <a:schemeClr val="tx1">
                        <a:alpha val="51000"/>
                      </a:schemeClr>
                    </a:gs>
                    <a:gs pos="100000">
                      <a:schemeClr val="tx1"/>
                    </a:gs>
                  </a:gsLst>
                  <a:lin ang="3600000" scaled="0"/>
                </a:gradFill>
                <a:effectLst/>
                <a:uLnTx/>
                <a:uFillTx/>
                <a:latin typeface="+mj-lt"/>
                <a:ea typeface="+mj-ea"/>
                <a:cs typeface="Tunga" pitchFamily="2"/>
              </a:defRPr>
            </a:lvl1pPr>
          </a:lstStyle>
          <a:p>
            <a:pPr marL="0" lvl="1"/>
            <a:r>
              <a:rPr lang="fr-FR" dirty="0" smtClean="0">
                <a:ea typeface="+mn-ea"/>
                <a:cs typeface="+mn-cs"/>
              </a:rPr>
              <a:t>Douleurs pelviennes cycliques au moment des règles. </a:t>
            </a:r>
          </a:p>
        </p:txBody>
      </p:sp>
    </p:spTree>
    <p:extLst>
      <p:ext uri="{BB962C8B-B14F-4D97-AF65-F5344CB8AC3E}">
        <p14:creationId xmlns:p14="http://schemas.microsoft.com/office/powerpoint/2010/main" val="1076545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75" decel="100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37" presetClass="entr" presetSubtype="0" fill="hold" nodeType="withEffect">
                                  <p:stCondLst>
                                    <p:cond delay="1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675" decel="100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37" presetClass="entr" presetSubtype="0" fill="hold" nodeType="with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7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75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675" decel="100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75" accel="100000" fill="hold">
                                          <p:stCondLst>
                                            <p:cond delay="675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50"/>
                            </p:stCondLst>
                            <p:childTnLst>
                              <p:par>
                                <p:cTn id="24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7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75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250"/>
                                  </p:stCondLst>
                                  <p:iterate type="lt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2250"/>
                            </p:stCondLst>
                            <p:childTnLst>
                              <p:par>
                                <p:cTn id="3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4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2650"/>
                            </p:stCondLst>
                            <p:childTnLst>
                              <p:par>
                                <p:cTn id="4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315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3650"/>
                            </p:stCondLst>
                            <p:childTnLst>
                              <p:par>
                                <p:cTn id="5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4150"/>
                            </p:stCondLst>
                            <p:childTnLst>
                              <p:par>
                                <p:cTn id="5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53" presetClass="entr" presetSubtype="16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4900"/>
                            </p:stCondLst>
                            <p:childTnLst>
                              <p:par>
                                <p:cTn id="6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iterate type="wd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500"/>
                            </p:stCondLst>
                            <p:childTnLst>
                              <p:par>
                                <p:cTn id="7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5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3" fill="hold">
                            <p:stCondLst>
                              <p:cond delay="500"/>
                            </p:stCondLst>
                            <p:childTnLst>
                              <p:par>
                                <p:cTn id="10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6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7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8" fill="hold">
                            <p:stCondLst>
                              <p:cond delay="500"/>
                            </p:stCondLst>
                            <p:childTnLst>
                              <p:par>
                                <p:cTn id="1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1000"/>
                            </p:stCondLst>
                            <p:childTnLst>
                              <p:par>
                                <p:cTn id="14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3" fill="hold">
                            <p:stCondLst>
                              <p:cond delay="500"/>
                            </p:stCondLst>
                            <p:childTnLst>
                              <p:par>
                                <p:cTn id="154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6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9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0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1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4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5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1000"/>
                            </p:stCondLst>
                            <p:childTnLst>
                              <p:par>
                                <p:cTn id="16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0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1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7000"/>
                                  </p:iterate>
                                  <p:childTnLst>
                                    <p:set>
                                      <p:cBhvr>
                                        <p:cTn id="1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5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/>
      <p:bldP spid="4" grpId="0"/>
      <p:bldP spid="19" grpId="0" animBg="1"/>
      <p:bldP spid="20" grpId="0"/>
      <p:bldP spid="33" grpId="0" animBg="1"/>
      <p:bldP spid="34" grpId="0"/>
      <p:bldP spid="35" grpId="0" animBg="1"/>
      <p:bldP spid="36" grpId="0"/>
      <p:bldP spid="43" grpId="0" animBg="1"/>
      <p:bldP spid="44" grpId="0"/>
      <p:bldP spid="47" grpId="0" animBg="1"/>
      <p:bldP spid="48" grpId="0"/>
      <p:bldP spid="49" grpId="0" animBg="1"/>
      <p:bldP spid="50" grpId="0"/>
      <p:bldP spid="29" grpId="0" animBg="1"/>
      <p:bldP spid="30" grpId="0"/>
      <p:bldP spid="31" grpId="0" animBg="1"/>
      <p:bldP spid="37" grpId="0"/>
      <p:bldP spid="40" grpId="0" animBg="1"/>
      <p:bldP spid="41" grpId="0"/>
      <p:bldP spid="42" grpId="0" animBg="1"/>
      <p:bldP spid="46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10102</TotalTime>
  <Words>1196</Words>
  <Application>Microsoft Office PowerPoint</Application>
  <PresentationFormat>Affichage à l'écran (4:3)</PresentationFormat>
  <Paragraphs>212</Paragraphs>
  <Slides>21</Slides>
  <Notes>1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21</vt:i4>
      </vt:variant>
    </vt:vector>
  </HeadingPairs>
  <TitlesOfParts>
    <vt:vector size="22" baseType="lpstr">
      <vt:lpstr>Thème Office</vt:lpstr>
      <vt:lpstr>Présentation PowerPoint</vt:lpstr>
      <vt:lpstr>à tenir devant un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joujou</dc:creator>
  <cp:lastModifiedBy>Asus</cp:lastModifiedBy>
  <cp:revision>69</cp:revision>
  <dcterms:created xsi:type="dcterms:W3CDTF">2019-09-28T10:38:11Z</dcterms:created>
  <dcterms:modified xsi:type="dcterms:W3CDTF">2020-04-14T16:35:36Z</dcterms:modified>
</cp:coreProperties>
</file>