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87" r:id="rId3"/>
  </p:sldMasterIdLst>
  <p:notesMasterIdLst>
    <p:notesMasterId r:id="rId70"/>
  </p:notesMasterIdLst>
  <p:sldIdLst>
    <p:sldId id="256" r:id="rId4"/>
    <p:sldId id="257" r:id="rId5"/>
    <p:sldId id="258" r:id="rId6"/>
    <p:sldId id="329" r:id="rId7"/>
    <p:sldId id="330" r:id="rId8"/>
    <p:sldId id="334" r:id="rId9"/>
    <p:sldId id="331" r:id="rId10"/>
    <p:sldId id="333" r:id="rId11"/>
    <p:sldId id="332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6" r:id="rId24"/>
    <p:sldId id="347" r:id="rId25"/>
    <p:sldId id="349" r:id="rId26"/>
    <p:sldId id="348" r:id="rId27"/>
    <p:sldId id="350" r:id="rId28"/>
    <p:sldId id="351" r:id="rId29"/>
    <p:sldId id="352" r:id="rId30"/>
    <p:sldId id="353" r:id="rId31"/>
    <p:sldId id="354" r:id="rId32"/>
    <p:sldId id="355" r:id="rId33"/>
    <p:sldId id="356" r:id="rId34"/>
    <p:sldId id="267" r:id="rId35"/>
    <p:sldId id="268" r:id="rId36"/>
    <p:sldId id="357" r:id="rId37"/>
    <p:sldId id="358" r:id="rId38"/>
    <p:sldId id="359" r:id="rId39"/>
    <p:sldId id="360" r:id="rId40"/>
    <p:sldId id="361" r:id="rId41"/>
    <p:sldId id="368" r:id="rId42"/>
    <p:sldId id="369" r:id="rId43"/>
    <p:sldId id="371" r:id="rId44"/>
    <p:sldId id="370" r:id="rId45"/>
    <p:sldId id="372" r:id="rId46"/>
    <p:sldId id="374" r:id="rId47"/>
    <p:sldId id="375" r:id="rId48"/>
    <p:sldId id="376" r:id="rId49"/>
    <p:sldId id="367" r:id="rId50"/>
    <p:sldId id="362" r:id="rId51"/>
    <p:sldId id="363" r:id="rId52"/>
    <p:sldId id="377" r:id="rId53"/>
    <p:sldId id="378" r:id="rId54"/>
    <p:sldId id="379" r:id="rId55"/>
    <p:sldId id="380" r:id="rId56"/>
    <p:sldId id="381" r:id="rId57"/>
    <p:sldId id="382" r:id="rId58"/>
    <p:sldId id="383" r:id="rId59"/>
    <p:sldId id="384" r:id="rId60"/>
    <p:sldId id="385" r:id="rId61"/>
    <p:sldId id="386" r:id="rId62"/>
    <p:sldId id="364" r:id="rId63"/>
    <p:sldId id="387" r:id="rId64"/>
    <p:sldId id="365" r:id="rId65"/>
    <p:sldId id="388" r:id="rId66"/>
    <p:sldId id="389" r:id="rId67"/>
    <p:sldId id="390" r:id="rId68"/>
    <p:sldId id="366" r:id="rId69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49" autoAdjust="0"/>
    <p:restoredTop sz="94718" autoAdjust="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notesViewPr>
    <p:cSldViewPr>
      <p:cViewPr varScale="1">
        <p:scale>
          <a:sx n="48" d="100"/>
          <a:sy n="48" d="100"/>
        </p:scale>
        <p:origin x="-2910" y="-108"/>
      </p:cViewPr>
      <p:guideLst>
        <p:guide orient="horz" pos="3367"/>
        <p:guide pos="238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7" Type="http://schemas.openxmlformats.org/officeDocument/2006/relationships/slide" Target="slides/slide4.xml"/><Relationship Id="rId71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CA48C-1A56-4032-BF8F-A67C8D8CEC5F}" type="datetimeFigureOut">
              <a:rPr lang="fr-FR" smtClean="0"/>
              <a:pPr/>
              <a:t>12/04/2020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597C7-4E1D-4F0A-8EF9-5CA5278C5D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597C7-4E1D-4F0A-8EF9-5CA5278C5DAF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597C7-4E1D-4F0A-8EF9-5CA5278C5DAF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8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60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rtie 4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 userDrawn="1"/>
        </p:nvSpPr>
        <p:spPr bwMode="auto">
          <a:xfrm>
            <a:off x="539750" y="404813"/>
            <a:ext cx="8085138" cy="503237"/>
          </a:xfrm>
          <a:prstGeom prst="rect">
            <a:avLst/>
          </a:prstGeom>
          <a:noFill/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fr-FR" sz="2400" dirty="0" smtClean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  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83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462E1-63D1-412D-A96C-A68632461EB8}" type="datetimeFigureOut">
              <a:rPr lang="fr-FR" altLang="fr-FR"/>
              <a:pPr>
                <a:defRPr/>
              </a:pPr>
              <a:t>12/04/2020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A3057-9359-40C0-8A99-4D03BBA07E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539640" y="404640"/>
            <a:ext cx="8084520" cy="50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692280" y="1773360"/>
            <a:ext cx="8084520" cy="50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rgbClr val="FFFFFF"/>
                </a:solidFill>
                <a:latin typeface="Verdana"/>
                <a:ea typeface="DejaVu Sans"/>
              </a:rPr>
              <a:t>       </a:t>
            </a:r>
            <a:endParaRPr lang="fr-FR" sz="2400" b="0" strike="noStrike" spc="-1">
              <a:latin typeface="Arial"/>
            </a:endParaRPr>
          </a:p>
        </p:txBody>
      </p:sp>
      <p:pic>
        <p:nvPicPr>
          <p:cNvPr id="2" name="Picture 3"/>
          <p:cNvPicPr/>
          <p:nvPr/>
        </p:nvPicPr>
        <p:blipFill>
          <a:blip r:embed="rId14"/>
          <a:stretch/>
        </p:blipFill>
        <p:spPr>
          <a:xfrm>
            <a:off x="9360" y="0"/>
            <a:ext cx="9124200" cy="6857280"/>
          </a:xfrm>
          <a:prstGeom prst="rect">
            <a:avLst/>
          </a:prstGeom>
          <a:ln w="936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539640" y="404640"/>
            <a:ext cx="8084520" cy="50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400" b="0" strike="noStrike" spc="-1">
                <a:solidFill>
                  <a:srgbClr val="FFFFFF"/>
                </a:solidFill>
                <a:latin typeface="Verdana"/>
                <a:ea typeface="DejaVu Sans"/>
              </a:rPr>
              <a:t>   </a:t>
            </a:r>
            <a:endParaRPr lang="fr-FR" sz="2400" b="0" strike="noStrike" spc="-1">
              <a:latin typeface="Arial"/>
            </a:endParaRPr>
          </a:p>
        </p:txBody>
      </p:sp>
      <p:pic>
        <p:nvPicPr>
          <p:cNvPr id="42" name="Picture 2"/>
          <p:cNvPicPr/>
          <p:nvPr/>
        </p:nvPicPr>
        <p:blipFill>
          <a:blip r:embed="rId14"/>
          <a:stretch/>
        </p:blipFill>
        <p:spPr>
          <a:xfrm>
            <a:off x="0" y="4680"/>
            <a:ext cx="9143280" cy="6847920"/>
          </a:xfrm>
          <a:prstGeom prst="rect">
            <a:avLst/>
          </a:prstGeom>
          <a:ln w="9360">
            <a:noFill/>
          </a:ln>
        </p:spPr>
      </p:pic>
      <p:sp>
        <p:nvSpPr>
          <p:cNvPr id="43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539640" y="404640"/>
            <a:ext cx="8084520" cy="50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400" b="0" strike="noStrike" spc="-1">
                <a:solidFill>
                  <a:srgbClr val="FFFFFF"/>
                </a:solidFill>
                <a:latin typeface="Verdana"/>
                <a:ea typeface="DejaVu Sans"/>
              </a:rPr>
              <a:t>   </a:t>
            </a:r>
            <a:endParaRPr lang="fr-FR" sz="2400" b="0" strike="noStrike" spc="-1">
              <a:latin typeface="Arial"/>
            </a:endParaRPr>
          </a:p>
        </p:txBody>
      </p:sp>
      <p:pic>
        <p:nvPicPr>
          <p:cNvPr id="122" name="Picture 2"/>
          <p:cNvPicPr/>
          <p:nvPr/>
        </p:nvPicPr>
        <p:blipFill>
          <a:blip r:embed="rId15"/>
          <a:stretch/>
        </p:blipFill>
        <p:spPr>
          <a:xfrm>
            <a:off x="4680" y="23760"/>
            <a:ext cx="9133920" cy="6809760"/>
          </a:xfrm>
          <a:prstGeom prst="rect">
            <a:avLst/>
          </a:prstGeom>
          <a:ln w="9360">
            <a:noFill/>
          </a:ln>
        </p:spPr>
      </p:pic>
      <p:sp>
        <p:nvSpPr>
          <p:cNvPr id="123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13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9iZZXwiPZY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14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714240" y="1561320"/>
            <a:ext cx="7214400" cy="191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60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Algorithmique</a:t>
            </a:r>
          </a:p>
          <a:p>
            <a:pPr algn="ctr">
              <a:lnSpc>
                <a:spcPct val="100000"/>
              </a:lnSpc>
            </a:pPr>
            <a:r>
              <a:rPr lang="fr-FR" sz="6000" b="1" spc="-1" dirty="0" smtClean="0">
                <a:solidFill>
                  <a:srgbClr val="FFFF00"/>
                </a:solidFill>
                <a:latin typeface="Calibri"/>
                <a:ea typeface="ＭＳ Ｐゴシック"/>
              </a:rPr>
              <a:t>TD sur La récursivité </a:t>
            </a:r>
            <a:endParaRPr lang="fr-FR" sz="6000" b="0" strike="noStrike" spc="-1" dirty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0" y="4611240"/>
            <a:ext cx="9143280" cy="2224440"/>
          </a:xfrm>
          <a:prstGeom prst="rect">
            <a:avLst/>
          </a:prstGeom>
          <a:solidFill>
            <a:srgbClr val="32A0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ＭＳ Ｐゴシック"/>
              </a:rPr>
              <a:t>Université </a:t>
            </a:r>
            <a:r>
              <a:rPr lang="fr-FR" sz="2000" b="1" strike="noStrike" spc="-1" dirty="0" err="1">
                <a:solidFill>
                  <a:srgbClr val="FFFFFF"/>
                </a:solidFill>
                <a:latin typeface="Calibri"/>
                <a:ea typeface="ＭＳ Ｐゴシック"/>
              </a:rPr>
              <a:t>Badji</a:t>
            </a: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ＭＳ Ｐゴシック"/>
              </a:rPr>
              <a:t> </a:t>
            </a:r>
            <a:r>
              <a:rPr lang="fr-FR" sz="2000" b="1" strike="noStrike" spc="-1" dirty="0" err="1">
                <a:solidFill>
                  <a:srgbClr val="FFFFFF"/>
                </a:solidFill>
                <a:latin typeface="Calibri"/>
                <a:ea typeface="ＭＳ Ｐゴシック"/>
              </a:rPr>
              <a:t>Mokhtar</a:t>
            </a: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ＭＳ Ｐゴシック"/>
              </a:rPr>
              <a:t>-Annaba</a:t>
            </a: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département : </a:t>
            </a:r>
            <a:r>
              <a:rPr lang="fr-FR" sz="20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Mathématiques </a:t>
            </a:r>
            <a:r>
              <a:rPr lang="fr-FR" sz="20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et </a:t>
            </a:r>
            <a:r>
              <a:rPr lang="fr-FR" sz="20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Informatique</a:t>
            </a: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ＭＳ Ｐゴシック"/>
              </a:rPr>
              <a:t>Année : </a:t>
            </a:r>
            <a:r>
              <a:rPr lang="fr-FR" sz="20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2019/2020</a:t>
            </a: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Dr </a:t>
            </a:r>
            <a:r>
              <a:rPr lang="fr-FR" sz="2000" b="1" strike="noStrike" spc="-1" dirty="0" err="1">
                <a:solidFill>
                  <a:srgbClr val="FFFFFF"/>
                </a:solidFill>
                <a:latin typeface="Calibri"/>
                <a:ea typeface="ＭＳ Ｐゴシック"/>
              </a:rPr>
              <a:t>Soumeya</a:t>
            </a: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ＭＳ Ｐゴシック"/>
              </a:rPr>
              <a:t> DEBBOUB</a:t>
            </a: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1" strike="noStrike" spc="-1" dirty="0">
                <a:solidFill>
                  <a:srgbClr val="FFFFFF"/>
                </a:solidFill>
                <a:latin typeface="Calibri"/>
                <a:ea typeface="ＭＳ Ｐゴシック"/>
              </a:rPr>
              <a:t>Debboub.soumeya@gmail.com</a:t>
            </a:r>
            <a:endParaRPr lang="fr-FR" sz="2000" b="0" strike="noStrike" spc="-1" dirty="0">
              <a:latin typeface="Arial"/>
            </a:endParaRPr>
          </a:p>
        </p:txBody>
      </p:sp>
      <p:pic>
        <p:nvPicPr>
          <p:cNvPr id="67586" name="Picture 2" descr="https://www.caminteresse.fr/content/uploads/2019/02/matrioshka-16311941920-750x4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85728"/>
            <a:ext cx="2412303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500034" y="3429000"/>
            <a:ext cx="8214480" cy="5715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r>
              <a:rPr lang="fr-FR" sz="2800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2-Les structures </a:t>
            </a:r>
            <a:endParaRPr lang="fr-FR" sz="2800" spc="-1" dirty="0" smtClean="0"/>
          </a:p>
          <a:p>
            <a:pPr algn="ctr">
              <a:lnSpc>
                <a:spcPct val="100000"/>
              </a:lnSpc>
            </a:pPr>
            <a:endParaRPr lang="fr-FR" sz="28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8" name="Rectangle 7"/>
          <p:cNvSpPr/>
          <p:nvPr/>
        </p:nvSpPr>
        <p:spPr>
          <a:xfrm>
            <a:off x="500034" y="2428868"/>
            <a:ext cx="80724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/>
              <a:t>Une structure est un assemblage de variables qui peuvent avoir différents types. </a:t>
            </a:r>
            <a:r>
              <a:rPr lang="fr-FR" b="1" dirty="0" smtClean="0"/>
              <a:t>Contrairement</a:t>
            </a:r>
            <a:r>
              <a:rPr lang="fr-FR" dirty="0" smtClean="0"/>
              <a:t> aux tableaux qui vous obligent à utiliser le même type dans tout le tableau, vous pouvez créer une structure comportant des variables de types :</a:t>
            </a:r>
            <a:r>
              <a:rPr lang="fr-FR" dirty="0" err="1" smtClean="0"/>
              <a:t>long,char</a:t>
            </a:r>
            <a:r>
              <a:rPr lang="fr-FR" dirty="0" smtClean="0"/>
              <a:t>,</a:t>
            </a:r>
            <a:r>
              <a:rPr lang="fr-FR" dirty="0" err="1" smtClean="0"/>
              <a:t>int</a:t>
            </a:r>
            <a:r>
              <a:rPr lang="fr-FR" dirty="0" smtClean="0"/>
              <a:t> et double à la fois.</a:t>
            </a:r>
            <a:endParaRPr lang="fr-FR" b="1" dirty="0" smtClean="0"/>
          </a:p>
          <a:p>
            <a:pPr algn="just"/>
            <a:r>
              <a:rPr lang="fr-FR" b="1" dirty="0" smtClean="0"/>
              <a:t> </a:t>
            </a:r>
          </a:p>
          <a:p>
            <a:pPr algn="just"/>
            <a:endParaRPr lang="fr-FR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714348" y="4357694"/>
            <a:ext cx="378621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378619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897325" y="4357694"/>
            <a:ext cx="4246675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omment créer une variable de 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etudiant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86314" y="4786322"/>
            <a:ext cx="4357686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dirty="0" smtClean="0"/>
              <a:t> </a:t>
            </a:r>
            <a:r>
              <a:rPr lang="fr-FR" sz="1400" b="1" dirty="0" err="1" smtClean="0"/>
              <a:t>struct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etudiant</a:t>
            </a:r>
            <a:r>
              <a:rPr lang="fr-FR" sz="1400" b="1" dirty="0" smtClean="0"/>
              <a:t> e1</a:t>
            </a:r>
            <a:r>
              <a:rPr lang="fr-FR" sz="1400" dirty="0" smtClean="0"/>
              <a:t>;</a:t>
            </a:r>
          </a:p>
          <a:p>
            <a:r>
              <a:rPr lang="fr-FR" sz="1400" dirty="0" smtClean="0"/>
              <a:t> // Création d'une variable « e1" de type </a:t>
            </a:r>
            <a:r>
              <a:rPr lang="fr-FR" sz="1400" dirty="0" err="1" smtClean="0"/>
              <a:t>etudiant</a:t>
            </a:r>
            <a:r>
              <a:rPr lang="fr-FR" sz="1400" dirty="0" smtClean="0"/>
              <a:t>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/>
      <p:bldP spid="122881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714348" y="3476154"/>
            <a:ext cx="378621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290465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714876" y="2786058"/>
            <a:ext cx="392909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 smtClean="0"/>
              <a:t> </a:t>
            </a:r>
            <a:r>
              <a:rPr lang="fr-FR" sz="1600" b="1" dirty="0" err="1" smtClean="0">
                <a:solidFill>
                  <a:srgbClr val="FF0000"/>
                </a:solidFill>
              </a:rPr>
              <a:t>struct</a:t>
            </a:r>
            <a:r>
              <a:rPr lang="fr-FR" sz="1600" b="1" dirty="0" smtClean="0"/>
              <a:t> </a:t>
            </a:r>
            <a:r>
              <a:rPr lang="fr-FR" sz="1600" b="1" dirty="0" err="1" smtClean="0"/>
              <a:t>etudiant</a:t>
            </a:r>
            <a:r>
              <a:rPr lang="fr-FR" sz="1600" b="1" dirty="0" smtClean="0"/>
              <a:t> e1</a:t>
            </a:r>
            <a:r>
              <a:rPr lang="fr-FR" sz="1600" dirty="0" smtClean="0"/>
              <a:t>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1600" b="1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Faut-il obligatoirement écrire le mot-clé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struct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lors de la définition de la variable 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4261972"/>
            <a:ext cx="4572000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fr-FR" sz="1400" dirty="0" smtClean="0"/>
              <a:t> </a:t>
            </a:r>
            <a:r>
              <a:rPr lang="fr-FR" sz="1400" b="1" dirty="0" smtClean="0"/>
              <a:t>Oui</a:t>
            </a:r>
            <a:r>
              <a:rPr lang="fr-FR" sz="1400" dirty="0" smtClean="0"/>
              <a:t> : cela permet à l'ordinateur de différencier un type de base (comme </a:t>
            </a:r>
            <a:r>
              <a:rPr lang="fr-FR" sz="1400" dirty="0" err="1" smtClean="0"/>
              <a:t>int</a:t>
            </a:r>
            <a:r>
              <a:rPr lang="fr-FR" sz="1400" dirty="0" smtClean="0"/>
              <a:t>) d'un type personnalisé, comme </a:t>
            </a:r>
            <a:r>
              <a:rPr lang="fr-FR" sz="1400" dirty="0" err="1" smtClean="0"/>
              <a:t>etudiant</a:t>
            </a:r>
            <a:r>
              <a:rPr lang="fr-FR" sz="1400" dirty="0" smtClean="0"/>
              <a:t>.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1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714348" y="3571876"/>
            <a:ext cx="378621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300037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929190" y="3429000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Y a-t-il une solution?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3857628"/>
            <a:ext cx="4572000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fr-FR" sz="1400" dirty="0" smtClean="0"/>
              <a:t> </a:t>
            </a:r>
            <a:r>
              <a:rPr lang="fr-FR" sz="1400" b="1" dirty="0" smtClean="0"/>
              <a:t>Oui</a:t>
            </a:r>
            <a:r>
              <a:rPr lang="fr-FR" sz="1400" dirty="0" smtClean="0"/>
              <a:t> : l’utilisation du mot clé </a:t>
            </a:r>
            <a:r>
              <a:rPr lang="fr-FR" sz="1400" b="1" dirty="0" err="1" smtClean="0"/>
              <a:t>typedef</a:t>
            </a:r>
            <a:r>
              <a:rPr lang="fr-FR" sz="1400" b="1" dirty="0" smtClean="0"/>
              <a:t> 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1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214282" y="3443117"/>
            <a:ext cx="428628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solidFill>
                  <a:srgbClr val="FF0000"/>
                </a:solidFill>
              </a:rPr>
              <a:t>Typedef</a:t>
            </a:r>
            <a:r>
              <a:rPr lang="fr-FR" b="1" dirty="0" smtClean="0"/>
              <a:t> </a:t>
            </a: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r>
              <a:rPr lang="fr-FR" b="1" dirty="0" smtClean="0">
                <a:solidFill>
                  <a:srgbClr val="FF0000"/>
                </a:solidFill>
              </a:rPr>
              <a:t>Etudiants</a:t>
            </a:r>
            <a:r>
              <a:rPr lang="fr-FR" dirty="0" smtClean="0"/>
              <a:t>;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287161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929190" y="3300241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Comment faire?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3728869"/>
            <a:ext cx="4572000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fr-FR" sz="1400" dirty="0" smtClean="0"/>
              <a:t> il faut rajouter le mot clé </a:t>
            </a:r>
            <a:r>
              <a:rPr lang="fr-FR" sz="1400" b="1" dirty="0" err="1" smtClean="0"/>
              <a:t>typedef</a:t>
            </a:r>
            <a:r>
              <a:rPr lang="fr-FR" sz="1400" dirty="0" smtClean="0"/>
              <a:t> ainsi qu’un nom équivalent pour pouvoir l’utiliser dans les prochaines créations. 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2881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214282" y="3403586"/>
            <a:ext cx="428628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solidFill>
                  <a:srgbClr val="FF0000"/>
                </a:solidFill>
              </a:rPr>
              <a:t>Typedef</a:t>
            </a:r>
            <a:r>
              <a:rPr lang="fr-FR" b="1" dirty="0" smtClean="0"/>
              <a:t> </a:t>
            </a: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r>
              <a:rPr lang="fr-FR" b="1" dirty="0" smtClean="0">
                <a:solidFill>
                  <a:srgbClr val="FF0000"/>
                </a:solidFill>
              </a:rPr>
              <a:t>Etudiants</a:t>
            </a:r>
            <a:r>
              <a:rPr lang="fr-FR" dirty="0" smtClean="0"/>
              <a:t>;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283208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929190" y="3260710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Alors?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3689339"/>
            <a:ext cx="45720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dirty="0" smtClean="0"/>
              <a:t> </a:t>
            </a:r>
            <a:r>
              <a:rPr lang="fr-FR" sz="1400" b="1" dirty="0" smtClean="0"/>
              <a:t>Dans les prochaines créations de variables il faut juste mettre </a:t>
            </a:r>
          </a:p>
          <a:p>
            <a:endParaRPr lang="fr-FR" sz="1400" b="1" dirty="0" smtClean="0"/>
          </a:p>
          <a:p>
            <a:r>
              <a:rPr lang="fr-FR" sz="1400" b="1" dirty="0" smtClean="0">
                <a:solidFill>
                  <a:srgbClr val="FF0000"/>
                </a:solidFill>
              </a:rPr>
              <a:t>Etudiants </a:t>
            </a:r>
            <a:r>
              <a:rPr lang="fr-FR" sz="1400" b="1" dirty="0" smtClean="0"/>
              <a:t>e1</a:t>
            </a:r>
            <a:r>
              <a:rPr lang="fr-FR" sz="1400" b="1" i="1" dirty="0" smtClean="0"/>
              <a:t>; </a:t>
            </a:r>
            <a:r>
              <a:rPr lang="fr-FR" sz="1400" i="1" dirty="0" smtClean="0"/>
              <a:t>//sans mettre </a:t>
            </a:r>
            <a:r>
              <a:rPr lang="fr-FR" sz="1400" i="1" dirty="0" err="1" smtClean="0"/>
              <a:t>struct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1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214282" y="3429000"/>
            <a:ext cx="428628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solidFill>
                  <a:srgbClr val="FF0000"/>
                </a:solidFill>
              </a:rPr>
              <a:t>Typedef</a:t>
            </a:r>
            <a:r>
              <a:rPr lang="fr-FR" b="1" dirty="0" smtClean="0"/>
              <a:t> </a:t>
            </a: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r>
              <a:rPr lang="fr-FR" b="1" dirty="0" smtClean="0">
                <a:solidFill>
                  <a:srgbClr val="FF0000"/>
                </a:solidFill>
              </a:rPr>
              <a:t>Etudiants</a:t>
            </a:r>
            <a:r>
              <a:rPr lang="fr-FR" dirty="0" smtClean="0"/>
              <a:t>;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285749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929190" y="3286124"/>
            <a:ext cx="392909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Comment je peux accéder aux différent champs pour la lecture et l’ écriture 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4214818"/>
            <a:ext cx="45720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 smtClean="0"/>
              <a:t>Pour pouvoir y accéder vous devez écrire :</a:t>
            </a:r>
          </a:p>
          <a:p>
            <a:r>
              <a:rPr lang="fr-FR" sz="1400" b="1" dirty="0" err="1" smtClean="0"/>
              <a:t>variable.nomDeLaComposante</a:t>
            </a:r>
            <a:r>
              <a:rPr lang="fr-FR" sz="1400" b="1" dirty="0" smtClean="0"/>
              <a:t> </a:t>
            </a:r>
            <a:r>
              <a:rPr lang="fr-FR" sz="1400" dirty="0" smtClean="0"/>
              <a:t>// un point sépare les deux </a:t>
            </a:r>
          </a:p>
          <a:p>
            <a:endParaRPr lang="fr-F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1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214282" y="3214686"/>
            <a:ext cx="428628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solidFill>
                  <a:srgbClr val="FF0000"/>
                </a:solidFill>
              </a:rPr>
              <a:t>Typedef</a:t>
            </a:r>
            <a:r>
              <a:rPr lang="fr-FR" b="1" dirty="0" smtClean="0"/>
              <a:t> </a:t>
            </a: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r>
              <a:rPr lang="fr-FR" b="1" dirty="0" smtClean="0">
                <a:solidFill>
                  <a:srgbClr val="FF0000"/>
                </a:solidFill>
              </a:rPr>
              <a:t>Etudiants</a:t>
            </a:r>
            <a:r>
              <a:rPr lang="fr-FR" dirty="0" smtClean="0"/>
              <a:t>;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264318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929190" y="3071810"/>
            <a:ext cx="392909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Comment je peux accéder aux différent champs pour la lecture et l’ écriture 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4000504"/>
            <a:ext cx="4572000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 smtClean="0"/>
              <a:t>Exemple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Etudiants </a:t>
            </a:r>
            <a:r>
              <a:rPr lang="fr-FR" sz="1400" b="1" dirty="0" smtClean="0"/>
              <a:t>e1</a:t>
            </a:r>
            <a:r>
              <a:rPr lang="fr-FR" sz="1400" b="1" i="1" dirty="0" smtClean="0"/>
              <a:t>;</a:t>
            </a:r>
          </a:p>
          <a:p>
            <a:r>
              <a:rPr lang="fr-FR" sz="1400" b="1" i="1" dirty="0" smtClean="0"/>
              <a:t>e1</a:t>
            </a:r>
            <a:r>
              <a:rPr lang="fr-FR" sz="1400" b="1" i="1" dirty="0" smtClean="0">
                <a:solidFill>
                  <a:srgbClr val="FF0000"/>
                </a:solidFill>
              </a:rPr>
              <a:t>.</a:t>
            </a:r>
            <a:r>
              <a:rPr lang="fr-FR" sz="1400" b="1" i="1" dirty="0" smtClean="0"/>
              <a:t>age=18;</a:t>
            </a:r>
          </a:p>
          <a:p>
            <a:r>
              <a:rPr lang="fr-FR" sz="1400" b="1" i="1" dirty="0" err="1" smtClean="0"/>
              <a:t>printf</a:t>
            </a:r>
            <a:r>
              <a:rPr lang="fr-FR" sz="1400" b="1" i="1" dirty="0" smtClean="0"/>
              <a:t>(" l’</a:t>
            </a:r>
            <a:r>
              <a:rPr lang="fr-FR" sz="1400" b="1" i="1" dirty="0" err="1" smtClean="0"/>
              <a:t>age</a:t>
            </a:r>
            <a:r>
              <a:rPr lang="fr-FR" sz="1400" b="1" i="1" dirty="0" smtClean="0"/>
              <a:t> est %d", e1</a:t>
            </a:r>
            <a:r>
              <a:rPr lang="fr-FR" sz="1400" b="1" i="1" dirty="0" smtClean="0">
                <a:solidFill>
                  <a:srgbClr val="FF0000"/>
                </a:solidFill>
              </a:rPr>
              <a:t>.</a:t>
            </a:r>
            <a:r>
              <a:rPr lang="fr-FR" sz="1400" b="1" i="1" dirty="0" smtClean="0"/>
              <a:t>age);</a:t>
            </a:r>
          </a:p>
          <a:p>
            <a:r>
              <a:rPr lang="fr-FR" sz="1400" b="1" i="1" dirty="0" err="1" smtClean="0"/>
              <a:t>scanf</a:t>
            </a:r>
            <a:r>
              <a:rPr lang="fr-FR" sz="1400" b="1" i="1" dirty="0" smtClean="0"/>
              <a:t>("%s", e1</a:t>
            </a:r>
            <a:r>
              <a:rPr lang="fr-FR" sz="1400" b="1" i="1" dirty="0" smtClean="0">
                <a:solidFill>
                  <a:srgbClr val="FF0000"/>
                </a:solidFill>
              </a:rPr>
              <a:t>.</a:t>
            </a:r>
            <a:r>
              <a:rPr lang="fr-FR" sz="1400" b="1" i="1" dirty="0" smtClean="0"/>
              <a:t>nom);</a:t>
            </a:r>
          </a:p>
          <a:p>
            <a:endParaRPr lang="fr-FR" sz="1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214282" y="3214686"/>
            <a:ext cx="428628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solidFill>
                  <a:srgbClr val="FF0000"/>
                </a:solidFill>
              </a:rPr>
              <a:t>Typedef</a:t>
            </a:r>
            <a:r>
              <a:rPr lang="fr-FR" b="1" dirty="0" smtClean="0"/>
              <a:t> </a:t>
            </a: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r>
              <a:rPr lang="fr-FR" b="1" dirty="0" smtClean="0">
                <a:solidFill>
                  <a:srgbClr val="FF0000"/>
                </a:solidFill>
              </a:rPr>
              <a:t>Etudiants</a:t>
            </a:r>
            <a:r>
              <a:rPr lang="fr-FR" dirty="0" smtClean="0"/>
              <a:t>;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264318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929190" y="3071810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Puis je créer un tableau de structure?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3714752"/>
            <a:ext cx="4572000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/>
              <a:t>Bien sur, il faut juste préciser le nom de la structure comme type pour le tableau </a:t>
            </a:r>
          </a:p>
          <a:p>
            <a:endParaRPr lang="fr-FR" sz="1400" b="1" i="1" dirty="0" smtClean="0"/>
          </a:p>
          <a:p>
            <a:r>
              <a:rPr lang="fr-FR" sz="1400" b="1" i="1" dirty="0" smtClean="0"/>
              <a:t>Exemple :</a:t>
            </a:r>
          </a:p>
          <a:p>
            <a:r>
              <a:rPr lang="fr-FR" sz="1400" b="1" dirty="0" smtClean="0">
                <a:solidFill>
                  <a:srgbClr val="FF0000"/>
                </a:solidFill>
              </a:rPr>
              <a:t>Etudiants </a:t>
            </a:r>
            <a:r>
              <a:rPr lang="fr-FR" sz="1400" b="1" dirty="0" smtClean="0"/>
              <a:t>tab[3];</a:t>
            </a:r>
            <a:endParaRPr lang="fr-FR" sz="1400" b="1" i="1" dirty="0" smtClean="0"/>
          </a:p>
          <a:p>
            <a:endParaRPr lang="fr-FR" sz="1400" b="1" i="1" dirty="0" smtClean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786050" y="5429264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Code</a:t>
                      </a:r>
                    </a:p>
                    <a:p>
                      <a:r>
                        <a:rPr lang="fr-FR" dirty="0" err="1" smtClean="0"/>
                        <a:t>Prenom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Nom</a:t>
                      </a:r>
                    </a:p>
                    <a:p>
                      <a:r>
                        <a:rPr lang="fr-FR" dirty="0" err="1" smtClean="0"/>
                        <a:t>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Code</a:t>
                      </a:r>
                    </a:p>
                    <a:p>
                      <a:r>
                        <a:rPr lang="fr-FR" dirty="0" err="1" smtClean="0"/>
                        <a:t>Prenom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Nom</a:t>
                      </a:r>
                    </a:p>
                    <a:p>
                      <a:r>
                        <a:rPr lang="fr-FR" dirty="0" err="1" smtClean="0"/>
                        <a:t>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Code</a:t>
                      </a:r>
                    </a:p>
                    <a:p>
                      <a:r>
                        <a:rPr lang="fr-FR" dirty="0" err="1" smtClean="0"/>
                        <a:t>Prenom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Nom</a:t>
                      </a:r>
                    </a:p>
                    <a:p>
                      <a:r>
                        <a:rPr lang="fr-FR" dirty="0" err="1" smtClean="0"/>
                        <a:t>age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00034" y="4572008"/>
            <a:ext cx="1714512" cy="2000264"/>
          </a:xfrm>
          <a:prstGeom prst="wedgeRectCallout">
            <a:avLst>
              <a:gd name="adj1" fmla="val 76944"/>
              <a:gd name="adj2" fmla="val -411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Vous avez crée un tableau de trois cases, ou chaque case contient 4 champs 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1" grpId="0" animBg="1"/>
      <p:bldP spid="10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214282" y="3214686"/>
            <a:ext cx="428628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solidFill>
                  <a:srgbClr val="FF0000"/>
                </a:solidFill>
              </a:rPr>
              <a:t>Typedef</a:t>
            </a:r>
            <a:r>
              <a:rPr lang="fr-FR" b="1" dirty="0" smtClean="0"/>
              <a:t> </a:t>
            </a: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r>
              <a:rPr lang="fr-FR" b="1" dirty="0" smtClean="0">
                <a:solidFill>
                  <a:srgbClr val="FF0000"/>
                </a:solidFill>
              </a:rPr>
              <a:t>Etudiants</a:t>
            </a:r>
            <a:r>
              <a:rPr lang="fr-FR" dirty="0" smtClean="0"/>
              <a:t>;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264318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929190" y="3071810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Et pour le remplissage?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3714752"/>
            <a:ext cx="4572000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/>
              <a:t>Très simple faut juste utiliser un boucle mais aussi remplir les 4 champs (ce n’est pas obligatoire mais c’est plus correcte) </a:t>
            </a:r>
          </a:p>
          <a:p>
            <a:endParaRPr lang="fr-FR" sz="1400" b="1" i="1" dirty="0" smtClean="0"/>
          </a:p>
          <a:p>
            <a:r>
              <a:rPr lang="fr-FR" sz="1400" b="1" i="1" dirty="0" smtClean="0"/>
              <a:t>Exemple :</a:t>
            </a:r>
          </a:p>
          <a:p>
            <a:r>
              <a:rPr lang="fr-FR" sz="1400" b="1" i="1" dirty="0" smtClean="0"/>
              <a:t>For (</a:t>
            </a:r>
            <a:r>
              <a:rPr lang="fr-FR" sz="1400" b="1" i="1" dirty="0" err="1" smtClean="0"/>
              <a:t>int</a:t>
            </a:r>
            <a:r>
              <a:rPr lang="fr-FR" sz="1400" b="1" i="1" dirty="0" smtClean="0"/>
              <a:t> i=0;i</a:t>
            </a:r>
            <a:r>
              <a:rPr lang="fr-FR" sz="1400" dirty="0" smtClean="0"/>
              <a:t> &lt; 3;i++)</a:t>
            </a:r>
          </a:p>
          <a:p>
            <a:r>
              <a:rPr lang="fr-FR" sz="1400" b="1" i="1" dirty="0" smtClean="0"/>
              <a:t>{</a:t>
            </a:r>
          </a:p>
          <a:p>
            <a:r>
              <a:rPr lang="fr-FR" sz="1400" b="1" i="1" dirty="0" err="1" smtClean="0"/>
              <a:t>scanf</a:t>
            </a:r>
            <a:r>
              <a:rPr lang="fr-FR" sz="1400" b="1" i="1" dirty="0" smtClean="0"/>
              <a:t>("%s", tab[i].code);</a:t>
            </a:r>
          </a:p>
          <a:p>
            <a:r>
              <a:rPr lang="fr-FR" sz="1400" b="1" i="1" dirty="0" err="1" smtClean="0"/>
              <a:t>scanf</a:t>
            </a:r>
            <a:r>
              <a:rPr lang="fr-FR" sz="1400" b="1" i="1" dirty="0" smtClean="0"/>
              <a:t>("%s", tab[i].nom);</a:t>
            </a:r>
          </a:p>
          <a:p>
            <a:r>
              <a:rPr lang="fr-FR" sz="1400" b="1" i="1" dirty="0" err="1" smtClean="0"/>
              <a:t>scanf</a:t>
            </a:r>
            <a:r>
              <a:rPr lang="fr-FR" sz="1400" b="1" i="1" dirty="0" smtClean="0"/>
              <a:t>("%s", tab[i].</a:t>
            </a:r>
            <a:r>
              <a:rPr lang="fr-FR" sz="1400" b="1" i="1" dirty="0" err="1" smtClean="0"/>
              <a:t>prenom</a:t>
            </a:r>
            <a:r>
              <a:rPr lang="fr-FR" sz="1400" b="1" i="1" dirty="0" smtClean="0"/>
              <a:t>);</a:t>
            </a:r>
          </a:p>
          <a:p>
            <a:r>
              <a:rPr lang="fr-FR" sz="1400" b="1" i="1" dirty="0" err="1" smtClean="0"/>
              <a:t>scanf</a:t>
            </a:r>
            <a:r>
              <a:rPr lang="fr-FR" sz="1400" b="1" i="1" dirty="0" smtClean="0"/>
              <a:t>("%d", </a:t>
            </a:r>
            <a:r>
              <a:rPr lang="fr-FR" sz="1400" dirty="0" smtClean="0"/>
              <a:t>&amp;</a:t>
            </a:r>
            <a:r>
              <a:rPr lang="fr-FR" sz="1400" b="1" i="1" dirty="0" smtClean="0"/>
              <a:t>tab[i].</a:t>
            </a:r>
            <a:r>
              <a:rPr lang="fr-FR" sz="1400" b="1" i="1" dirty="0" err="1" smtClean="0"/>
              <a:t>age</a:t>
            </a:r>
            <a:r>
              <a:rPr lang="fr-FR" sz="1400" b="1" i="1" dirty="0" smtClean="0"/>
              <a:t>);</a:t>
            </a:r>
          </a:p>
          <a:p>
            <a:r>
              <a:rPr lang="fr-FR" sz="1400" b="1" i="1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1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1428728" y="2643182"/>
            <a:ext cx="6285960" cy="69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 algn="ctr">
              <a:lnSpc>
                <a:spcPct val="100000"/>
              </a:lnSpc>
            </a:pPr>
            <a:r>
              <a:rPr lang="fr-FR" sz="8800" b="1" strike="noStrike" spc="-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ＭＳ Ｐゴシック"/>
              </a:rPr>
              <a:t>Rappel</a:t>
            </a:r>
            <a:endParaRPr lang="fr-FR" sz="6000" b="0" strike="noStrike" spc="-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structures</a:t>
            </a:r>
            <a:endParaRPr lang="fr-FR" spc="-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214282" y="3214686"/>
            <a:ext cx="428628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solidFill>
                  <a:srgbClr val="FF0000"/>
                </a:solidFill>
              </a:rPr>
              <a:t>Typedef</a:t>
            </a:r>
            <a:r>
              <a:rPr lang="fr-FR" b="1" dirty="0" smtClean="0"/>
              <a:t> </a:t>
            </a:r>
            <a:r>
              <a:rPr lang="fr-FR" b="1" dirty="0" err="1" smtClean="0"/>
              <a:t>struct</a:t>
            </a:r>
            <a:r>
              <a:rPr lang="fr-FR" dirty="0" smtClean="0"/>
              <a:t> </a:t>
            </a:r>
            <a:r>
              <a:rPr lang="fr-FR" dirty="0" err="1" smtClean="0"/>
              <a:t>etudiant</a:t>
            </a:r>
            <a:r>
              <a:rPr lang="fr-FR" dirty="0" smtClean="0"/>
              <a:t> { char code[5];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</a:t>
            </a:r>
            <a:r>
              <a:rPr lang="fr-FR" dirty="0" err="1" smtClean="0"/>
              <a:t>prenom</a:t>
            </a:r>
            <a:r>
              <a:rPr lang="fr-FR" dirty="0" smtClean="0"/>
              <a:t>[20];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char nom[20];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                     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; }</a:t>
            </a:r>
            <a:r>
              <a:rPr lang="fr-FR" b="1" dirty="0" smtClean="0">
                <a:solidFill>
                  <a:srgbClr val="FF0000"/>
                </a:solidFill>
              </a:rPr>
              <a:t>Etudiants</a:t>
            </a:r>
            <a:r>
              <a:rPr lang="fr-FR" dirty="0" smtClean="0"/>
              <a:t>;</a:t>
            </a:r>
            <a:endParaRPr lang="fr-FR" dirty="0" smtClean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264318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/>
              <a:t>Exemple : </a:t>
            </a:r>
          </a:p>
        </p:txBody>
      </p:sp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4929190" y="3071810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Et pour le remplissage?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3714752"/>
            <a:ext cx="4572000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/>
              <a:t>Très simple faut juste utiliser un boucle mais aussi remplir les 4 champs (ce n’est pas obligatoire mais c’est plus correcte) </a:t>
            </a:r>
          </a:p>
          <a:p>
            <a:endParaRPr lang="fr-FR" sz="1400" b="1" i="1" dirty="0" smtClean="0"/>
          </a:p>
          <a:p>
            <a:r>
              <a:rPr lang="fr-FR" sz="1400" b="1" i="1" dirty="0" smtClean="0"/>
              <a:t>Exemple :</a:t>
            </a:r>
          </a:p>
          <a:p>
            <a:r>
              <a:rPr lang="fr-FR" sz="1400" b="1" i="1" dirty="0" smtClean="0"/>
              <a:t>For (</a:t>
            </a:r>
            <a:r>
              <a:rPr lang="fr-FR" sz="1400" b="1" i="1" dirty="0" err="1" smtClean="0"/>
              <a:t>int</a:t>
            </a:r>
            <a:r>
              <a:rPr lang="fr-FR" sz="1400" b="1" i="1" dirty="0" smtClean="0"/>
              <a:t> i=0;i</a:t>
            </a:r>
            <a:r>
              <a:rPr lang="fr-FR" sz="1400" dirty="0" smtClean="0"/>
              <a:t> &lt; 3;i++)</a:t>
            </a:r>
          </a:p>
          <a:p>
            <a:r>
              <a:rPr lang="fr-FR" sz="1400" b="1" i="1" dirty="0" smtClean="0"/>
              <a:t>{</a:t>
            </a:r>
          </a:p>
          <a:p>
            <a:r>
              <a:rPr lang="fr-FR" sz="1400" b="1" i="1" dirty="0" err="1" smtClean="0"/>
              <a:t>scanf</a:t>
            </a:r>
            <a:r>
              <a:rPr lang="fr-FR" sz="1400" b="1" i="1" dirty="0" smtClean="0"/>
              <a:t>("%s", tab[i].code);</a:t>
            </a:r>
          </a:p>
          <a:p>
            <a:r>
              <a:rPr lang="fr-FR" sz="1400" b="1" i="1" dirty="0" err="1" smtClean="0"/>
              <a:t>scanf</a:t>
            </a:r>
            <a:r>
              <a:rPr lang="fr-FR" sz="1400" b="1" i="1" dirty="0" smtClean="0"/>
              <a:t>("%s", tab[i].nom);</a:t>
            </a:r>
          </a:p>
          <a:p>
            <a:r>
              <a:rPr lang="fr-FR" sz="1400" b="1" i="1" dirty="0" err="1" smtClean="0"/>
              <a:t>scanf</a:t>
            </a:r>
            <a:r>
              <a:rPr lang="fr-FR" sz="1400" b="1" i="1" dirty="0" smtClean="0"/>
              <a:t>("%s", tab[i].</a:t>
            </a:r>
            <a:r>
              <a:rPr lang="fr-FR" sz="1400" b="1" i="1" dirty="0" err="1" smtClean="0"/>
              <a:t>prenom</a:t>
            </a:r>
            <a:r>
              <a:rPr lang="fr-FR" sz="1400" b="1" i="1" dirty="0" smtClean="0"/>
              <a:t>);</a:t>
            </a:r>
          </a:p>
          <a:p>
            <a:r>
              <a:rPr lang="fr-FR" sz="1400" b="1" i="1" dirty="0" err="1" smtClean="0"/>
              <a:t>scanf</a:t>
            </a:r>
            <a:r>
              <a:rPr lang="fr-FR" sz="1400" b="1" i="1" dirty="0" smtClean="0"/>
              <a:t>("%d", </a:t>
            </a:r>
            <a:r>
              <a:rPr lang="fr-FR" sz="1400" dirty="0" smtClean="0"/>
              <a:t>&amp;</a:t>
            </a:r>
            <a:r>
              <a:rPr lang="fr-FR" sz="1400" b="1" i="1" dirty="0" smtClean="0"/>
              <a:t>tab[i].</a:t>
            </a:r>
            <a:r>
              <a:rPr lang="fr-FR" sz="1400" b="1" i="1" dirty="0" err="1" smtClean="0"/>
              <a:t>age</a:t>
            </a:r>
            <a:r>
              <a:rPr lang="fr-FR" sz="1400" b="1" i="1" dirty="0" smtClean="0"/>
              <a:t>);</a:t>
            </a:r>
          </a:p>
          <a:p>
            <a:r>
              <a:rPr lang="fr-FR" sz="1400" b="1" i="1" dirty="0" smtClean="0"/>
              <a:t>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0034" y="4572008"/>
            <a:ext cx="1714512" cy="2000264"/>
          </a:xfrm>
          <a:prstGeom prst="wedgeRectCallout">
            <a:avLst>
              <a:gd name="adj1" fmla="val 181186"/>
              <a:gd name="adj2" fmla="val -757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La même chose pour l’affichage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9" name="CustomShape 4"/>
          <p:cNvSpPr/>
          <p:nvPr/>
        </p:nvSpPr>
        <p:spPr>
          <a:xfrm>
            <a:off x="500034" y="3429000"/>
            <a:ext cx="8214480" cy="5715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r>
              <a:rPr lang="fr-FR" sz="2800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 </a:t>
            </a:r>
            <a:endParaRPr lang="fr-FR" sz="2800" spc="-1" dirty="0" smtClean="0"/>
          </a:p>
          <a:p>
            <a:pPr algn="ctr">
              <a:lnSpc>
                <a:spcPct val="100000"/>
              </a:lnSpc>
            </a:pPr>
            <a:endParaRPr lang="fr-FR" sz="2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2143116"/>
            <a:ext cx="714380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Dans les programmes de grandes taille il arrive souvent de répéter les mêmes morceaux de code (bloc d’instructions) plusieurs fois.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857224" y="3143248"/>
            <a:ext cx="2000264" cy="35004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57224" y="3143248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57224" y="4071942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857224" y="4786322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857224" y="5357826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57224" y="6000768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2143116"/>
            <a:ext cx="71438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Pour résoudre ce problème on utilise un sous programme !</a:t>
            </a:r>
          </a:p>
        </p:txBody>
      </p:sp>
      <p:sp>
        <p:nvSpPr>
          <p:cNvPr id="5" name="Rectangle 4"/>
          <p:cNvSpPr/>
          <p:nvPr/>
        </p:nvSpPr>
        <p:spPr>
          <a:xfrm>
            <a:off x="857224" y="3143248"/>
            <a:ext cx="2000264" cy="35004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57224" y="3143248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57224" y="4071942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857224" y="4786322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857224" y="5357826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57224" y="6000768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3500430" y="4071942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428992" y="3500438"/>
            <a:ext cx="2056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sous programme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4572000" y="5143512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Pourquoi faire 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72000" y="5715016"/>
            <a:ext cx="457200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/>
              <a:t>Pour coder les instructions un seule fois et faire plusieurs appels par la suite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12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3357554" y="2928934"/>
            <a:ext cx="2000264" cy="285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786050" y="2357430"/>
            <a:ext cx="36086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Un sous programme peut être :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714348" y="4429132"/>
            <a:ext cx="1928826" cy="6429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Fonction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5715008" y="4357694"/>
            <a:ext cx="1928826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Procédure</a:t>
            </a:r>
            <a:endParaRPr lang="fr-FR" b="1" dirty="0">
              <a:solidFill>
                <a:schemeClr val="tx1"/>
              </a:solidFill>
            </a:endParaRPr>
          </a:p>
        </p:txBody>
      </p:sp>
      <p:cxnSp>
        <p:nvCxnSpPr>
          <p:cNvPr id="19" name="Connecteur droit avec flèche 18"/>
          <p:cNvCxnSpPr>
            <a:stCxn id="13" idx="2"/>
            <a:endCxn id="16" idx="0"/>
          </p:cNvCxnSpPr>
          <p:nvPr/>
        </p:nvCxnSpPr>
        <p:spPr>
          <a:xfrm rot="5400000">
            <a:off x="2411001" y="2482447"/>
            <a:ext cx="1214446" cy="2678925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3" idx="2"/>
            <a:endCxn id="17" idx="0"/>
          </p:cNvCxnSpPr>
          <p:nvPr/>
        </p:nvCxnSpPr>
        <p:spPr>
          <a:xfrm rot="16200000" flipH="1">
            <a:off x="4947049" y="2625322"/>
            <a:ext cx="1143008" cy="2321735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4572000" y="5143512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Quelle est la différence?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72000" y="5715016"/>
            <a:ext cx="457200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dirty="0" smtClean="0"/>
              <a:t>C'est presque la même chose sauf que les fonctions renvoient un résultat.</a:t>
            </a:r>
            <a:endParaRPr lang="fr-FR" sz="1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12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  <p:sp>
        <p:nvSpPr>
          <p:cNvPr id="16" name="Rectangle à coins arrondis 15"/>
          <p:cNvSpPr/>
          <p:nvPr/>
        </p:nvSpPr>
        <p:spPr>
          <a:xfrm>
            <a:off x="357158" y="2500306"/>
            <a:ext cx="1928826" cy="6429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Fonction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28926" y="2428868"/>
            <a:ext cx="5643602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400" dirty="0" smtClean="0"/>
              <a:t>Pour créer (déclarer) une fonction il faut mettre (</a:t>
            </a:r>
            <a:r>
              <a:rPr lang="fr-FR" sz="1400" b="1" dirty="0" smtClean="0">
                <a:solidFill>
                  <a:srgbClr val="FF0000"/>
                </a:solidFill>
              </a:rPr>
              <a:t>obligatoirement</a:t>
            </a:r>
            <a:r>
              <a:rPr lang="fr-FR" sz="1400" dirty="0" smtClean="0"/>
              <a:t>) </a:t>
            </a:r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 le </a:t>
            </a:r>
            <a:r>
              <a:rPr lang="fr-FR" sz="1400" b="1" dirty="0" smtClean="0"/>
              <a:t>type</a:t>
            </a:r>
            <a:r>
              <a:rPr lang="fr-FR" sz="1400" dirty="0" smtClean="0"/>
              <a:t> de retour</a:t>
            </a:r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 le </a:t>
            </a:r>
            <a:r>
              <a:rPr lang="fr-FR" sz="1400" b="1" dirty="0" smtClean="0"/>
              <a:t>nom de la fonction </a:t>
            </a:r>
            <a:r>
              <a:rPr lang="fr-FR" sz="1400" dirty="0" smtClean="0"/>
              <a:t>bien sur (pour pouvoir l’appeler), </a:t>
            </a:r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 Sans oublier le mot clé return (pour assurer le retour du résultat)  </a:t>
            </a:r>
            <a:endParaRPr lang="fr-FR" sz="1400" b="1" i="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2428860" y="3929066"/>
            <a:ext cx="2357454" cy="24622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/>
              <a:t>Exemple !</a:t>
            </a:r>
          </a:p>
          <a:p>
            <a:endParaRPr lang="fr-FR" sz="1400" b="1" i="1" dirty="0" smtClean="0"/>
          </a:p>
          <a:p>
            <a:r>
              <a:rPr lang="fr-FR" sz="1400" b="1" i="1" dirty="0" err="1" smtClean="0">
                <a:solidFill>
                  <a:srgbClr val="FF0000"/>
                </a:solidFill>
              </a:rPr>
              <a:t>int</a:t>
            </a:r>
            <a:r>
              <a:rPr lang="fr-FR" sz="1400" b="1" i="1" dirty="0" smtClean="0">
                <a:solidFill>
                  <a:srgbClr val="FF0000"/>
                </a:solidFill>
              </a:rPr>
              <a:t> </a:t>
            </a:r>
            <a:r>
              <a:rPr lang="fr-FR" sz="1400" b="1" i="1" dirty="0" smtClean="0">
                <a:solidFill>
                  <a:srgbClr val="00B050"/>
                </a:solidFill>
              </a:rPr>
              <a:t>calcule</a:t>
            </a:r>
            <a:r>
              <a:rPr lang="fr-FR" sz="1400" b="1" i="1" dirty="0" smtClean="0"/>
              <a:t> ( )</a:t>
            </a:r>
          </a:p>
          <a:p>
            <a:r>
              <a:rPr lang="fr-FR" sz="1400" b="1" dirty="0" smtClean="0"/>
              <a:t>{</a:t>
            </a:r>
          </a:p>
          <a:p>
            <a:r>
              <a:rPr lang="fr-FR" sz="1400" i="1" dirty="0" err="1" smtClean="0"/>
              <a:t>int</a:t>
            </a:r>
            <a:r>
              <a:rPr lang="fr-FR" sz="1400" i="1" dirty="0" smtClean="0"/>
              <a:t> s=0,i!</a:t>
            </a:r>
          </a:p>
          <a:p>
            <a:r>
              <a:rPr lang="fr-FR" sz="1400" i="1" dirty="0" smtClean="0"/>
              <a:t>For (</a:t>
            </a:r>
            <a:r>
              <a:rPr lang="fr-FR" sz="1400" i="1" dirty="0" err="1" smtClean="0"/>
              <a:t>int</a:t>
            </a:r>
            <a:r>
              <a:rPr lang="fr-FR" sz="1400" i="1" dirty="0" smtClean="0"/>
              <a:t> i=0;i</a:t>
            </a:r>
            <a:r>
              <a:rPr lang="fr-FR" sz="1400" dirty="0" smtClean="0"/>
              <a:t> &lt; 3;i++)</a:t>
            </a:r>
          </a:p>
          <a:p>
            <a:r>
              <a:rPr lang="fr-FR" sz="1400" dirty="0" smtClean="0"/>
              <a:t>s=s+i;</a:t>
            </a:r>
          </a:p>
          <a:p>
            <a:r>
              <a:rPr lang="fr-FR" sz="1400" b="1" dirty="0" smtClean="0">
                <a:solidFill>
                  <a:schemeClr val="tx2"/>
                </a:solidFill>
              </a:rPr>
              <a:t>return</a:t>
            </a:r>
            <a:r>
              <a:rPr lang="fr-FR" sz="1400" dirty="0" smtClean="0"/>
              <a:t> s;</a:t>
            </a:r>
          </a:p>
          <a:p>
            <a:r>
              <a:rPr lang="fr-FR" sz="1400" b="1" i="1" dirty="0" smtClean="0"/>
              <a:t>}</a:t>
            </a:r>
          </a:p>
          <a:p>
            <a:endParaRPr lang="fr-FR" sz="1400" b="1" i="1" dirty="0" smtClean="0"/>
          </a:p>
          <a:p>
            <a:endParaRPr lang="fr-FR" sz="1400" b="1" i="1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5429256" y="4286256"/>
            <a:ext cx="2928958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FF0000"/>
                </a:solidFill>
              </a:rPr>
              <a:t>Type de retour = </a:t>
            </a:r>
            <a:r>
              <a:rPr lang="fr-FR" sz="1400" b="1" i="1" dirty="0" err="1" smtClean="0">
                <a:solidFill>
                  <a:srgbClr val="FF0000"/>
                </a:solidFill>
              </a:rPr>
              <a:t>int</a:t>
            </a:r>
            <a:endParaRPr lang="fr-FR" sz="1400" b="1" i="1" dirty="0" smtClean="0">
              <a:solidFill>
                <a:srgbClr val="FF0000"/>
              </a:solidFill>
            </a:endParaRPr>
          </a:p>
          <a:p>
            <a:r>
              <a:rPr lang="fr-FR" sz="1400" b="1" i="1" dirty="0" smtClean="0">
                <a:solidFill>
                  <a:srgbClr val="00B050"/>
                </a:solidFill>
              </a:rPr>
              <a:t>Le nom de la fonction calcule</a:t>
            </a:r>
          </a:p>
          <a:p>
            <a:r>
              <a:rPr lang="fr-FR" sz="1400" b="1" i="1" dirty="0" smtClean="0">
                <a:solidFill>
                  <a:schemeClr val="tx2"/>
                </a:solidFill>
              </a:rPr>
              <a:t>Return (s doit être de type </a:t>
            </a:r>
            <a:r>
              <a:rPr lang="fr-FR" sz="1400" b="1" i="1" dirty="0" err="1" smtClean="0">
                <a:solidFill>
                  <a:schemeClr val="tx2"/>
                </a:solidFill>
              </a:rPr>
              <a:t>int</a:t>
            </a:r>
            <a:r>
              <a:rPr lang="fr-FR" sz="1400" b="1" i="1" dirty="0" smtClean="0">
                <a:solidFill>
                  <a:schemeClr val="tx2"/>
                </a:solidFill>
              </a:rPr>
              <a:t>)</a:t>
            </a:r>
          </a:p>
          <a:p>
            <a:endParaRPr lang="fr-FR" sz="1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12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  <p:sp>
        <p:nvSpPr>
          <p:cNvPr id="16" name="Rectangle à coins arrondis 15"/>
          <p:cNvSpPr/>
          <p:nvPr/>
        </p:nvSpPr>
        <p:spPr>
          <a:xfrm>
            <a:off x="357158" y="2500306"/>
            <a:ext cx="1928826" cy="6429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Fonction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28926" y="2428868"/>
            <a:ext cx="5643602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400" dirty="0" smtClean="0"/>
              <a:t>Pour créer (déclarer) une fonction il faut mettre (</a:t>
            </a:r>
            <a:r>
              <a:rPr lang="fr-FR" sz="1400" b="1" dirty="0" smtClean="0">
                <a:solidFill>
                  <a:srgbClr val="FF0000"/>
                </a:solidFill>
              </a:rPr>
              <a:t>obligatoirement</a:t>
            </a:r>
            <a:r>
              <a:rPr lang="fr-FR" sz="1400" dirty="0" smtClean="0"/>
              <a:t>) </a:t>
            </a:r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 le </a:t>
            </a:r>
            <a:r>
              <a:rPr lang="fr-FR" sz="1400" b="1" dirty="0" smtClean="0"/>
              <a:t>type</a:t>
            </a:r>
            <a:r>
              <a:rPr lang="fr-FR" sz="1400" dirty="0" smtClean="0"/>
              <a:t> de retour</a:t>
            </a:r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 le </a:t>
            </a:r>
            <a:r>
              <a:rPr lang="fr-FR" sz="1400" b="1" dirty="0" smtClean="0"/>
              <a:t>nom de la fonction </a:t>
            </a:r>
            <a:r>
              <a:rPr lang="fr-FR" sz="1400" dirty="0" smtClean="0"/>
              <a:t>bien sur (pour pouvoir l’appeler), </a:t>
            </a:r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 Sans oublier le mot clé return (pour assurer le retour du résultat)  </a:t>
            </a:r>
            <a:endParaRPr lang="fr-FR" sz="1400" b="1" i="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3214678" y="3929066"/>
            <a:ext cx="2357454" cy="24622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/>
              <a:t>Exemple !</a:t>
            </a:r>
          </a:p>
          <a:p>
            <a:endParaRPr lang="fr-FR" sz="1400" b="1" i="1" dirty="0" smtClean="0"/>
          </a:p>
          <a:p>
            <a:r>
              <a:rPr lang="fr-FR" sz="1400" b="1" i="1" dirty="0" err="1" smtClean="0">
                <a:solidFill>
                  <a:srgbClr val="FF0000"/>
                </a:solidFill>
              </a:rPr>
              <a:t>int</a:t>
            </a:r>
            <a:r>
              <a:rPr lang="fr-FR" sz="1400" b="1" i="1" dirty="0" smtClean="0">
                <a:solidFill>
                  <a:srgbClr val="FF0000"/>
                </a:solidFill>
              </a:rPr>
              <a:t> </a:t>
            </a:r>
            <a:r>
              <a:rPr lang="fr-FR" sz="1400" b="1" i="1" dirty="0" smtClean="0">
                <a:solidFill>
                  <a:srgbClr val="00B050"/>
                </a:solidFill>
              </a:rPr>
              <a:t>calcule</a:t>
            </a:r>
            <a:r>
              <a:rPr lang="fr-FR" sz="1400" b="1" i="1" dirty="0" smtClean="0"/>
              <a:t> ( )</a:t>
            </a:r>
          </a:p>
          <a:p>
            <a:r>
              <a:rPr lang="fr-FR" sz="1400" b="1" dirty="0" smtClean="0"/>
              <a:t>{</a:t>
            </a:r>
          </a:p>
          <a:p>
            <a:r>
              <a:rPr lang="fr-FR" sz="1400" i="1" dirty="0" err="1" smtClean="0"/>
              <a:t>int</a:t>
            </a:r>
            <a:r>
              <a:rPr lang="fr-FR" sz="1400" i="1" dirty="0" smtClean="0"/>
              <a:t> s=0,i!</a:t>
            </a:r>
          </a:p>
          <a:p>
            <a:r>
              <a:rPr lang="fr-FR" sz="1400" i="1" dirty="0" smtClean="0"/>
              <a:t>For (</a:t>
            </a:r>
            <a:r>
              <a:rPr lang="fr-FR" sz="1400" i="1" dirty="0" err="1" smtClean="0"/>
              <a:t>int</a:t>
            </a:r>
            <a:r>
              <a:rPr lang="fr-FR" sz="1400" i="1" dirty="0" smtClean="0"/>
              <a:t> i=0;i</a:t>
            </a:r>
            <a:r>
              <a:rPr lang="fr-FR" sz="1400" dirty="0" smtClean="0"/>
              <a:t> &lt; 3;i++)</a:t>
            </a:r>
          </a:p>
          <a:p>
            <a:r>
              <a:rPr lang="fr-FR" sz="1400" dirty="0" smtClean="0"/>
              <a:t>s=s+i;</a:t>
            </a:r>
          </a:p>
          <a:p>
            <a:r>
              <a:rPr lang="fr-FR" sz="1400" b="1" dirty="0" smtClean="0">
                <a:solidFill>
                  <a:schemeClr val="tx2"/>
                </a:solidFill>
              </a:rPr>
              <a:t>return</a:t>
            </a:r>
            <a:r>
              <a:rPr lang="fr-FR" sz="1400" dirty="0" smtClean="0"/>
              <a:t> s;</a:t>
            </a:r>
          </a:p>
          <a:p>
            <a:r>
              <a:rPr lang="fr-FR" sz="1400" b="1" i="1" dirty="0" smtClean="0"/>
              <a:t>}</a:t>
            </a:r>
          </a:p>
          <a:p>
            <a:endParaRPr lang="fr-FR" sz="1400" b="1" i="1" dirty="0" smtClean="0"/>
          </a:p>
          <a:p>
            <a:endParaRPr lang="fr-FR" sz="1400" b="1" i="1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5643570" y="3500438"/>
            <a:ext cx="3214710" cy="16004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 smtClean="0"/>
              <a:t>Il faut mettre aussi !</a:t>
            </a:r>
          </a:p>
          <a:p>
            <a:endParaRPr lang="fr-FR" sz="1400" b="1" dirty="0" smtClean="0"/>
          </a:p>
          <a:p>
            <a:r>
              <a:rPr lang="fr-FR" sz="1400" b="1" dirty="0" smtClean="0"/>
              <a:t>Les accolades: </a:t>
            </a:r>
            <a:r>
              <a:rPr lang="fr-FR" sz="1400" dirty="0" smtClean="0"/>
              <a:t>indiquent le début et la fin de la fonction  </a:t>
            </a:r>
          </a:p>
          <a:p>
            <a:pPr algn="just"/>
            <a:r>
              <a:rPr lang="fr-FR" sz="1400" b="1" dirty="0" smtClean="0"/>
              <a:t>Les parenthèses </a:t>
            </a:r>
            <a:r>
              <a:rPr lang="fr-FR" sz="1400" dirty="0" smtClean="0"/>
              <a:t>(obligatoire même si elles sont vides) peuvent contenir des paramètres !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5720" y="4286256"/>
            <a:ext cx="2357454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1400" b="1" dirty="0" smtClean="0"/>
              <a:t>Des variable locales </a:t>
            </a:r>
            <a:r>
              <a:rPr lang="fr-FR" sz="1400" dirty="0" smtClean="0"/>
              <a:t>propres a la fonction;</a:t>
            </a:r>
          </a:p>
          <a:p>
            <a:pPr algn="just"/>
            <a:r>
              <a:rPr lang="fr-FR" sz="1400" dirty="0" smtClean="0"/>
              <a:t>Elles sont invisibles pour les autres fonctions et procédures.</a:t>
            </a:r>
          </a:p>
          <a:p>
            <a:pPr algn="just"/>
            <a:endParaRPr lang="fr-FR" sz="1400" dirty="0" smtClean="0"/>
          </a:p>
          <a:p>
            <a:pPr algn="just"/>
            <a:r>
              <a:rPr lang="fr-FR" sz="1400" i="1" dirty="0" smtClean="0"/>
              <a:t>Dans cet exemple i et s sont des variables locales</a:t>
            </a:r>
          </a:p>
        </p:txBody>
      </p:sp>
      <p:cxnSp>
        <p:nvCxnSpPr>
          <p:cNvPr id="10" name="Connecteur droit avec flèche 9"/>
          <p:cNvCxnSpPr>
            <a:stCxn id="8" idx="3"/>
          </p:cNvCxnSpPr>
          <p:nvPr/>
        </p:nvCxnSpPr>
        <p:spPr>
          <a:xfrm flipV="1">
            <a:off x="2643174" y="4929199"/>
            <a:ext cx="642942" cy="2649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12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  <p:sp>
        <p:nvSpPr>
          <p:cNvPr id="16" name="Rectangle à coins arrondis 15"/>
          <p:cNvSpPr/>
          <p:nvPr/>
        </p:nvSpPr>
        <p:spPr>
          <a:xfrm>
            <a:off x="357158" y="2500306"/>
            <a:ext cx="1928826" cy="6429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Fonction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28926" y="2428868"/>
            <a:ext cx="5643602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400" dirty="0" smtClean="0"/>
              <a:t>La fonction peut contenir des paramètres.</a:t>
            </a:r>
          </a:p>
          <a:p>
            <a:endParaRPr lang="fr-FR" sz="1400" dirty="0" smtClean="0"/>
          </a:p>
          <a:p>
            <a:r>
              <a:rPr lang="fr-FR" sz="1400" b="1" dirty="0" smtClean="0"/>
              <a:t>Exemple</a:t>
            </a:r>
            <a:r>
              <a:rPr lang="fr-FR" sz="1400" dirty="0" smtClean="0"/>
              <a:t> pour une fonction qui fait l’addition de deux nombres elle doit recevoir les valeurs de ces nombres sous forme de paramètres –(</a:t>
            </a:r>
            <a:r>
              <a:rPr lang="ar-DZ" sz="1400" b="1" dirty="0" smtClean="0"/>
              <a:t>معطيات</a:t>
            </a:r>
            <a:r>
              <a:rPr lang="fr-FR" sz="1400" dirty="0" smtClean="0"/>
              <a:t>).</a:t>
            </a:r>
          </a:p>
          <a:p>
            <a:r>
              <a:rPr lang="fr-FR" sz="1400" dirty="0" smtClean="0"/>
              <a:t> </a:t>
            </a:r>
            <a:endParaRPr lang="fr-FR" sz="1400" b="1" i="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3214678" y="3929066"/>
            <a:ext cx="2357454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/>
              <a:t>Exemple !</a:t>
            </a:r>
          </a:p>
          <a:p>
            <a:endParaRPr lang="fr-FR" sz="1400" b="1" i="1" dirty="0" smtClean="0"/>
          </a:p>
          <a:p>
            <a:r>
              <a:rPr lang="fr-FR" sz="1400" b="1" i="1" dirty="0" err="1" smtClean="0"/>
              <a:t>int</a:t>
            </a:r>
            <a:r>
              <a:rPr lang="fr-FR" sz="1400" b="1" i="1" dirty="0" smtClean="0">
                <a:solidFill>
                  <a:srgbClr val="FF0000"/>
                </a:solidFill>
              </a:rPr>
              <a:t> </a:t>
            </a:r>
            <a:r>
              <a:rPr lang="fr-FR" sz="1400" b="1" i="1" dirty="0" smtClean="0"/>
              <a:t>addition( </a:t>
            </a:r>
            <a:r>
              <a:rPr lang="fr-FR" sz="1400" b="1" i="1" dirty="0" err="1" smtClean="0">
                <a:solidFill>
                  <a:srgbClr val="FF0000"/>
                </a:solidFill>
              </a:rPr>
              <a:t>int</a:t>
            </a:r>
            <a:r>
              <a:rPr lang="fr-FR" sz="1400" b="1" i="1" dirty="0" smtClean="0">
                <a:solidFill>
                  <a:srgbClr val="FF0000"/>
                </a:solidFill>
              </a:rPr>
              <a:t> a, </a:t>
            </a:r>
            <a:r>
              <a:rPr lang="fr-FR" sz="1400" b="1" i="1" dirty="0" err="1" smtClean="0">
                <a:solidFill>
                  <a:srgbClr val="FF0000"/>
                </a:solidFill>
              </a:rPr>
              <a:t>int</a:t>
            </a:r>
            <a:r>
              <a:rPr lang="fr-FR" sz="1400" b="1" i="1" dirty="0" smtClean="0">
                <a:solidFill>
                  <a:srgbClr val="FF0000"/>
                </a:solidFill>
              </a:rPr>
              <a:t> b </a:t>
            </a:r>
            <a:r>
              <a:rPr lang="fr-FR" sz="1400" b="1" i="1" dirty="0" smtClean="0"/>
              <a:t>)</a:t>
            </a:r>
          </a:p>
          <a:p>
            <a:r>
              <a:rPr lang="fr-FR" sz="1400" b="1" dirty="0" smtClean="0"/>
              <a:t>{</a:t>
            </a:r>
          </a:p>
          <a:p>
            <a:r>
              <a:rPr lang="fr-FR" sz="1400" b="1" dirty="0" smtClean="0">
                <a:solidFill>
                  <a:schemeClr val="tx2"/>
                </a:solidFill>
              </a:rPr>
              <a:t>return</a:t>
            </a:r>
            <a:r>
              <a:rPr lang="fr-FR" sz="1400" dirty="0" smtClean="0"/>
              <a:t> </a:t>
            </a:r>
            <a:r>
              <a:rPr lang="fr-FR" sz="1400" b="1" dirty="0" smtClean="0"/>
              <a:t>a+b</a:t>
            </a:r>
            <a:r>
              <a:rPr lang="fr-FR" sz="1400" dirty="0" smtClean="0"/>
              <a:t>;</a:t>
            </a:r>
          </a:p>
          <a:p>
            <a:r>
              <a:rPr lang="fr-FR" sz="1400" b="1" i="1" dirty="0" smtClean="0"/>
              <a:t>}</a:t>
            </a:r>
          </a:p>
          <a:p>
            <a:endParaRPr lang="fr-FR" sz="1400" b="1" i="1" dirty="0" smtClean="0"/>
          </a:p>
          <a:p>
            <a:endParaRPr lang="fr-FR" sz="1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12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  <p:sp>
        <p:nvSpPr>
          <p:cNvPr id="25" name="Rectangle 24"/>
          <p:cNvSpPr/>
          <p:nvPr/>
        </p:nvSpPr>
        <p:spPr>
          <a:xfrm>
            <a:off x="2928926" y="2428868"/>
            <a:ext cx="5643602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400" dirty="0" smtClean="0"/>
              <a:t>Une procédure est peut être vue comme une fonction qui ne renvoie aucune valeur, c'est pour cela qu'on a écrit </a:t>
            </a:r>
            <a:r>
              <a:rPr lang="fr-FR" sz="1400" b="1" dirty="0" err="1" smtClean="0">
                <a:solidFill>
                  <a:schemeClr val="accent2"/>
                </a:solidFill>
              </a:rPr>
              <a:t>void</a:t>
            </a:r>
            <a:r>
              <a:rPr lang="fr-FR" sz="1400" dirty="0" smtClean="0"/>
              <a:t>. </a:t>
            </a:r>
          </a:p>
          <a:p>
            <a:r>
              <a:rPr lang="fr-FR" sz="1400" dirty="0" smtClean="0"/>
              <a:t>À part ça, il n'y a rien de bien différent.</a:t>
            </a:r>
            <a:endParaRPr lang="fr-FR" sz="1400" b="1" i="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3214678" y="3929066"/>
            <a:ext cx="3000396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/>
              <a:t>Exemple !</a:t>
            </a:r>
          </a:p>
          <a:p>
            <a:endParaRPr lang="fr-FR" sz="1400" b="1" i="1" dirty="0" smtClean="0"/>
          </a:p>
          <a:p>
            <a:r>
              <a:rPr lang="fr-FR" sz="1400" b="1" i="1" dirty="0" err="1" smtClean="0">
                <a:solidFill>
                  <a:srgbClr val="FF0000"/>
                </a:solidFill>
              </a:rPr>
              <a:t>void</a:t>
            </a:r>
            <a:r>
              <a:rPr lang="fr-FR" sz="1400" b="1" i="1" dirty="0" smtClean="0"/>
              <a:t> affichage( </a:t>
            </a:r>
            <a:r>
              <a:rPr lang="fr-FR" sz="1400" b="1" i="1" dirty="0" err="1" smtClean="0"/>
              <a:t>int</a:t>
            </a:r>
            <a:r>
              <a:rPr lang="fr-FR" sz="1400" b="1" i="1" dirty="0" smtClean="0"/>
              <a:t> a )</a:t>
            </a:r>
          </a:p>
          <a:p>
            <a:r>
              <a:rPr lang="fr-FR" sz="1400" b="1" dirty="0" smtClean="0"/>
              <a:t>{</a:t>
            </a:r>
          </a:p>
          <a:p>
            <a:r>
              <a:rPr lang="fr-FR" sz="1400" b="1" i="1" dirty="0" err="1" smtClean="0"/>
              <a:t>printf</a:t>
            </a:r>
            <a:r>
              <a:rPr lang="fr-FR" sz="1400" b="1" i="1" dirty="0" smtClean="0"/>
              <a:t>(" le résultat est %d ",a);</a:t>
            </a:r>
          </a:p>
          <a:p>
            <a:r>
              <a:rPr lang="fr-FR" sz="1400" b="1" i="1" dirty="0" smtClean="0"/>
              <a:t>}</a:t>
            </a:r>
          </a:p>
          <a:p>
            <a:endParaRPr lang="fr-FR" sz="1400" b="1" i="1" dirty="0" smtClean="0"/>
          </a:p>
          <a:p>
            <a:endParaRPr lang="fr-FR" sz="1400" b="1" i="1" dirty="0" smtClean="0"/>
          </a:p>
        </p:txBody>
      </p:sp>
      <p:sp>
        <p:nvSpPr>
          <p:cNvPr id="7" name="Rectangle à coins arrondis 6"/>
          <p:cNvSpPr/>
          <p:nvPr/>
        </p:nvSpPr>
        <p:spPr>
          <a:xfrm>
            <a:off x="214282" y="2500306"/>
            <a:ext cx="1928826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Procédure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596" y="4786322"/>
            <a:ext cx="157163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i="1" dirty="0" smtClean="0"/>
              <a:t>Pas de return!</a:t>
            </a:r>
            <a:endParaRPr lang="fr-FR" sz="1600" dirty="0"/>
          </a:p>
        </p:txBody>
      </p:sp>
      <p:cxnSp>
        <p:nvCxnSpPr>
          <p:cNvPr id="10" name="Connecteur droit avec flèche 9"/>
          <p:cNvCxnSpPr>
            <a:stCxn id="8" idx="3"/>
          </p:cNvCxnSpPr>
          <p:nvPr/>
        </p:nvCxnSpPr>
        <p:spPr>
          <a:xfrm>
            <a:off x="2000232" y="4955599"/>
            <a:ext cx="1214446" cy="116475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12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500034" y="2500306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Comment faire des appels?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8596" y="3000372"/>
            <a:ext cx="4000528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 smtClean="0"/>
              <a:t>Apres avoir créer nos différentes fonctions et procédures nous pouvons les appeler à partir de la fonction principale main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500040" y="1714320"/>
            <a:ext cx="8214480" cy="7859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680" indent="-3960"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A la fin du 2eme semestre vous avez appris plusieurs nouveaux concepts 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68" name="CustomShape 4"/>
          <p:cNvSpPr/>
          <p:nvPr/>
        </p:nvSpPr>
        <p:spPr>
          <a:xfrm>
            <a:off x="500034" y="3000372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1-Les énumérations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500034" y="3559812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2-Les structures 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70" name="CustomShape 6"/>
          <p:cNvSpPr/>
          <p:nvPr/>
        </p:nvSpPr>
        <p:spPr>
          <a:xfrm>
            <a:off x="500034" y="4059852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 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71" name="CustomShape 7"/>
          <p:cNvSpPr/>
          <p:nvPr/>
        </p:nvSpPr>
        <p:spPr>
          <a:xfrm>
            <a:off x="500040" y="5214960"/>
            <a:ext cx="8214480" cy="12144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Remarque: </a:t>
            </a:r>
            <a:r>
              <a:rPr lang="fr-FR" sz="1800" b="0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Les étudiants qui métrisent ces concepts peuvent cliquer sur ce bouton pour aller directement au diapo qui concerne la récursivité 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0" name="Bouton d'action : Suivant 9">
            <a:hlinkClick r:id="rId2" action="ppaction://hlinksldjump" highlightClick="1"/>
          </p:cNvPr>
          <p:cNvSpPr/>
          <p:nvPr/>
        </p:nvSpPr>
        <p:spPr>
          <a:xfrm>
            <a:off x="3786182" y="5929330"/>
            <a:ext cx="1357322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12" name="CustomShape 4"/>
          <p:cNvSpPr/>
          <p:nvPr/>
        </p:nvSpPr>
        <p:spPr>
          <a:xfrm>
            <a:off x="0" y="1071546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428596" y="2571744"/>
            <a:ext cx="2214578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Exemple SVP?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00364" y="1643050"/>
            <a:ext cx="5715008" cy="46166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 smtClean="0"/>
              <a:t>#</a:t>
            </a:r>
            <a:r>
              <a:rPr lang="fr-FR" sz="1400" b="1" dirty="0" err="1" smtClean="0"/>
              <a:t>include</a:t>
            </a:r>
            <a:r>
              <a:rPr lang="fr-FR" sz="1400" b="1" dirty="0" smtClean="0"/>
              <a:t> &lt;</a:t>
            </a:r>
            <a:r>
              <a:rPr lang="fr-FR" sz="1400" b="1" dirty="0" err="1" smtClean="0"/>
              <a:t>stdio.h</a:t>
            </a:r>
            <a:r>
              <a:rPr lang="fr-FR" sz="1400" b="1" dirty="0" smtClean="0"/>
              <a:t>&gt;</a:t>
            </a:r>
          </a:p>
          <a:p>
            <a:r>
              <a:rPr lang="fr-FR" sz="1400" b="1" dirty="0" smtClean="0"/>
              <a:t>#</a:t>
            </a:r>
            <a:r>
              <a:rPr lang="fr-FR" sz="1400" b="1" dirty="0" err="1" smtClean="0"/>
              <a:t>include</a:t>
            </a:r>
            <a:r>
              <a:rPr lang="fr-FR" sz="1400" b="1" dirty="0" smtClean="0"/>
              <a:t> &lt;</a:t>
            </a:r>
            <a:r>
              <a:rPr lang="fr-FR" sz="1400" b="1" dirty="0" err="1" smtClean="0"/>
              <a:t>stdlib.h</a:t>
            </a:r>
            <a:r>
              <a:rPr lang="fr-FR" sz="1400" b="1" dirty="0" smtClean="0"/>
              <a:t>&gt;</a:t>
            </a:r>
          </a:p>
          <a:p>
            <a:endParaRPr lang="fr-FR" sz="1400" dirty="0" smtClean="0"/>
          </a:p>
          <a:p>
            <a:r>
              <a:rPr lang="fr-FR" sz="1400" b="1" i="1" dirty="0" err="1" smtClean="0">
                <a:solidFill>
                  <a:schemeClr val="accent2"/>
                </a:solidFill>
              </a:rPr>
              <a:t>int</a:t>
            </a:r>
            <a:r>
              <a:rPr lang="fr-FR" sz="1400" b="1" i="1" dirty="0" smtClean="0">
                <a:solidFill>
                  <a:schemeClr val="accent2"/>
                </a:solidFill>
              </a:rPr>
              <a:t> addition( </a:t>
            </a:r>
            <a:r>
              <a:rPr lang="fr-FR" sz="1400" b="1" i="1" dirty="0" err="1" smtClean="0">
                <a:solidFill>
                  <a:schemeClr val="accent2"/>
                </a:solidFill>
              </a:rPr>
              <a:t>int</a:t>
            </a:r>
            <a:r>
              <a:rPr lang="fr-FR" sz="1400" b="1" i="1" dirty="0" smtClean="0">
                <a:solidFill>
                  <a:schemeClr val="accent2"/>
                </a:solidFill>
              </a:rPr>
              <a:t> a, </a:t>
            </a:r>
            <a:r>
              <a:rPr lang="fr-FR" sz="1400" b="1" i="1" dirty="0" err="1" smtClean="0">
                <a:solidFill>
                  <a:schemeClr val="accent2"/>
                </a:solidFill>
              </a:rPr>
              <a:t>int</a:t>
            </a:r>
            <a:r>
              <a:rPr lang="fr-FR" sz="1400" b="1" i="1" dirty="0" smtClean="0">
                <a:solidFill>
                  <a:schemeClr val="accent2"/>
                </a:solidFill>
              </a:rPr>
              <a:t> b )</a:t>
            </a:r>
          </a:p>
          <a:p>
            <a:r>
              <a:rPr lang="fr-FR" sz="1400" b="1" dirty="0" smtClean="0">
                <a:solidFill>
                  <a:schemeClr val="accent2"/>
                </a:solidFill>
              </a:rPr>
              <a:t>{</a:t>
            </a:r>
          </a:p>
          <a:p>
            <a:r>
              <a:rPr lang="fr-FR" sz="1400" b="1" dirty="0" smtClean="0">
                <a:solidFill>
                  <a:schemeClr val="accent2"/>
                </a:solidFill>
              </a:rPr>
              <a:t>return a+b;</a:t>
            </a:r>
          </a:p>
          <a:p>
            <a:r>
              <a:rPr lang="fr-FR" sz="1400" b="1" i="1" dirty="0" smtClean="0">
                <a:solidFill>
                  <a:schemeClr val="accent2"/>
                </a:solidFill>
              </a:rPr>
              <a:t>}</a:t>
            </a:r>
          </a:p>
          <a:p>
            <a:endParaRPr lang="fr-FR" sz="1400" dirty="0" smtClean="0"/>
          </a:p>
          <a:p>
            <a:r>
              <a:rPr lang="fr-FR" sz="1400" b="1" i="1" dirty="0" err="1" smtClean="0">
                <a:solidFill>
                  <a:srgbClr val="00B050"/>
                </a:solidFill>
              </a:rPr>
              <a:t>void</a:t>
            </a:r>
            <a:r>
              <a:rPr lang="fr-FR" sz="1400" b="1" i="1" dirty="0" smtClean="0">
                <a:solidFill>
                  <a:srgbClr val="00B050"/>
                </a:solidFill>
              </a:rPr>
              <a:t> affichage( </a:t>
            </a:r>
            <a:r>
              <a:rPr lang="fr-FR" sz="1400" b="1" i="1" dirty="0" err="1" smtClean="0">
                <a:solidFill>
                  <a:srgbClr val="00B050"/>
                </a:solidFill>
              </a:rPr>
              <a:t>int</a:t>
            </a:r>
            <a:r>
              <a:rPr lang="fr-FR" sz="1400" b="1" i="1" dirty="0" smtClean="0">
                <a:solidFill>
                  <a:srgbClr val="00B050"/>
                </a:solidFill>
              </a:rPr>
              <a:t> a )</a:t>
            </a:r>
          </a:p>
          <a:p>
            <a:r>
              <a:rPr lang="fr-FR" sz="1400" b="1" dirty="0" smtClean="0">
                <a:solidFill>
                  <a:srgbClr val="00B050"/>
                </a:solidFill>
              </a:rPr>
              <a:t>{</a:t>
            </a:r>
          </a:p>
          <a:p>
            <a:r>
              <a:rPr lang="fr-FR" sz="1400" b="1" i="1" dirty="0" err="1" smtClean="0">
                <a:solidFill>
                  <a:srgbClr val="00B050"/>
                </a:solidFill>
              </a:rPr>
              <a:t>printf</a:t>
            </a:r>
            <a:r>
              <a:rPr lang="fr-FR" sz="1400" b="1" i="1" dirty="0" smtClean="0">
                <a:solidFill>
                  <a:srgbClr val="00B050"/>
                </a:solidFill>
              </a:rPr>
              <a:t>(" le résultat est %d ",a);</a:t>
            </a:r>
          </a:p>
          <a:p>
            <a:r>
              <a:rPr lang="fr-FR" sz="1400" b="1" i="1" dirty="0" smtClean="0">
                <a:solidFill>
                  <a:srgbClr val="00B050"/>
                </a:solidFill>
              </a:rPr>
              <a:t>}</a:t>
            </a:r>
          </a:p>
          <a:p>
            <a:endParaRPr lang="fr-FR" sz="1400" dirty="0" smtClean="0"/>
          </a:p>
          <a:p>
            <a:r>
              <a:rPr lang="fr-FR" sz="1400" b="1" dirty="0" err="1" smtClean="0"/>
              <a:t>int</a:t>
            </a:r>
            <a:r>
              <a:rPr lang="fr-FR" sz="1400" b="1" dirty="0" smtClean="0"/>
              <a:t> main(</a:t>
            </a:r>
            <a:r>
              <a:rPr lang="fr-FR" sz="1400" b="1" dirty="0" err="1" smtClean="0"/>
              <a:t>int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argc</a:t>
            </a:r>
            <a:r>
              <a:rPr lang="fr-FR" sz="1400" b="1" dirty="0" smtClean="0"/>
              <a:t>, char *</a:t>
            </a:r>
            <a:r>
              <a:rPr lang="fr-FR" sz="1400" b="1" dirty="0" err="1" smtClean="0"/>
              <a:t>argv</a:t>
            </a:r>
            <a:r>
              <a:rPr lang="fr-FR" sz="1400" b="1" dirty="0" smtClean="0"/>
              <a:t>[])</a:t>
            </a:r>
          </a:p>
          <a:p>
            <a:r>
              <a:rPr lang="fr-FR" sz="1400" b="1" dirty="0" smtClean="0"/>
              <a:t>{</a:t>
            </a:r>
          </a:p>
          <a:p>
            <a:r>
              <a:rPr lang="fr-FR" sz="1400" b="1" dirty="0" smtClean="0"/>
              <a:t>    </a:t>
            </a:r>
            <a:r>
              <a:rPr lang="fr-FR" sz="1400" b="1" dirty="0" err="1" smtClean="0"/>
              <a:t>int</a:t>
            </a:r>
            <a:r>
              <a:rPr lang="fr-FR" sz="1400" b="1" dirty="0" smtClean="0"/>
              <a:t> x= 5, y = 3,z;</a:t>
            </a:r>
          </a:p>
          <a:p>
            <a:r>
              <a:rPr lang="fr-FR" sz="1400" b="1" dirty="0" smtClean="0"/>
              <a:t>    z =</a:t>
            </a:r>
            <a:r>
              <a:rPr lang="fr-FR" sz="1400" b="1" i="1" dirty="0" smtClean="0">
                <a:solidFill>
                  <a:schemeClr val="accent2"/>
                </a:solidFill>
              </a:rPr>
              <a:t> addition</a:t>
            </a:r>
            <a:r>
              <a:rPr lang="fr-FR" sz="1400" b="1" i="1" dirty="0" smtClean="0"/>
              <a:t> ( x, y)</a:t>
            </a:r>
            <a:r>
              <a:rPr lang="fr-FR" sz="1400" b="1" dirty="0" smtClean="0"/>
              <a:t> ;</a:t>
            </a:r>
          </a:p>
          <a:p>
            <a:r>
              <a:rPr lang="fr-FR" sz="1400" b="1" dirty="0" smtClean="0"/>
              <a:t>   </a:t>
            </a:r>
            <a:r>
              <a:rPr lang="fr-FR" sz="1400" b="1" i="1" dirty="0" smtClean="0">
                <a:solidFill>
                  <a:srgbClr val="00B050"/>
                </a:solidFill>
              </a:rPr>
              <a:t>affichage</a:t>
            </a:r>
            <a:r>
              <a:rPr lang="fr-FR" sz="1400" b="1" i="1" dirty="0" smtClean="0"/>
              <a:t> ( z)</a:t>
            </a:r>
            <a:r>
              <a:rPr lang="fr-FR" sz="1400" b="1" dirty="0" smtClean="0"/>
              <a:t> ;</a:t>
            </a:r>
          </a:p>
          <a:p>
            <a:r>
              <a:rPr lang="fr-FR" sz="1400" b="1" dirty="0" smtClean="0"/>
              <a:t>    </a:t>
            </a:r>
          </a:p>
          <a:p>
            <a:r>
              <a:rPr lang="fr-FR" sz="1400" b="1" dirty="0" smtClean="0"/>
              <a:t>    return 0;</a:t>
            </a:r>
          </a:p>
          <a:p>
            <a:r>
              <a:rPr lang="fr-FR" sz="1400" b="1" dirty="0" smtClean="0"/>
              <a:t>}</a:t>
            </a:r>
            <a:endParaRPr lang="fr-FR" b="1" dirty="0"/>
          </a:p>
        </p:txBody>
      </p:sp>
      <p:sp>
        <p:nvSpPr>
          <p:cNvPr id="6" name="Rectangle 5"/>
          <p:cNvSpPr/>
          <p:nvPr/>
        </p:nvSpPr>
        <p:spPr>
          <a:xfrm>
            <a:off x="5000628" y="5072074"/>
            <a:ext cx="2675732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1400" b="1" i="1" dirty="0" smtClean="0"/>
              <a:t>//Appel à la fonction addition </a:t>
            </a:r>
            <a:endParaRPr lang="fr-FR" sz="1400" dirty="0"/>
          </a:p>
        </p:txBody>
      </p:sp>
      <p:sp>
        <p:nvSpPr>
          <p:cNvPr id="7" name="Rectangle 6"/>
          <p:cNvSpPr/>
          <p:nvPr/>
        </p:nvSpPr>
        <p:spPr>
          <a:xfrm>
            <a:off x="5000628" y="5357826"/>
            <a:ext cx="2933752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1400" b="1" i="1" dirty="0" smtClean="0"/>
              <a:t>//Appel à la procédure affichage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 animBg="1"/>
      <p:bldP spid="6" grpId="0" animBg="1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12" name="CustomShape 4"/>
          <p:cNvSpPr/>
          <p:nvPr/>
        </p:nvSpPr>
        <p:spPr>
          <a:xfrm>
            <a:off x="0" y="1071546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3-Les fonctions et les procédures</a:t>
            </a:r>
            <a:endParaRPr lang="fr-FR" spc="-1" dirty="0" smtClean="0"/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428596" y="2571744"/>
            <a:ext cx="2214578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Une fonction peut appeler une autre fonction ou procédure?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1802" y="1595021"/>
            <a:ext cx="5715008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 smtClean="0"/>
              <a:t>Oui bien sur la preuve la fonction main qui appelle les autres fonctions et procédures !</a:t>
            </a:r>
          </a:p>
          <a:p>
            <a:endParaRPr lang="fr-FR" sz="1400" b="1" dirty="0" smtClean="0"/>
          </a:p>
          <a:p>
            <a:r>
              <a:rPr lang="fr-FR" sz="1400" b="1" dirty="0" smtClean="0"/>
              <a:t>Un autre exemple : on peut modifier notre fonction </a:t>
            </a:r>
            <a:r>
              <a:rPr lang="fr-FR" sz="1400" b="1" i="1" dirty="0" smtClean="0">
                <a:solidFill>
                  <a:schemeClr val="accent2"/>
                </a:solidFill>
              </a:rPr>
              <a:t>addition </a:t>
            </a:r>
            <a:r>
              <a:rPr lang="fr-FR" sz="1400" b="1" dirty="0" smtClean="0"/>
              <a:t>pour qu’elle appelle la procédure </a:t>
            </a:r>
            <a:r>
              <a:rPr lang="fr-FR" sz="1400" b="1" i="1" dirty="0" smtClean="0">
                <a:solidFill>
                  <a:srgbClr val="00B050"/>
                </a:solidFill>
              </a:rPr>
              <a:t>affichage</a:t>
            </a:r>
            <a:endParaRPr lang="fr-FR" sz="1400" b="1" dirty="0" smtClean="0"/>
          </a:p>
          <a:p>
            <a:endParaRPr lang="fr-FR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3857620" y="3214686"/>
            <a:ext cx="4572000" cy="3416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/>
            <a:r>
              <a:rPr lang="fr-FR" sz="1200" b="1" i="1" dirty="0" err="1" smtClean="0">
                <a:solidFill>
                  <a:srgbClr val="C0504D"/>
                </a:solidFill>
              </a:rPr>
              <a:t>int</a:t>
            </a:r>
            <a:r>
              <a:rPr lang="fr-FR" sz="1200" b="1" i="1" dirty="0" smtClean="0">
                <a:solidFill>
                  <a:srgbClr val="C0504D"/>
                </a:solidFill>
              </a:rPr>
              <a:t> addition( </a:t>
            </a:r>
            <a:r>
              <a:rPr lang="fr-FR" sz="1200" b="1" i="1" dirty="0" err="1" smtClean="0">
                <a:solidFill>
                  <a:srgbClr val="C0504D"/>
                </a:solidFill>
              </a:rPr>
              <a:t>int</a:t>
            </a:r>
            <a:r>
              <a:rPr lang="fr-FR" sz="1200" b="1" i="1" dirty="0" smtClean="0">
                <a:solidFill>
                  <a:srgbClr val="C0504D"/>
                </a:solidFill>
              </a:rPr>
              <a:t> a, </a:t>
            </a:r>
            <a:r>
              <a:rPr lang="fr-FR" sz="1200" b="1" i="1" dirty="0" err="1" smtClean="0">
                <a:solidFill>
                  <a:srgbClr val="C0504D"/>
                </a:solidFill>
              </a:rPr>
              <a:t>int</a:t>
            </a:r>
            <a:r>
              <a:rPr lang="fr-FR" sz="1200" b="1" i="1" dirty="0" smtClean="0">
                <a:solidFill>
                  <a:srgbClr val="C0504D"/>
                </a:solidFill>
              </a:rPr>
              <a:t> b )</a:t>
            </a:r>
          </a:p>
          <a:p>
            <a:pPr lvl="0"/>
            <a:r>
              <a:rPr lang="fr-FR" sz="1200" b="1" dirty="0" smtClean="0">
                <a:solidFill>
                  <a:srgbClr val="C0504D"/>
                </a:solidFill>
              </a:rPr>
              <a:t>{</a:t>
            </a:r>
          </a:p>
          <a:p>
            <a:pPr lvl="0"/>
            <a:r>
              <a:rPr lang="fr-FR" sz="1200" b="1" dirty="0" smtClean="0">
                <a:solidFill>
                  <a:srgbClr val="C0504D"/>
                </a:solidFill>
              </a:rPr>
              <a:t>Int c=a+b;</a:t>
            </a:r>
          </a:p>
          <a:p>
            <a:pPr lvl="0"/>
            <a:r>
              <a:rPr lang="fr-FR" sz="1200" b="1" dirty="0" smtClean="0">
                <a:solidFill>
                  <a:prstClr val="black"/>
                </a:solidFill>
              </a:rPr>
              <a:t> </a:t>
            </a:r>
            <a:r>
              <a:rPr lang="fr-FR" sz="1200" b="1" i="1" dirty="0" smtClean="0">
                <a:solidFill>
                  <a:srgbClr val="00B050"/>
                </a:solidFill>
              </a:rPr>
              <a:t>affichage</a:t>
            </a:r>
            <a:r>
              <a:rPr lang="fr-FR" sz="1200" b="1" i="1" dirty="0" smtClean="0">
                <a:solidFill>
                  <a:prstClr val="black"/>
                </a:solidFill>
              </a:rPr>
              <a:t> </a:t>
            </a:r>
            <a:r>
              <a:rPr lang="fr-FR" sz="1200" b="1" i="1" dirty="0" smtClean="0">
                <a:solidFill>
                  <a:srgbClr val="C0504D"/>
                </a:solidFill>
              </a:rPr>
              <a:t>(c)</a:t>
            </a:r>
            <a:r>
              <a:rPr lang="fr-FR" sz="1200" b="1" dirty="0" smtClean="0">
                <a:solidFill>
                  <a:srgbClr val="C0504D"/>
                </a:solidFill>
              </a:rPr>
              <a:t> ;</a:t>
            </a:r>
          </a:p>
          <a:p>
            <a:pPr lvl="0"/>
            <a:r>
              <a:rPr lang="fr-FR" sz="1200" b="1" dirty="0" smtClean="0">
                <a:solidFill>
                  <a:srgbClr val="C0504D"/>
                </a:solidFill>
              </a:rPr>
              <a:t>return c;</a:t>
            </a:r>
          </a:p>
          <a:p>
            <a:pPr lvl="0"/>
            <a:r>
              <a:rPr lang="fr-FR" sz="1200" b="1" i="1" dirty="0" smtClean="0">
                <a:solidFill>
                  <a:srgbClr val="C0504D"/>
                </a:solidFill>
              </a:rPr>
              <a:t>}</a:t>
            </a:r>
          </a:p>
          <a:p>
            <a:pPr lvl="0"/>
            <a:endParaRPr lang="fr-FR" sz="1200" dirty="0" smtClean="0">
              <a:solidFill>
                <a:prstClr val="black"/>
              </a:solidFill>
            </a:endParaRPr>
          </a:p>
          <a:p>
            <a:pPr lvl="0"/>
            <a:r>
              <a:rPr lang="fr-FR" sz="1200" b="1" i="1" dirty="0" err="1" smtClean="0">
                <a:solidFill>
                  <a:srgbClr val="00B050"/>
                </a:solidFill>
              </a:rPr>
              <a:t>void</a:t>
            </a:r>
            <a:r>
              <a:rPr lang="fr-FR" sz="1200" b="1" i="1" dirty="0" smtClean="0">
                <a:solidFill>
                  <a:srgbClr val="00B050"/>
                </a:solidFill>
              </a:rPr>
              <a:t> affichage( </a:t>
            </a:r>
            <a:r>
              <a:rPr lang="fr-FR" sz="1200" b="1" i="1" dirty="0" err="1" smtClean="0">
                <a:solidFill>
                  <a:srgbClr val="00B050"/>
                </a:solidFill>
              </a:rPr>
              <a:t>int</a:t>
            </a:r>
            <a:r>
              <a:rPr lang="fr-FR" sz="1200" b="1" i="1" dirty="0" smtClean="0">
                <a:solidFill>
                  <a:srgbClr val="00B050"/>
                </a:solidFill>
              </a:rPr>
              <a:t> a )</a:t>
            </a:r>
          </a:p>
          <a:p>
            <a:pPr lvl="0"/>
            <a:r>
              <a:rPr lang="fr-FR" sz="1200" b="1" dirty="0" smtClean="0">
                <a:solidFill>
                  <a:srgbClr val="00B050"/>
                </a:solidFill>
              </a:rPr>
              <a:t>{</a:t>
            </a:r>
          </a:p>
          <a:p>
            <a:pPr lvl="0"/>
            <a:r>
              <a:rPr lang="fr-FR" sz="1200" b="1" i="1" dirty="0" err="1" smtClean="0">
                <a:solidFill>
                  <a:srgbClr val="00B050"/>
                </a:solidFill>
              </a:rPr>
              <a:t>printf</a:t>
            </a:r>
            <a:r>
              <a:rPr lang="fr-FR" sz="1200" b="1" i="1" dirty="0" smtClean="0">
                <a:solidFill>
                  <a:srgbClr val="00B050"/>
                </a:solidFill>
              </a:rPr>
              <a:t>(" le résultat est %d ",a);</a:t>
            </a:r>
          </a:p>
          <a:p>
            <a:pPr lvl="0"/>
            <a:r>
              <a:rPr lang="fr-FR" sz="1200" b="1" i="1" dirty="0" smtClean="0">
                <a:solidFill>
                  <a:srgbClr val="00B050"/>
                </a:solidFill>
              </a:rPr>
              <a:t>}</a:t>
            </a:r>
          </a:p>
          <a:p>
            <a:pPr lvl="0"/>
            <a:endParaRPr lang="fr-FR" sz="1200" dirty="0" smtClean="0">
              <a:solidFill>
                <a:prstClr val="black"/>
              </a:solidFill>
            </a:endParaRPr>
          </a:p>
          <a:p>
            <a:pPr lvl="0"/>
            <a:r>
              <a:rPr lang="fr-FR" sz="1200" b="1" dirty="0" err="1" smtClean="0">
                <a:solidFill>
                  <a:prstClr val="black"/>
                </a:solidFill>
              </a:rPr>
              <a:t>int</a:t>
            </a:r>
            <a:r>
              <a:rPr lang="fr-FR" sz="1200" b="1" dirty="0" smtClean="0">
                <a:solidFill>
                  <a:prstClr val="black"/>
                </a:solidFill>
              </a:rPr>
              <a:t> main(</a:t>
            </a:r>
            <a:r>
              <a:rPr lang="fr-FR" sz="1200" b="1" dirty="0" err="1" smtClean="0">
                <a:solidFill>
                  <a:prstClr val="black"/>
                </a:solidFill>
              </a:rPr>
              <a:t>int</a:t>
            </a:r>
            <a:r>
              <a:rPr lang="fr-FR" sz="1200" b="1" dirty="0" smtClean="0">
                <a:solidFill>
                  <a:prstClr val="black"/>
                </a:solidFill>
              </a:rPr>
              <a:t> </a:t>
            </a:r>
            <a:r>
              <a:rPr lang="fr-FR" sz="1200" b="1" dirty="0" err="1" smtClean="0">
                <a:solidFill>
                  <a:prstClr val="black"/>
                </a:solidFill>
              </a:rPr>
              <a:t>argc</a:t>
            </a:r>
            <a:r>
              <a:rPr lang="fr-FR" sz="1200" b="1" dirty="0" smtClean="0">
                <a:solidFill>
                  <a:prstClr val="black"/>
                </a:solidFill>
              </a:rPr>
              <a:t>, char *</a:t>
            </a:r>
            <a:r>
              <a:rPr lang="fr-FR" sz="1200" b="1" dirty="0" err="1" smtClean="0">
                <a:solidFill>
                  <a:prstClr val="black"/>
                </a:solidFill>
              </a:rPr>
              <a:t>argv</a:t>
            </a:r>
            <a:r>
              <a:rPr lang="fr-FR" sz="1200" b="1" dirty="0" smtClean="0">
                <a:solidFill>
                  <a:prstClr val="black"/>
                </a:solidFill>
              </a:rPr>
              <a:t>[])</a:t>
            </a:r>
          </a:p>
          <a:p>
            <a:pPr lvl="0"/>
            <a:r>
              <a:rPr lang="fr-FR" sz="1200" b="1" dirty="0" smtClean="0">
                <a:solidFill>
                  <a:prstClr val="black"/>
                </a:solidFill>
              </a:rPr>
              <a:t>{</a:t>
            </a:r>
          </a:p>
          <a:p>
            <a:pPr lvl="0"/>
            <a:r>
              <a:rPr lang="fr-FR" sz="1200" b="1" dirty="0" smtClean="0">
                <a:solidFill>
                  <a:prstClr val="black"/>
                </a:solidFill>
              </a:rPr>
              <a:t>    </a:t>
            </a:r>
            <a:r>
              <a:rPr lang="fr-FR" sz="1200" b="1" dirty="0" err="1" smtClean="0">
                <a:solidFill>
                  <a:prstClr val="black"/>
                </a:solidFill>
              </a:rPr>
              <a:t>int</a:t>
            </a:r>
            <a:r>
              <a:rPr lang="fr-FR" sz="1200" b="1" dirty="0" smtClean="0">
                <a:solidFill>
                  <a:prstClr val="black"/>
                </a:solidFill>
              </a:rPr>
              <a:t> x= 5, y = 3;z;</a:t>
            </a:r>
          </a:p>
          <a:p>
            <a:pPr lvl="0"/>
            <a:r>
              <a:rPr lang="fr-FR" sz="1200" b="1" dirty="0" smtClean="0">
                <a:solidFill>
                  <a:prstClr val="black"/>
                </a:solidFill>
              </a:rPr>
              <a:t>    z =</a:t>
            </a:r>
            <a:r>
              <a:rPr lang="fr-FR" sz="1200" b="1" i="1" dirty="0" smtClean="0">
                <a:solidFill>
                  <a:srgbClr val="C0504D"/>
                </a:solidFill>
              </a:rPr>
              <a:t> addition</a:t>
            </a:r>
            <a:r>
              <a:rPr lang="fr-FR" sz="1200" b="1" i="1" dirty="0" smtClean="0">
                <a:solidFill>
                  <a:prstClr val="black"/>
                </a:solidFill>
              </a:rPr>
              <a:t> ( x, y)</a:t>
            </a:r>
            <a:r>
              <a:rPr lang="fr-FR" sz="1200" b="1" dirty="0" smtClean="0">
                <a:solidFill>
                  <a:prstClr val="black"/>
                </a:solidFill>
              </a:rPr>
              <a:t> ;    </a:t>
            </a:r>
          </a:p>
          <a:p>
            <a:pPr lvl="0"/>
            <a:r>
              <a:rPr lang="fr-FR" sz="1200" b="1" dirty="0" smtClean="0">
                <a:solidFill>
                  <a:prstClr val="black"/>
                </a:solidFill>
              </a:rPr>
              <a:t>    return 0;</a:t>
            </a:r>
          </a:p>
          <a:p>
            <a:pPr lvl="0"/>
            <a:r>
              <a:rPr lang="fr-FR" sz="1200" b="1" dirty="0" smtClean="0">
                <a:solidFill>
                  <a:prstClr val="black"/>
                </a:solidFill>
              </a:rPr>
              <a:t>}</a:t>
            </a:r>
            <a:endParaRPr lang="fr-FR" sz="1600" b="1" dirty="0">
              <a:solidFill>
                <a:prstClr val="black"/>
              </a:solidFill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3286116" y="3929066"/>
            <a:ext cx="642942" cy="2857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 animBg="1"/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783720" y="3071880"/>
            <a:ext cx="7770240" cy="111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533520" indent="-532800">
              <a:lnSpc>
                <a:spcPct val="90000"/>
              </a:lnSpc>
            </a:pPr>
            <a:r>
              <a:rPr lang="fr-FR" sz="44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La récursivité </a:t>
            </a:r>
            <a:endParaRPr lang="fr-FR" sz="44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4400" b="0" strike="noStrike" spc="-1" dirty="0">
              <a:latin typeface="Arial"/>
            </a:endParaRPr>
          </a:p>
        </p:txBody>
      </p:sp>
      <p:pic>
        <p:nvPicPr>
          <p:cNvPr id="206" name="Picture 9"/>
          <p:cNvPicPr/>
          <p:nvPr/>
        </p:nvPicPr>
        <p:blipFill>
          <a:blip r:embed="rId2"/>
          <a:stretch/>
        </p:blipFill>
        <p:spPr>
          <a:xfrm>
            <a:off x="6000840" y="4143240"/>
            <a:ext cx="2737800" cy="1751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La récursivité 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208" name="CustomShape 2"/>
          <p:cNvSpPr/>
          <p:nvPr/>
        </p:nvSpPr>
        <p:spPr>
          <a:xfrm>
            <a:off x="155520" y="-579600"/>
            <a:ext cx="1904400" cy="121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9" name="CustomShape 3"/>
          <p:cNvSpPr/>
          <p:nvPr/>
        </p:nvSpPr>
        <p:spPr>
          <a:xfrm>
            <a:off x="155520" y="-579600"/>
            <a:ext cx="1904400" cy="121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0" name="CustomShape 4"/>
          <p:cNvSpPr/>
          <p:nvPr/>
        </p:nvSpPr>
        <p:spPr>
          <a:xfrm>
            <a:off x="155520" y="-579600"/>
            <a:ext cx="1904400" cy="121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1" name="CustomShape 5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3" name="CustomShape 7"/>
          <p:cNvSpPr/>
          <p:nvPr/>
        </p:nvSpPr>
        <p:spPr>
          <a:xfrm>
            <a:off x="357158" y="2428868"/>
            <a:ext cx="8357400" cy="12145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dirty="0" smtClean="0"/>
              <a:t>Le processus dans lequel une fonction </a:t>
            </a:r>
            <a:r>
              <a:rPr lang="fr-FR" b="1" dirty="0" smtClean="0"/>
              <a:t>appelle elle-même </a:t>
            </a:r>
            <a:r>
              <a:rPr lang="fr-FR" dirty="0" smtClean="0"/>
              <a:t>directement ou indirectement est appelée </a:t>
            </a:r>
            <a:r>
              <a:rPr lang="fr-FR" dirty="0" err="1" smtClean="0"/>
              <a:t>récursion</a:t>
            </a:r>
            <a:r>
              <a:rPr lang="fr-FR" dirty="0" smtClean="0"/>
              <a:t> et la fonction correspondante est appelée une fonction récursive.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3643306" y="4786322"/>
            <a:ext cx="171451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Fonction</a:t>
            </a:r>
            <a:endParaRPr lang="fr-FR" b="1" dirty="0"/>
          </a:p>
        </p:txBody>
      </p:sp>
      <p:sp>
        <p:nvSpPr>
          <p:cNvPr id="12" name="Demi-tour 11"/>
          <p:cNvSpPr/>
          <p:nvPr/>
        </p:nvSpPr>
        <p:spPr>
          <a:xfrm>
            <a:off x="4000496" y="4429132"/>
            <a:ext cx="785818" cy="42862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29058" y="4000504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appel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La récursivité 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208" name="CustomShape 2"/>
          <p:cNvSpPr/>
          <p:nvPr/>
        </p:nvSpPr>
        <p:spPr>
          <a:xfrm>
            <a:off x="155520" y="-579600"/>
            <a:ext cx="1904400" cy="121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9" name="CustomShape 3"/>
          <p:cNvSpPr/>
          <p:nvPr/>
        </p:nvSpPr>
        <p:spPr>
          <a:xfrm>
            <a:off x="155520" y="-579600"/>
            <a:ext cx="1904400" cy="121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0" name="CustomShape 4"/>
          <p:cNvSpPr/>
          <p:nvPr/>
        </p:nvSpPr>
        <p:spPr>
          <a:xfrm>
            <a:off x="155520" y="-579600"/>
            <a:ext cx="1904400" cy="121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1" name="CustomShape 5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3" name="CustomShape 7"/>
          <p:cNvSpPr/>
          <p:nvPr/>
        </p:nvSpPr>
        <p:spPr>
          <a:xfrm>
            <a:off x="357158" y="1857364"/>
            <a:ext cx="8357400" cy="15001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fr-FR" dirty="0" smtClean="0"/>
              <a:t>Tous les algorithmes récursifs doivent avoir les éléments suivants:</a:t>
            </a:r>
          </a:p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Scénario de référence ou de base (c.-à-d. </a:t>
            </a:r>
            <a:r>
              <a:rPr lang="fr-FR" b="1" dirty="0" smtClean="0"/>
              <a:t>quand arrêter</a:t>
            </a:r>
            <a:r>
              <a:rPr lang="fr-FR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Travailler vers le cas de base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Appel récursif (c'est-à-dire appeler nous-mêmes)</a:t>
            </a: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2643174" y="4857760"/>
            <a:ext cx="3000396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b="1" dirty="0" smtClean="0"/>
              <a:t>fact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N) {</a:t>
            </a:r>
          </a:p>
          <a:p>
            <a:r>
              <a:rPr lang="en-US" dirty="0" smtClean="0"/>
              <a:t> if (N == 0) return 1; </a:t>
            </a:r>
          </a:p>
          <a:p>
            <a:r>
              <a:rPr lang="en-US" dirty="0" smtClean="0"/>
              <a:t>else return N*</a:t>
            </a:r>
            <a:r>
              <a:rPr lang="en-US" b="1" dirty="0" smtClean="0">
                <a:solidFill>
                  <a:schemeClr val="accent2"/>
                </a:solidFill>
              </a:rPr>
              <a:t>fact</a:t>
            </a:r>
            <a:r>
              <a:rPr lang="en-US" dirty="0" smtClean="0"/>
              <a:t>(N-1); }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142976" y="4143380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Exemple la factorielle 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5929322" y="4572008"/>
            <a:ext cx="1672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quand arrêter</a:t>
            </a:r>
            <a:endParaRPr lang="fr-FR" dirty="0"/>
          </a:p>
        </p:txBody>
      </p:sp>
      <p:cxnSp>
        <p:nvCxnSpPr>
          <p:cNvPr id="18" name="Connecteur droit avec flèche 17"/>
          <p:cNvCxnSpPr>
            <a:stCxn id="16" idx="1"/>
          </p:cNvCxnSpPr>
          <p:nvPr/>
        </p:nvCxnSpPr>
        <p:spPr>
          <a:xfrm rot="10800000" flipV="1">
            <a:off x="4714876" y="4756674"/>
            <a:ext cx="1214446" cy="52971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357818" y="6143644"/>
            <a:ext cx="36984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Appel récursif</a:t>
            </a:r>
          </a:p>
          <a:p>
            <a:r>
              <a:rPr lang="fr-FR" b="1" dirty="0" smtClean="0"/>
              <a:t>(avec une valeur plus petite </a:t>
            </a:r>
            <a:r>
              <a:rPr lang="fr-FR" b="1" dirty="0" smtClean="0">
                <a:solidFill>
                  <a:schemeClr val="accent2"/>
                </a:solidFill>
              </a:rPr>
              <a:t>n-1</a:t>
            </a:r>
            <a:r>
              <a:rPr lang="fr-FR" b="1" dirty="0" smtClean="0"/>
              <a:t>)</a:t>
            </a:r>
            <a:endParaRPr lang="fr-FR" b="1" dirty="0"/>
          </a:p>
        </p:txBody>
      </p:sp>
      <p:cxnSp>
        <p:nvCxnSpPr>
          <p:cNvPr id="20" name="Connecteur droit avec flèche 19"/>
          <p:cNvCxnSpPr>
            <a:stCxn id="19" idx="1"/>
          </p:cNvCxnSpPr>
          <p:nvPr/>
        </p:nvCxnSpPr>
        <p:spPr>
          <a:xfrm rot="10800000">
            <a:off x="4500562" y="5786454"/>
            <a:ext cx="857256" cy="6803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/>
      <p:bldP spid="1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La récursivité 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208" name="CustomShape 2"/>
          <p:cNvSpPr/>
          <p:nvPr/>
        </p:nvSpPr>
        <p:spPr>
          <a:xfrm>
            <a:off x="155520" y="-579600"/>
            <a:ext cx="1904400" cy="121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9" name="CustomShape 3"/>
          <p:cNvSpPr/>
          <p:nvPr/>
        </p:nvSpPr>
        <p:spPr>
          <a:xfrm>
            <a:off x="155520" y="-579600"/>
            <a:ext cx="1904400" cy="121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0" name="CustomShape 4"/>
          <p:cNvSpPr/>
          <p:nvPr/>
        </p:nvSpPr>
        <p:spPr>
          <a:xfrm>
            <a:off x="155520" y="-579600"/>
            <a:ext cx="1904400" cy="121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1" name="CustomShape 5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Rectangle 13"/>
          <p:cNvSpPr/>
          <p:nvPr/>
        </p:nvSpPr>
        <p:spPr>
          <a:xfrm>
            <a:off x="3214678" y="1214422"/>
            <a:ext cx="3000396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b="1" dirty="0" smtClean="0"/>
              <a:t>fact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N) {</a:t>
            </a:r>
          </a:p>
          <a:p>
            <a:r>
              <a:rPr lang="en-US" dirty="0" smtClean="0"/>
              <a:t> if (N == 0) return 1; </a:t>
            </a:r>
          </a:p>
          <a:p>
            <a:r>
              <a:rPr lang="en-US" dirty="0" smtClean="0"/>
              <a:t>else return N*</a:t>
            </a:r>
            <a:r>
              <a:rPr lang="en-US" b="1" dirty="0" smtClean="0">
                <a:solidFill>
                  <a:schemeClr val="accent2"/>
                </a:solidFill>
              </a:rPr>
              <a:t>fact</a:t>
            </a:r>
            <a:r>
              <a:rPr lang="en-US" dirty="0" smtClean="0"/>
              <a:t>(N-1); }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7158" y="1285860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Exemple la factorielle </a:t>
            </a:r>
            <a:endParaRPr lang="fr-FR" dirty="0"/>
          </a:p>
        </p:txBody>
      </p:sp>
      <p:pic>
        <p:nvPicPr>
          <p:cNvPr id="132098" name="Picture 2" descr="Récursivité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286124"/>
            <a:ext cx="3286148" cy="26923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7" name="Rectangle 16"/>
          <p:cNvSpPr/>
          <p:nvPr/>
        </p:nvSpPr>
        <p:spPr>
          <a:xfrm>
            <a:off x="1785918" y="4357694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Exemple la factorielle  4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785786" y="2928934"/>
            <a:ext cx="7770240" cy="111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533520" indent="-532800" algn="ctr">
              <a:lnSpc>
                <a:spcPct val="90000"/>
              </a:lnSpc>
            </a:pPr>
            <a:r>
              <a:rPr lang="fr-FR" sz="44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Exercices sur la récursivité</a:t>
            </a:r>
          </a:p>
          <a:p>
            <a:pPr marL="533520" indent="-532800" algn="ctr">
              <a:lnSpc>
                <a:spcPct val="90000"/>
              </a:lnSpc>
            </a:pPr>
            <a:r>
              <a:rPr lang="fr-FR" sz="44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Série 2 (exercice 4 et 5) </a:t>
            </a:r>
            <a:endParaRPr lang="fr-FR" sz="4400" b="0" strike="noStrike" spc="-1" dirty="0">
              <a:latin typeface="Arial"/>
            </a:endParaRPr>
          </a:p>
          <a:p>
            <a:pPr marL="457200" indent="-456480" algn="ctr">
              <a:lnSpc>
                <a:spcPct val="100000"/>
              </a:lnSpc>
            </a:pPr>
            <a:endParaRPr lang="fr-FR" sz="4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785786" y="2928934"/>
            <a:ext cx="7770240" cy="111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533520" indent="-532800" algn="ctr">
              <a:lnSpc>
                <a:spcPct val="90000"/>
              </a:lnSpc>
            </a:pPr>
            <a:r>
              <a:rPr lang="fr-FR" sz="4400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Exercice 4</a:t>
            </a:r>
            <a:endParaRPr lang="fr-FR" sz="4400" b="0" strike="noStrike" spc="-1" dirty="0">
              <a:latin typeface="Arial"/>
            </a:endParaRPr>
          </a:p>
        </p:txBody>
      </p:sp>
      <p:sp>
        <p:nvSpPr>
          <p:cNvPr id="4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000372"/>
            <a:ext cx="8334432" cy="7524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1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pic>
        <p:nvPicPr>
          <p:cNvPr id="164866" name="Picture 2" descr="Le plus long mot palindrome en un seul mot - Enigme Faci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3857628"/>
            <a:ext cx="4500594" cy="2665196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4282" y="2428868"/>
            <a:ext cx="392909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Un palindrome?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3000372"/>
            <a:ext cx="4572000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1400" dirty="0" smtClean="0"/>
              <a:t>Un palindrome  est un mot ou groupe de mots qui peut se lire indifféremment de gauche à droite ou de droite à gauche en gardant le même sens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9" name="CustomShape 3"/>
          <p:cNvSpPr/>
          <p:nvPr/>
        </p:nvSpPr>
        <p:spPr>
          <a:xfrm>
            <a:off x="571472" y="1928802"/>
            <a:ext cx="8214480" cy="15718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680" indent="-3960"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On sait tous que la déclaration d’une variable simple se fait de la manière suivante :</a:t>
            </a: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r>
              <a:rPr lang="fr-FR" sz="1800" b="1" strike="noStrike" spc="-1" dirty="0" err="1" smtClean="0">
                <a:solidFill>
                  <a:schemeClr val="accent1"/>
                </a:solidFill>
                <a:latin typeface="Calibri"/>
                <a:ea typeface="ＭＳ Ｐゴシック"/>
              </a:rPr>
              <a:t>Type_de_la</a:t>
            </a:r>
            <a:r>
              <a:rPr lang="fr-FR" sz="1800" b="1" strike="noStrike" spc="-1" dirty="0" smtClean="0">
                <a:solidFill>
                  <a:schemeClr val="accent1"/>
                </a:solidFill>
                <a:latin typeface="Calibri"/>
                <a:ea typeface="ＭＳ Ｐゴシック"/>
              </a:rPr>
              <a:t> variable </a:t>
            </a:r>
            <a:r>
              <a:rPr lang="fr-FR" sz="1800" b="1" strike="noStrike" spc="-1" dirty="0" smtClean="0">
                <a:solidFill>
                  <a:schemeClr val="tx2"/>
                </a:solidFill>
                <a:latin typeface="Calibri"/>
                <a:ea typeface="ＭＳ Ｐゴシック"/>
              </a:rPr>
              <a:t>nom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;</a:t>
            </a: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chemeClr val="tx2"/>
                </a:solidFill>
                <a:latin typeface="Calibri"/>
                <a:ea typeface="ＭＳ Ｐゴシック"/>
              </a:rPr>
              <a:t>Ex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: </a:t>
            </a:r>
            <a:r>
              <a:rPr lang="fr-FR" sz="1800" b="1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int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a; // a est une variable de type entier </a:t>
            </a: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</p:txBody>
      </p:sp>
      <p:sp>
        <p:nvSpPr>
          <p:cNvPr id="11" name="CustomShape 3"/>
          <p:cNvSpPr/>
          <p:nvPr/>
        </p:nvSpPr>
        <p:spPr>
          <a:xfrm>
            <a:off x="500034" y="3929066"/>
            <a:ext cx="8214480" cy="15716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680" indent="-3960" algn="just"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Par la suite vous avez appris a déclarer des structures</a:t>
            </a:r>
            <a:r>
              <a:rPr lang="fr-FR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de données comme les tableaux. Dans ce cas il faut rajouter </a:t>
            </a:r>
            <a:r>
              <a:rPr lang="fr-FR" b="1" spc="-1" dirty="0" smtClean="0">
                <a:solidFill>
                  <a:schemeClr val="accent1"/>
                </a:solidFill>
                <a:latin typeface="Calibri"/>
                <a:ea typeface="ＭＳ Ｐゴシック"/>
              </a:rPr>
              <a:t>la taille (dimension)  </a:t>
            </a:r>
            <a:endParaRPr lang="fr-FR" sz="1800" b="1" strike="noStrike" spc="-1" dirty="0" smtClean="0">
              <a:solidFill>
                <a:schemeClr val="accent1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chemeClr val="tx2"/>
                </a:solidFill>
                <a:latin typeface="Calibri"/>
                <a:ea typeface="ＭＳ Ｐゴシック"/>
              </a:rPr>
              <a:t>Ex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: </a:t>
            </a:r>
            <a:r>
              <a:rPr lang="fr-FR" sz="1800" b="1" strike="noStrike" spc="-1" dirty="0" err="1" smtClean="0">
                <a:solidFill>
                  <a:srgbClr val="000000"/>
                </a:solidFill>
                <a:latin typeface="Calibri"/>
                <a:ea typeface="ＭＳ Ｐゴシック"/>
              </a:rPr>
              <a:t>int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 a </a:t>
            </a:r>
            <a:r>
              <a:rPr lang="fr-FR" sz="1800" b="1" strike="noStrike" spc="-1" dirty="0" smtClean="0">
                <a:solidFill>
                  <a:schemeClr val="accent1"/>
                </a:solidFill>
                <a:latin typeface="Calibri"/>
                <a:ea typeface="ＭＳ Ｐゴシック"/>
              </a:rPr>
              <a:t>[5]</a:t>
            </a: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; // a est un tableau qui contient 5 éléments de type entier </a:t>
            </a: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1" strike="noStrike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b="1" spc="-1" dirty="0" smtClean="0">
              <a:solidFill>
                <a:srgbClr val="000000"/>
              </a:solidFill>
              <a:latin typeface="Calibri"/>
              <a:ea typeface="ＭＳ Ｐゴシック"/>
            </a:endParaRPr>
          </a:p>
          <a:p>
            <a:pPr marL="4680" indent="-3960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4282" y="242886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Doit on créer une fonction ou une procédure?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3000372"/>
            <a:ext cx="4786346" cy="11695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1400" dirty="0" smtClean="0"/>
              <a:t>L’exercice nécessite un résultat (Vrai ou faux) en C cela se traduit par (0=Faux et 1=Vrai) </a:t>
            </a:r>
          </a:p>
          <a:p>
            <a:pPr algn="just"/>
            <a:endParaRPr lang="fr-FR" sz="1400" b="1" dirty="0" smtClean="0"/>
          </a:p>
          <a:p>
            <a:pPr algn="just"/>
            <a:r>
              <a:rPr lang="fr-FR" sz="1400" b="1" dirty="0" smtClean="0"/>
              <a:t>Alors</a:t>
            </a:r>
            <a:r>
              <a:rPr lang="fr-FR" sz="1400" dirty="0" smtClean="0"/>
              <a:t> on doit créer une fonction qui retourne un entier (0 ou 1)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4282" y="242886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Doit on envoyer des paramètres?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3000372"/>
            <a:ext cx="4786346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1400" b="1" dirty="0" smtClean="0"/>
              <a:t>Oui, </a:t>
            </a:r>
            <a:r>
              <a:rPr lang="fr-FR" sz="1400" dirty="0" smtClean="0"/>
              <a:t>bien sur le mot qu’on doit vérifier (Sous forme d’un tableau de caractères).</a:t>
            </a:r>
          </a:p>
          <a:p>
            <a:pPr algn="just"/>
            <a:r>
              <a:rPr lang="fr-FR" sz="1400" dirty="0" smtClean="0"/>
              <a:t>On peut aussi rajouter le début et la fin de ce mot. (le </a:t>
            </a:r>
            <a:r>
              <a:rPr lang="fr-FR" sz="1400" b="1" dirty="0" smtClean="0"/>
              <a:t>i </a:t>
            </a:r>
            <a:r>
              <a:rPr lang="fr-FR" sz="1400" dirty="0" smtClean="0"/>
              <a:t>et le</a:t>
            </a:r>
            <a:r>
              <a:rPr lang="fr-FR" sz="1400" b="1" dirty="0" smtClean="0"/>
              <a:t> j</a:t>
            </a:r>
            <a:r>
              <a:rPr lang="fr-FR" sz="1400" dirty="0" smtClean="0"/>
              <a:t>)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4282" y="242886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Et la Solution?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3000372"/>
            <a:ext cx="4786346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1400" b="1" dirty="0" smtClean="0"/>
              <a:t>Essayez !!!!! 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4282" y="207167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Voici ma solution?!!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2643182"/>
            <a:ext cx="7000924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1400" b="1" dirty="0" smtClean="0"/>
              <a:t>Rien avoir  ^^ !!!!! Bah faut dire que la récursivité est parmi  les problèmes les plus difficiles dans la programmation  !</a:t>
            </a:r>
          </a:p>
          <a:p>
            <a:pPr algn="just"/>
            <a:r>
              <a:rPr lang="fr-FR" sz="1400" b="1" dirty="0" smtClean="0"/>
              <a:t>Alors voici la bonne réponse! </a:t>
            </a:r>
            <a:endParaRPr lang="fr-FR" sz="1400" dirty="0"/>
          </a:p>
        </p:txBody>
      </p:sp>
      <p:sp>
        <p:nvSpPr>
          <p:cNvPr id="167937" name="Rectangle 1"/>
          <p:cNvSpPr>
            <a:spLocks noChangeArrowheads="1"/>
          </p:cNvSpPr>
          <p:nvPr/>
        </p:nvSpPr>
        <p:spPr bwMode="auto">
          <a:xfrm>
            <a:off x="2500298" y="3929066"/>
            <a:ext cx="4572000" cy="25545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palindrec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(char T[N],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i, 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j)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{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if (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&gt;=j)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return 1;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else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if (T[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]!=T[j])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return 0;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else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return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palindrec1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(T,i+1,j-1);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}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6793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167937" name="Rectangle 1"/>
          <p:cNvSpPr>
            <a:spLocks noChangeArrowheads="1"/>
          </p:cNvSpPr>
          <p:nvPr/>
        </p:nvSpPr>
        <p:spPr bwMode="auto">
          <a:xfrm>
            <a:off x="3071802" y="1857364"/>
            <a:ext cx="5715040" cy="37856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palindrec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(char T[N],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i,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j)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{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if (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&gt;=j)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return 1;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else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if (T[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]!=T[j])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return 0;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else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return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palindrec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(T,i+1,j-1);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}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2285992"/>
            <a:ext cx="2357454" cy="2643206"/>
          </a:xfrm>
          <a:prstGeom prst="wedgeRectCallout">
            <a:avLst>
              <a:gd name="adj1" fmla="val 77324"/>
              <a:gd name="adj2" fmla="val -55021"/>
            </a:avLst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Une </a:t>
            </a:r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fonction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qui renvoie un </a:t>
            </a:r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entier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(vrai ou faux)</a:t>
            </a:r>
          </a:p>
          <a:p>
            <a:pPr algn="just"/>
            <a:endParaRPr lang="fr-FR" sz="16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Nom choisi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fr-FR" sz="1600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palindrec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( palindrome récursive)</a:t>
            </a:r>
          </a:p>
          <a:p>
            <a:pPr algn="just"/>
            <a:endParaRPr lang="fr-FR" sz="1600" dirty="0" smtClean="0">
              <a:solidFill>
                <a:schemeClr val="tx1"/>
              </a:solidFill>
              <a:latin typeface="Arial" pitchFamily="34" charset="0"/>
              <a:cs typeface="Times New Roman" pitchFamily="18" charset="0"/>
            </a:endParaRPr>
          </a:p>
          <a:p>
            <a:pPr algn="just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Paramètres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 : le tableau + le début et la fin du mot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167937" name="Rectangle 1"/>
          <p:cNvSpPr>
            <a:spLocks noChangeArrowheads="1"/>
          </p:cNvSpPr>
          <p:nvPr/>
        </p:nvSpPr>
        <p:spPr bwMode="auto">
          <a:xfrm>
            <a:off x="3071802" y="1857364"/>
            <a:ext cx="5715040" cy="37856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palindrec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(char T[N],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i,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j)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{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if (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&gt;=j)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return 1;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else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if (T[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]!=T[j])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return 0;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else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return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palindrec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(T,i+1,j-1);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}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2285992"/>
            <a:ext cx="2357454" cy="1500198"/>
          </a:xfrm>
          <a:prstGeom prst="wedgeRectCallout">
            <a:avLst>
              <a:gd name="adj1" fmla="val 101639"/>
              <a:gd name="adj2" fmla="val 12678"/>
            </a:avLst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 smtClean="0">
                <a:solidFill>
                  <a:schemeClr val="tx1"/>
                </a:solidFill>
              </a:rPr>
              <a:t>On s’arrête lorsque le</a:t>
            </a:r>
            <a:r>
              <a:rPr lang="fr-FR" sz="1600" b="1" dirty="0" smtClean="0">
                <a:solidFill>
                  <a:schemeClr val="tx1"/>
                </a:solidFill>
              </a:rPr>
              <a:t> i </a:t>
            </a:r>
            <a:r>
              <a:rPr lang="fr-FR" sz="1600" dirty="0" smtClean="0">
                <a:solidFill>
                  <a:schemeClr val="tx1"/>
                </a:solidFill>
              </a:rPr>
              <a:t> dépasse le</a:t>
            </a:r>
            <a:r>
              <a:rPr lang="fr-FR" sz="1600" b="1" dirty="0" smtClean="0">
                <a:solidFill>
                  <a:schemeClr val="tx1"/>
                </a:solidFill>
              </a:rPr>
              <a:t> j</a:t>
            </a:r>
            <a:r>
              <a:rPr lang="fr-FR" sz="1600" dirty="0" smtClean="0">
                <a:solidFill>
                  <a:schemeClr val="tx1"/>
                </a:solidFill>
              </a:rPr>
              <a:t>,</a:t>
            </a:r>
          </a:p>
          <a:p>
            <a:r>
              <a:rPr lang="fr-FR" sz="1600" dirty="0" smtClean="0">
                <a:solidFill>
                  <a:schemeClr val="tx1"/>
                </a:solidFill>
              </a:rPr>
              <a:t>qui veut dire qu’on a dépasser la moitié du tableau avec succès (</a:t>
            </a:r>
            <a:r>
              <a:rPr lang="fr-FR" sz="1600" b="1" dirty="0" smtClean="0">
                <a:solidFill>
                  <a:schemeClr val="tx1"/>
                </a:solidFill>
              </a:rPr>
              <a:t>vrai</a:t>
            </a:r>
            <a:r>
              <a:rPr lang="fr-FR" sz="1600" dirty="0" smtClean="0">
                <a:solidFill>
                  <a:schemeClr val="tx1"/>
                </a:solidFill>
              </a:rPr>
              <a:t>) 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1500174"/>
            <a:ext cx="1672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quand arrêter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14282" y="4000504"/>
            <a:ext cx="2357454" cy="1500198"/>
          </a:xfrm>
          <a:prstGeom prst="wedgeRectCallout">
            <a:avLst>
              <a:gd name="adj1" fmla="val 109744"/>
              <a:gd name="adj2" fmla="val -26440"/>
            </a:avLst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 smtClean="0">
                <a:solidFill>
                  <a:schemeClr val="tx1"/>
                </a:solidFill>
              </a:rPr>
              <a:t>On s’arrête aussi lorsqu’on trouve une différence entre les caractères du mot(</a:t>
            </a:r>
            <a:r>
              <a:rPr lang="fr-FR" sz="1600" b="1" dirty="0" smtClean="0">
                <a:solidFill>
                  <a:schemeClr val="tx1"/>
                </a:solidFill>
              </a:rPr>
              <a:t>Faux</a:t>
            </a:r>
            <a:r>
              <a:rPr lang="fr-FR" sz="1600" dirty="0" smtClean="0">
                <a:solidFill>
                  <a:schemeClr val="tx1"/>
                </a:solidFill>
              </a:rPr>
              <a:t>) 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4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167937" name="Rectangle 1"/>
          <p:cNvSpPr>
            <a:spLocks noChangeArrowheads="1"/>
          </p:cNvSpPr>
          <p:nvPr/>
        </p:nvSpPr>
        <p:spPr bwMode="auto">
          <a:xfrm>
            <a:off x="3071802" y="1857364"/>
            <a:ext cx="5715040" cy="37856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palindrec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(char T[N],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i,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j)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{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if (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&gt;=j)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return 1;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else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if (T[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]!=T[j])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return 0;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else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return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palindrec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(T,i+1,j-1);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}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720" y="3714752"/>
            <a:ext cx="13869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 smtClean="0"/>
              <a:t>Sinon</a:t>
            </a: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85720" y="4572008"/>
            <a:ext cx="2357454" cy="2000264"/>
          </a:xfrm>
          <a:prstGeom prst="wedgeRectCallout">
            <a:avLst>
              <a:gd name="adj1" fmla="val 109744"/>
              <a:gd name="adj2" fmla="val -26440"/>
            </a:avLst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 smtClean="0">
                <a:solidFill>
                  <a:schemeClr val="tx1"/>
                </a:solidFill>
              </a:rPr>
              <a:t>On Continue le </a:t>
            </a:r>
            <a:r>
              <a:rPr lang="fr-FR" sz="1600" b="1" dirty="0" smtClean="0">
                <a:solidFill>
                  <a:schemeClr val="tx1"/>
                </a:solidFill>
              </a:rPr>
              <a:t>même</a:t>
            </a:r>
            <a:r>
              <a:rPr lang="fr-FR" sz="1600" dirty="0" smtClean="0">
                <a:solidFill>
                  <a:schemeClr val="tx1"/>
                </a:solidFill>
              </a:rPr>
              <a:t> travail (</a:t>
            </a:r>
            <a:r>
              <a:rPr lang="fr-FR" sz="1600" b="1" dirty="0" smtClean="0">
                <a:solidFill>
                  <a:srgbClr val="00B050"/>
                </a:solidFill>
              </a:rPr>
              <a:t>Avec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r>
              <a:rPr lang="fr-FR" sz="1600" b="1" dirty="0" smtClean="0">
                <a:solidFill>
                  <a:srgbClr val="00B050"/>
                </a:solidFill>
              </a:rPr>
              <a:t>la même fonction</a:t>
            </a:r>
            <a:r>
              <a:rPr lang="fr-FR" sz="1600" dirty="0" smtClean="0">
                <a:solidFill>
                  <a:schemeClr val="tx1"/>
                </a:solidFill>
              </a:rPr>
              <a:t> ) </a:t>
            </a:r>
          </a:p>
          <a:p>
            <a:endParaRPr lang="fr-FR" sz="1600" dirty="0" smtClean="0">
              <a:solidFill>
                <a:schemeClr val="tx1"/>
              </a:solidFill>
            </a:endParaRPr>
          </a:p>
          <a:p>
            <a:r>
              <a:rPr lang="fr-FR" sz="1600" b="1" dirty="0" smtClean="0">
                <a:solidFill>
                  <a:schemeClr val="tx1"/>
                </a:solidFill>
              </a:rPr>
              <a:t>Les paramètres </a:t>
            </a:r>
            <a:r>
              <a:rPr lang="fr-FR" sz="1600" dirty="0" smtClean="0">
                <a:solidFill>
                  <a:schemeClr val="tx1"/>
                </a:solidFill>
              </a:rPr>
              <a:t>:le  même tableau, on </a:t>
            </a:r>
            <a:r>
              <a:rPr lang="fr-FR" sz="1600" b="1" dirty="0" smtClean="0">
                <a:solidFill>
                  <a:schemeClr val="tx1"/>
                </a:solidFill>
              </a:rPr>
              <a:t>incrémente</a:t>
            </a:r>
            <a:r>
              <a:rPr lang="fr-FR" sz="1600" dirty="0" smtClean="0">
                <a:solidFill>
                  <a:schemeClr val="tx1"/>
                </a:solidFill>
              </a:rPr>
              <a:t> le </a:t>
            </a:r>
            <a:r>
              <a:rPr lang="fr-FR" sz="1600" b="1" dirty="0" smtClean="0">
                <a:solidFill>
                  <a:schemeClr val="tx1"/>
                </a:solidFill>
              </a:rPr>
              <a:t>i</a:t>
            </a:r>
            <a:r>
              <a:rPr lang="fr-FR" sz="1600" dirty="0" smtClean="0">
                <a:solidFill>
                  <a:schemeClr val="tx1"/>
                </a:solidFill>
              </a:rPr>
              <a:t> et on </a:t>
            </a:r>
            <a:r>
              <a:rPr lang="fr-FR" sz="1600" b="1" dirty="0" smtClean="0">
                <a:solidFill>
                  <a:schemeClr val="tx1"/>
                </a:solidFill>
              </a:rPr>
              <a:t>décrémente</a:t>
            </a:r>
            <a:r>
              <a:rPr lang="fr-FR" sz="1600" dirty="0" smtClean="0">
                <a:solidFill>
                  <a:schemeClr val="tx1"/>
                </a:solidFill>
              </a:rPr>
              <a:t> le </a:t>
            </a:r>
            <a:r>
              <a:rPr lang="fr-FR" sz="1600" b="1" dirty="0" smtClean="0">
                <a:solidFill>
                  <a:schemeClr val="tx1"/>
                </a:solidFill>
              </a:rPr>
              <a:t>J</a:t>
            </a:r>
            <a:r>
              <a:rPr lang="fr-FR" sz="1600" dirty="0" smtClean="0">
                <a:solidFill>
                  <a:schemeClr val="tx1"/>
                </a:solidFill>
              </a:rPr>
              <a:t>.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785786" y="2928934"/>
            <a:ext cx="7770240" cy="111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533520" indent="-532800" algn="ctr">
              <a:lnSpc>
                <a:spcPct val="90000"/>
              </a:lnSpc>
            </a:pPr>
            <a:r>
              <a:rPr lang="fr-FR" sz="4400" b="1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Exercice 5</a:t>
            </a:r>
            <a:endParaRPr lang="fr-FR" sz="4400" b="0" strike="noStrike" spc="-1" dirty="0">
              <a:latin typeface="Arial"/>
            </a:endParaRPr>
          </a:p>
        </p:txBody>
      </p:sp>
      <p:sp>
        <p:nvSpPr>
          <p:cNvPr id="4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786058"/>
            <a:ext cx="8408884" cy="16573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82" y="242886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C’est quoi les coefficients binominaux?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3000372"/>
            <a:ext cx="4786346" cy="11695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dirty="0" smtClean="0"/>
              <a:t>En mathématiques, les coefficients binomiaux, définis pour tout entier naturel n et tout entier naturel k inférieur ou égal à n, donnent le nombre de parties de k éléments dans un ensemble de n éléments.</a:t>
            </a:r>
          </a:p>
          <a:p>
            <a:pPr algn="just"/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571472" y="385762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1-Les énumérations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034" y="2428868"/>
            <a:ext cx="8072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/>
              <a:t>Le langage C nous permet de faire quelque chose de très </a:t>
            </a:r>
            <a:r>
              <a:rPr lang="fr-FR" b="1" dirty="0" smtClean="0"/>
              <a:t>puissant</a:t>
            </a:r>
            <a:r>
              <a:rPr lang="fr-FR" dirty="0" smtClean="0"/>
              <a:t> : créer nos propres </a:t>
            </a:r>
            <a:r>
              <a:rPr lang="fr-FR" b="1" dirty="0" smtClean="0">
                <a:solidFill>
                  <a:schemeClr val="accent1"/>
                </a:solidFill>
              </a:rPr>
              <a:t>types</a:t>
            </a:r>
            <a:r>
              <a:rPr lang="fr-FR" dirty="0" smtClean="0"/>
              <a:t> de variables. Des « types de variables personnalisés », nous allons en voir deux sortes : les énumérations et les structures.</a:t>
            </a:r>
            <a:endParaRPr lang="fr-FR" dirty="0"/>
          </a:p>
        </p:txBody>
      </p:sp>
      <p:sp>
        <p:nvSpPr>
          <p:cNvPr id="7" name="CustomShape 5"/>
          <p:cNvSpPr/>
          <p:nvPr/>
        </p:nvSpPr>
        <p:spPr>
          <a:xfrm>
            <a:off x="571472" y="4345630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2-Les structures </a:t>
            </a:r>
            <a:endParaRPr lang="fr-FR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82" y="242886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Euhhh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j’ai pas compris !!!?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3000373"/>
            <a:ext cx="535785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 smtClean="0"/>
              <a:t>OK ! </a:t>
            </a:r>
            <a:r>
              <a:rPr lang="fr-FR" sz="1400" dirty="0" smtClean="0"/>
              <a:t>Pas grave !</a:t>
            </a:r>
          </a:p>
          <a:p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On note            lu « </a:t>
            </a:r>
            <a:r>
              <a:rPr lang="fr-FR" sz="1400" b="1" i="1" dirty="0" smtClean="0"/>
              <a:t>k</a:t>
            </a:r>
            <a:r>
              <a:rPr lang="fr-FR" sz="1400" dirty="0" smtClean="0"/>
              <a:t> parmi </a:t>
            </a:r>
            <a:r>
              <a:rPr lang="fr-FR" sz="1400" b="1" i="1" dirty="0" smtClean="0"/>
              <a:t>n</a:t>
            </a:r>
            <a:r>
              <a:rPr lang="fr-FR" sz="1400" dirty="0" smtClean="0"/>
              <a:t> » //Ou </a:t>
            </a:r>
            <a:r>
              <a:rPr lang="fr-FR" sz="1400" b="1" dirty="0" smtClean="0"/>
              <a:t>k</a:t>
            </a:r>
            <a:r>
              <a:rPr lang="fr-FR" sz="1400" dirty="0" smtClean="0"/>
              <a:t> succès parmi </a:t>
            </a:r>
            <a:r>
              <a:rPr lang="fr-FR" sz="1400" b="1" dirty="0" smtClean="0"/>
              <a:t>n</a:t>
            </a:r>
            <a:r>
              <a:rPr lang="fr-FR" sz="1400" dirty="0" smtClean="0"/>
              <a:t> lancés.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571876"/>
            <a:ext cx="428628" cy="526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14282" y="4214818"/>
            <a:ext cx="5357850" cy="24622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 smtClean="0"/>
              <a:t>Exemple ! </a:t>
            </a:r>
          </a:p>
          <a:p>
            <a:endParaRPr lang="fr-FR" sz="1400" dirty="0" smtClean="0"/>
          </a:p>
          <a:p>
            <a:r>
              <a:rPr lang="fr-FR" sz="1400" dirty="0" smtClean="0"/>
              <a:t>un joueur de Basket qui tente de marquer des paniers</a:t>
            </a:r>
          </a:p>
          <a:p>
            <a:endParaRPr lang="fr-FR" sz="1400" dirty="0" smtClean="0"/>
          </a:p>
          <a:p>
            <a:r>
              <a:rPr lang="fr-FR" sz="1400" dirty="0" smtClean="0"/>
              <a:t>Dans un seul tire il peut :</a:t>
            </a:r>
          </a:p>
          <a:p>
            <a:endParaRPr lang="fr-FR" sz="1400" dirty="0" smtClean="0"/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Marqué (</a:t>
            </a:r>
            <a:r>
              <a:rPr lang="fr-FR" sz="1400" b="1" dirty="0" smtClean="0"/>
              <a:t>S</a:t>
            </a:r>
            <a:r>
              <a:rPr lang="fr-FR" sz="1400" dirty="0" smtClean="0"/>
              <a:t>uccès) </a:t>
            </a:r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Pas marqué (</a:t>
            </a:r>
            <a:r>
              <a:rPr lang="fr-FR" sz="1400" b="1" dirty="0" smtClean="0"/>
              <a:t>E</a:t>
            </a:r>
            <a:r>
              <a:rPr lang="fr-FR" sz="1400" dirty="0" smtClean="0"/>
              <a:t>chec)</a:t>
            </a:r>
          </a:p>
          <a:p>
            <a:pPr>
              <a:buFont typeface="Arial" pitchFamily="34" charset="0"/>
              <a:buChar char="•"/>
            </a:pPr>
            <a:endParaRPr lang="fr-FR" sz="1400" dirty="0" smtClean="0"/>
          </a:p>
          <a:p>
            <a:endParaRPr lang="fr-FR" sz="1400" dirty="0" smtClean="0"/>
          </a:p>
          <a:p>
            <a:endParaRPr lang="fr-FR" sz="1400" dirty="0" smtClean="0"/>
          </a:p>
        </p:txBody>
      </p:sp>
      <p:pic>
        <p:nvPicPr>
          <p:cNvPr id="1028" name="Picture 4" descr="Giannis Antetokounmpo lors du premier match de la Grèce à la Coupe du monde, contre le Monténégro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4071942"/>
            <a:ext cx="2988329" cy="1989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5286388"/>
            <a:ext cx="457200" cy="11049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12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1785926"/>
            <a:ext cx="5357850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fr-FR" sz="1400" dirty="0" smtClean="0"/>
          </a:p>
          <a:p>
            <a:r>
              <a:rPr lang="fr-FR" sz="1400" dirty="0" smtClean="0"/>
              <a:t>Maintenant si on veut calculer la probabilité d’avoir 3 succès parmi 4 tires, on dessine un arabe qui représentent les 4 tires !</a:t>
            </a:r>
          </a:p>
        </p:txBody>
      </p:sp>
      <p:pic>
        <p:nvPicPr>
          <p:cNvPr id="1028" name="Picture 4" descr="Giannis Antetokounmpo lors du premier match de la Grèce à la Coupe du monde, contre le Monténégro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5671" y="1285860"/>
            <a:ext cx="2988329" cy="1989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000372"/>
            <a:ext cx="1857388" cy="3668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Connecteur droit 11"/>
          <p:cNvCxnSpPr>
            <a:endCxn id="99330" idx="1"/>
          </p:cNvCxnSpPr>
          <p:nvPr/>
        </p:nvCxnSpPr>
        <p:spPr>
          <a:xfrm rot="5400000">
            <a:off x="1368827" y="4560471"/>
            <a:ext cx="334117" cy="214314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5400000">
            <a:off x="1726016" y="4060406"/>
            <a:ext cx="334117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10800000" flipV="1">
            <a:off x="1714480" y="4357693"/>
            <a:ext cx="285752" cy="714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>
            <a:stCxn id="99330" idx="1"/>
          </p:cNvCxnSpPr>
          <p:nvPr/>
        </p:nvCxnSpPr>
        <p:spPr>
          <a:xfrm rot="10800000" flipH="1" flipV="1">
            <a:off x="1428728" y="4834686"/>
            <a:ext cx="214314" cy="308825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10800000" flipV="1">
            <a:off x="1714481" y="4929200"/>
            <a:ext cx="357191" cy="2143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16200000" flipV="1">
            <a:off x="1714480" y="5286388"/>
            <a:ext cx="285752" cy="285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5400000">
            <a:off x="2083206" y="3560340"/>
            <a:ext cx="334117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10800000" flipV="1">
            <a:off x="2143108" y="3857628"/>
            <a:ext cx="214314" cy="7143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rot="10800000" flipV="1">
            <a:off x="2071670" y="4143380"/>
            <a:ext cx="285752" cy="19124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10800000">
            <a:off x="2143108" y="4357694"/>
            <a:ext cx="214314" cy="14287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rot="10800000" flipV="1">
            <a:off x="2071670" y="4857760"/>
            <a:ext cx="357190" cy="119802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rot="10800000">
            <a:off x="2071670" y="5620504"/>
            <a:ext cx="285752" cy="2307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rot="16200000" flipH="1">
            <a:off x="2071670" y="5786454"/>
            <a:ext cx="357190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 rot="10800000">
            <a:off x="4929191" y="4500570"/>
            <a:ext cx="357195" cy="15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5429257" y="4286256"/>
            <a:ext cx="3286147" cy="3571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Représente le deuxième tire  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55" name="Connecteur droit 54"/>
          <p:cNvCxnSpPr/>
          <p:nvPr/>
        </p:nvCxnSpPr>
        <p:spPr>
          <a:xfrm rot="10800000">
            <a:off x="4929191" y="4929198"/>
            <a:ext cx="357195" cy="159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429257" y="4714884"/>
            <a:ext cx="3286147" cy="3571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Représente le troisième tire  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57" name="Connecteur droit 56"/>
          <p:cNvCxnSpPr/>
          <p:nvPr/>
        </p:nvCxnSpPr>
        <p:spPr>
          <a:xfrm rot="10800000">
            <a:off x="4929191" y="4071942"/>
            <a:ext cx="357195" cy="159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5429257" y="3857628"/>
            <a:ext cx="3286147" cy="3571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Représente le premier tire  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59" name="Connecteur droit 58"/>
          <p:cNvCxnSpPr/>
          <p:nvPr/>
        </p:nvCxnSpPr>
        <p:spPr>
          <a:xfrm rot="10800000">
            <a:off x="4929190" y="5357826"/>
            <a:ext cx="357195" cy="159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429256" y="5143512"/>
            <a:ext cx="3286148" cy="3571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Représente le </a:t>
            </a:r>
            <a:r>
              <a:rPr lang="fr-FR" sz="1400" dirty="0" err="1" smtClean="0">
                <a:solidFill>
                  <a:schemeClr val="tx1"/>
                </a:solidFill>
              </a:rPr>
              <a:t>quatrieme</a:t>
            </a:r>
            <a:r>
              <a:rPr lang="fr-FR" sz="1400" dirty="0" smtClean="0">
                <a:solidFill>
                  <a:schemeClr val="tx1"/>
                </a:solidFill>
              </a:rPr>
              <a:t> tire  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61" name="Connecteur droit 60"/>
          <p:cNvCxnSpPr/>
          <p:nvPr/>
        </p:nvCxnSpPr>
        <p:spPr>
          <a:xfrm rot="10800000">
            <a:off x="2143108" y="5000636"/>
            <a:ext cx="285752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2" grpId="0" animBg="1"/>
      <p:bldP spid="56" grpId="0" animBg="1"/>
      <p:bldP spid="58" grpId="0" animBg="1"/>
      <p:bldP spid="60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1785926"/>
            <a:ext cx="535785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fr-FR" sz="1400" dirty="0" smtClean="0"/>
          </a:p>
          <a:p>
            <a:r>
              <a:rPr lang="fr-FR" sz="1400" b="1" dirty="0" smtClean="0"/>
              <a:t>On doit chercher touts les chemins qui contiennent 3 succès </a:t>
            </a:r>
          </a:p>
        </p:txBody>
      </p:sp>
      <p:pic>
        <p:nvPicPr>
          <p:cNvPr id="1028" name="Picture 4" descr="Giannis Antetokounmpo lors du premier match de la Grèce à la Coupe du monde, contre le Monténégro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5671" y="1285860"/>
            <a:ext cx="2988329" cy="1989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000372"/>
            <a:ext cx="1857388" cy="3668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Connecteur droit 11"/>
          <p:cNvCxnSpPr>
            <a:endCxn id="99330" idx="1"/>
          </p:cNvCxnSpPr>
          <p:nvPr/>
        </p:nvCxnSpPr>
        <p:spPr>
          <a:xfrm rot="5400000">
            <a:off x="1368827" y="4560471"/>
            <a:ext cx="334117" cy="214314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5400000">
            <a:off x="1726016" y="4060406"/>
            <a:ext cx="334117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10800000" flipV="1">
            <a:off x="1714480" y="4357693"/>
            <a:ext cx="285752" cy="714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>
            <a:stCxn id="99330" idx="1"/>
          </p:cNvCxnSpPr>
          <p:nvPr/>
        </p:nvCxnSpPr>
        <p:spPr>
          <a:xfrm rot="10800000" flipH="1" flipV="1">
            <a:off x="1428728" y="4834686"/>
            <a:ext cx="214314" cy="308825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10800000" flipV="1">
            <a:off x="1714481" y="4929200"/>
            <a:ext cx="357191" cy="2143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16200000" flipV="1">
            <a:off x="1714480" y="5286388"/>
            <a:ext cx="285752" cy="285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5400000">
            <a:off x="2083206" y="3560340"/>
            <a:ext cx="334117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10800000" flipV="1">
            <a:off x="2143108" y="3857628"/>
            <a:ext cx="214314" cy="7143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rot="10800000" flipV="1">
            <a:off x="2071670" y="4143380"/>
            <a:ext cx="285752" cy="19124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10800000">
            <a:off x="2143108" y="4357694"/>
            <a:ext cx="214314" cy="14287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rot="10800000" flipV="1">
            <a:off x="2071670" y="4857760"/>
            <a:ext cx="357190" cy="119802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rot="10800000">
            <a:off x="2071670" y="5620504"/>
            <a:ext cx="285752" cy="2307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rot="16200000" flipH="1">
            <a:off x="2071670" y="5786454"/>
            <a:ext cx="357190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rot="10800000">
            <a:off x="2143108" y="5000636"/>
            <a:ext cx="285752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786182" y="3786190"/>
            <a:ext cx="328614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Ces chemins contiennent 3 succès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1571604" y="4143380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1928794" y="3714752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2357422" y="328612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Flèche gauche 37"/>
          <p:cNvSpPr/>
          <p:nvPr/>
        </p:nvSpPr>
        <p:spPr>
          <a:xfrm>
            <a:off x="3033554" y="3571876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lèche gauche 39"/>
          <p:cNvSpPr/>
          <p:nvPr/>
        </p:nvSpPr>
        <p:spPr>
          <a:xfrm>
            <a:off x="3000364" y="3357562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Flèche gauche 41"/>
          <p:cNvSpPr/>
          <p:nvPr/>
        </p:nvSpPr>
        <p:spPr>
          <a:xfrm>
            <a:off x="3033554" y="4000504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 gauche 43"/>
          <p:cNvSpPr/>
          <p:nvPr/>
        </p:nvSpPr>
        <p:spPr>
          <a:xfrm>
            <a:off x="3033554" y="4857760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2786050" y="3500438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2285984" y="400050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2643174" y="3857628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1928794" y="471488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2357422" y="4643446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2714612" y="471488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0" grpId="0" animBg="1"/>
      <p:bldP spid="31" grpId="0" animBg="1"/>
      <p:bldP spid="36" grpId="0" animBg="1"/>
      <p:bldP spid="37" grpId="0" animBg="1"/>
      <p:bldP spid="38" grpId="0" animBg="1"/>
      <p:bldP spid="40" grpId="0" animBg="1"/>
      <p:bldP spid="42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1785926"/>
            <a:ext cx="535785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fr-FR" sz="1400" dirty="0" smtClean="0"/>
          </a:p>
          <a:p>
            <a:r>
              <a:rPr lang="fr-FR" sz="1400" b="1" dirty="0" smtClean="0"/>
              <a:t>C’est-à-dire on a 4 façons d’avoir 3 succès parmi 4 tires </a:t>
            </a:r>
          </a:p>
        </p:txBody>
      </p:sp>
      <p:pic>
        <p:nvPicPr>
          <p:cNvPr id="1028" name="Picture 4" descr="Giannis Antetokounmpo lors du premier match de la Grèce à la Coupe du monde, contre le Monténégro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5671" y="1285860"/>
            <a:ext cx="2988329" cy="1989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000372"/>
            <a:ext cx="1857388" cy="3668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4" name="Connecteur droit 113"/>
          <p:cNvCxnSpPr>
            <a:endCxn id="113" idx="1"/>
          </p:cNvCxnSpPr>
          <p:nvPr/>
        </p:nvCxnSpPr>
        <p:spPr>
          <a:xfrm rot="5400000">
            <a:off x="1368827" y="4560471"/>
            <a:ext cx="334117" cy="214314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rot="5400000">
            <a:off x="1726016" y="4060406"/>
            <a:ext cx="334117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0800000" flipV="1">
            <a:off x="1714480" y="4357693"/>
            <a:ext cx="285752" cy="714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/>
          <p:cNvCxnSpPr>
            <a:stCxn id="113" idx="1"/>
          </p:cNvCxnSpPr>
          <p:nvPr/>
        </p:nvCxnSpPr>
        <p:spPr>
          <a:xfrm rot="10800000" flipH="1" flipV="1">
            <a:off x="1428728" y="4834686"/>
            <a:ext cx="214314" cy="308825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/>
          <p:cNvCxnSpPr/>
          <p:nvPr/>
        </p:nvCxnSpPr>
        <p:spPr>
          <a:xfrm rot="10800000" flipV="1">
            <a:off x="1714481" y="4929200"/>
            <a:ext cx="357191" cy="2143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rot="16200000" flipV="1">
            <a:off x="1714480" y="5286388"/>
            <a:ext cx="285752" cy="285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5400000">
            <a:off x="2083206" y="3560340"/>
            <a:ext cx="334117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120"/>
          <p:cNvCxnSpPr/>
          <p:nvPr/>
        </p:nvCxnSpPr>
        <p:spPr>
          <a:xfrm rot="10800000" flipV="1">
            <a:off x="2143108" y="3857628"/>
            <a:ext cx="214314" cy="7143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 rot="10800000" flipV="1">
            <a:off x="2071670" y="4143380"/>
            <a:ext cx="285752" cy="19124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122"/>
          <p:cNvCxnSpPr/>
          <p:nvPr/>
        </p:nvCxnSpPr>
        <p:spPr>
          <a:xfrm rot="10800000">
            <a:off x="2143108" y="4357694"/>
            <a:ext cx="214314" cy="14287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cteur droit 123"/>
          <p:cNvCxnSpPr/>
          <p:nvPr/>
        </p:nvCxnSpPr>
        <p:spPr>
          <a:xfrm rot="10800000" flipV="1">
            <a:off x="2071670" y="4857760"/>
            <a:ext cx="357190" cy="119802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cteur droit 124"/>
          <p:cNvCxnSpPr/>
          <p:nvPr/>
        </p:nvCxnSpPr>
        <p:spPr>
          <a:xfrm rot="10800000">
            <a:off x="2071670" y="5620504"/>
            <a:ext cx="285752" cy="2307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125"/>
          <p:cNvCxnSpPr/>
          <p:nvPr/>
        </p:nvCxnSpPr>
        <p:spPr>
          <a:xfrm rot="16200000" flipH="1">
            <a:off x="2071670" y="5786454"/>
            <a:ext cx="357190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cteur droit 126"/>
          <p:cNvCxnSpPr/>
          <p:nvPr/>
        </p:nvCxnSpPr>
        <p:spPr>
          <a:xfrm rot="10800000">
            <a:off x="2143108" y="5000636"/>
            <a:ext cx="285752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3786182" y="3786190"/>
            <a:ext cx="328614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Ces chemins contiennent 3 succès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29" name="Ellipse 128"/>
          <p:cNvSpPr/>
          <p:nvPr/>
        </p:nvSpPr>
        <p:spPr>
          <a:xfrm>
            <a:off x="1571604" y="4143380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Ellipse 129"/>
          <p:cNvSpPr/>
          <p:nvPr/>
        </p:nvSpPr>
        <p:spPr>
          <a:xfrm>
            <a:off x="1928794" y="3714752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Ellipse 130"/>
          <p:cNvSpPr/>
          <p:nvPr/>
        </p:nvSpPr>
        <p:spPr>
          <a:xfrm>
            <a:off x="2357422" y="328612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Flèche gauche 131"/>
          <p:cNvSpPr/>
          <p:nvPr/>
        </p:nvSpPr>
        <p:spPr>
          <a:xfrm>
            <a:off x="3033554" y="3571876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Flèche gauche 132"/>
          <p:cNvSpPr/>
          <p:nvPr/>
        </p:nvSpPr>
        <p:spPr>
          <a:xfrm>
            <a:off x="3000364" y="3357562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Flèche gauche 133"/>
          <p:cNvSpPr/>
          <p:nvPr/>
        </p:nvSpPr>
        <p:spPr>
          <a:xfrm>
            <a:off x="3033554" y="4000504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Flèche gauche 134"/>
          <p:cNvSpPr/>
          <p:nvPr/>
        </p:nvSpPr>
        <p:spPr>
          <a:xfrm>
            <a:off x="3033554" y="4857760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6" name="Ellipse 135"/>
          <p:cNvSpPr/>
          <p:nvPr/>
        </p:nvSpPr>
        <p:spPr>
          <a:xfrm>
            <a:off x="2786050" y="3500438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Ellipse 136"/>
          <p:cNvSpPr/>
          <p:nvPr/>
        </p:nvSpPr>
        <p:spPr>
          <a:xfrm>
            <a:off x="2285984" y="400050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8" name="Ellipse 137"/>
          <p:cNvSpPr/>
          <p:nvPr/>
        </p:nvSpPr>
        <p:spPr>
          <a:xfrm>
            <a:off x="2643174" y="3857628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9" name="Ellipse 138"/>
          <p:cNvSpPr/>
          <p:nvPr/>
        </p:nvSpPr>
        <p:spPr>
          <a:xfrm>
            <a:off x="1928794" y="471488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0" name="Ellipse 139"/>
          <p:cNvSpPr/>
          <p:nvPr/>
        </p:nvSpPr>
        <p:spPr>
          <a:xfrm>
            <a:off x="2357422" y="4643446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Ellipse 140"/>
          <p:cNvSpPr/>
          <p:nvPr/>
        </p:nvSpPr>
        <p:spPr>
          <a:xfrm>
            <a:off x="2714612" y="471488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1785926"/>
            <a:ext cx="535785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fr-FR" sz="1400" dirty="0" smtClean="0"/>
          </a:p>
          <a:p>
            <a:r>
              <a:rPr lang="fr-FR" sz="1400" b="1" dirty="0" smtClean="0"/>
              <a:t>C’est-à-dire on a 4 façons d’avoir 3 succès parmi 4 tires </a:t>
            </a:r>
          </a:p>
        </p:txBody>
      </p:sp>
      <p:pic>
        <p:nvPicPr>
          <p:cNvPr id="1028" name="Picture 4" descr="Giannis Antetokounmpo lors du premier match de la Grèce à la Coupe du monde, contre le Monténégro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5671" y="1285860"/>
            <a:ext cx="2988329" cy="1989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Rectangle 28"/>
          <p:cNvSpPr/>
          <p:nvPr/>
        </p:nvSpPr>
        <p:spPr>
          <a:xfrm>
            <a:off x="5072066" y="4286256"/>
            <a:ext cx="3786246" cy="16004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 smtClean="0"/>
              <a:t>Remarque ! </a:t>
            </a:r>
          </a:p>
          <a:p>
            <a:endParaRPr lang="fr-FR" sz="1400" dirty="0" smtClean="0"/>
          </a:p>
          <a:p>
            <a:r>
              <a:rPr lang="fr-FR" sz="1400" b="1" dirty="0" smtClean="0"/>
              <a:t>Vous pouvez regarder cette vidéo sur </a:t>
            </a:r>
            <a:r>
              <a:rPr lang="fr-FR" sz="1400" b="1" dirty="0" err="1" smtClean="0"/>
              <a:t>youtube</a:t>
            </a:r>
            <a:r>
              <a:rPr lang="fr-FR" sz="1400" b="1" dirty="0" smtClean="0"/>
              <a:t> pour mieux comprendre </a:t>
            </a:r>
          </a:p>
          <a:p>
            <a:endParaRPr lang="fr-FR" sz="1400" b="1" dirty="0" smtClean="0"/>
          </a:p>
          <a:p>
            <a:r>
              <a:rPr lang="fr-FR" sz="1400" b="1" dirty="0" smtClean="0">
                <a:hlinkClick r:id="rId3"/>
              </a:rPr>
              <a:t>https://www.youtube.com/watch?v=e9iZZXwiPZY</a:t>
            </a:r>
            <a:r>
              <a:rPr lang="fr-FR" sz="1400" b="1" dirty="0" smtClean="0"/>
              <a:t> </a:t>
            </a: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3000372"/>
            <a:ext cx="1857388" cy="3668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4" name="Connecteur droit 33"/>
          <p:cNvCxnSpPr>
            <a:endCxn id="33" idx="1"/>
          </p:cNvCxnSpPr>
          <p:nvPr/>
        </p:nvCxnSpPr>
        <p:spPr>
          <a:xfrm rot="5400000">
            <a:off x="1368827" y="4560471"/>
            <a:ext cx="334117" cy="214314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rot="5400000">
            <a:off x="1726016" y="4060406"/>
            <a:ext cx="334117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0800000" flipV="1">
            <a:off x="1714480" y="4357693"/>
            <a:ext cx="285752" cy="714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>
            <a:stCxn id="33" idx="1"/>
          </p:cNvCxnSpPr>
          <p:nvPr/>
        </p:nvCxnSpPr>
        <p:spPr>
          <a:xfrm rot="10800000" flipH="1" flipV="1">
            <a:off x="1428728" y="4834686"/>
            <a:ext cx="214314" cy="308825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 rot="10800000" flipV="1">
            <a:off x="1714481" y="4929200"/>
            <a:ext cx="357191" cy="2143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rot="16200000" flipV="1">
            <a:off x="1714480" y="5286388"/>
            <a:ext cx="285752" cy="285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 rot="5400000">
            <a:off x="2083206" y="3560340"/>
            <a:ext cx="334117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 rot="10800000" flipV="1">
            <a:off x="2143108" y="3857628"/>
            <a:ext cx="214314" cy="7143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rot="10800000" flipV="1">
            <a:off x="2071670" y="4143380"/>
            <a:ext cx="285752" cy="19124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rot="10800000">
            <a:off x="2143108" y="4357694"/>
            <a:ext cx="214314" cy="14287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 rot="10800000" flipV="1">
            <a:off x="2071670" y="4857760"/>
            <a:ext cx="357190" cy="119802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 rot="10800000">
            <a:off x="2071670" y="5620504"/>
            <a:ext cx="285752" cy="2307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 rot="16200000" flipH="1">
            <a:off x="2071670" y="5786454"/>
            <a:ext cx="357190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rot="10800000">
            <a:off x="2143108" y="5000636"/>
            <a:ext cx="285752" cy="21431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e 58"/>
          <p:cNvSpPr/>
          <p:nvPr/>
        </p:nvSpPr>
        <p:spPr>
          <a:xfrm>
            <a:off x="1571604" y="4143380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1928794" y="3714752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2357422" y="328612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Flèche gauche 62"/>
          <p:cNvSpPr/>
          <p:nvPr/>
        </p:nvSpPr>
        <p:spPr>
          <a:xfrm>
            <a:off x="3033554" y="3571876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Flèche gauche 63"/>
          <p:cNvSpPr/>
          <p:nvPr/>
        </p:nvSpPr>
        <p:spPr>
          <a:xfrm>
            <a:off x="3000364" y="3357562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Flèche gauche 64"/>
          <p:cNvSpPr/>
          <p:nvPr/>
        </p:nvSpPr>
        <p:spPr>
          <a:xfrm>
            <a:off x="3033554" y="4000504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Flèche gauche 65"/>
          <p:cNvSpPr/>
          <p:nvPr/>
        </p:nvSpPr>
        <p:spPr>
          <a:xfrm>
            <a:off x="3033554" y="4857760"/>
            <a:ext cx="324000" cy="108000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2786050" y="3500438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2285984" y="400050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/>
          <p:cNvSpPr/>
          <p:nvPr/>
        </p:nvSpPr>
        <p:spPr>
          <a:xfrm>
            <a:off x="2643174" y="3857628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/>
          <p:cNvSpPr/>
          <p:nvPr/>
        </p:nvSpPr>
        <p:spPr>
          <a:xfrm>
            <a:off x="1928794" y="471488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/>
          <p:cNvSpPr/>
          <p:nvPr/>
        </p:nvSpPr>
        <p:spPr>
          <a:xfrm>
            <a:off x="2357422" y="4643446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Ellipse 71"/>
          <p:cNvSpPr/>
          <p:nvPr/>
        </p:nvSpPr>
        <p:spPr>
          <a:xfrm>
            <a:off x="2714612" y="4714884"/>
            <a:ext cx="214314" cy="28575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2844" y="171448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Doit on toujours dessiner un arbre !!!?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2844" y="2071678"/>
            <a:ext cx="5357850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 smtClean="0"/>
              <a:t>Heureusement que non ! </a:t>
            </a:r>
          </a:p>
          <a:p>
            <a:endParaRPr lang="fr-FR" sz="1400" b="1" dirty="0" smtClean="0"/>
          </a:p>
          <a:p>
            <a:r>
              <a:rPr lang="fr-FR" sz="1400" b="1" dirty="0" smtClean="0"/>
              <a:t>Y’a d’autre solutions comme le </a:t>
            </a:r>
            <a:r>
              <a:rPr lang="fr-FR" sz="1400" b="1" dirty="0" smtClean="0">
                <a:solidFill>
                  <a:srgbClr val="00B050"/>
                </a:solidFill>
              </a:rPr>
              <a:t>TRIANGLE de PASCAL</a:t>
            </a:r>
            <a:endParaRPr lang="fr-FR" sz="1400" dirty="0" smtClean="0">
              <a:solidFill>
                <a:srgbClr val="00B050"/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214546" y="2895244"/>
          <a:ext cx="6215106" cy="3749396"/>
        </p:xfrm>
        <a:graphic>
          <a:graphicData uri="http://schemas.openxmlformats.org/drawingml/2006/table">
            <a:tbl>
              <a:tblPr/>
              <a:tblGrid>
                <a:gridCol w="585463"/>
                <a:gridCol w="394037"/>
                <a:gridCol w="394037"/>
                <a:gridCol w="394037"/>
                <a:gridCol w="462404"/>
                <a:gridCol w="468620"/>
                <a:gridCol w="472349"/>
                <a:gridCol w="468620"/>
                <a:gridCol w="462404"/>
                <a:gridCol w="462404"/>
                <a:gridCol w="468620"/>
                <a:gridCol w="394037"/>
                <a:gridCol w="394037"/>
                <a:gridCol w="394037"/>
              </a:tblGrid>
              <a:tr h="229620"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 smtClean="0">
                          <a:solidFill>
                            <a:srgbClr val="FF0000"/>
                          </a:solidFill>
                          <a:latin typeface="Arial"/>
                        </a:rPr>
                        <a:t>k</a:t>
                      </a:r>
                      <a:r>
                        <a:rPr lang="fr-FR" sz="1400" b="1" i="1" dirty="0" smtClean="0">
                          <a:latin typeface="Arial"/>
                        </a:rPr>
                        <a:t> </a:t>
                      </a:r>
                      <a:r>
                        <a:rPr lang="fr-FR" sz="1400" b="1" i="1" dirty="0">
                          <a:latin typeface="Arial"/>
                        </a:rPr>
                        <a:t>=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0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2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3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4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5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6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7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8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9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10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12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solidFill>
                            <a:srgbClr val="0070C0"/>
                          </a:solidFill>
                          <a:latin typeface="Arial"/>
                        </a:rPr>
                        <a:t>n</a:t>
                      </a:r>
                      <a:r>
                        <a:rPr lang="fr-FR" sz="1400" b="1" i="1" dirty="0">
                          <a:latin typeface="Arial"/>
                        </a:rPr>
                        <a:t> = 0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2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3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4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5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6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7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7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7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8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8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28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56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70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56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28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8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9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9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84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126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126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84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9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10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45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210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252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210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45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55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165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330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462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462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330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165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55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12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495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Arial"/>
                        </a:rPr>
                        <a:t>792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924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792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495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Arial"/>
                        </a:rPr>
                        <a:t>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2844" y="171448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C’est quoi le principe !!!?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2844" y="2071678"/>
            <a:ext cx="5357850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400" b="1" dirty="0" smtClean="0"/>
              <a:t>On met un </a:t>
            </a:r>
            <a:r>
              <a:rPr lang="fr-FR" sz="1400" b="1" dirty="0" smtClean="0">
                <a:solidFill>
                  <a:srgbClr val="FF0000"/>
                </a:solidFill>
              </a:rPr>
              <a:t>1</a:t>
            </a:r>
            <a:r>
              <a:rPr lang="fr-FR" sz="1400" b="1" dirty="0" smtClean="0"/>
              <a:t> dans les cases ou  k=0! </a:t>
            </a:r>
          </a:p>
          <a:p>
            <a:pPr>
              <a:buFont typeface="Arial" pitchFamily="34" charset="0"/>
              <a:buChar char="•"/>
            </a:pPr>
            <a:r>
              <a:rPr lang="fr-FR" sz="1400" b="1" dirty="0" smtClean="0"/>
              <a:t>On met un </a:t>
            </a:r>
            <a:r>
              <a:rPr lang="fr-FR" sz="1400" b="1" dirty="0" smtClean="0">
                <a:solidFill>
                  <a:srgbClr val="FF0000"/>
                </a:solidFill>
              </a:rPr>
              <a:t>1</a:t>
            </a:r>
            <a:r>
              <a:rPr lang="fr-FR" sz="1400" b="1" dirty="0" smtClean="0"/>
              <a:t> dans les cases ou  k=n</a:t>
            </a:r>
          </a:p>
          <a:p>
            <a:pPr>
              <a:buFont typeface="Arial" pitchFamily="34" charset="0"/>
              <a:buChar char="•"/>
            </a:pPr>
            <a:r>
              <a:rPr lang="fr-FR" sz="1400" b="1" dirty="0" smtClean="0"/>
              <a:t>Case (</a:t>
            </a:r>
            <a:r>
              <a:rPr lang="fr-FR" sz="1400" b="1" dirty="0" err="1" smtClean="0"/>
              <a:t>n,k</a:t>
            </a:r>
            <a:r>
              <a:rPr lang="fr-FR" sz="1400" b="1" dirty="0" smtClean="0"/>
              <a:t>) = case(n-1,k-1) +  case(n-1,k )</a:t>
            </a:r>
            <a:endParaRPr lang="fr-FR" sz="1400" dirty="0" smtClean="0">
              <a:solidFill>
                <a:srgbClr val="00B050"/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786050" y="2895244"/>
          <a:ext cx="6215106" cy="3749396"/>
        </p:xfrm>
        <a:graphic>
          <a:graphicData uri="http://schemas.openxmlformats.org/drawingml/2006/table">
            <a:tbl>
              <a:tblPr/>
              <a:tblGrid>
                <a:gridCol w="585463"/>
                <a:gridCol w="394037"/>
                <a:gridCol w="394037"/>
                <a:gridCol w="394037"/>
                <a:gridCol w="462404"/>
                <a:gridCol w="468620"/>
                <a:gridCol w="472349"/>
                <a:gridCol w="468620"/>
                <a:gridCol w="462404"/>
                <a:gridCol w="462404"/>
                <a:gridCol w="468620"/>
                <a:gridCol w="394037"/>
                <a:gridCol w="394037"/>
                <a:gridCol w="394037"/>
              </a:tblGrid>
              <a:tr h="229620"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/>
                        </a:rPr>
                        <a:t>k</a:t>
                      </a:r>
                      <a:r>
                        <a:rPr lang="fr-FR" sz="1400" b="1" i="1" dirty="0" smtClean="0">
                          <a:latin typeface="Arial"/>
                        </a:rPr>
                        <a:t> </a:t>
                      </a:r>
                      <a:r>
                        <a:rPr lang="fr-FR" sz="1400" b="1" i="1" dirty="0">
                          <a:latin typeface="Arial"/>
                        </a:rPr>
                        <a:t>=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0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2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3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4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5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6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7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8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9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10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12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solidFill>
                            <a:srgbClr val="0070C0"/>
                          </a:solidFill>
                          <a:latin typeface="Arial"/>
                        </a:rPr>
                        <a:t>n</a:t>
                      </a:r>
                      <a:r>
                        <a:rPr lang="fr-FR" sz="1400" b="1" i="1" dirty="0">
                          <a:latin typeface="Arial"/>
                        </a:rPr>
                        <a:t> = 0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2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3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4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5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6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7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7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7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8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8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28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56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70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56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28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8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9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9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84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126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126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84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9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10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45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210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252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210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45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55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165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330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462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462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330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165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55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96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1400" b="1" i="1" dirty="0">
                          <a:latin typeface="Arial"/>
                        </a:rPr>
                        <a:t>12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495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792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924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792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495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220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66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Arial"/>
                        </a:rPr>
                        <a:t>12</a:t>
                      </a:r>
                      <a:endParaRPr lang="fr-FR" sz="140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Arial"/>
                        </a:rPr>
                        <a:t>1</a:t>
                      </a:r>
                      <a:endParaRPr lang="fr-FR" sz="1400" dirty="0"/>
                    </a:p>
                  </a:txBody>
                  <a:tcPr marL="0" marR="0" marT="27227" marB="27227" anchor="ctr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57158" y="4429132"/>
            <a:ext cx="218521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 smtClean="0"/>
              <a:t>Exemple</a:t>
            </a:r>
            <a:r>
              <a:rPr lang="fr-FR" i="1" dirty="0" smtClean="0"/>
              <a:t> </a:t>
            </a:r>
            <a:r>
              <a:rPr lang="fr-FR" b="1" dirty="0" smtClean="0"/>
              <a:t>10 = 4 + 6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28586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Explication du problème </a:t>
            </a:r>
            <a:endParaRPr lang="fr-FR" dirty="0"/>
          </a:p>
        </p:txBody>
      </p:sp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2844" y="171448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Comment écrire un programme récursif !!!?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2844" y="2071678"/>
            <a:ext cx="8358246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fr-FR" sz="1400" b="1" dirty="0" smtClean="0"/>
          </a:p>
          <a:p>
            <a:r>
              <a:rPr lang="fr-FR" sz="1400" b="1" dirty="0" smtClean="0"/>
              <a:t>Faut suivre le même principe que le tableau</a:t>
            </a:r>
          </a:p>
          <a:p>
            <a:endParaRPr lang="fr-FR" sz="1400" b="1" dirty="0" smtClean="0"/>
          </a:p>
          <a:p>
            <a:r>
              <a:rPr lang="fr-FR" sz="1400" b="1" dirty="0" smtClean="0"/>
              <a:t>C’est-à-dire  </a:t>
            </a:r>
          </a:p>
          <a:p>
            <a:endParaRPr lang="fr-FR" sz="1400" b="1" dirty="0" smtClean="0"/>
          </a:p>
          <a:p>
            <a:r>
              <a:rPr lang="fr-FR" sz="1400" b="1" dirty="0" smtClean="0"/>
              <a:t>Créer une fonction avec deux paramètres entier (n et k)  et qui retourne un résultat (entier) </a:t>
            </a:r>
          </a:p>
          <a:p>
            <a:endParaRPr lang="fr-FR" sz="1400" b="1" dirty="0" smtClean="0"/>
          </a:p>
          <a:p>
            <a:r>
              <a:rPr lang="fr-FR" sz="1400" b="1" dirty="0" smtClean="0"/>
              <a:t>tel que :</a:t>
            </a:r>
          </a:p>
          <a:p>
            <a:pPr>
              <a:buFont typeface="Arial" pitchFamily="34" charset="0"/>
              <a:buChar char="•"/>
            </a:pPr>
            <a:endParaRPr lang="fr-FR" sz="1400" b="1" dirty="0" smtClean="0"/>
          </a:p>
          <a:p>
            <a:pPr>
              <a:buFont typeface="Arial" pitchFamily="34" charset="0"/>
              <a:buChar char="•"/>
            </a:pPr>
            <a:r>
              <a:rPr lang="fr-FR" sz="1400" b="1" dirty="0" smtClean="0"/>
              <a:t>Le résultat égale à un </a:t>
            </a:r>
            <a:r>
              <a:rPr lang="fr-FR" sz="1400" b="1" dirty="0" smtClean="0">
                <a:solidFill>
                  <a:srgbClr val="FF0000"/>
                </a:solidFill>
              </a:rPr>
              <a:t>1</a:t>
            </a:r>
            <a:r>
              <a:rPr lang="fr-FR" sz="1400" b="1" dirty="0" smtClean="0"/>
              <a:t> si k=0! </a:t>
            </a:r>
          </a:p>
          <a:p>
            <a:pPr>
              <a:buFont typeface="Arial" pitchFamily="34" charset="0"/>
              <a:buChar char="•"/>
            </a:pPr>
            <a:r>
              <a:rPr lang="fr-FR" sz="1400" b="1" dirty="0" smtClean="0"/>
              <a:t>Le résultat égale à un </a:t>
            </a:r>
            <a:r>
              <a:rPr lang="fr-FR" sz="1400" b="1" dirty="0" smtClean="0">
                <a:solidFill>
                  <a:srgbClr val="FF0000"/>
                </a:solidFill>
              </a:rPr>
              <a:t>1 </a:t>
            </a:r>
            <a:r>
              <a:rPr lang="fr-FR" sz="1400" b="1" dirty="0" smtClean="0"/>
              <a:t>si k=n!</a:t>
            </a:r>
          </a:p>
          <a:p>
            <a:pPr>
              <a:buFont typeface="Arial" pitchFamily="34" charset="0"/>
              <a:buChar char="•"/>
            </a:pPr>
            <a:r>
              <a:rPr lang="fr-FR" sz="1400" b="1" dirty="0" smtClean="0"/>
              <a:t>Sinon l’addition des deux résultats obtenus par les appels récursifs de la même fonction! </a:t>
            </a:r>
            <a:endParaRPr lang="fr-FR" sz="14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2844" y="1714488"/>
            <a:ext cx="478634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Oups c’est dur !!!?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2844" y="2071678"/>
            <a:ext cx="8358246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fr-FR" sz="1400" b="1" dirty="0" smtClean="0"/>
          </a:p>
          <a:p>
            <a:r>
              <a:rPr lang="fr-FR" sz="1400" b="1" dirty="0" smtClean="0"/>
              <a:t>Faut juste comprendre le principe ! </a:t>
            </a:r>
          </a:p>
          <a:p>
            <a:r>
              <a:rPr lang="fr-FR" sz="1400" b="1" dirty="0" smtClean="0"/>
              <a:t>Et sans tarder voici le résultat ! </a:t>
            </a:r>
            <a:endParaRPr lang="fr-FR" sz="1400" dirty="0" smtClean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786050" y="3072348"/>
            <a:ext cx="635795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err="1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{if (k==0||k==n)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return 1 ;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else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return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(k-1,n-1)+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(k,n-1);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}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786050" y="2500306"/>
            <a:ext cx="635795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err="1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{if (k==0||k==n)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return 1 ;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else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return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(k-1,n-1)+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(k,n-1);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}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2844" y="2071678"/>
            <a:ext cx="2357454" cy="2643206"/>
          </a:xfrm>
          <a:prstGeom prst="wedgeRectCallout">
            <a:avLst>
              <a:gd name="adj1" fmla="val 61114"/>
              <a:gd name="adj2" fmla="val -24041"/>
            </a:avLst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Une </a:t>
            </a:r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fonction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qui renvoie un </a:t>
            </a:r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entier. </a:t>
            </a:r>
            <a:endParaRPr lang="fr-FR" sz="16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endParaRPr lang="fr-FR" sz="16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Nom choisi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fr-FR" sz="1600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(coefficients binominaux récursif)</a:t>
            </a:r>
          </a:p>
          <a:p>
            <a:pPr algn="just"/>
            <a:endParaRPr lang="fr-FR" sz="1600" dirty="0" smtClean="0">
              <a:solidFill>
                <a:schemeClr val="tx1"/>
              </a:solidFill>
              <a:latin typeface="Arial" pitchFamily="34" charset="0"/>
              <a:cs typeface="Times New Roman" pitchFamily="18" charset="0"/>
            </a:endParaRPr>
          </a:p>
          <a:p>
            <a:pPr algn="just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Paramètres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 : le </a:t>
            </a:r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n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 et le </a:t>
            </a:r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k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. (le k doit </a:t>
            </a:r>
            <a:r>
              <a:rPr lang="fr-FR" sz="1600" dirty="0" err="1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etre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cs typeface="Times New Roman" pitchFamily="18" charset="0"/>
              </a:rPr>
              <a:t> inferieure à n)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500034" y="3429000"/>
            <a:ext cx="8214480" cy="5715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1-Les énumérations</a:t>
            </a:r>
            <a:endParaRPr lang="fr-FR" sz="28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4282" y="1500174"/>
            <a:ext cx="1672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quand arrêter</a:t>
            </a:r>
            <a:endParaRPr lang="fr-F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86050" y="2500306"/>
            <a:ext cx="635795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err="1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{if (k==0||k==n)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return 1 ;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else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return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(k-1,n-1)+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(k,n-1);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}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4282" y="2928934"/>
            <a:ext cx="2357454" cy="1500198"/>
          </a:xfrm>
          <a:prstGeom prst="wedgeRectCallout">
            <a:avLst>
              <a:gd name="adj1" fmla="val 68062"/>
              <a:gd name="adj2" fmla="val -24621"/>
            </a:avLst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 smtClean="0">
                <a:solidFill>
                  <a:schemeClr val="tx1"/>
                </a:solidFill>
              </a:rPr>
              <a:t>On s’arrête lorsque le</a:t>
            </a:r>
            <a:r>
              <a:rPr lang="fr-FR" sz="1600" b="1" dirty="0" smtClean="0">
                <a:solidFill>
                  <a:schemeClr val="tx1"/>
                </a:solidFill>
              </a:rPr>
              <a:t> k=0 </a:t>
            </a:r>
            <a:r>
              <a:rPr lang="fr-FR" sz="1600" dirty="0" smtClean="0">
                <a:solidFill>
                  <a:schemeClr val="tx1"/>
                </a:solidFill>
              </a:rPr>
              <a:t>ou</a:t>
            </a:r>
            <a:r>
              <a:rPr lang="fr-FR" sz="1600" b="1" dirty="0" smtClean="0">
                <a:solidFill>
                  <a:schemeClr val="tx1"/>
                </a:solidFill>
              </a:rPr>
              <a:t> k=n </a:t>
            </a:r>
            <a:r>
              <a:rPr lang="fr-FR" sz="1600" dirty="0" smtClean="0">
                <a:solidFill>
                  <a:schemeClr val="tx1"/>
                </a:solidFill>
              </a:rPr>
              <a:t>et  on renvoie la valeur</a:t>
            </a:r>
            <a:r>
              <a:rPr lang="fr-FR" sz="1600" b="1" dirty="0" smtClean="0">
                <a:solidFill>
                  <a:schemeClr val="tx1"/>
                </a:solidFill>
              </a:rPr>
              <a:t> </a:t>
            </a:r>
            <a:r>
              <a:rPr lang="fr-FR" sz="1600" b="1" dirty="0" smtClean="0">
                <a:solidFill>
                  <a:srgbClr val="FF0000"/>
                </a:solidFill>
              </a:rPr>
              <a:t>1</a:t>
            </a:r>
            <a:r>
              <a:rPr lang="fr-FR" sz="1600" b="1" dirty="0" smtClean="0">
                <a:solidFill>
                  <a:schemeClr val="tx1"/>
                </a:solidFill>
              </a:rPr>
              <a:t>.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2285992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Sinon</a:t>
            </a:r>
            <a:endParaRPr lang="fr-F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86050" y="2500306"/>
            <a:ext cx="635795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err="1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err="1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0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fr-FR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{if (k==0||k==n)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return 1 ;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else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return </a:t>
            </a:r>
            <a:r>
              <a:rPr lang="fr-FR" sz="2000" b="1" dirty="0" err="1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(k-1,n-1)+</a:t>
            </a:r>
            <a:r>
              <a:rPr lang="fr-FR" sz="2000" b="1" dirty="0" err="1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(k,n-1);</a:t>
            </a:r>
            <a:endParaRPr lang="fr-FR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}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4282" y="2714620"/>
            <a:ext cx="2357454" cy="2000264"/>
          </a:xfrm>
          <a:prstGeom prst="wedgeRectCallout">
            <a:avLst>
              <a:gd name="adj1" fmla="val 71535"/>
              <a:gd name="adj2" fmla="val 9949"/>
            </a:avLst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 smtClean="0">
                <a:solidFill>
                  <a:schemeClr val="tx1"/>
                </a:solidFill>
              </a:rPr>
              <a:t>On calcule l’addition des résultats obtenus par les appels de la même fonction  </a:t>
            </a:r>
            <a:r>
              <a:rPr lang="fr-FR" sz="1600" b="1" dirty="0" err="1" smtClean="0">
                <a:solidFill>
                  <a:srgbClr val="00B050"/>
                </a:solidFill>
              </a:rPr>
              <a:t>coefbinrec</a:t>
            </a:r>
            <a:r>
              <a:rPr lang="fr-FR" sz="1600" b="1" dirty="0" smtClean="0">
                <a:solidFill>
                  <a:srgbClr val="00B050"/>
                </a:solidFill>
              </a:rPr>
              <a:t> </a:t>
            </a:r>
            <a:r>
              <a:rPr lang="fr-FR" sz="1600" dirty="0" smtClean="0">
                <a:solidFill>
                  <a:schemeClr val="tx1"/>
                </a:solidFill>
              </a:rPr>
              <a:t>mais avec des </a:t>
            </a:r>
            <a:r>
              <a:rPr lang="fr-FR" sz="1600" b="1" dirty="0" smtClean="0">
                <a:solidFill>
                  <a:srgbClr val="00B050"/>
                </a:solidFill>
              </a:rPr>
              <a:t>paramètres différents.   </a:t>
            </a:r>
            <a:endParaRPr lang="fr-FR" sz="1600" b="1" dirty="0">
              <a:solidFill>
                <a:srgbClr val="00B050"/>
              </a:solidFill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28860" y="1643050"/>
            <a:ext cx="4259499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3200" b="1" dirty="0" smtClean="0"/>
              <a:t>Exemple d exécution</a:t>
            </a:r>
          </a:p>
        </p:txBody>
      </p:sp>
      <p:sp>
        <p:nvSpPr>
          <p:cNvPr id="4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143240" y="3643314"/>
            <a:ext cx="2459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err="1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2400" b="1" dirty="0" smtClean="0">
                <a:solidFill>
                  <a:srgbClr val="00B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(3, 4)</a:t>
            </a:r>
            <a:endParaRPr lang="fr-FR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71670" y="2643182"/>
            <a:ext cx="571502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Si on prend le même</a:t>
            </a:r>
            <a:r>
              <a:rPr lang="fr-FR" sz="1600" b="1" dirty="0" smtClean="0"/>
              <a:t> </a:t>
            </a:r>
            <a:r>
              <a:rPr lang="fr-FR" b="1" dirty="0" smtClean="0"/>
              <a:t>exemple </a:t>
            </a:r>
          </a:p>
          <a:p>
            <a:r>
              <a:rPr lang="fr-FR" b="1" dirty="0" smtClean="0"/>
              <a:t>La probabilité d’avoir 3 sucées parmi 4 tires  </a:t>
            </a:r>
          </a:p>
          <a:p>
            <a:r>
              <a:rPr lang="fr-FR" sz="4000" b="1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1142984"/>
            <a:ext cx="2544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Exemple d exécution 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285720" y="3500438"/>
            <a:ext cx="135732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(3, 4)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14480" y="2857496"/>
            <a:ext cx="135732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(2, 3)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4480" y="4000504"/>
            <a:ext cx="1357322" cy="2769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(3, 3)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14678" y="2357430"/>
            <a:ext cx="135732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(1, 2)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86116" y="3143248"/>
            <a:ext cx="1357322" cy="2769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(2, 2)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14876" y="1928802"/>
            <a:ext cx="1357322" cy="2769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(0, 1)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14876" y="2643182"/>
            <a:ext cx="1357322" cy="2769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(1, 1)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57950" y="1928802"/>
            <a:ext cx="1357322" cy="2539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=1 car K=0</a:t>
            </a:r>
            <a:endParaRPr lang="fr-FR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57950" y="2571744"/>
            <a:ext cx="1357322" cy="2539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=1 car K=n</a:t>
            </a:r>
            <a:endParaRPr lang="fr-FR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86116" y="4000504"/>
            <a:ext cx="1357322" cy="2539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=1 car K=n</a:t>
            </a:r>
            <a:endParaRPr lang="fr-FR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86314" y="3214686"/>
            <a:ext cx="1357322" cy="2539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=1 car K=n</a:t>
            </a:r>
            <a:endParaRPr lang="fr-FR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57752" y="2214554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+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3428992" y="271462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+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1857356" y="342900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+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20" grpId="0"/>
      <p:bldP spid="21" grpId="0"/>
      <p:bldP spid="22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1142984"/>
            <a:ext cx="248016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Exemple d exécution</a:t>
            </a:r>
          </a:p>
          <a:p>
            <a:endParaRPr lang="fr-FR" b="1" dirty="0" smtClean="0"/>
          </a:p>
          <a:p>
            <a:r>
              <a:rPr lang="fr-FR" b="1" dirty="0" smtClean="0"/>
              <a:t>Alors on obtient 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571604" y="4286256"/>
            <a:ext cx="135732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(3, 4)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stomShape 1"/>
          <p:cNvSpPr/>
          <p:nvPr/>
        </p:nvSpPr>
        <p:spPr>
          <a:xfrm>
            <a:off x="0" y="214290"/>
            <a:ext cx="583920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457200" indent="-456480"/>
            <a:r>
              <a:rPr lang="fr-FR" sz="3200" b="1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Exercices sur la récursivité - Exercice 5</a:t>
            </a:r>
          </a:p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   </a:t>
            </a:r>
            <a:endParaRPr lang="fr-FR" sz="3200" b="0" strike="noStrike" spc="-1" dirty="0">
              <a:latin typeface="Arial"/>
            </a:endParaRPr>
          </a:p>
          <a:p>
            <a:pPr marL="457200" indent="-456480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00364" y="3643314"/>
            <a:ext cx="135732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(2, 3)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00364" y="4786322"/>
            <a:ext cx="1357322" cy="2769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(3, 3)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00562" y="3143248"/>
            <a:ext cx="135732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(1, 2)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3929066"/>
            <a:ext cx="1357322" cy="2769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(2, 2)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00760" y="2714620"/>
            <a:ext cx="1357322" cy="2769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(0, 1)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00760" y="3429000"/>
            <a:ext cx="1357322" cy="2769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coefbinrec</a:t>
            </a:r>
            <a:r>
              <a:rPr lang="fr-FR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(1, 1)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00892" y="2357430"/>
            <a:ext cx="3129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1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7000892" y="3071810"/>
            <a:ext cx="3129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1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6143636" y="300037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+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4714876" y="3500438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+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3143240" y="4214818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+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5357818" y="2714620"/>
            <a:ext cx="31290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5357818" y="3500438"/>
            <a:ext cx="3129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1</a:t>
            </a: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3857620" y="3214686"/>
            <a:ext cx="31290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3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3929058" y="4357694"/>
            <a:ext cx="3129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1</a:t>
            </a:r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2071670" y="3643314"/>
            <a:ext cx="38504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4</a:t>
            </a:r>
            <a:endParaRPr lang="fr-FR" sz="2800" dirty="0"/>
          </a:p>
        </p:txBody>
      </p:sp>
      <p:sp>
        <p:nvSpPr>
          <p:cNvPr id="28" name="Ellipse 27"/>
          <p:cNvSpPr/>
          <p:nvPr/>
        </p:nvSpPr>
        <p:spPr>
          <a:xfrm>
            <a:off x="1785918" y="3429000"/>
            <a:ext cx="928694" cy="1000132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0100" y="2643182"/>
            <a:ext cx="735811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800" b="1" dirty="0" smtClean="0"/>
              <a:t>FIN</a:t>
            </a:r>
          </a:p>
          <a:p>
            <a:endParaRPr lang="fr-FR" b="1" dirty="0" smtClean="0"/>
          </a:p>
          <a:p>
            <a:r>
              <a:rPr lang="fr-FR" i="1" dirty="0" smtClean="0"/>
              <a:t>Si vous avez des questions</a:t>
            </a:r>
            <a:r>
              <a:rPr lang="fr-FR" dirty="0" smtClean="0"/>
              <a:t>, </a:t>
            </a:r>
            <a:r>
              <a:rPr lang="fr-FR" i="1" dirty="0" smtClean="0"/>
              <a:t>n'hésitez pas</a:t>
            </a:r>
            <a:r>
              <a:rPr lang="fr-FR" dirty="0" smtClean="0"/>
              <a:t> à me contacter </a:t>
            </a:r>
          </a:p>
          <a:p>
            <a:r>
              <a:rPr lang="fr-FR" b="1" i="1" dirty="0" smtClean="0">
                <a:solidFill>
                  <a:srgbClr val="00B050"/>
                </a:solidFill>
              </a:rPr>
              <a:t>Debboub.soumeya@gmail.com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2071678"/>
            <a:ext cx="69749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je vous souhaite un </a:t>
            </a:r>
            <a:r>
              <a:rPr lang="fr-FR" sz="2000" b="1" dirty="0" smtClean="0"/>
              <a:t>BON COURAGE </a:t>
            </a:r>
            <a:r>
              <a:rPr lang="fr-FR" dirty="0" smtClean="0"/>
              <a:t>et une </a:t>
            </a:r>
            <a:r>
              <a:rPr lang="fr-FR" sz="2000" b="1" dirty="0" smtClean="0"/>
              <a:t>Bonne révision! </a:t>
            </a:r>
            <a:endParaRPr lang="fr-FR" b="1" dirty="0"/>
          </a:p>
        </p:txBody>
      </p:sp>
      <p:sp>
        <p:nvSpPr>
          <p:cNvPr id="3" name="Rectangle 2"/>
          <p:cNvSpPr/>
          <p:nvPr/>
        </p:nvSpPr>
        <p:spPr>
          <a:xfrm>
            <a:off x="4000496" y="3857628"/>
            <a:ext cx="4402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 smtClean="0"/>
              <a:t>أتمنى زوال الوباء والصحة والعافية للجميع</a:t>
            </a:r>
            <a:endParaRPr lang="fr-FR" sz="2400" dirty="0"/>
          </a:p>
        </p:txBody>
      </p:sp>
      <p:pic>
        <p:nvPicPr>
          <p:cNvPr id="2050" name="Picture 2" descr="Belles rose blanche Fleurs De Luxe, Belles Fleurs, Perce Neige, Coloriage À Imprimer, La Vie En Couleur, Fleurs Blanches, Fleur Rose, Robe Mariée, Modifi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3748" y="3286124"/>
            <a:ext cx="3216748" cy="3171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1-Les énumérations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2428868"/>
            <a:ext cx="80724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/>
              <a:t>Énumération (ou </a:t>
            </a:r>
            <a:r>
              <a:rPr lang="fr-FR" b="1" dirty="0" err="1" smtClean="0">
                <a:solidFill>
                  <a:schemeClr val="accent1"/>
                </a:solidFill>
              </a:rPr>
              <a:t>enum</a:t>
            </a:r>
            <a:r>
              <a:rPr lang="fr-FR" dirty="0" smtClean="0"/>
              <a:t>) est un type de données </a:t>
            </a:r>
            <a:r>
              <a:rPr lang="fr-FR" b="1" dirty="0" smtClean="0"/>
              <a:t>défini par l'utilisateur </a:t>
            </a:r>
            <a:r>
              <a:rPr lang="fr-FR" dirty="0" smtClean="0"/>
              <a:t>en C. Il est principalement utilisé pour attribuer des noms à des constantes entières. Ces noms </a:t>
            </a:r>
            <a:r>
              <a:rPr lang="fr-FR" b="1" dirty="0" smtClean="0"/>
              <a:t>facilitent</a:t>
            </a:r>
            <a:r>
              <a:rPr lang="fr-FR" dirty="0" smtClean="0"/>
              <a:t> la lecture et la maintenance d'un programme.</a:t>
            </a:r>
          </a:p>
          <a:p>
            <a:pPr algn="just"/>
            <a:endParaRPr lang="fr-FR" dirty="0" smtClean="0"/>
          </a:p>
          <a:p>
            <a:pPr algn="just"/>
            <a:r>
              <a:rPr lang="fr-FR" b="1" dirty="0" smtClean="0"/>
              <a:t>Exemple : </a:t>
            </a:r>
          </a:p>
          <a:p>
            <a:pPr algn="just"/>
            <a:endParaRPr lang="fr-FR" dirty="0" smtClean="0"/>
          </a:p>
        </p:txBody>
      </p:sp>
      <p:sp>
        <p:nvSpPr>
          <p:cNvPr id="10" name="Rectangle 9"/>
          <p:cNvSpPr/>
          <p:nvPr/>
        </p:nvSpPr>
        <p:spPr>
          <a:xfrm>
            <a:off x="214282" y="4000504"/>
            <a:ext cx="2214578" cy="1143008"/>
          </a:xfrm>
          <a:prstGeom prst="wedgeRectCallout">
            <a:avLst>
              <a:gd name="adj1" fmla="val 523"/>
              <a:gd name="adj2" fmla="val 117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 smtClean="0"/>
              <a:t>Le mot-clé ‘</a:t>
            </a:r>
            <a:r>
              <a:rPr lang="fr-FR" sz="1400" b="1" dirty="0" err="1" smtClean="0"/>
              <a:t>enum</a:t>
            </a:r>
            <a:r>
              <a:rPr lang="fr-FR" sz="1400" b="1" dirty="0" smtClean="0"/>
              <a:t>’ est utilisé pour déclarer de nouveaux types d’énumération en C </a:t>
            </a:r>
            <a:endParaRPr lang="fr-FR" sz="1400" b="1" dirty="0"/>
          </a:p>
        </p:txBody>
      </p:sp>
      <p:sp>
        <p:nvSpPr>
          <p:cNvPr id="11" name="Rectangle 10"/>
          <p:cNvSpPr/>
          <p:nvPr/>
        </p:nvSpPr>
        <p:spPr>
          <a:xfrm>
            <a:off x="857224" y="5929330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>
                <a:solidFill>
                  <a:schemeClr val="accent1"/>
                </a:solidFill>
                <a:cs typeface="Arial" pitchFamily="34" charset="0"/>
              </a:rPr>
              <a:t>enum</a:t>
            </a:r>
            <a:r>
              <a:rPr lang="fr-FR" b="1" dirty="0" smtClean="0">
                <a:cs typeface="Arial" pitchFamily="34" charset="0"/>
              </a:rPr>
              <a:t> jour {lundi, mardi, mercredi, jeudi, vendredi, samedi, dimanche}; 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2571736" y="4000504"/>
            <a:ext cx="2214578" cy="1143008"/>
          </a:xfrm>
          <a:prstGeom prst="wedgeRectCallout">
            <a:avLst>
              <a:gd name="adj1" fmla="val -82058"/>
              <a:gd name="adj2" fmla="val 1194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 smtClean="0"/>
              <a:t>Ici, le nom de l'énumération est </a:t>
            </a:r>
            <a:r>
              <a:rPr lang="fr-FR" sz="1400" b="1" dirty="0" smtClean="0">
                <a:cs typeface="Arial" pitchFamily="34" charset="0"/>
              </a:rPr>
              <a:t>jour </a:t>
            </a:r>
            <a:endParaRPr lang="fr-FR" sz="1400" b="1" dirty="0"/>
          </a:p>
        </p:txBody>
      </p:sp>
      <p:sp>
        <p:nvSpPr>
          <p:cNvPr id="13" name="Rectangle 12"/>
          <p:cNvSpPr/>
          <p:nvPr/>
        </p:nvSpPr>
        <p:spPr>
          <a:xfrm>
            <a:off x="5572132" y="4000504"/>
            <a:ext cx="2214578" cy="1143008"/>
          </a:xfrm>
          <a:prstGeom prst="wedgeRectCallout">
            <a:avLst>
              <a:gd name="adj1" fmla="val -16995"/>
              <a:gd name="adj2" fmla="val 94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 smtClean="0"/>
              <a:t>Des valeurs de type jour</a:t>
            </a:r>
            <a:endParaRPr lang="fr-FR" sz="1400" b="1" dirty="0"/>
          </a:p>
        </p:txBody>
      </p:sp>
      <p:sp>
        <p:nvSpPr>
          <p:cNvPr id="14" name="Accolade fermante 13"/>
          <p:cNvSpPr/>
          <p:nvPr/>
        </p:nvSpPr>
        <p:spPr>
          <a:xfrm rot="16200000">
            <a:off x="5107784" y="2714619"/>
            <a:ext cx="428628" cy="6215107"/>
          </a:xfrm>
          <a:prstGeom prst="rightBrace">
            <a:avLst>
              <a:gd name="adj1" fmla="val 8333"/>
              <a:gd name="adj2" fmla="val 69617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1-Les énumérations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2428868"/>
            <a:ext cx="80724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/>
              <a:t>Par défaut, </a:t>
            </a:r>
            <a:r>
              <a:rPr lang="fr-FR" b="1" dirty="0" smtClean="0">
                <a:cs typeface="Arial" pitchFamily="34" charset="0"/>
              </a:rPr>
              <a:t>lundi </a:t>
            </a:r>
            <a:r>
              <a:rPr lang="fr-FR" dirty="0" smtClean="0"/>
              <a:t>est 0, </a:t>
            </a:r>
            <a:r>
              <a:rPr lang="fr-FR" b="1" dirty="0" smtClean="0">
                <a:cs typeface="Arial" pitchFamily="34" charset="0"/>
              </a:rPr>
              <a:t>mardi </a:t>
            </a:r>
            <a:r>
              <a:rPr lang="fr-FR" dirty="0" smtClean="0"/>
              <a:t>est 1 et ainsi de suite. Vous pouvez modifier les valeurs par défaut des éléments </a:t>
            </a:r>
            <a:r>
              <a:rPr lang="fr-FR" b="1" dirty="0" err="1" smtClean="0"/>
              <a:t>enum</a:t>
            </a:r>
            <a:r>
              <a:rPr lang="fr-FR" dirty="0" smtClean="0"/>
              <a:t> lors de la déclaration (si nécessaire !!).</a:t>
            </a:r>
          </a:p>
          <a:p>
            <a:pPr algn="just"/>
            <a:endParaRPr lang="fr-FR" b="1" dirty="0" smtClean="0"/>
          </a:p>
          <a:p>
            <a:pPr algn="just"/>
            <a:r>
              <a:rPr lang="fr-FR" b="1" dirty="0" smtClean="0"/>
              <a:t>Exemple : </a:t>
            </a:r>
          </a:p>
          <a:p>
            <a:pPr algn="just"/>
            <a:endParaRPr lang="fr-FR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642910" y="4286256"/>
            <a:ext cx="79296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solidFill>
                  <a:schemeClr val="accent1"/>
                </a:solidFill>
                <a:cs typeface="Arial" pitchFamily="34" charset="0"/>
              </a:rPr>
              <a:t>enum</a:t>
            </a:r>
            <a:r>
              <a:rPr lang="fr-FR" b="1" dirty="0" smtClean="0">
                <a:cs typeface="Arial" pitchFamily="34" charset="0"/>
              </a:rPr>
              <a:t> couleur {blanc, bleu=4, jaune=12, vert=16, noir} 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dirty="0" smtClean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i="1" dirty="0" smtClean="0">
                <a:cs typeface="Arial" pitchFamily="34" charset="0"/>
              </a:rPr>
              <a:t>//valeurs de codage choisies par le programmeur, l'identifiant blanc prend la valeur 0 car c'est la valeur par défaut de la première constante, par contre noir prend la valeur 17 car elle se trouve à la suite de vert de valeur 16 */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200880"/>
            <a:ext cx="528552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480">
              <a:lnSpc>
                <a:spcPct val="100000"/>
              </a:lnSpc>
            </a:pPr>
            <a:r>
              <a:rPr lang="fr-FR" sz="3200" b="1" strike="noStrike" spc="-1" dirty="0" smtClean="0">
                <a:solidFill>
                  <a:srgbClr val="FFFFFF"/>
                </a:solidFill>
                <a:latin typeface="Calibri"/>
                <a:ea typeface="ＭＳ Ｐゴシック"/>
              </a:rPr>
              <a:t>Rappel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285720" y="1714488"/>
            <a:ext cx="8214480" cy="364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Calibri"/>
                <a:ea typeface="ＭＳ Ｐゴシック"/>
              </a:rPr>
              <a:t>1-Les énumérations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2428868"/>
            <a:ext cx="80724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/>
              <a:t>Sachant que même si les énumérations ont une sémantique particulière ( ex : </a:t>
            </a:r>
            <a:r>
              <a:rPr lang="fr-FR" i="1" dirty="0" smtClean="0"/>
              <a:t>les jours de la semaines, les mois de l’année, les couleurs, les types d’erreurs…. </a:t>
            </a:r>
            <a:r>
              <a:rPr lang="fr-FR" i="1" dirty="0" err="1" smtClean="0"/>
              <a:t>etc</a:t>
            </a:r>
            <a:r>
              <a:rPr lang="fr-FR" dirty="0" smtClean="0"/>
              <a:t>)  pour les développeurs le compilateur les prend comme des entiers.</a:t>
            </a:r>
          </a:p>
          <a:p>
            <a:pPr algn="just"/>
            <a:endParaRPr lang="fr-FR" b="1" dirty="0" smtClean="0"/>
          </a:p>
          <a:p>
            <a:pPr algn="just"/>
            <a:r>
              <a:rPr lang="fr-FR" b="1" dirty="0" smtClean="0"/>
              <a:t> Exemple d’affichage : </a:t>
            </a:r>
          </a:p>
          <a:p>
            <a:pPr algn="just"/>
            <a:endParaRPr lang="fr-FR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714348" y="4357694"/>
            <a:ext cx="7929618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solidFill>
                  <a:srgbClr val="00B050"/>
                </a:solidFill>
                <a:cs typeface="Arial" pitchFamily="34" charset="0"/>
              </a:rPr>
              <a:t>enum</a:t>
            </a:r>
            <a:r>
              <a:rPr lang="fr-FR" b="1" dirty="0" smtClean="0">
                <a:cs typeface="Arial" pitchFamily="34" charset="0"/>
              </a:rPr>
              <a:t> jour {lundi, mardi, mercredi, jeudi, vendredi, samedi, dimanche};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cs typeface="Arial" pitchFamily="34" charset="0"/>
              </a:rPr>
              <a:t>enum</a:t>
            </a:r>
            <a:r>
              <a:rPr lang="fr-FR" b="1" dirty="0" smtClean="0">
                <a:cs typeface="Arial" pitchFamily="34" charset="0"/>
              </a:rPr>
              <a:t> jour j 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cs typeface="Arial" pitchFamily="34" charset="0"/>
              </a:rPr>
              <a:t> j = jeudi 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err="1" smtClean="0">
                <a:cs typeface="Arial" pitchFamily="34" charset="0"/>
              </a:rPr>
              <a:t>printf</a:t>
            </a:r>
            <a:r>
              <a:rPr lang="fr-FR" b="1" dirty="0" smtClean="0">
                <a:cs typeface="Arial" pitchFamily="34" charset="0"/>
              </a:rPr>
              <a:t>("j = %d\n",j) ;</a:t>
            </a:r>
            <a:r>
              <a:rPr lang="fr-FR" dirty="0" smtClean="0">
                <a:cs typeface="Arial" pitchFamily="34" charset="0"/>
              </a:rPr>
              <a:t> //</a:t>
            </a:r>
            <a:r>
              <a:rPr lang="fr-FR" i="1" dirty="0" smtClean="0">
                <a:cs typeface="Arial" pitchFamily="34" charset="0"/>
              </a:rPr>
              <a:t>l'affichage est la valeur entière 3 </a:t>
            </a:r>
            <a:endParaRPr lang="fr-FR" dirty="0" smtClean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3533</TotalTime>
  <Words>3537</Words>
  <Application>LibreOffice/5.4.5.1$Windows_x86 LibreOffice_project/79c9829dd5d8054ec39a82dc51cd9eff340dbee8</Application>
  <PresentationFormat>Affichage à l'écran (4:3)</PresentationFormat>
  <Paragraphs>898</Paragraphs>
  <Slides>66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66</vt:i4>
      </vt:variant>
    </vt:vector>
  </HeadingPairs>
  <TitlesOfParts>
    <vt:vector size="69" baseType="lpstr">
      <vt:lpstr>Office Theme</vt:lpstr>
      <vt:lpstr>Office Theme</vt:lpstr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  <vt:lpstr>Diapositive 45</vt:lpstr>
      <vt:lpstr>Diapositive 46</vt:lpstr>
      <vt:lpstr>Diapositive 47</vt:lpstr>
      <vt:lpstr>Diapositive 48</vt:lpstr>
      <vt:lpstr>Diapositive 49</vt:lpstr>
      <vt:lpstr>Diapositive 50</vt:lpstr>
      <vt:lpstr>Diapositive 51</vt:lpstr>
      <vt:lpstr>Diapositive 52</vt:lpstr>
      <vt:lpstr>Diapositive 53</vt:lpstr>
      <vt:lpstr>Diapositive 54</vt:lpstr>
      <vt:lpstr>Diapositive 55</vt:lpstr>
      <vt:lpstr>Diapositive 56</vt:lpstr>
      <vt:lpstr>Diapositive 57</vt:lpstr>
      <vt:lpstr>Diapositive 58</vt:lpstr>
      <vt:lpstr>Diapositive 59</vt:lpstr>
      <vt:lpstr>Diapositive 60</vt:lpstr>
      <vt:lpstr>Diapositive 61</vt:lpstr>
      <vt:lpstr>Diapositive 62</vt:lpstr>
      <vt:lpstr>Diapositive 63</vt:lpstr>
      <vt:lpstr>Diapositive 64</vt:lpstr>
      <vt:lpstr>Diapositive 65</vt:lpstr>
      <vt:lpstr>Diapositive 66</vt:lpstr>
    </vt:vector>
  </TitlesOfParts>
  <Company>Grenoble Ecole de Management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LINHARDT Julia</dc:creator>
  <cp:lastModifiedBy>Microsoft</cp:lastModifiedBy>
  <cp:revision>501</cp:revision>
  <cp:lastPrinted>2014-04-03T14:28:01Z</cp:lastPrinted>
  <dcterms:created xsi:type="dcterms:W3CDTF">2011-09-28T08:15:00Z</dcterms:created>
  <dcterms:modified xsi:type="dcterms:W3CDTF">2020-04-12T17:02:53Z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Grenoble Ecole de Management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45</vt:i4>
  </property>
</Properties>
</file>