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90"/>
  </p:notesMasterIdLst>
  <p:handoutMasterIdLst>
    <p:handoutMasterId r:id="rId91"/>
  </p:handoutMasterIdLst>
  <p:sldIdLst>
    <p:sldId id="535" r:id="rId2"/>
    <p:sldId id="562" r:id="rId3"/>
    <p:sldId id="603" r:id="rId4"/>
    <p:sldId id="658" r:id="rId5"/>
    <p:sldId id="568" r:id="rId6"/>
    <p:sldId id="569" r:id="rId7"/>
    <p:sldId id="570" r:id="rId8"/>
    <p:sldId id="572" r:id="rId9"/>
    <p:sldId id="571" r:id="rId10"/>
    <p:sldId id="573" r:id="rId11"/>
    <p:sldId id="574" r:id="rId12"/>
    <p:sldId id="590" r:id="rId13"/>
    <p:sldId id="591" r:id="rId14"/>
    <p:sldId id="592" r:id="rId15"/>
    <p:sldId id="593" r:id="rId16"/>
    <p:sldId id="625" r:id="rId17"/>
    <p:sldId id="594" r:id="rId18"/>
    <p:sldId id="595" r:id="rId19"/>
    <p:sldId id="596" r:id="rId20"/>
    <p:sldId id="597" r:id="rId21"/>
    <p:sldId id="575" r:id="rId22"/>
    <p:sldId id="668" r:id="rId23"/>
    <p:sldId id="661" r:id="rId24"/>
    <p:sldId id="659" r:id="rId25"/>
    <p:sldId id="612" r:id="rId26"/>
    <p:sldId id="577" r:id="rId27"/>
    <p:sldId id="656" r:id="rId28"/>
    <p:sldId id="578" r:id="rId29"/>
    <p:sldId id="579" r:id="rId30"/>
    <p:sldId id="657" r:id="rId31"/>
    <p:sldId id="613" r:id="rId32"/>
    <p:sldId id="662" r:id="rId33"/>
    <p:sldId id="576" r:id="rId34"/>
    <p:sldId id="627" r:id="rId35"/>
    <p:sldId id="628" r:id="rId36"/>
    <p:sldId id="629" r:id="rId37"/>
    <p:sldId id="584" r:id="rId38"/>
    <p:sldId id="585" r:id="rId39"/>
    <p:sldId id="605" r:id="rId40"/>
    <p:sldId id="630" r:id="rId41"/>
    <p:sldId id="631" r:id="rId42"/>
    <p:sldId id="633" r:id="rId43"/>
    <p:sldId id="634" r:id="rId44"/>
    <p:sldId id="616" r:id="rId45"/>
    <p:sldId id="635" r:id="rId46"/>
    <p:sldId id="636" r:id="rId47"/>
    <p:sldId id="587" r:id="rId48"/>
    <p:sldId id="637" r:id="rId49"/>
    <p:sldId id="638" r:id="rId50"/>
    <p:sldId id="639" r:id="rId51"/>
    <p:sldId id="606" r:id="rId52"/>
    <p:sldId id="640" r:id="rId53"/>
    <p:sldId id="641" r:id="rId54"/>
    <p:sldId id="611" r:id="rId55"/>
    <p:sldId id="642" r:id="rId56"/>
    <p:sldId id="643" r:id="rId57"/>
    <p:sldId id="644" r:id="rId58"/>
    <p:sldId id="617" r:id="rId59"/>
    <p:sldId id="608" r:id="rId60"/>
    <p:sldId id="645" r:id="rId61"/>
    <p:sldId id="646" r:id="rId62"/>
    <p:sldId id="647" r:id="rId63"/>
    <p:sldId id="648" r:id="rId64"/>
    <p:sldId id="618" r:id="rId65"/>
    <p:sldId id="607" r:id="rId66"/>
    <p:sldId id="620" r:id="rId67"/>
    <p:sldId id="621" r:id="rId68"/>
    <p:sldId id="610" r:id="rId69"/>
    <p:sldId id="649" r:id="rId70"/>
    <p:sldId id="651" r:id="rId71"/>
    <p:sldId id="652" r:id="rId72"/>
    <p:sldId id="604" r:id="rId73"/>
    <p:sldId id="609" r:id="rId74"/>
    <p:sldId id="653" r:id="rId75"/>
    <p:sldId id="654" r:id="rId76"/>
    <p:sldId id="619" r:id="rId77"/>
    <p:sldId id="622" r:id="rId78"/>
    <p:sldId id="664" r:id="rId79"/>
    <p:sldId id="665" r:id="rId80"/>
    <p:sldId id="666" r:id="rId81"/>
    <p:sldId id="667" r:id="rId82"/>
    <p:sldId id="583" r:id="rId83"/>
    <p:sldId id="599" r:id="rId84"/>
    <p:sldId id="624" r:id="rId85"/>
    <p:sldId id="602" r:id="rId86"/>
    <p:sldId id="655" r:id="rId87"/>
    <p:sldId id="623" r:id="rId88"/>
    <p:sldId id="600" r:id="rId8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99"/>
    <a:srgbClr val="FFFF99"/>
    <a:srgbClr val="CDD0BC"/>
    <a:srgbClr val="00FFFF"/>
    <a:srgbClr val="E6FAF9"/>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7" autoAdjust="0"/>
    <p:restoredTop sz="94660"/>
  </p:normalViewPr>
  <p:slideViewPr>
    <p:cSldViewPr>
      <p:cViewPr varScale="1">
        <p:scale>
          <a:sx n="68" d="100"/>
          <a:sy n="68" d="100"/>
        </p:scale>
        <p:origin x="13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90" y="115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46400" cy="5524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b="1">
                <a:latin typeface="Times New Roman" pitchFamily="18" charset="0"/>
              </a:defRPr>
            </a:lvl1pPr>
          </a:lstStyle>
          <a:p>
            <a:pPr>
              <a:defRPr/>
            </a:pPr>
            <a:endParaRPr lang="es-ES"/>
          </a:p>
        </p:txBody>
      </p:sp>
      <p:sp>
        <p:nvSpPr>
          <p:cNvPr id="75779" name="Rectangle 3"/>
          <p:cNvSpPr>
            <a:spLocks noGrp="1" noChangeArrowheads="1"/>
          </p:cNvSpPr>
          <p:nvPr>
            <p:ph type="dt" sz="quarter" idx="1"/>
          </p:nvPr>
        </p:nvSpPr>
        <p:spPr bwMode="auto">
          <a:xfrm>
            <a:off x="3851275" y="0"/>
            <a:ext cx="2946400" cy="5524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b="1">
                <a:latin typeface="Times New Roman" pitchFamily="18" charset="0"/>
              </a:defRPr>
            </a:lvl1pPr>
          </a:lstStyle>
          <a:p>
            <a:pPr>
              <a:defRPr/>
            </a:pPr>
            <a:fld id="{921FCCE9-5E1C-4FD3-8941-773E74ADFB64}" type="datetimeFigureOut">
              <a:rPr lang="es-ES"/>
              <a:pPr>
                <a:defRPr/>
              </a:pPr>
              <a:t>29/03/2020</a:t>
            </a:fld>
            <a:endParaRPr lang="es-ES"/>
          </a:p>
        </p:txBody>
      </p:sp>
      <p:sp>
        <p:nvSpPr>
          <p:cNvPr id="75780" name="Rectangle 4"/>
          <p:cNvSpPr>
            <a:spLocks noGrp="1" noChangeArrowheads="1"/>
          </p:cNvSpPr>
          <p:nvPr>
            <p:ph type="ftr" sz="quarter" idx="2"/>
          </p:nvPr>
        </p:nvSpPr>
        <p:spPr bwMode="auto">
          <a:xfrm>
            <a:off x="0" y="9374188"/>
            <a:ext cx="2946400" cy="5524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b="1">
                <a:latin typeface="Times New Roman" pitchFamily="18" charset="0"/>
              </a:defRPr>
            </a:lvl1pPr>
          </a:lstStyle>
          <a:p>
            <a:pPr>
              <a:defRPr/>
            </a:pPr>
            <a:endParaRPr lang="es-ES"/>
          </a:p>
        </p:txBody>
      </p:sp>
      <p:sp>
        <p:nvSpPr>
          <p:cNvPr id="75781" name="Rectangle 5"/>
          <p:cNvSpPr>
            <a:spLocks noGrp="1" noChangeArrowheads="1"/>
          </p:cNvSpPr>
          <p:nvPr>
            <p:ph type="sldNum" sz="quarter" idx="3"/>
          </p:nvPr>
        </p:nvSpPr>
        <p:spPr bwMode="auto">
          <a:xfrm>
            <a:off x="3851275" y="9374188"/>
            <a:ext cx="2946400" cy="5524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lnSpc>
                <a:spcPct val="100000"/>
              </a:lnSpc>
              <a:defRPr sz="1200" b="1">
                <a:solidFill>
                  <a:schemeClr val="tx1"/>
                </a:solidFill>
                <a:latin typeface="Times New Roman" charset="0"/>
              </a:defRPr>
            </a:lvl1pPr>
          </a:lstStyle>
          <a:p>
            <a:pPr>
              <a:defRPr/>
            </a:pPr>
            <a:fld id="{F8E5CD14-BB32-4596-9195-2CE91A42CE5E}" type="slidenum">
              <a:rPr lang="es-ES"/>
              <a:pPr>
                <a:defRPr/>
              </a:pPr>
              <a:t>‹#›</a:t>
            </a:fld>
            <a:endParaRPr lang="es-ES"/>
          </a:p>
        </p:txBody>
      </p:sp>
    </p:spTree>
    <p:extLst>
      <p:ext uri="{BB962C8B-B14F-4D97-AF65-F5344CB8AC3E}">
        <p14:creationId xmlns:p14="http://schemas.microsoft.com/office/powerpoint/2010/main" val="109490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5524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Times New Roman" pitchFamily="18" charset="0"/>
              </a:defRPr>
            </a:lvl1pPr>
          </a:lstStyle>
          <a:p>
            <a:pPr>
              <a:defRPr/>
            </a:pPr>
            <a:endParaRPr lang="es-ES"/>
          </a:p>
        </p:txBody>
      </p:sp>
      <p:sp>
        <p:nvSpPr>
          <p:cNvPr id="47107" name="Rectangle 3"/>
          <p:cNvSpPr>
            <a:spLocks noGrp="1" noChangeArrowheads="1"/>
          </p:cNvSpPr>
          <p:nvPr>
            <p:ph type="dt" idx="1"/>
          </p:nvPr>
        </p:nvSpPr>
        <p:spPr bwMode="auto">
          <a:xfrm>
            <a:off x="3851275" y="0"/>
            <a:ext cx="2946400" cy="5524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Times New Roman" pitchFamily="18" charset="0"/>
              </a:defRPr>
            </a:lvl1pPr>
          </a:lstStyle>
          <a:p>
            <a:pPr>
              <a:defRPr/>
            </a:pPr>
            <a:fld id="{97E33BCF-2A21-4BA2-A95D-5D82C6BE106D}" type="datetimeFigureOut">
              <a:rPr lang="es-ES"/>
              <a:pPr>
                <a:defRPr/>
              </a:pPr>
              <a:t>29/03/2020</a:t>
            </a:fld>
            <a:endParaRPr lang="es-ES"/>
          </a:p>
        </p:txBody>
      </p:sp>
      <p:sp>
        <p:nvSpPr>
          <p:cNvPr id="40964" name="Rectangle 4"/>
          <p:cNvSpPr>
            <a:spLocks noGrp="1" noRot="1" noChangeAspect="1" noChangeArrowheads="1" noTextEdit="1"/>
          </p:cNvSpPr>
          <p:nvPr>
            <p:ph type="sldImg" idx="2"/>
          </p:nvPr>
        </p:nvSpPr>
        <p:spPr bwMode="auto">
          <a:xfrm>
            <a:off x="900113" y="771525"/>
            <a:ext cx="5000625" cy="375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06463" y="4743450"/>
            <a:ext cx="4984750" cy="44116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9374188"/>
            <a:ext cx="2946400" cy="5524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Times New Roman" pitchFamily="18" charset="0"/>
              </a:defRPr>
            </a:lvl1pPr>
          </a:lstStyle>
          <a:p>
            <a:pPr>
              <a:defRPr/>
            </a:pPr>
            <a:endParaRPr lang="es-ES"/>
          </a:p>
        </p:txBody>
      </p:sp>
      <p:sp>
        <p:nvSpPr>
          <p:cNvPr id="47111" name="Rectangle 7"/>
          <p:cNvSpPr>
            <a:spLocks noGrp="1" noChangeArrowheads="1"/>
          </p:cNvSpPr>
          <p:nvPr>
            <p:ph type="sldNum" sz="quarter" idx="5"/>
          </p:nvPr>
        </p:nvSpPr>
        <p:spPr bwMode="auto">
          <a:xfrm>
            <a:off x="3851275" y="9374188"/>
            <a:ext cx="2946400" cy="55245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lnSpc>
                <a:spcPct val="100000"/>
              </a:lnSpc>
              <a:defRPr sz="1200" b="0">
                <a:solidFill>
                  <a:schemeClr val="tx1"/>
                </a:solidFill>
                <a:latin typeface="Times New Roman" charset="0"/>
              </a:defRPr>
            </a:lvl1pPr>
          </a:lstStyle>
          <a:p>
            <a:pPr>
              <a:defRPr/>
            </a:pPr>
            <a:fld id="{07B77526-458D-4131-9512-BD5ADBFAC1C7}" type="slidenum">
              <a:rPr lang="es-ES"/>
              <a:pPr>
                <a:defRPr/>
              </a:pPr>
              <a:t>‹#›</a:t>
            </a:fld>
            <a:endParaRPr lang="es-ES"/>
          </a:p>
        </p:txBody>
      </p:sp>
    </p:spTree>
    <p:extLst>
      <p:ext uri="{BB962C8B-B14F-4D97-AF65-F5344CB8AC3E}">
        <p14:creationId xmlns:p14="http://schemas.microsoft.com/office/powerpoint/2010/main" val="136226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41F449-848C-465E-954D-BD7000238C82}" type="slidenum">
              <a:rPr lang="es-ES" smtClean="0">
                <a:latin typeface="Times New Roman" pitchFamily="18" charset="0"/>
              </a:rPr>
              <a:pPr/>
              <a:t>1</a:t>
            </a:fld>
            <a:endParaRPr lang="es-E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7B77526-458D-4131-9512-BD5ADBFAC1C7}" type="slidenum">
              <a:rPr lang="es-ES" smtClean="0"/>
              <a:pPr>
                <a:defRPr/>
              </a:pPr>
              <a:t>61</a:t>
            </a:fld>
            <a:endParaRPr lang="es-ES"/>
          </a:p>
        </p:txBody>
      </p:sp>
    </p:spTree>
    <p:extLst>
      <p:ext uri="{BB962C8B-B14F-4D97-AF65-F5344CB8AC3E}">
        <p14:creationId xmlns:p14="http://schemas.microsoft.com/office/powerpoint/2010/main" val="3067646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80CB818-7379-467D-8E76-EF9D9074A26C}" type="datetime2">
              <a:rPr lang="en-US" smtClean="0"/>
              <a:t>Sunday, March 29, 2020</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pPr algn="r"/>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7932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1452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18990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65402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60475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731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4" name="Footer Placeholder 3"/>
          <p:cNvSpPr>
            <a:spLocks noGrp="1"/>
          </p:cNvSpPr>
          <p:nvPr>
            <p:ph type="ftr" sz="quarter" idx="11"/>
          </p:nvPr>
        </p:nvSpPr>
        <p:spPr/>
        <p:txBody>
          <a:bodyPr/>
          <a:lstStyle>
            <a:lvl1pPr>
              <a:defRPr cap="all" baseline="0"/>
            </a:lvl1p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47351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6575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54624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80CB818-7379-467D-8E76-EF9D9074A26C}" type="datetime2">
              <a:rPr lang="en-US" smtClean="0"/>
              <a:t>Sunday, March 29, 2020</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pPr algn="r"/>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477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0077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64730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04464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6858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765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3639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Sunday, March 29, 2020</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4757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0CB818-7379-467D-8E76-EF9D9074A26C}" type="datetime2">
              <a:rPr lang="en-US" smtClean="0"/>
              <a:t>Sunday, March 29, 2020</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25298478"/>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ransition spd="slow">
    <p:pull/>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IBM%20SPSS%20Statistics%2020.ln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questionnaire.sav"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1"/>
          <p:cNvSpPr>
            <a:spLocks noChangeArrowheads="1"/>
          </p:cNvSpPr>
          <p:nvPr/>
        </p:nvSpPr>
        <p:spPr bwMode="auto">
          <a:xfrm>
            <a:off x="3179142" y="6411085"/>
            <a:ext cx="268900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p>
            <a:pPr algn="ctr"/>
            <a:r>
              <a:rPr lang="ar-DZ" sz="2000" b="1" dirty="0">
                <a:ea typeface="Times New Roman" pitchFamily="18" charset="0"/>
                <a:cs typeface="Arial" charset="0"/>
              </a:rPr>
              <a:t>العام الجامعي 2019/2020  </a:t>
            </a:r>
            <a:endParaRPr lang="fr-FR" sz="2000" dirty="0"/>
          </a:p>
        </p:txBody>
      </p:sp>
      <p:sp>
        <p:nvSpPr>
          <p:cNvPr id="2054" name="Rectangle 9"/>
          <p:cNvSpPr>
            <a:spLocks noChangeArrowheads="1"/>
          </p:cNvSpPr>
          <p:nvPr/>
        </p:nvSpPr>
        <p:spPr bwMode="auto">
          <a:xfrm>
            <a:off x="559346" y="5517232"/>
            <a:ext cx="769937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lgn="r" rtl="1"/>
            <a:r>
              <a:rPr lang="ar-SA" sz="2400" b="1" dirty="0">
                <a:solidFill>
                  <a:srgbClr val="0070C0"/>
                </a:solidFill>
                <a:ea typeface="Times New Roman" pitchFamily="18" charset="0"/>
                <a:cs typeface="Arial" charset="0"/>
              </a:rPr>
              <a:t>من إعداد: الدكتور: </a:t>
            </a:r>
            <a:r>
              <a:rPr lang="ar-DZ" sz="2400" b="1" dirty="0">
                <a:solidFill>
                  <a:srgbClr val="0070C0"/>
                </a:solidFill>
                <a:ea typeface="Times New Roman" pitchFamily="18" charset="0"/>
                <a:cs typeface="Arial" charset="0"/>
              </a:rPr>
              <a:t>لطفي دكاني</a:t>
            </a:r>
            <a:endParaRPr lang="ar-SA" sz="2400" b="1" dirty="0">
              <a:solidFill>
                <a:srgbClr val="0070C0"/>
              </a:solidFill>
              <a:ea typeface="Times New Roman" pitchFamily="18" charset="0"/>
              <a:cs typeface="Arial" charset="0"/>
            </a:endParaRPr>
          </a:p>
          <a:p>
            <a:pPr algn="r" rtl="1"/>
            <a:r>
              <a:rPr lang="ar-SA" sz="2400" b="1" dirty="0">
                <a:solidFill>
                  <a:srgbClr val="0070C0"/>
                </a:solidFill>
                <a:ea typeface="Times New Roman" pitchFamily="18" charset="0"/>
                <a:cs typeface="Arial" charset="0"/>
              </a:rPr>
              <a:t>البريد الالكتروني: </a:t>
            </a:r>
            <a:r>
              <a:rPr lang="ar-SA" sz="2000" b="1" dirty="0">
                <a:solidFill>
                  <a:schemeClr val="accent2"/>
                </a:solidFill>
                <a:cs typeface="Arial" charset="0"/>
              </a:rPr>
              <a:t> </a:t>
            </a:r>
            <a:r>
              <a:rPr lang="fr-FR" sz="2000" b="1" dirty="0">
                <a:solidFill>
                  <a:srgbClr val="0070C0"/>
                </a:solidFill>
                <a:ea typeface="Times New Roman" pitchFamily="18" charset="0"/>
                <a:cs typeface="Arial" charset="0"/>
              </a:rPr>
              <a:t>com</a:t>
            </a:r>
            <a:r>
              <a:rPr lang="fr-FR" sz="2000" b="1" dirty="0">
                <a:solidFill>
                  <a:srgbClr val="FF0000"/>
                </a:solidFill>
                <a:ea typeface="Times New Roman" pitchFamily="18" charset="0"/>
                <a:cs typeface="Arial" charset="0"/>
              </a:rPr>
              <a:t> </a:t>
            </a:r>
            <a:r>
              <a:rPr lang="fr-FR" sz="2400" b="1" dirty="0">
                <a:solidFill>
                  <a:srgbClr val="0070C0"/>
                </a:solidFill>
                <a:ea typeface="Times New Roman" pitchFamily="18" charset="0"/>
                <a:cs typeface="Arial" charset="0"/>
              </a:rPr>
              <a:t> </a:t>
            </a:r>
            <a:r>
              <a:rPr lang="ar-SA" sz="2400" b="1" dirty="0">
                <a:solidFill>
                  <a:schemeClr val="bg2">
                    <a:lumMod val="60000"/>
                    <a:lumOff val="40000"/>
                  </a:schemeClr>
                </a:solidFill>
                <a:cs typeface="Arial" charset="0"/>
              </a:rPr>
              <a:t>.</a:t>
            </a:r>
            <a:endParaRPr lang="fr-FR" sz="2400" b="1" dirty="0">
              <a:solidFill>
                <a:srgbClr val="0070C0"/>
              </a:solidFill>
              <a:ea typeface="Times New Roman" pitchFamily="18" charset="0"/>
              <a:cs typeface="Arial" charset="0"/>
            </a:endParaRPr>
          </a:p>
        </p:txBody>
      </p:sp>
      <p:sp>
        <p:nvSpPr>
          <p:cNvPr id="2055" name="Rectangle 2"/>
          <p:cNvSpPr txBox="1">
            <a:spLocks noChangeArrowheads="1"/>
          </p:cNvSpPr>
          <p:nvPr/>
        </p:nvSpPr>
        <p:spPr bwMode="auto">
          <a:xfrm>
            <a:off x="559346" y="116632"/>
            <a:ext cx="77724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r>
              <a:rPr lang="ar-SA" sz="2800" b="1" dirty="0">
                <a:latin typeface="Times New Roman" pitchFamily="18" charset="0"/>
              </a:rPr>
              <a:t>جامعة </a:t>
            </a:r>
            <a:r>
              <a:rPr lang="fr-FR" sz="2800" b="1" dirty="0">
                <a:latin typeface="Times New Roman" pitchFamily="18" charset="0"/>
              </a:rPr>
              <a:t> </a:t>
            </a:r>
            <a:r>
              <a:rPr lang="ar-DZ" sz="2800" b="1" dirty="0">
                <a:latin typeface="Times New Roman" pitchFamily="18" charset="0"/>
              </a:rPr>
              <a:t>باجي مختار عنابة </a:t>
            </a:r>
          </a:p>
          <a:p>
            <a:pPr algn="ctr" rtl="1" eaLnBrk="1" hangingPunct="1"/>
            <a:r>
              <a:rPr lang="ar-DZ" sz="2800" b="1" dirty="0">
                <a:latin typeface="Times New Roman" pitchFamily="18" charset="0"/>
              </a:rPr>
              <a:t>كلية الأداب والعلوم الانسانية والاجتماعية</a:t>
            </a:r>
          </a:p>
          <a:p>
            <a:pPr algn="ctr" rtl="1" eaLnBrk="1" hangingPunct="1"/>
            <a:r>
              <a:rPr lang="ar-DZ" sz="2800" b="1" dirty="0">
                <a:latin typeface="Times New Roman" pitchFamily="18" charset="0"/>
              </a:rPr>
              <a:t>قسم علوم الاعلام والاتصال</a:t>
            </a:r>
            <a:endParaRPr lang="ar-SA" sz="2800" b="1" dirty="0">
              <a:latin typeface="Times New Roman" pitchFamily="18" charset="0"/>
            </a:endParaRPr>
          </a:p>
        </p:txBody>
      </p:sp>
      <p:sp>
        <p:nvSpPr>
          <p:cNvPr id="8" name="Rectangle 7"/>
          <p:cNvSpPr>
            <a:spLocks noChangeArrowheads="1"/>
          </p:cNvSpPr>
          <p:nvPr/>
        </p:nvSpPr>
        <p:spPr bwMode="auto">
          <a:xfrm>
            <a:off x="223043" y="3627113"/>
            <a:ext cx="869791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endParaRPr lang="fr-FR" sz="4000" b="1" dirty="0">
              <a:solidFill>
                <a:srgbClr val="002060"/>
              </a:solidFill>
              <a:effectLst>
                <a:outerShdw blurRad="38100" dist="38100" dir="2700000" algn="tl">
                  <a:srgbClr val="000000"/>
                </a:outerShdw>
              </a:effectLst>
            </a:endParaRPr>
          </a:p>
        </p:txBody>
      </p:sp>
      <p:sp>
        <p:nvSpPr>
          <p:cNvPr id="2" name="Rectangle: Rounded Corners 1">
            <a:extLst>
              <a:ext uri="{FF2B5EF4-FFF2-40B4-BE49-F238E27FC236}">
                <a16:creationId xmlns:a16="http://schemas.microsoft.com/office/drawing/2014/main" id="{B95B90B9-57B8-4071-A60A-D36AD1D74793}"/>
              </a:ext>
            </a:extLst>
          </p:cNvPr>
          <p:cNvSpPr/>
          <p:nvPr/>
        </p:nvSpPr>
        <p:spPr>
          <a:xfrm>
            <a:off x="971600" y="1988840"/>
            <a:ext cx="6696744" cy="20162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3600" b="1" dirty="0">
                <a:solidFill>
                  <a:srgbClr val="002060"/>
                </a:solidFill>
                <a:effectLst>
                  <a:outerShdw blurRad="38100" dist="38100" dir="2700000" algn="tl">
                    <a:srgbClr val="000000"/>
                  </a:outerShdw>
                </a:effectLst>
              </a:rPr>
              <a:t>محاضرات: التحليل الاحصائي للبيانات </a:t>
            </a:r>
            <a:r>
              <a:rPr lang="ar-SA" sz="3600" b="1" dirty="0">
                <a:solidFill>
                  <a:srgbClr val="002060"/>
                </a:solidFill>
                <a:effectLst>
                  <a:outerShdw blurRad="38100" dist="38100" dir="2700000" algn="tl">
                    <a:srgbClr val="000000"/>
                  </a:outerShdw>
                </a:effectLst>
              </a:rPr>
              <a:t> برنامج </a:t>
            </a:r>
            <a:r>
              <a:rPr lang="en-US" sz="3600" b="1" dirty="0">
                <a:solidFill>
                  <a:srgbClr val="002060"/>
                </a:solidFill>
                <a:effectLst>
                  <a:outerShdw blurRad="38100" dist="38100" dir="2700000" algn="tl">
                    <a:srgbClr val="000000"/>
                  </a:outerShdw>
                </a:effectLst>
              </a:rPr>
              <a:t>SPSS</a:t>
            </a:r>
            <a:endParaRPr lang="fr-FR" sz="3600" b="1" dirty="0">
              <a:solidFill>
                <a:srgbClr val="002060"/>
              </a:solidFill>
              <a:effectLst>
                <a:outerShdw blurRad="38100" dist="38100" dir="2700000" algn="tl">
                  <a:srgbClr val="000000"/>
                </a:outerShdw>
              </a:effectLst>
            </a:endParaRPr>
          </a:p>
        </p:txBody>
      </p:sp>
      <p:sp>
        <p:nvSpPr>
          <p:cNvPr id="3" name="Rectangle 2">
            <a:extLst>
              <a:ext uri="{FF2B5EF4-FFF2-40B4-BE49-F238E27FC236}">
                <a16:creationId xmlns:a16="http://schemas.microsoft.com/office/drawing/2014/main" id="{011A4675-F9A2-476E-AAFB-D232E5F9F1A8}"/>
              </a:ext>
            </a:extLst>
          </p:cNvPr>
          <p:cNvSpPr/>
          <p:nvPr/>
        </p:nvSpPr>
        <p:spPr>
          <a:xfrm>
            <a:off x="3100822" y="5972335"/>
            <a:ext cx="2616422" cy="369332"/>
          </a:xfrm>
          <a:prstGeom prst="rect">
            <a:avLst/>
          </a:prstGeom>
        </p:spPr>
        <p:txBody>
          <a:bodyPr wrap="none">
            <a:spAutoFit/>
          </a:bodyPr>
          <a:lstStyle/>
          <a:p>
            <a:r>
              <a:rPr lang="fr-FR" b="1" dirty="0">
                <a:solidFill>
                  <a:srgbClr val="0070C0"/>
                </a:solidFill>
                <a:ea typeface="Times New Roman" pitchFamily="18" charset="0"/>
                <a:cs typeface="Arial" charset="0"/>
              </a:rPr>
              <a:t>Doukanilotfi2015@gmail</a:t>
            </a:r>
            <a:endParaRPr lang="fr-FR" dirty="0"/>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140200" y="1484313"/>
            <a:ext cx="46021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400" b="1" dirty="0">
                <a:cs typeface="Arial" charset="0"/>
              </a:rPr>
              <a:t>تسمح هذه القائمة كما هو موضح بالشكل التالي بعمل عدة عمليات منها:</a:t>
            </a:r>
          </a:p>
          <a:p>
            <a:pPr marL="685800" indent="-685800" algn="r" rtl="1"/>
            <a:endParaRPr lang="ar-DZ" sz="2400" b="1" dirty="0">
              <a:cs typeface="Arial" charset="0"/>
            </a:endParaRPr>
          </a:p>
          <a:p>
            <a:pPr marL="685800" indent="-685800" algn="r" rtl="1">
              <a:buFontTx/>
              <a:buAutoNum type="arabicPeriod"/>
            </a:pPr>
            <a:r>
              <a:rPr lang="ar-DZ" sz="2400" b="1" dirty="0">
                <a:cs typeface="Arial" charset="0"/>
              </a:rPr>
              <a:t>إنشاء ملف.</a:t>
            </a:r>
          </a:p>
          <a:p>
            <a:pPr marL="685800" indent="-685800" algn="r" rtl="1">
              <a:buFontTx/>
              <a:buAutoNum type="arabicPeriod"/>
            </a:pPr>
            <a:r>
              <a:rPr lang="ar-DZ" sz="2400" b="1" dirty="0">
                <a:cs typeface="Arial" charset="0"/>
              </a:rPr>
              <a:t>فتح وحفظ وطباعة ملف.</a:t>
            </a:r>
          </a:p>
          <a:p>
            <a:pPr marL="685800" indent="-685800" algn="r" rtl="1">
              <a:buFontTx/>
              <a:buAutoNum type="arabicPeriod"/>
            </a:pPr>
            <a:r>
              <a:rPr lang="ar-DZ" sz="2400" b="1" dirty="0">
                <a:cs typeface="Arial" charset="0"/>
              </a:rPr>
              <a:t>الخ  ملف من برنامج آخر</a:t>
            </a:r>
            <a:r>
              <a:rPr lang="fr-FR" sz="2400" b="1" dirty="0">
                <a:cs typeface="Arial" charset="0"/>
              </a:rPr>
              <a:t>(Ms </a:t>
            </a:r>
            <a:r>
              <a:rPr lang="fr-FR" sz="2400" b="1" dirty="0" err="1">
                <a:cs typeface="Arial" charset="0"/>
              </a:rPr>
              <a:t>Excel;Ms</a:t>
            </a:r>
            <a:r>
              <a:rPr lang="fr-FR" sz="2400" b="1" dirty="0">
                <a:cs typeface="Arial" charset="0"/>
              </a:rPr>
              <a:t> Access…)</a:t>
            </a:r>
            <a:r>
              <a:rPr lang="ar-DZ" sz="2400" b="1" dirty="0">
                <a:cs typeface="Arial" charset="0"/>
              </a:rPr>
              <a:t> .....الخ</a:t>
            </a:r>
            <a:r>
              <a:rPr lang="ar-DZ" sz="2400" dirty="0"/>
              <a:t> </a:t>
            </a:r>
            <a:endParaRPr lang="fr-FR" sz="2400" dirty="0"/>
          </a:p>
        </p:txBody>
      </p:sp>
      <p:sp>
        <p:nvSpPr>
          <p:cNvPr id="36867" name="Rectangle 3"/>
          <p:cNvSpPr>
            <a:spLocks noChangeArrowheads="1"/>
          </p:cNvSpPr>
          <p:nvPr/>
        </p:nvSpPr>
        <p:spPr bwMode="auto">
          <a:xfrm>
            <a:off x="927100" y="260350"/>
            <a:ext cx="75787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a:solidFill>
                  <a:srgbClr val="800000"/>
                </a:solidFill>
                <a:latin typeface="Times New Roman" pitchFamily="18" charset="0"/>
                <a:cs typeface="Times New Roman" pitchFamily="18" charset="0"/>
              </a:rPr>
              <a:t>1. </a:t>
            </a:r>
            <a:r>
              <a:rPr lang="ar-SA" sz="3600" b="1">
                <a:solidFill>
                  <a:srgbClr val="800000"/>
                </a:solidFill>
                <a:latin typeface="Times New Roman" pitchFamily="18" charset="0"/>
                <a:cs typeface="Times New Roman" pitchFamily="18" charset="0"/>
              </a:rPr>
              <a:t>قائمة الملف:</a:t>
            </a:r>
            <a:r>
              <a:rPr lang="fr-FR" sz="3600" b="1">
                <a:cs typeface="Arial" charset="0"/>
              </a:rPr>
              <a:t>      </a:t>
            </a:r>
            <a:r>
              <a:rPr lang="fr-FR" sz="3600" b="1">
                <a:solidFill>
                  <a:srgbClr val="800000"/>
                </a:solidFill>
                <a:latin typeface="Times New Roman" pitchFamily="18" charset="0"/>
                <a:cs typeface="Times New Roman" pitchFamily="18" charset="0"/>
              </a:rPr>
              <a:t>fichier                     file</a:t>
            </a:r>
            <a:endParaRPr lang="ar-SA" sz="3600" b="1">
              <a:solidFill>
                <a:srgbClr val="800000"/>
              </a:solidFill>
              <a:latin typeface="Times New Roman" pitchFamily="18" charset="0"/>
              <a:cs typeface="Times New Roman" pitchFamily="18"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14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Effect transition="in" filter="fade">
                                      <p:cBhvr>
                                        <p:cTn id="19" dur="1000"/>
                                        <p:tgtEl>
                                          <p:spTgt spid="36866">
                                            <p:txEl>
                                              <p:pRg st="2" end="2"/>
                                            </p:txEl>
                                          </p:spTgt>
                                        </p:tgtEl>
                                      </p:cBhvr>
                                    </p:animEffect>
                                    <p:anim calcmode="lin" valueType="num">
                                      <p:cBhvr>
                                        <p:cTn id="20"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3" end="3"/>
                                            </p:txEl>
                                          </p:spTgt>
                                        </p:tgtEl>
                                        <p:attrNameLst>
                                          <p:attrName>style.visibility</p:attrName>
                                        </p:attrNameLst>
                                      </p:cBhvr>
                                      <p:to>
                                        <p:strVal val="visible"/>
                                      </p:to>
                                    </p:set>
                                    <p:animEffect transition="in" filter="fade">
                                      <p:cBhvr>
                                        <p:cTn id="26" dur="1000"/>
                                        <p:tgtEl>
                                          <p:spTgt spid="36866">
                                            <p:txEl>
                                              <p:pRg st="3" end="3"/>
                                            </p:txEl>
                                          </p:spTgt>
                                        </p:tgtEl>
                                      </p:cBhvr>
                                    </p:animEffect>
                                    <p:anim calcmode="lin" valueType="num">
                                      <p:cBhvr>
                                        <p:cTn id="27"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4" end="4"/>
                                            </p:txEl>
                                          </p:spTgt>
                                        </p:tgtEl>
                                        <p:attrNameLst>
                                          <p:attrName>style.visibility</p:attrName>
                                        </p:attrNameLst>
                                      </p:cBhvr>
                                      <p:to>
                                        <p:strVal val="visible"/>
                                      </p:to>
                                    </p:set>
                                    <p:animEffect transition="in" filter="fade">
                                      <p:cBhvr>
                                        <p:cTn id="33" dur="1000"/>
                                        <p:tgtEl>
                                          <p:spTgt spid="36866">
                                            <p:txEl>
                                              <p:pRg st="4" end="4"/>
                                            </p:txEl>
                                          </p:spTgt>
                                        </p:tgtEl>
                                      </p:cBhvr>
                                    </p:animEffect>
                                    <p:anim calcmode="lin" valueType="num">
                                      <p:cBhvr>
                                        <p:cTn id="34"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268"/>
                                        </p:tgtEl>
                                        <p:attrNameLst>
                                          <p:attrName>style.visibility</p:attrName>
                                        </p:attrNameLst>
                                      </p:cBhvr>
                                      <p:to>
                                        <p:strVal val="visible"/>
                                      </p:to>
                                    </p:set>
                                    <p:animEffect transition="in" filter="barn(inVertical)">
                                      <p:cBhvr>
                                        <p:cTn id="4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356100" y="1196975"/>
            <a:ext cx="4243388"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400" b="1">
                <a:cs typeface="Arial" charset="0"/>
              </a:rPr>
              <a:t>قائمة التحرير تسمح للباحث بـ :</a:t>
            </a:r>
          </a:p>
          <a:p>
            <a:pPr marL="685800" indent="-685800" algn="r" rtl="1"/>
            <a:endParaRPr lang="ar-DZ" sz="2400" b="1">
              <a:cs typeface="Arial" charset="0"/>
            </a:endParaRPr>
          </a:p>
          <a:p>
            <a:pPr marL="685800" indent="-685800" algn="r" rtl="1">
              <a:buFontTx/>
              <a:buChar char="•"/>
            </a:pPr>
            <a:r>
              <a:rPr lang="ar-DZ" sz="2400" b="1">
                <a:cs typeface="Arial" charset="0"/>
              </a:rPr>
              <a:t>إلغاء آخر عملية.</a:t>
            </a:r>
          </a:p>
          <a:p>
            <a:pPr marL="685800" indent="-685800" algn="r" rtl="1">
              <a:buFontTx/>
              <a:buChar char="•"/>
            </a:pPr>
            <a:r>
              <a:rPr lang="ar-DZ" sz="2400" b="1">
                <a:cs typeface="Arial" charset="0"/>
              </a:rPr>
              <a:t>تعديل أو نسخ أو نقل أو حذف بيانات من الملف النشط.</a:t>
            </a:r>
          </a:p>
          <a:p>
            <a:pPr marL="685800" indent="-685800" algn="r" rtl="1">
              <a:buFontTx/>
              <a:buChar char="•"/>
            </a:pPr>
            <a:r>
              <a:rPr lang="ar-DZ" sz="2400" b="1">
                <a:cs typeface="Arial" charset="0"/>
              </a:rPr>
              <a:t>البحث عن حالات....الخ.</a:t>
            </a:r>
            <a:endParaRPr lang="fr-FR" sz="2400" b="1">
              <a:cs typeface="Arial" charset="0"/>
            </a:endParaRPr>
          </a:p>
        </p:txBody>
      </p:sp>
      <p:sp>
        <p:nvSpPr>
          <p:cNvPr id="37891" name="Rectangle 3"/>
          <p:cNvSpPr>
            <a:spLocks noChangeArrowheads="1"/>
          </p:cNvSpPr>
          <p:nvPr/>
        </p:nvSpPr>
        <p:spPr bwMode="auto">
          <a:xfrm>
            <a:off x="952500" y="260350"/>
            <a:ext cx="75263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a:solidFill>
                  <a:srgbClr val="800000"/>
                </a:solidFill>
                <a:latin typeface="Times New Roman" pitchFamily="18" charset="0"/>
                <a:cs typeface="Times New Roman" pitchFamily="18" charset="0"/>
              </a:rPr>
              <a:t>2. </a:t>
            </a:r>
            <a:r>
              <a:rPr lang="ar-SA" sz="3600" b="1">
                <a:solidFill>
                  <a:srgbClr val="800000"/>
                </a:solidFill>
                <a:latin typeface="Times New Roman" pitchFamily="18" charset="0"/>
                <a:cs typeface="Times New Roman" pitchFamily="18" charset="0"/>
              </a:rPr>
              <a:t>قائمة التحرير:</a:t>
            </a:r>
            <a:r>
              <a:rPr lang="ar-DZ" sz="3600" b="1">
                <a:solidFill>
                  <a:srgbClr val="800000"/>
                </a:solidFill>
                <a:latin typeface="Times New Roman" pitchFamily="18" charset="0"/>
                <a:cs typeface="Times New Roman" pitchFamily="18" charset="0"/>
              </a:rPr>
              <a:t>     </a:t>
            </a:r>
            <a:r>
              <a:rPr lang="fr-FR" b="1">
                <a:cs typeface="Arial" charset="0"/>
              </a:rPr>
              <a:t>      </a:t>
            </a:r>
            <a:r>
              <a:rPr lang="fr-FR" sz="3600" b="1">
                <a:solidFill>
                  <a:srgbClr val="800000"/>
                </a:solidFill>
                <a:latin typeface="Times New Roman" pitchFamily="18" charset="0"/>
                <a:cs typeface="Times New Roman" pitchFamily="18" charset="0"/>
              </a:rPr>
              <a:t>édition               edit</a:t>
            </a:r>
            <a:endParaRPr lang="ar-SA" sz="3600" b="1">
              <a:solidFill>
                <a:srgbClr val="800000"/>
              </a:solidFill>
              <a:latin typeface="Times New Roman" pitchFamily="18" charset="0"/>
              <a:cs typeface="Times New Roman" pitchFamily="18" charset="0"/>
            </a:endParaRP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031875"/>
            <a:ext cx="4325937"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890">
                                            <p:txEl>
                                              <p:pRg st="0" end="0"/>
                                            </p:txEl>
                                          </p:spTgt>
                                        </p:tgtEl>
                                        <p:attrNameLst>
                                          <p:attrName>style.visibility</p:attrName>
                                        </p:attrNameLst>
                                      </p:cBhvr>
                                      <p:to>
                                        <p:strVal val="visible"/>
                                      </p:to>
                                    </p:set>
                                    <p:animEffect transition="in" filter="fade">
                                      <p:cBhvr>
                                        <p:cTn id="12" dur="1000"/>
                                        <p:tgtEl>
                                          <p:spTgt spid="37890">
                                            <p:txEl>
                                              <p:pRg st="0" end="0"/>
                                            </p:txEl>
                                          </p:spTgt>
                                        </p:tgtEl>
                                      </p:cBhvr>
                                    </p:animEffect>
                                    <p:anim calcmode="lin" valueType="num">
                                      <p:cBhvr>
                                        <p:cTn id="13"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Effect transition="in" filter="fade">
                                      <p:cBhvr>
                                        <p:cTn id="19" dur="1000"/>
                                        <p:tgtEl>
                                          <p:spTgt spid="37890">
                                            <p:txEl>
                                              <p:pRg st="2" end="2"/>
                                            </p:txEl>
                                          </p:spTgt>
                                        </p:tgtEl>
                                      </p:cBhvr>
                                    </p:animEffect>
                                    <p:anim calcmode="lin" valueType="num">
                                      <p:cBhvr>
                                        <p:cTn id="20"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7890">
                                            <p:txEl>
                                              <p:pRg st="3" end="3"/>
                                            </p:txEl>
                                          </p:spTgt>
                                        </p:tgtEl>
                                        <p:attrNameLst>
                                          <p:attrName>style.visibility</p:attrName>
                                        </p:attrNameLst>
                                      </p:cBhvr>
                                      <p:to>
                                        <p:strVal val="visible"/>
                                      </p:to>
                                    </p:set>
                                    <p:animEffect transition="in" filter="fade">
                                      <p:cBhvr>
                                        <p:cTn id="26" dur="1000"/>
                                        <p:tgtEl>
                                          <p:spTgt spid="37890">
                                            <p:txEl>
                                              <p:pRg st="3" end="3"/>
                                            </p:txEl>
                                          </p:spTgt>
                                        </p:tgtEl>
                                      </p:cBhvr>
                                    </p:animEffect>
                                    <p:anim calcmode="lin" valueType="num">
                                      <p:cBhvr>
                                        <p:cTn id="27"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7890">
                                            <p:txEl>
                                              <p:pRg st="4" end="4"/>
                                            </p:txEl>
                                          </p:spTgt>
                                        </p:tgtEl>
                                        <p:attrNameLst>
                                          <p:attrName>style.visibility</p:attrName>
                                        </p:attrNameLst>
                                      </p:cBhvr>
                                      <p:to>
                                        <p:strVal val="visible"/>
                                      </p:to>
                                    </p:set>
                                    <p:animEffect transition="in" filter="fade">
                                      <p:cBhvr>
                                        <p:cTn id="33" dur="1000"/>
                                        <p:tgtEl>
                                          <p:spTgt spid="37890">
                                            <p:txEl>
                                              <p:pRg st="4" end="4"/>
                                            </p:txEl>
                                          </p:spTgt>
                                        </p:tgtEl>
                                      </p:cBhvr>
                                    </p:animEffect>
                                    <p:anim calcmode="lin" valueType="num">
                                      <p:cBhvr>
                                        <p:cTn id="34"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140200" y="1484313"/>
            <a:ext cx="46021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DZ" sz="2400" b="1">
                <a:cs typeface="Arial" charset="0"/>
              </a:rPr>
              <a:t>تسمح هذه القائمة:</a:t>
            </a:r>
          </a:p>
          <a:p>
            <a:pPr marL="685800" indent="-685800" algn="r" rtl="1">
              <a:buClr>
                <a:srgbClr val="FF0000"/>
              </a:buClr>
              <a:buFontTx/>
              <a:buAutoNum type="arabicPeriod"/>
            </a:pPr>
            <a:r>
              <a:rPr lang="ar-DZ" sz="2400" b="1">
                <a:cs typeface="Arial" charset="0"/>
              </a:rPr>
              <a:t>بإظهار شريط الإيقونات.</a:t>
            </a:r>
          </a:p>
          <a:p>
            <a:pPr marL="685800" indent="-685800" algn="r" rtl="1">
              <a:buClr>
                <a:srgbClr val="FF0000"/>
              </a:buClr>
              <a:buFontTx/>
              <a:buAutoNum type="arabicPeriod"/>
            </a:pPr>
            <a:r>
              <a:rPr lang="ar-DZ" sz="2400" b="1">
                <a:cs typeface="Arial" charset="0"/>
              </a:rPr>
              <a:t>وكذلك إظهار وإخفاء خطوط مصفوفة البيانات في صفحة محرر البيانات.</a:t>
            </a:r>
          </a:p>
          <a:p>
            <a:pPr marL="685800" indent="-685800" algn="r" rtl="1">
              <a:buClr>
                <a:srgbClr val="FF0000"/>
              </a:buClr>
              <a:buFontTx/>
              <a:buAutoNum type="arabicPeriod"/>
            </a:pPr>
            <a:r>
              <a:rPr lang="ar-DZ" sz="2400" b="1">
                <a:cs typeface="Arial" charset="0"/>
              </a:rPr>
              <a:t>تغيير نوع وحجم الخط.</a:t>
            </a:r>
          </a:p>
          <a:p>
            <a:pPr marL="685800" indent="-685800" algn="r" rtl="1">
              <a:buClr>
                <a:srgbClr val="FF0000"/>
              </a:buClr>
              <a:buFontTx/>
              <a:buAutoNum type="arabicPeriod"/>
            </a:pPr>
            <a:r>
              <a:rPr lang="ar-DZ" sz="2400" b="1">
                <a:cs typeface="Arial" charset="0"/>
              </a:rPr>
              <a:t>إخفاء وإظهار دلالات القيم...الخ.</a:t>
            </a:r>
            <a:endParaRPr lang="fr-FR" sz="2400" b="1">
              <a:cs typeface="Arial" charset="0"/>
            </a:endParaRPr>
          </a:p>
        </p:txBody>
      </p:sp>
      <p:sp>
        <p:nvSpPr>
          <p:cNvPr id="36867" name="Rectangle 3"/>
          <p:cNvSpPr>
            <a:spLocks noChangeArrowheads="1"/>
          </p:cNvSpPr>
          <p:nvPr/>
        </p:nvSpPr>
        <p:spPr bwMode="auto">
          <a:xfrm>
            <a:off x="920750" y="260350"/>
            <a:ext cx="75041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a:solidFill>
                  <a:srgbClr val="800000"/>
                </a:solidFill>
                <a:latin typeface="Times New Roman" pitchFamily="18" charset="0"/>
                <a:cs typeface="Times New Roman" pitchFamily="18" charset="0"/>
              </a:rPr>
              <a:t>3. </a:t>
            </a:r>
            <a:r>
              <a:rPr lang="ar-SA" sz="3600" b="1">
                <a:solidFill>
                  <a:srgbClr val="800000"/>
                </a:solidFill>
                <a:latin typeface="Times New Roman" pitchFamily="18" charset="0"/>
                <a:cs typeface="Times New Roman" pitchFamily="18" charset="0"/>
              </a:rPr>
              <a:t>قائمة العرض:</a:t>
            </a:r>
            <a:r>
              <a:rPr lang="ar-DZ" sz="3600" b="1">
                <a:solidFill>
                  <a:srgbClr val="800000"/>
                </a:solidFill>
                <a:latin typeface="Times New Roman" pitchFamily="18" charset="0"/>
                <a:cs typeface="Times New Roman" pitchFamily="18" charset="0"/>
              </a:rPr>
              <a:t>   </a:t>
            </a:r>
            <a:r>
              <a:rPr lang="fr-FR" sz="3600" b="1">
                <a:solidFill>
                  <a:srgbClr val="800000"/>
                </a:solidFill>
                <a:latin typeface="Times New Roman" pitchFamily="18" charset="0"/>
                <a:cs typeface="Times New Roman" pitchFamily="18" charset="0"/>
              </a:rPr>
              <a:t>      affichage</a:t>
            </a:r>
            <a:r>
              <a:rPr lang="fr-FR" b="1">
                <a:cs typeface="Arial" charset="0"/>
              </a:rPr>
              <a:t>                  </a:t>
            </a:r>
            <a:r>
              <a:rPr lang="fr-FR" sz="3600" b="1">
                <a:solidFill>
                  <a:srgbClr val="800000"/>
                </a:solidFill>
                <a:latin typeface="Times New Roman" pitchFamily="18" charset="0"/>
                <a:cs typeface="Times New Roman" pitchFamily="18" charset="0"/>
              </a:rPr>
              <a:t>vieu</a:t>
            </a:r>
            <a:endParaRPr lang="ar-SA" sz="3600" b="1">
              <a:solidFill>
                <a:srgbClr val="800000"/>
              </a:solidFill>
              <a:latin typeface="Times New Roman" pitchFamily="18" charset="0"/>
              <a:cs typeface="Times New Roman" pitchFamily="18" charset="0"/>
            </a:endParaRPr>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4140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Effect transition="in" filter="fade">
                                      <p:cBhvr>
                                        <p:cTn id="19" dur="1000"/>
                                        <p:tgtEl>
                                          <p:spTgt spid="36866">
                                            <p:txEl>
                                              <p:pRg st="1" end="1"/>
                                            </p:txEl>
                                          </p:spTgt>
                                        </p:tgtEl>
                                      </p:cBhvr>
                                    </p:animEffect>
                                    <p:anim calcmode="lin" valueType="num">
                                      <p:cBhvr>
                                        <p:cTn id="20"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2" end="2"/>
                                            </p:txEl>
                                          </p:spTgt>
                                        </p:tgtEl>
                                        <p:attrNameLst>
                                          <p:attrName>style.visibility</p:attrName>
                                        </p:attrNameLst>
                                      </p:cBhvr>
                                      <p:to>
                                        <p:strVal val="visible"/>
                                      </p:to>
                                    </p:set>
                                    <p:animEffect transition="in" filter="fade">
                                      <p:cBhvr>
                                        <p:cTn id="26" dur="1000"/>
                                        <p:tgtEl>
                                          <p:spTgt spid="36866">
                                            <p:txEl>
                                              <p:pRg st="2" end="2"/>
                                            </p:txEl>
                                          </p:spTgt>
                                        </p:tgtEl>
                                      </p:cBhvr>
                                    </p:animEffect>
                                    <p:anim calcmode="lin" valueType="num">
                                      <p:cBhvr>
                                        <p:cTn id="27"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3" end="3"/>
                                            </p:txEl>
                                          </p:spTgt>
                                        </p:tgtEl>
                                        <p:attrNameLst>
                                          <p:attrName>style.visibility</p:attrName>
                                        </p:attrNameLst>
                                      </p:cBhvr>
                                      <p:to>
                                        <p:strVal val="visible"/>
                                      </p:to>
                                    </p:set>
                                    <p:animEffect transition="in" filter="fade">
                                      <p:cBhvr>
                                        <p:cTn id="33" dur="1000"/>
                                        <p:tgtEl>
                                          <p:spTgt spid="36866">
                                            <p:txEl>
                                              <p:pRg st="3" end="3"/>
                                            </p:txEl>
                                          </p:spTgt>
                                        </p:tgtEl>
                                      </p:cBhvr>
                                    </p:animEffect>
                                    <p:anim calcmode="lin" valueType="num">
                                      <p:cBhvr>
                                        <p:cTn id="34"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6866">
                                            <p:txEl>
                                              <p:pRg st="4" end="4"/>
                                            </p:txEl>
                                          </p:spTgt>
                                        </p:tgtEl>
                                        <p:attrNameLst>
                                          <p:attrName>style.visibility</p:attrName>
                                        </p:attrNameLst>
                                      </p:cBhvr>
                                      <p:to>
                                        <p:strVal val="visible"/>
                                      </p:to>
                                    </p:set>
                                    <p:animEffect transition="in" filter="fade">
                                      <p:cBhvr>
                                        <p:cTn id="40" dur="1000"/>
                                        <p:tgtEl>
                                          <p:spTgt spid="36866">
                                            <p:txEl>
                                              <p:pRg st="4" end="4"/>
                                            </p:txEl>
                                          </p:spTgt>
                                        </p:tgtEl>
                                      </p:cBhvr>
                                    </p:animEffect>
                                    <p:anim calcmode="lin" valueType="num">
                                      <p:cBhvr>
                                        <p:cTn id="41"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00563" y="1484313"/>
            <a:ext cx="42418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DZ" sz="2400" b="1">
                <a:cs typeface="Arial" charset="0"/>
              </a:rPr>
              <a:t>تسمح:</a:t>
            </a:r>
          </a:p>
          <a:p>
            <a:pPr marL="800100" lvl="1" indent="-342900" algn="r" rtl="1">
              <a:buClr>
                <a:srgbClr val="FF0000"/>
              </a:buClr>
              <a:buFontTx/>
              <a:buAutoNum type="arabicPeriod"/>
            </a:pPr>
            <a:r>
              <a:rPr lang="ar-DZ" sz="2400" b="1">
                <a:cs typeface="Arial" charset="0"/>
              </a:rPr>
              <a:t> بتعريف المتغيرات وتغيير اسمها(كتابة الأسئلة وضبط خصائصها في حالة الاستمارات الإستبيانية).</a:t>
            </a:r>
          </a:p>
          <a:p>
            <a:pPr marL="800100" lvl="1" indent="-342900" algn="r" rtl="1">
              <a:buClr>
                <a:srgbClr val="FF0000"/>
              </a:buClr>
              <a:buFontTx/>
              <a:buAutoNum type="arabicPeriod"/>
            </a:pPr>
            <a:r>
              <a:rPr lang="ar-DZ" sz="2400" b="1">
                <a:cs typeface="Arial" charset="0"/>
              </a:rPr>
              <a:t>والقيام بعمليات أخرى مثل تحويل بيانات.</a:t>
            </a:r>
          </a:p>
          <a:p>
            <a:pPr marL="800100" lvl="1" indent="-342900" algn="r" rtl="1">
              <a:buClr>
                <a:srgbClr val="FF0000"/>
              </a:buClr>
              <a:buFontTx/>
              <a:buAutoNum type="arabicPeriod"/>
            </a:pPr>
            <a:r>
              <a:rPr lang="ar-DZ" sz="2400" b="1">
                <a:cs typeface="Arial" charset="0"/>
              </a:rPr>
              <a:t>دمج وفرز البيانات.</a:t>
            </a:r>
          </a:p>
          <a:p>
            <a:pPr marL="800100" lvl="1" indent="-342900" algn="r" rtl="1">
              <a:buClr>
                <a:srgbClr val="FF0000"/>
              </a:buClr>
              <a:buFontTx/>
              <a:buAutoNum type="arabicPeriod"/>
            </a:pPr>
            <a:r>
              <a:rPr lang="ar-DZ" sz="2400" b="1">
                <a:cs typeface="Arial" charset="0"/>
              </a:rPr>
              <a:t>دمج الملفات. إضافة حالات أو متغيرات.</a:t>
            </a:r>
          </a:p>
          <a:p>
            <a:pPr marL="800100" lvl="1" indent="-342900" algn="r" rtl="1">
              <a:buClr>
                <a:srgbClr val="FF0000"/>
              </a:buClr>
              <a:buFontTx/>
              <a:buAutoNum type="arabicPeriod"/>
            </a:pPr>
            <a:r>
              <a:rPr lang="ar-DZ" sz="2400" b="1">
                <a:cs typeface="Arial" charset="0"/>
              </a:rPr>
              <a:t>استبعاد حالات....الخ</a:t>
            </a:r>
            <a:endParaRPr lang="fr-FR" sz="2400" b="1">
              <a:cs typeface="Arial" charset="0"/>
            </a:endParaRPr>
          </a:p>
        </p:txBody>
      </p:sp>
      <p:sp>
        <p:nvSpPr>
          <p:cNvPr id="36867" name="Rectangle 3"/>
          <p:cNvSpPr>
            <a:spLocks noChangeArrowheads="1"/>
          </p:cNvSpPr>
          <p:nvPr/>
        </p:nvSpPr>
        <p:spPr bwMode="auto">
          <a:xfrm>
            <a:off x="1193800" y="333375"/>
            <a:ext cx="71326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a:solidFill>
                  <a:srgbClr val="800000"/>
                </a:solidFill>
                <a:latin typeface="Times New Roman" pitchFamily="18" charset="0"/>
                <a:cs typeface="Times New Roman" pitchFamily="18" charset="0"/>
              </a:rPr>
              <a:t>4. </a:t>
            </a:r>
            <a:r>
              <a:rPr lang="ar-SA" sz="3600" b="1">
                <a:solidFill>
                  <a:srgbClr val="800000"/>
                </a:solidFill>
                <a:latin typeface="Times New Roman" pitchFamily="18" charset="0"/>
                <a:cs typeface="Times New Roman" pitchFamily="18" charset="0"/>
              </a:rPr>
              <a:t>قائمة البيانات</a:t>
            </a:r>
            <a:r>
              <a:rPr lang="ar-DZ" sz="3600" b="1">
                <a:solidFill>
                  <a:srgbClr val="800000"/>
                </a:solidFill>
                <a:latin typeface="Times New Roman" pitchFamily="18" charset="0"/>
                <a:cs typeface="Times New Roman" pitchFamily="18" charset="0"/>
              </a:rPr>
              <a:t> :  </a:t>
            </a:r>
            <a:r>
              <a:rPr lang="fr-FR" sz="3600" b="1">
                <a:solidFill>
                  <a:srgbClr val="800000"/>
                </a:solidFill>
                <a:latin typeface="Times New Roman" pitchFamily="18" charset="0"/>
                <a:cs typeface="Times New Roman" pitchFamily="18" charset="0"/>
              </a:rPr>
              <a:t>      données</a:t>
            </a:r>
            <a:r>
              <a:rPr lang="fr-FR" b="1">
                <a:cs typeface="Arial" charset="0"/>
              </a:rPr>
              <a:t>              </a:t>
            </a:r>
            <a:r>
              <a:rPr lang="fr-FR" sz="3600" b="1">
                <a:solidFill>
                  <a:srgbClr val="800000"/>
                </a:solidFill>
                <a:latin typeface="Times New Roman" pitchFamily="18" charset="0"/>
                <a:cs typeface="Times New Roman" pitchFamily="18" charset="0"/>
              </a:rPr>
              <a:t>data</a:t>
            </a:r>
            <a:endParaRPr lang="ar-SA" sz="3600" b="1">
              <a:solidFill>
                <a:srgbClr val="800000"/>
              </a:solidFill>
              <a:latin typeface="Times New Roman" pitchFamily="18" charset="0"/>
              <a:cs typeface="Times New Roman" pitchFamily="18" charset="0"/>
            </a:endParaRP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52513"/>
            <a:ext cx="3763963"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6866">
                                            <p:txEl>
                                              <p:pRg st="1" end="1"/>
                                            </p:txEl>
                                          </p:spTgt>
                                        </p:tgtEl>
                                        <p:attrNameLst>
                                          <p:attrName>style.visibility</p:attrName>
                                        </p:attrNameLst>
                                      </p:cBhvr>
                                      <p:to>
                                        <p:strVal val="visible"/>
                                      </p:to>
                                    </p:set>
                                    <p:animEffect transition="in" filter="fade">
                                      <p:cBhvr>
                                        <p:cTn id="17" dur="1000"/>
                                        <p:tgtEl>
                                          <p:spTgt spid="36866">
                                            <p:txEl>
                                              <p:pRg st="1" end="1"/>
                                            </p:txEl>
                                          </p:spTgt>
                                        </p:tgtEl>
                                      </p:cBhvr>
                                    </p:animEffect>
                                    <p:anim calcmode="lin" valueType="num">
                                      <p:cBhvr>
                                        <p:cTn id="18"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6866">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6866">
                                            <p:txEl>
                                              <p:pRg st="2" end="2"/>
                                            </p:txEl>
                                          </p:spTgt>
                                        </p:tgtEl>
                                        <p:attrNameLst>
                                          <p:attrName>style.visibility</p:attrName>
                                        </p:attrNameLst>
                                      </p:cBhvr>
                                      <p:to>
                                        <p:strVal val="visible"/>
                                      </p:to>
                                    </p:set>
                                    <p:animEffect transition="in" filter="fade">
                                      <p:cBhvr>
                                        <p:cTn id="22" dur="1000"/>
                                        <p:tgtEl>
                                          <p:spTgt spid="36866">
                                            <p:txEl>
                                              <p:pRg st="2" end="2"/>
                                            </p:txEl>
                                          </p:spTgt>
                                        </p:tgtEl>
                                      </p:cBhvr>
                                    </p:animEffect>
                                    <p:anim calcmode="lin" valueType="num">
                                      <p:cBhvr>
                                        <p:cTn id="23"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6866">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6866">
                                            <p:txEl>
                                              <p:pRg st="3" end="3"/>
                                            </p:txEl>
                                          </p:spTgt>
                                        </p:tgtEl>
                                        <p:attrNameLst>
                                          <p:attrName>style.visibility</p:attrName>
                                        </p:attrNameLst>
                                      </p:cBhvr>
                                      <p:to>
                                        <p:strVal val="visible"/>
                                      </p:to>
                                    </p:set>
                                    <p:animEffect transition="in" filter="fade">
                                      <p:cBhvr>
                                        <p:cTn id="27" dur="1000"/>
                                        <p:tgtEl>
                                          <p:spTgt spid="36866">
                                            <p:txEl>
                                              <p:pRg st="3" end="3"/>
                                            </p:txEl>
                                          </p:spTgt>
                                        </p:tgtEl>
                                      </p:cBhvr>
                                    </p:animEffect>
                                    <p:anim calcmode="lin" valueType="num">
                                      <p:cBhvr>
                                        <p:cTn id="28"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6866">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6866">
                                            <p:txEl>
                                              <p:pRg st="4" end="4"/>
                                            </p:txEl>
                                          </p:spTgt>
                                        </p:tgtEl>
                                        <p:attrNameLst>
                                          <p:attrName>style.visibility</p:attrName>
                                        </p:attrNameLst>
                                      </p:cBhvr>
                                      <p:to>
                                        <p:strVal val="visible"/>
                                      </p:to>
                                    </p:set>
                                    <p:animEffect transition="in" filter="fade">
                                      <p:cBhvr>
                                        <p:cTn id="32" dur="1000"/>
                                        <p:tgtEl>
                                          <p:spTgt spid="36866">
                                            <p:txEl>
                                              <p:pRg st="4" end="4"/>
                                            </p:txEl>
                                          </p:spTgt>
                                        </p:tgtEl>
                                      </p:cBhvr>
                                    </p:animEffect>
                                    <p:anim calcmode="lin" valueType="num">
                                      <p:cBhvr>
                                        <p:cTn id="33"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6866">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6866">
                                            <p:txEl>
                                              <p:pRg st="5" end="5"/>
                                            </p:txEl>
                                          </p:spTgt>
                                        </p:tgtEl>
                                        <p:attrNameLst>
                                          <p:attrName>style.visibility</p:attrName>
                                        </p:attrNameLst>
                                      </p:cBhvr>
                                      <p:to>
                                        <p:strVal val="visible"/>
                                      </p:to>
                                    </p:set>
                                    <p:animEffect transition="in" filter="fade">
                                      <p:cBhvr>
                                        <p:cTn id="37" dur="1000"/>
                                        <p:tgtEl>
                                          <p:spTgt spid="36866">
                                            <p:txEl>
                                              <p:pRg st="5" end="5"/>
                                            </p:txEl>
                                          </p:spTgt>
                                        </p:tgtEl>
                                      </p:cBhvr>
                                    </p:animEffect>
                                    <p:anim calcmode="lin" valueType="num">
                                      <p:cBhvr>
                                        <p:cTn id="38" dur="10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68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22788" y="1557338"/>
            <a:ext cx="4441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800" b="1">
                <a:cs typeface="Arial" charset="0"/>
              </a:rPr>
              <a:t>تساعد على:</a:t>
            </a:r>
          </a:p>
          <a:p>
            <a:pPr marL="685800" indent="-685800" algn="r" rtl="1">
              <a:buFontTx/>
              <a:buChar char="•"/>
            </a:pPr>
            <a:r>
              <a:rPr lang="ar-DZ" sz="2400" b="1">
                <a:cs typeface="Arial" charset="0"/>
              </a:rPr>
              <a:t>إجراء العمليات الحسابية المختلفة والتي تتضمن الدوال الرياضية و الإحصائية.</a:t>
            </a:r>
          </a:p>
          <a:p>
            <a:pPr marL="685800" indent="-685800" algn="r" rtl="1">
              <a:buFontTx/>
              <a:buChar char="•"/>
            </a:pPr>
            <a:r>
              <a:rPr lang="ar-DZ" sz="2400" b="1">
                <a:cs typeface="Arial" charset="0"/>
              </a:rPr>
              <a:t>إعادة الترميز.</a:t>
            </a:r>
          </a:p>
          <a:p>
            <a:pPr marL="685800" indent="-685800" algn="r" rtl="1">
              <a:buFontTx/>
              <a:buChar char="•"/>
            </a:pPr>
            <a:r>
              <a:rPr lang="ar-DZ" sz="2400" b="1">
                <a:cs typeface="Arial" charset="0"/>
              </a:rPr>
              <a:t>ترتيب البيانات.</a:t>
            </a:r>
          </a:p>
          <a:p>
            <a:pPr marL="685800" indent="-685800" algn="r" rtl="1">
              <a:buFontTx/>
              <a:buChar char="•"/>
            </a:pPr>
            <a:r>
              <a:rPr lang="ar-DZ" sz="2400" b="1">
                <a:cs typeface="Arial" charset="0"/>
              </a:rPr>
              <a:t>إنشاء سلاسل زمنية.</a:t>
            </a:r>
            <a:endParaRPr lang="fr-FR" sz="2400" b="1">
              <a:cs typeface="Arial" charset="0"/>
            </a:endParaRPr>
          </a:p>
        </p:txBody>
      </p:sp>
      <p:sp>
        <p:nvSpPr>
          <p:cNvPr id="36867" name="Rectangle 3"/>
          <p:cNvSpPr>
            <a:spLocks noChangeArrowheads="1"/>
          </p:cNvSpPr>
          <p:nvPr/>
        </p:nvSpPr>
        <p:spPr bwMode="auto">
          <a:xfrm>
            <a:off x="503238" y="260350"/>
            <a:ext cx="8426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DZ" sz="3600" b="1">
                <a:solidFill>
                  <a:srgbClr val="800000"/>
                </a:solidFill>
                <a:latin typeface="Times New Roman" pitchFamily="18" charset="0"/>
                <a:cs typeface="Times New Roman" pitchFamily="18" charset="0"/>
              </a:rPr>
              <a:t>5. قائمة التحويلات:</a:t>
            </a:r>
            <a:r>
              <a:rPr lang="ar-DZ" b="1">
                <a:cs typeface="Arial" charset="0"/>
              </a:rPr>
              <a:t>  </a:t>
            </a:r>
            <a:r>
              <a:rPr lang="fr-FR" sz="3600" b="1">
                <a:solidFill>
                  <a:srgbClr val="800000"/>
                </a:solidFill>
                <a:latin typeface="Times New Roman" pitchFamily="18" charset="0"/>
                <a:cs typeface="Times New Roman" pitchFamily="18" charset="0"/>
              </a:rPr>
              <a:t>tronsformer       tronsform</a:t>
            </a:r>
            <a:endParaRPr lang="ar-SA" sz="3600" b="1">
              <a:solidFill>
                <a:srgbClr val="800000"/>
              </a:solidFill>
              <a:latin typeface="Times New Roman" pitchFamily="18" charset="0"/>
              <a:cs typeface="Times New Roman" pitchFamily="18" charset="0"/>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522788"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Effect transition="in" filter="fade">
                                      <p:cBhvr>
                                        <p:cTn id="19" dur="1000"/>
                                        <p:tgtEl>
                                          <p:spTgt spid="36866">
                                            <p:txEl>
                                              <p:pRg st="1" end="1"/>
                                            </p:txEl>
                                          </p:spTgt>
                                        </p:tgtEl>
                                      </p:cBhvr>
                                    </p:animEffect>
                                    <p:anim calcmode="lin" valueType="num">
                                      <p:cBhvr>
                                        <p:cTn id="20"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6866">
                                            <p:txEl>
                                              <p:pRg st="2" end="2"/>
                                            </p:txEl>
                                          </p:spTgt>
                                        </p:tgtEl>
                                        <p:attrNameLst>
                                          <p:attrName>style.visibility</p:attrName>
                                        </p:attrNameLst>
                                      </p:cBhvr>
                                      <p:to>
                                        <p:strVal val="visible"/>
                                      </p:to>
                                    </p:set>
                                    <p:animEffect transition="in" filter="fade">
                                      <p:cBhvr>
                                        <p:cTn id="26" dur="1000"/>
                                        <p:tgtEl>
                                          <p:spTgt spid="36866">
                                            <p:txEl>
                                              <p:pRg st="2" end="2"/>
                                            </p:txEl>
                                          </p:spTgt>
                                        </p:tgtEl>
                                      </p:cBhvr>
                                    </p:animEffect>
                                    <p:anim calcmode="lin" valueType="num">
                                      <p:cBhvr>
                                        <p:cTn id="27"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6866">
                                            <p:txEl>
                                              <p:pRg st="3" end="3"/>
                                            </p:txEl>
                                          </p:spTgt>
                                        </p:tgtEl>
                                        <p:attrNameLst>
                                          <p:attrName>style.visibility</p:attrName>
                                        </p:attrNameLst>
                                      </p:cBhvr>
                                      <p:to>
                                        <p:strVal val="visible"/>
                                      </p:to>
                                    </p:set>
                                    <p:animEffect transition="in" filter="fade">
                                      <p:cBhvr>
                                        <p:cTn id="33" dur="1000"/>
                                        <p:tgtEl>
                                          <p:spTgt spid="36866">
                                            <p:txEl>
                                              <p:pRg st="3" end="3"/>
                                            </p:txEl>
                                          </p:spTgt>
                                        </p:tgtEl>
                                      </p:cBhvr>
                                    </p:animEffect>
                                    <p:anim calcmode="lin" valueType="num">
                                      <p:cBhvr>
                                        <p:cTn id="34"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6866">
                                            <p:txEl>
                                              <p:pRg st="4" end="4"/>
                                            </p:txEl>
                                          </p:spTgt>
                                        </p:tgtEl>
                                        <p:attrNameLst>
                                          <p:attrName>style.visibility</p:attrName>
                                        </p:attrNameLst>
                                      </p:cBhvr>
                                      <p:to>
                                        <p:strVal val="visible"/>
                                      </p:to>
                                    </p:set>
                                    <p:animEffect transition="in" filter="fade">
                                      <p:cBhvr>
                                        <p:cTn id="40" dur="1000"/>
                                        <p:tgtEl>
                                          <p:spTgt spid="36866">
                                            <p:txEl>
                                              <p:pRg st="4" end="4"/>
                                            </p:txEl>
                                          </p:spTgt>
                                        </p:tgtEl>
                                      </p:cBhvr>
                                    </p:animEffect>
                                    <p:anim calcmode="lin" valueType="num">
                                      <p:cBhvr>
                                        <p:cTn id="41"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067175" y="1196975"/>
            <a:ext cx="46751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400" b="1">
                <a:cs typeface="Arial" charset="0"/>
              </a:rPr>
              <a:t>كانت تسمى </a:t>
            </a:r>
            <a:r>
              <a:rPr lang="fr-FR" sz="2400" b="1">
                <a:cs typeface="Arial" charset="0"/>
              </a:rPr>
              <a:t>statistique</a:t>
            </a:r>
            <a:r>
              <a:rPr lang="ar-DZ" sz="2400" b="1">
                <a:cs typeface="Arial" charset="0"/>
              </a:rPr>
              <a:t> في الإصدارات قبل العاشر وتهتم بأغلب عمليات العرض والتحليل الإحصائي (كوصف المتغيرات وحساب التباين و الاختبارات الإحصائية....الخ)</a:t>
            </a:r>
            <a:endParaRPr lang="fr-FR" sz="2400" b="1">
              <a:cs typeface="Arial" charset="0"/>
            </a:endParaRPr>
          </a:p>
        </p:txBody>
      </p:sp>
      <p:sp>
        <p:nvSpPr>
          <p:cNvPr id="36867" name="Rectangle 3"/>
          <p:cNvSpPr>
            <a:spLocks noChangeArrowheads="1"/>
          </p:cNvSpPr>
          <p:nvPr/>
        </p:nvSpPr>
        <p:spPr bwMode="auto">
          <a:xfrm>
            <a:off x="0" y="333375"/>
            <a:ext cx="89646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342900" indent="-342900" algn="ctr" rtl="1">
              <a:lnSpc>
                <a:spcPct val="130000"/>
              </a:lnSpc>
            </a:pPr>
            <a:r>
              <a:rPr lang="fr-FR"/>
              <a:t> </a:t>
            </a:r>
            <a:r>
              <a:rPr lang="ar-DZ" sz="3600" b="1">
                <a:solidFill>
                  <a:srgbClr val="800000"/>
                </a:solidFill>
                <a:latin typeface="Times New Roman" pitchFamily="18" charset="0"/>
                <a:cs typeface="Times New Roman" pitchFamily="18" charset="0"/>
              </a:rPr>
              <a:t>6. قائمة العمليات الإحصائية: </a:t>
            </a:r>
            <a:r>
              <a:rPr lang="fr-FR" sz="3600" b="1">
                <a:solidFill>
                  <a:srgbClr val="800000"/>
                </a:solidFill>
                <a:latin typeface="Times New Roman" pitchFamily="18" charset="0"/>
                <a:cs typeface="Times New Roman" pitchFamily="18" charset="0"/>
              </a:rPr>
              <a:t>       analyse   analyze</a:t>
            </a:r>
            <a:endParaRPr lang="ar-SA" sz="3600" b="1">
              <a:solidFill>
                <a:srgbClr val="800000"/>
              </a:solidFill>
              <a:latin typeface="Times New Roman" pitchFamily="18" charset="0"/>
              <a:cs typeface="Times New Roman" pitchFamily="18"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98563"/>
            <a:ext cx="3529013"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067175" y="1196975"/>
            <a:ext cx="46751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SA" sz="2400" b="1" dirty="0">
                <a:cs typeface="Arial" charset="0"/>
              </a:rPr>
              <a:t>تسمح هذه القائمة بـ تسيير ملف الزبائن </a:t>
            </a:r>
            <a:endParaRPr lang="fr-FR" sz="2400" b="1" dirty="0">
              <a:cs typeface="Arial" charset="0"/>
            </a:endParaRPr>
          </a:p>
        </p:txBody>
      </p:sp>
      <p:sp>
        <p:nvSpPr>
          <p:cNvPr id="36867" name="Rectangle 3"/>
          <p:cNvSpPr>
            <a:spLocks noChangeArrowheads="1"/>
          </p:cNvSpPr>
          <p:nvPr/>
        </p:nvSpPr>
        <p:spPr bwMode="auto">
          <a:xfrm>
            <a:off x="0" y="333375"/>
            <a:ext cx="8964613"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342900" indent="-342900" algn="ctr" rtl="1">
              <a:lnSpc>
                <a:spcPct val="130000"/>
              </a:lnSpc>
            </a:pPr>
            <a:r>
              <a:rPr lang="fr-FR" dirty="0"/>
              <a:t> </a:t>
            </a:r>
            <a:r>
              <a:rPr lang="ar-SA" sz="3600" b="1" dirty="0">
                <a:solidFill>
                  <a:srgbClr val="800000"/>
                </a:solidFill>
                <a:latin typeface="Times New Roman" pitchFamily="18" charset="0"/>
                <a:cs typeface="Times New Roman" pitchFamily="18" charset="0"/>
              </a:rPr>
              <a:t>7</a:t>
            </a:r>
            <a:r>
              <a:rPr lang="ar-DZ" sz="3600" b="1" dirty="0">
                <a:solidFill>
                  <a:srgbClr val="800000"/>
                </a:solidFill>
                <a:latin typeface="Times New Roman" pitchFamily="18" charset="0"/>
                <a:cs typeface="Times New Roman" pitchFamily="18" charset="0"/>
              </a:rPr>
              <a:t>. قائمة </a:t>
            </a:r>
            <a:r>
              <a:rPr lang="ar-SA" sz="3600" b="1" dirty="0">
                <a:solidFill>
                  <a:srgbClr val="800000"/>
                </a:solidFill>
                <a:latin typeface="Times New Roman" pitchFamily="18" charset="0"/>
                <a:cs typeface="Times New Roman" pitchFamily="18" charset="0"/>
              </a:rPr>
              <a:t>التسويق المباشر</a:t>
            </a:r>
            <a:r>
              <a:rPr lang="ar-DZ" sz="3600" b="1" dirty="0">
                <a:solidFill>
                  <a:srgbClr val="800000"/>
                </a:solidFill>
                <a:latin typeface="Times New Roman" pitchFamily="18" charset="0"/>
                <a:cs typeface="Times New Roman" pitchFamily="18" charset="0"/>
              </a:rPr>
              <a:t>: </a:t>
            </a:r>
            <a:r>
              <a:rPr lang="fr-FR" sz="3600" b="1" dirty="0">
                <a:solidFill>
                  <a:srgbClr val="800000"/>
                </a:solidFill>
                <a:latin typeface="Times New Roman" pitchFamily="18" charset="0"/>
                <a:cs typeface="Times New Roman" pitchFamily="18" charset="0"/>
              </a:rPr>
              <a:t>       marketing direct</a:t>
            </a:r>
            <a:endParaRPr lang="ar-SA" sz="3600" b="1" dirty="0">
              <a:solidFill>
                <a:srgbClr val="8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8" y="1053983"/>
            <a:ext cx="442912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8476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11188" y="1125538"/>
            <a:ext cx="7915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ctr" rtl="1"/>
            <a:r>
              <a:rPr lang="ar-DZ" sz="2800" b="1">
                <a:cs typeface="Arial" charset="0"/>
              </a:rPr>
              <a:t>تستعمل لرسم مختلف الرسومات البيانية.</a:t>
            </a:r>
            <a:endParaRPr lang="fr-FR" sz="2800" b="1">
              <a:cs typeface="Arial" charset="0"/>
            </a:endParaRPr>
          </a:p>
        </p:txBody>
      </p:sp>
      <p:sp>
        <p:nvSpPr>
          <p:cNvPr id="36867" name="Rectangle 3"/>
          <p:cNvSpPr>
            <a:spLocks noChangeArrowheads="1"/>
          </p:cNvSpPr>
          <p:nvPr/>
        </p:nvSpPr>
        <p:spPr bwMode="auto">
          <a:xfrm>
            <a:off x="1058476" y="333375"/>
            <a:ext cx="7403286"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a:solidFill>
                  <a:srgbClr val="800000"/>
                </a:solidFill>
                <a:latin typeface="Times New Roman" pitchFamily="18" charset="0"/>
                <a:cs typeface="Times New Roman" pitchFamily="18" charset="0"/>
              </a:rPr>
              <a:t>8</a:t>
            </a:r>
            <a:r>
              <a:rPr lang="ar-DZ" sz="3600" b="1" dirty="0">
                <a:solidFill>
                  <a:srgbClr val="800000"/>
                </a:solidFill>
                <a:latin typeface="Times New Roman" pitchFamily="18" charset="0"/>
                <a:cs typeface="Times New Roman" pitchFamily="18" charset="0"/>
              </a:rPr>
              <a:t>. قائمة الرسومات:    </a:t>
            </a:r>
            <a:r>
              <a:rPr lang="fr-FR" sz="3600" b="1" dirty="0">
                <a:solidFill>
                  <a:srgbClr val="800000"/>
                </a:solidFill>
                <a:latin typeface="Times New Roman" pitchFamily="18" charset="0"/>
                <a:cs typeface="Times New Roman" pitchFamily="18" charset="0"/>
              </a:rPr>
              <a:t>    graphes</a:t>
            </a:r>
            <a:r>
              <a:rPr lang="fr-FR" b="1" dirty="0">
                <a:cs typeface="Arial" charset="0"/>
              </a:rPr>
              <a:t>      </a:t>
            </a:r>
            <a:r>
              <a:rPr lang="fr-FR" sz="3600" b="1" dirty="0">
                <a:solidFill>
                  <a:srgbClr val="800000"/>
                </a:solidFill>
                <a:latin typeface="Times New Roman" pitchFamily="18" charset="0"/>
                <a:cs typeface="Times New Roman" pitchFamily="18" charset="0"/>
              </a:rPr>
              <a:t>graphs</a:t>
            </a:r>
            <a:endParaRPr lang="ar-SA" sz="3600" b="1" dirty="0">
              <a:solidFill>
                <a:srgbClr val="800000"/>
              </a:solidFill>
              <a:latin typeface="Times New Roman" pitchFamily="18" charset="0"/>
              <a:cs typeface="Times New Roman" pitchFamily="18" charset="0"/>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11188" y="908050"/>
            <a:ext cx="82740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400" b="1">
                <a:cs typeface="Arial" charset="0"/>
              </a:rPr>
              <a:t>تستخدم لإيجاد معلومات مفصلة عن الملف النشط والمتغيرات التي يحتويها, وتعريف واستخدام المجموعات لأغلب المتغيرات.</a:t>
            </a:r>
            <a:endParaRPr lang="fr-FR" sz="2400" b="1">
              <a:cs typeface="Arial" charset="0"/>
            </a:endParaRPr>
          </a:p>
        </p:txBody>
      </p:sp>
      <p:sp>
        <p:nvSpPr>
          <p:cNvPr id="36867" name="Rectangle 3"/>
          <p:cNvSpPr>
            <a:spLocks noChangeArrowheads="1"/>
          </p:cNvSpPr>
          <p:nvPr/>
        </p:nvSpPr>
        <p:spPr bwMode="auto">
          <a:xfrm>
            <a:off x="1227165" y="30163"/>
            <a:ext cx="6661096"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a:solidFill>
                  <a:srgbClr val="800000"/>
                </a:solidFill>
                <a:latin typeface="Times New Roman" pitchFamily="18" charset="0"/>
                <a:cs typeface="Times New Roman" pitchFamily="18" charset="0"/>
              </a:rPr>
              <a:t>9</a:t>
            </a:r>
            <a:r>
              <a:rPr lang="ar-DZ" sz="3600" b="1" dirty="0">
                <a:solidFill>
                  <a:srgbClr val="800000"/>
                </a:solidFill>
                <a:latin typeface="Times New Roman" pitchFamily="18" charset="0"/>
                <a:cs typeface="Times New Roman" pitchFamily="18" charset="0"/>
              </a:rPr>
              <a:t>. قائمة الأدوات:</a:t>
            </a:r>
            <a:r>
              <a:rPr lang="ar-SA" sz="3600" b="1" dirty="0">
                <a:solidFill>
                  <a:srgbClr val="800000"/>
                </a:solidFill>
                <a:latin typeface="Times New Roman" pitchFamily="18" charset="0"/>
                <a:cs typeface="Times New Roman" pitchFamily="18" charset="0"/>
              </a:rPr>
              <a:t>   </a:t>
            </a:r>
            <a:r>
              <a:rPr lang="fr-FR" sz="3600" b="1" dirty="0">
                <a:solidFill>
                  <a:srgbClr val="800000"/>
                </a:solidFill>
                <a:latin typeface="Times New Roman" pitchFamily="18" charset="0"/>
                <a:cs typeface="Times New Roman" pitchFamily="18" charset="0"/>
              </a:rPr>
              <a:t>outils       </a:t>
            </a:r>
            <a:r>
              <a:rPr lang="fr-FR" sz="3600" b="1" dirty="0" err="1">
                <a:solidFill>
                  <a:srgbClr val="800000"/>
                </a:solidFill>
                <a:latin typeface="Times New Roman" pitchFamily="18" charset="0"/>
                <a:cs typeface="Times New Roman" pitchFamily="18" charset="0"/>
              </a:rPr>
              <a:t>utilitiers</a:t>
            </a:r>
            <a:endParaRPr lang="ar-SA" sz="3600" b="1" dirty="0">
              <a:solidFill>
                <a:srgbClr val="800000"/>
              </a:solidFill>
              <a:latin typeface="Times New Roman" pitchFamily="18" charset="0"/>
              <a:cs typeface="Times New Roman" pitchFamily="18" charset="0"/>
            </a:endParaRP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1038"/>
            <a:ext cx="9144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5288" y="1484313"/>
            <a:ext cx="834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DZ" sz="2400" b="1">
                <a:cs typeface="Arial" charset="0"/>
              </a:rPr>
              <a:t>تتحكم هذه القائمة في تكبير وتصغير الشاشة وفي التنقل بين النوافذ المفتوحة.</a:t>
            </a:r>
            <a:endParaRPr lang="fr-FR" sz="2400" b="1">
              <a:cs typeface="Arial" charset="0"/>
            </a:endParaRPr>
          </a:p>
        </p:txBody>
      </p:sp>
      <p:sp>
        <p:nvSpPr>
          <p:cNvPr id="36867" name="Rectangle 3"/>
          <p:cNvSpPr>
            <a:spLocks noChangeArrowheads="1"/>
          </p:cNvSpPr>
          <p:nvPr/>
        </p:nvSpPr>
        <p:spPr bwMode="auto">
          <a:xfrm>
            <a:off x="1359099" y="333375"/>
            <a:ext cx="6822678"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a:solidFill>
                  <a:srgbClr val="800000"/>
                </a:solidFill>
                <a:latin typeface="Times New Roman" pitchFamily="18" charset="0"/>
                <a:cs typeface="Times New Roman" pitchFamily="18" charset="0"/>
              </a:rPr>
              <a:t>10</a:t>
            </a:r>
            <a:r>
              <a:rPr lang="ar-DZ" sz="3600" b="1" dirty="0">
                <a:solidFill>
                  <a:srgbClr val="800000"/>
                </a:solidFill>
                <a:latin typeface="Times New Roman" pitchFamily="18" charset="0"/>
                <a:cs typeface="Times New Roman" pitchFamily="18" charset="0"/>
              </a:rPr>
              <a:t>. قائمة الإطار:</a:t>
            </a:r>
            <a:r>
              <a:rPr lang="fr-FR" b="1" dirty="0">
                <a:cs typeface="Arial" charset="0"/>
              </a:rPr>
              <a:t>  </a:t>
            </a:r>
            <a:r>
              <a:rPr lang="ar-SA" b="1" dirty="0">
                <a:cs typeface="Arial" charset="0"/>
              </a:rPr>
              <a:t>   </a:t>
            </a:r>
            <a:r>
              <a:rPr lang="fr-FR" sz="3600" b="1" dirty="0">
                <a:solidFill>
                  <a:srgbClr val="800000"/>
                </a:solidFill>
                <a:latin typeface="Times New Roman" pitchFamily="18" charset="0"/>
                <a:cs typeface="Times New Roman" pitchFamily="18" charset="0"/>
              </a:rPr>
              <a:t>fenêtre       </a:t>
            </a:r>
            <a:r>
              <a:rPr lang="fr-FR" sz="3600" b="1" dirty="0" err="1">
                <a:solidFill>
                  <a:srgbClr val="800000"/>
                </a:solidFill>
                <a:latin typeface="Times New Roman" pitchFamily="18" charset="0"/>
                <a:cs typeface="Times New Roman" pitchFamily="18" charset="0"/>
              </a:rPr>
              <a:t>windaw</a:t>
            </a:r>
            <a:endParaRPr lang="ar-SA" sz="3600" b="1" dirty="0">
              <a:solidFill>
                <a:srgbClr val="800000"/>
              </a:solidFill>
              <a:latin typeface="Times New Roman" pitchFamily="18" charset="0"/>
              <a:cs typeface="Times New Roman" pitchFamily="18" charset="0"/>
            </a:endParaRP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928938"/>
            <a:ext cx="9221788"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lnSpc>
                <a:spcPct val="130000"/>
              </a:lnSpc>
              <a:buClr>
                <a:srgbClr val="FF0000"/>
              </a:buClr>
            </a:pPr>
            <a:endParaRPr lang="ar-SA" sz="2400" b="1" dirty="0">
              <a:latin typeface="Times New Roman" pitchFamily="18" charset="0"/>
              <a:cs typeface="Times New Roman" pitchFamily="18" charset="0"/>
            </a:endParaRPr>
          </a:p>
          <a:p>
            <a:pPr marL="685800" indent="-685800" algn="r" rtl="1">
              <a:lnSpc>
                <a:spcPct val="130000"/>
              </a:lnSpc>
              <a:buClr>
                <a:srgbClr val="FF0000"/>
              </a:buClr>
              <a:buFontTx/>
              <a:buAutoNum type="arabicPeriod"/>
            </a:pPr>
            <a:r>
              <a:rPr lang="ar-SA" sz="2400" b="1" dirty="0">
                <a:latin typeface="Times New Roman" pitchFamily="18" charset="0"/>
                <a:cs typeface="Times New Roman" pitchFamily="18" charset="0"/>
              </a:rPr>
              <a:t>مقدمة في </a:t>
            </a:r>
            <a:r>
              <a:rPr lang="fr-FR" sz="2400" b="1" dirty="0">
                <a:latin typeface="Times New Roman" pitchFamily="18" charset="0"/>
                <a:cs typeface="Times New Roman" pitchFamily="18" charset="0"/>
              </a:rPr>
              <a:t>SPSS</a:t>
            </a:r>
            <a:r>
              <a:rPr lang="ar-DZ" sz="2400" b="1" dirty="0">
                <a:latin typeface="Times New Roman" pitchFamily="18" charset="0"/>
                <a:cs typeface="Times New Roman" pitchFamily="18" charset="0"/>
              </a:rPr>
              <a:t>.</a:t>
            </a:r>
          </a:p>
          <a:p>
            <a:pPr marL="685800" indent="-685800" algn="r" rtl="1">
              <a:lnSpc>
                <a:spcPct val="130000"/>
              </a:lnSpc>
              <a:buClr>
                <a:srgbClr val="FF0000"/>
              </a:buClr>
              <a:buFontTx/>
              <a:buAutoNum type="arabicPeriod"/>
            </a:pPr>
            <a:r>
              <a:rPr lang="ar-SA" sz="2400" b="1" dirty="0">
                <a:latin typeface="Times New Roman" pitchFamily="18" charset="0"/>
                <a:cs typeface="Times New Roman" pitchFamily="18" charset="0"/>
              </a:rPr>
              <a:t>خطوات التحليل الاحصائي باستخدام </a:t>
            </a:r>
            <a:r>
              <a:rPr lang="fr-FR" sz="2400" b="1" dirty="0">
                <a:latin typeface="Times New Roman" pitchFamily="18" charset="0"/>
                <a:cs typeface="Times New Roman" pitchFamily="18" charset="0"/>
              </a:rPr>
              <a:t>SPSS </a:t>
            </a:r>
            <a:r>
              <a:rPr lang="ar-SA" sz="2400" b="1" dirty="0">
                <a:latin typeface="Times New Roman" pitchFamily="18" charset="0"/>
                <a:cs typeface="Times New Roman" pitchFamily="18" charset="0"/>
              </a:rPr>
              <a:t>.</a:t>
            </a:r>
          </a:p>
          <a:p>
            <a:pPr marL="1371600" lvl="2" indent="-457200" algn="r" rtl="1">
              <a:lnSpc>
                <a:spcPct val="130000"/>
              </a:lnSpc>
              <a:buClr>
                <a:srgbClr val="FF0000"/>
              </a:buClr>
              <a:buFont typeface="+mj-lt"/>
              <a:buAutoNum type="alphaUcPeriod"/>
            </a:pPr>
            <a:r>
              <a:rPr lang="ar-SA" sz="2400" b="1" dirty="0">
                <a:latin typeface="Times New Roman" pitchFamily="18" charset="0"/>
                <a:cs typeface="Times New Roman" pitchFamily="18" charset="0"/>
              </a:rPr>
              <a:t>مرحلة التعريف.</a:t>
            </a:r>
          </a:p>
          <a:p>
            <a:pPr marL="1371600" lvl="2" indent="-457200" algn="r" rtl="1">
              <a:lnSpc>
                <a:spcPct val="130000"/>
              </a:lnSpc>
              <a:buClr>
                <a:srgbClr val="FF0000"/>
              </a:buClr>
              <a:buFont typeface="+mj-lt"/>
              <a:buAutoNum type="alphaUcPeriod"/>
            </a:pPr>
            <a:r>
              <a:rPr lang="ar-SA" sz="2400" b="1" dirty="0">
                <a:latin typeface="Times New Roman" pitchFamily="18" charset="0"/>
                <a:cs typeface="Times New Roman" pitchFamily="18" charset="0"/>
              </a:rPr>
              <a:t>مرحلة ادخال البيانات.</a:t>
            </a:r>
          </a:p>
          <a:p>
            <a:pPr marL="1371600" lvl="2" indent="-457200" algn="r" rtl="1">
              <a:lnSpc>
                <a:spcPct val="130000"/>
              </a:lnSpc>
              <a:buClr>
                <a:srgbClr val="FF0000"/>
              </a:buClr>
              <a:buFont typeface="+mj-lt"/>
              <a:buAutoNum type="alphaUcPeriod"/>
            </a:pPr>
            <a:r>
              <a:rPr lang="ar-SA" sz="2400" b="1" dirty="0">
                <a:latin typeface="Times New Roman" pitchFamily="18" charset="0"/>
                <a:cs typeface="Times New Roman" pitchFamily="18" charset="0"/>
              </a:rPr>
              <a:t>مرحلة التحليل الاحصائي.</a:t>
            </a:r>
            <a:endParaRPr lang="ar-DZ" sz="2400" b="1" dirty="0">
              <a:latin typeface="Times New Roman" pitchFamily="18" charset="0"/>
              <a:cs typeface="Times New Roman" pitchFamily="18" charset="0"/>
            </a:endParaRPr>
          </a:p>
          <a:p>
            <a:pPr marL="685800" indent="-685800" algn="r" rtl="1">
              <a:lnSpc>
                <a:spcPct val="130000"/>
              </a:lnSpc>
              <a:buClr>
                <a:srgbClr val="FF0000"/>
              </a:buClr>
              <a:buFontTx/>
              <a:buAutoNum type="arabicPeriod"/>
            </a:pPr>
            <a:r>
              <a:rPr lang="ar-SA" sz="2400" b="1" dirty="0">
                <a:latin typeface="Times New Roman" pitchFamily="18" charset="0"/>
                <a:cs typeface="Times New Roman" pitchFamily="18" charset="0"/>
              </a:rPr>
              <a:t>التطبيقات الاحصائية على </a:t>
            </a:r>
            <a:r>
              <a:rPr lang="en-US" sz="2400" b="1" dirty="0">
                <a:latin typeface="Times New Roman" pitchFamily="18" charset="0"/>
                <a:cs typeface="Times New Roman" pitchFamily="18" charset="0"/>
              </a:rPr>
              <a:t>SPSS</a:t>
            </a:r>
            <a:r>
              <a:rPr lang="ar-SA" sz="2400" b="1" dirty="0">
                <a:latin typeface="Times New Roman" pitchFamily="18" charset="0"/>
                <a:cs typeface="Times New Roman" pitchFamily="18" charset="0"/>
              </a:rPr>
              <a:t>.</a:t>
            </a:r>
          </a:p>
          <a:p>
            <a:pPr marL="685800" indent="-685800" algn="r" rtl="1">
              <a:lnSpc>
                <a:spcPct val="130000"/>
              </a:lnSpc>
              <a:buClr>
                <a:srgbClr val="FF0000"/>
              </a:buClr>
              <a:buFontTx/>
              <a:buAutoNum type="arabicPeriod"/>
            </a:pPr>
            <a:r>
              <a:rPr lang="ar-DZ" sz="2400" b="1" dirty="0">
                <a:latin typeface="Times New Roman" pitchFamily="18" charset="0"/>
                <a:cs typeface="Times New Roman" pitchFamily="18" charset="0"/>
              </a:rPr>
              <a:t>التعامل مع النتائج.</a:t>
            </a:r>
            <a:endParaRPr lang="ar-SA" sz="2400" b="1" dirty="0">
              <a:latin typeface="Times New Roman" pitchFamily="18" charset="0"/>
              <a:cs typeface="Times New Roman" pitchFamily="18" charset="0"/>
            </a:endParaRPr>
          </a:p>
          <a:p>
            <a:pPr marL="685800" indent="-685800" algn="r" rtl="1">
              <a:lnSpc>
                <a:spcPct val="130000"/>
              </a:lnSpc>
              <a:buClr>
                <a:srgbClr val="FF0000"/>
              </a:buClr>
              <a:buFontTx/>
              <a:buAutoNum type="arabicPeriod"/>
            </a:pPr>
            <a:r>
              <a:rPr lang="ar-SA" sz="2400" b="1" dirty="0">
                <a:latin typeface="Times New Roman" pitchFamily="18" charset="0"/>
                <a:cs typeface="Times New Roman" pitchFamily="18" charset="0"/>
              </a:rPr>
              <a:t>مزايا وعيوب برنامج </a:t>
            </a:r>
            <a:r>
              <a:rPr lang="fr-FR" sz="2400" b="1" dirty="0">
                <a:latin typeface="Times New Roman" pitchFamily="18" charset="0"/>
                <a:cs typeface="Times New Roman" pitchFamily="18" charset="0"/>
              </a:rPr>
              <a:t>SPSS</a:t>
            </a:r>
            <a:r>
              <a:rPr lang="ar-SA" sz="2400" b="1" dirty="0">
                <a:latin typeface="Times New Roman" pitchFamily="18" charset="0"/>
                <a:cs typeface="Times New Roman" pitchFamily="18" charset="0"/>
              </a:rPr>
              <a:t>.</a:t>
            </a:r>
            <a:endParaRPr lang="fr-FR" sz="2400" b="1" dirty="0">
              <a:latin typeface="Times New Roman" pitchFamily="18" charset="0"/>
              <a:cs typeface="Times New Roman" pitchFamily="18" charset="0"/>
            </a:endParaRPr>
          </a:p>
          <a:p>
            <a:pPr marL="685800" indent="-685800" algn="r" rtl="1">
              <a:lnSpc>
                <a:spcPct val="130000"/>
              </a:lnSpc>
              <a:buClr>
                <a:srgbClr val="FF0000"/>
              </a:buClr>
              <a:buFontTx/>
              <a:buAutoNum type="arabicPeriod"/>
            </a:pPr>
            <a:r>
              <a:rPr lang="ar-SA" sz="2400" b="1" dirty="0">
                <a:latin typeface="Times New Roman" pitchFamily="18" charset="0"/>
                <a:cs typeface="Times New Roman" pitchFamily="18" charset="0"/>
              </a:rPr>
              <a:t>خاتمة.</a:t>
            </a:r>
            <a:endParaRPr lang="fr-FR" sz="2400" b="1" dirty="0">
              <a:latin typeface="Times New Roman" pitchFamily="18" charset="0"/>
              <a:cs typeface="Times New Roman" pitchFamily="18" charset="0"/>
            </a:endParaRPr>
          </a:p>
        </p:txBody>
      </p:sp>
      <p:sp>
        <p:nvSpPr>
          <p:cNvPr id="4100" name="Rectangle 4"/>
          <p:cNvSpPr>
            <a:spLocks noChangeArrowheads="1"/>
          </p:cNvSpPr>
          <p:nvPr/>
        </p:nvSpPr>
        <p:spPr bwMode="auto">
          <a:xfrm>
            <a:off x="2669125" y="260350"/>
            <a:ext cx="4093086"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DZ" sz="3600" b="1" u="sng" dirty="0">
                <a:solidFill>
                  <a:srgbClr val="800000"/>
                </a:solidFill>
                <a:latin typeface="Times New Roman" pitchFamily="18" charset="0"/>
                <a:cs typeface="Times New Roman" pitchFamily="18" charset="0"/>
              </a:rPr>
              <a:t>المحاور الأساسية للمقياس</a:t>
            </a:r>
            <a:endParaRPr lang="ar-SA" sz="3600" b="1" u="sng" dirty="0">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fade">
                                      <p:cBhvr>
                                        <p:cTn id="12" dur="1000"/>
                                        <p:tgtEl>
                                          <p:spTgt spid="4098">
                                            <p:txEl>
                                              <p:pRg st="1" end="1"/>
                                            </p:txEl>
                                          </p:spTgt>
                                        </p:tgtEl>
                                      </p:cBhvr>
                                    </p:animEffect>
                                    <p:anim calcmode="lin" valueType="num">
                                      <p:cBhvr>
                                        <p:cTn id="13"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98">
                                            <p:txEl>
                                              <p:pRg st="2" end="2"/>
                                            </p:txEl>
                                          </p:spTgt>
                                        </p:tgtEl>
                                        <p:attrNameLst>
                                          <p:attrName>style.visibility</p:attrName>
                                        </p:attrNameLst>
                                      </p:cBhvr>
                                      <p:to>
                                        <p:strVal val="visible"/>
                                      </p:to>
                                    </p:set>
                                    <p:animEffect transition="in" filter="fade">
                                      <p:cBhvr>
                                        <p:cTn id="19" dur="1000"/>
                                        <p:tgtEl>
                                          <p:spTgt spid="4098">
                                            <p:txEl>
                                              <p:pRg st="2" end="2"/>
                                            </p:txEl>
                                          </p:spTgt>
                                        </p:tgtEl>
                                      </p:cBhvr>
                                    </p:animEffect>
                                    <p:anim calcmode="lin" valueType="num">
                                      <p:cBhvr>
                                        <p:cTn id="20"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098">
                                            <p:txEl>
                                              <p:pRg st="3" end="3"/>
                                            </p:txEl>
                                          </p:spTgt>
                                        </p:tgtEl>
                                        <p:attrNameLst>
                                          <p:attrName>style.visibility</p:attrName>
                                        </p:attrNameLst>
                                      </p:cBhvr>
                                      <p:to>
                                        <p:strVal val="visible"/>
                                      </p:to>
                                    </p:set>
                                    <p:animEffect transition="in" filter="fade">
                                      <p:cBhvr>
                                        <p:cTn id="24" dur="1000"/>
                                        <p:tgtEl>
                                          <p:spTgt spid="4098">
                                            <p:txEl>
                                              <p:pRg st="3" end="3"/>
                                            </p:txEl>
                                          </p:spTgt>
                                        </p:tgtEl>
                                      </p:cBhvr>
                                    </p:animEffect>
                                    <p:anim calcmode="lin" valueType="num">
                                      <p:cBhvr>
                                        <p:cTn id="25"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098">
                                            <p:txEl>
                                              <p:pRg st="4" end="4"/>
                                            </p:txEl>
                                          </p:spTgt>
                                        </p:tgtEl>
                                        <p:attrNameLst>
                                          <p:attrName>style.visibility</p:attrName>
                                        </p:attrNameLst>
                                      </p:cBhvr>
                                      <p:to>
                                        <p:strVal val="visible"/>
                                      </p:to>
                                    </p:set>
                                    <p:animEffect transition="in" filter="fade">
                                      <p:cBhvr>
                                        <p:cTn id="29" dur="1000"/>
                                        <p:tgtEl>
                                          <p:spTgt spid="4098">
                                            <p:txEl>
                                              <p:pRg st="4" end="4"/>
                                            </p:txEl>
                                          </p:spTgt>
                                        </p:tgtEl>
                                      </p:cBhvr>
                                    </p:animEffect>
                                    <p:anim calcmode="lin" valueType="num">
                                      <p:cBhvr>
                                        <p:cTn id="30"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098">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098">
                                            <p:txEl>
                                              <p:pRg st="5" end="5"/>
                                            </p:txEl>
                                          </p:spTgt>
                                        </p:tgtEl>
                                        <p:attrNameLst>
                                          <p:attrName>style.visibility</p:attrName>
                                        </p:attrNameLst>
                                      </p:cBhvr>
                                      <p:to>
                                        <p:strVal val="visible"/>
                                      </p:to>
                                    </p:set>
                                    <p:animEffect transition="in" filter="fade">
                                      <p:cBhvr>
                                        <p:cTn id="34" dur="1000"/>
                                        <p:tgtEl>
                                          <p:spTgt spid="4098">
                                            <p:txEl>
                                              <p:pRg st="5" end="5"/>
                                            </p:txEl>
                                          </p:spTgt>
                                        </p:tgtEl>
                                      </p:cBhvr>
                                    </p:animEffect>
                                    <p:anim calcmode="lin" valueType="num">
                                      <p:cBhvr>
                                        <p:cTn id="35"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0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098">
                                            <p:txEl>
                                              <p:pRg st="6" end="6"/>
                                            </p:txEl>
                                          </p:spTgt>
                                        </p:tgtEl>
                                        <p:attrNameLst>
                                          <p:attrName>style.visibility</p:attrName>
                                        </p:attrNameLst>
                                      </p:cBhvr>
                                      <p:to>
                                        <p:strVal val="visible"/>
                                      </p:to>
                                    </p:set>
                                    <p:animEffect transition="in" filter="fade">
                                      <p:cBhvr>
                                        <p:cTn id="41" dur="1000"/>
                                        <p:tgtEl>
                                          <p:spTgt spid="4098">
                                            <p:txEl>
                                              <p:pRg st="6" end="6"/>
                                            </p:txEl>
                                          </p:spTgt>
                                        </p:tgtEl>
                                      </p:cBhvr>
                                    </p:animEffect>
                                    <p:anim calcmode="lin" valueType="num">
                                      <p:cBhvr>
                                        <p:cTn id="42" dur="1000" fill="hold"/>
                                        <p:tgtEl>
                                          <p:spTgt spid="409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0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098">
                                            <p:txEl>
                                              <p:pRg st="7" end="7"/>
                                            </p:txEl>
                                          </p:spTgt>
                                        </p:tgtEl>
                                        <p:attrNameLst>
                                          <p:attrName>style.visibility</p:attrName>
                                        </p:attrNameLst>
                                      </p:cBhvr>
                                      <p:to>
                                        <p:strVal val="visible"/>
                                      </p:to>
                                    </p:set>
                                    <p:animEffect transition="in" filter="fade">
                                      <p:cBhvr>
                                        <p:cTn id="48" dur="1000"/>
                                        <p:tgtEl>
                                          <p:spTgt spid="4098">
                                            <p:txEl>
                                              <p:pRg st="7" end="7"/>
                                            </p:txEl>
                                          </p:spTgt>
                                        </p:tgtEl>
                                      </p:cBhvr>
                                    </p:animEffect>
                                    <p:anim calcmode="lin" valueType="num">
                                      <p:cBhvr>
                                        <p:cTn id="49"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0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098">
                                            <p:txEl>
                                              <p:pRg st="8" end="8"/>
                                            </p:txEl>
                                          </p:spTgt>
                                        </p:tgtEl>
                                        <p:attrNameLst>
                                          <p:attrName>style.visibility</p:attrName>
                                        </p:attrNameLst>
                                      </p:cBhvr>
                                      <p:to>
                                        <p:strVal val="visible"/>
                                      </p:to>
                                    </p:set>
                                    <p:animEffect transition="in" filter="fade">
                                      <p:cBhvr>
                                        <p:cTn id="55" dur="1000"/>
                                        <p:tgtEl>
                                          <p:spTgt spid="4098">
                                            <p:txEl>
                                              <p:pRg st="8" end="8"/>
                                            </p:txEl>
                                          </p:spTgt>
                                        </p:tgtEl>
                                      </p:cBhvr>
                                    </p:animEffect>
                                    <p:anim calcmode="lin" valueType="num">
                                      <p:cBhvr>
                                        <p:cTn id="56" dur="1000" fill="hold"/>
                                        <p:tgtEl>
                                          <p:spTgt spid="4098">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0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4098">
                                            <p:txEl>
                                              <p:pRg st="9" end="9"/>
                                            </p:txEl>
                                          </p:spTgt>
                                        </p:tgtEl>
                                        <p:attrNameLst>
                                          <p:attrName>style.visibility</p:attrName>
                                        </p:attrNameLst>
                                      </p:cBhvr>
                                      <p:to>
                                        <p:strVal val="visible"/>
                                      </p:to>
                                    </p:set>
                                    <p:animEffect transition="in" filter="fade">
                                      <p:cBhvr>
                                        <p:cTn id="62" dur="1000"/>
                                        <p:tgtEl>
                                          <p:spTgt spid="4098">
                                            <p:txEl>
                                              <p:pRg st="9" end="9"/>
                                            </p:txEl>
                                          </p:spTgt>
                                        </p:tgtEl>
                                      </p:cBhvr>
                                    </p:animEffect>
                                    <p:anim calcmode="lin" valueType="num">
                                      <p:cBhvr>
                                        <p:cTn id="63" dur="1000" fill="hold"/>
                                        <p:tgtEl>
                                          <p:spTgt spid="4098">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409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55650" y="1196975"/>
            <a:ext cx="7915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SA" sz="2400" b="1">
                <a:cs typeface="Arial" charset="0"/>
              </a:rPr>
              <a:t>تعطي هذه القائمة نظام كامل للمعلومات عن البرنامج </a:t>
            </a:r>
            <a:r>
              <a:rPr lang="fr-FR" sz="2400" b="1">
                <a:cs typeface="Arial" charset="0"/>
              </a:rPr>
              <a:t>SPSS</a:t>
            </a:r>
            <a:r>
              <a:rPr lang="ar-DZ" sz="2400" b="1">
                <a:cs typeface="Arial" charset="0"/>
              </a:rPr>
              <a:t> وتجيبك على كل التساؤلات التي تطرحها عن البرنامج.</a:t>
            </a:r>
            <a:endParaRPr lang="fr-FR" sz="2400" b="1">
              <a:cs typeface="Arial" charset="0"/>
            </a:endParaRPr>
          </a:p>
        </p:txBody>
      </p:sp>
      <p:sp>
        <p:nvSpPr>
          <p:cNvPr id="36867" name="Rectangle 3"/>
          <p:cNvSpPr>
            <a:spLocks noChangeArrowheads="1"/>
          </p:cNvSpPr>
          <p:nvPr/>
        </p:nvSpPr>
        <p:spPr bwMode="auto">
          <a:xfrm>
            <a:off x="1606547" y="333375"/>
            <a:ext cx="6338893"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342900" indent="-342900" algn="ctr" rtl="1">
              <a:lnSpc>
                <a:spcPct val="130000"/>
              </a:lnSpc>
            </a:pPr>
            <a:r>
              <a:rPr lang="ar-SA" sz="3600" b="1" dirty="0">
                <a:solidFill>
                  <a:srgbClr val="800000"/>
                </a:solidFill>
                <a:latin typeface="Times New Roman" pitchFamily="18" charset="0"/>
                <a:cs typeface="Times New Roman" pitchFamily="18" charset="0"/>
              </a:rPr>
              <a:t>11</a:t>
            </a:r>
            <a:r>
              <a:rPr lang="ar-DZ" sz="3600" b="1" dirty="0">
                <a:solidFill>
                  <a:srgbClr val="800000"/>
                </a:solidFill>
                <a:latin typeface="Times New Roman" pitchFamily="18" charset="0"/>
                <a:cs typeface="Times New Roman" pitchFamily="18" charset="0"/>
              </a:rPr>
              <a:t>. قائمة المساعدة: </a:t>
            </a:r>
            <a:r>
              <a:rPr lang="fr-FR" sz="3600" b="1" dirty="0">
                <a:solidFill>
                  <a:srgbClr val="800000"/>
                </a:solidFill>
                <a:latin typeface="Times New Roman" pitchFamily="18" charset="0"/>
                <a:cs typeface="Times New Roman" pitchFamily="18" charset="0"/>
              </a:rPr>
              <a:t>Aide         help</a:t>
            </a:r>
            <a:r>
              <a:rPr lang="ar-DZ" sz="3600" b="1" dirty="0">
                <a:solidFill>
                  <a:srgbClr val="800000"/>
                </a:solidFill>
                <a:latin typeface="Times New Roman" pitchFamily="18" charset="0"/>
                <a:cs typeface="Times New Roman" pitchFamily="18" charset="0"/>
              </a:rPr>
              <a:t>:</a:t>
            </a:r>
            <a:endParaRPr lang="ar-SA" sz="3600" b="1" dirty="0">
              <a:solidFill>
                <a:srgbClr val="800000"/>
              </a:solidFill>
              <a:latin typeface="Times New Roman" pitchFamily="18" charset="0"/>
              <a:cs typeface="Times New Roman" pitchFamily="18" charset="0"/>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5025"/>
            <a:ext cx="9144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fade">
                                      <p:cBhvr>
                                        <p:cTn id="12" dur="1000"/>
                                        <p:tgtEl>
                                          <p:spTgt spid="36866">
                                            <p:txEl>
                                              <p:pRg st="0" end="0"/>
                                            </p:txEl>
                                          </p:spTgt>
                                        </p:tgtEl>
                                      </p:cBhvr>
                                    </p:animEffect>
                                    <p:anim calcmode="lin" valueType="num">
                                      <p:cBhvr>
                                        <p:cTn id="13"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059832" y="132238"/>
            <a:ext cx="329479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685800" indent="-685800" algn="ctr" rtl="1">
              <a:buFontTx/>
              <a:buChar char="•"/>
              <a:defRPr/>
            </a:pPr>
            <a:r>
              <a:rPr lang="ar-SA" sz="3600" b="1" dirty="0">
                <a:solidFill>
                  <a:srgbClr val="FF0000"/>
                </a:solidFill>
                <a:cs typeface="Arial" charset="0"/>
              </a:rPr>
              <a:t>برنامج </a:t>
            </a:r>
            <a:r>
              <a:rPr lang="en-US" sz="3600" b="1" dirty="0">
                <a:solidFill>
                  <a:srgbClr val="FF0000"/>
                </a:solidFill>
                <a:cs typeface="Arial" charset="0"/>
              </a:rPr>
              <a:t>Amos</a:t>
            </a:r>
            <a:endParaRPr lang="ar-SA" sz="3600" b="1" dirty="0">
              <a:solidFill>
                <a:srgbClr val="FF0000"/>
              </a:solidFill>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1409"/>
            <a:ext cx="26289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à coins arrondis 3"/>
          <p:cNvSpPr/>
          <p:nvPr/>
        </p:nvSpPr>
        <p:spPr>
          <a:xfrm>
            <a:off x="3059832" y="4016830"/>
            <a:ext cx="3528392" cy="647700"/>
          </a:xfrm>
          <a:prstGeom prst="wedgeRoundRectCallout">
            <a:avLst>
              <a:gd name="adj1" fmla="val -118481"/>
              <a:gd name="adj2" fmla="val -52064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اضغط على القائمة </a:t>
            </a:r>
            <a:r>
              <a:rPr lang="en-US" sz="2400" b="1" dirty="0" err="1">
                <a:solidFill>
                  <a:schemeClr val="tx1"/>
                </a:solidFill>
              </a:rPr>
              <a:t>Analyse</a:t>
            </a:r>
            <a:endParaRPr lang="fr-FR" sz="2400" b="1" dirty="0">
              <a:solidFill>
                <a:schemeClr val="tx1"/>
              </a:solidFill>
            </a:endParaRPr>
          </a:p>
        </p:txBody>
      </p:sp>
      <p:sp>
        <p:nvSpPr>
          <p:cNvPr id="5" name="Rectangle à coins arrondis 4"/>
          <p:cNvSpPr/>
          <p:nvPr/>
        </p:nvSpPr>
        <p:spPr>
          <a:xfrm>
            <a:off x="3059654" y="4758324"/>
            <a:ext cx="3528392" cy="647700"/>
          </a:xfrm>
          <a:prstGeom prst="wedgeRoundRectCallout">
            <a:avLst>
              <a:gd name="adj1" fmla="val -97673"/>
              <a:gd name="adj2" fmla="val 206630"/>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ثم اختر </a:t>
            </a:r>
            <a:r>
              <a:rPr lang="en-US" sz="2400" b="1" dirty="0">
                <a:solidFill>
                  <a:schemeClr val="tx1"/>
                </a:solidFill>
              </a:rPr>
              <a:t>IBM SPSS Amos</a:t>
            </a:r>
            <a:endParaRPr lang="fr-FR" sz="2400" b="1" dirty="0">
              <a:solidFill>
                <a:schemeClr val="tx1"/>
              </a:solidFill>
            </a:endParaRPr>
          </a:p>
        </p:txBody>
      </p:sp>
      <p:sp>
        <p:nvSpPr>
          <p:cNvPr id="6" name="Rectangle 3"/>
          <p:cNvSpPr>
            <a:spLocks noChangeArrowheads="1"/>
          </p:cNvSpPr>
          <p:nvPr/>
        </p:nvSpPr>
        <p:spPr bwMode="auto">
          <a:xfrm>
            <a:off x="3020647" y="1196752"/>
            <a:ext cx="5886450" cy="1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just" rtl="1">
              <a:defRPr/>
            </a:pPr>
            <a:r>
              <a:rPr lang="ar-SA" sz="2800" b="1" dirty="0">
                <a:cs typeface="Arial" charset="0"/>
              </a:rPr>
              <a:t>برنامج </a:t>
            </a:r>
            <a:r>
              <a:rPr lang="en-US" sz="2800" b="1" dirty="0">
                <a:cs typeface="Arial" charset="0"/>
              </a:rPr>
              <a:t>Amos </a:t>
            </a:r>
            <a:r>
              <a:rPr lang="ar-SA" sz="2800" b="1" dirty="0">
                <a:cs typeface="Arial" charset="0"/>
              </a:rPr>
              <a:t> هو برنامج خاص </a:t>
            </a:r>
            <a:r>
              <a:rPr lang="ar-SA" sz="2800" b="1" dirty="0" err="1">
                <a:cs typeface="Arial" charset="0"/>
              </a:rPr>
              <a:t>بالنمذجة</a:t>
            </a:r>
            <a:r>
              <a:rPr lang="ar-SA" sz="2800" b="1" dirty="0">
                <a:cs typeface="Arial" charset="0"/>
              </a:rPr>
              <a:t> </a:t>
            </a:r>
          </a:p>
          <a:p>
            <a:pPr algn="just" rtl="1">
              <a:defRPr/>
            </a:pPr>
            <a:r>
              <a:rPr lang="ar-SA" sz="2800" b="1" dirty="0">
                <a:cs typeface="Arial" charset="0"/>
              </a:rPr>
              <a:t>(</a:t>
            </a:r>
            <a:r>
              <a:rPr lang="ar-SA" sz="2800" b="1" dirty="0" err="1">
                <a:cs typeface="Arial" charset="0"/>
              </a:rPr>
              <a:t>نمذجة</a:t>
            </a:r>
            <a:r>
              <a:rPr lang="ar-SA" sz="2800" b="1" dirty="0">
                <a:cs typeface="Arial" charset="0"/>
              </a:rPr>
              <a:t> المعادلات البنائية) يتم تثبيته ويشتغل بالاستعانة بملف بيانات </a:t>
            </a:r>
            <a:r>
              <a:rPr lang="en-US" sz="2800" b="1" dirty="0">
                <a:cs typeface="Arial" charset="0"/>
              </a:rPr>
              <a:t>SPSS</a:t>
            </a:r>
            <a:r>
              <a:rPr lang="ar-SA" sz="2800" b="1" dirty="0">
                <a:cs typeface="Arial" charset="0"/>
              </a:rPr>
              <a:t> كما يتم استدعاءه وتشغيله من خلال ملف </a:t>
            </a:r>
            <a:r>
              <a:rPr lang="en-US" sz="2800" b="1" dirty="0" err="1">
                <a:cs typeface="Arial" charset="0"/>
              </a:rPr>
              <a:t>spss</a:t>
            </a:r>
            <a:r>
              <a:rPr lang="ar-SA" sz="2800" b="1" dirty="0">
                <a:cs typeface="Arial" charset="0"/>
              </a:rPr>
              <a:t> كما يلي</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59832" y="132238"/>
            <a:ext cx="329479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685800" indent="-685800" algn="ctr" rtl="1">
              <a:buFontTx/>
              <a:buChar char="•"/>
              <a:defRPr/>
            </a:pPr>
            <a:r>
              <a:rPr lang="ar-SA" sz="3600" b="1" dirty="0">
                <a:solidFill>
                  <a:srgbClr val="FF0000"/>
                </a:solidFill>
                <a:cs typeface="Arial" charset="0"/>
              </a:rPr>
              <a:t>برنامج </a:t>
            </a:r>
            <a:r>
              <a:rPr lang="en-US" sz="3600" b="1" dirty="0">
                <a:solidFill>
                  <a:srgbClr val="FF0000"/>
                </a:solidFill>
                <a:cs typeface="Arial" charset="0"/>
              </a:rPr>
              <a:t>Amos</a:t>
            </a:r>
            <a:endParaRPr lang="ar-SA" sz="3600" b="1" dirty="0">
              <a:solidFill>
                <a:srgbClr val="FF0000"/>
              </a:solidFill>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08912"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4195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55576" y="2276872"/>
            <a:ext cx="7416824" cy="2310505"/>
          </a:xfrm>
          <a:prstGeom prst="rect">
            <a:avLst/>
          </a:prstGeom>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p>
            <a:pPr algn="ctr" rtl="1">
              <a:defRPr/>
            </a:pPr>
            <a:r>
              <a:rPr lang="ar-SA" sz="4800" b="1" dirty="0">
                <a:solidFill>
                  <a:srgbClr val="C00000"/>
                </a:solidFill>
                <a:cs typeface="Arial" charset="0"/>
              </a:rPr>
              <a:t>الجزء الثاني:</a:t>
            </a:r>
          </a:p>
          <a:p>
            <a:pPr algn="ctr" rtl="1">
              <a:defRPr/>
            </a:pPr>
            <a:r>
              <a:rPr lang="ar-SA" sz="4800" b="1" dirty="0">
                <a:solidFill>
                  <a:srgbClr val="002060"/>
                </a:solidFill>
                <a:cs typeface="Arial" charset="0"/>
              </a:rPr>
              <a:t>كيفية إنشاء ملف على </a:t>
            </a:r>
            <a:r>
              <a:rPr lang="en-US" sz="4800" b="1" dirty="0">
                <a:solidFill>
                  <a:srgbClr val="002060"/>
                </a:solidFill>
                <a:cs typeface="Arial" charset="0"/>
              </a:rPr>
              <a:t>SPSS</a:t>
            </a:r>
          </a:p>
          <a:p>
            <a:pPr algn="ctr" rtl="1">
              <a:defRPr/>
            </a:pPr>
            <a:r>
              <a:rPr lang="ar-SA" sz="4800" b="1" dirty="0">
                <a:solidFill>
                  <a:srgbClr val="FF0000"/>
                </a:solidFill>
                <a:cs typeface="Arial" charset="0"/>
              </a:rPr>
              <a:t>«مرحلتي التعريف وادراج البيانات»</a:t>
            </a:r>
          </a:p>
        </p:txBody>
      </p:sp>
    </p:spTree>
    <p:extLst>
      <p:ext uri="{BB962C8B-B14F-4D97-AF65-F5344CB8AC3E}">
        <p14:creationId xmlns:p14="http://schemas.microsoft.com/office/powerpoint/2010/main" val="322223167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475656" y="2204864"/>
            <a:ext cx="5978601"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685800" indent="-685800" algn="ctr" rtl="1">
              <a:buFontTx/>
              <a:buChar char="•"/>
              <a:defRPr/>
            </a:pPr>
            <a:r>
              <a:rPr lang="ar-SA" sz="3600" b="1" dirty="0">
                <a:cs typeface="Arial" charset="0"/>
              </a:rPr>
              <a:t>أولا- مرحلة التعريف:</a:t>
            </a:r>
          </a:p>
          <a:p>
            <a:pPr marL="685800" indent="-685800" algn="ctr" rtl="1">
              <a:buFontTx/>
              <a:buChar char="•"/>
              <a:defRPr/>
            </a:pPr>
            <a:r>
              <a:rPr lang="fr-FR" sz="3600" b="1" dirty="0">
                <a:cs typeface="Arial" charset="0"/>
              </a:rPr>
              <a:t>L’ étape ’Identification </a:t>
            </a:r>
            <a:r>
              <a:rPr lang="ar-SA" sz="3600" b="1" dirty="0">
                <a:cs typeface="Arial" charset="0"/>
              </a:rPr>
              <a:t>:</a:t>
            </a:r>
          </a:p>
        </p:txBody>
      </p:sp>
    </p:spTree>
    <p:extLst>
      <p:ext uri="{BB962C8B-B14F-4D97-AF65-F5344CB8AC3E}">
        <p14:creationId xmlns:p14="http://schemas.microsoft.com/office/powerpoint/2010/main" val="120045069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55650" y="1844675"/>
            <a:ext cx="758666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SA" sz="3600" b="1">
                <a:solidFill>
                  <a:srgbClr val="800000"/>
                </a:solidFill>
                <a:latin typeface="Times New Roman" pitchFamily="18" charset="0"/>
                <a:cs typeface="Times New Roman" pitchFamily="18" charset="0"/>
              </a:rPr>
              <a:t>كيفية إنشاء ملف جديد,</a:t>
            </a:r>
            <a:endParaRPr lang="ar-DZ" sz="3600" b="1">
              <a:solidFill>
                <a:srgbClr val="800000"/>
              </a:solidFill>
              <a:latin typeface="Times New Roman" pitchFamily="18" charset="0"/>
              <a:cs typeface="Times New Roman" pitchFamily="18" charset="0"/>
            </a:endParaRPr>
          </a:p>
          <a:p>
            <a:pPr algn="ctr" rtl="1">
              <a:lnSpc>
                <a:spcPct val="130000"/>
              </a:lnSpc>
            </a:pPr>
            <a:r>
              <a:rPr lang="ar-SA" sz="3600" b="1">
                <a:solidFill>
                  <a:srgbClr val="800000"/>
                </a:solidFill>
                <a:latin typeface="Times New Roman" pitchFamily="18" charset="0"/>
                <a:cs typeface="Times New Roman" pitchFamily="18" charset="0"/>
              </a:rPr>
              <a:t> فتح وحفظ وطباعة الملفات والخروج من البرنامج.</a:t>
            </a:r>
          </a:p>
        </p:txBody>
      </p:sp>
    </p:spTree>
    <p:extLst>
      <p:ext uri="{BB962C8B-B14F-4D97-AF65-F5344CB8AC3E}">
        <p14:creationId xmlns:p14="http://schemas.microsoft.com/office/powerpoint/2010/main" val="259680868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555875" y="135161"/>
            <a:ext cx="35639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DZ" sz="4400" b="1" dirty="0">
                <a:solidFill>
                  <a:srgbClr val="800000"/>
                </a:solidFill>
                <a:latin typeface="Times New Roman" pitchFamily="18" charset="0"/>
                <a:cs typeface="Times New Roman" pitchFamily="18" charset="0"/>
              </a:rPr>
              <a:t>المتغير؟</a:t>
            </a:r>
          </a:p>
          <a:p>
            <a:pPr algn="ctr" rtl="1">
              <a:lnSpc>
                <a:spcPct val="130000"/>
              </a:lnSpc>
            </a:pPr>
            <a:r>
              <a:rPr lang="ar-DZ" sz="4400" b="1" dirty="0">
                <a:solidFill>
                  <a:srgbClr val="800000"/>
                </a:solidFill>
                <a:latin typeface="Times New Roman" pitchFamily="18" charset="0"/>
                <a:cs typeface="Times New Roman" pitchFamily="18" charset="0"/>
              </a:rPr>
              <a:t> و الحالة؟</a:t>
            </a:r>
            <a:endParaRPr lang="ar-SA" sz="4400" b="1" dirty="0">
              <a:solidFill>
                <a:srgbClr val="8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9" y="3212976"/>
            <a:ext cx="85915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à coins arrondis 3"/>
          <p:cNvSpPr/>
          <p:nvPr/>
        </p:nvSpPr>
        <p:spPr>
          <a:xfrm>
            <a:off x="2699793" y="2132856"/>
            <a:ext cx="3420020" cy="647700"/>
          </a:xfrm>
          <a:prstGeom prst="wedgeRoundRectCallout">
            <a:avLst>
              <a:gd name="adj1" fmla="val -50593"/>
              <a:gd name="adj2" fmla="val 14116"/>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المتغيرات هي اسئلة الاستبيان</a:t>
            </a:r>
            <a:endParaRPr lang="fr-FR" sz="2400" b="1" dirty="0">
              <a:solidFill>
                <a:schemeClr val="tx1"/>
              </a:solidFill>
            </a:endParaRPr>
          </a:p>
        </p:txBody>
      </p:sp>
      <p:cxnSp>
        <p:nvCxnSpPr>
          <p:cNvPr id="3" name="Connecteur droit avec flèche 2"/>
          <p:cNvCxnSpPr/>
          <p:nvPr/>
        </p:nvCxnSpPr>
        <p:spPr>
          <a:xfrm flipH="1">
            <a:off x="2123728" y="2780556"/>
            <a:ext cx="1368152" cy="15845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2807804" y="2780556"/>
            <a:ext cx="960643" cy="15845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3491880" y="2778913"/>
            <a:ext cx="720447" cy="15845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406837" y="2778913"/>
            <a:ext cx="741227" cy="15845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572000" y="2780556"/>
            <a:ext cx="1368152" cy="15646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3396504" y="5229200"/>
            <a:ext cx="3047704" cy="647700"/>
          </a:xfrm>
          <a:prstGeom prst="wedgeRoundRectCallout">
            <a:avLst>
              <a:gd name="adj1" fmla="val -50593"/>
              <a:gd name="adj2" fmla="val 14116"/>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الحالات هي وحدات العينة </a:t>
            </a:r>
            <a:endParaRPr lang="fr-FR" sz="2400" b="1" dirty="0">
              <a:solidFill>
                <a:schemeClr val="tx1"/>
              </a:solidFill>
            </a:endParaRPr>
          </a:p>
        </p:txBody>
      </p:sp>
      <p:cxnSp>
        <p:nvCxnSpPr>
          <p:cNvPr id="17" name="Connecteur droit avec flèche 16"/>
          <p:cNvCxnSpPr/>
          <p:nvPr/>
        </p:nvCxnSpPr>
        <p:spPr>
          <a:xfrm flipH="1" flipV="1">
            <a:off x="683568" y="4581128"/>
            <a:ext cx="2764921" cy="6923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611560" y="4797152"/>
            <a:ext cx="2764921" cy="6923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683568" y="5229200"/>
            <a:ext cx="2692914" cy="5040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487327" y="311150"/>
            <a:ext cx="3563938" cy="88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SA" sz="4400" b="1" dirty="0">
                <a:solidFill>
                  <a:srgbClr val="800000"/>
                </a:solidFill>
                <a:latin typeface="Times New Roman" pitchFamily="18" charset="0"/>
                <a:cs typeface="Times New Roman" pitchFamily="18" charset="0"/>
              </a:rPr>
              <a:t>كيفية انشاء متغير</a:t>
            </a:r>
            <a:r>
              <a:rPr lang="ar-DZ" sz="4400" b="1" dirty="0">
                <a:solidFill>
                  <a:srgbClr val="80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2708920"/>
            <a:ext cx="88204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43608" y="1203959"/>
            <a:ext cx="7776863" cy="1477328"/>
          </a:xfrm>
          <a:prstGeom prst="rect">
            <a:avLst/>
          </a:prstGeom>
        </p:spPr>
        <p:txBody>
          <a:bodyPr wrap="square">
            <a:spAutoFit/>
          </a:bodyPr>
          <a:lstStyle/>
          <a:p>
            <a:pPr algn="ctr" rtl="1"/>
            <a:r>
              <a:rPr lang="ar-SA" b="1" dirty="0">
                <a:latin typeface="Times New Roman" pitchFamily="18" charset="0"/>
                <a:cs typeface="Times New Roman" pitchFamily="18" charset="0"/>
              </a:rPr>
              <a:t>يتم انشاء المتغيرات على ملف جديد في </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spss</a:t>
            </a:r>
            <a:r>
              <a:rPr lang="ar-SA" b="1" dirty="0">
                <a:latin typeface="Times New Roman" pitchFamily="18" charset="0"/>
                <a:cs typeface="Times New Roman" pitchFamily="18" charset="0"/>
              </a:rPr>
              <a:t> من خلا الصفحة الخاصة بالمتغيرات (</a:t>
            </a:r>
            <a:r>
              <a:rPr lang="fr-FR" b="1" dirty="0" err="1">
                <a:latin typeface="Times New Roman" pitchFamily="18" charset="0"/>
                <a:cs typeface="Times New Roman" pitchFamily="18" charset="0"/>
              </a:rPr>
              <a:t>spss</a:t>
            </a:r>
            <a:r>
              <a:rPr lang="ar-SA" b="1" dirty="0">
                <a:latin typeface="Times New Roman" pitchFamily="18" charset="0"/>
                <a:cs typeface="Times New Roman" pitchFamily="18" charset="0"/>
              </a:rPr>
              <a:t> يحتوي على صفحتين الاولى خاصة بالمتغيرات والثانية خاصة بالبيانات) </a:t>
            </a:r>
          </a:p>
          <a:p>
            <a:pPr algn="ctr" rtl="1"/>
            <a:r>
              <a:rPr lang="ar-SA" dirty="0"/>
              <a:t>مثلا في حالة متغير السن نقوم بكتابة اسم المتغير السن في العمود</a:t>
            </a:r>
            <a:r>
              <a:rPr lang="fr-FR" dirty="0"/>
              <a:t>nom</a:t>
            </a:r>
            <a:r>
              <a:rPr lang="ar-SA" dirty="0"/>
              <a:t> ثم ننتقل الى الخانات الى اليمين التي تمكننا من تعريف خصائص ونوع كل متغير كالنوع والحجم والفواصل والمعنى الحقيقي لهذا المتغير والترميز في حالة المتغيرات النوعية...الخ</a:t>
            </a:r>
            <a:endParaRPr lang="fr-FR" dirty="0"/>
          </a:p>
        </p:txBody>
      </p:sp>
    </p:spTree>
    <p:extLst>
      <p:ext uri="{BB962C8B-B14F-4D97-AF65-F5344CB8AC3E}">
        <p14:creationId xmlns:p14="http://schemas.microsoft.com/office/powerpoint/2010/main" val="211724952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27088" y="1552575"/>
            <a:ext cx="777240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buFontTx/>
              <a:buAutoNum type="arabicPeriod"/>
            </a:pPr>
            <a:r>
              <a:rPr lang="ar-DZ" sz="2800" b="1">
                <a:cs typeface="Arial" charset="0"/>
              </a:rPr>
              <a:t>اسم المتغير يجب أن </a:t>
            </a:r>
            <a:r>
              <a:rPr lang="ar-SA" sz="2800" b="1">
                <a:cs typeface="Arial" charset="0"/>
              </a:rPr>
              <a:t>لا </a:t>
            </a:r>
            <a:r>
              <a:rPr lang="ar-DZ" sz="2800" b="1">
                <a:cs typeface="Arial" charset="0"/>
              </a:rPr>
              <a:t>يتعدى ثمانية حروف أو أرقام.</a:t>
            </a:r>
          </a:p>
          <a:p>
            <a:pPr marL="685800" indent="-685800" algn="r" rtl="1">
              <a:buClr>
                <a:srgbClr val="FF0000"/>
              </a:buClr>
              <a:buFontTx/>
              <a:buAutoNum type="arabicPeriod"/>
            </a:pPr>
            <a:r>
              <a:rPr lang="ar-DZ" sz="2800" b="1">
                <a:cs typeface="Arial" charset="0"/>
              </a:rPr>
              <a:t>لا بد أن يبدأ الاسم بحرف ولا يكون به فراغات.</a:t>
            </a:r>
          </a:p>
          <a:p>
            <a:pPr marL="685800" indent="-685800" algn="r" rtl="1">
              <a:buClr>
                <a:srgbClr val="FF0000"/>
              </a:buClr>
              <a:buFontTx/>
              <a:buAutoNum type="arabicPeriod"/>
            </a:pPr>
            <a:r>
              <a:rPr lang="ar-DZ" sz="2800" b="1">
                <a:cs typeface="Arial" charset="0"/>
              </a:rPr>
              <a:t>لا يسمح باستخدام الحروف الآتية لجزء من اسم المتغير( .  ,  * </a:t>
            </a:r>
            <a:r>
              <a:rPr lang="fr-FR" sz="2800" b="1">
                <a:cs typeface="Arial" charset="0"/>
              </a:rPr>
              <a:t>! </a:t>
            </a:r>
            <a:r>
              <a:rPr lang="ar-DZ" sz="2800" b="1">
                <a:cs typeface="Arial" charset="0"/>
              </a:rPr>
              <a:t>  ؟ ).</a:t>
            </a:r>
          </a:p>
          <a:p>
            <a:pPr marL="685800" indent="-685800" algn="r" rtl="1">
              <a:buClr>
                <a:srgbClr val="FF0000"/>
              </a:buClr>
              <a:buFontTx/>
              <a:buAutoNum type="arabicPeriod"/>
            </a:pPr>
            <a:r>
              <a:rPr lang="ar-DZ" sz="2800" b="1">
                <a:cs typeface="Arial" charset="0"/>
              </a:rPr>
              <a:t>لا بد أن يكون الاسم وحيدا في نفس الملف.</a:t>
            </a:r>
          </a:p>
          <a:p>
            <a:pPr marL="685800" indent="-685800" algn="r" rtl="1">
              <a:buClr>
                <a:srgbClr val="FF0000"/>
              </a:buClr>
              <a:buFontTx/>
              <a:buAutoNum type="arabicPeriod"/>
            </a:pPr>
            <a:r>
              <a:rPr lang="ar-DZ" sz="2800" b="1">
                <a:cs typeface="Arial" charset="0"/>
              </a:rPr>
              <a:t>لا يمكن استخدام الكلمات الآتية كاسم للمتغير( </a:t>
            </a:r>
            <a:r>
              <a:rPr lang="fr-FR" sz="2800" b="1">
                <a:cs typeface="Arial" charset="0"/>
              </a:rPr>
              <a:t>LE  TO  EQ  NE  ALL  BY  LT  OR  GT  AND   NOT   GE   WITH</a:t>
            </a:r>
            <a:r>
              <a:rPr lang="ar-DZ" sz="2800" b="1">
                <a:cs typeface="Arial" charset="0"/>
              </a:rPr>
              <a:t>).</a:t>
            </a:r>
          </a:p>
          <a:p>
            <a:pPr marL="685800" indent="-685800" algn="r" rtl="1">
              <a:buClr>
                <a:srgbClr val="FF0000"/>
              </a:buClr>
              <a:buFontTx/>
              <a:buAutoNum type="arabicPeriod"/>
            </a:pPr>
            <a:r>
              <a:rPr lang="ar-DZ" sz="2800" b="1">
                <a:cs typeface="Arial" charset="0"/>
              </a:rPr>
              <a:t>يمكن كتابة اسم المتغير بالانجليزية بالفرنسية و حتى العربية.</a:t>
            </a:r>
            <a:endParaRPr lang="fr-FR" sz="2800" b="1">
              <a:cs typeface="Arial" charset="0"/>
            </a:endParaRPr>
          </a:p>
        </p:txBody>
      </p:sp>
      <p:sp>
        <p:nvSpPr>
          <p:cNvPr id="41987" name="Rectangle 3"/>
          <p:cNvSpPr>
            <a:spLocks noChangeArrowheads="1"/>
          </p:cNvSpPr>
          <p:nvPr/>
        </p:nvSpPr>
        <p:spPr bwMode="auto">
          <a:xfrm>
            <a:off x="1829954" y="260350"/>
            <a:ext cx="5771430"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DZ" sz="3600" b="1" u="sng" dirty="0">
                <a:solidFill>
                  <a:srgbClr val="800000"/>
                </a:solidFill>
                <a:latin typeface="Times New Roman" pitchFamily="18" charset="0"/>
                <a:cs typeface="Times New Roman" pitchFamily="18" charset="0"/>
              </a:rPr>
              <a:t>الشروط ال</a:t>
            </a:r>
            <a:r>
              <a:rPr lang="ar-SA" sz="3600" b="1" u="sng" dirty="0">
                <a:solidFill>
                  <a:srgbClr val="800000"/>
                </a:solidFill>
                <a:latin typeface="Times New Roman" pitchFamily="18" charset="0"/>
                <a:cs typeface="Times New Roman" pitchFamily="18" charset="0"/>
              </a:rPr>
              <a:t>لاز</a:t>
            </a:r>
            <a:r>
              <a:rPr lang="ar-DZ" sz="3600" b="1" u="sng" dirty="0" err="1">
                <a:solidFill>
                  <a:srgbClr val="800000"/>
                </a:solidFill>
                <a:latin typeface="Times New Roman" pitchFamily="18" charset="0"/>
                <a:cs typeface="Times New Roman" pitchFamily="18" charset="0"/>
              </a:rPr>
              <a:t>مة</a:t>
            </a:r>
            <a:r>
              <a:rPr lang="ar-DZ" sz="3600" b="1" u="sng" dirty="0">
                <a:solidFill>
                  <a:srgbClr val="800000"/>
                </a:solidFill>
                <a:latin typeface="Times New Roman" pitchFamily="18" charset="0"/>
                <a:cs typeface="Times New Roman" pitchFamily="18" charset="0"/>
              </a:rPr>
              <a:t> لكتابة اسم المتغيرات:</a:t>
            </a:r>
            <a:endParaRPr lang="ar-SA" sz="3600" b="1" u="sng" dirty="0">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fade">
                                      <p:cBhvr>
                                        <p:cTn id="12" dur="1000"/>
                                        <p:tgtEl>
                                          <p:spTgt spid="41986">
                                            <p:txEl>
                                              <p:pRg st="0" end="0"/>
                                            </p:txEl>
                                          </p:spTgt>
                                        </p:tgtEl>
                                      </p:cBhvr>
                                    </p:animEffect>
                                    <p:anim calcmode="lin" valueType="num">
                                      <p:cBhvr>
                                        <p:cTn id="13" dur="10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9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1986">
                                            <p:txEl>
                                              <p:pRg st="1" end="1"/>
                                            </p:txEl>
                                          </p:spTgt>
                                        </p:tgtEl>
                                        <p:attrNameLst>
                                          <p:attrName>style.visibility</p:attrName>
                                        </p:attrNameLst>
                                      </p:cBhvr>
                                      <p:to>
                                        <p:strVal val="visible"/>
                                      </p:to>
                                    </p:set>
                                    <p:animEffect transition="in" filter="fade">
                                      <p:cBhvr>
                                        <p:cTn id="19" dur="1000"/>
                                        <p:tgtEl>
                                          <p:spTgt spid="41986">
                                            <p:txEl>
                                              <p:pRg st="1" end="1"/>
                                            </p:txEl>
                                          </p:spTgt>
                                        </p:tgtEl>
                                      </p:cBhvr>
                                    </p:animEffect>
                                    <p:anim calcmode="lin" valueType="num">
                                      <p:cBhvr>
                                        <p:cTn id="20" dur="10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1986">
                                            <p:txEl>
                                              <p:pRg st="2" end="2"/>
                                            </p:txEl>
                                          </p:spTgt>
                                        </p:tgtEl>
                                        <p:attrNameLst>
                                          <p:attrName>style.visibility</p:attrName>
                                        </p:attrNameLst>
                                      </p:cBhvr>
                                      <p:to>
                                        <p:strVal val="visible"/>
                                      </p:to>
                                    </p:set>
                                    <p:animEffect transition="in" filter="fade">
                                      <p:cBhvr>
                                        <p:cTn id="26" dur="1000"/>
                                        <p:tgtEl>
                                          <p:spTgt spid="41986">
                                            <p:txEl>
                                              <p:pRg st="2" end="2"/>
                                            </p:txEl>
                                          </p:spTgt>
                                        </p:tgtEl>
                                      </p:cBhvr>
                                    </p:animEffect>
                                    <p:anim calcmode="lin" valueType="num">
                                      <p:cBhvr>
                                        <p:cTn id="27" dur="10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9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1986">
                                            <p:txEl>
                                              <p:pRg st="3" end="3"/>
                                            </p:txEl>
                                          </p:spTgt>
                                        </p:tgtEl>
                                        <p:attrNameLst>
                                          <p:attrName>style.visibility</p:attrName>
                                        </p:attrNameLst>
                                      </p:cBhvr>
                                      <p:to>
                                        <p:strVal val="visible"/>
                                      </p:to>
                                    </p:set>
                                    <p:animEffect transition="in" filter="fade">
                                      <p:cBhvr>
                                        <p:cTn id="33" dur="1000"/>
                                        <p:tgtEl>
                                          <p:spTgt spid="41986">
                                            <p:txEl>
                                              <p:pRg st="3" end="3"/>
                                            </p:txEl>
                                          </p:spTgt>
                                        </p:tgtEl>
                                      </p:cBhvr>
                                    </p:animEffect>
                                    <p:anim calcmode="lin" valueType="num">
                                      <p:cBhvr>
                                        <p:cTn id="34" dur="10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19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1986">
                                            <p:txEl>
                                              <p:pRg st="4" end="4"/>
                                            </p:txEl>
                                          </p:spTgt>
                                        </p:tgtEl>
                                        <p:attrNameLst>
                                          <p:attrName>style.visibility</p:attrName>
                                        </p:attrNameLst>
                                      </p:cBhvr>
                                      <p:to>
                                        <p:strVal val="visible"/>
                                      </p:to>
                                    </p:set>
                                    <p:animEffect transition="in" filter="fade">
                                      <p:cBhvr>
                                        <p:cTn id="40" dur="1000"/>
                                        <p:tgtEl>
                                          <p:spTgt spid="41986">
                                            <p:txEl>
                                              <p:pRg st="4" end="4"/>
                                            </p:txEl>
                                          </p:spTgt>
                                        </p:tgtEl>
                                      </p:cBhvr>
                                    </p:animEffect>
                                    <p:anim calcmode="lin" valueType="num">
                                      <p:cBhvr>
                                        <p:cTn id="41" dur="10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19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1986">
                                            <p:txEl>
                                              <p:pRg st="5" end="5"/>
                                            </p:txEl>
                                          </p:spTgt>
                                        </p:tgtEl>
                                        <p:attrNameLst>
                                          <p:attrName>style.visibility</p:attrName>
                                        </p:attrNameLst>
                                      </p:cBhvr>
                                      <p:to>
                                        <p:strVal val="visible"/>
                                      </p:to>
                                    </p:set>
                                    <p:animEffect transition="in" filter="fade">
                                      <p:cBhvr>
                                        <p:cTn id="47" dur="1000"/>
                                        <p:tgtEl>
                                          <p:spTgt spid="41986">
                                            <p:txEl>
                                              <p:pRg st="5" end="5"/>
                                            </p:txEl>
                                          </p:spTgt>
                                        </p:tgtEl>
                                      </p:cBhvr>
                                    </p:animEffect>
                                    <p:anim calcmode="lin" valueType="num">
                                      <p:cBhvr>
                                        <p:cTn id="48" dur="1000" fill="hold"/>
                                        <p:tgtEl>
                                          <p:spTgt spid="4198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19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9750" y="2781300"/>
            <a:ext cx="777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ctr" rtl="1"/>
            <a:r>
              <a:rPr lang="ar-DZ" sz="2800" b="1">
                <a:cs typeface="Arial" charset="0"/>
              </a:rPr>
              <a:t>هي عملية تحويل المتغير اللفظي(الكيفي) إلى متغير رقمي(كمي).</a:t>
            </a:r>
            <a:endParaRPr lang="fr-FR" sz="2800" b="1">
              <a:cs typeface="Arial" charset="0"/>
            </a:endParaRPr>
          </a:p>
        </p:txBody>
      </p:sp>
      <p:sp>
        <p:nvSpPr>
          <p:cNvPr id="43011" name="Rectangle 3"/>
          <p:cNvSpPr>
            <a:spLocks noChangeArrowheads="1"/>
          </p:cNvSpPr>
          <p:nvPr/>
        </p:nvSpPr>
        <p:spPr bwMode="auto">
          <a:xfrm>
            <a:off x="1979613" y="836613"/>
            <a:ext cx="54991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DZ" sz="3600" b="1" u="sng">
                <a:solidFill>
                  <a:srgbClr val="800000"/>
                </a:solidFill>
                <a:latin typeface="Times New Roman" pitchFamily="18" charset="0"/>
                <a:cs typeface="Times New Roman" pitchFamily="18" charset="0"/>
              </a:rPr>
              <a:t>الترميز</a:t>
            </a:r>
            <a:r>
              <a:rPr lang="fr-FR" sz="3600" b="1" u="sng">
                <a:solidFill>
                  <a:srgbClr val="800000"/>
                </a:solidFill>
                <a:latin typeface="Times New Roman" pitchFamily="18" charset="0"/>
                <a:cs typeface="Times New Roman" pitchFamily="18" charset="0"/>
              </a:rPr>
              <a:t>La codification</a:t>
            </a:r>
            <a:r>
              <a:rPr lang="fr-FR" b="1">
                <a:cs typeface="Arial" charset="0"/>
              </a:rPr>
              <a:t> </a:t>
            </a:r>
            <a:r>
              <a:rPr lang="ar-DZ" sz="3600" b="1" u="sng">
                <a:solidFill>
                  <a:srgbClr val="800000"/>
                </a:solidFill>
                <a:latin typeface="Times New Roman" pitchFamily="18" charset="0"/>
                <a:cs typeface="Times New Roman" pitchFamily="18" charset="0"/>
              </a:rPr>
              <a:t>: </a:t>
            </a:r>
          </a:p>
          <a:p>
            <a:pPr algn="ctr" rtl="1">
              <a:lnSpc>
                <a:spcPct val="130000"/>
              </a:lnSpc>
            </a:pPr>
            <a:endParaRPr lang="ar-SA" sz="3600" b="1" u="sng">
              <a:solidFill>
                <a:srgbClr val="80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010">
                                            <p:txEl>
                                              <p:pRg st="0" end="0"/>
                                            </p:txEl>
                                          </p:spTgt>
                                        </p:tgtEl>
                                        <p:attrNameLst>
                                          <p:attrName>style.visibility</p:attrName>
                                        </p:attrNameLst>
                                      </p:cBhvr>
                                      <p:to>
                                        <p:strVal val="visible"/>
                                      </p:to>
                                    </p:set>
                                    <p:animEffect transition="in" filter="fade">
                                      <p:cBhvr>
                                        <p:cTn id="12" dur="1000"/>
                                        <p:tgtEl>
                                          <p:spTgt spid="43010">
                                            <p:txEl>
                                              <p:pRg st="0" end="0"/>
                                            </p:txEl>
                                          </p:spTgt>
                                        </p:tgtEl>
                                      </p:cBhvr>
                                    </p:animEffect>
                                    <p:anim calcmode="lin" valueType="num">
                                      <p:cBhvr>
                                        <p:cTn id="13" dur="10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30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0825" y="1052513"/>
            <a:ext cx="85693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FontTx/>
              <a:buChar char="•"/>
              <a:defRPr/>
            </a:pPr>
            <a:r>
              <a:rPr lang="ar-SA" sz="2800" b="1" dirty="0">
                <a:solidFill>
                  <a:srgbClr val="002060"/>
                </a:solidFill>
                <a:cs typeface="Arial" charset="0"/>
              </a:rPr>
              <a:t>أولا-</a:t>
            </a:r>
            <a:r>
              <a:rPr lang="ar-SA" sz="2800" b="1" dirty="0">
                <a:solidFill>
                  <a:srgbClr val="C00000"/>
                </a:solidFill>
                <a:cs typeface="Arial" charset="0"/>
              </a:rPr>
              <a:t> مرحلة التعريف</a:t>
            </a:r>
            <a:r>
              <a:rPr lang="fr-FR" sz="2800" b="1" dirty="0">
                <a:solidFill>
                  <a:srgbClr val="C00000"/>
                </a:solidFill>
                <a:cs typeface="Arial" charset="0"/>
              </a:rPr>
              <a:t>L’ étape d’identification </a:t>
            </a:r>
            <a:r>
              <a:rPr lang="ar-SA" sz="2800" b="1" dirty="0">
                <a:solidFill>
                  <a:srgbClr val="C00000"/>
                </a:solidFill>
                <a:cs typeface="Arial" charset="0"/>
              </a:rPr>
              <a:t>:</a:t>
            </a:r>
          </a:p>
          <a:p>
            <a:pPr algn="r" rtl="1">
              <a:defRPr/>
            </a:pPr>
            <a:r>
              <a:rPr lang="ar-SA" sz="2800" b="1" dirty="0">
                <a:solidFill>
                  <a:schemeClr val="accent2"/>
                </a:solidFill>
                <a:cs typeface="Arial" charset="0"/>
              </a:rPr>
              <a:t>يعني تعريف المتغيرات أي ترميز وضبط  ووصف خصائصها على ملف البيانات، تحتاج الى تركيز، تمثل20% من وقت وعملية التحليل الاحصائي.</a:t>
            </a:r>
          </a:p>
          <a:p>
            <a:pPr marL="457200" indent="-457200" algn="r" rtl="1">
              <a:buFont typeface="Arial" pitchFamily="34" charset="0"/>
              <a:buChar char="•"/>
              <a:defRPr/>
            </a:pPr>
            <a:r>
              <a:rPr lang="ar-SA" sz="2800" b="1" dirty="0">
                <a:solidFill>
                  <a:srgbClr val="002060"/>
                </a:solidFill>
                <a:cs typeface="Arial" charset="0"/>
              </a:rPr>
              <a:t>ثانيا-</a:t>
            </a:r>
            <a:r>
              <a:rPr lang="ar-SA" sz="2800" b="1" dirty="0">
                <a:solidFill>
                  <a:srgbClr val="C00000"/>
                </a:solidFill>
                <a:cs typeface="Arial" charset="0"/>
              </a:rPr>
              <a:t> مرحلة ادراج البيانات</a:t>
            </a:r>
            <a:r>
              <a:rPr lang="fr-FR" sz="2800" b="1" dirty="0">
                <a:solidFill>
                  <a:srgbClr val="C00000"/>
                </a:solidFill>
                <a:cs typeface="Arial" charset="0"/>
              </a:rPr>
              <a:t>L’ étape De La Saisie </a:t>
            </a:r>
            <a:r>
              <a:rPr lang="ar-SA" sz="2800" b="1" dirty="0">
                <a:solidFill>
                  <a:srgbClr val="C00000"/>
                </a:solidFill>
                <a:cs typeface="Arial" charset="0"/>
              </a:rPr>
              <a:t>: </a:t>
            </a:r>
          </a:p>
          <a:p>
            <a:pPr algn="r" rtl="1">
              <a:defRPr/>
            </a:pPr>
            <a:r>
              <a:rPr lang="ar-SA" sz="2800" b="1" dirty="0">
                <a:solidFill>
                  <a:schemeClr val="accent2"/>
                </a:solidFill>
                <a:cs typeface="Arial" charset="0"/>
              </a:rPr>
              <a:t> أسهل مرحلة من حيث الجهد وأطولها من حيث الوقت(تمثل 70%) من وقت التحليل.</a:t>
            </a:r>
          </a:p>
          <a:p>
            <a:pPr marL="457200" indent="-457200" algn="r" rtl="1">
              <a:buFont typeface="Arial" pitchFamily="34" charset="0"/>
              <a:buChar char="•"/>
              <a:defRPr/>
            </a:pPr>
            <a:r>
              <a:rPr lang="ar-SA" sz="2800" b="1" dirty="0">
                <a:solidFill>
                  <a:srgbClr val="002060"/>
                </a:solidFill>
                <a:cs typeface="Arial" charset="0"/>
              </a:rPr>
              <a:t>ثالثا</a:t>
            </a:r>
            <a:r>
              <a:rPr lang="fr-FR" sz="2800" b="1" dirty="0">
                <a:solidFill>
                  <a:srgbClr val="002060"/>
                </a:solidFill>
                <a:cs typeface="Arial" charset="0"/>
              </a:rPr>
              <a:t> </a:t>
            </a:r>
            <a:r>
              <a:rPr lang="ar-SA" sz="2800" b="1" dirty="0">
                <a:solidFill>
                  <a:srgbClr val="C00000"/>
                </a:solidFill>
                <a:cs typeface="Arial" charset="0"/>
              </a:rPr>
              <a:t>-</a:t>
            </a:r>
            <a:r>
              <a:rPr lang="ar-SA" sz="2800" b="1" dirty="0">
                <a:solidFill>
                  <a:schemeClr val="accent2"/>
                </a:solidFill>
                <a:cs typeface="Arial" charset="0"/>
              </a:rPr>
              <a:t> </a:t>
            </a:r>
            <a:r>
              <a:rPr lang="ar-SA" sz="2800" b="1" dirty="0">
                <a:solidFill>
                  <a:srgbClr val="C00000"/>
                </a:solidFill>
                <a:cs typeface="Arial" charset="0"/>
              </a:rPr>
              <a:t>مرحلة المعالجة</a:t>
            </a:r>
            <a:r>
              <a:rPr lang="fr-FR" sz="2800" b="1" dirty="0">
                <a:solidFill>
                  <a:srgbClr val="C00000"/>
                </a:solidFill>
                <a:cs typeface="Arial" charset="0"/>
              </a:rPr>
              <a:t> L’ étape De Traitement </a:t>
            </a:r>
            <a:r>
              <a:rPr lang="ar-SA" sz="2800" b="1" dirty="0">
                <a:solidFill>
                  <a:srgbClr val="C00000"/>
                </a:solidFill>
                <a:cs typeface="Arial" charset="0"/>
              </a:rPr>
              <a:t>:</a:t>
            </a:r>
            <a:endParaRPr lang="fr-FR" sz="2800" b="1" dirty="0">
              <a:solidFill>
                <a:srgbClr val="C00000"/>
              </a:solidFill>
              <a:cs typeface="Arial" charset="0"/>
            </a:endParaRPr>
          </a:p>
          <a:p>
            <a:pPr marL="457200" indent="-457200" algn="r" rtl="1">
              <a:buFont typeface="Arial" pitchFamily="34" charset="0"/>
              <a:buChar char="•"/>
              <a:defRPr/>
            </a:pPr>
            <a:r>
              <a:rPr lang="ar-SA" sz="2800" b="1" dirty="0">
                <a:solidFill>
                  <a:schemeClr val="accent2"/>
                </a:solidFill>
                <a:cs typeface="Arial" charset="0"/>
              </a:rPr>
              <a:t>نعني بها تطبيق العمليات الإحصائية المتعددة وهي الهدف الكلي من التحليل ولا تحتاج سوى لحوالي 10% من الوقت. </a:t>
            </a:r>
            <a:endParaRPr lang="fr-FR" sz="2800" b="1" dirty="0">
              <a:solidFill>
                <a:schemeClr val="accent2"/>
              </a:solidFill>
              <a:cs typeface="Arial" charset="0"/>
            </a:endParaRPr>
          </a:p>
        </p:txBody>
      </p:sp>
      <p:sp>
        <p:nvSpPr>
          <p:cNvPr id="53251" name="Rectangle 3"/>
          <p:cNvSpPr>
            <a:spLocks noChangeArrowheads="1"/>
          </p:cNvSpPr>
          <p:nvPr/>
        </p:nvSpPr>
        <p:spPr bwMode="auto">
          <a:xfrm>
            <a:off x="956399" y="260350"/>
            <a:ext cx="684544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FF0000"/>
                </a:solidFill>
                <a:latin typeface="Times New Roman" pitchFamily="18" charset="0"/>
                <a:cs typeface="Times New Roman" pitchFamily="18" charset="0"/>
              </a:rPr>
              <a:t>. مراحل التحليل الاحصائي باستخدام </a:t>
            </a:r>
            <a:r>
              <a:rPr lang="fr-FR" sz="3600" b="1" u="sng" dirty="0">
                <a:solidFill>
                  <a:srgbClr val="FF0000"/>
                </a:solidFill>
                <a:latin typeface="Times New Roman" pitchFamily="18" charset="0"/>
                <a:cs typeface="Times New Roman" pitchFamily="18" charset="0"/>
              </a:rPr>
              <a:t>SPSS</a:t>
            </a:r>
            <a:endParaRPr lang="ar-DZ" sz="3600" b="1" u="sng" dirty="0">
              <a:solidFill>
                <a:srgbClr val="FF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Effect transition="in" filter="fade">
                                      <p:cBhvr>
                                        <p:cTn id="12" dur="1000"/>
                                        <p:tgtEl>
                                          <p:spTgt spid="53250">
                                            <p:txEl>
                                              <p:pRg st="0" end="0"/>
                                            </p:txEl>
                                          </p:spTgt>
                                        </p:tgtEl>
                                      </p:cBhvr>
                                    </p:animEffect>
                                    <p:anim calcmode="lin" valueType="num">
                                      <p:cBhvr>
                                        <p:cTn id="13"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Effect transition="in" filter="fade">
                                      <p:cBhvr>
                                        <p:cTn id="19" dur="1000"/>
                                        <p:tgtEl>
                                          <p:spTgt spid="53250">
                                            <p:txEl>
                                              <p:pRg st="1" end="1"/>
                                            </p:txEl>
                                          </p:spTgt>
                                        </p:tgtEl>
                                      </p:cBhvr>
                                    </p:animEffect>
                                    <p:anim calcmode="lin" valueType="num">
                                      <p:cBhvr>
                                        <p:cTn id="20"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3250">
                                            <p:txEl>
                                              <p:pRg st="2" end="2"/>
                                            </p:txEl>
                                          </p:spTgt>
                                        </p:tgtEl>
                                        <p:attrNameLst>
                                          <p:attrName>style.visibility</p:attrName>
                                        </p:attrNameLst>
                                      </p:cBhvr>
                                      <p:to>
                                        <p:strVal val="visible"/>
                                      </p:to>
                                    </p:set>
                                    <p:animEffect transition="in" filter="fade">
                                      <p:cBhvr>
                                        <p:cTn id="26" dur="1000"/>
                                        <p:tgtEl>
                                          <p:spTgt spid="53250">
                                            <p:txEl>
                                              <p:pRg st="2" end="2"/>
                                            </p:txEl>
                                          </p:spTgt>
                                        </p:tgtEl>
                                      </p:cBhvr>
                                    </p:animEffect>
                                    <p:anim calcmode="lin" valueType="num">
                                      <p:cBhvr>
                                        <p:cTn id="27"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3250">
                                            <p:txEl>
                                              <p:pRg st="3" end="3"/>
                                            </p:txEl>
                                          </p:spTgt>
                                        </p:tgtEl>
                                        <p:attrNameLst>
                                          <p:attrName>style.visibility</p:attrName>
                                        </p:attrNameLst>
                                      </p:cBhvr>
                                      <p:to>
                                        <p:strVal val="visible"/>
                                      </p:to>
                                    </p:set>
                                    <p:animEffect transition="in" filter="fade">
                                      <p:cBhvr>
                                        <p:cTn id="33" dur="1000"/>
                                        <p:tgtEl>
                                          <p:spTgt spid="53250">
                                            <p:txEl>
                                              <p:pRg st="3" end="3"/>
                                            </p:txEl>
                                          </p:spTgt>
                                        </p:tgtEl>
                                      </p:cBhvr>
                                    </p:animEffect>
                                    <p:anim calcmode="lin" valueType="num">
                                      <p:cBhvr>
                                        <p:cTn id="34" dur="10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3250">
                                            <p:txEl>
                                              <p:pRg st="4" end="4"/>
                                            </p:txEl>
                                          </p:spTgt>
                                        </p:tgtEl>
                                        <p:attrNameLst>
                                          <p:attrName>style.visibility</p:attrName>
                                        </p:attrNameLst>
                                      </p:cBhvr>
                                      <p:to>
                                        <p:strVal val="visible"/>
                                      </p:to>
                                    </p:set>
                                    <p:animEffect transition="in" filter="fade">
                                      <p:cBhvr>
                                        <p:cTn id="40" dur="1000"/>
                                        <p:tgtEl>
                                          <p:spTgt spid="53250">
                                            <p:txEl>
                                              <p:pRg st="4" end="4"/>
                                            </p:txEl>
                                          </p:spTgt>
                                        </p:tgtEl>
                                      </p:cBhvr>
                                    </p:animEffect>
                                    <p:anim calcmode="lin" valueType="num">
                                      <p:cBhvr>
                                        <p:cTn id="41" dur="10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32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3250">
                                            <p:txEl>
                                              <p:pRg st="5" end="5"/>
                                            </p:txEl>
                                          </p:spTgt>
                                        </p:tgtEl>
                                        <p:attrNameLst>
                                          <p:attrName>style.visibility</p:attrName>
                                        </p:attrNameLst>
                                      </p:cBhvr>
                                      <p:to>
                                        <p:strVal val="visible"/>
                                      </p:to>
                                    </p:set>
                                    <p:animEffect transition="in" filter="fade">
                                      <p:cBhvr>
                                        <p:cTn id="47" dur="1000"/>
                                        <p:tgtEl>
                                          <p:spTgt spid="53250">
                                            <p:txEl>
                                              <p:pRg st="5" end="5"/>
                                            </p:txEl>
                                          </p:spTgt>
                                        </p:tgtEl>
                                      </p:cBhvr>
                                    </p:animEffect>
                                    <p:anim calcmode="lin" valueType="num">
                                      <p:cBhvr>
                                        <p:cTn id="48" dur="1000" fill="hold"/>
                                        <p:tgtEl>
                                          <p:spTgt spid="5325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325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9750" y="1700808"/>
            <a:ext cx="777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ctr" rtl="1"/>
            <a:r>
              <a:rPr lang="ar-SA" sz="2800" b="1" dirty="0">
                <a:cs typeface="Arial" charset="0"/>
              </a:rPr>
              <a:t>مثلا حالة متغير الجنس</a:t>
            </a:r>
          </a:p>
          <a:p>
            <a:pPr marL="685800" indent="-685800" algn="ctr" rtl="1"/>
            <a:r>
              <a:rPr lang="ar-SA" sz="2800" b="1" dirty="0">
                <a:cs typeface="Arial" charset="0"/>
              </a:rPr>
              <a:t>سنعطي الرمز 1 اذا كان الفرد رجل </a:t>
            </a:r>
          </a:p>
          <a:p>
            <a:pPr marL="685800" indent="-685800" algn="ctr" rtl="1"/>
            <a:r>
              <a:rPr lang="ar-SA" sz="2800" b="1" dirty="0">
                <a:cs typeface="Arial" charset="0"/>
              </a:rPr>
              <a:t>2 اذا كان </a:t>
            </a:r>
            <a:r>
              <a:rPr lang="ar-SA" sz="2800" b="1" dirty="0" err="1">
                <a:cs typeface="Arial" charset="0"/>
              </a:rPr>
              <a:t>امراءة</a:t>
            </a:r>
            <a:r>
              <a:rPr lang="ar-SA" sz="2800" b="1" dirty="0">
                <a:cs typeface="Arial" charset="0"/>
              </a:rPr>
              <a:t> </a:t>
            </a:r>
          </a:p>
          <a:p>
            <a:pPr marL="685800" indent="-685800" algn="ctr" rtl="1"/>
            <a:r>
              <a:rPr lang="ar-SA" sz="2800" b="1" dirty="0">
                <a:cs typeface="Arial" charset="0"/>
              </a:rPr>
              <a:t>اضغط على الخانة </a:t>
            </a:r>
            <a:r>
              <a:rPr lang="fr-FR" sz="2800" b="1" dirty="0">
                <a:cs typeface="Arial" charset="0"/>
              </a:rPr>
              <a:t>valeur</a:t>
            </a:r>
            <a:r>
              <a:rPr lang="ar-SA" sz="2800" b="1" dirty="0">
                <a:cs typeface="Arial" charset="0"/>
              </a:rPr>
              <a:t> أمام المتغير الجنس</a:t>
            </a:r>
            <a:endParaRPr lang="fr-FR" sz="2800" b="1" dirty="0">
              <a:cs typeface="Arial" charset="0"/>
            </a:endParaRPr>
          </a:p>
        </p:txBody>
      </p:sp>
      <p:sp>
        <p:nvSpPr>
          <p:cNvPr id="43011" name="Rectangle 3"/>
          <p:cNvSpPr>
            <a:spLocks noChangeArrowheads="1"/>
          </p:cNvSpPr>
          <p:nvPr/>
        </p:nvSpPr>
        <p:spPr bwMode="auto">
          <a:xfrm>
            <a:off x="1979613" y="836613"/>
            <a:ext cx="5499100" cy="14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SA" sz="3600" b="1" u="sng" dirty="0">
                <a:solidFill>
                  <a:srgbClr val="800000"/>
                </a:solidFill>
                <a:latin typeface="Times New Roman" pitchFamily="18" charset="0"/>
                <a:cs typeface="Times New Roman" pitchFamily="18" charset="0"/>
              </a:rPr>
              <a:t>تطبيق لعملية </a:t>
            </a:r>
            <a:r>
              <a:rPr lang="ar-DZ" sz="3600" b="1" u="sng" dirty="0">
                <a:solidFill>
                  <a:srgbClr val="800000"/>
                </a:solidFill>
                <a:latin typeface="Times New Roman" pitchFamily="18" charset="0"/>
                <a:cs typeface="Times New Roman" pitchFamily="18" charset="0"/>
              </a:rPr>
              <a:t>الترميز: </a:t>
            </a:r>
          </a:p>
          <a:p>
            <a:pPr algn="ctr" rtl="1">
              <a:lnSpc>
                <a:spcPct val="130000"/>
              </a:lnSpc>
            </a:pPr>
            <a:endParaRPr lang="ar-SA" sz="3600" b="1" u="sng" dirty="0">
              <a:solidFill>
                <a:srgbClr val="8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645024"/>
            <a:ext cx="45148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76056" y="4221088"/>
            <a:ext cx="3816424" cy="1477328"/>
          </a:xfrm>
          <a:prstGeom prst="rect">
            <a:avLst/>
          </a:prstGeom>
        </p:spPr>
        <p:txBody>
          <a:bodyPr wrap="square">
            <a:spAutoFit/>
          </a:bodyPr>
          <a:lstStyle/>
          <a:p>
            <a:pPr algn="r"/>
            <a:r>
              <a:rPr lang="ar-SA" b="1" dirty="0">
                <a:cs typeface="Arial" charset="0"/>
              </a:rPr>
              <a:t>فيظهر لك الصندوق الحواري التالي:</a:t>
            </a:r>
          </a:p>
          <a:p>
            <a:pPr algn="r" rtl="1"/>
            <a:r>
              <a:rPr lang="ar-SA" b="1" dirty="0">
                <a:cs typeface="Arial" charset="0"/>
              </a:rPr>
              <a:t>اكتب 1 في </a:t>
            </a:r>
            <a:r>
              <a:rPr lang="fr-FR" b="1" dirty="0">
                <a:cs typeface="Arial" charset="0"/>
              </a:rPr>
              <a:t>valeur</a:t>
            </a:r>
            <a:r>
              <a:rPr lang="ar-SA" b="1" dirty="0">
                <a:cs typeface="Arial" charset="0"/>
              </a:rPr>
              <a:t> و رجل في </a:t>
            </a:r>
            <a:r>
              <a:rPr lang="fr-FR" b="1" dirty="0">
                <a:cs typeface="Arial" charset="0"/>
              </a:rPr>
              <a:t>libelle</a:t>
            </a:r>
            <a:r>
              <a:rPr lang="ar-SA" b="1" dirty="0">
                <a:cs typeface="Arial" charset="0"/>
              </a:rPr>
              <a:t> ثم انقر على </a:t>
            </a:r>
            <a:r>
              <a:rPr lang="fr-FR" b="1" dirty="0">
                <a:cs typeface="Arial" charset="0"/>
              </a:rPr>
              <a:t>ajouter</a:t>
            </a:r>
          </a:p>
          <a:p>
            <a:pPr algn="r" rtl="1"/>
            <a:r>
              <a:rPr lang="ar-SA" b="1" dirty="0">
                <a:cs typeface="Arial" charset="0"/>
              </a:rPr>
              <a:t>وبعدها 2 مقابل </a:t>
            </a:r>
            <a:r>
              <a:rPr lang="ar-SA" b="1" dirty="0" err="1">
                <a:cs typeface="Arial" charset="0"/>
              </a:rPr>
              <a:t>امراءة</a:t>
            </a:r>
            <a:r>
              <a:rPr lang="ar-SA" b="1" dirty="0">
                <a:cs typeface="Arial" charset="0"/>
              </a:rPr>
              <a:t> واضغط على </a:t>
            </a:r>
            <a:r>
              <a:rPr lang="fr-FR" b="1" dirty="0">
                <a:cs typeface="Arial" charset="0"/>
              </a:rPr>
              <a:t>ajouter </a:t>
            </a:r>
            <a:r>
              <a:rPr lang="ar-SA" b="1" dirty="0">
                <a:cs typeface="Arial" charset="0"/>
              </a:rPr>
              <a:t>ثم </a:t>
            </a:r>
            <a:r>
              <a:rPr lang="fr-FR" b="1" dirty="0">
                <a:cs typeface="Arial" charset="0"/>
              </a:rPr>
              <a:t>ok</a:t>
            </a:r>
            <a:endParaRPr lang="fr-FR" dirty="0"/>
          </a:p>
        </p:txBody>
      </p:sp>
    </p:spTree>
    <p:extLst>
      <p:ext uri="{BB962C8B-B14F-4D97-AF65-F5344CB8AC3E}">
        <p14:creationId xmlns:p14="http://schemas.microsoft.com/office/powerpoint/2010/main" val="103275090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010">
                                            <p:txEl>
                                              <p:pRg st="0" end="0"/>
                                            </p:txEl>
                                          </p:spTgt>
                                        </p:tgtEl>
                                        <p:attrNameLst>
                                          <p:attrName>style.visibility</p:attrName>
                                        </p:attrNameLst>
                                      </p:cBhvr>
                                      <p:to>
                                        <p:strVal val="visible"/>
                                      </p:to>
                                    </p:set>
                                    <p:animEffect transition="in" filter="fade">
                                      <p:cBhvr>
                                        <p:cTn id="12" dur="1000"/>
                                        <p:tgtEl>
                                          <p:spTgt spid="43010">
                                            <p:txEl>
                                              <p:pRg st="0" end="0"/>
                                            </p:txEl>
                                          </p:spTgt>
                                        </p:tgtEl>
                                      </p:cBhvr>
                                    </p:animEffect>
                                    <p:anim calcmode="lin" valueType="num">
                                      <p:cBhvr>
                                        <p:cTn id="13" dur="10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3010">
                                            <p:txEl>
                                              <p:pRg st="1" end="1"/>
                                            </p:txEl>
                                          </p:spTgt>
                                        </p:tgtEl>
                                        <p:attrNameLst>
                                          <p:attrName>style.visibility</p:attrName>
                                        </p:attrNameLst>
                                      </p:cBhvr>
                                      <p:to>
                                        <p:strVal val="visible"/>
                                      </p:to>
                                    </p:set>
                                    <p:animEffect transition="in" filter="fade">
                                      <p:cBhvr>
                                        <p:cTn id="19" dur="1000"/>
                                        <p:tgtEl>
                                          <p:spTgt spid="43010">
                                            <p:txEl>
                                              <p:pRg st="1" end="1"/>
                                            </p:txEl>
                                          </p:spTgt>
                                        </p:tgtEl>
                                      </p:cBhvr>
                                    </p:animEffect>
                                    <p:anim calcmode="lin" valueType="num">
                                      <p:cBhvr>
                                        <p:cTn id="20" dur="10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30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3010">
                                            <p:txEl>
                                              <p:pRg st="2" end="2"/>
                                            </p:txEl>
                                          </p:spTgt>
                                        </p:tgtEl>
                                        <p:attrNameLst>
                                          <p:attrName>style.visibility</p:attrName>
                                        </p:attrNameLst>
                                      </p:cBhvr>
                                      <p:to>
                                        <p:strVal val="visible"/>
                                      </p:to>
                                    </p:set>
                                    <p:animEffect transition="in" filter="fade">
                                      <p:cBhvr>
                                        <p:cTn id="26" dur="1000"/>
                                        <p:tgtEl>
                                          <p:spTgt spid="43010">
                                            <p:txEl>
                                              <p:pRg st="2" end="2"/>
                                            </p:txEl>
                                          </p:spTgt>
                                        </p:tgtEl>
                                      </p:cBhvr>
                                    </p:animEffect>
                                    <p:anim calcmode="lin" valueType="num">
                                      <p:cBhvr>
                                        <p:cTn id="27" dur="10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30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3010">
                                            <p:txEl>
                                              <p:pRg st="3" end="3"/>
                                            </p:txEl>
                                          </p:spTgt>
                                        </p:tgtEl>
                                        <p:attrNameLst>
                                          <p:attrName>style.visibility</p:attrName>
                                        </p:attrNameLst>
                                      </p:cBhvr>
                                      <p:to>
                                        <p:strVal val="visible"/>
                                      </p:to>
                                    </p:set>
                                    <p:animEffect transition="in" filter="fade">
                                      <p:cBhvr>
                                        <p:cTn id="33" dur="1000"/>
                                        <p:tgtEl>
                                          <p:spTgt spid="43010">
                                            <p:txEl>
                                              <p:pRg st="3" end="3"/>
                                            </p:txEl>
                                          </p:spTgt>
                                        </p:tgtEl>
                                      </p:cBhvr>
                                    </p:animEffect>
                                    <p:anim calcmode="lin" valueType="num">
                                      <p:cBhvr>
                                        <p:cTn id="34" dur="10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30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3011"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796756" y="116632"/>
            <a:ext cx="5655564"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457200" indent="-457200" algn="r" rtl="1">
              <a:buFont typeface="Arial" pitchFamily="34" charset="0"/>
              <a:buChar char="•"/>
              <a:defRPr/>
            </a:pPr>
            <a:r>
              <a:rPr lang="ar-SA" sz="4000" b="1" dirty="0">
                <a:solidFill>
                  <a:srgbClr val="C00000"/>
                </a:solidFill>
                <a:cs typeface="Arial" charset="0"/>
              </a:rPr>
              <a:t>ثانيا- مرحلة ادراج البيانات</a:t>
            </a:r>
          </a:p>
          <a:p>
            <a:pPr algn="r" rtl="1">
              <a:defRPr/>
            </a:pPr>
            <a:r>
              <a:rPr lang="fr-FR" sz="4000" b="1" dirty="0">
                <a:solidFill>
                  <a:srgbClr val="C00000"/>
                </a:solidFill>
                <a:cs typeface="Arial" charset="0"/>
              </a:rPr>
              <a:t>L’ étape De La </a:t>
            </a:r>
            <a:r>
              <a:rPr lang="en-US" sz="4000" b="1" dirty="0" err="1">
                <a:solidFill>
                  <a:srgbClr val="C00000"/>
                </a:solidFill>
                <a:cs typeface="Arial" charset="0"/>
              </a:rPr>
              <a:t>sansie</a:t>
            </a:r>
            <a:r>
              <a:rPr lang="ar-SA" sz="4000" b="1" dirty="0">
                <a:solidFill>
                  <a:srgbClr val="C00000"/>
                </a:solidFill>
                <a:cs typeface="Arial" charset="0"/>
              </a:rPr>
              <a:t>: </a:t>
            </a:r>
          </a:p>
        </p:txBody>
      </p:sp>
      <p:sp>
        <p:nvSpPr>
          <p:cNvPr id="3" name="Rectangle 2"/>
          <p:cNvSpPr/>
          <p:nvPr/>
        </p:nvSpPr>
        <p:spPr>
          <a:xfrm>
            <a:off x="3353006" y="2092206"/>
            <a:ext cx="5729454" cy="369332"/>
          </a:xfrm>
          <a:prstGeom prst="rect">
            <a:avLst/>
          </a:prstGeom>
        </p:spPr>
        <p:txBody>
          <a:bodyPr wrap="none">
            <a:spAutoFit/>
          </a:bodyPr>
          <a:lstStyle/>
          <a:p>
            <a:r>
              <a:rPr lang="ar-SA" b="1" dirty="0">
                <a:cs typeface="Arial" charset="0"/>
              </a:rPr>
              <a:t>هي اسهل عملية وتعني ادراج اجوبة افراد العينة في ملف  وصفحة البيانات</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06" y="1730284"/>
            <a:ext cx="30861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66" y="4581128"/>
            <a:ext cx="7248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à coins arrondis 3"/>
          <p:cNvSpPr/>
          <p:nvPr/>
        </p:nvSpPr>
        <p:spPr bwMode="auto">
          <a:xfrm>
            <a:off x="3680391" y="2780928"/>
            <a:ext cx="4490100" cy="1224136"/>
          </a:xfrm>
          <a:prstGeom prst="wedgeRoundRectCallout">
            <a:avLst>
              <a:gd name="adj1" fmla="val 46588"/>
              <a:gd name="adj2" fmla="val 14757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dirty="0">
                <a:ln>
                  <a:noFill/>
                </a:ln>
                <a:solidFill>
                  <a:schemeClr val="tx1"/>
                </a:solidFill>
                <a:effectLst/>
                <a:latin typeface="Arial" charset="0"/>
              </a:rPr>
              <a:t>عند الضغط على هذا الأمر تتحول</a:t>
            </a:r>
            <a:r>
              <a:rPr kumimoji="0" lang="ar-SA" sz="1800" b="0" i="0" u="none" strike="noStrike" cap="none" normalizeH="0" dirty="0">
                <a:ln>
                  <a:noFill/>
                </a:ln>
                <a:solidFill>
                  <a:schemeClr val="tx1"/>
                </a:solidFill>
                <a:effectLst/>
                <a:latin typeface="Arial" charset="0"/>
              </a:rPr>
              <a:t> الرموز او الأرقام التي ادرجناها الى قيمها ومسمياتها الحقيقية</a:t>
            </a:r>
            <a:endParaRPr kumimoji="0" lang="fr-FR"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1848697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circle(in)">
                                      <p:cBhvr>
                                        <p:cTn id="20" dur="20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55576" y="2276872"/>
            <a:ext cx="7416824" cy="1571842"/>
          </a:xfrm>
          <a:prstGeom prst="rect">
            <a:avLst/>
          </a:prstGeom>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p>
            <a:pPr algn="ctr" rtl="1">
              <a:defRPr/>
            </a:pPr>
            <a:r>
              <a:rPr lang="ar-SA" sz="4800" b="1" dirty="0">
                <a:solidFill>
                  <a:srgbClr val="C00000"/>
                </a:solidFill>
                <a:cs typeface="Arial" charset="0"/>
              </a:rPr>
              <a:t>الجزء الثالث:</a:t>
            </a:r>
          </a:p>
          <a:p>
            <a:pPr algn="ctr" rtl="1">
              <a:defRPr/>
            </a:pPr>
            <a:r>
              <a:rPr lang="ar-SA" sz="4800" b="1" dirty="0">
                <a:solidFill>
                  <a:srgbClr val="002060"/>
                </a:solidFill>
                <a:cs typeface="Arial" charset="0"/>
              </a:rPr>
              <a:t>«مرحلة المعالجة الإحصائية»</a:t>
            </a:r>
          </a:p>
        </p:txBody>
      </p:sp>
    </p:spTree>
    <p:extLst>
      <p:ext uri="{BB962C8B-B14F-4D97-AF65-F5344CB8AC3E}">
        <p14:creationId xmlns:p14="http://schemas.microsoft.com/office/powerpoint/2010/main" val="149204633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DZ" sz="2400" b="1">
                <a:cs typeface="Arial" charset="0"/>
              </a:rPr>
              <a:t>بصفة عامة يمكن تلخيص الخطوات اللازمة للعرض والتحليل الإحصائي كالآتي:</a:t>
            </a:r>
            <a:endParaRPr lang="fr-FR" sz="2400" b="1">
              <a:cs typeface="Arial" charset="0"/>
            </a:endParaRPr>
          </a:p>
          <a:p>
            <a:pPr marL="685800" indent="-685800" algn="r" rtl="1">
              <a:buClr>
                <a:srgbClr val="FF0000"/>
              </a:buClr>
            </a:pPr>
            <a:endParaRPr lang="ar-DZ" sz="2400" b="1">
              <a:cs typeface="Arial" charset="0"/>
            </a:endParaRPr>
          </a:p>
          <a:p>
            <a:pPr marL="685800" indent="-685800" algn="r" rtl="1">
              <a:buClr>
                <a:srgbClr val="FF0000"/>
              </a:buClr>
              <a:buFontTx/>
              <a:buAutoNum type="arabicPeriod"/>
            </a:pPr>
            <a:r>
              <a:rPr lang="ar-DZ" sz="2400" b="1">
                <a:cs typeface="Arial" charset="0"/>
              </a:rPr>
              <a:t>إدخال البيانات إلى صفحة المحرر وحفضها على الملف أو فتح ملف به بيانات </a:t>
            </a:r>
            <a:r>
              <a:rPr lang="fr-FR" sz="2400" b="1">
                <a:cs typeface="Arial" charset="0"/>
              </a:rPr>
              <a:t> </a:t>
            </a:r>
            <a:r>
              <a:rPr lang="ar-DZ" sz="2400" b="1">
                <a:cs typeface="Arial" charset="0"/>
              </a:rPr>
              <a:t>سواء كان هذا الملف من نوع </a:t>
            </a:r>
            <a:r>
              <a:rPr lang="fr-FR" sz="2400" b="1">
                <a:cs typeface="Arial" charset="0"/>
              </a:rPr>
              <a:t>spss</a:t>
            </a:r>
            <a:r>
              <a:rPr lang="ar-DZ" sz="2400" b="1">
                <a:cs typeface="Arial" charset="0"/>
              </a:rPr>
              <a:t> أو نوع آخر.</a:t>
            </a:r>
          </a:p>
          <a:p>
            <a:pPr marL="685800" indent="-685800" algn="r" rtl="1">
              <a:buClr>
                <a:srgbClr val="FF0000"/>
              </a:buClr>
              <a:buFontTx/>
              <a:buAutoNum type="arabicPeriod"/>
            </a:pPr>
            <a:r>
              <a:rPr lang="ar-DZ" sz="2400" b="1">
                <a:cs typeface="Arial" charset="0"/>
              </a:rPr>
              <a:t>اختيار الإجراء المطلوب تنفيذه على البيانات من قائمة الأوامر مثل الحصول على جدول أو مقياس إحصائي, أو شكل بياني أو إجراء إختبار إحصائي...الخ.</a:t>
            </a:r>
          </a:p>
          <a:p>
            <a:pPr marL="685800" indent="-685800" algn="r" rtl="1">
              <a:buClr>
                <a:srgbClr val="FF0000"/>
              </a:buClr>
              <a:buFontTx/>
              <a:buAutoNum type="arabicPeriod"/>
            </a:pPr>
            <a:r>
              <a:rPr lang="ar-DZ" sz="2400" b="1">
                <a:cs typeface="Arial" charset="0"/>
              </a:rPr>
              <a:t>اختيار المتغير أو المتغيرات المطلوب تطبيق الإجراءات عليها ويتم ذلك من خلال الصناديق الحوارية المخصصة لذلك.</a:t>
            </a:r>
          </a:p>
          <a:p>
            <a:pPr marL="685800" indent="-685800" algn="r" rtl="1">
              <a:buClr>
                <a:srgbClr val="FF0000"/>
              </a:buClr>
              <a:buFontTx/>
              <a:buAutoNum type="arabicPeriod"/>
            </a:pPr>
            <a:r>
              <a:rPr lang="ar-DZ" sz="2400" b="1">
                <a:cs typeface="Arial" charset="0"/>
              </a:rPr>
              <a:t>تفسير النتائج التي تم الحصول عليها وكتابة التقارير.</a:t>
            </a:r>
            <a:endParaRPr lang="fr-FR" sz="2400" b="1">
              <a:cs typeface="Arial" charset="0"/>
            </a:endParaRPr>
          </a:p>
        </p:txBody>
      </p:sp>
      <p:sp>
        <p:nvSpPr>
          <p:cNvPr id="39939" name="Rectangle 3"/>
          <p:cNvSpPr>
            <a:spLocks noChangeArrowheads="1"/>
          </p:cNvSpPr>
          <p:nvPr/>
        </p:nvSpPr>
        <p:spPr bwMode="auto">
          <a:xfrm>
            <a:off x="833438" y="260350"/>
            <a:ext cx="7764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a:t>
            </a:r>
            <a:r>
              <a:rPr lang="ar-DZ" sz="3600" b="1" u="sng">
                <a:solidFill>
                  <a:srgbClr val="800000"/>
                </a:solidFill>
                <a:latin typeface="Times New Roman" pitchFamily="18" charset="0"/>
                <a:cs typeface="Times New Roman" pitchFamily="18" charset="0"/>
              </a:rPr>
              <a:t>. </a:t>
            </a:r>
            <a:r>
              <a:rPr lang="ar-SA" sz="3600" b="1" u="sng">
                <a:solidFill>
                  <a:srgbClr val="800000"/>
                </a:solidFill>
                <a:latin typeface="Times New Roman" pitchFamily="18" charset="0"/>
                <a:cs typeface="Times New Roman" pitchFamily="18" charset="0"/>
              </a:rPr>
              <a:t>تجهيز البيانات</a:t>
            </a:r>
            <a:r>
              <a:rPr lang="ar-SA" b="1">
                <a:cs typeface="Arial" charset="0"/>
              </a:rPr>
              <a:t> </a:t>
            </a:r>
            <a:r>
              <a:rPr lang="fr-FR" sz="3600" b="1" u="sng">
                <a:solidFill>
                  <a:srgbClr val="800000"/>
                </a:solidFill>
                <a:latin typeface="Times New Roman" pitchFamily="18" charset="0"/>
                <a:cs typeface="Times New Roman" pitchFamily="18" charset="0"/>
              </a:rPr>
              <a:t>préparation des données</a:t>
            </a:r>
            <a:r>
              <a:rPr lang="fr-FR" b="1">
                <a:cs typeface="Arial" charset="0"/>
              </a:rPr>
              <a:t> </a:t>
            </a:r>
            <a:endParaRPr lang="ar-DZ" b="1">
              <a:cs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Effect transition="in" filter="fade">
                                      <p:cBhvr>
                                        <p:cTn id="19" dur="1000"/>
                                        <p:tgtEl>
                                          <p:spTgt spid="39938">
                                            <p:txEl>
                                              <p:pRg st="2" end="2"/>
                                            </p:txEl>
                                          </p:spTgt>
                                        </p:tgtEl>
                                      </p:cBhvr>
                                    </p:animEffect>
                                    <p:anim calcmode="lin" valueType="num">
                                      <p:cBhvr>
                                        <p:cTn id="20"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3" end="3"/>
                                            </p:txEl>
                                          </p:spTgt>
                                        </p:tgtEl>
                                        <p:attrNameLst>
                                          <p:attrName>style.visibility</p:attrName>
                                        </p:attrNameLst>
                                      </p:cBhvr>
                                      <p:to>
                                        <p:strVal val="visible"/>
                                      </p:to>
                                    </p:set>
                                    <p:animEffect transition="in" filter="fade">
                                      <p:cBhvr>
                                        <p:cTn id="26" dur="1000"/>
                                        <p:tgtEl>
                                          <p:spTgt spid="39938">
                                            <p:txEl>
                                              <p:pRg st="3" end="3"/>
                                            </p:txEl>
                                          </p:spTgt>
                                        </p:tgtEl>
                                      </p:cBhvr>
                                    </p:animEffect>
                                    <p:anim calcmode="lin" valueType="num">
                                      <p:cBhvr>
                                        <p:cTn id="27"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9938">
                                            <p:txEl>
                                              <p:pRg st="4" end="4"/>
                                            </p:txEl>
                                          </p:spTgt>
                                        </p:tgtEl>
                                        <p:attrNameLst>
                                          <p:attrName>style.visibility</p:attrName>
                                        </p:attrNameLst>
                                      </p:cBhvr>
                                      <p:to>
                                        <p:strVal val="visible"/>
                                      </p:to>
                                    </p:set>
                                    <p:animEffect transition="in" filter="fade">
                                      <p:cBhvr>
                                        <p:cTn id="33" dur="1000"/>
                                        <p:tgtEl>
                                          <p:spTgt spid="39938">
                                            <p:txEl>
                                              <p:pRg st="4" end="4"/>
                                            </p:txEl>
                                          </p:spTgt>
                                        </p:tgtEl>
                                      </p:cBhvr>
                                    </p:animEffect>
                                    <p:anim calcmode="lin" valueType="num">
                                      <p:cBhvr>
                                        <p:cTn id="34"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9938">
                                            <p:txEl>
                                              <p:pRg st="5" end="5"/>
                                            </p:txEl>
                                          </p:spTgt>
                                        </p:tgtEl>
                                        <p:attrNameLst>
                                          <p:attrName>style.visibility</p:attrName>
                                        </p:attrNameLst>
                                      </p:cBhvr>
                                      <p:to>
                                        <p:strVal val="visible"/>
                                      </p:to>
                                    </p:set>
                                    <p:animEffect transition="in" filter="fade">
                                      <p:cBhvr>
                                        <p:cTn id="40" dur="1000"/>
                                        <p:tgtEl>
                                          <p:spTgt spid="39938">
                                            <p:txEl>
                                              <p:pRg st="5" end="5"/>
                                            </p:txEl>
                                          </p:spTgt>
                                        </p:tgtEl>
                                      </p:cBhvr>
                                    </p:animEffect>
                                    <p:anim calcmode="lin" valueType="num">
                                      <p:cBhvr>
                                        <p:cTn id="41"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لمتغيري الجنس والمستوى:</a:t>
            </a:r>
          </a:p>
          <a:p>
            <a:pPr marL="685800" indent="-685800" algn="r" rtl="1">
              <a:buClr>
                <a:srgbClr val="FF0000"/>
              </a:buClr>
            </a:pPr>
            <a:r>
              <a:rPr lang="ar-SA" sz="2400" b="1" dirty="0">
                <a:solidFill>
                  <a:srgbClr val="00B050"/>
                </a:solidFill>
                <a:cs typeface="Arial" charset="0"/>
              </a:rPr>
              <a:t>أولا: بعد اشاء ملف البيانات والقيام بعملة ادراج بيانات الاستبيان</a:t>
            </a:r>
          </a:p>
          <a:p>
            <a:pPr marL="685800" indent="-685800" algn="r" rtl="1">
              <a:buClr>
                <a:srgbClr val="FF0000"/>
              </a:buClr>
            </a:pPr>
            <a:r>
              <a:rPr lang="ar-SA" sz="2400" b="1" dirty="0">
                <a:solidFill>
                  <a:srgbClr val="00B050"/>
                </a:solidFill>
                <a:cs typeface="Arial" charset="0"/>
              </a:rPr>
              <a:t>اضغط على القائمة </a:t>
            </a:r>
            <a:r>
              <a:rPr lang="fr-FR" sz="2400" b="1" dirty="0">
                <a:solidFill>
                  <a:srgbClr val="00B050"/>
                </a:solidFill>
                <a:cs typeface="Arial" charset="0"/>
              </a:rPr>
              <a:t>analyse </a:t>
            </a:r>
            <a:r>
              <a:rPr lang="ar-SA" sz="2400" b="1" dirty="0">
                <a:solidFill>
                  <a:srgbClr val="00B050"/>
                </a:solidFill>
                <a:cs typeface="Arial" charset="0"/>
              </a:rPr>
              <a:t> ثم </a:t>
            </a:r>
            <a:r>
              <a:rPr lang="fr-FR" sz="2400" b="1" dirty="0">
                <a:solidFill>
                  <a:srgbClr val="00B050"/>
                </a:solidFill>
                <a:cs typeface="Arial" charset="0"/>
              </a:rPr>
              <a:t>statistique descriptive </a:t>
            </a:r>
            <a:r>
              <a:rPr lang="ar-SA" sz="2400" b="1" dirty="0">
                <a:solidFill>
                  <a:srgbClr val="00B050"/>
                </a:solidFill>
                <a:cs typeface="Arial" charset="0"/>
              </a:rPr>
              <a:t> ثم </a:t>
            </a:r>
            <a:r>
              <a:rPr lang="fr-FR" sz="2400" b="1" dirty="0">
                <a:solidFill>
                  <a:srgbClr val="00B050"/>
                </a:solidFill>
                <a:cs typeface="Arial" charset="0"/>
              </a:rPr>
              <a:t>fréquences </a:t>
            </a:r>
            <a:r>
              <a:rPr lang="ar-SA" sz="2400" b="1" dirty="0">
                <a:solidFill>
                  <a:srgbClr val="00B050"/>
                </a:solidFill>
                <a:cs typeface="Arial" charset="0"/>
              </a:rPr>
              <a:t>كما هو موضح بالشكل أدناه:</a:t>
            </a:r>
            <a:endParaRPr lang="fr-FR" sz="2400" b="1" dirty="0">
              <a:solidFill>
                <a:srgbClr val="00B050"/>
              </a:solidFill>
              <a:cs typeface="Arial" charset="0"/>
            </a:endParaRPr>
          </a:p>
        </p:txBody>
      </p:sp>
      <p:sp>
        <p:nvSpPr>
          <p:cNvPr id="39939" name="Rectangle 3"/>
          <p:cNvSpPr>
            <a:spLocks noChangeArrowheads="1"/>
          </p:cNvSpPr>
          <p:nvPr/>
        </p:nvSpPr>
        <p:spPr bwMode="auto">
          <a:xfrm>
            <a:off x="1117427" y="260350"/>
            <a:ext cx="71965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dirty="0">
                <a:solidFill>
                  <a:srgbClr val="800000"/>
                </a:solidFill>
                <a:latin typeface="Times New Roman" pitchFamily="18" charset="0"/>
                <a:cs typeface="Times New Roman" pitchFamily="18" charset="0"/>
              </a:rPr>
              <a:t>II</a:t>
            </a:r>
            <a:r>
              <a:rPr lang="ar-DZ" sz="3600" b="1" u="sng" dirty="0">
                <a:solidFill>
                  <a:srgbClr val="800000"/>
                </a:solidFill>
                <a:latin typeface="Times New Roman" pitchFamily="18" charset="0"/>
                <a:cs typeface="Times New Roman" pitchFamily="18" charset="0"/>
              </a:rPr>
              <a:t>. </a:t>
            </a:r>
            <a:r>
              <a:rPr lang="ar-SA" sz="3600" b="1" u="sng" dirty="0">
                <a:solidFill>
                  <a:srgbClr val="800000"/>
                </a:solidFill>
                <a:latin typeface="Times New Roman" pitchFamily="18" charset="0"/>
                <a:cs typeface="Times New Roman" pitchFamily="18" charset="0"/>
              </a:rPr>
              <a:t>مثال تطبيقي عن كيفية تجهيز ملف البيانات:</a:t>
            </a:r>
            <a:endParaRPr lang="ar-DZ" b="1" dirty="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40968"/>
            <a:ext cx="38766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6104" y="5805264"/>
            <a:ext cx="6804248" cy="830997"/>
          </a:xfrm>
          <a:prstGeom prst="rect">
            <a:avLst/>
          </a:prstGeom>
        </p:spPr>
        <p:txBody>
          <a:bodyPr wrap="square">
            <a:spAutoFit/>
          </a:bodyPr>
          <a:lstStyle/>
          <a:p>
            <a:pPr algn="ctr" rtl="1"/>
            <a:r>
              <a:rPr lang="ar-SA" sz="2400" b="1" u="sng" dirty="0">
                <a:solidFill>
                  <a:srgbClr val="FF0000"/>
                </a:solidFill>
              </a:rPr>
              <a:t>ملاحظة</a:t>
            </a:r>
            <a:r>
              <a:rPr lang="ar-SA" sz="2400" dirty="0"/>
              <a:t>: كل الأوامر الخاصة بهذه المحاضرة تخص الطبعة الـ 22 </a:t>
            </a:r>
          </a:p>
          <a:p>
            <a:pPr algn="ctr" rtl="1"/>
            <a:r>
              <a:rPr lang="fr-FR" sz="2400" dirty="0"/>
              <a:t>SPSS version 22</a:t>
            </a:r>
          </a:p>
        </p:txBody>
      </p:sp>
    </p:spTree>
    <p:extLst>
      <p:ext uri="{BB962C8B-B14F-4D97-AF65-F5344CB8AC3E}">
        <p14:creationId xmlns:p14="http://schemas.microsoft.com/office/powerpoint/2010/main" val="118828732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لمتغيرات الجنس والمستوى:</a:t>
            </a:r>
          </a:p>
          <a:p>
            <a:pPr marL="685800" indent="-685800" algn="r" rtl="1">
              <a:buClr>
                <a:srgbClr val="FF0000"/>
              </a:buClr>
            </a:pPr>
            <a:r>
              <a:rPr lang="ar-SA" sz="2400" b="1" dirty="0">
                <a:cs typeface="Arial" charset="0"/>
              </a:rPr>
              <a:t>ثانيا: الأن بعد اختيار الأمر الخاص بحساب التكرارات النسبية سأختار المتغيرات الجنس و السؤال الأول من القائمة على اليسار وانقلها الى القائمة الفارغة على اليمين ثم أنقر على </a:t>
            </a:r>
            <a:r>
              <a:rPr lang="fr-FR" sz="2400" b="1" dirty="0">
                <a:cs typeface="Arial" charset="0"/>
              </a:rPr>
              <a:t>Ok</a:t>
            </a:r>
          </a:p>
        </p:txBody>
      </p:sp>
      <p:sp>
        <p:nvSpPr>
          <p:cNvPr id="39939" name="Rectangle 3"/>
          <p:cNvSpPr>
            <a:spLocks noChangeArrowheads="1"/>
          </p:cNvSpPr>
          <p:nvPr/>
        </p:nvSpPr>
        <p:spPr bwMode="auto">
          <a:xfrm>
            <a:off x="833438" y="260350"/>
            <a:ext cx="7764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a:t>
            </a:r>
            <a:r>
              <a:rPr lang="ar-DZ" sz="3600" b="1" u="sng">
                <a:solidFill>
                  <a:srgbClr val="800000"/>
                </a:solidFill>
                <a:latin typeface="Times New Roman" pitchFamily="18" charset="0"/>
                <a:cs typeface="Times New Roman" pitchFamily="18" charset="0"/>
              </a:rPr>
              <a:t>. </a:t>
            </a:r>
            <a:r>
              <a:rPr lang="ar-SA" sz="3600" b="1" u="sng">
                <a:solidFill>
                  <a:srgbClr val="800000"/>
                </a:solidFill>
                <a:latin typeface="Times New Roman" pitchFamily="18" charset="0"/>
                <a:cs typeface="Times New Roman" pitchFamily="18" charset="0"/>
              </a:rPr>
              <a:t>تجهيز البيانات</a:t>
            </a:r>
            <a:r>
              <a:rPr lang="ar-SA" b="1">
                <a:cs typeface="Arial" charset="0"/>
              </a:rPr>
              <a:t> </a:t>
            </a:r>
            <a:r>
              <a:rPr lang="fr-FR" sz="3600" b="1" u="sng">
                <a:solidFill>
                  <a:srgbClr val="800000"/>
                </a:solidFill>
                <a:latin typeface="Times New Roman" pitchFamily="18" charset="0"/>
                <a:cs typeface="Times New Roman" pitchFamily="18" charset="0"/>
              </a:rPr>
              <a:t>préparation des données</a:t>
            </a:r>
            <a:r>
              <a:rPr lang="fr-FR" b="1">
                <a:cs typeface="Arial" charset="0"/>
              </a:rPr>
              <a:t> </a:t>
            </a:r>
            <a:endParaRPr lang="ar-DZ" b="1">
              <a:cs typeface="Arial" charset="0"/>
            </a:endParaRPr>
          </a:p>
        </p:txBody>
      </p:sp>
      <p:sp>
        <p:nvSpPr>
          <p:cNvPr id="2" name="Flèche gauche 1"/>
          <p:cNvSpPr/>
          <p:nvPr/>
        </p:nvSpPr>
        <p:spPr bwMode="auto">
          <a:xfrm rot="10800000">
            <a:off x="4211960" y="4382505"/>
            <a:ext cx="576064" cy="64807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39" y="3284984"/>
            <a:ext cx="386250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302385"/>
            <a:ext cx="4032448"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17368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11560" y="1250951"/>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لمتغيرات الجنس والسؤال الأول:</a:t>
            </a:r>
          </a:p>
          <a:p>
            <a:pPr marL="685800" indent="-685800" algn="r" rtl="1">
              <a:buClr>
                <a:srgbClr val="FF0000"/>
              </a:buClr>
            </a:pPr>
            <a:r>
              <a:rPr lang="ar-SA" sz="2400" b="1" dirty="0">
                <a:cs typeface="Arial" charset="0"/>
              </a:rPr>
              <a:t>ثالثا:</a:t>
            </a:r>
            <a:r>
              <a:rPr lang="fr-FR" sz="2400" b="1" dirty="0">
                <a:cs typeface="Arial" charset="0"/>
              </a:rPr>
              <a:t> </a:t>
            </a:r>
            <a:r>
              <a:rPr lang="ar-SA" sz="2400" b="1" dirty="0">
                <a:cs typeface="Arial" charset="0"/>
              </a:rPr>
              <a:t> عند اختيار الأوامر السابقة تظهر لك النتائج التالية على ملف النتائج </a:t>
            </a:r>
          </a:p>
          <a:p>
            <a:pPr marL="685800" indent="-685800" algn="r" rtl="1">
              <a:buClr>
                <a:srgbClr val="FF0000"/>
              </a:buClr>
            </a:pPr>
            <a:r>
              <a:rPr lang="ar-SA" sz="2400" b="1" dirty="0">
                <a:cs typeface="Arial" charset="0"/>
              </a:rPr>
              <a:t>وهي الجداول الخاصة بالتكرارات المطلقة والنسبية والتكرارات الحقيقية في حالة وجود اجابات مفقودة والتكرارات النسبية المتصاعدة: </a:t>
            </a:r>
            <a:endParaRPr lang="fr-FR" sz="2400" b="1" dirty="0">
              <a:cs typeface="Arial" charset="0"/>
            </a:endParaRPr>
          </a:p>
        </p:txBody>
      </p:sp>
      <p:sp>
        <p:nvSpPr>
          <p:cNvPr id="39939" name="Rectangle 3"/>
          <p:cNvSpPr>
            <a:spLocks noChangeArrowheads="1"/>
          </p:cNvSpPr>
          <p:nvPr/>
        </p:nvSpPr>
        <p:spPr bwMode="auto">
          <a:xfrm>
            <a:off x="833438" y="260350"/>
            <a:ext cx="7764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a:t>
            </a:r>
            <a:r>
              <a:rPr lang="ar-DZ" sz="3600" b="1" u="sng">
                <a:solidFill>
                  <a:srgbClr val="800000"/>
                </a:solidFill>
                <a:latin typeface="Times New Roman" pitchFamily="18" charset="0"/>
                <a:cs typeface="Times New Roman" pitchFamily="18" charset="0"/>
              </a:rPr>
              <a:t>. </a:t>
            </a:r>
            <a:r>
              <a:rPr lang="ar-SA" sz="3600" b="1" u="sng">
                <a:solidFill>
                  <a:srgbClr val="800000"/>
                </a:solidFill>
                <a:latin typeface="Times New Roman" pitchFamily="18" charset="0"/>
                <a:cs typeface="Times New Roman" pitchFamily="18" charset="0"/>
              </a:rPr>
              <a:t>تجهيز البيانات</a:t>
            </a:r>
            <a:r>
              <a:rPr lang="ar-SA" b="1">
                <a:cs typeface="Arial" charset="0"/>
              </a:rPr>
              <a:t> </a:t>
            </a:r>
            <a:r>
              <a:rPr lang="fr-FR" sz="3600" b="1" u="sng">
                <a:solidFill>
                  <a:srgbClr val="800000"/>
                </a:solidFill>
                <a:latin typeface="Times New Roman" pitchFamily="18" charset="0"/>
                <a:cs typeface="Times New Roman" pitchFamily="18" charset="0"/>
              </a:rPr>
              <a:t>préparation des données</a:t>
            </a:r>
            <a:r>
              <a:rPr lang="fr-FR" b="1">
                <a:cs typeface="Arial" charset="0"/>
              </a:rPr>
              <a:t> </a:t>
            </a:r>
            <a:endParaRPr lang="ar-DZ" b="1">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28109"/>
            <a:ext cx="712879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07419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1701800"/>
            <a:ext cx="85328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buFontTx/>
              <a:buAutoNum type="arabicPeriod"/>
            </a:pPr>
            <a:r>
              <a:rPr lang="ar-DZ" sz="2400" b="1">
                <a:cs typeface="Arial" charset="0"/>
              </a:rPr>
              <a:t>ترتيب البيانات                        </a:t>
            </a:r>
            <a:r>
              <a:rPr lang="fr-FR" sz="2400" b="1">
                <a:cs typeface="Arial" charset="0"/>
              </a:rPr>
              <a:t>Trier Les Observations</a:t>
            </a:r>
            <a:endParaRPr lang="ar-DZ" sz="2400" b="1">
              <a:cs typeface="Arial" charset="0"/>
            </a:endParaRPr>
          </a:p>
          <a:p>
            <a:pPr marL="685800" indent="-685800" algn="r" rtl="1">
              <a:buClr>
                <a:srgbClr val="FF0000"/>
              </a:buClr>
              <a:buFontTx/>
              <a:buAutoNum type="arabicPeriod"/>
            </a:pPr>
            <a:r>
              <a:rPr lang="ar-DZ" sz="2400" b="1">
                <a:cs typeface="Arial" charset="0"/>
              </a:rPr>
              <a:t>دمج الملفات                          </a:t>
            </a:r>
            <a:r>
              <a:rPr lang="fr-FR" sz="2400" b="1">
                <a:cs typeface="Arial" charset="0"/>
              </a:rPr>
              <a:t>Fusionner Les Fichiers</a:t>
            </a:r>
            <a:endParaRPr lang="ar-DZ" sz="2400" b="1">
              <a:cs typeface="Arial" charset="0"/>
            </a:endParaRPr>
          </a:p>
          <a:p>
            <a:pPr marL="685800" indent="-685800" algn="r" rtl="1">
              <a:buClr>
                <a:srgbClr val="FF0000"/>
              </a:buClr>
              <a:buFontTx/>
              <a:buAutoNum type="arabicPeriod"/>
            </a:pPr>
            <a:r>
              <a:rPr lang="ar-DZ" sz="2400" b="1">
                <a:cs typeface="Arial" charset="0"/>
              </a:rPr>
              <a:t>تحوير الملفات                      </a:t>
            </a:r>
            <a:r>
              <a:rPr lang="fr-FR" sz="2400" b="1">
                <a:cs typeface="Arial" charset="0"/>
              </a:rPr>
              <a:t>Transposer Les Fichiers</a:t>
            </a:r>
            <a:endParaRPr lang="ar-DZ" sz="2400" b="1">
              <a:cs typeface="Arial" charset="0"/>
            </a:endParaRPr>
          </a:p>
          <a:p>
            <a:pPr marL="685800" indent="-685800" algn="r" rtl="1">
              <a:buClr>
                <a:srgbClr val="FF0000"/>
              </a:buClr>
              <a:buFontTx/>
              <a:buAutoNum type="arabicPeriod"/>
            </a:pPr>
            <a:r>
              <a:rPr lang="ar-DZ" sz="2400" b="1">
                <a:cs typeface="Arial" charset="0"/>
              </a:rPr>
              <a:t>تلخيص الحالات                         </a:t>
            </a:r>
            <a:r>
              <a:rPr lang="fr-FR" sz="2400" b="1">
                <a:cs typeface="Arial" charset="0"/>
              </a:rPr>
              <a:t>Agréger Les Données</a:t>
            </a:r>
          </a:p>
          <a:p>
            <a:pPr marL="685800" indent="-685800" algn="r" rtl="1">
              <a:buClr>
                <a:srgbClr val="FF0000"/>
              </a:buClr>
              <a:buFontTx/>
              <a:buAutoNum type="arabicPeriod"/>
            </a:pPr>
            <a:r>
              <a:rPr lang="fr-FR" sz="2400" b="1">
                <a:cs typeface="Arial" charset="0"/>
              </a:rPr>
              <a:t> </a:t>
            </a:r>
            <a:r>
              <a:rPr lang="ar-DZ" sz="2400" b="1">
                <a:cs typeface="Arial" charset="0"/>
              </a:rPr>
              <a:t>فصل الملفات                            </a:t>
            </a:r>
            <a:r>
              <a:rPr lang="fr-FR" sz="2400" b="1">
                <a:cs typeface="Arial" charset="0"/>
              </a:rPr>
              <a:t>Scinder Les Fichiers </a:t>
            </a:r>
            <a:r>
              <a:rPr lang="ar-DZ" sz="2400" b="1">
                <a:cs typeface="Arial" charset="0"/>
              </a:rPr>
              <a:t>     </a:t>
            </a:r>
          </a:p>
          <a:p>
            <a:pPr marL="685800" indent="-685800" algn="r" rtl="1">
              <a:buClr>
                <a:srgbClr val="FF0000"/>
              </a:buClr>
              <a:buFontTx/>
              <a:buAutoNum type="arabicPeriod"/>
            </a:pPr>
            <a:r>
              <a:rPr lang="ar-DZ" sz="2400" b="1">
                <a:cs typeface="Arial" charset="0"/>
              </a:rPr>
              <a:t>اختيار حالات            </a:t>
            </a:r>
            <a:r>
              <a:rPr lang="fr-FR" sz="2400" b="1">
                <a:cs typeface="Arial" charset="0"/>
              </a:rPr>
              <a:t>Sélectionner Des Observations</a:t>
            </a:r>
            <a:r>
              <a:rPr lang="ar-DZ" sz="2400" b="1">
                <a:cs typeface="Arial" charset="0"/>
              </a:rPr>
              <a:t>   </a:t>
            </a:r>
          </a:p>
          <a:p>
            <a:pPr marL="685800" indent="-685800" algn="r" rtl="1">
              <a:buClr>
                <a:srgbClr val="FF0000"/>
              </a:buClr>
              <a:buFontTx/>
              <a:buAutoNum type="arabicPeriod"/>
            </a:pPr>
            <a:r>
              <a:rPr lang="ar-DZ" sz="2400" b="1">
                <a:cs typeface="Arial" charset="0"/>
              </a:rPr>
              <a:t>اختيار عينة عشوائية </a:t>
            </a:r>
            <a:r>
              <a:rPr lang="fr-FR" sz="2400" b="1">
                <a:cs typeface="Arial" charset="0"/>
              </a:rPr>
              <a:t>Sélectionner Un Échantillon Aléatoire</a:t>
            </a:r>
            <a:r>
              <a:rPr lang="ar-DZ" sz="2400" b="1">
                <a:cs typeface="Arial" charset="0"/>
              </a:rPr>
              <a:t>     </a:t>
            </a:r>
          </a:p>
          <a:p>
            <a:pPr marL="685800" indent="-685800" algn="r" rtl="1">
              <a:buClr>
                <a:srgbClr val="FF0000"/>
              </a:buClr>
              <a:buFontTx/>
              <a:buAutoNum type="arabicPeriod"/>
            </a:pPr>
            <a:r>
              <a:rPr lang="ar-DZ" sz="2400" b="1">
                <a:cs typeface="Arial" charset="0"/>
              </a:rPr>
              <a:t>ترجيح الحالات                  </a:t>
            </a:r>
            <a:r>
              <a:rPr lang="fr-FR" sz="2400" b="1">
                <a:cs typeface="Arial" charset="0"/>
              </a:rPr>
              <a:t>Pondérer les observations</a:t>
            </a:r>
          </a:p>
        </p:txBody>
      </p:sp>
      <p:sp>
        <p:nvSpPr>
          <p:cNvPr id="48131" name="Rectangle 3"/>
          <p:cNvSpPr>
            <a:spLocks noChangeArrowheads="1"/>
          </p:cNvSpPr>
          <p:nvPr/>
        </p:nvSpPr>
        <p:spPr bwMode="auto">
          <a:xfrm>
            <a:off x="684213" y="765175"/>
            <a:ext cx="801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III</a:t>
            </a:r>
            <a:r>
              <a:rPr lang="ar-DZ" sz="3600" b="1" u="sng">
                <a:solidFill>
                  <a:srgbClr val="800000"/>
                </a:solidFill>
                <a:latin typeface="Times New Roman" pitchFamily="18" charset="0"/>
                <a:cs typeface="Times New Roman" pitchFamily="18" charset="0"/>
              </a:rPr>
              <a:t>. معالجة البيانات</a:t>
            </a:r>
            <a:r>
              <a:rPr lang="ar-DZ" b="1">
                <a:cs typeface="Arial" charset="0"/>
              </a:rPr>
              <a:t> </a:t>
            </a:r>
            <a:r>
              <a:rPr lang="fr-FR" sz="3600" b="1" u="sng">
                <a:solidFill>
                  <a:srgbClr val="800000"/>
                </a:solidFill>
                <a:latin typeface="Times New Roman" pitchFamily="18" charset="0"/>
                <a:cs typeface="Times New Roman" pitchFamily="18" charset="0"/>
              </a:rPr>
              <a:t>Traitement Des Données</a:t>
            </a:r>
            <a:endParaRPr lang="ar-DZ" sz="3600" b="1" u="sng">
              <a:solidFill>
                <a:srgbClr val="800000"/>
              </a:solidFill>
              <a:latin typeface="Times New Roman" pitchFamily="18" charset="0"/>
              <a:cs typeface="Times New Roman" pitchFamily="18" charset="0"/>
            </a:endParaRPr>
          </a:p>
        </p:txBody>
      </p:sp>
      <p:sp>
        <p:nvSpPr>
          <p:cNvPr id="5" name="Rectangle 4"/>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animEffect transition="in" filter="fade">
                                      <p:cBhvr>
                                        <p:cTn id="12" dur="1000"/>
                                        <p:tgtEl>
                                          <p:spTgt spid="48130">
                                            <p:txEl>
                                              <p:pRg st="0" end="0"/>
                                            </p:txEl>
                                          </p:spTgt>
                                        </p:tgtEl>
                                      </p:cBhvr>
                                    </p:animEffect>
                                    <p:anim calcmode="lin" valueType="num">
                                      <p:cBhvr>
                                        <p:cTn id="13" dur="10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8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8130">
                                            <p:txEl>
                                              <p:pRg st="1" end="1"/>
                                            </p:txEl>
                                          </p:spTgt>
                                        </p:tgtEl>
                                        <p:attrNameLst>
                                          <p:attrName>style.visibility</p:attrName>
                                        </p:attrNameLst>
                                      </p:cBhvr>
                                      <p:to>
                                        <p:strVal val="visible"/>
                                      </p:to>
                                    </p:set>
                                    <p:animEffect transition="in" filter="fade">
                                      <p:cBhvr>
                                        <p:cTn id="19" dur="1000"/>
                                        <p:tgtEl>
                                          <p:spTgt spid="48130">
                                            <p:txEl>
                                              <p:pRg st="1" end="1"/>
                                            </p:txEl>
                                          </p:spTgt>
                                        </p:tgtEl>
                                      </p:cBhvr>
                                    </p:animEffect>
                                    <p:anim calcmode="lin" valueType="num">
                                      <p:cBhvr>
                                        <p:cTn id="20" dur="10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81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8130">
                                            <p:txEl>
                                              <p:pRg st="2" end="2"/>
                                            </p:txEl>
                                          </p:spTgt>
                                        </p:tgtEl>
                                        <p:attrNameLst>
                                          <p:attrName>style.visibility</p:attrName>
                                        </p:attrNameLst>
                                      </p:cBhvr>
                                      <p:to>
                                        <p:strVal val="visible"/>
                                      </p:to>
                                    </p:set>
                                    <p:animEffect transition="in" filter="fade">
                                      <p:cBhvr>
                                        <p:cTn id="26" dur="1000"/>
                                        <p:tgtEl>
                                          <p:spTgt spid="48130">
                                            <p:txEl>
                                              <p:pRg st="2" end="2"/>
                                            </p:txEl>
                                          </p:spTgt>
                                        </p:tgtEl>
                                      </p:cBhvr>
                                    </p:animEffect>
                                    <p:anim calcmode="lin" valueType="num">
                                      <p:cBhvr>
                                        <p:cTn id="27" dur="10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81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8130">
                                            <p:txEl>
                                              <p:pRg st="3" end="3"/>
                                            </p:txEl>
                                          </p:spTgt>
                                        </p:tgtEl>
                                        <p:attrNameLst>
                                          <p:attrName>style.visibility</p:attrName>
                                        </p:attrNameLst>
                                      </p:cBhvr>
                                      <p:to>
                                        <p:strVal val="visible"/>
                                      </p:to>
                                    </p:set>
                                    <p:animEffect transition="in" filter="fade">
                                      <p:cBhvr>
                                        <p:cTn id="33" dur="1000"/>
                                        <p:tgtEl>
                                          <p:spTgt spid="48130">
                                            <p:txEl>
                                              <p:pRg st="3" end="3"/>
                                            </p:txEl>
                                          </p:spTgt>
                                        </p:tgtEl>
                                      </p:cBhvr>
                                    </p:animEffect>
                                    <p:anim calcmode="lin" valueType="num">
                                      <p:cBhvr>
                                        <p:cTn id="34" dur="10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81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8130">
                                            <p:txEl>
                                              <p:pRg st="4" end="4"/>
                                            </p:txEl>
                                          </p:spTgt>
                                        </p:tgtEl>
                                        <p:attrNameLst>
                                          <p:attrName>style.visibility</p:attrName>
                                        </p:attrNameLst>
                                      </p:cBhvr>
                                      <p:to>
                                        <p:strVal val="visible"/>
                                      </p:to>
                                    </p:set>
                                    <p:animEffect transition="in" filter="fade">
                                      <p:cBhvr>
                                        <p:cTn id="40" dur="1000"/>
                                        <p:tgtEl>
                                          <p:spTgt spid="48130">
                                            <p:txEl>
                                              <p:pRg st="4" end="4"/>
                                            </p:txEl>
                                          </p:spTgt>
                                        </p:tgtEl>
                                      </p:cBhvr>
                                    </p:animEffect>
                                    <p:anim calcmode="lin" valueType="num">
                                      <p:cBhvr>
                                        <p:cTn id="41" dur="10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81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8130">
                                            <p:txEl>
                                              <p:pRg st="5" end="5"/>
                                            </p:txEl>
                                          </p:spTgt>
                                        </p:tgtEl>
                                        <p:attrNameLst>
                                          <p:attrName>style.visibility</p:attrName>
                                        </p:attrNameLst>
                                      </p:cBhvr>
                                      <p:to>
                                        <p:strVal val="visible"/>
                                      </p:to>
                                    </p:set>
                                    <p:animEffect transition="in" filter="fade">
                                      <p:cBhvr>
                                        <p:cTn id="47" dur="1000"/>
                                        <p:tgtEl>
                                          <p:spTgt spid="48130">
                                            <p:txEl>
                                              <p:pRg st="5" end="5"/>
                                            </p:txEl>
                                          </p:spTgt>
                                        </p:tgtEl>
                                      </p:cBhvr>
                                    </p:animEffect>
                                    <p:anim calcmode="lin" valueType="num">
                                      <p:cBhvr>
                                        <p:cTn id="48" dur="1000" fill="hold"/>
                                        <p:tgtEl>
                                          <p:spTgt spid="4813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81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8130">
                                            <p:txEl>
                                              <p:pRg st="6" end="6"/>
                                            </p:txEl>
                                          </p:spTgt>
                                        </p:tgtEl>
                                        <p:attrNameLst>
                                          <p:attrName>style.visibility</p:attrName>
                                        </p:attrNameLst>
                                      </p:cBhvr>
                                      <p:to>
                                        <p:strVal val="visible"/>
                                      </p:to>
                                    </p:set>
                                    <p:animEffect transition="in" filter="fade">
                                      <p:cBhvr>
                                        <p:cTn id="54" dur="1000"/>
                                        <p:tgtEl>
                                          <p:spTgt spid="48130">
                                            <p:txEl>
                                              <p:pRg st="6" end="6"/>
                                            </p:txEl>
                                          </p:spTgt>
                                        </p:tgtEl>
                                      </p:cBhvr>
                                    </p:animEffect>
                                    <p:anim calcmode="lin" valueType="num">
                                      <p:cBhvr>
                                        <p:cTn id="55" dur="1000" fill="hold"/>
                                        <p:tgtEl>
                                          <p:spTgt spid="4813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813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8130">
                                            <p:txEl>
                                              <p:pRg st="7" end="7"/>
                                            </p:txEl>
                                          </p:spTgt>
                                        </p:tgtEl>
                                        <p:attrNameLst>
                                          <p:attrName>style.visibility</p:attrName>
                                        </p:attrNameLst>
                                      </p:cBhvr>
                                      <p:to>
                                        <p:strVal val="visible"/>
                                      </p:to>
                                    </p:set>
                                    <p:animEffect transition="in" filter="fade">
                                      <p:cBhvr>
                                        <p:cTn id="61" dur="1000"/>
                                        <p:tgtEl>
                                          <p:spTgt spid="48130">
                                            <p:txEl>
                                              <p:pRg st="7" end="7"/>
                                            </p:txEl>
                                          </p:spTgt>
                                        </p:tgtEl>
                                      </p:cBhvr>
                                    </p:animEffect>
                                    <p:anim calcmode="lin" valueType="num">
                                      <p:cBhvr>
                                        <p:cTn id="62" dur="1000" fill="hold"/>
                                        <p:tgtEl>
                                          <p:spTgt spid="4813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813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to="" calcmode="lin" valueType="num">
                                      <p:cBhvr>
                                        <p:cTn id="6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48131"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68313" y="2420938"/>
            <a:ext cx="7772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FontTx/>
              <a:buAutoNum type="arabicPeriod"/>
            </a:pPr>
            <a:r>
              <a:rPr lang="ar-DZ" sz="2800" b="1">
                <a:cs typeface="Arial" charset="0"/>
              </a:rPr>
              <a:t>إنشاء متغير جديد.</a:t>
            </a:r>
          </a:p>
          <a:p>
            <a:pPr marL="685800" indent="-685800" algn="r" rtl="1">
              <a:buFontTx/>
              <a:buAutoNum type="arabicPeriod"/>
            </a:pPr>
            <a:r>
              <a:rPr lang="ar-DZ" sz="2800" b="1">
                <a:cs typeface="Arial" charset="0"/>
              </a:rPr>
              <a:t>إعادة الترميز.</a:t>
            </a:r>
          </a:p>
          <a:p>
            <a:pPr marL="685800" indent="-685800" algn="r" rtl="1">
              <a:buFontTx/>
              <a:buAutoNum type="arabicPeriod"/>
            </a:pPr>
            <a:r>
              <a:rPr lang="ar-DZ" sz="2800" b="1">
                <a:cs typeface="Arial" charset="0"/>
              </a:rPr>
              <a:t>إعادة ترميز متغير كيفي إلى متغير رقمي.</a:t>
            </a:r>
          </a:p>
          <a:p>
            <a:pPr marL="685800" indent="-685800" algn="r" rtl="1">
              <a:buFontTx/>
              <a:buAutoNum type="arabicPeriod"/>
            </a:pPr>
            <a:r>
              <a:rPr lang="ar-DZ" sz="2800" b="1">
                <a:cs typeface="Arial" charset="0"/>
              </a:rPr>
              <a:t>ترتيب البيانات.</a:t>
            </a:r>
            <a:endParaRPr lang="fr-FR" sz="2800" b="1">
              <a:cs typeface="Arial" charset="0"/>
            </a:endParaRPr>
          </a:p>
        </p:txBody>
      </p:sp>
      <p:sp>
        <p:nvSpPr>
          <p:cNvPr id="49155" name="Rectangle 3"/>
          <p:cNvSpPr>
            <a:spLocks noChangeArrowheads="1"/>
          </p:cNvSpPr>
          <p:nvPr/>
        </p:nvSpPr>
        <p:spPr bwMode="auto">
          <a:xfrm>
            <a:off x="2268538" y="1196975"/>
            <a:ext cx="5016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fr-FR" sz="3600" b="1" u="sng">
                <a:solidFill>
                  <a:srgbClr val="800000"/>
                </a:solidFill>
                <a:latin typeface="Times New Roman" pitchFamily="18" charset="0"/>
                <a:cs typeface="Times New Roman" pitchFamily="18" charset="0"/>
              </a:rPr>
              <a:t>IV</a:t>
            </a:r>
            <a:r>
              <a:rPr lang="ar-DZ" sz="3600" b="1" u="sng">
                <a:solidFill>
                  <a:srgbClr val="800000"/>
                </a:solidFill>
                <a:latin typeface="Times New Roman" pitchFamily="18" charset="0"/>
                <a:cs typeface="Times New Roman" pitchFamily="18" charset="0"/>
              </a:rPr>
              <a:t>. التحويلات </a:t>
            </a:r>
            <a:r>
              <a:rPr lang="fr-FR" sz="3600" b="1" u="sng">
                <a:solidFill>
                  <a:srgbClr val="800000"/>
                </a:solidFill>
                <a:latin typeface="Times New Roman" pitchFamily="18" charset="0"/>
                <a:cs typeface="Times New Roman" pitchFamily="18" charset="0"/>
              </a:rPr>
              <a:t>Transformer</a:t>
            </a:r>
            <a:endParaRPr lang="ar-DZ" sz="3600" b="1" u="sng">
              <a:solidFill>
                <a:srgbClr val="800000"/>
              </a:solidFill>
              <a:latin typeface="Times New Roman" pitchFamily="18" charset="0"/>
              <a:cs typeface="Times New Roman" pitchFamily="18" charset="0"/>
            </a:endParaRPr>
          </a:p>
        </p:txBody>
      </p:sp>
      <p:sp>
        <p:nvSpPr>
          <p:cNvPr id="5" name="Rectangle 4"/>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to="" calcmode="lin" valueType="num">
                                      <p:cBhvr>
                                        <p:cTn id="7" dur="1" fill="hold"/>
                                        <p:tgtEl>
                                          <p:spTgt spid="4915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9154">
                                            <p:txEl>
                                              <p:pRg st="0" end="0"/>
                                            </p:txEl>
                                          </p:spTgt>
                                        </p:tgtEl>
                                        <p:attrNameLst>
                                          <p:attrName>style.visibility</p:attrName>
                                        </p:attrNameLst>
                                      </p:cBhvr>
                                      <p:to>
                                        <p:strVal val="visible"/>
                                      </p:to>
                                    </p:set>
                                    <p:animEffect transition="in" filter="fade">
                                      <p:cBhvr>
                                        <p:cTn id="12" dur="1000"/>
                                        <p:tgtEl>
                                          <p:spTgt spid="49154">
                                            <p:txEl>
                                              <p:pRg st="0" end="0"/>
                                            </p:txEl>
                                          </p:spTgt>
                                        </p:tgtEl>
                                      </p:cBhvr>
                                    </p:animEffect>
                                    <p:anim calcmode="lin" valueType="num">
                                      <p:cBhvr>
                                        <p:cTn id="13" dur="10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91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9154">
                                            <p:txEl>
                                              <p:pRg st="1" end="1"/>
                                            </p:txEl>
                                          </p:spTgt>
                                        </p:tgtEl>
                                        <p:attrNameLst>
                                          <p:attrName>style.visibility</p:attrName>
                                        </p:attrNameLst>
                                      </p:cBhvr>
                                      <p:to>
                                        <p:strVal val="visible"/>
                                      </p:to>
                                    </p:set>
                                    <p:animEffect transition="in" filter="fade">
                                      <p:cBhvr>
                                        <p:cTn id="19" dur="1000"/>
                                        <p:tgtEl>
                                          <p:spTgt spid="49154">
                                            <p:txEl>
                                              <p:pRg st="1" end="1"/>
                                            </p:txEl>
                                          </p:spTgt>
                                        </p:tgtEl>
                                      </p:cBhvr>
                                    </p:animEffect>
                                    <p:anim calcmode="lin" valueType="num">
                                      <p:cBhvr>
                                        <p:cTn id="20" dur="10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91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9154">
                                            <p:txEl>
                                              <p:pRg st="2" end="2"/>
                                            </p:txEl>
                                          </p:spTgt>
                                        </p:tgtEl>
                                        <p:attrNameLst>
                                          <p:attrName>style.visibility</p:attrName>
                                        </p:attrNameLst>
                                      </p:cBhvr>
                                      <p:to>
                                        <p:strVal val="visible"/>
                                      </p:to>
                                    </p:set>
                                    <p:animEffect transition="in" filter="fade">
                                      <p:cBhvr>
                                        <p:cTn id="26" dur="1000"/>
                                        <p:tgtEl>
                                          <p:spTgt spid="49154">
                                            <p:txEl>
                                              <p:pRg st="2" end="2"/>
                                            </p:txEl>
                                          </p:spTgt>
                                        </p:tgtEl>
                                      </p:cBhvr>
                                    </p:animEffect>
                                    <p:anim calcmode="lin" valueType="num">
                                      <p:cBhvr>
                                        <p:cTn id="27" dur="10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91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9154">
                                            <p:txEl>
                                              <p:pRg st="3" end="3"/>
                                            </p:txEl>
                                          </p:spTgt>
                                        </p:tgtEl>
                                        <p:attrNameLst>
                                          <p:attrName>style.visibility</p:attrName>
                                        </p:attrNameLst>
                                      </p:cBhvr>
                                      <p:to>
                                        <p:strVal val="visible"/>
                                      </p:to>
                                    </p:set>
                                    <p:animEffect transition="in" filter="fade">
                                      <p:cBhvr>
                                        <p:cTn id="33" dur="1000"/>
                                        <p:tgtEl>
                                          <p:spTgt spid="49154">
                                            <p:txEl>
                                              <p:pRg st="3" end="3"/>
                                            </p:txEl>
                                          </p:spTgt>
                                        </p:tgtEl>
                                      </p:cBhvr>
                                    </p:animEffect>
                                    <p:anim calcmode="lin" valueType="num">
                                      <p:cBhvr>
                                        <p:cTn id="34" dur="10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91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to="" calcmode="lin" valueType="num">
                                      <p:cBhvr>
                                        <p:cTn id="4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49155"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a:t>
            </a:r>
            <a:r>
              <a:rPr lang="fr-FR" sz="2800" dirty="0"/>
              <a:t>analyse  </a:t>
            </a:r>
            <a:r>
              <a:rPr lang="ar-SA" sz="2800" dirty="0"/>
              <a:t> ثم </a:t>
            </a:r>
            <a:r>
              <a:rPr lang="fr-FR" sz="2800" dirty="0" err="1"/>
              <a:t>echelle</a:t>
            </a:r>
            <a:r>
              <a:rPr lang="ar-SA" sz="2800" dirty="0"/>
              <a:t> ثم </a:t>
            </a:r>
            <a:r>
              <a:rPr lang="fr-FR" sz="2800" dirty="0"/>
              <a:t>analyse de la fiabilité</a:t>
            </a:r>
            <a:r>
              <a:rPr lang="ar-SA" sz="2800" dirty="0"/>
              <a:t> ثم أدخل جميع العبارات واضغط على </a:t>
            </a:r>
            <a:r>
              <a:rPr lang="fr-FR" sz="2800" dirty="0"/>
              <a:t>statistiques</a:t>
            </a:r>
            <a:r>
              <a:rPr lang="ar-SA" sz="2800" dirty="0"/>
              <a:t>  واختر </a:t>
            </a:r>
            <a:r>
              <a:rPr lang="fr-FR" sz="2800" dirty="0" err="1"/>
              <a:t>echelle</a:t>
            </a:r>
            <a:r>
              <a:rPr lang="fr-FR" sz="2800" dirty="0"/>
              <a:t> sans L’élément </a:t>
            </a:r>
            <a:r>
              <a:rPr lang="ar-SA" sz="2800" dirty="0"/>
              <a:t> ثم اضغط على </a:t>
            </a:r>
            <a:r>
              <a:rPr lang="fr-FR" sz="2800" dirty="0"/>
              <a:t>contenu </a:t>
            </a:r>
            <a:r>
              <a:rPr lang="ar-SA" sz="2800" dirty="0"/>
              <a:t> ثم </a:t>
            </a:r>
            <a:r>
              <a:rPr lang="fr-FR" sz="2800" dirty="0"/>
              <a:t>ok</a:t>
            </a:r>
            <a:r>
              <a:rPr lang="ar-SA" sz="2800" dirty="0"/>
              <a:t>.</a:t>
            </a:r>
          </a:p>
          <a:p>
            <a:pPr algn="just" rtl="1"/>
            <a:endParaRPr lang="ar-SA" sz="2800" dirty="0"/>
          </a:p>
          <a:p>
            <a:pPr algn="just" rtl="1">
              <a:buClr>
                <a:srgbClr val="FF0000"/>
              </a:buClr>
            </a:pPr>
            <a:endParaRPr lang="fr-FR" sz="2800" b="1" dirty="0">
              <a:cs typeface="Arial" charset="0"/>
            </a:endParaRPr>
          </a:p>
        </p:txBody>
      </p:sp>
      <p:sp>
        <p:nvSpPr>
          <p:cNvPr id="51203" name="Rectangle 3"/>
          <p:cNvSpPr>
            <a:spLocks noChangeArrowheads="1"/>
          </p:cNvSpPr>
          <p:nvPr/>
        </p:nvSpPr>
        <p:spPr bwMode="auto">
          <a:xfrm>
            <a:off x="2267744" y="404664"/>
            <a:ext cx="5274499"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معامل الثبات ألف </a:t>
            </a:r>
            <a:r>
              <a:rPr lang="ar-SA" sz="3600" b="1" dirty="0" err="1">
                <a:solidFill>
                  <a:srgbClr val="FF0000"/>
                </a:solidFill>
              </a:rPr>
              <a:t>كرونباخ</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763688" y="2806118"/>
            <a:ext cx="4749415" cy="1571842"/>
          </a:xfrm>
          <a:prstGeom prst="rect">
            <a:avLst/>
          </a:prstGeom>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p>
            <a:pPr algn="ctr" rtl="1">
              <a:defRPr/>
            </a:pPr>
            <a:r>
              <a:rPr lang="ar-SA" sz="4800" b="1" dirty="0">
                <a:solidFill>
                  <a:srgbClr val="C00000"/>
                </a:solidFill>
                <a:cs typeface="Arial" charset="0"/>
              </a:rPr>
              <a:t>الجزء الأول:</a:t>
            </a:r>
          </a:p>
          <a:p>
            <a:pPr algn="ctr" rtl="1">
              <a:defRPr/>
            </a:pPr>
            <a:r>
              <a:rPr lang="ar-SA" sz="4800" b="1" dirty="0">
                <a:solidFill>
                  <a:srgbClr val="002060"/>
                </a:solidFill>
                <a:cs typeface="Arial" charset="0"/>
              </a:rPr>
              <a:t>تقديم برنامج </a:t>
            </a:r>
            <a:r>
              <a:rPr lang="en-US" sz="4800" b="1" dirty="0">
                <a:solidFill>
                  <a:srgbClr val="002060"/>
                </a:solidFill>
                <a:cs typeface="Arial" charset="0"/>
              </a:rPr>
              <a:t>SPSS</a:t>
            </a:r>
            <a:endParaRPr lang="ar-SA" sz="4800" b="1" dirty="0">
              <a:solidFill>
                <a:srgbClr val="002060"/>
              </a:solidFill>
              <a:cs typeface="Arial" charset="0"/>
            </a:endParaRPr>
          </a:p>
        </p:txBody>
      </p:sp>
    </p:spTree>
    <p:extLst>
      <p:ext uri="{BB962C8B-B14F-4D97-AF65-F5344CB8AC3E}">
        <p14:creationId xmlns:p14="http://schemas.microsoft.com/office/powerpoint/2010/main" val="304453328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1000541"/>
            <a:ext cx="7772400" cy="1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أولا: </a:t>
            </a:r>
          </a:p>
          <a:p>
            <a:pPr algn="just" rtl="1"/>
            <a:endParaRPr lang="ar-SA" sz="2800" dirty="0"/>
          </a:p>
          <a:p>
            <a:pPr algn="just" rtl="1">
              <a:buClr>
                <a:srgbClr val="FF0000"/>
              </a:buClr>
            </a:pPr>
            <a:endParaRPr lang="fr-FR" sz="2800" b="1" dirty="0">
              <a:cs typeface="Arial" charset="0"/>
            </a:endParaRPr>
          </a:p>
        </p:txBody>
      </p:sp>
      <p:sp>
        <p:nvSpPr>
          <p:cNvPr id="51203" name="Rectangle 3"/>
          <p:cNvSpPr>
            <a:spLocks noChangeArrowheads="1"/>
          </p:cNvSpPr>
          <p:nvPr/>
        </p:nvSpPr>
        <p:spPr bwMode="auto">
          <a:xfrm>
            <a:off x="1699481" y="404664"/>
            <a:ext cx="6411028"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الثبات ألف </a:t>
            </a:r>
            <a:r>
              <a:rPr lang="ar-SA" sz="3600" b="1" dirty="0" err="1">
                <a:solidFill>
                  <a:srgbClr val="FF0000"/>
                </a:solidFill>
              </a:rPr>
              <a:t>كرونباخ</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5572274" cy="504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à coins arrondis 4"/>
          <p:cNvSpPr/>
          <p:nvPr/>
        </p:nvSpPr>
        <p:spPr>
          <a:xfrm>
            <a:off x="5508104" y="1794407"/>
            <a:ext cx="3420020" cy="647700"/>
          </a:xfrm>
          <a:prstGeom prst="wedgeRoundRectCallout">
            <a:avLst>
              <a:gd name="adj1" fmla="val -188733"/>
              <a:gd name="adj2" fmla="val -73585"/>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اضغط على </a:t>
            </a:r>
            <a:r>
              <a:rPr lang="fr-FR" sz="2400" b="1" dirty="0" err="1">
                <a:solidFill>
                  <a:schemeClr val="tx1"/>
                </a:solidFill>
              </a:rPr>
              <a:t>Anlyse</a:t>
            </a:r>
            <a:endParaRPr lang="fr-FR" sz="2400" b="1" dirty="0">
              <a:solidFill>
                <a:schemeClr val="tx1"/>
              </a:solidFill>
            </a:endParaRPr>
          </a:p>
        </p:txBody>
      </p:sp>
      <p:sp>
        <p:nvSpPr>
          <p:cNvPr id="6" name="Rectangle à coins arrondis 5"/>
          <p:cNvSpPr/>
          <p:nvPr/>
        </p:nvSpPr>
        <p:spPr>
          <a:xfrm>
            <a:off x="5508104" y="2708920"/>
            <a:ext cx="3420020" cy="647700"/>
          </a:xfrm>
          <a:prstGeom prst="wedgeRoundRectCallout">
            <a:avLst>
              <a:gd name="adj1" fmla="val -180226"/>
              <a:gd name="adj2" fmla="val 33497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ثم اختر </a:t>
            </a:r>
            <a:r>
              <a:rPr lang="en-US" sz="2400" b="1" dirty="0" err="1">
                <a:solidFill>
                  <a:schemeClr val="tx1"/>
                </a:solidFill>
              </a:rPr>
              <a:t>Echel</a:t>
            </a:r>
            <a:endParaRPr lang="fr-FR" sz="2400" b="1" dirty="0">
              <a:solidFill>
                <a:schemeClr val="tx1"/>
              </a:solidFill>
            </a:endParaRPr>
          </a:p>
        </p:txBody>
      </p:sp>
      <p:sp>
        <p:nvSpPr>
          <p:cNvPr id="7" name="Rectangle à coins arrondis 6"/>
          <p:cNvSpPr/>
          <p:nvPr/>
        </p:nvSpPr>
        <p:spPr>
          <a:xfrm>
            <a:off x="5540393" y="3884844"/>
            <a:ext cx="3420020" cy="647700"/>
          </a:xfrm>
          <a:prstGeom prst="wedgeRoundRectCallout">
            <a:avLst>
              <a:gd name="adj1" fmla="val -89079"/>
              <a:gd name="adj2" fmla="val 161709"/>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400" b="1" dirty="0">
                <a:solidFill>
                  <a:schemeClr val="tx1"/>
                </a:solidFill>
              </a:rPr>
              <a:t>ثم اختر </a:t>
            </a:r>
            <a:r>
              <a:rPr lang="en-US" sz="2400" b="1" dirty="0" err="1">
                <a:solidFill>
                  <a:schemeClr val="tx1"/>
                </a:solidFill>
              </a:rPr>
              <a:t>analyse</a:t>
            </a:r>
            <a:r>
              <a:rPr lang="en-US" sz="2400" b="1" dirty="0">
                <a:solidFill>
                  <a:schemeClr val="tx1"/>
                </a:solidFill>
              </a:rPr>
              <a:t> de la </a:t>
            </a:r>
            <a:r>
              <a:rPr lang="en-US" sz="2400" b="1" dirty="0" err="1">
                <a:solidFill>
                  <a:schemeClr val="tx1"/>
                </a:solidFill>
              </a:rPr>
              <a:t>fiabilite</a:t>
            </a:r>
            <a:endParaRPr lang="fr-FR" sz="2400" b="1" dirty="0">
              <a:solidFill>
                <a:schemeClr val="tx1"/>
              </a:solidFill>
            </a:endParaRPr>
          </a:p>
        </p:txBody>
      </p:sp>
    </p:spTree>
    <p:extLst>
      <p:ext uri="{BB962C8B-B14F-4D97-AF65-F5344CB8AC3E}">
        <p14:creationId xmlns:p14="http://schemas.microsoft.com/office/powerpoint/2010/main" val="331383434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1268760"/>
            <a:ext cx="7772400" cy="1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ثانيا: أختار عبارات المحور الأول (</a:t>
            </a:r>
            <a:r>
              <a:rPr lang="ar-DZ" sz="2800" i="1" dirty="0"/>
              <a:t>المهارات التخطيط و إدارة الوقت</a:t>
            </a:r>
            <a:r>
              <a:rPr lang="ar-SA" sz="2800" i="1" dirty="0"/>
              <a:t>)</a:t>
            </a:r>
            <a:r>
              <a:rPr lang="ar-SA" sz="2800" dirty="0"/>
              <a:t> مثلا الذي أريد اختبار الثبات له ولعباراته حيث يضم هذا المحور 12 عبارة</a:t>
            </a:r>
          </a:p>
          <a:p>
            <a:pPr algn="just" rtl="1">
              <a:buClr>
                <a:srgbClr val="FF0000"/>
              </a:buClr>
            </a:pPr>
            <a:endParaRPr lang="fr-FR" sz="2800" b="1" dirty="0">
              <a:cs typeface="Arial" charset="0"/>
            </a:endParaRPr>
          </a:p>
        </p:txBody>
      </p:sp>
      <p:sp>
        <p:nvSpPr>
          <p:cNvPr id="51203" name="Rectangle 3"/>
          <p:cNvSpPr>
            <a:spLocks noChangeArrowheads="1"/>
          </p:cNvSpPr>
          <p:nvPr/>
        </p:nvSpPr>
        <p:spPr bwMode="auto">
          <a:xfrm>
            <a:off x="1699481" y="404664"/>
            <a:ext cx="6411028"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الثبات ألف </a:t>
            </a:r>
            <a:r>
              <a:rPr lang="ar-SA" sz="3600" b="1" dirty="0" err="1">
                <a:solidFill>
                  <a:srgbClr val="FF0000"/>
                </a:solidFill>
              </a:rPr>
              <a:t>كرونباخ</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41" y="2780928"/>
            <a:ext cx="8019132" cy="404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1150393" y="2205236"/>
            <a:ext cx="3420020" cy="647700"/>
          </a:xfrm>
          <a:prstGeom prst="wedgeRoundRectCallout">
            <a:avLst>
              <a:gd name="adj1" fmla="val 132106"/>
              <a:gd name="adj2" fmla="val 13390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2400" b="1" dirty="0">
                <a:solidFill>
                  <a:schemeClr val="tx1"/>
                </a:solidFill>
              </a:rPr>
              <a:t>ثم أنقر على </a:t>
            </a:r>
            <a:r>
              <a:rPr lang="fr-FR" sz="2400" b="1" dirty="0">
                <a:solidFill>
                  <a:schemeClr val="tx1"/>
                </a:solidFill>
              </a:rPr>
              <a:t>statistique</a:t>
            </a:r>
            <a:r>
              <a:rPr lang="en-US" sz="2400" b="1" dirty="0">
                <a:solidFill>
                  <a:schemeClr val="tx1"/>
                </a:solidFill>
              </a:rPr>
              <a:t>s</a:t>
            </a:r>
            <a:r>
              <a:rPr lang="ar-SA" sz="2400" b="1" dirty="0">
                <a:solidFill>
                  <a:schemeClr val="tx1"/>
                </a:solidFill>
              </a:rPr>
              <a:t>.</a:t>
            </a:r>
          </a:p>
        </p:txBody>
      </p:sp>
    </p:spTree>
    <p:extLst>
      <p:ext uri="{BB962C8B-B14F-4D97-AF65-F5344CB8AC3E}">
        <p14:creationId xmlns:p14="http://schemas.microsoft.com/office/powerpoint/2010/main" val="335678617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1699481" y="404664"/>
            <a:ext cx="6411028"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الثبات ألف </a:t>
            </a:r>
            <a:r>
              <a:rPr lang="ar-SA" sz="3600" b="1" dirty="0" err="1">
                <a:solidFill>
                  <a:srgbClr val="FF0000"/>
                </a:solidFill>
              </a:rPr>
              <a:t>كرونباخ</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80" y="2297580"/>
            <a:ext cx="495984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4904995" y="2636912"/>
            <a:ext cx="4023129" cy="647700"/>
          </a:xfrm>
          <a:prstGeom prst="wedgeRoundRectCallout">
            <a:avLst>
              <a:gd name="adj1" fmla="val -119823"/>
              <a:gd name="adj2" fmla="val 78286"/>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2400" b="1" dirty="0">
                <a:solidFill>
                  <a:schemeClr val="tx1"/>
                </a:solidFill>
              </a:rPr>
              <a:t>أختار </a:t>
            </a:r>
            <a:r>
              <a:rPr lang="fr-FR" sz="2400" b="1" dirty="0">
                <a:solidFill>
                  <a:schemeClr val="tx1"/>
                </a:solidFill>
              </a:rPr>
              <a:t>Echelle sans l’</a:t>
            </a:r>
            <a:r>
              <a:rPr lang="fr-FR" sz="2400" b="1" dirty="0" err="1">
                <a:solidFill>
                  <a:schemeClr val="tx1"/>
                </a:solidFill>
              </a:rPr>
              <a:t>elément</a:t>
            </a:r>
            <a:endParaRPr lang="ar-SA" sz="2400" b="1" dirty="0">
              <a:solidFill>
                <a:schemeClr val="tx1"/>
              </a:solidFill>
            </a:endParaRPr>
          </a:p>
        </p:txBody>
      </p:sp>
      <p:sp>
        <p:nvSpPr>
          <p:cNvPr id="7" name="Rectangle à coins arrondis 6"/>
          <p:cNvSpPr/>
          <p:nvPr/>
        </p:nvSpPr>
        <p:spPr>
          <a:xfrm>
            <a:off x="5120871" y="3737925"/>
            <a:ext cx="3915625" cy="647700"/>
          </a:xfrm>
          <a:prstGeom prst="wedgeRoundRectCallout">
            <a:avLst>
              <a:gd name="adj1" fmla="val -131206"/>
              <a:gd name="adj2" fmla="val 326414"/>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2400" b="1" dirty="0">
                <a:solidFill>
                  <a:schemeClr val="tx1"/>
                </a:solidFill>
              </a:rPr>
              <a:t>ثم اضغط على</a:t>
            </a:r>
            <a:r>
              <a:rPr lang="fr-FR" sz="2400" b="1" dirty="0">
                <a:solidFill>
                  <a:schemeClr val="tx1"/>
                </a:solidFill>
              </a:rPr>
              <a:t>poursuivre </a:t>
            </a:r>
            <a:r>
              <a:rPr lang="ar-SA" sz="2400" b="1" dirty="0">
                <a:solidFill>
                  <a:schemeClr val="tx1"/>
                </a:solidFill>
              </a:rPr>
              <a:t> ثم </a:t>
            </a:r>
            <a:r>
              <a:rPr lang="fr-FR" sz="2400" b="1" dirty="0">
                <a:solidFill>
                  <a:schemeClr val="tx1"/>
                </a:solidFill>
              </a:rPr>
              <a:t>Ok</a:t>
            </a:r>
            <a:r>
              <a:rPr lang="ar-SA" sz="2400" b="1" dirty="0">
                <a:solidFill>
                  <a:schemeClr val="tx1"/>
                </a:solidFill>
              </a:rPr>
              <a:t>. </a:t>
            </a:r>
          </a:p>
        </p:txBody>
      </p:sp>
    </p:spTree>
    <p:extLst>
      <p:ext uri="{BB962C8B-B14F-4D97-AF65-F5344CB8AC3E}">
        <p14:creationId xmlns:p14="http://schemas.microsoft.com/office/powerpoint/2010/main" val="104760719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788025" y="1268760"/>
            <a:ext cx="366858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000" dirty="0"/>
              <a:t>عندها تظهر لنا النتائج التالية:</a:t>
            </a:r>
          </a:p>
          <a:p>
            <a:pPr algn="just" rtl="1"/>
            <a:r>
              <a:rPr lang="ar-SA" sz="2000" dirty="0"/>
              <a:t>نلاحظ أن معامل الفا الكلي لهذا المحور تساوي 0,73 وهي نسبيا مقبولة لأنها كبيرة وتقترب من الواحد (الفا </a:t>
            </a:r>
            <a:r>
              <a:rPr lang="ar-SA" sz="2000" dirty="0" err="1"/>
              <a:t>كرنباخ</a:t>
            </a:r>
            <a:r>
              <a:rPr lang="ar-SA" sz="2000" dirty="0"/>
              <a:t> هو عبارة عن معامل ارتباط يتم تحليله مثله مثل معامل الارتباط) ما يعني ثبات هذا المحور بشكل عام</a:t>
            </a:r>
          </a:p>
          <a:p>
            <a:pPr algn="just" rtl="1"/>
            <a:r>
              <a:rPr lang="ar-SA" sz="2000" dirty="0"/>
              <a:t>نلاحظ أن كل العبارات ثابتة لأنه عند حذفها </a:t>
            </a:r>
            <a:r>
              <a:rPr lang="ar-SA" sz="2000" dirty="0" err="1"/>
              <a:t>ينخفظ</a:t>
            </a:r>
            <a:r>
              <a:rPr lang="ar-SA" sz="2000" dirty="0"/>
              <a:t> معامل الفا ماعدا </a:t>
            </a:r>
            <a:r>
              <a:rPr lang="ar-SA" sz="2000" dirty="0" err="1"/>
              <a:t>االعبارة</a:t>
            </a:r>
            <a:r>
              <a:rPr lang="ar-SA" sz="2000" dirty="0"/>
              <a:t> رقم 2عند حذفها يرتفع معامل الفا اذن يجب حذفها او اعادة صياغتها</a:t>
            </a:r>
          </a:p>
          <a:p>
            <a:pPr algn="just" rtl="1"/>
            <a:r>
              <a:rPr lang="ar-SA" sz="2000" dirty="0"/>
              <a:t>(هذا الاختبار يستخدم على </a:t>
            </a:r>
            <a:r>
              <a:rPr lang="ar-SA" sz="2000" dirty="0" err="1"/>
              <a:t>عيينة</a:t>
            </a:r>
            <a:r>
              <a:rPr lang="ar-SA" sz="2000" dirty="0"/>
              <a:t> تجريبية في حدود 10 وعلى استبيان تجريبي قبل اعداد الدراسة والهدف منه هو اختبار ثبات عبارات الاستبيان). </a:t>
            </a:r>
          </a:p>
          <a:p>
            <a:pPr algn="just" rtl="1"/>
            <a:endParaRPr lang="ar-SA" sz="2000" dirty="0"/>
          </a:p>
          <a:p>
            <a:pPr algn="just" rtl="1">
              <a:buClr>
                <a:srgbClr val="FF0000"/>
              </a:buClr>
            </a:pPr>
            <a:endParaRPr lang="fr-FR" sz="2000" b="1" dirty="0">
              <a:cs typeface="Arial" charset="0"/>
            </a:endParaRPr>
          </a:p>
        </p:txBody>
      </p:sp>
      <p:sp>
        <p:nvSpPr>
          <p:cNvPr id="51203" name="Rectangle 3"/>
          <p:cNvSpPr>
            <a:spLocks noChangeArrowheads="1"/>
          </p:cNvSpPr>
          <p:nvPr/>
        </p:nvSpPr>
        <p:spPr bwMode="auto">
          <a:xfrm>
            <a:off x="1699481" y="404664"/>
            <a:ext cx="6411028"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الثبات ألف </a:t>
            </a:r>
            <a:r>
              <a:rPr lang="ar-SA" sz="3600" b="1" dirty="0" err="1">
                <a:solidFill>
                  <a:srgbClr val="FF0000"/>
                </a:solidFill>
              </a:rPr>
              <a:t>كرونباخ</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 y="1268760"/>
            <a:ext cx="476233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27659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57224" y="1196752"/>
            <a:ext cx="7772400" cy="5328592"/>
          </a:xfrm>
          <a:prstGeom prst="rect">
            <a:avLst/>
          </a:prstGeom>
          <a:noFill/>
          <a:ln w="9525">
            <a:noFill/>
            <a:miter lim="800000"/>
            <a:headEnd/>
            <a:tailEnd/>
          </a:ln>
        </p:spPr>
        <p:txBody>
          <a:bodyPr/>
          <a:lstStyle/>
          <a:p>
            <a:pPr lvl="0" algn="just" rtl="1"/>
            <a:endParaRPr lang="fr-FR" sz="2800" dirty="0"/>
          </a:p>
          <a:p>
            <a:pPr algn="just" rtl="1"/>
            <a:r>
              <a:rPr lang="ar-SA" sz="2800" b="1" dirty="0"/>
              <a:t>وهي أفضل الطرق وأدقها لمعرفة فيما إذا كانت البيانات تتوزع توزيعا طبيعيات أم لا؟ </a:t>
            </a:r>
          </a:p>
          <a:p>
            <a:pPr algn="just" rtl="1"/>
            <a:endParaRPr lang="fr-FR" sz="2800" dirty="0"/>
          </a:p>
          <a:p>
            <a:pPr algn="just" rtl="1"/>
            <a:r>
              <a:rPr lang="ar-SA" sz="2800" b="1" dirty="0"/>
              <a:t>الفرض العدمي: يفترض أن البيانات تتوزع طبيعيا    </a:t>
            </a:r>
            <a:r>
              <a:rPr lang="en-US" sz="2800" b="1" dirty="0"/>
              <a:t>H</a:t>
            </a:r>
            <a:r>
              <a:rPr lang="en-US" sz="2800" b="1" baseline="-25000" dirty="0"/>
              <a:t>0 </a:t>
            </a:r>
            <a:r>
              <a:rPr lang="en-US" sz="2800" b="1" dirty="0"/>
              <a:t>:</a:t>
            </a:r>
            <a:endParaRPr lang="fr-FR" sz="2800" dirty="0"/>
          </a:p>
          <a:p>
            <a:pPr algn="just" rtl="1"/>
            <a:r>
              <a:rPr lang="ar-SA" sz="2800" b="1" dirty="0"/>
              <a:t>الفرض البديل: يفترض أن البيانات لا تتوزع طبيعيا </a:t>
            </a:r>
            <a:r>
              <a:rPr lang="en-US" sz="2800" b="1" dirty="0"/>
              <a:t>H</a:t>
            </a:r>
            <a:r>
              <a:rPr lang="en-US" sz="2800" b="1" baseline="-25000" dirty="0"/>
              <a:t>1 </a:t>
            </a:r>
            <a:r>
              <a:rPr lang="en-US" sz="2800" b="1" dirty="0"/>
              <a:t>:  </a:t>
            </a:r>
            <a:endParaRPr lang="fr-FR" sz="2800" dirty="0"/>
          </a:p>
          <a:p>
            <a:pPr algn="just" rtl="1"/>
            <a:endParaRPr lang="ar-SA" sz="2800" b="1" dirty="0"/>
          </a:p>
          <a:p>
            <a:pPr algn="just" rtl="1"/>
            <a:r>
              <a:rPr lang="ar-SA" sz="2800" b="1" dirty="0"/>
              <a:t>ويمكن استخدام احد الاختبارين: - اختبار </a:t>
            </a:r>
            <a:r>
              <a:rPr lang="ar-SA" sz="2800" b="1" dirty="0" err="1"/>
              <a:t>كولموغروف</a:t>
            </a:r>
            <a:r>
              <a:rPr lang="ar-SA" sz="2800" b="1" dirty="0"/>
              <a:t> </a:t>
            </a:r>
            <a:r>
              <a:rPr lang="ar-SA" sz="2800" b="1" dirty="0" err="1"/>
              <a:t>سيمنزوف</a:t>
            </a:r>
            <a:r>
              <a:rPr lang="ar-SA" sz="2800" b="1" dirty="0"/>
              <a:t>.</a:t>
            </a:r>
            <a:endParaRPr lang="fr-FR" sz="2800" dirty="0"/>
          </a:p>
          <a:p>
            <a:pPr algn="just" rtl="1"/>
            <a:r>
              <a:rPr lang="ar-SA" sz="2800" b="1" dirty="0"/>
              <a:t>                                        - اختبار </a:t>
            </a:r>
            <a:r>
              <a:rPr lang="ar-SA" sz="2800" b="1" dirty="0" err="1"/>
              <a:t>شابيرو</a:t>
            </a:r>
            <a:r>
              <a:rPr lang="ar-SA" sz="2800" b="1" dirty="0"/>
              <a:t>.</a:t>
            </a:r>
            <a:endParaRPr lang="fr-FR" sz="2800" dirty="0"/>
          </a:p>
        </p:txBody>
      </p:sp>
      <p:sp>
        <p:nvSpPr>
          <p:cNvPr id="4100" name="Rectangle 4"/>
          <p:cNvSpPr>
            <a:spLocks noChangeArrowheads="1"/>
          </p:cNvSpPr>
          <p:nvPr/>
        </p:nvSpPr>
        <p:spPr bwMode="auto">
          <a:xfrm>
            <a:off x="116102" y="332656"/>
            <a:ext cx="8573562" cy="710067"/>
          </a:xfrm>
          <a:prstGeom prst="rect">
            <a:avLst/>
          </a:prstGeom>
          <a:noFill/>
          <a:ln w="9525">
            <a:noFill/>
            <a:miter lim="800000"/>
            <a:headEnd/>
            <a:tailEnd/>
          </a:ln>
        </p:spPr>
        <p:txBody>
          <a:bodyPr wrap="square" lIns="90000" tIns="46800" rIns="90000" bIns="46800">
            <a:spAutoFit/>
          </a:bodyPr>
          <a:lstStyle/>
          <a:p>
            <a:pPr algn="ctr" rtl="1">
              <a:defRPr/>
            </a:pPr>
            <a:r>
              <a:rPr lang="ar-SA" sz="4000" b="1" u="sng" dirty="0">
                <a:solidFill>
                  <a:srgbClr val="0070C0"/>
                </a:solidFill>
                <a:latin typeface="Times New Roman" pitchFamily="18" charset="0"/>
                <a:cs typeface="Times New Roman" pitchFamily="18" charset="0"/>
              </a:rPr>
              <a:t>اختبار الطبيعية </a:t>
            </a:r>
            <a:r>
              <a:rPr lang="en-US" sz="4000" b="1" u="sng" dirty="0">
                <a:solidFill>
                  <a:srgbClr val="0070C0"/>
                </a:solidFill>
                <a:latin typeface="Times New Roman" pitchFamily="18" charset="0"/>
                <a:cs typeface="Times New Roman" pitchFamily="18" charset="0"/>
              </a:rPr>
              <a:t>test de </a:t>
            </a:r>
            <a:r>
              <a:rPr lang="en-US" sz="4000" b="1" u="sng" dirty="0" err="1">
                <a:solidFill>
                  <a:srgbClr val="0070C0"/>
                </a:solidFill>
                <a:latin typeface="Times New Roman" pitchFamily="18" charset="0"/>
                <a:cs typeface="Times New Roman" pitchFamily="18" charset="0"/>
              </a:rPr>
              <a:t>normalité</a:t>
            </a:r>
            <a:r>
              <a:rPr lang="ar-SA" sz="4000" b="1" u="sng" dirty="0">
                <a:solidFill>
                  <a:srgbClr val="0070C0"/>
                </a:solidFill>
                <a:latin typeface="Times New Roman" pitchFamily="18" charset="0"/>
                <a:cs typeface="Times New Roman" pitchFamily="18" charset="0"/>
              </a:rPr>
              <a:t>:</a:t>
            </a:r>
            <a:endParaRPr lang="fr-FR" sz="4000" b="1" u="sng" dirty="0">
              <a:solidFill>
                <a:srgbClr val="0070C0"/>
              </a:solidFill>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255896728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fade">
                                      <p:cBhvr>
                                        <p:cTn id="12" dur="1000"/>
                                        <p:tgtEl>
                                          <p:spTgt spid="4098">
                                            <p:txEl>
                                              <p:pRg st="1" end="1"/>
                                            </p:txEl>
                                          </p:spTgt>
                                        </p:tgtEl>
                                      </p:cBhvr>
                                    </p:animEffect>
                                    <p:anim calcmode="lin" valueType="num">
                                      <p:cBhvr>
                                        <p:cTn id="13"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animEffect transition="in" filter="fade">
                                      <p:cBhvr>
                                        <p:cTn id="19" dur="1000"/>
                                        <p:tgtEl>
                                          <p:spTgt spid="4098">
                                            <p:txEl>
                                              <p:pRg st="3" end="3"/>
                                            </p:txEl>
                                          </p:spTgt>
                                        </p:tgtEl>
                                      </p:cBhvr>
                                    </p:animEffect>
                                    <p:anim calcmode="lin" valueType="num">
                                      <p:cBhvr>
                                        <p:cTn id="20"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0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098">
                                            <p:txEl>
                                              <p:pRg st="4" end="4"/>
                                            </p:txEl>
                                          </p:spTgt>
                                        </p:tgtEl>
                                        <p:attrNameLst>
                                          <p:attrName>style.visibility</p:attrName>
                                        </p:attrNameLst>
                                      </p:cBhvr>
                                      <p:to>
                                        <p:strVal val="visible"/>
                                      </p:to>
                                    </p:set>
                                    <p:animEffect transition="in" filter="fade">
                                      <p:cBhvr>
                                        <p:cTn id="26" dur="1000"/>
                                        <p:tgtEl>
                                          <p:spTgt spid="4098">
                                            <p:txEl>
                                              <p:pRg st="4" end="4"/>
                                            </p:txEl>
                                          </p:spTgt>
                                        </p:tgtEl>
                                      </p:cBhvr>
                                    </p:animEffect>
                                    <p:anim calcmode="lin" valueType="num">
                                      <p:cBhvr>
                                        <p:cTn id="27"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0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098">
                                            <p:txEl>
                                              <p:pRg st="6" end="6"/>
                                            </p:txEl>
                                          </p:spTgt>
                                        </p:tgtEl>
                                        <p:attrNameLst>
                                          <p:attrName>style.visibility</p:attrName>
                                        </p:attrNameLst>
                                      </p:cBhvr>
                                      <p:to>
                                        <p:strVal val="visible"/>
                                      </p:to>
                                    </p:set>
                                    <p:animEffect transition="in" filter="fade">
                                      <p:cBhvr>
                                        <p:cTn id="33" dur="1000"/>
                                        <p:tgtEl>
                                          <p:spTgt spid="4098">
                                            <p:txEl>
                                              <p:pRg st="6" end="6"/>
                                            </p:txEl>
                                          </p:spTgt>
                                        </p:tgtEl>
                                      </p:cBhvr>
                                    </p:animEffect>
                                    <p:anim calcmode="lin" valueType="num">
                                      <p:cBhvr>
                                        <p:cTn id="34" dur="1000" fill="hold"/>
                                        <p:tgtEl>
                                          <p:spTgt spid="409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0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098">
                                            <p:txEl>
                                              <p:pRg st="7" end="7"/>
                                            </p:txEl>
                                          </p:spTgt>
                                        </p:tgtEl>
                                        <p:attrNameLst>
                                          <p:attrName>style.visibility</p:attrName>
                                        </p:attrNameLst>
                                      </p:cBhvr>
                                      <p:to>
                                        <p:strVal val="visible"/>
                                      </p:to>
                                    </p:set>
                                    <p:animEffect transition="in" filter="fade">
                                      <p:cBhvr>
                                        <p:cTn id="40" dur="1000"/>
                                        <p:tgtEl>
                                          <p:spTgt spid="4098">
                                            <p:txEl>
                                              <p:pRg st="7" end="7"/>
                                            </p:txEl>
                                          </p:spTgt>
                                        </p:tgtEl>
                                      </p:cBhvr>
                                    </p:animEffect>
                                    <p:anim calcmode="lin" valueType="num">
                                      <p:cBhvr>
                                        <p:cTn id="41"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40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to="" calcmode="lin" valueType="num">
                                      <p:cBhvr>
                                        <p:cTn id="4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4100"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076056" y="1196752"/>
            <a:ext cx="3888432" cy="5328592"/>
          </a:xfrm>
          <a:prstGeom prst="rect">
            <a:avLst/>
          </a:prstGeom>
          <a:noFill/>
          <a:ln w="9525">
            <a:noFill/>
            <a:miter lim="800000"/>
            <a:headEnd/>
            <a:tailEnd/>
          </a:ln>
        </p:spPr>
        <p:txBody>
          <a:bodyPr/>
          <a:lstStyle/>
          <a:p>
            <a:pPr lvl="0" algn="r" rtl="1"/>
            <a:endParaRPr lang="fr-FR" sz="2400" dirty="0"/>
          </a:p>
          <a:p>
            <a:pPr algn="r" rtl="1"/>
            <a:r>
              <a:rPr lang="ar-SA" sz="2400" dirty="0"/>
              <a:t>اضغط على القائمة </a:t>
            </a:r>
            <a:r>
              <a:rPr lang="fr-FR" sz="2400" dirty="0"/>
              <a:t>analyse</a:t>
            </a:r>
            <a:r>
              <a:rPr lang="ar-SA" sz="2400" dirty="0"/>
              <a:t> ثم </a:t>
            </a:r>
            <a:r>
              <a:rPr lang="fr-FR" sz="2400" dirty="0"/>
              <a:t>tests non paramétriques </a:t>
            </a:r>
            <a:r>
              <a:rPr lang="ar-SA" sz="2400" dirty="0"/>
              <a:t> ثم </a:t>
            </a:r>
            <a:r>
              <a:rPr lang="fr-FR" sz="2400" dirty="0"/>
              <a:t>boites de </a:t>
            </a:r>
            <a:r>
              <a:rPr lang="fr-FR" sz="2400" dirty="0" err="1"/>
              <a:t>dialofe</a:t>
            </a:r>
            <a:r>
              <a:rPr lang="fr-FR" sz="2400" dirty="0"/>
              <a:t> </a:t>
            </a:r>
            <a:r>
              <a:rPr lang="fr-FR" sz="2400" dirty="0" err="1"/>
              <a:t>anciene</a:t>
            </a:r>
            <a:r>
              <a:rPr lang="fr-FR" sz="2400" dirty="0"/>
              <a:t> version</a:t>
            </a:r>
            <a:r>
              <a:rPr lang="ar-SA" sz="2400" dirty="0"/>
              <a:t> ثم</a:t>
            </a:r>
            <a:endParaRPr lang="fr-FR" sz="2400" dirty="0"/>
          </a:p>
          <a:p>
            <a:pPr algn="r" rtl="1"/>
            <a:r>
              <a:rPr lang="fr-FR" sz="2400" dirty="0"/>
              <a:t> K-S à1 </a:t>
            </a:r>
            <a:r>
              <a:rPr lang="fr-FR" sz="2400" dirty="0" err="1"/>
              <a:t>echantillon</a:t>
            </a:r>
            <a:r>
              <a:rPr lang="fr-FR" sz="2400" dirty="0"/>
              <a:t> </a:t>
            </a:r>
            <a:r>
              <a:rPr lang="ar-SA" sz="2400" dirty="0"/>
              <a:t>  </a:t>
            </a:r>
            <a:r>
              <a:rPr lang="fr-FR" sz="2400" dirty="0"/>
              <a:t> </a:t>
            </a:r>
          </a:p>
        </p:txBody>
      </p:sp>
      <p:sp>
        <p:nvSpPr>
          <p:cNvPr id="4100" name="Rectangle 4"/>
          <p:cNvSpPr>
            <a:spLocks noChangeArrowheads="1"/>
          </p:cNvSpPr>
          <p:nvPr/>
        </p:nvSpPr>
        <p:spPr bwMode="auto">
          <a:xfrm>
            <a:off x="116102" y="332656"/>
            <a:ext cx="8573562" cy="710067"/>
          </a:xfrm>
          <a:prstGeom prst="rect">
            <a:avLst/>
          </a:prstGeom>
          <a:noFill/>
          <a:ln w="9525">
            <a:noFill/>
            <a:miter lim="800000"/>
            <a:headEnd/>
            <a:tailEnd/>
          </a:ln>
        </p:spPr>
        <p:txBody>
          <a:bodyPr wrap="square" lIns="90000" tIns="46800" rIns="90000" bIns="46800">
            <a:spAutoFit/>
          </a:bodyPr>
          <a:lstStyle/>
          <a:p>
            <a:pPr algn="ctr" rtl="1">
              <a:defRPr/>
            </a:pPr>
            <a:r>
              <a:rPr lang="ar-SA" sz="4000" b="1" u="sng" dirty="0">
                <a:solidFill>
                  <a:srgbClr val="0070C0"/>
                </a:solidFill>
                <a:latin typeface="Times New Roman" pitchFamily="18" charset="0"/>
                <a:cs typeface="Times New Roman" pitchFamily="18" charset="0"/>
              </a:rPr>
              <a:t>تطبيق اختبار الطبيعية </a:t>
            </a:r>
            <a:r>
              <a:rPr lang="en-US" sz="4000" b="1" u="sng" dirty="0">
                <a:solidFill>
                  <a:srgbClr val="0070C0"/>
                </a:solidFill>
                <a:latin typeface="Times New Roman" pitchFamily="18" charset="0"/>
                <a:cs typeface="Times New Roman" pitchFamily="18" charset="0"/>
              </a:rPr>
              <a:t>test de </a:t>
            </a:r>
            <a:r>
              <a:rPr lang="en-US" sz="4000" b="1" u="sng" dirty="0" err="1">
                <a:solidFill>
                  <a:srgbClr val="0070C0"/>
                </a:solidFill>
                <a:latin typeface="Times New Roman" pitchFamily="18" charset="0"/>
                <a:cs typeface="Times New Roman" pitchFamily="18" charset="0"/>
              </a:rPr>
              <a:t>normalité</a:t>
            </a:r>
            <a:r>
              <a:rPr lang="ar-SA" sz="4000" b="1" u="sng" dirty="0">
                <a:solidFill>
                  <a:srgbClr val="0070C0"/>
                </a:solidFill>
                <a:latin typeface="Times New Roman" pitchFamily="18" charset="0"/>
                <a:cs typeface="Times New Roman" pitchFamily="18" charset="0"/>
              </a:rPr>
              <a:t>:</a:t>
            </a:r>
            <a:endParaRPr lang="fr-FR" sz="4000" b="1" u="sng"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03" y="1095747"/>
            <a:ext cx="4815937"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87559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076056" y="1196752"/>
            <a:ext cx="3888432" cy="5328592"/>
          </a:xfrm>
          <a:prstGeom prst="rect">
            <a:avLst/>
          </a:prstGeom>
          <a:noFill/>
          <a:ln w="9525">
            <a:noFill/>
            <a:miter lim="800000"/>
            <a:headEnd/>
            <a:tailEnd/>
          </a:ln>
        </p:spPr>
        <p:txBody>
          <a:bodyPr/>
          <a:lstStyle/>
          <a:p>
            <a:pPr lvl="0" algn="just" rtl="1"/>
            <a:endParaRPr lang="fr-FR" sz="2800" dirty="0"/>
          </a:p>
          <a:p>
            <a:pPr algn="just" rtl="1"/>
            <a:r>
              <a:rPr lang="ar-SA" sz="2800" dirty="0"/>
              <a:t>اختار المحور11 واضغط على </a:t>
            </a:r>
            <a:r>
              <a:rPr lang="fr-FR" sz="2800" dirty="0"/>
              <a:t>Ok </a:t>
            </a:r>
            <a:r>
              <a:rPr lang="ar-SA" sz="2800" dirty="0"/>
              <a:t> فنتحصل على النتائج التالية في الجدول الأسفل:</a:t>
            </a:r>
          </a:p>
          <a:p>
            <a:pPr algn="just" rtl="1"/>
            <a:r>
              <a:rPr lang="ar-SA" sz="2800" dirty="0"/>
              <a:t>نلاحظ أن بيانات المحور الأول تتوزع توزيع طبيعي.</a:t>
            </a:r>
            <a:endParaRPr lang="fr-FR" sz="2800" dirty="0"/>
          </a:p>
        </p:txBody>
      </p:sp>
      <p:sp>
        <p:nvSpPr>
          <p:cNvPr id="4100" name="Rectangle 4"/>
          <p:cNvSpPr>
            <a:spLocks noChangeArrowheads="1"/>
          </p:cNvSpPr>
          <p:nvPr/>
        </p:nvSpPr>
        <p:spPr bwMode="auto">
          <a:xfrm>
            <a:off x="116102" y="332656"/>
            <a:ext cx="8573562" cy="710067"/>
          </a:xfrm>
          <a:prstGeom prst="rect">
            <a:avLst/>
          </a:prstGeom>
          <a:noFill/>
          <a:ln w="9525">
            <a:noFill/>
            <a:miter lim="800000"/>
            <a:headEnd/>
            <a:tailEnd/>
          </a:ln>
        </p:spPr>
        <p:txBody>
          <a:bodyPr wrap="square" lIns="90000" tIns="46800" rIns="90000" bIns="46800">
            <a:spAutoFit/>
          </a:bodyPr>
          <a:lstStyle/>
          <a:p>
            <a:pPr algn="ctr" rtl="1">
              <a:defRPr/>
            </a:pPr>
            <a:r>
              <a:rPr lang="ar-SA" sz="4000" b="1" u="sng" dirty="0">
                <a:solidFill>
                  <a:srgbClr val="0070C0"/>
                </a:solidFill>
                <a:latin typeface="Times New Roman" pitchFamily="18" charset="0"/>
                <a:cs typeface="Times New Roman" pitchFamily="18" charset="0"/>
              </a:rPr>
              <a:t>تطبيق اختبار الطبيعية </a:t>
            </a:r>
            <a:r>
              <a:rPr lang="en-US" sz="4000" b="1" u="sng" dirty="0">
                <a:solidFill>
                  <a:srgbClr val="0070C0"/>
                </a:solidFill>
                <a:latin typeface="Times New Roman" pitchFamily="18" charset="0"/>
                <a:cs typeface="Times New Roman" pitchFamily="18" charset="0"/>
              </a:rPr>
              <a:t>test de </a:t>
            </a:r>
            <a:r>
              <a:rPr lang="en-US" sz="4000" b="1" u="sng" dirty="0" err="1">
                <a:solidFill>
                  <a:srgbClr val="0070C0"/>
                </a:solidFill>
                <a:latin typeface="Times New Roman" pitchFamily="18" charset="0"/>
                <a:cs typeface="Times New Roman" pitchFamily="18" charset="0"/>
              </a:rPr>
              <a:t>normalité</a:t>
            </a:r>
            <a:r>
              <a:rPr lang="ar-SA" sz="4000" b="1" u="sng" dirty="0">
                <a:solidFill>
                  <a:srgbClr val="0070C0"/>
                </a:solidFill>
                <a:latin typeface="Times New Roman" pitchFamily="18" charset="0"/>
                <a:cs typeface="Times New Roman" pitchFamily="18" charset="0"/>
              </a:rPr>
              <a:t>:</a:t>
            </a:r>
            <a:endParaRPr lang="fr-FR" sz="4000" b="1" u="sng"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035974"/>
            <a:ext cx="3801244" cy="283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870087"/>
            <a:ext cx="3801244"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9326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قائمة </a:t>
            </a:r>
            <a:r>
              <a:rPr lang="fr-FR" sz="2800" dirty="0"/>
              <a:t>analyse </a:t>
            </a:r>
            <a:r>
              <a:rPr lang="ar-SA" sz="2800" dirty="0"/>
              <a:t> ثم اختر  </a:t>
            </a:r>
            <a:r>
              <a:rPr lang="fr-FR" sz="2800" dirty="0"/>
              <a:t>statistiques </a:t>
            </a:r>
            <a:r>
              <a:rPr lang="fr-FR" sz="2800" dirty="0" err="1"/>
              <a:t>discriptives</a:t>
            </a:r>
            <a:r>
              <a:rPr lang="fr-FR" sz="2800" dirty="0"/>
              <a:t> </a:t>
            </a:r>
            <a:r>
              <a:rPr lang="ar-SA" sz="2800" dirty="0"/>
              <a:t> ثم </a:t>
            </a:r>
            <a:r>
              <a:rPr lang="fr-FR" sz="2800" dirty="0"/>
              <a:t>effectif </a:t>
            </a:r>
            <a:r>
              <a:rPr lang="ar-SA" sz="2800" dirty="0"/>
              <a:t> (أو </a:t>
            </a:r>
            <a:r>
              <a:rPr lang="fr-FR" sz="2800" dirty="0"/>
              <a:t>fréquence</a:t>
            </a:r>
            <a:r>
              <a:rPr lang="ar-SA" sz="2800" dirty="0"/>
              <a:t> في بعض الطبعات) ثم قم </a:t>
            </a:r>
            <a:r>
              <a:rPr lang="ar-SA" sz="2800" dirty="0" err="1"/>
              <a:t>بادخال</a:t>
            </a:r>
            <a:r>
              <a:rPr lang="ar-SA" sz="2800" dirty="0"/>
              <a:t> العبارات والمتغيرات التي ترغب في حساب تكراراتها، ثم اضغط على </a:t>
            </a:r>
            <a:r>
              <a:rPr lang="fr-FR" sz="2800" dirty="0"/>
              <a:t>statistiques</a:t>
            </a:r>
            <a:r>
              <a:rPr lang="ar-SA" sz="2800" dirty="0"/>
              <a:t> واختر المقاييس الوصفية التي ترغب في حسابها مقاييس النزعة المركزية (المتوسط الحسابي، الوسيط، المنوال، ...الخ) مقاييس التشتت( الانحراف المعياري، التباين، ..الخ) مقاييس الشكل، ثم اضغط على </a:t>
            </a:r>
            <a:r>
              <a:rPr lang="fr-FR" sz="2800" dirty="0"/>
              <a:t>contenu </a:t>
            </a:r>
            <a:r>
              <a:rPr lang="ar-SA" sz="2800" dirty="0"/>
              <a:t> ثم </a:t>
            </a:r>
            <a:r>
              <a:rPr lang="fr-FR" sz="2800" dirty="0"/>
              <a:t>ok</a:t>
            </a:r>
            <a:r>
              <a:rPr lang="ar-SA" sz="2800" dirty="0"/>
              <a:t>. </a:t>
            </a:r>
            <a:endParaRPr lang="fr-FR" sz="2800" dirty="0"/>
          </a:p>
        </p:txBody>
      </p:sp>
      <p:sp>
        <p:nvSpPr>
          <p:cNvPr id="51203" name="Rectangle 3"/>
          <p:cNvSpPr>
            <a:spLocks noChangeArrowheads="1"/>
          </p:cNvSpPr>
          <p:nvPr/>
        </p:nvSpPr>
        <p:spPr bwMode="auto">
          <a:xfrm>
            <a:off x="1331640" y="332656"/>
            <a:ext cx="5409151"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FF0000"/>
                </a:solidFill>
              </a:rPr>
              <a:t>حساب التكرارات المطلقة والنسبية:</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لمتغيرات الجنس والمستوى:</a:t>
            </a:r>
          </a:p>
          <a:p>
            <a:pPr marL="685800" indent="-685800" algn="r" rtl="1">
              <a:buClr>
                <a:srgbClr val="FF0000"/>
              </a:buClr>
            </a:pPr>
            <a:r>
              <a:rPr lang="ar-SA" sz="2400" b="1" dirty="0">
                <a:cs typeface="Arial" charset="0"/>
              </a:rPr>
              <a:t>أولا: بعد اشاء ملف البيانات والقيام بعملة ادراج بيانات الاستبيان</a:t>
            </a:r>
          </a:p>
          <a:p>
            <a:pPr marL="685800" indent="-685800" algn="r" rtl="1">
              <a:buClr>
                <a:srgbClr val="FF0000"/>
              </a:buClr>
            </a:pPr>
            <a:r>
              <a:rPr lang="ar-SA" sz="2400" b="1" dirty="0">
                <a:cs typeface="Arial" charset="0"/>
              </a:rPr>
              <a:t>اضغط على القائمة </a:t>
            </a:r>
            <a:r>
              <a:rPr lang="fr-FR" sz="2400" b="1" dirty="0">
                <a:cs typeface="Arial" charset="0"/>
              </a:rPr>
              <a:t>analyse </a:t>
            </a:r>
            <a:r>
              <a:rPr lang="ar-SA" sz="2400" b="1" dirty="0">
                <a:cs typeface="Arial" charset="0"/>
              </a:rPr>
              <a:t> ثم </a:t>
            </a:r>
            <a:r>
              <a:rPr lang="fr-FR" sz="2400" b="1" dirty="0">
                <a:cs typeface="Arial" charset="0"/>
              </a:rPr>
              <a:t>statistique descriptive </a:t>
            </a:r>
            <a:r>
              <a:rPr lang="ar-SA" sz="2400" b="1" dirty="0">
                <a:cs typeface="Arial" charset="0"/>
              </a:rPr>
              <a:t> ثم </a:t>
            </a:r>
            <a:r>
              <a:rPr lang="fr-FR" sz="2400" b="1" dirty="0">
                <a:cs typeface="Arial" charset="0"/>
              </a:rPr>
              <a:t>fréquences </a:t>
            </a:r>
            <a:r>
              <a:rPr lang="ar-SA" sz="2400" b="1" dirty="0">
                <a:cs typeface="Arial" charset="0"/>
              </a:rPr>
              <a:t>كما هو موضح بالشكل أدناه:</a:t>
            </a:r>
            <a:endParaRPr lang="fr-FR" sz="2400" b="1" dirty="0">
              <a:cs typeface="Arial" charset="0"/>
            </a:endParaRPr>
          </a:p>
        </p:txBody>
      </p:sp>
      <p:sp>
        <p:nvSpPr>
          <p:cNvPr id="39939" name="Rectangle 3"/>
          <p:cNvSpPr>
            <a:spLocks noChangeArrowheads="1"/>
          </p:cNvSpPr>
          <p:nvPr/>
        </p:nvSpPr>
        <p:spPr bwMode="auto">
          <a:xfrm>
            <a:off x="1392345" y="260350"/>
            <a:ext cx="6646669"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800000"/>
                </a:solidFill>
                <a:latin typeface="Times New Roman" pitchFamily="18" charset="0"/>
                <a:cs typeface="Times New Roman" pitchFamily="18" charset="0"/>
              </a:rPr>
              <a:t>مثال تطبيقي عن حساب التكرارات النسبية:</a:t>
            </a:r>
            <a:endParaRPr lang="ar-DZ" b="1" dirty="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53147"/>
            <a:ext cx="38766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83404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27088" y="1196975"/>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لمتغيرات الجنس والسؤال الأول:</a:t>
            </a:r>
          </a:p>
          <a:p>
            <a:pPr marL="685800" indent="-685800" algn="r" rtl="1">
              <a:buClr>
                <a:srgbClr val="FF0000"/>
              </a:buClr>
            </a:pPr>
            <a:r>
              <a:rPr lang="ar-SA" sz="2400" b="1" dirty="0">
                <a:cs typeface="Arial" charset="0"/>
              </a:rPr>
              <a:t>ثانيا: الأن بعد اختيار الأمر الخاص بحساب التكرارات النسبية سأختار المتغيرات الجنس والسؤال الأول من القائمة على اليسار وانقلها الى القائمة الفارغة على اليمين ثم أنقر على </a:t>
            </a:r>
            <a:r>
              <a:rPr lang="fr-FR" sz="2400" b="1" dirty="0">
                <a:cs typeface="Arial" charset="0"/>
              </a:rPr>
              <a:t>Ok</a:t>
            </a:r>
          </a:p>
        </p:txBody>
      </p:sp>
      <p:sp>
        <p:nvSpPr>
          <p:cNvPr id="39939" name="Rectangle 3"/>
          <p:cNvSpPr>
            <a:spLocks noChangeArrowheads="1"/>
          </p:cNvSpPr>
          <p:nvPr/>
        </p:nvSpPr>
        <p:spPr bwMode="auto">
          <a:xfrm>
            <a:off x="1482103" y="260350"/>
            <a:ext cx="646713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800000"/>
                </a:solidFill>
                <a:latin typeface="Times New Roman" pitchFamily="18" charset="0"/>
                <a:cs typeface="Times New Roman" pitchFamily="18" charset="0"/>
              </a:rPr>
              <a:t>مثال تطبيقي عن حساب التكرارات النسبية:</a:t>
            </a:r>
            <a:endParaRPr lang="ar-DZ" sz="3600" b="1" dirty="0">
              <a:cs typeface="Arial" charset="0"/>
            </a:endParaRPr>
          </a:p>
        </p:txBody>
      </p:sp>
      <p:sp>
        <p:nvSpPr>
          <p:cNvPr id="2" name="Flèche gauche 1"/>
          <p:cNvSpPr/>
          <p:nvPr/>
        </p:nvSpPr>
        <p:spPr bwMode="auto">
          <a:xfrm>
            <a:off x="4283968" y="4437112"/>
            <a:ext cx="576064" cy="64807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975" y="3429000"/>
            <a:ext cx="386250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4032448"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77359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0825" y="981075"/>
            <a:ext cx="856932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ctr" rtl="1">
              <a:lnSpc>
                <a:spcPct val="130000"/>
              </a:lnSpc>
              <a:buFontTx/>
              <a:buChar char="•"/>
            </a:pPr>
            <a:r>
              <a:rPr lang="ar-SA" sz="2400" b="1" dirty="0" err="1">
                <a:latin typeface="Times New Roman" pitchFamily="18" charset="0"/>
                <a:cs typeface="Times New Roman" pitchFamily="18" charset="0"/>
              </a:rPr>
              <a:t>تعتير</a:t>
            </a:r>
            <a:r>
              <a:rPr lang="ar-SA" sz="2400" b="1" dirty="0">
                <a:latin typeface="Times New Roman" pitchFamily="18" charset="0"/>
                <a:cs typeface="Times New Roman" pitchFamily="18" charset="0"/>
              </a:rPr>
              <a:t> الحزمة الإحصائية </a:t>
            </a:r>
            <a:r>
              <a:rPr lang="fr-FR" sz="2400" b="1" dirty="0">
                <a:latin typeface="Times New Roman" pitchFamily="18" charset="0"/>
                <a:cs typeface="Times New Roman" pitchFamily="18" charset="0"/>
              </a:rPr>
              <a:t>SPSS</a:t>
            </a:r>
            <a:r>
              <a:rPr lang="ar-DZ" sz="2400" b="1" dirty="0">
                <a:latin typeface="Times New Roman" pitchFamily="18" charset="0"/>
                <a:cs typeface="Times New Roman" pitchFamily="18" charset="0"/>
              </a:rPr>
              <a:t> من أفضل الحزم أو البرامج الإحصائية الجاهزة للعرض والتحليل الإحصائي على مستوى العالم.</a:t>
            </a:r>
          </a:p>
          <a:p>
            <a:pPr marL="685800" indent="-685800" algn="r" rtl="1">
              <a:lnSpc>
                <a:spcPct val="130000"/>
              </a:lnSpc>
              <a:buFontTx/>
              <a:buChar char="•"/>
            </a:pPr>
            <a:r>
              <a:rPr lang="ar-DZ" sz="2400" b="1" dirty="0">
                <a:latin typeface="Times New Roman" pitchFamily="18" charset="0"/>
                <a:cs typeface="Times New Roman" pitchFamily="18" charset="0"/>
              </a:rPr>
              <a:t>والاسم الغير مختصر له</a:t>
            </a:r>
            <a:r>
              <a:rPr lang="ar-SA" sz="2400" b="1" dirty="0">
                <a:latin typeface="Times New Roman" pitchFamily="18" charset="0"/>
                <a:cs typeface="Times New Roman" pitchFamily="18" charset="0"/>
              </a:rPr>
              <a:t>ذ</a:t>
            </a:r>
            <a:r>
              <a:rPr lang="ar-DZ" sz="2400" b="1" dirty="0">
                <a:latin typeface="Times New Roman" pitchFamily="18" charset="0"/>
                <a:cs typeface="Times New Roman" pitchFamily="18" charset="0"/>
              </a:rPr>
              <a:t>ا البرنامج هو</a:t>
            </a:r>
          </a:p>
          <a:p>
            <a:pPr algn="ctr" rtl="1">
              <a:lnSpc>
                <a:spcPct val="130000"/>
              </a:lnSpc>
            </a:pPr>
            <a:r>
              <a:rPr lang="ar-DZ" sz="2400" b="1" dirty="0">
                <a:solidFill>
                  <a:srgbClr val="FF0000"/>
                </a:solidFill>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Statistical Package For Social Science</a:t>
            </a:r>
            <a:r>
              <a:rPr lang="ar-DZ" sz="2400" b="1" dirty="0">
                <a:solidFill>
                  <a:srgbClr val="FF0000"/>
                </a:solidFill>
                <a:latin typeface="Times New Roman" pitchFamily="18" charset="0"/>
                <a:cs typeface="Times New Roman" pitchFamily="18" charset="0"/>
              </a:rPr>
              <a:t>"</a:t>
            </a:r>
          </a:p>
          <a:p>
            <a:pPr marL="685800" indent="-685800" algn="r" rtl="1">
              <a:lnSpc>
                <a:spcPct val="130000"/>
              </a:lnSpc>
              <a:buFontTx/>
              <a:buChar char="•"/>
            </a:pPr>
            <a:r>
              <a:rPr lang="ar-DZ" sz="2400" b="1" dirty="0">
                <a:latin typeface="Times New Roman" pitchFamily="18" charset="0"/>
                <a:cs typeface="Times New Roman" pitchFamily="18" charset="0"/>
              </a:rPr>
              <a:t>وتعني بالعربية ”البرامج (الحزم) الإحصائية لعلوم الاجتماع"</a:t>
            </a:r>
          </a:p>
          <a:p>
            <a:pPr marL="685800" indent="-685800" algn="r" rtl="1">
              <a:lnSpc>
                <a:spcPct val="130000"/>
              </a:lnSpc>
              <a:buFontTx/>
              <a:buChar char="•"/>
            </a:pPr>
            <a:r>
              <a:rPr lang="ar-DZ" sz="2400" b="1" dirty="0">
                <a:latin typeface="Times New Roman" pitchFamily="18" charset="0"/>
                <a:cs typeface="Times New Roman" pitchFamily="18" charset="0"/>
              </a:rPr>
              <a:t>مع العلم أن الاسم المختصر له</a:t>
            </a:r>
            <a:r>
              <a:rPr lang="ar-SA" sz="2400" b="1" dirty="0">
                <a:latin typeface="Times New Roman" pitchFamily="18" charset="0"/>
                <a:cs typeface="Times New Roman" pitchFamily="18" charset="0"/>
              </a:rPr>
              <a:t>ذ</a:t>
            </a:r>
            <a:r>
              <a:rPr lang="ar-DZ" sz="2400" b="1" dirty="0">
                <a:latin typeface="Times New Roman" pitchFamily="18" charset="0"/>
                <a:cs typeface="Times New Roman" pitchFamily="18" charset="0"/>
              </a:rPr>
              <a:t>ا البرنامج هو  </a:t>
            </a:r>
            <a:r>
              <a:rPr lang="fr-FR" sz="2400" b="1" dirty="0">
                <a:solidFill>
                  <a:srgbClr val="00FF00"/>
                </a:solidFill>
                <a:latin typeface="Times New Roman" pitchFamily="18" charset="0"/>
                <a:cs typeface="Times New Roman" pitchFamily="18" charset="0"/>
              </a:rPr>
              <a:t>SPSS</a:t>
            </a:r>
            <a:r>
              <a:rPr lang="ar-DZ" sz="2400" b="1" dirty="0">
                <a:solidFill>
                  <a:srgbClr val="00FF00"/>
                </a:solidFill>
                <a:latin typeface="Times New Roman" pitchFamily="18" charset="0"/>
                <a:cs typeface="Times New Roman" pitchFamily="18" charset="0"/>
              </a:rPr>
              <a:t>   </a:t>
            </a:r>
            <a:endParaRPr lang="ar-SA" sz="2400" b="1" dirty="0">
              <a:solidFill>
                <a:srgbClr val="00FF00"/>
              </a:solidFill>
              <a:latin typeface="Times New Roman" pitchFamily="18" charset="0"/>
              <a:cs typeface="Times New Roman" pitchFamily="18" charset="0"/>
            </a:endParaRPr>
          </a:p>
          <a:p>
            <a:pPr marL="685800" indent="-685800" algn="r" rtl="1">
              <a:lnSpc>
                <a:spcPct val="130000"/>
              </a:lnSpc>
              <a:buFontTx/>
              <a:buChar char="•"/>
            </a:pPr>
            <a:r>
              <a:rPr lang="ar-SA" sz="2400" b="1" dirty="0">
                <a:latin typeface="Times New Roman" pitchFamily="18" charset="0"/>
                <a:cs typeface="Times New Roman" pitchFamily="18" charset="0"/>
              </a:rPr>
              <a:t>ظهرت أول طبعة لـ </a:t>
            </a:r>
            <a:r>
              <a:rPr lang="fr-FR" sz="2400" b="1" dirty="0">
                <a:latin typeface="Times New Roman" pitchFamily="18" charset="0"/>
                <a:cs typeface="Times New Roman" pitchFamily="18" charset="0"/>
              </a:rPr>
              <a:t>SPSS</a:t>
            </a:r>
            <a:r>
              <a:rPr lang="ar-DZ" sz="2400" b="1" dirty="0">
                <a:latin typeface="Times New Roman" pitchFamily="18" charset="0"/>
                <a:cs typeface="Times New Roman" pitchFamily="18" charset="0"/>
              </a:rPr>
              <a:t> عام 1970, بعد ذلك ظهرت عدة إصدارات تعمل كلها تحت نظام </a:t>
            </a:r>
            <a:r>
              <a:rPr lang="fr-FR" sz="2400" b="1" dirty="0">
                <a:latin typeface="Times New Roman" pitchFamily="18" charset="0"/>
                <a:cs typeface="Times New Roman" pitchFamily="18" charset="0"/>
              </a:rPr>
              <a:t>MS Dos</a:t>
            </a:r>
            <a:r>
              <a:rPr lang="ar-DZ" sz="2400" b="1" dirty="0">
                <a:latin typeface="Times New Roman" pitchFamily="18" charset="0"/>
                <a:cs typeface="Times New Roman" pitchFamily="18" charset="0"/>
              </a:rPr>
              <a:t> وتميزت بصعوبة الاستخدام.</a:t>
            </a:r>
          </a:p>
          <a:p>
            <a:pPr marL="685800" indent="-685800" algn="r" rtl="1">
              <a:lnSpc>
                <a:spcPct val="130000"/>
              </a:lnSpc>
              <a:buFontTx/>
              <a:buChar char="•"/>
            </a:pPr>
            <a:r>
              <a:rPr lang="ar-DZ" sz="2400" b="1" dirty="0">
                <a:latin typeface="Times New Roman" pitchFamily="18" charset="0"/>
                <a:cs typeface="Times New Roman" pitchFamily="18" charset="0"/>
              </a:rPr>
              <a:t>في بداية التسعينيات ظهر الإصدار الخامس والسادس تحت نظام </a:t>
            </a:r>
            <a:r>
              <a:rPr lang="fr-FR" sz="2400" b="1" dirty="0">
                <a:latin typeface="Times New Roman" pitchFamily="18" charset="0"/>
                <a:cs typeface="Times New Roman" pitchFamily="18" charset="0"/>
              </a:rPr>
              <a:t>Win</a:t>
            </a:r>
            <a:r>
              <a:rPr lang="ar-DZ" sz="2400" b="1" dirty="0">
                <a:latin typeface="Times New Roman" pitchFamily="18" charset="0"/>
                <a:cs typeface="Times New Roman" pitchFamily="18" charset="0"/>
              </a:rPr>
              <a:t> فسهل التعامل مع هذا البرنامج مما أدى إلى انتشار استخداماته فتوالت بعد ذلك الإصدارات حتى بلغت حاليا </a:t>
            </a:r>
            <a:r>
              <a:rPr lang="ar-SA" sz="2400" b="1" dirty="0">
                <a:latin typeface="Times New Roman" pitchFamily="18" charset="0"/>
                <a:cs typeface="Times New Roman" pitchFamily="18" charset="0"/>
              </a:rPr>
              <a:t>4</a:t>
            </a:r>
            <a:r>
              <a:rPr lang="fr-FR" sz="2400" b="1" dirty="0">
                <a:latin typeface="Times New Roman" pitchFamily="18" charset="0"/>
                <a:cs typeface="Times New Roman" pitchFamily="18" charset="0"/>
              </a:rPr>
              <a:t>2</a:t>
            </a:r>
            <a:r>
              <a:rPr lang="ar-DZ" sz="2400" b="1" dirty="0">
                <a:latin typeface="Times New Roman" pitchFamily="18" charset="0"/>
                <a:cs typeface="Times New Roman" pitchFamily="18" charset="0"/>
              </a:rPr>
              <a:t>إصدار. </a:t>
            </a:r>
            <a:endParaRPr lang="fr-FR" sz="2400" b="1" dirty="0">
              <a:latin typeface="Times New Roman" pitchFamily="18" charset="0"/>
              <a:cs typeface="Times New Roman" pitchFamily="18" charset="0"/>
            </a:endParaRPr>
          </a:p>
        </p:txBody>
      </p:sp>
      <p:sp>
        <p:nvSpPr>
          <p:cNvPr id="25603" name="Rectangle 3"/>
          <p:cNvSpPr>
            <a:spLocks noChangeArrowheads="1"/>
          </p:cNvSpPr>
          <p:nvPr/>
        </p:nvSpPr>
        <p:spPr bwMode="auto">
          <a:xfrm>
            <a:off x="116043" y="115888"/>
            <a:ext cx="8834127" cy="59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SA" sz="2800" b="1" dirty="0">
                <a:solidFill>
                  <a:srgbClr val="800000"/>
                </a:solidFill>
                <a:latin typeface="Times New Roman" pitchFamily="18" charset="0"/>
                <a:cs typeface="Times New Roman" pitchFamily="18" charset="0"/>
              </a:rPr>
              <a:t>2</a:t>
            </a:r>
            <a:r>
              <a:rPr lang="ar-DZ" sz="2800" b="1" dirty="0">
                <a:solidFill>
                  <a:srgbClr val="800000"/>
                </a:solidFill>
                <a:latin typeface="Times New Roman" pitchFamily="18" charset="0"/>
                <a:cs typeface="Times New Roman" pitchFamily="18" charset="0"/>
              </a:rPr>
              <a:t>. </a:t>
            </a:r>
            <a:r>
              <a:rPr lang="ar-SA" sz="2800" b="1" dirty="0">
                <a:solidFill>
                  <a:srgbClr val="800000"/>
                </a:solidFill>
                <a:latin typeface="Times New Roman" pitchFamily="18" charset="0"/>
                <a:cs typeface="Times New Roman" pitchFamily="18" charset="0"/>
              </a:rPr>
              <a:t>مقدمة في البرنامج الإحصائي </a:t>
            </a:r>
            <a:r>
              <a:rPr lang="fr-FR" sz="2800" b="1" dirty="0">
                <a:solidFill>
                  <a:srgbClr val="800000"/>
                </a:solidFill>
                <a:latin typeface="Times New Roman" pitchFamily="18" charset="0"/>
                <a:cs typeface="Times New Roman" pitchFamily="18" charset="0"/>
              </a:rPr>
              <a:t>SPSS</a:t>
            </a:r>
            <a:r>
              <a:rPr lang="ar-DZ" sz="2800" b="1" dirty="0">
                <a:solidFill>
                  <a:srgbClr val="800000"/>
                </a:solidFill>
                <a:latin typeface="Times New Roman" pitchFamily="18" charset="0"/>
                <a:cs typeface="Times New Roman" pitchFamily="18" charset="0"/>
              </a:rPr>
              <a:t>   </a:t>
            </a:r>
            <a:r>
              <a:rPr lang="fr-FR" sz="2800" b="1" dirty="0">
                <a:solidFill>
                  <a:srgbClr val="800000"/>
                </a:solidFill>
                <a:latin typeface="Times New Roman" pitchFamily="18" charset="0"/>
                <a:cs typeface="Times New Roman" pitchFamily="18" charset="0"/>
              </a:rPr>
              <a:t>Introduction Au Logiciel</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to="" calcmode="lin" valueType="num">
                                      <p:cBhvr>
                                        <p:cTn id="7" dur="1" fill="hold"/>
                                        <p:tgtEl>
                                          <p:spTgt spid="2560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602">
                                            <p:txEl>
                                              <p:pRg st="0" end="0"/>
                                            </p:txEl>
                                          </p:spTgt>
                                        </p:tgtEl>
                                        <p:attrNameLst>
                                          <p:attrName>style.visibility</p:attrName>
                                        </p:attrNameLst>
                                      </p:cBhvr>
                                      <p:to>
                                        <p:strVal val="visible"/>
                                      </p:to>
                                    </p:set>
                                    <p:animEffect transition="in" filter="fade">
                                      <p:cBhvr>
                                        <p:cTn id="12" dur="1000"/>
                                        <p:tgtEl>
                                          <p:spTgt spid="25602">
                                            <p:txEl>
                                              <p:pRg st="0" end="0"/>
                                            </p:txEl>
                                          </p:spTgt>
                                        </p:tgtEl>
                                      </p:cBhvr>
                                    </p:animEffect>
                                    <p:anim calcmode="lin" valueType="num">
                                      <p:cBhvr>
                                        <p:cTn id="13"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5602">
                                            <p:txEl>
                                              <p:pRg st="1" end="1"/>
                                            </p:txEl>
                                          </p:spTgt>
                                        </p:tgtEl>
                                        <p:attrNameLst>
                                          <p:attrName>style.visibility</p:attrName>
                                        </p:attrNameLst>
                                      </p:cBhvr>
                                      <p:to>
                                        <p:strVal val="visible"/>
                                      </p:to>
                                    </p:set>
                                    <p:animEffect transition="in" filter="fade">
                                      <p:cBhvr>
                                        <p:cTn id="19" dur="1000"/>
                                        <p:tgtEl>
                                          <p:spTgt spid="25602">
                                            <p:txEl>
                                              <p:pRg st="1" end="1"/>
                                            </p:txEl>
                                          </p:spTgt>
                                        </p:tgtEl>
                                      </p:cBhvr>
                                    </p:animEffect>
                                    <p:anim calcmode="lin" valueType="num">
                                      <p:cBhvr>
                                        <p:cTn id="20" dur="10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5602">
                                            <p:txEl>
                                              <p:pRg st="2" end="2"/>
                                            </p:txEl>
                                          </p:spTgt>
                                        </p:tgtEl>
                                        <p:attrNameLst>
                                          <p:attrName>style.visibility</p:attrName>
                                        </p:attrNameLst>
                                      </p:cBhvr>
                                      <p:to>
                                        <p:strVal val="visible"/>
                                      </p:to>
                                    </p:set>
                                    <p:animEffect transition="in" filter="fade">
                                      <p:cBhvr>
                                        <p:cTn id="26" dur="1000"/>
                                        <p:tgtEl>
                                          <p:spTgt spid="25602">
                                            <p:txEl>
                                              <p:pRg st="2" end="2"/>
                                            </p:txEl>
                                          </p:spTgt>
                                        </p:tgtEl>
                                      </p:cBhvr>
                                    </p:animEffect>
                                    <p:anim calcmode="lin" valueType="num">
                                      <p:cBhvr>
                                        <p:cTn id="27"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5602">
                                            <p:txEl>
                                              <p:pRg st="3" end="3"/>
                                            </p:txEl>
                                          </p:spTgt>
                                        </p:tgtEl>
                                        <p:attrNameLst>
                                          <p:attrName>style.visibility</p:attrName>
                                        </p:attrNameLst>
                                      </p:cBhvr>
                                      <p:to>
                                        <p:strVal val="visible"/>
                                      </p:to>
                                    </p:set>
                                    <p:animEffect transition="in" filter="fade">
                                      <p:cBhvr>
                                        <p:cTn id="33" dur="1000"/>
                                        <p:tgtEl>
                                          <p:spTgt spid="25602">
                                            <p:txEl>
                                              <p:pRg st="3" end="3"/>
                                            </p:txEl>
                                          </p:spTgt>
                                        </p:tgtEl>
                                      </p:cBhvr>
                                    </p:animEffect>
                                    <p:anim calcmode="lin" valueType="num">
                                      <p:cBhvr>
                                        <p:cTn id="34"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5602">
                                            <p:txEl>
                                              <p:pRg st="4" end="4"/>
                                            </p:txEl>
                                          </p:spTgt>
                                        </p:tgtEl>
                                        <p:attrNameLst>
                                          <p:attrName>style.visibility</p:attrName>
                                        </p:attrNameLst>
                                      </p:cBhvr>
                                      <p:to>
                                        <p:strVal val="visible"/>
                                      </p:to>
                                    </p:set>
                                    <p:animEffect transition="in" filter="fade">
                                      <p:cBhvr>
                                        <p:cTn id="40" dur="1000"/>
                                        <p:tgtEl>
                                          <p:spTgt spid="25602">
                                            <p:txEl>
                                              <p:pRg st="4" end="4"/>
                                            </p:txEl>
                                          </p:spTgt>
                                        </p:tgtEl>
                                      </p:cBhvr>
                                    </p:animEffect>
                                    <p:anim calcmode="lin" valueType="num">
                                      <p:cBhvr>
                                        <p:cTn id="41" dur="10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56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5602">
                                            <p:txEl>
                                              <p:pRg st="5" end="5"/>
                                            </p:txEl>
                                          </p:spTgt>
                                        </p:tgtEl>
                                        <p:attrNameLst>
                                          <p:attrName>style.visibility</p:attrName>
                                        </p:attrNameLst>
                                      </p:cBhvr>
                                      <p:to>
                                        <p:strVal val="visible"/>
                                      </p:to>
                                    </p:set>
                                    <p:animEffect transition="in" filter="fade">
                                      <p:cBhvr>
                                        <p:cTn id="47" dur="1000"/>
                                        <p:tgtEl>
                                          <p:spTgt spid="25602">
                                            <p:txEl>
                                              <p:pRg st="5" end="5"/>
                                            </p:txEl>
                                          </p:spTgt>
                                        </p:tgtEl>
                                      </p:cBhvr>
                                    </p:animEffect>
                                    <p:anim calcmode="lin" valueType="num">
                                      <p:cBhvr>
                                        <p:cTn id="48"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5602">
                                            <p:txEl>
                                              <p:pRg st="6" end="6"/>
                                            </p:txEl>
                                          </p:spTgt>
                                        </p:tgtEl>
                                        <p:attrNameLst>
                                          <p:attrName>style.visibility</p:attrName>
                                        </p:attrNameLst>
                                      </p:cBhvr>
                                      <p:to>
                                        <p:strVal val="visible"/>
                                      </p:to>
                                    </p:set>
                                    <p:animEffect transition="in" filter="fade">
                                      <p:cBhvr>
                                        <p:cTn id="54" dur="1000"/>
                                        <p:tgtEl>
                                          <p:spTgt spid="25602">
                                            <p:txEl>
                                              <p:pRg st="6" end="6"/>
                                            </p:txEl>
                                          </p:spTgt>
                                        </p:tgtEl>
                                      </p:cBhvr>
                                    </p:animEffect>
                                    <p:anim calcmode="lin" valueType="num">
                                      <p:cBhvr>
                                        <p:cTn id="55" dur="10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560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2560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11560" y="1250951"/>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pPr>
            <a:r>
              <a:rPr lang="ar-SA" sz="2400" b="1" dirty="0">
                <a:cs typeface="Arial" charset="0"/>
              </a:rPr>
              <a:t>يمكن تطبيق الخطوات السابقة كما يلي مثلا حساب </a:t>
            </a:r>
            <a:r>
              <a:rPr lang="ar-SA" sz="2400" b="1" dirty="0" err="1">
                <a:cs typeface="Arial" charset="0"/>
              </a:rPr>
              <a:t>التكرارت</a:t>
            </a:r>
            <a:r>
              <a:rPr lang="ar-SA" sz="2400" b="1" dirty="0">
                <a:cs typeface="Arial" charset="0"/>
              </a:rPr>
              <a:t> النسبية لمتغيرات الجنس والسؤال الأول:</a:t>
            </a:r>
          </a:p>
          <a:p>
            <a:pPr marL="685800" indent="-685800" algn="r" rtl="1">
              <a:buClr>
                <a:srgbClr val="FF0000"/>
              </a:buClr>
            </a:pPr>
            <a:r>
              <a:rPr lang="ar-SA" sz="2400" b="1" dirty="0">
                <a:cs typeface="Arial" charset="0"/>
              </a:rPr>
              <a:t>ثالثا:</a:t>
            </a:r>
            <a:r>
              <a:rPr lang="fr-FR" sz="2400" b="1" dirty="0">
                <a:cs typeface="Arial" charset="0"/>
              </a:rPr>
              <a:t> </a:t>
            </a:r>
            <a:r>
              <a:rPr lang="ar-SA" sz="2400" b="1" dirty="0">
                <a:cs typeface="Arial" charset="0"/>
              </a:rPr>
              <a:t> عند اختيار الأوامر السابقة تظهر لك النتائج التالية على ملف النتائج </a:t>
            </a:r>
          </a:p>
          <a:p>
            <a:pPr marL="685800" indent="-685800" algn="r" rtl="1">
              <a:buClr>
                <a:srgbClr val="FF0000"/>
              </a:buClr>
            </a:pPr>
            <a:r>
              <a:rPr lang="ar-SA" sz="2400" b="1" dirty="0">
                <a:cs typeface="Arial" charset="0"/>
              </a:rPr>
              <a:t>وهي الجداول الخاصة بالتكرارات المطلقة والنسبية والتكرارات الحقيقية في حالة وجود اجابات مفقودة والتكرارات النسبية المتصاعدة: </a:t>
            </a:r>
            <a:endParaRPr lang="fr-FR" sz="2400" b="1" dirty="0">
              <a:cs typeface="Arial" charset="0"/>
            </a:endParaRPr>
          </a:p>
        </p:txBody>
      </p:sp>
      <p:sp>
        <p:nvSpPr>
          <p:cNvPr id="39939" name="Rectangle 3"/>
          <p:cNvSpPr>
            <a:spLocks noChangeArrowheads="1"/>
          </p:cNvSpPr>
          <p:nvPr/>
        </p:nvSpPr>
        <p:spPr bwMode="auto">
          <a:xfrm>
            <a:off x="1482103" y="260350"/>
            <a:ext cx="646713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800000"/>
                </a:solidFill>
                <a:latin typeface="Times New Roman" pitchFamily="18" charset="0"/>
                <a:cs typeface="Times New Roman" pitchFamily="18" charset="0"/>
              </a:rPr>
              <a:t>مثال تطبيقي عن حساب التكرارات النسبية:</a:t>
            </a:r>
            <a:endParaRPr lang="ar-DZ" sz="3600" b="1" dirty="0">
              <a:cs typeface="Arial"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28109"/>
            <a:ext cx="712879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66854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a:t>
            </a:r>
            <a:r>
              <a:rPr lang="fr-FR" sz="2800" dirty="0"/>
              <a:t>analyse</a:t>
            </a:r>
            <a:r>
              <a:rPr lang="ar-SA" sz="2800" dirty="0"/>
              <a:t> </a:t>
            </a:r>
            <a:r>
              <a:rPr lang="fr-FR" sz="2800" dirty="0"/>
              <a:t> </a:t>
            </a:r>
            <a:r>
              <a:rPr lang="ar-SA" sz="2800" dirty="0"/>
              <a:t>ثم اختر </a:t>
            </a:r>
            <a:r>
              <a:rPr lang="fr-FR" sz="2800" dirty="0"/>
              <a:t>statistiques descriptives </a:t>
            </a:r>
            <a:r>
              <a:rPr lang="ar-SA" sz="2800" dirty="0"/>
              <a:t>ثم </a:t>
            </a:r>
            <a:r>
              <a:rPr lang="fr-FR" sz="2800" dirty="0"/>
              <a:t>tableaux croisés</a:t>
            </a:r>
            <a:r>
              <a:rPr lang="ar-SA" sz="2800" dirty="0"/>
              <a:t> ثم أدخل المتغيرين الكيفين المراد حساب التكرارات النسبية والمطلقة لتقاطع كيفياتهما الأول في </a:t>
            </a:r>
            <a:r>
              <a:rPr lang="fr-FR" sz="2800" dirty="0"/>
              <a:t>ligne </a:t>
            </a:r>
            <a:r>
              <a:rPr lang="ar-SA" sz="2800" dirty="0"/>
              <a:t> والثاني في </a:t>
            </a:r>
            <a:r>
              <a:rPr lang="fr-FR" sz="2800" dirty="0"/>
              <a:t>colonne</a:t>
            </a:r>
            <a:r>
              <a:rPr lang="ar-SA" sz="2800" dirty="0"/>
              <a:t> ثم اضغط على </a:t>
            </a:r>
            <a:r>
              <a:rPr lang="fr-FR" sz="2800" dirty="0"/>
              <a:t>ok</a:t>
            </a:r>
            <a:r>
              <a:rPr lang="ar-SA" sz="2800" dirty="0"/>
              <a:t>.</a:t>
            </a:r>
            <a:endParaRPr lang="fr-FR" sz="2800" dirty="0"/>
          </a:p>
          <a:p>
            <a:pPr marL="685800" indent="-685800" algn="just" rtl="1">
              <a:buClr>
                <a:srgbClr val="FF0000"/>
              </a:buClr>
              <a:buFontTx/>
              <a:buAutoNum type="arabicPeriod"/>
            </a:pPr>
            <a:endParaRPr lang="fr-FR" sz="2800" b="1" dirty="0">
              <a:cs typeface="Arial" charset="0"/>
            </a:endParaRPr>
          </a:p>
        </p:txBody>
      </p:sp>
      <p:sp>
        <p:nvSpPr>
          <p:cNvPr id="51203" name="Rectangle 3"/>
          <p:cNvSpPr>
            <a:spLocks noChangeArrowheads="1"/>
          </p:cNvSpPr>
          <p:nvPr/>
        </p:nvSpPr>
        <p:spPr bwMode="auto">
          <a:xfrm>
            <a:off x="2929115" y="548680"/>
            <a:ext cx="4033774"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الجداول المتقاطعة:</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64087" y="1119157"/>
            <a:ext cx="3092525" cy="259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400" dirty="0"/>
              <a:t>اضغط على </a:t>
            </a:r>
            <a:r>
              <a:rPr lang="fr-FR" sz="2400" dirty="0"/>
              <a:t>analyse</a:t>
            </a:r>
            <a:r>
              <a:rPr lang="ar-SA" sz="2400" dirty="0"/>
              <a:t> </a:t>
            </a:r>
            <a:r>
              <a:rPr lang="fr-FR" sz="2400" dirty="0"/>
              <a:t> </a:t>
            </a:r>
            <a:r>
              <a:rPr lang="ar-SA" sz="2400" dirty="0"/>
              <a:t>ثم اختر </a:t>
            </a:r>
            <a:r>
              <a:rPr lang="fr-FR" sz="2400" dirty="0"/>
              <a:t>statistiques descriptives </a:t>
            </a:r>
            <a:r>
              <a:rPr lang="ar-SA" sz="2400" dirty="0"/>
              <a:t>ثم </a:t>
            </a:r>
            <a:r>
              <a:rPr lang="fr-FR" sz="2400" dirty="0"/>
              <a:t>tableaux croisés</a:t>
            </a:r>
            <a:r>
              <a:rPr lang="ar-SA" sz="2400" dirty="0"/>
              <a:t> </a:t>
            </a:r>
          </a:p>
          <a:p>
            <a:pPr algn="just" rtl="1"/>
            <a:endParaRPr lang="ar-SA" sz="2400" dirty="0"/>
          </a:p>
          <a:p>
            <a:pPr algn="just" rtl="1"/>
            <a:endParaRPr lang="ar-SA" sz="2400" dirty="0"/>
          </a:p>
          <a:p>
            <a:pPr marL="685800" indent="-685800" algn="just" rtl="1">
              <a:buClr>
                <a:srgbClr val="FF0000"/>
              </a:buClr>
              <a:buFontTx/>
              <a:buAutoNum type="arabicPeriod"/>
            </a:pPr>
            <a:endParaRPr lang="fr-FR" sz="2400" b="1" dirty="0">
              <a:cs typeface="Arial" charset="0"/>
            </a:endParaRPr>
          </a:p>
        </p:txBody>
      </p:sp>
      <p:sp>
        <p:nvSpPr>
          <p:cNvPr id="51203" name="Rectangle 3"/>
          <p:cNvSpPr>
            <a:spLocks noChangeArrowheads="1"/>
          </p:cNvSpPr>
          <p:nvPr/>
        </p:nvSpPr>
        <p:spPr bwMode="auto">
          <a:xfrm>
            <a:off x="1414281" y="548680"/>
            <a:ext cx="7063450"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الجدول المتقاطع بين الجنس </a:t>
            </a:r>
            <a:r>
              <a:rPr lang="ar-SA" sz="3600" b="1" dirty="0" err="1">
                <a:solidFill>
                  <a:srgbClr val="FF0000"/>
                </a:solidFill>
              </a:rPr>
              <a:t>والمسوى</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1052736"/>
            <a:ext cx="36957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72061"/>
            <a:ext cx="7077075" cy="36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à coins arrondis 11"/>
          <p:cNvSpPr/>
          <p:nvPr/>
        </p:nvSpPr>
        <p:spPr>
          <a:xfrm>
            <a:off x="4582050" y="2630133"/>
            <a:ext cx="4023129" cy="647700"/>
          </a:xfrm>
          <a:prstGeom prst="wedgeRoundRectCallout">
            <a:avLst>
              <a:gd name="adj1" fmla="val -57492"/>
              <a:gd name="adj2" fmla="val 131762"/>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2400" b="1" dirty="0">
                <a:solidFill>
                  <a:schemeClr val="tx1"/>
                </a:solidFill>
              </a:rPr>
              <a:t>ثم أدخل متغير الجنس في </a:t>
            </a:r>
            <a:r>
              <a:rPr lang="fr-FR" sz="2400" b="1" dirty="0">
                <a:solidFill>
                  <a:schemeClr val="tx1"/>
                </a:solidFill>
              </a:rPr>
              <a:t>ligne</a:t>
            </a:r>
            <a:endParaRPr lang="ar-SA" sz="2400" b="1" dirty="0">
              <a:solidFill>
                <a:schemeClr val="tx1"/>
              </a:solidFill>
            </a:endParaRPr>
          </a:p>
        </p:txBody>
      </p:sp>
      <p:sp>
        <p:nvSpPr>
          <p:cNvPr id="13" name="Rectangle à coins arrondis 12"/>
          <p:cNvSpPr/>
          <p:nvPr/>
        </p:nvSpPr>
        <p:spPr>
          <a:xfrm>
            <a:off x="0" y="2630133"/>
            <a:ext cx="4023129" cy="568657"/>
          </a:xfrm>
          <a:prstGeom prst="wedgeRoundRectCallout">
            <a:avLst>
              <a:gd name="adj1" fmla="val 46165"/>
              <a:gd name="adj2" fmla="val 25506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2400" b="1" dirty="0">
                <a:solidFill>
                  <a:schemeClr val="tx1"/>
                </a:solidFill>
              </a:rPr>
              <a:t>والسؤال الأول في </a:t>
            </a:r>
            <a:r>
              <a:rPr lang="fr-FR" sz="2400" b="1" dirty="0">
                <a:solidFill>
                  <a:schemeClr val="tx1"/>
                </a:solidFill>
              </a:rPr>
              <a:t>colonne</a:t>
            </a:r>
            <a:endParaRPr lang="ar-SA" sz="2400" b="1" dirty="0">
              <a:solidFill>
                <a:schemeClr val="tx1"/>
              </a:solidFill>
            </a:endParaRPr>
          </a:p>
        </p:txBody>
      </p:sp>
      <p:sp>
        <p:nvSpPr>
          <p:cNvPr id="14" name="Rectangle à coins arrondis 13"/>
          <p:cNvSpPr/>
          <p:nvPr/>
        </p:nvSpPr>
        <p:spPr>
          <a:xfrm>
            <a:off x="4582049" y="5301208"/>
            <a:ext cx="4023129" cy="647700"/>
          </a:xfrm>
          <a:prstGeom prst="wedgeRoundRectCallout">
            <a:avLst>
              <a:gd name="adj1" fmla="val -96062"/>
              <a:gd name="adj2" fmla="val 17668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r>
              <a:rPr lang="ar-SA" sz="2400" b="1" dirty="0">
                <a:solidFill>
                  <a:schemeClr val="tx1"/>
                </a:solidFill>
              </a:rPr>
              <a:t>ثم اضغط على </a:t>
            </a:r>
            <a:r>
              <a:rPr lang="fr-FR" sz="2400" b="1" dirty="0">
                <a:solidFill>
                  <a:schemeClr val="tx1"/>
                </a:solidFill>
              </a:rPr>
              <a:t>ok</a:t>
            </a:r>
            <a:r>
              <a:rPr lang="ar-SA" sz="2400" b="1" dirty="0">
                <a:solidFill>
                  <a:schemeClr val="tx1"/>
                </a:solidFill>
              </a:rPr>
              <a:t>.</a:t>
            </a:r>
            <a:endParaRPr lang="fr-FR" sz="2400" b="1" dirty="0">
              <a:solidFill>
                <a:schemeClr val="tx1"/>
              </a:solidFill>
            </a:endParaRPr>
          </a:p>
        </p:txBody>
      </p:sp>
    </p:spTree>
    <p:extLst>
      <p:ext uri="{BB962C8B-B14F-4D97-AF65-F5344CB8AC3E}">
        <p14:creationId xmlns:p14="http://schemas.microsoft.com/office/powerpoint/2010/main" val="340407802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fade">
                                      <p:cBhvr>
                                        <p:cTn id="19" dur="5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1521" y="1119157"/>
            <a:ext cx="8205092" cy="15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400" dirty="0"/>
              <a:t>نلاحظ في الجدول الثاني توزيع عينة الدراسة المكونة من 50 فرد حسب متغيري الجنس والسؤال الأول. </a:t>
            </a:r>
          </a:p>
          <a:p>
            <a:pPr algn="just" rtl="1"/>
            <a:endParaRPr lang="ar-SA" sz="2400" dirty="0"/>
          </a:p>
          <a:p>
            <a:pPr algn="just" rtl="1"/>
            <a:endParaRPr lang="ar-SA" sz="2400" dirty="0"/>
          </a:p>
          <a:p>
            <a:pPr marL="685800" indent="-685800" algn="just" rtl="1">
              <a:buClr>
                <a:srgbClr val="FF0000"/>
              </a:buClr>
              <a:buFontTx/>
              <a:buAutoNum type="arabicPeriod"/>
            </a:pPr>
            <a:endParaRPr lang="fr-FR" sz="2400" b="1" dirty="0">
              <a:cs typeface="Arial" charset="0"/>
            </a:endParaRPr>
          </a:p>
        </p:txBody>
      </p:sp>
      <p:sp>
        <p:nvSpPr>
          <p:cNvPr id="51203" name="Rectangle 3"/>
          <p:cNvSpPr>
            <a:spLocks noChangeArrowheads="1"/>
          </p:cNvSpPr>
          <p:nvPr/>
        </p:nvSpPr>
        <p:spPr bwMode="auto">
          <a:xfrm>
            <a:off x="1414281" y="548680"/>
            <a:ext cx="70634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الجدول المتقاطع بين الجنس </a:t>
            </a:r>
            <a:r>
              <a:rPr lang="ar-SA" sz="3600" b="1" dirty="0" err="1">
                <a:solidFill>
                  <a:srgbClr val="FF0000"/>
                </a:solidFill>
              </a:rPr>
              <a:t>والمسوى</a:t>
            </a:r>
            <a:r>
              <a:rPr lang="ar-SA" sz="3600" b="1" dirty="0">
                <a:solidFill>
                  <a:srgbClr val="FF0000"/>
                </a:solidFill>
              </a:rPr>
              <a:t>:</a:t>
            </a:r>
            <a:endParaRPr lang="fr-FR" sz="3600"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 y="1914038"/>
            <a:ext cx="8452579" cy="49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41592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a:t>
            </a:r>
            <a:r>
              <a:rPr lang="fr-FR" sz="2800" dirty="0"/>
              <a:t>transformer </a:t>
            </a:r>
            <a:r>
              <a:rPr lang="ar-SA" sz="2800" dirty="0"/>
              <a:t> ثم اختر </a:t>
            </a:r>
            <a:r>
              <a:rPr lang="fr-FR" sz="2800" dirty="0"/>
              <a:t>calculer </a:t>
            </a:r>
            <a:r>
              <a:rPr lang="ar-SA" sz="2800" dirty="0"/>
              <a:t>  واكتب اسم المحور على اليسار وعبارة المجموع </a:t>
            </a:r>
            <a:r>
              <a:rPr lang="ar-SA" sz="2800" dirty="0" err="1"/>
              <a:t>أومتوسط</a:t>
            </a:r>
            <a:r>
              <a:rPr lang="ar-SA" sz="2800" dirty="0"/>
              <a:t> العبارات على اليمين ثم اضغط على </a:t>
            </a:r>
            <a:r>
              <a:rPr lang="fr-FR" sz="2800" dirty="0"/>
              <a:t>ok</a:t>
            </a:r>
            <a:r>
              <a:rPr lang="ar-SA" sz="2800" dirty="0"/>
              <a:t>.</a:t>
            </a:r>
            <a:endParaRPr lang="fr-FR" sz="2800" dirty="0"/>
          </a:p>
          <a:p>
            <a:pPr marL="685800" indent="-685800" algn="just" rtl="1">
              <a:buClr>
                <a:srgbClr val="FF0000"/>
              </a:buClr>
              <a:buFontTx/>
              <a:buAutoNum type="arabicPeriod"/>
            </a:pPr>
            <a:endParaRPr lang="fr-FR" sz="2800" b="1" dirty="0">
              <a:cs typeface="Arial" charset="0"/>
            </a:endParaRPr>
          </a:p>
        </p:txBody>
      </p:sp>
      <p:sp>
        <p:nvSpPr>
          <p:cNvPr id="51203" name="Rectangle 3"/>
          <p:cNvSpPr>
            <a:spLocks noChangeArrowheads="1"/>
          </p:cNvSpPr>
          <p:nvPr/>
        </p:nvSpPr>
        <p:spPr bwMode="auto">
          <a:xfrm>
            <a:off x="2195736" y="548680"/>
            <a:ext cx="5500523"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اجمالي أو متوسط كل محور:</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229225"/>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7058386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788025" y="2276450"/>
            <a:ext cx="36685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a:t>
            </a:r>
            <a:r>
              <a:rPr lang="fr-FR" sz="2800" dirty="0"/>
              <a:t>transformer </a:t>
            </a:r>
            <a:r>
              <a:rPr lang="ar-SA" sz="2800" dirty="0"/>
              <a:t> ثم اختر </a:t>
            </a:r>
            <a:r>
              <a:rPr lang="fr-FR" sz="2800" dirty="0"/>
              <a:t>calculer </a:t>
            </a:r>
            <a:r>
              <a:rPr lang="ar-SA" sz="2800" dirty="0"/>
              <a:t>  واكتب اسم المحور على اليسار وعبارة المجموع </a:t>
            </a:r>
            <a:r>
              <a:rPr lang="ar-SA" sz="2800" dirty="0" err="1"/>
              <a:t>أومتوسط</a:t>
            </a:r>
            <a:r>
              <a:rPr lang="ar-SA" sz="2800" dirty="0"/>
              <a:t> العبارات على اليمين ثم اضغط على </a:t>
            </a:r>
            <a:r>
              <a:rPr lang="fr-FR" sz="2800" dirty="0"/>
              <a:t>ok</a:t>
            </a:r>
            <a:r>
              <a:rPr lang="ar-SA" sz="2800" dirty="0"/>
              <a:t>.</a:t>
            </a:r>
            <a:endParaRPr lang="fr-FR" sz="2800" dirty="0"/>
          </a:p>
          <a:p>
            <a:pPr marL="685800" indent="-685800" algn="just" rtl="1">
              <a:buClr>
                <a:srgbClr val="FF0000"/>
              </a:buClr>
              <a:buFontTx/>
              <a:buAutoNum type="arabicPeriod"/>
            </a:pPr>
            <a:endParaRPr lang="fr-FR" sz="2800" b="1" dirty="0">
              <a:cs typeface="Arial" charset="0"/>
            </a:endParaRPr>
          </a:p>
        </p:txBody>
      </p:sp>
      <p:sp>
        <p:nvSpPr>
          <p:cNvPr id="51203" name="Rectangle 3"/>
          <p:cNvSpPr>
            <a:spLocks noChangeArrowheads="1"/>
          </p:cNvSpPr>
          <p:nvPr/>
        </p:nvSpPr>
        <p:spPr bwMode="auto">
          <a:xfrm>
            <a:off x="1627473" y="548680"/>
            <a:ext cx="6637051"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اجمالي أو متوسط كل محور:</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3293"/>
            <a:ext cx="3762375" cy="331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95071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barn(inVertical)">
                                      <p:cBhvr>
                                        <p:cTn id="1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764704"/>
            <a:ext cx="8600629" cy="144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SA" sz="2000" dirty="0"/>
              <a:t>ثم اكتب اسم المحور على أعلى اليسار وعبارة المجموع </a:t>
            </a:r>
            <a:r>
              <a:rPr lang="ar-SA" sz="2000" dirty="0" err="1"/>
              <a:t>أومتوسط</a:t>
            </a:r>
            <a:r>
              <a:rPr lang="ar-SA" sz="2000" dirty="0"/>
              <a:t> العبارات على اليمين(المحور الأول يضم </a:t>
            </a:r>
            <a:r>
              <a:rPr lang="ar-SA" sz="2000" dirty="0" err="1"/>
              <a:t>العبارت</a:t>
            </a:r>
            <a:r>
              <a:rPr lang="ar-SA" sz="2000" dirty="0"/>
              <a:t> من </a:t>
            </a:r>
            <a:r>
              <a:rPr lang="en-US" sz="2000" dirty="0"/>
              <a:t>a1</a:t>
            </a:r>
            <a:r>
              <a:rPr lang="ar-SA" sz="2000" dirty="0"/>
              <a:t> </a:t>
            </a:r>
            <a:r>
              <a:rPr lang="ar-SA" sz="2000" dirty="0" err="1"/>
              <a:t>اى</a:t>
            </a:r>
            <a:r>
              <a:rPr lang="ar-SA" sz="2000" dirty="0"/>
              <a:t> </a:t>
            </a:r>
            <a:r>
              <a:rPr lang="en-US" sz="2000" dirty="0"/>
              <a:t>a12 </a:t>
            </a:r>
            <a:r>
              <a:rPr lang="ar-SA" sz="2000" dirty="0"/>
              <a:t>اذن متوسط المحور11 يساوي مجموع 12 عبارة على 5)</a:t>
            </a:r>
          </a:p>
          <a:p>
            <a:pPr algn="r" rtl="1"/>
            <a:r>
              <a:rPr lang="ar-SA" sz="2000" dirty="0"/>
              <a:t> ثم اضغط على </a:t>
            </a:r>
            <a:r>
              <a:rPr lang="fr-FR" sz="2000" dirty="0"/>
              <a:t>ok</a:t>
            </a:r>
            <a:r>
              <a:rPr lang="ar-SA" sz="2000" dirty="0"/>
              <a:t>.</a:t>
            </a:r>
            <a:endParaRPr lang="fr-FR" sz="2000" dirty="0"/>
          </a:p>
          <a:p>
            <a:pPr marL="685800" indent="-685800" algn="r" rtl="1">
              <a:buClr>
                <a:srgbClr val="FF0000"/>
              </a:buClr>
              <a:buFontTx/>
              <a:buAutoNum type="arabicPeriod"/>
            </a:pPr>
            <a:endParaRPr lang="fr-FR" sz="2000" b="1" dirty="0">
              <a:cs typeface="Arial" charset="0"/>
            </a:endParaRPr>
          </a:p>
        </p:txBody>
      </p:sp>
      <p:sp>
        <p:nvSpPr>
          <p:cNvPr id="51203" name="Rectangle 3"/>
          <p:cNvSpPr>
            <a:spLocks noChangeArrowheads="1"/>
          </p:cNvSpPr>
          <p:nvPr/>
        </p:nvSpPr>
        <p:spPr bwMode="auto">
          <a:xfrm>
            <a:off x="1627473" y="188640"/>
            <a:ext cx="66370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اجمالي أو متوسط كل محور:</a:t>
            </a:r>
            <a:endParaRPr lang="fr-FR" sz="3600"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568952" cy="495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76390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940152" y="1341512"/>
            <a:ext cx="2732485" cy="45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400" dirty="0"/>
              <a:t>نلاحظ على ملف البيانات ظهور قائمة أو عمود جديد يحمل اسم المحور11</a:t>
            </a:r>
          </a:p>
          <a:p>
            <a:pPr algn="just" rtl="1"/>
            <a:r>
              <a:rPr lang="ar-SA" sz="2400" dirty="0"/>
              <a:t>بنفس الطريقة يمكننا حساب متوسط كل محاور استبانة الدراسة أو حتى حساب إحصاءات أخرى على ملف البيانات كالمعدل أو </a:t>
            </a:r>
            <a:r>
              <a:rPr lang="ar-SA" sz="2400" dirty="0" err="1"/>
              <a:t>أو</a:t>
            </a:r>
            <a:r>
              <a:rPr lang="ar-SA" sz="2400" dirty="0"/>
              <a:t> الانحراف أو أي معادلة رياضية او احصائية اخرى.</a:t>
            </a:r>
            <a:endParaRPr lang="fr-FR" sz="2400" dirty="0"/>
          </a:p>
          <a:p>
            <a:pPr marL="685800" indent="-685800" algn="just" rtl="1">
              <a:buClr>
                <a:srgbClr val="FF0000"/>
              </a:buClr>
              <a:buFontTx/>
              <a:buAutoNum type="arabicPeriod"/>
            </a:pPr>
            <a:endParaRPr lang="fr-FR" sz="2400" b="1" dirty="0">
              <a:cs typeface="Arial" charset="0"/>
            </a:endParaRPr>
          </a:p>
        </p:txBody>
      </p:sp>
      <p:sp>
        <p:nvSpPr>
          <p:cNvPr id="51203" name="Rectangle 3"/>
          <p:cNvSpPr>
            <a:spLocks noChangeArrowheads="1"/>
          </p:cNvSpPr>
          <p:nvPr/>
        </p:nvSpPr>
        <p:spPr bwMode="auto">
          <a:xfrm>
            <a:off x="1681975" y="548680"/>
            <a:ext cx="6528047"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حساب اجمالي أو متوسط كل محور:</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89634"/>
            <a:ext cx="5457825" cy="447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03846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p:bldP spid="5120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57224" y="1124744"/>
            <a:ext cx="7772400" cy="5616624"/>
          </a:xfrm>
          <a:prstGeom prst="rect">
            <a:avLst/>
          </a:prstGeom>
          <a:noFill/>
          <a:ln w="9525">
            <a:noFill/>
            <a:miter lim="800000"/>
            <a:headEnd/>
            <a:tailEnd/>
          </a:ln>
        </p:spPr>
        <p:txBody>
          <a:bodyPr/>
          <a:lstStyle/>
          <a:p>
            <a:pPr algn="just" rtl="1"/>
            <a:r>
              <a:rPr lang="ar-SA" sz="2000" b="1" dirty="0"/>
              <a:t>يتم التفريق بين </a:t>
            </a:r>
            <a:r>
              <a:rPr lang="ar-SA" sz="2000" b="1" dirty="0" err="1"/>
              <a:t>عيينتين</a:t>
            </a:r>
            <a:r>
              <a:rPr lang="ar-SA" sz="2000" b="1" dirty="0"/>
              <a:t> من حيث الارتباط والاستقلال على أساس أنه في حالة الارتباط يتم </a:t>
            </a:r>
            <a:r>
              <a:rPr lang="ar-SA" sz="2000" b="1" dirty="0" err="1"/>
              <a:t>إختبار</a:t>
            </a:r>
            <a:r>
              <a:rPr lang="ar-SA" sz="2000" b="1" dirty="0"/>
              <a:t> نتائج نفس </a:t>
            </a:r>
            <a:r>
              <a:rPr lang="ar-SA" sz="2000" b="1" dirty="0" err="1"/>
              <a:t>العيينة</a:t>
            </a:r>
            <a:r>
              <a:rPr lang="ar-SA" sz="2000" b="1" dirty="0"/>
              <a:t> في اختبارين مختلقين قبلي وبعدي مثلا, بينما </a:t>
            </a:r>
            <a:r>
              <a:rPr lang="ar-SA" sz="2000" b="1" dirty="0" err="1"/>
              <a:t>الإستقلال</a:t>
            </a:r>
            <a:r>
              <a:rPr lang="ar-SA" sz="2000" b="1" dirty="0"/>
              <a:t> يتمثل في مقارنة نتائج </a:t>
            </a:r>
            <a:r>
              <a:rPr lang="ar-SA" sz="2000" b="1" dirty="0" err="1"/>
              <a:t>عيينتين</a:t>
            </a:r>
            <a:r>
              <a:rPr lang="ar-SA" sz="2000" b="1" dirty="0"/>
              <a:t> مختلفتين في نفس </a:t>
            </a:r>
            <a:r>
              <a:rPr lang="ar-SA" sz="2000" b="1" dirty="0" err="1"/>
              <a:t>الإختبار</a:t>
            </a:r>
            <a:r>
              <a:rPr lang="ar-SA" sz="2000" b="1" dirty="0"/>
              <a:t>. وقبل تطبيق الاختبار يجب التأكد من الشروط التالية:</a:t>
            </a:r>
            <a:endParaRPr lang="fr-FR" sz="2000" dirty="0"/>
          </a:p>
          <a:p>
            <a:pPr algn="just" rtl="1"/>
            <a:r>
              <a:rPr lang="ar-SA" sz="2000" b="1" dirty="0"/>
              <a:t> </a:t>
            </a:r>
            <a:endParaRPr lang="fr-FR" sz="2000" dirty="0"/>
          </a:p>
          <a:p>
            <a:pPr algn="just" rtl="1"/>
            <a:r>
              <a:rPr lang="ar-SA" sz="2000" b="1" u="sng" dirty="0">
                <a:solidFill>
                  <a:srgbClr val="00CC00"/>
                </a:solidFill>
              </a:rPr>
              <a:t>الاستقلال</a:t>
            </a:r>
            <a:r>
              <a:rPr lang="ar-SA" sz="2000" b="1" dirty="0"/>
              <a:t>: لا يحتاج هذا الشرط للاختبار.</a:t>
            </a:r>
            <a:endParaRPr lang="fr-FR" sz="2000" dirty="0"/>
          </a:p>
          <a:p>
            <a:pPr algn="just" rtl="1"/>
            <a:r>
              <a:rPr lang="ar-SA" sz="2000" b="1" dirty="0"/>
              <a:t> </a:t>
            </a:r>
            <a:endParaRPr lang="fr-FR" sz="2000" dirty="0"/>
          </a:p>
          <a:p>
            <a:pPr algn="just" rtl="1"/>
            <a:r>
              <a:rPr lang="ar-SA" sz="2000" b="1" u="sng" dirty="0">
                <a:solidFill>
                  <a:srgbClr val="FF0000"/>
                </a:solidFill>
              </a:rPr>
              <a:t>التجانس</a:t>
            </a:r>
            <a:r>
              <a:rPr lang="ar-SA" sz="2000" b="1" dirty="0"/>
              <a:t>: يجب التأكد من أن تباين </a:t>
            </a:r>
            <a:r>
              <a:rPr lang="ar-SA" sz="2000" b="1" dirty="0" err="1"/>
              <a:t>العيينة</a:t>
            </a:r>
            <a:r>
              <a:rPr lang="ar-SA" sz="2000" b="1" dirty="0"/>
              <a:t> الأولى يساوي تباين </a:t>
            </a:r>
            <a:r>
              <a:rPr lang="ar-SA" sz="2000" b="1" dirty="0" err="1"/>
              <a:t>العيينة</a:t>
            </a:r>
            <a:r>
              <a:rPr lang="ar-SA" sz="2000" b="1" dirty="0"/>
              <a:t> الثانية(المساواة هنا إحصائية أي أن الفروقات بين التباينين غير دالة)، وللتأكد من التجانس يجب إجراء اختبار سابق لاختبار </a:t>
            </a:r>
            <a:r>
              <a:rPr lang="ar-SA" sz="2000" b="1" dirty="0" err="1"/>
              <a:t>ستيودنت</a:t>
            </a:r>
            <a:r>
              <a:rPr lang="ar-SA" sz="2000" b="1" dirty="0"/>
              <a:t> يسمى اختبار التجانس، ويكون الفرض العدمي والبديل لهذا الاختبار كالآتي:</a:t>
            </a:r>
            <a:endParaRPr lang="fr-FR" sz="2000" dirty="0"/>
          </a:p>
          <a:p>
            <a:pPr algn="just" rtl="1"/>
            <a:r>
              <a:rPr lang="ar-SA" sz="2000" b="1" dirty="0"/>
              <a:t>وإذا تم قبول الفرض العدمي فإن هذا يعني أن هناك تجانس نستمر في إجراء اختبار</a:t>
            </a:r>
            <a:r>
              <a:rPr lang="fr-FR" sz="2000" b="1" dirty="0"/>
              <a:t>T </a:t>
            </a:r>
            <a:r>
              <a:rPr lang="ar-SA" sz="2000" b="1" dirty="0"/>
              <a:t>، وإذا تم قبول الفرض البديل وكان الفرق معنوي (عدم تجانس) فإنه لا يجوز استخدام الاختبار </a:t>
            </a:r>
            <a:r>
              <a:rPr lang="fr-FR" sz="2000" b="1" dirty="0"/>
              <a:t>T</a:t>
            </a:r>
            <a:r>
              <a:rPr lang="ar-SA" sz="2000" b="1" dirty="0"/>
              <a:t> ويستبدل باختبار آخر شبيه باختبار </a:t>
            </a:r>
            <a:r>
              <a:rPr lang="fr-FR" sz="2000" b="1" dirty="0"/>
              <a:t>T</a:t>
            </a:r>
            <a:r>
              <a:rPr lang="ar-SA" sz="2000" b="1" dirty="0"/>
              <a:t>،  اختبار التجانس يجري باستخدام اختبار آخر يسمى اختبار فيشر </a:t>
            </a:r>
            <a:r>
              <a:rPr lang="fr-FR" sz="2000" b="1" dirty="0"/>
              <a:t>F-test</a:t>
            </a:r>
            <a:r>
              <a:rPr lang="ar-SA" sz="2000" b="1" dirty="0"/>
              <a:t>.</a:t>
            </a:r>
          </a:p>
          <a:p>
            <a:pPr algn="just" rtl="1"/>
            <a:endParaRPr lang="ar-SA" sz="2000" b="1" dirty="0">
              <a:solidFill>
                <a:srgbClr val="00CC00"/>
              </a:solidFill>
            </a:endParaRPr>
          </a:p>
          <a:p>
            <a:pPr algn="just" rtl="1"/>
            <a:endParaRPr lang="fr-FR" sz="2000" dirty="0">
              <a:solidFill>
                <a:srgbClr val="00CC00"/>
              </a:solidFill>
            </a:endParaRPr>
          </a:p>
        </p:txBody>
      </p:sp>
      <p:sp>
        <p:nvSpPr>
          <p:cNvPr id="4100" name="Rectangle 4"/>
          <p:cNvSpPr>
            <a:spLocks noChangeArrowheads="1"/>
          </p:cNvSpPr>
          <p:nvPr/>
        </p:nvSpPr>
        <p:spPr bwMode="auto">
          <a:xfrm>
            <a:off x="1187624" y="250839"/>
            <a:ext cx="6648272" cy="771623"/>
          </a:xfrm>
          <a:prstGeom prst="rect">
            <a:avLst/>
          </a:prstGeom>
          <a:noFill/>
          <a:ln w="9525">
            <a:noFill/>
            <a:miter lim="800000"/>
            <a:headEnd/>
            <a:tailEnd/>
          </a:ln>
        </p:spPr>
        <p:txBody>
          <a:bodyPr wrap="none" lIns="90000" tIns="46800" rIns="90000" bIns="46800">
            <a:spAutoFit/>
          </a:bodyPr>
          <a:lstStyle/>
          <a:p>
            <a:pPr rtl="1"/>
            <a:r>
              <a:rPr lang="ar-SA" sz="4400" b="1" u="sng" dirty="0">
                <a:solidFill>
                  <a:srgbClr val="0070C0"/>
                </a:solidFill>
              </a:rPr>
              <a:t>رابعا: اختبار </a:t>
            </a:r>
            <a:r>
              <a:rPr lang="fr-FR" sz="4400" b="1" u="sng" dirty="0">
                <a:solidFill>
                  <a:srgbClr val="0070C0"/>
                </a:solidFill>
              </a:rPr>
              <a:t>T</a:t>
            </a:r>
            <a:r>
              <a:rPr lang="ar-SA" sz="4400" b="1" u="sng" dirty="0">
                <a:solidFill>
                  <a:srgbClr val="0070C0"/>
                </a:solidFill>
              </a:rPr>
              <a:t> </a:t>
            </a:r>
            <a:r>
              <a:rPr lang="ar-SA" sz="4400" b="1" u="sng" dirty="0" err="1">
                <a:solidFill>
                  <a:srgbClr val="0070C0"/>
                </a:solidFill>
              </a:rPr>
              <a:t>لعيينتين</a:t>
            </a:r>
            <a:r>
              <a:rPr lang="ar-SA" sz="4400" b="1" u="sng" dirty="0">
                <a:solidFill>
                  <a:srgbClr val="0070C0"/>
                </a:solidFill>
              </a:rPr>
              <a:t> مستقلتين: </a:t>
            </a:r>
            <a:endParaRPr lang="fr-FR" sz="4400" dirty="0">
              <a:solidFill>
                <a:srgbClr val="0070C0"/>
              </a:solidFill>
            </a:endParaRPr>
          </a:p>
        </p:txBody>
      </p:sp>
      <p:sp>
        <p:nvSpPr>
          <p:cNvPr id="4" name="Rectangle 3"/>
          <p:cNvSpPr>
            <a:spLocks noChangeArrowheads="1"/>
          </p:cNvSpPr>
          <p:nvPr/>
        </p:nvSpPr>
        <p:spPr bwMode="auto">
          <a:xfrm>
            <a:off x="755650" y="5854519"/>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4596662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75209" y="737320"/>
            <a:ext cx="7772400"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400" b="1" dirty="0" err="1">
                <a:solidFill>
                  <a:srgbClr val="FF0000"/>
                </a:solidFill>
              </a:rPr>
              <a:t>إختبار</a:t>
            </a:r>
            <a:r>
              <a:rPr lang="ar-SA" sz="2400" b="1" dirty="0">
                <a:solidFill>
                  <a:srgbClr val="FF0000"/>
                </a:solidFill>
              </a:rPr>
              <a:t> </a:t>
            </a:r>
            <a:r>
              <a:rPr lang="ar-SA" sz="2400" b="1" dirty="0" err="1">
                <a:solidFill>
                  <a:srgbClr val="FF0000"/>
                </a:solidFill>
              </a:rPr>
              <a:t>ستيودنت</a:t>
            </a:r>
            <a:r>
              <a:rPr lang="ar-SA" sz="2400" b="1" dirty="0">
                <a:solidFill>
                  <a:srgbClr val="FF0000"/>
                </a:solidFill>
              </a:rPr>
              <a:t> </a:t>
            </a:r>
            <a:r>
              <a:rPr lang="ar-SA" sz="2400" b="1" dirty="0" err="1">
                <a:solidFill>
                  <a:srgbClr val="FF0000"/>
                </a:solidFill>
              </a:rPr>
              <a:t>لعيينة</a:t>
            </a:r>
            <a:r>
              <a:rPr lang="ar-SA" sz="2400" b="1" dirty="0">
                <a:solidFill>
                  <a:srgbClr val="FF0000"/>
                </a:solidFill>
              </a:rPr>
              <a:t> واحدة.</a:t>
            </a:r>
            <a:endParaRPr lang="fr-FR" sz="2400" dirty="0">
              <a:solidFill>
                <a:srgbClr val="FF0000"/>
              </a:solidFill>
            </a:endParaRPr>
          </a:p>
          <a:p>
            <a:pPr algn="just" rtl="1"/>
            <a:r>
              <a:rPr lang="ar-SA" sz="2400" dirty="0"/>
              <a:t>اضغط على </a:t>
            </a:r>
            <a:r>
              <a:rPr lang="fr-FR" sz="2400" dirty="0"/>
              <a:t>analyse </a:t>
            </a:r>
            <a:r>
              <a:rPr lang="ar-SA" sz="2400" dirty="0"/>
              <a:t> ثم</a:t>
            </a:r>
            <a:r>
              <a:rPr lang="fr-FR" sz="2400" dirty="0"/>
              <a:t>comparer les moyenne </a:t>
            </a:r>
            <a:r>
              <a:rPr lang="ar-SA" sz="2400" dirty="0"/>
              <a:t> ثم </a:t>
            </a:r>
            <a:r>
              <a:rPr lang="fr-FR" sz="2400" dirty="0"/>
              <a:t>T test pour échantillon unique</a:t>
            </a:r>
            <a:r>
              <a:rPr lang="ar-SA" sz="2400" dirty="0"/>
              <a:t> ثم أدخل المتغير  واكتب قيمة  </a:t>
            </a:r>
            <a:r>
              <a:rPr lang="fr-FR" sz="2400" dirty="0"/>
              <a:t>u</a:t>
            </a:r>
            <a:r>
              <a:rPr lang="fr-FR" sz="2400" baseline="-25000" dirty="0"/>
              <a:t>0</a:t>
            </a:r>
            <a:r>
              <a:rPr lang="ar-SA" sz="2400" dirty="0"/>
              <a:t> في </a:t>
            </a:r>
            <a:r>
              <a:rPr lang="fr-FR" sz="2400" dirty="0"/>
              <a:t>valeur de test  </a:t>
            </a:r>
            <a:r>
              <a:rPr lang="ar-SA" sz="2400" dirty="0"/>
              <a:t>ثم اضغط  على </a:t>
            </a:r>
            <a:r>
              <a:rPr lang="fr-FR" sz="2400" dirty="0"/>
              <a:t>ok</a:t>
            </a:r>
            <a:r>
              <a:rPr lang="ar-SA" sz="2400" dirty="0"/>
              <a:t>.</a:t>
            </a:r>
            <a:endParaRPr lang="fr-FR" sz="2400" dirty="0"/>
          </a:p>
          <a:p>
            <a:pPr algn="just" rtl="1"/>
            <a:r>
              <a:rPr lang="ar-SA" sz="2400" b="1" dirty="0">
                <a:solidFill>
                  <a:srgbClr val="FF0000"/>
                </a:solidFill>
              </a:rPr>
              <a:t>5, 9. </a:t>
            </a:r>
            <a:r>
              <a:rPr lang="ar-SA" sz="2400" b="1" dirty="0" err="1">
                <a:solidFill>
                  <a:srgbClr val="FF0000"/>
                </a:solidFill>
              </a:rPr>
              <a:t>إختبار</a:t>
            </a:r>
            <a:r>
              <a:rPr lang="ar-SA" sz="2400" b="1" dirty="0">
                <a:solidFill>
                  <a:srgbClr val="FF0000"/>
                </a:solidFill>
              </a:rPr>
              <a:t> </a:t>
            </a:r>
            <a:r>
              <a:rPr lang="ar-SA" sz="2400" b="1" dirty="0" err="1">
                <a:solidFill>
                  <a:srgbClr val="FF0000"/>
                </a:solidFill>
              </a:rPr>
              <a:t>ستيودنت</a:t>
            </a:r>
            <a:r>
              <a:rPr lang="ar-SA" sz="2400" b="1" dirty="0">
                <a:solidFill>
                  <a:srgbClr val="FF0000"/>
                </a:solidFill>
              </a:rPr>
              <a:t> </a:t>
            </a:r>
            <a:r>
              <a:rPr lang="ar-SA" sz="2400" b="1" dirty="0" err="1">
                <a:solidFill>
                  <a:srgbClr val="FF0000"/>
                </a:solidFill>
              </a:rPr>
              <a:t>لعيينتين</a:t>
            </a:r>
            <a:r>
              <a:rPr lang="ar-SA" sz="2400" b="1" dirty="0">
                <a:solidFill>
                  <a:srgbClr val="FF0000"/>
                </a:solidFill>
              </a:rPr>
              <a:t> مرتبطتين.</a:t>
            </a:r>
            <a:endParaRPr lang="fr-FR" sz="2400" dirty="0">
              <a:solidFill>
                <a:srgbClr val="FF0000"/>
              </a:solidFill>
            </a:endParaRPr>
          </a:p>
          <a:p>
            <a:pPr algn="just" rtl="1"/>
            <a:r>
              <a:rPr lang="ar-SA" sz="2400" dirty="0"/>
              <a:t>اضغط على </a:t>
            </a:r>
            <a:r>
              <a:rPr lang="fr-FR" sz="2400" dirty="0"/>
              <a:t>analyse </a:t>
            </a:r>
            <a:r>
              <a:rPr lang="ar-SA" sz="2400" dirty="0"/>
              <a:t> ثم</a:t>
            </a:r>
            <a:r>
              <a:rPr lang="fr-FR" sz="2400" dirty="0"/>
              <a:t>comparer les moyenne </a:t>
            </a:r>
            <a:r>
              <a:rPr lang="ar-SA" sz="2400" dirty="0"/>
              <a:t> ثم </a:t>
            </a:r>
            <a:r>
              <a:rPr lang="fr-FR" sz="2400" dirty="0"/>
              <a:t>T test pour échantillons apparais</a:t>
            </a:r>
            <a:r>
              <a:rPr lang="ar-SA" sz="2400" dirty="0"/>
              <a:t> ثم أدخل المتغير الأول والمتغير الثاني ثم اضغط  على </a:t>
            </a:r>
            <a:r>
              <a:rPr lang="fr-FR" sz="2400" dirty="0"/>
              <a:t>ok</a:t>
            </a:r>
            <a:r>
              <a:rPr lang="ar-SA" sz="2400" dirty="0"/>
              <a:t>.</a:t>
            </a:r>
            <a:endParaRPr lang="fr-FR" sz="2400" dirty="0"/>
          </a:p>
          <a:p>
            <a:pPr algn="just" rtl="1"/>
            <a:r>
              <a:rPr lang="ar-SA" sz="2400" b="1" dirty="0">
                <a:solidFill>
                  <a:srgbClr val="FF0000"/>
                </a:solidFill>
              </a:rPr>
              <a:t>5, 10. </a:t>
            </a:r>
            <a:r>
              <a:rPr lang="ar-SA" sz="2400" b="1" dirty="0" err="1">
                <a:solidFill>
                  <a:srgbClr val="FF0000"/>
                </a:solidFill>
              </a:rPr>
              <a:t>إختبار</a:t>
            </a:r>
            <a:r>
              <a:rPr lang="ar-SA" sz="2400" b="1" dirty="0">
                <a:solidFill>
                  <a:srgbClr val="FF0000"/>
                </a:solidFill>
              </a:rPr>
              <a:t> </a:t>
            </a:r>
            <a:r>
              <a:rPr lang="ar-SA" sz="2400" b="1" dirty="0" err="1">
                <a:solidFill>
                  <a:srgbClr val="FF0000"/>
                </a:solidFill>
              </a:rPr>
              <a:t>ستيودنت</a:t>
            </a:r>
            <a:r>
              <a:rPr lang="ar-SA" sz="2400" b="1" dirty="0">
                <a:solidFill>
                  <a:srgbClr val="FF0000"/>
                </a:solidFill>
              </a:rPr>
              <a:t> </a:t>
            </a:r>
            <a:r>
              <a:rPr lang="ar-SA" sz="2400" b="1" dirty="0" err="1">
                <a:solidFill>
                  <a:srgbClr val="FF0000"/>
                </a:solidFill>
              </a:rPr>
              <a:t>لعيينتين</a:t>
            </a:r>
            <a:r>
              <a:rPr lang="ar-SA" sz="2400" b="1" dirty="0">
                <a:solidFill>
                  <a:srgbClr val="FF0000"/>
                </a:solidFill>
              </a:rPr>
              <a:t> مستقلتين.</a:t>
            </a:r>
            <a:endParaRPr lang="fr-FR" sz="2400" dirty="0">
              <a:solidFill>
                <a:srgbClr val="FF0000"/>
              </a:solidFill>
            </a:endParaRPr>
          </a:p>
          <a:p>
            <a:pPr algn="just" rtl="1"/>
            <a:r>
              <a:rPr lang="ar-SA" sz="2400" dirty="0"/>
              <a:t>اضغط على </a:t>
            </a:r>
            <a:r>
              <a:rPr lang="fr-FR" sz="2400" dirty="0"/>
              <a:t>analyse </a:t>
            </a:r>
            <a:r>
              <a:rPr lang="ar-SA" sz="2400" dirty="0"/>
              <a:t> ثم</a:t>
            </a:r>
            <a:r>
              <a:rPr lang="fr-FR" sz="2400" dirty="0"/>
              <a:t>comparer les moyenne </a:t>
            </a:r>
            <a:r>
              <a:rPr lang="ar-SA" sz="2400" dirty="0"/>
              <a:t> ثم </a:t>
            </a:r>
            <a:r>
              <a:rPr lang="fr-FR" sz="2400" dirty="0"/>
              <a:t>T test pour échantillons indépendantes</a:t>
            </a:r>
            <a:r>
              <a:rPr lang="ar-SA" sz="2400" dirty="0"/>
              <a:t> ثم أدخل المتغير الأول في </a:t>
            </a:r>
            <a:r>
              <a:rPr lang="fr-FR" sz="2400" dirty="0"/>
              <a:t>variable </a:t>
            </a:r>
            <a:r>
              <a:rPr lang="ar-SA" sz="2400" dirty="0"/>
              <a:t> والمتغير الثاني في </a:t>
            </a:r>
            <a:r>
              <a:rPr lang="fr-FR" sz="2400" dirty="0"/>
              <a:t>critère de regroupement  </a:t>
            </a:r>
            <a:r>
              <a:rPr lang="ar-SA" sz="2400" dirty="0"/>
              <a:t>ثم   ادخال أوزان هذا المتغير مثلا(1 و2 في حالة المقارنة حسب النوع) ثم اضغط  على </a:t>
            </a:r>
            <a:r>
              <a:rPr lang="fr-FR" sz="2400" dirty="0"/>
              <a:t>ok</a:t>
            </a:r>
            <a:r>
              <a:rPr lang="ar-SA" sz="2400" dirty="0"/>
              <a:t>.</a:t>
            </a:r>
            <a:endParaRPr lang="fr-FR" sz="2400" dirty="0"/>
          </a:p>
          <a:p>
            <a:pPr marL="685800" indent="-685800" algn="just" rtl="1">
              <a:buClr>
                <a:srgbClr val="FF0000"/>
              </a:buClr>
              <a:buFontTx/>
              <a:buAutoNum type="arabicPeriod"/>
            </a:pPr>
            <a:endParaRPr lang="fr-FR" sz="2400" b="1" dirty="0">
              <a:cs typeface="Arial" charset="0"/>
            </a:endParaRPr>
          </a:p>
        </p:txBody>
      </p:sp>
      <p:sp>
        <p:nvSpPr>
          <p:cNvPr id="4" name="Rectangle 3"/>
          <p:cNvSpPr>
            <a:spLocks noChangeArrowheads="1"/>
          </p:cNvSpPr>
          <p:nvPr/>
        </p:nvSpPr>
        <p:spPr bwMode="auto">
          <a:xfrm>
            <a:off x="1669287" y="224424"/>
            <a:ext cx="5784254"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800000"/>
                </a:solidFill>
                <a:latin typeface="Times New Roman" pitchFamily="18" charset="0"/>
                <a:cs typeface="Times New Roman" pitchFamily="18" charset="0"/>
              </a:rPr>
              <a:t>اختبارات </a:t>
            </a:r>
            <a:r>
              <a:rPr lang="ar-SA" sz="3600" b="1" u="sng" dirty="0" err="1">
                <a:solidFill>
                  <a:srgbClr val="800000"/>
                </a:solidFill>
                <a:latin typeface="Times New Roman" pitchFamily="18" charset="0"/>
                <a:cs typeface="Times New Roman" pitchFamily="18" charset="0"/>
              </a:rPr>
              <a:t>ستيودنت</a:t>
            </a:r>
            <a:r>
              <a:rPr lang="ar-SA" sz="3600" b="1" u="sng" dirty="0">
                <a:solidFill>
                  <a:srgbClr val="800000"/>
                </a:solidFill>
                <a:latin typeface="Times New Roman" pitchFamily="18" charset="0"/>
                <a:cs typeface="Times New Roman" pitchFamily="18" charset="0"/>
              </a:rPr>
              <a:t> مقارنة المتوسطات</a:t>
            </a:r>
            <a:endParaRPr lang="ar-DZ" sz="3200" b="1" u="sng" dirty="0">
              <a:solidFill>
                <a:srgbClr val="800000"/>
              </a:solidFill>
              <a:latin typeface="Times New Roman" pitchFamily="18" charset="0"/>
              <a:cs typeface="Times New Roman" pitchFamily="18" charset="0"/>
            </a:endParaRPr>
          </a:p>
        </p:txBody>
      </p:sp>
      <p:sp>
        <p:nvSpPr>
          <p:cNvPr id="5" name="Rectangle 4"/>
          <p:cNvSpPr>
            <a:spLocks noChangeArrowheads="1"/>
          </p:cNvSpPr>
          <p:nvPr/>
        </p:nvSpPr>
        <p:spPr bwMode="auto">
          <a:xfrm>
            <a:off x="755650" y="5854519"/>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1202">
                                            <p:txEl>
                                              <p:pRg st="4" end="4"/>
                                            </p:txEl>
                                          </p:spTgt>
                                        </p:tgtEl>
                                        <p:attrNameLst>
                                          <p:attrName>style.visibility</p:attrName>
                                        </p:attrNameLst>
                                      </p:cBhvr>
                                      <p:to>
                                        <p:strVal val="visible"/>
                                      </p:to>
                                    </p:set>
                                    <p:animEffect transition="in" filter="fade">
                                      <p:cBhvr>
                                        <p:cTn id="40" dur="1000"/>
                                        <p:tgtEl>
                                          <p:spTgt spid="51202">
                                            <p:txEl>
                                              <p:pRg st="4" end="4"/>
                                            </p:txEl>
                                          </p:spTgt>
                                        </p:tgtEl>
                                      </p:cBhvr>
                                    </p:animEffect>
                                    <p:anim calcmode="lin" valueType="num">
                                      <p:cBhvr>
                                        <p:cTn id="41"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1202">
                                            <p:txEl>
                                              <p:pRg st="5" end="5"/>
                                            </p:txEl>
                                          </p:spTgt>
                                        </p:tgtEl>
                                        <p:attrNameLst>
                                          <p:attrName>style.visibility</p:attrName>
                                        </p:attrNameLst>
                                      </p:cBhvr>
                                      <p:to>
                                        <p:strVal val="visible"/>
                                      </p:to>
                                    </p:set>
                                    <p:animEffect transition="in" filter="fade">
                                      <p:cBhvr>
                                        <p:cTn id="47" dur="1000"/>
                                        <p:tgtEl>
                                          <p:spTgt spid="51202">
                                            <p:txEl>
                                              <p:pRg st="5" end="5"/>
                                            </p:txEl>
                                          </p:spTgt>
                                        </p:tgtEl>
                                      </p:cBhvr>
                                    </p:animEffect>
                                    <p:anim calcmode="lin" valueType="num">
                                      <p:cBhvr>
                                        <p:cTn id="48"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1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to="" calcmode="lin" valueType="num">
                                      <p:cBhvr>
                                        <p:cTn id="5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27088" y="1579959"/>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ctr" rtl="1">
              <a:lnSpc>
                <a:spcPct val="130000"/>
              </a:lnSpc>
            </a:pPr>
            <a:r>
              <a:rPr lang="ar-DZ" sz="2400" b="1" dirty="0">
                <a:solidFill>
                  <a:srgbClr val="003399"/>
                </a:solidFill>
                <a:latin typeface="Times New Roman" pitchFamily="18" charset="0"/>
                <a:cs typeface="Times New Roman" pitchFamily="18" charset="0"/>
              </a:rPr>
              <a:t>يعرف </a:t>
            </a:r>
            <a:r>
              <a:rPr lang="fr-FR" sz="2400" b="1" dirty="0">
                <a:solidFill>
                  <a:srgbClr val="003399"/>
                </a:solidFill>
                <a:latin typeface="Times New Roman" pitchFamily="18" charset="0"/>
                <a:cs typeface="Times New Roman" pitchFamily="18" charset="0"/>
              </a:rPr>
              <a:t>SPSS</a:t>
            </a:r>
            <a:r>
              <a:rPr lang="ar-DZ" sz="2400" b="1" dirty="0">
                <a:solidFill>
                  <a:srgbClr val="003399"/>
                </a:solidFill>
                <a:latin typeface="Times New Roman" pitchFamily="18" charset="0"/>
                <a:cs typeface="Times New Roman" pitchFamily="18" charset="0"/>
              </a:rPr>
              <a:t>   بأنه برنامج إحصائي </a:t>
            </a:r>
            <a:r>
              <a:rPr lang="fr-FR" sz="2400" b="1" dirty="0">
                <a:solidFill>
                  <a:srgbClr val="003399"/>
                </a:solidFill>
                <a:latin typeface="Times New Roman" pitchFamily="18" charset="0"/>
                <a:cs typeface="Times New Roman" pitchFamily="18" charset="0"/>
              </a:rPr>
              <a:t>(logiciel statistique)</a:t>
            </a:r>
            <a:r>
              <a:rPr lang="ar-DZ" sz="2400" b="1" dirty="0">
                <a:solidFill>
                  <a:srgbClr val="003399"/>
                </a:solidFill>
                <a:latin typeface="Times New Roman" pitchFamily="18" charset="0"/>
                <a:cs typeface="Times New Roman" pitchFamily="18" charset="0"/>
              </a:rPr>
              <a:t> يتكون من مجموعة من البرامج المعدة مسبقا(جاهزة) لإدخال وتعديل وعرض وتحليل البيانات الإحصائية.</a:t>
            </a:r>
          </a:p>
          <a:p>
            <a:pPr marL="685800" indent="-685800" algn="r" rtl="1">
              <a:lnSpc>
                <a:spcPct val="130000"/>
              </a:lnSpc>
            </a:pPr>
            <a:r>
              <a:rPr lang="ar-DZ" sz="3200" b="1" dirty="0">
                <a:solidFill>
                  <a:srgbClr val="800000"/>
                </a:solidFill>
                <a:latin typeface="Times New Roman" pitchFamily="18" charset="0"/>
                <a:cs typeface="Times New Roman" pitchFamily="18" charset="0"/>
              </a:rPr>
              <a:t>تثبيت البرنامج </a:t>
            </a:r>
            <a:r>
              <a:rPr lang="fr-FR" sz="3200" b="1" dirty="0">
                <a:solidFill>
                  <a:srgbClr val="800000"/>
                </a:solidFill>
                <a:latin typeface="Times New Roman" pitchFamily="18" charset="0"/>
                <a:cs typeface="Times New Roman" pitchFamily="18" charset="0"/>
              </a:rPr>
              <a:t>SPSS</a:t>
            </a:r>
            <a:r>
              <a:rPr lang="ar-DZ" sz="3200" b="1" dirty="0">
                <a:solidFill>
                  <a:srgbClr val="800000"/>
                </a:solidFill>
                <a:latin typeface="Times New Roman" pitchFamily="18" charset="0"/>
                <a:cs typeface="Times New Roman" pitchFamily="18" charset="0"/>
              </a:rPr>
              <a:t>   على جهازك: </a:t>
            </a:r>
            <a:endParaRPr lang="ar-SA" sz="3200" b="1" dirty="0">
              <a:solidFill>
                <a:srgbClr val="800000"/>
              </a:solidFill>
              <a:latin typeface="Times New Roman" pitchFamily="18" charset="0"/>
              <a:cs typeface="Times New Roman" pitchFamily="18" charset="0"/>
            </a:endParaRPr>
          </a:p>
          <a:p>
            <a:pPr marL="685800" indent="-685800" algn="r" rtl="1">
              <a:lnSpc>
                <a:spcPct val="130000"/>
              </a:lnSpc>
            </a:pPr>
            <a:r>
              <a:rPr lang="ar-SA" sz="2400" b="1" dirty="0">
                <a:solidFill>
                  <a:srgbClr val="003399"/>
                </a:solidFill>
                <a:latin typeface="Times New Roman" pitchFamily="18" charset="0"/>
                <a:cs typeface="Times New Roman" pitchFamily="18" charset="0"/>
              </a:rPr>
              <a:t>لتثبيت البرنامج:</a:t>
            </a:r>
          </a:p>
          <a:p>
            <a:pPr marL="685800" indent="-685800" algn="r" rtl="1">
              <a:lnSpc>
                <a:spcPct val="130000"/>
              </a:lnSpc>
              <a:buFontTx/>
              <a:buChar char="•"/>
            </a:pPr>
            <a:r>
              <a:rPr lang="ar-SA" sz="2400" b="1" dirty="0">
                <a:solidFill>
                  <a:srgbClr val="003399"/>
                </a:solidFill>
                <a:latin typeface="Times New Roman" pitchFamily="18" charset="0"/>
                <a:cs typeface="Times New Roman" pitchFamily="18" charset="0"/>
              </a:rPr>
              <a:t>اضغط مرتين على الملف </a:t>
            </a:r>
            <a:r>
              <a:rPr lang="fr-FR" sz="2400" b="1" dirty="0">
                <a:solidFill>
                  <a:srgbClr val="003399"/>
                </a:solidFill>
                <a:latin typeface="Times New Roman" pitchFamily="18" charset="0"/>
                <a:cs typeface="Times New Roman" pitchFamily="18" charset="0"/>
              </a:rPr>
              <a:t>setup )</a:t>
            </a:r>
            <a:r>
              <a:rPr lang="ar-DZ" sz="2400" b="1" dirty="0">
                <a:solidFill>
                  <a:srgbClr val="003399"/>
                </a:solidFill>
                <a:latin typeface="Times New Roman" pitchFamily="18" charset="0"/>
                <a:cs typeface="Times New Roman" pitchFamily="18" charset="0"/>
              </a:rPr>
              <a:t>بالفرنسية </a:t>
            </a:r>
            <a:r>
              <a:rPr lang="fr-FR" sz="2400" b="1" dirty="0">
                <a:solidFill>
                  <a:srgbClr val="003399"/>
                </a:solidFill>
                <a:latin typeface="Times New Roman" pitchFamily="18" charset="0"/>
                <a:cs typeface="Times New Roman" pitchFamily="18" charset="0"/>
              </a:rPr>
              <a:t>Install</a:t>
            </a:r>
            <a:r>
              <a:rPr lang="ar-DZ" sz="2400" b="1" dirty="0">
                <a:solidFill>
                  <a:srgbClr val="003399"/>
                </a:solidFill>
                <a:latin typeface="Times New Roman" pitchFamily="18" charset="0"/>
                <a:cs typeface="Times New Roman" pitchFamily="18" charset="0"/>
              </a:rPr>
              <a:t>).</a:t>
            </a:r>
          </a:p>
          <a:p>
            <a:pPr marL="685800" indent="-685800" algn="r" rtl="1">
              <a:lnSpc>
                <a:spcPct val="130000"/>
              </a:lnSpc>
              <a:buFontTx/>
              <a:buChar char="•"/>
            </a:pPr>
            <a:r>
              <a:rPr lang="ar-DZ" sz="2400" b="1" dirty="0">
                <a:solidFill>
                  <a:srgbClr val="003399"/>
                </a:solidFill>
                <a:latin typeface="Times New Roman" pitchFamily="18" charset="0"/>
                <a:cs typeface="Times New Roman" pitchFamily="18" charset="0"/>
              </a:rPr>
              <a:t> ثم اتبع المراحل وأدخل الرقم السري الموجود على مكلف</a:t>
            </a:r>
            <a:r>
              <a:rPr lang="fr-FR" sz="2400" b="1" dirty="0">
                <a:solidFill>
                  <a:srgbClr val="003399"/>
                </a:solidFill>
                <a:latin typeface="Times New Roman" pitchFamily="18" charset="0"/>
                <a:cs typeface="Times New Roman" pitchFamily="18" charset="0"/>
              </a:rPr>
              <a:t>Sériel</a:t>
            </a:r>
            <a:r>
              <a:rPr lang="ar-DZ" sz="2400" b="1" dirty="0">
                <a:solidFill>
                  <a:srgbClr val="003399"/>
                </a:solidFill>
                <a:latin typeface="Times New Roman" pitchFamily="18" charset="0"/>
                <a:cs typeface="Times New Roman" pitchFamily="18" charset="0"/>
              </a:rPr>
              <a:t> ( بالفرنسية  </a:t>
            </a:r>
            <a:r>
              <a:rPr lang="fr-FR" sz="2400" b="1" dirty="0">
                <a:solidFill>
                  <a:srgbClr val="003399"/>
                </a:solidFill>
                <a:latin typeface="Times New Roman" pitchFamily="18" charset="0"/>
                <a:cs typeface="Times New Roman" pitchFamily="18" charset="0"/>
              </a:rPr>
              <a:t>N série</a:t>
            </a:r>
            <a:r>
              <a:rPr lang="ar-DZ" sz="2400" b="1" dirty="0">
                <a:solidFill>
                  <a:srgbClr val="003399"/>
                </a:solidFill>
                <a:latin typeface="Times New Roman" pitchFamily="18" charset="0"/>
                <a:cs typeface="Times New Roman" pitchFamily="18" charset="0"/>
              </a:rPr>
              <a:t>).</a:t>
            </a:r>
          </a:p>
          <a:p>
            <a:pPr marL="685800" indent="-685800" algn="r" rtl="1">
              <a:lnSpc>
                <a:spcPct val="130000"/>
              </a:lnSpc>
              <a:buFontTx/>
              <a:buChar char="•"/>
            </a:pPr>
            <a:r>
              <a:rPr lang="ar-DZ" sz="2400" b="1" dirty="0">
                <a:solidFill>
                  <a:srgbClr val="003399"/>
                </a:solidFill>
                <a:latin typeface="Times New Roman" pitchFamily="18" charset="0"/>
                <a:cs typeface="Times New Roman" pitchFamily="18" charset="0"/>
              </a:rPr>
              <a:t>ثم أنقل ملفات الـ </a:t>
            </a:r>
            <a:r>
              <a:rPr lang="fr-FR" sz="2400" b="1" dirty="0">
                <a:solidFill>
                  <a:srgbClr val="003399"/>
                </a:solidFill>
                <a:latin typeface="Times New Roman" pitchFamily="18" charset="0"/>
                <a:cs typeface="Times New Roman" pitchFamily="18" charset="0"/>
              </a:rPr>
              <a:t>crack</a:t>
            </a:r>
            <a:r>
              <a:rPr lang="ar-DZ" sz="2400" b="1" dirty="0">
                <a:solidFill>
                  <a:srgbClr val="003399"/>
                </a:solidFill>
                <a:latin typeface="Times New Roman" pitchFamily="18" charset="0"/>
                <a:cs typeface="Times New Roman" pitchFamily="18" charset="0"/>
              </a:rPr>
              <a:t> إلى محتوى البرنامج .</a:t>
            </a:r>
            <a:r>
              <a:rPr lang="ar-DZ" sz="2400" b="1" dirty="0">
                <a:solidFill>
                  <a:srgbClr val="003399"/>
                </a:solidFill>
                <a:latin typeface="Times New Roman" pitchFamily="18" charset="0"/>
              </a:rPr>
              <a:t> </a:t>
            </a:r>
            <a:endParaRPr lang="fr-FR" sz="2400" b="1" dirty="0">
              <a:solidFill>
                <a:srgbClr val="003399"/>
              </a:solidFill>
              <a:latin typeface="Times New Roman" pitchFamily="18" charset="0"/>
            </a:endParaRPr>
          </a:p>
        </p:txBody>
      </p:sp>
      <p:sp>
        <p:nvSpPr>
          <p:cNvPr id="32771" name="Rectangle 3"/>
          <p:cNvSpPr>
            <a:spLocks noChangeArrowheads="1"/>
          </p:cNvSpPr>
          <p:nvPr/>
        </p:nvSpPr>
        <p:spPr bwMode="auto">
          <a:xfrm>
            <a:off x="755576" y="-27384"/>
            <a:ext cx="7344816" cy="137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rtl="1">
              <a:lnSpc>
                <a:spcPct val="130000"/>
              </a:lnSpc>
            </a:pPr>
            <a:r>
              <a:rPr lang="fr-FR" sz="3600" b="1" dirty="0">
                <a:latin typeface="Times New Roman" pitchFamily="18" charset="0"/>
              </a:rPr>
              <a:t> </a:t>
            </a:r>
            <a:r>
              <a:rPr lang="ar-SA" sz="3600" b="1" dirty="0">
                <a:latin typeface="Times New Roman" pitchFamily="18" charset="0"/>
              </a:rPr>
              <a:t>برنامج </a:t>
            </a:r>
            <a:r>
              <a:rPr lang="fr-FR" sz="3600" b="1" dirty="0">
                <a:latin typeface="Times New Roman" pitchFamily="18" charset="0"/>
              </a:rPr>
              <a:t>SPSS</a:t>
            </a:r>
            <a:r>
              <a:rPr lang="ar-SA" sz="3600" b="1" dirty="0">
                <a:latin typeface="Times New Roman" pitchFamily="18" charset="0"/>
              </a:rPr>
              <a:t> جولة تعريف</a:t>
            </a:r>
            <a:endParaRPr lang="fr-FR" sz="3600" b="1" dirty="0">
              <a:latin typeface="Times New Roman" pitchFamily="18" charset="0"/>
            </a:endParaRPr>
          </a:p>
          <a:p>
            <a:pPr algn="r" rtl="1">
              <a:lnSpc>
                <a:spcPct val="130000"/>
              </a:lnSpc>
            </a:pPr>
            <a:r>
              <a:rPr lang="ar-DZ" sz="2800" b="1" u="sng" dirty="0">
                <a:solidFill>
                  <a:srgbClr val="FF0000"/>
                </a:solidFill>
                <a:latin typeface="Times New Roman" pitchFamily="18" charset="0"/>
                <a:cs typeface="Times New Roman" pitchFamily="18" charset="0"/>
              </a:rPr>
              <a:t>تعريف </a:t>
            </a:r>
            <a:r>
              <a:rPr lang="fr-FR" sz="2800" b="1" u="sng" dirty="0">
                <a:solidFill>
                  <a:srgbClr val="FF0000"/>
                </a:solidFill>
                <a:latin typeface="Times New Roman" pitchFamily="18" charset="0"/>
                <a:cs typeface="Times New Roman" pitchFamily="18" charset="0"/>
              </a:rPr>
              <a:t>SPSS</a:t>
            </a:r>
            <a:r>
              <a:rPr lang="ar-DZ" sz="2800" b="1" u="sng" dirty="0">
                <a:solidFill>
                  <a:srgbClr val="FF0000"/>
                </a:solidFill>
                <a:latin typeface="Times New Roman" pitchFamily="18" charset="0"/>
                <a:cs typeface="Times New Roman" pitchFamily="18" charset="0"/>
              </a:rPr>
              <a:t> :</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to="" calcmode="lin" valueType="num">
                                      <p:cBhvr>
                                        <p:cTn id="12" dur="1" fill="hold"/>
                                        <p:tgtEl>
                                          <p:spTgt spid="327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2770">
                                            <p:txEl>
                                              <p:pRg st="0" end="0"/>
                                            </p:txEl>
                                          </p:spTgt>
                                        </p:tgtEl>
                                        <p:attrNameLst>
                                          <p:attrName>style.visibility</p:attrName>
                                        </p:attrNameLst>
                                      </p:cBhvr>
                                      <p:to>
                                        <p:strVal val="visible"/>
                                      </p:to>
                                    </p:set>
                                    <p:animEffect transition="in" filter="fade">
                                      <p:cBhvr>
                                        <p:cTn id="17" dur="1000"/>
                                        <p:tgtEl>
                                          <p:spTgt spid="32770">
                                            <p:txEl>
                                              <p:pRg st="0" end="0"/>
                                            </p:txEl>
                                          </p:spTgt>
                                        </p:tgtEl>
                                      </p:cBhvr>
                                    </p:animEffect>
                                    <p:anim calcmode="lin" valueType="num">
                                      <p:cBhvr>
                                        <p:cTn id="1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2770">
                                            <p:txEl>
                                              <p:pRg st="1" end="1"/>
                                            </p:txEl>
                                          </p:spTgt>
                                        </p:tgtEl>
                                        <p:attrNameLst>
                                          <p:attrName>style.visibility</p:attrName>
                                        </p:attrNameLst>
                                      </p:cBhvr>
                                      <p:to>
                                        <p:strVal val="visible"/>
                                      </p:to>
                                    </p:set>
                                    <p:animEffect transition="in" filter="fade">
                                      <p:cBhvr>
                                        <p:cTn id="24" dur="1000"/>
                                        <p:tgtEl>
                                          <p:spTgt spid="32770">
                                            <p:txEl>
                                              <p:pRg st="1" end="1"/>
                                            </p:txEl>
                                          </p:spTgt>
                                        </p:tgtEl>
                                      </p:cBhvr>
                                    </p:animEffect>
                                    <p:anim calcmode="lin" valueType="num">
                                      <p:cBhvr>
                                        <p:cTn id="25"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2770">
                                            <p:txEl>
                                              <p:pRg st="2" end="2"/>
                                            </p:txEl>
                                          </p:spTgt>
                                        </p:tgtEl>
                                        <p:attrNameLst>
                                          <p:attrName>style.visibility</p:attrName>
                                        </p:attrNameLst>
                                      </p:cBhvr>
                                      <p:to>
                                        <p:strVal val="visible"/>
                                      </p:to>
                                    </p:set>
                                    <p:animEffect transition="in" filter="fade">
                                      <p:cBhvr>
                                        <p:cTn id="31" dur="1000"/>
                                        <p:tgtEl>
                                          <p:spTgt spid="32770">
                                            <p:txEl>
                                              <p:pRg st="2" end="2"/>
                                            </p:txEl>
                                          </p:spTgt>
                                        </p:tgtEl>
                                      </p:cBhvr>
                                    </p:animEffect>
                                    <p:anim calcmode="lin" valueType="num">
                                      <p:cBhvr>
                                        <p:cTn id="32"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2770">
                                            <p:txEl>
                                              <p:pRg st="3" end="3"/>
                                            </p:txEl>
                                          </p:spTgt>
                                        </p:tgtEl>
                                        <p:attrNameLst>
                                          <p:attrName>style.visibility</p:attrName>
                                        </p:attrNameLst>
                                      </p:cBhvr>
                                      <p:to>
                                        <p:strVal val="visible"/>
                                      </p:to>
                                    </p:set>
                                    <p:animEffect transition="in" filter="fade">
                                      <p:cBhvr>
                                        <p:cTn id="38" dur="1000"/>
                                        <p:tgtEl>
                                          <p:spTgt spid="32770">
                                            <p:txEl>
                                              <p:pRg st="3" end="3"/>
                                            </p:txEl>
                                          </p:spTgt>
                                        </p:tgtEl>
                                      </p:cBhvr>
                                    </p:animEffect>
                                    <p:anim calcmode="lin" valueType="num">
                                      <p:cBhvr>
                                        <p:cTn id="39"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27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2770">
                                            <p:txEl>
                                              <p:pRg st="4" end="4"/>
                                            </p:txEl>
                                          </p:spTgt>
                                        </p:tgtEl>
                                        <p:attrNameLst>
                                          <p:attrName>style.visibility</p:attrName>
                                        </p:attrNameLst>
                                      </p:cBhvr>
                                      <p:to>
                                        <p:strVal val="visible"/>
                                      </p:to>
                                    </p:set>
                                    <p:animEffect transition="in" filter="fade">
                                      <p:cBhvr>
                                        <p:cTn id="45" dur="1000"/>
                                        <p:tgtEl>
                                          <p:spTgt spid="32770">
                                            <p:txEl>
                                              <p:pRg st="4" end="4"/>
                                            </p:txEl>
                                          </p:spTgt>
                                        </p:tgtEl>
                                      </p:cBhvr>
                                    </p:animEffect>
                                    <p:anim calcmode="lin" valueType="num">
                                      <p:cBhvr>
                                        <p:cTn id="46"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27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2770">
                                            <p:txEl>
                                              <p:pRg st="5" end="5"/>
                                            </p:txEl>
                                          </p:spTgt>
                                        </p:tgtEl>
                                        <p:attrNameLst>
                                          <p:attrName>style.visibility</p:attrName>
                                        </p:attrNameLst>
                                      </p:cBhvr>
                                      <p:to>
                                        <p:strVal val="visible"/>
                                      </p:to>
                                    </p:set>
                                    <p:animEffect transition="in" filter="fade">
                                      <p:cBhvr>
                                        <p:cTn id="52" dur="1000"/>
                                        <p:tgtEl>
                                          <p:spTgt spid="32770">
                                            <p:txEl>
                                              <p:pRg st="5" end="5"/>
                                            </p:txEl>
                                          </p:spTgt>
                                        </p:tgtEl>
                                      </p:cBhvr>
                                    </p:animEffect>
                                    <p:anim calcmode="lin" valueType="num">
                                      <p:cBhvr>
                                        <p:cTn id="53"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277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27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860033" y="737320"/>
            <a:ext cx="4283968" cy="29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000" b="1" dirty="0" err="1">
                <a:solidFill>
                  <a:srgbClr val="FF0000"/>
                </a:solidFill>
              </a:rPr>
              <a:t>إختبار</a:t>
            </a:r>
            <a:r>
              <a:rPr lang="ar-SA" sz="2000" b="1" dirty="0">
                <a:solidFill>
                  <a:srgbClr val="FF0000"/>
                </a:solidFill>
              </a:rPr>
              <a:t> </a:t>
            </a:r>
            <a:r>
              <a:rPr lang="ar-SA" sz="2000" b="1" dirty="0" err="1">
                <a:solidFill>
                  <a:srgbClr val="FF0000"/>
                </a:solidFill>
              </a:rPr>
              <a:t>ستيودنت</a:t>
            </a:r>
            <a:r>
              <a:rPr lang="ar-SA" sz="2000" b="1" dirty="0">
                <a:solidFill>
                  <a:srgbClr val="FF0000"/>
                </a:solidFill>
              </a:rPr>
              <a:t> </a:t>
            </a:r>
            <a:r>
              <a:rPr lang="ar-SA" sz="2000" b="1" dirty="0" err="1">
                <a:solidFill>
                  <a:srgbClr val="FF0000"/>
                </a:solidFill>
              </a:rPr>
              <a:t>لعيينتين</a:t>
            </a:r>
            <a:r>
              <a:rPr lang="ar-SA" sz="2000" b="1" dirty="0">
                <a:solidFill>
                  <a:srgbClr val="FF0000"/>
                </a:solidFill>
              </a:rPr>
              <a:t> مستقلتين.</a:t>
            </a:r>
            <a:endParaRPr lang="fr-FR" sz="2000" dirty="0">
              <a:solidFill>
                <a:srgbClr val="FF0000"/>
              </a:solidFill>
            </a:endParaRPr>
          </a:p>
          <a:p>
            <a:pPr algn="just" rtl="1"/>
            <a:r>
              <a:rPr lang="ar-SA" sz="2000" b="1" dirty="0">
                <a:cs typeface="Arial" charset="0"/>
              </a:rPr>
              <a:t>مثلا : نريد أن نقارن المحور11 مع متغير الجنس أي نرود أن نختبر هل توجد فروقات للمحور الأول حسب الجنس أم لا</a:t>
            </a:r>
          </a:p>
          <a:p>
            <a:pPr algn="just" rtl="1"/>
            <a:r>
              <a:rPr lang="ar-SA" sz="2000" b="1" dirty="0">
                <a:cs typeface="Arial" charset="0"/>
              </a:rPr>
              <a:t>الفرضية الصفرية: لا توجد فروقات معنوية للمحور11 حسب الجنس</a:t>
            </a:r>
          </a:p>
          <a:p>
            <a:pPr algn="just" rtl="1"/>
            <a:r>
              <a:rPr lang="ar-SA" sz="2000" b="1" dirty="0">
                <a:cs typeface="Arial" charset="0"/>
              </a:rPr>
              <a:t>الفرضية البديلة : توجد فروقات معنوية للمحور1 حسب الجنس</a:t>
            </a:r>
            <a:endParaRPr lang="fr-FR" sz="2000" b="1" dirty="0">
              <a:cs typeface="Arial" charset="0"/>
            </a:endParaRPr>
          </a:p>
        </p:txBody>
      </p:sp>
      <p:sp>
        <p:nvSpPr>
          <p:cNvPr id="4" name="Rectangle 3"/>
          <p:cNvSpPr>
            <a:spLocks noChangeArrowheads="1"/>
          </p:cNvSpPr>
          <p:nvPr/>
        </p:nvSpPr>
        <p:spPr bwMode="auto">
          <a:xfrm>
            <a:off x="1335066" y="224424"/>
            <a:ext cx="645270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just" rtl="1"/>
            <a:r>
              <a:rPr lang="ar-SA" sz="3600" b="1" dirty="0">
                <a:solidFill>
                  <a:srgbClr val="FF0000"/>
                </a:solidFill>
              </a:rPr>
              <a:t>تطبيق </a:t>
            </a:r>
            <a:r>
              <a:rPr lang="ar-SA" sz="3600" b="1" dirty="0" err="1">
                <a:solidFill>
                  <a:srgbClr val="FF0000"/>
                </a:solidFill>
              </a:rPr>
              <a:t>إختبار</a:t>
            </a:r>
            <a:r>
              <a:rPr lang="ar-SA" sz="3600" b="1" dirty="0">
                <a:solidFill>
                  <a:srgbClr val="FF0000"/>
                </a:solidFill>
              </a:rPr>
              <a:t> </a:t>
            </a:r>
            <a:r>
              <a:rPr lang="ar-SA" sz="3600" b="1" dirty="0" err="1">
                <a:solidFill>
                  <a:srgbClr val="FF0000"/>
                </a:solidFill>
              </a:rPr>
              <a:t>ستيودنت</a:t>
            </a:r>
            <a:r>
              <a:rPr lang="ar-SA" sz="3600" b="1" dirty="0">
                <a:solidFill>
                  <a:srgbClr val="FF0000"/>
                </a:solidFill>
              </a:rPr>
              <a:t> </a:t>
            </a:r>
            <a:r>
              <a:rPr lang="ar-SA" sz="3600" b="1" dirty="0" err="1">
                <a:solidFill>
                  <a:srgbClr val="FF0000"/>
                </a:solidFill>
              </a:rPr>
              <a:t>لعيينتين</a:t>
            </a:r>
            <a:r>
              <a:rPr lang="ar-SA" sz="3600" b="1" dirty="0">
                <a:solidFill>
                  <a:srgbClr val="FF0000"/>
                </a:solidFill>
              </a:rPr>
              <a:t> مستقلتين.</a:t>
            </a:r>
            <a:endParaRPr lang="fr-FR" sz="3600" dirty="0">
              <a:solidFill>
                <a:srgbClr val="FF0000"/>
              </a:solidFill>
            </a:endParaRPr>
          </a:p>
        </p:txBody>
      </p:sp>
      <p:sp>
        <p:nvSpPr>
          <p:cNvPr id="2" name="Rectangle 1"/>
          <p:cNvSpPr/>
          <p:nvPr/>
        </p:nvSpPr>
        <p:spPr>
          <a:xfrm>
            <a:off x="4283968" y="5305524"/>
            <a:ext cx="4572000" cy="923330"/>
          </a:xfrm>
          <a:prstGeom prst="rect">
            <a:avLst/>
          </a:prstGeom>
        </p:spPr>
        <p:txBody>
          <a:bodyPr>
            <a:spAutoFit/>
          </a:bodyPr>
          <a:lstStyle/>
          <a:p>
            <a:pPr algn="just" rtl="1"/>
            <a:r>
              <a:rPr lang="ar-SA" dirty="0"/>
              <a:t>ثم   ادخال أوزان هذا المتغير من خلا الضغط على </a:t>
            </a:r>
            <a:r>
              <a:rPr lang="fr-FR" dirty="0" err="1"/>
              <a:t>definir</a:t>
            </a:r>
            <a:r>
              <a:rPr lang="fr-FR" dirty="0"/>
              <a:t> des groupes</a:t>
            </a:r>
            <a:r>
              <a:rPr lang="ar-SA" dirty="0"/>
              <a:t> مثلا(1 و2 في هذه الحالة) ثم اضغط  </a:t>
            </a:r>
            <a:r>
              <a:rPr lang="fr-FR" dirty="0" err="1"/>
              <a:t>pousuivre</a:t>
            </a:r>
            <a:r>
              <a:rPr lang="fr-FR" dirty="0"/>
              <a:t> </a:t>
            </a:r>
            <a:r>
              <a:rPr lang="ar-SA" dirty="0"/>
              <a:t>ثم على </a:t>
            </a:r>
            <a:r>
              <a:rPr lang="fr-FR" dirty="0"/>
              <a:t>ok</a:t>
            </a:r>
            <a:r>
              <a:rPr lang="ar-SA" dirty="0"/>
              <a:t>.</a:t>
            </a:r>
            <a:endParaRPr lang="fr-FR" dirty="0"/>
          </a:p>
        </p:txBody>
      </p:sp>
      <p:sp>
        <p:nvSpPr>
          <p:cNvPr id="3" name="Rectangle 2"/>
          <p:cNvSpPr/>
          <p:nvPr/>
        </p:nvSpPr>
        <p:spPr>
          <a:xfrm>
            <a:off x="4406181" y="3685797"/>
            <a:ext cx="4572000" cy="1200329"/>
          </a:xfrm>
          <a:prstGeom prst="rect">
            <a:avLst/>
          </a:prstGeom>
        </p:spPr>
        <p:txBody>
          <a:bodyPr>
            <a:spAutoFit/>
          </a:bodyPr>
          <a:lstStyle/>
          <a:p>
            <a:pPr algn="just" rtl="1"/>
            <a:r>
              <a:rPr lang="ar-SA" dirty="0"/>
              <a:t>اضغط على </a:t>
            </a:r>
            <a:r>
              <a:rPr lang="fr-FR" dirty="0"/>
              <a:t>analyse </a:t>
            </a:r>
            <a:r>
              <a:rPr lang="ar-SA" dirty="0"/>
              <a:t> ثم</a:t>
            </a:r>
            <a:r>
              <a:rPr lang="fr-FR" dirty="0"/>
              <a:t>comparer les moyenne </a:t>
            </a:r>
            <a:r>
              <a:rPr lang="ar-SA" dirty="0"/>
              <a:t> ثم </a:t>
            </a:r>
            <a:r>
              <a:rPr lang="fr-FR" dirty="0"/>
              <a:t>T test pour échantillons indépendantes</a:t>
            </a:r>
            <a:r>
              <a:rPr lang="ar-SA" dirty="0"/>
              <a:t> ثم أدخل متغير المحور11في </a:t>
            </a:r>
            <a:r>
              <a:rPr lang="fr-FR" dirty="0"/>
              <a:t>variable </a:t>
            </a:r>
            <a:r>
              <a:rPr lang="ar-SA" dirty="0"/>
              <a:t> ومتغير الجنس في </a:t>
            </a:r>
            <a:r>
              <a:rPr lang="fr-FR" dirty="0"/>
              <a:t>critère de regroupement  </a:t>
            </a:r>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81" y="1542761"/>
            <a:ext cx="393878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63" y="4812758"/>
            <a:ext cx="24098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1722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26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4"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9194" y="737320"/>
            <a:ext cx="8884807" cy="233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dirty="0"/>
              <a:t>تظهر لنا النتائج الوصفية للمجموعتين الجزئيتين لمتغير المقارنة  الجنس(متوسط وانحراف عينة ارجال وعينة النساء)</a:t>
            </a:r>
          </a:p>
          <a:p>
            <a:pPr algn="just" rtl="1"/>
            <a:r>
              <a:rPr lang="ar-SA" dirty="0"/>
              <a:t>في الجدول الثاني تظهر لنا نتائج اختبار ت للمقارنة بين نتائج الرجال مع نتائج النساء في المحور11</a:t>
            </a:r>
          </a:p>
          <a:p>
            <a:pPr algn="just" rtl="1"/>
            <a:r>
              <a:rPr lang="ar-SA" dirty="0"/>
              <a:t>نعلم انه من شروط هذا الاختبار التجانس أي تساوي انحراف العينتين لأنه اختبار معلمي وعليه تظهر لنا في الجزء الى اليسار نتائج اختبار فيشر للتجانس ويظهر انها غير معنوية </a:t>
            </a:r>
            <a:r>
              <a:rPr lang="fr-FR" dirty="0"/>
              <a:t>(</a:t>
            </a:r>
            <a:r>
              <a:rPr lang="fr-FR" dirty="0" err="1"/>
              <a:t>sig</a:t>
            </a:r>
            <a:r>
              <a:rPr lang="fr-FR" dirty="0"/>
              <a:t>=0.</a:t>
            </a:r>
            <a:r>
              <a:rPr lang="en-US" dirty="0"/>
              <a:t>57</a:t>
            </a:r>
            <a:r>
              <a:rPr lang="fr-FR" dirty="0"/>
              <a:t>)</a:t>
            </a:r>
            <a:r>
              <a:rPr lang="ar-SA" dirty="0"/>
              <a:t> اذن هناك  تجانس في التباين وعليه نستخدم نتائج اختبار ت في السطر الأول، في حالة العكس </a:t>
            </a:r>
            <a:r>
              <a:rPr lang="ar-SA" dirty="0" err="1"/>
              <a:t>نتستخدم</a:t>
            </a:r>
            <a:r>
              <a:rPr lang="ar-SA" dirty="0"/>
              <a:t> نتائج الاختبار </a:t>
            </a:r>
            <a:r>
              <a:rPr lang="ar-SA" dirty="0" err="1"/>
              <a:t>اللامعلمي</a:t>
            </a:r>
            <a:r>
              <a:rPr lang="ar-SA" dirty="0"/>
              <a:t> التي تظهر في السطر الثاني وهو اختبار اشبه باختبار ت.</a:t>
            </a:r>
          </a:p>
          <a:p>
            <a:pPr algn="just" rtl="1"/>
            <a:r>
              <a:rPr lang="ar-SA" dirty="0"/>
              <a:t>نلاحظ أن معنوية اختبار ت تساوي 0,55 وبالتالي نقبل القرض الصفري أي أن الاختبار غير </a:t>
            </a:r>
            <a:r>
              <a:rPr lang="ar-SA" dirty="0" err="1"/>
              <a:t>معنوى</a:t>
            </a:r>
            <a:r>
              <a:rPr lang="ar-SA" dirty="0"/>
              <a:t> أي لا توجد فروقات للمحور11 حسب متغير الجنس. </a:t>
            </a:r>
            <a:endParaRPr lang="fr-FR" dirty="0"/>
          </a:p>
        </p:txBody>
      </p:sp>
      <p:sp>
        <p:nvSpPr>
          <p:cNvPr id="4" name="Rectangle 3"/>
          <p:cNvSpPr>
            <a:spLocks noChangeArrowheads="1"/>
          </p:cNvSpPr>
          <p:nvPr/>
        </p:nvSpPr>
        <p:spPr bwMode="auto">
          <a:xfrm>
            <a:off x="1335066" y="224424"/>
            <a:ext cx="645270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just" rtl="1"/>
            <a:r>
              <a:rPr lang="ar-SA" sz="3600" b="1" dirty="0">
                <a:solidFill>
                  <a:srgbClr val="FF0000"/>
                </a:solidFill>
              </a:rPr>
              <a:t>تطبيق </a:t>
            </a:r>
            <a:r>
              <a:rPr lang="ar-SA" sz="3600" b="1" dirty="0" err="1">
                <a:solidFill>
                  <a:srgbClr val="FF0000"/>
                </a:solidFill>
              </a:rPr>
              <a:t>إختبار</a:t>
            </a:r>
            <a:r>
              <a:rPr lang="ar-SA" sz="3600" b="1" dirty="0">
                <a:solidFill>
                  <a:srgbClr val="FF0000"/>
                </a:solidFill>
              </a:rPr>
              <a:t> </a:t>
            </a:r>
            <a:r>
              <a:rPr lang="ar-SA" sz="3600" b="1" dirty="0" err="1">
                <a:solidFill>
                  <a:srgbClr val="FF0000"/>
                </a:solidFill>
              </a:rPr>
              <a:t>ستيودنت</a:t>
            </a:r>
            <a:r>
              <a:rPr lang="ar-SA" sz="3600" b="1" dirty="0">
                <a:solidFill>
                  <a:srgbClr val="FF0000"/>
                </a:solidFill>
              </a:rPr>
              <a:t> </a:t>
            </a:r>
            <a:r>
              <a:rPr lang="ar-SA" sz="3600" b="1" dirty="0" err="1">
                <a:solidFill>
                  <a:srgbClr val="FF0000"/>
                </a:solidFill>
              </a:rPr>
              <a:t>لعيينتين</a:t>
            </a:r>
            <a:r>
              <a:rPr lang="ar-SA" sz="3600" b="1" dirty="0">
                <a:solidFill>
                  <a:srgbClr val="FF0000"/>
                </a:solidFill>
              </a:rPr>
              <a:t> مستقلتين.</a:t>
            </a:r>
            <a:endParaRPr lang="fr-FR" sz="3600" dirty="0">
              <a:solidFill>
                <a:srgbClr val="FF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82" y="3068960"/>
            <a:ext cx="8820472" cy="364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0782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79512" y="737320"/>
            <a:ext cx="8964489" cy="290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000" b="1" dirty="0" err="1">
                <a:solidFill>
                  <a:srgbClr val="FF0000"/>
                </a:solidFill>
              </a:rPr>
              <a:t>إختبار</a:t>
            </a:r>
            <a:r>
              <a:rPr lang="ar-SA" sz="2000" b="1" dirty="0">
                <a:solidFill>
                  <a:srgbClr val="FF0000"/>
                </a:solidFill>
              </a:rPr>
              <a:t> </a:t>
            </a:r>
            <a:r>
              <a:rPr lang="ar-SA" sz="2000" b="1" dirty="0" err="1">
                <a:solidFill>
                  <a:srgbClr val="FF0000"/>
                </a:solidFill>
              </a:rPr>
              <a:t>ستيودنت</a:t>
            </a:r>
            <a:r>
              <a:rPr lang="ar-SA" sz="2000" b="1" dirty="0">
                <a:solidFill>
                  <a:srgbClr val="FF0000"/>
                </a:solidFill>
              </a:rPr>
              <a:t> </a:t>
            </a:r>
            <a:r>
              <a:rPr lang="ar-SA" sz="2000" b="1" dirty="0" err="1">
                <a:solidFill>
                  <a:srgbClr val="FF0000"/>
                </a:solidFill>
              </a:rPr>
              <a:t>لعيينتين</a:t>
            </a:r>
            <a:r>
              <a:rPr lang="ar-SA" sz="2000" b="1" dirty="0">
                <a:solidFill>
                  <a:srgbClr val="FF0000"/>
                </a:solidFill>
              </a:rPr>
              <a:t> مرتبطتين.</a:t>
            </a:r>
            <a:endParaRPr lang="fr-FR" sz="2000" dirty="0">
              <a:solidFill>
                <a:srgbClr val="FF0000"/>
              </a:solidFill>
            </a:endParaRPr>
          </a:p>
          <a:p>
            <a:pPr algn="just" rtl="1"/>
            <a:r>
              <a:rPr lang="ar-SA" sz="2000" b="1" dirty="0">
                <a:cs typeface="Arial" charset="0"/>
              </a:rPr>
              <a:t>مثلا : نريد أن نقارن الفروقات بين المحور11 والمحور 12 بافتراض مثلا في حالة المنهج التجريبي أن المحور11 هو القياس القبلي والمحور 12 هو القياس البعدي.</a:t>
            </a:r>
          </a:p>
          <a:p>
            <a:pPr algn="just" rtl="1"/>
            <a:r>
              <a:rPr lang="ar-SA" sz="2000" b="1" dirty="0">
                <a:cs typeface="Arial" charset="0"/>
              </a:rPr>
              <a:t> الفرضية الصفرية: لا توجد فروقات معنوية بين القياس القبلي والبعدي.</a:t>
            </a:r>
          </a:p>
          <a:p>
            <a:pPr algn="just" rtl="1"/>
            <a:r>
              <a:rPr lang="ar-SA" sz="2000" b="1" dirty="0">
                <a:cs typeface="Arial" charset="0"/>
              </a:rPr>
              <a:t>الفرضية البديلة : توجد فروقات معنوية بين القياس القبلي والبعدي.</a:t>
            </a:r>
          </a:p>
          <a:p>
            <a:pPr algn="just" rtl="1"/>
            <a:r>
              <a:rPr lang="ar-SA" sz="2000" dirty="0"/>
              <a:t>اضغط على </a:t>
            </a:r>
            <a:r>
              <a:rPr lang="fr-FR" sz="2000" dirty="0"/>
              <a:t>analyse </a:t>
            </a:r>
            <a:r>
              <a:rPr lang="ar-SA" sz="2000" dirty="0"/>
              <a:t> ثم</a:t>
            </a:r>
            <a:r>
              <a:rPr lang="fr-FR" sz="2000" dirty="0"/>
              <a:t>comparer les moyenne </a:t>
            </a:r>
            <a:r>
              <a:rPr lang="ar-SA" sz="2000" dirty="0"/>
              <a:t> ثم </a:t>
            </a:r>
            <a:r>
              <a:rPr lang="fr-FR" sz="2000" dirty="0"/>
              <a:t>T test pour échantillons apparais</a:t>
            </a:r>
            <a:r>
              <a:rPr lang="ar-SA" sz="2000" dirty="0"/>
              <a:t> ثم أدخل متغير المحور11 في </a:t>
            </a:r>
            <a:r>
              <a:rPr lang="fr-FR" sz="2000" dirty="0"/>
              <a:t>variable1</a:t>
            </a:r>
            <a:r>
              <a:rPr lang="ar-SA" sz="2000" dirty="0"/>
              <a:t>ومتغير المحور12 في</a:t>
            </a:r>
            <a:r>
              <a:rPr lang="fr-FR" sz="2000" dirty="0"/>
              <a:t>variable2 </a:t>
            </a:r>
            <a:r>
              <a:rPr lang="ar-SA" sz="2000" dirty="0"/>
              <a:t> ثم اضغط  على </a:t>
            </a:r>
            <a:r>
              <a:rPr lang="fr-FR" sz="2000" dirty="0"/>
              <a:t>ok</a:t>
            </a:r>
            <a:r>
              <a:rPr lang="ar-SA" sz="2000" dirty="0"/>
              <a:t>.</a:t>
            </a:r>
          </a:p>
          <a:p>
            <a:pPr algn="just" rtl="1"/>
            <a:r>
              <a:rPr lang="ar-SA" sz="2000" dirty="0"/>
              <a:t>نلاحظ أنه يمكنني ادراج عدة مقارنات مرة واحدة وذلك </a:t>
            </a:r>
            <a:r>
              <a:rPr lang="ar-SA" sz="2000" dirty="0" err="1"/>
              <a:t>بادخال</a:t>
            </a:r>
            <a:r>
              <a:rPr lang="ar-SA" sz="2000" dirty="0"/>
              <a:t> هذه الثنائيات في </a:t>
            </a:r>
            <a:r>
              <a:rPr lang="fr-FR" sz="2000" dirty="0"/>
              <a:t>paire2</a:t>
            </a:r>
            <a:r>
              <a:rPr lang="ar-SA" sz="2000" dirty="0"/>
              <a:t> وبنفس الطريقة.</a:t>
            </a:r>
            <a:endParaRPr lang="fr-FR" sz="2000" dirty="0"/>
          </a:p>
          <a:p>
            <a:pPr algn="just" rtl="1"/>
            <a:endParaRPr lang="fr-FR" sz="2000" b="1" dirty="0">
              <a:cs typeface="Arial" charset="0"/>
            </a:endParaRPr>
          </a:p>
        </p:txBody>
      </p:sp>
      <p:sp>
        <p:nvSpPr>
          <p:cNvPr id="4" name="Rectangle 3"/>
          <p:cNvSpPr>
            <a:spLocks noChangeArrowheads="1"/>
          </p:cNvSpPr>
          <p:nvPr/>
        </p:nvSpPr>
        <p:spPr bwMode="auto">
          <a:xfrm>
            <a:off x="1320640" y="224424"/>
            <a:ext cx="6481559"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just" rtl="1"/>
            <a:r>
              <a:rPr lang="ar-SA" sz="3600" b="1" dirty="0">
                <a:solidFill>
                  <a:srgbClr val="FF0000"/>
                </a:solidFill>
              </a:rPr>
              <a:t>تطبيق </a:t>
            </a:r>
            <a:r>
              <a:rPr lang="ar-SA" sz="3600" b="1" dirty="0" err="1">
                <a:solidFill>
                  <a:srgbClr val="FF0000"/>
                </a:solidFill>
              </a:rPr>
              <a:t>إختبار</a:t>
            </a:r>
            <a:r>
              <a:rPr lang="ar-SA" sz="3600" b="1" dirty="0">
                <a:solidFill>
                  <a:srgbClr val="FF0000"/>
                </a:solidFill>
              </a:rPr>
              <a:t> </a:t>
            </a:r>
            <a:r>
              <a:rPr lang="ar-SA" sz="3600" b="1" dirty="0" err="1">
                <a:solidFill>
                  <a:srgbClr val="FF0000"/>
                </a:solidFill>
              </a:rPr>
              <a:t>ستيودنت</a:t>
            </a:r>
            <a:r>
              <a:rPr lang="ar-SA" sz="3600" b="1" dirty="0">
                <a:solidFill>
                  <a:srgbClr val="FF0000"/>
                </a:solidFill>
              </a:rPr>
              <a:t> </a:t>
            </a:r>
            <a:r>
              <a:rPr lang="ar-SA" sz="3600" b="1" dirty="0" err="1">
                <a:solidFill>
                  <a:srgbClr val="FF0000"/>
                </a:solidFill>
              </a:rPr>
              <a:t>لعيينتين</a:t>
            </a:r>
            <a:r>
              <a:rPr lang="ar-SA" sz="3600" b="1" dirty="0">
                <a:solidFill>
                  <a:srgbClr val="FF0000"/>
                </a:solidFill>
              </a:rPr>
              <a:t> مرتبطتين.</a:t>
            </a:r>
            <a:endParaRPr lang="fr-FR" sz="3600"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429000"/>
            <a:ext cx="7118631" cy="319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8969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1202">
                                            <p:txEl>
                                              <p:pRg st="4" end="4"/>
                                            </p:txEl>
                                          </p:spTgt>
                                        </p:tgtEl>
                                        <p:attrNameLst>
                                          <p:attrName>style.visibility</p:attrName>
                                        </p:attrNameLst>
                                      </p:cBhvr>
                                      <p:to>
                                        <p:strVal val="visible"/>
                                      </p:to>
                                    </p:set>
                                    <p:animEffect transition="in" filter="fade">
                                      <p:cBhvr>
                                        <p:cTn id="40" dur="1000"/>
                                        <p:tgtEl>
                                          <p:spTgt spid="51202">
                                            <p:txEl>
                                              <p:pRg st="4" end="4"/>
                                            </p:txEl>
                                          </p:spTgt>
                                        </p:tgtEl>
                                      </p:cBhvr>
                                    </p:animEffect>
                                    <p:anim calcmode="lin" valueType="num">
                                      <p:cBhvr>
                                        <p:cTn id="41"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1202">
                                            <p:txEl>
                                              <p:pRg st="5" end="5"/>
                                            </p:txEl>
                                          </p:spTgt>
                                        </p:tgtEl>
                                        <p:attrNameLst>
                                          <p:attrName>style.visibility</p:attrName>
                                        </p:attrNameLst>
                                      </p:cBhvr>
                                      <p:to>
                                        <p:strVal val="visible"/>
                                      </p:to>
                                    </p:set>
                                    <p:animEffect transition="in" filter="fade">
                                      <p:cBhvr>
                                        <p:cTn id="47" dur="1000"/>
                                        <p:tgtEl>
                                          <p:spTgt spid="51202">
                                            <p:txEl>
                                              <p:pRg st="5" end="5"/>
                                            </p:txEl>
                                          </p:spTgt>
                                        </p:tgtEl>
                                      </p:cBhvr>
                                    </p:animEffect>
                                    <p:anim calcmode="lin" valueType="num">
                                      <p:cBhvr>
                                        <p:cTn id="48"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1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79512" y="737320"/>
            <a:ext cx="8964489" cy="290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000" b="1" dirty="0" err="1">
                <a:solidFill>
                  <a:srgbClr val="FF0000"/>
                </a:solidFill>
              </a:rPr>
              <a:t>إختبار</a:t>
            </a:r>
            <a:r>
              <a:rPr lang="ar-SA" sz="2000" b="1" dirty="0">
                <a:solidFill>
                  <a:srgbClr val="FF0000"/>
                </a:solidFill>
              </a:rPr>
              <a:t> </a:t>
            </a:r>
            <a:r>
              <a:rPr lang="ar-SA" sz="2000" b="1" dirty="0" err="1">
                <a:solidFill>
                  <a:srgbClr val="FF0000"/>
                </a:solidFill>
              </a:rPr>
              <a:t>ستيودنت</a:t>
            </a:r>
            <a:r>
              <a:rPr lang="ar-SA" sz="2000" b="1" dirty="0">
                <a:solidFill>
                  <a:srgbClr val="FF0000"/>
                </a:solidFill>
              </a:rPr>
              <a:t> </a:t>
            </a:r>
            <a:r>
              <a:rPr lang="ar-SA" sz="2000" b="1" dirty="0" err="1">
                <a:solidFill>
                  <a:srgbClr val="FF0000"/>
                </a:solidFill>
              </a:rPr>
              <a:t>لعيينتين</a:t>
            </a:r>
            <a:r>
              <a:rPr lang="ar-SA" sz="2000" b="1" dirty="0">
                <a:solidFill>
                  <a:srgbClr val="FF0000"/>
                </a:solidFill>
              </a:rPr>
              <a:t> مرتبطتين.</a:t>
            </a:r>
            <a:endParaRPr lang="fr-FR" sz="2000" dirty="0">
              <a:solidFill>
                <a:srgbClr val="FF0000"/>
              </a:solidFill>
            </a:endParaRPr>
          </a:p>
          <a:p>
            <a:pPr algn="just" rtl="1"/>
            <a:r>
              <a:rPr lang="ar-SA" sz="2000" dirty="0"/>
              <a:t>نلاحظ ظهور المؤشرات الوصفية من متوسط وانحراف ... لكلا المحورين في الجدول الأول.</a:t>
            </a:r>
          </a:p>
          <a:p>
            <a:pPr algn="just" rtl="1"/>
            <a:r>
              <a:rPr lang="ar-SA" sz="2000" dirty="0"/>
              <a:t>في الجدول الثاني معامل الارتباط بيرسون بين المحورين ويبدو جليا انه ارتباط طردي</a:t>
            </a:r>
            <a:r>
              <a:rPr lang="en-US" sz="2000" dirty="0"/>
              <a:t> </a:t>
            </a:r>
            <a:r>
              <a:rPr lang="ar-SA" sz="2000" dirty="0"/>
              <a:t> ضعيف</a:t>
            </a:r>
          </a:p>
          <a:p>
            <a:pPr algn="just" rtl="1"/>
            <a:r>
              <a:rPr lang="ar-SA" sz="2000" dirty="0"/>
              <a:t>ومعنوي عند 1</a:t>
            </a:r>
            <a:r>
              <a:rPr lang="fr-FR" sz="2000" dirty="0"/>
              <a:t> (r=0.</a:t>
            </a:r>
            <a:r>
              <a:rPr lang="en-US" sz="2000" dirty="0"/>
              <a:t>45</a:t>
            </a:r>
            <a:r>
              <a:rPr lang="fr-FR" sz="2000" dirty="0"/>
              <a:t>     </a:t>
            </a:r>
            <a:r>
              <a:rPr lang="fr-FR" sz="2000" dirty="0" err="1"/>
              <a:t>sig</a:t>
            </a:r>
            <a:r>
              <a:rPr lang="fr-FR" sz="2000" dirty="0"/>
              <a:t>=00) %</a:t>
            </a:r>
            <a:r>
              <a:rPr lang="ar-SA" sz="2000" dirty="0"/>
              <a:t> </a:t>
            </a:r>
            <a:endParaRPr lang="ar-SA" sz="2000" b="1" dirty="0">
              <a:cs typeface="Arial" charset="0"/>
            </a:endParaRPr>
          </a:p>
          <a:p>
            <a:pPr algn="just" rtl="1"/>
            <a:r>
              <a:rPr lang="ar-SA" sz="2000" b="1" dirty="0">
                <a:cs typeface="Arial" charset="0"/>
              </a:rPr>
              <a:t>نتائج اختبار المقارنة بين القياسين غي الجدول الثالث توضح أن الفروقات معنوية</a:t>
            </a:r>
          </a:p>
          <a:p>
            <a:pPr algn="just" rtl="1"/>
            <a:r>
              <a:rPr lang="fr-FR" sz="2000" b="1" dirty="0">
                <a:cs typeface="Arial" charset="0"/>
              </a:rPr>
              <a:t>(t=-6.96    </a:t>
            </a:r>
            <a:r>
              <a:rPr lang="fr-FR" sz="2000" b="1" dirty="0" err="1">
                <a:cs typeface="Arial" charset="0"/>
              </a:rPr>
              <a:t>sig</a:t>
            </a:r>
            <a:r>
              <a:rPr lang="fr-FR" sz="2000" b="1" dirty="0">
                <a:cs typeface="Arial" charset="0"/>
              </a:rPr>
              <a:t>=0.00)</a:t>
            </a:r>
            <a:r>
              <a:rPr lang="ar-SA" sz="2000" b="1" dirty="0">
                <a:cs typeface="Arial" charset="0"/>
              </a:rPr>
              <a:t> وبالتالي نقبل الفرض البديل أي أن الفروقات بين القياس القبلي المحور11 والقياس البعدي المحور12 معنوية احصائيا.</a:t>
            </a:r>
            <a:endParaRPr lang="fr-FR" sz="2000" dirty="0"/>
          </a:p>
        </p:txBody>
      </p:sp>
      <p:sp>
        <p:nvSpPr>
          <p:cNvPr id="4" name="Rectangle 3"/>
          <p:cNvSpPr>
            <a:spLocks noChangeArrowheads="1"/>
          </p:cNvSpPr>
          <p:nvPr/>
        </p:nvSpPr>
        <p:spPr bwMode="auto">
          <a:xfrm>
            <a:off x="1320640" y="224424"/>
            <a:ext cx="6481559"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just" rtl="1"/>
            <a:r>
              <a:rPr lang="ar-SA" sz="3600" b="1" dirty="0">
                <a:solidFill>
                  <a:srgbClr val="FF0000"/>
                </a:solidFill>
              </a:rPr>
              <a:t>تطبيق </a:t>
            </a:r>
            <a:r>
              <a:rPr lang="ar-SA" sz="3600" b="1" dirty="0" err="1">
                <a:solidFill>
                  <a:srgbClr val="FF0000"/>
                </a:solidFill>
              </a:rPr>
              <a:t>إختبار</a:t>
            </a:r>
            <a:r>
              <a:rPr lang="ar-SA" sz="3600" b="1" dirty="0">
                <a:solidFill>
                  <a:srgbClr val="FF0000"/>
                </a:solidFill>
              </a:rPr>
              <a:t> </a:t>
            </a:r>
            <a:r>
              <a:rPr lang="ar-SA" sz="3600" b="1" dirty="0" err="1">
                <a:solidFill>
                  <a:srgbClr val="FF0000"/>
                </a:solidFill>
              </a:rPr>
              <a:t>ستيودنت</a:t>
            </a:r>
            <a:r>
              <a:rPr lang="ar-SA" sz="3600" b="1" dirty="0">
                <a:solidFill>
                  <a:srgbClr val="FF0000"/>
                </a:solidFill>
              </a:rPr>
              <a:t> </a:t>
            </a:r>
            <a:r>
              <a:rPr lang="ar-SA" sz="3600" b="1" dirty="0" err="1">
                <a:solidFill>
                  <a:srgbClr val="FF0000"/>
                </a:solidFill>
              </a:rPr>
              <a:t>لعيينتين</a:t>
            </a:r>
            <a:r>
              <a:rPr lang="ar-SA" sz="3600" b="1" dirty="0">
                <a:solidFill>
                  <a:srgbClr val="FF0000"/>
                </a:solidFill>
              </a:rPr>
              <a:t> مرتبطتين.</a:t>
            </a:r>
            <a:endParaRPr lang="fr-FR" sz="3600"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8265790"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96894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1202">
                                            <p:txEl>
                                              <p:pRg st="4" end="4"/>
                                            </p:txEl>
                                          </p:spTgt>
                                        </p:tgtEl>
                                        <p:attrNameLst>
                                          <p:attrName>style.visibility</p:attrName>
                                        </p:attrNameLst>
                                      </p:cBhvr>
                                      <p:to>
                                        <p:strVal val="visible"/>
                                      </p:to>
                                    </p:set>
                                    <p:animEffect transition="in" filter="fade">
                                      <p:cBhvr>
                                        <p:cTn id="40" dur="1000"/>
                                        <p:tgtEl>
                                          <p:spTgt spid="51202">
                                            <p:txEl>
                                              <p:pRg st="4" end="4"/>
                                            </p:txEl>
                                          </p:spTgt>
                                        </p:tgtEl>
                                      </p:cBhvr>
                                    </p:animEffect>
                                    <p:anim calcmode="lin" valueType="num">
                                      <p:cBhvr>
                                        <p:cTn id="41"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1202">
                                            <p:txEl>
                                              <p:pRg st="5" end="5"/>
                                            </p:txEl>
                                          </p:spTgt>
                                        </p:tgtEl>
                                        <p:attrNameLst>
                                          <p:attrName>style.visibility</p:attrName>
                                        </p:attrNameLst>
                                      </p:cBhvr>
                                      <p:to>
                                        <p:strVal val="visible"/>
                                      </p:to>
                                    </p:set>
                                    <p:animEffect transition="in" filter="fade">
                                      <p:cBhvr>
                                        <p:cTn id="47" dur="1000"/>
                                        <p:tgtEl>
                                          <p:spTgt spid="51202">
                                            <p:txEl>
                                              <p:pRg st="5" end="5"/>
                                            </p:txEl>
                                          </p:spTgt>
                                        </p:tgtEl>
                                      </p:cBhvr>
                                    </p:animEffect>
                                    <p:anim calcmode="lin" valueType="num">
                                      <p:cBhvr>
                                        <p:cTn id="48"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1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28596" y="1196752"/>
            <a:ext cx="8201028" cy="5256584"/>
          </a:xfrm>
          <a:prstGeom prst="rect">
            <a:avLst/>
          </a:prstGeom>
          <a:noFill/>
          <a:ln w="9525">
            <a:noFill/>
            <a:miter lim="800000"/>
            <a:headEnd/>
            <a:tailEnd/>
          </a:ln>
        </p:spPr>
        <p:txBody>
          <a:bodyPr/>
          <a:lstStyle/>
          <a:p>
            <a:pPr algn="just" rtl="1"/>
            <a:r>
              <a:rPr lang="ar-SA" sz="2800" dirty="0"/>
              <a:t>بعض الاختبارات </a:t>
            </a:r>
            <a:r>
              <a:rPr lang="ar-SA" sz="2800" dirty="0" err="1"/>
              <a:t>اللامعلمية</a:t>
            </a:r>
            <a:r>
              <a:rPr lang="ar-SA" sz="2800" dirty="0"/>
              <a:t> تتوقف على إحصائية كا</a:t>
            </a:r>
            <a:r>
              <a:rPr lang="ar-SA" sz="2800" baseline="30000" dirty="0"/>
              <a:t>2 </a:t>
            </a:r>
            <a:r>
              <a:rPr lang="ar-SA" sz="2800" dirty="0"/>
              <a:t>نسبة إلى توزيع احتمالي شهير يسمى اختبار كا</a:t>
            </a:r>
            <a:r>
              <a:rPr lang="ar-SA" sz="2800" baseline="30000" dirty="0"/>
              <a:t>2</a:t>
            </a:r>
            <a:r>
              <a:rPr lang="ar-SA" sz="2800" dirty="0"/>
              <a:t> ، وبشكل عام يبنى الاختبار على مقارنة التكرارات المتوقعة مع التكرارات المشاهدة لمعرفة هل هناك فروقات معنوية احصائية بينهما أم لا؟</a:t>
            </a:r>
            <a:endParaRPr lang="fr-FR" sz="2800" dirty="0"/>
          </a:p>
          <a:p>
            <a:pPr algn="just" rtl="1"/>
            <a:r>
              <a:rPr lang="ar-SA" sz="2800" b="1" dirty="0">
                <a:solidFill>
                  <a:srgbClr val="00CC00"/>
                </a:solidFill>
              </a:rPr>
              <a:t>شروط اختبار كا</a:t>
            </a:r>
            <a:r>
              <a:rPr lang="ar-SA" sz="2800" b="1" baseline="30000" dirty="0">
                <a:solidFill>
                  <a:srgbClr val="00CC00"/>
                </a:solidFill>
              </a:rPr>
              <a:t>2</a:t>
            </a:r>
            <a:r>
              <a:rPr lang="ar-SA" sz="2800" b="1" dirty="0">
                <a:solidFill>
                  <a:srgbClr val="00CC00"/>
                </a:solidFill>
              </a:rPr>
              <a:t>:</a:t>
            </a:r>
            <a:endParaRPr lang="fr-FR" sz="2800" b="1" dirty="0">
              <a:solidFill>
                <a:srgbClr val="00CC00"/>
              </a:solidFill>
            </a:endParaRPr>
          </a:p>
          <a:p>
            <a:pPr marL="1428750" lvl="2" indent="-514350" algn="just" rtl="1">
              <a:buFont typeface="+mj-lt"/>
              <a:buAutoNum type="arabicPeriod"/>
            </a:pPr>
            <a:r>
              <a:rPr lang="ar-SA" sz="2800" dirty="0"/>
              <a:t>عشوائية العينة.</a:t>
            </a:r>
            <a:endParaRPr lang="fr-FR" sz="2800" dirty="0"/>
          </a:p>
          <a:p>
            <a:pPr marL="1428750" lvl="2" indent="-514350" algn="just" rtl="1">
              <a:buFont typeface="+mj-lt"/>
              <a:buAutoNum type="arabicPeriod"/>
            </a:pPr>
            <a:r>
              <a:rPr lang="ar-SA" sz="2800" dirty="0"/>
              <a:t>استقلال المشاهدات.</a:t>
            </a:r>
            <a:endParaRPr lang="fr-FR" sz="2800" dirty="0"/>
          </a:p>
          <a:p>
            <a:pPr marL="1428750" lvl="2" indent="-514350" algn="just" rtl="1">
              <a:buFont typeface="+mj-lt"/>
              <a:buAutoNum type="arabicPeriod"/>
            </a:pPr>
            <a:r>
              <a:rPr lang="ar-SA" sz="2800" dirty="0"/>
              <a:t>حجم العينة يجب أن يتعدى الـ30.</a:t>
            </a:r>
            <a:endParaRPr lang="fr-FR" sz="2800" dirty="0"/>
          </a:p>
          <a:p>
            <a:pPr algn="just" rtl="1"/>
            <a:r>
              <a:rPr lang="ar-SA" sz="2800" b="1" dirty="0">
                <a:solidFill>
                  <a:srgbClr val="00CC00"/>
                </a:solidFill>
              </a:rPr>
              <a:t>يستخدم هذا الاختبار في الحالات الآتية : </a:t>
            </a:r>
            <a:endParaRPr lang="fr-FR" sz="2800" b="1" dirty="0">
              <a:solidFill>
                <a:srgbClr val="00CC00"/>
              </a:solidFill>
            </a:endParaRPr>
          </a:p>
          <a:p>
            <a:pPr marL="1428750" lvl="2" indent="-514350" algn="just" rtl="1">
              <a:buFont typeface="+mj-lt"/>
              <a:buAutoNum type="arabicPeriod"/>
            </a:pPr>
            <a:r>
              <a:rPr lang="ar-SA" sz="2800" dirty="0"/>
              <a:t>جودة التوفيق</a:t>
            </a:r>
            <a:endParaRPr lang="fr-FR" sz="2800" dirty="0"/>
          </a:p>
          <a:p>
            <a:pPr marL="1428750" lvl="2" indent="-514350" algn="just" rtl="1">
              <a:buFont typeface="+mj-lt"/>
              <a:buAutoNum type="arabicPeriod"/>
            </a:pPr>
            <a:r>
              <a:rPr lang="ar-SA" sz="2800" dirty="0"/>
              <a:t> الاستقلال</a:t>
            </a:r>
            <a:endParaRPr lang="fr-FR" sz="2800" dirty="0"/>
          </a:p>
          <a:p>
            <a:pPr marL="1428750" lvl="2" indent="-514350" algn="just" rtl="1">
              <a:buFont typeface="+mj-lt"/>
              <a:buAutoNum type="arabicPeriod"/>
            </a:pPr>
            <a:r>
              <a:rPr lang="ar-SA" sz="2800" dirty="0"/>
              <a:t> التجانس</a:t>
            </a:r>
            <a:endParaRPr lang="ar-SA" sz="2800" dirty="0">
              <a:solidFill>
                <a:srgbClr val="C00000"/>
              </a:solidFill>
              <a:latin typeface="Times New Roman" pitchFamily="18" charset="0"/>
              <a:cs typeface="Times New Roman" pitchFamily="18" charset="0"/>
            </a:endParaRPr>
          </a:p>
          <a:p>
            <a:pPr marL="742950" lvl="0" indent="-742950" algn="just" rtl="1">
              <a:spcBef>
                <a:spcPct val="0"/>
              </a:spcBef>
              <a:defRPr/>
            </a:pPr>
            <a:r>
              <a:rPr lang="ar-SA" sz="2800" dirty="0">
                <a:latin typeface="Times New Roman" pitchFamily="18" charset="0"/>
                <a:cs typeface="Times New Roman" pitchFamily="18" charset="0"/>
              </a:rPr>
              <a:t> </a:t>
            </a:r>
          </a:p>
          <a:p>
            <a:pPr marL="742950" lvl="0" indent="-742950" algn="just" rtl="1">
              <a:spcBef>
                <a:spcPct val="0"/>
              </a:spcBef>
              <a:defRPr/>
            </a:pPr>
            <a:endParaRPr lang="ar-SA" sz="2800" dirty="0">
              <a:latin typeface="Times New Roman" pitchFamily="18" charset="0"/>
              <a:cs typeface="Times New Roman" pitchFamily="18" charset="0"/>
            </a:endParaRPr>
          </a:p>
        </p:txBody>
      </p:sp>
      <p:sp>
        <p:nvSpPr>
          <p:cNvPr id="4100" name="Rectangle 4"/>
          <p:cNvSpPr>
            <a:spLocks noChangeArrowheads="1"/>
          </p:cNvSpPr>
          <p:nvPr/>
        </p:nvSpPr>
        <p:spPr bwMode="auto">
          <a:xfrm>
            <a:off x="2392895" y="332656"/>
            <a:ext cx="5492314" cy="648512"/>
          </a:xfrm>
          <a:prstGeom prst="rect">
            <a:avLst/>
          </a:prstGeom>
          <a:noFill/>
          <a:ln w="9525">
            <a:noFill/>
            <a:miter lim="800000"/>
            <a:headEnd/>
            <a:tailEnd/>
          </a:ln>
        </p:spPr>
        <p:txBody>
          <a:bodyPr wrap="none" lIns="90000" tIns="46800" rIns="90000" bIns="46800">
            <a:spAutoFit/>
          </a:bodyPr>
          <a:lstStyle/>
          <a:p>
            <a:pPr rtl="1"/>
            <a:r>
              <a:rPr lang="ar-SA" sz="3600" b="1" dirty="0">
                <a:solidFill>
                  <a:srgbClr val="0070C0"/>
                </a:solidFill>
              </a:rPr>
              <a:t>سادسا: اختبار مربع كا</a:t>
            </a:r>
            <a:r>
              <a:rPr lang="ar-SA" sz="3600" b="1" baseline="30000" dirty="0">
                <a:solidFill>
                  <a:srgbClr val="0070C0"/>
                </a:solidFill>
              </a:rPr>
              <a:t>2</a:t>
            </a:r>
            <a:r>
              <a:rPr lang="ar-SA" sz="3600" b="1" dirty="0">
                <a:solidFill>
                  <a:srgbClr val="0070C0"/>
                </a:solidFill>
              </a:rPr>
              <a:t> </a:t>
            </a:r>
            <a:r>
              <a:rPr lang="en-US" sz="3600" b="1" dirty="0">
                <a:solidFill>
                  <a:srgbClr val="0070C0"/>
                </a:solidFill>
                <a:sym typeface="Symbol"/>
              </a:rPr>
              <a:t></a:t>
            </a:r>
            <a:r>
              <a:rPr lang="en-US" sz="3600" b="1" baseline="30000" dirty="0">
                <a:solidFill>
                  <a:srgbClr val="0070C0"/>
                </a:solidFill>
              </a:rPr>
              <a:t>2</a:t>
            </a:r>
            <a:r>
              <a:rPr lang="en-US" sz="3600" b="1" dirty="0">
                <a:solidFill>
                  <a:srgbClr val="0070C0"/>
                </a:solidFill>
              </a:rPr>
              <a:t>   Test-</a:t>
            </a:r>
            <a:endParaRPr lang="fr-FR" sz="3600" dirty="0">
              <a:solidFill>
                <a:srgbClr val="0070C0"/>
              </a:solidFill>
            </a:endParaRPr>
          </a:p>
        </p:txBody>
      </p:sp>
    </p:spTree>
    <p:extLst>
      <p:ext uri="{BB962C8B-B14F-4D97-AF65-F5344CB8AC3E}">
        <p14:creationId xmlns:p14="http://schemas.microsoft.com/office/powerpoint/2010/main" val="6335351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98">
                                            <p:txEl>
                                              <p:pRg st="0" end="0"/>
                                            </p:txEl>
                                          </p:spTgt>
                                        </p:tgtEl>
                                        <p:attrNameLst>
                                          <p:attrName>style.visibility</p:attrName>
                                        </p:attrNameLst>
                                      </p:cBhvr>
                                      <p:to>
                                        <p:strVal val="visible"/>
                                      </p:to>
                                    </p:set>
                                    <p:animEffect transition="in" filter="fade">
                                      <p:cBhvr>
                                        <p:cTn id="12" dur="1000"/>
                                        <p:tgtEl>
                                          <p:spTgt spid="4098">
                                            <p:txEl>
                                              <p:pRg st="0" end="0"/>
                                            </p:txEl>
                                          </p:spTgt>
                                        </p:tgtEl>
                                      </p:cBhvr>
                                    </p:animEffect>
                                    <p:anim calcmode="lin" valueType="num">
                                      <p:cBhvr>
                                        <p:cTn id="13"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Effect transition="in" filter="fade">
                                      <p:cBhvr>
                                        <p:cTn id="19" dur="1000"/>
                                        <p:tgtEl>
                                          <p:spTgt spid="4098">
                                            <p:txEl>
                                              <p:pRg st="1" end="1"/>
                                            </p:txEl>
                                          </p:spTgt>
                                        </p:tgtEl>
                                      </p:cBhvr>
                                    </p:animEffect>
                                    <p:anim calcmode="lin" valueType="num">
                                      <p:cBhvr>
                                        <p:cTn id="20"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8">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Effect transition="in" filter="fade">
                                      <p:cBhvr>
                                        <p:cTn id="24" dur="1000"/>
                                        <p:tgtEl>
                                          <p:spTgt spid="4098">
                                            <p:txEl>
                                              <p:pRg st="2" end="2"/>
                                            </p:txEl>
                                          </p:spTgt>
                                        </p:tgtEl>
                                      </p:cBhvr>
                                    </p:animEffect>
                                    <p:anim calcmode="lin" valueType="num">
                                      <p:cBhvr>
                                        <p:cTn id="25"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098">
                                            <p:txEl>
                                              <p:pRg st="3" end="3"/>
                                            </p:txEl>
                                          </p:spTgt>
                                        </p:tgtEl>
                                        <p:attrNameLst>
                                          <p:attrName>style.visibility</p:attrName>
                                        </p:attrNameLst>
                                      </p:cBhvr>
                                      <p:to>
                                        <p:strVal val="visible"/>
                                      </p:to>
                                    </p:set>
                                    <p:animEffect transition="in" filter="fade">
                                      <p:cBhvr>
                                        <p:cTn id="29" dur="1000"/>
                                        <p:tgtEl>
                                          <p:spTgt spid="4098">
                                            <p:txEl>
                                              <p:pRg st="3" end="3"/>
                                            </p:txEl>
                                          </p:spTgt>
                                        </p:tgtEl>
                                      </p:cBhvr>
                                    </p:animEffect>
                                    <p:anim calcmode="lin" valueType="num">
                                      <p:cBhvr>
                                        <p:cTn id="30"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098">
                                            <p:txEl>
                                              <p:pRg st="4" end="4"/>
                                            </p:txEl>
                                          </p:spTgt>
                                        </p:tgtEl>
                                        <p:attrNameLst>
                                          <p:attrName>style.visibility</p:attrName>
                                        </p:attrNameLst>
                                      </p:cBhvr>
                                      <p:to>
                                        <p:strVal val="visible"/>
                                      </p:to>
                                    </p:set>
                                    <p:animEffect transition="in" filter="fade">
                                      <p:cBhvr>
                                        <p:cTn id="34" dur="1000"/>
                                        <p:tgtEl>
                                          <p:spTgt spid="4098">
                                            <p:txEl>
                                              <p:pRg st="4" end="4"/>
                                            </p:txEl>
                                          </p:spTgt>
                                        </p:tgtEl>
                                      </p:cBhvr>
                                    </p:animEffect>
                                    <p:anim calcmode="lin" valueType="num">
                                      <p:cBhvr>
                                        <p:cTn id="35"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0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098">
                                            <p:txEl>
                                              <p:pRg st="5" end="5"/>
                                            </p:txEl>
                                          </p:spTgt>
                                        </p:tgtEl>
                                        <p:attrNameLst>
                                          <p:attrName>style.visibility</p:attrName>
                                        </p:attrNameLst>
                                      </p:cBhvr>
                                      <p:to>
                                        <p:strVal val="visible"/>
                                      </p:to>
                                    </p:set>
                                    <p:animEffect transition="in" filter="fade">
                                      <p:cBhvr>
                                        <p:cTn id="41" dur="1000"/>
                                        <p:tgtEl>
                                          <p:spTgt spid="4098">
                                            <p:txEl>
                                              <p:pRg st="5" end="5"/>
                                            </p:txEl>
                                          </p:spTgt>
                                        </p:tgtEl>
                                      </p:cBhvr>
                                    </p:animEffect>
                                    <p:anim calcmode="lin" valueType="num">
                                      <p:cBhvr>
                                        <p:cTn id="42"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098">
                                            <p:txEl>
                                              <p:pRg st="5" end="5"/>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098">
                                            <p:txEl>
                                              <p:pRg st="6" end="6"/>
                                            </p:txEl>
                                          </p:spTgt>
                                        </p:tgtEl>
                                        <p:attrNameLst>
                                          <p:attrName>style.visibility</p:attrName>
                                        </p:attrNameLst>
                                      </p:cBhvr>
                                      <p:to>
                                        <p:strVal val="visible"/>
                                      </p:to>
                                    </p:set>
                                    <p:animEffect transition="in" filter="fade">
                                      <p:cBhvr>
                                        <p:cTn id="46" dur="1000"/>
                                        <p:tgtEl>
                                          <p:spTgt spid="4098">
                                            <p:txEl>
                                              <p:pRg st="6" end="6"/>
                                            </p:txEl>
                                          </p:spTgt>
                                        </p:tgtEl>
                                      </p:cBhvr>
                                    </p:animEffect>
                                    <p:anim calcmode="lin" valueType="num">
                                      <p:cBhvr>
                                        <p:cTn id="47" dur="1000" fill="hold"/>
                                        <p:tgtEl>
                                          <p:spTgt spid="409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098">
                                            <p:txEl>
                                              <p:pRg st="6" end="6"/>
                                            </p:tx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098">
                                            <p:txEl>
                                              <p:pRg st="7" end="7"/>
                                            </p:txEl>
                                          </p:spTgt>
                                        </p:tgtEl>
                                        <p:attrNameLst>
                                          <p:attrName>style.visibility</p:attrName>
                                        </p:attrNameLst>
                                      </p:cBhvr>
                                      <p:to>
                                        <p:strVal val="visible"/>
                                      </p:to>
                                    </p:set>
                                    <p:animEffect transition="in" filter="fade">
                                      <p:cBhvr>
                                        <p:cTn id="51" dur="1000"/>
                                        <p:tgtEl>
                                          <p:spTgt spid="4098">
                                            <p:txEl>
                                              <p:pRg st="7" end="7"/>
                                            </p:txEl>
                                          </p:spTgt>
                                        </p:tgtEl>
                                      </p:cBhvr>
                                    </p:animEffect>
                                    <p:anim calcmode="lin" valueType="num">
                                      <p:cBhvr>
                                        <p:cTn id="52"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4098">
                                            <p:txEl>
                                              <p:pRg st="7" end="7"/>
                                            </p:tx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4098">
                                            <p:txEl>
                                              <p:pRg st="8" end="8"/>
                                            </p:txEl>
                                          </p:spTgt>
                                        </p:tgtEl>
                                        <p:attrNameLst>
                                          <p:attrName>style.visibility</p:attrName>
                                        </p:attrNameLst>
                                      </p:cBhvr>
                                      <p:to>
                                        <p:strVal val="visible"/>
                                      </p:to>
                                    </p:set>
                                    <p:animEffect transition="in" filter="fade">
                                      <p:cBhvr>
                                        <p:cTn id="56" dur="1000"/>
                                        <p:tgtEl>
                                          <p:spTgt spid="4098">
                                            <p:txEl>
                                              <p:pRg st="8" end="8"/>
                                            </p:txEl>
                                          </p:spTgt>
                                        </p:tgtEl>
                                      </p:cBhvr>
                                    </p:animEffect>
                                    <p:anim calcmode="lin" valueType="num">
                                      <p:cBhvr>
                                        <p:cTn id="57" dur="1000" fill="hold"/>
                                        <p:tgtEl>
                                          <p:spTgt spid="409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0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98">
                                            <p:txEl>
                                              <p:pRg st="9" end="9"/>
                                            </p:txEl>
                                          </p:spTgt>
                                        </p:tgtEl>
                                        <p:attrNameLst>
                                          <p:attrName>style.visibility</p:attrName>
                                        </p:attrNameLst>
                                      </p:cBhvr>
                                      <p:to>
                                        <p:strVal val="visible"/>
                                      </p:to>
                                    </p:set>
                                    <p:animEffect transition="in" filter="fade">
                                      <p:cBhvr>
                                        <p:cTn id="63" dur="1000"/>
                                        <p:tgtEl>
                                          <p:spTgt spid="4098">
                                            <p:txEl>
                                              <p:pRg st="9" end="9"/>
                                            </p:txEl>
                                          </p:spTgt>
                                        </p:tgtEl>
                                      </p:cBhvr>
                                    </p:animEffect>
                                    <p:anim calcmode="lin" valueType="num">
                                      <p:cBhvr>
                                        <p:cTn id="64" dur="1000" fill="hold"/>
                                        <p:tgtEl>
                                          <p:spTgt spid="4098">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09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410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القائمة </a:t>
            </a:r>
            <a:r>
              <a:rPr lang="fr-FR" sz="2800" dirty="0"/>
              <a:t>analyse</a:t>
            </a:r>
            <a:r>
              <a:rPr lang="ar-SA" sz="2800" dirty="0"/>
              <a:t> ثم اختر </a:t>
            </a:r>
            <a:r>
              <a:rPr lang="fr-FR" sz="2800" dirty="0"/>
              <a:t>test non paramétrique</a:t>
            </a:r>
            <a:r>
              <a:rPr lang="ar-SA" sz="2800" dirty="0"/>
              <a:t> ثم</a:t>
            </a:r>
            <a:r>
              <a:rPr lang="fr-FR" sz="2800" dirty="0"/>
              <a:t>boite de dialogue </a:t>
            </a:r>
            <a:r>
              <a:rPr lang="fr-FR" sz="2800" dirty="0" err="1"/>
              <a:t>enceinne</a:t>
            </a:r>
            <a:r>
              <a:rPr lang="fr-FR" sz="2800" dirty="0"/>
              <a:t> version </a:t>
            </a:r>
            <a:r>
              <a:rPr lang="ar-SA" sz="2800" dirty="0"/>
              <a:t> ثم اختر </a:t>
            </a:r>
            <a:r>
              <a:rPr lang="fr-FR" sz="2800" dirty="0" err="1"/>
              <a:t>cki</a:t>
            </a:r>
            <a:r>
              <a:rPr lang="fr-FR" sz="2800" dirty="0"/>
              <a:t>-deux</a:t>
            </a:r>
            <a:r>
              <a:rPr lang="ar-SA" sz="2800" dirty="0"/>
              <a:t> ثم أدخل العبارات التي ترغب في اختبارها واضغط على </a:t>
            </a:r>
            <a:r>
              <a:rPr lang="fr-FR" sz="2800" dirty="0"/>
              <a:t>ok</a:t>
            </a:r>
            <a:r>
              <a:rPr lang="ar-SA" sz="2800" dirty="0"/>
              <a:t>.</a:t>
            </a:r>
            <a:endParaRPr lang="fr-FR" sz="2800" dirty="0"/>
          </a:p>
          <a:p>
            <a:pPr algn="just" rtl="1"/>
            <a:r>
              <a:rPr lang="ar-SA" sz="2800" b="1" dirty="0">
                <a:solidFill>
                  <a:srgbClr val="FF0000"/>
                </a:solidFill>
              </a:rPr>
              <a:t>5, 7. حساب اختبار مربع </a:t>
            </a:r>
            <a:r>
              <a:rPr lang="ar-SA" sz="2800" b="1" dirty="0" err="1">
                <a:solidFill>
                  <a:srgbClr val="FF0000"/>
                </a:solidFill>
              </a:rPr>
              <a:t>كاي</a:t>
            </a:r>
            <a:r>
              <a:rPr lang="ar-SA" sz="2800" b="1" dirty="0">
                <a:solidFill>
                  <a:srgbClr val="FF0000"/>
                </a:solidFill>
              </a:rPr>
              <a:t> </a:t>
            </a:r>
            <a:r>
              <a:rPr lang="ar-SA" sz="2800" b="1" dirty="0" err="1">
                <a:solidFill>
                  <a:srgbClr val="FF0000"/>
                </a:solidFill>
              </a:rPr>
              <a:t>للإستقلال</a:t>
            </a:r>
            <a:r>
              <a:rPr lang="ar-SA" sz="2800" b="1" dirty="0">
                <a:solidFill>
                  <a:srgbClr val="FF0000"/>
                </a:solidFill>
              </a:rPr>
              <a:t>:</a:t>
            </a:r>
            <a:endParaRPr lang="fr-FR" sz="2800" dirty="0">
              <a:solidFill>
                <a:srgbClr val="FF0000"/>
              </a:solidFill>
            </a:endParaRPr>
          </a:p>
          <a:p>
            <a:pPr algn="just" rtl="1"/>
            <a:r>
              <a:rPr lang="ar-SA" sz="2800" dirty="0"/>
              <a:t>اضغط على </a:t>
            </a:r>
            <a:r>
              <a:rPr lang="fr-FR" sz="2800" dirty="0"/>
              <a:t>analyse </a:t>
            </a:r>
            <a:r>
              <a:rPr lang="ar-SA" sz="2800" dirty="0"/>
              <a:t> ثم </a:t>
            </a:r>
            <a:r>
              <a:rPr lang="fr-FR" sz="2800" dirty="0"/>
              <a:t>statistiques descriptives </a:t>
            </a:r>
            <a:r>
              <a:rPr lang="ar-SA" sz="2800" dirty="0"/>
              <a:t> ثم </a:t>
            </a:r>
            <a:r>
              <a:rPr lang="fr-FR" sz="2800" dirty="0"/>
              <a:t>tableaux croisés</a:t>
            </a:r>
            <a:r>
              <a:rPr lang="ar-SA" sz="2800" dirty="0"/>
              <a:t> ثم أدخل المتغير الأول في قائمة </a:t>
            </a:r>
            <a:r>
              <a:rPr lang="fr-FR" sz="2800" dirty="0"/>
              <a:t>ligne </a:t>
            </a:r>
            <a:r>
              <a:rPr lang="ar-SA" sz="2800" dirty="0"/>
              <a:t> والثاني في قائمة </a:t>
            </a:r>
            <a:r>
              <a:rPr lang="fr-FR" sz="2800" dirty="0"/>
              <a:t>colonne</a:t>
            </a:r>
            <a:r>
              <a:rPr lang="ar-SA" sz="2800" dirty="0"/>
              <a:t> ثم اضغط على  </a:t>
            </a:r>
            <a:r>
              <a:rPr lang="fr-FR" sz="2800" dirty="0"/>
              <a:t>statistique</a:t>
            </a:r>
            <a:r>
              <a:rPr lang="ar-SA" sz="2800" dirty="0"/>
              <a:t> واختر </a:t>
            </a:r>
            <a:r>
              <a:rPr lang="fr-FR" sz="2800" dirty="0" err="1"/>
              <a:t>cki</a:t>
            </a:r>
            <a:r>
              <a:rPr lang="fr-FR" sz="2800" dirty="0"/>
              <a:t>-deux</a:t>
            </a:r>
            <a:r>
              <a:rPr lang="ar-SA" sz="2800" dirty="0"/>
              <a:t> ثم اضغط على </a:t>
            </a:r>
            <a:r>
              <a:rPr lang="fr-FR" sz="2800" dirty="0"/>
              <a:t>contenu </a:t>
            </a:r>
            <a:r>
              <a:rPr lang="ar-SA" sz="2800" dirty="0"/>
              <a:t> ثم </a:t>
            </a:r>
            <a:r>
              <a:rPr lang="fr-FR" sz="2800" dirty="0"/>
              <a:t>ok</a:t>
            </a:r>
            <a:r>
              <a:rPr lang="ar-SA" sz="2800" dirty="0"/>
              <a:t>.</a:t>
            </a:r>
            <a:endParaRPr lang="fr-FR" sz="2800" dirty="0"/>
          </a:p>
          <a:p>
            <a:pPr marL="685800" indent="-685800" algn="just" rtl="1">
              <a:buClr>
                <a:srgbClr val="FF0000"/>
              </a:buClr>
              <a:buFontTx/>
              <a:buAutoNum type="arabicPeriod"/>
            </a:pPr>
            <a:endParaRPr lang="fr-FR" sz="2800" b="1" dirty="0">
              <a:cs typeface="Arial" charset="0"/>
            </a:endParaRPr>
          </a:p>
        </p:txBody>
      </p:sp>
      <p:sp>
        <p:nvSpPr>
          <p:cNvPr id="51203" name="Rectangle 3"/>
          <p:cNvSpPr>
            <a:spLocks noChangeArrowheads="1"/>
          </p:cNvSpPr>
          <p:nvPr/>
        </p:nvSpPr>
        <p:spPr bwMode="auto">
          <a:xfrm>
            <a:off x="2051720" y="548680"/>
            <a:ext cx="6084016"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اختبار مربع </a:t>
            </a:r>
            <a:r>
              <a:rPr lang="ar-SA" sz="3600" b="1" dirty="0" err="1">
                <a:solidFill>
                  <a:srgbClr val="FF0000"/>
                </a:solidFill>
              </a:rPr>
              <a:t>كاي</a:t>
            </a:r>
            <a:r>
              <a:rPr lang="ar-SA" sz="3600" b="1" dirty="0">
                <a:solidFill>
                  <a:srgbClr val="FF0000"/>
                </a:solidFill>
              </a:rPr>
              <a:t> لجودة التوفيق:</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854519"/>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FF00"/>
                </a:solidFill>
                <a:latin typeface="Times New Roman" pitchFamily="18" charset="0"/>
                <a:cs typeface="Times New Roman" pitchFamily="18" charset="0"/>
                <a:hlinkClick r:id="rId2" action="ppaction://hlinkfile"/>
              </a:rPr>
              <a:t>مثال</a:t>
            </a:r>
            <a:r>
              <a:rPr lang="ar-SA" sz="3600" b="1" u="sng" dirty="0">
                <a:solidFill>
                  <a:srgbClr val="00FF00"/>
                </a:solidFill>
                <a:latin typeface="Times New Roman" pitchFamily="18" charset="0"/>
                <a:cs typeface="Times New Roman" pitchFamily="18" charset="0"/>
                <a:hlinkClick r:id="rId2" action="ppaction://hlinkfile"/>
              </a:rPr>
              <a:t> باستخدام </a:t>
            </a:r>
            <a:r>
              <a:rPr lang="fr-FR" sz="3600" b="1" u="sng" dirty="0">
                <a:solidFill>
                  <a:srgbClr val="00FF00"/>
                </a:solidFill>
                <a:latin typeface="Times New Roman" pitchFamily="18" charset="0"/>
                <a:cs typeface="Times New Roman" pitchFamily="18" charset="0"/>
                <a:hlinkClick r:id="rId2" action="ppaction://hlinkfile"/>
              </a:rPr>
              <a:t>SPSS</a:t>
            </a:r>
            <a:endParaRPr lang="ar-SA" sz="3600" b="1" u="sng" dirty="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to="" calcmode="lin" valueType="num">
                                      <p:cBhvr>
                                        <p:cTn id="3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57224" y="1571612"/>
            <a:ext cx="7772400" cy="5143512"/>
          </a:xfrm>
          <a:prstGeom prst="rect">
            <a:avLst/>
          </a:prstGeom>
          <a:noFill/>
          <a:ln w="9525">
            <a:noFill/>
            <a:miter lim="800000"/>
            <a:headEnd/>
            <a:tailEnd/>
          </a:ln>
        </p:spPr>
        <p:txBody>
          <a:bodyPr/>
          <a:lstStyle/>
          <a:p>
            <a:pPr algn="just" rtl="1"/>
            <a:r>
              <a:rPr lang="ar-SA" sz="2800" b="1" dirty="0"/>
              <a:t>اختبار تساوي مجموعة من المتوسطات(أكبر من 2)</a:t>
            </a:r>
          </a:p>
          <a:p>
            <a:pPr algn="just" rtl="1"/>
            <a:r>
              <a:rPr lang="ar-SA" sz="2800" b="1" dirty="0">
                <a:solidFill>
                  <a:srgbClr val="C00000"/>
                </a:solidFill>
              </a:rPr>
              <a:t>عند إجراء اختبار تحليل التباين فانه نحصل على نتيجتين كالآتي:</a:t>
            </a:r>
            <a:endParaRPr lang="fr-FR" sz="2800" b="1" dirty="0">
              <a:solidFill>
                <a:srgbClr val="C00000"/>
              </a:solidFill>
            </a:endParaRPr>
          </a:p>
          <a:p>
            <a:pPr marL="457200" lvl="0" indent="-457200" algn="just" rtl="1">
              <a:buFont typeface="Arial" pitchFamily="34" charset="0"/>
              <a:buChar char="•"/>
            </a:pPr>
            <a:r>
              <a:rPr lang="ar-SA" sz="2800" dirty="0"/>
              <a:t>إذا كانت نتيجة </a:t>
            </a:r>
            <a:r>
              <a:rPr lang="ar-SA" sz="2800" dirty="0" err="1"/>
              <a:t>الإختبار</a:t>
            </a:r>
            <a:r>
              <a:rPr lang="ar-SA" sz="2800" dirty="0"/>
              <a:t> غير معنوية فإنه تم إثبات أن أي مقارنة ثنائية بين أي زوج من </a:t>
            </a:r>
            <a:r>
              <a:rPr lang="ar-SA" sz="2800" dirty="0" err="1"/>
              <a:t>العيينات</a:t>
            </a:r>
            <a:r>
              <a:rPr lang="ar-SA" sz="2800" dirty="0"/>
              <a:t> سوف تكون غير معنوية وينتهي الاختبار عند هذا الحد.</a:t>
            </a:r>
            <a:endParaRPr lang="fr-FR" sz="2800" dirty="0"/>
          </a:p>
          <a:p>
            <a:pPr marL="457200" lvl="0" indent="-457200" algn="just" rtl="1">
              <a:buFont typeface="Arial" pitchFamily="34" charset="0"/>
              <a:buChar char="•"/>
            </a:pPr>
            <a:r>
              <a:rPr lang="ar-SA" sz="2800" dirty="0"/>
              <a:t>إذا كانت نتيجة الاختبار معنوية فهذا يعني أن هناك زوج واحد على الأقل من المعالجات الفرق بينهما يكون معنوي ويتطلب الأمر في هذه الحالة إجراء اختبارات مساعدة لمعرفة أي زوج من المعالجات هو السبب في المعنوية </a:t>
            </a:r>
            <a:endParaRPr lang="fr-FR" sz="2800" dirty="0"/>
          </a:p>
          <a:p>
            <a:pPr marL="742950" lvl="0" indent="-742950" algn="just" rtl="1">
              <a:spcBef>
                <a:spcPct val="0"/>
              </a:spcBef>
              <a:defRPr/>
            </a:pPr>
            <a:endParaRPr lang="ar-SA" sz="2800" b="1" dirty="0">
              <a:latin typeface="Times New Roman" pitchFamily="18" charset="0"/>
              <a:cs typeface="Times New Roman" pitchFamily="18" charset="0"/>
            </a:endParaRPr>
          </a:p>
        </p:txBody>
      </p:sp>
      <p:sp>
        <p:nvSpPr>
          <p:cNvPr id="4100" name="Rectangle 4"/>
          <p:cNvSpPr>
            <a:spLocks noChangeArrowheads="1"/>
          </p:cNvSpPr>
          <p:nvPr/>
        </p:nvSpPr>
        <p:spPr bwMode="auto">
          <a:xfrm>
            <a:off x="1796090" y="174579"/>
            <a:ext cx="5894667" cy="1325620"/>
          </a:xfrm>
          <a:prstGeom prst="rect">
            <a:avLst/>
          </a:prstGeom>
          <a:noFill/>
          <a:ln w="9525">
            <a:noFill/>
            <a:miter lim="800000"/>
            <a:headEnd/>
            <a:tailEnd/>
          </a:ln>
        </p:spPr>
        <p:txBody>
          <a:bodyPr wrap="none" lIns="90000" tIns="46800" rIns="90000" bIns="46800">
            <a:spAutoFit/>
          </a:bodyPr>
          <a:lstStyle/>
          <a:p>
            <a:pPr algn="ctr" rtl="1"/>
            <a:r>
              <a:rPr lang="ar-SA" sz="4400" b="1" u="sng" dirty="0">
                <a:solidFill>
                  <a:srgbClr val="0070C0"/>
                </a:solidFill>
              </a:rPr>
              <a:t>اختبار تحليل التباين </a:t>
            </a:r>
            <a:r>
              <a:rPr lang="fr-FR" sz="4400" b="1" u="sng" dirty="0">
                <a:solidFill>
                  <a:srgbClr val="0070C0"/>
                </a:solidFill>
              </a:rPr>
              <a:t>ANOVA</a:t>
            </a:r>
            <a:endParaRPr lang="ar-SA" sz="4400" b="1" u="sng" dirty="0">
              <a:solidFill>
                <a:srgbClr val="0070C0"/>
              </a:solidFill>
            </a:endParaRPr>
          </a:p>
          <a:p>
            <a:pPr algn="ctr" rtl="1"/>
            <a:r>
              <a:rPr lang="en-US" sz="3600" b="1" dirty="0" err="1">
                <a:solidFill>
                  <a:srgbClr val="0070C0"/>
                </a:solidFill>
              </a:rPr>
              <a:t>L’Analyse</a:t>
            </a:r>
            <a:r>
              <a:rPr lang="en-US" sz="3600" b="1" dirty="0">
                <a:solidFill>
                  <a:srgbClr val="0070C0"/>
                </a:solidFill>
              </a:rPr>
              <a:t> De La Variance</a:t>
            </a:r>
            <a:endParaRPr lang="fr-FR" sz="3600" dirty="0">
              <a:solidFill>
                <a:srgbClr val="0070C0"/>
              </a:solidFill>
            </a:endParaRPr>
          </a:p>
        </p:txBody>
      </p:sp>
    </p:spTree>
    <p:extLst>
      <p:ext uri="{BB962C8B-B14F-4D97-AF65-F5344CB8AC3E}">
        <p14:creationId xmlns:p14="http://schemas.microsoft.com/office/powerpoint/2010/main" val="212034029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57224" y="2285992"/>
            <a:ext cx="7772400" cy="3735296"/>
          </a:xfrm>
          <a:prstGeom prst="rect">
            <a:avLst/>
          </a:prstGeom>
          <a:noFill/>
          <a:ln w="9525">
            <a:noFill/>
            <a:miter lim="800000"/>
            <a:headEnd/>
            <a:tailEnd/>
          </a:ln>
        </p:spPr>
        <p:txBody>
          <a:bodyPr/>
          <a:lstStyle/>
          <a:p>
            <a:pPr marL="742950" lvl="0" indent="-742950" algn="just" rtl="1">
              <a:buFont typeface="+mj-lt"/>
              <a:buAutoNum type="arabicPeriod"/>
            </a:pPr>
            <a:r>
              <a:rPr lang="ar-SA" sz="3600" b="1" dirty="0"/>
              <a:t>أن تكون </a:t>
            </a:r>
            <a:r>
              <a:rPr lang="ar-SA" sz="3600" b="1" dirty="0" err="1"/>
              <a:t>العيينات</a:t>
            </a:r>
            <a:r>
              <a:rPr lang="ar-SA" sz="3600" b="1" dirty="0"/>
              <a:t> (المجموعات) مستقلة.</a:t>
            </a:r>
            <a:endParaRPr lang="fr-FR" sz="3600" b="1" dirty="0"/>
          </a:p>
          <a:p>
            <a:pPr marL="742950" lvl="0" indent="-742950" algn="just" rtl="1">
              <a:buFont typeface="+mj-lt"/>
              <a:buAutoNum type="arabicPeriod"/>
            </a:pPr>
            <a:r>
              <a:rPr lang="ar-SA" sz="3600" b="1" dirty="0"/>
              <a:t>أن تكون وحدة القياس بفترة (بيانات مستمرة).</a:t>
            </a:r>
            <a:endParaRPr lang="fr-FR" sz="3600" b="1" dirty="0"/>
          </a:p>
          <a:p>
            <a:pPr marL="742950" lvl="0" indent="-742950" algn="just" rtl="1">
              <a:buFont typeface="+mj-lt"/>
              <a:buAutoNum type="arabicPeriod"/>
            </a:pPr>
            <a:r>
              <a:rPr lang="ar-SA" sz="3600" b="1" dirty="0"/>
              <a:t>بيانات كل مجموعة تتوزع طبيعيا.</a:t>
            </a:r>
            <a:endParaRPr lang="fr-FR" sz="3600" b="1" dirty="0"/>
          </a:p>
          <a:p>
            <a:pPr marL="742950" indent="-742950" algn="just" rtl="1">
              <a:buFont typeface="+mj-lt"/>
              <a:buAutoNum type="arabicPeriod"/>
            </a:pPr>
            <a:r>
              <a:rPr lang="ar-SA" sz="3600" b="1" dirty="0"/>
              <a:t>التجانس بين المجتمعات المكونة منها </a:t>
            </a:r>
            <a:r>
              <a:rPr lang="ar-SA" sz="3600" b="1" dirty="0" err="1"/>
              <a:t>العيينات</a:t>
            </a:r>
            <a:r>
              <a:rPr lang="ar-SA" sz="3600" b="1" dirty="0"/>
              <a:t> (لها نفس التباين).</a:t>
            </a:r>
            <a:endParaRPr lang="ar-SA" sz="3600" b="1" dirty="0">
              <a:solidFill>
                <a:srgbClr val="FF0000"/>
              </a:solidFill>
              <a:latin typeface="Times New Roman" pitchFamily="18" charset="0"/>
              <a:cs typeface="Times New Roman" pitchFamily="18" charset="0"/>
            </a:endParaRPr>
          </a:p>
        </p:txBody>
      </p:sp>
      <p:sp>
        <p:nvSpPr>
          <p:cNvPr id="4100" name="Rectangle 4"/>
          <p:cNvSpPr>
            <a:spLocks noChangeArrowheads="1"/>
          </p:cNvSpPr>
          <p:nvPr/>
        </p:nvSpPr>
        <p:spPr bwMode="auto">
          <a:xfrm>
            <a:off x="1899716" y="785794"/>
            <a:ext cx="4651379" cy="771623"/>
          </a:xfrm>
          <a:prstGeom prst="rect">
            <a:avLst/>
          </a:prstGeom>
          <a:noFill/>
          <a:ln w="9525">
            <a:noFill/>
            <a:miter lim="800000"/>
            <a:headEnd/>
            <a:tailEnd/>
          </a:ln>
        </p:spPr>
        <p:txBody>
          <a:bodyPr wrap="none" lIns="90000" tIns="46800" rIns="90000" bIns="46800">
            <a:spAutoFit/>
          </a:bodyPr>
          <a:lstStyle/>
          <a:p>
            <a:pPr algn="just" rtl="1"/>
            <a:r>
              <a:rPr lang="ar-SA" sz="4400" b="1" dirty="0">
                <a:solidFill>
                  <a:srgbClr val="0070C0"/>
                </a:solidFill>
              </a:rPr>
              <a:t>شروط اختبار </a:t>
            </a:r>
            <a:r>
              <a:rPr lang="en-US" sz="4400" b="1" dirty="0">
                <a:solidFill>
                  <a:srgbClr val="0070C0"/>
                </a:solidFill>
              </a:rPr>
              <a:t>ANOVA</a:t>
            </a:r>
            <a:r>
              <a:rPr lang="ar-SA" sz="4400" b="1" dirty="0">
                <a:solidFill>
                  <a:srgbClr val="0070C0"/>
                </a:solidFill>
              </a:rPr>
              <a:t>:</a:t>
            </a:r>
            <a:endParaRPr lang="fr-FR" sz="4400" dirty="0">
              <a:solidFill>
                <a:srgbClr val="0070C0"/>
              </a:solidFill>
            </a:endParaRPr>
          </a:p>
        </p:txBody>
      </p:sp>
    </p:spTree>
    <p:extLst>
      <p:ext uri="{BB962C8B-B14F-4D97-AF65-F5344CB8AC3E}">
        <p14:creationId xmlns:p14="http://schemas.microsoft.com/office/powerpoint/2010/main" val="226184094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98">
                                            <p:txEl>
                                              <p:pRg st="0" end="0"/>
                                            </p:txEl>
                                          </p:spTgt>
                                        </p:tgtEl>
                                        <p:attrNameLst>
                                          <p:attrName>style.visibility</p:attrName>
                                        </p:attrNameLst>
                                      </p:cBhvr>
                                      <p:to>
                                        <p:strVal val="visible"/>
                                      </p:to>
                                    </p:set>
                                    <p:animEffect transition="in" filter="fade">
                                      <p:cBhvr>
                                        <p:cTn id="12" dur="1000"/>
                                        <p:tgtEl>
                                          <p:spTgt spid="4098">
                                            <p:txEl>
                                              <p:pRg st="0" end="0"/>
                                            </p:txEl>
                                          </p:spTgt>
                                        </p:tgtEl>
                                      </p:cBhvr>
                                    </p:animEffect>
                                    <p:anim calcmode="lin" valueType="num">
                                      <p:cBhvr>
                                        <p:cTn id="13"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Effect transition="in" filter="fade">
                                      <p:cBhvr>
                                        <p:cTn id="19" dur="1000"/>
                                        <p:tgtEl>
                                          <p:spTgt spid="4098">
                                            <p:txEl>
                                              <p:pRg st="1" end="1"/>
                                            </p:txEl>
                                          </p:spTgt>
                                        </p:tgtEl>
                                      </p:cBhvr>
                                    </p:animEffect>
                                    <p:anim calcmode="lin" valueType="num">
                                      <p:cBhvr>
                                        <p:cTn id="20"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098">
                                            <p:txEl>
                                              <p:pRg st="2" end="2"/>
                                            </p:txEl>
                                          </p:spTgt>
                                        </p:tgtEl>
                                        <p:attrNameLst>
                                          <p:attrName>style.visibility</p:attrName>
                                        </p:attrNameLst>
                                      </p:cBhvr>
                                      <p:to>
                                        <p:strVal val="visible"/>
                                      </p:to>
                                    </p:set>
                                    <p:animEffect transition="in" filter="fade">
                                      <p:cBhvr>
                                        <p:cTn id="26" dur="1000"/>
                                        <p:tgtEl>
                                          <p:spTgt spid="4098">
                                            <p:txEl>
                                              <p:pRg st="2" end="2"/>
                                            </p:txEl>
                                          </p:spTgt>
                                        </p:tgtEl>
                                      </p:cBhvr>
                                    </p:animEffect>
                                    <p:anim calcmode="lin" valueType="num">
                                      <p:cBhvr>
                                        <p:cTn id="27"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0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098">
                                            <p:txEl>
                                              <p:pRg st="3" end="3"/>
                                            </p:txEl>
                                          </p:spTgt>
                                        </p:tgtEl>
                                        <p:attrNameLst>
                                          <p:attrName>style.visibility</p:attrName>
                                        </p:attrNameLst>
                                      </p:cBhvr>
                                      <p:to>
                                        <p:strVal val="visible"/>
                                      </p:to>
                                    </p:set>
                                    <p:animEffect transition="in" filter="fade">
                                      <p:cBhvr>
                                        <p:cTn id="33" dur="1000"/>
                                        <p:tgtEl>
                                          <p:spTgt spid="4098">
                                            <p:txEl>
                                              <p:pRg st="3" end="3"/>
                                            </p:txEl>
                                          </p:spTgt>
                                        </p:tgtEl>
                                      </p:cBhvr>
                                    </p:animEffect>
                                    <p:anim calcmode="lin" valueType="num">
                                      <p:cBhvr>
                                        <p:cTn id="34"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09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410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800" dirty="0"/>
              <a:t>اضغط على </a:t>
            </a:r>
            <a:r>
              <a:rPr lang="fr-FR" sz="2800" dirty="0"/>
              <a:t>analyse </a:t>
            </a:r>
            <a:r>
              <a:rPr lang="ar-SA" sz="2800" dirty="0"/>
              <a:t> ثم</a:t>
            </a:r>
            <a:r>
              <a:rPr lang="fr-FR" sz="2800" dirty="0"/>
              <a:t>comparer les moyenne </a:t>
            </a:r>
            <a:r>
              <a:rPr lang="ar-SA" sz="2800" dirty="0"/>
              <a:t> ثم  </a:t>
            </a:r>
            <a:r>
              <a:rPr lang="fr-FR" sz="2800" dirty="0"/>
              <a:t>ANOVA</a:t>
            </a:r>
            <a:r>
              <a:rPr lang="ar-SA" sz="2800" dirty="0"/>
              <a:t> ثم ادخال المحاور في </a:t>
            </a:r>
            <a:r>
              <a:rPr lang="fr-FR" sz="2800" dirty="0"/>
              <a:t>variables   dépendantes  </a:t>
            </a:r>
            <a:r>
              <a:rPr lang="ar-SA" sz="2800" dirty="0"/>
              <a:t>و المتغير الديموغرافي (المستوى مثلا) في </a:t>
            </a:r>
            <a:r>
              <a:rPr lang="fr-FR" sz="2800" dirty="0"/>
              <a:t>critère </a:t>
            </a:r>
            <a:r>
              <a:rPr lang="ar-SA" sz="2800" dirty="0"/>
              <a:t> ثم نضغط على النافذة </a:t>
            </a:r>
            <a:r>
              <a:rPr lang="fr-FR" sz="2800" dirty="0"/>
              <a:t>post hoc </a:t>
            </a:r>
            <a:r>
              <a:rPr lang="ar-SA" sz="2800" dirty="0"/>
              <a:t>ونختار </a:t>
            </a:r>
            <a:r>
              <a:rPr lang="fr-FR" sz="2800" dirty="0"/>
              <a:t>lsd</a:t>
            </a:r>
            <a:r>
              <a:rPr lang="ar-SA" sz="2800" dirty="0"/>
              <a:t> أو </a:t>
            </a:r>
            <a:r>
              <a:rPr lang="fr-FR" sz="2800" dirty="0" err="1"/>
              <a:t>schéffé</a:t>
            </a:r>
            <a:r>
              <a:rPr lang="fr-FR" sz="2800" dirty="0"/>
              <a:t> </a:t>
            </a:r>
            <a:r>
              <a:rPr lang="ar-SA" sz="2800" dirty="0"/>
              <a:t> ثم اضغط على </a:t>
            </a:r>
            <a:r>
              <a:rPr lang="fr-FR" sz="2800" dirty="0"/>
              <a:t>contenu </a:t>
            </a:r>
            <a:r>
              <a:rPr lang="ar-SA" sz="2800" dirty="0"/>
              <a:t> ثم </a:t>
            </a:r>
            <a:r>
              <a:rPr lang="fr-FR" sz="2800" dirty="0"/>
              <a:t>ok</a:t>
            </a:r>
            <a:r>
              <a:rPr lang="ar-SA" sz="2800" dirty="0"/>
              <a:t>.</a:t>
            </a:r>
            <a:endParaRPr lang="fr-FR" sz="2800" dirty="0"/>
          </a:p>
          <a:p>
            <a:pPr marL="685800" indent="-685800" algn="just" rtl="1">
              <a:buClr>
                <a:srgbClr val="FF0000"/>
              </a:buClr>
              <a:buFontTx/>
              <a:buAutoNum type="arabicPeriod"/>
            </a:pPr>
            <a:endParaRPr lang="fr-FR" sz="2800" b="1" dirty="0">
              <a:cs typeface="Arial" charset="0"/>
            </a:endParaRPr>
          </a:p>
        </p:txBody>
      </p:sp>
      <p:sp>
        <p:nvSpPr>
          <p:cNvPr id="51203" name="Rectangle 3"/>
          <p:cNvSpPr>
            <a:spLocks noChangeArrowheads="1"/>
          </p:cNvSpPr>
          <p:nvPr/>
        </p:nvSpPr>
        <p:spPr bwMode="auto">
          <a:xfrm>
            <a:off x="2463028" y="548680"/>
            <a:ext cx="4259221"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تحليل التباين </a:t>
            </a:r>
            <a:r>
              <a:rPr lang="fr-FR" sz="3600" b="1" dirty="0">
                <a:solidFill>
                  <a:srgbClr val="FF0000"/>
                </a:solidFill>
              </a:rPr>
              <a:t>(ANOVA)</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755650" y="5854519"/>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chemeClr val="accent6">
                    <a:lumMod val="60000"/>
                    <a:lumOff val="40000"/>
                  </a:schemeClr>
                </a:solidFill>
                <a:latin typeface="Times New Roman" pitchFamily="18" charset="0"/>
                <a:cs typeface="Times New Roman" pitchFamily="18" charset="0"/>
                <a:hlinkClick r:id="rId2" action="ppaction://hlinkfile"/>
              </a:rPr>
              <a:t>مثال</a:t>
            </a:r>
            <a:r>
              <a:rPr lang="ar-SA" sz="3600" b="1" u="sng" dirty="0">
                <a:solidFill>
                  <a:schemeClr val="accent6">
                    <a:lumMod val="60000"/>
                    <a:lumOff val="40000"/>
                  </a:schemeClr>
                </a:solidFill>
                <a:latin typeface="Times New Roman" pitchFamily="18" charset="0"/>
                <a:cs typeface="Times New Roman" pitchFamily="18" charset="0"/>
                <a:hlinkClick r:id="rId2" action="ppaction://hlinkfile"/>
              </a:rPr>
              <a:t> باستخدام </a:t>
            </a:r>
            <a:r>
              <a:rPr lang="fr-FR" sz="3600" b="1" u="sng" dirty="0">
                <a:solidFill>
                  <a:schemeClr val="accent6">
                    <a:lumMod val="60000"/>
                    <a:lumOff val="40000"/>
                  </a:schemeClr>
                </a:solidFill>
                <a:latin typeface="Times New Roman" pitchFamily="18" charset="0"/>
                <a:cs typeface="Times New Roman" pitchFamily="18" charset="0"/>
                <a:hlinkClick r:id="rId2" action="ppaction://hlinkfile"/>
              </a:rPr>
              <a:t>SPSS</a:t>
            </a:r>
            <a:endParaRPr lang="ar-SA" sz="3600" b="1" u="sng"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148064" y="1196752"/>
            <a:ext cx="366858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SA" sz="2000" b="1" dirty="0"/>
              <a:t>مثلا نريد حساب الفروقات للمحور1 حسب متغير الجامعة:</a:t>
            </a:r>
          </a:p>
          <a:p>
            <a:pPr algn="just" rtl="1"/>
            <a:r>
              <a:rPr lang="ar-SA" sz="2000" dirty="0"/>
              <a:t>الفرض الصفري: توجد فروقات معنوية لمتغير المحور1 حسب الجامعة.</a:t>
            </a:r>
          </a:p>
          <a:p>
            <a:pPr algn="just" rtl="1"/>
            <a:endParaRPr lang="ar-SA" sz="2000" dirty="0"/>
          </a:p>
          <a:p>
            <a:pPr algn="just" rtl="1"/>
            <a:r>
              <a:rPr lang="ar-SA" sz="2000" dirty="0"/>
              <a:t>الفرض البديل: لا توجد فروقات معنوية لمتغير المحور1 حسب الجامعة.</a:t>
            </a:r>
          </a:p>
          <a:p>
            <a:pPr algn="just" rtl="1"/>
            <a:r>
              <a:rPr lang="ar-SA" sz="2000" dirty="0"/>
              <a:t>اضغط على </a:t>
            </a:r>
            <a:r>
              <a:rPr lang="fr-FR" sz="2000" dirty="0"/>
              <a:t>analyse </a:t>
            </a:r>
            <a:r>
              <a:rPr lang="ar-SA" sz="2000" dirty="0"/>
              <a:t> ثم</a:t>
            </a:r>
            <a:r>
              <a:rPr lang="fr-FR" sz="2000" dirty="0"/>
              <a:t>comparer les moyenne </a:t>
            </a:r>
            <a:r>
              <a:rPr lang="ar-SA" sz="2000" dirty="0"/>
              <a:t> ثم  </a:t>
            </a:r>
            <a:r>
              <a:rPr lang="fr-FR" sz="2000" dirty="0"/>
              <a:t>ANOVA</a:t>
            </a:r>
          </a:p>
          <a:p>
            <a:pPr marL="685800" indent="-685800" algn="just" rtl="1">
              <a:buClr>
                <a:srgbClr val="FF0000"/>
              </a:buClr>
              <a:buFontTx/>
              <a:buAutoNum type="arabicPeriod"/>
            </a:pPr>
            <a:endParaRPr lang="fr-FR" sz="2000" b="1" dirty="0">
              <a:cs typeface="Arial" charset="0"/>
            </a:endParaRPr>
          </a:p>
        </p:txBody>
      </p:sp>
      <p:sp>
        <p:nvSpPr>
          <p:cNvPr id="51203" name="Rectangle 3"/>
          <p:cNvSpPr>
            <a:spLocks noChangeArrowheads="1"/>
          </p:cNvSpPr>
          <p:nvPr/>
        </p:nvSpPr>
        <p:spPr bwMode="auto">
          <a:xfrm>
            <a:off x="1894766" y="548680"/>
            <a:ext cx="5395749"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لتحليل التباين </a:t>
            </a:r>
            <a:r>
              <a:rPr lang="fr-FR" sz="3600" b="1" dirty="0">
                <a:solidFill>
                  <a:srgbClr val="FF0000"/>
                </a:solidFill>
              </a:rPr>
              <a:t>(ANOVA)</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6767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8529" y="4708886"/>
            <a:ext cx="4572000" cy="1200329"/>
          </a:xfrm>
          <a:prstGeom prst="rect">
            <a:avLst/>
          </a:prstGeom>
        </p:spPr>
        <p:txBody>
          <a:bodyPr>
            <a:spAutoFit/>
          </a:bodyPr>
          <a:lstStyle/>
          <a:p>
            <a:pPr algn="r" rtl="1"/>
            <a:r>
              <a:rPr lang="ar-SA" dirty="0"/>
              <a:t>ثم ادخال المحور1 في </a:t>
            </a:r>
            <a:r>
              <a:rPr lang="fr-FR" dirty="0"/>
              <a:t>liste variables   dépendantes  </a:t>
            </a:r>
            <a:r>
              <a:rPr lang="ar-SA" dirty="0"/>
              <a:t>و المتغير الجامعة   في </a:t>
            </a:r>
            <a:r>
              <a:rPr lang="fr-FR" dirty="0"/>
              <a:t>critère </a:t>
            </a:r>
            <a:r>
              <a:rPr lang="ar-SA" dirty="0"/>
              <a:t> ثم نضغط على النافذة </a:t>
            </a:r>
            <a:r>
              <a:rPr lang="fr-FR" dirty="0"/>
              <a:t>post hoc </a:t>
            </a:r>
            <a:r>
              <a:rPr lang="ar-SA" dirty="0"/>
              <a:t>ونختار </a:t>
            </a:r>
            <a:r>
              <a:rPr lang="fr-FR" dirty="0"/>
              <a:t>lsd</a:t>
            </a:r>
            <a:r>
              <a:rPr lang="ar-SA" dirty="0"/>
              <a:t> أو </a:t>
            </a:r>
            <a:r>
              <a:rPr lang="fr-FR" dirty="0" err="1"/>
              <a:t>schéffé</a:t>
            </a:r>
            <a:r>
              <a:rPr lang="fr-FR" dirty="0"/>
              <a:t> </a:t>
            </a:r>
            <a:r>
              <a:rPr lang="ar-SA" dirty="0"/>
              <a:t> ثم اضغط على </a:t>
            </a:r>
            <a:r>
              <a:rPr lang="fr-FR" dirty="0"/>
              <a:t>contenu </a:t>
            </a:r>
            <a:r>
              <a:rPr lang="ar-SA" dirty="0"/>
              <a:t> ثم </a:t>
            </a:r>
            <a:r>
              <a:rPr lang="fr-FR" dirty="0"/>
              <a:t>ok</a:t>
            </a:r>
            <a:r>
              <a:rPr lang="ar-SA" dirty="0"/>
              <a:t>.</a:t>
            </a:r>
            <a:endParaRPr lang="fr-FR"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53" y="3861048"/>
            <a:ext cx="44660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89746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3" end="3"/>
                                            </p:txEl>
                                          </p:spTgt>
                                        </p:tgtEl>
                                        <p:attrNameLst>
                                          <p:attrName>style.visibility</p:attrName>
                                        </p:attrNameLst>
                                      </p:cBhvr>
                                      <p:to>
                                        <p:strVal val="visible"/>
                                      </p:to>
                                    </p:set>
                                    <p:animEffect transition="in" filter="fade">
                                      <p:cBhvr>
                                        <p:cTn id="26" dur="1000"/>
                                        <p:tgtEl>
                                          <p:spTgt spid="51202">
                                            <p:txEl>
                                              <p:pRg st="3" end="3"/>
                                            </p:txEl>
                                          </p:spTgt>
                                        </p:tgtEl>
                                      </p:cBhvr>
                                    </p:animEffect>
                                    <p:anim calcmode="lin" valueType="num">
                                      <p:cBhvr>
                                        <p:cTn id="27"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4" end="4"/>
                                            </p:txEl>
                                          </p:spTgt>
                                        </p:tgtEl>
                                        <p:attrNameLst>
                                          <p:attrName>style.visibility</p:attrName>
                                        </p:attrNameLst>
                                      </p:cBhvr>
                                      <p:to>
                                        <p:strVal val="visible"/>
                                      </p:to>
                                    </p:set>
                                    <p:animEffect transition="in" filter="fade">
                                      <p:cBhvr>
                                        <p:cTn id="33" dur="1000"/>
                                        <p:tgtEl>
                                          <p:spTgt spid="51202">
                                            <p:txEl>
                                              <p:pRg st="4" end="4"/>
                                            </p:txEl>
                                          </p:spTgt>
                                        </p:tgtEl>
                                      </p:cBhvr>
                                    </p:animEffect>
                                    <p:anim calcmode="lin" valueType="num">
                                      <p:cBhvr>
                                        <p:cTn id="34"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4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68313" y="2492375"/>
            <a:ext cx="8204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lnSpc>
                <a:spcPct val="130000"/>
              </a:lnSpc>
              <a:buFontTx/>
              <a:buChar char="•"/>
            </a:pPr>
            <a:r>
              <a:rPr lang="ar-SA" sz="3200" b="1">
                <a:solidFill>
                  <a:srgbClr val="003399"/>
                </a:solidFill>
                <a:latin typeface="Times New Roman" pitchFamily="18" charset="0"/>
                <a:cs typeface="Times New Roman" pitchFamily="18" charset="0"/>
              </a:rPr>
              <a:t>ابدأ + قائمة البرنامج + </a:t>
            </a:r>
            <a:r>
              <a:rPr lang="fr-FR" sz="3200" b="1">
                <a:solidFill>
                  <a:srgbClr val="003399"/>
                </a:solidFill>
                <a:latin typeface="Times New Roman" pitchFamily="18" charset="0"/>
                <a:cs typeface="Times New Roman" pitchFamily="18" charset="0"/>
              </a:rPr>
              <a:t>SPSS</a:t>
            </a:r>
            <a:r>
              <a:rPr lang="ar-DZ" sz="3200" b="1">
                <a:solidFill>
                  <a:srgbClr val="003399"/>
                </a:solidFill>
                <a:latin typeface="Times New Roman" pitchFamily="18" charset="0"/>
                <a:cs typeface="Times New Roman" pitchFamily="18" charset="0"/>
              </a:rPr>
              <a:t> + </a:t>
            </a:r>
            <a:r>
              <a:rPr lang="fr-FR" sz="3200" b="1">
                <a:solidFill>
                  <a:srgbClr val="003399"/>
                </a:solidFill>
                <a:latin typeface="Times New Roman" pitchFamily="18" charset="0"/>
                <a:cs typeface="Times New Roman" pitchFamily="18" charset="0"/>
              </a:rPr>
              <a:t>SPSS pour WIN</a:t>
            </a:r>
            <a:r>
              <a:rPr lang="ar-DZ" sz="3200" b="1">
                <a:solidFill>
                  <a:srgbClr val="003399"/>
                </a:solidFill>
                <a:latin typeface="Times New Roman" pitchFamily="18" charset="0"/>
                <a:cs typeface="Times New Roman" pitchFamily="18" charset="0"/>
              </a:rPr>
              <a:t>.</a:t>
            </a:r>
            <a:endParaRPr lang="ar-SA" sz="3200" b="1">
              <a:solidFill>
                <a:srgbClr val="003399"/>
              </a:solidFill>
              <a:latin typeface="Times New Roman" pitchFamily="18" charset="0"/>
              <a:cs typeface="Times New Roman" pitchFamily="18" charset="0"/>
            </a:endParaRPr>
          </a:p>
          <a:p>
            <a:pPr marL="685800" indent="-685800" algn="r" rtl="1">
              <a:lnSpc>
                <a:spcPct val="130000"/>
              </a:lnSpc>
              <a:buFontTx/>
              <a:buChar char="•"/>
            </a:pPr>
            <a:r>
              <a:rPr lang="ar-SA" sz="3200" b="1">
                <a:solidFill>
                  <a:srgbClr val="003399"/>
                </a:solidFill>
                <a:latin typeface="Times New Roman" pitchFamily="18" charset="0"/>
                <a:cs typeface="Times New Roman" pitchFamily="18" charset="0"/>
              </a:rPr>
              <a:t>أنقر مرتين على الاختصار الظاهر على سطح المكتب.</a:t>
            </a:r>
            <a:endParaRPr lang="fr-FR" sz="3200" b="1">
              <a:solidFill>
                <a:srgbClr val="003399"/>
              </a:solidFill>
              <a:latin typeface="Times New Roman" pitchFamily="18" charset="0"/>
              <a:cs typeface="Times New Roman" pitchFamily="18" charset="0"/>
            </a:endParaRPr>
          </a:p>
        </p:txBody>
      </p:sp>
      <p:sp>
        <p:nvSpPr>
          <p:cNvPr id="33795" name="Rectangle 3"/>
          <p:cNvSpPr>
            <a:spLocks noChangeArrowheads="1"/>
          </p:cNvSpPr>
          <p:nvPr/>
        </p:nvSpPr>
        <p:spPr bwMode="auto">
          <a:xfrm>
            <a:off x="1331913" y="981075"/>
            <a:ext cx="65944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SA" sz="3600" b="1">
                <a:solidFill>
                  <a:srgbClr val="800000"/>
                </a:solidFill>
                <a:latin typeface="Times New Roman" pitchFamily="18" charset="0"/>
                <a:cs typeface="Times New Roman" pitchFamily="18" charset="0"/>
              </a:rPr>
              <a:t>الدخول والخروج إلى ومن البرنامج </a:t>
            </a:r>
            <a:r>
              <a:rPr lang="fr-FR" sz="3600" b="1">
                <a:solidFill>
                  <a:srgbClr val="800000"/>
                </a:solidFill>
                <a:latin typeface="Times New Roman" pitchFamily="18" charset="0"/>
                <a:cs typeface="Times New Roman" pitchFamily="18" charset="0"/>
              </a:rPr>
              <a:t>SPSS</a:t>
            </a:r>
            <a:r>
              <a:rPr lang="ar-DZ" sz="3600" b="1">
                <a:solidFill>
                  <a:srgbClr val="800000"/>
                </a:solidFill>
                <a:latin typeface="Times New Roman" pitchFamily="18" charset="0"/>
                <a:cs typeface="Times New Roman" pitchFamily="18" charset="0"/>
              </a:rPr>
              <a:t>:</a:t>
            </a:r>
            <a:endParaRPr lang="ar-SA" sz="3600" b="1">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to="" calcmode="lin" valueType="num">
                                      <p:cBhvr>
                                        <p:cTn id="7" dur="1" fill="hold"/>
                                        <p:tgtEl>
                                          <p:spTgt spid="337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1000"/>
                                        <p:tgtEl>
                                          <p:spTgt spid="33794">
                                            <p:txEl>
                                              <p:pRg st="0" end="0"/>
                                            </p:txEl>
                                          </p:spTgt>
                                        </p:tgtEl>
                                      </p:cBhvr>
                                    </p:animEffect>
                                    <p:anim calcmode="lin" valueType="num">
                                      <p:cBhvr>
                                        <p:cTn id="13"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3794">
                                            <p:txEl>
                                              <p:pRg st="1" end="1"/>
                                            </p:txEl>
                                          </p:spTgt>
                                        </p:tgtEl>
                                        <p:attrNameLst>
                                          <p:attrName>style.visibility</p:attrName>
                                        </p:attrNameLst>
                                      </p:cBhvr>
                                      <p:to>
                                        <p:strVal val="visible"/>
                                      </p:to>
                                    </p:set>
                                    <p:animEffect transition="in" filter="fade">
                                      <p:cBhvr>
                                        <p:cTn id="19" dur="1000"/>
                                        <p:tgtEl>
                                          <p:spTgt spid="33794">
                                            <p:txEl>
                                              <p:pRg st="1" end="1"/>
                                            </p:txEl>
                                          </p:spTgt>
                                        </p:tgtEl>
                                      </p:cBhvr>
                                    </p:animEffect>
                                    <p:anim calcmode="lin" valueType="num">
                                      <p:cBhvr>
                                        <p:cTn id="20"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P spid="3379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1894766" y="548680"/>
            <a:ext cx="5395749"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لتحليل التباين </a:t>
            </a:r>
            <a:r>
              <a:rPr lang="fr-FR" sz="3600" b="1" dirty="0">
                <a:solidFill>
                  <a:srgbClr val="FF0000"/>
                </a:solidFill>
              </a:rPr>
              <a:t>(ANOVA)</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3" name="Rectangle 2"/>
          <p:cNvSpPr/>
          <p:nvPr/>
        </p:nvSpPr>
        <p:spPr>
          <a:xfrm>
            <a:off x="1082503" y="1504968"/>
            <a:ext cx="7020272" cy="369332"/>
          </a:xfrm>
          <a:prstGeom prst="rect">
            <a:avLst/>
          </a:prstGeom>
        </p:spPr>
        <p:txBody>
          <a:bodyPr wrap="square">
            <a:spAutoFit/>
          </a:bodyPr>
          <a:lstStyle/>
          <a:p>
            <a:pPr algn="r" rtl="1"/>
            <a:r>
              <a:rPr lang="ar-SA" dirty="0"/>
              <a:t>نضغط على النافذة </a:t>
            </a:r>
            <a:r>
              <a:rPr lang="fr-FR" dirty="0"/>
              <a:t>post hoc </a:t>
            </a:r>
            <a:r>
              <a:rPr lang="ar-SA" dirty="0"/>
              <a:t>ونختار </a:t>
            </a:r>
            <a:r>
              <a:rPr lang="fr-FR" dirty="0"/>
              <a:t>lsd</a:t>
            </a:r>
            <a:r>
              <a:rPr lang="ar-SA" dirty="0"/>
              <a:t> أو </a:t>
            </a:r>
            <a:r>
              <a:rPr lang="fr-FR" dirty="0" err="1"/>
              <a:t>schéffé</a:t>
            </a:r>
            <a:r>
              <a:rPr lang="fr-FR" dirty="0"/>
              <a:t> </a:t>
            </a:r>
            <a:r>
              <a:rPr lang="ar-SA" dirty="0"/>
              <a:t> ثم اضغط على </a:t>
            </a:r>
            <a:r>
              <a:rPr lang="fr-FR" dirty="0"/>
              <a:t>contenu </a:t>
            </a:r>
            <a:r>
              <a:rPr lang="ar-SA" dirty="0"/>
              <a:t> ثم </a:t>
            </a:r>
            <a:r>
              <a:rPr lang="fr-FR" dirty="0"/>
              <a:t>ok</a:t>
            </a:r>
            <a:r>
              <a:rPr lang="ar-SA" dirty="0"/>
              <a:t>.</a:t>
            </a:r>
            <a:endParaRPr lang="fr-F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606947" cy="407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30135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heel(8)">
                                      <p:cBhvr>
                                        <p:cTn id="12"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1894766" y="548680"/>
            <a:ext cx="5395749"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لتحليل التباين </a:t>
            </a:r>
            <a:r>
              <a:rPr lang="fr-FR" sz="3600" b="1" dirty="0">
                <a:solidFill>
                  <a:srgbClr val="FF0000"/>
                </a:solidFill>
              </a:rPr>
              <a:t>(ANOVA)</a:t>
            </a:r>
            <a:r>
              <a:rPr lang="ar-SA" sz="3600" b="1" dirty="0">
                <a:solidFill>
                  <a:srgbClr val="FF0000"/>
                </a:solidFill>
              </a:rPr>
              <a:t>.</a:t>
            </a:r>
            <a:endParaRPr lang="fr-FR" sz="3600" dirty="0">
              <a:solidFill>
                <a:srgbClr val="FF0000"/>
              </a:solidFill>
            </a:endParaRPr>
          </a:p>
          <a:p>
            <a:pPr algn="ctr" rtl="1"/>
            <a:endParaRPr lang="ar-DZ" sz="3200" b="1" u="sng" dirty="0">
              <a:solidFill>
                <a:srgbClr val="FF0000"/>
              </a:solidFill>
              <a:latin typeface="Times New Roman" pitchFamily="18" charset="0"/>
              <a:cs typeface="Times New Roman" pitchFamily="18" charset="0"/>
            </a:endParaRPr>
          </a:p>
        </p:txBody>
      </p:sp>
      <p:sp>
        <p:nvSpPr>
          <p:cNvPr id="3" name="Rectangle 2"/>
          <p:cNvSpPr/>
          <p:nvPr/>
        </p:nvSpPr>
        <p:spPr>
          <a:xfrm>
            <a:off x="1082503" y="1135636"/>
            <a:ext cx="7020272" cy="923330"/>
          </a:xfrm>
          <a:prstGeom prst="rect">
            <a:avLst/>
          </a:prstGeom>
        </p:spPr>
        <p:txBody>
          <a:bodyPr wrap="square">
            <a:spAutoFit/>
          </a:bodyPr>
          <a:lstStyle/>
          <a:p>
            <a:pPr algn="r" rtl="1"/>
            <a:r>
              <a:rPr lang="ar-SA" dirty="0"/>
              <a:t>تظهر نتائج اختبار </a:t>
            </a:r>
            <a:r>
              <a:rPr lang="fr-FR" dirty="0" err="1"/>
              <a:t>anova</a:t>
            </a:r>
            <a:r>
              <a:rPr lang="ar-SA" dirty="0"/>
              <a:t> في الجدول الأول والذي يظهر عدم معنوية هذا الاختبار </a:t>
            </a:r>
            <a:r>
              <a:rPr lang="fr-FR" dirty="0"/>
              <a:t>(F=1.266    </a:t>
            </a:r>
            <a:r>
              <a:rPr lang="fr-FR" dirty="0" err="1"/>
              <a:t>sig</a:t>
            </a:r>
            <a:r>
              <a:rPr lang="fr-FR" dirty="0"/>
              <a:t>=0.266)</a:t>
            </a:r>
            <a:r>
              <a:rPr lang="ar-SA" dirty="0"/>
              <a:t>أي أنه لا توجد فروقات غي المحور1 حسب الجامعة في هذه الحالة لا داعي لتحليل اختبار </a:t>
            </a:r>
            <a:r>
              <a:rPr lang="fr-FR" dirty="0"/>
              <a:t>Lsd</a:t>
            </a:r>
            <a:r>
              <a:rPr lang="ar-SA" dirty="0"/>
              <a:t>.</a:t>
            </a:r>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86" y="2705100"/>
            <a:ext cx="6228589" cy="194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74772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Clr>
                <a:srgbClr val="FF0000"/>
              </a:buClr>
              <a:buFontTx/>
              <a:buAutoNum type="arabicPeriod"/>
            </a:pPr>
            <a:r>
              <a:rPr lang="ar-DZ" sz="2800" b="1" dirty="0">
                <a:cs typeface="Arial" charset="0"/>
              </a:rPr>
              <a:t>يسمح الوصف بتحليل متغيرين معا ويمكن عرض المتغيرات المزدوجة كالآتي:</a:t>
            </a:r>
          </a:p>
          <a:p>
            <a:pPr marL="685800" indent="-685800" algn="r" rtl="1">
              <a:buClr>
                <a:srgbClr val="FF0000"/>
              </a:buClr>
              <a:buFontTx/>
              <a:buAutoNum type="arabicPeriod"/>
            </a:pPr>
            <a:r>
              <a:rPr lang="ar-DZ" sz="2800" b="1" dirty="0">
                <a:cs typeface="Arial" charset="0"/>
              </a:rPr>
              <a:t>الحصول على الجدول المزدوج لمتغيرين.</a:t>
            </a:r>
          </a:p>
          <a:p>
            <a:pPr marL="685800" indent="-685800" algn="r" rtl="1">
              <a:buClr>
                <a:srgbClr val="FF0000"/>
              </a:buClr>
              <a:buFontTx/>
              <a:buAutoNum type="arabicPeriod"/>
            </a:pPr>
            <a:r>
              <a:rPr lang="ar-DZ" sz="2800" b="1" dirty="0">
                <a:cs typeface="Arial" charset="0"/>
              </a:rPr>
              <a:t>تمثيل بيانات الجدول المزدوج بيانيا.</a:t>
            </a:r>
          </a:p>
          <a:p>
            <a:pPr marL="685800" indent="-685800" algn="r" rtl="1">
              <a:buClr>
                <a:srgbClr val="FF0000"/>
              </a:buClr>
              <a:buFontTx/>
              <a:buAutoNum type="arabicPeriod"/>
            </a:pPr>
            <a:r>
              <a:rPr lang="ar-DZ" sz="2800" b="1" dirty="0">
                <a:cs typeface="Arial" charset="0"/>
              </a:rPr>
              <a:t>حساب معامل الارتباط بين متغيرين</a:t>
            </a:r>
          </a:p>
          <a:p>
            <a:pPr marL="685800" indent="-685800" algn="r" rtl="1">
              <a:buClr>
                <a:srgbClr val="FF0000"/>
              </a:buClr>
              <a:buFontTx/>
              <a:buAutoNum type="arabicPeriod"/>
            </a:pPr>
            <a:r>
              <a:rPr lang="ar-DZ" sz="2800" b="1" dirty="0">
                <a:cs typeface="Arial" charset="0"/>
              </a:rPr>
              <a:t>اختبار </a:t>
            </a:r>
            <a:r>
              <a:rPr lang="ar-DZ" sz="2800" b="1" dirty="0" err="1">
                <a:cs typeface="Arial" charset="0"/>
              </a:rPr>
              <a:t>الإستقلال</a:t>
            </a:r>
            <a:r>
              <a:rPr lang="ar-DZ" sz="2800" b="1" dirty="0">
                <a:cs typeface="Arial" charset="0"/>
              </a:rPr>
              <a:t> بين متغيرين اختبار كا2 .</a:t>
            </a:r>
            <a:endParaRPr lang="fr-FR" sz="2800" b="1" dirty="0">
              <a:cs typeface="Arial" charset="0"/>
            </a:endParaRPr>
          </a:p>
        </p:txBody>
      </p:sp>
      <p:sp>
        <p:nvSpPr>
          <p:cNvPr id="51203" name="Rectangle 3"/>
          <p:cNvSpPr>
            <a:spLocks noChangeArrowheads="1"/>
          </p:cNvSpPr>
          <p:nvPr/>
        </p:nvSpPr>
        <p:spPr bwMode="auto">
          <a:xfrm>
            <a:off x="323850" y="981075"/>
            <a:ext cx="8537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fr-FR" sz="3600" b="1" u="sng">
                <a:solidFill>
                  <a:srgbClr val="800000"/>
                </a:solidFill>
                <a:latin typeface="Times New Roman" pitchFamily="18" charset="0"/>
                <a:cs typeface="Times New Roman" pitchFamily="18" charset="0"/>
              </a:rPr>
              <a:t>VI</a:t>
            </a:r>
            <a:r>
              <a:rPr lang="ar-DZ" sz="3600" b="1" u="sng">
                <a:solidFill>
                  <a:srgbClr val="800000"/>
                </a:solidFill>
                <a:latin typeface="Times New Roman" pitchFamily="18" charset="0"/>
                <a:cs typeface="Times New Roman" pitchFamily="18" charset="0"/>
              </a:rPr>
              <a:t>. وصف متغيرين</a:t>
            </a:r>
            <a:r>
              <a:rPr lang="ar-DZ" b="1">
                <a:cs typeface="Arial" charset="0"/>
              </a:rPr>
              <a:t> </a:t>
            </a:r>
            <a:r>
              <a:rPr lang="fr-FR" sz="3200" b="1" u="sng">
                <a:solidFill>
                  <a:srgbClr val="800000"/>
                </a:solidFill>
                <a:latin typeface="Times New Roman" pitchFamily="18" charset="0"/>
                <a:cs typeface="Times New Roman" pitchFamily="18" charset="0"/>
              </a:rPr>
              <a:t>Description De Deux Variables</a:t>
            </a:r>
            <a:endParaRPr lang="ar-DZ" sz="3200" b="1" u="sng">
              <a:solidFill>
                <a:srgbClr val="800000"/>
              </a:solidFill>
              <a:latin typeface="Times New Roman" pitchFamily="18" charset="0"/>
              <a:cs typeface="Times New Roman" pitchFamily="18" charset="0"/>
            </a:endParaRPr>
          </a:p>
        </p:txBody>
      </p:sp>
      <p:sp>
        <p:nvSpPr>
          <p:cNvPr id="5" name="Rectangle 4"/>
          <p:cNvSpPr>
            <a:spLocks noChangeArrowheads="1"/>
          </p:cNvSpPr>
          <p:nvPr/>
        </p:nvSpPr>
        <p:spPr bwMode="auto">
          <a:xfrm>
            <a:off x="755650" y="5854519"/>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chemeClr val="accent6">
                    <a:lumMod val="60000"/>
                    <a:lumOff val="40000"/>
                  </a:schemeClr>
                </a:solidFill>
                <a:latin typeface="Times New Roman" pitchFamily="18" charset="0"/>
                <a:cs typeface="Times New Roman" pitchFamily="18" charset="0"/>
                <a:hlinkClick r:id="rId2" action="ppaction://hlinkfile"/>
              </a:rPr>
              <a:t>مثال</a:t>
            </a:r>
            <a:r>
              <a:rPr lang="ar-SA" sz="3600" b="1" u="sng" dirty="0">
                <a:solidFill>
                  <a:schemeClr val="accent6">
                    <a:lumMod val="60000"/>
                    <a:lumOff val="40000"/>
                  </a:schemeClr>
                </a:solidFill>
                <a:latin typeface="Times New Roman" pitchFamily="18" charset="0"/>
                <a:cs typeface="Times New Roman" pitchFamily="18" charset="0"/>
                <a:hlinkClick r:id="rId2" action="ppaction://hlinkfile"/>
              </a:rPr>
              <a:t> باستخدام </a:t>
            </a:r>
            <a:r>
              <a:rPr lang="fr-FR" sz="3600" b="1" u="sng" dirty="0">
                <a:solidFill>
                  <a:schemeClr val="accent6">
                    <a:lumMod val="60000"/>
                    <a:lumOff val="40000"/>
                  </a:schemeClr>
                </a:solidFill>
                <a:latin typeface="Times New Roman" pitchFamily="18" charset="0"/>
                <a:cs typeface="Times New Roman" pitchFamily="18" charset="0"/>
                <a:hlinkClick r:id="rId2" action="ppaction://hlinkfile"/>
              </a:rPr>
              <a:t>SPSS</a:t>
            </a:r>
            <a:endParaRPr lang="ar-SA" sz="3600" b="1" u="sng"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3991220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1202">
                                            <p:txEl>
                                              <p:pRg st="4" end="4"/>
                                            </p:txEl>
                                          </p:spTgt>
                                        </p:tgtEl>
                                        <p:attrNameLst>
                                          <p:attrName>style.visibility</p:attrName>
                                        </p:attrNameLst>
                                      </p:cBhvr>
                                      <p:to>
                                        <p:strVal val="visible"/>
                                      </p:to>
                                    </p:set>
                                    <p:animEffect transition="in" filter="fade">
                                      <p:cBhvr>
                                        <p:cTn id="40" dur="1000"/>
                                        <p:tgtEl>
                                          <p:spTgt spid="51202">
                                            <p:txEl>
                                              <p:pRg st="4" end="4"/>
                                            </p:txEl>
                                          </p:spTgt>
                                        </p:tgtEl>
                                      </p:cBhvr>
                                    </p:animEffect>
                                    <p:anim calcmode="lin" valueType="num">
                                      <p:cBhvr>
                                        <p:cTn id="41"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133600"/>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r>
              <a:rPr lang="ar-SA" sz="2800" dirty="0"/>
              <a:t>اضغط على </a:t>
            </a:r>
            <a:r>
              <a:rPr lang="fr-FR" sz="2800" dirty="0"/>
              <a:t>analyse </a:t>
            </a:r>
            <a:r>
              <a:rPr lang="ar-SA" sz="2800" dirty="0"/>
              <a:t> ثم </a:t>
            </a:r>
            <a:r>
              <a:rPr lang="fr-FR" sz="2800" dirty="0"/>
              <a:t>corrélation</a:t>
            </a:r>
            <a:r>
              <a:rPr lang="ar-SA" sz="2800" dirty="0"/>
              <a:t> ثم </a:t>
            </a:r>
            <a:r>
              <a:rPr lang="fr-FR" sz="2800" dirty="0"/>
              <a:t>dévariée</a:t>
            </a:r>
            <a:r>
              <a:rPr lang="ar-SA" sz="2800" dirty="0"/>
              <a:t> ثم ادخال المحاور واختيار </a:t>
            </a:r>
            <a:r>
              <a:rPr lang="fr-FR" sz="2800" dirty="0"/>
              <a:t>Pearson</a:t>
            </a:r>
            <a:r>
              <a:rPr lang="ar-SA" sz="2800" dirty="0"/>
              <a:t> أو </a:t>
            </a:r>
            <a:r>
              <a:rPr lang="fr-FR" sz="2800" dirty="0"/>
              <a:t>Spearman</a:t>
            </a:r>
            <a:r>
              <a:rPr lang="ar-SA" sz="2800" dirty="0"/>
              <a:t> ثم اضغط على </a:t>
            </a:r>
            <a:r>
              <a:rPr lang="fr-FR" sz="2800" dirty="0"/>
              <a:t>ok</a:t>
            </a:r>
            <a:r>
              <a:rPr lang="ar-SA" sz="2800" dirty="0"/>
              <a:t>.</a:t>
            </a:r>
            <a:endParaRPr lang="fr-FR" sz="2800" dirty="0"/>
          </a:p>
          <a:p>
            <a:pPr algn="ctr" rtl="1">
              <a:buClr>
                <a:srgbClr val="FF0000"/>
              </a:buClr>
            </a:pPr>
            <a:endParaRPr lang="fr-FR" sz="2800" b="1" dirty="0">
              <a:cs typeface="Arial" charset="0"/>
            </a:endParaRPr>
          </a:p>
        </p:txBody>
      </p:sp>
      <p:sp>
        <p:nvSpPr>
          <p:cNvPr id="51203" name="Rectangle 3"/>
          <p:cNvSpPr>
            <a:spLocks noChangeArrowheads="1"/>
          </p:cNvSpPr>
          <p:nvPr/>
        </p:nvSpPr>
        <p:spPr bwMode="auto">
          <a:xfrm>
            <a:off x="3059832" y="404664"/>
            <a:ext cx="349195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حساب معامل </a:t>
            </a:r>
            <a:r>
              <a:rPr lang="ar-SA" sz="3600" b="1" dirty="0" err="1">
                <a:solidFill>
                  <a:srgbClr val="FF0000"/>
                </a:solidFill>
              </a:rPr>
              <a:t>الإرتباط</a:t>
            </a:r>
            <a:r>
              <a:rPr lang="ar-SA" sz="3600" b="1" dirty="0">
                <a:solidFill>
                  <a:srgbClr val="FF0000"/>
                </a:solidFill>
              </a:rPr>
              <a:t>.</a:t>
            </a:r>
            <a:endParaRPr lang="fr-FR" sz="3600" dirty="0">
              <a:solidFill>
                <a:srgbClr val="FF0000"/>
              </a:solidFill>
            </a:endParaRPr>
          </a:p>
        </p:txBody>
      </p:sp>
    </p:spTree>
    <p:extLst>
      <p:ext uri="{BB962C8B-B14F-4D97-AF65-F5344CB8AC3E}">
        <p14:creationId xmlns:p14="http://schemas.microsoft.com/office/powerpoint/2010/main" val="3153491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11560" y="1268760"/>
            <a:ext cx="77724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r>
              <a:rPr lang="ar-SA" sz="2000" dirty="0"/>
              <a:t>مثلا نريد حساب معامل الارتباط بيرسون بين المحور1 والمحور2</a:t>
            </a:r>
          </a:p>
          <a:p>
            <a:pPr algn="ctr" rtl="1"/>
            <a:r>
              <a:rPr lang="ar-SA" sz="2000" dirty="0"/>
              <a:t>الفرضية الصفرية : لا توجد علاقة ارتباطية دالة احصائيا بين المحور1 و2.</a:t>
            </a:r>
          </a:p>
          <a:p>
            <a:pPr algn="ctr" rtl="1"/>
            <a:r>
              <a:rPr lang="ar-SA" sz="2000" dirty="0"/>
              <a:t>الفرضية البديلة: توجد علاقة ارتباطية دالة احصائيا بين المحور1 و2.</a:t>
            </a:r>
          </a:p>
          <a:p>
            <a:pPr algn="ctr" rtl="1"/>
            <a:r>
              <a:rPr lang="ar-SA" sz="2000" dirty="0"/>
              <a:t>اضغط على </a:t>
            </a:r>
            <a:r>
              <a:rPr lang="fr-FR" sz="2000" dirty="0"/>
              <a:t>analyse </a:t>
            </a:r>
            <a:r>
              <a:rPr lang="ar-SA" sz="2000" dirty="0"/>
              <a:t> ثم </a:t>
            </a:r>
            <a:r>
              <a:rPr lang="fr-FR" sz="2000" dirty="0"/>
              <a:t>corrélation</a:t>
            </a:r>
            <a:r>
              <a:rPr lang="ar-SA" sz="2000" dirty="0"/>
              <a:t> ثم </a:t>
            </a:r>
            <a:r>
              <a:rPr lang="fr-FR" sz="2000" dirty="0"/>
              <a:t>dévariée</a:t>
            </a:r>
            <a:r>
              <a:rPr lang="ar-SA" sz="2000" dirty="0"/>
              <a:t> ثم ادخال المحاور1 و2 واختيار </a:t>
            </a:r>
            <a:r>
              <a:rPr lang="fr-FR" sz="2000" dirty="0"/>
              <a:t>Pearson</a:t>
            </a:r>
            <a:r>
              <a:rPr lang="ar-SA" sz="2000" dirty="0"/>
              <a:t> ثم اضغط على </a:t>
            </a:r>
            <a:r>
              <a:rPr lang="fr-FR" sz="2000" dirty="0"/>
              <a:t>ok</a:t>
            </a:r>
            <a:r>
              <a:rPr lang="ar-SA" sz="2000" dirty="0"/>
              <a:t>.</a:t>
            </a:r>
            <a:endParaRPr lang="fr-FR" sz="2000" dirty="0"/>
          </a:p>
          <a:p>
            <a:pPr algn="ctr" rtl="1">
              <a:buClr>
                <a:srgbClr val="FF0000"/>
              </a:buClr>
            </a:pPr>
            <a:endParaRPr lang="fr-FR" sz="2000" b="1" dirty="0">
              <a:cs typeface="Arial" charset="0"/>
            </a:endParaRPr>
          </a:p>
        </p:txBody>
      </p:sp>
      <p:sp>
        <p:nvSpPr>
          <p:cNvPr id="51203" name="Rectangle 3"/>
          <p:cNvSpPr>
            <a:spLocks noChangeArrowheads="1"/>
          </p:cNvSpPr>
          <p:nvPr/>
        </p:nvSpPr>
        <p:spPr bwMode="auto">
          <a:xfrm>
            <a:off x="2491569" y="404664"/>
            <a:ext cx="462848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a:t>
            </a:r>
            <a:r>
              <a:rPr lang="ar-SA" sz="3600" b="1" dirty="0" err="1">
                <a:solidFill>
                  <a:srgbClr val="FF0000"/>
                </a:solidFill>
              </a:rPr>
              <a:t>الإرتباط</a:t>
            </a:r>
            <a:r>
              <a:rPr lang="ar-SA" sz="3600" b="1" dirty="0">
                <a:solidFill>
                  <a:srgbClr val="FF0000"/>
                </a:solidFill>
              </a:rPr>
              <a:t>.</a:t>
            </a:r>
            <a:endParaRPr lang="fr-FR" sz="3600" dirty="0">
              <a:solidFill>
                <a:srgbClr val="FF00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3744416" cy="328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1"/>
          <p:cNvSpPr/>
          <p:nvPr/>
        </p:nvSpPr>
        <p:spPr bwMode="auto">
          <a:xfrm>
            <a:off x="4067944" y="4005064"/>
            <a:ext cx="576064" cy="5641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64904"/>
            <a:ext cx="44196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56716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Effect transition="in" filter="fade">
                                      <p:cBhvr>
                                        <p:cTn id="19" dur="1000"/>
                                        <p:tgtEl>
                                          <p:spTgt spid="51202">
                                            <p:txEl>
                                              <p:pRg st="1" end="1"/>
                                            </p:txEl>
                                          </p:spTgt>
                                        </p:tgtEl>
                                      </p:cBhvr>
                                    </p:animEffect>
                                    <p:anim calcmode="lin" valueType="num">
                                      <p:cBhvr>
                                        <p:cTn id="20"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1202">
                                            <p:txEl>
                                              <p:pRg st="2" end="2"/>
                                            </p:txEl>
                                          </p:spTgt>
                                        </p:tgtEl>
                                        <p:attrNameLst>
                                          <p:attrName>style.visibility</p:attrName>
                                        </p:attrNameLst>
                                      </p:cBhvr>
                                      <p:to>
                                        <p:strVal val="visible"/>
                                      </p:to>
                                    </p:set>
                                    <p:animEffect transition="in" filter="fade">
                                      <p:cBhvr>
                                        <p:cTn id="26" dur="1000"/>
                                        <p:tgtEl>
                                          <p:spTgt spid="51202">
                                            <p:txEl>
                                              <p:pRg st="2" end="2"/>
                                            </p:txEl>
                                          </p:spTgt>
                                        </p:tgtEl>
                                      </p:cBhvr>
                                    </p:animEffect>
                                    <p:anim calcmode="lin" valueType="num">
                                      <p:cBhvr>
                                        <p:cTn id="2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1202">
                                            <p:txEl>
                                              <p:pRg st="3" end="3"/>
                                            </p:txEl>
                                          </p:spTgt>
                                        </p:tgtEl>
                                        <p:attrNameLst>
                                          <p:attrName>style.visibility</p:attrName>
                                        </p:attrNameLst>
                                      </p:cBhvr>
                                      <p:to>
                                        <p:strVal val="visible"/>
                                      </p:to>
                                    </p:set>
                                    <p:animEffect transition="in" filter="fade">
                                      <p:cBhvr>
                                        <p:cTn id="33" dur="1000"/>
                                        <p:tgtEl>
                                          <p:spTgt spid="51202">
                                            <p:txEl>
                                              <p:pRg st="3" end="3"/>
                                            </p:txEl>
                                          </p:spTgt>
                                        </p:tgtEl>
                                      </p:cBhvr>
                                    </p:animEffect>
                                    <p:anim calcmode="lin" valueType="num">
                                      <p:cBhvr>
                                        <p:cTn id="34"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23554"/>
                                        </p:tgtEl>
                                        <p:attrNameLst>
                                          <p:attrName>style.visibility</p:attrName>
                                        </p:attrNameLst>
                                      </p:cBhvr>
                                      <p:to>
                                        <p:strVal val="visible"/>
                                      </p:to>
                                    </p:set>
                                    <p:animEffect transition="in" filter="barn(inHorizontal)">
                                      <p:cBhvr>
                                        <p:cTn id="40" dur="500"/>
                                        <p:tgtEl>
                                          <p:spTgt spid="2355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0-#ppt_w/2"/>
                                          </p:val>
                                        </p:tav>
                                        <p:tav tm="100000">
                                          <p:val>
                                            <p:strVal val="#ppt_x"/>
                                          </p:val>
                                        </p:tav>
                                      </p:tavLst>
                                    </p:anim>
                                    <p:anim calcmode="lin" valueType="num">
                                      <p:cBhvr additive="base">
                                        <p:cTn id="4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55576" y="1059526"/>
            <a:ext cx="7772400" cy="179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r>
              <a:rPr lang="ar-SA" sz="2800" dirty="0"/>
              <a:t>يبدو جليا أن معامل </a:t>
            </a:r>
            <a:r>
              <a:rPr lang="ar-SA" sz="2800" dirty="0" err="1"/>
              <a:t>الرتباط</a:t>
            </a:r>
            <a:r>
              <a:rPr lang="ar-SA" sz="2800" dirty="0"/>
              <a:t> موجب لكنه ضعيف </a:t>
            </a:r>
            <a:r>
              <a:rPr lang="fr-FR" sz="2800" dirty="0"/>
              <a:t>r=0.394</a:t>
            </a:r>
            <a:r>
              <a:rPr lang="ar-SA" sz="2800" dirty="0"/>
              <a:t> وهو معنوي عند 1</a:t>
            </a:r>
            <a:r>
              <a:rPr lang="fr-FR" sz="2800" dirty="0"/>
              <a:t>%</a:t>
            </a:r>
            <a:r>
              <a:rPr lang="ar-SA" sz="2800" dirty="0"/>
              <a:t> لأن </a:t>
            </a:r>
            <a:r>
              <a:rPr lang="fr-FR" sz="2800" dirty="0" err="1"/>
              <a:t>Sig</a:t>
            </a:r>
            <a:r>
              <a:rPr lang="fr-FR" sz="2800" dirty="0"/>
              <a:t>=0.00</a:t>
            </a:r>
            <a:r>
              <a:rPr lang="ar-SA" sz="2800" dirty="0"/>
              <a:t> وبالتالي نقبل الفرض البديل أي توجد علاقة ارتباطية ضعيفة ومعنوية بين المحورين الأول والثاني</a:t>
            </a:r>
            <a:endParaRPr lang="fr-FR" sz="2800" dirty="0"/>
          </a:p>
          <a:p>
            <a:pPr algn="ctr" rtl="1">
              <a:buClr>
                <a:srgbClr val="FF0000"/>
              </a:buClr>
            </a:pPr>
            <a:endParaRPr lang="fr-FR" sz="2800" b="1" dirty="0">
              <a:cs typeface="Arial" charset="0"/>
            </a:endParaRPr>
          </a:p>
        </p:txBody>
      </p:sp>
      <p:sp>
        <p:nvSpPr>
          <p:cNvPr id="51203" name="Rectangle 3"/>
          <p:cNvSpPr>
            <a:spLocks noChangeArrowheads="1"/>
          </p:cNvSpPr>
          <p:nvPr/>
        </p:nvSpPr>
        <p:spPr bwMode="auto">
          <a:xfrm>
            <a:off x="2491569" y="404664"/>
            <a:ext cx="462848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تطبيق لحساب معامل </a:t>
            </a:r>
            <a:r>
              <a:rPr lang="ar-SA" sz="3600" b="1" dirty="0" err="1">
                <a:solidFill>
                  <a:srgbClr val="FF0000"/>
                </a:solidFill>
              </a:rPr>
              <a:t>الإرتباط</a:t>
            </a:r>
            <a:r>
              <a:rPr lang="ar-SA" sz="3600" b="1" dirty="0">
                <a:solidFill>
                  <a:srgbClr val="FF0000"/>
                </a:solidFill>
              </a:rPr>
              <a:t>.</a:t>
            </a:r>
            <a:endParaRPr lang="fr-FR" sz="3600"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27" y="2708920"/>
            <a:ext cx="689267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09577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213" y="2636912"/>
            <a:ext cx="7772400" cy="215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r>
              <a:rPr lang="ar-SA" sz="2800" b="1" dirty="0"/>
              <a:t>اضغط على </a:t>
            </a:r>
            <a:r>
              <a:rPr lang="fr-FR" sz="2800" b="1" dirty="0"/>
              <a:t>analyse </a:t>
            </a:r>
            <a:r>
              <a:rPr lang="ar-SA" sz="2800" b="1" dirty="0"/>
              <a:t> ثم </a:t>
            </a:r>
            <a:r>
              <a:rPr lang="fr-FR" sz="2800" b="1" dirty="0"/>
              <a:t>régression </a:t>
            </a:r>
            <a:r>
              <a:rPr lang="ar-SA" sz="2800" b="1" dirty="0"/>
              <a:t>ثم </a:t>
            </a:r>
            <a:r>
              <a:rPr lang="fr-FR" sz="2800" b="1" dirty="0"/>
              <a:t>linéaire</a:t>
            </a:r>
            <a:r>
              <a:rPr lang="ar-SA" sz="2800" b="1" dirty="0"/>
              <a:t>ثم ادخال المتغير التابع والمتغيرات المفسرة ثم اضغط على </a:t>
            </a:r>
            <a:r>
              <a:rPr lang="fr-FR" sz="2800" b="1" dirty="0"/>
              <a:t>ok</a:t>
            </a:r>
            <a:r>
              <a:rPr lang="ar-SA" sz="2800" b="1" dirty="0"/>
              <a:t>.</a:t>
            </a:r>
            <a:endParaRPr lang="fr-FR" sz="2800" b="1" dirty="0"/>
          </a:p>
          <a:p>
            <a:pPr algn="ctr" rtl="1">
              <a:buClr>
                <a:srgbClr val="FF0000"/>
              </a:buClr>
            </a:pPr>
            <a:endParaRPr lang="fr-FR" sz="2800" b="1" dirty="0">
              <a:cs typeface="Arial" charset="0"/>
            </a:endParaRPr>
          </a:p>
        </p:txBody>
      </p:sp>
      <p:sp>
        <p:nvSpPr>
          <p:cNvPr id="51203" name="Rectangle 3"/>
          <p:cNvSpPr>
            <a:spLocks noChangeArrowheads="1"/>
          </p:cNvSpPr>
          <p:nvPr/>
        </p:nvSpPr>
        <p:spPr bwMode="auto">
          <a:xfrm>
            <a:off x="789989" y="404664"/>
            <a:ext cx="8031664"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الانحدار الخطي المتعدد</a:t>
            </a:r>
          </a:p>
          <a:p>
            <a:pPr algn="ctr" rtl="1"/>
            <a:r>
              <a:rPr lang="fr-FR" sz="3200" b="1" dirty="0">
                <a:solidFill>
                  <a:srgbClr val="FF0000"/>
                </a:solidFill>
              </a:rPr>
              <a:t>Modélisation des variables quantitatives</a:t>
            </a:r>
            <a:endParaRPr lang="fr-FR" sz="3200" dirty="0">
              <a:solidFill>
                <a:srgbClr val="FF0000"/>
              </a:solidFill>
            </a:endParaRPr>
          </a:p>
        </p:txBody>
      </p:sp>
      <p:sp>
        <p:nvSpPr>
          <p:cNvPr id="4" name="Rectangle 3"/>
          <p:cNvSpPr>
            <a:spLocks noChangeArrowheads="1"/>
          </p:cNvSpPr>
          <p:nvPr/>
        </p:nvSpPr>
        <p:spPr bwMode="auto">
          <a:xfrm>
            <a:off x="684213" y="5086350"/>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chemeClr val="accent6">
                    <a:lumMod val="60000"/>
                    <a:lumOff val="40000"/>
                  </a:schemeClr>
                </a:solidFill>
                <a:latin typeface="Times New Roman" pitchFamily="18" charset="0"/>
                <a:cs typeface="Times New Roman" pitchFamily="18" charset="0"/>
                <a:hlinkClick r:id="rId2" action="ppaction://hlinkfile"/>
              </a:rPr>
              <a:t>مثال</a:t>
            </a:r>
            <a:r>
              <a:rPr lang="ar-SA" sz="3600" b="1" u="sng" dirty="0">
                <a:solidFill>
                  <a:schemeClr val="accent6">
                    <a:lumMod val="60000"/>
                    <a:lumOff val="40000"/>
                  </a:schemeClr>
                </a:solidFill>
                <a:latin typeface="Times New Roman" pitchFamily="18" charset="0"/>
                <a:cs typeface="Times New Roman" pitchFamily="18" charset="0"/>
                <a:hlinkClick r:id="rId2" action="ppaction://hlinkfile"/>
              </a:rPr>
              <a:t> باستخدام </a:t>
            </a:r>
            <a:r>
              <a:rPr lang="fr-FR" sz="3600" b="1" u="sng" dirty="0">
                <a:solidFill>
                  <a:schemeClr val="accent6">
                    <a:lumMod val="60000"/>
                    <a:lumOff val="40000"/>
                  </a:schemeClr>
                </a:solidFill>
                <a:latin typeface="Times New Roman" pitchFamily="18" charset="0"/>
                <a:cs typeface="Times New Roman" pitchFamily="18" charset="0"/>
                <a:hlinkClick r:id="rId2" action="ppaction://hlinkfile"/>
              </a:rPr>
              <a:t>SPSS</a:t>
            </a:r>
            <a:endParaRPr lang="ar-SA" sz="3600" b="1" u="sng" dirty="0">
              <a:solidFill>
                <a:schemeClr val="accent6">
                  <a:lumMod val="60000"/>
                  <a:lumOff val="40000"/>
                </a:schemeClr>
              </a:solidFill>
              <a:latin typeface="Times New Roman" pitchFamily="18" charset="0"/>
              <a:cs typeface="Times New Roman" pitchFamily="18" charset="0"/>
            </a:endParaRPr>
          </a:p>
        </p:txBody>
      </p:sp>
      <p:sp>
        <p:nvSpPr>
          <p:cNvPr id="5" name="Rectangle 4"/>
          <p:cNvSpPr>
            <a:spLocks noChangeArrowheads="1"/>
          </p:cNvSpPr>
          <p:nvPr/>
        </p:nvSpPr>
        <p:spPr bwMode="auto">
          <a:xfrm>
            <a:off x="1835696" y="1545618"/>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SA" sz="3600" b="1" u="sng" dirty="0">
                <a:solidFill>
                  <a:schemeClr val="tx2"/>
                </a:solidFill>
                <a:latin typeface="Times New Roman" pitchFamily="18" charset="0"/>
                <a:cs typeface="Times New Roman" pitchFamily="18" charset="0"/>
              </a:rPr>
              <a:t>خاص </a:t>
            </a:r>
            <a:r>
              <a:rPr lang="ar-SA" sz="3600" b="1" u="sng" dirty="0" err="1">
                <a:solidFill>
                  <a:schemeClr val="tx2"/>
                </a:solidFill>
                <a:latin typeface="Times New Roman" pitchFamily="18" charset="0"/>
                <a:cs typeface="Times New Roman" pitchFamily="18" charset="0"/>
              </a:rPr>
              <a:t>بنمذجة</a:t>
            </a:r>
            <a:r>
              <a:rPr lang="ar-SA" sz="3600" b="1" u="sng" dirty="0">
                <a:solidFill>
                  <a:schemeClr val="tx2"/>
                </a:solidFill>
                <a:latin typeface="Times New Roman" pitchFamily="18" charset="0"/>
                <a:cs typeface="Times New Roman" pitchFamily="18" charset="0"/>
              </a:rPr>
              <a:t> المتغيرات الكمية</a:t>
            </a:r>
          </a:p>
        </p:txBody>
      </p:sp>
    </p:spTree>
    <p:extLst>
      <p:ext uri="{BB962C8B-B14F-4D97-AF65-F5344CB8AC3E}">
        <p14:creationId xmlns:p14="http://schemas.microsoft.com/office/powerpoint/2010/main" val="423291093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6770" y="2564904"/>
            <a:ext cx="7772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r>
              <a:rPr lang="ar-SA" sz="2800" b="1" dirty="0"/>
              <a:t>اضغط على </a:t>
            </a:r>
            <a:r>
              <a:rPr lang="fr-FR" sz="2800" b="1" dirty="0"/>
              <a:t>analyse </a:t>
            </a:r>
            <a:r>
              <a:rPr lang="ar-SA" sz="2800" b="1" dirty="0"/>
              <a:t> ثم </a:t>
            </a:r>
            <a:r>
              <a:rPr lang="fr-FR" sz="2800" b="1" dirty="0"/>
              <a:t>régression </a:t>
            </a:r>
            <a:r>
              <a:rPr lang="ar-SA" sz="2800" b="1" dirty="0"/>
              <a:t>ثم </a:t>
            </a:r>
            <a:r>
              <a:rPr lang="fr-FR" sz="2800" b="1" dirty="0"/>
              <a:t>logistique</a:t>
            </a:r>
            <a:r>
              <a:rPr lang="ar-SA" sz="2800" b="1" dirty="0"/>
              <a:t>ثم ادخال المحاور واختيار </a:t>
            </a:r>
            <a:r>
              <a:rPr lang="fr-FR" sz="2800" b="1" dirty="0"/>
              <a:t>Pearson</a:t>
            </a:r>
            <a:r>
              <a:rPr lang="ar-SA" sz="2800" b="1" dirty="0"/>
              <a:t> أو </a:t>
            </a:r>
            <a:r>
              <a:rPr lang="fr-FR" sz="2800" b="1" dirty="0"/>
              <a:t>Spearman</a:t>
            </a:r>
            <a:r>
              <a:rPr lang="ar-SA" sz="2800" b="1" dirty="0"/>
              <a:t> ثم اضغط على </a:t>
            </a:r>
            <a:r>
              <a:rPr lang="fr-FR" sz="2800" b="1" dirty="0"/>
              <a:t>ok</a:t>
            </a:r>
            <a:r>
              <a:rPr lang="ar-SA" sz="2800" b="1" dirty="0"/>
              <a:t>.</a:t>
            </a:r>
            <a:endParaRPr lang="fr-FR" sz="2800" b="1" dirty="0"/>
          </a:p>
          <a:p>
            <a:pPr algn="ctr" rtl="1">
              <a:buClr>
                <a:srgbClr val="FF0000"/>
              </a:buClr>
            </a:pPr>
            <a:endParaRPr lang="fr-FR" sz="2800" b="1" dirty="0">
              <a:cs typeface="Arial" charset="0"/>
            </a:endParaRPr>
          </a:p>
        </p:txBody>
      </p:sp>
      <p:sp>
        <p:nvSpPr>
          <p:cNvPr id="51203" name="Rectangle 3"/>
          <p:cNvSpPr>
            <a:spLocks noChangeArrowheads="1"/>
          </p:cNvSpPr>
          <p:nvPr/>
        </p:nvSpPr>
        <p:spPr bwMode="auto">
          <a:xfrm>
            <a:off x="926247" y="404664"/>
            <a:ext cx="7759153"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a:solidFill>
                  <a:srgbClr val="FF0000"/>
                </a:solidFill>
              </a:rPr>
              <a:t>الانحدار </a:t>
            </a:r>
            <a:r>
              <a:rPr lang="ar-SA" sz="3600" b="1" dirty="0" err="1">
                <a:solidFill>
                  <a:srgbClr val="FF0000"/>
                </a:solidFill>
              </a:rPr>
              <a:t>اللوجيستيكي</a:t>
            </a:r>
            <a:r>
              <a:rPr lang="ar-SA" sz="3600" b="1" dirty="0">
                <a:solidFill>
                  <a:srgbClr val="FF0000"/>
                </a:solidFill>
              </a:rPr>
              <a:t> </a:t>
            </a:r>
          </a:p>
          <a:p>
            <a:pPr algn="ctr" rtl="1"/>
            <a:r>
              <a:rPr lang="fr-FR" sz="3200" b="1" dirty="0">
                <a:solidFill>
                  <a:srgbClr val="FF0000"/>
                </a:solidFill>
              </a:rPr>
              <a:t>Modélisation des variables qualitatives</a:t>
            </a:r>
            <a:endParaRPr lang="fr-FR" sz="3200" dirty="0">
              <a:solidFill>
                <a:srgbClr val="FF0000"/>
              </a:solidFill>
            </a:endParaRPr>
          </a:p>
        </p:txBody>
      </p:sp>
      <p:sp>
        <p:nvSpPr>
          <p:cNvPr id="4" name="Rectangle 3"/>
          <p:cNvSpPr>
            <a:spLocks noChangeArrowheads="1"/>
          </p:cNvSpPr>
          <p:nvPr/>
        </p:nvSpPr>
        <p:spPr bwMode="auto">
          <a:xfrm>
            <a:off x="323528" y="5829183"/>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chemeClr val="accent6">
                    <a:lumMod val="60000"/>
                    <a:lumOff val="40000"/>
                  </a:schemeClr>
                </a:solidFill>
                <a:latin typeface="Times New Roman" pitchFamily="18" charset="0"/>
                <a:cs typeface="Times New Roman" pitchFamily="18" charset="0"/>
                <a:hlinkClick r:id="rId2" action="ppaction://hlinkfile"/>
              </a:rPr>
              <a:t>مثال</a:t>
            </a:r>
            <a:r>
              <a:rPr lang="ar-SA" sz="3600" b="1" u="sng" dirty="0">
                <a:solidFill>
                  <a:schemeClr val="accent6">
                    <a:lumMod val="60000"/>
                    <a:lumOff val="40000"/>
                  </a:schemeClr>
                </a:solidFill>
                <a:latin typeface="Times New Roman" pitchFamily="18" charset="0"/>
                <a:cs typeface="Times New Roman" pitchFamily="18" charset="0"/>
                <a:hlinkClick r:id="rId2" action="ppaction://hlinkfile"/>
              </a:rPr>
              <a:t> باستخدام </a:t>
            </a:r>
            <a:r>
              <a:rPr lang="fr-FR" sz="3600" b="1" u="sng" dirty="0">
                <a:solidFill>
                  <a:schemeClr val="accent6">
                    <a:lumMod val="60000"/>
                    <a:lumOff val="40000"/>
                  </a:schemeClr>
                </a:solidFill>
                <a:latin typeface="Times New Roman" pitchFamily="18" charset="0"/>
                <a:cs typeface="Times New Roman" pitchFamily="18" charset="0"/>
                <a:hlinkClick r:id="rId2" action="ppaction://hlinkfile"/>
              </a:rPr>
              <a:t>SPSS</a:t>
            </a:r>
            <a:endParaRPr lang="ar-SA" sz="3600" b="1" u="sng" dirty="0">
              <a:solidFill>
                <a:schemeClr val="accent6">
                  <a:lumMod val="60000"/>
                  <a:lumOff val="40000"/>
                </a:schemeClr>
              </a:solidFill>
              <a:latin typeface="Times New Roman" pitchFamily="18" charset="0"/>
              <a:cs typeface="Times New Roman" pitchFamily="18" charset="0"/>
            </a:endParaRPr>
          </a:p>
        </p:txBody>
      </p:sp>
      <p:sp>
        <p:nvSpPr>
          <p:cNvPr id="5" name="Rectangle 4"/>
          <p:cNvSpPr>
            <a:spLocks noChangeArrowheads="1"/>
          </p:cNvSpPr>
          <p:nvPr/>
        </p:nvSpPr>
        <p:spPr bwMode="auto">
          <a:xfrm>
            <a:off x="1835696" y="1545618"/>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SA" sz="3600" b="1" u="sng" dirty="0">
                <a:solidFill>
                  <a:schemeClr val="tx2"/>
                </a:solidFill>
                <a:latin typeface="Times New Roman" pitchFamily="18" charset="0"/>
                <a:cs typeface="Times New Roman" pitchFamily="18" charset="0"/>
              </a:rPr>
              <a:t>خاص </a:t>
            </a:r>
            <a:r>
              <a:rPr lang="ar-SA" sz="3600" b="1" u="sng" dirty="0" err="1">
                <a:solidFill>
                  <a:schemeClr val="tx2"/>
                </a:solidFill>
                <a:latin typeface="Times New Roman" pitchFamily="18" charset="0"/>
                <a:cs typeface="Times New Roman" pitchFamily="18" charset="0"/>
              </a:rPr>
              <a:t>بنمذجة</a:t>
            </a:r>
            <a:r>
              <a:rPr lang="ar-SA" sz="3600" b="1" u="sng" dirty="0">
                <a:solidFill>
                  <a:schemeClr val="tx2"/>
                </a:solidFill>
                <a:latin typeface="Times New Roman" pitchFamily="18" charset="0"/>
                <a:cs typeface="Times New Roman" pitchFamily="18" charset="0"/>
              </a:rPr>
              <a:t> المتغيرات الكيفية</a:t>
            </a:r>
          </a:p>
        </p:txBody>
      </p:sp>
    </p:spTree>
    <p:extLst>
      <p:ext uri="{BB962C8B-B14F-4D97-AF65-F5344CB8AC3E}">
        <p14:creationId xmlns:p14="http://schemas.microsoft.com/office/powerpoint/2010/main" val="78469785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1000"/>
                                        <p:tgtEl>
                                          <p:spTgt spid="51202">
                                            <p:txEl>
                                              <p:pRg st="0" end="0"/>
                                            </p:txEl>
                                          </p:spTgt>
                                        </p:tgtEl>
                                      </p:cBhvr>
                                    </p:animEffect>
                                    <p:anim calcmode="lin" valueType="num">
                                      <p:cBhvr>
                                        <p:cTn id="13"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P spid="4"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91786" y="404664"/>
            <a:ext cx="7828082"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err="1">
                <a:solidFill>
                  <a:srgbClr val="FF0000"/>
                </a:solidFill>
              </a:rPr>
              <a:t>نمذجة</a:t>
            </a:r>
            <a:r>
              <a:rPr lang="ar-SA" sz="3600" b="1" dirty="0">
                <a:solidFill>
                  <a:srgbClr val="FF0000"/>
                </a:solidFill>
              </a:rPr>
              <a:t> المعادلات البنائية </a:t>
            </a:r>
          </a:p>
          <a:p>
            <a:pPr algn="ctr" rtl="1"/>
            <a:r>
              <a:rPr lang="fr-FR" sz="3200" b="1" dirty="0">
                <a:solidFill>
                  <a:srgbClr val="FF0000"/>
                </a:solidFill>
              </a:rPr>
              <a:t>Modélisation des Equations structural</a:t>
            </a:r>
            <a:endParaRPr lang="fr-FR" sz="3200" dirty="0">
              <a:solidFill>
                <a:srgbClr val="FF0000"/>
              </a:solidFill>
            </a:endParaRPr>
          </a:p>
        </p:txBody>
      </p:sp>
      <p:sp>
        <p:nvSpPr>
          <p:cNvPr id="5" name="Rectangle 4"/>
          <p:cNvSpPr>
            <a:spLocks noChangeArrowheads="1"/>
          </p:cNvSpPr>
          <p:nvPr/>
        </p:nvSpPr>
        <p:spPr bwMode="auto">
          <a:xfrm>
            <a:off x="1835696" y="1545618"/>
            <a:ext cx="5616624"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rtl="1">
              <a:lnSpc>
                <a:spcPct val="130000"/>
              </a:lnSpc>
            </a:pPr>
            <a:r>
              <a:rPr lang="ar-SA" sz="3600" b="1" dirty="0">
                <a:solidFill>
                  <a:schemeClr val="tx2"/>
                </a:solidFill>
                <a:latin typeface="Times New Roman" pitchFamily="18" charset="0"/>
                <a:cs typeface="Times New Roman" pitchFamily="18" charset="0"/>
              </a:rPr>
              <a:t>الفرق بين الفرضيات والنماذج</a:t>
            </a:r>
          </a:p>
        </p:txBody>
      </p:sp>
      <p:sp>
        <p:nvSpPr>
          <p:cNvPr id="4" name="Rectangle 3"/>
          <p:cNvSpPr>
            <a:spLocks noChangeArrowheads="1"/>
          </p:cNvSpPr>
          <p:nvPr/>
        </p:nvSpPr>
        <p:spPr bwMode="auto">
          <a:xfrm>
            <a:off x="395536" y="2636912"/>
            <a:ext cx="8568952" cy="345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النماذج أكثر قدرة على مضاهاة سلوك المتغيرات في الواقع في تفاعلها وتقاطعها وتمفصلها (شبكة من العلاقات)</a:t>
            </a:r>
          </a:p>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تنطوي النماذج بالإضافة الى العلاقات المباشرة العلاقات غير المباشرة.</a:t>
            </a:r>
          </a:p>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مرونة الوظيفة التي يضطلع بها المتغير الواحد في النموذج مقارنة بالفرضية فقد يكون نفس المتغير متغير مستقل ووسيطي ومتغير تابع في نفس الوقت.</a:t>
            </a:r>
          </a:p>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النماذج البنائية خاصة تصفي المتغيرات من أثر القياس في حين أن الفرضيات تحتفظ بكامل تباين (معلومات) بما في ذلك المعلومات الناتجة عن خطا القياس.</a:t>
            </a:r>
          </a:p>
        </p:txBody>
      </p:sp>
    </p:spTree>
    <p:extLst>
      <p:ext uri="{BB962C8B-B14F-4D97-AF65-F5344CB8AC3E}">
        <p14:creationId xmlns:p14="http://schemas.microsoft.com/office/powerpoint/2010/main" val="408652826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91786" y="404664"/>
            <a:ext cx="7828082"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err="1">
                <a:solidFill>
                  <a:srgbClr val="FF0000"/>
                </a:solidFill>
              </a:rPr>
              <a:t>نمذجة</a:t>
            </a:r>
            <a:r>
              <a:rPr lang="ar-SA" sz="3600" b="1" dirty="0">
                <a:solidFill>
                  <a:srgbClr val="FF0000"/>
                </a:solidFill>
              </a:rPr>
              <a:t> المعادلات البنائية </a:t>
            </a:r>
          </a:p>
          <a:p>
            <a:pPr algn="ctr" rtl="1"/>
            <a:r>
              <a:rPr lang="fr-FR" sz="3200" b="1" dirty="0">
                <a:solidFill>
                  <a:srgbClr val="FF0000"/>
                </a:solidFill>
              </a:rPr>
              <a:t>Modélisation des Equations structural</a:t>
            </a:r>
            <a:endParaRPr lang="fr-FR" sz="3200" dirty="0">
              <a:solidFill>
                <a:srgbClr val="FF0000"/>
              </a:solidFill>
            </a:endParaRPr>
          </a:p>
        </p:txBody>
      </p:sp>
      <p:sp>
        <p:nvSpPr>
          <p:cNvPr id="5" name="Rectangle 4"/>
          <p:cNvSpPr>
            <a:spLocks noChangeArrowheads="1"/>
          </p:cNvSpPr>
          <p:nvPr/>
        </p:nvSpPr>
        <p:spPr bwMode="auto">
          <a:xfrm>
            <a:off x="1835696" y="1545618"/>
            <a:ext cx="5616624"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rtl="1">
              <a:lnSpc>
                <a:spcPct val="130000"/>
              </a:lnSpc>
            </a:pPr>
            <a:r>
              <a:rPr lang="ar-SA" sz="3600" b="1" dirty="0">
                <a:solidFill>
                  <a:schemeClr val="tx2"/>
                </a:solidFill>
                <a:latin typeface="Times New Roman" pitchFamily="18" charset="0"/>
                <a:cs typeface="Times New Roman" pitchFamily="18" charset="0"/>
              </a:rPr>
              <a:t>أنواع المتغيرات</a:t>
            </a:r>
          </a:p>
        </p:txBody>
      </p:sp>
      <p:sp>
        <p:nvSpPr>
          <p:cNvPr id="4" name="Rectangle 3"/>
          <p:cNvSpPr>
            <a:spLocks noChangeArrowheads="1"/>
          </p:cNvSpPr>
          <p:nvPr/>
        </p:nvSpPr>
        <p:spPr bwMode="auto">
          <a:xfrm>
            <a:off x="395536" y="2636912"/>
            <a:ext cx="8568952" cy="20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المتغيرات الكامنة (تقدر ولا تقاس مثل المحاور في الاستبيان.</a:t>
            </a:r>
          </a:p>
          <a:p>
            <a:pPr algn="r" rtl="1">
              <a:lnSpc>
                <a:spcPct val="130000"/>
              </a:lnSpc>
            </a:pPr>
            <a:endParaRPr lang="ar-SA" sz="2400" b="1" dirty="0">
              <a:solidFill>
                <a:schemeClr val="tx2"/>
              </a:solidFill>
              <a:latin typeface="Times New Roman" pitchFamily="18" charset="0"/>
              <a:cs typeface="Times New Roman" pitchFamily="18" charset="0"/>
            </a:endParaRPr>
          </a:p>
          <a:p>
            <a:pPr algn="r" rtl="1">
              <a:lnSpc>
                <a:spcPct val="130000"/>
              </a:lnSpc>
            </a:pPr>
            <a:endParaRPr lang="ar-SA" sz="2400" b="1" dirty="0">
              <a:solidFill>
                <a:schemeClr val="tx2"/>
              </a:solidFill>
              <a:latin typeface="Times New Roman" pitchFamily="18" charset="0"/>
              <a:cs typeface="Times New Roman" pitchFamily="18" charset="0"/>
            </a:endParaRPr>
          </a:p>
          <a:p>
            <a:pPr marL="742950" indent="-742950" algn="r" rtl="1">
              <a:lnSpc>
                <a:spcPct val="130000"/>
              </a:lnSpc>
              <a:buFont typeface="+mj-lt"/>
              <a:buAutoNum type="arabicPeriod"/>
            </a:pPr>
            <a:r>
              <a:rPr lang="ar-SA" sz="2400" b="1" dirty="0">
                <a:solidFill>
                  <a:schemeClr val="tx2"/>
                </a:solidFill>
                <a:latin typeface="Times New Roman" pitchFamily="18" charset="0"/>
                <a:cs typeface="Times New Roman" pitchFamily="18" charset="0"/>
              </a:rPr>
              <a:t>المتغيرات المقاسة يمكن قياسها مباشرة </a:t>
            </a:r>
            <a:r>
              <a:rPr lang="ar-SA" sz="2400" b="1" dirty="0" err="1">
                <a:solidFill>
                  <a:schemeClr val="tx2"/>
                </a:solidFill>
                <a:latin typeface="Times New Roman" pitchFamily="18" charset="0"/>
                <a:cs typeface="Times New Roman" pitchFamily="18" charset="0"/>
              </a:rPr>
              <a:t>كاسئلة</a:t>
            </a:r>
            <a:r>
              <a:rPr lang="ar-SA" sz="2400" b="1" dirty="0">
                <a:solidFill>
                  <a:schemeClr val="tx2"/>
                </a:solidFill>
                <a:latin typeface="Times New Roman" pitchFamily="18" charset="0"/>
                <a:cs typeface="Times New Roman" pitchFamily="18" charset="0"/>
              </a:rPr>
              <a:t> الاستبيان</a:t>
            </a:r>
          </a:p>
        </p:txBody>
      </p:sp>
      <p:sp>
        <p:nvSpPr>
          <p:cNvPr id="2" name="Rectangle 1"/>
          <p:cNvSpPr/>
          <p:nvPr/>
        </p:nvSpPr>
        <p:spPr>
          <a:xfrm>
            <a:off x="683568" y="278092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متغير كامن</a:t>
            </a:r>
            <a:endParaRPr lang="fr-FR" sz="2400" b="1" dirty="0">
              <a:solidFill>
                <a:srgbClr val="C00000"/>
              </a:solidFill>
            </a:endParaRPr>
          </a:p>
        </p:txBody>
      </p:sp>
      <p:sp>
        <p:nvSpPr>
          <p:cNvPr id="3" name="Ellipse 2"/>
          <p:cNvSpPr/>
          <p:nvPr/>
        </p:nvSpPr>
        <p:spPr>
          <a:xfrm>
            <a:off x="683568" y="4077072"/>
            <a:ext cx="158417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متغير مقاس</a:t>
            </a:r>
            <a:endParaRPr lang="fr-FR" sz="2800" b="1" dirty="0">
              <a:solidFill>
                <a:srgbClr val="C00000"/>
              </a:solidFill>
            </a:endParaRPr>
          </a:p>
        </p:txBody>
      </p:sp>
    </p:spTree>
    <p:extLst>
      <p:ext uri="{BB962C8B-B14F-4D97-AF65-F5344CB8AC3E}">
        <p14:creationId xmlns:p14="http://schemas.microsoft.com/office/powerpoint/2010/main" val="3146889217"/>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 grpId="0"/>
      <p:bldP spid="4"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714750" y="260350"/>
            <a:ext cx="16986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rtl="1">
              <a:lnSpc>
                <a:spcPct val="130000"/>
              </a:lnSpc>
            </a:pPr>
            <a:r>
              <a:rPr lang="ar-SA" sz="3600" b="1" u="sng">
                <a:solidFill>
                  <a:srgbClr val="800000"/>
                </a:solidFill>
                <a:latin typeface="Times New Roman" pitchFamily="18" charset="0"/>
                <a:cs typeface="Times New Roman" pitchFamily="18" charset="0"/>
              </a:rPr>
              <a:t>القوائم :</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16100"/>
            <a:ext cx="91090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91786" y="404664"/>
            <a:ext cx="7828082"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err="1">
                <a:solidFill>
                  <a:srgbClr val="FF0000"/>
                </a:solidFill>
              </a:rPr>
              <a:t>نمذجة</a:t>
            </a:r>
            <a:r>
              <a:rPr lang="ar-SA" sz="3600" b="1" dirty="0">
                <a:solidFill>
                  <a:srgbClr val="FF0000"/>
                </a:solidFill>
              </a:rPr>
              <a:t> المعادلات البنائية </a:t>
            </a:r>
          </a:p>
          <a:p>
            <a:pPr algn="ctr" rtl="1"/>
            <a:r>
              <a:rPr lang="fr-FR" sz="3200" b="1" dirty="0">
                <a:solidFill>
                  <a:srgbClr val="FF0000"/>
                </a:solidFill>
              </a:rPr>
              <a:t>Modélisation des Equations structural</a:t>
            </a:r>
            <a:endParaRPr lang="fr-FR" sz="3200" dirty="0">
              <a:solidFill>
                <a:srgbClr val="FF0000"/>
              </a:solidFill>
            </a:endParaRPr>
          </a:p>
        </p:txBody>
      </p:sp>
      <p:sp>
        <p:nvSpPr>
          <p:cNvPr id="6" name="Rectangle à coins arrondis 5"/>
          <p:cNvSpPr/>
          <p:nvPr/>
        </p:nvSpPr>
        <p:spPr>
          <a:xfrm>
            <a:off x="3275856" y="1556792"/>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rPr>
              <a:t>أنواع النماذج</a:t>
            </a:r>
            <a:endParaRPr lang="fr-FR" sz="3200" b="1" dirty="0">
              <a:solidFill>
                <a:srgbClr val="C00000"/>
              </a:solidFill>
            </a:endParaRPr>
          </a:p>
        </p:txBody>
      </p:sp>
      <p:sp>
        <p:nvSpPr>
          <p:cNvPr id="8" name="Rectangle à coins arrondis 7"/>
          <p:cNvSpPr/>
          <p:nvPr/>
        </p:nvSpPr>
        <p:spPr>
          <a:xfrm>
            <a:off x="6300192" y="2996952"/>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النماذج </a:t>
            </a:r>
            <a:r>
              <a:rPr lang="ar-SA" sz="2800" b="1" dirty="0" err="1">
                <a:solidFill>
                  <a:srgbClr val="C00000"/>
                </a:solidFill>
              </a:rPr>
              <a:t>العاملية</a:t>
            </a:r>
            <a:endParaRPr lang="fr-FR" sz="2800" b="1" dirty="0">
              <a:solidFill>
                <a:srgbClr val="C00000"/>
              </a:solidFill>
            </a:endParaRPr>
          </a:p>
        </p:txBody>
      </p:sp>
      <p:sp>
        <p:nvSpPr>
          <p:cNvPr id="9" name="Rectangle à coins arrondis 8"/>
          <p:cNvSpPr/>
          <p:nvPr/>
        </p:nvSpPr>
        <p:spPr>
          <a:xfrm>
            <a:off x="3275856" y="2996952"/>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نماذج تحليل المسارات</a:t>
            </a:r>
            <a:endParaRPr lang="fr-FR" sz="2800" b="1" dirty="0">
              <a:solidFill>
                <a:srgbClr val="C00000"/>
              </a:solidFill>
            </a:endParaRPr>
          </a:p>
        </p:txBody>
      </p:sp>
      <p:sp>
        <p:nvSpPr>
          <p:cNvPr id="10" name="Rectangle à coins arrondis 9"/>
          <p:cNvSpPr/>
          <p:nvPr/>
        </p:nvSpPr>
        <p:spPr>
          <a:xfrm>
            <a:off x="467544" y="2990559"/>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النماذج البنائية</a:t>
            </a:r>
            <a:endParaRPr lang="fr-FR" sz="2800" b="1" dirty="0">
              <a:solidFill>
                <a:srgbClr val="C00000"/>
              </a:solidFill>
            </a:endParaRPr>
          </a:p>
        </p:txBody>
      </p:sp>
      <p:sp>
        <p:nvSpPr>
          <p:cNvPr id="11" name="Rectangle à coins arrondis 10"/>
          <p:cNvSpPr/>
          <p:nvPr/>
        </p:nvSpPr>
        <p:spPr>
          <a:xfrm>
            <a:off x="5004048" y="4293096"/>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الأحادية</a:t>
            </a:r>
            <a:endParaRPr lang="fr-FR" sz="2800" b="1" dirty="0">
              <a:solidFill>
                <a:srgbClr val="C00000"/>
              </a:solidFill>
            </a:endParaRPr>
          </a:p>
        </p:txBody>
      </p:sp>
      <p:sp>
        <p:nvSpPr>
          <p:cNvPr id="12" name="Rectangle à coins arrondis 11"/>
          <p:cNvSpPr/>
          <p:nvPr/>
        </p:nvSpPr>
        <p:spPr>
          <a:xfrm>
            <a:off x="5004048" y="5157192"/>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المتعددة الأبعاد</a:t>
            </a:r>
            <a:endParaRPr lang="fr-FR" sz="2800" b="1" dirty="0">
              <a:solidFill>
                <a:srgbClr val="C00000"/>
              </a:solidFill>
            </a:endParaRPr>
          </a:p>
        </p:txBody>
      </p:sp>
      <p:sp>
        <p:nvSpPr>
          <p:cNvPr id="13" name="Rectangle à coins arrondis 12"/>
          <p:cNvSpPr/>
          <p:nvPr/>
        </p:nvSpPr>
        <p:spPr>
          <a:xfrm>
            <a:off x="5037228" y="5949280"/>
            <a:ext cx="2160240"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الهرمية</a:t>
            </a:r>
            <a:endParaRPr lang="fr-FR" sz="2800" b="1" dirty="0">
              <a:solidFill>
                <a:srgbClr val="C00000"/>
              </a:solidFill>
            </a:endParaRPr>
          </a:p>
        </p:txBody>
      </p:sp>
      <p:cxnSp>
        <p:nvCxnSpPr>
          <p:cNvPr id="15" name="Connecteur droit avec flèche 14"/>
          <p:cNvCxnSpPr/>
          <p:nvPr/>
        </p:nvCxnSpPr>
        <p:spPr>
          <a:xfrm>
            <a:off x="4355976" y="2564904"/>
            <a:ext cx="0" cy="42565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1331640" y="2564904"/>
            <a:ext cx="58658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362083" y="2564904"/>
            <a:ext cx="0" cy="42565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178143" y="2564904"/>
            <a:ext cx="0" cy="42565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355976" y="2196480"/>
            <a:ext cx="0" cy="3684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812360" y="3638631"/>
            <a:ext cx="0" cy="26346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7164288" y="4617132"/>
            <a:ext cx="6480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7164288" y="5470942"/>
            <a:ext cx="6480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7169758" y="6259461"/>
            <a:ext cx="6480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185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6" grpId="0" animBg="1"/>
      <p:bldP spid="8" grpId="0" animBg="1"/>
      <p:bldP spid="9" grpId="0" animBg="1"/>
      <p:bldP spid="10" grpId="0" animBg="1"/>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91786" y="1340768"/>
            <a:ext cx="7828082" cy="11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dirty="0" err="1">
                <a:solidFill>
                  <a:srgbClr val="FF0000"/>
                </a:solidFill>
              </a:rPr>
              <a:t>نمذجة</a:t>
            </a:r>
            <a:r>
              <a:rPr lang="ar-SA" sz="3600" b="1" dirty="0">
                <a:solidFill>
                  <a:srgbClr val="FF0000"/>
                </a:solidFill>
              </a:rPr>
              <a:t> المعادلات البنائية </a:t>
            </a:r>
          </a:p>
          <a:p>
            <a:pPr algn="ctr" rtl="1"/>
            <a:r>
              <a:rPr lang="fr-FR" sz="3200" b="1" dirty="0">
                <a:solidFill>
                  <a:srgbClr val="FF0000"/>
                </a:solidFill>
              </a:rPr>
              <a:t>Modélisation des Equations structural</a:t>
            </a:r>
            <a:endParaRPr lang="fr-FR" sz="3200" dirty="0">
              <a:solidFill>
                <a:srgbClr val="FF0000"/>
              </a:solidFill>
            </a:endParaRPr>
          </a:p>
        </p:txBody>
      </p:sp>
      <p:sp>
        <p:nvSpPr>
          <p:cNvPr id="20" name="Rectangle 19"/>
          <p:cNvSpPr>
            <a:spLocks noChangeArrowheads="1"/>
          </p:cNvSpPr>
          <p:nvPr/>
        </p:nvSpPr>
        <p:spPr bwMode="auto">
          <a:xfrm>
            <a:off x="2416639" y="3408218"/>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rgbClr val="002060"/>
                </a:solidFill>
                <a:latin typeface="Times New Roman" pitchFamily="18" charset="0"/>
                <a:cs typeface="Times New Roman" pitchFamily="18" charset="0"/>
              </a:rPr>
              <a:t>مثال</a:t>
            </a:r>
            <a:r>
              <a:rPr lang="ar-SA" sz="3600" b="1" u="sng" dirty="0">
                <a:solidFill>
                  <a:srgbClr val="002060"/>
                </a:solidFill>
                <a:latin typeface="Times New Roman" pitchFamily="18" charset="0"/>
                <a:cs typeface="Times New Roman" pitchFamily="18" charset="0"/>
              </a:rPr>
              <a:t> تطبيقي باستخدام </a:t>
            </a:r>
            <a:r>
              <a:rPr lang="fr-FR" sz="3600" b="1" u="sng" dirty="0">
                <a:solidFill>
                  <a:srgbClr val="002060"/>
                </a:solidFill>
                <a:latin typeface="Times New Roman" pitchFamily="18" charset="0"/>
                <a:cs typeface="Times New Roman" pitchFamily="18" charset="0"/>
              </a:rPr>
              <a:t>Amos</a:t>
            </a:r>
            <a:endParaRPr lang="ar-SA" sz="3600" b="1"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094591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to="" calcmode="lin" valueType="num">
                                      <p:cBhvr>
                                        <p:cTn id="12"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928813" y="1484313"/>
            <a:ext cx="6670675"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r>
              <a:rPr lang="ar-SA" sz="3600" b="1">
                <a:cs typeface="Arial" charset="0"/>
              </a:rPr>
              <a:t>نلاحظ على هذا الصندوق وجود العديد من العمليات التي لها علاقة ببعض الأوضاع التي تظهر غيابيا عند تشغيل البرنامج </a:t>
            </a:r>
            <a:r>
              <a:rPr lang="fr-FR" sz="3600" b="1">
                <a:cs typeface="Arial" charset="0"/>
              </a:rPr>
              <a:t>Spss</a:t>
            </a:r>
            <a:r>
              <a:rPr lang="ar-DZ" sz="3600" b="1">
                <a:cs typeface="Arial" charset="0"/>
              </a:rPr>
              <a:t> يمكن للمستخدم اختيار ما يلائمه منها.</a:t>
            </a:r>
          </a:p>
          <a:p>
            <a:pPr marL="685800" indent="-685800" algn="r" rtl="1"/>
            <a:r>
              <a:rPr lang="ar-DZ" sz="3600" b="1">
                <a:cs typeface="Arial" charset="0"/>
              </a:rPr>
              <a:t>كل هذه المسائل تخص المستخدم المحترف وسنترك لك الفرصة للتدرب عليها والاحتراف بتغيير بعض الأوضاع على الشاشة وملاحظة التغير الذي سيتم.</a:t>
            </a:r>
            <a:endParaRPr lang="fr-FR" sz="3600" b="1">
              <a:cs typeface="Arial" charset="0"/>
            </a:endParaRPr>
          </a:p>
        </p:txBody>
      </p:sp>
      <p:sp>
        <p:nvSpPr>
          <p:cNvPr id="47107" name="Rectangle 3"/>
          <p:cNvSpPr>
            <a:spLocks noChangeArrowheads="1"/>
          </p:cNvSpPr>
          <p:nvPr/>
        </p:nvSpPr>
        <p:spPr bwMode="auto">
          <a:xfrm>
            <a:off x="625475" y="260350"/>
            <a:ext cx="81772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DZ" sz="2800" b="1" u="sng">
                <a:solidFill>
                  <a:srgbClr val="800000"/>
                </a:solidFill>
                <a:latin typeface="Times New Roman" pitchFamily="18" charset="0"/>
                <a:cs typeface="Times New Roman" pitchFamily="18" charset="0"/>
              </a:rPr>
              <a:t>يبقى الآن أن نتعرف سريعا على </a:t>
            </a:r>
            <a:r>
              <a:rPr lang="ar-SA" sz="2800" b="1" u="sng">
                <a:solidFill>
                  <a:srgbClr val="800000"/>
                </a:solidFill>
                <a:latin typeface="Times New Roman" pitchFamily="18" charset="0"/>
                <a:cs typeface="Times New Roman" pitchFamily="18" charset="0"/>
              </a:rPr>
              <a:t>الأمر </a:t>
            </a:r>
            <a:r>
              <a:rPr lang="fr-FR" sz="2800" b="1" u="sng">
                <a:solidFill>
                  <a:srgbClr val="800000"/>
                </a:solidFill>
                <a:latin typeface="Times New Roman" pitchFamily="18" charset="0"/>
                <a:cs typeface="Times New Roman" pitchFamily="18" charset="0"/>
              </a:rPr>
              <a:t>options </a:t>
            </a:r>
            <a:r>
              <a:rPr lang="ar-SA" sz="2800" b="1" u="sng">
                <a:solidFill>
                  <a:srgbClr val="800000"/>
                </a:solidFill>
                <a:latin typeface="Times New Roman" pitchFamily="18" charset="0"/>
                <a:cs typeface="Times New Roman" pitchFamily="18" charset="0"/>
              </a:rPr>
              <a:t>من القائمة </a:t>
            </a:r>
            <a:r>
              <a:rPr lang="fr-FR" sz="2800" b="1" u="sng">
                <a:solidFill>
                  <a:srgbClr val="800000"/>
                </a:solidFill>
                <a:latin typeface="Times New Roman" pitchFamily="18" charset="0"/>
                <a:cs typeface="Times New Roman" pitchFamily="18" charset="0"/>
              </a:rPr>
              <a:t> Edition</a:t>
            </a:r>
            <a:endParaRPr lang="ar-DZ" sz="2800" b="1" u="sng">
              <a:solidFill>
                <a:srgbClr val="800000"/>
              </a:solidFill>
              <a:latin typeface="Times New Roman" pitchFamily="18" charset="0"/>
              <a:cs typeface="Times New Roman" pitchFamily="18" charset="0"/>
            </a:endParaRPr>
          </a:p>
          <a:p>
            <a:pPr algn="ctr" rtl="1">
              <a:lnSpc>
                <a:spcPct val="130000"/>
              </a:lnSpc>
            </a:pPr>
            <a:r>
              <a:rPr lang="ar-DZ" sz="2800" b="1" u="sng">
                <a:solidFill>
                  <a:srgbClr val="800000"/>
                </a:solidFill>
                <a:latin typeface="Times New Roman" pitchFamily="18" charset="0"/>
                <a:cs typeface="Times New Roman" pitchFamily="18" charset="0"/>
              </a:rPr>
              <a:t>عند ا</a:t>
            </a:r>
            <a:r>
              <a:rPr lang="ar-SA" sz="2800" b="1" u="sng">
                <a:solidFill>
                  <a:srgbClr val="800000"/>
                </a:solidFill>
                <a:latin typeface="Times New Roman" pitchFamily="18" charset="0"/>
                <a:cs typeface="Times New Roman" pitchFamily="18" charset="0"/>
              </a:rPr>
              <a:t>لنقر على هذا الأمر يظهر الصندوق الحواري التالي:</a:t>
            </a:r>
            <a:endParaRPr lang="ar-DZ" sz="2800" b="1" u="sng">
              <a:solidFill>
                <a:srgbClr val="800000"/>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to="" calcmode="lin" valueType="num">
                                      <p:cBhvr>
                                        <p:cTn id="7" dur="1" fill="hold"/>
                                        <p:tgtEl>
                                          <p:spTgt spid="471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7106">
                                            <p:txEl>
                                              <p:pRg st="0" end="0"/>
                                            </p:txEl>
                                          </p:spTgt>
                                        </p:tgtEl>
                                        <p:attrNameLst>
                                          <p:attrName>style.visibility</p:attrName>
                                        </p:attrNameLst>
                                      </p:cBhvr>
                                      <p:to>
                                        <p:strVal val="visible"/>
                                      </p:to>
                                    </p:set>
                                    <p:animEffect transition="in" filter="fade">
                                      <p:cBhvr>
                                        <p:cTn id="12" dur="1000"/>
                                        <p:tgtEl>
                                          <p:spTgt spid="47106">
                                            <p:txEl>
                                              <p:pRg st="0" end="0"/>
                                            </p:txEl>
                                          </p:spTgt>
                                        </p:tgtEl>
                                      </p:cBhvr>
                                    </p:animEffect>
                                    <p:anim calcmode="lin" valueType="num">
                                      <p:cBhvr>
                                        <p:cTn id="13" dur="10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7106">
                                            <p:txEl>
                                              <p:pRg st="1" end="1"/>
                                            </p:txEl>
                                          </p:spTgt>
                                        </p:tgtEl>
                                        <p:attrNameLst>
                                          <p:attrName>style.visibility</p:attrName>
                                        </p:attrNameLst>
                                      </p:cBhvr>
                                      <p:to>
                                        <p:strVal val="visible"/>
                                      </p:to>
                                    </p:set>
                                    <p:animEffect transition="in" filter="fade">
                                      <p:cBhvr>
                                        <p:cTn id="19" dur="1000"/>
                                        <p:tgtEl>
                                          <p:spTgt spid="47106">
                                            <p:txEl>
                                              <p:pRg st="1" end="1"/>
                                            </p:txEl>
                                          </p:spTgt>
                                        </p:tgtEl>
                                      </p:cBhvr>
                                    </p:animEffect>
                                    <p:anim calcmode="lin" valueType="num">
                                      <p:cBhvr>
                                        <p:cTn id="20" dur="10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4710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4213" y="2636838"/>
            <a:ext cx="77724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FontTx/>
              <a:buChar char="•"/>
              <a:defRPr/>
            </a:pPr>
            <a:r>
              <a:rPr lang="fr-FR" sz="2800" b="1" dirty="0">
                <a:cs typeface="Arial" charset="0"/>
              </a:rPr>
              <a:t> </a:t>
            </a:r>
            <a:r>
              <a:rPr lang="ar-DZ" sz="2800" b="1" dirty="0">
                <a:cs typeface="Arial" charset="0"/>
              </a:rPr>
              <a:t>نكتب العناوين والمصادر على الجداول والأشكال.</a:t>
            </a:r>
          </a:p>
          <a:p>
            <a:pPr marL="685800" indent="-685800" algn="r" rtl="1">
              <a:buFontTx/>
              <a:buChar char="•"/>
              <a:defRPr/>
            </a:pPr>
            <a:r>
              <a:rPr lang="fr-FR" sz="2800" b="1" dirty="0">
                <a:cs typeface="Arial" charset="0"/>
              </a:rPr>
              <a:t> </a:t>
            </a:r>
            <a:r>
              <a:rPr lang="ar-DZ" sz="2800" b="1" dirty="0">
                <a:cs typeface="Arial" charset="0"/>
              </a:rPr>
              <a:t>يمكن احداث تغييرات على أنواع والوان وأشكال الجداول.</a:t>
            </a:r>
          </a:p>
          <a:p>
            <a:pPr marL="685800" indent="-685800" algn="r" rtl="1">
              <a:buFontTx/>
              <a:buChar char="•"/>
              <a:defRPr/>
            </a:pPr>
            <a:r>
              <a:rPr lang="fr-FR" sz="2800" b="1" dirty="0">
                <a:cs typeface="Arial" charset="0"/>
              </a:rPr>
              <a:t> </a:t>
            </a:r>
            <a:r>
              <a:rPr lang="ar-DZ" sz="2800" b="1" dirty="0">
                <a:cs typeface="Arial" charset="0"/>
              </a:rPr>
              <a:t>نسخ الجداول ونقلها الى ملف </a:t>
            </a:r>
            <a:r>
              <a:rPr lang="fr-FR" sz="2800" b="1" dirty="0">
                <a:cs typeface="Arial" charset="0"/>
              </a:rPr>
              <a:t>Word</a:t>
            </a:r>
            <a:r>
              <a:rPr lang="ar-DZ" sz="2800" b="1" dirty="0">
                <a:cs typeface="Arial" charset="0"/>
              </a:rPr>
              <a:t> ثم كتابة التقارير.</a:t>
            </a:r>
            <a:endParaRPr lang="fr-FR" sz="2800" b="1" dirty="0">
              <a:cs typeface="Arial" charset="0"/>
            </a:endParaRPr>
          </a:p>
          <a:p>
            <a:pPr marL="685800" indent="-685800" algn="r" rtl="1">
              <a:buFontTx/>
              <a:buChar char="•"/>
              <a:defRPr/>
            </a:pPr>
            <a:r>
              <a:rPr lang="ar-SA" sz="2800" b="1" dirty="0">
                <a:cs typeface="Arial" charset="0"/>
              </a:rPr>
              <a:t>أو تحويل ملف النتائج</a:t>
            </a:r>
            <a:r>
              <a:rPr lang="fr-FR" sz="2800" b="1" dirty="0">
                <a:latin typeface="+mj-lt"/>
                <a:cs typeface="Arial" charset="0"/>
              </a:rPr>
              <a:t>SPSS</a:t>
            </a:r>
            <a:r>
              <a:rPr lang="ar-SA" sz="2800" b="1" dirty="0">
                <a:cs typeface="Arial" charset="0"/>
              </a:rPr>
              <a:t> إلى ملف </a:t>
            </a:r>
            <a:r>
              <a:rPr lang="fr-FR" sz="2800" b="1" dirty="0">
                <a:latin typeface="+mn-lt"/>
                <a:cs typeface="Arial" charset="0"/>
              </a:rPr>
              <a:t>WORD</a:t>
            </a:r>
            <a:r>
              <a:rPr lang="ar-SA" sz="2800" b="1" dirty="0">
                <a:latin typeface="+mn-lt"/>
                <a:cs typeface="Arial" charset="0"/>
              </a:rPr>
              <a:t>.</a:t>
            </a:r>
            <a:endParaRPr lang="fr-FR" sz="2800" b="1" dirty="0">
              <a:latin typeface="+mn-lt"/>
              <a:cs typeface="Arial" charset="0"/>
            </a:endParaRPr>
          </a:p>
        </p:txBody>
      </p:sp>
      <p:sp>
        <p:nvSpPr>
          <p:cNvPr id="53251" name="Rectangle 3"/>
          <p:cNvSpPr>
            <a:spLocks noChangeArrowheads="1"/>
          </p:cNvSpPr>
          <p:nvPr/>
        </p:nvSpPr>
        <p:spPr bwMode="auto">
          <a:xfrm>
            <a:off x="3203575" y="981075"/>
            <a:ext cx="2908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DZ" sz="3600" b="1" u="sng">
                <a:solidFill>
                  <a:srgbClr val="800000"/>
                </a:solidFill>
                <a:latin typeface="Times New Roman" pitchFamily="18" charset="0"/>
                <a:cs typeface="Times New Roman" pitchFamily="18" charset="0"/>
              </a:rPr>
              <a:t>التعامل مع النتائج:</a:t>
            </a:r>
          </a:p>
        </p:txBody>
      </p:sp>
      <p:sp>
        <p:nvSpPr>
          <p:cNvPr id="4" name="Rectangle 3"/>
          <p:cNvSpPr>
            <a:spLocks noChangeArrowheads="1"/>
          </p:cNvSpPr>
          <p:nvPr/>
        </p:nvSpPr>
        <p:spPr bwMode="auto">
          <a:xfrm>
            <a:off x="1147763" y="1674813"/>
            <a:ext cx="70199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a:solidFill>
                  <a:srgbClr val="003399"/>
                </a:solidFill>
                <a:latin typeface="Times New Roman" pitchFamily="18" charset="0"/>
                <a:cs typeface="Times New Roman" pitchFamily="18" charset="0"/>
              </a:rPr>
              <a:t>كيف نتعامل مع النتائج التي يقدمها لنا </a:t>
            </a:r>
            <a:r>
              <a:rPr lang="fr-FR" sz="3600" b="1" u="sng">
                <a:solidFill>
                  <a:srgbClr val="003399"/>
                </a:solidFill>
                <a:latin typeface="Times New Roman" pitchFamily="18" charset="0"/>
                <a:cs typeface="Times New Roman" pitchFamily="18" charset="0"/>
              </a:rPr>
              <a:t>SPSS</a:t>
            </a:r>
            <a:r>
              <a:rPr lang="ar-SA" sz="3600" b="1" u="sng">
                <a:solidFill>
                  <a:srgbClr val="003399"/>
                </a:solidFill>
                <a:latin typeface="Times New Roman" pitchFamily="18" charset="0"/>
                <a:cs typeface="Times New Roman" pitchFamily="18" charset="0"/>
              </a:rPr>
              <a:t>؟</a:t>
            </a:r>
            <a:endParaRPr lang="ar-DZ" sz="3600" b="1" u="sng">
              <a:solidFill>
                <a:srgbClr val="003399"/>
              </a:solidFill>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Effect transition="in" filter="fade">
                                      <p:cBhvr>
                                        <p:cTn id="12" dur="1000"/>
                                        <p:tgtEl>
                                          <p:spTgt spid="53250">
                                            <p:txEl>
                                              <p:pRg st="0" end="0"/>
                                            </p:txEl>
                                          </p:spTgt>
                                        </p:tgtEl>
                                      </p:cBhvr>
                                    </p:animEffect>
                                    <p:anim calcmode="lin" valueType="num">
                                      <p:cBhvr>
                                        <p:cTn id="13"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Effect transition="in" filter="fade">
                                      <p:cBhvr>
                                        <p:cTn id="19" dur="1000"/>
                                        <p:tgtEl>
                                          <p:spTgt spid="53250">
                                            <p:txEl>
                                              <p:pRg st="1" end="1"/>
                                            </p:txEl>
                                          </p:spTgt>
                                        </p:tgtEl>
                                      </p:cBhvr>
                                    </p:animEffect>
                                    <p:anim calcmode="lin" valueType="num">
                                      <p:cBhvr>
                                        <p:cTn id="20"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3250">
                                            <p:txEl>
                                              <p:pRg st="2" end="2"/>
                                            </p:txEl>
                                          </p:spTgt>
                                        </p:tgtEl>
                                        <p:attrNameLst>
                                          <p:attrName>style.visibility</p:attrName>
                                        </p:attrNameLst>
                                      </p:cBhvr>
                                      <p:to>
                                        <p:strVal val="visible"/>
                                      </p:to>
                                    </p:set>
                                    <p:animEffect transition="in" filter="fade">
                                      <p:cBhvr>
                                        <p:cTn id="26" dur="1000"/>
                                        <p:tgtEl>
                                          <p:spTgt spid="53250">
                                            <p:txEl>
                                              <p:pRg st="2" end="2"/>
                                            </p:txEl>
                                          </p:spTgt>
                                        </p:tgtEl>
                                      </p:cBhvr>
                                    </p:animEffect>
                                    <p:anim calcmode="lin" valueType="num">
                                      <p:cBhvr>
                                        <p:cTn id="27"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3250">
                                            <p:txEl>
                                              <p:pRg st="3" end="3"/>
                                            </p:txEl>
                                          </p:spTgt>
                                        </p:tgtEl>
                                        <p:attrNameLst>
                                          <p:attrName>style.visibility</p:attrName>
                                        </p:attrNameLst>
                                      </p:cBhvr>
                                      <p:to>
                                        <p:strVal val="visible"/>
                                      </p:to>
                                    </p:set>
                                    <p:animEffect transition="in" filter="fade">
                                      <p:cBhvr>
                                        <p:cTn id="33" dur="1000"/>
                                        <p:tgtEl>
                                          <p:spTgt spid="53250">
                                            <p:txEl>
                                              <p:pRg st="3" end="3"/>
                                            </p:txEl>
                                          </p:spTgt>
                                        </p:tgtEl>
                                      </p:cBhvr>
                                    </p:animEffect>
                                    <p:anim calcmode="lin" valueType="num">
                                      <p:cBhvr>
                                        <p:cTn id="34" dur="10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to="" calcmode="lin" valueType="num">
                                      <p:cBhvr>
                                        <p:cTn id="4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2812306" y="2132856"/>
            <a:ext cx="3190595"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FF0000"/>
                </a:solidFill>
                <a:latin typeface="Times New Roman" pitchFamily="18" charset="0"/>
                <a:cs typeface="Times New Roman" pitchFamily="18" charset="0"/>
              </a:rPr>
              <a:t>دليل برنامج </a:t>
            </a:r>
            <a:r>
              <a:rPr lang="fr-FR" sz="3600" b="1" u="sng" dirty="0">
                <a:solidFill>
                  <a:srgbClr val="FF0000"/>
                </a:solidFill>
                <a:latin typeface="Times New Roman" pitchFamily="18" charset="0"/>
                <a:cs typeface="Times New Roman" pitchFamily="18" charset="0"/>
              </a:rPr>
              <a:t>SPSS</a:t>
            </a:r>
            <a:r>
              <a:rPr lang="ar-SA" sz="3600" b="1" u="sng" dirty="0">
                <a:solidFill>
                  <a:srgbClr val="FF0000"/>
                </a:solidFill>
                <a:latin typeface="Times New Roman" pitchFamily="18" charset="0"/>
                <a:cs typeface="Times New Roman" pitchFamily="18" charset="0"/>
              </a:rPr>
              <a:t> </a:t>
            </a:r>
            <a:endParaRPr lang="fr-FR" sz="3600" b="1" u="sng" dirty="0">
              <a:solidFill>
                <a:srgbClr val="FF0000"/>
              </a:solidFill>
              <a:latin typeface="Times New Roman" pitchFamily="18" charset="0"/>
              <a:cs typeface="Times New Roman" pitchFamily="18" charset="0"/>
            </a:endParaRPr>
          </a:p>
          <a:p>
            <a:pPr algn="ctr" rtl="1"/>
            <a:endParaRPr lang="fr-FR" sz="3600" b="1" u="sng" dirty="0">
              <a:solidFill>
                <a:srgbClr val="FF0000"/>
              </a:solidFill>
              <a:latin typeface="Times New Roman" pitchFamily="18" charset="0"/>
              <a:cs typeface="Times New Roman" pitchFamily="18" charset="0"/>
            </a:endParaRPr>
          </a:p>
          <a:p>
            <a:pPr algn="ctr" rtl="1"/>
            <a:r>
              <a:rPr lang="ar-SA" sz="3600" b="1" u="sng" dirty="0">
                <a:solidFill>
                  <a:srgbClr val="FF0000"/>
                </a:solidFill>
                <a:latin typeface="Times New Roman" pitchFamily="18" charset="0"/>
                <a:cs typeface="Times New Roman" pitchFamily="18" charset="0"/>
              </a:rPr>
              <a:t>رحلة استكشاف </a:t>
            </a:r>
            <a:endParaRPr lang="fr-FR" sz="3600" b="1" u="sng" dirty="0">
              <a:solidFill>
                <a:srgbClr val="FF0000"/>
              </a:solidFill>
              <a:latin typeface="Times New Roman" pitchFamily="18" charset="0"/>
              <a:cs typeface="Times New Roman" pitchFamily="18" charset="0"/>
            </a:endParaRPr>
          </a:p>
        </p:txBody>
      </p:sp>
      <p:sp>
        <p:nvSpPr>
          <p:cNvPr id="4" name="Rectangle 3"/>
          <p:cNvSpPr>
            <a:spLocks noChangeArrowheads="1"/>
          </p:cNvSpPr>
          <p:nvPr/>
        </p:nvSpPr>
        <p:spPr bwMode="auto">
          <a:xfrm>
            <a:off x="684213" y="5086350"/>
            <a:ext cx="4778375"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rtl="1">
              <a:lnSpc>
                <a:spcPct val="130000"/>
              </a:lnSpc>
            </a:pPr>
            <a:r>
              <a:rPr lang="ar-DZ" sz="3600" b="1" u="sng" dirty="0">
                <a:solidFill>
                  <a:schemeClr val="accent6">
                    <a:lumMod val="60000"/>
                    <a:lumOff val="40000"/>
                  </a:schemeClr>
                </a:solidFill>
                <a:latin typeface="Times New Roman" pitchFamily="18" charset="0"/>
                <a:cs typeface="Times New Roman" pitchFamily="18" charset="0"/>
                <a:hlinkClick r:id="rId2" action="ppaction://hlinkfile"/>
              </a:rPr>
              <a:t>مثال</a:t>
            </a:r>
            <a:r>
              <a:rPr lang="ar-SA" sz="3600" b="1" u="sng" dirty="0">
                <a:solidFill>
                  <a:schemeClr val="accent6">
                    <a:lumMod val="60000"/>
                    <a:lumOff val="40000"/>
                  </a:schemeClr>
                </a:solidFill>
                <a:latin typeface="Times New Roman" pitchFamily="18" charset="0"/>
                <a:cs typeface="Times New Roman" pitchFamily="18" charset="0"/>
                <a:hlinkClick r:id="rId2" action="ppaction://hlinkfile"/>
              </a:rPr>
              <a:t> باستخدام </a:t>
            </a:r>
            <a:r>
              <a:rPr lang="fr-FR" sz="3600" b="1" u="sng" dirty="0">
                <a:solidFill>
                  <a:schemeClr val="accent6">
                    <a:lumMod val="60000"/>
                    <a:lumOff val="40000"/>
                  </a:schemeClr>
                </a:solidFill>
                <a:latin typeface="Times New Roman" pitchFamily="18" charset="0"/>
                <a:cs typeface="Times New Roman" pitchFamily="18" charset="0"/>
                <a:hlinkClick r:id="rId2" action="ppaction://hlinkfile"/>
              </a:rPr>
              <a:t>SPSS</a:t>
            </a:r>
            <a:endParaRPr lang="ar-SA" sz="3600" b="1" u="sng"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8716432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 to="" calcmode="lin" valueType="num">
                                      <p:cBhvr>
                                        <p:cTn id="12" dur="1" fill="hold"/>
                                        <p:tgtEl>
                                          <p:spTgt spid="53251">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0825" y="2636838"/>
            <a:ext cx="85693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FontTx/>
              <a:buChar char="•"/>
            </a:pPr>
            <a:r>
              <a:rPr lang="ar-SA" sz="2800" b="1" dirty="0">
                <a:cs typeface="Arial" charset="0"/>
              </a:rPr>
              <a:t>المرونة.</a:t>
            </a:r>
          </a:p>
          <a:p>
            <a:pPr marL="685800" indent="-685800" algn="r" rtl="1">
              <a:buFontTx/>
              <a:buChar char="•"/>
            </a:pPr>
            <a:r>
              <a:rPr lang="ar-SA" sz="2800" b="1" dirty="0">
                <a:cs typeface="Arial" charset="0"/>
              </a:rPr>
              <a:t>البساطة.</a:t>
            </a:r>
          </a:p>
          <a:p>
            <a:pPr marL="685800" indent="-685800" algn="r" rtl="1">
              <a:buFontTx/>
              <a:buChar char="•"/>
            </a:pPr>
            <a:r>
              <a:rPr lang="ar-SA" sz="2800" b="1" dirty="0">
                <a:cs typeface="Arial" charset="0"/>
              </a:rPr>
              <a:t>الشمولية.</a:t>
            </a:r>
          </a:p>
          <a:p>
            <a:pPr marL="685800" indent="-685800" algn="r" rtl="1">
              <a:buFontTx/>
              <a:buChar char="•"/>
            </a:pPr>
            <a:endParaRPr lang="fr-FR" sz="2800" b="1" dirty="0">
              <a:cs typeface="Arial" charset="0"/>
            </a:endParaRPr>
          </a:p>
        </p:txBody>
      </p:sp>
      <p:sp>
        <p:nvSpPr>
          <p:cNvPr id="53251" name="Rectangle 3"/>
          <p:cNvSpPr>
            <a:spLocks noChangeArrowheads="1"/>
          </p:cNvSpPr>
          <p:nvPr/>
        </p:nvSpPr>
        <p:spPr bwMode="auto">
          <a:xfrm>
            <a:off x="2877274" y="981075"/>
            <a:ext cx="356249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FF0000"/>
                </a:solidFill>
                <a:latin typeface="Times New Roman" pitchFamily="18" charset="0"/>
                <a:cs typeface="Times New Roman" pitchFamily="18" charset="0"/>
              </a:rPr>
              <a:t>مزايا البرنامج</a:t>
            </a:r>
            <a:r>
              <a:rPr lang="ar-DZ" sz="3600" b="1" u="sng" dirty="0">
                <a:solidFill>
                  <a:srgbClr val="FF0000"/>
                </a:solidFill>
                <a:latin typeface="Times New Roman" pitchFamily="18" charset="0"/>
                <a:cs typeface="Times New Roman" pitchFamily="18" charset="0"/>
              </a:rPr>
              <a:t> </a:t>
            </a:r>
            <a:r>
              <a:rPr lang="fr-FR" sz="3600" b="1" u="sng" dirty="0">
                <a:solidFill>
                  <a:srgbClr val="FF0000"/>
                </a:solidFill>
                <a:latin typeface="Times New Roman" pitchFamily="18" charset="0"/>
                <a:cs typeface="Times New Roman" pitchFamily="18" charset="0"/>
              </a:rPr>
              <a:t>SPSS</a:t>
            </a:r>
            <a:r>
              <a:rPr lang="ar-DZ" sz="3600" b="1" u="sng" dirty="0">
                <a:solidFill>
                  <a:srgbClr val="FF0000"/>
                </a:solidFill>
                <a:latin typeface="Times New Roman" pitchFamily="18" charset="0"/>
                <a:cs typeface="Times New Roman" pitchFamily="18" charset="0"/>
              </a:rPr>
              <a:t>:</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Effect transition="in" filter="fade">
                                      <p:cBhvr>
                                        <p:cTn id="12" dur="1000"/>
                                        <p:tgtEl>
                                          <p:spTgt spid="53250">
                                            <p:txEl>
                                              <p:pRg st="0" end="0"/>
                                            </p:txEl>
                                          </p:spTgt>
                                        </p:tgtEl>
                                      </p:cBhvr>
                                    </p:animEffect>
                                    <p:anim calcmode="lin" valueType="num">
                                      <p:cBhvr>
                                        <p:cTn id="13"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Effect transition="in" filter="fade">
                                      <p:cBhvr>
                                        <p:cTn id="19" dur="1000"/>
                                        <p:tgtEl>
                                          <p:spTgt spid="53250">
                                            <p:txEl>
                                              <p:pRg st="1" end="1"/>
                                            </p:txEl>
                                          </p:spTgt>
                                        </p:tgtEl>
                                      </p:cBhvr>
                                    </p:animEffect>
                                    <p:anim calcmode="lin" valueType="num">
                                      <p:cBhvr>
                                        <p:cTn id="20"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3250">
                                            <p:txEl>
                                              <p:pRg st="2" end="2"/>
                                            </p:txEl>
                                          </p:spTgt>
                                        </p:tgtEl>
                                        <p:attrNameLst>
                                          <p:attrName>style.visibility</p:attrName>
                                        </p:attrNameLst>
                                      </p:cBhvr>
                                      <p:to>
                                        <p:strVal val="visible"/>
                                      </p:to>
                                    </p:set>
                                    <p:animEffect transition="in" filter="fade">
                                      <p:cBhvr>
                                        <p:cTn id="26" dur="1000"/>
                                        <p:tgtEl>
                                          <p:spTgt spid="53250">
                                            <p:txEl>
                                              <p:pRg st="2" end="2"/>
                                            </p:txEl>
                                          </p:spTgt>
                                        </p:tgtEl>
                                      </p:cBhvr>
                                    </p:animEffect>
                                    <p:anim calcmode="lin" valueType="num">
                                      <p:cBhvr>
                                        <p:cTn id="27"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0825" y="2636838"/>
            <a:ext cx="8569325" cy="28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buFont typeface="+mj-lt"/>
              <a:buAutoNum type="arabicPeriod"/>
            </a:pPr>
            <a:r>
              <a:rPr lang="ar-DZ" sz="2800" b="1" dirty="0">
                <a:cs typeface="+mj-cs"/>
              </a:rPr>
              <a:t>صعوبة التعلم والاستخدام</a:t>
            </a:r>
            <a:r>
              <a:rPr lang="ar-SA" sz="2800" b="1" dirty="0">
                <a:cs typeface="+mj-cs"/>
              </a:rPr>
              <a:t>(نسبيا)</a:t>
            </a:r>
            <a:endParaRPr lang="ar-DZ" sz="2800" b="1" dirty="0">
              <a:cs typeface="+mj-cs"/>
            </a:endParaRPr>
          </a:p>
          <a:p>
            <a:pPr marL="685800" indent="-685800" algn="r" rtl="1">
              <a:buFont typeface="+mj-lt"/>
              <a:buAutoNum type="arabicPeriod"/>
            </a:pPr>
            <a:r>
              <a:rPr lang="ar-DZ" sz="2800" b="1" dirty="0">
                <a:cs typeface="+mj-cs"/>
              </a:rPr>
              <a:t>الواجهة مكشوفة.</a:t>
            </a:r>
          </a:p>
          <a:p>
            <a:pPr marL="685800" indent="-685800" algn="r" rtl="1">
              <a:buFont typeface="+mj-lt"/>
              <a:buAutoNum type="arabicPeriod"/>
            </a:pPr>
            <a:r>
              <a:rPr lang="ar-DZ" sz="2800" b="1" dirty="0">
                <a:cs typeface="+mj-cs"/>
              </a:rPr>
              <a:t>عدم التخصص.</a:t>
            </a:r>
            <a:endParaRPr lang="ar-SA" sz="2800" b="1" dirty="0">
              <a:cs typeface="+mj-cs"/>
            </a:endParaRPr>
          </a:p>
          <a:p>
            <a:pPr marL="685800" indent="-685800" algn="r" rtl="1">
              <a:buFont typeface="+mj-lt"/>
              <a:buAutoNum type="arabicPeriod"/>
            </a:pPr>
            <a:r>
              <a:rPr lang="ar-SA" sz="2800" b="1" dirty="0">
                <a:cs typeface="+mj-cs"/>
              </a:rPr>
              <a:t>التكلفة (باهظة).</a:t>
            </a:r>
          </a:p>
          <a:p>
            <a:pPr marL="685800" indent="-685800" algn="r" rtl="1">
              <a:buFont typeface="+mj-lt"/>
              <a:buAutoNum type="arabicPeriod"/>
            </a:pPr>
            <a:r>
              <a:rPr lang="ar-SA" sz="2800" b="1" dirty="0">
                <a:cs typeface="+mj-cs"/>
              </a:rPr>
              <a:t>لا توجد نسخ أصلية.</a:t>
            </a:r>
          </a:p>
          <a:p>
            <a:pPr marL="685800" indent="-685800" algn="r" rtl="1">
              <a:buFont typeface="+mj-lt"/>
              <a:buAutoNum type="arabicPeriod"/>
            </a:pPr>
            <a:r>
              <a:rPr lang="ar-SA" sz="2800" b="1" dirty="0">
                <a:cs typeface="+mj-cs"/>
              </a:rPr>
              <a:t>نقص الدورات التدريبية( حاليا في الجزائر)  </a:t>
            </a:r>
            <a:endParaRPr lang="fr-FR" sz="2800" b="1" dirty="0">
              <a:cs typeface="+mj-cs"/>
            </a:endParaRPr>
          </a:p>
        </p:txBody>
      </p:sp>
      <p:sp>
        <p:nvSpPr>
          <p:cNvPr id="53251" name="Rectangle 3"/>
          <p:cNvSpPr>
            <a:spLocks noChangeArrowheads="1"/>
          </p:cNvSpPr>
          <p:nvPr/>
        </p:nvSpPr>
        <p:spPr bwMode="auto">
          <a:xfrm>
            <a:off x="2903538" y="981075"/>
            <a:ext cx="35099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DZ" sz="3600" b="1" u="sng">
                <a:solidFill>
                  <a:srgbClr val="FF0000"/>
                </a:solidFill>
                <a:latin typeface="Times New Roman" pitchFamily="18" charset="0"/>
                <a:cs typeface="Times New Roman" pitchFamily="18" charset="0"/>
              </a:rPr>
              <a:t>عيوب</a:t>
            </a:r>
            <a:r>
              <a:rPr lang="ar-SA" sz="3600" b="1" u="sng">
                <a:solidFill>
                  <a:srgbClr val="FF0000"/>
                </a:solidFill>
                <a:latin typeface="Times New Roman" pitchFamily="18" charset="0"/>
                <a:cs typeface="Times New Roman" pitchFamily="18" charset="0"/>
              </a:rPr>
              <a:t> برنامج</a:t>
            </a:r>
            <a:r>
              <a:rPr lang="ar-DZ" sz="3600" b="1" u="sng">
                <a:solidFill>
                  <a:srgbClr val="FF0000"/>
                </a:solidFill>
                <a:latin typeface="Times New Roman" pitchFamily="18" charset="0"/>
                <a:cs typeface="Times New Roman" pitchFamily="18" charset="0"/>
              </a:rPr>
              <a:t> </a:t>
            </a:r>
            <a:r>
              <a:rPr lang="fr-FR" sz="3600" b="1" u="sng">
                <a:solidFill>
                  <a:srgbClr val="FF0000"/>
                </a:solidFill>
                <a:latin typeface="Times New Roman" pitchFamily="18" charset="0"/>
                <a:cs typeface="Times New Roman" pitchFamily="18" charset="0"/>
              </a:rPr>
              <a:t>SPSS</a:t>
            </a:r>
            <a:r>
              <a:rPr lang="ar-DZ" sz="3600" b="1" u="sng">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26234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Effect transition="in" filter="fade">
                                      <p:cBhvr>
                                        <p:cTn id="12" dur="1000"/>
                                        <p:tgtEl>
                                          <p:spTgt spid="53250">
                                            <p:txEl>
                                              <p:pRg st="0" end="0"/>
                                            </p:txEl>
                                          </p:spTgt>
                                        </p:tgtEl>
                                      </p:cBhvr>
                                    </p:animEffect>
                                    <p:anim calcmode="lin" valueType="num">
                                      <p:cBhvr>
                                        <p:cTn id="13"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Effect transition="in" filter="fade">
                                      <p:cBhvr>
                                        <p:cTn id="19" dur="1000"/>
                                        <p:tgtEl>
                                          <p:spTgt spid="53250">
                                            <p:txEl>
                                              <p:pRg st="1" end="1"/>
                                            </p:txEl>
                                          </p:spTgt>
                                        </p:tgtEl>
                                      </p:cBhvr>
                                    </p:animEffect>
                                    <p:anim calcmode="lin" valueType="num">
                                      <p:cBhvr>
                                        <p:cTn id="20"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3250">
                                            <p:txEl>
                                              <p:pRg st="2" end="2"/>
                                            </p:txEl>
                                          </p:spTgt>
                                        </p:tgtEl>
                                        <p:attrNameLst>
                                          <p:attrName>style.visibility</p:attrName>
                                        </p:attrNameLst>
                                      </p:cBhvr>
                                      <p:to>
                                        <p:strVal val="visible"/>
                                      </p:to>
                                    </p:set>
                                    <p:animEffect transition="in" filter="fade">
                                      <p:cBhvr>
                                        <p:cTn id="26" dur="1000"/>
                                        <p:tgtEl>
                                          <p:spTgt spid="53250">
                                            <p:txEl>
                                              <p:pRg st="2" end="2"/>
                                            </p:txEl>
                                          </p:spTgt>
                                        </p:tgtEl>
                                      </p:cBhvr>
                                    </p:animEffect>
                                    <p:anim calcmode="lin" valueType="num">
                                      <p:cBhvr>
                                        <p:cTn id="27"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3250">
                                            <p:txEl>
                                              <p:pRg st="3" end="3"/>
                                            </p:txEl>
                                          </p:spTgt>
                                        </p:tgtEl>
                                        <p:attrNameLst>
                                          <p:attrName>style.visibility</p:attrName>
                                        </p:attrNameLst>
                                      </p:cBhvr>
                                      <p:to>
                                        <p:strVal val="visible"/>
                                      </p:to>
                                    </p:set>
                                    <p:animEffect transition="in" filter="fade">
                                      <p:cBhvr>
                                        <p:cTn id="33" dur="1000"/>
                                        <p:tgtEl>
                                          <p:spTgt spid="53250">
                                            <p:txEl>
                                              <p:pRg st="3" end="3"/>
                                            </p:txEl>
                                          </p:spTgt>
                                        </p:tgtEl>
                                      </p:cBhvr>
                                    </p:animEffect>
                                    <p:anim calcmode="lin" valueType="num">
                                      <p:cBhvr>
                                        <p:cTn id="34" dur="10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3250">
                                            <p:txEl>
                                              <p:pRg st="4" end="4"/>
                                            </p:txEl>
                                          </p:spTgt>
                                        </p:tgtEl>
                                        <p:attrNameLst>
                                          <p:attrName>style.visibility</p:attrName>
                                        </p:attrNameLst>
                                      </p:cBhvr>
                                      <p:to>
                                        <p:strVal val="visible"/>
                                      </p:to>
                                    </p:set>
                                    <p:animEffect transition="in" filter="fade">
                                      <p:cBhvr>
                                        <p:cTn id="40" dur="1000"/>
                                        <p:tgtEl>
                                          <p:spTgt spid="53250">
                                            <p:txEl>
                                              <p:pRg st="4" end="4"/>
                                            </p:txEl>
                                          </p:spTgt>
                                        </p:tgtEl>
                                      </p:cBhvr>
                                    </p:animEffect>
                                    <p:anim calcmode="lin" valueType="num">
                                      <p:cBhvr>
                                        <p:cTn id="41" dur="10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32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3250">
                                            <p:txEl>
                                              <p:pRg st="5" end="5"/>
                                            </p:txEl>
                                          </p:spTgt>
                                        </p:tgtEl>
                                        <p:attrNameLst>
                                          <p:attrName>style.visibility</p:attrName>
                                        </p:attrNameLst>
                                      </p:cBhvr>
                                      <p:to>
                                        <p:strVal val="visible"/>
                                      </p:to>
                                    </p:set>
                                    <p:animEffect transition="in" filter="fade">
                                      <p:cBhvr>
                                        <p:cTn id="47" dur="1000"/>
                                        <p:tgtEl>
                                          <p:spTgt spid="53250">
                                            <p:txEl>
                                              <p:pRg st="5" end="5"/>
                                            </p:txEl>
                                          </p:spTgt>
                                        </p:tgtEl>
                                      </p:cBhvr>
                                    </p:animEffect>
                                    <p:anim calcmode="lin" valueType="num">
                                      <p:cBhvr>
                                        <p:cTn id="48" dur="1000" fill="hold"/>
                                        <p:tgtEl>
                                          <p:spTgt spid="5325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325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0825" y="2636838"/>
            <a:ext cx="8569325" cy="28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SA" sz="2800" b="1" dirty="0">
                <a:cs typeface="+mj-cs"/>
              </a:rPr>
              <a:t>يجب أن لا يكون التطبيق الاحصائي هو الهدف من الدراسة</a:t>
            </a:r>
          </a:p>
          <a:p>
            <a:pPr algn="r" rtl="1"/>
            <a:r>
              <a:rPr lang="ar-SA" sz="2800" b="1" dirty="0">
                <a:cs typeface="+mj-cs"/>
              </a:rPr>
              <a:t>لأنه مجرة وسيلة لتطبيق أداة الدراسة أو </a:t>
            </a:r>
            <a:r>
              <a:rPr lang="ar-SA" sz="2800" b="1">
                <a:cs typeface="+mj-cs"/>
              </a:rPr>
              <a:t>أسلوب التحليل.</a:t>
            </a:r>
          </a:p>
          <a:p>
            <a:pPr algn="r" rtl="1"/>
            <a:endParaRPr lang="ar-SA" sz="2800" b="1" dirty="0">
              <a:cs typeface="+mj-cs"/>
            </a:endParaRPr>
          </a:p>
          <a:p>
            <a:pPr algn="r" rtl="1"/>
            <a:r>
              <a:rPr lang="ar-SA" sz="2800" b="1" dirty="0">
                <a:cs typeface="+mj-cs"/>
              </a:rPr>
              <a:t>يجب أن يبنى التحليل الاحصائي باستخدام برنامج </a:t>
            </a:r>
            <a:r>
              <a:rPr lang="fr-FR" sz="2800" b="1" dirty="0">
                <a:cs typeface="+mj-cs"/>
              </a:rPr>
              <a:t>SPSS</a:t>
            </a:r>
            <a:r>
              <a:rPr lang="ar-SA" sz="2800" b="1" dirty="0">
                <a:cs typeface="+mj-cs"/>
              </a:rPr>
              <a:t>على قاعدة نظرية احصائية قوية.</a:t>
            </a:r>
            <a:endParaRPr lang="fr-FR" sz="2800" b="1" dirty="0">
              <a:cs typeface="+mj-cs"/>
            </a:endParaRPr>
          </a:p>
        </p:txBody>
      </p:sp>
      <p:sp>
        <p:nvSpPr>
          <p:cNvPr id="53251" name="Rectangle 3"/>
          <p:cNvSpPr>
            <a:spLocks noChangeArrowheads="1"/>
          </p:cNvSpPr>
          <p:nvPr/>
        </p:nvSpPr>
        <p:spPr bwMode="auto">
          <a:xfrm>
            <a:off x="4137234" y="981075"/>
            <a:ext cx="104257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r>
              <a:rPr lang="ar-SA" sz="3600" b="1" u="sng" dirty="0">
                <a:solidFill>
                  <a:srgbClr val="FF0000"/>
                </a:solidFill>
                <a:latin typeface="Times New Roman" pitchFamily="18" charset="0"/>
                <a:cs typeface="Times New Roman" pitchFamily="18" charset="0"/>
              </a:rPr>
              <a:t>خاتمة</a:t>
            </a:r>
            <a:endParaRPr lang="ar-DZ" sz="36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7283232"/>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Effect transition="in" filter="fade">
                                      <p:cBhvr>
                                        <p:cTn id="12" dur="1000"/>
                                        <p:tgtEl>
                                          <p:spTgt spid="53250">
                                            <p:txEl>
                                              <p:pRg st="0" end="0"/>
                                            </p:txEl>
                                          </p:spTgt>
                                        </p:tgtEl>
                                      </p:cBhvr>
                                    </p:animEffect>
                                    <p:anim calcmode="lin" valueType="num">
                                      <p:cBhvr>
                                        <p:cTn id="13"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Effect transition="in" filter="fade">
                                      <p:cBhvr>
                                        <p:cTn id="19" dur="1000"/>
                                        <p:tgtEl>
                                          <p:spTgt spid="53250">
                                            <p:txEl>
                                              <p:pRg st="1" end="1"/>
                                            </p:txEl>
                                          </p:spTgt>
                                        </p:tgtEl>
                                      </p:cBhvr>
                                    </p:animEffect>
                                    <p:anim calcmode="lin" valueType="num">
                                      <p:cBhvr>
                                        <p:cTn id="20"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3250">
                                            <p:txEl>
                                              <p:pRg st="3" end="3"/>
                                            </p:txEl>
                                          </p:spTgt>
                                        </p:tgtEl>
                                        <p:attrNameLst>
                                          <p:attrName>style.visibility</p:attrName>
                                        </p:attrNameLst>
                                      </p:cBhvr>
                                      <p:to>
                                        <p:strVal val="visible"/>
                                      </p:to>
                                    </p:set>
                                    <p:animEffect transition="in" filter="fade">
                                      <p:cBhvr>
                                        <p:cTn id="26" dur="1000"/>
                                        <p:tgtEl>
                                          <p:spTgt spid="53250">
                                            <p:txEl>
                                              <p:pRg st="3" end="3"/>
                                            </p:txEl>
                                          </p:spTgt>
                                        </p:tgtEl>
                                      </p:cBhvr>
                                    </p:animEffect>
                                    <p:anim calcmode="lin" valueType="num">
                                      <p:cBhvr>
                                        <p:cTn id="27" dur="10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32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7463"/>
            <a:ext cx="91567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8"/>
          <p:cNvSpPr>
            <a:spLocks noChangeArrowheads="1"/>
          </p:cNvSpPr>
          <p:nvPr/>
        </p:nvSpPr>
        <p:spPr bwMode="auto">
          <a:xfrm>
            <a:off x="0" y="5445125"/>
            <a:ext cx="81724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5000"/>
              </a:lnSpc>
            </a:pPr>
            <a:r>
              <a:rPr lang="ar-DZ" sz="2800" b="1" dirty="0">
                <a:solidFill>
                  <a:srgbClr val="FF0000"/>
                </a:solidFill>
                <a:latin typeface="Arial Narrow" pitchFamily="34" charset="0"/>
                <a:cs typeface="Arial" charset="0"/>
              </a:rPr>
              <a:t>شكرا لكم</a:t>
            </a:r>
            <a:r>
              <a:rPr lang="ar-SA" sz="2800" b="1" dirty="0">
                <a:solidFill>
                  <a:srgbClr val="FF0000"/>
                </a:solidFill>
                <a:latin typeface="Arial Narrow" pitchFamily="34" charset="0"/>
                <a:cs typeface="Arial" charset="0"/>
              </a:rPr>
              <a:t> على الاهتمام وحسن الاصغاء والمتابعة</a:t>
            </a:r>
            <a:r>
              <a:rPr lang="ar-DZ" sz="2800" b="1" dirty="0">
                <a:solidFill>
                  <a:srgbClr val="FF0000"/>
                </a:solidFill>
                <a:latin typeface="Arial Narrow" pitchFamily="34" charset="0"/>
                <a:cs typeface="Arial" charset="0"/>
              </a:rPr>
              <a:t> </a:t>
            </a:r>
          </a:p>
          <a:p>
            <a:pPr algn="ctr">
              <a:lnSpc>
                <a:spcPct val="95000"/>
              </a:lnSpc>
            </a:pPr>
            <a:r>
              <a:rPr lang="ar-DZ" sz="2800" b="1" dirty="0">
                <a:solidFill>
                  <a:srgbClr val="FF0000"/>
                </a:solidFill>
                <a:latin typeface="Arial Narrow" pitchFamily="34" charset="0"/>
                <a:cs typeface="Arial" charset="0"/>
              </a:rPr>
              <a:t>تقبلوا تحياتي الخالصة</a:t>
            </a:r>
            <a:endParaRPr lang="fr-FR" sz="2800" b="1" dirty="0">
              <a:solidFill>
                <a:srgbClr val="FF0000"/>
              </a:solidFill>
              <a:latin typeface="Arial Narrow" pitchFamily="34" charset="0"/>
              <a:cs typeface="Arial"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51208"/>
                                        </p:tgtEl>
                                        <p:attrNameLst>
                                          <p:attrName>style.color</p:attrName>
                                        </p:attrNameLst>
                                      </p:cBhvr>
                                      <p:to>
                                        <a:schemeClr val="accent2"/>
                                      </p:to>
                                    </p:animClr>
                                    <p:animClr clrSpc="rgb" dir="cw">
                                      <p:cBhvr>
                                        <p:cTn id="7" dur="500" fill="hold"/>
                                        <p:tgtEl>
                                          <p:spTgt spid="51208"/>
                                        </p:tgtEl>
                                        <p:attrNameLst>
                                          <p:attrName>fillcolor</p:attrName>
                                        </p:attrNameLst>
                                      </p:cBhvr>
                                      <p:to>
                                        <a:schemeClr val="accent2"/>
                                      </p:to>
                                    </p:animClr>
                                    <p:set>
                                      <p:cBhvr>
                                        <p:cTn id="8" dur="500" fill="hold"/>
                                        <p:tgtEl>
                                          <p:spTgt spid="51208"/>
                                        </p:tgtEl>
                                        <p:attrNameLst>
                                          <p:attrName>fill.type</p:attrName>
                                        </p:attrNameLst>
                                      </p:cBhvr>
                                      <p:to>
                                        <p:strVal val="solid"/>
                                      </p:to>
                                    </p:set>
                                    <p:anim to="1.5" calcmode="lin" valueType="num">
                                      <p:cBhvr override="childStyle">
                                        <p:cTn id="9" dur="500" fill="hold"/>
                                        <p:tgtEl>
                                          <p:spTgt spid="5120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27088" y="908720"/>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lgn="r" rtl="1">
              <a:lnSpc>
                <a:spcPct val="130000"/>
              </a:lnSpc>
              <a:buClr>
                <a:srgbClr val="00FF00"/>
              </a:buClr>
            </a:pPr>
            <a:r>
              <a:rPr lang="ar-DZ" sz="2400" b="1" dirty="0">
                <a:solidFill>
                  <a:srgbClr val="003399"/>
                </a:solidFill>
                <a:latin typeface="Times New Roman" pitchFamily="18" charset="0"/>
                <a:cs typeface="Times New Roman" pitchFamily="18" charset="0"/>
              </a:rPr>
              <a:t>يعتمد </a:t>
            </a:r>
            <a:r>
              <a:rPr lang="fr-FR" sz="2400" b="1" dirty="0">
                <a:solidFill>
                  <a:srgbClr val="003399"/>
                </a:solidFill>
                <a:latin typeface="Times New Roman" pitchFamily="18" charset="0"/>
                <a:cs typeface="Times New Roman" pitchFamily="18" charset="0"/>
              </a:rPr>
              <a:t>SPSS</a:t>
            </a:r>
            <a:r>
              <a:rPr lang="ar-DZ" sz="2400" b="1" dirty="0">
                <a:solidFill>
                  <a:srgbClr val="003399"/>
                </a:solidFill>
                <a:latin typeface="Times New Roman" pitchFamily="18" charset="0"/>
                <a:cs typeface="Times New Roman" pitchFamily="18" charset="0"/>
              </a:rPr>
              <a:t>   أساسا على مجموعة من القوائم الجاهزة.</a:t>
            </a:r>
            <a:endParaRPr lang="ar-SA"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SA" sz="2400" b="1" dirty="0">
                <a:solidFill>
                  <a:srgbClr val="003399"/>
                </a:solidFill>
                <a:latin typeface="Times New Roman" pitchFamily="18" charset="0"/>
                <a:cs typeface="Times New Roman" pitchFamily="18" charset="0"/>
              </a:rPr>
              <a:t>قائمة الملف:</a:t>
            </a:r>
            <a:r>
              <a:rPr lang="fr-FR" sz="2400" b="1" dirty="0">
                <a:solidFill>
                  <a:srgbClr val="003399"/>
                </a:solidFill>
                <a:latin typeface="Times New Roman" pitchFamily="18" charset="0"/>
                <a:cs typeface="Times New Roman" pitchFamily="18" charset="0"/>
              </a:rPr>
              <a:t>      fichier                                           file</a:t>
            </a:r>
            <a:endParaRPr lang="ar-SA"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SA" sz="2400" b="1" dirty="0">
                <a:solidFill>
                  <a:srgbClr val="003399"/>
                </a:solidFill>
                <a:latin typeface="Times New Roman" pitchFamily="18" charset="0"/>
                <a:cs typeface="Times New Roman" pitchFamily="18" charset="0"/>
              </a:rPr>
              <a:t>قائمة التحرير:</a:t>
            </a:r>
            <a:r>
              <a:rPr lang="fr-FR" sz="2400" b="1" dirty="0">
                <a:solidFill>
                  <a:srgbClr val="003399"/>
                </a:solidFill>
                <a:latin typeface="Times New Roman" pitchFamily="18" charset="0"/>
                <a:cs typeface="Times New Roman" pitchFamily="18" charset="0"/>
              </a:rPr>
              <a:t>      édition                                        </a:t>
            </a:r>
            <a:r>
              <a:rPr lang="fr-FR" sz="2400" b="1" dirty="0" err="1">
                <a:solidFill>
                  <a:srgbClr val="003399"/>
                </a:solidFill>
                <a:latin typeface="Times New Roman" pitchFamily="18" charset="0"/>
                <a:cs typeface="Times New Roman" pitchFamily="18" charset="0"/>
              </a:rPr>
              <a:t>edit</a:t>
            </a:r>
            <a:endParaRPr lang="ar-SA"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SA" sz="2400" b="1" dirty="0">
                <a:solidFill>
                  <a:srgbClr val="003399"/>
                </a:solidFill>
                <a:latin typeface="Times New Roman" pitchFamily="18" charset="0"/>
                <a:cs typeface="Times New Roman" pitchFamily="18" charset="0"/>
              </a:rPr>
              <a:t>قائمة العرض:</a:t>
            </a:r>
            <a:r>
              <a:rPr lang="fr-FR" sz="2400" b="1" dirty="0">
                <a:solidFill>
                  <a:srgbClr val="003399"/>
                </a:solidFill>
                <a:latin typeface="Times New Roman" pitchFamily="18" charset="0"/>
                <a:cs typeface="Times New Roman" pitchFamily="18" charset="0"/>
              </a:rPr>
              <a:t>      affichage                                    </a:t>
            </a:r>
            <a:r>
              <a:rPr lang="fr-FR" sz="2400" b="1" dirty="0" err="1">
                <a:solidFill>
                  <a:srgbClr val="003399"/>
                </a:solidFill>
                <a:latin typeface="Times New Roman" pitchFamily="18" charset="0"/>
                <a:cs typeface="Times New Roman" pitchFamily="18" charset="0"/>
              </a:rPr>
              <a:t>vieu</a:t>
            </a:r>
            <a:endParaRPr lang="ar-SA"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SA" sz="2400" b="1" dirty="0">
                <a:solidFill>
                  <a:srgbClr val="003399"/>
                </a:solidFill>
                <a:latin typeface="Times New Roman" pitchFamily="18" charset="0"/>
                <a:cs typeface="Times New Roman" pitchFamily="18" charset="0"/>
              </a:rPr>
              <a:t>قائمة البيانات:</a:t>
            </a:r>
            <a:r>
              <a:rPr lang="fr-FR" sz="2400" b="1" dirty="0">
                <a:solidFill>
                  <a:srgbClr val="003399"/>
                </a:solidFill>
                <a:latin typeface="Times New Roman" pitchFamily="18" charset="0"/>
                <a:cs typeface="Times New Roman" pitchFamily="18" charset="0"/>
              </a:rPr>
              <a:t>      données                                     data</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التحويلات:  </a:t>
            </a:r>
            <a:r>
              <a:rPr lang="fr-FR" sz="2400" b="1" dirty="0">
                <a:solidFill>
                  <a:srgbClr val="003399"/>
                </a:solidFill>
                <a:latin typeface="Times New Roman" pitchFamily="18" charset="0"/>
                <a:cs typeface="Times New Roman" pitchFamily="18" charset="0"/>
              </a:rPr>
              <a:t>transformer                     </a:t>
            </a:r>
            <a:r>
              <a:rPr lang="fr-FR" sz="2400" b="1" dirty="0" err="1">
                <a:solidFill>
                  <a:srgbClr val="003399"/>
                </a:solidFill>
                <a:latin typeface="Times New Roman" pitchFamily="18" charset="0"/>
                <a:cs typeface="Times New Roman" pitchFamily="18" charset="0"/>
              </a:rPr>
              <a:t>tronsform</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العمليات الإحصائية:</a:t>
            </a:r>
            <a:r>
              <a:rPr lang="fr-FR" sz="2400" b="1" dirty="0">
                <a:solidFill>
                  <a:srgbClr val="003399"/>
                </a:solidFill>
                <a:latin typeface="Times New Roman" pitchFamily="18" charset="0"/>
                <a:cs typeface="Times New Roman" pitchFamily="18" charset="0"/>
              </a:rPr>
              <a:t>       analyse                     </a:t>
            </a:r>
            <a:r>
              <a:rPr lang="fr-FR" sz="2400" b="1" dirty="0" err="1">
                <a:solidFill>
                  <a:srgbClr val="003399"/>
                </a:solidFill>
                <a:latin typeface="Times New Roman" pitchFamily="18" charset="0"/>
                <a:cs typeface="Times New Roman" pitchFamily="18" charset="0"/>
              </a:rPr>
              <a:t>analyze</a:t>
            </a:r>
            <a:endParaRPr lang="fr-FR"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SA" sz="2400" b="1" dirty="0">
                <a:solidFill>
                  <a:srgbClr val="003399"/>
                </a:solidFill>
                <a:latin typeface="Times New Roman" pitchFamily="18" charset="0"/>
                <a:cs typeface="Times New Roman" pitchFamily="18" charset="0"/>
              </a:rPr>
              <a:t>قائمة التسويق المباشر  </a:t>
            </a:r>
            <a:r>
              <a:rPr lang="fr-FR" sz="2400" b="1" dirty="0" err="1">
                <a:solidFill>
                  <a:srgbClr val="003399"/>
                </a:solidFill>
                <a:latin typeface="Times New Roman" pitchFamily="18" charset="0"/>
                <a:cs typeface="Times New Roman" pitchFamily="18" charset="0"/>
              </a:rPr>
              <a:t>Marketinge</a:t>
            </a:r>
            <a:r>
              <a:rPr lang="fr-FR" sz="2400" b="1" dirty="0">
                <a:solidFill>
                  <a:srgbClr val="003399"/>
                </a:solidFill>
                <a:latin typeface="Times New Roman" pitchFamily="18" charset="0"/>
                <a:cs typeface="Times New Roman" pitchFamily="18" charset="0"/>
              </a:rPr>
              <a:t> direct     </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الرسومات:       </a:t>
            </a:r>
            <a:r>
              <a:rPr lang="fr-FR" sz="2400" b="1" dirty="0">
                <a:solidFill>
                  <a:srgbClr val="003399"/>
                </a:solidFill>
                <a:latin typeface="Times New Roman" pitchFamily="18" charset="0"/>
                <a:cs typeface="Times New Roman" pitchFamily="18" charset="0"/>
              </a:rPr>
              <a:t>    graphes                            graphs</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الأدوات:</a:t>
            </a:r>
            <a:r>
              <a:rPr lang="ar-SA" sz="2400" b="1" dirty="0">
                <a:solidFill>
                  <a:srgbClr val="003399"/>
                </a:solidFill>
                <a:latin typeface="Times New Roman" pitchFamily="18" charset="0"/>
                <a:cs typeface="Times New Roman" pitchFamily="18" charset="0"/>
              </a:rPr>
              <a:t>   </a:t>
            </a:r>
            <a:r>
              <a:rPr lang="fr-FR" sz="2400" b="1" dirty="0">
                <a:solidFill>
                  <a:srgbClr val="003399"/>
                </a:solidFill>
                <a:latin typeface="Times New Roman" pitchFamily="18" charset="0"/>
                <a:cs typeface="Times New Roman" pitchFamily="18" charset="0"/>
              </a:rPr>
              <a:t>outils                                     </a:t>
            </a:r>
            <a:r>
              <a:rPr lang="fr-FR" sz="2400" b="1" dirty="0" err="1">
                <a:solidFill>
                  <a:srgbClr val="003399"/>
                </a:solidFill>
                <a:latin typeface="Times New Roman" pitchFamily="18" charset="0"/>
                <a:cs typeface="Times New Roman" pitchFamily="18" charset="0"/>
              </a:rPr>
              <a:t>utilitiers</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الإطار:</a:t>
            </a:r>
            <a:r>
              <a:rPr lang="fr-FR" sz="2400" b="1" dirty="0">
                <a:solidFill>
                  <a:srgbClr val="003399"/>
                </a:solidFill>
                <a:latin typeface="Times New Roman" pitchFamily="18" charset="0"/>
                <a:cs typeface="Times New Roman" pitchFamily="18" charset="0"/>
              </a:rPr>
              <a:t>  </a:t>
            </a:r>
            <a:r>
              <a:rPr lang="ar-SA" sz="2400" b="1" dirty="0">
                <a:solidFill>
                  <a:srgbClr val="003399"/>
                </a:solidFill>
                <a:latin typeface="Times New Roman" pitchFamily="18" charset="0"/>
                <a:cs typeface="Times New Roman" pitchFamily="18" charset="0"/>
              </a:rPr>
              <a:t>   </a:t>
            </a:r>
            <a:r>
              <a:rPr lang="fr-FR" sz="2400" b="1" dirty="0">
                <a:solidFill>
                  <a:srgbClr val="003399"/>
                </a:solidFill>
                <a:latin typeface="Times New Roman" pitchFamily="18" charset="0"/>
                <a:cs typeface="Times New Roman" pitchFamily="18" charset="0"/>
              </a:rPr>
              <a:t>fenêtre                                    </a:t>
            </a:r>
            <a:r>
              <a:rPr lang="fr-FR" sz="2400" b="1" dirty="0" err="1">
                <a:solidFill>
                  <a:srgbClr val="003399"/>
                </a:solidFill>
                <a:latin typeface="Times New Roman" pitchFamily="18" charset="0"/>
                <a:cs typeface="Times New Roman" pitchFamily="18" charset="0"/>
              </a:rPr>
              <a:t>windaw</a:t>
            </a:r>
            <a:endParaRPr lang="ar-DZ" sz="2400" b="1" dirty="0">
              <a:solidFill>
                <a:srgbClr val="003399"/>
              </a:solidFill>
              <a:latin typeface="Times New Roman" pitchFamily="18" charset="0"/>
              <a:cs typeface="Times New Roman" pitchFamily="18" charset="0"/>
            </a:endParaRPr>
          </a:p>
          <a:p>
            <a:pPr marL="685800" indent="-685800" algn="r" rtl="1">
              <a:lnSpc>
                <a:spcPct val="130000"/>
              </a:lnSpc>
              <a:buClr>
                <a:srgbClr val="00FF00"/>
              </a:buClr>
              <a:buFontTx/>
              <a:buAutoNum type="arabicPeriod"/>
            </a:pPr>
            <a:r>
              <a:rPr lang="ar-DZ" sz="2400" b="1" dirty="0">
                <a:solidFill>
                  <a:srgbClr val="003399"/>
                </a:solidFill>
                <a:latin typeface="Times New Roman" pitchFamily="18" charset="0"/>
                <a:cs typeface="Times New Roman" pitchFamily="18" charset="0"/>
              </a:rPr>
              <a:t>قائمة المساعدة:   </a:t>
            </a:r>
            <a:r>
              <a:rPr lang="fr-FR" sz="2400" b="1" dirty="0">
                <a:solidFill>
                  <a:srgbClr val="003399"/>
                </a:solidFill>
                <a:latin typeface="Times New Roman" pitchFamily="18" charset="0"/>
                <a:cs typeface="Times New Roman" pitchFamily="18" charset="0"/>
              </a:rPr>
              <a:t>aide                                             help</a:t>
            </a:r>
          </a:p>
        </p:txBody>
      </p:sp>
      <p:sp>
        <p:nvSpPr>
          <p:cNvPr id="34819" name="Rectangle 3"/>
          <p:cNvSpPr>
            <a:spLocks noChangeArrowheads="1"/>
          </p:cNvSpPr>
          <p:nvPr/>
        </p:nvSpPr>
        <p:spPr bwMode="auto">
          <a:xfrm>
            <a:off x="4017963" y="260350"/>
            <a:ext cx="13954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rtl="1">
              <a:lnSpc>
                <a:spcPct val="130000"/>
              </a:lnSpc>
            </a:pPr>
            <a:r>
              <a:rPr lang="ar-SA" sz="3600" b="1" u="sng">
                <a:solidFill>
                  <a:srgbClr val="800000"/>
                </a:solidFill>
                <a:latin typeface="Times New Roman" pitchFamily="18" charset="0"/>
                <a:cs typeface="Times New Roman" pitchFamily="18" charset="0"/>
              </a:rPr>
              <a:t>القوائم :</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Effect transition="in" filter="fade">
                                      <p:cBhvr>
                                        <p:cTn id="12" dur="1000"/>
                                        <p:tgtEl>
                                          <p:spTgt spid="34818">
                                            <p:txEl>
                                              <p:pRg st="0" end="0"/>
                                            </p:txEl>
                                          </p:spTgt>
                                        </p:tgtEl>
                                      </p:cBhvr>
                                    </p:animEffect>
                                    <p:anim calcmode="lin" valueType="num">
                                      <p:cBhvr>
                                        <p:cTn id="13"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4818">
                                            <p:txEl>
                                              <p:pRg st="1" end="1"/>
                                            </p:txEl>
                                          </p:spTgt>
                                        </p:tgtEl>
                                        <p:attrNameLst>
                                          <p:attrName>style.visibility</p:attrName>
                                        </p:attrNameLst>
                                      </p:cBhvr>
                                      <p:to>
                                        <p:strVal val="visible"/>
                                      </p:to>
                                    </p:set>
                                    <p:animEffect transition="in" filter="fade">
                                      <p:cBhvr>
                                        <p:cTn id="19" dur="1000"/>
                                        <p:tgtEl>
                                          <p:spTgt spid="34818">
                                            <p:txEl>
                                              <p:pRg st="1" end="1"/>
                                            </p:txEl>
                                          </p:spTgt>
                                        </p:tgtEl>
                                      </p:cBhvr>
                                    </p:animEffect>
                                    <p:anim calcmode="lin" valueType="num">
                                      <p:cBhvr>
                                        <p:cTn id="20"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4818">
                                            <p:txEl>
                                              <p:pRg st="2" end="2"/>
                                            </p:txEl>
                                          </p:spTgt>
                                        </p:tgtEl>
                                        <p:attrNameLst>
                                          <p:attrName>style.visibility</p:attrName>
                                        </p:attrNameLst>
                                      </p:cBhvr>
                                      <p:to>
                                        <p:strVal val="visible"/>
                                      </p:to>
                                    </p:set>
                                    <p:animEffect transition="in" filter="fade">
                                      <p:cBhvr>
                                        <p:cTn id="26" dur="1000"/>
                                        <p:tgtEl>
                                          <p:spTgt spid="34818">
                                            <p:txEl>
                                              <p:pRg st="2" end="2"/>
                                            </p:txEl>
                                          </p:spTgt>
                                        </p:tgtEl>
                                      </p:cBhvr>
                                    </p:animEffect>
                                    <p:anim calcmode="lin" valueType="num">
                                      <p:cBhvr>
                                        <p:cTn id="27"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8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4818">
                                            <p:txEl>
                                              <p:pRg st="3" end="3"/>
                                            </p:txEl>
                                          </p:spTgt>
                                        </p:tgtEl>
                                        <p:attrNameLst>
                                          <p:attrName>style.visibility</p:attrName>
                                        </p:attrNameLst>
                                      </p:cBhvr>
                                      <p:to>
                                        <p:strVal val="visible"/>
                                      </p:to>
                                    </p:set>
                                    <p:animEffect transition="in" filter="fade">
                                      <p:cBhvr>
                                        <p:cTn id="33" dur="1000"/>
                                        <p:tgtEl>
                                          <p:spTgt spid="34818">
                                            <p:txEl>
                                              <p:pRg st="3" end="3"/>
                                            </p:txEl>
                                          </p:spTgt>
                                        </p:tgtEl>
                                      </p:cBhvr>
                                    </p:animEffect>
                                    <p:anim calcmode="lin" valueType="num">
                                      <p:cBhvr>
                                        <p:cTn id="34" dur="1000" fill="hold"/>
                                        <p:tgtEl>
                                          <p:spTgt spid="348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8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818">
                                            <p:txEl>
                                              <p:pRg st="4" end="4"/>
                                            </p:txEl>
                                          </p:spTgt>
                                        </p:tgtEl>
                                        <p:attrNameLst>
                                          <p:attrName>style.visibility</p:attrName>
                                        </p:attrNameLst>
                                      </p:cBhvr>
                                      <p:to>
                                        <p:strVal val="visible"/>
                                      </p:to>
                                    </p:set>
                                    <p:animEffect transition="in" filter="fade">
                                      <p:cBhvr>
                                        <p:cTn id="40" dur="1000"/>
                                        <p:tgtEl>
                                          <p:spTgt spid="34818">
                                            <p:txEl>
                                              <p:pRg st="4" end="4"/>
                                            </p:txEl>
                                          </p:spTgt>
                                        </p:tgtEl>
                                      </p:cBhvr>
                                    </p:animEffect>
                                    <p:anim calcmode="lin" valueType="num">
                                      <p:cBhvr>
                                        <p:cTn id="41" dur="10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48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4818">
                                            <p:txEl>
                                              <p:pRg st="5" end="5"/>
                                            </p:txEl>
                                          </p:spTgt>
                                        </p:tgtEl>
                                        <p:attrNameLst>
                                          <p:attrName>style.visibility</p:attrName>
                                        </p:attrNameLst>
                                      </p:cBhvr>
                                      <p:to>
                                        <p:strVal val="visible"/>
                                      </p:to>
                                    </p:set>
                                    <p:animEffect transition="in" filter="fade">
                                      <p:cBhvr>
                                        <p:cTn id="47" dur="1000"/>
                                        <p:tgtEl>
                                          <p:spTgt spid="34818">
                                            <p:txEl>
                                              <p:pRg st="5" end="5"/>
                                            </p:txEl>
                                          </p:spTgt>
                                        </p:tgtEl>
                                      </p:cBhvr>
                                    </p:animEffect>
                                    <p:anim calcmode="lin" valueType="num">
                                      <p:cBhvr>
                                        <p:cTn id="48" dur="1000" fill="hold"/>
                                        <p:tgtEl>
                                          <p:spTgt spid="3481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48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4818">
                                            <p:txEl>
                                              <p:pRg st="6" end="6"/>
                                            </p:txEl>
                                          </p:spTgt>
                                        </p:tgtEl>
                                        <p:attrNameLst>
                                          <p:attrName>style.visibility</p:attrName>
                                        </p:attrNameLst>
                                      </p:cBhvr>
                                      <p:to>
                                        <p:strVal val="visible"/>
                                      </p:to>
                                    </p:set>
                                    <p:animEffect transition="in" filter="fade">
                                      <p:cBhvr>
                                        <p:cTn id="54" dur="1000"/>
                                        <p:tgtEl>
                                          <p:spTgt spid="34818">
                                            <p:txEl>
                                              <p:pRg st="6" end="6"/>
                                            </p:txEl>
                                          </p:spTgt>
                                        </p:tgtEl>
                                      </p:cBhvr>
                                    </p:animEffect>
                                    <p:anim calcmode="lin" valueType="num">
                                      <p:cBhvr>
                                        <p:cTn id="55" dur="1000" fill="hold"/>
                                        <p:tgtEl>
                                          <p:spTgt spid="3481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48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4818">
                                            <p:txEl>
                                              <p:pRg st="7" end="7"/>
                                            </p:txEl>
                                          </p:spTgt>
                                        </p:tgtEl>
                                        <p:attrNameLst>
                                          <p:attrName>style.visibility</p:attrName>
                                        </p:attrNameLst>
                                      </p:cBhvr>
                                      <p:to>
                                        <p:strVal val="visible"/>
                                      </p:to>
                                    </p:set>
                                    <p:animEffect transition="in" filter="fade">
                                      <p:cBhvr>
                                        <p:cTn id="61" dur="1000"/>
                                        <p:tgtEl>
                                          <p:spTgt spid="34818">
                                            <p:txEl>
                                              <p:pRg st="7" end="7"/>
                                            </p:txEl>
                                          </p:spTgt>
                                        </p:tgtEl>
                                      </p:cBhvr>
                                    </p:animEffect>
                                    <p:anim calcmode="lin" valueType="num">
                                      <p:cBhvr>
                                        <p:cTn id="62" dur="1000" fill="hold"/>
                                        <p:tgtEl>
                                          <p:spTgt spid="3481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48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4818">
                                            <p:txEl>
                                              <p:pRg st="8" end="8"/>
                                            </p:txEl>
                                          </p:spTgt>
                                        </p:tgtEl>
                                        <p:attrNameLst>
                                          <p:attrName>style.visibility</p:attrName>
                                        </p:attrNameLst>
                                      </p:cBhvr>
                                      <p:to>
                                        <p:strVal val="visible"/>
                                      </p:to>
                                    </p:set>
                                    <p:animEffect transition="in" filter="fade">
                                      <p:cBhvr>
                                        <p:cTn id="68" dur="1000"/>
                                        <p:tgtEl>
                                          <p:spTgt spid="34818">
                                            <p:txEl>
                                              <p:pRg st="8" end="8"/>
                                            </p:txEl>
                                          </p:spTgt>
                                        </p:tgtEl>
                                      </p:cBhvr>
                                    </p:animEffect>
                                    <p:anim calcmode="lin" valueType="num">
                                      <p:cBhvr>
                                        <p:cTn id="69" dur="1000" fill="hold"/>
                                        <p:tgtEl>
                                          <p:spTgt spid="3481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481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4818">
                                            <p:txEl>
                                              <p:pRg st="9" end="9"/>
                                            </p:txEl>
                                          </p:spTgt>
                                        </p:tgtEl>
                                        <p:attrNameLst>
                                          <p:attrName>style.visibility</p:attrName>
                                        </p:attrNameLst>
                                      </p:cBhvr>
                                      <p:to>
                                        <p:strVal val="visible"/>
                                      </p:to>
                                    </p:set>
                                    <p:animEffect transition="in" filter="fade">
                                      <p:cBhvr>
                                        <p:cTn id="75" dur="1000"/>
                                        <p:tgtEl>
                                          <p:spTgt spid="34818">
                                            <p:txEl>
                                              <p:pRg st="9" end="9"/>
                                            </p:txEl>
                                          </p:spTgt>
                                        </p:tgtEl>
                                      </p:cBhvr>
                                    </p:animEffect>
                                    <p:anim calcmode="lin" valueType="num">
                                      <p:cBhvr>
                                        <p:cTn id="76" dur="1000" fill="hold"/>
                                        <p:tgtEl>
                                          <p:spTgt spid="34818">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481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34818">
                                            <p:txEl>
                                              <p:pRg st="10" end="10"/>
                                            </p:txEl>
                                          </p:spTgt>
                                        </p:tgtEl>
                                        <p:attrNameLst>
                                          <p:attrName>style.visibility</p:attrName>
                                        </p:attrNameLst>
                                      </p:cBhvr>
                                      <p:to>
                                        <p:strVal val="visible"/>
                                      </p:to>
                                    </p:set>
                                    <p:animEffect transition="in" filter="fade">
                                      <p:cBhvr>
                                        <p:cTn id="82" dur="1000"/>
                                        <p:tgtEl>
                                          <p:spTgt spid="34818">
                                            <p:txEl>
                                              <p:pRg st="10" end="10"/>
                                            </p:txEl>
                                          </p:spTgt>
                                        </p:tgtEl>
                                      </p:cBhvr>
                                    </p:animEffect>
                                    <p:anim calcmode="lin" valueType="num">
                                      <p:cBhvr>
                                        <p:cTn id="83" dur="1000" fill="hold"/>
                                        <p:tgtEl>
                                          <p:spTgt spid="34818">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481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34818">
                                            <p:txEl>
                                              <p:pRg st="11" end="11"/>
                                            </p:txEl>
                                          </p:spTgt>
                                        </p:tgtEl>
                                        <p:attrNameLst>
                                          <p:attrName>style.visibility</p:attrName>
                                        </p:attrNameLst>
                                      </p:cBhvr>
                                      <p:to>
                                        <p:strVal val="visible"/>
                                      </p:to>
                                    </p:set>
                                    <p:animEffect transition="in" filter="fade">
                                      <p:cBhvr>
                                        <p:cTn id="89" dur="1000"/>
                                        <p:tgtEl>
                                          <p:spTgt spid="34818">
                                            <p:txEl>
                                              <p:pRg st="11" end="11"/>
                                            </p:txEl>
                                          </p:spTgt>
                                        </p:tgtEl>
                                      </p:cBhvr>
                                    </p:animEffect>
                                    <p:anim calcmode="lin" valueType="num">
                                      <p:cBhvr>
                                        <p:cTn id="90" dur="1000" fill="hold"/>
                                        <p:tgtEl>
                                          <p:spTgt spid="34818">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3481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348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1912</TotalTime>
  <Words>4130</Words>
  <Application>Microsoft Office PowerPoint</Application>
  <PresentationFormat>On-screen Show (4:3)</PresentationFormat>
  <Paragraphs>428</Paragraphs>
  <Slides>88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Arial Narrow</vt:lpstr>
      <vt:lpstr>Times New Roman</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HIT_Inf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Rabah</dc:creator>
  <cp:lastModifiedBy>lotfi</cp:lastModifiedBy>
  <cp:revision>60</cp:revision>
  <cp:lastPrinted>2003-02-26T22:43:12Z</cp:lastPrinted>
  <dcterms:created xsi:type="dcterms:W3CDTF">2014-04-27T18:13:15Z</dcterms:created>
  <dcterms:modified xsi:type="dcterms:W3CDTF">2020-03-29T15:46:50Z</dcterms:modified>
</cp:coreProperties>
</file>