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9"/>
  </p:notesMasterIdLst>
  <p:sldIdLst>
    <p:sldId id="256" r:id="rId2"/>
    <p:sldId id="290" r:id="rId3"/>
    <p:sldId id="292" r:id="rId4"/>
    <p:sldId id="293" r:id="rId5"/>
    <p:sldId id="257" r:id="rId6"/>
    <p:sldId id="266" r:id="rId7"/>
    <p:sldId id="267" r:id="rId8"/>
    <p:sldId id="289" r:id="rId9"/>
    <p:sldId id="258" r:id="rId10"/>
    <p:sldId id="263" r:id="rId11"/>
    <p:sldId id="264" r:id="rId12"/>
    <p:sldId id="259" r:id="rId13"/>
    <p:sldId id="265" r:id="rId14"/>
    <p:sldId id="260" r:id="rId15"/>
    <p:sldId id="271" r:id="rId16"/>
    <p:sldId id="261" r:id="rId17"/>
    <p:sldId id="272" r:id="rId18"/>
    <p:sldId id="274" r:id="rId19"/>
    <p:sldId id="275" r:id="rId20"/>
    <p:sldId id="277" r:id="rId21"/>
    <p:sldId id="278" r:id="rId22"/>
    <p:sldId id="279" r:id="rId23"/>
    <p:sldId id="280" r:id="rId24"/>
    <p:sldId id="281" r:id="rId25"/>
    <p:sldId id="294" r:id="rId26"/>
    <p:sldId id="283" r:id="rId27"/>
    <p:sldId id="285" r:id="rId28"/>
    <p:sldId id="295" r:id="rId29"/>
    <p:sldId id="296" r:id="rId30"/>
    <p:sldId id="297" r:id="rId31"/>
    <p:sldId id="299" r:id="rId32"/>
    <p:sldId id="316" r:id="rId33"/>
    <p:sldId id="320" r:id="rId34"/>
    <p:sldId id="300" r:id="rId35"/>
    <p:sldId id="287" r:id="rId36"/>
    <p:sldId id="318" r:id="rId37"/>
    <p:sldId id="321" r:id="rId38"/>
    <p:sldId id="322" r:id="rId39"/>
    <p:sldId id="323" r:id="rId40"/>
    <p:sldId id="324" r:id="rId41"/>
    <p:sldId id="301" r:id="rId42"/>
    <p:sldId id="302" r:id="rId43"/>
    <p:sldId id="303" r:id="rId44"/>
    <p:sldId id="304" r:id="rId45"/>
    <p:sldId id="305" r:id="rId46"/>
    <p:sldId id="306" r:id="rId47"/>
    <p:sldId id="307" r:id="rId48"/>
    <p:sldId id="308" r:id="rId49"/>
    <p:sldId id="309" r:id="rId50"/>
    <p:sldId id="310" r:id="rId51"/>
    <p:sldId id="311" r:id="rId52"/>
    <p:sldId id="312" r:id="rId53"/>
    <p:sldId id="325" r:id="rId54"/>
    <p:sldId id="313" r:id="rId55"/>
    <p:sldId id="314" r:id="rId56"/>
    <p:sldId id="327" r:id="rId57"/>
    <p:sldId id="317" r:id="rId5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4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D1788D-4C35-4DCA-8F30-307BF725A827}" type="datetimeFigureOut">
              <a:rPr lang="fr-FR" smtClean="0"/>
              <a:pPr/>
              <a:t>05/04/2020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50D4B0-D36D-4A04-9662-3913E1C2D03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50D4B0-D36D-4A04-9662-3913E1C2D030}" type="slidenum">
              <a:rPr lang="fr-FR" smtClean="0"/>
              <a:pPr/>
              <a:t>12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50D4B0-D36D-4A04-9662-3913E1C2D030}" type="slidenum">
              <a:rPr lang="fr-FR" smtClean="0"/>
              <a:pPr/>
              <a:t>16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50D4B0-D36D-4A04-9662-3913E1C2D030}" type="slidenum">
              <a:rPr lang="fr-FR" smtClean="0"/>
              <a:pPr/>
              <a:t>36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974BD-F493-4DEF-8F68-8AACEAB3EAB6}" type="datetimeFigureOut">
              <a:rPr lang="fr-FR" smtClean="0"/>
              <a:pPr/>
              <a:t>05/04/2020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A5737-368C-462E-9E8B-1EAE5ADD163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974BD-F493-4DEF-8F68-8AACEAB3EAB6}" type="datetimeFigureOut">
              <a:rPr lang="fr-FR" smtClean="0"/>
              <a:pPr/>
              <a:t>05/04/2020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A5737-368C-462E-9E8B-1EAE5ADD163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974BD-F493-4DEF-8F68-8AACEAB3EAB6}" type="datetimeFigureOut">
              <a:rPr lang="fr-FR" smtClean="0"/>
              <a:pPr/>
              <a:t>05/04/2020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A5737-368C-462E-9E8B-1EAE5ADD163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974BD-F493-4DEF-8F68-8AACEAB3EAB6}" type="datetimeFigureOut">
              <a:rPr lang="fr-FR" smtClean="0"/>
              <a:pPr/>
              <a:t>05/04/2020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A5737-368C-462E-9E8B-1EAE5ADD163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974BD-F493-4DEF-8F68-8AACEAB3EAB6}" type="datetimeFigureOut">
              <a:rPr lang="fr-FR" smtClean="0"/>
              <a:pPr/>
              <a:t>05/04/2020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A5737-368C-462E-9E8B-1EAE5ADD163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974BD-F493-4DEF-8F68-8AACEAB3EAB6}" type="datetimeFigureOut">
              <a:rPr lang="fr-FR" smtClean="0"/>
              <a:pPr/>
              <a:t>05/04/2020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A5737-368C-462E-9E8B-1EAE5ADD163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974BD-F493-4DEF-8F68-8AACEAB3EAB6}" type="datetimeFigureOut">
              <a:rPr lang="fr-FR" smtClean="0"/>
              <a:pPr/>
              <a:t>05/04/2020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A5737-368C-462E-9E8B-1EAE5ADD163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974BD-F493-4DEF-8F68-8AACEAB3EAB6}" type="datetimeFigureOut">
              <a:rPr lang="fr-FR" smtClean="0"/>
              <a:pPr/>
              <a:t>05/04/2020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A5737-368C-462E-9E8B-1EAE5ADD163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974BD-F493-4DEF-8F68-8AACEAB3EAB6}" type="datetimeFigureOut">
              <a:rPr lang="fr-FR" smtClean="0"/>
              <a:pPr/>
              <a:t>05/04/2020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A5737-368C-462E-9E8B-1EAE5ADD163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974BD-F493-4DEF-8F68-8AACEAB3EAB6}" type="datetimeFigureOut">
              <a:rPr lang="fr-FR" smtClean="0"/>
              <a:pPr/>
              <a:t>05/04/2020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A5737-368C-462E-9E8B-1EAE5ADD163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974BD-F493-4DEF-8F68-8AACEAB3EAB6}" type="datetimeFigureOut">
              <a:rPr lang="fr-FR" smtClean="0"/>
              <a:pPr/>
              <a:t>05/04/2020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A5737-368C-462E-9E8B-1EAE5ADD163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8974BD-F493-4DEF-8F68-8AACEAB3EAB6}" type="datetimeFigureOut">
              <a:rPr lang="fr-FR" smtClean="0"/>
              <a:pPr/>
              <a:t>05/04/2020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0A5737-368C-462E-9E8B-1EAE5ADD163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857364"/>
            <a:ext cx="7772400" cy="1470025"/>
          </a:xfr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fr-FR" dirty="0" smtClean="0"/>
              <a:t>Atelier </a:t>
            </a:r>
            <a:br>
              <a:rPr lang="fr-FR" dirty="0" smtClean="0"/>
            </a:br>
            <a:r>
              <a:rPr lang="fr-FR" dirty="0" smtClean="0"/>
              <a:t> Diurétiques/</a:t>
            </a:r>
            <a:r>
              <a:rPr lang="fr-FR" dirty="0" err="1" smtClean="0"/>
              <a:t>Digitaliques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ln>
            <a:solidFill>
              <a:schemeClr val="tx1"/>
            </a:solidFill>
          </a:ln>
        </p:spPr>
        <p:txBody>
          <a:bodyPr>
            <a:normAutofit fontScale="70000" lnSpcReduction="20000"/>
          </a:bodyPr>
          <a:lstStyle/>
          <a:p>
            <a:r>
              <a:rPr lang="fr-FR" dirty="0" err="1" smtClean="0">
                <a:solidFill>
                  <a:schemeClr val="tx1"/>
                </a:solidFill>
              </a:rPr>
              <a:t>Coordinateur:Pr</a:t>
            </a:r>
            <a:r>
              <a:rPr lang="fr-FR" dirty="0" smtClean="0">
                <a:solidFill>
                  <a:schemeClr val="tx1"/>
                </a:solidFill>
              </a:rPr>
              <a:t>. </a:t>
            </a:r>
            <a:r>
              <a:rPr lang="fr-FR" dirty="0" err="1" smtClean="0">
                <a:solidFill>
                  <a:schemeClr val="tx1"/>
                </a:solidFill>
              </a:rPr>
              <a:t>N.Boukhris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</a:p>
          <a:p>
            <a:r>
              <a:rPr lang="fr-FR" dirty="0" smtClean="0">
                <a:solidFill>
                  <a:schemeClr val="tx1"/>
                </a:solidFill>
              </a:rPr>
              <a:t>Animateurs: Pr Ali </a:t>
            </a:r>
            <a:r>
              <a:rPr lang="fr-FR" dirty="0" err="1" smtClean="0">
                <a:solidFill>
                  <a:schemeClr val="tx1"/>
                </a:solidFill>
              </a:rPr>
              <a:t>Guechi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</a:p>
          <a:p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dirty="0" smtClean="0">
                <a:solidFill>
                  <a:schemeClr val="tx1"/>
                </a:solidFill>
              </a:rPr>
              <a:t>                               </a:t>
            </a:r>
            <a:r>
              <a:rPr lang="fr-FR" dirty="0" smtClean="0">
                <a:solidFill>
                  <a:schemeClr val="tx1"/>
                </a:solidFill>
              </a:rPr>
              <a:t>Pr </a:t>
            </a:r>
            <a:r>
              <a:rPr lang="fr-FR" dirty="0" err="1" smtClean="0">
                <a:solidFill>
                  <a:schemeClr val="tx1"/>
                </a:solidFill>
              </a:rPr>
              <a:t>Boughandjioua</a:t>
            </a:r>
            <a:endParaRPr lang="fr-FR" dirty="0" smtClean="0">
              <a:solidFill>
                <a:schemeClr val="tx1"/>
              </a:solidFill>
            </a:endParaRPr>
          </a:p>
          <a:p>
            <a:r>
              <a:rPr lang="fr-FR" dirty="0" smtClean="0">
                <a:solidFill>
                  <a:schemeClr val="tx1"/>
                </a:solidFill>
              </a:rPr>
              <a:t>                    Dr </a:t>
            </a:r>
            <a:r>
              <a:rPr lang="fr-FR" dirty="0" err="1" smtClean="0">
                <a:solidFill>
                  <a:schemeClr val="tx1"/>
                </a:solidFill>
              </a:rPr>
              <a:t>Chemmi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endParaRPr lang="fr-FR" dirty="0" smtClean="0">
              <a:solidFill>
                <a:schemeClr val="tx1"/>
              </a:solidFill>
            </a:endParaRPr>
          </a:p>
          <a:p>
            <a:r>
              <a:rPr lang="fr-FR" dirty="0" smtClean="0">
                <a:solidFill>
                  <a:schemeClr val="tx1"/>
                </a:solidFill>
              </a:rPr>
              <a:t>6</a:t>
            </a:r>
            <a:r>
              <a:rPr lang="fr-FR" baseline="30000" dirty="0" smtClean="0">
                <a:solidFill>
                  <a:schemeClr val="tx1"/>
                </a:solidFill>
              </a:rPr>
              <a:t>ème</a:t>
            </a:r>
            <a:r>
              <a:rPr lang="fr-FR" dirty="0" smtClean="0">
                <a:solidFill>
                  <a:schemeClr val="tx1"/>
                </a:solidFill>
              </a:rPr>
              <a:t> année médecine 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5" name="Sous-titre 1"/>
          <p:cNvSpPr txBox="1">
            <a:spLocks/>
          </p:cNvSpPr>
          <p:nvPr/>
        </p:nvSpPr>
        <p:spPr bwMode="auto">
          <a:xfrm>
            <a:off x="2357422" y="6215082"/>
            <a:ext cx="4572032" cy="42862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haroni" panose="02010803020104030203" pitchFamily="2" charset="-79"/>
              </a:rPr>
              <a:t>ANNEE UNIVERSITAIRE 2019-2020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haroni" panose="02010803020104030203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hangingPunct="1"/>
            <a:r>
              <a:rPr lang="fr-FR" sz="3600" dirty="0" smtClean="0"/>
              <a:t>Inhibiteurs de l’</a:t>
            </a:r>
            <a:r>
              <a:rPr lang="fr-FR" sz="3600" dirty="0" err="1" smtClean="0"/>
              <a:t>anhydrase</a:t>
            </a:r>
            <a:r>
              <a:rPr lang="fr-FR" sz="3600" dirty="0" smtClean="0"/>
              <a:t> carbonique</a:t>
            </a:r>
            <a:br>
              <a:rPr lang="fr-FR" sz="3600" dirty="0" smtClean="0"/>
            </a:br>
            <a:r>
              <a:rPr lang="fr-FR" sz="3600" dirty="0" smtClean="0"/>
              <a:t>tube contourné proximal/ </a:t>
            </a:r>
            <a:r>
              <a:rPr lang="fr-FR" sz="3600" dirty="0" err="1" smtClean="0"/>
              <a:t>D.Osmotiques</a:t>
            </a:r>
            <a:endParaRPr lang="fr-FR" sz="3600" dirty="0" smtClean="0"/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428728" y="1700808"/>
            <a:ext cx="7020049" cy="4533900"/>
          </a:xfrm>
          <a:prstGeom prst="rect">
            <a:avLst/>
          </a:prstGeom>
          <a:gradFill rotWithShape="1">
            <a:gsLst>
              <a:gs pos="0">
                <a:srgbClr val="CCFF99"/>
              </a:gs>
              <a:gs pos="100000">
                <a:srgbClr val="FF7C80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b="1" dirty="0" err="1" smtClean="0"/>
              <a:t>interstitinterstit</a:t>
            </a:r>
            <a:endParaRPr lang="fr-FR" dirty="0"/>
          </a:p>
        </p:txBody>
      </p:sp>
      <p:sp>
        <p:nvSpPr>
          <p:cNvPr id="9" name="Freeform 28"/>
          <p:cNvSpPr>
            <a:spLocks/>
          </p:cNvSpPr>
          <p:nvPr/>
        </p:nvSpPr>
        <p:spPr bwMode="auto">
          <a:xfrm>
            <a:off x="3462338" y="1987550"/>
            <a:ext cx="2825750" cy="546100"/>
          </a:xfrm>
          <a:custGeom>
            <a:avLst/>
            <a:gdLst>
              <a:gd name="T0" fmla="*/ 19 w 1061"/>
              <a:gd name="T1" fmla="*/ 0 h 200"/>
              <a:gd name="T2" fmla="*/ 148 w 1061"/>
              <a:gd name="T3" fmla="*/ 168 h 200"/>
              <a:gd name="T4" fmla="*/ 916 w 1061"/>
              <a:gd name="T5" fmla="*/ 174 h 200"/>
              <a:gd name="T6" fmla="*/ 1021 w 1061"/>
              <a:gd name="T7" fmla="*/ 12 h 200"/>
              <a:gd name="T8" fmla="*/ 0 60000 65536"/>
              <a:gd name="T9" fmla="*/ 0 60000 65536"/>
              <a:gd name="T10" fmla="*/ 0 60000 65536"/>
              <a:gd name="T11" fmla="*/ 0 60000 65536"/>
              <a:gd name="T12" fmla="*/ 0 w 1061"/>
              <a:gd name="T13" fmla="*/ 0 h 200"/>
              <a:gd name="T14" fmla="*/ 1061 w 1061"/>
              <a:gd name="T15" fmla="*/ 200 h 2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61" h="200">
                <a:moveTo>
                  <a:pt x="19" y="0"/>
                </a:moveTo>
                <a:cubicBezTo>
                  <a:pt x="21" y="87"/>
                  <a:pt x="0" y="142"/>
                  <a:pt x="148" y="168"/>
                </a:cubicBezTo>
                <a:cubicBezTo>
                  <a:pt x="297" y="197"/>
                  <a:pt x="771" y="200"/>
                  <a:pt x="916" y="174"/>
                </a:cubicBezTo>
                <a:cubicBezTo>
                  <a:pt x="1061" y="148"/>
                  <a:pt x="999" y="46"/>
                  <a:pt x="1021" y="12"/>
                </a:cubicBezTo>
              </a:path>
            </a:pathLst>
          </a:custGeom>
          <a:solidFill>
            <a:schemeClr val="accent1"/>
          </a:solidFill>
          <a:ln w="28575" cmpd="sng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0" name="Freeform 6"/>
          <p:cNvSpPr>
            <a:spLocks/>
          </p:cNvSpPr>
          <p:nvPr/>
        </p:nvSpPr>
        <p:spPr bwMode="auto">
          <a:xfrm>
            <a:off x="3563888" y="2420888"/>
            <a:ext cx="2827338" cy="3286125"/>
          </a:xfrm>
          <a:custGeom>
            <a:avLst/>
            <a:gdLst/>
            <a:ahLst/>
            <a:cxnLst>
              <a:cxn ang="0">
                <a:pos x="11" y="1480"/>
              </a:cxn>
              <a:cxn ang="0">
                <a:pos x="32" y="1727"/>
              </a:cxn>
              <a:cxn ang="0">
                <a:pos x="203" y="1870"/>
              </a:cxn>
              <a:cxn ang="0">
                <a:pos x="1393" y="1878"/>
              </a:cxn>
              <a:cxn ang="0">
                <a:pos x="1592" y="1512"/>
              </a:cxn>
              <a:cxn ang="0">
                <a:pos x="1592" y="359"/>
              </a:cxn>
              <a:cxn ang="0">
                <a:pos x="1379" y="18"/>
              </a:cxn>
              <a:cxn ang="0">
                <a:pos x="217" y="18"/>
              </a:cxn>
              <a:cxn ang="0">
                <a:pos x="37" y="399"/>
              </a:cxn>
              <a:cxn ang="0">
                <a:pos x="11" y="1480"/>
              </a:cxn>
            </a:cxnLst>
            <a:rect l="0" t="0" r="r" b="b"/>
            <a:pathLst>
              <a:path w="1632" h="1937">
                <a:moveTo>
                  <a:pt x="11" y="1480"/>
                </a:moveTo>
                <a:cubicBezTo>
                  <a:pt x="16" y="1521"/>
                  <a:pt x="0" y="1663"/>
                  <a:pt x="32" y="1727"/>
                </a:cubicBezTo>
                <a:cubicBezTo>
                  <a:pt x="35" y="1868"/>
                  <a:pt x="203" y="1870"/>
                  <a:pt x="203" y="1870"/>
                </a:cubicBezTo>
                <a:cubicBezTo>
                  <a:pt x="429" y="1895"/>
                  <a:pt x="1161" y="1937"/>
                  <a:pt x="1393" y="1878"/>
                </a:cubicBezTo>
                <a:cubicBezTo>
                  <a:pt x="1625" y="1818"/>
                  <a:pt x="1559" y="1765"/>
                  <a:pt x="1592" y="1512"/>
                </a:cubicBezTo>
                <a:cubicBezTo>
                  <a:pt x="1632" y="688"/>
                  <a:pt x="1584" y="493"/>
                  <a:pt x="1592" y="359"/>
                </a:cubicBezTo>
                <a:cubicBezTo>
                  <a:pt x="1582" y="329"/>
                  <a:pt x="1627" y="5"/>
                  <a:pt x="1379" y="18"/>
                </a:cubicBezTo>
                <a:cubicBezTo>
                  <a:pt x="1151" y="0"/>
                  <a:pt x="461" y="4"/>
                  <a:pt x="217" y="18"/>
                </a:cubicBezTo>
                <a:cubicBezTo>
                  <a:pt x="124" y="18"/>
                  <a:pt x="22" y="8"/>
                  <a:pt x="37" y="399"/>
                </a:cubicBezTo>
                <a:cubicBezTo>
                  <a:pt x="37" y="399"/>
                  <a:pt x="11" y="1480"/>
                  <a:pt x="11" y="1480"/>
                </a:cubicBezTo>
                <a:close/>
              </a:path>
            </a:pathLst>
          </a:custGeom>
          <a:gradFill rotWithShape="1">
            <a:gsLst>
              <a:gs pos="0">
                <a:schemeClr val="accent1">
                  <a:gamma/>
                  <a:tint val="79216"/>
                  <a:invGamma/>
                </a:schemeClr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28575" cmpd="sng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1" name="Freeform 27"/>
          <p:cNvSpPr>
            <a:spLocks/>
          </p:cNvSpPr>
          <p:nvPr/>
        </p:nvSpPr>
        <p:spPr bwMode="auto">
          <a:xfrm>
            <a:off x="3495675" y="5889625"/>
            <a:ext cx="2805113" cy="552450"/>
          </a:xfrm>
          <a:custGeom>
            <a:avLst/>
            <a:gdLst>
              <a:gd name="T0" fmla="*/ 1014 w 1052"/>
              <a:gd name="T1" fmla="*/ 197 h 203"/>
              <a:gd name="T2" fmla="*/ 891 w 1052"/>
              <a:gd name="T3" fmla="*/ 11 h 203"/>
              <a:gd name="T4" fmla="*/ 124 w 1052"/>
              <a:gd name="T5" fmla="*/ 12 h 203"/>
              <a:gd name="T6" fmla="*/ 0 w 1052"/>
              <a:gd name="T7" fmla="*/ 203 h 203"/>
              <a:gd name="T8" fmla="*/ 0 60000 65536"/>
              <a:gd name="T9" fmla="*/ 0 60000 65536"/>
              <a:gd name="T10" fmla="*/ 0 60000 65536"/>
              <a:gd name="T11" fmla="*/ 0 60000 65536"/>
              <a:gd name="T12" fmla="*/ 0 w 1052"/>
              <a:gd name="T13" fmla="*/ 0 h 203"/>
              <a:gd name="T14" fmla="*/ 1052 w 1052"/>
              <a:gd name="T15" fmla="*/ 203 h 20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52" h="203">
                <a:moveTo>
                  <a:pt x="1014" y="197"/>
                </a:moveTo>
                <a:cubicBezTo>
                  <a:pt x="1014" y="194"/>
                  <a:pt x="1052" y="3"/>
                  <a:pt x="891" y="11"/>
                </a:cubicBezTo>
                <a:cubicBezTo>
                  <a:pt x="743" y="0"/>
                  <a:pt x="283" y="3"/>
                  <a:pt x="124" y="12"/>
                </a:cubicBezTo>
                <a:cubicBezTo>
                  <a:pt x="18" y="23"/>
                  <a:pt x="0" y="17"/>
                  <a:pt x="0" y="203"/>
                </a:cubicBezTo>
              </a:path>
            </a:pathLst>
          </a:custGeom>
          <a:solidFill>
            <a:schemeClr val="accent1"/>
          </a:solidFill>
          <a:ln w="28575" cmpd="sng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6415088" y="1955800"/>
            <a:ext cx="106311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400" b="1" dirty="0" err="1"/>
              <a:t>interstitium</a:t>
            </a:r>
            <a:endParaRPr lang="fr-FR" sz="1400" b="1" dirty="0"/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1870075" y="1927225"/>
            <a:ext cx="75815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400" b="1" dirty="0"/>
              <a:t>lumière</a:t>
            </a:r>
          </a:p>
        </p:txBody>
      </p:sp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3973513" y="2628900"/>
            <a:ext cx="13366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200" dirty="0"/>
              <a:t>Cellule principale</a:t>
            </a:r>
          </a:p>
        </p:txBody>
      </p:sp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6619875" y="3666510"/>
            <a:ext cx="63831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600" b="1" dirty="0"/>
              <a:t>3 Na</a:t>
            </a:r>
            <a:r>
              <a:rPr lang="fr-FR" sz="1600" b="1" baseline="30000" dirty="0"/>
              <a:t>+</a:t>
            </a:r>
          </a:p>
        </p:txBody>
      </p:sp>
      <p:sp>
        <p:nvSpPr>
          <p:cNvPr id="16" name="Oval 10"/>
          <p:cNvSpPr>
            <a:spLocks noChangeArrowheads="1"/>
          </p:cNvSpPr>
          <p:nvPr/>
        </p:nvSpPr>
        <p:spPr bwMode="auto">
          <a:xfrm>
            <a:off x="5942013" y="3824288"/>
            <a:ext cx="528637" cy="534987"/>
          </a:xfrm>
          <a:prstGeom prst="ellipse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5372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2857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17" name="Line 12"/>
          <p:cNvSpPr>
            <a:spLocks noChangeShapeType="1"/>
          </p:cNvSpPr>
          <p:nvPr/>
        </p:nvSpPr>
        <p:spPr bwMode="auto">
          <a:xfrm>
            <a:off x="5697538" y="4360863"/>
            <a:ext cx="965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8" name="Line 11"/>
          <p:cNvSpPr>
            <a:spLocks noChangeShapeType="1"/>
          </p:cNvSpPr>
          <p:nvPr/>
        </p:nvSpPr>
        <p:spPr bwMode="auto">
          <a:xfrm>
            <a:off x="5726113" y="3824288"/>
            <a:ext cx="9683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19" name="Freeform 17"/>
          <p:cNvSpPr>
            <a:spLocks/>
          </p:cNvSpPr>
          <p:nvPr/>
        </p:nvSpPr>
        <p:spPr bwMode="auto">
          <a:xfrm>
            <a:off x="5686425" y="3579813"/>
            <a:ext cx="258763" cy="1104900"/>
          </a:xfrm>
          <a:custGeom>
            <a:avLst/>
            <a:gdLst>
              <a:gd name="T0" fmla="*/ 0 w 97"/>
              <a:gd name="T1" fmla="*/ 0 h 405"/>
              <a:gd name="T2" fmla="*/ 93 w 97"/>
              <a:gd name="T3" fmla="*/ 183 h 405"/>
              <a:gd name="T4" fmla="*/ 24 w 97"/>
              <a:gd name="T5" fmla="*/ 405 h 405"/>
              <a:gd name="T6" fmla="*/ 0 60000 65536"/>
              <a:gd name="T7" fmla="*/ 0 60000 65536"/>
              <a:gd name="T8" fmla="*/ 0 60000 65536"/>
              <a:gd name="T9" fmla="*/ 0 w 97"/>
              <a:gd name="T10" fmla="*/ 0 h 405"/>
              <a:gd name="T11" fmla="*/ 97 w 97"/>
              <a:gd name="T12" fmla="*/ 405 h 40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7" h="405">
                <a:moveTo>
                  <a:pt x="0" y="0"/>
                </a:moveTo>
                <a:cubicBezTo>
                  <a:pt x="44" y="58"/>
                  <a:pt x="89" y="116"/>
                  <a:pt x="93" y="183"/>
                </a:cubicBezTo>
                <a:cubicBezTo>
                  <a:pt x="97" y="250"/>
                  <a:pt x="36" y="368"/>
                  <a:pt x="24" y="405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5251450" y="3558208"/>
            <a:ext cx="367408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900" dirty="0" smtClean="0"/>
              <a:t>ATP</a:t>
            </a:r>
            <a:endParaRPr lang="fr-FR" sz="900" dirty="0"/>
          </a:p>
        </p:txBody>
      </p:sp>
      <p:sp>
        <p:nvSpPr>
          <p:cNvPr id="21" name="Text Box 14"/>
          <p:cNvSpPr txBox="1">
            <a:spLocks noChangeArrowheads="1"/>
          </p:cNvSpPr>
          <p:nvPr/>
        </p:nvSpPr>
        <p:spPr bwMode="auto">
          <a:xfrm>
            <a:off x="5106988" y="4143375"/>
            <a:ext cx="5810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600" b="1" dirty="0"/>
              <a:t>2 K</a:t>
            </a:r>
            <a:r>
              <a:rPr lang="fr-FR" sz="1600" b="1" baseline="30000" dirty="0"/>
              <a:t>+</a:t>
            </a:r>
          </a:p>
        </p:txBody>
      </p:sp>
      <p:sp>
        <p:nvSpPr>
          <p:cNvPr id="22" name="Freeform 16"/>
          <p:cNvSpPr>
            <a:spLocks/>
          </p:cNvSpPr>
          <p:nvPr/>
        </p:nvSpPr>
        <p:spPr bwMode="auto">
          <a:xfrm>
            <a:off x="6007100" y="4137025"/>
            <a:ext cx="357188" cy="136525"/>
          </a:xfrm>
          <a:custGeom>
            <a:avLst/>
            <a:gdLst>
              <a:gd name="T0" fmla="*/ 135 w 135"/>
              <a:gd name="T1" fmla="*/ 3 h 51"/>
              <a:gd name="T2" fmla="*/ 84 w 135"/>
              <a:gd name="T3" fmla="*/ 51 h 51"/>
              <a:gd name="T4" fmla="*/ 0 w 135"/>
              <a:gd name="T5" fmla="*/ 0 h 51"/>
              <a:gd name="T6" fmla="*/ 0 60000 65536"/>
              <a:gd name="T7" fmla="*/ 0 60000 65536"/>
              <a:gd name="T8" fmla="*/ 0 60000 65536"/>
              <a:gd name="T9" fmla="*/ 0 w 135"/>
              <a:gd name="T10" fmla="*/ 0 h 51"/>
              <a:gd name="T11" fmla="*/ 135 w 135"/>
              <a:gd name="T12" fmla="*/ 51 h 5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5" h="51">
                <a:moveTo>
                  <a:pt x="135" y="3"/>
                </a:moveTo>
                <a:cubicBezTo>
                  <a:pt x="126" y="10"/>
                  <a:pt x="106" y="51"/>
                  <a:pt x="84" y="51"/>
                </a:cubicBezTo>
                <a:cubicBezTo>
                  <a:pt x="62" y="51"/>
                  <a:pt x="17" y="11"/>
                  <a:pt x="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23" name="Freeform 15"/>
          <p:cNvSpPr>
            <a:spLocks/>
          </p:cNvSpPr>
          <p:nvPr/>
        </p:nvSpPr>
        <p:spPr bwMode="auto">
          <a:xfrm>
            <a:off x="6040438" y="3881438"/>
            <a:ext cx="347662" cy="147637"/>
          </a:xfrm>
          <a:custGeom>
            <a:avLst/>
            <a:gdLst>
              <a:gd name="T0" fmla="*/ 0 w 132"/>
              <a:gd name="T1" fmla="*/ 36 h 54"/>
              <a:gd name="T2" fmla="*/ 63 w 132"/>
              <a:gd name="T3" fmla="*/ 3 h 54"/>
              <a:gd name="T4" fmla="*/ 132 w 132"/>
              <a:gd name="T5" fmla="*/ 54 h 54"/>
              <a:gd name="T6" fmla="*/ 0 60000 65536"/>
              <a:gd name="T7" fmla="*/ 0 60000 65536"/>
              <a:gd name="T8" fmla="*/ 0 60000 65536"/>
              <a:gd name="T9" fmla="*/ 0 w 132"/>
              <a:gd name="T10" fmla="*/ 0 h 54"/>
              <a:gd name="T11" fmla="*/ 132 w 132"/>
              <a:gd name="T12" fmla="*/ 54 h 5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2" h="54">
                <a:moveTo>
                  <a:pt x="0" y="36"/>
                </a:moveTo>
                <a:cubicBezTo>
                  <a:pt x="10" y="31"/>
                  <a:pt x="41" y="0"/>
                  <a:pt x="63" y="3"/>
                </a:cubicBezTo>
                <a:cubicBezTo>
                  <a:pt x="85" y="6"/>
                  <a:pt x="118" y="44"/>
                  <a:pt x="132" y="5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24" name="Oval 29"/>
          <p:cNvSpPr>
            <a:spLocks noChangeArrowheads="1"/>
          </p:cNvSpPr>
          <p:nvPr/>
        </p:nvSpPr>
        <p:spPr bwMode="auto">
          <a:xfrm>
            <a:off x="3211513" y="3144838"/>
            <a:ext cx="606425" cy="554037"/>
          </a:xfrm>
          <a:prstGeom prst="ellipse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5372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25" name="Text Box 23"/>
          <p:cNvSpPr txBox="1">
            <a:spLocks noChangeArrowheads="1"/>
          </p:cNvSpPr>
          <p:nvPr/>
        </p:nvSpPr>
        <p:spPr bwMode="auto">
          <a:xfrm>
            <a:off x="2446338" y="2892425"/>
            <a:ext cx="52770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/>
              <a:t>Na</a:t>
            </a:r>
            <a:r>
              <a:rPr lang="fr-FR" b="1" baseline="30000" dirty="0"/>
              <a:t>+</a:t>
            </a:r>
          </a:p>
        </p:txBody>
      </p:sp>
      <p:sp>
        <p:nvSpPr>
          <p:cNvPr id="26" name="Text Box 31"/>
          <p:cNvSpPr txBox="1">
            <a:spLocks noChangeArrowheads="1"/>
          </p:cNvSpPr>
          <p:nvPr/>
        </p:nvSpPr>
        <p:spPr bwMode="auto">
          <a:xfrm>
            <a:off x="2617788" y="3419475"/>
            <a:ext cx="40748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/>
              <a:t>H</a:t>
            </a:r>
            <a:r>
              <a:rPr lang="fr-FR" b="1" baseline="30000" dirty="0"/>
              <a:t>+</a:t>
            </a:r>
          </a:p>
        </p:txBody>
      </p:sp>
      <p:sp>
        <p:nvSpPr>
          <p:cNvPr id="27" name="Text Box 44"/>
          <p:cNvSpPr txBox="1">
            <a:spLocks noChangeArrowheads="1"/>
          </p:cNvSpPr>
          <p:nvPr/>
        </p:nvSpPr>
        <p:spPr bwMode="auto">
          <a:xfrm>
            <a:off x="1636713" y="3408363"/>
            <a:ext cx="79355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b="1" dirty="0"/>
              <a:t>HCO</a:t>
            </a:r>
            <a:r>
              <a:rPr lang="fr-FR" sz="2000" b="1" baseline="-25000" dirty="0"/>
              <a:t>3</a:t>
            </a:r>
            <a:r>
              <a:rPr lang="fr-FR" sz="2000" b="1" baseline="30000" dirty="0"/>
              <a:t>-</a:t>
            </a:r>
          </a:p>
        </p:txBody>
      </p:sp>
      <p:sp>
        <p:nvSpPr>
          <p:cNvPr id="29" name="AutoShape 45"/>
          <p:cNvSpPr>
            <a:spLocks/>
          </p:cNvSpPr>
          <p:nvPr/>
        </p:nvSpPr>
        <p:spPr bwMode="auto">
          <a:xfrm rot="5400000">
            <a:off x="2274640" y="3350096"/>
            <a:ext cx="203200" cy="1081088"/>
          </a:xfrm>
          <a:prstGeom prst="rightBrace">
            <a:avLst>
              <a:gd name="adj1" fmla="val 44336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30" name="Text Box 46"/>
          <p:cNvSpPr txBox="1">
            <a:spLocks noChangeArrowheads="1"/>
          </p:cNvSpPr>
          <p:nvPr/>
        </p:nvSpPr>
        <p:spPr bwMode="auto">
          <a:xfrm>
            <a:off x="1914525" y="4222750"/>
            <a:ext cx="9382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 dirty="0"/>
              <a:t>H</a:t>
            </a:r>
            <a:r>
              <a:rPr lang="fr-FR" b="1" baseline="-25000" dirty="0"/>
              <a:t>2</a:t>
            </a:r>
            <a:r>
              <a:rPr lang="fr-FR" b="1" dirty="0"/>
              <a:t>CO</a:t>
            </a:r>
            <a:r>
              <a:rPr lang="fr-FR" b="1" baseline="-25000" dirty="0"/>
              <a:t>3</a:t>
            </a:r>
          </a:p>
        </p:txBody>
      </p:sp>
      <p:sp>
        <p:nvSpPr>
          <p:cNvPr id="32" name="Text Box 52"/>
          <p:cNvSpPr txBox="1">
            <a:spLocks noChangeArrowheads="1"/>
          </p:cNvSpPr>
          <p:nvPr/>
        </p:nvSpPr>
        <p:spPr bwMode="auto">
          <a:xfrm>
            <a:off x="3175000" y="4589463"/>
            <a:ext cx="473399" cy="400110"/>
          </a:xfrm>
          <a:prstGeom prst="rect">
            <a:avLst/>
          </a:prstGeom>
          <a:gradFill rotWithShape="1">
            <a:gsLst>
              <a:gs pos="0">
                <a:srgbClr val="C5C5FF"/>
              </a:gs>
              <a:gs pos="100000">
                <a:srgbClr val="6E6E8F"/>
              </a:gs>
            </a:gsLst>
            <a:path path="shape">
              <a:fillToRect l="50000" t="50000" r="50000" b="50000"/>
            </a:path>
          </a:gradFill>
          <a:ln w="28575">
            <a:solidFill>
              <a:schemeClr val="bg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b="1" dirty="0"/>
              <a:t>AC</a:t>
            </a:r>
          </a:p>
        </p:txBody>
      </p:sp>
      <p:sp>
        <p:nvSpPr>
          <p:cNvPr id="33" name="Text Box 54"/>
          <p:cNvSpPr txBox="1">
            <a:spLocks noChangeArrowheads="1"/>
          </p:cNvSpPr>
          <p:nvPr/>
        </p:nvSpPr>
        <p:spPr bwMode="auto">
          <a:xfrm>
            <a:off x="2438400" y="4818063"/>
            <a:ext cx="473399" cy="400110"/>
          </a:xfrm>
          <a:prstGeom prst="rect">
            <a:avLst/>
          </a:prstGeom>
          <a:gradFill rotWithShape="1">
            <a:gsLst>
              <a:gs pos="0">
                <a:srgbClr val="C5C5FF"/>
              </a:gs>
              <a:gs pos="100000">
                <a:srgbClr val="6E6E8F"/>
              </a:gs>
            </a:gsLst>
            <a:path path="shape">
              <a:fillToRect l="50000" t="50000" r="50000" b="50000"/>
            </a:path>
          </a:gradFill>
          <a:ln w="28575">
            <a:solidFill>
              <a:schemeClr val="bg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b="1" dirty="0"/>
              <a:t>AC</a:t>
            </a:r>
          </a:p>
        </p:txBody>
      </p:sp>
      <p:sp>
        <p:nvSpPr>
          <p:cNvPr id="34" name="Text Box 48"/>
          <p:cNvSpPr txBox="1">
            <a:spLocks noChangeArrowheads="1"/>
          </p:cNvSpPr>
          <p:nvPr/>
        </p:nvSpPr>
        <p:spPr bwMode="auto">
          <a:xfrm>
            <a:off x="1622425" y="5594350"/>
            <a:ext cx="124399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b="1" dirty="0"/>
              <a:t>H</a:t>
            </a:r>
            <a:r>
              <a:rPr lang="fr-FR" sz="2000" b="1" baseline="-25000" dirty="0"/>
              <a:t>2</a:t>
            </a:r>
            <a:r>
              <a:rPr lang="fr-FR" sz="2000" b="1" dirty="0"/>
              <a:t>O + CO</a:t>
            </a:r>
            <a:r>
              <a:rPr lang="fr-FR" sz="2000" b="1" baseline="-25000" dirty="0"/>
              <a:t>2</a:t>
            </a:r>
          </a:p>
        </p:txBody>
      </p:sp>
      <p:cxnSp>
        <p:nvCxnSpPr>
          <p:cNvPr id="35" name="AutoShape 50"/>
          <p:cNvCxnSpPr>
            <a:cxnSpLocks noChangeShapeType="1"/>
          </p:cNvCxnSpPr>
          <p:nvPr/>
        </p:nvCxnSpPr>
        <p:spPr bwMode="auto">
          <a:xfrm>
            <a:off x="2384425" y="4614863"/>
            <a:ext cx="12700" cy="979487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36" name="Line 49"/>
          <p:cNvSpPr>
            <a:spLocks noChangeShapeType="1"/>
          </p:cNvSpPr>
          <p:nvPr/>
        </p:nvSpPr>
        <p:spPr bwMode="auto">
          <a:xfrm flipV="1">
            <a:off x="3306763" y="5805264"/>
            <a:ext cx="3719512" cy="9525"/>
          </a:xfrm>
          <a:prstGeom prst="line">
            <a:avLst/>
          </a:prstGeom>
          <a:noFill/>
          <a:ln w="38100">
            <a:solidFill>
              <a:schemeClr val="accent4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fr-FR"/>
          </a:p>
        </p:txBody>
      </p:sp>
      <p:sp>
        <p:nvSpPr>
          <p:cNvPr id="37" name="Text Box 35"/>
          <p:cNvSpPr txBox="1">
            <a:spLocks noChangeArrowheads="1"/>
          </p:cNvSpPr>
          <p:nvPr/>
        </p:nvSpPr>
        <p:spPr bwMode="auto">
          <a:xfrm>
            <a:off x="4120133" y="2998788"/>
            <a:ext cx="523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600" b="1" dirty="0"/>
              <a:t>Na</a:t>
            </a:r>
            <a:r>
              <a:rPr lang="fr-FR" sz="1600" b="1" baseline="30000" dirty="0"/>
              <a:t>+</a:t>
            </a:r>
          </a:p>
        </p:txBody>
      </p:sp>
      <p:sp>
        <p:nvSpPr>
          <p:cNvPr id="38" name="Text Box 36"/>
          <p:cNvSpPr txBox="1">
            <a:spLocks noChangeArrowheads="1"/>
          </p:cNvSpPr>
          <p:nvPr/>
        </p:nvSpPr>
        <p:spPr bwMode="auto">
          <a:xfrm>
            <a:off x="4168775" y="3552825"/>
            <a:ext cx="4111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600" b="1"/>
              <a:t>H</a:t>
            </a:r>
            <a:r>
              <a:rPr lang="fr-FR" sz="1600" b="1" baseline="30000"/>
              <a:t>+</a:t>
            </a:r>
          </a:p>
        </p:txBody>
      </p:sp>
      <p:sp>
        <p:nvSpPr>
          <p:cNvPr id="39" name="Freeform 22"/>
          <p:cNvSpPr>
            <a:spLocks/>
          </p:cNvSpPr>
          <p:nvPr/>
        </p:nvSpPr>
        <p:spPr bwMode="auto">
          <a:xfrm>
            <a:off x="2982913" y="3114675"/>
            <a:ext cx="1209675" cy="55563"/>
          </a:xfrm>
          <a:custGeom>
            <a:avLst/>
            <a:gdLst>
              <a:gd name="T0" fmla="*/ 0 w 563"/>
              <a:gd name="T1" fmla="*/ 0 h 27"/>
              <a:gd name="T2" fmla="*/ 563 w 563"/>
              <a:gd name="T3" fmla="*/ 27 h 27"/>
              <a:gd name="T4" fmla="*/ 0 60000 65536"/>
              <a:gd name="T5" fmla="*/ 0 60000 65536"/>
              <a:gd name="T6" fmla="*/ 0 w 563"/>
              <a:gd name="T7" fmla="*/ 0 h 27"/>
              <a:gd name="T8" fmla="*/ 563 w 563"/>
              <a:gd name="T9" fmla="*/ 27 h 2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63" h="27">
                <a:moveTo>
                  <a:pt x="0" y="0"/>
                </a:moveTo>
                <a:lnTo>
                  <a:pt x="563" y="27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 type="none" w="med" len="med"/>
            <a:tailEnd type="triangle" w="lg" len="lg"/>
          </a:ln>
        </p:spPr>
        <p:txBody>
          <a:bodyPr/>
          <a:lstStyle/>
          <a:p>
            <a:endParaRPr lang="fr-FR"/>
          </a:p>
        </p:txBody>
      </p:sp>
      <p:sp>
        <p:nvSpPr>
          <p:cNvPr id="40" name="Freeform 30"/>
          <p:cNvSpPr>
            <a:spLocks/>
          </p:cNvSpPr>
          <p:nvPr/>
        </p:nvSpPr>
        <p:spPr bwMode="auto">
          <a:xfrm>
            <a:off x="2982913" y="3673475"/>
            <a:ext cx="1208087" cy="53975"/>
          </a:xfrm>
          <a:custGeom>
            <a:avLst/>
            <a:gdLst>
              <a:gd name="T0" fmla="*/ 0 w 563"/>
              <a:gd name="T1" fmla="*/ 0 h 27"/>
              <a:gd name="T2" fmla="*/ 563 w 563"/>
              <a:gd name="T3" fmla="*/ 27 h 27"/>
              <a:gd name="T4" fmla="*/ 0 60000 65536"/>
              <a:gd name="T5" fmla="*/ 0 60000 65536"/>
              <a:gd name="T6" fmla="*/ 0 w 563"/>
              <a:gd name="T7" fmla="*/ 0 h 27"/>
              <a:gd name="T8" fmla="*/ 563 w 563"/>
              <a:gd name="T9" fmla="*/ 27 h 2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63" h="27">
                <a:moveTo>
                  <a:pt x="0" y="0"/>
                </a:moveTo>
                <a:lnTo>
                  <a:pt x="563" y="27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 type="triangle" w="lg" len="lg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1" name="Oval 10"/>
          <p:cNvSpPr>
            <a:spLocks noChangeArrowheads="1"/>
          </p:cNvSpPr>
          <p:nvPr/>
        </p:nvSpPr>
        <p:spPr bwMode="auto">
          <a:xfrm>
            <a:off x="5987579" y="2996952"/>
            <a:ext cx="528637" cy="534987"/>
          </a:xfrm>
          <a:prstGeom prst="ellipse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5372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2857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42" name="Line 11"/>
          <p:cNvSpPr>
            <a:spLocks noChangeShapeType="1"/>
          </p:cNvSpPr>
          <p:nvPr/>
        </p:nvSpPr>
        <p:spPr bwMode="auto">
          <a:xfrm>
            <a:off x="5724128" y="4725144"/>
            <a:ext cx="9683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4" name="Line 11"/>
          <p:cNvSpPr>
            <a:spLocks noChangeShapeType="1"/>
          </p:cNvSpPr>
          <p:nvPr/>
        </p:nvSpPr>
        <p:spPr bwMode="auto">
          <a:xfrm>
            <a:off x="5796136" y="3573016"/>
            <a:ext cx="9683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6" name="Oval 10"/>
          <p:cNvSpPr>
            <a:spLocks noChangeArrowheads="1"/>
          </p:cNvSpPr>
          <p:nvPr/>
        </p:nvSpPr>
        <p:spPr bwMode="auto">
          <a:xfrm>
            <a:off x="6012160" y="4766221"/>
            <a:ext cx="528637" cy="534987"/>
          </a:xfrm>
          <a:prstGeom prst="ellipse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5372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2857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47" name="Line 11"/>
          <p:cNvSpPr>
            <a:spLocks noChangeShapeType="1"/>
          </p:cNvSpPr>
          <p:nvPr/>
        </p:nvSpPr>
        <p:spPr bwMode="auto">
          <a:xfrm>
            <a:off x="5796136" y="2996952"/>
            <a:ext cx="9683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8" name="Line 12"/>
          <p:cNvSpPr>
            <a:spLocks noChangeShapeType="1"/>
          </p:cNvSpPr>
          <p:nvPr/>
        </p:nvSpPr>
        <p:spPr bwMode="auto">
          <a:xfrm>
            <a:off x="5724128" y="5301208"/>
            <a:ext cx="965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0" name="Text Box 13"/>
          <p:cNvSpPr txBox="1">
            <a:spLocks noChangeArrowheads="1"/>
          </p:cNvSpPr>
          <p:nvPr/>
        </p:nvSpPr>
        <p:spPr bwMode="auto">
          <a:xfrm>
            <a:off x="5364088" y="2852936"/>
            <a:ext cx="48763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600" b="1" dirty="0" smtClean="0"/>
              <a:t>Na</a:t>
            </a:r>
            <a:r>
              <a:rPr lang="fr-FR" sz="1600" b="1" baseline="30000" dirty="0"/>
              <a:t>+</a:t>
            </a:r>
          </a:p>
        </p:txBody>
      </p:sp>
      <p:sp>
        <p:nvSpPr>
          <p:cNvPr id="52" name="Text Box 44"/>
          <p:cNvSpPr txBox="1">
            <a:spLocks noChangeArrowheads="1"/>
          </p:cNvSpPr>
          <p:nvPr/>
        </p:nvSpPr>
        <p:spPr bwMode="auto">
          <a:xfrm>
            <a:off x="5364088" y="3212976"/>
            <a:ext cx="79355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b="1" dirty="0"/>
              <a:t>HCO</a:t>
            </a:r>
            <a:r>
              <a:rPr lang="fr-FR" sz="2000" b="1" baseline="-25000" dirty="0"/>
              <a:t>3</a:t>
            </a:r>
            <a:r>
              <a:rPr lang="fr-FR" sz="2000" b="1" baseline="30000" dirty="0"/>
              <a:t>-</a:t>
            </a:r>
          </a:p>
        </p:txBody>
      </p:sp>
      <p:sp>
        <p:nvSpPr>
          <p:cNvPr id="53" name="Text Box 44"/>
          <p:cNvSpPr txBox="1">
            <a:spLocks noChangeArrowheads="1"/>
          </p:cNvSpPr>
          <p:nvPr/>
        </p:nvSpPr>
        <p:spPr bwMode="auto">
          <a:xfrm>
            <a:off x="4932040" y="4581128"/>
            <a:ext cx="79355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b="1" dirty="0"/>
              <a:t>HCO</a:t>
            </a:r>
            <a:r>
              <a:rPr lang="fr-FR" sz="2000" b="1" baseline="-25000" dirty="0"/>
              <a:t>3</a:t>
            </a:r>
            <a:r>
              <a:rPr lang="fr-FR" sz="2000" b="1" baseline="30000" dirty="0"/>
              <a:t>-</a:t>
            </a:r>
          </a:p>
        </p:txBody>
      </p:sp>
      <p:sp>
        <p:nvSpPr>
          <p:cNvPr id="54" name="ZoneTexte 53"/>
          <p:cNvSpPr txBox="1"/>
          <p:nvPr/>
        </p:nvSpPr>
        <p:spPr bwMode="auto">
          <a:xfrm>
            <a:off x="6732240" y="5085184"/>
            <a:ext cx="4363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r>
              <a:rPr lang="fr-FR" sz="2000" b="1" dirty="0" smtClean="0"/>
              <a:t>Cl</a:t>
            </a:r>
            <a:r>
              <a:rPr lang="fr-FR" sz="2000" b="1" baseline="30000" dirty="0" smtClean="0"/>
              <a:t>-</a:t>
            </a:r>
            <a:endParaRPr lang="fr-FR" sz="2000" b="1" dirty="0"/>
          </a:p>
        </p:txBody>
      </p:sp>
      <p:sp>
        <p:nvSpPr>
          <p:cNvPr id="45" name="Text Box 48"/>
          <p:cNvSpPr txBox="1">
            <a:spLocks noChangeArrowheads="1"/>
          </p:cNvSpPr>
          <p:nvPr/>
        </p:nvSpPr>
        <p:spPr bwMode="auto">
          <a:xfrm>
            <a:off x="3779912" y="4725144"/>
            <a:ext cx="1243995" cy="4001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b="1" dirty="0"/>
              <a:t>H</a:t>
            </a:r>
            <a:r>
              <a:rPr lang="fr-FR" sz="2000" b="1" baseline="-25000" dirty="0"/>
              <a:t>2</a:t>
            </a:r>
            <a:r>
              <a:rPr lang="fr-FR" sz="2000" b="1" dirty="0"/>
              <a:t>O + CO</a:t>
            </a:r>
            <a:r>
              <a:rPr lang="fr-FR" sz="2000" b="1" baseline="-25000" dirty="0"/>
              <a:t>2</a:t>
            </a:r>
          </a:p>
        </p:txBody>
      </p:sp>
      <p:sp>
        <p:nvSpPr>
          <p:cNvPr id="56" name="Text Box 54"/>
          <p:cNvSpPr txBox="1">
            <a:spLocks noChangeArrowheads="1"/>
          </p:cNvSpPr>
          <p:nvPr/>
        </p:nvSpPr>
        <p:spPr bwMode="auto">
          <a:xfrm>
            <a:off x="4355976" y="4077072"/>
            <a:ext cx="473399" cy="400110"/>
          </a:xfrm>
          <a:prstGeom prst="rect">
            <a:avLst/>
          </a:prstGeom>
          <a:gradFill rotWithShape="1">
            <a:gsLst>
              <a:gs pos="0">
                <a:srgbClr val="C5C5FF"/>
              </a:gs>
              <a:gs pos="100000">
                <a:srgbClr val="6E6E8F"/>
              </a:gs>
            </a:gsLst>
            <a:path path="shape">
              <a:fillToRect l="50000" t="50000" r="50000" b="50000"/>
            </a:path>
          </a:gradFill>
          <a:ln w="28575">
            <a:solidFill>
              <a:schemeClr val="bg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b="1" dirty="0"/>
              <a:t>AC</a:t>
            </a:r>
          </a:p>
        </p:txBody>
      </p:sp>
      <p:sp>
        <p:nvSpPr>
          <p:cNvPr id="62" name="Arc 61"/>
          <p:cNvSpPr/>
          <p:nvPr/>
        </p:nvSpPr>
        <p:spPr>
          <a:xfrm>
            <a:off x="4139952" y="3717032"/>
            <a:ext cx="720080" cy="1512168"/>
          </a:xfrm>
          <a:prstGeom prst="arc">
            <a:avLst>
              <a:gd name="adj1" fmla="val 16200000"/>
              <a:gd name="adj2" fmla="val 1823299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/>
          <p:cNvSpPr/>
          <p:nvPr/>
        </p:nvSpPr>
        <p:spPr>
          <a:xfrm>
            <a:off x="0" y="1928802"/>
            <a:ext cx="1857356" cy="147732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fr-FR" b="1" dirty="0" smtClean="0"/>
              <a:t>Inhibent AC</a:t>
            </a:r>
          </a:p>
          <a:p>
            <a:r>
              <a:rPr lang="fr-FR" b="1" dirty="0" smtClean="0">
                <a:sym typeface="Wingdings 3"/>
              </a:rPr>
              <a:t></a:t>
            </a:r>
            <a:r>
              <a:rPr lang="fr-FR" b="1" dirty="0" smtClean="0"/>
              <a:t> sécrétion d’H</a:t>
            </a:r>
            <a:r>
              <a:rPr lang="fr-FR" b="1" baseline="30000" dirty="0" smtClean="0"/>
              <a:t>+</a:t>
            </a:r>
            <a:r>
              <a:rPr lang="fr-FR" b="1" dirty="0" smtClean="0"/>
              <a:t>  </a:t>
            </a:r>
            <a:r>
              <a:rPr lang="fr-FR" b="1" dirty="0" smtClean="0">
                <a:sym typeface="Wingdings 3"/>
              </a:rPr>
              <a:t></a:t>
            </a:r>
            <a:r>
              <a:rPr lang="fr-FR" b="1" dirty="0" smtClean="0"/>
              <a:t>résorption de HCO</a:t>
            </a:r>
            <a:r>
              <a:rPr lang="fr-FR" b="1" baseline="-25000" dirty="0" smtClean="0"/>
              <a:t>3</a:t>
            </a:r>
            <a:r>
              <a:rPr lang="fr-FR" b="1" dirty="0" smtClean="0"/>
              <a:t>Na </a:t>
            </a:r>
          </a:p>
          <a:p>
            <a:endParaRPr lang="fr-FR" b="1" dirty="0"/>
          </a:p>
        </p:txBody>
      </p:sp>
      <p:sp>
        <p:nvSpPr>
          <p:cNvPr id="51" name="Freeform 79"/>
          <p:cNvSpPr>
            <a:spLocks/>
          </p:cNvSpPr>
          <p:nvPr/>
        </p:nvSpPr>
        <p:spPr bwMode="auto">
          <a:xfrm>
            <a:off x="1857356" y="2643182"/>
            <a:ext cx="2571768" cy="1500198"/>
          </a:xfrm>
          <a:custGeom>
            <a:avLst/>
            <a:gdLst>
              <a:gd name="T0" fmla="*/ 0 w 1136"/>
              <a:gd name="T1" fmla="*/ 0 h 448"/>
              <a:gd name="T2" fmla="*/ 520 w 1136"/>
              <a:gd name="T3" fmla="*/ 32 h 448"/>
              <a:gd name="T4" fmla="*/ 896 w 1136"/>
              <a:gd name="T5" fmla="*/ 192 h 448"/>
              <a:gd name="T6" fmla="*/ 1136 w 1136"/>
              <a:gd name="T7" fmla="*/ 448 h 448"/>
              <a:gd name="T8" fmla="*/ 0 60000 65536"/>
              <a:gd name="T9" fmla="*/ 0 60000 65536"/>
              <a:gd name="T10" fmla="*/ 0 60000 65536"/>
              <a:gd name="T11" fmla="*/ 0 60000 65536"/>
              <a:gd name="T12" fmla="*/ 0 w 1136"/>
              <a:gd name="T13" fmla="*/ 0 h 448"/>
              <a:gd name="T14" fmla="*/ 1136 w 1136"/>
              <a:gd name="T15" fmla="*/ 448 h 44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136" h="448">
                <a:moveTo>
                  <a:pt x="0" y="0"/>
                </a:moveTo>
                <a:cubicBezTo>
                  <a:pt x="185" y="0"/>
                  <a:pt x="371" y="0"/>
                  <a:pt x="520" y="32"/>
                </a:cubicBezTo>
                <a:cubicBezTo>
                  <a:pt x="669" y="64"/>
                  <a:pt x="793" y="123"/>
                  <a:pt x="896" y="192"/>
                </a:cubicBezTo>
                <a:cubicBezTo>
                  <a:pt x="999" y="261"/>
                  <a:pt x="1096" y="405"/>
                  <a:pt x="1136" y="448"/>
                </a:cubicBezTo>
              </a:path>
            </a:pathLst>
          </a:custGeom>
          <a:noFill/>
          <a:ln w="57150" cmpd="sng">
            <a:solidFill>
              <a:srgbClr val="FF3300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55" name="Freeform 79"/>
          <p:cNvSpPr>
            <a:spLocks/>
          </p:cNvSpPr>
          <p:nvPr/>
        </p:nvSpPr>
        <p:spPr bwMode="auto">
          <a:xfrm>
            <a:off x="1857356" y="2714620"/>
            <a:ext cx="1500198" cy="1857388"/>
          </a:xfrm>
          <a:custGeom>
            <a:avLst/>
            <a:gdLst>
              <a:gd name="T0" fmla="*/ 0 w 1136"/>
              <a:gd name="T1" fmla="*/ 0 h 448"/>
              <a:gd name="T2" fmla="*/ 520 w 1136"/>
              <a:gd name="T3" fmla="*/ 32 h 448"/>
              <a:gd name="T4" fmla="*/ 896 w 1136"/>
              <a:gd name="T5" fmla="*/ 192 h 448"/>
              <a:gd name="T6" fmla="*/ 1136 w 1136"/>
              <a:gd name="T7" fmla="*/ 448 h 448"/>
              <a:gd name="T8" fmla="*/ 0 60000 65536"/>
              <a:gd name="T9" fmla="*/ 0 60000 65536"/>
              <a:gd name="T10" fmla="*/ 0 60000 65536"/>
              <a:gd name="T11" fmla="*/ 0 60000 65536"/>
              <a:gd name="T12" fmla="*/ 0 w 1136"/>
              <a:gd name="T13" fmla="*/ 0 h 448"/>
              <a:gd name="T14" fmla="*/ 1136 w 1136"/>
              <a:gd name="T15" fmla="*/ 448 h 44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136" h="448">
                <a:moveTo>
                  <a:pt x="0" y="0"/>
                </a:moveTo>
                <a:cubicBezTo>
                  <a:pt x="185" y="0"/>
                  <a:pt x="371" y="0"/>
                  <a:pt x="520" y="32"/>
                </a:cubicBezTo>
                <a:cubicBezTo>
                  <a:pt x="669" y="64"/>
                  <a:pt x="793" y="123"/>
                  <a:pt x="896" y="192"/>
                </a:cubicBezTo>
                <a:cubicBezTo>
                  <a:pt x="999" y="261"/>
                  <a:pt x="1096" y="405"/>
                  <a:pt x="1136" y="448"/>
                </a:cubicBezTo>
              </a:path>
            </a:pathLst>
          </a:custGeom>
          <a:noFill/>
          <a:ln w="57150" cmpd="sng">
            <a:solidFill>
              <a:srgbClr val="FF3300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57" name="Freeform 79"/>
          <p:cNvSpPr>
            <a:spLocks/>
          </p:cNvSpPr>
          <p:nvPr/>
        </p:nvSpPr>
        <p:spPr bwMode="auto">
          <a:xfrm>
            <a:off x="1857356" y="2786058"/>
            <a:ext cx="928694" cy="2000264"/>
          </a:xfrm>
          <a:custGeom>
            <a:avLst/>
            <a:gdLst>
              <a:gd name="T0" fmla="*/ 0 w 1136"/>
              <a:gd name="T1" fmla="*/ 0 h 448"/>
              <a:gd name="T2" fmla="*/ 520 w 1136"/>
              <a:gd name="T3" fmla="*/ 32 h 448"/>
              <a:gd name="T4" fmla="*/ 896 w 1136"/>
              <a:gd name="T5" fmla="*/ 192 h 448"/>
              <a:gd name="T6" fmla="*/ 1136 w 1136"/>
              <a:gd name="T7" fmla="*/ 448 h 448"/>
              <a:gd name="T8" fmla="*/ 0 60000 65536"/>
              <a:gd name="T9" fmla="*/ 0 60000 65536"/>
              <a:gd name="T10" fmla="*/ 0 60000 65536"/>
              <a:gd name="T11" fmla="*/ 0 60000 65536"/>
              <a:gd name="T12" fmla="*/ 0 w 1136"/>
              <a:gd name="T13" fmla="*/ 0 h 448"/>
              <a:gd name="T14" fmla="*/ 1136 w 1136"/>
              <a:gd name="T15" fmla="*/ 448 h 44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136" h="448">
                <a:moveTo>
                  <a:pt x="0" y="0"/>
                </a:moveTo>
                <a:cubicBezTo>
                  <a:pt x="185" y="0"/>
                  <a:pt x="371" y="0"/>
                  <a:pt x="520" y="32"/>
                </a:cubicBezTo>
                <a:cubicBezTo>
                  <a:pt x="669" y="64"/>
                  <a:pt x="793" y="123"/>
                  <a:pt x="896" y="192"/>
                </a:cubicBezTo>
                <a:cubicBezTo>
                  <a:pt x="999" y="261"/>
                  <a:pt x="1096" y="405"/>
                  <a:pt x="1136" y="448"/>
                </a:cubicBezTo>
              </a:path>
            </a:pathLst>
          </a:custGeom>
          <a:noFill/>
          <a:ln w="57150" cmpd="sng">
            <a:solidFill>
              <a:srgbClr val="FF3300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cxnSp>
        <p:nvCxnSpPr>
          <p:cNvPr id="61" name="Connecteur droit 60"/>
          <p:cNvCxnSpPr/>
          <p:nvPr/>
        </p:nvCxnSpPr>
        <p:spPr>
          <a:xfrm rot="16200000" flipH="1">
            <a:off x="3964777" y="4107661"/>
            <a:ext cx="357190" cy="28575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necteur droit 65"/>
          <p:cNvCxnSpPr/>
          <p:nvPr/>
        </p:nvCxnSpPr>
        <p:spPr>
          <a:xfrm rot="5400000">
            <a:off x="3971924" y="4100514"/>
            <a:ext cx="357190" cy="30004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necteur droit 68"/>
          <p:cNvCxnSpPr/>
          <p:nvPr/>
        </p:nvCxnSpPr>
        <p:spPr>
          <a:xfrm rot="16200000" flipH="1">
            <a:off x="3393273" y="4260061"/>
            <a:ext cx="357190" cy="28575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necteur droit 69"/>
          <p:cNvCxnSpPr/>
          <p:nvPr/>
        </p:nvCxnSpPr>
        <p:spPr>
          <a:xfrm rot="16200000" flipH="1">
            <a:off x="2821769" y="5250669"/>
            <a:ext cx="357190" cy="28575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necteur droit 70"/>
          <p:cNvCxnSpPr/>
          <p:nvPr/>
        </p:nvCxnSpPr>
        <p:spPr>
          <a:xfrm rot="5400000">
            <a:off x="3386126" y="4252914"/>
            <a:ext cx="357190" cy="30004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necteur droit 71"/>
          <p:cNvCxnSpPr/>
          <p:nvPr/>
        </p:nvCxnSpPr>
        <p:spPr>
          <a:xfrm rot="5400000">
            <a:off x="2814622" y="5243522"/>
            <a:ext cx="357190" cy="30004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11560" y="980728"/>
            <a:ext cx="8157592" cy="1800200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fr-FR" dirty="0" err="1" smtClean="0"/>
              <a:t>Acétazolamide</a:t>
            </a:r>
            <a:r>
              <a:rPr lang="fr-FR" dirty="0" smtClean="0"/>
              <a:t>: </a:t>
            </a:r>
            <a:r>
              <a:rPr lang="fr-FR" dirty="0" err="1" smtClean="0"/>
              <a:t>Diamox</a:t>
            </a:r>
            <a:r>
              <a:rPr lang="fr-FR" dirty="0" smtClean="0"/>
              <a:t>*</a:t>
            </a:r>
          </a:p>
          <a:p>
            <a:r>
              <a:rPr lang="fr-FR" dirty="0" err="1" smtClean="0"/>
              <a:t>Benzolamide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 bwMode="auto">
          <a:xfrm>
            <a:off x="611560" y="3429000"/>
            <a:ext cx="8208912" cy="15696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r>
              <a:rPr lang="fr-FR" sz="3200" dirty="0" smtClean="0"/>
              <a:t>Peu utilisé</a:t>
            </a:r>
          </a:p>
          <a:p>
            <a:r>
              <a:rPr lang="fr-FR" sz="3200" dirty="0" smtClean="0"/>
              <a:t>Effets extrarénaux: ophtalmo</a:t>
            </a:r>
          </a:p>
          <a:p>
            <a:endParaRPr lang="fr-F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39784"/>
          </a:xfr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eaLnBrk="1" hangingPunct="1"/>
            <a:r>
              <a:rPr lang="fr-FR" sz="4000" dirty="0" smtClean="0"/>
              <a:t>Diurétiques de l’anse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fr-FR" b="1" dirty="0" smtClean="0">
                <a:solidFill>
                  <a:srgbClr val="C00000"/>
                </a:solidFill>
              </a:rPr>
              <a:t>Partie ascendante de l’anse de </a:t>
            </a:r>
            <a:r>
              <a:rPr lang="fr-FR" b="1" dirty="0" err="1" smtClean="0">
                <a:solidFill>
                  <a:srgbClr val="C00000"/>
                </a:solidFill>
              </a:rPr>
              <a:t>Henlé</a:t>
            </a:r>
            <a:r>
              <a:rPr lang="fr-FR" b="1" dirty="0" smtClean="0">
                <a:solidFill>
                  <a:srgbClr val="C00000"/>
                </a:solidFill>
              </a:rPr>
              <a:t> </a:t>
            </a:r>
          </a:p>
        </p:txBody>
      </p:sp>
      <p:grpSp>
        <p:nvGrpSpPr>
          <p:cNvPr id="7" name="Group 85"/>
          <p:cNvGrpSpPr>
            <a:grpSpLocks/>
          </p:cNvGrpSpPr>
          <p:nvPr/>
        </p:nvGrpSpPr>
        <p:grpSpPr bwMode="auto">
          <a:xfrm>
            <a:off x="3059113" y="2396037"/>
            <a:ext cx="5610225" cy="3975100"/>
            <a:chOff x="1927" y="1534"/>
            <a:chExt cx="3534" cy="2504"/>
          </a:xfrm>
        </p:grpSpPr>
        <p:sp>
          <p:nvSpPr>
            <p:cNvPr id="8" name="Rectangle 17"/>
            <p:cNvSpPr>
              <a:spLocks noChangeArrowheads="1"/>
            </p:cNvSpPr>
            <p:nvPr/>
          </p:nvSpPr>
          <p:spPr bwMode="auto">
            <a:xfrm>
              <a:off x="1927" y="1550"/>
              <a:ext cx="3534" cy="2488"/>
            </a:xfrm>
            <a:prstGeom prst="rect">
              <a:avLst/>
            </a:prstGeom>
            <a:gradFill rotWithShape="1">
              <a:gsLst>
                <a:gs pos="0">
                  <a:srgbClr val="CCFF99"/>
                </a:gs>
                <a:gs pos="100000">
                  <a:srgbClr val="FF7C80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/>
            </a:p>
          </p:txBody>
        </p:sp>
        <p:sp>
          <p:nvSpPr>
            <p:cNvPr id="9" name="Freeform 18"/>
            <p:cNvSpPr>
              <a:spLocks/>
            </p:cNvSpPr>
            <p:nvPr/>
          </p:nvSpPr>
          <p:spPr bwMode="auto">
            <a:xfrm>
              <a:off x="2890" y="1906"/>
              <a:ext cx="1469" cy="1804"/>
            </a:xfrm>
            <a:custGeom>
              <a:avLst/>
              <a:gdLst>
                <a:gd name="T0" fmla="*/ 9 w 1317"/>
                <a:gd name="T1" fmla="*/ 1222 h 1599"/>
                <a:gd name="T2" fmla="*/ 26 w 1317"/>
                <a:gd name="T3" fmla="*/ 1426 h 1599"/>
                <a:gd name="T4" fmla="*/ 164 w 1317"/>
                <a:gd name="T5" fmla="*/ 1544 h 1599"/>
                <a:gd name="T6" fmla="*/ 1124 w 1317"/>
                <a:gd name="T7" fmla="*/ 1550 h 1599"/>
                <a:gd name="T8" fmla="*/ 1285 w 1317"/>
                <a:gd name="T9" fmla="*/ 1248 h 1599"/>
                <a:gd name="T10" fmla="*/ 1285 w 1317"/>
                <a:gd name="T11" fmla="*/ 296 h 1599"/>
                <a:gd name="T12" fmla="*/ 1113 w 1317"/>
                <a:gd name="T13" fmla="*/ 15 h 1599"/>
                <a:gd name="T14" fmla="*/ 175 w 1317"/>
                <a:gd name="T15" fmla="*/ 15 h 1599"/>
                <a:gd name="T16" fmla="*/ 30 w 1317"/>
                <a:gd name="T17" fmla="*/ 329 h 159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17"/>
                <a:gd name="T28" fmla="*/ 0 h 1599"/>
                <a:gd name="T29" fmla="*/ 1317 w 1317"/>
                <a:gd name="T30" fmla="*/ 1599 h 159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17" h="1599">
                  <a:moveTo>
                    <a:pt x="9" y="1222"/>
                  </a:moveTo>
                  <a:cubicBezTo>
                    <a:pt x="13" y="1256"/>
                    <a:pt x="0" y="1373"/>
                    <a:pt x="26" y="1426"/>
                  </a:cubicBezTo>
                  <a:cubicBezTo>
                    <a:pt x="28" y="1542"/>
                    <a:pt x="164" y="1544"/>
                    <a:pt x="164" y="1544"/>
                  </a:cubicBezTo>
                  <a:cubicBezTo>
                    <a:pt x="346" y="1564"/>
                    <a:pt x="937" y="1599"/>
                    <a:pt x="1124" y="1550"/>
                  </a:cubicBezTo>
                  <a:cubicBezTo>
                    <a:pt x="1311" y="1501"/>
                    <a:pt x="1258" y="1457"/>
                    <a:pt x="1285" y="1248"/>
                  </a:cubicBezTo>
                  <a:cubicBezTo>
                    <a:pt x="1317" y="568"/>
                    <a:pt x="1278" y="407"/>
                    <a:pt x="1285" y="296"/>
                  </a:cubicBezTo>
                  <a:cubicBezTo>
                    <a:pt x="1277" y="272"/>
                    <a:pt x="1313" y="4"/>
                    <a:pt x="1113" y="15"/>
                  </a:cubicBezTo>
                  <a:cubicBezTo>
                    <a:pt x="929" y="0"/>
                    <a:pt x="372" y="3"/>
                    <a:pt x="175" y="15"/>
                  </a:cubicBezTo>
                  <a:cubicBezTo>
                    <a:pt x="100" y="15"/>
                    <a:pt x="18" y="7"/>
                    <a:pt x="30" y="329"/>
                  </a:cubicBezTo>
                </a:path>
              </a:pathLst>
            </a:custGeom>
            <a:solidFill>
              <a:schemeClr val="accent1"/>
            </a:solidFill>
            <a:ln w="28575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Text Box 19"/>
            <p:cNvSpPr txBox="1">
              <a:spLocks noChangeArrowheads="1"/>
            </p:cNvSpPr>
            <p:nvPr/>
          </p:nvSpPr>
          <p:spPr bwMode="auto">
            <a:xfrm>
              <a:off x="3154" y="1918"/>
              <a:ext cx="842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200"/>
                <a:t>Cellule principale</a:t>
              </a:r>
            </a:p>
          </p:txBody>
        </p:sp>
        <p:sp>
          <p:nvSpPr>
            <p:cNvPr id="11" name="Text Box 20"/>
            <p:cNvSpPr txBox="1">
              <a:spLocks noChangeArrowheads="1"/>
            </p:cNvSpPr>
            <p:nvPr/>
          </p:nvSpPr>
          <p:spPr bwMode="auto">
            <a:xfrm>
              <a:off x="2062" y="1534"/>
              <a:ext cx="478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400" b="1" dirty="0"/>
                <a:t>lumière</a:t>
              </a:r>
            </a:p>
          </p:txBody>
        </p:sp>
        <p:sp>
          <p:nvSpPr>
            <p:cNvPr id="12" name="Text Box 21"/>
            <p:cNvSpPr txBox="1">
              <a:spLocks noChangeArrowheads="1"/>
            </p:cNvSpPr>
            <p:nvPr/>
          </p:nvSpPr>
          <p:spPr bwMode="auto">
            <a:xfrm>
              <a:off x="4422" y="1550"/>
              <a:ext cx="724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400" b="1">
                  <a:solidFill>
                    <a:schemeClr val="bg2"/>
                  </a:solidFill>
                </a:rPr>
                <a:t>interstitium</a:t>
              </a:r>
            </a:p>
          </p:txBody>
        </p:sp>
        <p:sp>
          <p:nvSpPr>
            <p:cNvPr id="13" name="Oval 22"/>
            <p:cNvSpPr>
              <a:spLocks noChangeArrowheads="1"/>
            </p:cNvSpPr>
            <p:nvPr/>
          </p:nvSpPr>
          <p:spPr bwMode="auto">
            <a:xfrm>
              <a:off x="4177" y="2329"/>
              <a:ext cx="275" cy="293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" name="Line 23"/>
            <p:cNvSpPr>
              <a:spLocks noChangeShapeType="1"/>
            </p:cNvSpPr>
            <p:nvPr/>
          </p:nvSpPr>
          <p:spPr bwMode="auto">
            <a:xfrm>
              <a:off x="4065" y="2329"/>
              <a:ext cx="50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5" name="Line 24"/>
            <p:cNvSpPr>
              <a:spLocks noChangeShapeType="1"/>
            </p:cNvSpPr>
            <p:nvPr/>
          </p:nvSpPr>
          <p:spPr bwMode="auto">
            <a:xfrm>
              <a:off x="4050" y="2623"/>
              <a:ext cx="50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Text Box 25"/>
            <p:cNvSpPr txBox="1">
              <a:spLocks noChangeArrowheads="1"/>
            </p:cNvSpPr>
            <p:nvPr/>
          </p:nvSpPr>
          <p:spPr bwMode="auto">
            <a:xfrm>
              <a:off x="4529" y="2155"/>
              <a:ext cx="43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600" b="1">
                  <a:solidFill>
                    <a:schemeClr val="bg2"/>
                  </a:solidFill>
                </a:rPr>
                <a:t>3 Na</a:t>
              </a:r>
              <a:r>
                <a:rPr lang="fr-FR" sz="1600" b="1" baseline="30000">
                  <a:solidFill>
                    <a:schemeClr val="bg2"/>
                  </a:solidFill>
                </a:rPr>
                <a:t>+</a:t>
              </a:r>
            </a:p>
          </p:txBody>
        </p:sp>
        <p:sp>
          <p:nvSpPr>
            <p:cNvPr id="17" name="Text Box 26"/>
            <p:cNvSpPr txBox="1">
              <a:spLocks noChangeArrowheads="1"/>
            </p:cNvSpPr>
            <p:nvPr/>
          </p:nvSpPr>
          <p:spPr bwMode="auto">
            <a:xfrm>
              <a:off x="3743" y="2503"/>
              <a:ext cx="36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600" b="1"/>
                <a:t>2 K</a:t>
              </a:r>
              <a:r>
                <a:rPr lang="fr-FR" sz="1600" b="1" baseline="30000"/>
                <a:t>+</a:t>
              </a:r>
            </a:p>
          </p:txBody>
        </p:sp>
        <p:sp>
          <p:nvSpPr>
            <p:cNvPr id="18" name="Freeform 27"/>
            <p:cNvSpPr>
              <a:spLocks/>
            </p:cNvSpPr>
            <p:nvPr/>
          </p:nvSpPr>
          <p:spPr bwMode="auto">
            <a:xfrm>
              <a:off x="4228" y="2361"/>
              <a:ext cx="181" cy="81"/>
            </a:xfrm>
            <a:custGeom>
              <a:avLst/>
              <a:gdLst>
                <a:gd name="T0" fmla="*/ 0 w 132"/>
                <a:gd name="T1" fmla="*/ 36 h 54"/>
                <a:gd name="T2" fmla="*/ 63 w 132"/>
                <a:gd name="T3" fmla="*/ 3 h 54"/>
                <a:gd name="T4" fmla="*/ 132 w 132"/>
                <a:gd name="T5" fmla="*/ 54 h 54"/>
                <a:gd name="T6" fmla="*/ 0 60000 65536"/>
                <a:gd name="T7" fmla="*/ 0 60000 65536"/>
                <a:gd name="T8" fmla="*/ 0 60000 65536"/>
                <a:gd name="T9" fmla="*/ 0 w 132"/>
                <a:gd name="T10" fmla="*/ 0 h 54"/>
                <a:gd name="T11" fmla="*/ 132 w 132"/>
                <a:gd name="T12" fmla="*/ 54 h 5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32" h="54">
                  <a:moveTo>
                    <a:pt x="0" y="36"/>
                  </a:moveTo>
                  <a:cubicBezTo>
                    <a:pt x="10" y="31"/>
                    <a:pt x="41" y="0"/>
                    <a:pt x="63" y="3"/>
                  </a:cubicBezTo>
                  <a:cubicBezTo>
                    <a:pt x="85" y="6"/>
                    <a:pt x="118" y="44"/>
                    <a:pt x="132" y="54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arrow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9" name="Freeform 28"/>
            <p:cNvSpPr>
              <a:spLocks/>
            </p:cNvSpPr>
            <p:nvPr/>
          </p:nvSpPr>
          <p:spPr bwMode="auto">
            <a:xfrm>
              <a:off x="4211" y="2500"/>
              <a:ext cx="186" cy="76"/>
            </a:xfrm>
            <a:custGeom>
              <a:avLst/>
              <a:gdLst>
                <a:gd name="T0" fmla="*/ 135 w 135"/>
                <a:gd name="T1" fmla="*/ 3 h 51"/>
                <a:gd name="T2" fmla="*/ 84 w 135"/>
                <a:gd name="T3" fmla="*/ 51 h 51"/>
                <a:gd name="T4" fmla="*/ 0 w 135"/>
                <a:gd name="T5" fmla="*/ 0 h 51"/>
                <a:gd name="T6" fmla="*/ 0 60000 65536"/>
                <a:gd name="T7" fmla="*/ 0 60000 65536"/>
                <a:gd name="T8" fmla="*/ 0 60000 65536"/>
                <a:gd name="T9" fmla="*/ 0 w 135"/>
                <a:gd name="T10" fmla="*/ 0 h 51"/>
                <a:gd name="T11" fmla="*/ 135 w 135"/>
                <a:gd name="T12" fmla="*/ 51 h 5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35" h="51">
                  <a:moveTo>
                    <a:pt x="135" y="3"/>
                  </a:moveTo>
                  <a:cubicBezTo>
                    <a:pt x="126" y="10"/>
                    <a:pt x="106" y="51"/>
                    <a:pt x="84" y="51"/>
                  </a:cubicBezTo>
                  <a:cubicBezTo>
                    <a:pt x="62" y="51"/>
                    <a:pt x="17" y="11"/>
                    <a:pt x="0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arrow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0" name="Freeform 29"/>
            <p:cNvSpPr>
              <a:spLocks/>
            </p:cNvSpPr>
            <p:nvPr/>
          </p:nvSpPr>
          <p:spPr bwMode="auto">
            <a:xfrm>
              <a:off x="4045" y="2195"/>
              <a:ext cx="134" cy="606"/>
            </a:xfrm>
            <a:custGeom>
              <a:avLst/>
              <a:gdLst>
                <a:gd name="T0" fmla="*/ 0 w 97"/>
                <a:gd name="T1" fmla="*/ 0 h 405"/>
                <a:gd name="T2" fmla="*/ 93 w 97"/>
                <a:gd name="T3" fmla="*/ 183 h 405"/>
                <a:gd name="T4" fmla="*/ 24 w 97"/>
                <a:gd name="T5" fmla="*/ 405 h 405"/>
                <a:gd name="T6" fmla="*/ 0 60000 65536"/>
                <a:gd name="T7" fmla="*/ 0 60000 65536"/>
                <a:gd name="T8" fmla="*/ 0 60000 65536"/>
                <a:gd name="T9" fmla="*/ 0 w 97"/>
                <a:gd name="T10" fmla="*/ 0 h 405"/>
                <a:gd name="T11" fmla="*/ 97 w 97"/>
                <a:gd name="T12" fmla="*/ 405 h 40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7" h="405">
                  <a:moveTo>
                    <a:pt x="0" y="0"/>
                  </a:moveTo>
                  <a:cubicBezTo>
                    <a:pt x="44" y="58"/>
                    <a:pt x="89" y="116"/>
                    <a:pt x="93" y="183"/>
                  </a:cubicBezTo>
                  <a:cubicBezTo>
                    <a:pt x="97" y="250"/>
                    <a:pt x="36" y="368"/>
                    <a:pt x="24" y="405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1" name="Text Box 30"/>
            <p:cNvSpPr txBox="1">
              <a:spLocks noChangeArrowheads="1"/>
            </p:cNvSpPr>
            <p:nvPr/>
          </p:nvSpPr>
          <p:spPr bwMode="auto">
            <a:xfrm>
              <a:off x="3819" y="2095"/>
              <a:ext cx="256" cy="1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900"/>
                <a:t>ATP</a:t>
              </a:r>
            </a:p>
          </p:txBody>
        </p:sp>
        <p:sp>
          <p:nvSpPr>
            <p:cNvPr id="22" name="Line 31"/>
            <p:cNvSpPr>
              <a:spLocks noChangeShapeType="1"/>
            </p:cNvSpPr>
            <p:nvPr/>
          </p:nvSpPr>
          <p:spPr bwMode="auto">
            <a:xfrm>
              <a:off x="2869" y="2248"/>
              <a:ext cx="103" cy="5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3" name="Line 32"/>
            <p:cNvSpPr>
              <a:spLocks noChangeShapeType="1"/>
            </p:cNvSpPr>
            <p:nvPr/>
          </p:nvSpPr>
          <p:spPr bwMode="auto">
            <a:xfrm>
              <a:off x="2870" y="2358"/>
              <a:ext cx="104" cy="5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4" name="Freeform 35"/>
            <p:cNvSpPr>
              <a:spLocks/>
            </p:cNvSpPr>
            <p:nvPr/>
          </p:nvSpPr>
          <p:spPr bwMode="auto">
            <a:xfrm>
              <a:off x="2900" y="2382"/>
              <a:ext cx="14" cy="801"/>
            </a:xfrm>
            <a:custGeom>
              <a:avLst/>
              <a:gdLst>
                <a:gd name="T0" fmla="*/ 0 w 13"/>
                <a:gd name="T1" fmla="*/ 710 h 710"/>
                <a:gd name="T2" fmla="*/ 13 w 13"/>
                <a:gd name="T3" fmla="*/ 0 h 710"/>
                <a:gd name="T4" fmla="*/ 0 60000 65536"/>
                <a:gd name="T5" fmla="*/ 0 60000 65536"/>
                <a:gd name="T6" fmla="*/ 0 w 13"/>
                <a:gd name="T7" fmla="*/ 0 h 710"/>
                <a:gd name="T8" fmla="*/ 13 w 13"/>
                <a:gd name="T9" fmla="*/ 710 h 71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3" h="710">
                  <a:moveTo>
                    <a:pt x="0" y="710"/>
                  </a:moveTo>
                  <a:lnTo>
                    <a:pt x="13" y="0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5" name="Freeform 36"/>
            <p:cNvSpPr>
              <a:spLocks/>
            </p:cNvSpPr>
            <p:nvPr/>
          </p:nvSpPr>
          <p:spPr bwMode="auto">
            <a:xfrm>
              <a:off x="2640" y="2185"/>
              <a:ext cx="628" cy="30"/>
            </a:xfrm>
            <a:custGeom>
              <a:avLst/>
              <a:gdLst>
                <a:gd name="T0" fmla="*/ 0 w 563"/>
                <a:gd name="T1" fmla="*/ 0 h 27"/>
                <a:gd name="T2" fmla="*/ 563 w 563"/>
                <a:gd name="T3" fmla="*/ 27 h 27"/>
                <a:gd name="T4" fmla="*/ 0 60000 65536"/>
                <a:gd name="T5" fmla="*/ 0 60000 65536"/>
                <a:gd name="T6" fmla="*/ 0 w 563"/>
                <a:gd name="T7" fmla="*/ 0 h 27"/>
                <a:gd name="T8" fmla="*/ 563 w 563"/>
                <a:gd name="T9" fmla="*/ 27 h 2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63" h="27">
                  <a:moveTo>
                    <a:pt x="0" y="0"/>
                  </a:moveTo>
                  <a:lnTo>
                    <a:pt x="563" y="27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6" name="Text Box 37"/>
            <p:cNvSpPr txBox="1">
              <a:spLocks noChangeArrowheads="1"/>
            </p:cNvSpPr>
            <p:nvPr/>
          </p:nvSpPr>
          <p:spPr bwMode="auto">
            <a:xfrm>
              <a:off x="2400" y="2038"/>
              <a:ext cx="307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600" b="1" dirty="0"/>
                <a:t>Na</a:t>
              </a:r>
              <a:r>
                <a:rPr lang="fr-FR" sz="1600" b="1" baseline="30000" dirty="0"/>
                <a:t>+</a:t>
              </a:r>
            </a:p>
          </p:txBody>
        </p:sp>
        <p:sp>
          <p:nvSpPr>
            <p:cNvPr id="27" name="Freeform 33"/>
            <p:cNvSpPr>
              <a:spLocks/>
            </p:cNvSpPr>
            <p:nvPr/>
          </p:nvSpPr>
          <p:spPr bwMode="auto">
            <a:xfrm>
              <a:off x="2858" y="3148"/>
              <a:ext cx="120" cy="65"/>
            </a:xfrm>
            <a:custGeom>
              <a:avLst/>
              <a:gdLst>
                <a:gd name="T0" fmla="*/ 0 w 86"/>
                <a:gd name="T1" fmla="*/ 43 h 43"/>
                <a:gd name="T2" fmla="*/ 86 w 86"/>
                <a:gd name="T3" fmla="*/ 0 h 43"/>
                <a:gd name="T4" fmla="*/ 0 60000 65536"/>
                <a:gd name="T5" fmla="*/ 0 60000 65536"/>
                <a:gd name="T6" fmla="*/ 0 w 86"/>
                <a:gd name="T7" fmla="*/ 0 h 43"/>
                <a:gd name="T8" fmla="*/ 86 w 86"/>
                <a:gd name="T9" fmla="*/ 43 h 4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6" h="43">
                  <a:moveTo>
                    <a:pt x="0" y="43"/>
                  </a:moveTo>
                  <a:lnTo>
                    <a:pt x="86" y="0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8" name="Freeform 34"/>
            <p:cNvSpPr>
              <a:spLocks/>
            </p:cNvSpPr>
            <p:nvPr/>
          </p:nvSpPr>
          <p:spPr bwMode="auto">
            <a:xfrm>
              <a:off x="2860" y="3244"/>
              <a:ext cx="119" cy="65"/>
            </a:xfrm>
            <a:custGeom>
              <a:avLst/>
              <a:gdLst>
                <a:gd name="T0" fmla="*/ 0 w 86"/>
                <a:gd name="T1" fmla="*/ 43 h 43"/>
                <a:gd name="T2" fmla="*/ 86 w 86"/>
                <a:gd name="T3" fmla="*/ 0 h 43"/>
                <a:gd name="T4" fmla="*/ 0 60000 65536"/>
                <a:gd name="T5" fmla="*/ 0 60000 65536"/>
                <a:gd name="T6" fmla="*/ 0 w 86"/>
                <a:gd name="T7" fmla="*/ 0 h 43"/>
                <a:gd name="T8" fmla="*/ 86 w 86"/>
                <a:gd name="T9" fmla="*/ 43 h 4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6" h="43">
                  <a:moveTo>
                    <a:pt x="0" y="43"/>
                  </a:moveTo>
                  <a:lnTo>
                    <a:pt x="86" y="0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9" name="Text Box 38"/>
            <p:cNvSpPr txBox="1">
              <a:spLocks noChangeArrowheads="1"/>
            </p:cNvSpPr>
            <p:nvPr/>
          </p:nvSpPr>
          <p:spPr bwMode="auto">
            <a:xfrm>
              <a:off x="2327" y="3245"/>
              <a:ext cx="245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b="1" dirty="0"/>
                <a:t>K</a:t>
              </a:r>
              <a:r>
                <a:rPr lang="fr-FR" b="1" baseline="30000" dirty="0"/>
                <a:t>+</a:t>
              </a:r>
            </a:p>
          </p:txBody>
        </p:sp>
        <p:sp>
          <p:nvSpPr>
            <p:cNvPr id="30" name="Line 39"/>
            <p:cNvSpPr>
              <a:spLocks noChangeShapeType="1"/>
            </p:cNvSpPr>
            <p:nvPr/>
          </p:nvSpPr>
          <p:spPr bwMode="auto">
            <a:xfrm flipH="1">
              <a:off x="2597" y="3038"/>
              <a:ext cx="698" cy="36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1" name="Freeform 40"/>
            <p:cNvSpPr>
              <a:spLocks/>
            </p:cNvSpPr>
            <p:nvPr/>
          </p:nvSpPr>
          <p:spPr bwMode="auto">
            <a:xfrm>
              <a:off x="2907" y="3708"/>
              <a:ext cx="1456" cy="303"/>
            </a:xfrm>
            <a:custGeom>
              <a:avLst/>
              <a:gdLst>
                <a:gd name="T0" fmla="*/ 1014 w 1052"/>
                <a:gd name="T1" fmla="*/ 197 h 203"/>
                <a:gd name="T2" fmla="*/ 891 w 1052"/>
                <a:gd name="T3" fmla="*/ 11 h 203"/>
                <a:gd name="T4" fmla="*/ 124 w 1052"/>
                <a:gd name="T5" fmla="*/ 12 h 203"/>
                <a:gd name="T6" fmla="*/ 0 w 1052"/>
                <a:gd name="T7" fmla="*/ 203 h 20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52"/>
                <a:gd name="T13" fmla="*/ 0 h 203"/>
                <a:gd name="T14" fmla="*/ 1052 w 1052"/>
                <a:gd name="T15" fmla="*/ 203 h 20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52" h="203">
                  <a:moveTo>
                    <a:pt x="1014" y="197"/>
                  </a:moveTo>
                  <a:cubicBezTo>
                    <a:pt x="1014" y="194"/>
                    <a:pt x="1052" y="3"/>
                    <a:pt x="891" y="11"/>
                  </a:cubicBezTo>
                  <a:cubicBezTo>
                    <a:pt x="743" y="0"/>
                    <a:pt x="283" y="3"/>
                    <a:pt x="124" y="12"/>
                  </a:cubicBezTo>
                  <a:cubicBezTo>
                    <a:pt x="18" y="23"/>
                    <a:pt x="0" y="17"/>
                    <a:pt x="0" y="203"/>
                  </a:cubicBezTo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2" name="Freeform 41"/>
            <p:cNvSpPr>
              <a:spLocks/>
            </p:cNvSpPr>
            <p:nvPr/>
          </p:nvSpPr>
          <p:spPr bwMode="auto">
            <a:xfrm>
              <a:off x="2889" y="1566"/>
              <a:ext cx="1468" cy="300"/>
            </a:xfrm>
            <a:custGeom>
              <a:avLst/>
              <a:gdLst>
                <a:gd name="T0" fmla="*/ 19 w 1061"/>
                <a:gd name="T1" fmla="*/ 0 h 200"/>
                <a:gd name="T2" fmla="*/ 148 w 1061"/>
                <a:gd name="T3" fmla="*/ 168 h 200"/>
                <a:gd name="T4" fmla="*/ 916 w 1061"/>
                <a:gd name="T5" fmla="*/ 174 h 200"/>
                <a:gd name="T6" fmla="*/ 1021 w 1061"/>
                <a:gd name="T7" fmla="*/ 12 h 2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61"/>
                <a:gd name="T13" fmla="*/ 0 h 200"/>
                <a:gd name="T14" fmla="*/ 1061 w 1061"/>
                <a:gd name="T15" fmla="*/ 200 h 2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61" h="200">
                  <a:moveTo>
                    <a:pt x="19" y="0"/>
                  </a:moveTo>
                  <a:cubicBezTo>
                    <a:pt x="21" y="87"/>
                    <a:pt x="0" y="142"/>
                    <a:pt x="148" y="168"/>
                  </a:cubicBezTo>
                  <a:cubicBezTo>
                    <a:pt x="297" y="197"/>
                    <a:pt x="771" y="200"/>
                    <a:pt x="916" y="174"/>
                  </a:cubicBezTo>
                  <a:cubicBezTo>
                    <a:pt x="1061" y="148"/>
                    <a:pt x="999" y="46"/>
                    <a:pt x="1021" y="12"/>
                  </a:cubicBezTo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3" name="Oval 47"/>
            <p:cNvSpPr>
              <a:spLocks noChangeArrowheads="1"/>
            </p:cNvSpPr>
            <p:nvPr/>
          </p:nvSpPr>
          <p:spPr bwMode="auto">
            <a:xfrm>
              <a:off x="2759" y="2202"/>
              <a:ext cx="315" cy="304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" name="Freeform 48"/>
            <p:cNvSpPr>
              <a:spLocks/>
            </p:cNvSpPr>
            <p:nvPr/>
          </p:nvSpPr>
          <p:spPr bwMode="auto">
            <a:xfrm>
              <a:off x="2638" y="2332"/>
              <a:ext cx="628" cy="30"/>
            </a:xfrm>
            <a:custGeom>
              <a:avLst/>
              <a:gdLst>
                <a:gd name="T0" fmla="*/ 0 w 563"/>
                <a:gd name="T1" fmla="*/ 0 h 27"/>
                <a:gd name="T2" fmla="*/ 563 w 563"/>
                <a:gd name="T3" fmla="*/ 27 h 27"/>
                <a:gd name="T4" fmla="*/ 0 60000 65536"/>
                <a:gd name="T5" fmla="*/ 0 60000 65536"/>
                <a:gd name="T6" fmla="*/ 0 w 563"/>
                <a:gd name="T7" fmla="*/ 0 h 27"/>
                <a:gd name="T8" fmla="*/ 563 w 563"/>
                <a:gd name="T9" fmla="*/ 27 h 2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63" h="27">
                  <a:moveTo>
                    <a:pt x="0" y="0"/>
                  </a:moveTo>
                  <a:lnTo>
                    <a:pt x="563" y="27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5" name="Freeform 49"/>
            <p:cNvSpPr>
              <a:spLocks/>
            </p:cNvSpPr>
            <p:nvPr/>
          </p:nvSpPr>
          <p:spPr bwMode="auto">
            <a:xfrm>
              <a:off x="2676" y="2492"/>
              <a:ext cx="628" cy="30"/>
            </a:xfrm>
            <a:custGeom>
              <a:avLst/>
              <a:gdLst>
                <a:gd name="T0" fmla="*/ 0 w 563"/>
                <a:gd name="T1" fmla="*/ 0 h 27"/>
                <a:gd name="T2" fmla="*/ 563 w 563"/>
                <a:gd name="T3" fmla="*/ 27 h 27"/>
                <a:gd name="T4" fmla="*/ 0 60000 65536"/>
                <a:gd name="T5" fmla="*/ 0 60000 65536"/>
                <a:gd name="T6" fmla="*/ 0 w 563"/>
                <a:gd name="T7" fmla="*/ 0 h 27"/>
                <a:gd name="T8" fmla="*/ 563 w 563"/>
                <a:gd name="T9" fmla="*/ 27 h 2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63" h="27">
                  <a:moveTo>
                    <a:pt x="0" y="0"/>
                  </a:moveTo>
                  <a:lnTo>
                    <a:pt x="563" y="27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6" name="Text Box 50"/>
            <p:cNvSpPr txBox="1">
              <a:spLocks noChangeArrowheads="1"/>
            </p:cNvSpPr>
            <p:nvPr/>
          </p:nvSpPr>
          <p:spPr bwMode="auto">
            <a:xfrm>
              <a:off x="2429" y="2198"/>
              <a:ext cx="229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600" b="1" dirty="0"/>
                <a:t>K</a:t>
              </a:r>
              <a:r>
                <a:rPr lang="fr-FR" sz="1600" b="1" baseline="30000" dirty="0"/>
                <a:t>+</a:t>
              </a:r>
            </a:p>
          </p:txBody>
        </p:sp>
        <p:sp>
          <p:nvSpPr>
            <p:cNvPr id="37" name="Text Box 51"/>
            <p:cNvSpPr txBox="1">
              <a:spLocks noChangeArrowheads="1"/>
            </p:cNvSpPr>
            <p:nvPr/>
          </p:nvSpPr>
          <p:spPr bwMode="auto">
            <a:xfrm>
              <a:off x="2393" y="2358"/>
              <a:ext cx="308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600" b="1" dirty="0"/>
                <a:t>2Cl</a:t>
              </a:r>
              <a:r>
                <a:rPr lang="fr-FR" sz="1600" b="1" baseline="30000" dirty="0"/>
                <a:t>-</a:t>
              </a:r>
            </a:p>
          </p:txBody>
        </p:sp>
        <p:sp>
          <p:nvSpPr>
            <p:cNvPr id="38" name="Oval 52"/>
            <p:cNvSpPr>
              <a:spLocks noChangeArrowheads="1"/>
            </p:cNvSpPr>
            <p:nvPr/>
          </p:nvSpPr>
          <p:spPr bwMode="auto">
            <a:xfrm>
              <a:off x="4172" y="3190"/>
              <a:ext cx="281" cy="271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" name="Line 53"/>
            <p:cNvSpPr>
              <a:spLocks noChangeShapeType="1"/>
            </p:cNvSpPr>
            <p:nvPr/>
          </p:nvSpPr>
          <p:spPr bwMode="auto">
            <a:xfrm>
              <a:off x="4065" y="3156"/>
              <a:ext cx="587" cy="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0" name="Line 54"/>
            <p:cNvSpPr>
              <a:spLocks noChangeShapeType="1"/>
            </p:cNvSpPr>
            <p:nvPr/>
          </p:nvSpPr>
          <p:spPr bwMode="auto">
            <a:xfrm>
              <a:off x="4036" y="3431"/>
              <a:ext cx="587" cy="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1" name="Text Box 65"/>
            <p:cNvSpPr txBox="1">
              <a:spLocks noChangeArrowheads="1"/>
            </p:cNvSpPr>
            <p:nvPr/>
          </p:nvSpPr>
          <p:spPr bwMode="auto">
            <a:xfrm>
              <a:off x="3846" y="2997"/>
              <a:ext cx="32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/>
                <a:t>K </a:t>
              </a:r>
              <a:r>
                <a:rPr lang="fr-FR" sz="2400" baseline="30000"/>
                <a:t>+</a:t>
              </a:r>
            </a:p>
          </p:txBody>
        </p:sp>
        <p:sp>
          <p:nvSpPr>
            <p:cNvPr id="42" name="Text Box 66"/>
            <p:cNvSpPr txBox="1">
              <a:spLocks noChangeArrowheads="1"/>
            </p:cNvSpPr>
            <p:nvPr/>
          </p:nvSpPr>
          <p:spPr bwMode="auto">
            <a:xfrm>
              <a:off x="3777" y="3272"/>
              <a:ext cx="33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/>
                <a:t>Cl </a:t>
              </a:r>
              <a:r>
                <a:rPr lang="fr-FR" sz="2400" baseline="30000"/>
                <a:t>-</a:t>
              </a:r>
            </a:p>
          </p:txBody>
        </p:sp>
        <p:sp>
          <p:nvSpPr>
            <p:cNvPr id="43" name="Text Box 70"/>
            <p:cNvSpPr txBox="1">
              <a:spLocks noChangeArrowheads="1"/>
            </p:cNvSpPr>
            <p:nvPr/>
          </p:nvSpPr>
          <p:spPr bwMode="auto">
            <a:xfrm>
              <a:off x="3248" y="2090"/>
              <a:ext cx="330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600" b="1"/>
                <a:t>Na</a:t>
              </a:r>
              <a:r>
                <a:rPr lang="fr-FR" sz="1600" b="1" baseline="30000"/>
                <a:t>+</a:t>
              </a:r>
            </a:p>
          </p:txBody>
        </p:sp>
        <p:sp>
          <p:nvSpPr>
            <p:cNvPr id="44" name="Text Box 71"/>
            <p:cNvSpPr txBox="1">
              <a:spLocks noChangeArrowheads="1"/>
            </p:cNvSpPr>
            <p:nvPr/>
          </p:nvSpPr>
          <p:spPr bwMode="auto">
            <a:xfrm>
              <a:off x="3277" y="2250"/>
              <a:ext cx="259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600" b="1"/>
                <a:t>K</a:t>
              </a:r>
              <a:r>
                <a:rPr lang="fr-FR" sz="1600" b="1" baseline="30000"/>
                <a:t>+</a:t>
              </a:r>
            </a:p>
          </p:txBody>
        </p:sp>
        <p:sp>
          <p:nvSpPr>
            <p:cNvPr id="45" name="Text Box 72"/>
            <p:cNvSpPr txBox="1">
              <a:spLocks noChangeArrowheads="1"/>
            </p:cNvSpPr>
            <p:nvPr/>
          </p:nvSpPr>
          <p:spPr bwMode="auto">
            <a:xfrm>
              <a:off x="3241" y="2410"/>
              <a:ext cx="34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600" b="1"/>
                <a:t>2Cl</a:t>
              </a:r>
              <a:r>
                <a:rPr lang="fr-FR" sz="1600" b="1" baseline="30000"/>
                <a:t>-</a:t>
              </a:r>
            </a:p>
          </p:txBody>
        </p:sp>
        <p:sp>
          <p:nvSpPr>
            <p:cNvPr id="46" name="Line 73"/>
            <p:cNvSpPr>
              <a:spLocks noChangeShapeType="1"/>
            </p:cNvSpPr>
            <p:nvPr/>
          </p:nvSpPr>
          <p:spPr bwMode="auto">
            <a:xfrm>
              <a:off x="3516" y="2249"/>
              <a:ext cx="475" cy="82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dash"/>
              <a:round/>
              <a:headEnd/>
              <a:tailEnd type="triangle" w="med" len="med"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47" name="Group 82"/>
          <p:cNvGrpSpPr>
            <a:grpSpLocks/>
          </p:cNvGrpSpPr>
          <p:nvPr/>
        </p:nvGrpSpPr>
        <p:grpSpPr bwMode="auto">
          <a:xfrm>
            <a:off x="936625" y="2465388"/>
            <a:ext cx="3914775" cy="1598612"/>
            <a:chOff x="590" y="1553"/>
            <a:chExt cx="2466" cy="1007"/>
          </a:xfrm>
        </p:grpSpPr>
        <p:sp>
          <p:nvSpPr>
            <p:cNvPr id="48" name="Text Box 78"/>
            <p:cNvSpPr txBox="1">
              <a:spLocks noChangeArrowheads="1"/>
            </p:cNvSpPr>
            <p:nvPr/>
          </p:nvSpPr>
          <p:spPr bwMode="auto">
            <a:xfrm>
              <a:off x="590" y="1553"/>
              <a:ext cx="1035" cy="291"/>
            </a:xfrm>
            <a:prstGeom prst="rect">
              <a:avLst/>
            </a:prstGeom>
            <a:noFill/>
            <a:ln w="38100">
              <a:solidFill>
                <a:srgbClr val="FF3300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2400" b="1" dirty="0"/>
                <a:t>furosémide</a:t>
              </a:r>
            </a:p>
          </p:txBody>
        </p:sp>
        <p:sp>
          <p:nvSpPr>
            <p:cNvPr id="49" name="Freeform 79"/>
            <p:cNvSpPr>
              <a:spLocks/>
            </p:cNvSpPr>
            <p:nvPr/>
          </p:nvSpPr>
          <p:spPr bwMode="auto">
            <a:xfrm>
              <a:off x="1776" y="1720"/>
              <a:ext cx="1088" cy="448"/>
            </a:xfrm>
            <a:custGeom>
              <a:avLst/>
              <a:gdLst>
                <a:gd name="T0" fmla="*/ 0 w 1136"/>
                <a:gd name="T1" fmla="*/ 0 h 448"/>
                <a:gd name="T2" fmla="*/ 520 w 1136"/>
                <a:gd name="T3" fmla="*/ 32 h 448"/>
                <a:gd name="T4" fmla="*/ 896 w 1136"/>
                <a:gd name="T5" fmla="*/ 192 h 448"/>
                <a:gd name="T6" fmla="*/ 1136 w 1136"/>
                <a:gd name="T7" fmla="*/ 448 h 4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36"/>
                <a:gd name="T13" fmla="*/ 0 h 448"/>
                <a:gd name="T14" fmla="*/ 1136 w 1136"/>
                <a:gd name="T15" fmla="*/ 448 h 4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36" h="448">
                  <a:moveTo>
                    <a:pt x="0" y="0"/>
                  </a:moveTo>
                  <a:cubicBezTo>
                    <a:pt x="185" y="0"/>
                    <a:pt x="371" y="0"/>
                    <a:pt x="520" y="32"/>
                  </a:cubicBezTo>
                  <a:cubicBezTo>
                    <a:pt x="669" y="64"/>
                    <a:pt x="793" y="123"/>
                    <a:pt x="896" y="192"/>
                  </a:cubicBezTo>
                  <a:cubicBezTo>
                    <a:pt x="999" y="261"/>
                    <a:pt x="1096" y="405"/>
                    <a:pt x="1136" y="448"/>
                  </a:cubicBezTo>
                </a:path>
              </a:pathLst>
            </a:custGeom>
            <a:noFill/>
            <a:ln w="57150" cmpd="sng">
              <a:solidFill>
                <a:srgbClr val="FF3300"/>
              </a:solidFill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0" name="Line 80"/>
            <p:cNvSpPr>
              <a:spLocks noChangeShapeType="1"/>
            </p:cNvSpPr>
            <p:nvPr/>
          </p:nvSpPr>
          <p:spPr bwMode="auto">
            <a:xfrm flipH="1">
              <a:off x="2792" y="2160"/>
              <a:ext cx="248" cy="40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1" name="Line 81"/>
            <p:cNvSpPr>
              <a:spLocks noChangeShapeType="1"/>
            </p:cNvSpPr>
            <p:nvPr/>
          </p:nvSpPr>
          <p:spPr bwMode="auto">
            <a:xfrm>
              <a:off x="2752" y="2160"/>
              <a:ext cx="304" cy="376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62" name="Rectangle 77"/>
          <p:cNvSpPr>
            <a:spLocks noChangeArrowheads="1"/>
          </p:cNvSpPr>
          <p:nvPr/>
        </p:nvSpPr>
        <p:spPr bwMode="auto">
          <a:xfrm>
            <a:off x="933450" y="3975100"/>
            <a:ext cx="1987550" cy="1800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800" dirty="0">
                <a:solidFill>
                  <a:srgbClr val="000066"/>
                </a:solidFill>
              </a:rPr>
              <a:t>Inhibition du </a:t>
            </a:r>
            <a:r>
              <a:rPr lang="fr-FR" sz="2800" dirty="0" err="1">
                <a:solidFill>
                  <a:srgbClr val="000066"/>
                </a:solidFill>
              </a:rPr>
              <a:t>co</a:t>
            </a:r>
            <a:r>
              <a:rPr lang="fr-FR" sz="2800" dirty="0">
                <a:solidFill>
                  <a:srgbClr val="000066"/>
                </a:solidFill>
              </a:rPr>
              <a:t>-transport Na</a:t>
            </a:r>
            <a:r>
              <a:rPr lang="fr-FR" sz="2800" baseline="30000" dirty="0">
                <a:solidFill>
                  <a:srgbClr val="000066"/>
                </a:solidFill>
              </a:rPr>
              <a:t>+</a:t>
            </a:r>
            <a:r>
              <a:rPr lang="fr-FR" sz="2800" dirty="0">
                <a:solidFill>
                  <a:srgbClr val="000066"/>
                </a:solidFill>
              </a:rPr>
              <a:t>, K</a:t>
            </a:r>
            <a:r>
              <a:rPr lang="fr-FR" sz="2800" baseline="30000" dirty="0">
                <a:solidFill>
                  <a:srgbClr val="000066"/>
                </a:solidFill>
              </a:rPr>
              <a:t>+</a:t>
            </a:r>
            <a:r>
              <a:rPr lang="fr-FR" sz="2800" dirty="0">
                <a:solidFill>
                  <a:srgbClr val="000066"/>
                </a:solidFill>
              </a:rPr>
              <a:t>, Cl</a:t>
            </a:r>
            <a:r>
              <a:rPr lang="fr-FR" sz="2800" baseline="30000" dirty="0">
                <a:solidFill>
                  <a:srgbClr val="000066"/>
                </a:solidFill>
              </a:rPr>
              <a:t>-</a:t>
            </a:r>
          </a:p>
        </p:txBody>
      </p:sp>
      <p:sp>
        <p:nvSpPr>
          <p:cNvPr id="64" name="Text Box 69"/>
          <p:cNvSpPr txBox="1">
            <a:spLocks noChangeArrowheads="1"/>
          </p:cNvSpPr>
          <p:nvPr/>
        </p:nvSpPr>
        <p:spPr bwMode="auto">
          <a:xfrm>
            <a:off x="3044825" y="5668963"/>
            <a:ext cx="104387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600" b="1" dirty="0"/>
              <a:t>Mg</a:t>
            </a:r>
            <a:r>
              <a:rPr lang="fr-FR" sz="1600" b="1" baseline="30000" dirty="0"/>
              <a:t>2+</a:t>
            </a:r>
            <a:r>
              <a:rPr lang="fr-FR" sz="1600" b="1" dirty="0"/>
              <a:t>, Ca</a:t>
            </a:r>
            <a:r>
              <a:rPr lang="fr-FR" sz="1600" b="1" baseline="30000" dirty="0"/>
              <a:t>2+</a:t>
            </a:r>
          </a:p>
        </p:txBody>
      </p:sp>
      <p:sp>
        <p:nvSpPr>
          <p:cNvPr id="65" name="Line 67"/>
          <p:cNvSpPr>
            <a:spLocks noChangeShapeType="1"/>
          </p:cNvSpPr>
          <p:nvPr/>
        </p:nvSpPr>
        <p:spPr bwMode="auto">
          <a:xfrm flipV="1">
            <a:off x="4283968" y="5805264"/>
            <a:ext cx="3406775" cy="9525"/>
          </a:xfrm>
          <a:prstGeom prst="line">
            <a:avLst/>
          </a:prstGeom>
          <a:noFill/>
          <a:ln w="38100">
            <a:solidFill>
              <a:schemeClr val="accent4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fr-FR"/>
          </a:p>
        </p:txBody>
      </p:sp>
      <p:grpSp>
        <p:nvGrpSpPr>
          <p:cNvPr id="66" name="Group 83"/>
          <p:cNvGrpSpPr>
            <a:grpSpLocks/>
          </p:cNvGrpSpPr>
          <p:nvPr/>
        </p:nvGrpSpPr>
        <p:grpSpPr bwMode="auto">
          <a:xfrm>
            <a:off x="3044825" y="5668967"/>
            <a:ext cx="4041775" cy="782638"/>
            <a:chOff x="1918" y="3571"/>
            <a:chExt cx="2546" cy="493"/>
          </a:xfrm>
        </p:grpSpPr>
        <p:sp>
          <p:nvSpPr>
            <p:cNvPr id="68" name="Text Box 69"/>
            <p:cNvSpPr txBox="1">
              <a:spLocks noChangeArrowheads="1"/>
            </p:cNvSpPr>
            <p:nvPr/>
          </p:nvSpPr>
          <p:spPr bwMode="auto">
            <a:xfrm>
              <a:off x="1918" y="3571"/>
              <a:ext cx="658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600" b="1" dirty="0"/>
                <a:t>Mg</a:t>
              </a:r>
              <a:r>
                <a:rPr lang="fr-FR" sz="1600" b="1" baseline="30000" dirty="0"/>
                <a:t>2+</a:t>
              </a:r>
              <a:r>
                <a:rPr lang="fr-FR" sz="1600" b="1" dirty="0"/>
                <a:t>, Ca</a:t>
              </a:r>
              <a:r>
                <a:rPr lang="fr-FR" sz="1600" b="1" baseline="30000" dirty="0"/>
                <a:t>2+</a:t>
              </a:r>
            </a:p>
          </p:txBody>
        </p:sp>
        <p:sp>
          <p:nvSpPr>
            <p:cNvPr id="69" name="Text Box 74"/>
            <p:cNvSpPr txBox="1">
              <a:spLocks noChangeArrowheads="1"/>
            </p:cNvSpPr>
            <p:nvPr/>
          </p:nvSpPr>
          <p:spPr bwMode="auto">
            <a:xfrm>
              <a:off x="2782" y="3663"/>
              <a:ext cx="156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 sz="800" b="1"/>
                <a:t>++++</a:t>
              </a:r>
            </a:p>
          </p:txBody>
        </p:sp>
        <p:sp>
          <p:nvSpPr>
            <p:cNvPr id="70" name="Text Box 75"/>
            <p:cNvSpPr txBox="1">
              <a:spLocks noChangeArrowheads="1"/>
            </p:cNvSpPr>
            <p:nvPr/>
          </p:nvSpPr>
          <p:spPr bwMode="auto">
            <a:xfrm>
              <a:off x="4295" y="3657"/>
              <a:ext cx="169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 sz="900" b="1" dirty="0"/>
                <a:t>- - - -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/>
          <p:cNvSpPr>
            <a:spLocks noGrp="1"/>
          </p:cNvSpPr>
          <p:nvPr>
            <p:ph type="title"/>
          </p:nvPr>
        </p:nvSpPr>
        <p:spPr>
          <a:xfrm>
            <a:off x="323528" y="692696"/>
            <a:ext cx="8363272" cy="2088232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l"/>
            <a:r>
              <a:rPr lang="fr-FR" dirty="0" smtClean="0"/>
              <a:t>Furosémide: </a:t>
            </a:r>
            <a:r>
              <a:rPr lang="fr-FR" dirty="0" err="1" smtClean="0"/>
              <a:t>lasilix</a:t>
            </a:r>
            <a:r>
              <a:rPr lang="fr-FR" dirty="0" smtClean="0"/>
              <a:t>*</a:t>
            </a:r>
          </a:p>
          <a:p>
            <a:pPr algn="l"/>
            <a:r>
              <a:rPr lang="fr-FR" dirty="0" err="1" smtClean="0"/>
              <a:t>Bumétanide</a:t>
            </a:r>
            <a:r>
              <a:rPr lang="fr-FR" dirty="0" smtClean="0"/>
              <a:t>: </a:t>
            </a:r>
            <a:r>
              <a:rPr lang="fr-FR" dirty="0" err="1" smtClean="0"/>
              <a:t>burinex</a:t>
            </a:r>
            <a:r>
              <a:rPr lang="fr-FR" dirty="0" smtClean="0"/>
              <a:t>*</a:t>
            </a:r>
          </a:p>
          <a:p>
            <a:pPr algn="l"/>
            <a:r>
              <a:rPr lang="fr-FR" dirty="0" err="1" smtClean="0"/>
              <a:t>Pirétanide</a:t>
            </a:r>
            <a:r>
              <a:rPr lang="fr-FR" dirty="0" smtClean="0"/>
              <a:t>: </a:t>
            </a:r>
            <a:r>
              <a:rPr lang="fr-FR" dirty="0" err="1" smtClean="0"/>
              <a:t>eurelix</a:t>
            </a:r>
            <a:r>
              <a:rPr lang="fr-FR" dirty="0" smtClean="0"/>
              <a:t>*</a:t>
            </a:r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5000628" y="806949"/>
            <a:ext cx="3571900" cy="190767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r>
              <a:rPr lang="fr-FR" sz="2400" dirty="0" smtClean="0">
                <a:solidFill>
                  <a:srgbClr val="C00000"/>
                </a:solidFill>
              </a:rPr>
              <a:t>Inhibe les </a:t>
            </a:r>
            <a:r>
              <a:rPr lang="fr-FR" sz="2400" dirty="0" err="1" smtClean="0">
                <a:solidFill>
                  <a:srgbClr val="C00000"/>
                </a:solidFill>
              </a:rPr>
              <a:t>cotransporteurs</a:t>
            </a:r>
            <a:r>
              <a:rPr lang="fr-FR" sz="2400" dirty="0" smtClean="0">
                <a:solidFill>
                  <a:srgbClr val="C00000"/>
                </a:solidFill>
              </a:rPr>
              <a:t> Na-K-Cl</a:t>
            </a:r>
          </a:p>
          <a:p>
            <a:pPr algn="ctr">
              <a:buFont typeface="Arial" pitchFamily="34" charset="0"/>
              <a:buChar char="•"/>
            </a:pPr>
            <a:r>
              <a:rPr lang="fr-FR" sz="2400" dirty="0" smtClean="0">
                <a:solidFill>
                  <a:schemeClr val="tx1"/>
                </a:solidFill>
              </a:rPr>
              <a:t>Indirectement: </a:t>
            </a:r>
            <a:r>
              <a:rPr lang="fr-FR" sz="2400" dirty="0" smtClean="0">
                <a:solidFill>
                  <a:srgbClr val="C00000"/>
                </a:solidFill>
              </a:rPr>
              <a:t>Augmentent l’excrétion Ca et Mg</a:t>
            </a:r>
            <a:endParaRPr lang="fr-FR" sz="2400" dirty="0">
              <a:solidFill>
                <a:srgbClr val="C00000"/>
              </a:solidFill>
            </a:endParaRPr>
          </a:p>
        </p:txBody>
      </p:sp>
      <p:sp>
        <p:nvSpPr>
          <p:cNvPr id="6" name="Espace réservé du texte 2"/>
          <p:cNvSpPr txBox="1">
            <a:spLocks/>
          </p:cNvSpPr>
          <p:nvPr/>
        </p:nvSpPr>
        <p:spPr>
          <a:xfrm>
            <a:off x="457200" y="3678253"/>
            <a:ext cx="4040188" cy="34185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Par voie IV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Espace réservé du contenu 3"/>
          <p:cNvSpPr>
            <a:spLocks noGrp="1"/>
          </p:cNvSpPr>
          <p:nvPr>
            <p:ph sz="half" idx="4294967295"/>
          </p:nvPr>
        </p:nvSpPr>
        <p:spPr>
          <a:xfrm>
            <a:off x="457200" y="4318015"/>
            <a:ext cx="4040188" cy="211138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/>
          <a:lstStyle/>
          <a:p>
            <a:r>
              <a:rPr lang="fr-FR" sz="2800" dirty="0" smtClean="0"/>
              <a:t>Délai 5’</a:t>
            </a:r>
          </a:p>
          <a:p>
            <a:r>
              <a:rPr lang="fr-FR" sz="2800" dirty="0" smtClean="0"/>
              <a:t>Effet max 15’-30’</a:t>
            </a:r>
          </a:p>
          <a:p>
            <a:r>
              <a:rPr lang="fr-FR" sz="2800" dirty="0" smtClean="0"/>
              <a:t>½ vie 1h</a:t>
            </a:r>
          </a:p>
          <a:p>
            <a:r>
              <a:rPr lang="fr-FR" sz="2800" dirty="0" smtClean="0"/>
              <a:t>Élimination 3h</a:t>
            </a:r>
            <a:endParaRPr lang="fr-FR" sz="2800" dirty="0"/>
          </a:p>
        </p:txBody>
      </p:sp>
      <p:sp>
        <p:nvSpPr>
          <p:cNvPr id="8" name="Espace réservé du texte 4"/>
          <p:cNvSpPr txBox="1">
            <a:spLocks/>
          </p:cNvSpPr>
          <p:nvPr/>
        </p:nvSpPr>
        <p:spPr>
          <a:xfrm>
            <a:off x="4645025" y="3678253"/>
            <a:ext cx="4041775" cy="34185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Peros</a:t>
            </a: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Espace réservé du contenu 3"/>
          <p:cNvSpPr>
            <a:spLocks noGrp="1"/>
          </p:cNvSpPr>
          <p:nvPr>
            <p:ph sz="quarter" idx="4294967295"/>
          </p:nvPr>
        </p:nvSpPr>
        <p:spPr>
          <a:xfrm>
            <a:off x="4645025" y="4318015"/>
            <a:ext cx="4041775" cy="2082549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/>
          <a:lstStyle/>
          <a:p>
            <a:r>
              <a:rPr lang="fr-FR" sz="2800" dirty="0" smtClean="0"/>
              <a:t>Délai 30’</a:t>
            </a:r>
          </a:p>
          <a:p>
            <a:r>
              <a:rPr lang="fr-FR" sz="2800" dirty="0" smtClean="0"/>
              <a:t>Effet max 1h</a:t>
            </a:r>
          </a:p>
          <a:p>
            <a:r>
              <a:rPr lang="fr-FR" sz="2800" dirty="0" smtClean="0"/>
              <a:t>½ vie 50’</a:t>
            </a:r>
          </a:p>
          <a:p>
            <a:r>
              <a:rPr lang="fr-FR" sz="2800" dirty="0" smtClean="0"/>
              <a:t>Élimination 7h</a:t>
            </a:r>
            <a:endParaRPr lang="fr-FR" sz="2800" dirty="0"/>
          </a:p>
        </p:txBody>
      </p:sp>
      <p:sp>
        <p:nvSpPr>
          <p:cNvPr id="10" name="ZoneTexte 9"/>
          <p:cNvSpPr txBox="1"/>
          <p:nvPr/>
        </p:nvSpPr>
        <p:spPr bwMode="auto">
          <a:xfrm>
            <a:off x="1071538" y="2977218"/>
            <a:ext cx="6990696" cy="523220"/>
          </a:xfrm>
          <a:prstGeom prst="rect">
            <a:avLst/>
          </a:prstGeom>
          <a:noFill/>
          <a:ln>
            <a:solidFill>
              <a:srgbClr val="FF0000"/>
            </a:solidFill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C00000"/>
                </a:solidFill>
              </a:rPr>
              <a:t>Effet salidiurétique proportionnelle aux doses</a:t>
            </a:r>
            <a:endParaRPr lang="fr-FR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hangingPunct="1"/>
            <a:r>
              <a:rPr lang="fr-FR" sz="4400" dirty="0" smtClean="0"/>
              <a:t>Thiazidiques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fr-FR" sz="4000" b="1" dirty="0" smtClean="0">
                <a:solidFill>
                  <a:srgbClr val="C00000"/>
                </a:solidFill>
              </a:rPr>
              <a:t>Tube contourné distal</a:t>
            </a:r>
          </a:p>
          <a:p>
            <a:pPr eaLnBrk="1" hangingPunct="1">
              <a:buFontTx/>
              <a:buNone/>
            </a:pPr>
            <a:endParaRPr lang="fr-FR" sz="4000" dirty="0" smtClean="0"/>
          </a:p>
        </p:txBody>
      </p:sp>
      <p:grpSp>
        <p:nvGrpSpPr>
          <p:cNvPr id="6" name="Group 68"/>
          <p:cNvGrpSpPr>
            <a:grpSpLocks/>
          </p:cNvGrpSpPr>
          <p:nvPr/>
        </p:nvGrpSpPr>
        <p:grpSpPr bwMode="auto">
          <a:xfrm>
            <a:off x="3001963" y="2419350"/>
            <a:ext cx="5902325" cy="4051300"/>
            <a:chOff x="1891" y="1548"/>
            <a:chExt cx="3718" cy="2552"/>
          </a:xfrm>
        </p:grpSpPr>
        <p:sp>
          <p:nvSpPr>
            <p:cNvPr id="7" name="Rectangle 7"/>
            <p:cNvSpPr>
              <a:spLocks noChangeArrowheads="1"/>
            </p:cNvSpPr>
            <p:nvPr/>
          </p:nvSpPr>
          <p:spPr bwMode="auto">
            <a:xfrm>
              <a:off x="1891" y="1548"/>
              <a:ext cx="3718" cy="2552"/>
            </a:xfrm>
            <a:prstGeom prst="rect">
              <a:avLst/>
            </a:prstGeom>
            <a:gradFill rotWithShape="1">
              <a:gsLst>
                <a:gs pos="0">
                  <a:srgbClr val="CCFF99"/>
                </a:gs>
                <a:gs pos="100000">
                  <a:srgbClr val="FF7C80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2900" y="1932"/>
              <a:ext cx="1545" cy="1850"/>
            </a:xfrm>
            <a:custGeom>
              <a:avLst/>
              <a:gdLst>
                <a:gd name="T0" fmla="*/ 9 w 1317"/>
                <a:gd name="T1" fmla="*/ 1222 h 1599"/>
                <a:gd name="T2" fmla="*/ 26 w 1317"/>
                <a:gd name="T3" fmla="*/ 1426 h 1599"/>
                <a:gd name="T4" fmla="*/ 164 w 1317"/>
                <a:gd name="T5" fmla="*/ 1544 h 1599"/>
                <a:gd name="T6" fmla="*/ 1124 w 1317"/>
                <a:gd name="T7" fmla="*/ 1550 h 1599"/>
                <a:gd name="T8" fmla="*/ 1285 w 1317"/>
                <a:gd name="T9" fmla="*/ 1248 h 1599"/>
                <a:gd name="T10" fmla="*/ 1285 w 1317"/>
                <a:gd name="T11" fmla="*/ 296 h 1599"/>
                <a:gd name="T12" fmla="*/ 1113 w 1317"/>
                <a:gd name="T13" fmla="*/ 15 h 1599"/>
                <a:gd name="T14" fmla="*/ 175 w 1317"/>
                <a:gd name="T15" fmla="*/ 15 h 1599"/>
                <a:gd name="T16" fmla="*/ 30 w 1317"/>
                <a:gd name="T17" fmla="*/ 329 h 159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17"/>
                <a:gd name="T28" fmla="*/ 0 h 1599"/>
                <a:gd name="T29" fmla="*/ 1317 w 1317"/>
                <a:gd name="T30" fmla="*/ 1599 h 159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17" h="1599">
                  <a:moveTo>
                    <a:pt x="9" y="1222"/>
                  </a:moveTo>
                  <a:cubicBezTo>
                    <a:pt x="13" y="1256"/>
                    <a:pt x="0" y="1373"/>
                    <a:pt x="26" y="1426"/>
                  </a:cubicBezTo>
                  <a:cubicBezTo>
                    <a:pt x="28" y="1542"/>
                    <a:pt x="164" y="1544"/>
                    <a:pt x="164" y="1544"/>
                  </a:cubicBezTo>
                  <a:cubicBezTo>
                    <a:pt x="346" y="1564"/>
                    <a:pt x="937" y="1599"/>
                    <a:pt x="1124" y="1550"/>
                  </a:cubicBezTo>
                  <a:cubicBezTo>
                    <a:pt x="1311" y="1501"/>
                    <a:pt x="1258" y="1457"/>
                    <a:pt x="1285" y="1248"/>
                  </a:cubicBezTo>
                  <a:cubicBezTo>
                    <a:pt x="1317" y="568"/>
                    <a:pt x="1278" y="407"/>
                    <a:pt x="1285" y="296"/>
                  </a:cubicBezTo>
                  <a:cubicBezTo>
                    <a:pt x="1277" y="272"/>
                    <a:pt x="1313" y="4"/>
                    <a:pt x="1113" y="15"/>
                  </a:cubicBezTo>
                  <a:cubicBezTo>
                    <a:pt x="929" y="0"/>
                    <a:pt x="372" y="3"/>
                    <a:pt x="175" y="15"/>
                  </a:cubicBezTo>
                  <a:cubicBezTo>
                    <a:pt x="100" y="15"/>
                    <a:pt x="18" y="7"/>
                    <a:pt x="30" y="329"/>
                  </a:cubicBezTo>
                </a:path>
              </a:pathLst>
            </a:custGeom>
            <a:solidFill>
              <a:schemeClr val="accent1"/>
            </a:solidFill>
            <a:ln w="28575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9" name="Text Box 9"/>
            <p:cNvSpPr txBox="1">
              <a:spLocks noChangeArrowheads="1"/>
            </p:cNvSpPr>
            <p:nvPr/>
          </p:nvSpPr>
          <p:spPr bwMode="auto">
            <a:xfrm>
              <a:off x="3178" y="1944"/>
              <a:ext cx="842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200"/>
                <a:t>Cellule principale</a:t>
              </a:r>
            </a:p>
          </p:txBody>
        </p:sp>
        <p:sp>
          <p:nvSpPr>
            <p:cNvPr id="10" name="Text Box 10"/>
            <p:cNvSpPr txBox="1">
              <a:spLocks noChangeArrowheads="1"/>
            </p:cNvSpPr>
            <p:nvPr/>
          </p:nvSpPr>
          <p:spPr bwMode="auto">
            <a:xfrm>
              <a:off x="2029" y="1550"/>
              <a:ext cx="478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400" b="1" dirty="0"/>
                <a:t>lumière</a:t>
              </a:r>
            </a:p>
          </p:txBody>
        </p:sp>
        <p:sp>
          <p:nvSpPr>
            <p:cNvPr id="11" name="Text Box 11"/>
            <p:cNvSpPr txBox="1">
              <a:spLocks noChangeArrowheads="1"/>
            </p:cNvSpPr>
            <p:nvPr/>
          </p:nvSpPr>
          <p:spPr bwMode="auto">
            <a:xfrm>
              <a:off x="4512" y="1566"/>
              <a:ext cx="724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400" b="1">
                  <a:solidFill>
                    <a:schemeClr val="bg2"/>
                  </a:solidFill>
                </a:rPr>
                <a:t>interstitium</a:t>
              </a:r>
            </a:p>
          </p:txBody>
        </p:sp>
        <p:sp>
          <p:nvSpPr>
            <p:cNvPr id="12" name="Oval 12"/>
            <p:cNvSpPr>
              <a:spLocks noChangeArrowheads="1"/>
            </p:cNvSpPr>
            <p:nvPr/>
          </p:nvSpPr>
          <p:spPr bwMode="auto">
            <a:xfrm>
              <a:off x="4254" y="2366"/>
              <a:ext cx="289" cy="300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" name="Line 13"/>
            <p:cNvSpPr>
              <a:spLocks noChangeShapeType="1"/>
            </p:cNvSpPr>
            <p:nvPr/>
          </p:nvSpPr>
          <p:spPr bwMode="auto">
            <a:xfrm>
              <a:off x="4136" y="2366"/>
              <a:ext cx="529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Line 14"/>
            <p:cNvSpPr>
              <a:spLocks noChangeShapeType="1"/>
            </p:cNvSpPr>
            <p:nvPr/>
          </p:nvSpPr>
          <p:spPr bwMode="auto">
            <a:xfrm>
              <a:off x="4120" y="2667"/>
              <a:ext cx="52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5" name="Text Box 15"/>
            <p:cNvSpPr txBox="1">
              <a:spLocks noChangeArrowheads="1"/>
            </p:cNvSpPr>
            <p:nvPr/>
          </p:nvSpPr>
          <p:spPr bwMode="auto">
            <a:xfrm>
              <a:off x="4624" y="2188"/>
              <a:ext cx="43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600" b="1">
                  <a:solidFill>
                    <a:schemeClr val="bg2"/>
                  </a:solidFill>
                </a:rPr>
                <a:t>3 Na</a:t>
              </a:r>
              <a:r>
                <a:rPr lang="fr-FR" sz="1600" b="1" baseline="30000">
                  <a:solidFill>
                    <a:schemeClr val="bg2"/>
                  </a:solidFill>
                </a:rPr>
                <a:t>+</a:t>
              </a:r>
            </a:p>
          </p:txBody>
        </p:sp>
        <p:sp>
          <p:nvSpPr>
            <p:cNvPr id="16" name="Text Box 16"/>
            <p:cNvSpPr txBox="1">
              <a:spLocks noChangeArrowheads="1"/>
            </p:cNvSpPr>
            <p:nvPr/>
          </p:nvSpPr>
          <p:spPr bwMode="auto">
            <a:xfrm>
              <a:off x="3797" y="2545"/>
              <a:ext cx="36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600" b="1"/>
                <a:t>2 K</a:t>
              </a:r>
              <a:r>
                <a:rPr lang="fr-FR" sz="1600" b="1" baseline="30000"/>
                <a:t>+</a:t>
              </a:r>
            </a:p>
          </p:txBody>
        </p:sp>
        <p:sp>
          <p:nvSpPr>
            <p:cNvPr id="17" name="Freeform 17"/>
            <p:cNvSpPr>
              <a:spLocks/>
            </p:cNvSpPr>
            <p:nvPr/>
          </p:nvSpPr>
          <p:spPr bwMode="auto">
            <a:xfrm>
              <a:off x="4308" y="2398"/>
              <a:ext cx="190" cy="83"/>
            </a:xfrm>
            <a:custGeom>
              <a:avLst/>
              <a:gdLst>
                <a:gd name="T0" fmla="*/ 0 w 132"/>
                <a:gd name="T1" fmla="*/ 36 h 54"/>
                <a:gd name="T2" fmla="*/ 63 w 132"/>
                <a:gd name="T3" fmla="*/ 3 h 54"/>
                <a:gd name="T4" fmla="*/ 132 w 132"/>
                <a:gd name="T5" fmla="*/ 54 h 54"/>
                <a:gd name="T6" fmla="*/ 0 60000 65536"/>
                <a:gd name="T7" fmla="*/ 0 60000 65536"/>
                <a:gd name="T8" fmla="*/ 0 60000 65536"/>
                <a:gd name="T9" fmla="*/ 0 w 132"/>
                <a:gd name="T10" fmla="*/ 0 h 54"/>
                <a:gd name="T11" fmla="*/ 132 w 132"/>
                <a:gd name="T12" fmla="*/ 54 h 5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32" h="54">
                  <a:moveTo>
                    <a:pt x="0" y="36"/>
                  </a:moveTo>
                  <a:cubicBezTo>
                    <a:pt x="10" y="31"/>
                    <a:pt x="41" y="0"/>
                    <a:pt x="63" y="3"/>
                  </a:cubicBezTo>
                  <a:cubicBezTo>
                    <a:pt x="85" y="6"/>
                    <a:pt x="118" y="44"/>
                    <a:pt x="132" y="54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arrow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auto">
            <a:xfrm>
              <a:off x="4290" y="2541"/>
              <a:ext cx="195" cy="78"/>
            </a:xfrm>
            <a:custGeom>
              <a:avLst/>
              <a:gdLst>
                <a:gd name="T0" fmla="*/ 135 w 135"/>
                <a:gd name="T1" fmla="*/ 3 h 51"/>
                <a:gd name="T2" fmla="*/ 84 w 135"/>
                <a:gd name="T3" fmla="*/ 51 h 51"/>
                <a:gd name="T4" fmla="*/ 0 w 135"/>
                <a:gd name="T5" fmla="*/ 0 h 51"/>
                <a:gd name="T6" fmla="*/ 0 60000 65536"/>
                <a:gd name="T7" fmla="*/ 0 60000 65536"/>
                <a:gd name="T8" fmla="*/ 0 60000 65536"/>
                <a:gd name="T9" fmla="*/ 0 w 135"/>
                <a:gd name="T10" fmla="*/ 0 h 51"/>
                <a:gd name="T11" fmla="*/ 135 w 135"/>
                <a:gd name="T12" fmla="*/ 51 h 5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35" h="51">
                  <a:moveTo>
                    <a:pt x="135" y="3"/>
                  </a:moveTo>
                  <a:cubicBezTo>
                    <a:pt x="126" y="10"/>
                    <a:pt x="106" y="51"/>
                    <a:pt x="84" y="51"/>
                  </a:cubicBezTo>
                  <a:cubicBezTo>
                    <a:pt x="62" y="51"/>
                    <a:pt x="17" y="11"/>
                    <a:pt x="0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arrow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9" name="Freeform 19"/>
            <p:cNvSpPr>
              <a:spLocks/>
            </p:cNvSpPr>
            <p:nvPr/>
          </p:nvSpPr>
          <p:spPr bwMode="auto">
            <a:xfrm>
              <a:off x="4115" y="2228"/>
              <a:ext cx="141" cy="622"/>
            </a:xfrm>
            <a:custGeom>
              <a:avLst/>
              <a:gdLst>
                <a:gd name="T0" fmla="*/ 0 w 97"/>
                <a:gd name="T1" fmla="*/ 0 h 405"/>
                <a:gd name="T2" fmla="*/ 93 w 97"/>
                <a:gd name="T3" fmla="*/ 183 h 405"/>
                <a:gd name="T4" fmla="*/ 24 w 97"/>
                <a:gd name="T5" fmla="*/ 405 h 405"/>
                <a:gd name="T6" fmla="*/ 0 60000 65536"/>
                <a:gd name="T7" fmla="*/ 0 60000 65536"/>
                <a:gd name="T8" fmla="*/ 0 60000 65536"/>
                <a:gd name="T9" fmla="*/ 0 w 97"/>
                <a:gd name="T10" fmla="*/ 0 h 405"/>
                <a:gd name="T11" fmla="*/ 97 w 97"/>
                <a:gd name="T12" fmla="*/ 405 h 40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7" h="405">
                  <a:moveTo>
                    <a:pt x="0" y="0"/>
                  </a:moveTo>
                  <a:cubicBezTo>
                    <a:pt x="44" y="58"/>
                    <a:pt x="89" y="116"/>
                    <a:pt x="93" y="183"/>
                  </a:cubicBezTo>
                  <a:cubicBezTo>
                    <a:pt x="97" y="250"/>
                    <a:pt x="36" y="368"/>
                    <a:pt x="24" y="405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0" name="Text Box 20"/>
            <p:cNvSpPr txBox="1">
              <a:spLocks noChangeArrowheads="1"/>
            </p:cNvSpPr>
            <p:nvPr/>
          </p:nvSpPr>
          <p:spPr bwMode="auto">
            <a:xfrm>
              <a:off x="3877" y="2125"/>
              <a:ext cx="256" cy="1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900"/>
                <a:t>ATP</a:t>
              </a:r>
            </a:p>
          </p:txBody>
        </p:sp>
        <p:sp>
          <p:nvSpPr>
            <p:cNvPr id="21" name="Line 21"/>
            <p:cNvSpPr>
              <a:spLocks noChangeShapeType="1"/>
            </p:cNvSpPr>
            <p:nvPr/>
          </p:nvSpPr>
          <p:spPr bwMode="auto">
            <a:xfrm>
              <a:off x="2878" y="2282"/>
              <a:ext cx="108" cy="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2" name="Line 22"/>
            <p:cNvSpPr>
              <a:spLocks noChangeShapeType="1"/>
            </p:cNvSpPr>
            <p:nvPr/>
          </p:nvSpPr>
          <p:spPr bwMode="auto">
            <a:xfrm>
              <a:off x="2879" y="2395"/>
              <a:ext cx="109" cy="5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3" name="Freeform 23"/>
            <p:cNvSpPr>
              <a:spLocks/>
            </p:cNvSpPr>
            <p:nvPr/>
          </p:nvSpPr>
          <p:spPr bwMode="auto">
            <a:xfrm>
              <a:off x="2910" y="2420"/>
              <a:ext cx="15" cy="821"/>
            </a:xfrm>
            <a:custGeom>
              <a:avLst/>
              <a:gdLst>
                <a:gd name="T0" fmla="*/ 0 w 13"/>
                <a:gd name="T1" fmla="*/ 710 h 710"/>
                <a:gd name="T2" fmla="*/ 13 w 13"/>
                <a:gd name="T3" fmla="*/ 0 h 710"/>
                <a:gd name="T4" fmla="*/ 0 60000 65536"/>
                <a:gd name="T5" fmla="*/ 0 60000 65536"/>
                <a:gd name="T6" fmla="*/ 0 w 13"/>
                <a:gd name="T7" fmla="*/ 0 h 710"/>
                <a:gd name="T8" fmla="*/ 13 w 13"/>
                <a:gd name="T9" fmla="*/ 710 h 71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3" h="710">
                  <a:moveTo>
                    <a:pt x="0" y="710"/>
                  </a:moveTo>
                  <a:lnTo>
                    <a:pt x="13" y="0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4" name="Freeform 24"/>
            <p:cNvSpPr>
              <a:spLocks/>
            </p:cNvSpPr>
            <p:nvPr/>
          </p:nvSpPr>
          <p:spPr bwMode="auto">
            <a:xfrm>
              <a:off x="2637" y="2218"/>
              <a:ext cx="661" cy="31"/>
            </a:xfrm>
            <a:custGeom>
              <a:avLst/>
              <a:gdLst>
                <a:gd name="T0" fmla="*/ 0 w 563"/>
                <a:gd name="T1" fmla="*/ 0 h 27"/>
                <a:gd name="T2" fmla="*/ 563 w 563"/>
                <a:gd name="T3" fmla="*/ 27 h 27"/>
                <a:gd name="T4" fmla="*/ 0 60000 65536"/>
                <a:gd name="T5" fmla="*/ 0 60000 65536"/>
                <a:gd name="T6" fmla="*/ 0 w 563"/>
                <a:gd name="T7" fmla="*/ 0 h 27"/>
                <a:gd name="T8" fmla="*/ 563 w 563"/>
                <a:gd name="T9" fmla="*/ 27 h 2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63" h="27">
                  <a:moveTo>
                    <a:pt x="0" y="0"/>
                  </a:moveTo>
                  <a:lnTo>
                    <a:pt x="563" y="27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5" name="Text Box 25"/>
            <p:cNvSpPr txBox="1">
              <a:spLocks noChangeArrowheads="1"/>
            </p:cNvSpPr>
            <p:nvPr/>
          </p:nvSpPr>
          <p:spPr bwMode="auto">
            <a:xfrm>
              <a:off x="2344" y="2093"/>
              <a:ext cx="332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b="1" dirty="0"/>
                <a:t>Na</a:t>
              </a:r>
              <a:r>
                <a:rPr lang="fr-FR" b="1" baseline="30000" dirty="0"/>
                <a:t>+</a:t>
              </a:r>
            </a:p>
          </p:txBody>
        </p:sp>
        <p:sp>
          <p:nvSpPr>
            <p:cNvPr id="26" name="Freeform 27"/>
            <p:cNvSpPr>
              <a:spLocks/>
            </p:cNvSpPr>
            <p:nvPr/>
          </p:nvSpPr>
          <p:spPr bwMode="auto">
            <a:xfrm rot="21032260" flipV="1">
              <a:off x="2807" y="3231"/>
              <a:ext cx="219" cy="28"/>
            </a:xfrm>
            <a:custGeom>
              <a:avLst/>
              <a:gdLst>
                <a:gd name="T0" fmla="*/ 0 w 86"/>
                <a:gd name="T1" fmla="*/ 43 h 43"/>
                <a:gd name="T2" fmla="*/ 86 w 86"/>
                <a:gd name="T3" fmla="*/ 0 h 43"/>
                <a:gd name="T4" fmla="*/ 0 60000 65536"/>
                <a:gd name="T5" fmla="*/ 0 60000 65536"/>
                <a:gd name="T6" fmla="*/ 0 w 86"/>
                <a:gd name="T7" fmla="*/ 0 h 43"/>
                <a:gd name="T8" fmla="*/ 86 w 86"/>
                <a:gd name="T9" fmla="*/ 43 h 4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6" h="43">
                  <a:moveTo>
                    <a:pt x="0" y="43"/>
                  </a:moveTo>
                  <a:lnTo>
                    <a:pt x="86" y="0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7" name="Text Box 29"/>
            <p:cNvSpPr txBox="1">
              <a:spLocks noChangeArrowheads="1"/>
            </p:cNvSpPr>
            <p:nvPr/>
          </p:nvSpPr>
          <p:spPr bwMode="auto">
            <a:xfrm>
              <a:off x="2263" y="3153"/>
              <a:ext cx="363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b="1" dirty="0"/>
                <a:t>Ca</a:t>
              </a:r>
              <a:r>
                <a:rPr lang="fr-FR" b="1" baseline="30000" dirty="0"/>
                <a:t>2+</a:t>
              </a:r>
            </a:p>
          </p:txBody>
        </p:sp>
        <p:sp>
          <p:nvSpPr>
            <p:cNvPr id="28" name="Line 30"/>
            <p:cNvSpPr>
              <a:spLocks noChangeShapeType="1"/>
            </p:cNvSpPr>
            <p:nvPr/>
          </p:nvSpPr>
          <p:spPr bwMode="auto">
            <a:xfrm flipH="1" flipV="1">
              <a:off x="2587" y="3301"/>
              <a:ext cx="840" cy="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9" name="Freeform 31"/>
            <p:cNvSpPr>
              <a:spLocks/>
            </p:cNvSpPr>
            <p:nvPr/>
          </p:nvSpPr>
          <p:spPr bwMode="auto">
            <a:xfrm>
              <a:off x="2918" y="3780"/>
              <a:ext cx="1532" cy="311"/>
            </a:xfrm>
            <a:custGeom>
              <a:avLst/>
              <a:gdLst>
                <a:gd name="T0" fmla="*/ 1014 w 1052"/>
                <a:gd name="T1" fmla="*/ 197 h 203"/>
                <a:gd name="T2" fmla="*/ 891 w 1052"/>
                <a:gd name="T3" fmla="*/ 11 h 203"/>
                <a:gd name="T4" fmla="*/ 124 w 1052"/>
                <a:gd name="T5" fmla="*/ 12 h 203"/>
                <a:gd name="T6" fmla="*/ 0 w 1052"/>
                <a:gd name="T7" fmla="*/ 203 h 20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52"/>
                <a:gd name="T13" fmla="*/ 0 h 203"/>
                <a:gd name="T14" fmla="*/ 1052 w 1052"/>
                <a:gd name="T15" fmla="*/ 203 h 20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52" h="203">
                  <a:moveTo>
                    <a:pt x="1014" y="197"/>
                  </a:moveTo>
                  <a:cubicBezTo>
                    <a:pt x="1014" y="194"/>
                    <a:pt x="1052" y="3"/>
                    <a:pt x="891" y="11"/>
                  </a:cubicBezTo>
                  <a:cubicBezTo>
                    <a:pt x="743" y="0"/>
                    <a:pt x="283" y="3"/>
                    <a:pt x="124" y="12"/>
                  </a:cubicBezTo>
                  <a:cubicBezTo>
                    <a:pt x="18" y="23"/>
                    <a:pt x="0" y="17"/>
                    <a:pt x="0" y="203"/>
                  </a:cubicBezTo>
                </a:path>
              </a:pathLst>
            </a:custGeom>
            <a:solidFill>
              <a:schemeClr val="accent1"/>
            </a:solidFill>
            <a:ln w="28575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0" name="Freeform 32"/>
            <p:cNvSpPr>
              <a:spLocks/>
            </p:cNvSpPr>
            <p:nvPr/>
          </p:nvSpPr>
          <p:spPr bwMode="auto">
            <a:xfrm>
              <a:off x="2899" y="1583"/>
              <a:ext cx="1544" cy="308"/>
            </a:xfrm>
            <a:custGeom>
              <a:avLst/>
              <a:gdLst>
                <a:gd name="T0" fmla="*/ 19 w 1061"/>
                <a:gd name="T1" fmla="*/ 0 h 200"/>
                <a:gd name="T2" fmla="*/ 148 w 1061"/>
                <a:gd name="T3" fmla="*/ 168 h 200"/>
                <a:gd name="T4" fmla="*/ 916 w 1061"/>
                <a:gd name="T5" fmla="*/ 174 h 200"/>
                <a:gd name="T6" fmla="*/ 1021 w 1061"/>
                <a:gd name="T7" fmla="*/ 12 h 2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61"/>
                <a:gd name="T13" fmla="*/ 0 h 200"/>
                <a:gd name="T14" fmla="*/ 1061 w 1061"/>
                <a:gd name="T15" fmla="*/ 200 h 2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61" h="200">
                  <a:moveTo>
                    <a:pt x="19" y="0"/>
                  </a:moveTo>
                  <a:cubicBezTo>
                    <a:pt x="21" y="87"/>
                    <a:pt x="0" y="142"/>
                    <a:pt x="148" y="168"/>
                  </a:cubicBezTo>
                  <a:cubicBezTo>
                    <a:pt x="297" y="197"/>
                    <a:pt x="771" y="200"/>
                    <a:pt x="916" y="174"/>
                  </a:cubicBezTo>
                  <a:cubicBezTo>
                    <a:pt x="1061" y="148"/>
                    <a:pt x="999" y="46"/>
                    <a:pt x="1021" y="12"/>
                  </a:cubicBezTo>
                </a:path>
              </a:pathLst>
            </a:custGeom>
            <a:solidFill>
              <a:schemeClr val="accent1"/>
            </a:solidFill>
            <a:ln w="28575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1" name="Oval 33"/>
            <p:cNvSpPr>
              <a:spLocks noChangeArrowheads="1"/>
            </p:cNvSpPr>
            <p:nvPr/>
          </p:nvSpPr>
          <p:spPr bwMode="auto">
            <a:xfrm>
              <a:off x="2762" y="2235"/>
              <a:ext cx="332" cy="312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" name="Freeform 35"/>
            <p:cNvSpPr>
              <a:spLocks/>
            </p:cNvSpPr>
            <p:nvPr/>
          </p:nvSpPr>
          <p:spPr bwMode="auto">
            <a:xfrm>
              <a:off x="2675" y="2533"/>
              <a:ext cx="660" cy="30"/>
            </a:xfrm>
            <a:custGeom>
              <a:avLst/>
              <a:gdLst>
                <a:gd name="T0" fmla="*/ 0 w 563"/>
                <a:gd name="T1" fmla="*/ 0 h 27"/>
                <a:gd name="T2" fmla="*/ 563 w 563"/>
                <a:gd name="T3" fmla="*/ 27 h 27"/>
                <a:gd name="T4" fmla="*/ 0 60000 65536"/>
                <a:gd name="T5" fmla="*/ 0 60000 65536"/>
                <a:gd name="T6" fmla="*/ 0 w 563"/>
                <a:gd name="T7" fmla="*/ 0 h 27"/>
                <a:gd name="T8" fmla="*/ 563 w 563"/>
                <a:gd name="T9" fmla="*/ 27 h 2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63" h="27">
                  <a:moveTo>
                    <a:pt x="0" y="0"/>
                  </a:moveTo>
                  <a:lnTo>
                    <a:pt x="563" y="27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3" name="Text Box 37"/>
            <p:cNvSpPr txBox="1">
              <a:spLocks noChangeArrowheads="1"/>
            </p:cNvSpPr>
            <p:nvPr/>
          </p:nvSpPr>
          <p:spPr bwMode="auto">
            <a:xfrm>
              <a:off x="2369" y="2397"/>
              <a:ext cx="258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b="1" dirty="0"/>
                <a:t>Cl</a:t>
              </a:r>
              <a:r>
                <a:rPr lang="fr-FR" b="1" baseline="30000" dirty="0"/>
                <a:t>-</a:t>
              </a:r>
            </a:p>
          </p:txBody>
        </p:sp>
        <p:sp>
          <p:nvSpPr>
            <p:cNvPr id="34" name="Oval 38"/>
            <p:cNvSpPr>
              <a:spLocks noChangeArrowheads="1"/>
            </p:cNvSpPr>
            <p:nvPr/>
          </p:nvSpPr>
          <p:spPr bwMode="auto">
            <a:xfrm>
              <a:off x="4249" y="3249"/>
              <a:ext cx="295" cy="278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" name="Line 40"/>
            <p:cNvSpPr>
              <a:spLocks noChangeShapeType="1"/>
            </p:cNvSpPr>
            <p:nvPr/>
          </p:nvSpPr>
          <p:spPr bwMode="auto">
            <a:xfrm>
              <a:off x="4106" y="3340"/>
              <a:ext cx="617" cy="7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6" name="Text Box 42"/>
            <p:cNvSpPr txBox="1">
              <a:spLocks noChangeArrowheads="1"/>
            </p:cNvSpPr>
            <p:nvPr/>
          </p:nvSpPr>
          <p:spPr bwMode="auto">
            <a:xfrm>
              <a:off x="3808" y="3194"/>
              <a:ext cx="409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/>
                <a:t>Ca</a:t>
              </a:r>
              <a:r>
                <a:rPr lang="fr-FR" baseline="30000"/>
                <a:t>2+</a:t>
              </a:r>
              <a:endParaRPr lang="fr-FR" sz="2400" baseline="30000"/>
            </a:p>
          </p:txBody>
        </p:sp>
        <p:sp>
          <p:nvSpPr>
            <p:cNvPr id="37" name="Text Box 45"/>
            <p:cNvSpPr txBox="1">
              <a:spLocks noChangeArrowheads="1"/>
            </p:cNvSpPr>
            <p:nvPr/>
          </p:nvSpPr>
          <p:spPr bwMode="auto">
            <a:xfrm>
              <a:off x="3277" y="2153"/>
              <a:ext cx="330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600" b="1" dirty="0"/>
                <a:t>Na</a:t>
              </a:r>
              <a:r>
                <a:rPr lang="fr-FR" sz="1600" b="1" baseline="30000" dirty="0"/>
                <a:t>+</a:t>
              </a:r>
            </a:p>
          </p:txBody>
        </p:sp>
        <p:sp>
          <p:nvSpPr>
            <p:cNvPr id="38" name="Text Box 47"/>
            <p:cNvSpPr txBox="1">
              <a:spLocks noChangeArrowheads="1"/>
            </p:cNvSpPr>
            <p:nvPr/>
          </p:nvSpPr>
          <p:spPr bwMode="auto">
            <a:xfrm>
              <a:off x="3285" y="2465"/>
              <a:ext cx="273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600" b="1"/>
                <a:t>Cl</a:t>
              </a:r>
              <a:r>
                <a:rPr lang="fr-FR" sz="1600" b="1" baseline="30000"/>
                <a:t>-</a:t>
              </a:r>
            </a:p>
          </p:txBody>
        </p:sp>
        <p:sp>
          <p:nvSpPr>
            <p:cNvPr id="39" name="Freeform 54"/>
            <p:cNvSpPr>
              <a:spLocks/>
            </p:cNvSpPr>
            <p:nvPr/>
          </p:nvSpPr>
          <p:spPr bwMode="auto">
            <a:xfrm rot="21032260" flipV="1">
              <a:off x="2807" y="3326"/>
              <a:ext cx="219" cy="27"/>
            </a:xfrm>
            <a:custGeom>
              <a:avLst/>
              <a:gdLst>
                <a:gd name="T0" fmla="*/ 0 w 86"/>
                <a:gd name="T1" fmla="*/ 43 h 43"/>
                <a:gd name="T2" fmla="*/ 86 w 86"/>
                <a:gd name="T3" fmla="*/ 0 h 43"/>
                <a:gd name="T4" fmla="*/ 0 60000 65536"/>
                <a:gd name="T5" fmla="*/ 0 60000 65536"/>
                <a:gd name="T6" fmla="*/ 0 w 86"/>
                <a:gd name="T7" fmla="*/ 0 h 43"/>
                <a:gd name="T8" fmla="*/ 86 w 86"/>
                <a:gd name="T9" fmla="*/ 43 h 4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6" h="43">
                  <a:moveTo>
                    <a:pt x="0" y="43"/>
                  </a:moveTo>
                  <a:lnTo>
                    <a:pt x="86" y="0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0" name="Freeform 55"/>
            <p:cNvSpPr>
              <a:spLocks/>
            </p:cNvSpPr>
            <p:nvPr/>
          </p:nvSpPr>
          <p:spPr bwMode="auto">
            <a:xfrm rot="462714">
              <a:off x="4153" y="3155"/>
              <a:ext cx="95" cy="396"/>
            </a:xfrm>
            <a:custGeom>
              <a:avLst/>
              <a:gdLst>
                <a:gd name="T0" fmla="*/ 0 w 97"/>
                <a:gd name="T1" fmla="*/ 0 h 405"/>
                <a:gd name="T2" fmla="*/ 93 w 97"/>
                <a:gd name="T3" fmla="*/ 183 h 405"/>
                <a:gd name="T4" fmla="*/ 24 w 97"/>
                <a:gd name="T5" fmla="*/ 405 h 405"/>
                <a:gd name="T6" fmla="*/ 0 60000 65536"/>
                <a:gd name="T7" fmla="*/ 0 60000 65536"/>
                <a:gd name="T8" fmla="*/ 0 60000 65536"/>
                <a:gd name="T9" fmla="*/ 0 w 97"/>
                <a:gd name="T10" fmla="*/ 0 h 405"/>
                <a:gd name="T11" fmla="*/ 97 w 97"/>
                <a:gd name="T12" fmla="*/ 405 h 40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7" h="405">
                  <a:moveTo>
                    <a:pt x="0" y="0"/>
                  </a:moveTo>
                  <a:cubicBezTo>
                    <a:pt x="44" y="58"/>
                    <a:pt x="89" y="116"/>
                    <a:pt x="93" y="183"/>
                  </a:cubicBezTo>
                  <a:cubicBezTo>
                    <a:pt x="97" y="250"/>
                    <a:pt x="36" y="368"/>
                    <a:pt x="24" y="405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1" name="Text Box 56"/>
            <p:cNvSpPr txBox="1">
              <a:spLocks noChangeArrowheads="1"/>
            </p:cNvSpPr>
            <p:nvPr/>
          </p:nvSpPr>
          <p:spPr bwMode="auto">
            <a:xfrm>
              <a:off x="4016" y="3020"/>
              <a:ext cx="256" cy="1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900"/>
                <a:t>ATP</a:t>
              </a:r>
            </a:p>
          </p:txBody>
        </p:sp>
        <p:sp>
          <p:nvSpPr>
            <p:cNvPr id="42" name="Oval 57"/>
            <p:cNvSpPr>
              <a:spLocks noChangeArrowheads="1"/>
            </p:cNvSpPr>
            <p:nvPr/>
          </p:nvSpPr>
          <p:spPr bwMode="auto">
            <a:xfrm>
              <a:off x="4333" y="2890"/>
              <a:ext cx="172" cy="192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/>
                <a:t>R</a:t>
              </a:r>
            </a:p>
          </p:txBody>
        </p:sp>
        <p:sp>
          <p:nvSpPr>
            <p:cNvPr id="43" name="Text Box 59"/>
            <p:cNvSpPr txBox="1">
              <a:spLocks noChangeArrowheads="1"/>
            </p:cNvSpPr>
            <p:nvPr/>
          </p:nvSpPr>
          <p:spPr bwMode="auto">
            <a:xfrm>
              <a:off x="4486" y="2863"/>
              <a:ext cx="913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600">
                  <a:solidFill>
                    <a:schemeClr val="bg2"/>
                  </a:solidFill>
                </a:rPr>
                <a:t>parathormone</a:t>
              </a:r>
            </a:p>
          </p:txBody>
        </p:sp>
      </p:grpSp>
      <p:grpSp>
        <p:nvGrpSpPr>
          <p:cNvPr id="44" name="Group 67"/>
          <p:cNvGrpSpPr>
            <a:grpSpLocks/>
          </p:cNvGrpSpPr>
          <p:nvPr/>
        </p:nvGrpSpPr>
        <p:grpSpPr bwMode="auto">
          <a:xfrm>
            <a:off x="987425" y="2465388"/>
            <a:ext cx="3863975" cy="1598612"/>
            <a:chOff x="622" y="1553"/>
            <a:chExt cx="2434" cy="1007"/>
          </a:xfrm>
        </p:grpSpPr>
        <p:sp>
          <p:nvSpPr>
            <p:cNvPr id="45" name="Text Box 62"/>
            <p:cNvSpPr txBox="1">
              <a:spLocks noChangeArrowheads="1"/>
            </p:cNvSpPr>
            <p:nvPr/>
          </p:nvSpPr>
          <p:spPr bwMode="auto">
            <a:xfrm>
              <a:off x="622" y="1553"/>
              <a:ext cx="1013" cy="291"/>
            </a:xfrm>
            <a:prstGeom prst="rect">
              <a:avLst/>
            </a:prstGeom>
            <a:noFill/>
            <a:ln w="38100">
              <a:solidFill>
                <a:srgbClr val="FF3300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2400" b="1" dirty="0"/>
                <a:t>thiazidique</a:t>
              </a:r>
            </a:p>
          </p:txBody>
        </p:sp>
        <p:sp>
          <p:nvSpPr>
            <p:cNvPr id="46" name="Line 64"/>
            <p:cNvSpPr>
              <a:spLocks noChangeShapeType="1"/>
            </p:cNvSpPr>
            <p:nvPr/>
          </p:nvSpPr>
          <p:spPr bwMode="auto">
            <a:xfrm flipH="1">
              <a:off x="2792" y="2160"/>
              <a:ext cx="248" cy="40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7" name="Line 65"/>
            <p:cNvSpPr>
              <a:spLocks noChangeShapeType="1"/>
            </p:cNvSpPr>
            <p:nvPr/>
          </p:nvSpPr>
          <p:spPr bwMode="auto">
            <a:xfrm>
              <a:off x="2752" y="2160"/>
              <a:ext cx="304" cy="376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" name="Freeform 63"/>
            <p:cNvSpPr>
              <a:spLocks/>
            </p:cNvSpPr>
            <p:nvPr/>
          </p:nvSpPr>
          <p:spPr bwMode="auto">
            <a:xfrm>
              <a:off x="1776" y="1720"/>
              <a:ext cx="1088" cy="448"/>
            </a:xfrm>
            <a:custGeom>
              <a:avLst/>
              <a:gdLst>
                <a:gd name="T0" fmla="*/ 0 w 1136"/>
                <a:gd name="T1" fmla="*/ 0 h 448"/>
                <a:gd name="T2" fmla="*/ 520 w 1136"/>
                <a:gd name="T3" fmla="*/ 32 h 448"/>
                <a:gd name="T4" fmla="*/ 896 w 1136"/>
                <a:gd name="T5" fmla="*/ 192 h 448"/>
                <a:gd name="T6" fmla="*/ 1136 w 1136"/>
                <a:gd name="T7" fmla="*/ 448 h 4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36"/>
                <a:gd name="T13" fmla="*/ 0 h 448"/>
                <a:gd name="T14" fmla="*/ 1136 w 1136"/>
                <a:gd name="T15" fmla="*/ 448 h 4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36" h="448">
                  <a:moveTo>
                    <a:pt x="0" y="0"/>
                  </a:moveTo>
                  <a:cubicBezTo>
                    <a:pt x="185" y="0"/>
                    <a:pt x="371" y="0"/>
                    <a:pt x="520" y="32"/>
                  </a:cubicBezTo>
                  <a:cubicBezTo>
                    <a:pt x="669" y="64"/>
                    <a:pt x="793" y="123"/>
                    <a:pt x="896" y="192"/>
                  </a:cubicBezTo>
                  <a:cubicBezTo>
                    <a:pt x="999" y="261"/>
                    <a:pt x="1096" y="405"/>
                    <a:pt x="1136" y="448"/>
                  </a:cubicBezTo>
                </a:path>
              </a:pathLst>
            </a:custGeom>
            <a:noFill/>
            <a:ln w="57150" cmpd="sng">
              <a:solidFill>
                <a:srgbClr val="FF3300"/>
              </a:solidFill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49" name="Rectangle 61"/>
          <p:cNvSpPr>
            <a:spLocks noChangeArrowheads="1"/>
          </p:cNvSpPr>
          <p:nvPr/>
        </p:nvSpPr>
        <p:spPr bwMode="auto">
          <a:xfrm>
            <a:off x="554633" y="3068960"/>
            <a:ext cx="2289175" cy="350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800" dirty="0">
                <a:solidFill>
                  <a:srgbClr val="000066"/>
                </a:solidFill>
              </a:rPr>
              <a:t>Inhibition du </a:t>
            </a:r>
            <a:r>
              <a:rPr lang="fr-FR" sz="2800" dirty="0" err="1">
                <a:solidFill>
                  <a:srgbClr val="000066"/>
                </a:solidFill>
              </a:rPr>
              <a:t>cotransport</a:t>
            </a:r>
            <a:r>
              <a:rPr lang="fr-FR" sz="2800" dirty="0">
                <a:solidFill>
                  <a:srgbClr val="000066"/>
                </a:solidFill>
              </a:rPr>
              <a:t> </a:t>
            </a:r>
            <a:r>
              <a:rPr lang="fr-FR" sz="2800" dirty="0" err="1">
                <a:solidFill>
                  <a:srgbClr val="000066"/>
                </a:solidFill>
              </a:rPr>
              <a:t>NaCl</a:t>
            </a:r>
            <a:endParaRPr lang="fr-FR" sz="2800" dirty="0">
              <a:solidFill>
                <a:srgbClr val="000066"/>
              </a:solidFill>
            </a:endParaRPr>
          </a:p>
          <a:p>
            <a:endParaRPr lang="fr-FR" sz="2800" dirty="0">
              <a:solidFill>
                <a:srgbClr val="000066"/>
              </a:solidFill>
            </a:endParaRPr>
          </a:p>
          <a:p>
            <a:r>
              <a:rPr lang="fr-FR" sz="2800" dirty="0">
                <a:solidFill>
                  <a:srgbClr val="000066"/>
                </a:solidFill>
              </a:rPr>
              <a:t>réabsorption Ca augmentée</a:t>
            </a:r>
          </a:p>
          <a:p>
            <a:endParaRPr lang="fr-FR" sz="2800" dirty="0">
              <a:solidFill>
                <a:srgbClr val="00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8075240" cy="2880320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l"/>
            <a:r>
              <a:rPr lang="fr-FR" sz="3200" dirty="0" err="1" smtClean="0"/>
              <a:t>Chlorothiazide</a:t>
            </a:r>
            <a:r>
              <a:rPr lang="fr-FR" sz="3200" dirty="0" smtClean="0"/>
              <a:t>: </a:t>
            </a:r>
            <a:r>
              <a:rPr lang="fr-FR" sz="3200" dirty="0" err="1" smtClean="0"/>
              <a:t>diurilix</a:t>
            </a:r>
            <a:r>
              <a:rPr lang="fr-FR" sz="3200" dirty="0" smtClean="0"/>
              <a:t>*</a:t>
            </a:r>
            <a:br>
              <a:rPr lang="fr-FR" sz="3200" dirty="0" smtClean="0"/>
            </a:br>
            <a:r>
              <a:rPr lang="fr-FR" sz="3200" dirty="0" err="1" smtClean="0"/>
              <a:t>hydrochlorothiazide</a:t>
            </a:r>
            <a:r>
              <a:rPr lang="fr-FR" sz="3200" dirty="0" smtClean="0"/>
              <a:t>: </a:t>
            </a:r>
            <a:r>
              <a:rPr lang="fr-FR" sz="3200" dirty="0" err="1" smtClean="0"/>
              <a:t>esidrex</a:t>
            </a:r>
            <a:r>
              <a:rPr lang="fr-FR" sz="3200" dirty="0" smtClean="0"/>
              <a:t>*</a:t>
            </a:r>
            <a:br>
              <a:rPr lang="fr-FR" sz="3200" dirty="0" smtClean="0"/>
            </a:br>
            <a:r>
              <a:rPr lang="fr-FR" sz="3200" b="1" dirty="0" err="1" smtClean="0">
                <a:solidFill>
                  <a:srgbClr val="C00000"/>
                </a:solidFill>
              </a:rPr>
              <a:t>Indapamide</a:t>
            </a:r>
            <a:r>
              <a:rPr lang="fr-FR" sz="3200" b="1" dirty="0" smtClean="0">
                <a:solidFill>
                  <a:srgbClr val="C00000"/>
                </a:solidFill>
              </a:rPr>
              <a:t>: </a:t>
            </a:r>
            <a:r>
              <a:rPr lang="fr-FR" sz="3200" b="1" dirty="0" err="1" smtClean="0">
                <a:solidFill>
                  <a:srgbClr val="C00000"/>
                </a:solidFill>
              </a:rPr>
              <a:t>fludex</a:t>
            </a:r>
            <a:r>
              <a:rPr lang="fr-FR" sz="3200" b="1" dirty="0" smtClean="0">
                <a:solidFill>
                  <a:srgbClr val="C00000"/>
                </a:solidFill>
              </a:rPr>
              <a:t>*</a:t>
            </a:r>
            <a:r>
              <a:rPr lang="fr-FR" sz="3200" dirty="0" smtClean="0"/>
              <a:t/>
            </a:r>
            <a:br>
              <a:rPr lang="fr-FR" sz="3200" dirty="0" smtClean="0"/>
            </a:br>
            <a:r>
              <a:rPr lang="fr-FR" sz="3200" dirty="0" smtClean="0"/>
              <a:t>Acide </a:t>
            </a:r>
            <a:r>
              <a:rPr lang="fr-FR" sz="3200" dirty="0" err="1" smtClean="0"/>
              <a:t>thiélénique</a:t>
            </a:r>
            <a:r>
              <a:rPr lang="fr-FR" sz="3200" dirty="0" smtClean="0"/>
              <a:t>: </a:t>
            </a:r>
            <a:r>
              <a:rPr lang="fr-FR" sz="3200" dirty="0" err="1" smtClean="0"/>
              <a:t>diflurex</a:t>
            </a:r>
            <a:r>
              <a:rPr lang="fr-FR" sz="3200" dirty="0" smtClean="0"/>
              <a:t>*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42910" y="3933056"/>
            <a:ext cx="7787208" cy="2193107"/>
          </a:xfrm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r>
              <a:rPr lang="fr-FR" dirty="0" smtClean="0"/>
              <a:t>Effet non dose dépendant</a:t>
            </a:r>
          </a:p>
          <a:p>
            <a:r>
              <a:rPr lang="fr-FR" dirty="0" smtClean="0"/>
              <a:t>Délai (2h)et durée d’action longues(12-24h)</a:t>
            </a:r>
          </a:p>
          <a:p>
            <a:r>
              <a:rPr lang="fr-FR" dirty="0" smtClean="0"/>
              <a:t>Inefficace en cas d’insuffisance rénale (effet vasoconstricteur)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eaLnBrk="1" hangingPunct="1"/>
            <a:r>
              <a:rPr lang="fr-FR" sz="4400" dirty="0" err="1" smtClean="0"/>
              <a:t>Epargneurs</a:t>
            </a:r>
            <a:r>
              <a:rPr lang="fr-FR" sz="4400" dirty="0" smtClean="0"/>
              <a:t> de potassium</a:t>
            </a:r>
            <a:br>
              <a:rPr lang="fr-FR" sz="4400" dirty="0" smtClean="0"/>
            </a:br>
            <a:r>
              <a:rPr lang="fr-FR" sz="4400" dirty="0" smtClean="0"/>
              <a:t>T</a:t>
            </a:r>
            <a:r>
              <a:rPr lang="fr-FR" dirty="0" smtClean="0"/>
              <a:t>ube collecteur</a:t>
            </a:r>
            <a:r>
              <a:rPr lang="fr-FR" sz="4400" dirty="0" smtClean="0"/>
              <a:t> 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2285984" y="1887557"/>
            <a:ext cx="5878513" cy="4327525"/>
          </a:xfrm>
          <a:prstGeom prst="rect">
            <a:avLst/>
          </a:prstGeom>
          <a:gradFill rotWithShape="1">
            <a:gsLst>
              <a:gs pos="0">
                <a:srgbClr val="CCFF99"/>
              </a:gs>
              <a:gs pos="100000">
                <a:srgbClr val="FF7C80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8" name="Freeform 29"/>
          <p:cNvSpPr>
            <a:spLocks/>
          </p:cNvSpPr>
          <p:nvPr/>
        </p:nvSpPr>
        <p:spPr bwMode="auto">
          <a:xfrm>
            <a:off x="3649663" y="1916113"/>
            <a:ext cx="2443162" cy="522287"/>
          </a:xfrm>
          <a:custGeom>
            <a:avLst/>
            <a:gdLst>
              <a:gd name="T0" fmla="*/ 19 w 1061"/>
              <a:gd name="T1" fmla="*/ 0 h 200"/>
              <a:gd name="T2" fmla="*/ 148 w 1061"/>
              <a:gd name="T3" fmla="*/ 168 h 200"/>
              <a:gd name="T4" fmla="*/ 916 w 1061"/>
              <a:gd name="T5" fmla="*/ 174 h 200"/>
              <a:gd name="T6" fmla="*/ 1021 w 1061"/>
              <a:gd name="T7" fmla="*/ 12 h 200"/>
              <a:gd name="T8" fmla="*/ 0 60000 65536"/>
              <a:gd name="T9" fmla="*/ 0 60000 65536"/>
              <a:gd name="T10" fmla="*/ 0 60000 65536"/>
              <a:gd name="T11" fmla="*/ 0 60000 65536"/>
              <a:gd name="T12" fmla="*/ 0 w 1061"/>
              <a:gd name="T13" fmla="*/ 0 h 200"/>
              <a:gd name="T14" fmla="*/ 1061 w 1061"/>
              <a:gd name="T15" fmla="*/ 200 h 2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61" h="200">
                <a:moveTo>
                  <a:pt x="19" y="0"/>
                </a:moveTo>
                <a:cubicBezTo>
                  <a:pt x="21" y="87"/>
                  <a:pt x="0" y="142"/>
                  <a:pt x="148" y="168"/>
                </a:cubicBezTo>
                <a:cubicBezTo>
                  <a:pt x="297" y="197"/>
                  <a:pt x="771" y="200"/>
                  <a:pt x="916" y="174"/>
                </a:cubicBezTo>
                <a:cubicBezTo>
                  <a:pt x="1061" y="148"/>
                  <a:pt x="999" y="46"/>
                  <a:pt x="1021" y="12"/>
                </a:cubicBezTo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9" name="Freeform 6"/>
          <p:cNvSpPr>
            <a:spLocks/>
          </p:cNvSpPr>
          <p:nvPr/>
        </p:nvSpPr>
        <p:spPr bwMode="auto">
          <a:xfrm>
            <a:off x="3654425" y="2497138"/>
            <a:ext cx="2441575" cy="3136900"/>
          </a:xfrm>
          <a:custGeom>
            <a:avLst/>
            <a:gdLst>
              <a:gd name="T0" fmla="*/ 10 w 1316"/>
              <a:gd name="T1" fmla="*/ 925 h 1599"/>
              <a:gd name="T2" fmla="*/ 25 w 1316"/>
              <a:gd name="T3" fmla="*/ 1426 h 1599"/>
              <a:gd name="T4" fmla="*/ 163 w 1316"/>
              <a:gd name="T5" fmla="*/ 1544 h 1599"/>
              <a:gd name="T6" fmla="*/ 1123 w 1316"/>
              <a:gd name="T7" fmla="*/ 1550 h 1599"/>
              <a:gd name="T8" fmla="*/ 1284 w 1316"/>
              <a:gd name="T9" fmla="*/ 1248 h 1599"/>
              <a:gd name="T10" fmla="*/ 1284 w 1316"/>
              <a:gd name="T11" fmla="*/ 296 h 1599"/>
              <a:gd name="T12" fmla="*/ 1112 w 1316"/>
              <a:gd name="T13" fmla="*/ 15 h 1599"/>
              <a:gd name="T14" fmla="*/ 174 w 1316"/>
              <a:gd name="T15" fmla="*/ 15 h 1599"/>
              <a:gd name="T16" fmla="*/ 29 w 1316"/>
              <a:gd name="T17" fmla="*/ 329 h 159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316"/>
              <a:gd name="T28" fmla="*/ 0 h 1599"/>
              <a:gd name="T29" fmla="*/ 1316 w 1316"/>
              <a:gd name="T30" fmla="*/ 1599 h 159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316" h="1599">
                <a:moveTo>
                  <a:pt x="10" y="925"/>
                </a:moveTo>
                <a:cubicBezTo>
                  <a:pt x="14" y="1009"/>
                  <a:pt x="0" y="1323"/>
                  <a:pt x="25" y="1426"/>
                </a:cubicBezTo>
                <a:cubicBezTo>
                  <a:pt x="27" y="1542"/>
                  <a:pt x="163" y="1544"/>
                  <a:pt x="163" y="1544"/>
                </a:cubicBezTo>
                <a:cubicBezTo>
                  <a:pt x="345" y="1564"/>
                  <a:pt x="936" y="1599"/>
                  <a:pt x="1123" y="1550"/>
                </a:cubicBezTo>
                <a:cubicBezTo>
                  <a:pt x="1310" y="1501"/>
                  <a:pt x="1257" y="1457"/>
                  <a:pt x="1284" y="1248"/>
                </a:cubicBezTo>
                <a:cubicBezTo>
                  <a:pt x="1316" y="568"/>
                  <a:pt x="1277" y="407"/>
                  <a:pt x="1284" y="296"/>
                </a:cubicBezTo>
                <a:cubicBezTo>
                  <a:pt x="1276" y="272"/>
                  <a:pt x="1312" y="4"/>
                  <a:pt x="1112" y="15"/>
                </a:cubicBezTo>
                <a:cubicBezTo>
                  <a:pt x="928" y="0"/>
                  <a:pt x="371" y="3"/>
                  <a:pt x="174" y="15"/>
                </a:cubicBezTo>
                <a:cubicBezTo>
                  <a:pt x="99" y="15"/>
                  <a:pt x="17" y="7"/>
                  <a:pt x="29" y="329"/>
                </a:cubicBezTo>
              </a:path>
            </a:pathLst>
          </a:custGeom>
          <a:solidFill>
            <a:schemeClr val="accent1"/>
          </a:solidFill>
          <a:ln w="28575" cmpd="sng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0" name="Freeform 28"/>
          <p:cNvSpPr>
            <a:spLocks/>
          </p:cNvSpPr>
          <p:nvPr/>
        </p:nvSpPr>
        <p:spPr bwMode="auto">
          <a:xfrm>
            <a:off x="3679825" y="5641975"/>
            <a:ext cx="2422525" cy="527050"/>
          </a:xfrm>
          <a:custGeom>
            <a:avLst/>
            <a:gdLst>
              <a:gd name="T0" fmla="*/ 1014 w 1052"/>
              <a:gd name="T1" fmla="*/ 197 h 203"/>
              <a:gd name="T2" fmla="*/ 891 w 1052"/>
              <a:gd name="T3" fmla="*/ 11 h 203"/>
              <a:gd name="T4" fmla="*/ 124 w 1052"/>
              <a:gd name="T5" fmla="*/ 12 h 203"/>
              <a:gd name="T6" fmla="*/ 0 w 1052"/>
              <a:gd name="T7" fmla="*/ 203 h 203"/>
              <a:gd name="T8" fmla="*/ 0 60000 65536"/>
              <a:gd name="T9" fmla="*/ 0 60000 65536"/>
              <a:gd name="T10" fmla="*/ 0 60000 65536"/>
              <a:gd name="T11" fmla="*/ 0 60000 65536"/>
              <a:gd name="T12" fmla="*/ 0 w 1052"/>
              <a:gd name="T13" fmla="*/ 0 h 203"/>
              <a:gd name="T14" fmla="*/ 1052 w 1052"/>
              <a:gd name="T15" fmla="*/ 203 h 20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52" h="203">
                <a:moveTo>
                  <a:pt x="1014" y="197"/>
                </a:moveTo>
                <a:cubicBezTo>
                  <a:pt x="1014" y="194"/>
                  <a:pt x="1052" y="3"/>
                  <a:pt x="891" y="11"/>
                </a:cubicBezTo>
                <a:cubicBezTo>
                  <a:pt x="743" y="0"/>
                  <a:pt x="283" y="3"/>
                  <a:pt x="124" y="12"/>
                </a:cubicBezTo>
                <a:cubicBezTo>
                  <a:pt x="18" y="23"/>
                  <a:pt x="0" y="17"/>
                  <a:pt x="0" y="203"/>
                </a:cubicBezTo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6200775" y="1889125"/>
            <a:ext cx="106311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400" b="1" dirty="0" err="1"/>
              <a:t>interstitium</a:t>
            </a:r>
            <a:endParaRPr lang="fr-FR" sz="1400" b="1" dirty="0"/>
          </a:p>
        </p:txBody>
      </p:sp>
      <p:sp>
        <p:nvSpPr>
          <p:cNvPr id="12" name="Text Box 30"/>
          <p:cNvSpPr txBox="1">
            <a:spLocks noChangeArrowheads="1"/>
          </p:cNvSpPr>
          <p:nvPr/>
        </p:nvSpPr>
        <p:spPr bwMode="auto">
          <a:xfrm>
            <a:off x="6213475" y="2678113"/>
            <a:ext cx="1074397" cy="307777"/>
          </a:xfrm>
          <a:prstGeom prst="rect">
            <a:avLst/>
          </a:prstGeom>
          <a:noFill/>
          <a:ln w="28575">
            <a:solidFill>
              <a:srgbClr val="FFCC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400" b="1" dirty="0"/>
              <a:t>aldostérone</a:t>
            </a:r>
          </a:p>
        </p:txBody>
      </p:sp>
      <p:sp>
        <p:nvSpPr>
          <p:cNvPr id="13" name="Oval 31"/>
          <p:cNvSpPr>
            <a:spLocks noChangeArrowheads="1"/>
          </p:cNvSpPr>
          <p:nvPr/>
        </p:nvSpPr>
        <p:spPr bwMode="auto">
          <a:xfrm>
            <a:off x="5170488" y="2914650"/>
            <a:ext cx="344487" cy="390525"/>
          </a:xfrm>
          <a:prstGeom prst="ellipse">
            <a:avLst/>
          </a:prstGeom>
          <a:solidFill>
            <a:schemeClr val="accent1"/>
          </a:solidFill>
          <a:ln w="28575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1600">
                <a:solidFill>
                  <a:srgbClr val="FFFF00"/>
                </a:solidFill>
              </a:rPr>
              <a:t>R</a:t>
            </a:r>
          </a:p>
        </p:txBody>
      </p:sp>
      <p:sp>
        <p:nvSpPr>
          <p:cNvPr id="14" name="Line 32"/>
          <p:cNvSpPr>
            <a:spLocks noChangeShapeType="1"/>
          </p:cNvSpPr>
          <p:nvPr/>
        </p:nvSpPr>
        <p:spPr bwMode="auto">
          <a:xfrm flipH="1">
            <a:off x="5545138" y="2924175"/>
            <a:ext cx="677862" cy="18732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15" name="Text Box 25"/>
          <p:cNvSpPr txBox="1">
            <a:spLocks noChangeArrowheads="1"/>
          </p:cNvSpPr>
          <p:nvPr/>
        </p:nvSpPr>
        <p:spPr bwMode="auto">
          <a:xfrm>
            <a:off x="2816225" y="2773363"/>
            <a:ext cx="48763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600" b="1" dirty="0"/>
              <a:t>Na</a:t>
            </a:r>
            <a:r>
              <a:rPr lang="fr-FR" sz="1600" b="1" baseline="30000" dirty="0"/>
              <a:t>+</a:t>
            </a:r>
          </a:p>
        </p:txBody>
      </p:sp>
      <p:sp>
        <p:nvSpPr>
          <p:cNvPr id="16" name="Line 24"/>
          <p:cNvSpPr>
            <a:spLocks noChangeShapeType="1"/>
          </p:cNvSpPr>
          <p:nvPr/>
        </p:nvSpPr>
        <p:spPr bwMode="auto">
          <a:xfrm>
            <a:off x="3235325" y="2992438"/>
            <a:ext cx="1122363" cy="6397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18" name="Line 23"/>
          <p:cNvSpPr>
            <a:spLocks noChangeShapeType="1"/>
          </p:cNvSpPr>
          <p:nvPr/>
        </p:nvSpPr>
        <p:spPr bwMode="auto">
          <a:xfrm flipV="1">
            <a:off x="3671888" y="3336925"/>
            <a:ext cx="20637" cy="81121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9" name="Line 27"/>
          <p:cNvSpPr>
            <a:spLocks noChangeShapeType="1"/>
          </p:cNvSpPr>
          <p:nvPr/>
        </p:nvSpPr>
        <p:spPr bwMode="auto">
          <a:xfrm flipH="1">
            <a:off x="3154363" y="3898900"/>
            <a:ext cx="1160462" cy="6318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fr-FR"/>
          </a:p>
        </p:txBody>
      </p:sp>
      <p:sp>
        <p:nvSpPr>
          <p:cNvPr id="20" name="Text Box 26"/>
          <p:cNvSpPr txBox="1">
            <a:spLocks noChangeArrowheads="1"/>
          </p:cNvSpPr>
          <p:nvPr/>
        </p:nvSpPr>
        <p:spPr bwMode="auto">
          <a:xfrm>
            <a:off x="2743200" y="4391025"/>
            <a:ext cx="36420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600" b="1" dirty="0"/>
              <a:t>K</a:t>
            </a:r>
            <a:r>
              <a:rPr lang="fr-FR" sz="1600" b="1" baseline="30000" dirty="0"/>
              <a:t>+</a:t>
            </a:r>
          </a:p>
        </p:txBody>
      </p:sp>
      <p:sp>
        <p:nvSpPr>
          <p:cNvPr id="21" name="Freeform 21"/>
          <p:cNvSpPr>
            <a:spLocks/>
          </p:cNvSpPr>
          <p:nvPr/>
        </p:nvSpPr>
        <p:spPr bwMode="auto">
          <a:xfrm>
            <a:off x="3589338" y="4090988"/>
            <a:ext cx="198437" cy="112712"/>
          </a:xfrm>
          <a:custGeom>
            <a:avLst/>
            <a:gdLst>
              <a:gd name="T0" fmla="*/ 0 w 86"/>
              <a:gd name="T1" fmla="*/ 43 h 43"/>
              <a:gd name="T2" fmla="*/ 86 w 86"/>
              <a:gd name="T3" fmla="*/ 0 h 43"/>
              <a:gd name="T4" fmla="*/ 0 60000 65536"/>
              <a:gd name="T5" fmla="*/ 0 60000 65536"/>
              <a:gd name="T6" fmla="*/ 0 w 86"/>
              <a:gd name="T7" fmla="*/ 0 h 43"/>
              <a:gd name="T8" fmla="*/ 86 w 86"/>
              <a:gd name="T9" fmla="*/ 43 h 4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6" h="43">
                <a:moveTo>
                  <a:pt x="0" y="43"/>
                </a:moveTo>
                <a:lnTo>
                  <a:pt x="86" y="0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3590925" y="4259263"/>
            <a:ext cx="198438" cy="111125"/>
          </a:xfrm>
          <a:custGeom>
            <a:avLst/>
            <a:gdLst>
              <a:gd name="T0" fmla="*/ 0 w 86"/>
              <a:gd name="T1" fmla="*/ 43 h 43"/>
              <a:gd name="T2" fmla="*/ 86 w 86"/>
              <a:gd name="T3" fmla="*/ 0 h 43"/>
              <a:gd name="T4" fmla="*/ 0 60000 65536"/>
              <a:gd name="T5" fmla="*/ 0 60000 65536"/>
              <a:gd name="T6" fmla="*/ 0 w 86"/>
              <a:gd name="T7" fmla="*/ 0 h 43"/>
              <a:gd name="T8" fmla="*/ 86 w 86"/>
              <a:gd name="T9" fmla="*/ 43 h 4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6" h="43">
                <a:moveTo>
                  <a:pt x="0" y="43"/>
                </a:moveTo>
                <a:lnTo>
                  <a:pt x="86" y="0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24" name="Line 20"/>
          <p:cNvSpPr>
            <a:spLocks noChangeShapeType="1"/>
          </p:cNvSpPr>
          <p:nvPr/>
        </p:nvSpPr>
        <p:spPr bwMode="auto">
          <a:xfrm>
            <a:off x="3617913" y="3294063"/>
            <a:ext cx="173037" cy="10001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25" name="Line 19"/>
          <p:cNvSpPr>
            <a:spLocks noChangeShapeType="1"/>
          </p:cNvSpPr>
          <p:nvPr/>
        </p:nvSpPr>
        <p:spPr bwMode="auto">
          <a:xfrm>
            <a:off x="3616325" y="3103563"/>
            <a:ext cx="173038" cy="101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26" name="Oval 10"/>
          <p:cNvSpPr>
            <a:spLocks noChangeArrowheads="1"/>
          </p:cNvSpPr>
          <p:nvPr/>
        </p:nvSpPr>
        <p:spPr bwMode="auto">
          <a:xfrm>
            <a:off x="5794375" y="3749675"/>
            <a:ext cx="455613" cy="5095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7" name="Freeform 15"/>
          <p:cNvSpPr>
            <a:spLocks/>
          </p:cNvSpPr>
          <p:nvPr/>
        </p:nvSpPr>
        <p:spPr bwMode="auto">
          <a:xfrm>
            <a:off x="5876925" y="3805238"/>
            <a:ext cx="303213" cy="141287"/>
          </a:xfrm>
          <a:custGeom>
            <a:avLst/>
            <a:gdLst>
              <a:gd name="T0" fmla="*/ 0 w 132"/>
              <a:gd name="T1" fmla="*/ 36 h 54"/>
              <a:gd name="T2" fmla="*/ 63 w 132"/>
              <a:gd name="T3" fmla="*/ 3 h 54"/>
              <a:gd name="T4" fmla="*/ 132 w 132"/>
              <a:gd name="T5" fmla="*/ 54 h 54"/>
              <a:gd name="T6" fmla="*/ 0 60000 65536"/>
              <a:gd name="T7" fmla="*/ 0 60000 65536"/>
              <a:gd name="T8" fmla="*/ 0 60000 65536"/>
              <a:gd name="T9" fmla="*/ 0 w 132"/>
              <a:gd name="T10" fmla="*/ 0 h 54"/>
              <a:gd name="T11" fmla="*/ 132 w 132"/>
              <a:gd name="T12" fmla="*/ 54 h 5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2" h="54">
                <a:moveTo>
                  <a:pt x="0" y="36"/>
                </a:moveTo>
                <a:cubicBezTo>
                  <a:pt x="10" y="31"/>
                  <a:pt x="41" y="0"/>
                  <a:pt x="63" y="3"/>
                </a:cubicBezTo>
                <a:cubicBezTo>
                  <a:pt x="85" y="6"/>
                  <a:pt x="118" y="44"/>
                  <a:pt x="132" y="5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28" name="Freeform 16"/>
          <p:cNvSpPr>
            <a:spLocks/>
          </p:cNvSpPr>
          <p:nvPr/>
        </p:nvSpPr>
        <p:spPr bwMode="auto">
          <a:xfrm>
            <a:off x="5849938" y="4046538"/>
            <a:ext cx="309562" cy="133350"/>
          </a:xfrm>
          <a:custGeom>
            <a:avLst/>
            <a:gdLst>
              <a:gd name="T0" fmla="*/ 135 w 135"/>
              <a:gd name="T1" fmla="*/ 3 h 51"/>
              <a:gd name="T2" fmla="*/ 84 w 135"/>
              <a:gd name="T3" fmla="*/ 51 h 51"/>
              <a:gd name="T4" fmla="*/ 0 w 135"/>
              <a:gd name="T5" fmla="*/ 0 h 51"/>
              <a:gd name="T6" fmla="*/ 0 60000 65536"/>
              <a:gd name="T7" fmla="*/ 0 60000 65536"/>
              <a:gd name="T8" fmla="*/ 0 60000 65536"/>
              <a:gd name="T9" fmla="*/ 0 w 135"/>
              <a:gd name="T10" fmla="*/ 0 h 51"/>
              <a:gd name="T11" fmla="*/ 135 w 135"/>
              <a:gd name="T12" fmla="*/ 51 h 5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5" h="51">
                <a:moveTo>
                  <a:pt x="135" y="3"/>
                </a:moveTo>
                <a:cubicBezTo>
                  <a:pt x="126" y="10"/>
                  <a:pt x="106" y="51"/>
                  <a:pt x="84" y="51"/>
                </a:cubicBezTo>
                <a:cubicBezTo>
                  <a:pt x="62" y="51"/>
                  <a:pt x="17" y="11"/>
                  <a:pt x="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29" name="Text Box 13"/>
          <p:cNvSpPr txBox="1">
            <a:spLocks noChangeArrowheads="1"/>
          </p:cNvSpPr>
          <p:nvPr/>
        </p:nvSpPr>
        <p:spPr bwMode="auto">
          <a:xfrm>
            <a:off x="6416675" y="3554413"/>
            <a:ext cx="48763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600" b="1" dirty="0"/>
              <a:t>Na</a:t>
            </a:r>
            <a:r>
              <a:rPr lang="fr-FR" sz="1600" b="1" baseline="30000" dirty="0"/>
              <a:t>+</a:t>
            </a:r>
          </a:p>
        </p:txBody>
      </p:sp>
      <p:sp>
        <p:nvSpPr>
          <p:cNvPr id="30" name="Text Box 18"/>
          <p:cNvSpPr txBox="1">
            <a:spLocks noChangeArrowheads="1"/>
          </p:cNvSpPr>
          <p:nvPr/>
        </p:nvSpPr>
        <p:spPr bwMode="auto">
          <a:xfrm>
            <a:off x="5197475" y="3341688"/>
            <a:ext cx="406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900" dirty="0"/>
              <a:t>ATP</a:t>
            </a:r>
          </a:p>
        </p:txBody>
      </p: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5187950" y="4157663"/>
            <a:ext cx="4111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600" b="1" dirty="0"/>
              <a:t>K</a:t>
            </a:r>
            <a:r>
              <a:rPr lang="fr-FR" sz="1600" b="1" baseline="30000" dirty="0"/>
              <a:t>+</a:t>
            </a:r>
          </a:p>
        </p:txBody>
      </p:sp>
      <p:sp>
        <p:nvSpPr>
          <p:cNvPr id="32" name="Line 11"/>
          <p:cNvSpPr>
            <a:spLocks noChangeShapeType="1"/>
          </p:cNvSpPr>
          <p:nvPr/>
        </p:nvSpPr>
        <p:spPr bwMode="auto">
          <a:xfrm>
            <a:off x="5607050" y="3749675"/>
            <a:ext cx="83661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33" name="Line 12"/>
          <p:cNvSpPr>
            <a:spLocks noChangeShapeType="1"/>
          </p:cNvSpPr>
          <p:nvPr/>
        </p:nvSpPr>
        <p:spPr bwMode="auto">
          <a:xfrm>
            <a:off x="5581650" y="4260850"/>
            <a:ext cx="83661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4" name="Freeform 17"/>
          <p:cNvSpPr>
            <a:spLocks/>
          </p:cNvSpPr>
          <p:nvPr/>
        </p:nvSpPr>
        <p:spPr bwMode="auto">
          <a:xfrm>
            <a:off x="5573713" y="3516313"/>
            <a:ext cx="222250" cy="1054100"/>
          </a:xfrm>
          <a:custGeom>
            <a:avLst/>
            <a:gdLst>
              <a:gd name="T0" fmla="*/ 0 w 97"/>
              <a:gd name="T1" fmla="*/ 0 h 405"/>
              <a:gd name="T2" fmla="*/ 93 w 97"/>
              <a:gd name="T3" fmla="*/ 183 h 405"/>
              <a:gd name="T4" fmla="*/ 24 w 97"/>
              <a:gd name="T5" fmla="*/ 405 h 405"/>
              <a:gd name="T6" fmla="*/ 0 60000 65536"/>
              <a:gd name="T7" fmla="*/ 0 60000 65536"/>
              <a:gd name="T8" fmla="*/ 0 60000 65536"/>
              <a:gd name="T9" fmla="*/ 0 w 97"/>
              <a:gd name="T10" fmla="*/ 0 h 405"/>
              <a:gd name="T11" fmla="*/ 97 w 97"/>
              <a:gd name="T12" fmla="*/ 405 h 40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7" h="405">
                <a:moveTo>
                  <a:pt x="0" y="0"/>
                </a:moveTo>
                <a:cubicBezTo>
                  <a:pt x="44" y="58"/>
                  <a:pt x="89" y="116"/>
                  <a:pt x="93" y="183"/>
                </a:cubicBezTo>
                <a:cubicBezTo>
                  <a:pt x="97" y="250"/>
                  <a:pt x="36" y="368"/>
                  <a:pt x="24" y="405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35" name="Text Box 7"/>
          <p:cNvSpPr txBox="1">
            <a:spLocks noChangeArrowheads="1"/>
          </p:cNvSpPr>
          <p:nvPr/>
        </p:nvSpPr>
        <p:spPr bwMode="auto">
          <a:xfrm>
            <a:off x="4090988" y="2528888"/>
            <a:ext cx="133667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200" dirty="0"/>
              <a:t>Cellule principale</a:t>
            </a:r>
          </a:p>
        </p:txBody>
      </p:sp>
      <p:sp>
        <p:nvSpPr>
          <p:cNvPr id="36" name="Text Box 8"/>
          <p:cNvSpPr txBox="1">
            <a:spLocks noChangeArrowheads="1"/>
          </p:cNvSpPr>
          <p:nvPr/>
        </p:nvSpPr>
        <p:spPr bwMode="auto">
          <a:xfrm>
            <a:off x="2274888" y="1860550"/>
            <a:ext cx="75815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400" b="1" dirty="0"/>
              <a:t>lumière</a:t>
            </a:r>
          </a:p>
        </p:txBody>
      </p:sp>
      <p:sp>
        <p:nvSpPr>
          <p:cNvPr id="37" name="Text Box 33"/>
          <p:cNvSpPr txBox="1">
            <a:spLocks noChangeArrowheads="1"/>
          </p:cNvSpPr>
          <p:nvPr/>
        </p:nvSpPr>
        <p:spPr bwMode="auto">
          <a:xfrm>
            <a:off x="1558925" y="6249988"/>
            <a:ext cx="639303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Système rénine-angiotensine-aldostérone</a:t>
            </a:r>
          </a:p>
        </p:txBody>
      </p:sp>
      <p:sp>
        <p:nvSpPr>
          <p:cNvPr id="38" name="Rectangle 37"/>
          <p:cNvSpPr/>
          <p:nvPr/>
        </p:nvSpPr>
        <p:spPr>
          <a:xfrm>
            <a:off x="-32" y="1643050"/>
            <a:ext cx="2285984" cy="275152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1">
              <a:lnSpc>
                <a:spcPct val="120000"/>
              </a:lnSpc>
            </a:pPr>
            <a:r>
              <a:rPr lang="fr-FR" sz="2400" dirty="0" smtClean="0"/>
              <a:t>L’aldostérone stimule la réabsorption de Na et la sécrétion de K</a:t>
            </a:r>
            <a:r>
              <a:rPr lang="fr-FR" sz="2400" baseline="30000" dirty="0" smtClean="0"/>
              <a:t>+</a:t>
            </a:r>
            <a:r>
              <a:rPr lang="fr-FR" sz="2400" dirty="0" smtClean="0"/>
              <a:t> et H</a:t>
            </a:r>
            <a:r>
              <a:rPr lang="fr-FR" sz="2400" baseline="30000" dirty="0" smtClean="0"/>
              <a:t>+</a:t>
            </a:r>
            <a:endParaRPr lang="fr-FR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363272" cy="2840558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l">
              <a:buFont typeface="Arial" pitchFamily="34" charset="0"/>
              <a:buChar char="•"/>
            </a:pPr>
            <a:r>
              <a:rPr lang="fr-FR" sz="3200" dirty="0" err="1" smtClean="0">
                <a:solidFill>
                  <a:srgbClr val="FF0000"/>
                </a:solidFill>
              </a:rPr>
              <a:t>Antialdostérone</a:t>
            </a:r>
            <a:r>
              <a:rPr lang="fr-FR" sz="3200" dirty="0" smtClean="0">
                <a:solidFill>
                  <a:srgbClr val="FF0000"/>
                </a:solidFill>
              </a:rPr>
              <a:t> vrai: </a:t>
            </a:r>
            <a:r>
              <a:rPr lang="fr-FR" sz="3200" dirty="0" smtClean="0"/>
              <a:t/>
            </a:r>
            <a:br>
              <a:rPr lang="fr-FR" sz="3200" dirty="0" smtClean="0"/>
            </a:br>
            <a:r>
              <a:rPr lang="fr-FR" sz="3200" dirty="0" err="1" smtClean="0"/>
              <a:t>Spironolactone</a:t>
            </a:r>
            <a:r>
              <a:rPr lang="fr-FR" sz="3200" dirty="0" smtClean="0"/>
              <a:t>: </a:t>
            </a:r>
            <a:r>
              <a:rPr lang="fr-FR" sz="3200" dirty="0" err="1" smtClean="0"/>
              <a:t>aldactone</a:t>
            </a:r>
            <a:r>
              <a:rPr lang="fr-FR" sz="3200" dirty="0" smtClean="0"/>
              <a:t>*</a:t>
            </a:r>
            <a:br>
              <a:rPr lang="fr-FR" sz="3200" dirty="0" smtClean="0"/>
            </a:br>
            <a:r>
              <a:rPr lang="fr-FR" sz="3200" dirty="0" err="1" smtClean="0"/>
              <a:t>soludactone</a:t>
            </a:r>
            <a:r>
              <a:rPr lang="fr-FR" sz="3200" dirty="0" smtClean="0"/>
              <a:t>*</a:t>
            </a:r>
            <a:br>
              <a:rPr lang="fr-FR" sz="3200" dirty="0" smtClean="0"/>
            </a:br>
            <a:r>
              <a:rPr lang="fr-FR" sz="3200" dirty="0" err="1" smtClean="0"/>
              <a:t>conrénone</a:t>
            </a:r>
            <a:r>
              <a:rPr lang="fr-FR" sz="3200" dirty="0" smtClean="0"/>
              <a:t>*</a:t>
            </a:r>
            <a:br>
              <a:rPr lang="fr-FR" sz="3200" dirty="0" smtClean="0"/>
            </a:br>
            <a:r>
              <a:rPr lang="fr-FR" sz="3200" dirty="0" err="1" smtClean="0"/>
              <a:t>eplérénone</a:t>
            </a:r>
            <a:endParaRPr lang="fr-FR" sz="3200" dirty="0"/>
          </a:p>
        </p:txBody>
      </p:sp>
      <p:sp>
        <p:nvSpPr>
          <p:cNvPr id="4" name="Titre 1"/>
          <p:cNvSpPr>
            <a:spLocks noGrp="1"/>
          </p:cNvSpPr>
          <p:nvPr>
            <p:ph idx="1"/>
          </p:nvPr>
        </p:nvSpPr>
        <p:spPr>
          <a:xfrm>
            <a:off x="600968" y="3573016"/>
            <a:ext cx="8291512" cy="1976438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l"/>
            <a:r>
              <a:rPr lang="fr-FR" dirty="0" smtClean="0">
                <a:solidFill>
                  <a:srgbClr val="FF0000"/>
                </a:solidFill>
              </a:rPr>
              <a:t>Pseudo </a:t>
            </a:r>
            <a:r>
              <a:rPr lang="fr-FR" dirty="0" err="1" smtClean="0">
                <a:solidFill>
                  <a:srgbClr val="FF0000"/>
                </a:solidFill>
              </a:rPr>
              <a:t>a</a:t>
            </a:r>
            <a:r>
              <a:rPr lang="fr-FR" sz="3200" dirty="0" err="1" smtClean="0">
                <a:solidFill>
                  <a:srgbClr val="FF0000"/>
                </a:solidFill>
              </a:rPr>
              <a:t>ntialdostérone</a:t>
            </a:r>
            <a:r>
              <a:rPr lang="fr-FR" sz="3200" dirty="0" smtClean="0">
                <a:solidFill>
                  <a:srgbClr val="FF0000"/>
                </a:solidFill>
              </a:rPr>
              <a:t> : </a:t>
            </a:r>
            <a:endParaRPr lang="fr-FR" dirty="0" smtClean="0"/>
          </a:p>
          <a:p>
            <a:pPr algn="l">
              <a:buNone/>
            </a:pPr>
            <a:r>
              <a:rPr lang="fr-FR" sz="3200" dirty="0" err="1" smtClean="0"/>
              <a:t>Amiloride</a:t>
            </a:r>
            <a:r>
              <a:rPr lang="fr-FR" sz="3200" dirty="0" smtClean="0"/>
              <a:t> </a:t>
            </a:r>
          </a:p>
          <a:p>
            <a:pPr algn="l">
              <a:buNone/>
            </a:pPr>
            <a:r>
              <a:rPr lang="fr-FR" dirty="0" err="1" smtClean="0"/>
              <a:t>Triamtéréne</a:t>
            </a:r>
            <a:endParaRPr lang="fr-F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hangingPunct="1"/>
            <a:r>
              <a:rPr lang="fr-FR" dirty="0" smtClean="0"/>
              <a:t>Association de diurétiques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2310020"/>
            <a:ext cx="8219256" cy="2404864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 eaLnBrk="1" hangingPunct="1">
              <a:lnSpc>
                <a:spcPct val="90000"/>
              </a:lnSpc>
              <a:buNone/>
            </a:pPr>
            <a:r>
              <a:rPr lang="fr-FR" b="1" dirty="0" smtClean="0">
                <a:solidFill>
                  <a:srgbClr val="C00000"/>
                </a:solidFill>
              </a:rPr>
              <a:t>Pour réduire risque d’hypokaliémie</a:t>
            </a:r>
          </a:p>
          <a:p>
            <a:pPr eaLnBrk="1" hangingPunct="1">
              <a:lnSpc>
                <a:spcPct val="90000"/>
              </a:lnSpc>
              <a:buNone/>
            </a:pPr>
            <a:endParaRPr lang="fr-FR" dirty="0" smtClean="0"/>
          </a:p>
          <a:p>
            <a:pPr eaLnBrk="1" hangingPunct="1">
              <a:lnSpc>
                <a:spcPct val="90000"/>
              </a:lnSpc>
              <a:buNone/>
            </a:pPr>
            <a:r>
              <a:rPr lang="fr-FR" dirty="0" smtClean="0"/>
              <a:t>Thiazidiques                +    Diurétiques distaux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fr-FR" dirty="0" smtClean="0"/>
              <a:t>Diurétiques de l’anse +    Anti-aldostérone</a:t>
            </a:r>
          </a:p>
          <a:p>
            <a:pPr eaLnBrk="1" hangingPunct="1">
              <a:lnSpc>
                <a:spcPct val="90000"/>
              </a:lnSpc>
            </a:pPr>
            <a:endParaRPr lang="fr-F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9552" y="2564904"/>
            <a:ext cx="8229600" cy="1143000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fr-FR" dirty="0" smtClean="0"/>
              <a:t>Utilisation/Indications 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fr-FR" b="1" dirty="0" smtClean="0"/>
              <a:t>Cas clinique 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fr-FR" dirty="0" smtClean="0">
                <a:latin typeface="+mj-lt"/>
                <a:cs typeface="Times New Roman" pitchFamily="18" charset="0"/>
              </a:rPr>
              <a:t>Un patient âgé de 56 ans, est connu pour un diabète type 2 </a:t>
            </a:r>
          </a:p>
          <a:p>
            <a:pPr algn="just">
              <a:buNone/>
            </a:pPr>
            <a:r>
              <a:rPr lang="fr-FR" dirty="0" smtClean="0">
                <a:latin typeface="+mj-lt"/>
                <a:cs typeface="Times New Roman" pitchFamily="18" charset="0"/>
              </a:rPr>
              <a:t>sous metformine et insulinothérapie; et une HTA traitée par </a:t>
            </a:r>
          </a:p>
          <a:p>
            <a:pPr algn="just">
              <a:buNone/>
            </a:pPr>
            <a:r>
              <a:rPr lang="fr-FR" dirty="0" err="1" smtClean="0">
                <a:latin typeface="+mj-lt"/>
                <a:cs typeface="Times New Roman" pitchFamily="18" charset="0"/>
              </a:rPr>
              <a:t>ramipril</a:t>
            </a:r>
            <a:r>
              <a:rPr lang="fr-FR" dirty="0" smtClean="0">
                <a:latin typeface="+mj-lt"/>
                <a:cs typeface="Times New Roman" pitchFamily="18" charset="0"/>
              </a:rPr>
              <a:t> et </a:t>
            </a:r>
            <a:r>
              <a:rPr lang="fr-FR" dirty="0" err="1" smtClean="0">
                <a:latin typeface="+mj-lt"/>
                <a:cs typeface="Times New Roman" pitchFamily="18" charset="0"/>
              </a:rPr>
              <a:t>indapamide</a:t>
            </a:r>
            <a:r>
              <a:rPr lang="fr-FR" dirty="0" smtClean="0">
                <a:latin typeface="+mj-lt"/>
                <a:cs typeface="Times New Roman" pitchFamily="18" charset="0"/>
              </a:rPr>
              <a:t> depuis plus de 10 ans.</a:t>
            </a:r>
          </a:p>
          <a:p>
            <a:pPr algn="just">
              <a:buNone/>
            </a:pPr>
            <a:endParaRPr lang="fr-FR" dirty="0" smtClean="0">
              <a:latin typeface="+mj-lt"/>
              <a:cs typeface="Times New Roman" pitchFamily="18" charset="0"/>
            </a:endParaRPr>
          </a:p>
          <a:p>
            <a:pPr algn="just">
              <a:buNone/>
            </a:pPr>
            <a:r>
              <a:rPr lang="fr-FR" dirty="0" smtClean="0">
                <a:latin typeface="+mj-lt"/>
                <a:cs typeface="Times New Roman" pitchFamily="18" charset="0"/>
              </a:rPr>
              <a:t>Il est accompagné à 03h du matin par les pompiers pour une </a:t>
            </a:r>
          </a:p>
          <a:p>
            <a:pPr algn="just">
              <a:buNone/>
            </a:pPr>
            <a:r>
              <a:rPr lang="fr-FR" dirty="0" smtClean="0">
                <a:latin typeface="+mj-lt"/>
                <a:cs typeface="Times New Roman" pitchFamily="18" charset="0"/>
              </a:rPr>
              <a:t>dyspnée d’installation brutale qui l’a réveillé de son sommeil. </a:t>
            </a:r>
          </a:p>
          <a:p>
            <a:pPr algn="just">
              <a:buNone/>
            </a:pPr>
            <a:endParaRPr lang="fr-FR" dirty="0" smtClean="0">
              <a:latin typeface="+mj-lt"/>
              <a:cs typeface="Times New Roman" pitchFamily="18" charset="0"/>
            </a:endParaRPr>
          </a:p>
          <a:p>
            <a:pPr algn="just">
              <a:buNone/>
            </a:pPr>
            <a:r>
              <a:rPr lang="fr-FR" dirty="0" smtClean="0">
                <a:latin typeface="+mj-lt"/>
                <a:cs typeface="Times New Roman" pitchFamily="18" charset="0"/>
              </a:rPr>
              <a:t>L’examen clinique: patient angoissé, TA 210/120 </a:t>
            </a:r>
            <a:r>
              <a:rPr lang="fr-FR" dirty="0" err="1" smtClean="0">
                <a:latin typeface="+mj-lt"/>
                <a:cs typeface="Times New Roman" pitchFamily="18" charset="0"/>
              </a:rPr>
              <a:t>mmHg</a:t>
            </a:r>
            <a:r>
              <a:rPr lang="fr-FR" dirty="0" smtClean="0">
                <a:latin typeface="+mj-lt"/>
                <a:cs typeface="Times New Roman" pitchFamily="18" charset="0"/>
              </a:rPr>
              <a:t>, FR </a:t>
            </a:r>
          </a:p>
          <a:p>
            <a:pPr algn="just">
              <a:buNone/>
            </a:pPr>
            <a:r>
              <a:rPr lang="fr-FR" dirty="0" smtClean="0">
                <a:latin typeface="+mj-lt"/>
                <a:cs typeface="Times New Roman" pitchFamily="18" charset="0"/>
              </a:rPr>
              <a:t>32C/mn, </a:t>
            </a:r>
            <a:r>
              <a:rPr lang="fr-FR" dirty="0" err="1" smtClean="0">
                <a:latin typeface="+mj-lt"/>
                <a:cs typeface="Times New Roman" pitchFamily="18" charset="0"/>
              </a:rPr>
              <a:t>Fc</a:t>
            </a:r>
            <a:r>
              <a:rPr lang="fr-FR" dirty="0" smtClean="0">
                <a:latin typeface="+mj-lt"/>
                <a:cs typeface="Times New Roman" pitchFamily="18" charset="0"/>
              </a:rPr>
              <a:t> 134b/mn. Il est couvert de sueurs, les lèvres sont </a:t>
            </a:r>
          </a:p>
          <a:p>
            <a:pPr algn="just">
              <a:buNone/>
            </a:pPr>
            <a:r>
              <a:rPr lang="fr-FR" dirty="0" smtClean="0">
                <a:latin typeface="+mj-lt"/>
                <a:cs typeface="Times New Roman" pitchFamily="18" charset="0"/>
              </a:rPr>
              <a:t>cyanosées et l’auscultation pulmonaire retrouve des râles </a:t>
            </a:r>
          </a:p>
          <a:p>
            <a:pPr algn="just">
              <a:buNone/>
            </a:pPr>
            <a:r>
              <a:rPr lang="fr-FR" dirty="0" err="1" smtClean="0">
                <a:latin typeface="+mj-lt"/>
                <a:cs typeface="Times New Roman" pitchFamily="18" charset="0"/>
              </a:rPr>
              <a:t>crépitants</a:t>
            </a:r>
            <a:r>
              <a:rPr lang="fr-FR" dirty="0" smtClean="0">
                <a:latin typeface="+mj-lt"/>
                <a:cs typeface="Times New Roman" pitchFamily="18" charset="0"/>
              </a:rPr>
              <a:t> aux deux champs pulmonaires. </a:t>
            </a:r>
          </a:p>
        </p:txBody>
      </p:sp>
      <p:sp>
        <p:nvSpPr>
          <p:cNvPr id="4" name="Rectangle 3"/>
          <p:cNvSpPr/>
          <p:nvPr/>
        </p:nvSpPr>
        <p:spPr>
          <a:xfrm>
            <a:off x="1214414" y="3071810"/>
            <a:ext cx="678661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rgbClr val="C00000"/>
                </a:solidFill>
              </a:rPr>
              <a:t>QU’EST CE QU’ON PEUT RELEVER ?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428596" y="246050"/>
            <a:ext cx="8229600" cy="1143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À relever 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>
          <a:xfrm>
            <a:off x="428596" y="1571612"/>
            <a:ext cx="8229600" cy="452596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</a:t>
            </a: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patient âgé de </a:t>
            </a: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56 ans</a:t>
            </a: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est connu pour un </a:t>
            </a: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diabète de type 2</a:t>
            </a: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sous </a:t>
            </a:r>
            <a:r>
              <a:rPr kumimoji="0" lang="fr-FR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metformine</a:t>
            </a: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et </a:t>
            </a: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insulinothérapie</a:t>
            </a: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; et une </a:t>
            </a: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HTA</a:t>
            </a: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traitée par </a:t>
            </a:r>
            <a:r>
              <a:rPr kumimoji="0" lang="fr-FR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ramipril</a:t>
            </a: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et </a:t>
            </a:r>
            <a:r>
              <a:rPr kumimoji="0" lang="fr-FR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indapamide</a:t>
            </a: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depuis plus de </a:t>
            </a: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 ans</a:t>
            </a: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Il est accompagné à 03h du matin par les pompiers pour une dyspnée d’installation brutale qui l’a réveillée de son sommeil.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L’examen clinique: le patient est angoissé, </a:t>
            </a: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 210/120 </a:t>
            </a:r>
            <a:r>
              <a:rPr kumimoji="0" lang="fr-FR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mmHg</a:t>
            </a: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FR 32C/mn</a:t>
            </a: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fr-FR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Fc</a:t>
            </a: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134b/mn</a:t>
            </a: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Il est couvert de sueurs, les lèvres sont cyanosées et l’auscultation pulmonaire retrouve des </a:t>
            </a: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râles </a:t>
            </a:r>
            <a:r>
              <a:rPr kumimoji="0" lang="fr-FR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crépitants</a:t>
            </a: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aux deux champs pulmonaires.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fr-FR" dirty="0" smtClean="0"/>
              <a:t>La rétention hydro sodée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68760"/>
            <a:ext cx="8291264" cy="5184576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>
              <a:buNone/>
            </a:pPr>
            <a:r>
              <a:rPr lang="fr-FR" sz="2800" dirty="0" err="1" smtClean="0">
                <a:solidFill>
                  <a:srgbClr val="FF0000"/>
                </a:solidFill>
              </a:rPr>
              <a:t>I.cardiaque</a:t>
            </a:r>
            <a:r>
              <a:rPr lang="fr-FR" sz="2800" dirty="0" smtClean="0">
                <a:solidFill>
                  <a:srgbClr val="FF0000"/>
                </a:solidFill>
              </a:rPr>
              <a:t>: </a:t>
            </a:r>
          </a:p>
          <a:p>
            <a:pPr lvl="1"/>
            <a:r>
              <a:rPr lang="fr-FR" sz="2400" dirty="0" smtClean="0"/>
              <a:t>OAP: furosémide</a:t>
            </a:r>
          </a:p>
          <a:p>
            <a:pPr lvl="1"/>
            <a:r>
              <a:rPr lang="fr-FR" sz="2400" dirty="0" err="1" smtClean="0"/>
              <a:t>I.cardiaque</a:t>
            </a:r>
            <a:r>
              <a:rPr lang="fr-FR" sz="2400" dirty="0" smtClean="0"/>
              <a:t> aigue: furosémide</a:t>
            </a:r>
          </a:p>
          <a:p>
            <a:pPr lvl="1"/>
            <a:r>
              <a:rPr lang="fr-FR" sz="2400" dirty="0" err="1" smtClean="0"/>
              <a:t>I.cardiaque</a:t>
            </a:r>
            <a:r>
              <a:rPr lang="fr-FR" sz="2400" dirty="0" smtClean="0"/>
              <a:t> congestive: furosémide, </a:t>
            </a:r>
            <a:r>
              <a:rPr lang="fr-FR" sz="2400" dirty="0" err="1" smtClean="0"/>
              <a:t>antialdostérone</a:t>
            </a:r>
            <a:r>
              <a:rPr lang="fr-FR" sz="2400" dirty="0" smtClean="0"/>
              <a:t> </a:t>
            </a:r>
          </a:p>
          <a:p>
            <a:pPr>
              <a:buNone/>
            </a:pPr>
            <a:r>
              <a:rPr lang="fr-FR" sz="2800" dirty="0" smtClean="0">
                <a:solidFill>
                  <a:srgbClr val="FF0000"/>
                </a:solidFill>
              </a:rPr>
              <a:t>Décompensation cirrhotique </a:t>
            </a:r>
          </a:p>
          <a:p>
            <a:pPr lvl="1"/>
            <a:r>
              <a:rPr lang="fr-FR" sz="2400" dirty="0" smtClean="0"/>
              <a:t>Décompensation simple: </a:t>
            </a:r>
            <a:r>
              <a:rPr lang="fr-FR" sz="2400" dirty="0" err="1" smtClean="0"/>
              <a:t>antialdostérone</a:t>
            </a:r>
            <a:endParaRPr lang="fr-FR" sz="2400" dirty="0" smtClean="0"/>
          </a:p>
          <a:p>
            <a:pPr lvl="1"/>
            <a:r>
              <a:rPr lang="fr-FR" sz="2400" dirty="0" err="1" smtClean="0"/>
              <a:t>Sd</a:t>
            </a:r>
            <a:r>
              <a:rPr lang="fr-FR" sz="2400" dirty="0" smtClean="0"/>
              <a:t> </a:t>
            </a:r>
            <a:r>
              <a:rPr lang="fr-FR" sz="2400" dirty="0" err="1" smtClean="0"/>
              <a:t>hépato-rénal</a:t>
            </a:r>
            <a:endParaRPr lang="fr-FR" sz="2400" dirty="0" smtClean="0"/>
          </a:p>
          <a:p>
            <a:pPr>
              <a:buNone/>
            </a:pPr>
            <a:r>
              <a:rPr lang="fr-FR" sz="2800" dirty="0" err="1" smtClean="0">
                <a:solidFill>
                  <a:srgbClr val="FF0000"/>
                </a:solidFill>
              </a:rPr>
              <a:t>Oedémes</a:t>
            </a:r>
            <a:r>
              <a:rPr lang="fr-FR" sz="2800" dirty="0" smtClean="0">
                <a:solidFill>
                  <a:srgbClr val="FF0000"/>
                </a:solidFill>
              </a:rPr>
              <a:t> rénaux</a:t>
            </a:r>
          </a:p>
          <a:p>
            <a:pPr lvl="1"/>
            <a:r>
              <a:rPr lang="fr-FR" sz="2400" dirty="0" err="1" smtClean="0"/>
              <a:t>Sd</a:t>
            </a:r>
            <a:r>
              <a:rPr lang="fr-FR" sz="2400" dirty="0" smtClean="0"/>
              <a:t> néphrotique: </a:t>
            </a:r>
            <a:r>
              <a:rPr lang="fr-FR" sz="2400" dirty="0" err="1" smtClean="0"/>
              <a:t>antialdostérone</a:t>
            </a:r>
            <a:endParaRPr lang="fr-FR" sz="2400" dirty="0" smtClean="0"/>
          </a:p>
          <a:p>
            <a:pPr lvl="1"/>
            <a:r>
              <a:rPr lang="fr-FR" sz="2400" dirty="0" err="1" smtClean="0"/>
              <a:t>Sd</a:t>
            </a:r>
            <a:r>
              <a:rPr lang="fr-FR" sz="2400" dirty="0" smtClean="0"/>
              <a:t> </a:t>
            </a:r>
            <a:r>
              <a:rPr lang="fr-FR" sz="2400" dirty="0" err="1" smtClean="0"/>
              <a:t>néphritique:OAP</a:t>
            </a:r>
            <a:endParaRPr lang="fr-FR" sz="2400" dirty="0" smtClean="0"/>
          </a:p>
          <a:p>
            <a:pPr lvl="1">
              <a:buNone/>
            </a:pPr>
            <a:r>
              <a:rPr lang="fr-FR" sz="2400" dirty="0" smtClean="0">
                <a:solidFill>
                  <a:srgbClr val="FF0000"/>
                </a:solidFill>
              </a:rPr>
              <a:t> </a:t>
            </a:r>
          </a:p>
          <a:p>
            <a:pPr>
              <a:buNone/>
            </a:pPr>
            <a:r>
              <a:rPr lang="fr-FR" sz="2800" dirty="0" smtClean="0"/>
              <a:t> </a:t>
            </a:r>
          </a:p>
          <a:p>
            <a:endParaRPr lang="fr-FR" sz="2800" dirty="0" smtClean="0"/>
          </a:p>
          <a:p>
            <a:endParaRPr lang="fr-F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fr-FR" dirty="0" smtClean="0"/>
              <a:t>HTA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2143116"/>
            <a:ext cx="8219256" cy="3571900"/>
          </a:xfrm>
          <a:ln>
            <a:solidFill>
              <a:schemeClr val="tx1"/>
            </a:solidFill>
          </a:ln>
        </p:spPr>
        <p:txBody>
          <a:bodyPr>
            <a:normAutofit fontScale="92500"/>
          </a:bodyPr>
          <a:lstStyle/>
          <a:p>
            <a:pPr>
              <a:lnSpc>
                <a:spcPct val="160000"/>
              </a:lnSpc>
            </a:pPr>
            <a:r>
              <a:rPr lang="fr-FR" dirty="0" smtClean="0"/>
              <a:t>En première intention ou en seconde intention</a:t>
            </a:r>
          </a:p>
          <a:p>
            <a:pPr>
              <a:lnSpc>
                <a:spcPct val="160000"/>
              </a:lnSpc>
            </a:pPr>
            <a:r>
              <a:rPr lang="fr-FR" dirty="0" smtClean="0"/>
              <a:t>Bithérapie: association fixe</a:t>
            </a:r>
          </a:p>
          <a:p>
            <a:pPr>
              <a:lnSpc>
                <a:spcPct val="160000"/>
              </a:lnSpc>
            </a:pPr>
            <a:r>
              <a:rPr lang="fr-FR" dirty="0" err="1" smtClean="0"/>
              <a:t>I.Cardiaque</a:t>
            </a:r>
            <a:r>
              <a:rPr lang="fr-FR" dirty="0" smtClean="0"/>
              <a:t> et /ou </a:t>
            </a:r>
            <a:r>
              <a:rPr lang="fr-FR" dirty="0" err="1" smtClean="0"/>
              <a:t>I.rénale</a:t>
            </a:r>
            <a:endParaRPr lang="fr-FR" dirty="0" smtClean="0"/>
          </a:p>
          <a:p>
            <a:pPr>
              <a:lnSpc>
                <a:spcPct val="160000"/>
              </a:lnSpc>
            </a:pPr>
            <a:r>
              <a:rPr lang="fr-FR" dirty="0" err="1" smtClean="0"/>
              <a:t>Hyperaldostéronisme</a:t>
            </a:r>
            <a:r>
              <a:rPr lang="fr-FR" dirty="0" smtClean="0"/>
              <a:t> primaire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fr-FR" dirty="0" smtClean="0"/>
              <a:t>Insuffisance rénale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2608312"/>
            <a:ext cx="8219256" cy="2606638"/>
          </a:xfrm>
          <a:ln>
            <a:solidFill>
              <a:schemeClr val="tx1"/>
            </a:solidFill>
          </a:ln>
        </p:spPr>
        <p:txBody>
          <a:bodyPr>
            <a:normAutofit fontScale="92500"/>
          </a:bodyPr>
          <a:lstStyle/>
          <a:p>
            <a:pPr>
              <a:lnSpc>
                <a:spcPct val="160000"/>
              </a:lnSpc>
            </a:pPr>
            <a:r>
              <a:rPr lang="fr-FR" dirty="0" err="1" smtClean="0"/>
              <a:t>I.rénale</a:t>
            </a:r>
            <a:r>
              <a:rPr lang="fr-FR" dirty="0" smtClean="0"/>
              <a:t>: aigue organique </a:t>
            </a:r>
          </a:p>
          <a:p>
            <a:pPr>
              <a:lnSpc>
                <a:spcPct val="160000"/>
              </a:lnSpc>
            </a:pPr>
            <a:r>
              <a:rPr lang="fr-FR" dirty="0" err="1" smtClean="0"/>
              <a:t>I.rénale</a:t>
            </a:r>
            <a:r>
              <a:rPr lang="fr-FR" dirty="0" smtClean="0"/>
              <a:t>: chronique, pour maintenir une diurèse, lutter contre l’hyperkaliémie, stabiliser une HTA</a:t>
            </a:r>
          </a:p>
          <a:p>
            <a:pPr>
              <a:lnSpc>
                <a:spcPct val="160000"/>
              </a:lnSpc>
            </a:pPr>
            <a:endParaRPr lang="fr-FR" dirty="0" smtClean="0"/>
          </a:p>
          <a:p>
            <a:pPr>
              <a:lnSpc>
                <a:spcPct val="160000"/>
              </a:lnSpc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fr-FR" dirty="0" smtClean="0"/>
              <a:t>Autre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2357430"/>
            <a:ext cx="8219256" cy="2655746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r-FR" dirty="0" smtClean="0"/>
              <a:t>Hypercalcémie: furosémide</a:t>
            </a:r>
          </a:p>
          <a:p>
            <a:pPr>
              <a:lnSpc>
                <a:spcPct val="150000"/>
              </a:lnSpc>
            </a:pPr>
            <a:r>
              <a:rPr lang="fr-FR" dirty="0" smtClean="0"/>
              <a:t>Lithiase calcique: thiazidiques</a:t>
            </a:r>
          </a:p>
          <a:p>
            <a:pPr>
              <a:lnSpc>
                <a:spcPct val="150000"/>
              </a:lnSpc>
            </a:pPr>
            <a:r>
              <a:rPr lang="fr-FR" dirty="0" smtClean="0"/>
              <a:t>Glaucome aigu: </a:t>
            </a:r>
            <a:r>
              <a:rPr lang="fr-FR" dirty="0" err="1" smtClean="0"/>
              <a:t>diamox</a:t>
            </a:r>
            <a:r>
              <a:rPr lang="fr-FR" dirty="0" smtClean="0"/>
              <a:t>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502024"/>
            <a:ext cx="8229600" cy="1143000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fr-FR" dirty="0" smtClean="0"/>
              <a:t>Conduite pratique du traitement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fr-FR" dirty="0" smtClean="0"/>
              <a:t>Choix du traitement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2457456"/>
            <a:ext cx="8258204" cy="3043246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fr-FR" dirty="0" smtClean="0"/>
              <a:t>Pathologie à traiter</a:t>
            </a:r>
          </a:p>
          <a:p>
            <a:r>
              <a:rPr lang="fr-FR" dirty="0" smtClean="0"/>
              <a:t>Fonction rénale</a:t>
            </a:r>
          </a:p>
          <a:p>
            <a:r>
              <a:rPr lang="fr-FR" dirty="0" smtClean="0"/>
              <a:t>Kaliémie</a:t>
            </a:r>
          </a:p>
          <a:p>
            <a:r>
              <a:rPr lang="fr-FR" dirty="0" smtClean="0"/>
              <a:t>Traitements associés</a:t>
            </a:r>
          </a:p>
          <a:p>
            <a:r>
              <a:rPr lang="fr-FR" dirty="0" err="1" smtClean="0"/>
              <a:t>Comorbidités</a:t>
            </a:r>
            <a:r>
              <a:rPr lang="fr-FR" dirty="0" smtClean="0"/>
              <a:t>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071678"/>
            <a:ext cx="4038600" cy="4525963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fr-FR" sz="2400" dirty="0" smtClean="0"/>
              <a:t>Obstacle sur les voies urinaires</a:t>
            </a:r>
          </a:p>
          <a:p>
            <a:r>
              <a:rPr lang="fr-FR" sz="2400" dirty="0" smtClean="0"/>
              <a:t>Encéphalopathie hépatique </a:t>
            </a:r>
          </a:p>
          <a:p>
            <a:r>
              <a:rPr lang="fr-FR" sz="2400" dirty="0" smtClean="0"/>
              <a:t>Déplétion hydro sodée</a:t>
            </a:r>
          </a:p>
          <a:p>
            <a:r>
              <a:rPr lang="fr-FR" sz="2400" dirty="0" smtClean="0"/>
              <a:t>Grossesse, allaitement </a:t>
            </a:r>
          </a:p>
          <a:p>
            <a:r>
              <a:rPr lang="fr-FR" sz="2400" dirty="0" smtClean="0"/>
              <a:t>Œdèmes inflammatoires</a:t>
            </a:r>
          </a:p>
          <a:p>
            <a:r>
              <a:rPr lang="fr-FR" sz="2400" dirty="0" smtClean="0"/>
              <a:t>Hypersensibilité aux sulfamides</a:t>
            </a:r>
          </a:p>
          <a:p>
            <a:r>
              <a:rPr lang="fr-FR" sz="2400" dirty="0" smtClean="0"/>
              <a:t>IR: thiazidiques et </a:t>
            </a:r>
            <a:r>
              <a:rPr lang="fr-FR" sz="2400" dirty="0" err="1" smtClean="0"/>
              <a:t>épargneurs</a:t>
            </a:r>
            <a:r>
              <a:rPr lang="fr-FR" sz="2400" dirty="0" smtClean="0"/>
              <a:t> de K</a:t>
            </a:r>
          </a:p>
          <a:p>
            <a:r>
              <a:rPr lang="fr-FR" sz="2400" dirty="0" err="1" smtClean="0"/>
              <a:t>Dyskaliémies</a:t>
            </a:r>
            <a:r>
              <a:rPr lang="fr-FR" sz="2400" dirty="0" smtClean="0"/>
              <a:t> </a:t>
            </a:r>
            <a:endParaRPr lang="fr-FR" sz="2400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071678"/>
            <a:ext cx="4038600" cy="4525963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dirty="0" smtClean="0"/>
              <a:t>Lithium</a:t>
            </a:r>
          </a:p>
          <a:p>
            <a:r>
              <a:rPr lang="fr-FR" b="1" dirty="0" smtClean="0">
                <a:solidFill>
                  <a:srgbClr val="C00000"/>
                </a:solidFill>
              </a:rPr>
              <a:t>IEC</a:t>
            </a:r>
          </a:p>
          <a:p>
            <a:r>
              <a:rPr lang="fr-FR" dirty="0" smtClean="0"/>
              <a:t>ARA II</a:t>
            </a:r>
          </a:p>
          <a:p>
            <a:r>
              <a:rPr lang="fr-FR" dirty="0" smtClean="0"/>
              <a:t>Aminoside</a:t>
            </a:r>
          </a:p>
          <a:p>
            <a:r>
              <a:rPr lang="fr-FR" dirty="0" smtClean="0"/>
              <a:t>AINS</a:t>
            </a:r>
          </a:p>
          <a:p>
            <a:r>
              <a:rPr lang="fr-FR" dirty="0" smtClean="0"/>
              <a:t>Produits de contraste </a:t>
            </a:r>
            <a:endParaRPr lang="fr-FR" dirty="0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fr-FR" dirty="0" smtClean="0"/>
              <a:t>Bilan pré thérapeutique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 bwMode="auto">
          <a:xfrm>
            <a:off x="1403648" y="1643050"/>
            <a:ext cx="2015808" cy="40011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</a:rPr>
              <a:t>Contre indication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 bwMode="auto">
          <a:xfrm>
            <a:off x="4932456" y="1643050"/>
            <a:ext cx="3443058" cy="40011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</a:rPr>
              <a:t>Interactions médicamenteuses</a:t>
            </a:r>
            <a:endParaRPr lang="fr-FR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fr-FR" dirty="0" smtClean="0"/>
              <a:t>Posologie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411760" y="3356992"/>
            <a:ext cx="4464496" cy="936104"/>
          </a:xfrm>
          <a:solidFill>
            <a:srgbClr val="FFFF00"/>
          </a:solidFill>
          <a:ln>
            <a:solidFill>
              <a:schemeClr val="tx1"/>
            </a:solidFill>
          </a:ln>
        </p:spPr>
        <p:txBody>
          <a:bodyPr/>
          <a:lstStyle/>
          <a:p>
            <a:pPr algn="ctr">
              <a:buNone/>
            </a:pPr>
            <a:r>
              <a:rPr lang="fr-FR" dirty="0" smtClean="0"/>
              <a:t>Minimale efficace</a:t>
            </a:r>
            <a:endParaRPr lang="fr-FR" dirty="0"/>
          </a:p>
        </p:txBody>
      </p:sp>
      <p:sp>
        <p:nvSpPr>
          <p:cNvPr id="4" name="Flèche courbée vers la droite 3"/>
          <p:cNvSpPr/>
          <p:nvPr/>
        </p:nvSpPr>
        <p:spPr>
          <a:xfrm>
            <a:off x="2699792" y="1556792"/>
            <a:ext cx="1224136" cy="172819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fr-FR" b="1" dirty="0" smtClean="0">
                <a:solidFill>
                  <a:srgbClr val="C00000"/>
                </a:solidFill>
              </a:rPr>
              <a:t>Cas clinique </a:t>
            </a: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r>
              <a:rPr lang="fr-FR" dirty="0" smtClean="0"/>
              <a:t>Le diagnostic: OAP</a:t>
            </a:r>
          </a:p>
          <a:p>
            <a:r>
              <a:rPr lang="fr-FR" dirty="0" smtClean="0"/>
              <a:t>Pourquoi il a fait cet OAP: </a:t>
            </a:r>
          </a:p>
          <a:p>
            <a:pPr lvl="1"/>
            <a:r>
              <a:rPr lang="fr-FR" b="1" dirty="0" smtClean="0">
                <a:solidFill>
                  <a:srgbClr val="C00000"/>
                </a:solidFill>
              </a:rPr>
              <a:t>Pic hypertensif</a:t>
            </a:r>
          </a:p>
          <a:p>
            <a:pPr lvl="1"/>
            <a:r>
              <a:rPr lang="fr-FR" b="1" dirty="0" smtClean="0">
                <a:solidFill>
                  <a:srgbClr val="C00000"/>
                </a:solidFill>
              </a:rPr>
              <a:t>Cardiopathie ischémique </a:t>
            </a:r>
          </a:p>
          <a:p>
            <a:pPr lvl="1"/>
            <a:r>
              <a:rPr lang="fr-FR" b="1" dirty="0" smtClean="0">
                <a:solidFill>
                  <a:srgbClr val="C00000"/>
                </a:solidFill>
              </a:rPr>
              <a:t>Surcharge: insuffisance rénale </a:t>
            </a:r>
          </a:p>
          <a:p>
            <a:r>
              <a:rPr lang="fr-FR" dirty="0" smtClean="0"/>
              <a:t>Comment savoir: </a:t>
            </a:r>
          </a:p>
          <a:p>
            <a:pPr lvl="1"/>
            <a:r>
              <a:rPr lang="fr-FR" b="1" dirty="0" smtClean="0">
                <a:solidFill>
                  <a:srgbClr val="C00000"/>
                </a:solidFill>
              </a:rPr>
              <a:t>Urgence </a:t>
            </a:r>
          </a:p>
          <a:p>
            <a:pPr lvl="1"/>
            <a:r>
              <a:rPr lang="fr-FR" b="1" dirty="0" smtClean="0">
                <a:solidFill>
                  <a:srgbClr val="C00000"/>
                </a:solidFill>
              </a:rPr>
              <a:t>Mise en condition du patient</a:t>
            </a:r>
          </a:p>
          <a:p>
            <a:pPr lvl="1"/>
            <a:r>
              <a:rPr lang="fr-FR" b="1" dirty="0" smtClean="0">
                <a:solidFill>
                  <a:srgbClr val="C00000"/>
                </a:solidFill>
              </a:rPr>
              <a:t>Premiers bilans </a:t>
            </a:r>
          </a:p>
          <a:p>
            <a:pPr lvl="1">
              <a:buNone/>
            </a:pPr>
            <a:endParaRPr lang="fr-F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fr-FR" b="1" dirty="0" smtClean="0">
                <a:solidFill>
                  <a:srgbClr val="C00000"/>
                </a:solidFill>
              </a:rPr>
              <a:t>Bilans?? </a:t>
            </a: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fr-FR" dirty="0" smtClean="0"/>
              <a:t>Urée, créatinine</a:t>
            </a:r>
          </a:p>
          <a:p>
            <a:r>
              <a:rPr lang="fr-FR" dirty="0" smtClean="0"/>
              <a:t>Ionogramme sanguin</a:t>
            </a:r>
          </a:p>
          <a:p>
            <a:r>
              <a:rPr lang="fr-FR" dirty="0" smtClean="0"/>
              <a:t>ECG </a:t>
            </a:r>
          </a:p>
          <a:p>
            <a:r>
              <a:rPr lang="fr-FR" dirty="0" smtClean="0"/>
              <a:t>Glycémie, chimie des urines</a:t>
            </a:r>
          </a:p>
          <a:p>
            <a:pPr>
              <a:buNone/>
            </a:pPr>
            <a:r>
              <a:rPr lang="fr-FR" dirty="0" smtClean="0"/>
              <a:t>On peut compléter</a:t>
            </a:r>
          </a:p>
          <a:p>
            <a:r>
              <a:rPr lang="fr-FR" dirty="0" smtClean="0"/>
              <a:t>Echo doppler cardiaque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fr-FR" dirty="0" smtClean="0">
                <a:solidFill>
                  <a:srgbClr val="C00000"/>
                </a:solidFill>
              </a:rPr>
              <a:t>Pré requis </a:t>
            </a:r>
            <a:endParaRPr lang="fr-FR" dirty="0">
              <a:solidFill>
                <a:srgbClr val="C0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 algn="just"/>
            <a:r>
              <a:rPr lang="fr-FR" sz="2800" dirty="0" smtClean="0"/>
              <a:t>Définition du diabète :</a:t>
            </a:r>
          </a:p>
          <a:p>
            <a:pPr algn="just"/>
            <a:r>
              <a:rPr lang="fr-FR" sz="2800" dirty="0" smtClean="0"/>
              <a:t>Indication de l’insulinothérapie dans le diabète de type 2 :</a:t>
            </a:r>
          </a:p>
          <a:p>
            <a:pPr algn="just">
              <a:buNone/>
            </a:pPr>
            <a:r>
              <a:rPr lang="fr-FR" sz="2800" dirty="0" smtClean="0">
                <a:solidFill>
                  <a:srgbClr val="C00000"/>
                </a:solidFill>
              </a:rPr>
              <a:t>Pathologie intercurrente sévère, stress infectieux, traumatique ou chirurgical , échec aux ADO, atteinte organe cible.</a:t>
            </a:r>
          </a:p>
          <a:p>
            <a:pPr algn="just"/>
            <a:r>
              <a:rPr lang="fr-FR" sz="2800" dirty="0" smtClean="0"/>
              <a:t>Le traitement de l’HTA chez ce patient:</a:t>
            </a:r>
          </a:p>
          <a:p>
            <a:pPr algn="just"/>
            <a:endParaRPr lang="fr-FR" sz="2800" dirty="0" smtClean="0"/>
          </a:p>
          <a:p>
            <a:pPr algn="just">
              <a:buFont typeface="Wingdings" pitchFamily="2" charset="2"/>
              <a:buChar char="Ø"/>
            </a:pPr>
            <a:r>
              <a:rPr lang="fr-FR" sz="2800" dirty="0" smtClean="0"/>
              <a:t>À quelle classe appartient ces deux traitements:</a:t>
            </a:r>
          </a:p>
          <a:p>
            <a:pPr algn="just">
              <a:buNone/>
            </a:pPr>
            <a:r>
              <a:rPr lang="fr-FR" sz="2800" dirty="0" err="1" smtClean="0">
                <a:solidFill>
                  <a:srgbClr val="C00000"/>
                </a:solidFill>
              </a:rPr>
              <a:t>Ramipril</a:t>
            </a:r>
            <a:r>
              <a:rPr lang="fr-FR" sz="2800" dirty="0" smtClean="0">
                <a:solidFill>
                  <a:srgbClr val="C00000"/>
                </a:solidFill>
              </a:rPr>
              <a:t> :IEC / </a:t>
            </a:r>
            <a:r>
              <a:rPr lang="fr-FR" sz="2800" dirty="0" err="1" smtClean="0">
                <a:solidFill>
                  <a:srgbClr val="C00000"/>
                </a:solidFill>
              </a:rPr>
              <a:t>Indapamide:Diurétique</a:t>
            </a:r>
            <a:r>
              <a:rPr lang="fr-FR" sz="2800" dirty="0" smtClean="0">
                <a:solidFill>
                  <a:srgbClr val="C00000"/>
                </a:solidFill>
              </a:rPr>
              <a:t> thiazidique</a:t>
            </a:r>
          </a:p>
          <a:p>
            <a:pPr algn="just">
              <a:buFont typeface="Wingdings" pitchFamily="2" charset="2"/>
              <a:buChar char="Ø"/>
            </a:pPr>
            <a:r>
              <a:rPr lang="fr-FR" sz="2800" dirty="0" smtClean="0"/>
              <a:t>Pourquoi ces deux classes</a:t>
            </a:r>
            <a:endParaRPr lang="fr-F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fr-FR" b="1" dirty="0" smtClean="0">
                <a:solidFill>
                  <a:srgbClr val="C00000"/>
                </a:solidFill>
              </a:rPr>
              <a:t>Traitement </a:t>
            </a: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fr-FR" dirty="0" smtClean="0"/>
              <a:t>Diurétique à action rapide: furosémide</a:t>
            </a:r>
          </a:p>
          <a:p>
            <a:r>
              <a:rPr lang="fr-FR" dirty="0" smtClean="0"/>
              <a:t>La voie la plus rapide: voie IV </a:t>
            </a:r>
          </a:p>
          <a:p>
            <a:r>
              <a:rPr lang="fr-FR" dirty="0" smtClean="0"/>
              <a:t>Posologie: fonction de l’urée et créatinine </a:t>
            </a:r>
          </a:p>
          <a:p>
            <a:r>
              <a:rPr lang="fr-FR" dirty="0" smtClean="0"/>
              <a:t>Une deuxième dose à 30-60mn, si pas de réponse </a:t>
            </a:r>
          </a:p>
          <a:p>
            <a:r>
              <a:rPr lang="fr-FR" dirty="0" smtClean="0"/>
              <a:t>Vasodilatateurs veineux si pas de réponse</a:t>
            </a:r>
          </a:p>
          <a:p>
            <a:r>
              <a:rPr lang="fr-FR" dirty="0" err="1" smtClean="0"/>
              <a:t>Anticoagulation</a:t>
            </a:r>
            <a:endParaRPr lang="fr-FR" dirty="0" smtClean="0"/>
          </a:p>
          <a:p>
            <a:pPr>
              <a:buNone/>
            </a:pPr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fr-FR" b="1" dirty="0" smtClean="0">
                <a:solidFill>
                  <a:srgbClr val="C00000"/>
                </a:solidFill>
              </a:rPr>
              <a:t>Résultat du bilan: biologie </a:t>
            </a: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4" name="Espace réservé du contenu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dirty="0" smtClean="0"/>
              <a:t>Urée: </a:t>
            </a:r>
            <a:r>
              <a:rPr lang="fr-FR" b="1" dirty="0" smtClean="0">
                <a:solidFill>
                  <a:srgbClr val="00B050"/>
                </a:solidFill>
              </a:rPr>
              <a:t>10 </a:t>
            </a:r>
            <a:r>
              <a:rPr lang="fr-FR" b="1" dirty="0" err="1" smtClean="0">
                <a:solidFill>
                  <a:srgbClr val="00B050"/>
                </a:solidFill>
              </a:rPr>
              <a:t>mmol</a:t>
            </a:r>
            <a:r>
              <a:rPr lang="fr-FR" b="1" dirty="0" smtClean="0">
                <a:solidFill>
                  <a:srgbClr val="00B050"/>
                </a:solidFill>
              </a:rPr>
              <a:t>/l</a:t>
            </a:r>
          </a:p>
          <a:p>
            <a:r>
              <a:rPr lang="fr-FR" dirty="0" smtClean="0"/>
              <a:t> créatinine: </a:t>
            </a:r>
            <a:r>
              <a:rPr lang="fr-FR" b="1" dirty="0" smtClean="0">
                <a:solidFill>
                  <a:srgbClr val="00B050"/>
                </a:solidFill>
              </a:rPr>
              <a:t>169 µmol/l </a:t>
            </a:r>
            <a:r>
              <a:rPr lang="fr-FR" dirty="0" smtClean="0"/>
              <a:t>(Cl: 38.94 ml/min)</a:t>
            </a:r>
          </a:p>
          <a:p>
            <a:r>
              <a:rPr lang="fr-FR" dirty="0" smtClean="0"/>
              <a:t>Ionogramme sanguin: Na 132 mol/l , K 4.5 </a:t>
            </a:r>
            <a:r>
              <a:rPr lang="fr-FR" dirty="0" err="1" smtClean="0"/>
              <a:t>mmol</a:t>
            </a:r>
            <a:r>
              <a:rPr lang="fr-FR" dirty="0" smtClean="0"/>
              <a:t>/l</a:t>
            </a:r>
          </a:p>
          <a:p>
            <a:r>
              <a:rPr lang="fr-FR" dirty="0" smtClean="0"/>
              <a:t>Glycémie: </a:t>
            </a:r>
            <a:r>
              <a:rPr lang="fr-FR" b="1" dirty="0" smtClean="0">
                <a:solidFill>
                  <a:srgbClr val="00B050"/>
                </a:solidFill>
              </a:rPr>
              <a:t>10 </a:t>
            </a:r>
            <a:r>
              <a:rPr lang="fr-FR" b="1" dirty="0" err="1" smtClean="0">
                <a:solidFill>
                  <a:srgbClr val="00B050"/>
                </a:solidFill>
              </a:rPr>
              <a:t>mmol</a:t>
            </a:r>
            <a:r>
              <a:rPr lang="fr-FR" b="1" dirty="0" smtClean="0">
                <a:solidFill>
                  <a:srgbClr val="00B050"/>
                </a:solidFill>
              </a:rPr>
              <a:t>/l</a:t>
            </a:r>
          </a:p>
          <a:p>
            <a:r>
              <a:rPr lang="fr-FR" dirty="0" smtClean="0"/>
              <a:t>Chimie des urines: </a:t>
            </a:r>
            <a:r>
              <a:rPr lang="fr-FR" b="1" dirty="0" smtClean="0">
                <a:solidFill>
                  <a:srgbClr val="00B050"/>
                </a:solidFill>
              </a:rPr>
              <a:t>+++ protéines, trace de glucose </a:t>
            </a:r>
            <a:r>
              <a:rPr lang="fr-FR" dirty="0" smtClean="0"/>
              <a:t>et acétone négatif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143000"/>
          </a:xfr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fr-FR" b="1" dirty="0" smtClean="0">
                <a:solidFill>
                  <a:srgbClr val="C00000"/>
                </a:solidFill>
              </a:rPr>
              <a:t>Résultat du bilan </a:t>
            </a: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4" name="Espace réservé du contenu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dirty="0" smtClean="0"/>
              <a:t>ECG: ACFA</a:t>
            </a:r>
          </a:p>
          <a:p>
            <a:pPr>
              <a:buNone/>
            </a:pPr>
            <a:endParaRPr lang="fr-FR" dirty="0" smtClean="0"/>
          </a:p>
          <a:p>
            <a:r>
              <a:rPr lang="fr-FR" dirty="0" smtClean="0"/>
              <a:t>Echo doppler cardiaque: </a:t>
            </a:r>
            <a:r>
              <a:rPr lang="fr-FR" dirty="0" smtClean="0">
                <a:solidFill>
                  <a:srgbClr val="C00000"/>
                </a:solidFill>
              </a:rPr>
              <a:t>une dilatation des cavités cardiaques</a:t>
            </a:r>
            <a:r>
              <a:rPr lang="fr-FR" dirty="0" smtClean="0"/>
              <a:t> plus marquée au niveau du VG et une dysfonction </a:t>
            </a:r>
            <a:r>
              <a:rPr lang="fr-FR" dirty="0" err="1" smtClean="0"/>
              <a:t>systolo</a:t>
            </a:r>
            <a:r>
              <a:rPr lang="fr-FR" dirty="0" smtClean="0"/>
              <a:t>-diastolique VG avec fraction d’éjection à </a:t>
            </a:r>
            <a:r>
              <a:rPr lang="fr-FR" dirty="0" smtClean="0">
                <a:solidFill>
                  <a:srgbClr val="C00000"/>
                </a:solidFill>
              </a:rPr>
              <a:t>30% + Trouble de la cinétique. </a:t>
            </a:r>
            <a:endParaRPr lang="fr-FR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fr-FR" b="1" dirty="0" smtClean="0">
                <a:solidFill>
                  <a:srgbClr val="C00000"/>
                </a:solidFill>
              </a:rPr>
              <a:t>Complément de traitement </a:t>
            </a: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pPr>
              <a:buNone/>
            </a:pPr>
            <a:r>
              <a:rPr lang="fr-FR" dirty="0" smtClean="0"/>
              <a:t>Diurétiques associés</a:t>
            </a:r>
          </a:p>
          <a:p>
            <a:r>
              <a:rPr lang="fr-FR" dirty="0" smtClean="0"/>
              <a:t>IEC </a:t>
            </a:r>
          </a:p>
          <a:p>
            <a:r>
              <a:rPr lang="fr-FR" dirty="0" smtClean="0"/>
              <a:t>Anticoagulant à visée curative</a:t>
            </a:r>
          </a:p>
          <a:p>
            <a:r>
              <a:rPr lang="fr-FR" dirty="0" err="1" smtClean="0"/>
              <a:t>Digitalique</a:t>
            </a:r>
            <a:r>
              <a:rPr lang="fr-FR" dirty="0" smtClean="0"/>
              <a:t> </a:t>
            </a:r>
          </a:p>
          <a:p>
            <a:r>
              <a:rPr lang="fr-FR" dirty="0" smtClean="0"/>
              <a:t>Statine 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rgbClr val="C00000"/>
                </a:solidFill>
              </a:rPr>
              <a:t>Surveillance du traitement</a:t>
            </a:r>
            <a:br>
              <a:rPr lang="fr-FR" b="1" dirty="0" smtClean="0">
                <a:solidFill>
                  <a:srgbClr val="C00000"/>
                </a:solidFill>
              </a:rPr>
            </a:br>
            <a:r>
              <a:rPr lang="fr-FR" b="1" dirty="0" smtClean="0">
                <a:solidFill>
                  <a:srgbClr val="C00000"/>
                </a:solidFill>
              </a:rPr>
              <a:t>diurétique  </a:t>
            </a: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fr-FR" dirty="0" smtClean="0"/>
              <a:t>Clinique: PA, poids, signes de déshydratation</a:t>
            </a:r>
          </a:p>
          <a:p>
            <a:r>
              <a:rPr lang="fr-FR" dirty="0" smtClean="0"/>
              <a:t>Biologique: ionogramme, urée, créatinine </a:t>
            </a:r>
          </a:p>
          <a:p>
            <a:pPr>
              <a:buNone/>
            </a:pPr>
            <a:endParaRPr lang="fr-FR" dirty="0"/>
          </a:p>
        </p:txBody>
      </p:sp>
      <p:sp>
        <p:nvSpPr>
          <p:cNvPr id="4" name="ZoneTexte 3"/>
          <p:cNvSpPr txBox="1"/>
          <p:nvPr/>
        </p:nvSpPr>
        <p:spPr bwMode="auto">
          <a:xfrm>
            <a:off x="2214546" y="4000504"/>
            <a:ext cx="4266489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algn="ctr"/>
            <a:r>
              <a:rPr lang="fr-FR" sz="3200" b="1" dirty="0" smtClean="0"/>
              <a:t>Efficacité du traitement </a:t>
            </a:r>
          </a:p>
          <a:p>
            <a:pPr algn="ctr"/>
            <a:r>
              <a:rPr lang="fr-FR" sz="3200" b="1" dirty="0" smtClean="0"/>
              <a:t>Effets secondaires </a:t>
            </a:r>
            <a:endParaRPr lang="fr-FR" sz="3200" b="1" dirty="0"/>
          </a:p>
        </p:txBody>
      </p:sp>
      <p:sp>
        <p:nvSpPr>
          <p:cNvPr id="5" name="Flèche vers le bas 4"/>
          <p:cNvSpPr/>
          <p:nvPr/>
        </p:nvSpPr>
        <p:spPr>
          <a:xfrm>
            <a:off x="4214789" y="2714620"/>
            <a:ext cx="379816" cy="128588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fr-FR" b="1" dirty="0" smtClean="0">
                <a:solidFill>
                  <a:srgbClr val="C00000"/>
                </a:solidFill>
              </a:rPr>
              <a:t>Effets secondaires </a:t>
            </a: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1888233"/>
            <a:ext cx="8258204" cy="4112535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fr-FR" sz="2400" dirty="0" smtClean="0"/>
              <a:t>Déshydratation: favorisée par la diarrhée, vomissement</a:t>
            </a:r>
          </a:p>
          <a:p>
            <a:r>
              <a:rPr lang="fr-FR" sz="2400" dirty="0" smtClean="0"/>
              <a:t>Hyponatrémie déplétion ou dilution</a:t>
            </a:r>
          </a:p>
          <a:p>
            <a:r>
              <a:rPr lang="fr-FR" sz="2400" dirty="0" smtClean="0"/>
              <a:t>Hypo kaliémie: anse, thiazidiques</a:t>
            </a:r>
          </a:p>
          <a:p>
            <a:r>
              <a:rPr lang="fr-FR" sz="2400" dirty="0" smtClean="0"/>
              <a:t>hyper kaliémie</a:t>
            </a:r>
          </a:p>
          <a:p>
            <a:r>
              <a:rPr lang="fr-FR" sz="2400" dirty="0" smtClean="0"/>
              <a:t>Hypo Mg</a:t>
            </a:r>
          </a:p>
          <a:p>
            <a:r>
              <a:rPr lang="fr-FR" sz="2400" dirty="0" smtClean="0"/>
              <a:t>Autres: </a:t>
            </a:r>
          </a:p>
          <a:p>
            <a:pPr lvl="1"/>
            <a:r>
              <a:rPr lang="fr-FR" sz="2000" dirty="0" err="1" smtClean="0"/>
              <a:t>Hperuricémie</a:t>
            </a:r>
            <a:endParaRPr lang="fr-FR" sz="2000" dirty="0" smtClean="0"/>
          </a:p>
          <a:p>
            <a:pPr lvl="1"/>
            <a:r>
              <a:rPr lang="fr-FR" sz="2000" dirty="0" smtClean="0"/>
              <a:t>Dyslipidémie: thiazidiques</a:t>
            </a:r>
          </a:p>
          <a:p>
            <a:pPr lvl="1"/>
            <a:r>
              <a:rPr lang="fr-FR" sz="2000" dirty="0" smtClean="0"/>
              <a:t>Gynécomastie: </a:t>
            </a:r>
            <a:r>
              <a:rPr lang="fr-FR" sz="2000" dirty="0" err="1" smtClean="0"/>
              <a:t>antialdostérone</a:t>
            </a:r>
            <a:endParaRPr lang="fr-FR" sz="2000" dirty="0" smtClean="0"/>
          </a:p>
          <a:p>
            <a:pPr lvl="1"/>
            <a:r>
              <a:rPr lang="fr-FR" sz="2000" dirty="0" err="1" smtClean="0"/>
              <a:t>Ototoxicité</a:t>
            </a:r>
            <a:r>
              <a:rPr lang="fr-FR" sz="2000" dirty="0" smtClean="0"/>
              <a:t> </a:t>
            </a:r>
            <a:endParaRPr lang="fr-F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rgbClr val="C00000"/>
                </a:solidFill>
              </a:rPr>
              <a:t>Cas clinique</a:t>
            </a:r>
            <a:br>
              <a:rPr lang="fr-FR" b="1" dirty="0" smtClean="0">
                <a:solidFill>
                  <a:srgbClr val="C00000"/>
                </a:solidFill>
              </a:rPr>
            </a:br>
            <a:r>
              <a:rPr lang="fr-FR" b="1" dirty="0" smtClean="0">
                <a:solidFill>
                  <a:srgbClr val="C00000"/>
                </a:solidFill>
              </a:rPr>
              <a:t>Diagnostic </a:t>
            </a: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fr-FR" dirty="0" smtClean="0"/>
              <a:t>Diabète type 2 et HTA compliqués de:</a:t>
            </a:r>
          </a:p>
          <a:p>
            <a:r>
              <a:rPr lang="fr-FR" dirty="0" smtClean="0"/>
              <a:t>Néphropathie diabétique au stade d’IRC modérée</a:t>
            </a:r>
          </a:p>
          <a:p>
            <a:r>
              <a:rPr lang="fr-FR" dirty="0" smtClean="0"/>
              <a:t>Cardiopathie ischémique en ACFA et une altération de la fonction VG</a:t>
            </a:r>
          </a:p>
          <a:p>
            <a:endParaRPr lang="fr-FR" dirty="0"/>
          </a:p>
        </p:txBody>
      </p:sp>
      <p:sp>
        <p:nvSpPr>
          <p:cNvPr id="4" name="Flèche droite 3"/>
          <p:cNvSpPr/>
          <p:nvPr/>
        </p:nvSpPr>
        <p:spPr>
          <a:xfrm rot="5400000">
            <a:off x="3643306" y="448343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 bwMode="auto">
          <a:xfrm>
            <a:off x="2143108" y="5243468"/>
            <a:ext cx="4143404" cy="40011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/>
              <a:t>Quelle est l’ordonnance de sortie ??? </a:t>
            </a:r>
            <a:endParaRPr lang="fr-FR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fr-FR" dirty="0" smtClean="0">
                <a:solidFill>
                  <a:srgbClr val="C00000"/>
                </a:solidFill>
              </a:rPr>
              <a:t>Ordonnance </a:t>
            </a:r>
            <a:endParaRPr lang="fr-FR" dirty="0">
              <a:solidFill>
                <a:srgbClr val="C0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r>
              <a:rPr lang="fr-FR" dirty="0" smtClean="0"/>
              <a:t>Hygiène de vie + éducation thérapeutique</a:t>
            </a:r>
          </a:p>
          <a:p>
            <a:r>
              <a:rPr lang="fr-FR" dirty="0" smtClean="0"/>
              <a:t>Diurétique </a:t>
            </a:r>
          </a:p>
          <a:p>
            <a:r>
              <a:rPr lang="fr-FR" dirty="0" smtClean="0"/>
              <a:t>IEC</a:t>
            </a:r>
          </a:p>
          <a:p>
            <a:r>
              <a:rPr lang="fr-FR" dirty="0" smtClean="0"/>
              <a:t>Inhibiteur calcique </a:t>
            </a:r>
          </a:p>
          <a:p>
            <a:r>
              <a:rPr lang="fr-FR" dirty="0" smtClean="0"/>
              <a:t>Beta bloquant</a:t>
            </a:r>
          </a:p>
          <a:p>
            <a:r>
              <a:rPr lang="fr-FR" dirty="0" err="1" smtClean="0"/>
              <a:t>Digitalique</a:t>
            </a:r>
            <a:endParaRPr lang="fr-FR" dirty="0" smtClean="0"/>
          </a:p>
          <a:p>
            <a:r>
              <a:rPr lang="fr-FR" dirty="0" smtClean="0"/>
              <a:t>Statine</a:t>
            </a:r>
          </a:p>
          <a:p>
            <a:r>
              <a:rPr lang="fr-FR" dirty="0" smtClean="0"/>
              <a:t>AVK</a:t>
            </a:r>
          </a:p>
          <a:p>
            <a:r>
              <a:rPr lang="fr-FR" dirty="0" smtClean="0"/>
              <a:t>Traitement du diabète </a:t>
            </a:r>
          </a:p>
          <a:p>
            <a:endParaRPr lang="fr-FR" dirty="0"/>
          </a:p>
        </p:txBody>
      </p:sp>
      <p:sp>
        <p:nvSpPr>
          <p:cNvPr id="5" name="ZoneTexte 4"/>
          <p:cNvSpPr txBox="1"/>
          <p:nvPr/>
        </p:nvSpPr>
        <p:spPr bwMode="auto">
          <a:xfrm>
            <a:off x="5715008" y="2506800"/>
            <a:ext cx="2415213" cy="70788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r>
              <a:rPr lang="fr-FR" sz="2000" b="1" dirty="0" smtClean="0"/>
              <a:t>Objectifs </a:t>
            </a:r>
            <a:r>
              <a:rPr lang="fr-FR" sz="2000" b="1" dirty="0" err="1" smtClean="0"/>
              <a:t>tensionnels</a:t>
            </a:r>
            <a:endParaRPr lang="fr-FR" sz="2000" b="1" dirty="0" smtClean="0"/>
          </a:p>
          <a:p>
            <a:r>
              <a:rPr lang="fr-FR" sz="2000" b="1" dirty="0" smtClean="0"/>
              <a:t>Et cardiaques</a:t>
            </a:r>
            <a:endParaRPr lang="fr-FR" sz="2000" b="1" dirty="0"/>
          </a:p>
        </p:txBody>
      </p:sp>
      <p:sp>
        <p:nvSpPr>
          <p:cNvPr id="7" name="ZoneTexte 6"/>
          <p:cNvSpPr txBox="1"/>
          <p:nvPr/>
        </p:nvSpPr>
        <p:spPr bwMode="auto">
          <a:xfrm>
            <a:off x="5643570" y="4435626"/>
            <a:ext cx="2927340" cy="70788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r>
              <a:rPr lang="fr-FR" sz="2000" b="1" dirty="0" smtClean="0"/>
              <a:t>Objectifs </a:t>
            </a:r>
            <a:r>
              <a:rPr lang="fr-FR" sz="2000" b="1" dirty="0" err="1" smtClean="0"/>
              <a:t>rythmologiques</a:t>
            </a:r>
            <a:r>
              <a:rPr lang="fr-FR" sz="2000" b="1" dirty="0" smtClean="0"/>
              <a:t> </a:t>
            </a:r>
          </a:p>
          <a:p>
            <a:r>
              <a:rPr lang="fr-FR" sz="2000" b="1" dirty="0" smtClean="0"/>
              <a:t>Et cardiaques</a:t>
            </a:r>
          </a:p>
        </p:txBody>
      </p:sp>
      <p:sp>
        <p:nvSpPr>
          <p:cNvPr id="8" name="Accolade fermante 7"/>
          <p:cNvSpPr/>
          <p:nvPr/>
        </p:nvSpPr>
        <p:spPr>
          <a:xfrm>
            <a:off x="3571868" y="2143116"/>
            <a:ext cx="428628" cy="1643074"/>
          </a:xfrm>
          <a:prstGeom prst="rightBrac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0" name="Connecteur droit avec flèche 9"/>
          <p:cNvCxnSpPr/>
          <p:nvPr/>
        </p:nvCxnSpPr>
        <p:spPr>
          <a:xfrm>
            <a:off x="4143372" y="2928934"/>
            <a:ext cx="1428760" cy="1588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>
            <a:off x="3000364" y="4214818"/>
            <a:ext cx="2571768" cy="500066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-10000"/>
          </a:blip>
          <a:srcRect/>
          <a:stretch>
            <a:fillRect/>
          </a:stretch>
        </p:blipFill>
        <p:spPr bwMode="auto">
          <a:xfrm>
            <a:off x="428596" y="1071546"/>
            <a:ext cx="8235124" cy="5441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fr-FR" b="1" dirty="0" smtClean="0">
                <a:solidFill>
                  <a:srgbClr val="C00000"/>
                </a:solidFill>
              </a:rPr>
              <a:t>Evolution</a:t>
            </a:r>
            <a:r>
              <a:rPr lang="fr-FR" b="1" dirty="0" smtClean="0"/>
              <a:t> 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sz="2800" dirty="0" smtClean="0"/>
              <a:t>Le patient est suivi régulièrement en consultation </a:t>
            </a:r>
          </a:p>
          <a:p>
            <a:r>
              <a:rPr lang="fr-FR" sz="2800" dirty="0" smtClean="0"/>
              <a:t>Il revient cinq mois plus tard pour:</a:t>
            </a:r>
          </a:p>
          <a:p>
            <a:pPr lvl="1"/>
            <a:r>
              <a:rPr lang="fr-FR" sz="2400" b="1" dirty="0" smtClean="0">
                <a:solidFill>
                  <a:srgbClr val="00B050"/>
                </a:solidFill>
              </a:rPr>
              <a:t>Douleurs abdominales atypiques </a:t>
            </a:r>
          </a:p>
          <a:p>
            <a:pPr lvl="1"/>
            <a:r>
              <a:rPr lang="fr-FR" sz="2400" b="1" dirty="0" smtClean="0">
                <a:solidFill>
                  <a:srgbClr val="00B050"/>
                </a:solidFill>
              </a:rPr>
              <a:t>Nausées et vomissement bilieux</a:t>
            </a:r>
          </a:p>
          <a:p>
            <a:pPr lvl="1"/>
            <a:r>
              <a:rPr lang="fr-FR" sz="2400" b="1" dirty="0" smtClean="0">
                <a:solidFill>
                  <a:srgbClr val="00B050"/>
                </a:solidFill>
              </a:rPr>
              <a:t>L’examen clinique est sans particularité </a:t>
            </a:r>
          </a:p>
          <a:p>
            <a:pPr lvl="1"/>
            <a:r>
              <a:rPr lang="fr-FR" sz="2400" b="1" dirty="0" smtClean="0">
                <a:solidFill>
                  <a:srgbClr val="00B050"/>
                </a:solidFill>
              </a:rPr>
              <a:t>Un traitement symptomatique lui est prescrit</a:t>
            </a:r>
          </a:p>
          <a:p>
            <a:r>
              <a:rPr lang="fr-FR" sz="2800" dirty="0" smtClean="0"/>
              <a:t>Quelques heures plus tard il est accompagné aux urgences dans un tableau de confusion mentale </a:t>
            </a:r>
          </a:p>
          <a:p>
            <a:r>
              <a:rPr lang="fr-FR" sz="2800" dirty="0" smtClean="0"/>
              <a:t>Il est apyrétique, sa PA est difficilement perceptible</a:t>
            </a:r>
          </a:p>
          <a:p>
            <a:endParaRPr lang="fr-F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571744"/>
            <a:ext cx="8229600" cy="1143000"/>
          </a:xfr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fr-FR" dirty="0" smtClean="0"/>
              <a:t>Les diurétiques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fr-FR" sz="4000" b="1" dirty="0" smtClean="0">
                <a:solidFill>
                  <a:srgbClr val="C00000"/>
                </a:solidFill>
              </a:rPr>
              <a:t>Bilan d’urgence est fait </a:t>
            </a:r>
            <a:endParaRPr lang="fr-FR" sz="4000" b="1" dirty="0">
              <a:solidFill>
                <a:srgbClr val="C0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500034" y="1428736"/>
            <a:ext cx="8229600" cy="267653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Urée: 10.6 </a:t>
            </a:r>
            <a:r>
              <a:rPr kumimoji="0" lang="fr-F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mmol</a:t>
            </a: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/l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créatinine:  302 µmol/l (Cl19.9: ml/min)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Ionogramme sanguin: Na 129 mol/l , K 5.1 </a:t>
            </a:r>
            <a:r>
              <a:rPr kumimoji="0" lang="fr-F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mmol</a:t>
            </a: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/l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Glycémie: 7.2 </a:t>
            </a:r>
            <a:r>
              <a:rPr kumimoji="0" lang="fr-F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mmol</a:t>
            </a: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/l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Chimie des urines: glucose et acétone négatif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lum bright="-20000"/>
          </a:blip>
          <a:srcRect/>
          <a:stretch>
            <a:fillRect/>
          </a:stretch>
        </p:blipFill>
        <p:spPr bwMode="auto">
          <a:xfrm>
            <a:off x="457200" y="4429132"/>
            <a:ext cx="8229600" cy="23574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2286000" y="4211429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2000" b="1" dirty="0" smtClean="0">
                <a:solidFill>
                  <a:srgbClr val="C00000"/>
                </a:solidFill>
              </a:rPr>
              <a:t>ECG :Tachycardie ventriculaire </a:t>
            </a:r>
            <a:endParaRPr lang="fr-FR" sz="2000" b="1" dirty="0">
              <a:solidFill>
                <a:srgbClr val="C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 rot="20181626">
            <a:off x="1214414" y="3429000"/>
            <a:ext cx="642942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 smtClean="0">
                <a:solidFill>
                  <a:srgbClr val="C00000"/>
                </a:solidFill>
              </a:rPr>
              <a:t>DIGITALIQUES ??</a:t>
            </a:r>
            <a:endParaRPr lang="fr-FR" sz="36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fr-FR" dirty="0" smtClean="0"/>
              <a:t>Les </a:t>
            </a:r>
            <a:r>
              <a:rPr lang="fr-FR" dirty="0" err="1" smtClean="0"/>
              <a:t>digitaliques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fr-FR" dirty="0" smtClean="0"/>
              <a:t>Définition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600201"/>
            <a:ext cx="8219256" cy="2044824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fr-FR" dirty="0" smtClean="0"/>
              <a:t>Action tonicardiaque</a:t>
            </a:r>
          </a:p>
          <a:p>
            <a:r>
              <a:rPr lang="fr-FR" dirty="0" err="1" smtClean="0"/>
              <a:t>Bradycardisante</a:t>
            </a:r>
            <a:endParaRPr lang="fr-FR" dirty="0" smtClean="0"/>
          </a:p>
          <a:p>
            <a:r>
              <a:rPr lang="fr-FR" dirty="0" err="1" smtClean="0"/>
              <a:t>Antiarythmique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2627784" y="4344423"/>
            <a:ext cx="4460260" cy="58477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3200" b="1" dirty="0" smtClean="0">
                <a:solidFill>
                  <a:srgbClr val="FF0000"/>
                </a:solidFill>
              </a:rPr>
              <a:t>Un seul produit: </a:t>
            </a:r>
            <a:r>
              <a:rPr lang="fr-FR" sz="3200" b="1" dirty="0" err="1" smtClean="0">
                <a:solidFill>
                  <a:srgbClr val="FF0000"/>
                </a:solidFill>
              </a:rPr>
              <a:t>digoxine</a:t>
            </a:r>
            <a:endParaRPr lang="fr-FR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fr-FR" dirty="0" smtClean="0"/>
              <a:t>Mécanisme d’action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ln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fr-FR" dirty="0" err="1" smtClean="0">
                <a:solidFill>
                  <a:srgbClr val="FF0000"/>
                </a:solidFill>
              </a:rPr>
              <a:t>Inotrope</a:t>
            </a:r>
            <a:r>
              <a:rPr lang="fr-FR" dirty="0" smtClean="0">
                <a:solidFill>
                  <a:srgbClr val="FF0000"/>
                </a:solidFill>
              </a:rPr>
              <a:t> positif</a:t>
            </a:r>
          </a:p>
          <a:p>
            <a:r>
              <a:rPr lang="fr-FR" dirty="0" smtClean="0"/>
              <a:t>Inhibe Na-K-</a:t>
            </a:r>
            <a:r>
              <a:rPr lang="fr-FR" dirty="0" err="1" smtClean="0"/>
              <a:t>ATPase</a:t>
            </a:r>
            <a:endParaRPr lang="fr-FR" dirty="0" smtClean="0"/>
          </a:p>
          <a:p>
            <a:r>
              <a:rPr lang="fr-FR" dirty="0" smtClean="0"/>
              <a:t>Diminue la [Na]</a:t>
            </a:r>
          </a:p>
          <a:p>
            <a:r>
              <a:rPr lang="fr-FR" dirty="0" smtClean="0"/>
              <a:t>Diminue la sortie de Ca</a:t>
            </a:r>
          </a:p>
          <a:p>
            <a:r>
              <a:rPr lang="fr-FR" dirty="0" smtClean="0"/>
              <a:t>Augmente le contenu intracellulaire de Ca</a:t>
            </a:r>
          </a:p>
          <a:p>
            <a:endParaRPr lang="fr-FR" dirty="0"/>
          </a:p>
          <a:p>
            <a:endParaRPr lang="fr-FR" dirty="0" smtClean="0"/>
          </a:p>
          <a:p>
            <a:pPr algn="ctr">
              <a:buNone/>
            </a:pPr>
            <a:r>
              <a:rPr lang="fr-FR" dirty="0" smtClean="0"/>
              <a:t>Augmentation de la contractilité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ln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fr-FR" dirty="0" smtClean="0">
                <a:solidFill>
                  <a:srgbClr val="FF0000"/>
                </a:solidFill>
              </a:rPr>
              <a:t>Effet </a:t>
            </a:r>
            <a:r>
              <a:rPr lang="fr-FR" dirty="0" err="1" smtClean="0">
                <a:solidFill>
                  <a:srgbClr val="FF0000"/>
                </a:solidFill>
              </a:rPr>
              <a:t>bradycardisant</a:t>
            </a:r>
            <a:endParaRPr lang="fr-FR" dirty="0" smtClean="0">
              <a:solidFill>
                <a:srgbClr val="FF0000"/>
              </a:solidFill>
            </a:endParaRPr>
          </a:p>
          <a:p>
            <a:endParaRPr lang="fr-FR" dirty="0"/>
          </a:p>
          <a:p>
            <a:endParaRPr lang="fr-FR" dirty="0" smtClean="0"/>
          </a:p>
          <a:p>
            <a:pPr>
              <a:buNone/>
            </a:pPr>
            <a:r>
              <a:rPr lang="fr-FR" dirty="0" smtClean="0"/>
              <a:t>	Diminue la vitesse de conduction auriculo-ventriculaire</a:t>
            </a:r>
            <a:endParaRPr lang="fr-FR" dirty="0"/>
          </a:p>
        </p:txBody>
      </p:sp>
      <p:sp>
        <p:nvSpPr>
          <p:cNvPr id="5" name="Flèche vers le bas 4"/>
          <p:cNvSpPr/>
          <p:nvPr/>
        </p:nvSpPr>
        <p:spPr>
          <a:xfrm>
            <a:off x="2123728" y="4221088"/>
            <a:ext cx="305132" cy="864096"/>
          </a:xfrm>
          <a:prstGeom prst="dow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502024"/>
            <a:ext cx="8229600" cy="1143000"/>
          </a:xfr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fr-FR" dirty="0" smtClean="0"/>
              <a:t>Utilisation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fr-FR" dirty="0" smtClean="0"/>
              <a:t>Indication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2680320"/>
            <a:ext cx="8219256" cy="1324744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fr-FR" dirty="0" smtClean="0"/>
              <a:t>Insuffisance cardiaque</a:t>
            </a:r>
          </a:p>
          <a:p>
            <a:r>
              <a:rPr lang="fr-FR" dirty="0" smtClean="0"/>
              <a:t>Arythmies atriales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36912"/>
            <a:ext cx="8229600" cy="1143000"/>
          </a:xfr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fr-FR" dirty="0" smtClean="0"/>
              <a:t>Bilan pré thérapeutique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fr-FR" dirty="0" smtClean="0"/>
              <a:t>Contre indications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960240"/>
            <a:ext cx="8219256" cy="3917032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fr-FR" dirty="0" smtClean="0"/>
              <a:t>BAV </a:t>
            </a:r>
          </a:p>
          <a:p>
            <a:r>
              <a:rPr lang="fr-FR" dirty="0" smtClean="0"/>
              <a:t>TV-FV</a:t>
            </a:r>
          </a:p>
          <a:p>
            <a:r>
              <a:rPr lang="fr-FR" dirty="0" smtClean="0"/>
              <a:t>CMO</a:t>
            </a:r>
          </a:p>
          <a:p>
            <a:r>
              <a:rPr lang="fr-FR" dirty="0" smtClean="0"/>
              <a:t>WPW</a:t>
            </a:r>
          </a:p>
          <a:p>
            <a:r>
              <a:rPr lang="fr-FR" dirty="0" err="1" smtClean="0"/>
              <a:t>Dysthyroidie</a:t>
            </a:r>
            <a:endParaRPr lang="fr-FR" dirty="0" smtClean="0"/>
          </a:p>
          <a:p>
            <a:r>
              <a:rPr lang="fr-FR" dirty="0" smtClean="0"/>
              <a:t>Obstacle: Rao; RM; péricardite constrictive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fr-FR" dirty="0" smtClean="0"/>
              <a:t>Terrain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fr-FR" dirty="0" smtClean="0"/>
              <a:t>Sujet Agé</a:t>
            </a:r>
          </a:p>
          <a:p>
            <a:r>
              <a:rPr lang="fr-FR" dirty="0" smtClean="0"/>
              <a:t>Insuffisance rénale </a:t>
            </a:r>
          </a:p>
          <a:p>
            <a:pPr lvl="1">
              <a:buFont typeface="Wingdings" pitchFamily="2" charset="2"/>
              <a:buChar char="§"/>
            </a:pPr>
            <a:r>
              <a:rPr lang="fr-FR" dirty="0" smtClean="0"/>
              <a:t>0.25 mg Cl 50-80</a:t>
            </a:r>
          </a:p>
          <a:p>
            <a:pPr lvl="1">
              <a:buFont typeface="Wingdings" pitchFamily="2" charset="2"/>
              <a:buChar char="§"/>
            </a:pPr>
            <a:r>
              <a:rPr lang="fr-FR" dirty="0" smtClean="0"/>
              <a:t>0.1875 mg Cl 25-50</a:t>
            </a:r>
          </a:p>
          <a:p>
            <a:pPr lvl="1">
              <a:buFont typeface="Wingdings" pitchFamily="2" charset="2"/>
              <a:buChar char="§"/>
            </a:pPr>
            <a:r>
              <a:rPr lang="fr-FR" dirty="0" smtClean="0">
                <a:solidFill>
                  <a:srgbClr val="FF0000"/>
                </a:solidFill>
              </a:rPr>
              <a:t>0.125 mg Cl 10-25</a:t>
            </a:r>
          </a:p>
          <a:p>
            <a:r>
              <a:rPr lang="fr-FR" dirty="0" err="1" smtClean="0"/>
              <a:t>Hypothyroidie</a:t>
            </a:r>
            <a:endParaRPr lang="fr-FR" dirty="0" smtClean="0"/>
          </a:p>
          <a:p>
            <a:r>
              <a:rPr lang="fr-FR" dirty="0" smtClean="0"/>
              <a:t>Désordres hydro électrolytiques</a:t>
            </a:r>
          </a:p>
          <a:p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fr-FR" dirty="0" smtClean="0"/>
              <a:t>Interactions médicamenteuses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2680320"/>
            <a:ext cx="8219256" cy="2260848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fr-FR" dirty="0" smtClean="0"/>
              <a:t>Calcium </a:t>
            </a:r>
          </a:p>
          <a:p>
            <a:r>
              <a:rPr lang="fr-FR" dirty="0" err="1" smtClean="0"/>
              <a:t>Isuprel</a:t>
            </a:r>
            <a:endParaRPr lang="fr-FR" dirty="0" smtClean="0"/>
          </a:p>
          <a:p>
            <a:r>
              <a:rPr lang="fr-FR" dirty="0" smtClean="0"/>
              <a:t>Médicaments </a:t>
            </a:r>
            <a:r>
              <a:rPr lang="fr-FR" dirty="0" err="1" smtClean="0"/>
              <a:t>hypokaliémiants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fr-FR" dirty="0" smtClean="0"/>
              <a:t>Les objectifs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pPr algn="just"/>
            <a:r>
              <a:rPr lang="fr-FR" dirty="0" smtClean="0"/>
              <a:t>Connaitre le nom des principales molécules et leur site d’action</a:t>
            </a:r>
          </a:p>
          <a:p>
            <a:pPr algn="just">
              <a:buNone/>
            </a:pPr>
            <a:endParaRPr lang="fr-FR" dirty="0" smtClean="0"/>
          </a:p>
          <a:p>
            <a:pPr algn="just"/>
            <a:r>
              <a:rPr lang="fr-FR" dirty="0" smtClean="0"/>
              <a:t>Savoir utiliser les diurétiques dans l’insuffisance cardiaque et HTA</a:t>
            </a:r>
          </a:p>
          <a:p>
            <a:pPr algn="just">
              <a:buNone/>
            </a:pPr>
            <a:endParaRPr lang="fr-FR" dirty="0"/>
          </a:p>
          <a:p>
            <a:pPr algn="just"/>
            <a:r>
              <a:rPr lang="fr-FR" dirty="0" smtClean="0"/>
              <a:t>Savoir surveiller et dépister une complication des diurétiques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90872" y="2430016"/>
            <a:ext cx="8229600" cy="1143000"/>
          </a:xfr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fr-FR" dirty="0" smtClean="0"/>
              <a:t>Conduite pratique du traitement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fr-FR" dirty="0" smtClean="0"/>
              <a:t>Posologie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39552" y="2530034"/>
            <a:ext cx="8147248" cy="1684784"/>
          </a:xfrm>
          <a:solidFill>
            <a:srgbClr val="FFFF00"/>
          </a:solidFill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r>
              <a:rPr lang="fr-FR" dirty="0" smtClean="0"/>
              <a:t>Attaque: 0.5 mg 1-2 fois/j</a:t>
            </a:r>
          </a:p>
          <a:p>
            <a:r>
              <a:rPr lang="fr-FR" dirty="0" smtClean="0"/>
              <a:t>Entretien: 0.25 mg/j </a:t>
            </a:r>
          </a:p>
          <a:p>
            <a:pPr>
              <a:buNone/>
            </a:pPr>
            <a:r>
              <a:rPr lang="fr-FR" dirty="0"/>
              <a:t>	</a:t>
            </a:r>
            <a:r>
              <a:rPr lang="fr-FR" dirty="0" smtClean="0"/>
              <a:t>		</a:t>
            </a:r>
            <a:r>
              <a:rPr lang="fr-FR" dirty="0" smtClean="0">
                <a:solidFill>
                  <a:srgbClr val="FF0000"/>
                </a:solidFill>
              </a:rPr>
              <a:t>0.125 mg/j sujet âgé</a:t>
            </a:r>
            <a:endParaRPr lang="fr-FR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67544" y="1744216"/>
            <a:ext cx="4028256" cy="2332856"/>
          </a:xfrm>
          <a:ln>
            <a:solidFill>
              <a:schemeClr val="tx1"/>
            </a:solidFill>
          </a:ln>
        </p:spPr>
        <p:txBody>
          <a:bodyPr/>
          <a:lstStyle/>
          <a:p>
            <a:pPr algn="ctr">
              <a:buNone/>
            </a:pPr>
            <a:r>
              <a:rPr lang="fr-FR" dirty="0" smtClean="0">
                <a:solidFill>
                  <a:srgbClr val="FF0000"/>
                </a:solidFill>
              </a:rPr>
              <a:t>Effets du traitement</a:t>
            </a:r>
          </a:p>
          <a:p>
            <a:r>
              <a:rPr lang="fr-FR" dirty="0" smtClean="0"/>
              <a:t>Fréquence cardiaque</a:t>
            </a:r>
          </a:p>
          <a:p>
            <a:r>
              <a:rPr lang="fr-FR" dirty="0" smtClean="0"/>
              <a:t>PR</a:t>
            </a:r>
          </a:p>
          <a:p>
            <a:r>
              <a:rPr lang="fr-FR" dirty="0" smtClean="0"/>
              <a:t>Cupule </a:t>
            </a:r>
            <a:r>
              <a:rPr lang="fr-FR" dirty="0" err="1" smtClean="0"/>
              <a:t>digitalique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0" y="1600201"/>
            <a:ext cx="4114800" cy="2548880"/>
          </a:xfrm>
          <a:ln>
            <a:solidFill>
              <a:schemeClr val="tx1"/>
            </a:solidFill>
          </a:ln>
        </p:spPr>
        <p:txBody>
          <a:bodyPr/>
          <a:lstStyle/>
          <a:p>
            <a:pPr algn="ctr">
              <a:buNone/>
            </a:pPr>
            <a:r>
              <a:rPr lang="fr-FR" dirty="0" smtClean="0">
                <a:solidFill>
                  <a:srgbClr val="FF0000"/>
                </a:solidFill>
              </a:rPr>
              <a:t>Inefficacité </a:t>
            </a:r>
          </a:p>
          <a:p>
            <a:r>
              <a:rPr lang="fr-FR" dirty="0" smtClean="0"/>
              <a:t>Observance</a:t>
            </a:r>
          </a:p>
          <a:p>
            <a:r>
              <a:rPr lang="fr-FR" dirty="0" smtClean="0"/>
              <a:t>Posologie</a:t>
            </a:r>
          </a:p>
          <a:p>
            <a:r>
              <a:rPr lang="fr-FR" dirty="0" smtClean="0"/>
              <a:t>Terrain: EP, EI, IDM, hyperthyroïdie, anémie</a:t>
            </a:r>
            <a:endParaRPr lang="fr-FR" dirty="0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fr-FR" dirty="0" smtClean="0"/>
              <a:t>Surveillance 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1907704" y="4365104"/>
            <a:ext cx="5904656" cy="138499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err="1" smtClean="0">
                <a:solidFill>
                  <a:srgbClr val="FF0000"/>
                </a:solidFill>
              </a:rPr>
              <a:t>Digoxinémie</a:t>
            </a:r>
            <a:endParaRPr lang="fr-FR" sz="2800" b="1" dirty="0" smtClean="0">
              <a:solidFill>
                <a:srgbClr val="FF0000"/>
              </a:solidFill>
            </a:endParaRPr>
          </a:p>
          <a:p>
            <a:pPr algn="ctr"/>
            <a:r>
              <a:rPr lang="fr-FR" sz="2800" b="1" dirty="0" smtClean="0">
                <a:solidFill>
                  <a:srgbClr val="FF0000"/>
                </a:solidFill>
              </a:rPr>
              <a:t>Thérapeutique: 0.9-2ng/ml</a:t>
            </a:r>
          </a:p>
          <a:p>
            <a:pPr algn="ctr"/>
            <a:r>
              <a:rPr lang="fr-FR" sz="2800" b="1" dirty="0" smtClean="0">
                <a:solidFill>
                  <a:srgbClr val="FF0000"/>
                </a:solidFill>
              </a:rPr>
              <a:t>Toxique: &gt; 2ng/ml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fr-FR" dirty="0" smtClean="0"/>
              <a:t>Cupule </a:t>
            </a:r>
            <a:r>
              <a:rPr lang="fr-FR" dirty="0" err="1" smtClean="0"/>
              <a:t>digitalique</a:t>
            </a:r>
            <a:r>
              <a:rPr lang="fr-FR" dirty="0" smtClean="0"/>
              <a:t> </a:t>
            </a:r>
            <a:endParaRPr lang="fr-F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-20000"/>
          </a:blip>
          <a:srcRect/>
          <a:stretch>
            <a:fillRect/>
          </a:stretch>
        </p:blipFill>
        <p:spPr bwMode="auto">
          <a:xfrm>
            <a:off x="774263" y="1600200"/>
            <a:ext cx="7595474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7" name="Connecteur droit avec flèche 6"/>
          <p:cNvCxnSpPr/>
          <p:nvPr/>
        </p:nvCxnSpPr>
        <p:spPr>
          <a:xfrm rot="5400000" flipH="1" flipV="1">
            <a:off x="2000232" y="5500702"/>
            <a:ext cx="285752" cy="142876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/>
          <p:cNvCxnSpPr/>
          <p:nvPr/>
        </p:nvCxnSpPr>
        <p:spPr>
          <a:xfrm rot="5400000" flipH="1" flipV="1">
            <a:off x="2714612" y="5429264"/>
            <a:ext cx="285752" cy="142876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 rot="5400000" flipH="1" flipV="1">
            <a:off x="3714744" y="5429264"/>
            <a:ext cx="285752" cy="142876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/>
          <p:nvPr/>
        </p:nvCxnSpPr>
        <p:spPr>
          <a:xfrm rot="5400000" flipH="1" flipV="1">
            <a:off x="4964909" y="5422117"/>
            <a:ext cx="314324" cy="185742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4" name="Picture 4" descr="Résultat de recherche d'images pour &quot;cupule digitalique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68" y="2928934"/>
            <a:ext cx="1714500" cy="1714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fr-FR" dirty="0" smtClean="0"/>
              <a:t>Effets secondaires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pPr>
              <a:buNone/>
            </a:pPr>
            <a:r>
              <a:rPr lang="fr-FR" dirty="0" smtClean="0">
                <a:solidFill>
                  <a:srgbClr val="FF0000"/>
                </a:solidFill>
              </a:rPr>
              <a:t>Intoxication aigue</a:t>
            </a:r>
          </a:p>
          <a:p>
            <a:r>
              <a:rPr lang="fr-FR" dirty="0" smtClean="0"/>
              <a:t>Troubles du rythme cardiaque</a:t>
            </a:r>
            <a:endParaRPr lang="fr-FR" dirty="0"/>
          </a:p>
        </p:txBody>
      </p:sp>
      <p:sp>
        <p:nvSpPr>
          <p:cNvPr id="5" name="Espace réservé du contenu 2"/>
          <p:cNvSpPr>
            <a:spLocks noGrp="1"/>
          </p:cNvSpPr>
          <p:nvPr>
            <p:ph sz="half" idx="2"/>
          </p:nvPr>
        </p:nvSpPr>
        <p:spPr>
          <a:xfrm>
            <a:off x="4716016" y="1556792"/>
            <a:ext cx="4038600" cy="4525963"/>
          </a:xfrm>
          <a:ln>
            <a:solidFill>
              <a:schemeClr val="tx1"/>
            </a:solidFill>
          </a:ln>
        </p:spPr>
        <p:txBody>
          <a:bodyPr/>
          <a:lstStyle/>
          <a:p>
            <a:pPr>
              <a:buNone/>
            </a:pPr>
            <a:r>
              <a:rPr lang="fr-FR" dirty="0" smtClean="0">
                <a:solidFill>
                  <a:srgbClr val="FF0000"/>
                </a:solidFill>
              </a:rPr>
              <a:t>Intoxication par surdosage</a:t>
            </a:r>
          </a:p>
          <a:p>
            <a:r>
              <a:rPr lang="fr-FR" dirty="0" smtClean="0"/>
              <a:t>digestifs: </a:t>
            </a:r>
            <a:r>
              <a:rPr lang="fr-FR" dirty="0" smtClean="0">
                <a:solidFill>
                  <a:schemeClr val="accent5"/>
                </a:solidFill>
              </a:rPr>
              <a:t>anorexie</a:t>
            </a:r>
          </a:p>
          <a:p>
            <a:r>
              <a:rPr lang="fr-FR" dirty="0" smtClean="0"/>
              <a:t>oculaires: </a:t>
            </a:r>
            <a:r>
              <a:rPr lang="fr-FR" dirty="0" smtClean="0">
                <a:solidFill>
                  <a:schemeClr val="accent5"/>
                </a:solidFill>
              </a:rPr>
              <a:t>dyschromatopsie</a:t>
            </a:r>
          </a:p>
          <a:p>
            <a:r>
              <a:rPr lang="fr-FR" dirty="0" smtClean="0"/>
              <a:t>Neurologique</a:t>
            </a:r>
          </a:p>
          <a:p>
            <a:r>
              <a:rPr lang="fr-FR" dirty="0" smtClean="0"/>
              <a:t>IDM</a:t>
            </a:r>
          </a:p>
          <a:p>
            <a:r>
              <a:rPr lang="fr-FR" dirty="0" smtClean="0"/>
              <a:t>Trouble du rythme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fr-FR" dirty="0" smtClean="0"/>
              <a:t>Traitement de l’intoxication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11560" y="1600200"/>
            <a:ext cx="3888432" cy="2980927"/>
          </a:xfrm>
          <a:ln>
            <a:solidFill>
              <a:schemeClr val="tx1"/>
            </a:solidFill>
          </a:ln>
        </p:spPr>
        <p:txBody>
          <a:bodyPr/>
          <a:lstStyle/>
          <a:p>
            <a:pPr>
              <a:buNone/>
            </a:pPr>
            <a:r>
              <a:rPr lang="fr-FR" dirty="0" smtClean="0"/>
              <a:t>Préventif+++</a:t>
            </a:r>
          </a:p>
          <a:p>
            <a:pPr>
              <a:buNone/>
            </a:pPr>
            <a:r>
              <a:rPr lang="fr-FR" dirty="0" smtClean="0"/>
              <a:t>Symptomatique: </a:t>
            </a:r>
          </a:p>
          <a:p>
            <a:r>
              <a:rPr lang="fr-FR" dirty="0" err="1" smtClean="0"/>
              <a:t>Antiarythmique</a:t>
            </a:r>
            <a:endParaRPr lang="fr-FR" dirty="0" smtClean="0"/>
          </a:p>
          <a:p>
            <a:r>
              <a:rPr lang="fr-FR" dirty="0" smtClean="0"/>
              <a:t>Sonde de stimulation cardiaque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716016" y="1600201"/>
            <a:ext cx="3970784" cy="2980928"/>
          </a:xfrm>
          <a:ln>
            <a:solidFill>
              <a:schemeClr val="tx1"/>
            </a:solidFill>
          </a:ln>
        </p:spPr>
        <p:txBody>
          <a:bodyPr/>
          <a:lstStyle/>
          <a:p>
            <a:pPr>
              <a:buNone/>
            </a:pPr>
            <a:r>
              <a:rPr lang="fr-FR" dirty="0" smtClean="0"/>
              <a:t>Curatif </a:t>
            </a:r>
          </a:p>
          <a:p>
            <a:r>
              <a:rPr lang="fr-FR" dirty="0" smtClean="0"/>
              <a:t>Antidote: </a:t>
            </a:r>
            <a:r>
              <a:rPr lang="fr-FR" dirty="0" err="1"/>
              <a:t>A</a:t>
            </a:r>
            <a:r>
              <a:rPr lang="fr-FR" dirty="0" err="1" smtClean="0"/>
              <a:t>c</a:t>
            </a:r>
            <a:r>
              <a:rPr lang="fr-FR" dirty="0" smtClean="0"/>
              <a:t> </a:t>
            </a:r>
            <a:r>
              <a:rPr lang="fr-FR" dirty="0" err="1" smtClean="0"/>
              <a:t>antidigitalique</a:t>
            </a:r>
            <a:r>
              <a:rPr lang="fr-FR" dirty="0" smtClean="0"/>
              <a:t> (</a:t>
            </a:r>
            <a:r>
              <a:rPr lang="fr-FR" dirty="0" err="1" smtClean="0"/>
              <a:t>Digibind</a:t>
            </a:r>
            <a:r>
              <a:rPr lang="fr-FR" dirty="0" smtClean="0"/>
              <a:t> ou </a:t>
            </a:r>
            <a:r>
              <a:rPr lang="fr-FR" dirty="0" err="1" smtClean="0"/>
              <a:t>Digidot</a:t>
            </a:r>
            <a:r>
              <a:rPr lang="fr-FR" dirty="0" smtClean="0"/>
              <a:t>)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785786" y="5301208"/>
            <a:ext cx="7508460" cy="1015663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FF0000"/>
                </a:solidFill>
              </a:rPr>
              <a:t>[] sérique en </a:t>
            </a:r>
            <a:r>
              <a:rPr lang="fr-FR" sz="2000" b="1" dirty="0" err="1" smtClean="0">
                <a:solidFill>
                  <a:srgbClr val="FF0000"/>
                </a:solidFill>
              </a:rPr>
              <a:t>digitalique</a:t>
            </a:r>
            <a:r>
              <a:rPr lang="fr-FR" sz="2000" b="1" dirty="0" smtClean="0">
                <a:solidFill>
                  <a:srgbClr val="FF0000"/>
                </a:solidFill>
              </a:rPr>
              <a:t> </a:t>
            </a:r>
            <a:r>
              <a:rPr lang="fr-FR" sz="2000" b="1" dirty="0" err="1" smtClean="0">
                <a:solidFill>
                  <a:srgbClr val="FF0000"/>
                </a:solidFill>
              </a:rPr>
              <a:t>ng</a:t>
            </a:r>
            <a:r>
              <a:rPr lang="fr-FR" sz="2000" b="1" dirty="0" smtClean="0">
                <a:solidFill>
                  <a:srgbClr val="FF0000"/>
                </a:solidFill>
              </a:rPr>
              <a:t>/ml × poids Kg× volume de distribution (5.6 l/kg)</a:t>
            </a:r>
          </a:p>
          <a:p>
            <a:pPr algn="ctr"/>
            <a:r>
              <a:rPr lang="fr-FR" sz="2000" b="1" dirty="0" smtClean="0">
                <a:solidFill>
                  <a:srgbClr val="FF0000"/>
                </a:solidFill>
              </a:rPr>
              <a:t>Un flacon=36 mg</a:t>
            </a:r>
            <a:endParaRPr lang="fr-FR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fr-FR" dirty="0" smtClean="0">
                <a:solidFill>
                  <a:schemeClr val="bg1"/>
                </a:solidFill>
              </a:rPr>
              <a:t>Chez ce patient 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2600332"/>
            <a:ext cx="8258204" cy="1828800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fr-FR" dirty="0" smtClean="0"/>
              <a:t>Insuffisance rénale </a:t>
            </a:r>
          </a:p>
          <a:p>
            <a:r>
              <a:rPr lang="fr-FR" dirty="0" smtClean="0"/>
              <a:t>Troubles digestifs mal interprétés 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hangingPunct="1"/>
            <a:r>
              <a:rPr lang="fr-FR" sz="4400" dirty="0" smtClean="0"/>
              <a:t>Conclusion</a:t>
            </a:r>
            <a:endParaRPr lang="fr-FR" sz="4400" dirty="0" smtClean="0"/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>
          <a:xfrm>
            <a:off x="500034" y="1885953"/>
            <a:ext cx="8186766" cy="3400435"/>
          </a:xfrm>
          <a:ln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140000"/>
              </a:lnSpc>
            </a:pPr>
            <a:r>
              <a:rPr lang="fr-FR" dirty="0" smtClean="0"/>
              <a:t>Attention à l’association régime désodé strict + diurétique</a:t>
            </a:r>
          </a:p>
          <a:p>
            <a:pPr eaLnBrk="1" hangingPunct="1">
              <a:lnSpc>
                <a:spcPct val="140000"/>
              </a:lnSpc>
            </a:pPr>
            <a:r>
              <a:rPr lang="fr-FR" dirty="0" smtClean="0"/>
              <a:t>Attention à la kaliémie</a:t>
            </a:r>
          </a:p>
          <a:p>
            <a:r>
              <a:rPr lang="fr-FR" dirty="0" smtClean="0"/>
              <a:t>Attention: posologie (toxicité+++)</a:t>
            </a:r>
          </a:p>
          <a:p>
            <a:r>
              <a:rPr lang="fr-FR" dirty="0" smtClean="0"/>
              <a:t>Attention: troubles digestifs et </a:t>
            </a:r>
            <a:r>
              <a:rPr lang="fr-FR" dirty="0" err="1" smtClean="0"/>
              <a:t>digitaliques</a:t>
            </a:r>
            <a:r>
              <a:rPr lang="fr-FR" dirty="0" smtClean="0"/>
              <a:t> (intoxication +++)</a:t>
            </a:r>
          </a:p>
          <a:p>
            <a:pPr eaLnBrk="1" hangingPunct="1">
              <a:lnSpc>
                <a:spcPct val="140000"/>
              </a:lnSpc>
            </a:pPr>
            <a:endParaRPr lang="fr-F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fr-FR" dirty="0" smtClean="0"/>
              <a:t>Généralité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pPr>
              <a:buNone/>
            </a:pPr>
            <a:r>
              <a:rPr lang="fr-FR" dirty="0" smtClean="0"/>
              <a:t>         </a:t>
            </a:r>
          </a:p>
          <a:p>
            <a:pPr>
              <a:buNone/>
            </a:pPr>
            <a:r>
              <a:rPr lang="fr-FR" sz="2800" dirty="0" smtClean="0"/>
              <a:t>            Propriété principale: augmentent la diurèse 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 bwMode="auto">
          <a:xfrm flipH="1">
            <a:off x="1285852" y="4620292"/>
            <a:ext cx="707236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r>
              <a:rPr lang="fr-FR" sz="2800" dirty="0" smtClean="0"/>
              <a:t>Augmentent l’excrétion du Na et de l’eau libre </a:t>
            </a:r>
            <a:endParaRPr lang="fr-FR" sz="2800" dirty="0"/>
          </a:p>
        </p:txBody>
      </p:sp>
      <p:sp>
        <p:nvSpPr>
          <p:cNvPr id="6" name="Flèche courbée vers la droite 5"/>
          <p:cNvSpPr/>
          <p:nvPr/>
        </p:nvSpPr>
        <p:spPr>
          <a:xfrm>
            <a:off x="500034" y="2500306"/>
            <a:ext cx="936104" cy="2357454"/>
          </a:xfrm>
          <a:prstGeom prst="curved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9552" y="2714620"/>
            <a:ext cx="8229600" cy="1143000"/>
          </a:xfr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fr-FR" dirty="0" smtClean="0"/>
              <a:t>Classification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nephron"/>
          <p:cNvPicPr>
            <a:picLocks noChangeAspect="1" noChangeArrowheads="1"/>
          </p:cNvPicPr>
          <p:nvPr/>
        </p:nvPicPr>
        <p:blipFill>
          <a:blip r:embed="rId2"/>
          <a:srcRect l="8896" t="2838" r="9488" b="24332"/>
          <a:stretch>
            <a:fillRect/>
          </a:stretch>
        </p:blipFill>
        <p:spPr bwMode="auto">
          <a:xfrm>
            <a:off x="285720" y="432448"/>
            <a:ext cx="5429288" cy="6211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oneTexte 2"/>
          <p:cNvSpPr txBox="1"/>
          <p:nvPr/>
        </p:nvSpPr>
        <p:spPr bwMode="auto">
          <a:xfrm>
            <a:off x="5857884" y="428604"/>
            <a:ext cx="3165867" cy="70788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C00000"/>
                </a:solidFill>
              </a:rPr>
              <a:t>TCP: </a:t>
            </a:r>
            <a:r>
              <a:rPr lang="fr-FR" sz="2000" b="1" dirty="0" smtClean="0"/>
              <a:t>réabsorption active du </a:t>
            </a:r>
          </a:p>
          <a:p>
            <a:r>
              <a:rPr lang="fr-FR" sz="2000" b="1" dirty="0" smtClean="0"/>
              <a:t>Na</a:t>
            </a:r>
            <a:r>
              <a:rPr lang="fr-FR" sz="2000" b="1" baseline="30000" dirty="0" smtClean="0"/>
              <a:t>+</a:t>
            </a:r>
            <a:r>
              <a:rPr lang="fr-FR" sz="2000" b="1" dirty="0" smtClean="0"/>
              <a:t> et H</a:t>
            </a:r>
            <a:r>
              <a:rPr lang="fr-FR" sz="2000" b="1" baseline="-25000" dirty="0" smtClean="0"/>
              <a:t>2</a:t>
            </a:r>
            <a:r>
              <a:rPr lang="fr-FR" sz="2000" b="1" dirty="0" smtClean="0"/>
              <a:t>O</a:t>
            </a:r>
            <a:endParaRPr lang="fr-FR" sz="2000" b="1" dirty="0"/>
          </a:p>
        </p:txBody>
      </p:sp>
      <p:sp>
        <p:nvSpPr>
          <p:cNvPr id="6" name="ZoneTexte 5"/>
          <p:cNvSpPr txBox="1"/>
          <p:nvPr/>
        </p:nvSpPr>
        <p:spPr bwMode="auto">
          <a:xfrm>
            <a:off x="5786446" y="3786190"/>
            <a:ext cx="3270832" cy="70788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C00000"/>
                </a:solidFill>
              </a:rPr>
              <a:t>TCD: </a:t>
            </a:r>
            <a:r>
              <a:rPr lang="fr-FR" sz="2000" b="1" dirty="0" smtClean="0"/>
              <a:t>réabsorption Na</a:t>
            </a:r>
            <a:r>
              <a:rPr lang="fr-FR" sz="2000" b="1" baseline="30000" dirty="0" smtClean="0"/>
              <a:t>+</a:t>
            </a:r>
            <a:r>
              <a:rPr lang="fr-FR" sz="2000" b="1" dirty="0" smtClean="0"/>
              <a:t>Cl</a:t>
            </a:r>
            <a:r>
              <a:rPr lang="fr-FR" sz="2000" b="1" baseline="30000" dirty="0" smtClean="0"/>
              <a:t>- </a:t>
            </a:r>
            <a:r>
              <a:rPr lang="fr-FR" sz="2000" b="1" dirty="0" smtClean="0"/>
              <a:t>Ca</a:t>
            </a:r>
            <a:r>
              <a:rPr lang="fr-FR" sz="2000" b="1" baseline="30000" dirty="0" smtClean="0"/>
              <a:t>2+</a:t>
            </a:r>
          </a:p>
          <a:p>
            <a:r>
              <a:rPr lang="fr-FR" sz="2000" b="1" dirty="0" smtClean="0"/>
              <a:t> excrétion de l’ H</a:t>
            </a:r>
            <a:r>
              <a:rPr lang="fr-FR" sz="2000" b="1" baseline="-25000" dirty="0" smtClean="0"/>
              <a:t>2</a:t>
            </a:r>
            <a:r>
              <a:rPr lang="fr-FR" sz="2000" b="1" dirty="0" smtClean="0"/>
              <a:t>O</a:t>
            </a:r>
            <a:endParaRPr lang="fr-FR" sz="2000" b="1" dirty="0"/>
          </a:p>
        </p:txBody>
      </p:sp>
      <p:sp>
        <p:nvSpPr>
          <p:cNvPr id="8" name="Rectangle 7"/>
          <p:cNvSpPr/>
          <p:nvPr/>
        </p:nvSpPr>
        <p:spPr>
          <a:xfrm>
            <a:off x="1500166" y="1857364"/>
            <a:ext cx="914400" cy="428628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5" name="Groupe 14"/>
          <p:cNvGrpSpPr/>
          <p:nvPr/>
        </p:nvGrpSpPr>
        <p:grpSpPr>
          <a:xfrm>
            <a:off x="2071670" y="1714488"/>
            <a:ext cx="6952017" cy="2214578"/>
            <a:chOff x="2071670" y="1714488"/>
            <a:chExt cx="6952017" cy="2214578"/>
          </a:xfrm>
        </p:grpSpPr>
        <p:sp>
          <p:nvSpPr>
            <p:cNvPr id="4" name="ZoneTexte 3"/>
            <p:cNvSpPr txBox="1"/>
            <p:nvPr/>
          </p:nvSpPr>
          <p:spPr bwMode="auto">
            <a:xfrm>
              <a:off x="5857884" y="1714488"/>
              <a:ext cx="3165803" cy="132343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rtlCol="0">
              <a:spAutoFit/>
            </a:bodyPr>
            <a:lstStyle/>
            <a:p>
              <a:r>
                <a:rPr lang="fr-FR" sz="2000" b="1" dirty="0" smtClean="0">
                  <a:solidFill>
                    <a:srgbClr val="C00000"/>
                  </a:solidFill>
                </a:rPr>
                <a:t>BDH: </a:t>
              </a:r>
              <a:r>
                <a:rPr lang="fr-FR" sz="2000" b="1" dirty="0" smtClean="0"/>
                <a:t>réabsorption passive </a:t>
              </a:r>
            </a:p>
            <a:p>
              <a:r>
                <a:rPr lang="fr-FR" sz="2000" b="1" dirty="0" smtClean="0"/>
                <a:t>de H</a:t>
              </a:r>
              <a:r>
                <a:rPr lang="fr-FR" sz="2000" b="1" baseline="-25000" dirty="0" smtClean="0"/>
                <a:t>2</a:t>
              </a:r>
              <a:r>
                <a:rPr lang="fr-FR" sz="2000" b="1" dirty="0" smtClean="0"/>
                <a:t>O</a:t>
              </a:r>
            </a:p>
            <a:p>
              <a:r>
                <a:rPr lang="fr-FR" sz="2000" b="1" dirty="0" smtClean="0">
                  <a:solidFill>
                    <a:srgbClr val="C00000"/>
                  </a:solidFill>
                </a:rPr>
                <a:t>BAH</a:t>
              </a:r>
              <a:r>
                <a:rPr lang="fr-FR" sz="2000" b="1" dirty="0" smtClean="0"/>
                <a:t>: réabsorption active de</a:t>
              </a:r>
            </a:p>
            <a:p>
              <a:r>
                <a:rPr lang="fr-FR" sz="2000" b="1" dirty="0" smtClean="0"/>
                <a:t>Na</a:t>
              </a:r>
              <a:r>
                <a:rPr lang="fr-FR" sz="2000" b="1" baseline="30000" dirty="0" smtClean="0"/>
                <a:t>+</a:t>
              </a:r>
              <a:r>
                <a:rPr lang="fr-FR" sz="2000" b="1" dirty="0" smtClean="0"/>
                <a:t>K</a:t>
              </a:r>
              <a:r>
                <a:rPr lang="fr-FR" sz="2000" b="1" baseline="30000" dirty="0" smtClean="0"/>
                <a:t>+</a:t>
              </a:r>
              <a:r>
                <a:rPr lang="fr-FR" sz="2000" b="1" dirty="0" smtClean="0"/>
                <a:t>Cl</a:t>
              </a:r>
              <a:r>
                <a:rPr lang="fr-FR" sz="2000" b="1" baseline="30000" dirty="0" smtClean="0"/>
                <a:t>- </a:t>
              </a:r>
            </a:p>
          </p:txBody>
        </p:sp>
        <p:cxnSp>
          <p:nvCxnSpPr>
            <p:cNvPr id="12" name="Connecteur droit avec flèche 11"/>
            <p:cNvCxnSpPr>
              <a:stCxn id="4" idx="1"/>
            </p:cNvCxnSpPr>
            <p:nvPr/>
          </p:nvCxnSpPr>
          <p:spPr>
            <a:xfrm rot="10800000" flipV="1">
              <a:off x="2071670" y="2376208"/>
              <a:ext cx="3786214" cy="155285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Connecteur droit avec flèche 15"/>
          <p:cNvCxnSpPr/>
          <p:nvPr/>
        </p:nvCxnSpPr>
        <p:spPr>
          <a:xfrm rot="10800000" flipV="1">
            <a:off x="2857488" y="2571744"/>
            <a:ext cx="3000396" cy="169573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2714612" y="1357298"/>
            <a:ext cx="914400" cy="500066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3" name="Groupe 22"/>
          <p:cNvGrpSpPr/>
          <p:nvPr/>
        </p:nvGrpSpPr>
        <p:grpSpPr>
          <a:xfrm>
            <a:off x="4714876" y="4500571"/>
            <a:ext cx="4357686" cy="1207951"/>
            <a:chOff x="4714876" y="4500571"/>
            <a:chExt cx="4357686" cy="1207951"/>
          </a:xfrm>
        </p:grpSpPr>
        <p:sp>
          <p:nvSpPr>
            <p:cNvPr id="7" name="ZoneTexte 6"/>
            <p:cNvSpPr txBox="1"/>
            <p:nvPr/>
          </p:nvSpPr>
          <p:spPr bwMode="auto">
            <a:xfrm>
              <a:off x="5786446" y="5000636"/>
              <a:ext cx="3286116" cy="70788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rtlCol="0">
              <a:spAutoFit/>
            </a:bodyPr>
            <a:lstStyle/>
            <a:p>
              <a:r>
                <a:rPr lang="fr-FR" sz="2000" b="1" dirty="0" smtClean="0">
                  <a:solidFill>
                    <a:srgbClr val="C00000"/>
                  </a:solidFill>
                </a:rPr>
                <a:t>TC: </a:t>
              </a:r>
              <a:r>
                <a:rPr lang="fr-FR" sz="2000" b="1" dirty="0" smtClean="0"/>
                <a:t>réabsorption de Na</a:t>
              </a:r>
              <a:r>
                <a:rPr lang="fr-FR" sz="2000" b="1" baseline="30000" dirty="0" smtClean="0"/>
                <a:t>+ </a:t>
              </a:r>
              <a:r>
                <a:rPr lang="fr-FR" sz="2000" b="1" dirty="0" smtClean="0">
                  <a:solidFill>
                    <a:prstClr val="black"/>
                  </a:solidFill>
                </a:rPr>
                <a:t>H</a:t>
              </a:r>
              <a:r>
                <a:rPr lang="fr-FR" sz="2000" b="1" baseline="-25000" dirty="0" smtClean="0">
                  <a:solidFill>
                    <a:prstClr val="black"/>
                  </a:solidFill>
                </a:rPr>
                <a:t>2</a:t>
              </a:r>
              <a:r>
                <a:rPr lang="fr-FR" sz="2000" b="1" dirty="0" smtClean="0">
                  <a:solidFill>
                    <a:prstClr val="black"/>
                  </a:solidFill>
                </a:rPr>
                <a:t>O</a:t>
              </a:r>
              <a:endParaRPr lang="fr-FR" sz="2000" dirty="0" smtClean="0"/>
            </a:p>
            <a:p>
              <a:r>
                <a:rPr lang="fr-FR" sz="2000" b="1" dirty="0" smtClean="0"/>
                <a:t>excrétion de  K</a:t>
              </a:r>
              <a:r>
                <a:rPr lang="fr-FR" sz="2000" b="1" baseline="30000" dirty="0" smtClean="0"/>
                <a:t>+</a:t>
              </a:r>
              <a:r>
                <a:rPr lang="fr-FR" sz="2000" b="1" dirty="0" smtClean="0"/>
                <a:t> HCL</a:t>
              </a:r>
            </a:p>
          </p:txBody>
        </p:sp>
        <p:cxnSp>
          <p:nvCxnSpPr>
            <p:cNvPr id="20" name="Connecteur droit avec flèche 19"/>
            <p:cNvCxnSpPr>
              <a:stCxn id="7" idx="1"/>
            </p:cNvCxnSpPr>
            <p:nvPr/>
          </p:nvCxnSpPr>
          <p:spPr>
            <a:xfrm rot="10800000">
              <a:off x="4714876" y="4500571"/>
              <a:ext cx="1071570" cy="854009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Rectangle 23"/>
          <p:cNvSpPr/>
          <p:nvPr/>
        </p:nvSpPr>
        <p:spPr>
          <a:xfrm>
            <a:off x="1300146" y="71414"/>
            <a:ext cx="2771788" cy="35719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rgbClr val="C00000"/>
                </a:solidFill>
              </a:rPr>
              <a:t>NEPHRON /RAPPEL </a:t>
            </a:r>
            <a:endParaRPr lang="fr-FR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928694"/>
          </a:xfr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fr-FR" sz="4000" dirty="0" smtClean="0"/>
              <a:t>Classification selon le site d’action</a:t>
            </a:r>
            <a:endParaRPr lang="fr-FR" sz="4000" dirty="0"/>
          </a:p>
        </p:txBody>
      </p:sp>
      <p:pic>
        <p:nvPicPr>
          <p:cNvPr id="4" name="Picture 6" descr="Sans titre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-30000"/>
          </a:blip>
          <a:srcRect l="2365" t="3339" r="5911" b="5341"/>
          <a:stretch>
            <a:fillRect/>
          </a:stretch>
        </p:blipFill>
        <p:spPr bwMode="auto">
          <a:xfrm>
            <a:off x="928662" y="1142984"/>
            <a:ext cx="7143800" cy="53893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Ellipse 5"/>
          <p:cNvSpPr/>
          <p:nvPr/>
        </p:nvSpPr>
        <p:spPr>
          <a:xfrm>
            <a:off x="1643042" y="1357298"/>
            <a:ext cx="1428760" cy="4286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/>
          <p:cNvSpPr/>
          <p:nvPr/>
        </p:nvSpPr>
        <p:spPr>
          <a:xfrm>
            <a:off x="4643438" y="4071942"/>
            <a:ext cx="1428760" cy="4286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/>
          <p:cNvSpPr/>
          <p:nvPr/>
        </p:nvSpPr>
        <p:spPr>
          <a:xfrm>
            <a:off x="4357686" y="3071810"/>
            <a:ext cx="1428760" cy="64294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/>
          <p:cNvSpPr/>
          <p:nvPr/>
        </p:nvSpPr>
        <p:spPr>
          <a:xfrm>
            <a:off x="5643570" y="1142984"/>
            <a:ext cx="1571636" cy="4286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/>
          <p:cNvSpPr/>
          <p:nvPr/>
        </p:nvSpPr>
        <p:spPr>
          <a:xfrm>
            <a:off x="1071538" y="4071942"/>
            <a:ext cx="1643074" cy="4286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/>
          <p:cNvSpPr/>
          <p:nvPr/>
        </p:nvSpPr>
        <p:spPr>
          <a:xfrm>
            <a:off x="6500826" y="3071810"/>
            <a:ext cx="1428760" cy="64294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noFill/>
        <a:ln w="9525">
          <a:noFill/>
          <a:miter lim="800000"/>
          <a:headEnd/>
          <a:tailEnd/>
        </a:ln>
      </a:spPr>
      <a:bodyPr wrap="none">
        <a:spAutoFit/>
      </a:bodyPr>
      <a:lstStyle>
        <a:defPPr>
          <a:defRPr sz="2000" b="1" dirty="0"/>
        </a:defPPr>
      </a:lstStyle>
    </a:tx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1696</TotalTime>
  <Words>1483</Words>
  <Application>Microsoft Office PowerPoint</Application>
  <PresentationFormat>Affichage à l'écran (4:3)</PresentationFormat>
  <Paragraphs>407</Paragraphs>
  <Slides>57</Slides>
  <Notes>3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57</vt:i4>
      </vt:variant>
    </vt:vector>
  </HeadingPairs>
  <TitlesOfParts>
    <vt:vector size="58" baseType="lpstr">
      <vt:lpstr>Thème Office</vt:lpstr>
      <vt:lpstr>Atelier   Diurétiques/Digitaliques </vt:lpstr>
      <vt:lpstr>Cas clinique </vt:lpstr>
      <vt:lpstr>Pré requis </vt:lpstr>
      <vt:lpstr>Les diurétiques </vt:lpstr>
      <vt:lpstr>Les objectifs </vt:lpstr>
      <vt:lpstr>Généralité</vt:lpstr>
      <vt:lpstr>Classification </vt:lpstr>
      <vt:lpstr>Diapositive 8</vt:lpstr>
      <vt:lpstr>Classification selon le site d’action</vt:lpstr>
      <vt:lpstr>Inhibiteurs de l’anhydrase carbonique tube contourné proximal/ D.Osmotiques</vt:lpstr>
      <vt:lpstr>Diapositive 11</vt:lpstr>
      <vt:lpstr>Diurétiques de l’anse</vt:lpstr>
      <vt:lpstr>Furosémide: lasilix* Bumétanide: burinex* Pirétanide: eurelix*</vt:lpstr>
      <vt:lpstr>Thiazidiques</vt:lpstr>
      <vt:lpstr>Chlorothiazide: diurilix* hydrochlorothiazide: esidrex* Indapamide: fludex* Acide thiélénique: diflurex*</vt:lpstr>
      <vt:lpstr>Epargneurs de potassium Tube collecteur </vt:lpstr>
      <vt:lpstr>Antialdostérone vrai:  Spironolactone: aldactone* soludactone* conrénone* eplérénone</vt:lpstr>
      <vt:lpstr>Association de diurétiques</vt:lpstr>
      <vt:lpstr>Utilisation/Indications  </vt:lpstr>
      <vt:lpstr>La rétention hydro sodée </vt:lpstr>
      <vt:lpstr>HTA</vt:lpstr>
      <vt:lpstr>Insuffisance rénale </vt:lpstr>
      <vt:lpstr>Autre </vt:lpstr>
      <vt:lpstr>Conduite pratique du traitement</vt:lpstr>
      <vt:lpstr>Choix du traitement </vt:lpstr>
      <vt:lpstr>Bilan pré thérapeutique</vt:lpstr>
      <vt:lpstr>Posologie </vt:lpstr>
      <vt:lpstr>Cas clinique </vt:lpstr>
      <vt:lpstr>Bilans?? </vt:lpstr>
      <vt:lpstr>Traitement </vt:lpstr>
      <vt:lpstr>Résultat du bilan: biologie </vt:lpstr>
      <vt:lpstr>Résultat du bilan </vt:lpstr>
      <vt:lpstr>Complément de traitement </vt:lpstr>
      <vt:lpstr>Surveillance du traitement diurétique  </vt:lpstr>
      <vt:lpstr>Effets secondaires </vt:lpstr>
      <vt:lpstr>Cas clinique Diagnostic </vt:lpstr>
      <vt:lpstr>Ordonnance </vt:lpstr>
      <vt:lpstr>Diapositive 38</vt:lpstr>
      <vt:lpstr>Evolution </vt:lpstr>
      <vt:lpstr>Bilan d’urgence est fait </vt:lpstr>
      <vt:lpstr>Les digitaliques</vt:lpstr>
      <vt:lpstr>Définition </vt:lpstr>
      <vt:lpstr>Mécanisme d’action</vt:lpstr>
      <vt:lpstr>Utilisation </vt:lpstr>
      <vt:lpstr>Indication </vt:lpstr>
      <vt:lpstr>Bilan pré thérapeutique</vt:lpstr>
      <vt:lpstr>Contre indications</vt:lpstr>
      <vt:lpstr>Terrain </vt:lpstr>
      <vt:lpstr>Interactions médicamenteuses</vt:lpstr>
      <vt:lpstr>Conduite pratique du traitement</vt:lpstr>
      <vt:lpstr>Posologie </vt:lpstr>
      <vt:lpstr>Surveillance </vt:lpstr>
      <vt:lpstr>Cupule digitalique </vt:lpstr>
      <vt:lpstr>Effets secondaires</vt:lpstr>
      <vt:lpstr>Traitement de l’intoxication </vt:lpstr>
      <vt:lpstr>Chez ce patient </vt:lpstr>
      <vt:lpstr>Conclusion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diurétiques</dc:title>
  <dc:creator>pc</dc:creator>
  <cp:lastModifiedBy>Imagination Boy</cp:lastModifiedBy>
  <cp:revision>131</cp:revision>
  <dcterms:created xsi:type="dcterms:W3CDTF">2013-01-29T19:39:00Z</dcterms:created>
  <dcterms:modified xsi:type="dcterms:W3CDTF">2020-04-05T14:53:37Z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