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321" r:id="rId7"/>
    <p:sldId id="261" r:id="rId8"/>
    <p:sldId id="264" r:id="rId9"/>
    <p:sldId id="263" r:id="rId10"/>
    <p:sldId id="322" r:id="rId11"/>
    <p:sldId id="318" r:id="rId12"/>
    <p:sldId id="265" r:id="rId13"/>
    <p:sldId id="323" r:id="rId14"/>
    <p:sldId id="266" r:id="rId15"/>
    <p:sldId id="267" r:id="rId16"/>
    <p:sldId id="268" r:id="rId17"/>
    <p:sldId id="269" r:id="rId18"/>
    <p:sldId id="270" r:id="rId19"/>
    <p:sldId id="271" r:id="rId20"/>
    <p:sldId id="272" r:id="rId21"/>
    <p:sldId id="273" r:id="rId22"/>
    <p:sldId id="275" r:id="rId23"/>
    <p:sldId id="276" r:id="rId24"/>
    <p:sldId id="324" r:id="rId25"/>
    <p:sldId id="277" r:id="rId26"/>
    <p:sldId id="325" r:id="rId27"/>
    <p:sldId id="278" r:id="rId28"/>
    <p:sldId id="326" r:id="rId29"/>
    <p:sldId id="282" r:id="rId30"/>
    <p:sldId id="283" r:id="rId31"/>
    <p:sldId id="285" r:id="rId32"/>
    <p:sldId id="286" r:id="rId33"/>
    <p:sldId id="287" r:id="rId34"/>
    <p:sldId id="288" r:id="rId35"/>
    <p:sldId id="290" r:id="rId36"/>
    <p:sldId id="327" r:id="rId37"/>
    <p:sldId id="319" r:id="rId38"/>
    <p:sldId id="291" r:id="rId39"/>
    <p:sldId id="328" r:id="rId40"/>
    <p:sldId id="292" r:id="rId41"/>
    <p:sldId id="329"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2166150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2101680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4223480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627075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2513125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2831248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134740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1107359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2281275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741568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2A6B6E9-C3D2-457F-AF11-FA328669CB82}" type="datetimeFigureOut">
              <a:rPr lang="fr-FR" smtClean="0"/>
              <a:pPr/>
              <a:t>02/04/2020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368469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A6B6E9-C3D2-457F-AF11-FA328669CB82}" type="datetimeFigureOut">
              <a:rPr lang="fr-FR" smtClean="0"/>
              <a:pPr/>
              <a:t>02/04/2020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B54438-7FCD-41BA-B10B-2586EFF8BD16}" type="slidenum">
              <a:rPr lang="fr-FR" smtClean="0"/>
              <a:pPr/>
              <a:t>‹N°›</a:t>
            </a:fld>
            <a:endParaRPr lang="fr-FR"/>
          </a:p>
        </p:txBody>
      </p:sp>
    </p:spTree>
    <p:extLst>
      <p:ext uri="{BB962C8B-B14F-4D97-AF65-F5344CB8AC3E}">
        <p14:creationId xmlns:p14="http://schemas.microsoft.com/office/powerpoint/2010/main" xmlns="" val="634678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844824"/>
            <a:ext cx="7772400" cy="1470025"/>
          </a:xfrm>
        </p:spPr>
        <p:txBody>
          <a:bodyPr>
            <a:normAutofit/>
          </a:bodyPr>
          <a:lstStyle/>
          <a:p>
            <a:r>
              <a:rPr lang="fr-FR" sz="5400" b="1" dirty="0" smtClean="0">
                <a:solidFill>
                  <a:srgbClr val="FF0000"/>
                </a:solidFill>
              </a:rPr>
              <a:t>Les hépatites</a:t>
            </a:r>
            <a:endParaRPr lang="fr-FR" sz="5400" b="1" dirty="0">
              <a:solidFill>
                <a:srgbClr val="FF0000"/>
              </a:solidFill>
            </a:endParaRPr>
          </a:p>
        </p:txBody>
      </p:sp>
      <p:sp>
        <p:nvSpPr>
          <p:cNvPr id="3" name="Sous-titre 2"/>
          <p:cNvSpPr>
            <a:spLocks noGrp="1"/>
          </p:cNvSpPr>
          <p:nvPr>
            <p:ph type="subTitle" idx="1"/>
          </p:nvPr>
        </p:nvSpPr>
        <p:spPr>
          <a:xfrm>
            <a:off x="1371600" y="5085184"/>
            <a:ext cx="6400800" cy="553616"/>
          </a:xfrm>
        </p:spPr>
        <p:txBody>
          <a:bodyPr>
            <a:normAutofit lnSpcReduction="10000"/>
          </a:bodyPr>
          <a:lstStyle/>
          <a:p>
            <a:pPr lvl="0"/>
            <a:r>
              <a:rPr lang="fr-FR" sz="1400" b="1" dirty="0">
                <a:solidFill>
                  <a:prstClr val="black"/>
                </a:solidFill>
                <a:latin typeface="Calibri" panose="020F0502020204030204" pitchFamily="34" charset="0"/>
              </a:rPr>
              <a:t>Dr ESSALHI. H Maitre a</a:t>
            </a:r>
            <a:r>
              <a:rPr lang="fr-FR" sz="1400" b="1" i="1" dirty="0">
                <a:solidFill>
                  <a:prstClr val="black"/>
                </a:solidFill>
                <a:latin typeface="Calibri" panose="020F0502020204030204" pitchFamily="34" charset="0"/>
              </a:rPr>
              <a:t>ssistante en Hépato-Gastro-Entérologie</a:t>
            </a:r>
          </a:p>
          <a:p>
            <a:pPr lvl="0"/>
            <a:r>
              <a:rPr lang="fr-FR" sz="1400" b="1" i="1" dirty="0">
                <a:solidFill>
                  <a:prstClr val="black"/>
                </a:solidFill>
                <a:latin typeface="Calibri" panose="020F0502020204030204" pitchFamily="34" charset="0"/>
              </a:rPr>
              <a:t>Année universitaire 2018-2019</a:t>
            </a:r>
            <a:endParaRPr lang="fr-FR" sz="1400" b="1" dirty="0">
              <a:solidFill>
                <a:prstClr val="black"/>
              </a:solidFill>
              <a:latin typeface="Calibri" panose="020F0502020204030204" pitchFamily="34" charset="0"/>
            </a:endParaRPr>
          </a:p>
          <a:p>
            <a:endParaRPr lang="fr-FR" dirty="0"/>
          </a:p>
        </p:txBody>
      </p:sp>
      <p:sp>
        <p:nvSpPr>
          <p:cNvPr id="5" name="Rectangle 4"/>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421760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
        <p:nvSpPr>
          <p:cNvPr id="2" name="Espace réservé du contenu 1"/>
          <p:cNvSpPr>
            <a:spLocks noGrp="1"/>
          </p:cNvSpPr>
          <p:nvPr>
            <p:ph idx="1"/>
          </p:nvPr>
        </p:nvSpPr>
        <p:spPr>
          <a:xfrm>
            <a:off x="457200" y="548680"/>
            <a:ext cx="8229600" cy="5577483"/>
          </a:xfrm>
        </p:spPr>
        <p:txBody>
          <a:bodyPr>
            <a:normAutofit/>
          </a:bodyPr>
          <a:lstStyle/>
          <a:p>
            <a:pPr marL="267970" indent="0">
              <a:lnSpc>
                <a:spcPct val="107000"/>
              </a:lnSpc>
              <a:spcAft>
                <a:spcPts val="640"/>
              </a:spcAft>
              <a:buNone/>
            </a:pPr>
            <a:r>
              <a:rPr lang="fr-FR" sz="2400" b="1" dirty="0" smtClean="0">
                <a:solidFill>
                  <a:srgbClr val="E46C0A"/>
                </a:solidFill>
                <a:ea typeface="Arial"/>
                <a:cs typeface="Arial"/>
              </a:rPr>
              <a:t>2- </a:t>
            </a:r>
            <a:r>
              <a:rPr lang="fr-FR" sz="2400" b="1" dirty="0">
                <a:solidFill>
                  <a:srgbClr val="E46C0A"/>
                </a:solidFill>
              </a:rPr>
              <a:t>Recherche des signes de gravité</a:t>
            </a:r>
            <a:endParaRPr lang="fr-FR" sz="2400" dirty="0"/>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La mesure du taux de prothrombine doit être systématique et répétée à la phase aiguë (deux fois par semaine) ; s’il est inférieur à 50 %, il s’agit d’une hépatite sévère et le patient doit être adressé à un centre spécialisé.</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En cas d’encéphalopathie (troubles du sommeil, somnolence, astérixis), il s’agit d’une hépatite fulminante, le patient doit être hospitalisé d’urgence dans un service spécialisé à proximité d’un centre de transplantation hépatique.</a:t>
            </a:r>
          </a:p>
          <a:p>
            <a:endParaRPr lang="fr-FR" dirty="0"/>
          </a:p>
        </p:txBody>
      </p:sp>
    </p:spTree>
    <p:extLst>
      <p:ext uri="{BB962C8B-B14F-4D97-AF65-F5344CB8AC3E}">
        <p14:creationId xmlns:p14="http://schemas.microsoft.com/office/powerpoint/2010/main" xmlns="" val="2934147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a:bodyPr>
          <a:lstStyle/>
          <a:p>
            <a:pPr lvl="0">
              <a:lnSpc>
                <a:spcPct val="108000"/>
              </a:lnSpc>
              <a:spcAft>
                <a:spcPts val="3890"/>
              </a:spcAft>
              <a:buClr>
                <a:srgbClr val="00B050"/>
              </a:buClr>
              <a:buFont typeface="Wingdings"/>
              <a:buChar char=""/>
            </a:pPr>
            <a:r>
              <a:rPr lang="fr-FR" sz="2600" b="1" dirty="0">
                <a:solidFill>
                  <a:srgbClr val="00B050"/>
                </a:solidFill>
                <a:ea typeface="Calibri"/>
                <a:cs typeface="Calibri"/>
              </a:rPr>
              <a:t>Virus de l’hépatite A (VHA</a:t>
            </a:r>
            <a:r>
              <a:rPr lang="fr-FR" sz="2600" b="1" dirty="0" smtClean="0">
                <a:solidFill>
                  <a:srgbClr val="00B050"/>
                </a:solidFill>
                <a:ea typeface="Calibri"/>
                <a:cs typeface="Calibri"/>
              </a:rPr>
              <a:t>):</a:t>
            </a:r>
            <a:endParaRPr lang="fr-FR" sz="2600" dirty="0" smtClean="0">
              <a:solidFill>
                <a:srgbClr val="000000"/>
              </a:solidFill>
              <a:ea typeface="Calibri"/>
              <a:cs typeface="Calibri"/>
            </a:endParaRPr>
          </a:p>
          <a:p>
            <a:pPr marL="277495" indent="0">
              <a:lnSpc>
                <a:spcPct val="107000"/>
              </a:lnSpc>
              <a:spcAft>
                <a:spcPts val="455"/>
              </a:spcAft>
              <a:buNone/>
            </a:pPr>
            <a:r>
              <a:rPr lang="en-US" sz="2600" b="1" kern="0" dirty="0" smtClean="0">
                <a:solidFill>
                  <a:srgbClr val="E36C0A"/>
                </a:solidFill>
                <a:ea typeface="Calibri"/>
                <a:cs typeface="Calibri"/>
              </a:rPr>
              <a:t>1- Caractéristiques virologiques</a:t>
            </a:r>
            <a:endParaRPr lang="fr-FR" sz="2600" b="1" kern="0" dirty="0" smtClean="0">
              <a:solidFill>
                <a:srgbClr val="0070C0"/>
              </a:solidFill>
              <a:ea typeface="Calibri"/>
              <a:cs typeface="Calibri"/>
            </a:endParaRPr>
          </a:p>
          <a:p>
            <a:pPr marR="319405" lvl="0" fontAlgn="base">
              <a:spcAft>
                <a:spcPts val="595"/>
              </a:spcAft>
              <a:buClr>
                <a:srgbClr val="000000"/>
              </a:buClr>
              <a:buSzPts val="2400"/>
              <a:buFont typeface="Arial"/>
              <a:buChar char="•"/>
            </a:pPr>
            <a:r>
              <a:rPr lang="fr-FR" sz="2600" dirty="0" smtClean="0">
                <a:uFill>
                  <a:solidFill>
                    <a:srgbClr val="000000"/>
                  </a:solidFill>
                </a:uFill>
                <a:ea typeface="Arial"/>
                <a:cs typeface="Arial"/>
              </a:rPr>
              <a:t>Le </a:t>
            </a:r>
            <a:r>
              <a:rPr lang="fr-FR" sz="2600" dirty="0">
                <a:uFill>
                  <a:solidFill>
                    <a:srgbClr val="000000"/>
                  </a:solidFill>
                </a:uFill>
                <a:ea typeface="Arial"/>
                <a:cs typeface="Arial"/>
              </a:rPr>
              <a:t>virus de l’hépatite A (VHA) est un virus à ARN, sans enveloppe, appartenant au genre des </a:t>
            </a:r>
            <a:r>
              <a:rPr lang="fr-FR" sz="2600" i="1" dirty="0">
                <a:uFill>
                  <a:solidFill>
                    <a:srgbClr val="000000"/>
                  </a:solidFill>
                </a:uFill>
                <a:ea typeface="Arial"/>
                <a:cs typeface="Arial"/>
              </a:rPr>
              <a:t>Hepatovirus</a:t>
            </a:r>
            <a:r>
              <a:rPr lang="fr-FR" sz="2600" dirty="0">
                <a:uFill>
                  <a:solidFill>
                    <a:srgbClr val="000000"/>
                  </a:solidFill>
                </a:uFill>
                <a:ea typeface="Arial"/>
                <a:cs typeface="Arial"/>
              </a:rPr>
              <a:t>. </a:t>
            </a: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Le VHA n’est pas directement cytopathogène : les lésions histologiques semblent être dues à la réponse immunitaire cellulaire vis-à-vis des hépatocytes infectés. </a:t>
            </a: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Il n’existe pas d’infection chronique par le VHA.</a:t>
            </a: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Les formes fulminantes sont exceptionnelles.</a:t>
            </a: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Un vaccin inactivé protège très efficacement contre le VHA.</a:t>
            </a:r>
          </a:p>
          <a:p>
            <a:pPr marL="457200" lvl="1" indent="0">
              <a:buNone/>
            </a:pPr>
            <a:endParaRPr lang="fr-FR"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69873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indent="0">
              <a:lnSpc>
                <a:spcPct val="107000"/>
              </a:lnSpc>
              <a:spcAft>
                <a:spcPts val="455"/>
              </a:spcAft>
              <a:buNone/>
            </a:pPr>
            <a:r>
              <a:rPr lang="en-US" sz="2400" b="1" dirty="0" smtClean="0">
                <a:solidFill>
                  <a:srgbClr val="E36C0A"/>
                </a:solidFill>
              </a:rPr>
              <a:t>2- Épidémiologie:</a:t>
            </a:r>
            <a:endParaRPr lang="fr-FR" sz="2400" dirty="0" smtClean="0"/>
          </a:p>
          <a:p>
            <a:pPr lvl="0" fontAlgn="base">
              <a:buClr>
                <a:srgbClr val="000000"/>
              </a:buClr>
              <a:buSzPts val="2400"/>
              <a:buFont typeface="Arial"/>
              <a:buChar char="•"/>
            </a:pPr>
            <a:r>
              <a:rPr lang="fr-FR" sz="2400" dirty="0" smtClean="0">
                <a:uFill>
                  <a:solidFill>
                    <a:srgbClr val="000000"/>
                  </a:solidFill>
                </a:uFill>
                <a:ea typeface="Arial"/>
                <a:cs typeface="Arial"/>
              </a:rPr>
              <a:t>L’infection par le VHA est une cause fréquente d’hépatite aiguë. </a:t>
            </a:r>
          </a:p>
          <a:p>
            <a:pPr lvl="0" fontAlgn="base">
              <a:buClr>
                <a:srgbClr val="000000"/>
              </a:buClr>
              <a:buSzPts val="2400"/>
              <a:buFont typeface="Arial"/>
              <a:buChar char="•"/>
            </a:pPr>
            <a:r>
              <a:rPr lang="fr-FR" sz="2400" dirty="0" smtClean="0">
                <a:uFill>
                  <a:solidFill>
                    <a:srgbClr val="000000"/>
                  </a:solidFill>
                </a:uFill>
                <a:ea typeface="Arial"/>
                <a:cs typeface="Arial"/>
              </a:rPr>
              <a:t>La transmission se fait par voie </a:t>
            </a:r>
            <a:r>
              <a:rPr lang="fr-FR" sz="2400" i="1" dirty="0" smtClean="0">
                <a:uFill>
                  <a:solidFill>
                    <a:srgbClr val="000000"/>
                  </a:solidFill>
                </a:uFill>
                <a:ea typeface="Arial"/>
                <a:cs typeface="Arial"/>
              </a:rPr>
              <a:t>féco-orale</a:t>
            </a:r>
            <a:r>
              <a:rPr lang="fr-FR" sz="2400" dirty="0" smtClean="0">
                <a:uFill>
                  <a:solidFill>
                    <a:srgbClr val="000000"/>
                  </a:solidFill>
                </a:uFill>
                <a:ea typeface="Arial"/>
                <a:cs typeface="Arial"/>
              </a:rPr>
              <a:t>, habituellement par l’eau contaminée. </a:t>
            </a:r>
          </a:p>
          <a:p>
            <a:pPr lvl="0" fontAlgn="base">
              <a:buClr>
                <a:srgbClr val="000000"/>
              </a:buClr>
              <a:buSzPts val="2400"/>
              <a:buFont typeface="Arial"/>
              <a:buChar char="•"/>
            </a:pPr>
            <a:r>
              <a:rPr lang="fr-FR" sz="2400" dirty="0" smtClean="0">
                <a:uFill>
                  <a:solidFill>
                    <a:srgbClr val="000000"/>
                  </a:solidFill>
                </a:uFill>
                <a:ea typeface="Arial"/>
                <a:cs typeface="Arial"/>
              </a:rPr>
              <a:t>L’hépatite A survient </a:t>
            </a:r>
            <a:r>
              <a:rPr lang="fr-FR" sz="2400" i="1" dirty="0" smtClean="0">
                <a:uFill>
                  <a:solidFill>
                    <a:srgbClr val="000000"/>
                  </a:solidFill>
                </a:uFill>
                <a:ea typeface="Arial"/>
                <a:cs typeface="Arial"/>
              </a:rPr>
              <a:t>habituellement au cours de l’enfance </a:t>
            </a:r>
            <a:r>
              <a:rPr lang="fr-FR" sz="2400" dirty="0" smtClean="0">
                <a:uFill>
                  <a:solidFill>
                    <a:srgbClr val="000000"/>
                  </a:solidFill>
                </a:uFill>
                <a:ea typeface="Arial"/>
                <a:cs typeface="Arial"/>
              </a:rPr>
              <a:t>ou chez l’adulte jeune. </a:t>
            </a:r>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664278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lvl="0" indent="0" fontAlgn="base">
              <a:buClr>
                <a:srgbClr val="000000"/>
              </a:buClr>
              <a:buSzPts val="2400"/>
              <a:buNone/>
            </a:pPr>
            <a:r>
              <a:rPr lang="en-US" sz="2400" b="1" kern="0" dirty="0" smtClean="0">
                <a:solidFill>
                  <a:srgbClr val="E36C0A"/>
                </a:solidFill>
                <a:ea typeface="Calibri"/>
                <a:cs typeface="Calibri"/>
              </a:rPr>
              <a:t>3- Histoire naturelle et diagnostic</a:t>
            </a:r>
            <a:endParaRPr lang="fr-FR" sz="2400" b="1" kern="0" dirty="0" smtClean="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L’incubation est courte, de l’ordre de 2 à 4 semaines.</a:t>
            </a: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L’hépatite est le plus souvent </a:t>
            </a:r>
            <a:r>
              <a:rPr lang="fr-FR" sz="2400" i="1" dirty="0" smtClean="0">
                <a:uFill>
                  <a:solidFill>
                    <a:srgbClr val="000000"/>
                  </a:solidFill>
                </a:uFill>
                <a:ea typeface="Arial"/>
                <a:cs typeface="Arial"/>
              </a:rPr>
              <a:t>asymptomatique et bénigne</a:t>
            </a:r>
            <a:r>
              <a:rPr lang="fr-FR" sz="2400" dirty="0" smtClean="0">
                <a:uFill>
                  <a:solidFill>
                    <a:srgbClr val="000000"/>
                  </a:solidFill>
                </a:uFill>
                <a:ea typeface="Arial"/>
                <a:cs typeface="Arial"/>
              </a:rPr>
              <a:t>.</a:t>
            </a: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La responsabilité du VHA est affirmée par la présence </a:t>
            </a:r>
            <a:r>
              <a:rPr lang="fr-FR" sz="2400" i="1" dirty="0" smtClean="0">
                <a:uFill>
                  <a:solidFill>
                    <a:srgbClr val="000000"/>
                  </a:solidFill>
                </a:uFill>
                <a:ea typeface="Arial"/>
                <a:cs typeface="Arial"/>
              </a:rPr>
              <a:t>d’anticorps anti-VHA de type IgM </a:t>
            </a:r>
            <a:r>
              <a:rPr lang="fr-FR" sz="2400" dirty="0" smtClean="0">
                <a:uFill>
                  <a:solidFill>
                    <a:srgbClr val="000000"/>
                  </a:solidFill>
                </a:uFill>
                <a:ea typeface="Arial"/>
                <a:cs typeface="Arial"/>
              </a:rPr>
              <a:t>(technique ELISA).</a:t>
            </a: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Ceux-ci apparaissent rapidement dès les premiers symptômes et persistent quelques mois. </a:t>
            </a: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Les anticorps </a:t>
            </a:r>
            <a:r>
              <a:rPr lang="fr-FR" sz="2400" i="1" dirty="0" smtClean="0">
                <a:uFill>
                  <a:solidFill>
                    <a:srgbClr val="000000"/>
                  </a:solidFill>
                </a:uFill>
                <a:ea typeface="Arial"/>
                <a:cs typeface="Arial"/>
              </a:rPr>
              <a:t>anti-VHA de type IgG </a:t>
            </a:r>
            <a:r>
              <a:rPr lang="fr-FR" sz="2400" dirty="0" smtClean="0">
                <a:uFill>
                  <a:solidFill>
                    <a:srgbClr val="000000"/>
                  </a:solidFill>
                </a:uFill>
                <a:ea typeface="Arial"/>
                <a:cs typeface="Arial"/>
              </a:rPr>
              <a:t>persistent de nombreuses années et sont associés à une immunité à long terme.</a:t>
            </a:r>
          </a:p>
          <a:p>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781436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500"/>
          </a:xfrm>
        </p:spPr>
        <p:txBody>
          <a:bodyPr>
            <a:noAutofit/>
          </a:bodyPr>
          <a:lstStyle/>
          <a:p>
            <a:pPr lvl="0">
              <a:lnSpc>
                <a:spcPct val="108000"/>
              </a:lnSpc>
              <a:spcAft>
                <a:spcPts val="435"/>
              </a:spcAft>
              <a:buClr>
                <a:srgbClr val="00B050"/>
              </a:buClr>
              <a:buFont typeface="Wingdings"/>
              <a:buChar char=""/>
            </a:pPr>
            <a:r>
              <a:rPr lang="fr-FR" sz="2000" b="1" dirty="0">
                <a:solidFill>
                  <a:srgbClr val="00B050"/>
                </a:solidFill>
                <a:ea typeface="Calibri"/>
                <a:cs typeface="Calibri"/>
              </a:rPr>
              <a:t>Virus de l’hépatite B (</a:t>
            </a:r>
            <a:r>
              <a:rPr lang="fr-FR" sz="2000" b="1" dirty="0" smtClean="0">
                <a:solidFill>
                  <a:srgbClr val="00B050"/>
                </a:solidFill>
                <a:ea typeface="Calibri"/>
                <a:cs typeface="Calibri"/>
              </a:rPr>
              <a:t>VHB)</a:t>
            </a:r>
            <a:endParaRPr lang="fr-FR" sz="2000" dirty="0" smtClean="0">
              <a:solidFill>
                <a:srgbClr val="000000"/>
              </a:solidFill>
              <a:ea typeface="Calibri"/>
              <a:cs typeface="Calibri"/>
            </a:endParaRPr>
          </a:p>
          <a:p>
            <a:pPr marL="0" lvl="0" indent="0">
              <a:lnSpc>
                <a:spcPct val="108000"/>
              </a:lnSpc>
              <a:spcAft>
                <a:spcPts val="435"/>
              </a:spcAft>
              <a:buClr>
                <a:srgbClr val="00B050"/>
              </a:buClr>
              <a:buNone/>
            </a:pPr>
            <a:r>
              <a:rPr lang="en-US" sz="2000" b="1" kern="0" dirty="0" smtClean="0">
                <a:solidFill>
                  <a:srgbClr val="E36C0A"/>
                </a:solidFill>
                <a:ea typeface="Calibri"/>
                <a:cs typeface="Calibri"/>
              </a:rPr>
              <a:t>1- </a:t>
            </a:r>
            <a:r>
              <a:rPr lang="en-US" sz="2000" b="1" kern="0" dirty="0">
                <a:solidFill>
                  <a:srgbClr val="E36C0A"/>
                </a:solidFill>
                <a:ea typeface="Calibri"/>
                <a:cs typeface="Calibri"/>
              </a:rPr>
              <a:t>Caractéristiques virologiques</a:t>
            </a:r>
            <a:endParaRPr lang="fr-FR" sz="2000" b="1" kern="0"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000" dirty="0">
                <a:uFill>
                  <a:solidFill>
                    <a:srgbClr val="000000"/>
                  </a:solidFill>
                </a:uFill>
                <a:ea typeface="Arial"/>
                <a:cs typeface="Arial"/>
              </a:rPr>
              <a:t>Le virus de l’hépatite B (VHB) est un virus enveloppé qui appartient à la famille des </a:t>
            </a:r>
            <a:r>
              <a:rPr lang="fr-FR" sz="2000" i="1" dirty="0">
                <a:uFill>
                  <a:solidFill>
                    <a:srgbClr val="000000"/>
                  </a:solidFill>
                </a:uFill>
                <a:ea typeface="Arial"/>
                <a:cs typeface="Arial"/>
              </a:rPr>
              <a:t>Hepadnavirus</a:t>
            </a:r>
            <a:r>
              <a:rPr lang="fr-FR" sz="2000" dirty="0">
                <a:uFill>
                  <a:solidFill>
                    <a:srgbClr val="000000"/>
                  </a:solidFill>
                </a:uFill>
                <a:ea typeface="Arial"/>
                <a:cs typeface="Arial"/>
              </a:rPr>
              <a:t>. </a:t>
            </a:r>
          </a:p>
          <a:p>
            <a:pPr marR="319405" lvl="0" fontAlgn="base">
              <a:spcAft>
                <a:spcPts val="595"/>
              </a:spcAft>
              <a:buClr>
                <a:srgbClr val="000000"/>
              </a:buClr>
              <a:buSzPts val="2400"/>
              <a:buFont typeface="Arial"/>
              <a:buChar char="•"/>
            </a:pPr>
            <a:r>
              <a:rPr lang="fr-FR" sz="2000" dirty="0">
                <a:uFill>
                  <a:solidFill>
                    <a:srgbClr val="000000"/>
                  </a:solidFill>
                </a:uFill>
                <a:ea typeface="Arial"/>
                <a:cs typeface="Arial"/>
              </a:rPr>
              <a:t>La réplication du VHB se quantifie par la mesure de l’ADN viral (ADN VHB) dans le </a:t>
            </a:r>
            <a:r>
              <a:rPr lang="fr-FR" sz="2000" dirty="0" smtClean="0">
                <a:uFill>
                  <a:solidFill>
                    <a:srgbClr val="000000"/>
                  </a:solidFill>
                </a:uFill>
                <a:ea typeface="Arial"/>
                <a:cs typeface="Arial"/>
              </a:rPr>
              <a:t>sérum.</a:t>
            </a:r>
          </a:p>
          <a:p>
            <a:pPr marL="0" marR="319405" lvl="0" indent="0" fontAlgn="base">
              <a:spcAft>
                <a:spcPts val="595"/>
              </a:spcAft>
              <a:buClr>
                <a:srgbClr val="000000"/>
              </a:buClr>
              <a:buSzPts val="2400"/>
              <a:buNone/>
            </a:pPr>
            <a:r>
              <a:rPr lang="en-US" sz="2000" b="1" kern="0" dirty="0" smtClean="0">
                <a:solidFill>
                  <a:srgbClr val="E36C0A"/>
                </a:solidFill>
                <a:ea typeface="Calibri"/>
                <a:cs typeface="Calibri"/>
              </a:rPr>
              <a:t>2- </a:t>
            </a:r>
            <a:r>
              <a:rPr lang="en-US" sz="2000" b="1" kern="0" dirty="0">
                <a:solidFill>
                  <a:srgbClr val="E36C0A"/>
                </a:solidFill>
                <a:ea typeface="Calibri"/>
                <a:cs typeface="Calibri"/>
              </a:rPr>
              <a:t>Épidémiologie</a:t>
            </a:r>
            <a:endParaRPr lang="fr-FR" sz="2000" b="1" kern="0"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000" dirty="0">
                <a:uFill>
                  <a:solidFill>
                    <a:srgbClr val="000000"/>
                  </a:solidFill>
                </a:uFill>
                <a:ea typeface="Arial"/>
                <a:cs typeface="Arial"/>
              </a:rPr>
              <a:t>L’hépatite B est un des principaux problèmes de santé dans le monde. </a:t>
            </a:r>
          </a:p>
          <a:p>
            <a:pPr marR="319405" lvl="0" fontAlgn="base">
              <a:spcAft>
                <a:spcPts val="595"/>
              </a:spcAft>
              <a:buClr>
                <a:srgbClr val="000000"/>
              </a:buClr>
              <a:buSzPts val="2400"/>
              <a:buFont typeface="Arial"/>
              <a:buChar char="•"/>
            </a:pPr>
            <a:r>
              <a:rPr lang="fr-FR" sz="2000" dirty="0">
                <a:uFill>
                  <a:solidFill>
                    <a:srgbClr val="000000"/>
                  </a:solidFill>
                </a:uFill>
                <a:ea typeface="Arial"/>
                <a:cs typeface="Arial"/>
              </a:rPr>
              <a:t>La morbidité et la mortalité de l’hépatite B sont liées au risque d’évolution vers une cirrhose (25 %) avec le risque de complications (insuffisance hépatique terminale ou carcinome hépatocellulaire). </a:t>
            </a:r>
          </a:p>
          <a:p>
            <a:pPr marR="319405" lvl="0" fontAlgn="base">
              <a:spcAft>
                <a:spcPts val="595"/>
              </a:spcAft>
              <a:buClr>
                <a:srgbClr val="000000"/>
              </a:buClr>
              <a:buSzPts val="2400"/>
              <a:buFont typeface="Arial"/>
              <a:buChar char="•"/>
            </a:pPr>
            <a:r>
              <a:rPr lang="fr-FR" sz="2000" dirty="0">
                <a:uFill>
                  <a:solidFill>
                    <a:srgbClr val="000000"/>
                  </a:solidFill>
                </a:uFill>
                <a:ea typeface="Arial"/>
                <a:cs typeface="Arial"/>
              </a:rPr>
              <a:t>Le VHB entraîne parfois des manifestations extra hépatiques comme des atteintes cutanées, une péri artérite noueuse ou une glomérulonéphrite.</a:t>
            </a:r>
          </a:p>
          <a:p>
            <a:pPr marL="0" indent="0">
              <a:buNone/>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006829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a:bodyPr>
          <a:lstStyle/>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Il existe 4 principaux modes de contamination par le VHB :</a:t>
            </a:r>
          </a:p>
          <a:p>
            <a:pPr marR="319405" lvl="0">
              <a:spcAft>
                <a:spcPts val="475"/>
              </a:spcAft>
              <a:buFont typeface="Wingdings"/>
              <a:buChar char=""/>
            </a:pPr>
            <a:r>
              <a:rPr lang="fr-FR" sz="2600" dirty="0">
                <a:ea typeface="Wingdings"/>
                <a:cs typeface="Wingdings"/>
              </a:rPr>
              <a:t>L</a:t>
            </a:r>
            <a:r>
              <a:rPr lang="fr-FR" sz="2600" dirty="0"/>
              <a:t>a transmission périnatale. C’est le principal mode de contamination dans les zones de haute endémie (Asie du Sud-Est, Afrique subsaharienne, Chine et Amazonie). </a:t>
            </a:r>
          </a:p>
          <a:p>
            <a:pPr marR="319405" lvl="0">
              <a:spcAft>
                <a:spcPts val="475"/>
              </a:spcAft>
              <a:buFont typeface="Wingdings"/>
              <a:buChar char=""/>
            </a:pPr>
            <a:r>
              <a:rPr lang="fr-FR" sz="2600" dirty="0"/>
              <a:t>La transmission sexuelle ;</a:t>
            </a:r>
          </a:p>
          <a:p>
            <a:pPr marR="319405" lvl="0">
              <a:spcAft>
                <a:spcPts val="450"/>
              </a:spcAft>
              <a:buFont typeface="Wingdings"/>
              <a:buChar char=""/>
            </a:pPr>
            <a:r>
              <a:rPr lang="fr-FR" sz="2600" dirty="0"/>
              <a:t>Les contacts avec le sang ou des dérivés du sang lors d’actes médicaux ou de toxicomanie intraveineuse (échange de seringues), ou tatouage ou piercing (défaut de stérilisation du matériel) ;</a:t>
            </a:r>
          </a:p>
          <a:p>
            <a:pPr marR="319405" lvl="0">
              <a:spcAft>
                <a:spcPts val="450"/>
              </a:spcAft>
              <a:buFont typeface="Wingdings"/>
              <a:buChar char=""/>
            </a:pPr>
            <a:r>
              <a:rPr lang="fr-FR" sz="2600" dirty="0"/>
              <a:t>Les contacts dans la famille ou dans une collectivité. La transmission se fait le plus souvent par </a:t>
            </a:r>
            <a:r>
              <a:rPr lang="fr-FR" sz="2600" dirty="0">
                <a:ea typeface="Arial"/>
                <a:cs typeface="Arial"/>
              </a:rPr>
              <a:t> </a:t>
            </a:r>
            <a:r>
              <a:rPr lang="fr-FR" sz="2600" dirty="0"/>
              <a:t>le partage d’objets de toilette ou par lésions </a:t>
            </a:r>
            <a:r>
              <a:rPr lang="fr-FR" sz="2600" dirty="0" smtClean="0"/>
              <a:t>cutanées.</a:t>
            </a:r>
          </a:p>
          <a:p>
            <a:pPr marL="0" lv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895451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323528" y="3145801"/>
            <a:ext cx="8424936" cy="3223287"/>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107504" y="548680"/>
            <a:ext cx="8640960" cy="2597121"/>
          </a:xfrm>
          <a:prstGeom prst="rect">
            <a:avLst/>
          </a:prstGeom>
        </p:spPr>
        <p:txBody>
          <a:bodyPr wrap="square">
            <a:spAutoFit/>
          </a:bodyPr>
          <a:lstStyle/>
          <a:p>
            <a:pPr marR="319405" lvl="0">
              <a:spcBef>
                <a:spcPct val="20000"/>
              </a:spcBef>
              <a:spcAft>
                <a:spcPts val="450"/>
              </a:spcAft>
            </a:pPr>
            <a:r>
              <a:rPr lang="en-US" sz="2400" b="1" kern="0" dirty="0">
                <a:solidFill>
                  <a:srgbClr val="E36C0A"/>
                </a:solidFill>
                <a:ea typeface="Calibri"/>
                <a:cs typeface="Calibri"/>
              </a:rPr>
              <a:t>3- Hépatite aiguë B</a:t>
            </a:r>
            <a:endParaRPr lang="fr-FR" sz="2400" b="1" kern="0" dirty="0">
              <a:solidFill>
                <a:srgbClr val="0070C0"/>
              </a:solidFill>
              <a:ea typeface="Calibri"/>
              <a:cs typeface="Calibri"/>
            </a:endParaRPr>
          </a:p>
          <a:p>
            <a:pPr marL="342900" marR="319405" lvl="0" indent="-342900" fontAlgn="base">
              <a:spcBef>
                <a:spcPct val="20000"/>
              </a:spcBef>
              <a:spcAft>
                <a:spcPts val="595"/>
              </a:spcAft>
              <a:buClr>
                <a:srgbClr val="000000"/>
              </a:buClr>
              <a:buSzPts val="2400"/>
              <a:buFont typeface="Arial"/>
              <a:buChar char="•"/>
            </a:pPr>
            <a:r>
              <a:rPr lang="fr-FR" sz="2400" dirty="0">
                <a:solidFill>
                  <a:prstClr val="black"/>
                </a:solidFill>
                <a:uFill>
                  <a:solidFill>
                    <a:srgbClr val="000000"/>
                  </a:solidFill>
                </a:uFill>
                <a:ea typeface="Arial"/>
                <a:cs typeface="Arial"/>
              </a:rPr>
              <a:t>L’incubation est longue, de 6 semaines à 4 mois.</a:t>
            </a:r>
          </a:p>
          <a:p>
            <a:pPr marL="342900" lvl="0" indent="-342900">
              <a:spcBef>
                <a:spcPct val="20000"/>
              </a:spcBef>
              <a:buFont typeface="Arial" panose="020B0604020202020204" pitchFamily="34" charset="0"/>
              <a:buChar char="•"/>
            </a:pPr>
            <a:r>
              <a:rPr lang="fr-FR" sz="2400" dirty="0">
                <a:solidFill>
                  <a:srgbClr val="000000"/>
                </a:solidFill>
                <a:ea typeface="Calibri"/>
                <a:cs typeface="Calibri"/>
              </a:rPr>
              <a:t>L’infection par le VHB peut entraîner une hépatite aiguë plus ou moins sévère, voire fulminante, une hépatite chronique qui peut être active avec un risque d’évoluer vers une cirrhose et un carcinome hépato-cellulaire (CHC).</a:t>
            </a:r>
            <a:r>
              <a:rPr lang="fr-FR" sz="2400" dirty="0">
                <a:solidFill>
                  <a:prstClr val="black"/>
                </a:solidFill>
              </a:rPr>
              <a:t> </a:t>
            </a:r>
          </a:p>
        </p:txBody>
      </p:sp>
    </p:spTree>
    <p:extLst>
      <p:ext uri="{BB962C8B-B14F-4D97-AF65-F5344CB8AC3E}">
        <p14:creationId xmlns:p14="http://schemas.microsoft.com/office/powerpoint/2010/main" xmlns="" val="983376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29600" cy="5649491"/>
          </a:xfrm>
        </p:spPr>
        <p:txBody>
          <a:bodyPr>
            <a:noAutofit/>
          </a:bodyPr>
          <a:lstStyle/>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 diagnostic est affirmé par la présence de l’antigène HBs. </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Les anticorps anti-HBc de type IgM sont présents au cours de l’hépatite aiguë B mais peuvent l’être aussi au cours des réactivations des hépatites chroniques B.</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L’hépatite B fait partie des infections sexuellement transmissibles et doit faire rechercher systématiquement une infection par le virus VIH et les autres infections sexuellement transmissibles (syphilis).</a:t>
            </a:r>
          </a:p>
          <a:p>
            <a:pPr marL="267970" indent="0">
              <a:lnSpc>
                <a:spcPct val="107000"/>
              </a:lnSpc>
              <a:spcAft>
                <a:spcPts val="455"/>
              </a:spcAft>
              <a:buNone/>
            </a:pPr>
            <a:r>
              <a:rPr lang="en-US" sz="2400" b="1" kern="0" dirty="0">
                <a:solidFill>
                  <a:srgbClr val="E36C0A"/>
                </a:solidFill>
                <a:ea typeface="Calibri"/>
                <a:cs typeface="Calibri"/>
              </a:rPr>
              <a:t>4- Hépatite chronique B</a:t>
            </a:r>
            <a:endParaRPr lang="fr-FR" sz="2400" b="1" kern="0"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L’infection chronique est définie par un antigène HBs positif persistant plus de 6 mois. </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Elle est en règle générale asymptomatique (jusqu’au stade de complication : cirrhose décompensée, CHC) en dehors d’une asthénie chronique qui peut être présente.</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151875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267970" indent="0">
              <a:lnSpc>
                <a:spcPct val="107000"/>
              </a:lnSpc>
              <a:spcAft>
                <a:spcPts val="290"/>
              </a:spcAft>
              <a:buNone/>
            </a:pPr>
            <a:r>
              <a:rPr lang="fr-FR" sz="2400" b="1" kern="0" dirty="0">
                <a:solidFill>
                  <a:srgbClr val="E36C0A"/>
                </a:solidFill>
                <a:ea typeface="Calibri"/>
                <a:cs typeface="Calibri"/>
              </a:rPr>
              <a:t>5- Connaître les grands principes du traitement</a:t>
            </a:r>
            <a:endParaRPr lang="fr-FR" sz="2400" b="1" kern="0" dirty="0">
              <a:solidFill>
                <a:srgbClr val="0070C0"/>
              </a:solidFill>
              <a:ea typeface="Calibri"/>
              <a:cs typeface="Calibri"/>
            </a:endParaRPr>
          </a:p>
          <a:p>
            <a:pPr lvl="0">
              <a:lnSpc>
                <a:spcPct val="107000"/>
              </a:lnSpc>
              <a:spcAft>
                <a:spcPts val="450"/>
              </a:spcAft>
              <a:buFont typeface="Wingdings"/>
              <a:buChar char=""/>
            </a:pPr>
            <a:r>
              <a:rPr lang="fr-FR" sz="2400" b="1" dirty="0">
                <a:solidFill>
                  <a:srgbClr val="002060"/>
                </a:solidFill>
                <a:ea typeface="Calibri"/>
                <a:cs typeface="Calibri"/>
              </a:rPr>
              <a:t>Mesures générales</a:t>
            </a:r>
            <a:endParaRPr lang="fr-FR" sz="2400" b="1"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Il faut éviter tous les facteurs potentiellement aggravants de l’hépatopathie (consommation de médicaments non indispensables, syndrome métabolique, consommation d’alcool).</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Comme pour toute maladie chronique du foie, il faut chercher la cirrhose afin de prévenir les complications.</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243012" y="4071036"/>
            <a:ext cx="6656387" cy="2819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93072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lvl="0">
              <a:lnSpc>
                <a:spcPct val="107000"/>
              </a:lnSpc>
              <a:spcAft>
                <a:spcPts val="450"/>
              </a:spcAft>
              <a:buFont typeface="Wingdings"/>
              <a:buChar char=""/>
            </a:pPr>
            <a:r>
              <a:rPr lang="fr-FR" sz="2400" b="1" dirty="0">
                <a:solidFill>
                  <a:srgbClr val="002060"/>
                </a:solidFill>
                <a:ea typeface="Calibri"/>
                <a:cs typeface="Calibri"/>
              </a:rPr>
              <a:t>Principes du traitement de l’hépatite chronique B</a:t>
            </a:r>
            <a:endParaRPr lang="fr-FR" sz="4400" b="1" dirty="0">
              <a:solidFill>
                <a:srgbClr val="0070C0"/>
              </a:solidFill>
              <a:ea typeface="Calibri"/>
              <a:cs typeface="Calibri"/>
            </a:endParaRPr>
          </a:p>
          <a:p>
            <a:pPr marR="319405" lvl="0">
              <a:spcAft>
                <a:spcPts val="460"/>
              </a:spcAft>
              <a:buFont typeface="Symbol"/>
              <a:buChar char=""/>
            </a:pPr>
            <a:r>
              <a:rPr lang="fr-FR" sz="2400" dirty="0"/>
              <a:t>Il y a 2 stratégies thérapeutiques :</a:t>
            </a:r>
          </a:p>
          <a:p>
            <a:pPr marR="319405" lvl="0">
              <a:spcAft>
                <a:spcPts val="3950"/>
              </a:spcAft>
              <a:buFont typeface="Wingdings"/>
              <a:buChar char=""/>
            </a:pPr>
            <a:r>
              <a:rPr lang="fr-FR" sz="2400" dirty="0"/>
              <a:t>La première est un traitement antiviral et immuno modulateur à base d’interféron visant à obtenir une réponse virologique prolongée après l’arrêt du traitement ;</a:t>
            </a:r>
          </a:p>
          <a:p>
            <a:pPr marR="319405" lvl="0">
              <a:spcAft>
                <a:spcPts val="595"/>
              </a:spcAft>
              <a:buFont typeface="Wingdings"/>
              <a:buChar char=""/>
            </a:pPr>
            <a:r>
              <a:rPr lang="fr-FR" sz="2400" dirty="0"/>
              <a:t>La seconde est un traitement de longue durée, en général à vie, pour obtenir une viro suppression stable dans le temps. C’est la stratégie utilisée avec les analogues nucléosidiques ou nucléotidiques (entécavir, ténofovir) qui ont un seul mécanisme d’action : un effet antiviral direct sans effet immuno-modulateur.</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228907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lnSpcReduction="20000"/>
          </a:bodyPr>
          <a:lstStyle/>
          <a:p>
            <a:pPr marR="1224280">
              <a:lnSpc>
                <a:spcPct val="107000"/>
              </a:lnSpc>
              <a:spcAft>
                <a:spcPts val="0"/>
              </a:spcAft>
            </a:pPr>
            <a:r>
              <a:rPr lang="fr-FR" sz="2400" b="1" dirty="0">
                <a:solidFill>
                  <a:srgbClr val="FF0000"/>
                </a:solidFill>
              </a:rPr>
              <a:t>Plan de la question </a:t>
            </a:r>
            <a:r>
              <a:rPr lang="fr-FR" sz="2400" b="1" dirty="0" smtClean="0">
                <a:solidFill>
                  <a:srgbClr val="FF0000"/>
                </a:solidFill>
              </a:rPr>
              <a:t>:</a:t>
            </a:r>
            <a:r>
              <a:rPr lang="fr-FR" sz="2400" b="1" dirty="0">
                <a:solidFill>
                  <a:srgbClr val="FF0000"/>
                </a:solidFill>
              </a:rPr>
              <a:t> </a:t>
            </a:r>
            <a:endParaRPr lang="fr-FR" sz="2400" dirty="0"/>
          </a:p>
          <a:p>
            <a:pPr marL="463550" marR="1224280" indent="0">
              <a:lnSpc>
                <a:spcPct val="107000"/>
              </a:lnSpc>
              <a:spcAft>
                <a:spcPts val="0"/>
              </a:spcAft>
              <a:buNone/>
            </a:pPr>
            <a:r>
              <a:rPr lang="fr-FR" sz="2400" dirty="0" smtClean="0">
                <a:solidFill>
                  <a:srgbClr val="0070C0"/>
                </a:solidFill>
              </a:rPr>
              <a:t>     1-Généralités</a:t>
            </a:r>
            <a:endParaRPr lang="fr-FR" sz="2400" dirty="0"/>
          </a:p>
          <a:p>
            <a:pPr marL="463550" marR="1224280" indent="0">
              <a:lnSpc>
                <a:spcPct val="107000"/>
              </a:lnSpc>
              <a:spcAft>
                <a:spcPts val="0"/>
              </a:spcAft>
              <a:buNone/>
            </a:pPr>
            <a:r>
              <a:rPr lang="fr-FR" sz="2400" dirty="0" smtClean="0">
                <a:solidFill>
                  <a:srgbClr val="0070C0"/>
                </a:solidFill>
              </a:rPr>
              <a:t>      2-Hépatites aigues</a:t>
            </a:r>
            <a:endParaRPr lang="fr-FR" sz="2400" dirty="0" smtClean="0"/>
          </a:p>
          <a:p>
            <a:pPr marL="463550" marR="1224280" indent="0">
              <a:lnSpc>
                <a:spcPct val="107000"/>
              </a:lnSpc>
              <a:spcAft>
                <a:spcPts val="0"/>
              </a:spcAft>
              <a:buNone/>
            </a:pPr>
            <a:r>
              <a:rPr lang="fr-FR" sz="2400" dirty="0">
                <a:solidFill>
                  <a:srgbClr val="00B050"/>
                </a:solidFill>
              </a:rPr>
              <a:t> </a:t>
            </a:r>
            <a:r>
              <a:rPr lang="fr-FR" sz="2400" dirty="0" smtClean="0">
                <a:solidFill>
                  <a:srgbClr val="00B050"/>
                </a:solidFill>
              </a:rPr>
              <a:t>               </a:t>
            </a:r>
            <a:r>
              <a:rPr lang="fr-FR" sz="2400" dirty="0">
                <a:solidFill>
                  <a:srgbClr val="00B050"/>
                </a:solidFill>
              </a:rPr>
              <a:t>2-1-Aspect général </a:t>
            </a:r>
            <a:endParaRPr lang="fr-FR" sz="2400" dirty="0" smtClean="0"/>
          </a:p>
          <a:p>
            <a:pPr marL="463550" marR="1224280" indent="0">
              <a:lnSpc>
                <a:spcPct val="107000"/>
              </a:lnSpc>
              <a:spcAft>
                <a:spcPts val="0"/>
              </a:spcAft>
              <a:buNone/>
            </a:pPr>
            <a:r>
              <a:rPr lang="fr-FR" sz="2400" dirty="0">
                <a:solidFill>
                  <a:srgbClr val="00B050"/>
                </a:solidFill>
              </a:rPr>
              <a:t> </a:t>
            </a:r>
            <a:r>
              <a:rPr lang="fr-FR" sz="2400" dirty="0" smtClean="0">
                <a:solidFill>
                  <a:srgbClr val="00B050"/>
                </a:solidFill>
              </a:rPr>
              <a:t>               </a:t>
            </a:r>
            <a:r>
              <a:rPr lang="fr-FR" sz="2400" dirty="0">
                <a:solidFill>
                  <a:srgbClr val="00B050"/>
                </a:solidFill>
              </a:rPr>
              <a:t>2-2-Evolution </a:t>
            </a:r>
            <a:endParaRPr lang="fr-FR" sz="2400" dirty="0"/>
          </a:p>
          <a:p>
            <a:pPr marL="463550" marR="1224280" indent="0">
              <a:lnSpc>
                <a:spcPct val="107000"/>
              </a:lnSpc>
              <a:spcAft>
                <a:spcPts val="0"/>
              </a:spcAft>
              <a:buNone/>
            </a:pPr>
            <a:r>
              <a:rPr lang="fr-FR" sz="2400" dirty="0" smtClean="0">
                <a:solidFill>
                  <a:srgbClr val="00B050"/>
                </a:solidFill>
              </a:rPr>
              <a:t>                </a:t>
            </a:r>
            <a:r>
              <a:rPr lang="fr-FR" sz="2400" dirty="0">
                <a:solidFill>
                  <a:srgbClr val="00B050"/>
                </a:solidFill>
              </a:rPr>
              <a:t>2-3- Etiologies</a:t>
            </a:r>
            <a:endParaRPr lang="fr-FR" sz="2400" dirty="0"/>
          </a:p>
          <a:p>
            <a:pPr lvl="0">
              <a:lnSpc>
                <a:spcPct val="107000"/>
              </a:lnSpc>
              <a:buClr>
                <a:srgbClr val="FF0000"/>
              </a:buClr>
              <a:buFont typeface="Wingdings"/>
              <a:buChar char=""/>
            </a:pPr>
            <a:r>
              <a:rPr lang="en-US" sz="2400" dirty="0">
                <a:solidFill>
                  <a:srgbClr val="FF0000"/>
                </a:solidFill>
                <a:ea typeface="Calibri"/>
                <a:cs typeface="Calibri"/>
              </a:rPr>
              <a:t>Hépatites virales</a:t>
            </a:r>
            <a:endParaRPr lang="fr-FR" sz="2400" dirty="0">
              <a:solidFill>
                <a:srgbClr val="000000"/>
              </a:solidFill>
              <a:ea typeface="Calibri"/>
              <a:cs typeface="Calibri"/>
            </a:endParaRPr>
          </a:p>
          <a:p>
            <a:pPr marR="319405" lvl="0">
              <a:lnSpc>
                <a:spcPct val="103000"/>
              </a:lnSpc>
              <a:spcAft>
                <a:spcPts val="410"/>
              </a:spcAft>
              <a:buFont typeface="+mj-lt"/>
              <a:buAutoNum type="arabicPeriod"/>
            </a:pPr>
            <a:r>
              <a:rPr lang="en-US" sz="2400" dirty="0">
                <a:solidFill>
                  <a:srgbClr val="000000"/>
                </a:solidFill>
                <a:ea typeface="Calibri"/>
                <a:cs typeface="Calibri"/>
              </a:rPr>
              <a:t>Généralités</a:t>
            </a:r>
            <a:endParaRPr lang="fr-FR" sz="2400" dirty="0">
              <a:solidFill>
                <a:srgbClr val="000000"/>
              </a:solidFill>
              <a:ea typeface="Calibri"/>
              <a:cs typeface="Calibri"/>
            </a:endParaRPr>
          </a:p>
          <a:p>
            <a:pPr marR="319405" lvl="0">
              <a:lnSpc>
                <a:spcPct val="103000"/>
              </a:lnSpc>
              <a:spcAft>
                <a:spcPts val="410"/>
              </a:spcAft>
              <a:buFont typeface="+mj-lt"/>
              <a:buAutoNum type="arabicPeriod"/>
            </a:pPr>
            <a:r>
              <a:rPr lang="fr-FR" sz="2400" dirty="0">
                <a:solidFill>
                  <a:srgbClr val="000000"/>
                </a:solidFill>
                <a:ea typeface="Calibri"/>
                <a:cs typeface="Calibri"/>
              </a:rPr>
              <a:t>Virus de l’hépatite A (VHA)</a:t>
            </a:r>
          </a:p>
          <a:p>
            <a:pPr marR="319405" lvl="0">
              <a:lnSpc>
                <a:spcPct val="103000"/>
              </a:lnSpc>
              <a:spcAft>
                <a:spcPts val="410"/>
              </a:spcAft>
              <a:buFont typeface="+mj-lt"/>
              <a:buAutoNum type="arabicPeriod"/>
            </a:pPr>
            <a:r>
              <a:rPr lang="fr-FR" sz="2400" dirty="0">
                <a:solidFill>
                  <a:srgbClr val="000000"/>
                </a:solidFill>
                <a:ea typeface="Calibri"/>
                <a:cs typeface="Calibri"/>
              </a:rPr>
              <a:t>Virus de l’hépatite B (VHB)</a:t>
            </a:r>
          </a:p>
          <a:p>
            <a:pPr marR="319405" lvl="0">
              <a:lnSpc>
                <a:spcPct val="103000"/>
              </a:lnSpc>
              <a:spcAft>
                <a:spcPts val="410"/>
              </a:spcAft>
              <a:buFont typeface="+mj-lt"/>
              <a:buAutoNum type="arabicPeriod"/>
            </a:pPr>
            <a:r>
              <a:rPr lang="fr-FR" sz="2400" dirty="0">
                <a:solidFill>
                  <a:srgbClr val="000000"/>
                </a:solidFill>
                <a:ea typeface="Calibri"/>
                <a:cs typeface="Calibri"/>
              </a:rPr>
              <a:t>Virus de l’hépatite C (VHC)</a:t>
            </a:r>
          </a:p>
          <a:p>
            <a:pPr marR="319405" lvl="0">
              <a:lnSpc>
                <a:spcPct val="103000"/>
              </a:lnSpc>
              <a:spcAft>
                <a:spcPts val="410"/>
              </a:spcAft>
              <a:buFont typeface="+mj-lt"/>
              <a:buAutoNum type="arabicPeriod"/>
            </a:pPr>
            <a:r>
              <a:rPr lang="fr-FR" sz="2400" dirty="0">
                <a:solidFill>
                  <a:srgbClr val="000000"/>
                </a:solidFill>
                <a:ea typeface="Calibri"/>
                <a:cs typeface="Calibri"/>
              </a:rPr>
              <a:t>Virus de l’hépatite D (VHD)</a:t>
            </a:r>
          </a:p>
          <a:p>
            <a:pPr marR="319405" lvl="0">
              <a:lnSpc>
                <a:spcPct val="103000"/>
              </a:lnSpc>
              <a:spcAft>
                <a:spcPts val="410"/>
              </a:spcAft>
              <a:buFont typeface="+mj-lt"/>
              <a:buAutoNum type="arabicPeriod"/>
            </a:pPr>
            <a:r>
              <a:rPr lang="fr-FR" sz="2400" dirty="0">
                <a:solidFill>
                  <a:srgbClr val="000000"/>
                </a:solidFill>
                <a:ea typeface="Calibri"/>
                <a:cs typeface="Calibri"/>
              </a:rPr>
              <a:t>Virus de l’hépatite E (VHE)</a:t>
            </a:r>
          </a:p>
          <a:p>
            <a:pPr marR="319405" lvl="0">
              <a:lnSpc>
                <a:spcPct val="103000"/>
              </a:lnSpc>
              <a:spcAft>
                <a:spcPts val="115"/>
              </a:spcAft>
              <a:buClr>
                <a:srgbClr val="FF0000"/>
              </a:buClr>
              <a:buFont typeface="Wingdings"/>
              <a:buChar char=""/>
            </a:pPr>
            <a:r>
              <a:rPr lang="fr-FR" sz="2400" dirty="0">
                <a:solidFill>
                  <a:srgbClr val="FF0000"/>
                </a:solidFill>
                <a:ea typeface="Calibri"/>
                <a:cs typeface="Calibri"/>
              </a:rPr>
              <a:t>Hépatites non </a:t>
            </a:r>
            <a:r>
              <a:rPr lang="fr-FR" sz="2400" dirty="0" smtClean="0">
                <a:solidFill>
                  <a:srgbClr val="FF0000"/>
                </a:solidFill>
                <a:ea typeface="Calibri"/>
                <a:cs typeface="Calibri"/>
              </a:rPr>
              <a:t>virales</a:t>
            </a:r>
            <a:endParaRPr lang="fr-FR" sz="2400" dirty="0" smtClean="0">
              <a:solidFill>
                <a:srgbClr val="000000"/>
              </a:solidFill>
              <a:ea typeface="Calibri"/>
              <a:cs typeface="Calibri"/>
            </a:endParaRPr>
          </a:p>
          <a:p>
            <a:pPr marL="0" marR="319405" lvl="0" indent="0">
              <a:lnSpc>
                <a:spcPct val="103000"/>
              </a:lnSpc>
              <a:spcAft>
                <a:spcPts val="115"/>
              </a:spcAft>
              <a:buClr>
                <a:srgbClr val="FF0000"/>
              </a:buClr>
              <a:buNone/>
            </a:pPr>
            <a:r>
              <a:rPr lang="fr-FR" sz="2400" dirty="0" smtClean="0">
                <a:solidFill>
                  <a:srgbClr val="000000"/>
                </a:solidFill>
                <a:ea typeface="Calibri"/>
                <a:cs typeface="Calibri"/>
              </a:rPr>
              <a:t>                    </a:t>
            </a:r>
            <a:r>
              <a:rPr lang="fr-FR" sz="2400" dirty="0" smtClean="0">
                <a:solidFill>
                  <a:srgbClr val="0070C0"/>
                </a:solidFill>
                <a:ea typeface="Calibri"/>
                <a:cs typeface="Calibri"/>
              </a:rPr>
              <a:t>3- </a:t>
            </a:r>
            <a:r>
              <a:rPr lang="fr-FR" sz="2400" dirty="0">
                <a:solidFill>
                  <a:srgbClr val="0070C0"/>
                </a:solidFill>
                <a:ea typeface="Calibri"/>
                <a:cs typeface="Calibri"/>
              </a:rPr>
              <a:t>Hépatites chroniques</a:t>
            </a:r>
            <a:endParaRPr lang="fr-FR" sz="2400" dirty="0">
              <a:solidFill>
                <a:srgbClr val="000000"/>
              </a:solidFill>
              <a:ea typeface="Calibri"/>
              <a:cs typeface="Calibri"/>
            </a:endParaRPr>
          </a:p>
          <a:p>
            <a:pPr>
              <a:buFont typeface="Wingdings" panose="05000000000000000000" pitchFamily="2" charset="2"/>
              <a:buChar char="Ø"/>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077299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267970" indent="0">
              <a:lnSpc>
                <a:spcPct val="107000"/>
              </a:lnSpc>
              <a:spcAft>
                <a:spcPts val="290"/>
              </a:spcAft>
              <a:buNone/>
            </a:pPr>
            <a:r>
              <a:rPr lang="fr-FR" sz="2400" b="1" dirty="0">
                <a:solidFill>
                  <a:srgbClr val="E46C0A"/>
                </a:solidFill>
                <a:ea typeface="Calibri"/>
                <a:cs typeface="Calibri"/>
              </a:rPr>
              <a:t>6. Principes de la vaccination et mesures </a:t>
            </a:r>
            <a:r>
              <a:rPr lang="fr-FR" sz="2400" b="1" dirty="0" smtClean="0">
                <a:solidFill>
                  <a:srgbClr val="E46C0A"/>
                </a:solidFill>
                <a:ea typeface="Calibri"/>
                <a:cs typeface="Calibri"/>
              </a:rPr>
              <a:t>préventives</a:t>
            </a:r>
            <a:endParaRPr lang="fr-FR" sz="4400" dirty="0" smtClean="0">
              <a:solidFill>
                <a:srgbClr val="000000"/>
              </a:solidFill>
              <a:ea typeface="Calibri"/>
              <a:cs typeface="Calibri"/>
            </a:endParaRPr>
          </a:p>
          <a:p>
            <a:pPr marL="267970" indent="0">
              <a:lnSpc>
                <a:spcPct val="107000"/>
              </a:lnSpc>
              <a:spcAft>
                <a:spcPts val="290"/>
              </a:spcAft>
              <a:buNone/>
            </a:pPr>
            <a:r>
              <a:rPr lang="en-US" sz="2400" b="1" kern="0" dirty="0" smtClean="0">
                <a:solidFill>
                  <a:srgbClr val="FF0000"/>
                </a:solidFill>
                <a:ea typeface="Calibri"/>
                <a:cs typeface="Calibri"/>
              </a:rPr>
              <a:t>a</a:t>
            </a:r>
            <a:r>
              <a:rPr lang="en-US" sz="2400" b="1" kern="0" dirty="0">
                <a:solidFill>
                  <a:srgbClr val="FF0000"/>
                </a:solidFill>
                <a:ea typeface="Calibri"/>
                <a:cs typeface="Calibri"/>
              </a:rPr>
              <a:t>. Nourrissons</a:t>
            </a:r>
            <a:endParaRPr lang="fr-FR" sz="4400" b="1" kern="0"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La vaccination consiste en deux injections à 1 mois d’intervalle puis rappel à 6 mois.</a:t>
            </a:r>
          </a:p>
          <a:p>
            <a:pPr marR="319405" lvl="0" fontAlgn="base">
              <a:spcAft>
                <a:spcPts val="3870"/>
              </a:spcAft>
              <a:buClr>
                <a:srgbClr val="000000"/>
              </a:buClr>
              <a:buSzPts val="2400"/>
              <a:buFont typeface="Arial"/>
              <a:buChar char="•"/>
            </a:pPr>
            <a:r>
              <a:rPr lang="fr-FR" sz="2400" dirty="0">
                <a:uFill>
                  <a:solidFill>
                    <a:srgbClr val="000000"/>
                  </a:solidFill>
                </a:uFill>
                <a:ea typeface="Arial"/>
                <a:cs typeface="Arial"/>
              </a:rPr>
              <a:t>Elle est efficace à plus de 95 %.</a:t>
            </a:r>
          </a:p>
          <a:p>
            <a:pPr marL="0" indent="0">
              <a:buNone/>
            </a:pPr>
            <a:r>
              <a:rPr lang="fr-FR" sz="2400" dirty="0">
                <a:solidFill>
                  <a:srgbClr val="FF0000"/>
                </a:solidFill>
              </a:rPr>
              <a:t>b</a:t>
            </a:r>
            <a:r>
              <a:rPr lang="fr-FR" sz="2400" dirty="0" smtClean="0">
                <a:solidFill>
                  <a:srgbClr val="FF0000"/>
                </a:solidFill>
              </a:rPr>
              <a:t>. </a:t>
            </a:r>
            <a:r>
              <a:rPr lang="fr-FR" sz="2400" dirty="0">
                <a:solidFill>
                  <a:srgbClr val="FF0000"/>
                </a:solidFill>
              </a:rPr>
              <a:t>En cas de risque élevé d’exposition au VHB</a:t>
            </a:r>
          </a:p>
          <a:p>
            <a:pPr lvl="0" fontAlgn="base"/>
            <a:r>
              <a:rPr lang="fr-FR" sz="2400" dirty="0"/>
              <a:t>Il convient de veiller au strict respect de l’obligation de dépistage de l’antigène HBs (Ag HBs) pour toute femme enceinte, compte tenu du risque très élevé de transmission verticale du VHB et du risque élevé du passage à l’hépatite chronique et ses complications en cas de contamination du nouveau-né par le VHB.</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537644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lnSpcReduction="20000"/>
          </a:bodyPr>
          <a:lstStyle/>
          <a:p>
            <a:pPr lvl="0" fontAlgn="base"/>
            <a:r>
              <a:rPr lang="fr-FR" sz="2600" dirty="0"/>
              <a:t>En cas de séropositivité de la mère pour le VHB, il est recommandé une sérovaccination des nouveau-nés à la naissance.</a:t>
            </a:r>
          </a:p>
          <a:p>
            <a:pPr lvl="0" fontAlgn="base"/>
            <a:r>
              <a:rPr lang="fr-FR" sz="2600" dirty="0"/>
              <a:t>Conformément aux obligations réglementaires, les professionnels de santé médicaux et non médicaux (y compris les professionnels libéraux) doivent être immunisés contre le VHB. </a:t>
            </a:r>
          </a:p>
          <a:p>
            <a:pPr lvl="0" fontAlgn="base"/>
            <a:r>
              <a:rPr lang="fr-FR" sz="2600" dirty="0"/>
              <a:t>Sujets exposés en raison d’une situation ou d’un comportement à risque:</a:t>
            </a:r>
          </a:p>
          <a:p>
            <a:pPr lvl="0">
              <a:buFont typeface="Wingdings" panose="05000000000000000000" pitchFamily="2" charset="2"/>
              <a:buChar char="v"/>
            </a:pPr>
            <a:r>
              <a:rPr lang="fr-FR" sz="2600" dirty="0"/>
              <a:t>Les usagers de drogue par voie parentérale (usage intraveineux ou per-nasal) </a:t>
            </a:r>
            <a:r>
              <a:rPr lang="fr-FR" sz="2600" dirty="0" smtClean="0"/>
              <a:t>;</a:t>
            </a:r>
          </a:p>
          <a:p>
            <a:pPr lvl="0">
              <a:buFont typeface="Wingdings" panose="05000000000000000000" pitchFamily="2" charset="2"/>
              <a:buChar char="v"/>
            </a:pPr>
            <a:r>
              <a:rPr lang="fr-FR" sz="2600" dirty="0" smtClean="0"/>
              <a:t>Les </a:t>
            </a:r>
            <a:r>
              <a:rPr lang="fr-FR" sz="2600" dirty="0"/>
              <a:t>personnes adeptes du tatouage ou du piercing </a:t>
            </a:r>
            <a:r>
              <a:rPr lang="fr-FR" sz="2600" dirty="0" smtClean="0"/>
              <a:t>;</a:t>
            </a:r>
          </a:p>
          <a:p>
            <a:pPr lvl="0">
              <a:buFont typeface="Wingdings" panose="05000000000000000000" pitchFamily="2" charset="2"/>
              <a:buChar char="v"/>
            </a:pPr>
            <a:r>
              <a:rPr lang="fr-FR" sz="2600" dirty="0" smtClean="0"/>
              <a:t>Les </a:t>
            </a:r>
            <a:r>
              <a:rPr lang="fr-FR" sz="2600" dirty="0"/>
              <a:t>personnes en contact avec un sujet porteur de l’Ag HBs ; la vaccination est recommandée au sein de la famille concernée, et de la collectivité de proximité, après vérification du statut individuel d’immunisation vis-à-vis du VHB ;</a:t>
            </a:r>
          </a:p>
          <a:p>
            <a:pPr marL="0" indent="0">
              <a:buNone/>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4301230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R="319405" lvl="0">
              <a:spcAft>
                <a:spcPts val="30"/>
              </a:spcAft>
              <a:buFont typeface="Wingdings"/>
              <a:buChar char=""/>
            </a:pPr>
            <a:r>
              <a:rPr lang="fr-FR" sz="2400" dirty="0"/>
              <a:t>Les personnes infectées par le VIH ou le VHC ;</a:t>
            </a:r>
          </a:p>
          <a:p>
            <a:pPr marR="319405" lvl="0">
              <a:spcAft>
                <a:spcPts val="30"/>
              </a:spcAft>
              <a:buFont typeface="Wingdings"/>
              <a:buChar char=""/>
            </a:pPr>
            <a:r>
              <a:rPr lang="fr-FR" sz="2400" dirty="0"/>
              <a:t>Les patients hémodialysés chroniques ;</a:t>
            </a:r>
          </a:p>
          <a:p>
            <a:pPr marR="319405" lvl="0">
              <a:spcAft>
                <a:spcPts val="30"/>
              </a:spcAft>
              <a:buFont typeface="Wingdings"/>
              <a:buChar char=""/>
            </a:pPr>
            <a:r>
              <a:rPr lang="fr-FR" sz="2400" dirty="0"/>
              <a:t>Les patients transfusés chroniques ;</a:t>
            </a:r>
          </a:p>
          <a:p>
            <a:pPr marR="319405" lvl="0">
              <a:spcAft>
                <a:spcPts val="30"/>
              </a:spcAft>
              <a:buFont typeface="Wingdings"/>
              <a:buChar char=""/>
            </a:pPr>
            <a:r>
              <a:rPr lang="fr-FR" sz="2400" dirty="0"/>
              <a:t>Les patients et personnels des structures accueillant des handicapés mentaux ;</a:t>
            </a:r>
          </a:p>
          <a:p>
            <a:pPr marR="319405" lvl="0">
              <a:spcAft>
                <a:spcPts val="595"/>
              </a:spcAft>
              <a:buFont typeface="Wingdings"/>
              <a:buChar char=""/>
            </a:pPr>
            <a:r>
              <a:rPr lang="fr-FR" sz="2400" dirty="0"/>
              <a:t>Les personnes, hétérosexuelles ou homosexuelles, ayant des partenaires sexuels multiples et/ou une maladie sexuellement transmissible récente ;</a:t>
            </a:r>
          </a:p>
          <a:p>
            <a:pPr marR="319405" lvl="0">
              <a:spcAft>
                <a:spcPts val="595"/>
              </a:spcAft>
              <a:buFont typeface="Wingdings"/>
              <a:buChar char=""/>
            </a:pPr>
            <a:r>
              <a:rPr lang="fr-FR" sz="2400" dirty="0"/>
              <a:t>Les voyageurs en pays de forte endémie ;</a:t>
            </a:r>
          </a:p>
          <a:p>
            <a:pPr marR="319405" lvl="0">
              <a:spcAft>
                <a:spcPts val="595"/>
              </a:spcAft>
              <a:buFont typeface="Wingdings"/>
              <a:buChar char=""/>
            </a:pPr>
            <a:r>
              <a:rPr lang="fr-FR" sz="2400" dirty="0"/>
              <a:t>Les détenus ;</a:t>
            </a:r>
          </a:p>
          <a:p>
            <a:pPr marR="319405" lvl="0">
              <a:spcAft>
                <a:spcPts val="595"/>
              </a:spcAft>
              <a:buFont typeface="Wingdings"/>
              <a:buChar char=""/>
            </a:pPr>
            <a:r>
              <a:rPr lang="fr-FR" sz="2400" dirty="0"/>
              <a:t>Les candidats à une greffe.</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238601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lvl="0">
              <a:lnSpc>
                <a:spcPct val="108000"/>
              </a:lnSpc>
              <a:spcAft>
                <a:spcPts val="435"/>
              </a:spcAft>
              <a:buClr>
                <a:srgbClr val="00B050"/>
              </a:buClr>
              <a:buFont typeface="Wingdings"/>
              <a:buChar char=""/>
            </a:pPr>
            <a:r>
              <a:rPr lang="fr-FR" sz="2400" b="1" dirty="0">
                <a:solidFill>
                  <a:srgbClr val="00B050"/>
                </a:solidFill>
                <a:ea typeface="Calibri"/>
                <a:cs typeface="Calibri"/>
              </a:rPr>
              <a:t>Virus de l’hépatite C (VHC)</a:t>
            </a:r>
            <a:endParaRPr lang="fr-FR" sz="2400" dirty="0">
              <a:solidFill>
                <a:srgbClr val="000000"/>
              </a:solidFill>
              <a:ea typeface="Calibri"/>
              <a:cs typeface="Calibri"/>
            </a:endParaRPr>
          </a:p>
          <a:p>
            <a:pPr marL="267970" indent="0">
              <a:lnSpc>
                <a:spcPct val="107000"/>
              </a:lnSpc>
              <a:spcAft>
                <a:spcPts val="455"/>
              </a:spcAft>
              <a:buNone/>
            </a:pPr>
            <a:r>
              <a:rPr lang="fr-FR" sz="2400" b="1" dirty="0">
                <a:solidFill>
                  <a:srgbClr val="F79646"/>
                </a:solidFill>
                <a:ea typeface="Calibri"/>
                <a:cs typeface="Calibri"/>
              </a:rPr>
              <a:t>1- Caractéristiques virologiques</a:t>
            </a:r>
            <a:endParaRPr lang="fr-FR" sz="2400" b="1"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 virus de l’hépatite C (VHC) est un virus à </a:t>
            </a:r>
            <a:r>
              <a:rPr lang="fr-FR" sz="2400" i="1" dirty="0">
                <a:uFill>
                  <a:solidFill>
                    <a:srgbClr val="000000"/>
                  </a:solidFill>
                </a:uFill>
                <a:ea typeface="Arial"/>
                <a:cs typeface="Arial"/>
              </a:rPr>
              <a:t>ARN</a:t>
            </a:r>
            <a:endParaRPr lang="fr-FR" sz="2400" dirty="0">
              <a:uFill>
                <a:solidFill>
                  <a:srgbClr val="000000"/>
                </a:solidFill>
              </a:uFill>
              <a:ea typeface="Arial"/>
              <a:cs typeface="Arial"/>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 VHC appartient à la famille des </a:t>
            </a:r>
            <a:r>
              <a:rPr lang="fr-FR" sz="2400" i="1" dirty="0">
                <a:uFill>
                  <a:solidFill>
                    <a:srgbClr val="000000"/>
                  </a:solidFill>
                </a:uFill>
                <a:ea typeface="Arial"/>
                <a:cs typeface="Arial"/>
              </a:rPr>
              <a:t>Flavivirus</a:t>
            </a:r>
            <a:r>
              <a:rPr lang="fr-FR" sz="2400" dirty="0">
                <a:uFill>
                  <a:solidFill>
                    <a:srgbClr val="000000"/>
                  </a:solidFill>
                </a:uFill>
                <a:ea typeface="Arial"/>
                <a:cs typeface="Arial"/>
              </a:rPr>
              <a:t>. </a:t>
            </a:r>
          </a:p>
          <a:p>
            <a:pPr marR="319405" lvl="0" fontAlgn="base">
              <a:spcAft>
                <a:spcPts val="595"/>
              </a:spcAft>
              <a:buClr>
                <a:srgbClr val="000000"/>
              </a:buClr>
              <a:buSzPts val="2400"/>
              <a:buFont typeface="Arial"/>
              <a:buChar char="•"/>
            </a:pPr>
            <a:r>
              <a:rPr lang="en-US" sz="2400" dirty="0">
                <a:uFill>
                  <a:solidFill>
                    <a:srgbClr val="000000"/>
                  </a:solidFill>
                </a:uFill>
                <a:ea typeface="Arial"/>
                <a:cs typeface="Arial"/>
              </a:rPr>
              <a:t>Il existe 6 génotypes. </a:t>
            </a:r>
            <a:endParaRPr lang="fr-FR" sz="2400" dirty="0">
              <a:uFill>
                <a:solidFill>
                  <a:srgbClr val="000000"/>
                </a:solidFill>
              </a:uFill>
              <a:ea typeface="Arial"/>
              <a:cs typeface="Arial"/>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Il n’y a pas de vaccin disponible contre le VHC.</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Les tests sérologiques (ELISA de 3e génération) permettent de détecter les </a:t>
            </a:r>
            <a:r>
              <a:rPr lang="fr-FR" sz="2400" i="1" dirty="0">
                <a:uFill>
                  <a:solidFill>
                    <a:srgbClr val="000000"/>
                  </a:solidFill>
                </a:uFill>
                <a:ea typeface="Arial"/>
                <a:cs typeface="Arial"/>
              </a:rPr>
              <a:t>anticorps dirigés contre le VHC</a:t>
            </a:r>
            <a:r>
              <a:rPr lang="fr-FR" sz="2400" dirty="0">
                <a:uFill>
                  <a:solidFill>
                    <a:srgbClr val="000000"/>
                  </a:solidFill>
                </a:uFill>
                <a:ea typeface="Arial"/>
                <a:cs typeface="Arial"/>
              </a:rPr>
              <a:t>. </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a:t>
            </a:r>
            <a:r>
              <a:rPr lang="fr-FR" sz="2400" i="1" dirty="0">
                <a:uFill>
                  <a:solidFill>
                    <a:srgbClr val="000000"/>
                  </a:solidFill>
                </a:uFill>
                <a:ea typeface="Arial"/>
                <a:cs typeface="Arial"/>
              </a:rPr>
              <a:t>ARN du VHC </a:t>
            </a:r>
            <a:r>
              <a:rPr lang="fr-FR" sz="2400" dirty="0">
                <a:uFill>
                  <a:solidFill>
                    <a:srgbClr val="000000"/>
                  </a:solidFill>
                </a:uFill>
                <a:ea typeface="Arial"/>
                <a:cs typeface="Arial"/>
              </a:rPr>
              <a:t>est détecté dans le sérum par PCR.</a:t>
            </a:r>
          </a:p>
          <a:p>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13308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267970" indent="0">
              <a:lnSpc>
                <a:spcPct val="107000"/>
              </a:lnSpc>
              <a:spcAft>
                <a:spcPts val="455"/>
              </a:spcAft>
              <a:buNone/>
            </a:pPr>
            <a:r>
              <a:rPr lang="en-US" sz="2400" b="1" dirty="0" smtClean="0">
                <a:solidFill>
                  <a:srgbClr val="F79646"/>
                </a:solidFill>
                <a:ea typeface="Calibri"/>
                <a:cs typeface="Calibri"/>
              </a:rPr>
              <a:t>2- </a:t>
            </a:r>
            <a:r>
              <a:rPr lang="en-US" sz="2400" b="1" dirty="0">
                <a:solidFill>
                  <a:srgbClr val="F79646"/>
                </a:solidFill>
                <a:ea typeface="Calibri"/>
                <a:cs typeface="Calibri"/>
              </a:rPr>
              <a:t>Épidémiologie, histoire naturelle</a:t>
            </a:r>
            <a:endParaRPr lang="fr-FR" sz="2400" b="1"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 virus de l’hépatite C est strictement humain. </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 mode de contamination est principalement parentéral.</a:t>
            </a:r>
          </a:p>
          <a:p>
            <a:pPr marR="319405" lvl="0" fontAlgn="base">
              <a:spcAft>
                <a:spcPts val="595"/>
              </a:spcAft>
              <a:buClr>
                <a:srgbClr val="000000"/>
              </a:buClr>
              <a:buSzPts val="2400"/>
              <a:buFont typeface="Arial"/>
              <a:buChar char="•"/>
            </a:pPr>
            <a:r>
              <a:rPr lang="fr-FR" sz="2400" dirty="0">
                <a:solidFill>
                  <a:srgbClr val="000000"/>
                </a:solidFill>
                <a:ea typeface="Calibri"/>
                <a:cs typeface="Calibri"/>
              </a:rPr>
              <a:t>Les facteurs de risque sont les transfusions avant 1992, la consommation de drogue par voie intraveineuse ou par voie nasale, les antécédents de tatouage ou d’acupuncture, les antécédents de </a:t>
            </a:r>
            <a:r>
              <a:rPr lang="fr-FR" sz="2400" dirty="0">
                <a:uFill>
                  <a:solidFill>
                    <a:srgbClr val="000000"/>
                  </a:solidFill>
                </a:uFill>
                <a:ea typeface="Arial"/>
                <a:cs typeface="Arial"/>
              </a:rPr>
              <a:t>soins hospitaliers « lourds » (dialyse, transplantation…), les personnes exposées au sang, le fait d’avoir un proche porteur du VHC, l’utilisation de matériel médical recyclable (principal mode de contamination dans les pays du Sud).</a:t>
            </a:r>
          </a:p>
          <a:p>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239967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27584" y="334294"/>
            <a:ext cx="7848525" cy="532695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08377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
        <p:nvSpPr>
          <p:cNvPr id="2" name="Rectangle 1"/>
          <p:cNvSpPr/>
          <p:nvPr/>
        </p:nvSpPr>
        <p:spPr>
          <a:xfrm>
            <a:off x="323528" y="404664"/>
            <a:ext cx="8352928" cy="5175969"/>
          </a:xfrm>
          <a:prstGeom prst="rect">
            <a:avLst/>
          </a:prstGeom>
        </p:spPr>
        <p:txBody>
          <a:bodyPr wrap="square">
            <a:spAutoFit/>
          </a:bodyPr>
          <a:lstStyle/>
          <a:p>
            <a:pPr marL="274320" indent="-6350">
              <a:lnSpc>
                <a:spcPct val="107000"/>
              </a:lnSpc>
              <a:spcAft>
                <a:spcPts val="160"/>
              </a:spcAft>
            </a:pPr>
            <a:r>
              <a:rPr lang="en-US" sz="2400" b="1" dirty="0">
                <a:solidFill>
                  <a:srgbClr val="F79646"/>
                </a:solidFill>
                <a:ea typeface="Calibri"/>
                <a:cs typeface="Calibri"/>
              </a:rPr>
              <a:t>3- Hépatite aiguë C</a:t>
            </a:r>
            <a:endParaRPr lang="fr-FR" sz="2400" b="1" dirty="0">
              <a:solidFill>
                <a:srgbClr val="0070C0"/>
              </a:solidFill>
              <a:ea typeface="Calibri"/>
              <a:cs typeface="Calibri"/>
            </a:endParaRPr>
          </a:p>
          <a:p>
            <a:pPr marL="342900" marR="319405" lvl="0" indent="-342900" fontAlgn="base">
              <a:spcAft>
                <a:spcPts val="375"/>
              </a:spcAft>
              <a:buClr>
                <a:srgbClr val="000000"/>
              </a:buClr>
              <a:buSzPts val="2400"/>
              <a:buFont typeface="Arial"/>
              <a:buChar char="•"/>
            </a:pPr>
            <a:r>
              <a:rPr lang="fr-FR" sz="2400" dirty="0">
                <a:uFill>
                  <a:solidFill>
                    <a:srgbClr val="000000"/>
                  </a:solidFill>
                </a:uFill>
                <a:ea typeface="Arial"/>
                <a:cs typeface="Arial"/>
              </a:rPr>
              <a:t>L’incubation moyenne est de 7 à 8 semaines, mais elle peut être très variable (2 à 26 semaines).</a:t>
            </a:r>
          </a:p>
          <a:p>
            <a:pPr marL="342900" marR="319405" lvl="0" indent="-342900" fontAlgn="base">
              <a:spcAft>
                <a:spcPts val="285"/>
              </a:spcAft>
              <a:buClr>
                <a:srgbClr val="000000"/>
              </a:buClr>
              <a:buSzPts val="2400"/>
              <a:buFont typeface="Arial"/>
              <a:buChar char="•"/>
            </a:pPr>
            <a:r>
              <a:rPr lang="fr-FR" sz="2400" dirty="0">
                <a:uFill>
                  <a:solidFill>
                    <a:srgbClr val="000000"/>
                  </a:solidFill>
                </a:uFill>
                <a:ea typeface="Arial"/>
                <a:cs typeface="Arial"/>
              </a:rPr>
              <a:t>La phase prodromique est rare.</a:t>
            </a:r>
          </a:p>
          <a:p>
            <a:pPr marL="342900" marR="319405" lvl="0" indent="-342900" fontAlgn="base">
              <a:spcAft>
                <a:spcPts val="375"/>
              </a:spcAft>
              <a:buClr>
                <a:srgbClr val="000000"/>
              </a:buClr>
              <a:buSzPts val="2400"/>
              <a:buFont typeface="Arial"/>
              <a:buChar char="•"/>
            </a:pPr>
            <a:r>
              <a:rPr lang="fr-FR" sz="2400" dirty="0">
                <a:uFill>
                  <a:solidFill>
                    <a:srgbClr val="000000"/>
                  </a:solidFill>
                </a:uFill>
                <a:ea typeface="Arial"/>
                <a:cs typeface="Arial"/>
              </a:rPr>
              <a:t>L’hépatite aiguë C n’est ictérique que dans une minorité de cas (20 %) et est sans symptômes dans la plupart des cas (80 %). Ainsi, le diagnostic clinique de l’hépatite aiguë C est rarement fait.</a:t>
            </a:r>
          </a:p>
          <a:p>
            <a:pPr marL="342900" marR="319405" lvl="0" indent="-342900" fontAlgn="base">
              <a:spcAft>
                <a:spcPts val="370"/>
              </a:spcAft>
              <a:buClr>
                <a:srgbClr val="000000"/>
              </a:buClr>
              <a:buSzPts val="2400"/>
              <a:buFont typeface="Arial"/>
              <a:buChar char="•"/>
            </a:pPr>
            <a:r>
              <a:rPr lang="fr-FR" sz="2400" dirty="0">
                <a:uFill>
                  <a:solidFill>
                    <a:srgbClr val="000000"/>
                  </a:solidFill>
                </a:uFill>
                <a:ea typeface="Arial"/>
                <a:cs typeface="Arial"/>
              </a:rPr>
              <a:t>Les symptômes ne sont pas spécifiques : fatigue, nausées, douleurs de l’hypochondre droit, suivies par l’apparition d’urines foncées et d’un ictère. </a:t>
            </a:r>
          </a:p>
          <a:p>
            <a:pPr marL="342900" marR="319405" lvl="0" indent="-342900" fontAlgn="base">
              <a:spcAft>
                <a:spcPts val="285"/>
              </a:spcAft>
              <a:buClr>
                <a:srgbClr val="000000"/>
              </a:buClr>
              <a:buSzPts val="2400"/>
              <a:buFont typeface="Arial"/>
              <a:buChar char="•"/>
            </a:pPr>
            <a:r>
              <a:rPr lang="fr-FR" sz="2400" dirty="0">
                <a:uFill>
                  <a:solidFill>
                    <a:srgbClr val="000000"/>
                  </a:solidFill>
                </a:uFill>
                <a:ea typeface="Arial"/>
                <a:cs typeface="Arial"/>
              </a:rPr>
              <a:t>Ils durent généralement de 2 à 12 semaines. </a:t>
            </a:r>
          </a:p>
          <a:p>
            <a:pPr marL="342900" marR="319405" lvl="0" indent="-342900" fontAlgn="base">
              <a:spcAft>
                <a:spcPts val="285"/>
              </a:spcAft>
              <a:buClr>
                <a:srgbClr val="000000"/>
              </a:buClr>
              <a:buSzPts val="2400"/>
              <a:buFont typeface="Arial"/>
              <a:buChar char="•"/>
            </a:pPr>
            <a:r>
              <a:rPr lang="fr-FR" sz="2400" dirty="0">
                <a:uFill>
                  <a:solidFill>
                    <a:srgbClr val="000000"/>
                  </a:solidFill>
                </a:uFill>
                <a:ea typeface="Arial"/>
                <a:cs typeface="Arial"/>
              </a:rPr>
              <a:t>L’hépatite aiguë sévère est exceptionnelle.</a:t>
            </a:r>
            <a:endParaRPr lang="fr-FR" sz="2400" u="none" strike="noStrike" dirty="0">
              <a:effectLst/>
              <a:uFill>
                <a:solidFill>
                  <a:srgbClr val="000000"/>
                </a:solidFill>
              </a:uFill>
              <a:ea typeface="Arial"/>
              <a:cs typeface="Arial"/>
            </a:endParaRPr>
          </a:p>
        </p:txBody>
      </p:sp>
    </p:spTree>
    <p:extLst>
      <p:ext uri="{BB962C8B-B14F-4D97-AF65-F5344CB8AC3E}">
        <p14:creationId xmlns:p14="http://schemas.microsoft.com/office/powerpoint/2010/main" xmlns="" val="398536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Les anticorps anti-VHC sont en règle générale détectés 12 semaines après le contage. </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En cas de guérison, les transaminases se normalisent et l’ARN viral devient indétectable ; les anticorps anti-VHC restent détectables pendant de nombreuses années.</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En cas de passage à la chronicité, les transaminases peuvent se normaliser ou rester modérément élevées. </a:t>
            </a:r>
            <a:r>
              <a:rPr lang="en-US" sz="2400" dirty="0">
                <a:uFill>
                  <a:solidFill>
                    <a:srgbClr val="000000"/>
                  </a:solidFill>
                </a:uFill>
                <a:ea typeface="Arial"/>
                <a:cs typeface="Arial"/>
              </a:rPr>
              <a:t>L’ARN viral reste détectable</a:t>
            </a:r>
            <a:r>
              <a:rPr lang="en-US" sz="2400" dirty="0" smtClean="0">
                <a:uFill>
                  <a:solidFill>
                    <a:srgbClr val="000000"/>
                  </a:solidFill>
                </a:uFill>
                <a:ea typeface="Arial"/>
                <a:cs typeface="Arial"/>
              </a:rPr>
              <a:t>.</a:t>
            </a:r>
          </a:p>
          <a:p>
            <a:pPr marR="319405" lvl="0" fontAlgn="base">
              <a:lnSpc>
                <a:spcPct val="103000"/>
              </a:lnSpc>
              <a:spcAft>
                <a:spcPts val="595"/>
              </a:spcAft>
              <a:buClr>
                <a:srgbClr val="000000"/>
              </a:buClr>
              <a:buSzPts val="2400"/>
              <a:buFont typeface="Arial"/>
              <a:buChar char="•"/>
            </a:pPr>
            <a:r>
              <a:rPr lang="fr-FR" sz="2400" dirty="0">
                <a:solidFill>
                  <a:srgbClr val="000000"/>
                </a:solidFill>
                <a:uFill>
                  <a:solidFill>
                    <a:srgbClr val="000000"/>
                  </a:solidFill>
                </a:uFill>
                <a:ea typeface="Arial"/>
                <a:cs typeface="Arial"/>
              </a:rPr>
              <a:t>La guérison spontanée de l’hépatite aiguë C est observée dans 15–25 % des cas environ. </a:t>
            </a:r>
            <a:endParaRPr lang="fr-FR" sz="2400" dirty="0">
              <a:uFill>
                <a:solidFill>
                  <a:srgbClr val="000000"/>
                </a:solidFill>
              </a:uFill>
              <a:ea typeface="Arial"/>
              <a:cs typeface="Arial"/>
            </a:endParaRPr>
          </a:p>
          <a:p>
            <a:pPr marL="400050" lvl="1" indent="0">
              <a:buNone/>
            </a:pPr>
            <a:endParaRPr lang="fr-FR" sz="2400" dirty="0">
              <a:latin typeface="Calibri" panose="020F0502020204030204" pitchFamily="34" charset="0"/>
            </a:endParaRPr>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760199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267970" indent="0">
              <a:lnSpc>
                <a:spcPct val="107000"/>
              </a:lnSpc>
              <a:spcAft>
                <a:spcPts val="455"/>
              </a:spcAft>
              <a:buNone/>
            </a:pPr>
            <a:r>
              <a:rPr lang="en-US" sz="2400" b="1" dirty="0" smtClean="0">
                <a:solidFill>
                  <a:srgbClr val="F79646"/>
                </a:solidFill>
                <a:ea typeface="Calibri"/>
                <a:cs typeface="Calibri"/>
              </a:rPr>
              <a:t>4- Hépatite chronique C</a:t>
            </a:r>
            <a:endParaRPr lang="fr-FR" sz="2400" b="1" dirty="0" smtClean="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L’hépatite chronique C est asymptomatique avant la survenue d’une complication hormis la constatation d’une asthénie chronique aspécifique. </a:t>
            </a:r>
          </a:p>
          <a:p>
            <a:pPr marR="319405" lvl="0" fontAlgn="base">
              <a:spcAft>
                <a:spcPts val="595"/>
              </a:spcAft>
              <a:buClr>
                <a:srgbClr val="000000"/>
              </a:buClr>
              <a:buSzPts val="2400"/>
              <a:buFont typeface="Arial"/>
              <a:buChar char="•"/>
            </a:pPr>
            <a:r>
              <a:rPr lang="fr-FR" sz="2400" dirty="0" smtClean="0">
                <a:uFill>
                  <a:solidFill>
                    <a:srgbClr val="000000"/>
                  </a:solidFill>
                </a:uFill>
                <a:ea typeface="Arial"/>
                <a:cs typeface="Arial"/>
              </a:rPr>
              <a:t>Le diagnostic est établi par une sérologie virale C positive et un ARN du VHC détectable pendant plus de 6 mois. </a:t>
            </a:r>
          </a:p>
          <a:p>
            <a:pPr marR="319405" lvl="0" fontAlgn="base">
              <a:spcAft>
                <a:spcPts val="595"/>
              </a:spcAft>
              <a:buClr>
                <a:srgbClr val="000000"/>
              </a:buClr>
              <a:buSzPts val="2400"/>
              <a:buFont typeface="Arial"/>
              <a:buChar char="•"/>
            </a:pPr>
            <a:endParaRPr lang="fr-FR" dirty="0">
              <a:uFill>
                <a:solidFill>
                  <a:srgbClr val="000000"/>
                </a:solidFill>
              </a:uFill>
              <a:latin typeface="Arial"/>
              <a:ea typeface="Arial"/>
              <a:cs typeface="Arial"/>
            </a:endParaRPr>
          </a:p>
          <a:p>
            <a:pPr marL="400050" lvl="1" indent="0">
              <a:buNone/>
            </a:pPr>
            <a:endParaRPr lang="fr-FR" sz="2400" dirty="0">
              <a:latin typeface="Calibri" panose="020F0502020204030204" pitchFamily="34" charset="0"/>
            </a:endParaRPr>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1131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267970" indent="0">
              <a:lnSpc>
                <a:spcPct val="107000"/>
              </a:lnSpc>
              <a:spcAft>
                <a:spcPts val="290"/>
              </a:spcAft>
              <a:buNone/>
            </a:pPr>
            <a:r>
              <a:rPr lang="fr-FR" sz="2400" b="1" dirty="0">
                <a:solidFill>
                  <a:srgbClr val="F79646"/>
                </a:solidFill>
                <a:ea typeface="Calibri"/>
                <a:cs typeface="Calibri"/>
              </a:rPr>
              <a:t>5- Connaître les grands principes du traitement</a:t>
            </a:r>
            <a:endParaRPr lang="fr-FR" sz="2400" b="1" dirty="0">
              <a:solidFill>
                <a:srgbClr val="0070C0"/>
              </a:solidFill>
              <a:ea typeface="Calibri"/>
              <a:cs typeface="Calibri"/>
            </a:endParaRPr>
          </a:p>
          <a:p>
            <a:pPr lvl="0">
              <a:lnSpc>
                <a:spcPct val="107000"/>
              </a:lnSpc>
              <a:spcAft>
                <a:spcPts val="450"/>
              </a:spcAft>
              <a:buFont typeface="Wingdings"/>
              <a:buChar char=""/>
            </a:pPr>
            <a:r>
              <a:rPr lang="fr-FR" sz="2400" b="1" dirty="0">
                <a:solidFill>
                  <a:srgbClr val="002060"/>
                </a:solidFill>
                <a:ea typeface="Calibri"/>
                <a:cs typeface="Calibri"/>
              </a:rPr>
              <a:t>Mesures générales</a:t>
            </a:r>
            <a:endParaRPr lang="fr-FR" sz="2400" b="1" dirty="0">
              <a:solidFill>
                <a:srgbClr val="E46C0A"/>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Il faut éviter tous les facteurs potentiellement aggravants de l’hépatopathie (consommation de médicaments non indispensables, syndrome métabolique, consommation d’alcool).</a:t>
            </a:r>
          </a:p>
          <a:p>
            <a:pPr marR="319405" lvl="0" fontAlgn="base">
              <a:spcAft>
                <a:spcPts val="480"/>
              </a:spcAft>
              <a:buClr>
                <a:srgbClr val="000000"/>
              </a:buClr>
              <a:buSzPts val="2400"/>
              <a:buFont typeface="Arial"/>
              <a:buChar char="•"/>
            </a:pPr>
            <a:r>
              <a:rPr lang="fr-FR" sz="2400" dirty="0">
                <a:uFill>
                  <a:solidFill>
                    <a:srgbClr val="000000"/>
                  </a:solidFill>
                </a:uFill>
                <a:ea typeface="Arial"/>
                <a:cs typeface="Arial"/>
              </a:rPr>
              <a:t>Comme pour toute maladie chronique du foie, il faut chercher la cirrhose et prévenir les complications :</a:t>
            </a:r>
          </a:p>
          <a:p>
            <a:pPr marR="319405" lvl="0">
              <a:spcAft>
                <a:spcPts val="595"/>
              </a:spcAft>
              <a:buFont typeface="Wingdings"/>
              <a:buChar char=""/>
            </a:pPr>
            <a:r>
              <a:rPr lang="fr-FR" sz="2400" dirty="0"/>
              <a:t>Réaliser une endoscopie oeso-gastro-duodénale à la recherche d’hypertension portale ;</a:t>
            </a:r>
          </a:p>
          <a:p>
            <a:pPr marR="319405" lvl="0">
              <a:spcAft>
                <a:spcPts val="595"/>
              </a:spcAft>
              <a:buFont typeface="Wingdings"/>
              <a:buChar char=""/>
            </a:pPr>
            <a:r>
              <a:rPr lang="fr-FR" sz="2400" dirty="0"/>
              <a:t>Débuter un traitement préventif des hémorragies digestives ;instituer un protocole de dépistage du CHC par une échographie abdominale tous les 6 mois et un dosage de l’alpha foetoprotéine.</a:t>
            </a:r>
          </a:p>
          <a:p>
            <a:pPr marL="0" indent="0">
              <a:buNone/>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1433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70000" lnSpcReduction="20000"/>
          </a:bodyPr>
          <a:lstStyle/>
          <a:p>
            <a:pPr marL="267970" indent="0">
              <a:lnSpc>
                <a:spcPct val="108000"/>
              </a:lnSpc>
              <a:spcAft>
                <a:spcPts val="435"/>
              </a:spcAft>
              <a:buNone/>
            </a:pPr>
            <a:r>
              <a:rPr lang="en-US" sz="3400" b="1" kern="0" dirty="0">
                <a:solidFill>
                  <a:srgbClr val="00B050"/>
                </a:solidFill>
                <a:ea typeface="Calibri"/>
                <a:cs typeface="Calibri"/>
              </a:rPr>
              <a:t>I. Généralités</a:t>
            </a:r>
            <a:endParaRPr lang="fr-FR" sz="3400" b="1" kern="0" dirty="0">
              <a:solidFill>
                <a:srgbClr val="0070C0"/>
              </a:solidFill>
              <a:ea typeface="Calibri"/>
              <a:cs typeface="Calibri"/>
            </a:endParaRPr>
          </a:p>
          <a:p>
            <a:pPr marR="319405" lvl="0" fontAlgn="base">
              <a:spcAft>
                <a:spcPts val="595"/>
              </a:spcAft>
              <a:buClr>
                <a:srgbClr val="C00000"/>
              </a:buClr>
              <a:buSzPts val="2400"/>
              <a:buFont typeface="Arial"/>
              <a:buChar char="•"/>
            </a:pPr>
            <a:r>
              <a:rPr lang="fr-FR" sz="3400" dirty="0">
                <a:solidFill>
                  <a:srgbClr val="C00000"/>
                </a:solidFill>
                <a:uFill>
                  <a:solidFill>
                    <a:srgbClr val="000000"/>
                  </a:solidFill>
                </a:uFill>
                <a:ea typeface="Arial"/>
                <a:cs typeface="Arial"/>
              </a:rPr>
              <a:t>Le terme hépatite </a:t>
            </a:r>
            <a:r>
              <a:rPr lang="fr-FR" sz="3400" dirty="0">
                <a:uFill>
                  <a:solidFill>
                    <a:srgbClr val="000000"/>
                  </a:solidFill>
                </a:uFill>
                <a:ea typeface="Arial"/>
                <a:cs typeface="Arial"/>
              </a:rPr>
              <a:t>désigne tout processus inflammatoire du foie. </a:t>
            </a:r>
          </a:p>
          <a:p>
            <a:pPr marR="319405" lvl="0" fontAlgn="base">
              <a:spcAft>
                <a:spcPts val="595"/>
              </a:spcAft>
              <a:buClr>
                <a:srgbClr val="C00000"/>
              </a:buClr>
              <a:buSzPts val="2400"/>
              <a:buFont typeface="Arial"/>
              <a:buChar char="•"/>
            </a:pPr>
            <a:r>
              <a:rPr lang="fr-FR" sz="3400" dirty="0">
                <a:solidFill>
                  <a:srgbClr val="C00000"/>
                </a:solidFill>
                <a:uFill>
                  <a:solidFill>
                    <a:srgbClr val="000000"/>
                  </a:solidFill>
                </a:uFill>
                <a:ea typeface="Arial"/>
                <a:cs typeface="Arial"/>
              </a:rPr>
              <a:t>Le terme hépatite chronique </a:t>
            </a:r>
            <a:r>
              <a:rPr lang="fr-FR" sz="3400" dirty="0">
                <a:uFill>
                  <a:solidFill>
                    <a:srgbClr val="000000"/>
                  </a:solidFill>
                </a:uFill>
                <a:ea typeface="Arial"/>
                <a:cs typeface="Arial"/>
              </a:rPr>
              <a:t>désigne une inflammation évolutive du foie qui dure depuis plus de 6 mois. </a:t>
            </a:r>
          </a:p>
          <a:p>
            <a:pPr marR="319405" lvl="0" fontAlgn="base">
              <a:spcAft>
                <a:spcPts val="595"/>
              </a:spcAft>
              <a:buClr>
                <a:srgbClr val="C00000"/>
              </a:buClr>
              <a:buSzPts val="2400"/>
              <a:buFont typeface="Arial"/>
              <a:buChar char="•"/>
            </a:pPr>
            <a:r>
              <a:rPr lang="fr-FR" sz="3400" dirty="0">
                <a:uFill>
                  <a:solidFill>
                    <a:srgbClr val="000000"/>
                  </a:solidFill>
                </a:uFill>
                <a:ea typeface="Arial"/>
                <a:cs typeface="Arial"/>
              </a:rPr>
              <a:t>En dessous de ces six mois, on considère que le processus est </a:t>
            </a:r>
            <a:r>
              <a:rPr lang="fr-FR" sz="3400" dirty="0">
                <a:solidFill>
                  <a:srgbClr val="C00000"/>
                </a:solidFill>
                <a:uFill>
                  <a:solidFill>
                    <a:srgbClr val="000000"/>
                  </a:solidFill>
                </a:uFill>
                <a:ea typeface="Arial"/>
                <a:cs typeface="Arial"/>
              </a:rPr>
              <a:t>aigu. </a:t>
            </a:r>
            <a:endParaRPr lang="fr-FR" sz="3400" dirty="0">
              <a:uFill>
                <a:solidFill>
                  <a:srgbClr val="000000"/>
                </a:solidFill>
              </a:uFill>
              <a:ea typeface="Arial"/>
              <a:cs typeface="Arial"/>
            </a:endParaRPr>
          </a:p>
          <a:p>
            <a:pPr marR="319405" lvl="0" fontAlgn="base">
              <a:spcAft>
                <a:spcPts val="595"/>
              </a:spcAft>
              <a:buClr>
                <a:srgbClr val="C00000"/>
              </a:buClr>
              <a:buSzPts val="2400"/>
              <a:buFont typeface="Arial"/>
              <a:buChar char="•"/>
            </a:pPr>
            <a:r>
              <a:rPr lang="fr-FR" sz="3400" dirty="0">
                <a:uFill>
                  <a:solidFill>
                    <a:srgbClr val="000000"/>
                  </a:solidFill>
                </a:uFill>
                <a:ea typeface="Arial"/>
                <a:cs typeface="Arial"/>
              </a:rPr>
              <a:t>Une hépatite est en règle générale décelable par une augmentation des transaminases.</a:t>
            </a:r>
          </a:p>
          <a:p>
            <a:pPr lvl="0">
              <a:lnSpc>
                <a:spcPct val="107000"/>
              </a:lnSpc>
              <a:spcAft>
                <a:spcPts val="455"/>
              </a:spcAft>
              <a:buFont typeface="Wingdings"/>
              <a:buChar char=""/>
            </a:pPr>
            <a:r>
              <a:rPr lang="en-US" sz="3400" b="1" kern="0" dirty="0">
                <a:solidFill>
                  <a:srgbClr val="0070C0"/>
                </a:solidFill>
                <a:ea typeface="Calibri"/>
                <a:cs typeface="Calibri"/>
              </a:rPr>
              <a:t>Cause</a:t>
            </a:r>
            <a:endParaRPr lang="fr-FR" sz="3400" b="1" kern="0"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3400" dirty="0">
                <a:uFill>
                  <a:solidFill>
                    <a:srgbClr val="000000"/>
                  </a:solidFill>
                </a:uFill>
                <a:ea typeface="Arial"/>
                <a:cs typeface="Arial"/>
              </a:rPr>
              <a:t>Les causes les plus fréquentes d’hépatite aiguë sont les infections virales et les médicaments</a:t>
            </a:r>
            <a:r>
              <a:rPr lang="fr-FR" sz="3400" dirty="0" smtClean="0">
                <a:uFill>
                  <a:solidFill>
                    <a:srgbClr val="000000"/>
                  </a:solidFill>
                </a:uFill>
                <a:ea typeface="Arial"/>
                <a:cs typeface="Arial"/>
              </a:rPr>
              <a:t>.</a:t>
            </a:r>
          </a:p>
          <a:p>
            <a:pPr marR="319405" lvl="0" fontAlgn="base">
              <a:spcAft>
                <a:spcPts val="595"/>
              </a:spcAft>
              <a:buClr>
                <a:srgbClr val="000000"/>
              </a:buClr>
              <a:buSzPts val="2400"/>
              <a:buFont typeface="Arial"/>
              <a:buChar char="•"/>
            </a:pPr>
            <a:r>
              <a:rPr lang="fr-FR" sz="3400" dirty="0" smtClean="0">
                <a:solidFill>
                  <a:srgbClr val="000000"/>
                </a:solidFill>
                <a:uFill>
                  <a:solidFill>
                    <a:srgbClr val="000000"/>
                  </a:solidFill>
                </a:uFill>
                <a:ea typeface="Arial"/>
                <a:cs typeface="Arial"/>
              </a:rPr>
              <a:t>Les </a:t>
            </a:r>
            <a:r>
              <a:rPr lang="fr-FR" sz="3400" dirty="0">
                <a:solidFill>
                  <a:srgbClr val="000000"/>
                </a:solidFill>
                <a:uFill>
                  <a:solidFill>
                    <a:srgbClr val="000000"/>
                  </a:solidFill>
                </a:uFill>
                <a:ea typeface="Arial"/>
                <a:cs typeface="Arial"/>
              </a:rPr>
              <a:t>causes les plus fréquentes d’hépatite chronique sont les virus des hépatites B et C, l’alcool et le syndrome métabolique.</a:t>
            </a:r>
          </a:p>
          <a:p>
            <a:pPr>
              <a:buFont typeface="Wingdings" panose="05000000000000000000" pitchFamily="2" charset="2"/>
              <a:buChar char="Ø"/>
            </a:pPr>
            <a:endParaRPr lang="fr-FR" sz="2800" dirty="0">
              <a:solidFill>
                <a:srgbClr val="FF0000"/>
              </a:solidFill>
            </a:endParaRPr>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049706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lvl="0">
              <a:lnSpc>
                <a:spcPct val="107000"/>
              </a:lnSpc>
              <a:buFont typeface="Wingdings"/>
              <a:buChar char=""/>
            </a:pPr>
            <a:r>
              <a:rPr lang="fr-FR" sz="2400" b="1" dirty="0">
                <a:solidFill>
                  <a:srgbClr val="002060"/>
                </a:solidFill>
                <a:ea typeface="Calibri"/>
                <a:cs typeface="Calibri"/>
              </a:rPr>
              <a:t>Principes du traitement de l’hépatite chronique C</a:t>
            </a:r>
            <a:endParaRPr lang="fr-FR" sz="4400" b="1" dirty="0">
              <a:solidFill>
                <a:srgbClr val="E46C0A"/>
              </a:solidFill>
              <a:ea typeface="Calibri"/>
              <a:cs typeface="Calibri"/>
            </a:endParaRPr>
          </a:p>
          <a:p>
            <a:pPr marR="319405" lvl="0" fontAlgn="base">
              <a:spcAft>
                <a:spcPts val="370"/>
              </a:spcAft>
              <a:buClr>
                <a:srgbClr val="000000"/>
              </a:buClr>
              <a:buSzPts val="2400"/>
              <a:buFont typeface="Arial"/>
              <a:buChar char="•"/>
            </a:pPr>
            <a:r>
              <a:rPr lang="fr-FR" sz="2400" dirty="0">
                <a:uFill>
                  <a:solidFill>
                    <a:srgbClr val="000000"/>
                  </a:solidFill>
                </a:uFill>
                <a:ea typeface="Arial"/>
                <a:cs typeface="Arial"/>
              </a:rPr>
              <a:t>Le traitement de l’hépatite C est une association d’interféron alpha pégylé, de ribavirine et d’un inhibiteur de la protéase ou de la polymérase du VHC pour tous les génotypes sauf le génotype 2 où un traitement par inhibiteur de la polymérase et ribavirine suffit. </a:t>
            </a:r>
          </a:p>
          <a:p>
            <a:pPr marR="319405" lvl="0" fontAlgn="base">
              <a:spcAft>
                <a:spcPts val="375"/>
              </a:spcAft>
              <a:buClr>
                <a:srgbClr val="000000"/>
              </a:buClr>
              <a:buSzPts val="2400"/>
              <a:buFont typeface="Arial"/>
              <a:buChar char="•"/>
            </a:pPr>
            <a:r>
              <a:rPr lang="fr-FR" sz="2400" dirty="0">
                <a:uFill>
                  <a:solidFill>
                    <a:srgbClr val="000000"/>
                  </a:solidFill>
                </a:uFill>
                <a:ea typeface="Arial"/>
                <a:cs typeface="Arial"/>
              </a:rPr>
              <a:t>Chez les patients avec une contre indication à l’interféron, un traitement associant plusieurs classes d’antiviraux directs (inhibiteurs de la protéase, inhibiteur de la polymérase…) sans interféron peut être proposé.</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040795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lvl="0">
              <a:lnSpc>
                <a:spcPct val="108000"/>
              </a:lnSpc>
              <a:spcAft>
                <a:spcPts val="435"/>
              </a:spcAft>
              <a:buClr>
                <a:srgbClr val="00B050"/>
              </a:buClr>
              <a:buFont typeface="Wingdings"/>
              <a:buChar char=""/>
            </a:pPr>
            <a:r>
              <a:rPr lang="fr-FR" sz="2400" b="1" dirty="0">
                <a:solidFill>
                  <a:srgbClr val="00B050"/>
                </a:solidFill>
                <a:ea typeface="Calibri"/>
                <a:cs typeface="Calibri"/>
              </a:rPr>
              <a:t>Virus de l’hépatite D (VHD)</a:t>
            </a:r>
            <a:endParaRPr lang="fr-FR" sz="2400" dirty="0">
              <a:solidFill>
                <a:srgbClr val="000000"/>
              </a:solidFill>
              <a:ea typeface="Calibri"/>
              <a:cs typeface="Calibri"/>
            </a:endParaRPr>
          </a:p>
          <a:p>
            <a:pPr marL="267970" indent="0">
              <a:lnSpc>
                <a:spcPct val="107000"/>
              </a:lnSpc>
              <a:spcAft>
                <a:spcPts val="455"/>
              </a:spcAft>
              <a:buNone/>
            </a:pPr>
            <a:r>
              <a:rPr lang="en-US" sz="2400" b="1" dirty="0">
                <a:solidFill>
                  <a:srgbClr val="F79646"/>
                </a:solidFill>
                <a:ea typeface="Calibri"/>
                <a:cs typeface="Calibri"/>
              </a:rPr>
              <a:t>1- Caractéristiques virologiques</a:t>
            </a:r>
            <a:endParaRPr lang="fr-FR" sz="2400" b="1"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Le virus D (ou virus delta) est un virus défectif qui dépend du virus B pour sa multiplication. </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Il n’existe donc pas d’infection par le VHD sans infection par le VHB.</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Son génome est un ARN.</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La vaccination contre le VHB protège contre l’infection delta.</a:t>
            </a:r>
          </a:p>
          <a:p>
            <a:pPr marL="0" lvl="0" indent="0">
              <a:buNone/>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145365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
        <p:nvSpPr>
          <p:cNvPr id="3" name="Espace réservé du contenu 2"/>
          <p:cNvSpPr>
            <a:spLocks noGrp="1"/>
          </p:cNvSpPr>
          <p:nvPr>
            <p:ph idx="1"/>
          </p:nvPr>
        </p:nvSpPr>
        <p:spPr>
          <a:xfrm>
            <a:off x="395536" y="548680"/>
            <a:ext cx="8229600" cy="4525963"/>
          </a:xfrm>
        </p:spPr>
        <p:txBody>
          <a:bodyPr>
            <a:normAutofit fontScale="77500" lnSpcReduction="20000"/>
          </a:bodyPr>
          <a:lstStyle/>
          <a:p>
            <a:pPr marL="267970" indent="0">
              <a:lnSpc>
                <a:spcPct val="107000"/>
              </a:lnSpc>
              <a:spcAft>
                <a:spcPts val="455"/>
              </a:spcAft>
              <a:buNone/>
            </a:pPr>
            <a:r>
              <a:rPr lang="en-US" sz="3100" b="1" dirty="0">
                <a:solidFill>
                  <a:srgbClr val="F79646"/>
                </a:solidFill>
                <a:ea typeface="Calibri"/>
                <a:cs typeface="Calibri"/>
              </a:rPr>
              <a:t>2- Histoire naturelle et diagnostic</a:t>
            </a:r>
            <a:endParaRPr lang="fr-FR" sz="3100" b="1"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3100" dirty="0">
                <a:uFill>
                  <a:solidFill>
                    <a:srgbClr val="000000"/>
                  </a:solidFill>
                </a:uFill>
                <a:ea typeface="Arial"/>
                <a:cs typeface="Arial"/>
              </a:rPr>
              <a:t>Le virus delta est responsable d’hépatites aiguës de coinfection (infection simultanée B et delta) ou de surinfection (infection delta chez un porteur chronique du virus B). </a:t>
            </a:r>
          </a:p>
          <a:p>
            <a:pPr marR="319405" lvl="0" fontAlgn="base">
              <a:spcAft>
                <a:spcPts val="595"/>
              </a:spcAft>
              <a:buClr>
                <a:srgbClr val="000000"/>
              </a:buClr>
              <a:buSzPts val="2400"/>
              <a:buFont typeface="Arial"/>
              <a:buChar char="•"/>
            </a:pPr>
            <a:r>
              <a:rPr lang="fr-FR" sz="3100" dirty="0">
                <a:uFill>
                  <a:solidFill>
                    <a:srgbClr val="000000"/>
                  </a:solidFill>
                </a:uFill>
                <a:ea typeface="Arial"/>
                <a:cs typeface="Arial"/>
              </a:rPr>
              <a:t>Le diagnostic d’hépatite delta repose sur la présence d’anticorps anti-delta dans le sérum et surtout de la présence de l’ARN delta par PCR.</a:t>
            </a:r>
          </a:p>
          <a:p>
            <a:pPr marR="319405" lvl="0" fontAlgn="base">
              <a:spcAft>
                <a:spcPts val="595"/>
              </a:spcAft>
              <a:buClr>
                <a:srgbClr val="000000"/>
              </a:buClr>
              <a:buSzPts val="2400"/>
              <a:buFont typeface="Arial"/>
              <a:buChar char="•"/>
            </a:pPr>
            <a:r>
              <a:rPr lang="fr-FR" sz="3100" dirty="0">
                <a:uFill>
                  <a:solidFill>
                    <a:srgbClr val="000000"/>
                  </a:solidFill>
                </a:uFill>
                <a:ea typeface="Arial"/>
                <a:cs typeface="Arial"/>
              </a:rPr>
              <a:t>Dans le cas de la surinfection, le passage à la chronicité de l’hépatite delta est habituel.</a:t>
            </a:r>
          </a:p>
          <a:p>
            <a:pPr marR="319405" lvl="0" fontAlgn="base">
              <a:spcAft>
                <a:spcPts val="595"/>
              </a:spcAft>
              <a:buClr>
                <a:srgbClr val="000000"/>
              </a:buClr>
              <a:buSzPts val="2400"/>
              <a:buFont typeface="Arial"/>
              <a:buChar char="•"/>
            </a:pPr>
            <a:r>
              <a:rPr lang="fr-FR" sz="3100" dirty="0">
                <a:uFill>
                  <a:solidFill>
                    <a:srgbClr val="000000"/>
                  </a:solidFill>
                </a:uFill>
                <a:ea typeface="Arial"/>
                <a:cs typeface="Arial"/>
              </a:rPr>
              <a:t>En cas de co-infection VHB et VHD, une hépatite grave peut survenir.</a:t>
            </a:r>
          </a:p>
          <a:p>
            <a:pPr marL="610870" marR="319405">
              <a:spcAft>
                <a:spcPts val="595"/>
              </a:spcAft>
            </a:pPr>
            <a:endParaRPr lang="fr-FR" dirty="0"/>
          </a:p>
          <a:p>
            <a:endParaRPr lang="fr-FR" dirty="0"/>
          </a:p>
        </p:txBody>
      </p:sp>
    </p:spTree>
    <p:extLst>
      <p:ext uri="{BB962C8B-B14F-4D97-AF65-F5344CB8AC3E}">
        <p14:creationId xmlns:p14="http://schemas.microsoft.com/office/powerpoint/2010/main" xmlns="" val="28456911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lnSpcReduction="10000"/>
          </a:bodyPr>
          <a:lstStyle/>
          <a:p>
            <a:pPr lvl="0">
              <a:lnSpc>
                <a:spcPct val="108000"/>
              </a:lnSpc>
              <a:spcAft>
                <a:spcPts val="435"/>
              </a:spcAft>
              <a:buClr>
                <a:srgbClr val="00B050"/>
              </a:buClr>
              <a:buFont typeface="Wingdings"/>
              <a:buChar char=""/>
            </a:pPr>
            <a:r>
              <a:rPr lang="fr-FR" sz="2600" b="1" dirty="0">
                <a:solidFill>
                  <a:srgbClr val="00B050"/>
                </a:solidFill>
                <a:ea typeface="Calibri"/>
                <a:cs typeface="Calibri"/>
              </a:rPr>
              <a:t>Virus de l’hépatite E (</a:t>
            </a:r>
            <a:r>
              <a:rPr lang="fr-FR" sz="2600" b="1" dirty="0" smtClean="0">
                <a:solidFill>
                  <a:srgbClr val="00B050"/>
                </a:solidFill>
                <a:ea typeface="Calibri"/>
                <a:cs typeface="Calibri"/>
              </a:rPr>
              <a:t>VHE)</a:t>
            </a:r>
            <a:endParaRPr lang="fr-FR" sz="2600" dirty="0" smtClean="0">
              <a:solidFill>
                <a:srgbClr val="000000"/>
              </a:solidFill>
              <a:ea typeface="Calibri"/>
              <a:cs typeface="Calibri"/>
            </a:endParaRPr>
          </a:p>
          <a:p>
            <a:pPr marL="0" lvl="0" indent="0">
              <a:lnSpc>
                <a:spcPct val="108000"/>
              </a:lnSpc>
              <a:spcAft>
                <a:spcPts val="435"/>
              </a:spcAft>
              <a:buClr>
                <a:srgbClr val="00B050"/>
              </a:buClr>
              <a:buNone/>
            </a:pPr>
            <a:r>
              <a:rPr lang="en-US" sz="2600" b="1" dirty="0" smtClean="0">
                <a:solidFill>
                  <a:srgbClr val="F79646"/>
                </a:solidFill>
                <a:ea typeface="Calibri"/>
                <a:cs typeface="Calibri"/>
              </a:rPr>
              <a:t>1- </a:t>
            </a:r>
            <a:r>
              <a:rPr lang="en-US" sz="2600" b="1" dirty="0">
                <a:solidFill>
                  <a:srgbClr val="F79646"/>
                </a:solidFill>
                <a:ea typeface="Calibri"/>
                <a:cs typeface="Calibri"/>
              </a:rPr>
              <a:t>Caractéristiques virologiques</a:t>
            </a:r>
            <a:endParaRPr lang="fr-FR" sz="2600" b="1" dirty="0">
              <a:solidFill>
                <a:srgbClr val="0070C0"/>
              </a:solidFill>
              <a:ea typeface="Calibri"/>
              <a:cs typeface="Calibri"/>
            </a:endParaRP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Le génome du VHE est constitué d’une molécule d’ARN.</a:t>
            </a:r>
          </a:p>
          <a:p>
            <a:pPr marR="319405" lvl="0" fontAlgn="base">
              <a:spcAft>
                <a:spcPts val="4045"/>
              </a:spcAft>
              <a:buClr>
                <a:srgbClr val="000000"/>
              </a:buClr>
              <a:buSzPts val="2400"/>
              <a:buFont typeface="Arial"/>
              <a:buChar char="•"/>
            </a:pPr>
            <a:r>
              <a:rPr lang="fr-FR" sz="2600" dirty="0">
                <a:uFill>
                  <a:solidFill>
                    <a:srgbClr val="000000"/>
                  </a:solidFill>
                </a:uFill>
                <a:ea typeface="Arial"/>
                <a:cs typeface="Arial"/>
              </a:rPr>
              <a:t>Le diagnostic de la maladie est habituellement fait par la détection sérologique (ELISA) des anticorps anti-VHE. </a:t>
            </a:r>
            <a:r>
              <a:rPr lang="fr-FR" sz="2600" dirty="0"/>
              <a:t> </a:t>
            </a:r>
          </a:p>
          <a:p>
            <a:pPr marL="0" marR="319405" indent="0">
              <a:spcAft>
                <a:spcPts val="4045"/>
              </a:spcAft>
              <a:buNone/>
            </a:pPr>
            <a:r>
              <a:rPr lang="en-US" sz="2600" b="1" dirty="0">
                <a:solidFill>
                  <a:srgbClr val="F79646"/>
                </a:solidFill>
              </a:rPr>
              <a:t>2- Épidémiologie</a:t>
            </a:r>
            <a:endParaRPr lang="fr-FR" sz="2600" dirty="0"/>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Le VHE est excrété dans les selles. </a:t>
            </a: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Il est transmis par voie féco-orale. </a:t>
            </a:r>
          </a:p>
          <a:p>
            <a:pPr marR="319405" lvl="0" fontAlgn="base">
              <a:spcAft>
                <a:spcPts val="595"/>
              </a:spcAft>
              <a:buClr>
                <a:srgbClr val="000000"/>
              </a:buClr>
              <a:buSzPts val="2400"/>
              <a:buFont typeface="Arial"/>
              <a:buChar char="•"/>
            </a:pPr>
            <a:r>
              <a:rPr lang="fr-FR" sz="2600" dirty="0">
                <a:uFill>
                  <a:solidFill>
                    <a:srgbClr val="000000"/>
                  </a:solidFill>
                </a:uFill>
                <a:ea typeface="Arial"/>
                <a:cs typeface="Arial"/>
              </a:rPr>
              <a:t>Le virus de l’hépatite E est responsable d’hépatites aiguës épidémiques ou sporadiques</a:t>
            </a:r>
            <a:r>
              <a:rPr lang="fr-FR" sz="2600" dirty="0" smtClean="0">
                <a:uFill>
                  <a:solidFill>
                    <a:srgbClr val="000000"/>
                  </a:solidFill>
                </a:uFill>
                <a:ea typeface="Arial"/>
                <a:cs typeface="Arial"/>
              </a:rPr>
              <a:t>.</a:t>
            </a:r>
            <a:r>
              <a:rPr lang="fr-FR" sz="2400" dirty="0"/>
              <a:t> </a:t>
            </a:r>
          </a:p>
          <a:p>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4406170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70000" lnSpcReduction="20000"/>
          </a:bodyPr>
          <a:lstStyle/>
          <a:p>
            <a:pPr marL="267970" indent="0">
              <a:lnSpc>
                <a:spcPct val="107000"/>
              </a:lnSpc>
              <a:spcAft>
                <a:spcPts val="455"/>
              </a:spcAft>
              <a:buNone/>
            </a:pPr>
            <a:r>
              <a:rPr lang="en-US" sz="2800" b="1" dirty="0">
                <a:solidFill>
                  <a:srgbClr val="F79646"/>
                </a:solidFill>
                <a:ea typeface="Calibri"/>
                <a:cs typeface="Calibri"/>
              </a:rPr>
              <a:t>3- Histoire naturelle</a:t>
            </a:r>
            <a:endParaRPr lang="fr-FR" sz="2800" b="1" dirty="0">
              <a:solidFill>
                <a:srgbClr val="0070C0"/>
              </a:solidFill>
              <a:ea typeface="Calibri"/>
              <a:cs typeface="Calibri"/>
            </a:endParaRP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Après une incubation de 15 à 75 jours, la phase pré ictérique dure en moyenne 3 à 4 jours (extrêmes : 1 à 10 jours). </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Les symptômes digestifs à type de nausées, vomissements et douleurs abdominales y sont fréquents.</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Des formes ictériques sont possibles au cours des grandes épidémies.</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Les formes asymptomatiques ou pauci-symptomatiques non ictériques sont cependant fréquentes. </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La guérison sans séquelles survient après un mois environ. </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Des formes chroniques avec virémie persistante ont été rapportées principalement chez les malades immunodéprimés.</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Le diagnostic repose sur la détection par technique ELISA des anticorps de type IgG et IgM anti- VHE. </a:t>
            </a:r>
          </a:p>
          <a:p>
            <a:pPr marR="262890" lvl="0" fontAlgn="base">
              <a:spcAft>
                <a:spcPts val="595"/>
              </a:spcAft>
              <a:buClr>
                <a:srgbClr val="000000"/>
              </a:buClr>
              <a:buSzPts val="2400"/>
              <a:buFont typeface="Arial"/>
              <a:buChar char="•"/>
            </a:pPr>
            <a:r>
              <a:rPr lang="fr-FR" sz="2800" dirty="0">
                <a:uFill>
                  <a:solidFill>
                    <a:srgbClr val="000000"/>
                  </a:solidFill>
                </a:uFill>
                <a:ea typeface="Arial"/>
                <a:cs typeface="Arial"/>
              </a:rPr>
              <a:t>La méthode diagnostique de référence la plus utilisée actuellement repose sur l’amplification par RTPCR dans le sérum ou dans les selles.</a:t>
            </a:r>
          </a:p>
          <a:p>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2304029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lvl="0">
              <a:lnSpc>
                <a:spcPct val="107000"/>
              </a:lnSpc>
              <a:spcAft>
                <a:spcPts val="640"/>
              </a:spcAft>
              <a:buClr>
                <a:srgbClr val="FF0000"/>
              </a:buClr>
              <a:buFont typeface="Wingdings"/>
              <a:buChar char=""/>
            </a:pPr>
            <a:r>
              <a:rPr lang="fr-FR" sz="2400" b="1" dirty="0">
                <a:solidFill>
                  <a:srgbClr val="FF0000"/>
                </a:solidFill>
              </a:rPr>
              <a:t>Hépatites non virales</a:t>
            </a:r>
            <a:endParaRPr lang="fr-FR" sz="2400" dirty="0"/>
          </a:p>
          <a:p>
            <a:pPr marR="262890" lvl="0">
              <a:lnSpc>
                <a:spcPct val="92000"/>
              </a:lnSpc>
              <a:spcAft>
                <a:spcPts val="585"/>
              </a:spcAft>
              <a:buClr>
                <a:srgbClr val="00B050"/>
              </a:buClr>
              <a:buFont typeface="Wingdings"/>
              <a:buChar char=""/>
            </a:pPr>
            <a:r>
              <a:rPr lang="en-US" sz="2400" b="1" dirty="0">
                <a:solidFill>
                  <a:srgbClr val="00B050"/>
                </a:solidFill>
              </a:rPr>
              <a:t>Infectieuses:</a:t>
            </a:r>
            <a:endParaRPr lang="fr-FR" sz="2400" dirty="0"/>
          </a:p>
          <a:p>
            <a:pPr marL="228600" marR="262890">
              <a:lnSpc>
                <a:spcPct val="92000"/>
              </a:lnSpc>
              <a:spcAft>
                <a:spcPts val="585"/>
              </a:spcAft>
            </a:pPr>
            <a:r>
              <a:rPr lang="en-US" sz="2400" b="1" dirty="0">
                <a:solidFill>
                  <a:srgbClr val="0070C0"/>
                </a:solidFill>
              </a:rPr>
              <a:t>1-Becterienne:</a:t>
            </a:r>
            <a:endParaRPr lang="fr-FR" sz="2400" dirty="0"/>
          </a:p>
          <a:p>
            <a:pPr marR="262890" lvl="0">
              <a:lnSpc>
                <a:spcPct val="92000"/>
              </a:lnSpc>
              <a:spcAft>
                <a:spcPts val="585"/>
              </a:spcAft>
              <a:buFont typeface="Calibri"/>
              <a:buChar char="-"/>
            </a:pPr>
            <a:r>
              <a:rPr lang="fr-FR" sz="2400" dirty="0">
                <a:ea typeface="Calibri"/>
                <a:cs typeface="Calibri"/>
              </a:rPr>
              <a:t>Anomalies hépatiques au cours d’une infection extra-hépatique.</a:t>
            </a:r>
          </a:p>
          <a:p>
            <a:pPr marR="262890" lvl="0">
              <a:lnSpc>
                <a:spcPct val="92000"/>
              </a:lnSpc>
              <a:spcAft>
                <a:spcPts val="585"/>
              </a:spcAft>
              <a:buFont typeface="Calibri"/>
              <a:buChar char="-"/>
            </a:pPr>
            <a:r>
              <a:rPr lang="fr-FR" sz="2400" dirty="0">
                <a:ea typeface="Calibri"/>
                <a:cs typeface="Calibri"/>
              </a:rPr>
              <a:t>Infection hépatique : syndrome de choc septique (staph), clostridium perfrengens, listéria monocytogène, légionella pneumoiphila, méningocoque, digestifs (shigella, campylobacter, Salmonella, yersinia), spirochètes(leptospirose),borréliose, syphilis, tularémie, rickettsioses, brucelloses, TBC, péliose (angiomatose bacillaire = bartonella).</a:t>
            </a:r>
          </a:p>
          <a:p>
            <a:pPr marL="0" indent="0">
              <a:buNone/>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804103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0" marR="262890" indent="0">
              <a:lnSpc>
                <a:spcPct val="92000"/>
              </a:lnSpc>
              <a:spcAft>
                <a:spcPts val="585"/>
              </a:spcAft>
              <a:buNone/>
            </a:pPr>
            <a:r>
              <a:rPr lang="fr-FR" sz="1600" dirty="0"/>
              <a:t> </a:t>
            </a:r>
          </a:p>
          <a:p>
            <a:pPr marL="0" marR="262890" indent="0">
              <a:lnSpc>
                <a:spcPct val="92000"/>
              </a:lnSpc>
              <a:spcAft>
                <a:spcPts val="585"/>
              </a:spcAft>
              <a:buNone/>
            </a:pPr>
            <a:r>
              <a:rPr lang="en-US" sz="2400" b="1" dirty="0">
                <a:solidFill>
                  <a:srgbClr val="0070C0"/>
                </a:solidFill>
              </a:rPr>
              <a:t>2-Parasitaires:</a:t>
            </a:r>
            <a:endParaRPr lang="fr-FR" sz="2400" dirty="0"/>
          </a:p>
          <a:p>
            <a:pPr marR="262890" lvl="0">
              <a:lnSpc>
                <a:spcPct val="92000"/>
              </a:lnSpc>
              <a:spcAft>
                <a:spcPts val="585"/>
              </a:spcAft>
              <a:buFont typeface="Calibri"/>
              <a:buChar char="-"/>
            </a:pPr>
            <a:r>
              <a:rPr lang="fr-FR" sz="2400" dirty="0">
                <a:ea typeface="Calibri"/>
                <a:cs typeface="Calibri"/>
              </a:rPr>
              <a:t>Kala Azar, palludisme, toxocarose (larva nigrans), bilharziose hépatique, capillariose, giardiase, toxoplasmose.</a:t>
            </a:r>
          </a:p>
          <a:p>
            <a:pPr marL="0" marR="262890" indent="0">
              <a:lnSpc>
                <a:spcPct val="92000"/>
              </a:lnSpc>
              <a:spcAft>
                <a:spcPts val="585"/>
              </a:spcAft>
              <a:buNone/>
            </a:pPr>
            <a:r>
              <a:rPr lang="fr-FR" sz="2400" dirty="0"/>
              <a:t> </a:t>
            </a:r>
          </a:p>
          <a:p>
            <a:pPr marL="0" marR="262890" indent="0">
              <a:lnSpc>
                <a:spcPct val="92000"/>
              </a:lnSpc>
              <a:spcAft>
                <a:spcPts val="585"/>
              </a:spcAft>
              <a:buNone/>
            </a:pPr>
            <a:r>
              <a:rPr lang="en-US" sz="2400" b="1" dirty="0">
                <a:solidFill>
                  <a:srgbClr val="0070C0"/>
                </a:solidFill>
              </a:rPr>
              <a:t>3-Fongique:</a:t>
            </a:r>
            <a:endParaRPr lang="fr-FR" sz="2400" dirty="0"/>
          </a:p>
          <a:p>
            <a:pPr marR="262890" lvl="0">
              <a:lnSpc>
                <a:spcPct val="92000"/>
              </a:lnSpc>
              <a:spcAft>
                <a:spcPts val="585"/>
              </a:spcAft>
              <a:buFont typeface="Calibri"/>
              <a:buChar char="-"/>
            </a:pPr>
            <a:r>
              <a:rPr lang="en-US" sz="2400" dirty="0">
                <a:ea typeface="Calibri"/>
                <a:cs typeface="Calibri"/>
              </a:rPr>
              <a:t>Cryptococcose, histoplasmoses, coccydiomycose, aspergilloses.</a:t>
            </a:r>
            <a:endParaRPr lang="fr-FR" sz="2400" dirty="0">
              <a:ea typeface="Calibri"/>
              <a:cs typeface="Calibri"/>
            </a:endParaRPr>
          </a:p>
          <a:p>
            <a:pPr marL="0" marR="262890" indent="0">
              <a:lnSpc>
                <a:spcPct val="92000"/>
              </a:lnSpc>
              <a:spcAft>
                <a:spcPts val="585"/>
              </a:spcAft>
              <a:buNone/>
            </a:pPr>
            <a:r>
              <a:rPr lang="en-US" sz="2400" dirty="0"/>
              <a:t> </a:t>
            </a:r>
            <a:endParaRPr lang="fr-FR" sz="2400" dirty="0"/>
          </a:p>
          <a:p>
            <a:pPr marR="262890" lvl="0">
              <a:lnSpc>
                <a:spcPct val="92000"/>
              </a:lnSpc>
              <a:spcAft>
                <a:spcPts val="585"/>
              </a:spcAft>
              <a:buClr>
                <a:srgbClr val="00B050"/>
              </a:buClr>
              <a:buFont typeface="Wingdings"/>
              <a:buChar char=""/>
            </a:pPr>
            <a:r>
              <a:rPr lang="en-US" sz="2400" b="1" dirty="0">
                <a:solidFill>
                  <a:srgbClr val="00B050"/>
                </a:solidFill>
              </a:rPr>
              <a:t>Non Infectieuses:</a:t>
            </a:r>
            <a:endParaRPr lang="fr-FR" sz="2400" dirty="0"/>
          </a:p>
          <a:p>
            <a:pPr marL="0" marR="262890" indent="0">
              <a:lnSpc>
                <a:spcPct val="92000"/>
              </a:lnSpc>
              <a:spcAft>
                <a:spcPts val="585"/>
              </a:spcAft>
              <a:buNone/>
            </a:pPr>
            <a:r>
              <a:rPr lang="fr-FR" sz="2400" b="1" dirty="0">
                <a:solidFill>
                  <a:srgbClr val="0070C0"/>
                </a:solidFill>
              </a:rPr>
              <a:t>1-Hépatite alcoolique aigue:</a:t>
            </a:r>
            <a:endParaRPr lang="fr-FR" sz="2400" dirty="0"/>
          </a:p>
          <a:p>
            <a:pPr marL="0" marR="262890" indent="0">
              <a:lnSpc>
                <a:spcPct val="92000"/>
              </a:lnSpc>
              <a:spcAft>
                <a:spcPts val="585"/>
              </a:spcAft>
              <a:buNone/>
            </a:pPr>
            <a:r>
              <a:rPr lang="fr-FR" sz="2400" b="1" dirty="0"/>
              <a:t>-Clinique: </a:t>
            </a:r>
            <a:r>
              <a:rPr lang="fr-FR" sz="2400" dirty="0"/>
              <a:t>Douleur de l’HCD ou épigastre, fièvre, ictère, HPM.</a:t>
            </a:r>
          </a:p>
          <a:p>
            <a:pPr>
              <a:buFont typeface="Wingdings" panose="05000000000000000000" pitchFamily="2" charset="2"/>
              <a:buChar char="Ø"/>
            </a:pPr>
            <a:endParaRPr lang="fr-FR" sz="2400" b="0" i="0" u="none" strike="noStrike" baseline="0" dirty="0" smtClean="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3940597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0" marR="262890" indent="0">
              <a:lnSpc>
                <a:spcPct val="92000"/>
              </a:lnSpc>
              <a:spcAft>
                <a:spcPts val="585"/>
              </a:spcAft>
              <a:buNone/>
            </a:pPr>
            <a:r>
              <a:rPr lang="fr-FR" sz="2400" b="1" dirty="0"/>
              <a:t>-Biologie : </a:t>
            </a:r>
            <a:r>
              <a:rPr lang="fr-FR" sz="2400" dirty="0"/>
              <a:t>Cytolyse 2 à 5 x la n, ASAT/ALAT &gt; 1, élévation des GGT, macrocytose.</a:t>
            </a:r>
          </a:p>
          <a:p>
            <a:pPr marL="0" marR="262890" indent="0">
              <a:lnSpc>
                <a:spcPct val="92000"/>
              </a:lnSpc>
              <a:spcAft>
                <a:spcPts val="585"/>
              </a:spcAft>
              <a:buNone/>
            </a:pPr>
            <a:r>
              <a:rPr lang="fr-FR" sz="2400" b="1" dirty="0"/>
              <a:t>-</a:t>
            </a:r>
            <a:r>
              <a:rPr lang="fr-FR" sz="2400" dirty="0"/>
              <a:t> </a:t>
            </a:r>
            <a:r>
              <a:rPr lang="fr-FR" sz="2400" b="1" dirty="0"/>
              <a:t>Anapath : </a:t>
            </a:r>
            <a:r>
              <a:rPr lang="fr-FR" sz="2400" dirty="0"/>
              <a:t>Souffrance hépatocytaire, ballonnisation, corps de Mallory, méga mitochondries (alcoolisme chronique).</a:t>
            </a:r>
          </a:p>
          <a:p>
            <a:pPr marL="0" marR="262890" indent="0">
              <a:lnSpc>
                <a:spcPct val="92000"/>
              </a:lnSpc>
              <a:spcAft>
                <a:spcPts val="585"/>
              </a:spcAft>
              <a:buNone/>
            </a:pPr>
            <a:r>
              <a:rPr lang="fr-FR" sz="2400" b="1" dirty="0"/>
              <a:t>-TRT : </a:t>
            </a:r>
            <a:r>
              <a:rPr lang="fr-FR" sz="2400" dirty="0"/>
              <a:t>Sevrage++, soutien psychologique, trt symptomatique, apport vitaminique, parfois corticoïdes</a:t>
            </a:r>
            <a:r>
              <a:rPr lang="fr-FR" sz="2400" dirty="0" smtClean="0"/>
              <a:t>.</a:t>
            </a:r>
            <a:r>
              <a:rPr lang="fr-FR" sz="2400" dirty="0"/>
              <a:t> </a:t>
            </a:r>
          </a:p>
          <a:p>
            <a:pPr marL="0" marR="262890" indent="0">
              <a:lnSpc>
                <a:spcPct val="92000"/>
              </a:lnSpc>
              <a:spcAft>
                <a:spcPts val="585"/>
              </a:spcAft>
              <a:buNone/>
            </a:pPr>
            <a:r>
              <a:rPr lang="fr-FR" sz="2400" b="1" dirty="0">
                <a:solidFill>
                  <a:srgbClr val="0070C0"/>
                </a:solidFill>
              </a:rPr>
              <a:t>2-Hépatite auto-immune aigue:</a:t>
            </a:r>
            <a:endParaRPr lang="fr-FR" sz="2400" dirty="0"/>
          </a:p>
          <a:p>
            <a:pPr marL="0" marR="262890" indent="0">
              <a:lnSpc>
                <a:spcPct val="92000"/>
              </a:lnSpc>
              <a:spcAft>
                <a:spcPts val="585"/>
              </a:spcAft>
              <a:buNone/>
            </a:pPr>
            <a:r>
              <a:rPr lang="fr-FR" sz="2400" dirty="0"/>
              <a:t>-Groupe hétérogène de maladie de cause inconnue, lésions hépatocytaires nécrotico-inflammatoire, présence d’auto AC, sensibilité aux corticoïdes</a:t>
            </a:r>
            <a:r>
              <a:rPr lang="fr-FR" sz="2400" dirty="0" smtClean="0"/>
              <a:t>.</a:t>
            </a:r>
          </a:p>
          <a:p>
            <a:pPr marL="0" marR="262890" indent="0">
              <a:lnSpc>
                <a:spcPct val="92000"/>
              </a:lnSpc>
              <a:spcAft>
                <a:spcPts val="585"/>
              </a:spcAft>
              <a:buNone/>
            </a:pPr>
            <a:r>
              <a:rPr lang="fr-FR" sz="2400" b="1" dirty="0" smtClean="0"/>
              <a:t>-</a:t>
            </a:r>
            <a:r>
              <a:rPr lang="fr-FR" sz="2400" b="1" dirty="0"/>
              <a:t>Clinique :</a:t>
            </a:r>
            <a:r>
              <a:rPr lang="fr-FR" sz="2400" dirty="0"/>
              <a:t> Révélée parfois par une forme aigue voire fulminante ou sub fulminante</a:t>
            </a:r>
            <a:r>
              <a:rPr lang="fr-FR" sz="2400" dirty="0" smtClean="0"/>
              <a:t>.</a:t>
            </a:r>
          </a:p>
          <a:p>
            <a:pPr marL="0" marR="262890" indent="0">
              <a:lnSpc>
                <a:spcPct val="92000"/>
              </a:lnSpc>
              <a:spcAft>
                <a:spcPts val="585"/>
              </a:spcAft>
              <a:buNone/>
            </a:pPr>
            <a:r>
              <a:rPr lang="fr-FR" sz="2400" dirty="0" smtClean="0"/>
              <a:t>-</a:t>
            </a:r>
            <a:r>
              <a:rPr lang="fr-FR" sz="2400" dirty="0"/>
              <a:t>Diagnostic d’exclusion : score HAI, gammaglob, IgG, Ac+++ (ANN, AML, LKM1, LC1, SLA, AAM).</a:t>
            </a:r>
          </a:p>
          <a:p>
            <a:pPr marL="0" marR="262890" indent="0">
              <a:lnSpc>
                <a:spcPct val="92000"/>
              </a:lnSpc>
              <a:spcAft>
                <a:spcPts val="585"/>
              </a:spcAft>
              <a:buNone/>
            </a:pPr>
            <a:r>
              <a:rPr lang="fr-FR" sz="2400" b="1" dirty="0" smtClean="0"/>
              <a:t>-</a:t>
            </a:r>
            <a:r>
              <a:rPr lang="fr-FR" sz="2400" b="1" dirty="0"/>
              <a:t>TRT : </a:t>
            </a:r>
            <a:r>
              <a:rPr lang="fr-FR" sz="2400" dirty="0"/>
              <a:t>Corticoïdes en urgence +/- immunosuppresseur.</a:t>
            </a:r>
          </a:p>
          <a:p>
            <a:pPr lvl="1">
              <a:buFont typeface="Wingdings" panose="05000000000000000000" pitchFamily="2" charset="2"/>
              <a:buChar char="v"/>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4119898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marL="0" marR="262890" indent="0">
              <a:lnSpc>
                <a:spcPct val="92000"/>
              </a:lnSpc>
              <a:spcAft>
                <a:spcPts val="585"/>
              </a:spcAft>
              <a:buNone/>
            </a:pPr>
            <a:r>
              <a:rPr lang="fr-FR" sz="2400" b="1" dirty="0" smtClean="0">
                <a:solidFill>
                  <a:srgbClr val="0070C0"/>
                </a:solidFill>
              </a:rPr>
              <a:t>3-Hépatite </a:t>
            </a:r>
            <a:r>
              <a:rPr lang="fr-FR" sz="2400" b="1" dirty="0">
                <a:solidFill>
                  <a:srgbClr val="0070C0"/>
                </a:solidFill>
              </a:rPr>
              <a:t>médicamenteuse aigue</a:t>
            </a:r>
            <a:r>
              <a:rPr lang="fr-FR" sz="2400" b="1" dirty="0" smtClean="0">
                <a:solidFill>
                  <a:srgbClr val="0070C0"/>
                </a:solidFill>
              </a:rPr>
              <a:t>:</a:t>
            </a:r>
            <a:endParaRPr lang="fr-FR" sz="2400" dirty="0" smtClean="0"/>
          </a:p>
          <a:p>
            <a:pPr marL="0" marR="262890" indent="0">
              <a:lnSpc>
                <a:spcPct val="92000"/>
              </a:lnSpc>
              <a:spcAft>
                <a:spcPts val="585"/>
              </a:spcAft>
              <a:buNone/>
            </a:pPr>
            <a:r>
              <a:rPr lang="fr-FR" sz="2400" b="1" dirty="0" smtClean="0"/>
              <a:t>-</a:t>
            </a:r>
            <a:r>
              <a:rPr lang="fr-FR" sz="2400" dirty="0"/>
              <a:t>Dg d’exclusion,</a:t>
            </a:r>
          </a:p>
          <a:p>
            <a:pPr marL="0" marR="262890" indent="0">
              <a:lnSpc>
                <a:spcPct val="92000"/>
              </a:lnSpc>
              <a:spcAft>
                <a:spcPts val="585"/>
              </a:spcAft>
              <a:buNone/>
            </a:pPr>
            <a:r>
              <a:rPr lang="fr-FR" sz="2400" b="1" dirty="0" smtClean="0"/>
              <a:t>-</a:t>
            </a:r>
            <a:r>
              <a:rPr lang="fr-FR" sz="2400" b="1" dirty="0"/>
              <a:t>Clinique : </a:t>
            </a:r>
            <a:r>
              <a:rPr lang="fr-FR" sz="2400" dirty="0"/>
              <a:t>F cytolytique, f. cholestatique, f. mixte, score d’imputabilité aux médicaments</a:t>
            </a:r>
            <a:r>
              <a:rPr lang="fr-FR" sz="2400" dirty="0" smtClean="0"/>
              <a:t>.</a:t>
            </a:r>
          </a:p>
          <a:p>
            <a:pPr marL="0" marR="262890" indent="0">
              <a:lnSpc>
                <a:spcPct val="92000"/>
              </a:lnSpc>
              <a:spcAft>
                <a:spcPts val="585"/>
              </a:spcAft>
              <a:buNone/>
            </a:pPr>
            <a:r>
              <a:rPr lang="fr-FR" sz="2400" b="1" dirty="0" smtClean="0"/>
              <a:t>-</a:t>
            </a:r>
            <a:r>
              <a:rPr lang="fr-FR" sz="2400" b="1" dirty="0"/>
              <a:t>Médicaments responsables : </a:t>
            </a:r>
            <a:r>
              <a:rPr lang="fr-FR" sz="2400" dirty="0"/>
              <a:t>Anti infectieux, antalgiques (paracétamol), AINS, anesthésique, anti HTA, anti   </a:t>
            </a:r>
            <a:r>
              <a:rPr lang="fr-FR" sz="2400" dirty="0" smtClean="0"/>
              <a:t>épileptique</a:t>
            </a:r>
            <a:r>
              <a:rPr lang="fr-FR" sz="2400" dirty="0"/>
              <a:t>, anti dépresseurs</a:t>
            </a:r>
            <a:r>
              <a:rPr lang="fr-FR" sz="2400" dirty="0" smtClean="0"/>
              <a:t>.</a:t>
            </a:r>
          </a:p>
          <a:p>
            <a:pPr marL="0" marR="262890" indent="0">
              <a:lnSpc>
                <a:spcPct val="92000"/>
              </a:lnSpc>
              <a:spcAft>
                <a:spcPts val="585"/>
              </a:spcAft>
              <a:buNone/>
            </a:pPr>
            <a:r>
              <a:rPr lang="fr-FR" sz="2400" b="1" dirty="0" smtClean="0"/>
              <a:t>-</a:t>
            </a:r>
            <a:r>
              <a:rPr lang="fr-FR" sz="2400" b="1" dirty="0"/>
              <a:t>TRT : </a:t>
            </a:r>
            <a:r>
              <a:rPr lang="fr-FR" sz="2400" dirty="0"/>
              <a:t>Préventif (surveillance fonction hépatique au cours du trt</a:t>
            </a:r>
            <a:r>
              <a:rPr lang="fr-FR" sz="2400" dirty="0" smtClean="0"/>
              <a:t>).</a:t>
            </a:r>
          </a:p>
          <a:p>
            <a:pPr marL="0" marR="262890" indent="0">
              <a:lnSpc>
                <a:spcPct val="92000"/>
              </a:lnSpc>
              <a:spcAft>
                <a:spcPts val="585"/>
              </a:spcAft>
              <a:buNone/>
            </a:pPr>
            <a:r>
              <a:rPr lang="fr-FR" sz="2400" dirty="0" smtClean="0"/>
              <a:t>Curatif</a:t>
            </a:r>
            <a:r>
              <a:rPr lang="fr-FR" sz="2400" dirty="0"/>
              <a:t> : arrêt immédiat du médicament, TH si forme grave.</a:t>
            </a:r>
          </a:p>
          <a:p>
            <a:pPr marL="0" marR="262890" indent="0">
              <a:lnSpc>
                <a:spcPct val="92000"/>
              </a:lnSpc>
              <a:spcAft>
                <a:spcPts val="585"/>
              </a:spcAft>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0950645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lnSpcReduction="10000"/>
          </a:bodyPr>
          <a:lstStyle/>
          <a:p>
            <a:pPr marL="0" marR="262890" indent="0">
              <a:lnSpc>
                <a:spcPct val="92000"/>
              </a:lnSpc>
              <a:spcAft>
                <a:spcPts val="585"/>
              </a:spcAft>
              <a:buNone/>
            </a:pPr>
            <a:r>
              <a:rPr lang="fr-FR" sz="2400" b="1" dirty="0" smtClean="0">
                <a:solidFill>
                  <a:srgbClr val="0070C0"/>
                </a:solidFill>
              </a:rPr>
              <a:t>4-Hépatite </a:t>
            </a:r>
            <a:r>
              <a:rPr lang="fr-FR" sz="2400" b="1" dirty="0">
                <a:solidFill>
                  <a:srgbClr val="0070C0"/>
                </a:solidFill>
              </a:rPr>
              <a:t>métabolique aigue: Maladie de Wilson</a:t>
            </a:r>
            <a:endParaRPr lang="fr-FR" sz="2400" dirty="0"/>
          </a:p>
          <a:p>
            <a:pPr marL="0" marR="262890" indent="0">
              <a:lnSpc>
                <a:spcPct val="92000"/>
              </a:lnSpc>
              <a:spcAft>
                <a:spcPts val="585"/>
              </a:spcAft>
              <a:buNone/>
            </a:pPr>
            <a:r>
              <a:rPr lang="fr-FR" sz="2400" b="1" dirty="0" smtClean="0"/>
              <a:t>-</a:t>
            </a:r>
            <a:r>
              <a:rPr lang="fr-FR" sz="2400" dirty="0"/>
              <a:t>Maladie métabolique héréditaire, à transmission autosomique récessive.</a:t>
            </a:r>
          </a:p>
          <a:p>
            <a:pPr marL="0" marR="262890" indent="0">
              <a:lnSpc>
                <a:spcPct val="92000"/>
              </a:lnSpc>
              <a:spcAft>
                <a:spcPts val="585"/>
              </a:spcAft>
              <a:buNone/>
            </a:pPr>
            <a:r>
              <a:rPr lang="fr-FR" sz="2400" b="1" dirty="0" smtClean="0"/>
              <a:t>-</a:t>
            </a:r>
            <a:r>
              <a:rPr lang="fr-FR" sz="2400" dirty="0"/>
              <a:t>Accumulation du cuivre dans l’organisme.</a:t>
            </a:r>
          </a:p>
          <a:p>
            <a:pPr marL="0" marR="262890" indent="0">
              <a:lnSpc>
                <a:spcPct val="92000"/>
              </a:lnSpc>
              <a:spcAft>
                <a:spcPts val="585"/>
              </a:spcAft>
              <a:buNone/>
            </a:pPr>
            <a:r>
              <a:rPr lang="fr-FR" sz="2400" dirty="0" smtClean="0"/>
              <a:t>- </a:t>
            </a:r>
            <a:r>
              <a:rPr lang="fr-FR" sz="2400" dirty="0"/>
              <a:t>Lésions hépatiques progressive, possibilité d’une révélation aigue.</a:t>
            </a:r>
          </a:p>
          <a:p>
            <a:pPr marL="0" marR="262890" indent="0">
              <a:lnSpc>
                <a:spcPct val="92000"/>
              </a:lnSpc>
              <a:spcAft>
                <a:spcPts val="585"/>
              </a:spcAft>
              <a:buNone/>
            </a:pPr>
            <a:r>
              <a:rPr lang="fr-FR" sz="2400" dirty="0" smtClean="0"/>
              <a:t>-</a:t>
            </a:r>
            <a:r>
              <a:rPr lang="fr-FR" sz="2400" b="1" dirty="0"/>
              <a:t>Clinique : </a:t>
            </a:r>
            <a:r>
              <a:rPr lang="fr-FR" sz="2400" dirty="0"/>
              <a:t>Adolescent/ adulte &lt; 30 ans, sexe : F, sans signes neurologiques =&gt;tableau d’une hépatite aigue,  </a:t>
            </a:r>
            <a:r>
              <a:rPr lang="fr-FR" sz="2400" dirty="0" smtClean="0"/>
              <a:t>Anémie </a:t>
            </a:r>
            <a:r>
              <a:rPr lang="fr-FR" sz="2400" dirty="0"/>
              <a:t>hémolytique. Peut survenir après arrêt du trt</a:t>
            </a:r>
            <a:r>
              <a:rPr lang="fr-FR" sz="2400" dirty="0" smtClean="0"/>
              <a:t>.</a:t>
            </a:r>
          </a:p>
          <a:p>
            <a:pPr marL="0" marR="262890" indent="0">
              <a:lnSpc>
                <a:spcPct val="92000"/>
              </a:lnSpc>
              <a:spcAft>
                <a:spcPts val="585"/>
              </a:spcAft>
              <a:buNone/>
            </a:pPr>
            <a:r>
              <a:rPr lang="fr-FR" sz="2400" dirty="0" smtClean="0"/>
              <a:t>-</a:t>
            </a:r>
            <a:r>
              <a:rPr lang="fr-FR" sz="2400" b="1" dirty="0"/>
              <a:t>Biologie : </a:t>
            </a:r>
            <a:r>
              <a:rPr lang="fr-FR" sz="2400" dirty="0"/>
              <a:t>Cytolyse &lt; 10xn, anémie hémolytique, bilan cuprique.</a:t>
            </a:r>
          </a:p>
          <a:p>
            <a:pPr marL="0" marR="262890" indent="0">
              <a:lnSpc>
                <a:spcPct val="92000"/>
              </a:lnSpc>
              <a:spcAft>
                <a:spcPts val="585"/>
              </a:spcAft>
              <a:buNone/>
            </a:pPr>
            <a:r>
              <a:rPr lang="fr-FR" sz="2400" dirty="0" smtClean="0"/>
              <a:t>-</a:t>
            </a:r>
            <a:r>
              <a:rPr lang="fr-FR" sz="2400" b="1" dirty="0"/>
              <a:t>Histologie :</a:t>
            </a:r>
            <a:r>
              <a:rPr lang="fr-FR" sz="2400" dirty="0"/>
              <a:t> Dosage tissulaire du </a:t>
            </a:r>
            <a:r>
              <a:rPr lang="fr-FR" sz="2400" dirty="0" err="1"/>
              <a:t>cu</a:t>
            </a:r>
            <a:r>
              <a:rPr lang="fr-FR" sz="2400" dirty="0"/>
              <a:t>, lésions chroniques du foie</a:t>
            </a:r>
            <a:r>
              <a:rPr lang="fr-FR" sz="2400" dirty="0" smtClean="0"/>
              <a:t>.</a:t>
            </a:r>
          </a:p>
          <a:p>
            <a:pPr marL="0" marR="262890" indent="0">
              <a:lnSpc>
                <a:spcPct val="92000"/>
              </a:lnSpc>
              <a:spcAft>
                <a:spcPts val="585"/>
              </a:spcAft>
              <a:buNone/>
            </a:pPr>
            <a:r>
              <a:rPr lang="fr-FR" sz="2400" b="1" dirty="0" smtClean="0">
                <a:ea typeface="Calibri"/>
                <a:cs typeface="Calibri"/>
              </a:rPr>
              <a:t>-</a:t>
            </a:r>
            <a:r>
              <a:rPr lang="fr-FR" sz="2400" b="1" dirty="0">
                <a:ea typeface="Calibri"/>
                <a:cs typeface="Calibri"/>
              </a:rPr>
              <a:t>TRT : </a:t>
            </a:r>
            <a:r>
              <a:rPr lang="fr-FR" sz="2400" dirty="0">
                <a:ea typeface="Calibri"/>
                <a:cs typeface="Calibri"/>
              </a:rPr>
              <a:t>D- pénicillamine++++, enquête familiale.</a:t>
            </a: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4085914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467544" y="284817"/>
            <a:ext cx="8280920" cy="34476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115"/>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3717032"/>
            <a:ext cx="8892480" cy="2978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070907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0" marR="262890" indent="0">
              <a:lnSpc>
                <a:spcPct val="92000"/>
              </a:lnSpc>
              <a:spcAft>
                <a:spcPts val="585"/>
              </a:spcAft>
              <a:buNone/>
            </a:pPr>
            <a:r>
              <a:rPr lang="fr-FR" sz="2400" b="1" dirty="0">
                <a:solidFill>
                  <a:srgbClr val="0070C0"/>
                </a:solidFill>
              </a:rPr>
              <a:t>5-Hépatite  aigue toxique:</a:t>
            </a:r>
            <a:endParaRPr lang="fr-FR" sz="2400" dirty="0"/>
          </a:p>
          <a:p>
            <a:pPr marL="0" marR="262890" indent="0">
              <a:lnSpc>
                <a:spcPct val="92000"/>
              </a:lnSpc>
              <a:spcAft>
                <a:spcPts val="585"/>
              </a:spcAft>
              <a:buNone/>
            </a:pPr>
            <a:r>
              <a:rPr lang="fr-FR" sz="2400" b="1" dirty="0"/>
              <a:t>-Paracétamol</a:t>
            </a:r>
            <a:r>
              <a:rPr lang="fr-FR" sz="2400" dirty="0"/>
              <a:t>  &gt; 10g, but de suicide.</a:t>
            </a:r>
          </a:p>
          <a:p>
            <a:pPr marL="0" marR="262890" indent="0">
              <a:lnSpc>
                <a:spcPct val="92000"/>
              </a:lnSpc>
              <a:spcAft>
                <a:spcPts val="585"/>
              </a:spcAft>
              <a:buNone/>
            </a:pPr>
            <a:r>
              <a:rPr lang="fr-FR" sz="2400" dirty="0"/>
              <a:t>-Hospitalisation en USI, introduction de N- acétyl  Cystéine à fortes doses pendant 72 h.</a:t>
            </a:r>
          </a:p>
          <a:p>
            <a:pPr marL="0" marR="262890" indent="0">
              <a:lnSpc>
                <a:spcPct val="92000"/>
              </a:lnSpc>
              <a:spcAft>
                <a:spcPts val="585"/>
              </a:spcAft>
              <a:buNone/>
            </a:pPr>
            <a:r>
              <a:rPr lang="fr-FR" sz="2400" b="1" dirty="0"/>
              <a:t>-Amanite phalloïde</a:t>
            </a:r>
            <a:r>
              <a:rPr lang="fr-FR" sz="2400" dirty="0"/>
              <a:t> : 50g = 3 champignons. </a:t>
            </a:r>
          </a:p>
          <a:p>
            <a:pPr marL="0" marR="262890" indent="0">
              <a:lnSpc>
                <a:spcPct val="92000"/>
              </a:lnSpc>
              <a:spcAft>
                <a:spcPts val="585"/>
              </a:spcAft>
              <a:buNone/>
            </a:pPr>
            <a:r>
              <a:rPr lang="fr-FR" sz="2400" b="1" dirty="0"/>
              <a:t>-Solvants industriels.</a:t>
            </a:r>
            <a:endParaRPr lang="fr-FR" sz="2400" dirty="0"/>
          </a:p>
          <a:p>
            <a:pPr marL="0" marR="262890" indent="0">
              <a:lnSpc>
                <a:spcPct val="92000"/>
              </a:lnSpc>
              <a:spcAft>
                <a:spcPts val="585"/>
              </a:spcAft>
              <a:buNone/>
            </a:pPr>
            <a:r>
              <a:rPr lang="fr-FR" sz="1400" b="1" dirty="0"/>
              <a:t> </a:t>
            </a:r>
            <a:endParaRPr lang="fr-FR" sz="1400" dirty="0"/>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0048963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0" marR="262890" indent="0">
              <a:lnSpc>
                <a:spcPct val="92000"/>
              </a:lnSpc>
              <a:spcAft>
                <a:spcPts val="585"/>
              </a:spcAft>
              <a:buNone/>
            </a:pPr>
            <a:r>
              <a:rPr lang="fr-FR" sz="2400" b="1" dirty="0"/>
              <a:t> </a:t>
            </a:r>
            <a:r>
              <a:rPr lang="fr-FR" sz="2400" b="1" dirty="0" smtClean="0">
                <a:solidFill>
                  <a:srgbClr val="00B050"/>
                </a:solidFill>
              </a:rPr>
              <a:t>3- </a:t>
            </a:r>
            <a:r>
              <a:rPr lang="fr-FR" sz="2400" b="1" dirty="0">
                <a:solidFill>
                  <a:srgbClr val="00B050"/>
                </a:solidFill>
              </a:rPr>
              <a:t>Hépatites chroniques :</a:t>
            </a:r>
            <a:endParaRPr lang="fr-FR" sz="2400" dirty="0"/>
          </a:p>
          <a:p>
            <a:pPr marR="262890" lvl="0">
              <a:lnSpc>
                <a:spcPct val="92000"/>
              </a:lnSpc>
              <a:spcAft>
                <a:spcPts val="585"/>
              </a:spcAft>
              <a:buFont typeface="Wingdings"/>
              <a:buChar char=""/>
            </a:pPr>
            <a:r>
              <a:rPr lang="fr-FR" sz="2400" b="1" dirty="0">
                <a:solidFill>
                  <a:srgbClr val="0070C0"/>
                </a:solidFill>
              </a:rPr>
              <a:t>Etiologies :</a:t>
            </a:r>
            <a:endParaRPr lang="fr-FR" sz="2400" dirty="0"/>
          </a:p>
          <a:p>
            <a:pPr marR="262890" lvl="0">
              <a:lnSpc>
                <a:spcPct val="92000"/>
              </a:lnSpc>
              <a:spcAft>
                <a:spcPts val="585"/>
              </a:spcAft>
              <a:buFont typeface="Wingdings"/>
              <a:buChar char=""/>
            </a:pPr>
            <a:r>
              <a:rPr lang="fr-FR" sz="2400" b="1" dirty="0">
                <a:solidFill>
                  <a:srgbClr val="FFC000"/>
                </a:solidFill>
              </a:rPr>
              <a:t>Virales : </a:t>
            </a:r>
            <a:r>
              <a:rPr lang="fr-FR" sz="2400" b="1" dirty="0"/>
              <a:t>B, C, D (sur infection+++).</a:t>
            </a:r>
            <a:endParaRPr lang="fr-FR" sz="2400" dirty="0"/>
          </a:p>
          <a:p>
            <a:pPr marR="262890" lvl="0">
              <a:lnSpc>
                <a:spcPct val="92000"/>
              </a:lnSpc>
              <a:spcAft>
                <a:spcPts val="585"/>
              </a:spcAft>
              <a:buFont typeface="Wingdings"/>
              <a:buChar char=""/>
            </a:pPr>
            <a:r>
              <a:rPr lang="fr-FR" sz="2400" b="1" dirty="0">
                <a:solidFill>
                  <a:srgbClr val="FFC000"/>
                </a:solidFill>
              </a:rPr>
              <a:t>Non virales :</a:t>
            </a:r>
            <a:r>
              <a:rPr lang="fr-FR" sz="2400" dirty="0"/>
              <a:t> </a:t>
            </a:r>
            <a:endParaRPr lang="fr-FR" sz="2400" dirty="0" smtClean="0"/>
          </a:p>
          <a:p>
            <a:pPr marL="0" marR="262890" lvl="0" indent="0">
              <a:lnSpc>
                <a:spcPct val="92000"/>
              </a:lnSpc>
              <a:spcAft>
                <a:spcPts val="585"/>
              </a:spcAft>
              <a:buNone/>
            </a:pPr>
            <a:r>
              <a:rPr lang="fr-FR" sz="2400" dirty="0" smtClean="0"/>
              <a:t>-</a:t>
            </a:r>
            <a:r>
              <a:rPr lang="fr-FR" sz="2400" dirty="0"/>
              <a:t>Hépatite auto-immune</a:t>
            </a:r>
            <a:r>
              <a:rPr lang="fr-FR" sz="2400" dirty="0" smtClean="0"/>
              <a:t>.</a:t>
            </a:r>
          </a:p>
          <a:p>
            <a:pPr marL="0" marR="262890" lvl="0" indent="0">
              <a:lnSpc>
                <a:spcPct val="92000"/>
              </a:lnSpc>
              <a:spcAft>
                <a:spcPts val="585"/>
              </a:spcAft>
              <a:buNone/>
            </a:pPr>
            <a:r>
              <a:rPr lang="fr-FR" sz="2400" dirty="0" smtClean="0"/>
              <a:t>-</a:t>
            </a:r>
            <a:r>
              <a:rPr lang="fr-FR" sz="2400" dirty="0"/>
              <a:t>Hépatite médicamenteuse</a:t>
            </a:r>
            <a:r>
              <a:rPr lang="fr-FR" sz="2400" dirty="0" smtClean="0"/>
              <a:t>.</a:t>
            </a:r>
          </a:p>
          <a:p>
            <a:pPr marL="0" marR="262890" lvl="0" indent="0">
              <a:lnSpc>
                <a:spcPct val="92000"/>
              </a:lnSpc>
              <a:spcAft>
                <a:spcPts val="585"/>
              </a:spcAft>
              <a:buNone/>
            </a:pPr>
            <a:r>
              <a:rPr lang="fr-FR" sz="2400" dirty="0" smtClean="0"/>
              <a:t>-</a:t>
            </a:r>
            <a:r>
              <a:rPr lang="fr-FR" sz="2400" dirty="0"/>
              <a:t>Hépatite alcoolique</a:t>
            </a:r>
            <a:r>
              <a:rPr lang="fr-FR" sz="2400" dirty="0" smtClean="0"/>
              <a:t>.</a:t>
            </a:r>
          </a:p>
          <a:p>
            <a:pPr marL="0" marR="262890" lvl="0" indent="0">
              <a:lnSpc>
                <a:spcPct val="92000"/>
              </a:lnSpc>
              <a:spcAft>
                <a:spcPts val="585"/>
              </a:spcAft>
              <a:buNone/>
            </a:pPr>
            <a:r>
              <a:rPr lang="fr-FR" sz="2400" dirty="0" smtClean="0"/>
              <a:t>-</a:t>
            </a:r>
            <a:r>
              <a:rPr lang="fr-FR" sz="2400" dirty="0"/>
              <a:t>Hépatite métabolique : Wilson, déficit en alpha1 anti trypsine, hémochromatose</a:t>
            </a:r>
            <a:r>
              <a:rPr lang="fr-FR" sz="2400" dirty="0" smtClean="0"/>
              <a:t>.</a:t>
            </a:r>
          </a:p>
          <a:p>
            <a:pPr marL="0" marR="262890" lvl="0" indent="0">
              <a:lnSpc>
                <a:spcPct val="92000"/>
              </a:lnSpc>
              <a:spcAft>
                <a:spcPts val="585"/>
              </a:spcAft>
              <a:buNone/>
            </a:pPr>
            <a:r>
              <a:rPr lang="fr-FR" sz="2400" dirty="0" smtClean="0"/>
              <a:t>-</a:t>
            </a:r>
            <a:r>
              <a:rPr lang="fr-FR" sz="2400" dirty="0"/>
              <a:t>Hépatite vasculaire : Budd Chiari, thrombose porte, foie cardiaque</a:t>
            </a:r>
            <a:r>
              <a:rPr lang="fr-FR" sz="2400" dirty="0" smtClean="0"/>
              <a:t>.</a:t>
            </a:r>
          </a:p>
          <a:p>
            <a:pPr marL="0" marR="262890" lvl="0" indent="0">
              <a:lnSpc>
                <a:spcPct val="92000"/>
              </a:lnSpc>
              <a:spcAft>
                <a:spcPts val="585"/>
              </a:spcAft>
              <a:buNone/>
            </a:pPr>
            <a:r>
              <a:rPr lang="fr-FR" sz="2400" dirty="0" smtClean="0"/>
              <a:t>-</a:t>
            </a:r>
            <a:r>
              <a:rPr lang="fr-FR" sz="2400" dirty="0"/>
              <a:t>Hépatite stéatosique non alcoolique</a:t>
            </a:r>
            <a:r>
              <a:rPr lang="fr-FR" sz="2400" dirty="0" smtClean="0"/>
              <a:t>.</a:t>
            </a:r>
          </a:p>
          <a:p>
            <a:pPr marL="0" marR="262890" lvl="0" indent="0">
              <a:lnSpc>
                <a:spcPct val="92000"/>
              </a:lnSpc>
              <a:spcAft>
                <a:spcPts val="585"/>
              </a:spcAft>
              <a:buNone/>
            </a:pPr>
            <a:r>
              <a:rPr lang="fr-FR" sz="2400" dirty="0" smtClean="0"/>
              <a:t>-</a:t>
            </a:r>
            <a:r>
              <a:rPr lang="fr-FR" sz="2400" dirty="0"/>
              <a:t>Hépatite chronique cryogénique.</a:t>
            </a:r>
          </a:p>
          <a:p>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339500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457200" indent="0">
              <a:lnSpc>
                <a:spcPct val="107000"/>
              </a:lnSpc>
              <a:spcAft>
                <a:spcPts val="0"/>
              </a:spcAft>
              <a:buNone/>
            </a:pPr>
            <a:r>
              <a:rPr lang="fr-FR" sz="2400" b="1" dirty="0">
                <a:solidFill>
                  <a:srgbClr val="00B050"/>
                </a:solidFill>
                <a:ea typeface="Calibri"/>
                <a:cs typeface="Calibri"/>
              </a:rPr>
              <a:t>2- Hépatites aigues</a:t>
            </a:r>
            <a:endParaRPr lang="fr-FR" sz="2400" dirty="0">
              <a:solidFill>
                <a:srgbClr val="000000"/>
              </a:solidFill>
              <a:ea typeface="Calibri"/>
              <a:cs typeface="Calibri"/>
            </a:endParaRPr>
          </a:p>
          <a:p>
            <a:pPr marL="457200" indent="0">
              <a:lnSpc>
                <a:spcPct val="107000"/>
              </a:lnSpc>
              <a:spcAft>
                <a:spcPts val="0"/>
              </a:spcAft>
              <a:buNone/>
            </a:pPr>
            <a:r>
              <a:rPr lang="fr-FR" sz="2400" b="1" dirty="0" smtClean="0">
                <a:solidFill>
                  <a:srgbClr val="0070C0"/>
                </a:solidFill>
                <a:ea typeface="Calibri"/>
                <a:cs typeface="Calibri"/>
              </a:rPr>
              <a:t>        2-1-Aspect </a:t>
            </a:r>
            <a:r>
              <a:rPr lang="fr-FR" sz="2400" b="1" dirty="0">
                <a:solidFill>
                  <a:srgbClr val="0070C0"/>
                </a:solidFill>
                <a:ea typeface="Calibri"/>
                <a:cs typeface="Calibri"/>
              </a:rPr>
              <a:t>général </a:t>
            </a:r>
            <a:r>
              <a:rPr lang="fr-FR" sz="2400" b="1" dirty="0" smtClean="0">
                <a:solidFill>
                  <a:srgbClr val="0070C0"/>
                </a:solidFill>
                <a:ea typeface="Calibri"/>
                <a:cs typeface="Calibri"/>
              </a:rPr>
              <a:t>:</a:t>
            </a:r>
            <a:endParaRPr lang="fr-FR" sz="2400" dirty="0">
              <a:solidFill>
                <a:srgbClr val="000000"/>
              </a:solidFill>
              <a:ea typeface="Calibri"/>
              <a:cs typeface="Calibri"/>
            </a:endParaRPr>
          </a:p>
          <a:p>
            <a:pPr marL="457200" indent="0">
              <a:lnSpc>
                <a:spcPct val="107000"/>
              </a:lnSpc>
              <a:spcAft>
                <a:spcPts val="0"/>
              </a:spcAft>
              <a:buNone/>
            </a:pPr>
            <a:r>
              <a:rPr lang="fr-FR" sz="2400" b="1" dirty="0" smtClean="0">
                <a:solidFill>
                  <a:srgbClr val="000000"/>
                </a:solidFill>
                <a:ea typeface="Calibri"/>
                <a:cs typeface="Calibri"/>
              </a:rPr>
              <a:t> </a:t>
            </a:r>
            <a:r>
              <a:rPr lang="fr-FR" sz="2400" dirty="0">
                <a:solidFill>
                  <a:srgbClr val="000000"/>
                </a:solidFill>
                <a:ea typeface="Calibri"/>
                <a:cs typeface="Calibri"/>
              </a:rPr>
              <a:t>-Pas de tableau commun, polymorphisme clinique</a:t>
            </a:r>
            <a:r>
              <a:rPr lang="fr-FR" sz="2400" dirty="0" smtClean="0">
                <a:solidFill>
                  <a:srgbClr val="000000"/>
                </a:solidFill>
                <a:ea typeface="Calibri"/>
                <a:cs typeface="Calibri"/>
              </a:rPr>
              <a:t>.*</a:t>
            </a:r>
          </a:p>
          <a:p>
            <a:pPr marL="457200" indent="0">
              <a:lnSpc>
                <a:spcPct val="107000"/>
              </a:lnSpc>
              <a:spcAft>
                <a:spcPts val="0"/>
              </a:spcAft>
              <a:buNone/>
            </a:pPr>
            <a:r>
              <a:rPr lang="fr-FR" sz="2400" b="1" dirty="0" smtClean="0">
                <a:solidFill>
                  <a:srgbClr val="000000"/>
                </a:solidFill>
                <a:ea typeface="Calibri"/>
                <a:cs typeface="Calibri"/>
              </a:rPr>
              <a:t> </a:t>
            </a:r>
            <a:r>
              <a:rPr lang="fr-FR" sz="2400" b="1" dirty="0">
                <a:solidFill>
                  <a:srgbClr val="000000"/>
                </a:solidFill>
                <a:ea typeface="Calibri"/>
                <a:cs typeface="Calibri"/>
              </a:rPr>
              <a:t>-Forme caractéristique</a:t>
            </a:r>
            <a:r>
              <a:rPr lang="fr-FR" sz="2400" dirty="0">
                <a:solidFill>
                  <a:srgbClr val="000000"/>
                </a:solidFill>
                <a:ea typeface="Calibri"/>
                <a:cs typeface="Calibri"/>
              </a:rPr>
              <a:t> : </a:t>
            </a:r>
            <a:r>
              <a:rPr lang="fr-FR" sz="2400" b="1" dirty="0">
                <a:solidFill>
                  <a:srgbClr val="000000"/>
                </a:solidFill>
                <a:ea typeface="Calibri"/>
                <a:cs typeface="Calibri"/>
              </a:rPr>
              <a:t>Forme ictérique :</a:t>
            </a:r>
            <a:endParaRPr lang="fr-FR" sz="2400" dirty="0">
              <a:solidFill>
                <a:srgbClr val="000000"/>
              </a:solidFill>
              <a:ea typeface="Calibri"/>
              <a:cs typeface="Calibri"/>
            </a:endParaRPr>
          </a:p>
          <a:p>
            <a:pPr lvl="0">
              <a:lnSpc>
                <a:spcPct val="107000"/>
              </a:lnSpc>
              <a:buFont typeface="Wingdings"/>
              <a:buChar char=""/>
            </a:pPr>
            <a:r>
              <a:rPr lang="fr-FR" sz="2400" u="sng" dirty="0">
                <a:solidFill>
                  <a:srgbClr val="000000"/>
                </a:solidFill>
                <a:ea typeface="Calibri"/>
                <a:cs typeface="Calibri"/>
              </a:rPr>
              <a:t>Clinique :</a:t>
            </a:r>
            <a:r>
              <a:rPr lang="fr-FR" sz="2400" dirty="0">
                <a:solidFill>
                  <a:srgbClr val="000000"/>
                </a:solidFill>
                <a:ea typeface="Calibri"/>
                <a:cs typeface="Calibri"/>
              </a:rPr>
              <a:t> Asthénie ++, ictère ++, HPM.</a:t>
            </a:r>
          </a:p>
          <a:p>
            <a:pPr lvl="0">
              <a:lnSpc>
                <a:spcPct val="107000"/>
              </a:lnSpc>
              <a:buFont typeface="Wingdings"/>
              <a:buChar char=""/>
            </a:pPr>
            <a:r>
              <a:rPr lang="fr-FR" sz="2400" u="sng" dirty="0">
                <a:solidFill>
                  <a:srgbClr val="000000"/>
                </a:solidFill>
                <a:ea typeface="Calibri"/>
                <a:cs typeface="Calibri"/>
              </a:rPr>
              <a:t>Biologie :</a:t>
            </a:r>
            <a:r>
              <a:rPr lang="fr-FR" sz="2400" dirty="0">
                <a:solidFill>
                  <a:srgbClr val="000000"/>
                </a:solidFill>
                <a:ea typeface="Calibri"/>
                <a:cs typeface="Calibri"/>
              </a:rPr>
              <a:t> Cytolyse, parfois IHC.</a:t>
            </a:r>
          </a:p>
          <a:p>
            <a:pPr lvl="0">
              <a:lnSpc>
                <a:spcPct val="107000"/>
              </a:lnSpc>
              <a:buFont typeface="Wingdings"/>
              <a:buChar char=""/>
            </a:pPr>
            <a:r>
              <a:rPr lang="fr-FR" sz="2400" u="sng" dirty="0">
                <a:solidFill>
                  <a:srgbClr val="000000"/>
                </a:solidFill>
                <a:ea typeface="Calibri"/>
                <a:cs typeface="Calibri"/>
              </a:rPr>
              <a:t>Morphologie :</a:t>
            </a:r>
            <a:r>
              <a:rPr lang="fr-FR" sz="2400" dirty="0">
                <a:solidFill>
                  <a:srgbClr val="000000"/>
                </a:solidFill>
                <a:ea typeface="Calibri"/>
                <a:cs typeface="Calibri"/>
              </a:rPr>
              <a:t> Echographie : élimine un obstacle sur les voies biliaires.</a:t>
            </a:r>
          </a:p>
          <a:p>
            <a:pPr marL="457200" indent="0">
              <a:lnSpc>
                <a:spcPct val="107000"/>
              </a:lnSpc>
              <a:spcAft>
                <a:spcPts val="0"/>
              </a:spcAft>
              <a:buNone/>
            </a:pPr>
            <a:r>
              <a:rPr lang="fr-FR" sz="2400" b="1" dirty="0" smtClean="0">
                <a:solidFill>
                  <a:srgbClr val="000000"/>
                </a:solidFill>
                <a:ea typeface="Calibri"/>
                <a:cs typeface="Calibri"/>
              </a:rPr>
              <a:t>-</a:t>
            </a:r>
            <a:r>
              <a:rPr lang="fr-FR" sz="2400" b="1" dirty="0">
                <a:solidFill>
                  <a:srgbClr val="000000"/>
                </a:solidFill>
                <a:ea typeface="Calibri"/>
                <a:cs typeface="Calibri"/>
              </a:rPr>
              <a:t>Autres formes :</a:t>
            </a:r>
            <a:endParaRPr lang="fr-FR" sz="2400" dirty="0">
              <a:solidFill>
                <a:srgbClr val="000000"/>
              </a:solidFill>
              <a:ea typeface="Calibri"/>
              <a:cs typeface="Calibri"/>
            </a:endParaRPr>
          </a:p>
          <a:p>
            <a:pPr lvl="0">
              <a:lnSpc>
                <a:spcPct val="107000"/>
              </a:lnSpc>
              <a:buFont typeface="Wingdings"/>
              <a:buChar char=""/>
            </a:pPr>
            <a:r>
              <a:rPr lang="fr-FR" sz="2400" u="sng" dirty="0">
                <a:solidFill>
                  <a:srgbClr val="000000"/>
                </a:solidFill>
                <a:ea typeface="Calibri"/>
                <a:cs typeface="Calibri"/>
              </a:rPr>
              <a:t>Formes bénignes : </a:t>
            </a:r>
            <a:r>
              <a:rPr lang="fr-FR" sz="2400" dirty="0">
                <a:solidFill>
                  <a:srgbClr val="000000"/>
                </a:solidFill>
                <a:ea typeface="Calibri"/>
                <a:cs typeface="Calibri"/>
              </a:rPr>
              <a:t>F. asymptomatique, f. douloureuse, f anictérique.</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2991666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Autofit/>
          </a:bodyPr>
          <a:lstStyle/>
          <a:p>
            <a:pPr marL="457200" indent="0">
              <a:lnSpc>
                <a:spcPct val="107000"/>
              </a:lnSpc>
              <a:spcAft>
                <a:spcPts val="0"/>
              </a:spcAft>
              <a:buNone/>
            </a:pPr>
            <a:endParaRPr lang="fr-FR" sz="1800" dirty="0">
              <a:solidFill>
                <a:srgbClr val="000000"/>
              </a:solidFill>
              <a:ea typeface="Calibri"/>
              <a:cs typeface="Calibri"/>
            </a:endParaRPr>
          </a:p>
          <a:p>
            <a:pPr lvl="0">
              <a:lnSpc>
                <a:spcPct val="107000"/>
              </a:lnSpc>
              <a:buFont typeface="Wingdings"/>
              <a:buChar char=""/>
            </a:pPr>
            <a:r>
              <a:rPr lang="fr-FR" sz="2400" u="sng" dirty="0">
                <a:solidFill>
                  <a:srgbClr val="000000"/>
                </a:solidFill>
                <a:ea typeface="Calibri"/>
                <a:cs typeface="Calibri"/>
              </a:rPr>
              <a:t>Formes graves :</a:t>
            </a:r>
            <a:r>
              <a:rPr lang="fr-FR" sz="2400" dirty="0">
                <a:solidFill>
                  <a:srgbClr val="000000"/>
                </a:solidFill>
                <a:ea typeface="Calibri"/>
                <a:cs typeface="Calibri"/>
              </a:rPr>
              <a:t> Tableau sévère, PEC en USI, on distingue 3formes :</a:t>
            </a:r>
          </a:p>
          <a:p>
            <a:pPr lvl="0">
              <a:lnSpc>
                <a:spcPct val="107000"/>
              </a:lnSpc>
              <a:buFont typeface="+mj-lt"/>
              <a:buAutoNum type="arabicPeriod"/>
            </a:pPr>
            <a:r>
              <a:rPr lang="fr-FR" sz="2400" dirty="0">
                <a:solidFill>
                  <a:srgbClr val="002060"/>
                </a:solidFill>
                <a:ea typeface="Calibri"/>
                <a:cs typeface="Calibri"/>
              </a:rPr>
              <a:t>F. aigue grave :</a:t>
            </a:r>
            <a:r>
              <a:rPr lang="fr-FR" sz="2400" dirty="0">
                <a:solidFill>
                  <a:srgbClr val="000000"/>
                </a:solidFill>
                <a:ea typeface="Calibri"/>
                <a:cs typeface="Calibri"/>
              </a:rPr>
              <a:t> Altération sévère de la fonction hépatique : TP et Fact V&lt; 50%, pas d’encéphalopathie hépatique.</a:t>
            </a:r>
          </a:p>
          <a:p>
            <a:pPr lvl="0">
              <a:lnSpc>
                <a:spcPct val="107000"/>
              </a:lnSpc>
              <a:buFont typeface="+mj-lt"/>
              <a:buAutoNum type="arabicPeriod"/>
            </a:pPr>
            <a:r>
              <a:rPr lang="fr-FR" sz="2400" dirty="0">
                <a:solidFill>
                  <a:srgbClr val="002060"/>
                </a:solidFill>
                <a:ea typeface="Calibri"/>
                <a:cs typeface="Calibri"/>
              </a:rPr>
              <a:t>F. fulminante :</a:t>
            </a:r>
            <a:r>
              <a:rPr lang="fr-FR" sz="2400" dirty="0">
                <a:solidFill>
                  <a:srgbClr val="000000"/>
                </a:solidFill>
                <a:ea typeface="Calibri"/>
                <a:cs typeface="Calibri"/>
              </a:rPr>
              <a:t> Altération grave de la fonction hépatique, TP et Fact V&lt; 50%, délai entre l’apparition de l’ictère et l’encéphalopathie hépatique est de 0 à 14 jours.</a:t>
            </a:r>
          </a:p>
          <a:p>
            <a:pPr lvl="0">
              <a:lnSpc>
                <a:spcPct val="107000"/>
              </a:lnSpc>
              <a:buFont typeface="+mj-lt"/>
              <a:buAutoNum type="arabicPeriod"/>
            </a:pPr>
            <a:r>
              <a:rPr lang="fr-FR" sz="2400" dirty="0">
                <a:solidFill>
                  <a:srgbClr val="002060"/>
                </a:solidFill>
                <a:ea typeface="Calibri"/>
                <a:cs typeface="Calibri"/>
              </a:rPr>
              <a:t>F. sub fulminante : </a:t>
            </a:r>
            <a:r>
              <a:rPr lang="fr-FR" sz="2400" dirty="0">
                <a:solidFill>
                  <a:srgbClr val="000000"/>
                </a:solidFill>
                <a:ea typeface="Calibri"/>
                <a:cs typeface="Calibri"/>
              </a:rPr>
              <a:t>Même chose que la forme fulminante sauf que le délai entre l’EH et l’ictère est entre 15jours et 3mois.</a:t>
            </a:r>
          </a:p>
          <a:p>
            <a:pPr marL="0" indent="0">
              <a:buNone/>
            </a:pPr>
            <a:endParaRPr lang="fr-FR" sz="2400"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199869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
        <p:nvSpPr>
          <p:cNvPr id="2" name="Espace réservé du contenu 1"/>
          <p:cNvSpPr>
            <a:spLocks noGrp="1"/>
          </p:cNvSpPr>
          <p:nvPr>
            <p:ph idx="1"/>
          </p:nvPr>
        </p:nvSpPr>
        <p:spPr>
          <a:xfrm>
            <a:off x="457200" y="548680"/>
            <a:ext cx="8229600" cy="5577483"/>
          </a:xfrm>
        </p:spPr>
        <p:txBody>
          <a:bodyPr>
            <a:normAutofit fontScale="62500" lnSpcReduction="20000"/>
          </a:bodyPr>
          <a:lstStyle/>
          <a:p>
            <a:pPr marL="457200" indent="0">
              <a:lnSpc>
                <a:spcPct val="107000"/>
              </a:lnSpc>
              <a:spcAft>
                <a:spcPts val="0"/>
              </a:spcAft>
              <a:buNone/>
            </a:pPr>
            <a:r>
              <a:rPr lang="fr-FR" sz="3400" b="1" dirty="0">
                <a:solidFill>
                  <a:srgbClr val="0070C0"/>
                </a:solidFill>
                <a:ea typeface="Calibri"/>
                <a:cs typeface="Calibri"/>
              </a:rPr>
              <a:t>2-2- Evolution :</a:t>
            </a:r>
            <a:r>
              <a:rPr lang="fr-FR" sz="3400" b="1" dirty="0">
                <a:solidFill>
                  <a:srgbClr val="000000"/>
                </a:solidFill>
                <a:ea typeface="Calibri"/>
                <a:cs typeface="Calibri"/>
              </a:rPr>
              <a:t> </a:t>
            </a:r>
            <a:endParaRPr lang="fr-FR" sz="3400" dirty="0">
              <a:solidFill>
                <a:srgbClr val="000000"/>
              </a:solidFill>
              <a:ea typeface="Calibri"/>
              <a:cs typeface="Calibri"/>
            </a:endParaRPr>
          </a:p>
          <a:p>
            <a:pPr lvl="0">
              <a:lnSpc>
                <a:spcPct val="107000"/>
              </a:lnSpc>
              <a:buFont typeface="Wingdings"/>
              <a:buChar char=""/>
            </a:pPr>
            <a:r>
              <a:rPr lang="fr-FR" sz="3400" dirty="0">
                <a:solidFill>
                  <a:srgbClr val="000000"/>
                </a:solidFill>
                <a:ea typeface="Calibri"/>
                <a:cs typeface="Calibri"/>
              </a:rPr>
              <a:t>Soit vers l’aggravation puis décès si pas de TH.</a:t>
            </a:r>
          </a:p>
          <a:p>
            <a:pPr lvl="0">
              <a:lnSpc>
                <a:spcPct val="107000"/>
              </a:lnSpc>
              <a:buFont typeface="Wingdings"/>
              <a:buChar char=""/>
            </a:pPr>
            <a:r>
              <a:rPr lang="fr-FR" sz="3400" dirty="0">
                <a:solidFill>
                  <a:srgbClr val="000000"/>
                </a:solidFill>
                <a:ea typeface="Calibri"/>
                <a:cs typeface="Calibri"/>
              </a:rPr>
              <a:t>Soit vers l’amélioration spontanée et la guérison.</a:t>
            </a:r>
          </a:p>
          <a:p>
            <a:pPr lvl="0">
              <a:lnSpc>
                <a:spcPct val="107000"/>
              </a:lnSpc>
              <a:buFont typeface="Wingdings"/>
              <a:buChar char=""/>
            </a:pPr>
            <a:r>
              <a:rPr lang="fr-FR" sz="3400" dirty="0">
                <a:solidFill>
                  <a:srgbClr val="000000"/>
                </a:solidFill>
                <a:ea typeface="Calibri"/>
                <a:cs typeface="Calibri"/>
              </a:rPr>
              <a:t>Soit vers la chronicité (selon l’étiologie), cirrhose et CHC.</a:t>
            </a:r>
          </a:p>
          <a:p>
            <a:pPr marL="457200" indent="0">
              <a:lnSpc>
                <a:spcPct val="107000"/>
              </a:lnSpc>
              <a:spcAft>
                <a:spcPts val="0"/>
              </a:spcAft>
              <a:buNone/>
            </a:pPr>
            <a:r>
              <a:rPr lang="fr-FR" sz="3400" dirty="0">
                <a:solidFill>
                  <a:srgbClr val="000000"/>
                </a:solidFill>
                <a:ea typeface="Calibri"/>
                <a:cs typeface="Calibri"/>
              </a:rPr>
              <a:t> </a:t>
            </a:r>
          </a:p>
          <a:p>
            <a:pPr marL="457200" indent="0">
              <a:lnSpc>
                <a:spcPct val="107000"/>
              </a:lnSpc>
              <a:spcAft>
                <a:spcPts val="0"/>
              </a:spcAft>
              <a:buNone/>
            </a:pPr>
            <a:r>
              <a:rPr lang="fr-FR" sz="3400" b="1" dirty="0">
                <a:solidFill>
                  <a:srgbClr val="0070C0"/>
                </a:solidFill>
                <a:ea typeface="Calibri"/>
                <a:cs typeface="Calibri"/>
              </a:rPr>
              <a:t>2-3-Etiologies </a:t>
            </a:r>
            <a:r>
              <a:rPr lang="fr-FR" sz="3400" b="1" dirty="0" smtClean="0">
                <a:solidFill>
                  <a:srgbClr val="0070C0"/>
                </a:solidFill>
                <a:ea typeface="Calibri"/>
                <a:cs typeface="Calibri"/>
              </a:rPr>
              <a:t>:</a:t>
            </a:r>
            <a:r>
              <a:rPr lang="fr-FR" sz="3400" dirty="0">
                <a:solidFill>
                  <a:srgbClr val="000000"/>
                </a:solidFill>
                <a:ea typeface="Calibri"/>
                <a:cs typeface="Calibri"/>
              </a:rPr>
              <a:t> </a:t>
            </a:r>
          </a:p>
          <a:p>
            <a:pPr marL="0" indent="0">
              <a:lnSpc>
                <a:spcPct val="107000"/>
              </a:lnSpc>
              <a:spcAft>
                <a:spcPts val="0"/>
              </a:spcAft>
              <a:buNone/>
            </a:pPr>
            <a:r>
              <a:rPr lang="fr-FR" sz="3400" dirty="0" smtClean="0"/>
              <a:t> </a:t>
            </a:r>
            <a:endParaRPr lang="fr-FR" sz="3400" dirty="0"/>
          </a:p>
          <a:p>
            <a:pPr lvl="0">
              <a:lnSpc>
                <a:spcPct val="107000"/>
              </a:lnSpc>
              <a:spcAft>
                <a:spcPts val="640"/>
              </a:spcAft>
              <a:buClr>
                <a:srgbClr val="FF0000"/>
              </a:buClr>
              <a:buFont typeface="Wingdings"/>
              <a:buChar char=""/>
            </a:pPr>
            <a:r>
              <a:rPr lang="fr-FR" sz="3400" b="1" dirty="0">
                <a:solidFill>
                  <a:srgbClr val="FF0000"/>
                </a:solidFill>
              </a:rPr>
              <a:t>Hépatites virales</a:t>
            </a:r>
            <a:endParaRPr lang="fr-FR" sz="3400" dirty="0"/>
          </a:p>
          <a:p>
            <a:pPr marR="319405" lvl="0" fontAlgn="base">
              <a:spcAft>
                <a:spcPts val="455"/>
              </a:spcAft>
              <a:buClr>
                <a:srgbClr val="000000"/>
              </a:buClr>
              <a:buSzPts val="2400"/>
              <a:buFont typeface="Arial"/>
              <a:buChar char="•"/>
            </a:pPr>
            <a:r>
              <a:rPr lang="fr-FR" sz="3400" dirty="0">
                <a:uFill>
                  <a:solidFill>
                    <a:srgbClr val="000000"/>
                  </a:solidFill>
                </a:uFill>
                <a:ea typeface="Arial"/>
                <a:cs typeface="Arial"/>
              </a:rPr>
              <a:t>Le diagnostic d’une hépatite virale repose sur :</a:t>
            </a:r>
          </a:p>
          <a:p>
            <a:pPr marR="319405" lvl="0">
              <a:spcAft>
                <a:spcPts val="470"/>
              </a:spcAft>
              <a:buFont typeface="Wingdings"/>
              <a:buChar char=""/>
            </a:pPr>
            <a:r>
              <a:rPr lang="fr-FR" sz="3400" dirty="0"/>
              <a:t>La notion de contage ;</a:t>
            </a:r>
          </a:p>
          <a:p>
            <a:pPr marR="319405" lvl="0">
              <a:spcAft>
                <a:spcPts val="495"/>
              </a:spcAft>
              <a:buFont typeface="Wingdings"/>
              <a:buChar char=""/>
            </a:pPr>
            <a:r>
              <a:rPr lang="fr-FR" sz="3400" dirty="0"/>
              <a:t>Le dosage des transaminases (la cytolyse est fréquemment &gt; 10 fois la normale dans la forme aiguë et très souvent &lt; 5 fois la normale dans la forme chronique) ;</a:t>
            </a:r>
          </a:p>
          <a:p>
            <a:pPr lvl="0">
              <a:buFont typeface="Wingdings"/>
              <a:buChar char=""/>
            </a:pPr>
            <a:r>
              <a:rPr lang="fr-FR" sz="3400" dirty="0"/>
              <a:t>Des recherches sérologiques ou une amplification du génome viral.</a:t>
            </a:r>
          </a:p>
          <a:p>
            <a:endParaRPr lang="fr-FR" dirty="0"/>
          </a:p>
        </p:txBody>
      </p:sp>
    </p:spTree>
    <p:extLst>
      <p:ext uri="{BB962C8B-B14F-4D97-AF65-F5344CB8AC3E}">
        <p14:creationId xmlns:p14="http://schemas.microsoft.com/office/powerpoint/2010/main" xmlns="" val="2584711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lnSpcReduction="10000"/>
          </a:bodyPr>
          <a:lstStyle/>
          <a:p>
            <a:pPr lvl="0">
              <a:buClr>
                <a:srgbClr val="00B050"/>
              </a:buClr>
              <a:buFont typeface="Wingdings"/>
              <a:buChar char=""/>
            </a:pPr>
            <a:r>
              <a:rPr lang="fr-FR" sz="2600" b="1" dirty="0">
                <a:solidFill>
                  <a:srgbClr val="00B050"/>
                </a:solidFill>
              </a:rPr>
              <a:t>Diagnostic et conduite à tenir en cas d’hépatite virale aiguë</a:t>
            </a:r>
            <a:endParaRPr lang="fr-FR" sz="2600" dirty="0"/>
          </a:p>
          <a:p>
            <a:pPr marR="319405" lvl="0" fontAlgn="base">
              <a:spcAft>
                <a:spcPts val="85"/>
              </a:spcAft>
              <a:buClr>
                <a:srgbClr val="000000"/>
              </a:buClr>
              <a:buSzPts val="2400"/>
              <a:buFont typeface="Arial"/>
              <a:buChar char="•"/>
            </a:pPr>
            <a:r>
              <a:rPr lang="fr-FR" sz="2600" dirty="0">
                <a:uFill>
                  <a:solidFill>
                    <a:srgbClr val="000000"/>
                  </a:solidFill>
                </a:uFill>
                <a:ea typeface="Arial"/>
                <a:cs typeface="Arial"/>
              </a:rPr>
              <a:t>Très souvent, les hépatites virales aiguës sont asymptomatiques et passent inaperçues. </a:t>
            </a:r>
          </a:p>
          <a:p>
            <a:pPr marR="319405" lvl="0" fontAlgn="base">
              <a:spcAft>
                <a:spcPts val="115"/>
              </a:spcAft>
              <a:buClr>
                <a:srgbClr val="000000"/>
              </a:buClr>
              <a:buSzPts val="2400"/>
              <a:buFont typeface="Arial"/>
              <a:buChar char="•"/>
            </a:pPr>
            <a:r>
              <a:rPr lang="fr-FR" sz="2600" dirty="0">
                <a:uFill>
                  <a:solidFill>
                    <a:srgbClr val="000000"/>
                  </a:solidFill>
                </a:uFill>
                <a:ea typeface="Arial"/>
                <a:cs typeface="Arial"/>
              </a:rPr>
              <a:t>Le diagnostic est alors fait sur un examen sérologique. </a:t>
            </a:r>
          </a:p>
          <a:p>
            <a:pPr marR="319405" lvl="0" fontAlgn="base">
              <a:buClr>
                <a:srgbClr val="000000"/>
              </a:buClr>
              <a:buSzPts val="2400"/>
              <a:buFont typeface="Arial"/>
              <a:buChar char="•"/>
            </a:pPr>
            <a:r>
              <a:rPr lang="fr-FR" sz="2600" dirty="0">
                <a:uFill>
                  <a:solidFill>
                    <a:srgbClr val="000000"/>
                  </a:solidFill>
                </a:uFill>
                <a:ea typeface="Arial"/>
                <a:cs typeface="Arial"/>
              </a:rPr>
              <a:t>Quand l’hépatite aiguë est symptomatique, elle peut se manifester par des signes aspécifiques :</a:t>
            </a:r>
          </a:p>
          <a:p>
            <a:pPr marR="319405" lvl="0">
              <a:spcAft>
                <a:spcPts val="115"/>
              </a:spcAft>
              <a:buFont typeface="Wingdings"/>
              <a:buChar char=""/>
            </a:pPr>
            <a:r>
              <a:rPr lang="fr-FR" sz="2600" dirty="0"/>
              <a:t>Asthénie ;</a:t>
            </a:r>
          </a:p>
          <a:p>
            <a:pPr marR="319405" lvl="0">
              <a:spcAft>
                <a:spcPts val="115"/>
              </a:spcAft>
              <a:buFont typeface="Wingdings"/>
              <a:buChar char=""/>
            </a:pPr>
            <a:r>
              <a:rPr lang="fr-FR" sz="2600" dirty="0"/>
              <a:t>Céphalées ;</a:t>
            </a:r>
          </a:p>
          <a:p>
            <a:pPr marR="319405" lvl="0">
              <a:spcAft>
                <a:spcPts val="115"/>
              </a:spcAft>
              <a:buFont typeface="Wingdings"/>
              <a:buChar char=""/>
            </a:pPr>
            <a:r>
              <a:rPr lang="fr-FR" sz="2600" dirty="0"/>
              <a:t>Nausées ;</a:t>
            </a:r>
          </a:p>
          <a:p>
            <a:pPr marR="319405" lvl="0">
              <a:spcAft>
                <a:spcPts val="115"/>
              </a:spcAft>
              <a:buFont typeface="Wingdings"/>
              <a:buChar char=""/>
            </a:pPr>
            <a:r>
              <a:rPr lang="fr-FR" sz="2600" dirty="0"/>
              <a:t>Douleurs abdominales ;</a:t>
            </a:r>
          </a:p>
          <a:p>
            <a:pPr marR="319405" lvl="0">
              <a:spcAft>
                <a:spcPts val="115"/>
              </a:spcAft>
              <a:buFont typeface="Wingdings"/>
              <a:buChar char=""/>
            </a:pPr>
            <a:r>
              <a:rPr lang="fr-FR" sz="2600" dirty="0"/>
              <a:t>Fièvre ;</a:t>
            </a:r>
          </a:p>
          <a:p>
            <a:pPr marR="319405" lvl="0">
              <a:spcAft>
                <a:spcPts val="115"/>
              </a:spcAft>
              <a:buFont typeface="Wingdings"/>
              <a:buChar char=""/>
            </a:pPr>
            <a:r>
              <a:rPr lang="fr-FR" sz="2600" dirty="0"/>
              <a:t>Urticaire ;</a:t>
            </a:r>
          </a:p>
          <a:p>
            <a:pPr marR="319405" lvl="0">
              <a:spcAft>
                <a:spcPts val="115"/>
              </a:spcAft>
              <a:buFont typeface="Wingdings"/>
              <a:buChar char=""/>
            </a:pPr>
            <a:r>
              <a:rPr lang="fr-FR" sz="2600" dirty="0"/>
              <a:t>Arthralgies</a:t>
            </a:r>
            <a:r>
              <a:rPr lang="fr-FR" sz="2600" dirty="0" smtClean="0"/>
              <a:t>.</a:t>
            </a:r>
            <a:r>
              <a:rPr lang="fr-FR" sz="2600" dirty="0"/>
              <a:t> </a:t>
            </a:r>
          </a:p>
          <a:p>
            <a:pPr marL="457200" lvl="1" indent="0">
              <a:buNone/>
            </a:pPr>
            <a:endParaRPr lang="fr-FR" b="0" i="0" u="none" strike="noStrike" baseline="0" dirty="0" smtClean="0"/>
          </a:p>
          <a:p>
            <a:pPr marL="0" indent="0">
              <a:buNone/>
            </a:pPr>
            <a:endParaRPr lang="fr-FR" dirty="0"/>
          </a:p>
        </p:txBody>
      </p:sp>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Tree>
    <p:extLst>
      <p:ext uri="{BB962C8B-B14F-4D97-AF65-F5344CB8AC3E}">
        <p14:creationId xmlns:p14="http://schemas.microsoft.com/office/powerpoint/2010/main" xmlns="" val="1874925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45890" cy="276999"/>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kern="0" dirty="0" smtClean="0">
                <a:solidFill>
                  <a:prstClr val="black"/>
                </a:solidFill>
              </a:rPr>
              <a:t>Les hépatites</a:t>
            </a:r>
            <a:r>
              <a:rPr kumimoji="0" lang="fr-FR" sz="1200" b="1" i="0" u="none" strike="noStrike" kern="0" cap="none" spc="0" normalizeH="0" baseline="0" noProof="0" dirty="0" smtClean="0">
                <a:ln>
                  <a:noFill/>
                </a:ln>
                <a:solidFill>
                  <a:prstClr val="black"/>
                </a:solidFill>
                <a:effectLst/>
                <a:uLnTx/>
                <a:uFillTx/>
              </a:rPr>
              <a:t>  </a:t>
            </a:r>
            <a:r>
              <a:rPr kumimoji="0" lang="fr-FR" sz="1200" b="1" i="0" u="none" strike="noStrike" kern="0" cap="none" spc="0" normalizeH="0" baseline="0" noProof="0" dirty="0">
                <a:ln>
                  <a:noFill/>
                </a:ln>
                <a:solidFill>
                  <a:prstClr val="black"/>
                </a:solidFill>
                <a:effectLst/>
                <a:uLnTx/>
                <a:uFillTx/>
              </a:rPr>
              <a:t>Dr ESSALHI  2018-2019</a:t>
            </a:r>
          </a:p>
        </p:txBody>
      </p:sp>
      <p:sp>
        <p:nvSpPr>
          <p:cNvPr id="2" name="Espace réservé du contenu 1"/>
          <p:cNvSpPr>
            <a:spLocks noGrp="1"/>
          </p:cNvSpPr>
          <p:nvPr>
            <p:ph idx="1"/>
          </p:nvPr>
        </p:nvSpPr>
        <p:spPr>
          <a:xfrm>
            <a:off x="457200" y="548680"/>
            <a:ext cx="8229600" cy="5577483"/>
          </a:xfrm>
        </p:spPr>
        <p:txBody>
          <a:bodyPr>
            <a:normAutofit/>
          </a:bodyPr>
          <a:lstStyle/>
          <a:p>
            <a:pPr marL="267970" indent="0">
              <a:lnSpc>
                <a:spcPct val="107000"/>
              </a:lnSpc>
              <a:spcAft>
                <a:spcPts val="450"/>
              </a:spcAft>
              <a:buNone/>
            </a:pPr>
            <a:r>
              <a:rPr lang="fr-FR" sz="2400" b="1" dirty="0">
                <a:solidFill>
                  <a:srgbClr val="E46C0A"/>
                </a:solidFill>
              </a:rPr>
              <a:t>1-Mesures générales à la phase aiguë:</a:t>
            </a:r>
            <a:endParaRPr lang="fr-FR" sz="2400" dirty="0"/>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Il faut contre-indiquer tout facteur aggravant, notamment les médicaments hépatotoxiques (paracétamol en particulier) ou neuro-sédatifs (antiémétiques, neuroleptiques, benzodiazépines).</a:t>
            </a:r>
          </a:p>
          <a:p>
            <a:pPr marR="319405" lvl="0" fontAlgn="base">
              <a:spcAft>
                <a:spcPts val="655"/>
              </a:spcAft>
              <a:buClr>
                <a:srgbClr val="000000"/>
              </a:buClr>
              <a:buSzPts val="2400"/>
              <a:buFont typeface="Arial"/>
              <a:buChar char="•"/>
            </a:pPr>
            <a:r>
              <a:rPr lang="fr-FR" sz="2400" dirty="0">
                <a:uFill>
                  <a:solidFill>
                    <a:srgbClr val="000000"/>
                  </a:solidFill>
                </a:uFill>
                <a:ea typeface="Arial"/>
                <a:cs typeface="Arial"/>
              </a:rPr>
              <a:t>Des mesures d’hygiène doivent être conseillées pour éviter la contamination de l’entourage en cas d’hépatite virale aiguë A ou E.</a:t>
            </a:r>
          </a:p>
          <a:p>
            <a:pPr marR="319405" lvl="0" fontAlgn="base">
              <a:spcAft>
                <a:spcPts val="595"/>
              </a:spcAft>
              <a:buClr>
                <a:srgbClr val="000000"/>
              </a:buClr>
              <a:buSzPts val="2400"/>
              <a:buFont typeface="Arial"/>
              <a:buChar char="•"/>
            </a:pPr>
            <a:r>
              <a:rPr lang="fr-FR" sz="2400" dirty="0">
                <a:uFill>
                  <a:solidFill>
                    <a:srgbClr val="000000"/>
                  </a:solidFill>
                </a:uFill>
                <a:ea typeface="Arial"/>
                <a:cs typeface="Arial"/>
              </a:rPr>
              <a:t>Il faut effectuer une enquête familiale ; les personnes vivant sous le même toit doivent être vaccinées (VHA, VHB).</a:t>
            </a:r>
          </a:p>
          <a:p>
            <a:endParaRPr lang="fr-FR" sz="2400" dirty="0"/>
          </a:p>
        </p:txBody>
      </p:sp>
    </p:spTree>
    <p:extLst>
      <p:ext uri="{BB962C8B-B14F-4D97-AF65-F5344CB8AC3E}">
        <p14:creationId xmlns:p14="http://schemas.microsoft.com/office/powerpoint/2010/main" xmlns="" val="15316521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2553</Words>
  <Application>Microsoft Office PowerPoint</Application>
  <PresentationFormat>Affichage à l'écran (4:3)</PresentationFormat>
  <Paragraphs>295</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Thème Office</vt:lpstr>
      <vt:lpstr>Les hépatites</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hepatites</dc:title>
  <dc:creator>Dell</dc:creator>
  <cp:lastModifiedBy>Propriétaire</cp:lastModifiedBy>
  <cp:revision>100</cp:revision>
  <dcterms:created xsi:type="dcterms:W3CDTF">2018-08-29T09:34:31Z</dcterms:created>
  <dcterms:modified xsi:type="dcterms:W3CDTF">2020-04-02T13:47:39Z</dcterms:modified>
</cp:coreProperties>
</file>