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7" r:id="rId8"/>
    <p:sldId id="279" r:id="rId9"/>
    <p:sldId id="281" r:id="rId10"/>
    <p:sldId id="276" r:id="rId11"/>
    <p:sldId id="282" r:id="rId12"/>
    <p:sldId id="280" r:id="rId13"/>
    <p:sldId id="283" r:id="rId14"/>
    <p:sldId id="284" r:id="rId15"/>
    <p:sldId id="285" r:id="rId16"/>
    <p:sldId id="265" r:id="rId17"/>
    <p:sldId id="266" r:id="rId18"/>
    <p:sldId id="267" r:id="rId19"/>
    <p:sldId id="268" r:id="rId20"/>
    <p:sldId id="269" r:id="rId21"/>
    <p:sldId id="270" r:id="rId22"/>
    <p:sldId id="271" r:id="rId23"/>
    <p:sldId id="272" r:id="rId24"/>
    <p:sldId id="273" r:id="rId25"/>
    <p:sldId id="274" r:id="rId26"/>
    <p:sldId id="275" r:id="rId27"/>
    <p:sldId id="286" r:id="rId28"/>
    <p:sldId id="287" r:id="rId29"/>
    <p:sldId id="288" r:id="rId30"/>
    <p:sldId id="289" r:id="rId31"/>
    <p:sldId id="291" r:id="rId32"/>
    <p:sldId id="290"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34" autoAdjust="0"/>
    <p:restoredTop sz="94660"/>
  </p:normalViewPr>
  <p:slideViewPr>
    <p:cSldViewPr snapToGrid="0">
      <p:cViewPr varScale="1">
        <p:scale>
          <a:sx n="71" d="100"/>
          <a:sy n="71" d="100"/>
        </p:scale>
        <p:origin x="14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F06DF2-F27F-4E74-91CB-9C4EE35931CB}" type="datetimeFigureOut">
              <a:rPr lang="fr-FR" smtClean="0"/>
              <a:t>04/06/2020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2ADDC6-3883-4164-B296-8C1BC28770D5}" type="slidenum">
              <a:rPr lang="fr-FR" smtClean="0"/>
              <a:t>‹#›</a:t>
            </a:fld>
            <a:endParaRPr lang="fr-FR"/>
          </a:p>
        </p:txBody>
      </p:sp>
    </p:spTree>
    <p:extLst>
      <p:ext uri="{BB962C8B-B14F-4D97-AF65-F5344CB8AC3E}">
        <p14:creationId xmlns:p14="http://schemas.microsoft.com/office/powerpoint/2010/main" val="308190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F06DF2-F27F-4E74-91CB-9C4EE35931CB}" type="datetimeFigureOut">
              <a:rPr lang="fr-FR" smtClean="0"/>
              <a:t>04/06/2020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2ADDC6-3883-4164-B296-8C1BC28770D5}" type="slidenum">
              <a:rPr lang="fr-FR" smtClean="0"/>
              <a:t>‹#›</a:t>
            </a:fld>
            <a:endParaRPr lang="fr-FR"/>
          </a:p>
        </p:txBody>
      </p:sp>
    </p:spTree>
    <p:extLst>
      <p:ext uri="{BB962C8B-B14F-4D97-AF65-F5344CB8AC3E}">
        <p14:creationId xmlns:p14="http://schemas.microsoft.com/office/powerpoint/2010/main" val="120500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F06DF2-F27F-4E74-91CB-9C4EE35931CB}" type="datetimeFigureOut">
              <a:rPr lang="fr-FR" smtClean="0"/>
              <a:t>04/06/2020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2ADDC6-3883-4164-B296-8C1BC28770D5}" type="slidenum">
              <a:rPr lang="fr-FR" smtClean="0"/>
              <a:t>‹#›</a:t>
            </a:fld>
            <a:endParaRPr lang="fr-FR"/>
          </a:p>
        </p:txBody>
      </p:sp>
    </p:spTree>
    <p:extLst>
      <p:ext uri="{BB962C8B-B14F-4D97-AF65-F5344CB8AC3E}">
        <p14:creationId xmlns:p14="http://schemas.microsoft.com/office/powerpoint/2010/main" val="67181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F06DF2-F27F-4E74-91CB-9C4EE35931CB}" type="datetimeFigureOut">
              <a:rPr lang="fr-FR" smtClean="0"/>
              <a:t>04/06/2020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2ADDC6-3883-4164-B296-8C1BC28770D5}" type="slidenum">
              <a:rPr lang="fr-FR" smtClean="0"/>
              <a:t>‹#›</a:t>
            </a:fld>
            <a:endParaRPr lang="fr-FR"/>
          </a:p>
        </p:txBody>
      </p:sp>
    </p:spTree>
    <p:extLst>
      <p:ext uri="{BB962C8B-B14F-4D97-AF65-F5344CB8AC3E}">
        <p14:creationId xmlns:p14="http://schemas.microsoft.com/office/powerpoint/2010/main" val="2582282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F06DF2-F27F-4E74-91CB-9C4EE35931CB}" type="datetimeFigureOut">
              <a:rPr lang="fr-FR" smtClean="0"/>
              <a:t>04/06/2020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2ADDC6-3883-4164-B296-8C1BC28770D5}" type="slidenum">
              <a:rPr lang="fr-FR" smtClean="0"/>
              <a:t>‹#›</a:t>
            </a:fld>
            <a:endParaRPr lang="fr-FR"/>
          </a:p>
        </p:txBody>
      </p:sp>
    </p:spTree>
    <p:extLst>
      <p:ext uri="{BB962C8B-B14F-4D97-AF65-F5344CB8AC3E}">
        <p14:creationId xmlns:p14="http://schemas.microsoft.com/office/powerpoint/2010/main" val="245823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F06DF2-F27F-4E74-91CB-9C4EE35931CB}" type="datetimeFigureOut">
              <a:rPr lang="fr-FR" smtClean="0"/>
              <a:t>04/06/2020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2ADDC6-3883-4164-B296-8C1BC28770D5}" type="slidenum">
              <a:rPr lang="fr-FR" smtClean="0"/>
              <a:t>‹#›</a:t>
            </a:fld>
            <a:endParaRPr lang="fr-FR"/>
          </a:p>
        </p:txBody>
      </p:sp>
    </p:spTree>
    <p:extLst>
      <p:ext uri="{BB962C8B-B14F-4D97-AF65-F5344CB8AC3E}">
        <p14:creationId xmlns:p14="http://schemas.microsoft.com/office/powerpoint/2010/main" val="2198365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F06DF2-F27F-4E74-91CB-9C4EE35931CB}" type="datetimeFigureOut">
              <a:rPr lang="fr-FR" smtClean="0"/>
              <a:t>04/06/2020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2ADDC6-3883-4164-B296-8C1BC28770D5}" type="slidenum">
              <a:rPr lang="fr-FR" smtClean="0"/>
              <a:t>‹#›</a:t>
            </a:fld>
            <a:endParaRPr lang="fr-FR"/>
          </a:p>
        </p:txBody>
      </p:sp>
    </p:spTree>
    <p:extLst>
      <p:ext uri="{BB962C8B-B14F-4D97-AF65-F5344CB8AC3E}">
        <p14:creationId xmlns:p14="http://schemas.microsoft.com/office/powerpoint/2010/main" val="349951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F06DF2-F27F-4E74-91CB-9C4EE35931CB}" type="datetimeFigureOut">
              <a:rPr lang="fr-FR" smtClean="0"/>
              <a:t>04/06/2020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2ADDC6-3883-4164-B296-8C1BC28770D5}" type="slidenum">
              <a:rPr lang="fr-FR" smtClean="0"/>
              <a:t>‹#›</a:t>
            </a:fld>
            <a:endParaRPr lang="fr-FR"/>
          </a:p>
        </p:txBody>
      </p:sp>
    </p:spTree>
    <p:extLst>
      <p:ext uri="{BB962C8B-B14F-4D97-AF65-F5344CB8AC3E}">
        <p14:creationId xmlns:p14="http://schemas.microsoft.com/office/powerpoint/2010/main" val="237249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06DF2-F27F-4E74-91CB-9C4EE35931CB}" type="datetimeFigureOut">
              <a:rPr lang="fr-FR" smtClean="0"/>
              <a:t>04/06/2020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2ADDC6-3883-4164-B296-8C1BC28770D5}" type="slidenum">
              <a:rPr lang="fr-FR" smtClean="0"/>
              <a:t>‹#›</a:t>
            </a:fld>
            <a:endParaRPr lang="fr-FR"/>
          </a:p>
        </p:txBody>
      </p:sp>
    </p:spTree>
    <p:extLst>
      <p:ext uri="{BB962C8B-B14F-4D97-AF65-F5344CB8AC3E}">
        <p14:creationId xmlns:p14="http://schemas.microsoft.com/office/powerpoint/2010/main" val="330623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06DF2-F27F-4E74-91CB-9C4EE35931CB}" type="datetimeFigureOut">
              <a:rPr lang="fr-FR" smtClean="0"/>
              <a:t>04/06/2020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2ADDC6-3883-4164-B296-8C1BC28770D5}" type="slidenum">
              <a:rPr lang="fr-FR" smtClean="0"/>
              <a:t>‹#›</a:t>
            </a:fld>
            <a:endParaRPr lang="fr-FR"/>
          </a:p>
        </p:txBody>
      </p:sp>
    </p:spTree>
    <p:extLst>
      <p:ext uri="{BB962C8B-B14F-4D97-AF65-F5344CB8AC3E}">
        <p14:creationId xmlns:p14="http://schemas.microsoft.com/office/powerpoint/2010/main" val="295928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06DF2-F27F-4E74-91CB-9C4EE35931CB}" type="datetimeFigureOut">
              <a:rPr lang="fr-FR" smtClean="0"/>
              <a:t>04/06/2020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2ADDC6-3883-4164-B296-8C1BC28770D5}" type="slidenum">
              <a:rPr lang="fr-FR" smtClean="0"/>
              <a:t>‹#›</a:t>
            </a:fld>
            <a:endParaRPr lang="fr-FR"/>
          </a:p>
        </p:txBody>
      </p:sp>
    </p:spTree>
    <p:extLst>
      <p:ext uri="{BB962C8B-B14F-4D97-AF65-F5344CB8AC3E}">
        <p14:creationId xmlns:p14="http://schemas.microsoft.com/office/powerpoint/2010/main" val="2575776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06DF2-F27F-4E74-91CB-9C4EE35931CB}" type="datetimeFigureOut">
              <a:rPr lang="fr-FR" smtClean="0"/>
              <a:t>04/06/2020</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ADDC6-3883-4164-B296-8C1BC28770D5}" type="slidenum">
              <a:rPr lang="fr-FR" smtClean="0"/>
              <a:t>‹#›</a:t>
            </a:fld>
            <a:endParaRPr lang="fr-FR"/>
          </a:p>
        </p:txBody>
      </p:sp>
    </p:spTree>
    <p:extLst>
      <p:ext uri="{BB962C8B-B14F-4D97-AF65-F5344CB8AC3E}">
        <p14:creationId xmlns:p14="http://schemas.microsoft.com/office/powerpoint/2010/main" val="1947680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fr.wikipedia.org/wiki/Processeur_de_signal_num%C3%A9riqu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fr.wikipedia.org/wiki/Microprocesseu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res.redsword.com/gps/apps/index.htm" TargetMode="External"/><Relationship Id="rId2" Type="http://schemas.openxmlformats.org/officeDocument/2006/relationships/hyperlink" Target="http://gpsinformation.ne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1174" y="1331843"/>
            <a:ext cx="6858000" cy="3468466"/>
          </a:xfrm>
        </p:spPr>
        <p:txBody>
          <a:bodyPr>
            <a:normAutofit fontScale="90000"/>
          </a:bodyPr>
          <a:lstStyle/>
          <a:p>
            <a:r>
              <a:rPr lang="fr-FR" dirty="0" smtClean="0"/>
              <a:t/>
            </a:r>
            <a:br>
              <a:rPr lang="fr-FR" dirty="0" smtClean="0"/>
            </a:br>
            <a:r>
              <a:rPr lang="fr-FR" sz="4400" b="1" dirty="0">
                <a:solidFill>
                  <a:srgbClr val="FF0000"/>
                </a:solidFill>
                <a:latin typeface="Times New Roman" panose="02020603050405020304" pitchFamily="18" charset="0"/>
                <a:cs typeface="Times New Roman" panose="02020603050405020304" pitchFamily="18" charset="0"/>
              </a:rPr>
              <a:t>CHAPITRE 4</a:t>
            </a:r>
            <a:br>
              <a:rPr lang="fr-FR" sz="4400" b="1" dirty="0">
                <a:solidFill>
                  <a:srgbClr val="FF0000"/>
                </a:solidFill>
                <a:latin typeface="Times New Roman" panose="02020603050405020304" pitchFamily="18" charset="0"/>
                <a:cs typeface="Times New Roman" panose="02020603050405020304" pitchFamily="18" charset="0"/>
              </a:rPr>
            </a:br>
            <a:r>
              <a:rPr lang="fr-FR" sz="4400" dirty="0">
                <a:solidFill>
                  <a:srgbClr val="FF0000"/>
                </a:solidFill>
                <a:latin typeface="Times New Roman" panose="02020603050405020304" pitchFamily="18" charset="0"/>
                <a:cs typeface="Times New Roman" panose="02020603050405020304" pitchFamily="18" charset="0"/>
              </a:rPr>
              <a:t/>
            </a:r>
            <a:br>
              <a:rPr lang="fr-FR" sz="4400" dirty="0">
                <a:solidFill>
                  <a:srgbClr val="FF0000"/>
                </a:solidFill>
                <a:latin typeface="Times New Roman" panose="02020603050405020304" pitchFamily="18" charset="0"/>
                <a:cs typeface="Times New Roman" panose="02020603050405020304" pitchFamily="18" charset="0"/>
              </a:rPr>
            </a:br>
            <a:r>
              <a:rPr lang="fr-FR" sz="4400" b="1" dirty="0">
                <a:latin typeface="Times New Roman" panose="02020603050405020304" pitchFamily="18" charset="0"/>
                <a:cs typeface="Times New Roman" panose="02020603050405020304" pitchFamily="18" charset="0"/>
              </a:rPr>
              <a:t> </a:t>
            </a:r>
            <a:r>
              <a:rPr lang="fr-FR" sz="4400" b="1" dirty="0">
                <a:solidFill>
                  <a:srgbClr val="00B0F0"/>
                </a:solidFill>
                <a:latin typeface="Times New Roman" panose="02020603050405020304" pitchFamily="18" charset="0"/>
                <a:cs typeface="Times New Roman" panose="02020603050405020304" pitchFamily="18" charset="0"/>
              </a:rPr>
              <a:t>Les systèmes de radionavigation par satellite</a:t>
            </a:r>
            <a:r>
              <a:rPr lang="fr-FR" dirty="0" smtClean="0"/>
              <a:t/>
            </a:r>
            <a:br>
              <a:rPr lang="fr-FR" dirty="0" smtClean="0"/>
            </a:br>
            <a:endParaRPr lang="fr-FR" dirty="0"/>
          </a:p>
        </p:txBody>
      </p:sp>
    </p:spTree>
    <p:extLst>
      <p:ext uri="{BB962C8B-B14F-4D97-AF65-F5344CB8AC3E}">
        <p14:creationId xmlns:p14="http://schemas.microsoft.com/office/powerpoint/2010/main" val="143180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000" b="1" dirty="0">
                <a:solidFill>
                  <a:srgbClr val="FFC000"/>
                </a:solidFill>
                <a:latin typeface="Times New Roman" panose="02020603050405020304" pitchFamily="18" charset="0"/>
                <a:cs typeface="Times New Roman" panose="02020603050405020304" pitchFamily="18" charset="0"/>
              </a:rPr>
              <a:t>Le segment “contrôle”: </a:t>
            </a:r>
            <a:endParaRPr lang="fr-FR" sz="2000" dirty="0"/>
          </a:p>
        </p:txBody>
      </p:sp>
      <p:sp>
        <p:nvSpPr>
          <p:cNvPr id="3" name="Content Placeholder 2"/>
          <p:cNvSpPr>
            <a:spLocks noGrp="1"/>
          </p:cNvSpPr>
          <p:nvPr>
            <p:ph idx="1"/>
          </p:nvPr>
        </p:nvSpPr>
        <p:spPr/>
        <p:txBody>
          <a:bodyPr>
            <a:normAutofit fontScale="92500"/>
          </a:bodyPr>
          <a:lstStyle/>
          <a:p>
            <a:pPr marL="0" indent="0" algn="just">
              <a:lnSpc>
                <a:spcPct val="170000"/>
              </a:lnSpc>
              <a:spcBef>
                <a:spcPts val="0"/>
              </a:spcBef>
              <a:buNone/>
            </a:pPr>
            <a:r>
              <a:rPr lang="fr-FR" dirty="0">
                <a:latin typeface="Times New Roman" panose="02020603050405020304" pitchFamily="18" charset="0"/>
                <a:cs typeface="Times New Roman" panose="02020603050405020304" pitchFamily="18" charset="0"/>
              </a:rPr>
              <a:t>	</a:t>
            </a:r>
            <a:r>
              <a:rPr lang="fr-FR" sz="2300" dirty="0">
                <a:latin typeface="Times New Roman" panose="02020603050405020304" pitchFamily="18" charset="0"/>
                <a:cs typeface="Times New Roman" panose="02020603050405020304" pitchFamily="18" charset="0"/>
              </a:rPr>
              <a:t> Il s’agit d’un réseau global de stations au sol qui suivent les satellites de la constellation GPS, vérifient leurs transmissions, réalisent des analyses et leur envoient des commandes et des données (resynchronisation des horloges</a:t>
            </a:r>
            <a:r>
              <a:rPr lang="fr-FR" sz="2300" dirty="0" smtClean="0">
                <a:latin typeface="Times New Roman" panose="02020603050405020304" pitchFamily="18" charset="0"/>
                <a:cs typeface="Times New Roman" panose="02020603050405020304" pitchFamily="18" charset="0"/>
              </a:rPr>
              <a:t>, rectification des orbites,…). A l’heure actuelle le segment de contrôle comprend une station de contrôle </a:t>
            </a:r>
            <a:r>
              <a:rPr lang="fr-FR" sz="2300" dirty="0">
                <a:latin typeface="Times New Roman" panose="02020603050405020304" pitchFamily="18" charset="0"/>
                <a:cs typeface="Times New Roman" panose="02020603050405020304" pitchFamily="18" charset="0"/>
              </a:rPr>
              <a:t>principale</a:t>
            </a:r>
            <a:r>
              <a:rPr lang="fr-FR" sz="2300" dirty="0" smtClean="0">
                <a:latin typeface="Times New Roman" panose="02020603050405020304" pitchFamily="18" charset="0"/>
                <a:cs typeface="Times New Roman" panose="02020603050405020304" pitchFamily="18" charset="0"/>
              </a:rPr>
              <a:t>, une alternative,12 antennes de contrôle et de commande et 16 sites de suivi.</a:t>
            </a:r>
            <a:endParaRPr lang="fr-FR" sz="2300" dirty="0"/>
          </a:p>
        </p:txBody>
      </p:sp>
    </p:spTree>
    <p:extLst>
      <p:ext uri="{BB962C8B-B14F-4D97-AF65-F5344CB8AC3E}">
        <p14:creationId xmlns:p14="http://schemas.microsoft.com/office/powerpoint/2010/main" val="120317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9144000" cy="7180289"/>
          </a:xfrm>
          <a:prstGeom prst="rect">
            <a:avLst/>
          </a:prstGeom>
        </p:spPr>
      </p:pic>
    </p:spTree>
    <p:extLst>
      <p:ext uri="{BB962C8B-B14F-4D97-AF65-F5344CB8AC3E}">
        <p14:creationId xmlns:p14="http://schemas.microsoft.com/office/powerpoint/2010/main" val="91799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6223"/>
            <a:ext cx="7886700" cy="827570"/>
          </a:xfrm>
        </p:spPr>
        <p:txBody>
          <a:bodyPr>
            <a:normAutofit/>
          </a:bodyPr>
          <a:lstStyle/>
          <a:p>
            <a:pPr algn="ctr"/>
            <a:r>
              <a:rPr lang="fr-FR" sz="2000" b="1" dirty="0" smtClean="0">
                <a:solidFill>
                  <a:srgbClr val="FFC000"/>
                </a:solidFill>
                <a:latin typeface="Times New Roman" panose="02020603050405020304" pitchFamily="18" charset="0"/>
                <a:cs typeface="Times New Roman" panose="02020603050405020304" pitchFamily="18" charset="0"/>
              </a:rPr>
              <a:t>Le segment utilisateur</a:t>
            </a:r>
            <a:endParaRPr lang="fr-FR" sz="2000" b="1"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192697"/>
            <a:ext cx="7886700" cy="4984266"/>
          </a:xfrm>
        </p:spPr>
        <p:txBody>
          <a:bodyPr>
            <a:normAutofit/>
          </a:bodyPr>
          <a:lstStyle/>
          <a:p>
            <a:pPr marL="0" indent="0" algn="just">
              <a:lnSpc>
                <a:spcPct val="150000"/>
              </a:lnSpc>
              <a:spcBef>
                <a:spcPts val="0"/>
              </a:spcBef>
              <a:buNone/>
            </a:pPr>
            <a:r>
              <a:rPr lang="fr-FR" sz="2000" dirty="0" smtClean="0">
                <a:latin typeface="Times New Roman" panose="02020603050405020304" pitchFamily="18" charset="0"/>
                <a:cs typeface="Times New Roman" panose="02020603050405020304" pitchFamily="18" charset="0"/>
              </a:rPr>
              <a:t>	</a:t>
            </a:r>
            <a:r>
              <a:rPr lang="fr-FR" sz="1800" dirty="0" smtClean="0">
                <a:latin typeface="Times New Roman" panose="02020603050405020304" pitchFamily="18" charset="0"/>
                <a:cs typeface="Times New Roman" panose="02020603050405020304" pitchFamily="18" charset="0"/>
              </a:rPr>
              <a:t>C’est l’opérateur et son matériel de réception qui «écoute» les signaux et récupère les données de chaque satellite</a:t>
            </a:r>
            <a:r>
              <a:rPr lang="fr-FR" sz="1800" dirty="0">
                <a:latin typeface="Times New Roman" panose="02020603050405020304" pitchFamily="18" charset="0"/>
                <a:cs typeface="Times New Roman" panose="02020603050405020304" pitchFamily="18" charset="0"/>
              </a:rPr>
              <a:t>. </a:t>
            </a:r>
            <a:r>
              <a:rPr lang="fr-FR" sz="1800" dirty="0" smtClean="0">
                <a:latin typeface="Times New Roman" panose="02020603050405020304" pitchFamily="18" charset="0"/>
                <a:cs typeface="Times New Roman" panose="02020603050405020304" pitchFamily="18" charset="0"/>
              </a:rPr>
              <a:t> Le récepteur calcule la géolocalisation de son antenne. Le matériel sera plus ou moins sophistiqué selon la précision désirée et selon </a:t>
            </a:r>
            <a:r>
              <a:rPr lang="fr-FR" sz="1800" dirty="0">
                <a:latin typeface="Times New Roman" panose="02020603050405020304" pitchFamily="18" charset="0"/>
                <a:cs typeface="Times New Roman" panose="02020603050405020304" pitchFamily="18" charset="0"/>
              </a:rPr>
              <a:t>les contraintes du projet (mobilité de l’opérateur</a:t>
            </a:r>
            <a:r>
              <a:rPr lang="fr-FR" sz="1800" dirty="0" smtClean="0">
                <a:latin typeface="Times New Roman" panose="02020603050405020304" pitchFamily="18" charset="0"/>
                <a:cs typeface="Times New Roman" panose="02020603050405020304" pitchFamily="18" charset="0"/>
              </a:rPr>
              <a:t>, fermeture </a:t>
            </a:r>
            <a:r>
              <a:rPr lang="fr-FR" sz="1800" dirty="0">
                <a:latin typeface="Times New Roman" panose="02020603050405020304" pitchFamily="18" charset="0"/>
                <a:cs typeface="Times New Roman" panose="02020603050405020304" pitchFamily="18" charset="0"/>
              </a:rPr>
              <a:t>du milieu, données à saisir sur le terrain</a:t>
            </a:r>
            <a:r>
              <a:rPr lang="fr-FR" sz="1800" dirty="0" smtClean="0">
                <a:latin typeface="Times New Roman" panose="02020603050405020304" pitchFamily="18" charset="0"/>
                <a:cs typeface="Times New Roman" panose="02020603050405020304" pitchFamily="18" charset="0"/>
              </a:rPr>
              <a:t>…). 	L’utilisateur de son côté devra être sensibilisé aux bonnes pratiques du matériel et de la géolocalisation</a:t>
            </a:r>
            <a:r>
              <a:rPr lang="fr-FR" sz="1800" dirty="0">
                <a:latin typeface="Times New Roman" panose="02020603050405020304" pitchFamily="18" charset="0"/>
                <a:cs typeface="Times New Roman" panose="02020603050405020304" pitchFamily="18" charset="0"/>
              </a:rPr>
              <a:t>: </a:t>
            </a:r>
            <a:r>
              <a:rPr lang="fr-FR" sz="1800" dirty="0" smtClean="0">
                <a:latin typeface="Times New Roman" panose="02020603050405020304" pitchFamily="18" charset="0"/>
                <a:cs typeface="Times New Roman" panose="02020603050405020304" pitchFamily="18" charset="0"/>
              </a:rPr>
              <a:t>faire attention aux masques, aux surfaces réfléchissantes, prendre en compte la géométrie des satellites</a:t>
            </a:r>
            <a:r>
              <a:rPr lang="fr-FR" sz="1800" dirty="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329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6459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sz="2400" b="1" dirty="0" smtClean="0">
                <a:solidFill>
                  <a:srgbClr val="FF0000"/>
                </a:solidFill>
                <a:latin typeface="Times New Roman" panose="02020603050405020304" pitchFamily="18" charset="0"/>
                <a:cs typeface="Times New Roman" panose="02020603050405020304" pitchFamily="18" charset="0"/>
              </a:rPr>
              <a:t>Structure du signal d’un satellite GPS</a:t>
            </a:r>
            <a:r>
              <a:rPr lang="fr-FR" sz="2400" b="1" dirty="0" smtClean="0">
                <a:latin typeface="Times New Roman" panose="02020603050405020304" pitchFamily="18" charset="0"/>
                <a:cs typeface="Times New Roman" panose="02020603050405020304" pitchFamily="18" charset="0"/>
              </a:rPr>
              <a:t>. </a:t>
            </a:r>
            <a:r>
              <a:rPr lang="fr-FR" sz="2200" dirty="0" smtClean="0"/>
              <a:t/>
            </a:r>
            <a:br>
              <a:rPr lang="fr-FR" sz="2200" dirty="0" smtClean="0"/>
            </a:br>
            <a:r>
              <a:rPr lang="fr-FR" sz="2200" b="1" dirty="0" smtClean="0">
                <a:solidFill>
                  <a:srgbClr val="00B0F0"/>
                </a:solidFill>
              </a:rPr>
              <a:t>Deux fréquences porteuses L1 et L2 modulées sur des codes C/A</a:t>
            </a:r>
            <a:r>
              <a:rPr lang="fr-FR" sz="2200" b="1" dirty="0">
                <a:solidFill>
                  <a:srgbClr val="00B0F0"/>
                </a:solidFill>
              </a:rPr>
              <a:t>, </a:t>
            </a:r>
            <a:r>
              <a:rPr lang="fr-FR" sz="2200" b="1" dirty="0" smtClean="0">
                <a:solidFill>
                  <a:srgbClr val="00B0F0"/>
                </a:solidFill>
              </a:rPr>
              <a:t>des codes P et des codes de navigation</a:t>
            </a:r>
            <a:r>
              <a:rPr lang="fr-FR" sz="2200" b="1" dirty="0">
                <a:solidFill>
                  <a:srgbClr val="00B0F0"/>
                </a:solidFill>
              </a:rPr>
              <a:t>.</a:t>
            </a:r>
          </a:p>
        </p:txBody>
      </p:sp>
      <p:pic>
        <p:nvPicPr>
          <p:cNvPr id="4" name="Content Placeholder 3"/>
          <p:cNvPicPr>
            <a:picLocks noGrp="1" noChangeAspect="1"/>
          </p:cNvPicPr>
          <p:nvPr>
            <p:ph idx="1"/>
          </p:nvPr>
        </p:nvPicPr>
        <p:blipFill>
          <a:blip r:embed="rId2"/>
          <a:stretch>
            <a:fillRect/>
          </a:stretch>
        </p:blipFill>
        <p:spPr>
          <a:xfrm>
            <a:off x="755374" y="2082006"/>
            <a:ext cx="7613373" cy="4279037"/>
          </a:xfrm>
          <a:prstGeom prst="rect">
            <a:avLst/>
          </a:prstGeom>
        </p:spPr>
      </p:pic>
    </p:spTree>
    <p:extLst>
      <p:ext uri="{BB962C8B-B14F-4D97-AF65-F5344CB8AC3E}">
        <p14:creationId xmlns:p14="http://schemas.microsoft.com/office/powerpoint/2010/main" val="2532045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293"/>
            <a:ext cx="7886700" cy="639215"/>
          </a:xfrm>
        </p:spPr>
        <p:txBody>
          <a:bodyPr>
            <a:normAutofit fontScale="90000"/>
          </a:bodyPr>
          <a:lstStyle/>
          <a:p>
            <a:pPr algn="ctr"/>
            <a:r>
              <a:rPr lang="fr-FR" sz="3100" b="1" dirty="0" smtClean="0">
                <a:solidFill>
                  <a:srgbClr val="92D050"/>
                </a:solidFill>
                <a:latin typeface="Times New Roman" panose="02020603050405020304" pitchFamily="18" charset="0"/>
                <a:cs typeface="Times New Roman" panose="02020603050405020304" pitchFamily="18" charset="0"/>
              </a:rPr>
              <a:t>4.3 </a:t>
            </a:r>
            <a:r>
              <a:rPr lang="fr-FR" sz="2800" b="1" dirty="0">
                <a:solidFill>
                  <a:srgbClr val="92D050"/>
                </a:solidFill>
                <a:latin typeface="Times New Roman" panose="02020603050405020304" pitchFamily="18" charset="0"/>
                <a:cs typeface="Times New Roman" panose="02020603050405020304" pitchFamily="18" charset="0"/>
              </a:rPr>
              <a:t>. Le signal  </a:t>
            </a:r>
            <a:r>
              <a:rPr lang="fr-FR" sz="3100" b="1" dirty="0" smtClean="0">
                <a:solidFill>
                  <a:srgbClr val="92D050"/>
                </a:solidFill>
                <a:latin typeface="Times New Roman" panose="02020603050405020304" pitchFamily="18" charset="0"/>
                <a:cs typeface="Times New Roman" panose="02020603050405020304" pitchFamily="18" charset="0"/>
              </a:rPr>
              <a:t> </a:t>
            </a:r>
            <a:r>
              <a:rPr lang="fr-FR" sz="3100" b="1" dirty="0">
                <a:solidFill>
                  <a:srgbClr val="92D050"/>
                </a:solidFill>
                <a:latin typeface="Times New Roman" panose="02020603050405020304" pitchFamily="18" charset="0"/>
                <a:cs typeface="Times New Roman" panose="02020603050405020304" pitchFamily="18" charset="0"/>
              </a:rPr>
              <a:t>GPS </a:t>
            </a:r>
            <a:r>
              <a:rPr lang="fr-FR" b="1" dirty="0"/>
              <a:t> </a:t>
            </a:r>
            <a:endParaRPr lang="fr-FR" dirty="0"/>
          </a:p>
        </p:txBody>
      </p:sp>
      <p:pic>
        <p:nvPicPr>
          <p:cNvPr id="4" name="Content Placeholder 3"/>
          <p:cNvPicPr>
            <a:picLocks noGrp="1" noChangeAspect="1"/>
          </p:cNvPicPr>
          <p:nvPr>
            <p:ph idx="1"/>
          </p:nvPr>
        </p:nvPicPr>
        <p:blipFill>
          <a:blip r:embed="rId2"/>
          <a:stretch>
            <a:fillRect/>
          </a:stretch>
        </p:blipFill>
        <p:spPr>
          <a:xfrm>
            <a:off x="0" y="884420"/>
            <a:ext cx="9144000" cy="5973580"/>
          </a:xfrm>
          <a:prstGeom prst="rect">
            <a:avLst/>
          </a:prstGeom>
        </p:spPr>
      </p:pic>
    </p:spTree>
    <p:extLst>
      <p:ext uri="{BB962C8B-B14F-4D97-AF65-F5344CB8AC3E}">
        <p14:creationId xmlns:p14="http://schemas.microsoft.com/office/powerpoint/2010/main" val="925690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9038"/>
          </a:xfrm>
        </p:spPr>
        <p:txBody>
          <a:bodyPr>
            <a:normAutofit/>
          </a:bodyPr>
          <a:lstStyle/>
          <a:p>
            <a:pPr algn="ctr"/>
            <a:r>
              <a:rPr lang="fr-FR" sz="2800" b="1" dirty="0" smtClean="0">
                <a:solidFill>
                  <a:srgbClr val="92D050"/>
                </a:solidFill>
              </a:rPr>
              <a:t>4.4  </a:t>
            </a:r>
            <a:r>
              <a:rPr lang="fr-FR" sz="2800" b="1" dirty="0">
                <a:solidFill>
                  <a:srgbClr val="92D050"/>
                </a:solidFill>
              </a:rPr>
              <a:t>Architecture d’un récepteur GPS </a:t>
            </a:r>
          </a:p>
        </p:txBody>
      </p:sp>
      <p:sp>
        <p:nvSpPr>
          <p:cNvPr id="3" name="Content Placeholder 2"/>
          <p:cNvSpPr>
            <a:spLocks noGrp="1"/>
          </p:cNvSpPr>
          <p:nvPr>
            <p:ph idx="1"/>
          </p:nvPr>
        </p:nvSpPr>
        <p:spPr>
          <a:xfrm>
            <a:off x="628650" y="1274165"/>
            <a:ext cx="7886700" cy="4902798"/>
          </a:xfrm>
        </p:spPr>
        <p:txBody>
          <a:bodyPr>
            <a:normAutofit/>
          </a:bodyPr>
          <a:lstStyle/>
          <a:p>
            <a:pPr marL="0" indent="0" algn="just">
              <a:lnSpc>
                <a:spcPct val="150000"/>
              </a:lnSpc>
              <a:spcBef>
                <a:spcPts val="0"/>
              </a:spcBef>
              <a:buNone/>
            </a:pPr>
            <a:r>
              <a:rPr lang="fr-FR" dirty="0" smtClean="0"/>
              <a:t>	</a:t>
            </a:r>
            <a:r>
              <a:rPr lang="fr-FR" sz="2100" dirty="0" smtClean="0">
                <a:latin typeface="Times New Roman" panose="02020603050405020304" pitchFamily="18" charset="0"/>
                <a:cs typeface="Times New Roman" panose="02020603050405020304" pitchFamily="18" charset="0"/>
              </a:rPr>
              <a:t>Un </a:t>
            </a:r>
            <a:r>
              <a:rPr lang="fr-FR" sz="2100" dirty="0">
                <a:latin typeface="Times New Roman" panose="02020603050405020304" pitchFamily="18" charset="0"/>
                <a:cs typeface="Times New Roman" panose="02020603050405020304" pitchFamily="18" charset="0"/>
              </a:rPr>
              <a:t>récepteur GPS typique incorpore un </a:t>
            </a:r>
            <a:r>
              <a:rPr lang="fr-FR" sz="2100" u="sng" dirty="0">
                <a:latin typeface="Times New Roman" panose="02020603050405020304" pitchFamily="18" charset="0"/>
                <a:cs typeface="Times New Roman" panose="02020603050405020304" pitchFamily="18" charset="0"/>
                <a:hlinkClick r:id="rId2" tooltip="Processeur de signal numérique"/>
              </a:rPr>
              <a:t>processeur de signal numérique DSP</a:t>
            </a:r>
            <a:r>
              <a:rPr lang="fr-FR" sz="2100" dirty="0">
                <a:latin typeface="Times New Roman" panose="02020603050405020304" pitchFamily="18" charset="0"/>
                <a:cs typeface="Times New Roman" panose="02020603050405020304" pitchFamily="18" charset="0"/>
              </a:rPr>
              <a:t>, qui fonctionne à la fréquence L1 (1 575,42 MHz). Les signaux reçus des satellites par l'antenne sont filtrés et amplifiés par un préamplificateur et alimentent ensuite un convertisseur RF/IF. Ce traitement est souvent fait au niveau de l'antenne. Un circuit traite la fréquence reçue, acquiert le code C/A du signal reçu de plusieurs satellites simultanément. Les récepteurs actuels peuvent traiter simultanément les signaux reçus de douze satellites.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258393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84185"/>
          </a:xfrm>
        </p:spPr>
        <p:txBody>
          <a:bodyPr>
            <a:normAutofit/>
          </a:bodyPr>
          <a:lstStyle/>
          <a:p>
            <a:pPr algn="ctr"/>
            <a:r>
              <a:rPr lang="fr-FR" sz="2800" b="1" dirty="0" smtClean="0"/>
              <a:t>4.4.1 </a:t>
            </a:r>
            <a:r>
              <a:rPr lang="fr-FR" sz="2800" b="1" u="sng" dirty="0" smtClean="0">
                <a:hlinkClick r:id="rId2" tooltip="Microprocesseur"/>
              </a:rPr>
              <a:t>Microprocesseur</a:t>
            </a:r>
            <a:endParaRPr lang="fr-FR" sz="2800" b="1" dirty="0"/>
          </a:p>
        </p:txBody>
      </p:sp>
      <p:sp>
        <p:nvSpPr>
          <p:cNvPr id="3" name="Content Placeholder 2"/>
          <p:cNvSpPr>
            <a:spLocks noGrp="1"/>
          </p:cNvSpPr>
          <p:nvPr>
            <p:ph idx="1"/>
          </p:nvPr>
        </p:nvSpPr>
        <p:spPr>
          <a:xfrm>
            <a:off x="628650" y="1349115"/>
            <a:ext cx="7886700" cy="4827848"/>
          </a:xfrm>
        </p:spPr>
        <p:txBody>
          <a:bodyPr/>
          <a:lstStyle/>
          <a:p>
            <a:pPr marL="0" indent="0" algn="just">
              <a:buNone/>
            </a:pPr>
            <a:r>
              <a:rPr lang="fr-FR" dirty="0"/>
              <a:t>	</a:t>
            </a:r>
            <a:r>
              <a:rPr lang="fr-FR" dirty="0" smtClean="0"/>
              <a:t>Le </a:t>
            </a:r>
            <a:r>
              <a:rPr lang="fr-FR" u="sng" dirty="0">
                <a:hlinkClick r:id="rId2" tooltip="Microprocesseur"/>
              </a:rPr>
              <a:t>microprocesseur</a:t>
            </a:r>
            <a:r>
              <a:rPr lang="fr-FR" dirty="0"/>
              <a:t> exploite les données et exécute les calculs de navigation, en plus il pilote les canaux de DSP. L'ensemble est piloté par l'oscillateur à quartz du GPS récepteur.</a:t>
            </a:r>
          </a:p>
          <a:p>
            <a:pPr marL="0" indent="0" algn="just">
              <a:buNone/>
            </a:pPr>
            <a:r>
              <a:rPr lang="fr-FR" dirty="0"/>
              <a:t>	</a:t>
            </a:r>
            <a:r>
              <a:rPr lang="fr-FR" dirty="0" smtClean="0"/>
              <a:t>En </a:t>
            </a:r>
            <a:r>
              <a:rPr lang="fr-FR" dirty="0"/>
              <a:t>résumé, Les récepteurs implémentent quatre fonctions principales : la réception des signaux, le traitement des signaux, l’oscillateur local et le calcul de position. Leur schéma de fonctionnement est illustré par la figure </a:t>
            </a:r>
            <a:r>
              <a:rPr lang="fr-FR" dirty="0" smtClean="0"/>
              <a:t>du diapo suivant</a:t>
            </a:r>
            <a:r>
              <a:rPr lang="fr-FR" dirty="0"/>
              <a:t> :</a:t>
            </a:r>
          </a:p>
          <a:p>
            <a:pPr marL="0" indent="0">
              <a:buNone/>
            </a:pPr>
            <a:endParaRPr lang="fr-FR" dirty="0"/>
          </a:p>
        </p:txBody>
      </p:sp>
    </p:spTree>
    <p:extLst>
      <p:ext uri="{BB962C8B-B14F-4D97-AF65-F5344CB8AC3E}">
        <p14:creationId xmlns:p14="http://schemas.microsoft.com/office/powerpoint/2010/main" val="1094611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0312"/>
            <a:ext cx="7886700" cy="954008"/>
          </a:xfrm>
        </p:spPr>
        <p:txBody>
          <a:bodyPr>
            <a:normAutofit/>
          </a:bodyPr>
          <a:lstStyle/>
          <a:p>
            <a:r>
              <a:rPr lang="fr-FR" sz="2800" dirty="0" smtClean="0">
                <a:solidFill>
                  <a:srgbClr val="00B050"/>
                </a:solidFill>
              </a:rPr>
              <a:t>4.4.2 Schéma </a:t>
            </a:r>
            <a:r>
              <a:rPr lang="fr-FR" sz="2800" dirty="0">
                <a:solidFill>
                  <a:srgbClr val="00B050"/>
                </a:solidFill>
              </a:rPr>
              <a:t>de fonctionnement des récepteurs GPS</a:t>
            </a:r>
            <a:br>
              <a:rPr lang="fr-FR" sz="2800" dirty="0">
                <a:solidFill>
                  <a:srgbClr val="00B050"/>
                </a:solidFill>
              </a:rPr>
            </a:br>
            <a:endParaRPr lang="fr-FR" sz="2800" dirty="0">
              <a:solidFill>
                <a:srgbClr val="00B050"/>
              </a:solidFill>
            </a:endParaRPr>
          </a:p>
        </p:txBody>
      </p:sp>
      <p:pic>
        <p:nvPicPr>
          <p:cNvPr id="4" name="Image 14"/>
          <p:cNvPicPr>
            <a:picLocks noGrp="1"/>
          </p:cNvPicPr>
          <p:nvPr>
            <p:ph idx="1"/>
          </p:nvPr>
        </p:nvPicPr>
        <p:blipFill>
          <a:blip r:embed="rId2" cstate="print"/>
          <a:srcRect/>
          <a:stretch>
            <a:fillRect/>
          </a:stretch>
        </p:blipFill>
        <p:spPr bwMode="auto">
          <a:xfrm>
            <a:off x="0" y="1034320"/>
            <a:ext cx="9144000" cy="5823680"/>
          </a:xfrm>
          <a:prstGeom prst="rect">
            <a:avLst/>
          </a:prstGeom>
          <a:noFill/>
          <a:ln w="9525">
            <a:noFill/>
            <a:miter lim="800000"/>
            <a:headEnd/>
            <a:tailEnd/>
          </a:ln>
        </p:spPr>
      </p:pic>
    </p:spTree>
    <p:extLst>
      <p:ext uri="{BB962C8B-B14F-4D97-AF65-F5344CB8AC3E}">
        <p14:creationId xmlns:p14="http://schemas.microsoft.com/office/powerpoint/2010/main" val="2355047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1451"/>
            <a:ext cx="7886700" cy="838200"/>
          </a:xfrm>
        </p:spPr>
        <p:txBody>
          <a:bodyPr>
            <a:normAutofit fontScale="90000"/>
          </a:bodyPr>
          <a:lstStyle/>
          <a:p>
            <a:pPr algn="ctr"/>
            <a:r>
              <a:rPr lang="fr-FR" dirty="0" smtClean="0"/>
              <a:t/>
            </a:r>
            <a:br>
              <a:rPr lang="fr-FR" dirty="0" smtClean="0"/>
            </a:br>
            <a:r>
              <a:rPr lang="fr-FR" sz="3100" b="1" dirty="0" smtClean="0">
                <a:solidFill>
                  <a:srgbClr val="00B050"/>
                </a:solidFill>
                <a:latin typeface="Times New Roman" panose="02020603050405020304" pitchFamily="18" charset="0"/>
                <a:cs typeface="Times New Roman" panose="02020603050405020304" pitchFamily="18" charset="0"/>
              </a:rPr>
              <a:t>4.5 </a:t>
            </a:r>
            <a:r>
              <a:rPr lang="fr-FR" sz="3100" b="1" dirty="0">
                <a:solidFill>
                  <a:srgbClr val="00B050"/>
                </a:solidFill>
                <a:latin typeface="Times New Roman" panose="02020603050405020304" pitchFamily="18" charset="0"/>
                <a:cs typeface="Times New Roman" panose="02020603050405020304" pitchFamily="18" charset="0"/>
              </a:rPr>
              <a:t>Principe de fonctionnement du GPS</a:t>
            </a:r>
            <a:r>
              <a:rPr lang="fr-FR" sz="3100" b="1" dirty="0">
                <a:latin typeface="Times New Roman" panose="02020603050405020304" pitchFamily="18" charset="0"/>
                <a:cs typeface="Times New Roman" panose="02020603050405020304" pitchFamily="18" charset="0"/>
              </a:rPr>
              <a:t/>
            </a:r>
            <a:br>
              <a:rPr lang="fr-FR" sz="3100" b="1" dirty="0">
                <a:latin typeface="Times New Roman" panose="02020603050405020304" pitchFamily="18" charset="0"/>
                <a:cs typeface="Times New Roman" panose="02020603050405020304" pitchFamily="18" charset="0"/>
              </a:rPr>
            </a:br>
            <a:endParaRPr lang="fr-FR" sz="31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276350"/>
            <a:ext cx="7886700" cy="5285088"/>
          </a:xfrm>
        </p:spPr>
        <p:txBody>
          <a:bodyPr>
            <a:normAutofit fontScale="92500" lnSpcReduction="10000"/>
          </a:bodyPr>
          <a:lstStyle/>
          <a:p>
            <a:pPr marL="0" indent="0" algn="just">
              <a:buNone/>
            </a:pPr>
            <a:r>
              <a:rPr lang="fr-FR" dirty="0" smtClean="0"/>
              <a:t>	</a:t>
            </a:r>
            <a:r>
              <a:rPr lang="fr-FR" b="1" dirty="0"/>
              <a:t>Le système GPS</a:t>
            </a:r>
            <a:r>
              <a:rPr lang="fr-FR" dirty="0"/>
              <a:t> permet de se situer où qu’on soit dans le monde.</a:t>
            </a:r>
          </a:p>
          <a:p>
            <a:pPr marL="0" indent="0" algn="just">
              <a:buNone/>
            </a:pPr>
            <a:r>
              <a:rPr lang="fr-FR" dirty="0" smtClean="0"/>
              <a:t>	Le </a:t>
            </a:r>
            <a:r>
              <a:rPr lang="fr-FR" dirty="0"/>
              <a:t>GPS fonctionne avec une constellation de </a:t>
            </a:r>
            <a:r>
              <a:rPr lang="fr-FR" b="1" dirty="0"/>
              <a:t>24 (voir 30) satellites en orbite</a:t>
            </a:r>
            <a:r>
              <a:rPr lang="fr-FR" dirty="0"/>
              <a:t> autour de la Terre. Chaque satellite envoie sur Terre des signaux qui comportent :</a:t>
            </a:r>
          </a:p>
          <a:p>
            <a:pPr lvl="2" algn="just"/>
            <a:r>
              <a:rPr lang="fr-FR" sz="3000" dirty="0">
                <a:latin typeface="Times New Roman" panose="02020603050405020304" pitchFamily="18" charset="0"/>
                <a:cs typeface="Times New Roman" panose="02020603050405020304" pitchFamily="18" charset="0"/>
              </a:rPr>
              <a:t>la position dans l’espace du satellite</a:t>
            </a:r>
          </a:p>
          <a:p>
            <a:pPr lvl="2" algn="just"/>
            <a:r>
              <a:rPr lang="fr-FR" sz="3000" dirty="0">
                <a:latin typeface="Times New Roman" panose="02020603050405020304" pitchFamily="18" charset="0"/>
                <a:cs typeface="Times New Roman" panose="02020603050405020304" pitchFamily="18" charset="0"/>
              </a:rPr>
              <a:t>l’heure et la date d’émission du signal</a:t>
            </a:r>
          </a:p>
          <a:p>
            <a:pPr marL="0" indent="0">
              <a:buNone/>
            </a:pPr>
            <a:r>
              <a:rPr lang="fr-FR" dirty="0" smtClean="0"/>
              <a:t>	Votre </a:t>
            </a:r>
            <a:r>
              <a:rPr lang="fr-FR" dirty="0"/>
              <a:t>puce GPS, qu’elle soit contenue dans un smartphone ou un boîtier GPS, se contente de capter ces signaux.</a:t>
            </a:r>
            <a:br>
              <a:rPr lang="fr-FR" dirty="0"/>
            </a:br>
            <a:r>
              <a:rPr lang="fr-FR" dirty="0" smtClean="0"/>
              <a:t>	Quand </a:t>
            </a:r>
            <a:r>
              <a:rPr lang="fr-FR" dirty="0"/>
              <a:t>votre appareil a reçu les signaux d’un minimum de 4 satellites, il est alors en mesure de calculer sa propre latitude, longitude et altitude, et donc de vous dire où vous êtes.</a:t>
            </a:r>
          </a:p>
          <a:p>
            <a:pPr marL="0" indent="0" algn="just">
              <a:lnSpc>
                <a:spcPct val="150000"/>
              </a:lnSpc>
              <a:spcBef>
                <a:spcPts val="0"/>
              </a:spcBef>
              <a:buNone/>
            </a:pPr>
            <a:endParaRPr lang="fr-FR" dirty="0"/>
          </a:p>
        </p:txBody>
      </p:sp>
    </p:spTree>
    <p:extLst>
      <p:ext uri="{BB962C8B-B14F-4D97-AF65-F5344CB8AC3E}">
        <p14:creationId xmlns:p14="http://schemas.microsoft.com/office/powerpoint/2010/main" val="2986078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0062"/>
            <a:ext cx="7886700" cy="1325563"/>
          </a:xfrm>
        </p:spPr>
        <p:txBody>
          <a:bodyPr>
            <a:normAutofit/>
          </a:bodyPr>
          <a:lstStyle/>
          <a:p>
            <a:pPr algn="ctr"/>
            <a:r>
              <a:rPr lang="fr-FR" sz="2800" b="1" dirty="0" smtClean="0">
                <a:solidFill>
                  <a:srgbClr val="92D050"/>
                </a:solidFill>
              </a:rPr>
              <a:t>4.1.Systèmes </a:t>
            </a:r>
            <a:r>
              <a:rPr lang="fr-FR" sz="2800" b="1" dirty="0">
                <a:solidFill>
                  <a:srgbClr val="92D050"/>
                </a:solidFill>
              </a:rPr>
              <a:t>de radionavigation terrestre</a:t>
            </a:r>
            <a:r>
              <a:rPr lang="fr-FR" sz="2800" b="1" dirty="0">
                <a:solidFill>
                  <a:srgbClr val="00B0F0"/>
                </a:solidFill>
              </a:rPr>
              <a:t> </a:t>
            </a:r>
            <a:endParaRPr lang="fr-FR" sz="2800"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lgn="just">
              <a:buNone/>
            </a:pPr>
            <a:r>
              <a:rPr lang="fr-FR" dirty="0" smtClean="0"/>
              <a:t>	</a:t>
            </a:r>
          </a:p>
          <a:p>
            <a:pPr marL="0" indent="0" algn="just">
              <a:lnSpc>
                <a:spcPct val="160000"/>
              </a:lnSpc>
              <a:spcBef>
                <a:spcPts val="0"/>
              </a:spcBef>
              <a:buNone/>
            </a:pPr>
            <a:r>
              <a:rPr lang="fr-FR" sz="1800" dirty="0">
                <a:latin typeface="Times New Roman" panose="02020603050405020304" pitchFamily="18" charset="0"/>
                <a:cs typeface="Times New Roman" panose="02020603050405020304" pitchFamily="18" charset="0"/>
              </a:rPr>
              <a:t>	</a:t>
            </a:r>
            <a:r>
              <a:rPr lang="fr-FR" sz="2200" b="1" dirty="0" smtClean="0">
                <a:solidFill>
                  <a:srgbClr val="7030A0"/>
                </a:solidFill>
                <a:latin typeface="Times New Roman" panose="02020603050405020304" pitchFamily="18" charset="0"/>
                <a:cs typeface="Times New Roman" panose="02020603050405020304" pitchFamily="18" charset="0"/>
              </a:rPr>
              <a:t>4.1.1 Introduction:</a:t>
            </a:r>
          </a:p>
          <a:p>
            <a:pPr marL="0" indent="0" algn="just">
              <a:lnSpc>
                <a:spcPct val="160000"/>
              </a:lnSpc>
              <a:spcBef>
                <a:spcPts val="0"/>
              </a:spcBef>
              <a:buNone/>
            </a:pPr>
            <a:r>
              <a:rPr lang="fr-FR" sz="1800" dirty="0">
                <a:latin typeface="Times New Roman" panose="02020603050405020304" pitchFamily="18" charset="0"/>
                <a:cs typeface="Times New Roman" panose="02020603050405020304" pitchFamily="18" charset="0"/>
              </a:rPr>
              <a:t>	</a:t>
            </a:r>
            <a:r>
              <a:rPr lang="fr-FR" sz="1900" dirty="0" smtClean="0">
                <a:latin typeface="Times New Roman" panose="02020603050405020304" pitchFamily="18" charset="0"/>
                <a:cs typeface="Times New Roman" panose="02020603050405020304" pitchFamily="18" charset="0"/>
              </a:rPr>
              <a:t>Les </a:t>
            </a:r>
            <a:r>
              <a:rPr lang="fr-FR" sz="1900" dirty="0">
                <a:latin typeface="Times New Roman" panose="02020603050405020304" pitchFamily="18" charset="0"/>
                <a:cs typeface="Times New Roman" panose="02020603050405020304" pitchFamily="18" charset="0"/>
              </a:rPr>
              <a:t>systèmes satellitaires ont été précédés par les systèmes terrestres de radionavigation, comme le </a:t>
            </a:r>
            <a:r>
              <a:rPr lang="fr-FR" sz="1900" u="sng" dirty="0" smtClean="0">
                <a:latin typeface="Times New Roman" panose="02020603050405020304" pitchFamily="18" charset="0"/>
                <a:cs typeface="Times New Roman" panose="02020603050405020304" pitchFamily="18" charset="0"/>
              </a:rPr>
              <a:t>DECCA</a:t>
            </a:r>
            <a:r>
              <a:rPr lang="fr-FR" sz="1900" dirty="0" smtClean="0">
                <a:latin typeface="Times New Roman" panose="02020603050405020304" pitchFamily="18" charset="0"/>
                <a:cs typeface="Times New Roman" panose="02020603050405020304" pitchFamily="18" charset="0"/>
              </a:rPr>
              <a:t>, </a:t>
            </a:r>
            <a:r>
              <a:rPr lang="fr-FR" sz="1900" dirty="0">
                <a:latin typeface="Times New Roman" panose="02020603050405020304" pitchFamily="18" charset="0"/>
                <a:cs typeface="Times New Roman" panose="02020603050405020304" pitchFamily="18" charset="0"/>
              </a:rPr>
              <a:t>le </a:t>
            </a:r>
            <a:r>
              <a:rPr lang="fr-FR" sz="1900" u="sng" dirty="0" smtClean="0">
                <a:latin typeface="Times New Roman" panose="02020603050405020304" pitchFamily="18" charset="0"/>
                <a:cs typeface="Times New Roman" panose="02020603050405020304" pitchFamily="18" charset="0"/>
              </a:rPr>
              <a:t>LORAN</a:t>
            </a:r>
            <a:r>
              <a:rPr lang="fr-FR" sz="1900" dirty="0" smtClean="0">
                <a:latin typeface="Times New Roman" panose="02020603050405020304" pitchFamily="18" charset="0"/>
                <a:cs typeface="Times New Roman" panose="02020603050405020304" pitchFamily="18" charset="0"/>
              </a:rPr>
              <a:t> </a:t>
            </a:r>
            <a:r>
              <a:rPr lang="fr-FR" sz="1900" dirty="0">
                <a:latin typeface="Times New Roman" panose="02020603050405020304" pitchFamily="18" charset="0"/>
                <a:cs typeface="Times New Roman" panose="02020603050405020304" pitchFamily="18" charset="0"/>
              </a:rPr>
              <a:t>(</a:t>
            </a:r>
            <a:r>
              <a:rPr lang="fr-FR" sz="1900" i="1" dirty="0" err="1">
                <a:latin typeface="Times New Roman" panose="02020603050405020304" pitchFamily="18" charset="0"/>
                <a:cs typeface="Times New Roman" panose="02020603050405020304" pitchFamily="18" charset="0"/>
              </a:rPr>
              <a:t>LOng</a:t>
            </a:r>
            <a:r>
              <a:rPr lang="fr-FR" sz="1900" i="1" dirty="0">
                <a:latin typeface="Times New Roman" panose="02020603050405020304" pitchFamily="18" charset="0"/>
                <a:cs typeface="Times New Roman" panose="02020603050405020304" pitchFamily="18" charset="0"/>
              </a:rPr>
              <a:t> </a:t>
            </a:r>
            <a:r>
              <a:rPr lang="fr-FR" sz="1900" i="1" dirty="0" err="1">
                <a:latin typeface="Times New Roman" panose="02020603050405020304" pitchFamily="18" charset="0"/>
                <a:cs typeface="Times New Roman" panose="02020603050405020304" pitchFamily="18" charset="0"/>
              </a:rPr>
              <a:t>RAnge</a:t>
            </a:r>
            <a:r>
              <a:rPr lang="fr-FR" sz="1900" i="1" dirty="0">
                <a:latin typeface="Times New Roman" panose="02020603050405020304" pitchFamily="18" charset="0"/>
                <a:cs typeface="Times New Roman" panose="02020603050405020304" pitchFamily="18" charset="0"/>
              </a:rPr>
              <a:t> Navigation</a:t>
            </a:r>
            <a:r>
              <a:rPr lang="fr-FR" sz="1900" dirty="0">
                <a:latin typeface="Times New Roman" panose="02020603050405020304" pitchFamily="18" charset="0"/>
                <a:cs typeface="Times New Roman" panose="02020603050405020304" pitchFamily="18" charset="0"/>
              </a:rPr>
              <a:t>) et </a:t>
            </a:r>
            <a:r>
              <a:rPr lang="fr-FR" sz="1900" dirty="0" smtClean="0">
                <a:latin typeface="Times New Roman" panose="02020603050405020304" pitchFamily="18" charset="0"/>
                <a:cs typeface="Times New Roman" panose="02020603050405020304" pitchFamily="18" charset="0"/>
              </a:rPr>
              <a:t>l’</a:t>
            </a:r>
            <a:r>
              <a:rPr lang="fr-FR" sz="1900" u="sng" dirty="0" smtClean="0">
                <a:latin typeface="Times New Roman" panose="02020603050405020304" pitchFamily="18" charset="0"/>
                <a:cs typeface="Times New Roman" panose="02020603050405020304" pitchFamily="18" charset="0"/>
              </a:rPr>
              <a:t>Omega</a:t>
            </a:r>
            <a:r>
              <a:rPr lang="fr-FR" sz="1900" dirty="0" smtClean="0">
                <a:latin typeface="Times New Roman" panose="02020603050405020304" pitchFamily="18" charset="0"/>
                <a:cs typeface="Times New Roman" panose="02020603050405020304" pitchFamily="18" charset="0"/>
              </a:rPr>
              <a:t>, </a:t>
            </a:r>
            <a:r>
              <a:rPr lang="fr-FR" sz="1900" dirty="0">
                <a:latin typeface="Times New Roman" panose="02020603050405020304" pitchFamily="18" charset="0"/>
                <a:cs typeface="Times New Roman" panose="02020603050405020304" pitchFamily="18" charset="0"/>
              </a:rPr>
              <a:t>qui utilisaient des émetteurs terrestres et non des satellites. </a:t>
            </a:r>
            <a:endParaRPr lang="fr-FR" sz="1900" dirty="0" smtClean="0">
              <a:latin typeface="Times New Roman" panose="02020603050405020304" pitchFamily="18" charset="0"/>
              <a:cs typeface="Times New Roman" panose="02020603050405020304" pitchFamily="18" charset="0"/>
            </a:endParaRPr>
          </a:p>
          <a:p>
            <a:pPr marL="0" indent="0" algn="just">
              <a:lnSpc>
                <a:spcPct val="160000"/>
              </a:lnSpc>
              <a:spcBef>
                <a:spcPts val="0"/>
              </a:spcBef>
              <a:buNone/>
            </a:pPr>
            <a:r>
              <a:rPr lang="fr-FR" sz="1900" dirty="0" smtClean="0">
                <a:latin typeface="Times New Roman" panose="02020603050405020304" pitchFamily="18" charset="0"/>
                <a:cs typeface="Times New Roman" panose="02020603050405020304" pitchFamily="18" charset="0"/>
              </a:rPr>
              <a:t>	Certains </a:t>
            </a:r>
            <a:r>
              <a:rPr lang="fr-FR" sz="1900" dirty="0">
                <a:latin typeface="Times New Roman" panose="02020603050405020304" pitchFamily="18" charset="0"/>
                <a:cs typeface="Times New Roman" panose="02020603050405020304" pitchFamily="18" charset="0"/>
              </a:rPr>
              <a:t>de ces systèmes sont encore opérationnels, particulièrement en aéronautique, en raison de leur fiabilité et de leur précision locale, comme le </a:t>
            </a:r>
            <a:r>
              <a:rPr lang="fr-FR" sz="1900" u="sng" dirty="0" smtClean="0">
                <a:latin typeface="Times New Roman" panose="02020603050405020304" pitchFamily="18" charset="0"/>
                <a:cs typeface="Times New Roman" panose="02020603050405020304" pitchFamily="18" charset="0"/>
              </a:rPr>
              <a:t>VOR</a:t>
            </a:r>
            <a:r>
              <a:rPr lang="fr-FR" sz="1900" dirty="0" smtClean="0">
                <a:latin typeface="Times New Roman" panose="02020603050405020304" pitchFamily="18" charset="0"/>
                <a:cs typeface="Times New Roman" panose="02020603050405020304" pitchFamily="18" charset="0"/>
              </a:rPr>
              <a:t> </a:t>
            </a:r>
            <a:r>
              <a:rPr lang="fr-FR" sz="1900" dirty="0">
                <a:latin typeface="Times New Roman" panose="02020603050405020304" pitchFamily="18" charset="0"/>
                <a:cs typeface="Times New Roman" panose="02020603050405020304" pitchFamily="18" charset="0"/>
              </a:rPr>
              <a:t>(</a:t>
            </a:r>
            <a:r>
              <a:rPr lang="fr-FR" sz="1900" i="1" dirty="0">
                <a:latin typeface="Times New Roman" panose="02020603050405020304" pitchFamily="18" charset="0"/>
                <a:cs typeface="Times New Roman" panose="02020603050405020304" pitchFamily="18" charset="0"/>
              </a:rPr>
              <a:t>VHF </a:t>
            </a:r>
            <a:r>
              <a:rPr lang="fr-FR" sz="1900" i="1" dirty="0" err="1">
                <a:latin typeface="Times New Roman" panose="02020603050405020304" pitchFamily="18" charset="0"/>
                <a:cs typeface="Times New Roman" panose="02020603050405020304" pitchFamily="18" charset="0"/>
              </a:rPr>
              <a:t>Omnidirectional</a:t>
            </a:r>
            <a:r>
              <a:rPr lang="fr-FR" sz="1900" i="1" dirty="0">
                <a:latin typeface="Times New Roman" panose="02020603050405020304" pitchFamily="18" charset="0"/>
                <a:cs typeface="Times New Roman" panose="02020603050405020304" pitchFamily="18" charset="0"/>
              </a:rPr>
              <a:t> Range</a:t>
            </a:r>
            <a:r>
              <a:rPr lang="fr-FR" sz="1900" dirty="0">
                <a:latin typeface="Times New Roman" panose="02020603050405020304" pitchFamily="18" charset="0"/>
                <a:cs typeface="Times New Roman" panose="02020603050405020304" pitchFamily="18" charset="0"/>
              </a:rPr>
              <a:t>), le </a:t>
            </a:r>
            <a:r>
              <a:rPr lang="fr-FR" sz="1900" u="sng" dirty="0" smtClean="0">
                <a:latin typeface="Times New Roman" panose="02020603050405020304" pitchFamily="18" charset="0"/>
                <a:cs typeface="Times New Roman" panose="02020603050405020304" pitchFamily="18" charset="0"/>
              </a:rPr>
              <a:t>DME</a:t>
            </a:r>
            <a:r>
              <a:rPr lang="fr-FR" sz="1900" dirty="0" smtClean="0">
                <a:latin typeface="Times New Roman" panose="02020603050405020304" pitchFamily="18" charset="0"/>
                <a:cs typeface="Times New Roman" panose="02020603050405020304" pitchFamily="18" charset="0"/>
              </a:rPr>
              <a:t>, </a:t>
            </a:r>
            <a:r>
              <a:rPr lang="fr-FR" sz="1900" dirty="0">
                <a:latin typeface="Times New Roman" panose="02020603050405020304" pitchFamily="18" charset="0"/>
                <a:cs typeface="Times New Roman" panose="02020603050405020304" pitchFamily="18" charset="0"/>
              </a:rPr>
              <a:t>le </a:t>
            </a:r>
            <a:r>
              <a:rPr lang="fr-FR" sz="1900" u="sng" dirty="0" smtClean="0">
                <a:latin typeface="Times New Roman" panose="02020603050405020304" pitchFamily="18" charset="0"/>
                <a:cs typeface="Times New Roman" panose="02020603050405020304" pitchFamily="18" charset="0"/>
              </a:rPr>
              <a:t>TACAN</a:t>
            </a:r>
            <a:r>
              <a:rPr lang="fr-FR" sz="1900" dirty="0" smtClean="0">
                <a:latin typeface="Times New Roman" panose="02020603050405020304" pitchFamily="18" charset="0"/>
                <a:cs typeface="Times New Roman" panose="02020603050405020304" pitchFamily="18" charset="0"/>
              </a:rPr>
              <a:t> </a:t>
            </a:r>
            <a:r>
              <a:rPr lang="fr-FR" sz="1900" dirty="0">
                <a:latin typeface="Times New Roman" panose="02020603050405020304" pitchFamily="18" charset="0"/>
                <a:cs typeface="Times New Roman" panose="02020603050405020304" pitchFamily="18" charset="0"/>
              </a:rPr>
              <a:t>(</a:t>
            </a:r>
            <a:r>
              <a:rPr lang="fr-FR" sz="1900" i="1" dirty="0" err="1">
                <a:latin typeface="Times New Roman" panose="02020603050405020304" pitchFamily="18" charset="0"/>
                <a:cs typeface="Times New Roman" panose="02020603050405020304" pitchFamily="18" charset="0"/>
              </a:rPr>
              <a:t>TACtical</a:t>
            </a:r>
            <a:r>
              <a:rPr lang="fr-FR" sz="1900" i="1" dirty="0">
                <a:latin typeface="Times New Roman" panose="02020603050405020304" pitchFamily="18" charset="0"/>
                <a:cs typeface="Times New Roman" panose="02020603050405020304" pitchFamily="18" charset="0"/>
              </a:rPr>
              <a:t> Air Navigation</a:t>
            </a:r>
            <a:r>
              <a:rPr lang="fr-FR" sz="1900" dirty="0">
                <a:latin typeface="Times New Roman" panose="02020603050405020304" pitchFamily="18" charset="0"/>
                <a:cs typeface="Times New Roman" panose="02020603050405020304" pitchFamily="18" charset="0"/>
              </a:rPr>
              <a:t>), </a:t>
            </a:r>
            <a:r>
              <a:rPr lang="fr-FR" sz="1900" dirty="0" smtClean="0">
                <a:latin typeface="Times New Roman" panose="02020603050405020304" pitchFamily="18" charset="0"/>
                <a:cs typeface="Times New Roman" panose="02020603050405020304" pitchFamily="18" charset="0"/>
              </a:rPr>
              <a:t>l’</a:t>
            </a:r>
            <a:r>
              <a:rPr lang="fr-FR" sz="1900" u="sng" dirty="0" smtClean="0">
                <a:latin typeface="Times New Roman" panose="02020603050405020304" pitchFamily="18" charset="0"/>
                <a:cs typeface="Times New Roman" panose="02020603050405020304" pitchFamily="18" charset="0"/>
              </a:rPr>
              <a:t>ILS</a:t>
            </a:r>
            <a:r>
              <a:rPr lang="fr-FR" sz="1900" dirty="0" smtClean="0">
                <a:latin typeface="Times New Roman" panose="02020603050405020304" pitchFamily="18" charset="0"/>
                <a:cs typeface="Times New Roman" panose="02020603050405020304" pitchFamily="18" charset="0"/>
              </a:rPr>
              <a:t> </a:t>
            </a:r>
            <a:r>
              <a:rPr lang="fr-FR" sz="1900" dirty="0">
                <a:latin typeface="Times New Roman" panose="02020603050405020304" pitchFamily="18" charset="0"/>
                <a:cs typeface="Times New Roman" panose="02020603050405020304" pitchFamily="18" charset="0"/>
              </a:rPr>
              <a:t>ou </a:t>
            </a:r>
            <a:r>
              <a:rPr lang="fr-FR" sz="1900" dirty="0" smtClean="0">
                <a:latin typeface="Times New Roman" panose="02020603050405020304" pitchFamily="18" charset="0"/>
                <a:cs typeface="Times New Roman" panose="02020603050405020304" pitchFamily="18" charset="0"/>
              </a:rPr>
              <a:t>l’</a:t>
            </a:r>
            <a:r>
              <a:rPr lang="fr-FR" sz="1900" u="sng" dirty="0" smtClean="0">
                <a:latin typeface="Times New Roman" panose="02020603050405020304" pitchFamily="18" charset="0"/>
                <a:cs typeface="Times New Roman" panose="02020603050405020304" pitchFamily="18" charset="0"/>
              </a:rPr>
              <a:t>ADF</a:t>
            </a:r>
            <a:r>
              <a:rPr lang="fr-FR" sz="1900" dirty="0" smtClean="0">
                <a:latin typeface="Times New Roman" panose="02020603050405020304" pitchFamily="18" charset="0"/>
                <a:cs typeface="Times New Roman" panose="02020603050405020304" pitchFamily="18" charset="0"/>
              </a:rPr>
              <a:t>. </a:t>
            </a:r>
          </a:p>
          <a:p>
            <a:pPr marL="0" indent="0" algn="just">
              <a:lnSpc>
                <a:spcPct val="160000"/>
              </a:lnSpc>
              <a:spcBef>
                <a:spcPts val="0"/>
              </a:spcBef>
              <a:buNone/>
            </a:pPr>
            <a:r>
              <a:rPr lang="fr-FR" sz="1900" dirty="0">
                <a:latin typeface="Times New Roman" panose="02020603050405020304" pitchFamily="18" charset="0"/>
                <a:cs typeface="Times New Roman" panose="02020603050405020304" pitchFamily="18" charset="0"/>
              </a:rPr>
              <a:t>	</a:t>
            </a:r>
            <a:r>
              <a:rPr lang="fr-FR" sz="1900" dirty="0" smtClean="0">
                <a:latin typeface="Times New Roman" panose="02020603050405020304" pitchFamily="18" charset="0"/>
                <a:cs typeface="Times New Roman" panose="02020603050405020304" pitchFamily="18" charset="0"/>
              </a:rPr>
              <a:t>Tous </a:t>
            </a:r>
            <a:r>
              <a:rPr lang="fr-FR" sz="1900" dirty="0">
                <a:latin typeface="Times New Roman" panose="02020603050405020304" pitchFamily="18" charset="0"/>
                <a:cs typeface="Times New Roman" panose="02020603050405020304" pitchFamily="18" charset="0"/>
              </a:rPr>
              <a:t>ces systèmes reposent sur un réseau de stations terrestres qui émettent un signal radio. En analysant le signal de plusieurs stations </a:t>
            </a:r>
            <a:r>
              <a:rPr lang="fr-FR" sz="1900" dirty="0" smtClean="0">
                <a:latin typeface="Times New Roman" panose="02020603050405020304" pitchFamily="18" charset="0"/>
                <a:cs typeface="Times New Roman" panose="02020603050405020304" pitchFamily="18" charset="0"/>
              </a:rPr>
              <a:t>émettrices.</a:t>
            </a:r>
            <a:endParaRPr lang="fr-FR"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752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4779"/>
            <a:ext cx="7886700" cy="654907"/>
          </a:xfrm>
        </p:spPr>
        <p:txBody>
          <a:bodyPr>
            <a:normAutofit fontScale="90000"/>
          </a:bodyPr>
          <a:lstStyle/>
          <a:p>
            <a:pPr algn="ctr"/>
            <a:r>
              <a:rPr lang="fr-FR" sz="2800" b="1" dirty="0" smtClean="0">
                <a:solidFill>
                  <a:srgbClr val="00B050"/>
                </a:solidFill>
                <a:latin typeface="Times New Roman" panose="02020603050405020304" pitchFamily="18" charset="0"/>
                <a:cs typeface="Times New Roman" panose="02020603050405020304" pitchFamily="18" charset="0"/>
              </a:rPr>
              <a:t/>
            </a:r>
            <a:br>
              <a:rPr lang="fr-FR" sz="2800" b="1" dirty="0" smtClean="0">
                <a:solidFill>
                  <a:srgbClr val="00B050"/>
                </a:solidFill>
                <a:latin typeface="Times New Roman" panose="02020603050405020304" pitchFamily="18" charset="0"/>
                <a:cs typeface="Times New Roman" panose="02020603050405020304" pitchFamily="18" charset="0"/>
              </a:rPr>
            </a:br>
            <a:r>
              <a:rPr lang="fr-FR" sz="3100" b="1" dirty="0" smtClean="0">
                <a:solidFill>
                  <a:srgbClr val="00B050"/>
                </a:solidFill>
                <a:latin typeface="Times New Roman" panose="02020603050405020304" pitchFamily="18" charset="0"/>
                <a:cs typeface="Times New Roman" panose="02020603050405020304" pitchFamily="18" charset="0"/>
              </a:rPr>
              <a:t>4.5.1 Position </a:t>
            </a:r>
            <a:r>
              <a:rPr lang="fr-FR" sz="3100" b="1" dirty="0">
                <a:solidFill>
                  <a:srgbClr val="00B050"/>
                </a:solidFill>
                <a:latin typeface="Times New Roman" panose="02020603050405020304" pitchFamily="18" charset="0"/>
                <a:cs typeface="Times New Roman" panose="02020603050405020304" pitchFamily="18" charset="0"/>
              </a:rPr>
              <a:t>GPS</a:t>
            </a:r>
            <a:r>
              <a:rPr lang="fr-FR" sz="3100" b="1" dirty="0"/>
              <a:t> </a:t>
            </a:r>
            <a:r>
              <a:rPr lang="fr-FR" sz="3100" dirty="0"/>
              <a:t/>
            </a:r>
            <a:br>
              <a:rPr lang="fr-FR" sz="3100" dirty="0"/>
            </a:br>
            <a:endParaRPr lang="fr-FR" sz="3100" dirty="0"/>
          </a:p>
        </p:txBody>
      </p:sp>
      <p:sp>
        <p:nvSpPr>
          <p:cNvPr id="3" name="Content Placeholder 2"/>
          <p:cNvSpPr>
            <a:spLocks noGrp="1"/>
          </p:cNvSpPr>
          <p:nvPr>
            <p:ph idx="1"/>
          </p:nvPr>
        </p:nvSpPr>
        <p:spPr>
          <a:xfrm>
            <a:off x="628650" y="988541"/>
            <a:ext cx="7886700" cy="5188422"/>
          </a:xfrm>
        </p:spPr>
        <p:txBody>
          <a:bodyPr>
            <a:normAutofit fontScale="70000" lnSpcReduction="20000"/>
          </a:bodyPr>
          <a:lstStyle/>
          <a:p>
            <a:pPr marL="0" indent="0" algn="just">
              <a:lnSpc>
                <a:spcPct val="150000"/>
              </a:lnSpc>
              <a:spcBef>
                <a:spcPts val="0"/>
              </a:spcBef>
              <a:buNone/>
            </a:pPr>
            <a:r>
              <a:rPr lang="fr-FR" dirty="0">
                <a:latin typeface="Times New Roman" panose="02020603050405020304" pitchFamily="18" charset="0"/>
                <a:cs typeface="Times New Roman" panose="02020603050405020304" pitchFamily="18" charset="0"/>
              </a:rPr>
              <a:t>La méthode la plus couramment utilisée pour déterminer la position d’un point à la surface du globe repose sur le principe de la triangulation. La triangulation permet par exemple de localiser un objet en connaissant la distance qui le sépare de 3 points de référence. </a:t>
            </a:r>
          </a:p>
          <a:p>
            <a:pPr marL="0" indent="0" algn="just">
              <a:lnSpc>
                <a:spcPct val="150000"/>
              </a:lnSpc>
              <a:spcBef>
                <a:spcPts val="0"/>
              </a:spcBef>
              <a:buNone/>
            </a:pPr>
            <a:r>
              <a:rPr lang="fr-FR" dirty="0">
                <a:latin typeface="Times New Roman" panose="02020603050405020304" pitchFamily="18" charset="0"/>
                <a:cs typeface="Times New Roman" panose="02020603050405020304" pitchFamily="18" charset="0"/>
              </a:rPr>
              <a:t>	En 3D il est nécessaire de rajouter une quatrième distance reliant l’objet à un autre point de référence pour connaître l’altitude, on parle alors de multilatération. Extrapolée à la géolocalisation d’un récepteur à la surface du globe, il est possible de définir les coordonnées X, Y et Z d’un point si l’on connaît les distances qui le séparent de quatre satellites. </a:t>
            </a:r>
          </a:p>
          <a:p>
            <a:pPr marL="0" indent="0" algn="just">
              <a:lnSpc>
                <a:spcPct val="150000"/>
              </a:lnSpc>
              <a:spcBef>
                <a:spcPts val="0"/>
              </a:spcBef>
              <a:buNone/>
            </a:pPr>
            <a:r>
              <a:rPr lang="fr-FR" dirty="0">
                <a:latin typeface="Times New Roman" panose="02020603050405020304" pitchFamily="18" charset="0"/>
                <a:cs typeface="Times New Roman" panose="02020603050405020304" pitchFamily="18" charset="0"/>
              </a:rPr>
              <a:t>	Les coordonnées du point d’intersection des sphères représentant les signaux émis par les différents satellites seront d’autant plus précises que le nombre de satellites captés sera important.</a:t>
            </a:r>
          </a:p>
        </p:txBody>
      </p:sp>
    </p:spTree>
    <p:extLst>
      <p:ext uri="{BB962C8B-B14F-4D97-AF65-F5344CB8AC3E}">
        <p14:creationId xmlns:p14="http://schemas.microsoft.com/office/powerpoint/2010/main" val="1991822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152" y="562834"/>
            <a:ext cx="7886700" cy="734625"/>
          </a:xfrm>
        </p:spPr>
        <p:txBody>
          <a:bodyPr>
            <a:normAutofit/>
          </a:bodyPr>
          <a:lstStyle/>
          <a:p>
            <a:pPr algn="ctr"/>
            <a:r>
              <a:rPr lang="fr-FR" sz="2800" b="1" dirty="0" smtClean="0">
                <a:solidFill>
                  <a:srgbClr val="00B050"/>
                </a:solidFill>
                <a:latin typeface="Times New Roman" panose="02020603050405020304" pitchFamily="18" charset="0"/>
                <a:cs typeface="Times New Roman" panose="02020603050405020304" pitchFamily="18" charset="0"/>
              </a:rPr>
              <a:t>Géolocalisation (Suite)</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2152" y="1912122"/>
            <a:ext cx="7886700" cy="4351338"/>
          </a:xfrm>
        </p:spPr>
        <p:txBody>
          <a:bodyPr>
            <a:normAutofit/>
          </a:bodyPr>
          <a:lstStyle/>
          <a:p>
            <a:pPr marL="0" indent="0" algn="just">
              <a:lnSpc>
                <a:spcPct val="150000"/>
              </a:lnSpc>
              <a:spcBef>
                <a:spcPts val="0"/>
              </a:spcBef>
              <a:buNone/>
            </a:pPr>
            <a:r>
              <a:rPr lang="fr-FR" sz="1900" dirty="0" smtClean="0"/>
              <a:t>	</a:t>
            </a:r>
            <a:r>
              <a:rPr lang="fr-FR" sz="1800" dirty="0" smtClean="0">
                <a:latin typeface="Times New Roman" panose="02020603050405020304" pitchFamily="18" charset="0"/>
                <a:cs typeface="Times New Roman" panose="02020603050405020304" pitchFamily="18" charset="0"/>
              </a:rPr>
              <a:t>Dans </a:t>
            </a:r>
            <a:r>
              <a:rPr lang="fr-FR" sz="1800" dirty="0">
                <a:latin typeface="Times New Roman" panose="02020603050405020304" pitchFamily="18" charset="0"/>
                <a:cs typeface="Times New Roman" panose="02020603050405020304" pitchFamily="18" charset="0"/>
              </a:rPr>
              <a:t>ce qui suit, pour simplifier, on se place dans le plan, et non dans l’espace : ça simplifie les dessins mais le principe reste parfaitement identique dans les deux </a:t>
            </a:r>
            <a:r>
              <a:rPr lang="fr-FR" sz="1800" dirty="0" smtClean="0">
                <a:latin typeface="Times New Roman" panose="02020603050405020304" pitchFamily="18" charset="0"/>
                <a:cs typeface="Times New Roman" panose="02020603050405020304" pitchFamily="18" charset="0"/>
              </a:rPr>
              <a:t>cas.</a:t>
            </a:r>
          </a:p>
          <a:p>
            <a:pPr marL="0" indent="0" algn="just">
              <a:lnSpc>
                <a:spcPct val="150000"/>
              </a:lnSpc>
              <a:spcBef>
                <a:spcPts val="0"/>
              </a:spcBef>
              <a:buNone/>
            </a:pPr>
            <a:r>
              <a:rPr lang="fr-FR" sz="1800" dirty="0">
                <a:latin typeface="Times New Roman" panose="02020603050405020304" pitchFamily="18" charset="0"/>
                <a:cs typeface="Times New Roman" panose="02020603050405020304" pitchFamily="18" charset="0"/>
              </a:rPr>
              <a:t>	</a:t>
            </a:r>
            <a:r>
              <a:rPr lang="fr-FR" sz="1800" dirty="0" smtClean="0">
                <a:latin typeface="Times New Roman" panose="02020603050405020304" pitchFamily="18" charset="0"/>
                <a:cs typeface="Times New Roman" panose="02020603050405020304" pitchFamily="18" charset="0"/>
              </a:rPr>
              <a:t>Imaginons </a:t>
            </a:r>
            <a:r>
              <a:rPr lang="fr-FR" sz="1800" dirty="0">
                <a:latin typeface="Times New Roman" panose="02020603050405020304" pitchFamily="18" charset="0"/>
                <a:cs typeface="Times New Roman" panose="02020603050405020304" pitchFamily="18" charset="0"/>
              </a:rPr>
              <a:t>que le boîtier reçoive le signal d’un premier satellite. Il connaît la date d’émission du signal et la date de réception : il connaît donc la durée de parcourt du signal. Le signal voyageant à la vitesse de la lumière (la célérité) , on en déduit qu’on se trouve à une distance  D  du satellite.</a:t>
            </a:r>
          </a:p>
          <a:p>
            <a:pPr marL="0" indent="0" algn="just">
              <a:lnSpc>
                <a:spcPct val="150000"/>
              </a:lnSpc>
              <a:spcBef>
                <a:spcPts val="0"/>
              </a:spcBef>
              <a:buNone/>
            </a:pPr>
            <a:r>
              <a:rPr lang="fr-FR" sz="1800" dirty="0" smtClean="0">
                <a:latin typeface="Times New Roman" panose="02020603050405020304" pitchFamily="18" charset="0"/>
                <a:cs typeface="Times New Roman" panose="02020603050405020304" pitchFamily="18" charset="0"/>
              </a:rPr>
              <a:t>	</a:t>
            </a:r>
          </a:p>
          <a:p>
            <a:pPr marL="0" indent="0" algn="just">
              <a:lnSpc>
                <a:spcPct val="150000"/>
              </a:lnSpc>
              <a:spcBef>
                <a:spcPts val="0"/>
              </a:spcBef>
              <a:buNone/>
            </a:pPr>
            <a:r>
              <a:rPr lang="fr-FR" sz="1800" dirty="0">
                <a:latin typeface="Times New Roman" panose="02020603050405020304" pitchFamily="18" charset="0"/>
                <a:cs typeface="Times New Roman" panose="02020603050405020304" pitchFamily="18" charset="0"/>
              </a:rPr>
              <a:t>	</a:t>
            </a:r>
            <a:r>
              <a:rPr lang="fr-FR" sz="1800" dirty="0" smtClean="0">
                <a:latin typeface="Times New Roman" panose="02020603050405020304" pitchFamily="18" charset="0"/>
                <a:cs typeface="Times New Roman" panose="02020603050405020304" pitchFamily="18" charset="0"/>
              </a:rPr>
              <a:t>Distance </a:t>
            </a:r>
            <a:r>
              <a:rPr lang="fr-FR" sz="1800" dirty="0">
                <a:latin typeface="Times New Roman" panose="02020603050405020304" pitchFamily="18" charset="0"/>
                <a:cs typeface="Times New Roman" panose="02020603050405020304" pitchFamily="18" charset="0"/>
              </a:rPr>
              <a:t>= vitesse * temps.  (vitesse=célérité de la lumière)</a:t>
            </a:r>
          </a:p>
          <a:p>
            <a:pPr marL="0" indent="0" algn="just">
              <a:buNone/>
            </a:pPr>
            <a:endParaRPr lang="fr-F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4350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9775"/>
            <a:ext cx="7886700" cy="635771"/>
          </a:xfrm>
        </p:spPr>
        <p:txBody>
          <a:bodyPr>
            <a:normAutofit/>
          </a:bodyPr>
          <a:lstStyle/>
          <a:p>
            <a:pPr algn="ctr"/>
            <a:r>
              <a:rPr lang="fr-FR" sz="2800" b="1" dirty="0">
                <a:solidFill>
                  <a:srgbClr val="00B050"/>
                </a:solidFill>
                <a:latin typeface="Times New Roman" panose="02020603050405020304" pitchFamily="18" charset="0"/>
                <a:cs typeface="Times New Roman" panose="02020603050405020304" pitchFamily="18" charset="0"/>
              </a:rPr>
              <a:t>Géolocalisation (Suite)</a:t>
            </a:r>
            <a:endParaRPr lang="fr-FR" sz="2800" dirty="0"/>
          </a:p>
        </p:txBody>
      </p:sp>
      <p:sp>
        <p:nvSpPr>
          <p:cNvPr id="3" name="Content Placeholder 2"/>
          <p:cNvSpPr>
            <a:spLocks noGrp="1"/>
          </p:cNvSpPr>
          <p:nvPr>
            <p:ph idx="1"/>
          </p:nvPr>
        </p:nvSpPr>
        <p:spPr>
          <a:xfrm>
            <a:off x="628650" y="815546"/>
            <a:ext cx="7886700" cy="5918886"/>
          </a:xfrm>
        </p:spPr>
        <p:txBody>
          <a:bodyPr>
            <a:normAutofit fontScale="92500" lnSpcReduction="10000"/>
          </a:bodyPr>
          <a:lstStyle/>
          <a:p>
            <a:pPr>
              <a:buFont typeface="Wingdings" panose="05000000000000000000" pitchFamily="2" charset="2"/>
              <a:buChar char="ü"/>
            </a:pPr>
            <a:r>
              <a:rPr lang="fr-FR" sz="1800" dirty="0" smtClean="0">
                <a:latin typeface="Times New Roman" panose="02020603050405020304" pitchFamily="18" charset="0"/>
                <a:cs typeface="Times New Roman" panose="02020603050405020304" pitchFamily="18" charset="0"/>
              </a:rPr>
              <a:t>Sur </a:t>
            </a:r>
            <a:r>
              <a:rPr lang="fr-FR" sz="1800" dirty="0">
                <a:latin typeface="Times New Roman" panose="02020603050405020304" pitchFamily="18" charset="0"/>
                <a:cs typeface="Times New Roman" panose="02020603050405020304" pitchFamily="18" charset="0"/>
              </a:rPr>
              <a:t>un cercle </a:t>
            </a:r>
            <a:r>
              <a:rPr lang="fr-FR" sz="1800" dirty="0" smtClean="0">
                <a:latin typeface="Times New Roman" panose="02020603050405020304" pitchFamily="18" charset="0"/>
                <a:cs typeface="Times New Roman" panose="02020603050405020304" pitchFamily="18" charset="0"/>
              </a:rPr>
              <a:t>centré </a:t>
            </a:r>
            <a:r>
              <a:rPr lang="fr-FR" sz="1800" dirty="0">
                <a:latin typeface="Times New Roman" panose="02020603050405020304" pitchFamily="18" charset="0"/>
                <a:cs typeface="Times New Roman" panose="02020603050405020304" pitchFamily="18" charset="0"/>
              </a:rPr>
              <a:t>sur </a:t>
            </a:r>
            <a:r>
              <a:rPr lang="fr-FR" sz="1800" dirty="0" smtClean="0">
                <a:latin typeface="Times New Roman" panose="02020603050405020304" pitchFamily="18" charset="0"/>
                <a:cs typeface="Times New Roman" panose="02020603050405020304" pitchFamily="18" charset="0"/>
              </a:rPr>
              <a:t>celui-ci:</a:t>
            </a:r>
          </a:p>
          <a:p>
            <a:pPr marL="0" indent="0">
              <a:buNone/>
            </a:pPr>
            <a:endParaRPr lang="fr-FR" sz="1800" b="1" dirty="0">
              <a:latin typeface="Times New Roman" panose="02020603050405020304" pitchFamily="18" charset="0"/>
              <a:cs typeface="Times New Roman" panose="02020603050405020304" pitchFamily="18" charset="0"/>
            </a:endParaRPr>
          </a:p>
          <a:p>
            <a:pPr marL="0" indent="0">
              <a:buNone/>
            </a:pPr>
            <a:endParaRPr lang="fr-FR" sz="1800" b="1" dirty="0" smtClean="0">
              <a:latin typeface="Times New Roman" panose="02020603050405020304" pitchFamily="18" charset="0"/>
              <a:cs typeface="Times New Roman" panose="02020603050405020304" pitchFamily="18" charset="0"/>
            </a:endParaRPr>
          </a:p>
          <a:p>
            <a:pPr marL="0" indent="0">
              <a:buNone/>
            </a:pPr>
            <a:endParaRPr lang="fr-FR" sz="1800" b="1" dirty="0">
              <a:latin typeface="Times New Roman" panose="02020603050405020304" pitchFamily="18" charset="0"/>
              <a:cs typeface="Times New Roman" panose="02020603050405020304" pitchFamily="18" charset="0"/>
            </a:endParaRPr>
          </a:p>
          <a:p>
            <a:pPr marL="0" indent="0">
              <a:buNone/>
            </a:pPr>
            <a:endParaRPr lang="fr-FR" sz="1800" b="1" dirty="0" smtClean="0">
              <a:latin typeface="Times New Roman" panose="02020603050405020304" pitchFamily="18" charset="0"/>
              <a:cs typeface="Times New Roman" panose="02020603050405020304" pitchFamily="18" charset="0"/>
            </a:endParaRPr>
          </a:p>
          <a:p>
            <a:pPr marL="0" indent="0">
              <a:buNone/>
            </a:pPr>
            <a:endParaRPr lang="fr-FR" sz="1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FR" sz="1800" b="1" dirty="0">
                <a:latin typeface="Times New Roman" panose="02020603050405020304" pitchFamily="18" charset="0"/>
                <a:cs typeface="Times New Roman" panose="02020603050405020304" pitchFamily="18" charset="0"/>
              </a:rPr>
              <a:t> </a:t>
            </a:r>
            <a:r>
              <a:rPr lang="fr-FR" sz="1800" dirty="0" smtClean="0"/>
              <a:t>Ajoutons </a:t>
            </a:r>
            <a:r>
              <a:rPr lang="fr-FR" sz="1800" dirty="0"/>
              <a:t>un second signal, provenant d’un second  satellite </a:t>
            </a:r>
            <a:r>
              <a:rPr lang="fr-FR" sz="1800" dirty="0" smtClean="0"/>
              <a:t>:</a:t>
            </a:r>
            <a:endParaRPr lang="fr-FR" sz="1800" b="1" dirty="0" smtClean="0">
              <a:latin typeface="Times New Roman" panose="02020603050405020304" pitchFamily="18" charset="0"/>
              <a:cs typeface="Times New Roman" panose="02020603050405020304" pitchFamily="18" charset="0"/>
            </a:endParaRPr>
          </a:p>
          <a:p>
            <a:pPr marL="0" indent="0">
              <a:buNone/>
            </a:pPr>
            <a:endParaRPr lang="fr-FR" sz="1800" b="1" dirty="0" smtClean="0">
              <a:latin typeface="Times New Roman" panose="02020603050405020304" pitchFamily="18" charset="0"/>
              <a:cs typeface="Times New Roman" panose="02020603050405020304" pitchFamily="18" charset="0"/>
            </a:endParaRPr>
          </a:p>
          <a:p>
            <a:pPr marL="0" indent="0">
              <a:buNone/>
            </a:pPr>
            <a:endParaRPr lang="fr-FR" sz="1800" b="1" dirty="0">
              <a:latin typeface="Times New Roman" panose="02020603050405020304" pitchFamily="18" charset="0"/>
              <a:cs typeface="Times New Roman" panose="02020603050405020304" pitchFamily="18" charset="0"/>
            </a:endParaRPr>
          </a:p>
          <a:p>
            <a:pPr marL="0" indent="0">
              <a:buNone/>
            </a:pPr>
            <a:endParaRPr lang="fr-FR" sz="1800" b="1" dirty="0" smtClean="0">
              <a:latin typeface="Times New Roman" panose="02020603050405020304" pitchFamily="18" charset="0"/>
              <a:cs typeface="Times New Roman" panose="02020603050405020304" pitchFamily="18" charset="0"/>
            </a:endParaRPr>
          </a:p>
          <a:p>
            <a:pPr marL="0" indent="0">
              <a:buNone/>
            </a:pPr>
            <a:endParaRPr lang="fr-FR" sz="1800" b="1" dirty="0">
              <a:latin typeface="Times New Roman" panose="02020603050405020304" pitchFamily="18" charset="0"/>
              <a:cs typeface="Times New Roman" panose="02020603050405020304" pitchFamily="18" charset="0"/>
            </a:endParaRPr>
          </a:p>
          <a:p>
            <a:pPr marL="0" indent="0">
              <a:buNone/>
            </a:pPr>
            <a:endParaRPr lang="fr-FR" sz="1800" b="1" dirty="0" smtClean="0">
              <a:latin typeface="Times New Roman" panose="02020603050405020304" pitchFamily="18" charset="0"/>
              <a:cs typeface="Times New Roman" panose="02020603050405020304" pitchFamily="18" charset="0"/>
            </a:endParaRPr>
          </a:p>
          <a:p>
            <a:pPr marL="0" indent="0">
              <a:buNone/>
            </a:pPr>
            <a:endParaRPr lang="fr-FR" sz="18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fr-FR" sz="1800" dirty="0" smtClean="0"/>
              <a:t>	</a:t>
            </a:r>
          </a:p>
          <a:p>
            <a:pPr marL="0" indent="0">
              <a:lnSpc>
                <a:spcPct val="150000"/>
              </a:lnSpc>
              <a:spcBef>
                <a:spcPts val="0"/>
              </a:spcBef>
              <a:buNone/>
            </a:pPr>
            <a:r>
              <a:rPr lang="fr-FR" sz="1800" dirty="0" smtClean="0"/>
              <a:t>On </a:t>
            </a:r>
            <a:r>
              <a:rPr lang="fr-FR" sz="1800" dirty="0"/>
              <a:t>sait désormais qu’on se trouve en même temps sur les deux cercles, autrement dit, sur l’un des points où les cercles se coupent.</a:t>
            </a:r>
            <a:br>
              <a:rPr lang="fr-FR" sz="1800" dirty="0"/>
            </a:br>
            <a:endParaRPr lang="fr-FR" sz="1800" b="1" dirty="0" smtClean="0">
              <a:latin typeface="Times New Roman" panose="02020603050405020304" pitchFamily="18" charset="0"/>
              <a:cs typeface="Times New Roman" panose="02020603050405020304" pitchFamily="18" charset="0"/>
            </a:endParaRPr>
          </a:p>
          <a:p>
            <a:pPr marL="0" indent="0">
              <a:buNone/>
            </a:pPr>
            <a:endParaRPr lang="fr-FR" sz="1800" b="1" dirty="0">
              <a:latin typeface="Times New Roman" panose="02020603050405020304" pitchFamily="18" charset="0"/>
              <a:cs typeface="Times New Roman" panose="02020603050405020304" pitchFamily="18" charset="0"/>
            </a:endParaRPr>
          </a:p>
          <a:p>
            <a:pPr marL="0" indent="0">
              <a:buNone/>
            </a:pPr>
            <a:endParaRPr lang="fr-FR" sz="1800" b="1" dirty="0">
              <a:latin typeface="Times New Roman" panose="02020603050405020304" pitchFamily="18" charset="0"/>
              <a:cs typeface="Times New Roman" panose="02020603050405020304" pitchFamily="18" charset="0"/>
            </a:endParaRPr>
          </a:p>
        </p:txBody>
      </p:sp>
      <p:pic>
        <p:nvPicPr>
          <p:cNvPr id="4" name="Image 1"/>
          <p:cNvPicPr/>
          <p:nvPr/>
        </p:nvPicPr>
        <p:blipFill>
          <a:blip r:embed="rId2" cstate="print"/>
          <a:srcRect/>
          <a:stretch>
            <a:fillRect/>
          </a:stretch>
        </p:blipFill>
        <p:spPr bwMode="auto">
          <a:xfrm>
            <a:off x="3109921" y="1286509"/>
            <a:ext cx="1857495" cy="1679113"/>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2539057" y="3652417"/>
            <a:ext cx="3083268" cy="1871053"/>
          </a:xfrm>
          <a:prstGeom prst="rect">
            <a:avLst/>
          </a:prstGeom>
          <a:noFill/>
          <a:ln w="9525">
            <a:noFill/>
            <a:miter lim="800000"/>
            <a:headEnd/>
            <a:tailEnd/>
          </a:ln>
        </p:spPr>
      </p:pic>
    </p:spTree>
    <p:extLst>
      <p:ext uri="{BB962C8B-B14F-4D97-AF65-F5344CB8AC3E}">
        <p14:creationId xmlns:p14="http://schemas.microsoft.com/office/powerpoint/2010/main" val="3302646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636"/>
            <a:ext cx="7886700" cy="808766"/>
          </a:xfrm>
        </p:spPr>
        <p:txBody>
          <a:bodyPr>
            <a:normAutofit/>
          </a:bodyPr>
          <a:lstStyle/>
          <a:p>
            <a:pPr algn="ctr"/>
            <a:r>
              <a:rPr lang="fr-FR" sz="2800" b="1" dirty="0">
                <a:solidFill>
                  <a:srgbClr val="00B050"/>
                </a:solidFill>
                <a:latin typeface="Times New Roman" panose="02020603050405020304" pitchFamily="18" charset="0"/>
                <a:cs typeface="Times New Roman" panose="02020603050405020304" pitchFamily="18" charset="0"/>
              </a:rPr>
              <a:t>Géolocalisation (Suite)</a:t>
            </a:r>
            <a:endParaRPr lang="fr-FR" sz="2800" dirty="0"/>
          </a:p>
        </p:txBody>
      </p:sp>
      <p:sp>
        <p:nvSpPr>
          <p:cNvPr id="3" name="Content Placeholder 2"/>
          <p:cNvSpPr>
            <a:spLocks noGrp="1"/>
          </p:cNvSpPr>
          <p:nvPr>
            <p:ph idx="1"/>
          </p:nvPr>
        </p:nvSpPr>
        <p:spPr>
          <a:xfrm>
            <a:off x="628650" y="914402"/>
            <a:ext cx="7886700" cy="5795317"/>
          </a:xfrm>
        </p:spPr>
        <p:txBody>
          <a:bodyPr>
            <a:normAutofit fontScale="92500" lnSpcReduction="20000"/>
          </a:bodyPr>
          <a:lstStyle/>
          <a:p>
            <a:pPr>
              <a:buFont typeface="Wingdings" panose="05000000000000000000" pitchFamily="2" charset="2"/>
              <a:buChar char="ü"/>
            </a:pPr>
            <a:r>
              <a:rPr lang="fr-FR" sz="1800" dirty="0" smtClean="0">
                <a:latin typeface="Times New Roman" panose="02020603050405020304" pitchFamily="18" charset="0"/>
                <a:cs typeface="Times New Roman" panose="02020603050405020304" pitchFamily="18" charset="0"/>
              </a:rPr>
              <a:t>Pour </a:t>
            </a:r>
            <a:r>
              <a:rPr lang="fr-FR" sz="1800" dirty="0">
                <a:latin typeface="Times New Roman" panose="02020603050405020304" pitchFamily="18" charset="0"/>
                <a:cs typeface="Times New Roman" panose="02020603050405020304" pitchFamily="18" charset="0"/>
              </a:rPr>
              <a:t>savoir lequel, il nous faut le signal d’un troisième satellite : </a:t>
            </a:r>
            <a:endParaRPr lang="fr-FR" sz="1800" dirty="0" smtClean="0">
              <a:latin typeface="Times New Roman" panose="02020603050405020304" pitchFamily="18" charset="0"/>
              <a:cs typeface="Times New Roman" panose="02020603050405020304" pitchFamily="18" charset="0"/>
            </a:endParaRPr>
          </a:p>
          <a:p>
            <a:pPr marL="0" indent="0">
              <a:buNone/>
            </a:pPr>
            <a:endParaRPr lang="fr-FR" sz="1800" dirty="0" smtClean="0">
              <a:latin typeface="Times New Roman" panose="02020603050405020304" pitchFamily="18" charset="0"/>
              <a:cs typeface="Times New Roman" panose="02020603050405020304" pitchFamily="18" charset="0"/>
            </a:endParaRPr>
          </a:p>
          <a:p>
            <a:pPr marL="0" indent="0">
              <a:buNone/>
            </a:pPr>
            <a:endParaRPr lang="fr-FR" sz="1800" dirty="0">
              <a:latin typeface="Times New Roman" panose="02020603050405020304" pitchFamily="18" charset="0"/>
              <a:cs typeface="Times New Roman" panose="02020603050405020304" pitchFamily="18" charset="0"/>
            </a:endParaRPr>
          </a:p>
          <a:p>
            <a:pPr marL="0" indent="0">
              <a:buNone/>
            </a:pPr>
            <a:endParaRPr lang="fr-FR" sz="1800" dirty="0" smtClean="0">
              <a:latin typeface="Times New Roman" panose="02020603050405020304" pitchFamily="18" charset="0"/>
              <a:cs typeface="Times New Roman" panose="02020603050405020304" pitchFamily="18" charset="0"/>
            </a:endParaRPr>
          </a:p>
          <a:p>
            <a:pPr marL="0" indent="0">
              <a:buNone/>
            </a:pPr>
            <a:endParaRPr lang="fr-FR" sz="1800" dirty="0">
              <a:latin typeface="Times New Roman" panose="02020603050405020304" pitchFamily="18" charset="0"/>
              <a:cs typeface="Times New Roman" panose="02020603050405020304" pitchFamily="18" charset="0"/>
            </a:endParaRPr>
          </a:p>
          <a:p>
            <a:pPr marL="0" indent="0">
              <a:buNone/>
            </a:pPr>
            <a:endParaRPr lang="fr-FR" sz="1800" dirty="0" smtClean="0">
              <a:latin typeface="Times New Roman" panose="02020603050405020304" pitchFamily="18" charset="0"/>
              <a:cs typeface="Times New Roman" panose="02020603050405020304" pitchFamily="18" charset="0"/>
            </a:endParaRPr>
          </a:p>
          <a:p>
            <a:pPr marL="0" indent="0">
              <a:buNone/>
            </a:pPr>
            <a:endParaRPr lang="fr-FR" sz="1800" dirty="0">
              <a:latin typeface="Times New Roman" panose="02020603050405020304" pitchFamily="18" charset="0"/>
              <a:cs typeface="Times New Roman" panose="02020603050405020304" pitchFamily="18" charset="0"/>
            </a:endParaRPr>
          </a:p>
          <a:p>
            <a:pPr marL="0" indent="0">
              <a:buNone/>
            </a:pPr>
            <a:endParaRPr lang="fr-FR" sz="1800" dirty="0" smtClean="0">
              <a:latin typeface="Times New Roman" panose="02020603050405020304" pitchFamily="18" charset="0"/>
              <a:cs typeface="Times New Roman" panose="02020603050405020304" pitchFamily="18" charset="0"/>
            </a:endParaRPr>
          </a:p>
          <a:p>
            <a:pPr marL="0" indent="0">
              <a:buNone/>
            </a:pPr>
            <a:endParaRPr lang="fr-FR" sz="1800" dirty="0">
              <a:latin typeface="Times New Roman" panose="02020603050405020304" pitchFamily="18" charset="0"/>
              <a:cs typeface="Times New Roman" panose="02020603050405020304" pitchFamily="18" charset="0"/>
            </a:endParaRPr>
          </a:p>
          <a:p>
            <a:pPr marL="0" indent="0" algn="just">
              <a:lnSpc>
                <a:spcPct val="160000"/>
              </a:lnSpc>
              <a:spcBef>
                <a:spcPts val="0"/>
              </a:spcBef>
              <a:buNone/>
            </a:pPr>
            <a:r>
              <a:rPr lang="fr-FR" sz="1800" dirty="0" smtClean="0"/>
              <a:t>	</a:t>
            </a:r>
            <a:r>
              <a:rPr lang="fr-FR" sz="1900" dirty="0" smtClean="0">
                <a:latin typeface="Times New Roman" panose="02020603050405020304" pitchFamily="18" charset="0"/>
                <a:cs typeface="Times New Roman" panose="02020603050405020304" pitchFamily="18" charset="0"/>
              </a:rPr>
              <a:t>Maintenant</a:t>
            </a:r>
            <a:r>
              <a:rPr lang="fr-FR" sz="1900" dirty="0">
                <a:latin typeface="Times New Roman" panose="02020603050405020304" pitchFamily="18" charset="0"/>
                <a:cs typeface="Times New Roman" panose="02020603050405020304" pitchFamily="18" charset="0"/>
              </a:rPr>
              <a:t>, il n’y a plus qu’un seul point qui se trouve à la bonne distance des 3 satellites à la fois : il correspond à notre position.</a:t>
            </a:r>
          </a:p>
          <a:p>
            <a:pPr marL="0" indent="0" algn="just">
              <a:lnSpc>
                <a:spcPct val="160000"/>
              </a:lnSpc>
              <a:spcBef>
                <a:spcPts val="0"/>
              </a:spcBef>
              <a:buNone/>
            </a:pPr>
            <a:r>
              <a:rPr lang="fr-FR" sz="1900" dirty="0" smtClean="0">
                <a:latin typeface="Times New Roman" panose="02020603050405020304" pitchFamily="18" charset="0"/>
                <a:cs typeface="Times New Roman" panose="02020603050405020304" pitchFamily="18" charset="0"/>
              </a:rPr>
              <a:t>	Dans </a:t>
            </a:r>
            <a:r>
              <a:rPr lang="fr-FR" sz="1900" dirty="0">
                <a:latin typeface="Times New Roman" panose="02020603050405020304" pitchFamily="18" charset="0"/>
                <a:cs typeface="Times New Roman" panose="02020603050405020304" pitchFamily="18" charset="0"/>
              </a:rPr>
              <a:t>le cas réel, on se trouve dans l’espace, pas dans un plan. On utilise donc des sphères à la place des cercles : à l’intersection de deux sphères correspond à un cercle, et l’intersection de 3 sphères correspond à deux points.      En théorie il nous faut donc un quatrième satellite pour savoir où on se trouve</a:t>
            </a:r>
            <a:r>
              <a:rPr lang="fr-FR" sz="1900" dirty="0" smtClean="0">
                <a:latin typeface="Times New Roman" panose="02020603050405020304" pitchFamily="18" charset="0"/>
                <a:cs typeface="Times New Roman" panose="02020603050405020304" pitchFamily="18" charset="0"/>
              </a:rPr>
              <a:t>.</a:t>
            </a:r>
            <a:endParaRPr lang="fr-FR" sz="1900" dirty="0">
              <a:latin typeface="Times New Roman" panose="02020603050405020304" pitchFamily="18" charset="0"/>
              <a:cs typeface="Times New Roman" panose="02020603050405020304" pitchFamily="18" charset="0"/>
            </a:endParaRPr>
          </a:p>
          <a:p>
            <a:pPr marL="0" indent="0">
              <a:buNone/>
            </a:pPr>
            <a:r>
              <a:rPr lang="fr-FR" sz="1800" b="1" i="1" dirty="0" smtClean="0"/>
              <a:t>	</a:t>
            </a:r>
            <a:r>
              <a:rPr lang="fr-FR" sz="1900" b="1" i="1" dirty="0" smtClean="0">
                <a:solidFill>
                  <a:srgbClr val="FF0000"/>
                </a:solidFill>
              </a:rPr>
              <a:t>Pour </a:t>
            </a:r>
            <a:r>
              <a:rPr lang="fr-FR" sz="1900" b="1" i="1" dirty="0">
                <a:solidFill>
                  <a:srgbClr val="FF0000"/>
                </a:solidFill>
              </a:rPr>
              <a:t>pouvoir utiliser le GPS, il faut donc un minium de quatre satellites : trois pour la position, et un supplémentaire pour la synchronisation</a:t>
            </a:r>
            <a:r>
              <a:rPr lang="fr-FR" sz="1900" b="1" dirty="0">
                <a:solidFill>
                  <a:srgbClr val="FF0000"/>
                </a:solidFill>
              </a:rPr>
              <a:t>.</a:t>
            </a:r>
            <a:endParaRPr lang="fr-FR" sz="1900" dirty="0">
              <a:solidFill>
                <a:srgbClr val="FF0000"/>
              </a:solidFill>
            </a:endParaRPr>
          </a:p>
          <a:p>
            <a:pPr marL="0" indent="0">
              <a:buNone/>
            </a:pPr>
            <a:endParaRPr lang="fr-FR" sz="1800" dirty="0">
              <a:latin typeface="Times New Roman" panose="02020603050405020304" pitchFamily="18" charset="0"/>
              <a:cs typeface="Times New Roman" panose="02020603050405020304" pitchFamily="18" charset="0"/>
            </a:endParaRPr>
          </a:p>
        </p:txBody>
      </p:sp>
      <p:pic>
        <p:nvPicPr>
          <p:cNvPr id="4" name="Image 7"/>
          <p:cNvPicPr/>
          <p:nvPr/>
        </p:nvPicPr>
        <p:blipFill>
          <a:blip r:embed="rId2" cstate="print"/>
          <a:srcRect/>
          <a:stretch>
            <a:fillRect/>
          </a:stretch>
        </p:blipFill>
        <p:spPr bwMode="auto">
          <a:xfrm>
            <a:off x="2739209" y="1450777"/>
            <a:ext cx="3838575" cy="2243893"/>
          </a:xfrm>
          <a:prstGeom prst="rect">
            <a:avLst/>
          </a:prstGeom>
          <a:noFill/>
          <a:ln w="9525">
            <a:noFill/>
            <a:miter lim="800000"/>
            <a:headEnd/>
            <a:tailEnd/>
          </a:ln>
        </p:spPr>
      </p:pic>
    </p:spTree>
    <p:extLst>
      <p:ext uri="{BB962C8B-B14F-4D97-AF65-F5344CB8AC3E}">
        <p14:creationId xmlns:p14="http://schemas.microsoft.com/office/powerpoint/2010/main" val="930911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87490"/>
          </a:xfrm>
        </p:spPr>
        <p:txBody>
          <a:bodyPr>
            <a:normAutofit fontScale="90000"/>
          </a:bodyPr>
          <a:lstStyle/>
          <a:p>
            <a:pPr algn="ctr"/>
            <a:r>
              <a:rPr lang="fr-FR" sz="2800" b="1" dirty="0" smtClean="0">
                <a:solidFill>
                  <a:srgbClr val="92D050"/>
                </a:solidFill>
              </a:rPr>
              <a:t>4.5.2 Vitesse </a:t>
            </a:r>
            <a:r>
              <a:rPr lang="fr-FR" sz="2800" b="1" dirty="0">
                <a:solidFill>
                  <a:srgbClr val="92D050"/>
                </a:solidFill>
              </a:rPr>
              <a:t>GPS</a:t>
            </a:r>
            <a:r>
              <a:rPr lang="fr-FR" dirty="0"/>
              <a:t> </a:t>
            </a:r>
          </a:p>
        </p:txBody>
      </p:sp>
      <p:sp>
        <p:nvSpPr>
          <p:cNvPr id="3" name="Content Placeholder 2"/>
          <p:cNvSpPr>
            <a:spLocks noGrp="1"/>
          </p:cNvSpPr>
          <p:nvPr>
            <p:ph idx="1"/>
          </p:nvPr>
        </p:nvSpPr>
        <p:spPr>
          <a:xfrm>
            <a:off x="628650" y="1000897"/>
            <a:ext cx="7886700" cy="5176066"/>
          </a:xfrm>
        </p:spPr>
        <p:txBody>
          <a:bodyPr/>
          <a:lstStyle/>
          <a:p>
            <a:pPr marL="0" indent="0" algn="just">
              <a:lnSpc>
                <a:spcPct val="150000"/>
              </a:lnSpc>
              <a:spcBef>
                <a:spcPts val="0"/>
              </a:spcBef>
              <a:buNone/>
            </a:pPr>
            <a:r>
              <a:rPr lang="fr-FR" dirty="0" smtClean="0"/>
              <a:t>	</a:t>
            </a:r>
            <a:r>
              <a:rPr lang="fr-FR" sz="1800" dirty="0" smtClean="0">
                <a:latin typeface="Times New Roman" panose="02020603050405020304" pitchFamily="18" charset="0"/>
                <a:cs typeface="Times New Roman" panose="02020603050405020304" pitchFamily="18" charset="0"/>
              </a:rPr>
              <a:t>Un </a:t>
            </a:r>
            <a:r>
              <a:rPr lang="fr-FR" sz="1800" dirty="0">
                <a:latin typeface="Times New Roman" panose="02020603050405020304" pitchFamily="18" charset="0"/>
                <a:cs typeface="Times New Roman" panose="02020603050405020304" pitchFamily="18" charset="0"/>
              </a:rPr>
              <a:t>système GPS est donc capable de connaitre notre position à un instant précis. Il lui est donc aisé de calculer notre vitesse en calculant notre position à quelques millisecondes </a:t>
            </a:r>
            <a:r>
              <a:rPr lang="fr-FR" sz="1800" dirty="0" smtClean="0">
                <a:latin typeface="Times New Roman" panose="02020603050405020304" pitchFamily="18" charset="0"/>
                <a:cs typeface="Times New Roman" panose="02020603050405020304" pitchFamily="18" charset="0"/>
              </a:rPr>
              <a:t>d'écart. </a:t>
            </a:r>
            <a:r>
              <a:rPr lang="fr-FR" sz="1800" dirty="0">
                <a:latin typeface="Times New Roman" panose="02020603050405020304" pitchFamily="18" charset="0"/>
                <a:cs typeface="Times New Roman" panose="02020603050405020304" pitchFamily="18" charset="0"/>
              </a:rPr>
              <a:t>il ne lui reste plus qu'à trouver la distance séparant les deux positions trouvées et à calculer notre vitesse en utilisant la formule :</a:t>
            </a:r>
          </a:p>
          <a:p>
            <a:pPr marL="0" indent="0">
              <a:buNone/>
            </a:pPr>
            <a:endParaRPr lang="fr-FR" dirty="0"/>
          </a:p>
        </p:txBody>
      </p:sp>
      <p:pic>
        <p:nvPicPr>
          <p:cNvPr id="7" name="Image 69" descr="formule-61.jpg"/>
          <p:cNvPicPr/>
          <p:nvPr/>
        </p:nvPicPr>
        <p:blipFill>
          <a:blip r:embed="rId2" cstate="print"/>
          <a:srcRect/>
          <a:stretch>
            <a:fillRect/>
          </a:stretch>
        </p:blipFill>
        <p:spPr bwMode="auto">
          <a:xfrm>
            <a:off x="4219575" y="3224213"/>
            <a:ext cx="704850" cy="409575"/>
          </a:xfrm>
          <a:prstGeom prst="rect">
            <a:avLst/>
          </a:prstGeom>
          <a:noFill/>
          <a:ln w="9525">
            <a:noFill/>
            <a:miter lim="800000"/>
            <a:headEnd/>
            <a:tailEnd/>
          </a:ln>
        </p:spPr>
      </p:pic>
    </p:spTree>
    <p:extLst>
      <p:ext uri="{BB962C8B-B14F-4D97-AF65-F5344CB8AC3E}">
        <p14:creationId xmlns:p14="http://schemas.microsoft.com/office/powerpoint/2010/main" val="300676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6845"/>
            <a:ext cx="7886700" cy="759339"/>
          </a:xfrm>
        </p:spPr>
        <p:txBody>
          <a:bodyPr/>
          <a:lstStyle/>
          <a:p>
            <a:pPr algn="ctr"/>
            <a:r>
              <a:rPr lang="fr-FR" sz="2800" b="1" dirty="0" smtClean="0">
                <a:solidFill>
                  <a:srgbClr val="92D050"/>
                </a:solidFill>
                <a:latin typeface="Times New Roman" panose="02020603050405020304" pitchFamily="18" charset="0"/>
                <a:cs typeface="Times New Roman" panose="02020603050405020304" pitchFamily="18" charset="0"/>
              </a:rPr>
              <a:t>4.5.3</a:t>
            </a:r>
            <a:r>
              <a:rPr lang="fr-FR" sz="2800" dirty="0" smtClean="0">
                <a:solidFill>
                  <a:srgbClr val="92D050"/>
                </a:solidFill>
                <a:latin typeface="Times New Roman" panose="02020603050405020304" pitchFamily="18" charset="0"/>
                <a:cs typeface="Times New Roman" panose="02020603050405020304" pitchFamily="18" charset="0"/>
              </a:rPr>
              <a:t> </a:t>
            </a:r>
            <a:r>
              <a:rPr lang="fr-FR" sz="2800" b="1" dirty="0">
                <a:solidFill>
                  <a:srgbClr val="92D050"/>
                </a:solidFill>
                <a:latin typeface="Times New Roman" panose="02020603050405020304" pitchFamily="18" charset="0"/>
                <a:cs typeface="Times New Roman" panose="02020603050405020304" pitchFamily="18" charset="0"/>
              </a:rPr>
              <a:t>Pseudo-distance</a:t>
            </a:r>
            <a:r>
              <a:rPr lang="fr-FR" b="1" dirty="0"/>
              <a:t> </a:t>
            </a:r>
            <a:endParaRPr lang="fr-FR" dirty="0"/>
          </a:p>
        </p:txBody>
      </p:sp>
      <p:sp>
        <p:nvSpPr>
          <p:cNvPr id="3" name="Content Placeholder 2"/>
          <p:cNvSpPr>
            <a:spLocks noGrp="1"/>
          </p:cNvSpPr>
          <p:nvPr>
            <p:ph idx="1"/>
          </p:nvPr>
        </p:nvSpPr>
        <p:spPr>
          <a:xfrm>
            <a:off x="628650" y="976184"/>
            <a:ext cx="7886700" cy="5881816"/>
          </a:xfrm>
        </p:spPr>
        <p:txBody>
          <a:bodyPr>
            <a:normAutofit/>
          </a:bodyPr>
          <a:lstStyle/>
          <a:p>
            <a:pPr marL="0" indent="0" algn="just">
              <a:lnSpc>
                <a:spcPct val="150000"/>
              </a:lnSpc>
              <a:spcBef>
                <a:spcPts val="0"/>
              </a:spcBef>
              <a:buNone/>
            </a:pPr>
            <a:endParaRPr lang="fr-FR" sz="1800" dirty="0" smtClean="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fr-FR" sz="1800" dirty="0" smtClean="0">
                <a:solidFill>
                  <a:srgbClr val="FF0000"/>
                </a:solidFill>
                <a:latin typeface="Times New Roman" panose="02020603050405020304" pitchFamily="18" charset="0"/>
                <a:cs typeface="Times New Roman" panose="02020603050405020304" pitchFamily="18" charset="0"/>
              </a:rPr>
              <a:t>Calcul </a:t>
            </a:r>
            <a:r>
              <a:rPr lang="fr-FR" sz="1800" dirty="0">
                <a:solidFill>
                  <a:srgbClr val="FF0000"/>
                </a:solidFill>
                <a:latin typeface="Times New Roman" panose="02020603050405020304" pitchFamily="18" charset="0"/>
                <a:cs typeface="Times New Roman" panose="02020603050405020304" pitchFamily="18" charset="0"/>
              </a:rPr>
              <a:t>des pseudo-distances satellites-récepteur : </a:t>
            </a:r>
          </a:p>
          <a:p>
            <a:pPr marL="0" indent="0" algn="just">
              <a:lnSpc>
                <a:spcPct val="150000"/>
              </a:lnSpc>
              <a:spcBef>
                <a:spcPts val="0"/>
              </a:spcBef>
              <a:buNone/>
            </a:pPr>
            <a:r>
              <a:rPr lang="fr-FR" sz="1800" dirty="0" smtClean="0">
                <a:latin typeface="Times New Roman" panose="02020603050405020304" pitchFamily="18" charset="0"/>
                <a:cs typeface="Times New Roman" panose="02020603050405020304" pitchFamily="18" charset="0"/>
              </a:rPr>
              <a:t>	Le </a:t>
            </a:r>
            <a:r>
              <a:rPr lang="fr-FR" sz="1800" dirty="0">
                <a:latin typeface="Times New Roman" panose="02020603050405020304" pitchFamily="18" charset="0"/>
                <a:cs typeface="Times New Roman" panose="02020603050405020304" pitchFamily="18" charset="0"/>
              </a:rPr>
              <a:t>principe du calcul des distances séparant le récepteur d’au moins quatre satellites repose sur le temps que mettent les signaux du code C/A pour parcourir la distance séparant l’opérateur des satellites. </a:t>
            </a:r>
            <a:r>
              <a:rPr lang="fr-FR" sz="1800" dirty="0" smtClean="0">
                <a:latin typeface="Times New Roman" panose="02020603050405020304" pitchFamily="18" charset="0"/>
                <a:cs typeface="Times New Roman" panose="02020603050405020304" pitchFamily="18" charset="0"/>
              </a:rPr>
              <a:t>	Le </a:t>
            </a:r>
            <a:r>
              <a:rPr lang="fr-FR" sz="1800" dirty="0">
                <a:latin typeface="Times New Roman" panose="02020603050405020304" pitchFamily="18" charset="0"/>
                <a:cs typeface="Times New Roman" panose="02020603050405020304" pitchFamily="18" charset="0"/>
              </a:rPr>
              <a:t>temps est multiplié par la vitesse de propagation du signal (vitesse de la lumière) pour obtenir la distance satellite opérateur. Le calcul des quatre distances permettra par multilatération de définir les coordonnées X, Y et Z de l’opérateur. </a:t>
            </a:r>
            <a:endParaRPr lang="fr-FR" sz="18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fr-FR" sz="1800" dirty="0">
                <a:latin typeface="Times New Roman" panose="02020603050405020304" pitchFamily="18" charset="0"/>
                <a:cs typeface="Times New Roman" panose="02020603050405020304" pitchFamily="18" charset="0"/>
              </a:rPr>
              <a:t>	</a:t>
            </a:r>
            <a:r>
              <a:rPr lang="fr-FR" sz="1800" dirty="0" smtClean="0">
                <a:latin typeface="Times New Roman" panose="02020603050405020304" pitchFamily="18" charset="0"/>
                <a:cs typeface="Times New Roman" panose="02020603050405020304" pitchFamily="18" charset="0"/>
              </a:rPr>
              <a:t>La </a:t>
            </a:r>
            <a:r>
              <a:rPr lang="fr-FR" sz="1800" dirty="0">
                <a:latin typeface="Times New Roman" panose="02020603050405020304" pitchFamily="18" charset="0"/>
                <a:cs typeface="Times New Roman" panose="02020603050405020304" pitchFamily="18" charset="0"/>
              </a:rPr>
              <a:t>précision de cette méthode peut atteindre au mieux 1 mètre si on lui associe des corrections de positionnement (correction différentielle). Des méthodes utilisant la phase de la porteuse et non le code ont été développées pour de nombreuses applications nécessitant des résolutions plus importantes.</a:t>
            </a:r>
          </a:p>
        </p:txBody>
      </p:sp>
    </p:spTree>
    <p:extLst>
      <p:ext uri="{BB962C8B-B14F-4D97-AF65-F5344CB8AC3E}">
        <p14:creationId xmlns:p14="http://schemas.microsoft.com/office/powerpoint/2010/main" val="2065716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23415"/>
          </a:xfrm>
        </p:spPr>
        <p:txBody>
          <a:bodyPr>
            <a:normAutofit/>
          </a:bodyPr>
          <a:lstStyle/>
          <a:p>
            <a:pPr algn="ctr"/>
            <a:r>
              <a:rPr lang="fr-FR" sz="2800" b="1" dirty="0" smtClean="0">
                <a:solidFill>
                  <a:srgbClr val="92D050"/>
                </a:solidFill>
              </a:rPr>
              <a:t>Mesure des pseudo-distances</a:t>
            </a:r>
            <a:endParaRPr lang="fr-FR" sz="2800" b="1" dirty="0">
              <a:solidFill>
                <a:srgbClr val="92D050"/>
              </a:solidFill>
            </a:endParaRPr>
          </a:p>
        </p:txBody>
      </p:sp>
      <p:pic>
        <p:nvPicPr>
          <p:cNvPr id="4" name="Content Placeholder 3"/>
          <p:cNvPicPr>
            <a:picLocks noGrp="1" noChangeAspect="1"/>
          </p:cNvPicPr>
          <p:nvPr>
            <p:ph idx="1"/>
          </p:nvPr>
        </p:nvPicPr>
        <p:blipFill>
          <a:blip r:embed="rId2"/>
          <a:stretch>
            <a:fillRect/>
          </a:stretch>
        </p:blipFill>
        <p:spPr>
          <a:xfrm>
            <a:off x="259492" y="1087396"/>
            <a:ext cx="8625016" cy="5585254"/>
          </a:xfrm>
          <a:prstGeom prst="rect">
            <a:avLst/>
          </a:prstGeom>
        </p:spPr>
      </p:pic>
    </p:spTree>
    <p:extLst>
      <p:ext uri="{BB962C8B-B14F-4D97-AF65-F5344CB8AC3E}">
        <p14:creationId xmlns:p14="http://schemas.microsoft.com/office/powerpoint/2010/main" val="1058703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916"/>
            <a:ext cx="7886700" cy="635771"/>
          </a:xfrm>
        </p:spPr>
        <p:txBody>
          <a:bodyPr>
            <a:normAutofit/>
          </a:bodyPr>
          <a:lstStyle/>
          <a:p>
            <a:pPr algn="ctr"/>
            <a:r>
              <a:rPr lang="fr-FR" sz="2800" b="1" dirty="0" smtClean="0">
                <a:solidFill>
                  <a:srgbClr val="92D050"/>
                </a:solidFill>
                <a:latin typeface="Times New Roman" panose="02020603050405020304" pitchFamily="18" charset="0"/>
                <a:cs typeface="Times New Roman" panose="02020603050405020304" pitchFamily="18" charset="0"/>
              </a:rPr>
              <a:t>4.5.4</a:t>
            </a:r>
            <a:r>
              <a:rPr lang="fr-FR" sz="2800" dirty="0" smtClean="0">
                <a:solidFill>
                  <a:srgbClr val="92D050"/>
                </a:solidFill>
                <a:latin typeface="Times New Roman" panose="02020603050405020304" pitchFamily="18" charset="0"/>
                <a:cs typeface="Times New Roman" panose="02020603050405020304" pitchFamily="18" charset="0"/>
              </a:rPr>
              <a:t> </a:t>
            </a:r>
            <a:r>
              <a:rPr lang="fr-FR" sz="2800" b="1" dirty="0" smtClean="0">
                <a:solidFill>
                  <a:srgbClr val="92D050"/>
                </a:solidFill>
                <a:latin typeface="Times New Roman" panose="02020603050405020304" pitchFamily="18" charset="0"/>
                <a:cs typeface="Times New Roman" panose="02020603050405020304" pitchFamily="18" charset="0"/>
              </a:rPr>
              <a:t>Mesure des phases</a:t>
            </a:r>
            <a:endParaRPr lang="fr-FR" sz="2800" dirty="0"/>
          </a:p>
        </p:txBody>
      </p:sp>
      <p:sp>
        <p:nvSpPr>
          <p:cNvPr id="3" name="Content Placeholder 2"/>
          <p:cNvSpPr>
            <a:spLocks noGrp="1"/>
          </p:cNvSpPr>
          <p:nvPr>
            <p:ph idx="1"/>
          </p:nvPr>
        </p:nvSpPr>
        <p:spPr>
          <a:xfrm>
            <a:off x="628650" y="603115"/>
            <a:ext cx="7886700" cy="6118961"/>
          </a:xfrm>
        </p:spPr>
        <p:txBody>
          <a:bodyPr>
            <a:normAutofit fontScale="40000" lnSpcReduction="20000"/>
          </a:bodyPr>
          <a:lstStyle/>
          <a:p>
            <a:pPr marL="0" indent="0" algn="just">
              <a:lnSpc>
                <a:spcPct val="170000"/>
              </a:lnSpc>
              <a:spcBef>
                <a:spcPts val="0"/>
              </a:spcBef>
              <a:buNone/>
            </a:pPr>
            <a:r>
              <a:rPr lang="fr-FR" sz="3800" b="1" dirty="0">
                <a:solidFill>
                  <a:srgbClr val="FF0000"/>
                </a:solidFill>
                <a:latin typeface="Times New Roman" panose="02020603050405020304" pitchFamily="18" charset="0"/>
                <a:cs typeface="Times New Roman" panose="02020603050405020304" pitchFamily="18" charset="0"/>
              </a:rPr>
              <a:t>Utilisation des phases et levée des ambiguïtés :</a:t>
            </a:r>
          </a:p>
          <a:p>
            <a:pPr marL="0" indent="0" algn="just">
              <a:lnSpc>
                <a:spcPct val="170000"/>
              </a:lnSpc>
              <a:spcBef>
                <a:spcPts val="0"/>
              </a:spcBef>
              <a:buNone/>
            </a:pPr>
            <a:r>
              <a:rPr lang="fr-FR" dirty="0">
                <a:latin typeface="Times New Roman" panose="02020603050405020304" pitchFamily="18" charset="0"/>
                <a:cs typeface="Times New Roman" panose="02020603050405020304" pitchFamily="18" charset="0"/>
              </a:rPr>
              <a:t>	</a:t>
            </a:r>
            <a:r>
              <a:rPr lang="fr-FR" sz="3500" dirty="0" smtClean="0">
                <a:latin typeface="Times New Roman" panose="02020603050405020304" pitchFamily="18" charset="0"/>
                <a:cs typeface="Times New Roman" panose="02020603050405020304" pitchFamily="18" charset="0"/>
              </a:rPr>
              <a:t>Le </a:t>
            </a:r>
            <a:r>
              <a:rPr lang="fr-FR" sz="3500" dirty="0">
                <a:latin typeface="Times New Roman" panose="02020603050405020304" pitchFamily="18" charset="0"/>
                <a:cs typeface="Times New Roman" panose="02020603050405020304" pitchFamily="18" charset="0"/>
              </a:rPr>
              <a:t>calcul de la position se base ici sur la phase de la porteuseL1 (ou L2) et non sur le code C/A comme vu précédemment. En comparant le signal émis et le signal réceptionné le récepteur peut mesurer le décalage de phase, une mesure que permet de calculer la distance séparant l’opérateur du satellite en théorie au millimètre près. La difficulté de cette méthode est liée à l’inconnue, dite «ambiguïté», du nombre d’oscillations qu’il y a eu entre l’émission et la réception du signal (Figure4a). </a:t>
            </a:r>
            <a:endParaRPr lang="fr-FR" sz="35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fr-FR" sz="3500" dirty="0">
                <a:latin typeface="Times New Roman" panose="02020603050405020304" pitchFamily="18" charset="0"/>
                <a:cs typeface="Times New Roman" panose="02020603050405020304" pitchFamily="18" charset="0"/>
              </a:rPr>
              <a:t>	</a:t>
            </a:r>
            <a:r>
              <a:rPr lang="fr-FR" sz="3500" dirty="0" smtClean="0">
                <a:latin typeface="Times New Roman" panose="02020603050405020304" pitchFamily="18" charset="0"/>
                <a:cs typeface="Times New Roman" panose="02020603050405020304" pitchFamily="18" charset="0"/>
              </a:rPr>
              <a:t>Pour </a:t>
            </a:r>
            <a:r>
              <a:rPr lang="fr-FR" sz="3500" dirty="0">
                <a:latin typeface="Times New Roman" panose="02020603050405020304" pitchFamily="18" charset="0"/>
                <a:cs typeface="Times New Roman" panose="02020603050405020304" pitchFamily="18" charset="0"/>
              </a:rPr>
              <a:t>lever cette ambiguïté il existe des méthodes liées à des dispositifs très longs à mettre en œuvre et qui nécessitent un matériel sophistiqué capable de gérer de lourds algorithmes. Une des méthodes couramment utilisées consiste à regarder les intersections des fronts d’ondes émis par les satellites avec une surface discoïdale (2D) représentant la position possible de l’opérateur, surface obtenue rapidement à partir d’une géolocalisation classique basée sur les pseudo-distances</a:t>
            </a:r>
            <a:r>
              <a:rPr lang="fr-FR" sz="3500" dirty="0" smtClean="0">
                <a:latin typeface="Times New Roman" panose="02020603050405020304" pitchFamily="18" charset="0"/>
                <a:cs typeface="Times New Roman" panose="02020603050405020304" pitchFamily="18" charset="0"/>
              </a:rPr>
              <a:t>.</a:t>
            </a:r>
          </a:p>
          <a:p>
            <a:pPr marL="0" indent="0" algn="just">
              <a:lnSpc>
                <a:spcPct val="170000"/>
              </a:lnSpc>
              <a:spcBef>
                <a:spcPts val="0"/>
              </a:spcBef>
              <a:buNone/>
            </a:pPr>
            <a:r>
              <a:rPr lang="fr-FR" sz="3500" dirty="0">
                <a:latin typeface="Times New Roman" panose="02020603050405020304" pitchFamily="18" charset="0"/>
                <a:cs typeface="Times New Roman" panose="02020603050405020304" pitchFamily="18" charset="0"/>
              </a:rPr>
              <a:t>	</a:t>
            </a:r>
            <a:r>
              <a:rPr lang="fr-FR" sz="3500" dirty="0" smtClean="0">
                <a:latin typeface="Times New Roman" panose="02020603050405020304" pitchFamily="18" charset="0"/>
                <a:cs typeface="Times New Roman" panose="02020603050405020304" pitchFamily="18" charset="0"/>
              </a:rPr>
              <a:t> </a:t>
            </a:r>
            <a:r>
              <a:rPr lang="fr-FR" sz="3500" dirty="0">
                <a:latin typeface="Times New Roman" panose="02020603050405020304" pitchFamily="18" charset="0"/>
                <a:cs typeface="Times New Roman" panose="02020603050405020304" pitchFamily="18" charset="0"/>
              </a:rPr>
              <a:t>Les intersections entre cette surface et les fronts d’ondes des signaux émis par les satellites vont représenter un maillage. Les satellites étant mobiles dans l’espace, la direction des fronts d’ondes va varier dans le temps et le maillage avec. </a:t>
            </a:r>
            <a:endParaRPr lang="fr-FR" sz="35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fr-FR" sz="3500" dirty="0">
                <a:latin typeface="Times New Roman" panose="02020603050405020304" pitchFamily="18" charset="0"/>
                <a:cs typeface="Times New Roman" panose="02020603050405020304" pitchFamily="18" charset="0"/>
              </a:rPr>
              <a:t>	</a:t>
            </a:r>
            <a:r>
              <a:rPr lang="fr-FR" sz="3500" dirty="0" smtClean="0">
                <a:latin typeface="Times New Roman" panose="02020603050405020304" pitchFamily="18" charset="0"/>
                <a:cs typeface="Times New Roman" panose="02020603050405020304" pitchFamily="18" charset="0"/>
              </a:rPr>
              <a:t>Seule </a:t>
            </a:r>
            <a:r>
              <a:rPr lang="fr-FR" sz="3500" dirty="0">
                <a:latin typeface="Times New Roman" panose="02020603050405020304" pitchFamily="18" charset="0"/>
                <a:cs typeface="Times New Roman" panose="02020603050405020304" pitchFamily="18" charset="0"/>
              </a:rPr>
              <a:t>la maille où se situe l’opérateur ne varie pas, c’est là que se situe sa position précise. Devant suivre le mouvement des satellites un certain temps, l’initialisation d’un tel dispositif est très longue à mettre en œuvre. Le dispositif est également très coûteux car il fait appel à du matériel très lourd et onéreux mais il permet d’obtenir une géolocalisation millimétrique (en théorie).</a:t>
            </a:r>
          </a:p>
          <a:p>
            <a:pPr marL="0" indent="0">
              <a:buNone/>
            </a:pPr>
            <a:endParaRPr lang="fr-FR" dirty="0"/>
          </a:p>
        </p:txBody>
      </p:sp>
    </p:spTree>
    <p:extLst>
      <p:ext uri="{BB962C8B-B14F-4D97-AF65-F5344CB8AC3E}">
        <p14:creationId xmlns:p14="http://schemas.microsoft.com/office/powerpoint/2010/main" val="341875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29" y="141391"/>
            <a:ext cx="7886700" cy="792466"/>
          </a:xfrm>
        </p:spPr>
        <p:txBody>
          <a:bodyPr>
            <a:normAutofit/>
          </a:bodyPr>
          <a:lstStyle/>
          <a:p>
            <a:pPr algn="ctr"/>
            <a:r>
              <a:rPr lang="fr-FR" sz="2800" b="1" dirty="0">
                <a:solidFill>
                  <a:srgbClr val="92D050"/>
                </a:solidFill>
                <a:latin typeface="Times New Roman" panose="02020603050405020304" pitchFamily="18" charset="0"/>
                <a:cs typeface="Times New Roman" panose="02020603050405020304" pitchFamily="18" charset="0"/>
              </a:rPr>
              <a:t>Mesure des </a:t>
            </a:r>
            <a:r>
              <a:rPr lang="fr-FR" sz="2800" b="1" dirty="0" smtClean="0">
                <a:solidFill>
                  <a:srgbClr val="92D050"/>
                </a:solidFill>
                <a:latin typeface="Times New Roman" panose="02020603050405020304" pitchFamily="18" charset="0"/>
                <a:cs typeface="Times New Roman" panose="02020603050405020304" pitchFamily="18" charset="0"/>
              </a:rPr>
              <a:t>phases Suite</a:t>
            </a:r>
            <a:endParaRPr lang="fr-FR" sz="2800" dirty="0"/>
          </a:p>
        </p:txBody>
      </p:sp>
      <p:pic>
        <p:nvPicPr>
          <p:cNvPr id="4" name="Content Placeholder 3"/>
          <p:cNvPicPr>
            <a:picLocks noGrp="1" noChangeAspect="1"/>
          </p:cNvPicPr>
          <p:nvPr>
            <p:ph idx="1"/>
          </p:nvPr>
        </p:nvPicPr>
        <p:blipFill>
          <a:blip r:embed="rId2"/>
          <a:stretch>
            <a:fillRect/>
          </a:stretch>
        </p:blipFill>
        <p:spPr>
          <a:xfrm>
            <a:off x="184826" y="933856"/>
            <a:ext cx="9046723" cy="5690679"/>
          </a:xfrm>
          <a:prstGeom prst="rect">
            <a:avLst/>
          </a:prstGeom>
        </p:spPr>
      </p:pic>
    </p:spTree>
    <p:extLst>
      <p:ext uri="{BB962C8B-B14F-4D97-AF65-F5344CB8AC3E}">
        <p14:creationId xmlns:p14="http://schemas.microsoft.com/office/powerpoint/2010/main" val="2251255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472" y="102479"/>
            <a:ext cx="7886700" cy="695189"/>
          </a:xfrm>
        </p:spPr>
        <p:txBody>
          <a:bodyPr>
            <a:normAutofit fontScale="90000"/>
          </a:bodyPr>
          <a:lstStyle/>
          <a:p>
            <a:pPr algn="ctr"/>
            <a:r>
              <a:rPr lang="fr-FR" sz="2800" dirty="0" smtClean="0">
                <a:solidFill>
                  <a:srgbClr val="92D050"/>
                </a:solidFill>
              </a:rPr>
              <a:t/>
            </a:r>
            <a:br>
              <a:rPr lang="fr-FR" sz="2800" dirty="0" smtClean="0">
                <a:solidFill>
                  <a:srgbClr val="92D050"/>
                </a:solidFill>
              </a:rPr>
            </a:br>
            <a:r>
              <a:rPr lang="fr-FR" sz="2800" dirty="0" smtClean="0">
                <a:solidFill>
                  <a:srgbClr val="92D050"/>
                </a:solidFill>
              </a:rPr>
              <a:t>4.6 </a:t>
            </a:r>
            <a:r>
              <a:rPr lang="fr-FR" sz="2800" dirty="0">
                <a:solidFill>
                  <a:srgbClr val="92D050"/>
                </a:solidFill>
              </a:rPr>
              <a:t>Les récepteurs militaires </a:t>
            </a:r>
            <a:br>
              <a:rPr lang="fr-FR" sz="2800" dirty="0">
                <a:solidFill>
                  <a:srgbClr val="92D050"/>
                </a:solidFill>
              </a:rPr>
            </a:br>
            <a:endParaRPr lang="fr-FR" sz="2800" dirty="0">
              <a:solidFill>
                <a:srgbClr val="92D050"/>
              </a:solidFill>
            </a:endParaRPr>
          </a:p>
        </p:txBody>
      </p:sp>
      <p:sp>
        <p:nvSpPr>
          <p:cNvPr id="3" name="Content Placeholder 2"/>
          <p:cNvSpPr>
            <a:spLocks noGrp="1"/>
          </p:cNvSpPr>
          <p:nvPr>
            <p:ph idx="1"/>
          </p:nvPr>
        </p:nvSpPr>
        <p:spPr>
          <a:xfrm>
            <a:off x="628650" y="953311"/>
            <a:ext cx="7886700" cy="5778230"/>
          </a:xfrm>
        </p:spPr>
        <p:txBody>
          <a:bodyPr/>
          <a:lstStyle/>
          <a:p>
            <a:pPr marL="0" indent="0" algn="just">
              <a:lnSpc>
                <a:spcPct val="150000"/>
              </a:lnSpc>
              <a:spcBef>
                <a:spcPts val="0"/>
              </a:spcBef>
              <a:buNone/>
            </a:pPr>
            <a:r>
              <a:rPr lang="fr-FR" dirty="0" smtClean="0"/>
              <a:t>	</a:t>
            </a:r>
            <a:r>
              <a:rPr lang="fr-FR" sz="1800" dirty="0" smtClean="0">
                <a:latin typeface="Times New Roman" panose="02020603050405020304" pitchFamily="18" charset="0"/>
                <a:cs typeface="Times New Roman" panose="02020603050405020304" pitchFamily="18" charset="0"/>
              </a:rPr>
              <a:t>À </a:t>
            </a:r>
            <a:r>
              <a:rPr lang="fr-FR" sz="1800" dirty="0">
                <a:latin typeface="Times New Roman" panose="02020603050405020304" pitchFamily="18" charset="0"/>
                <a:cs typeface="Times New Roman" panose="02020603050405020304" pitchFamily="18" charset="0"/>
              </a:rPr>
              <a:t>l’origine, le système GPS a été conçu pour répondre au besoin des armées américaines de disposer d’un positionnement de l’ensemble des équipements, troupes ou armes déployées sur des terrains d’opération. </a:t>
            </a:r>
            <a:r>
              <a:rPr lang="fr-FR" sz="1800" dirty="0" smtClean="0">
                <a:latin typeface="Times New Roman" panose="02020603050405020304" pitchFamily="18" charset="0"/>
                <a:cs typeface="Times New Roman" panose="02020603050405020304" pitchFamily="18" charset="0"/>
              </a:rPr>
              <a:t>Ce </a:t>
            </a:r>
            <a:r>
              <a:rPr lang="fr-FR" sz="1800" dirty="0">
                <a:latin typeface="Times New Roman" panose="02020603050405020304" pitchFamily="18" charset="0"/>
                <a:cs typeface="Times New Roman" panose="02020603050405020304" pitchFamily="18" charset="0"/>
              </a:rPr>
              <a:t>besoin concerne aussi bien les armées de terre, la marine ou l’aviation. </a:t>
            </a:r>
            <a:endParaRPr lang="fr-FR" sz="18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fr-FR" sz="1800" dirty="0">
                <a:latin typeface="Times New Roman" panose="02020603050405020304" pitchFamily="18" charset="0"/>
                <a:cs typeface="Times New Roman" panose="02020603050405020304" pitchFamily="18" charset="0"/>
              </a:rPr>
              <a:t>	</a:t>
            </a:r>
            <a:r>
              <a:rPr lang="fr-FR" sz="1800" dirty="0" smtClean="0">
                <a:latin typeface="Times New Roman" panose="02020603050405020304" pitchFamily="18" charset="0"/>
                <a:cs typeface="Times New Roman" panose="02020603050405020304" pitchFamily="18" charset="0"/>
              </a:rPr>
              <a:t>Il </a:t>
            </a:r>
            <a:r>
              <a:rPr lang="fr-FR" sz="1800" dirty="0">
                <a:latin typeface="Times New Roman" panose="02020603050405020304" pitchFamily="18" charset="0"/>
                <a:cs typeface="Times New Roman" panose="02020603050405020304" pitchFamily="18" charset="0"/>
              </a:rPr>
              <a:t>existe une grande variété de récepteurs GPS développés pour de tels besoins et contraintes spécifiques des applications militaires. La figure suivante illustre l’intérieur </a:t>
            </a:r>
            <a:r>
              <a:rPr lang="fr-FR" sz="1800" dirty="0" smtClean="0">
                <a:latin typeface="Times New Roman" panose="02020603050405020304" pitchFamily="18" charset="0"/>
                <a:cs typeface="Times New Roman" panose="02020603050405020304" pitchFamily="18" charset="0"/>
              </a:rPr>
              <a:t>d’un récepteur </a:t>
            </a:r>
            <a:r>
              <a:rPr lang="fr-FR" sz="1800" dirty="0">
                <a:latin typeface="Times New Roman" panose="02020603050405020304" pitchFamily="18" charset="0"/>
                <a:cs typeface="Times New Roman" panose="02020603050405020304" pitchFamily="18" charset="0"/>
              </a:rPr>
              <a:t>GPS militaire.</a:t>
            </a:r>
          </a:p>
          <a:p>
            <a:pPr marL="0" indent="0">
              <a:lnSpc>
                <a:spcPct val="150000"/>
              </a:lnSpc>
              <a:spcBef>
                <a:spcPts val="0"/>
              </a:spcBef>
              <a:buNone/>
            </a:pPr>
            <a:endParaRPr lang="fr-FR" sz="1800" dirty="0">
              <a:latin typeface="Times New Roman" panose="02020603050405020304" pitchFamily="18" charset="0"/>
              <a:cs typeface="Times New Roman" panose="02020603050405020304" pitchFamily="18" charset="0"/>
            </a:endParaRPr>
          </a:p>
        </p:txBody>
      </p:sp>
      <p:pic>
        <p:nvPicPr>
          <p:cNvPr id="4" name="Image 17"/>
          <p:cNvPicPr/>
          <p:nvPr/>
        </p:nvPicPr>
        <p:blipFill>
          <a:blip r:embed="rId2" cstate="print"/>
          <a:srcRect/>
          <a:stretch>
            <a:fillRect/>
          </a:stretch>
        </p:blipFill>
        <p:spPr bwMode="auto">
          <a:xfrm>
            <a:off x="1584636" y="4403631"/>
            <a:ext cx="5760720" cy="2327910"/>
          </a:xfrm>
          <a:prstGeom prst="rect">
            <a:avLst/>
          </a:prstGeom>
          <a:noFill/>
          <a:ln w="9525">
            <a:noFill/>
            <a:miter lim="800000"/>
            <a:headEnd/>
            <a:tailEnd/>
          </a:ln>
        </p:spPr>
      </p:pic>
    </p:spTree>
    <p:extLst>
      <p:ext uri="{BB962C8B-B14F-4D97-AF65-F5344CB8AC3E}">
        <p14:creationId xmlns:p14="http://schemas.microsoft.com/office/powerpoint/2010/main" val="3957663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59" y="444085"/>
            <a:ext cx="7886700" cy="4783897"/>
          </a:xfrm>
        </p:spPr>
        <p:txBody>
          <a:bodyPr>
            <a:normAutofit fontScale="70000" lnSpcReduction="20000"/>
          </a:bodyPr>
          <a:lstStyle/>
          <a:p>
            <a:pPr marL="0" lvl="1" indent="0" algn="just">
              <a:lnSpc>
                <a:spcPct val="160000"/>
              </a:lnSpc>
              <a:spcBef>
                <a:spcPts val="0"/>
              </a:spcBef>
            </a:pPr>
            <a:endParaRPr lang="fr-FR" sz="2000" dirty="0" smtClean="0">
              <a:solidFill>
                <a:srgbClr val="7030A0"/>
              </a:solidFill>
              <a:latin typeface="Times New Roman" panose="02020603050405020304" pitchFamily="18" charset="0"/>
              <a:cs typeface="Times New Roman" panose="02020603050405020304" pitchFamily="18" charset="0"/>
            </a:endParaRPr>
          </a:p>
          <a:p>
            <a:pPr marL="0" lvl="1" indent="0" algn="just">
              <a:lnSpc>
                <a:spcPct val="160000"/>
              </a:lnSpc>
              <a:spcBef>
                <a:spcPts val="0"/>
              </a:spcBef>
              <a:buNone/>
            </a:pPr>
            <a:r>
              <a:rPr lang="fr-FR" sz="2600" dirty="0" smtClean="0">
                <a:solidFill>
                  <a:srgbClr val="7030A0"/>
                </a:solidFill>
                <a:latin typeface="Times New Roman" panose="02020603050405020304" pitchFamily="18" charset="0"/>
                <a:cs typeface="Times New Roman" panose="02020603050405020304" pitchFamily="18" charset="0"/>
              </a:rPr>
              <a:t>	4.1.2 </a:t>
            </a:r>
            <a:r>
              <a:rPr lang="fr-FR" sz="2600" dirty="0">
                <a:solidFill>
                  <a:srgbClr val="7030A0"/>
                </a:solidFill>
                <a:latin typeface="Times New Roman" panose="02020603050405020304" pitchFamily="18" charset="0"/>
                <a:cs typeface="Times New Roman" panose="02020603050405020304" pitchFamily="18" charset="0"/>
              </a:rPr>
              <a:t>Les inconvénients de ces </a:t>
            </a:r>
            <a:r>
              <a:rPr lang="fr-FR" sz="2600" dirty="0" smtClean="0">
                <a:solidFill>
                  <a:srgbClr val="7030A0"/>
                </a:solidFill>
                <a:latin typeface="Times New Roman" panose="02020603050405020304" pitchFamily="18" charset="0"/>
                <a:cs typeface="Times New Roman" panose="02020603050405020304" pitchFamily="18" charset="0"/>
              </a:rPr>
              <a:t>systèmes</a:t>
            </a:r>
          </a:p>
          <a:p>
            <a:pPr marL="0" lvl="1" indent="0" algn="just">
              <a:lnSpc>
                <a:spcPct val="160000"/>
              </a:lnSpc>
              <a:spcBef>
                <a:spcPts val="0"/>
              </a:spcBef>
              <a:buNone/>
            </a:pPr>
            <a:r>
              <a:rPr lang="fr-FR" dirty="0" smtClean="0"/>
              <a:t> </a:t>
            </a:r>
            <a:r>
              <a:rPr lang="fr-FR" dirty="0"/>
              <a:t> </a:t>
            </a:r>
            <a:endParaRPr lang="fr-FR" sz="2300" dirty="0">
              <a:latin typeface="Times New Roman" panose="02020603050405020304" pitchFamily="18" charset="0"/>
              <a:cs typeface="Times New Roman" panose="02020603050405020304" pitchFamily="18" charset="0"/>
            </a:endParaRPr>
          </a:p>
          <a:p>
            <a:pPr marL="0" lvl="2" indent="0" algn="just">
              <a:lnSpc>
                <a:spcPct val="160000"/>
              </a:lnSpc>
              <a:spcBef>
                <a:spcPts val="0"/>
              </a:spcBef>
            </a:pPr>
            <a:r>
              <a:rPr lang="fr-FR" sz="2300" dirty="0" smtClean="0">
                <a:latin typeface="Times New Roman" panose="02020603050405020304" pitchFamily="18" charset="0"/>
                <a:cs typeface="Times New Roman" panose="02020603050405020304" pitchFamily="18" charset="0"/>
              </a:rPr>
              <a:t>    </a:t>
            </a:r>
            <a:r>
              <a:rPr lang="fr-FR" sz="2300" b="1" dirty="0" smtClean="0">
                <a:solidFill>
                  <a:srgbClr val="FFC000"/>
                </a:solidFill>
                <a:latin typeface="Times New Roman" panose="02020603050405020304" pitchFamily="18" charset="0"/>
                <a:cs typeface="Times New Roman" panose="02020603050405020304" pitchFamily="18" charset="0"/>
              </a:rPr>
              <a:t>Une </a:t>
            </a:r>
            <a:r>
              <a:rPr lang="fr-FR" sz="2300" b="1" dirty="0">
                <a:solidFill>
                  <a:srgbClr val="FFC000"/>
                </a:solidFill>
                <a:latin typeface="Times New Roman" panose="02020603050405020304" pitchFamily="18" charset="0"/>
                <a:cs typeface="Times New Roman" panose="02020603050405020304" pitchFamily="18" charset="0"/>
              </a:rPr>
              <a:t>couverture très </a:t>
            </a:r>
            <a:r>
              <a:rPr lang="fr-FR" sz="2300" b="1" dirty="0" smtClean="0">
                <a:solidFill>
                  <a:srgbClr val="FFC000"/>
                </a:solidFill>
                <a:latin typeface="Times New Roman" panose="02020603050405020304" pitchFamily="18" charset="0"/>
                <a:cs typeface="Times New Roman" panose="02020603050405020304" pitchFamily="18" charset="0"/>
              </a:rPr>
              <a:t>partielle</a:t>
            </a:r>
            <a:r>
              <a:rPr lang="fr-FR" sz="2300" dirty="0" smtClean="0">
                <a:solidFill>
                  <a:srgbClr val="FFC000"/>
                </a:solidFill>
                <a:latin typeface="Times New Roman" panose="02020603050405020304" pitchFamily="18" charset="0"/>
                <a:cs typeface="Times New Roman" panose="02020603050405020304" pitchFamily="18" charset="0"/>
              </a:rPr>
              <a:t>: </a:t>
            </a:r>
          </a:p>
          <a:p>
            <a:pPr marL="0" lvl="2" indent="0" algn="just">
              <a:lnSpc>
                <a:spcPct val="160000"/>
              </a:lnSpc>
              <a:spcBef>
                <a:spcPts val="0"/>
              </a:spcBef>
              <a:buNone/>
            </a:pPr>
            <a:r>
              <a:rPr lang="fr-FR" sz="2300" dirty="0">
                <a:latin typeface="Times New Roman" panose="02020603050405020304" pitchFamily="18" charset="0"/>
                <a:cs typeface="Times New Roman" panose="02020603050405020304" pitchFamily="18" charset="0"/>
              </a:rPr>
              <a:t>	</a:t>
            </a:r>
            <a:r>
              <a:rPr lang="fr-FR" sz="2300" dirty="0" smtClean="0">
                <a:latin typeface="Times New Roman" panose="02020603050405020304" pitchFamily="18" charset="0"/>
                <a:cs typeface="Times New Roman" panose="02020603050405020304" pitchFamily="18" charset="0"/>
              </a:rPr>
              <a:t>Chaque </a:t>
            </a:r>
            <a:r>
              <a:rPr lang="fr-FR" sz="2300" dirty="0">
                <a:latin typeface="Times New Roman" panose="02020603050405020304" pitchFamily="18" charset="0"/>
                <a:cs typeface="Times New Roman" panose="02020603050405020304" pitchFamily="18" charset="0"/>
              </a:rPr>
              <a:t>station a une portée limitée du fait de la rotondité de la Terre et de l’affaiblissement du signal. Il faut disposer d'un réseau dense de stations. Pour des raisons financières et techniques (océans) la couverture se limite aux régions continentales ou proches des côtes où le nombre d'utilisateurs est suffisamment </a:t>
            </a:r>
            <a:r>
              <a:rPr lang="fr-FR" sz="2300" dirty="0" smtClean="0">
                <a:latin typeface="Times New Roman" panose="02020603050405020304" pitchFamily="18" charset="0"/>
                <a:cs typeface="Times New Roman" panose="02020603050405020304" pitchFamily="18" charset="0"/>
              </a:rPr>
              <a:t>important.</a:t>
            </a:r>
          </a:p>
          <a:p>
            <a:pPr marL="0" lvl="2" indent="0" algn="just">
              <a:lnSpc>
                <a:spcPct val="160000"/>
              </a:lnSpc>
              <a:spcBef>
                <a:spcPts val="0"/>
              </a:spcBef>
              <a:buNone/>
            </a:pPr>
            <a:endParaRPr lang="fr-FR" sz="2300" dirty="0">
              <a:latin typeface="Times New Roman" panose="02020603050405020304" pitchFamily="18" charset="0"/>
              <a:cs typeface="Times New Roman" panose="02020603050405020304" pitchFamily="18" charset="0"/>
            </a:endParaRPr>
          </a:p>
          <a:p>
            <a:pPr marL="0" lvl="2" indent="0" algn="just">
              <a:lnSpc>
                <a:spcPct val="160000"/>
              </a:lnSpc>
              <a:spcBef>
                <a:spcPts val="0"/>
              </a:spcBef>
            </a:pPr>
            <a:r>
              <a:rPr lang="fr-FR" sz="2300" dirty="0" smtClean="0">
                <a:latin typeface="Times New Roman" panose="02020603050405020304" pitchFamily="18" charset="0"/>
                <a:cs typeface="Times New Roman" panose="02020603050405020304" pitchFamily="18" charset="0"/>
              </a:rPr>
              <a:t>      </a:t>
            </a:r>
            <a:r>
              <a:rPr lang="fr-FR" sz="2300" b="1" dirty="0" smtClean="0">
                <a:solidFill>
                  <a:srgbClr val="FFC000"/>
                </a:solidFill>
                <a:latin typeface="Times New Roman" panose="02020603050405020304" pitchFamily="18" charset="0"/>
                <a:cs typeface="Times New Roman" panose="02020603050405020304" pitchFamily="18" charset="0"/>
              </a:rPr>
              <a:t>Une </a:t>
            </a:r>
            <a:r>
              <a:rPr lang="fr-FR" sz="2300" b="1" dirty="0">
                <a:solidFill>
                  <a:srgbClr val="FFC000"/>
                </a:solidFill>
                <a:latin typeface="Times New Roman" panose="02020603050405020304" pitchFamily="18" charset="0"/>
                <a:cs typeface="Times New Roman" panose="02020603050405020304" pitchFamily="18" charset="0"/>
              </a:rPr>
              <a:t>précision </a:t>
            </a:r>
            <a:r>
              <a:rPr lang="fr-FR" sz="2300" b="1" dirty="0" smtClean="0">
                <a:solidFill>
                  <a:srgbClr val="FFC000"/>
                </a:solidFill>
                <a:latin typeface="Times New Roman" panose="02020603050405020304" pitchFamily="18" charset="0"/>
                <a:cs typeface="Times New Roman" panose="02020603050405020304" pitchFamily="18" charset="0"/>
              </a:rPr>
              <a:t>réduite:</a:t>
            </a:r>
          </a:p>
          <a:p>
            <a:pPr marL="0" lvl="2" indent="0" algn="just">
              <a:lnSpc>
                <a:spcPct val="160000"/>
              </a:lnSpc>
              <a:spcBef>
                <a:spcPts val="0"/>
              </a:spcBef>
              <a:buNone/>
            </a:pPr>
            <a:r>
              <a:rPr lang="fr-FR" sz="2300" b="1" dirty="0">
                <a:latin typeface="Times New Roman" panose="02020603050405020304" pitchFamily="18" charset="0"/>
                <a:cs typeface="Times New Roman" panose="02020603050405020304" pitchFamily="18" charset="0"/>
              </a:rPr>
              <a:t>	</a:t>
            </a:r>
            <a:r>
              <a:rPr lang="fr-FR" sz="2300" b="1" dirty="0" smtClean="0">
                <a:latin typeface="Times New Roman" panose="02020603050405020304" pitchFamily="18" charset="0"/>
                <a:cs typeface="Times New Roman" panose="02020603050405020304" pitchFamily="18" charset="0"/>
              </a:rPr>
              <a:t> </a:t>
            </a:r>
            <a:r>
              <a:rPr lang="fr-FR" sz="2300" dirty="0">
                <a:latin typeface="Times New Roman" panose="02020603050405020304" pitchFamily="18" charset="0"/>
                <a:cs typeface="Times New Roman" panose="02020603050405020304" pitchFamily="18" charset="0"/>
              </a:rPr>
              <a:t>lorsqu'on s'éloigne des stations ou lorsque les conditions de propagation des ondes sont mauvaises.</a:t>
            </a:r>
          </a:p>
          <a:p>
            <a:pPr marL="0" indent="0">
              <a:buNone/>
            </a:pPr>
            <a:endParaRPr lang="fr-FR" dirty="0"/>
          </a:p>
        </p:txBody>
      </p:sp>
    </p:spTree>
    <p:extLst>
      <p:ext uri="{BB962C8B-B14F-4D97-AF65-F5344CB8AC3E}">
        <p14:creationId xmlns:p14="http://schemas.microsoft.com/office/powerpoint/2010/main" val="1355088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7235"/>
            <a:ext cx="7886700" cy="510363"/>
          </a:xfrm>
        </p:spPr>
        <p:txBody>
          <a:bodyPr>
            <a:normAutofit/>
          </a:bodyPr>
          <a:lstStyle/>
          <a:p>
            <a:pPr algn="ctr"/>
            <a:r>
              <a:rPr lang="fr-FR" sz="2800" b="1" dirty="0" smtClean="0">
                <a:solidFill>
                  <a:srgbClr val="92D050"/>
                </a:solidFill>
              </a:rPr>
              <a:t>Qualités des récepteurs militaires</a:t>
            </a:r>
            <a:endParaRPr lang="fr-FR" sz="2800" b="1" dirty="0">
              <a:solidFill>
                <a:srgbClr val="92D050"/>
              </a:solidFill>
            </a:endParaRPr>
          </a:p>
        </p:txBody>
      </p:sp>
      <p:sp>
        <p:nvSpPr>
          <p:cNvPr id="3" name="Content Placeholder 2"/>
          <p:cNvSpPr>
            <a:spLocks noGrp="1"/>
          </p:cNvSpPr>
          <p:nvPr>
            <p:ph idx="1"/>
          </p:nvPr>
        </p:nvSpPr>
        <p:spPr>
          <a:xfrm>
            <a:off x="628650" y="814192"/>
            <a:ext cx="7886700" cy="5899759"/>
          </a:xfrm>
        </p:spPr>
        <p:txBody>
          <a:bodyPr>
            <a:normAutofit fontScale="32500" lnSpcReduction="20000"/>
          </a:bodyPr>
          <a:lstStyle/>
          <a:p>
            <a:pPr marL="0" indent="0" algn="just">
              <a:lnSpc>
                <a:spcPct val="170000"/>
              </a:lnSpc>
              <a:spcBef>
                <a:spcPts val="0"/>
              </a:spcBef>
              <a:buNone/>
            </a:pPr>
            <a:r>
              <a:rPr lang="fr-FR" dirty="0" smtClean="0"/>
              <a:t>	</a:t>
            </a:r>
            <a:r>
              <a:rPr lang="fr-FR" sz="4900" dirty="0" smtClean="0">
                <a:latin typeface="Times New Roman" panose="02020603050405020304" pitchFamily="18" charset="0"/>
                <a:cs typeface="Times New Roman" panose="02020603050405020304" pitchFamily="18" charset="0"/>
              </a:rPr>
              <a:t>Ces </a:t>
            </a:r>
            <a:r>
              <a:rPr lang="fr-FR" sz="4900" dirty="0">
                <a:latin typeface="Times New Roman" panose="02020603050405020304" pitchFamily="18" charset="0"/>
                <a:cs typeface="Times New Roman" panose="02020603050405020304" pitchFamily="18" charset="0"/>
              </a:rPr>
              <a:t>récepteurs doivent opérer dans des environnements extrêmement hostiles, qui induisent des caractéristiques spécifiques, notamment les suivantes </a:t>
            </a:r>
            <a:r>
              <a:rPr lang="fr-FR" sz="4900" dirty="0" smtClean="0">
                <a:latin typeface="Times New Roman" panose="02020603050405020304" pitchFamily="18" charset="0"/>
                <a:cs typeface="Times New Roman" panose="02020603050405020304" pitchFamily="18" charset="0"/>
              </a:rPr>
              <a:t>:</a:t>
            </a:r>
            <a:endParaRPr lang="fr-FR" sz="49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fr-FR" sz="4900" dirty="0" smtClean="0">
                <a:latin typeface="Times New Roman" panose="02020603050405020304" pitchFamily="18" charset="0"/>
                <a:cs typeface="Times New Roman" panose="02020603050405020304" pitchFamily="18" charset="0"/>
              </a:rPr>
              <a:t>	</a:t>
            </a:r>
          </a:p>
          <a:p>
            <a:pPr marL="0" indent="0" algn="just">
              <a:lnSpc>
                <a:spcPct val="170000"/>
              </a:lnSpc>
              <a:spcBef>
                <a:spcPts val="0"/>
              </a:spcBef>
              <a:buNone/>
            </a:pPr>
            <a:r>
              <a:rPr lang="fr-FR" sz="4900" dirty="0">
                <a:latin typeface="Times New Roman" panose="02020603050405020304" pitchFamily="18" charset="0"/>
                <a:cs typeface="Times New Roman" panose="02020603050405020304" pitchFamily="18" charset="0"/>
              </a:rPr>
              <a:t>	</a:t>
            </a:r>
            <a:r>
              <a:rPr lang="fr-FR" sz="4900" dirty="0" smtClean="0">
                <a:latin typeface="Times New Roman" panose="02020603050405020304" pitchFamily="18" charset="0"/>
                <a:cs typeface="Times New Roman" panose="02020603050405020304" pitchFamily="18" charset="0"/>
              </a:rPr>
              <a:t>Ces </a:t>
            </a:r>
            <a:r>
              <a:rPr lang="fr-FR" sz="4900" dirty="0">
                <a:latin typeface="Times New Roman" panose="02020603050405020304" pitchFamily="18" charset="0"/>
                <a:cs typeface="Times New Roman" panose="02020603050405020304" pitchFamily="18" charset="0"/>
              </a:rPr>
              <a:t>équipements faisant partie du système d’arme, leur accès doit être </a:t>
            </a:r>
            <a:r>
              <a:rPr lang="fr-FR" sz="4900" dirty="0" smtClean="0">
                <a:latin typeface="Times New Roman" panose="02020603050405020304" pitchFamily="18" charset="0"/>
                <a:cs typeface="Times New Roman" panose="02020603050405020304" pitchFamily="18" charset="0"/>
              </a:rPr>
              <a:t>contrôlé. </a:t>
            </a:r>
          </a:p>
          <a:p>
            <a:pPr marL="457200" lvl="1" algn="just">
              <a:lnSpc>
                <a:spcPct val="170000"/>
              </a:lnSpc>
              <a:spcBef>
                <a:spcPts val="0"/>
              </a:spcBef>
              <a:buFont typeface="Wingdings" panose="05000000000000000000" pitchFamily="2" charset="2"/>
              <a:buChar char="ü"/>
            </a:pPr>
            <a:r>
              <a:rPr lang="fr-FR" sz="4900" dirty="0" smtClean="0">
                <a:latin typeface="Times New Roman" panose="02020603050405020304" pitchFamily="18" charset="0"/>
                <a:cs typeface="Times New Roman" panose="02020603050405020304" pitchFamily="18" charset="0"/>
              </a:rPr>
              <a:t>Afin </a:t>
            </a:r>
            <a:r>
              <a:rPr lang="fr-FR" sz="4900" dirty="0">
                <a:latin typeface="Times New Roman" panose="02020603050405020304" pitchFamily="18" charset="0"/>
                <a:cs typeface="Times New Roman" panose="02020603050405020304" pitchFamily="18" charset="0"/>
              </a:rPr>
              <a:t>de faire face à la « guerre électronique » sur un théâtre </a:t>
            </a:r>
            <a:r>
              <a:rPr lang="fr-FR" sz="4900" dirty="0" smtClean="0">
                <a:latin typeface="Times New Roman" panose="02020603050405020304" pitchFamily="18" charset="0"/>
                <a:cs typeface="Times New Roman" panose="02020603050405020304" pitchFamily="18" charset="0"/>
              </a:rPr>
              <a:t>d’opération. Ces récepteurs </a:t>
            </a:r>
            <a:r>
              <a:rPr lang="fr-FR" sz="4900" dirty="0">
                <a:latin typeface="Times New Roman" panose="02020603050405020304" pitchFamily="18" charset="0"/>
                <a:cs typeface="Times New Roman" panose="02020603050405020304" pitchFamily="18" charset="0"/>
              </a:rPr>
              <a:t>doivent être extrêmement résistants au </a:t>
            </a:r>
            <a:r>
              <a:rPr lang="fr-FR" sz="4900" dirty="0" smtClean="0">
                <a:latin typeface="Times New Roman" panose="02020603050405020304" pitchFamily="18" charset="0"/>
                <a:cs typeface="Times New Roman" panose="02020603050405020304" pitchFamily="18" charset="0"/>
              </a:rPr>
              <a:t>brouillage. </a:t>
            </a:r>
            <a:r>
              <a:rPr lang="fr-FR" sz="4900" dirty="0">
                <a:latin typeface="Times New Roman" panose="02020603050405020304" pitchFamily="18" charset="0"/>
                <a:cs typeface="Times New Roman" panose="02020603050405020304" pitchFamily="18" charset="0"/>
              </a:rPr>
              <a:t>Les codes des signaux dédiés à ces applications ont été spécialement conçus pour apporter une résistance accrue au brouillage et aux mauvaises conditions de réception.</a:t>
            </a:r>
          </a:p>
          <a:p>
            <a:pPr marL="457200" lvl="1" algn="just">
              <a:lnSpc>
                <a:spcPct val="170000"/>
              </a:lnSpc>
              <a:spcBef>
                <a:spcPts val="0"/>
              </a:spcBef>
              <a:buFont typeface="Wingdings" panose="05000000000000000000" pitchFamily="2" charset="2"/>
              <a:buChar char="ü"/>
            </a:pPr>
            <a:r>
              <a:rPr lang="fr-FR" sz="4900" dirty="0" smtClean="0">
                <a:latin typeface="Times New Roman" panose="02020603050405020304" pitchFamily="18" charset="0"/>
                <a:cs typeface="Times New Roman" panose="02020603050405020304" pitchFamily="18" charset="0"/>
              </a:rPr>
              <a:t>Afin </a:t>
            </a:r>
            <a:r>
              <a:rPr lang="fr-FR" sz="4900" dirty="0">
                <a:latin typeface="Times New Roman" panose="02020603050405020304" pitchFamily="18" charset="0"/>
                <a:cs typeface="Times New Roman" panose="02020603050405020304" pitchFamily="18" charset="0"/>
              </a:rPr>
              <a:t>d’assurer une continuité précise du positionnement en cas de masquage ou de brouillage, les  récepteurs peuvent être « aidés », c’est-à-dire couplés </a:t>
            </a:r>
            <a:r>
              <a:rPr lang="fr-FR" sz="4900" dirty="0" smtClean="0">
                <a:latin typeface="Times New Roman" panose="02020603050405020304" pitchFamily="18" charset="0"/>
                <a:cs typeface="Times New Roman" panose="02020603050405020304" pitchFamily="18" charset="0"/>
              </a:rPr>
              <a:t>à</a:t>
            </a:r>
            <a:r>
              <a:rPr lang="fr-FR" sz="4900" dirty="0">
                <a:latin typeface="Times New Roman" panose="02020603050405020304" pitchFamily="18" charset="0"/>
                <a:cs typeface="Times New Roman" panose="02020603050405020304" pitchFamily="18" charset="0"/>
              </a:rPr>
              <a:t> d’autres équipements de navigation leur permettant de réacquérir très rapidement les signaux de satellites perdus. Dans l’aviation, le couplage des récepteurs GPS avec des centrales à inertie, fournissant une position continue mais dont la précision se dégrade avec le temps, permet d’améliorer sensiblement les performances de robustesse et de précision de chacun de ces systèmes lorsqu’ils sont utilisés de façon isolée.</a:t>
            </a:r>
          </a:p>
          <a:p>
            <a:pPr marL="0" indent="0" algn="just">
              <a:lnSpc>
                <a:spcPct val="150000"/>
              </a:lnSpc>
              <a:spcBef>
                <a:spcPts val="0"/>
              </a:spcBef>
            </a:pPr>
            <a:endParaRPr lang="fr-FR" sz="4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261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FR" dirty="0" smtClean="0"/>
              <a:t/>
            </a:r>
            <a:br>
              <a:rPr lang="fr-FR" dirty="0" smtClean="0"/>
            </a:br>
            <a:r>
              <a:rPr lang="fr-FR" dirty="0" smtClean="0"/>
              <a:t>     </a:t>
            </a:r>
            <a:r>
              <a:rPr lang="fr-FR" b="1" u="sng" dirty="0" smtClean="0">
                <a:solidFill>
                  <a:srgbClr val="00B050"/>
                </a:solidFill>
              </a:rPr>
              <a:t>Bibliographie</a:t>
            </a:r>
            <a:r>
              <a:rPr lang="fr-FR" b="1" u="sng" dirty="0">
                <a:solidFill>
                  <a:srgbClr val="00B050"/>
                </a:solidFill>
              </a:rPr>
              <a:t/>
            </a:r>
            <a:br>
              <a:rPr lang="fr-FR" b="1" u="sng" dirty="0">
                <a:solidFill>
                  <a:srgbClr val="00B050"/>
                </a:solidFill>
              </a:rPr>
            </a:br>
            <a:endParaRPr lang="fr-FR" b="1" u="sng" dirty="0">
              <a:solidFill>
                <a:srgbClr val="00B050"/>
              </a:solidFill>
            </a:endParaRPr>
          </a:p>
        </p:txBody>
      </p:sp>
      <p:sp>
        <p:nvSpPr>
          <p:cNvPr id="3" name="Content Placeholder 2"/>
          <p:cNvSpPr>
            <a:spLocks noGrp="1"/>
          </p:cNvSpPr>
          <p:nvPr>
            <p:ph idx="1"/>
          </p:nvPr>
        </p:nvSpPr>
        <p:spPr>
          <a:xfrm>
            <a:off x="628650" y="1892861"/>
            <a:ext cx="7886700" cy="4351338"/>
          </a:xfrm>
        </p:spPr>
        <p:txBody>
          <a:bodyPr>
            <a:normAutofit/>
          </a:bodyPr>
          <a:lstStyle/>
          <a:p>
            <a:pPr lvl="1">
              <a:buFont typeface="Wingdings" panose="05000000000000000000" pitchFamily="2" charset="2"/>
              <a:buChar char="q"/>
            </a:pPr>
            <a:r>
              <a:rPr lang="fr-FR" sz="2800" u="sng" dirty="0" smtClean="0">
                <a:solidFill>
                  <a:srgbClr val="0070C0"/>
                </a:solidFill>
              </a:rPr>
              <a:t>http</a:t>
            </a:r>
            <a:r>
              <a:rPr lang="fr-FR" sz="2800" u="sng" dirty="0">
                <a:solidFill>
                  <a:srgbClr val="0070C0"/>
                </a:solidFill>
              </a:rPr>
              <a:t>://efdp.nancy-engref.inra.fr/gps/gps.htm </a:t>
            </a:r>
          </a:p>
          <a:p>
            <a:pPr lvl="1">
              <a:buFont typeface="Wingdings" panose="05000000000000000000" pitchFamily="2" charset="2"/>
              <a:buChar char="q"/>
            </a:pPr>
            <a:r>
              <a:rPr lang="fr-FR" sz="2800" u="sng" dirty="0" smtClean="0">
                <a:solidFill>
                  <a:srgbClr val="0070C0"/>
                </a:solidFill>
              </a:rPr>
              <a:t>http</a:t>
            </a:r>
            <a:r>
              <a:rPr lang="fr-FR" sz="2800" u="sng" dirty="0">
                <a:solidFill>
                  <a:srgbClr val="0070C0"/>
                </a:solidFill>
              </a:rPr>
              <a:t>://</a:t>
            </a:r>
            <a:r>
              <a:rPr lang="fr-FR" sz="2800" u="sng" dirty="0" smtClean="0">
                <a:solidFill>
                  <a:srgbClr val="0070C0"/>
                </a:solidFill>
              </a:rPr>
              <a:t>lareg.ensg.ign.fr/RGP/index.html </a:t>
            </a:r>
          </a:p>
          <a:p>
            <a:pPr lvl="1">
              <a:buFont typeface="Wingdings" panose="05000000000000000000" pitchFamily="2" charset="2"/>
              <a:buChar char="q"/>
            </a:pPr>
            <a:r>
              <a:rPr lang="fr-FR" sz="2800" dirty="0" smtClean="0">
                <a:solidFill>
                  <a:srgbClr val="00B0F0"/>
                </a:solidFill>
                <a:hlinkClick r:id="rId2"/>
              </a:rPr>
              <a:t>http</a:t>
            </a:r>
            <a:r>
              <a:rPr lang="fr-FR" sz="2800" dirty="0">
                <a:solidFill>
                  <a:srgbClr val="00B0F0"/>
                </a:solidFill>
                <a:hlinkClick r:id="rId2"/>
              </a:rPr>
              <a:t>://gpsinformation.net</a:t>
            </a:r>
            <a:r>
              <a:rPr lang="fr-FR" sz="2800" dirty="0" smtClean="0">
                <a:solidFill>
                  <a:srgbClr val="00B0F0"/>
                </a:solidFill>
                <a:hlinkClick r:id="rId2"/>
              </a:rPr>
              <a:t>/</a:t>
            </a:r>
            <a:endParaRPr lang="fr-FR" sz="2800" dirty="0" smtClean="0">
              <a:solidFill>
                <a:srgbClr val="00B0F0"/>
              </a:solidFill>
            </a:endParaRPr>
          </a:p>
          <a:p>
            <a:pPr lvl="1">
              <a:buFont typeface="Wingdings" panose="05000000000000000000" pitchFamily="2" charset="2"/>
              <a:buChar char="q"/>
            </a:pPr>
            <a:r>
              <a:rPr lang="fr-FR" sz="2800" dirty="0" smtClean="0">
                <a:solidFill>
                  <a:srgbClr val="00B0F0"/>
                </a:solidFill>
                <a:hlinkClick r:id="rId3"/>
              </a:rPr>
              <a:t>http</a:t>
            </a:r>
            <a:r>
              <a:rPr lang="fr-FR" sz="2800" dirty="0">
                <a:solidFill>
                  <a:srgbClr val="00B0F0"/>
                </a:solidFill>
                <a:hlinkClick r:id="rId3"/>
              </a:rPr>
              <a:t>://</a:t>
            </a:r>
            <a:r>
              <a:rPr lang="fr-FR" sz="2800" dirty="0" smtClean="0">
                <a:solidFill>
                  <a:srgbClr val="00B0F0"/>
                </a:solidFill>
                <a:hlinkClick r:id="rId3"/>
              </a:rPr>
              <a:t>ares.redsword.com/gps/apps/index.htm</a:t>
            </a:r>
            <a:endParaRPr lang="fr-FR" sz="2800" dirty="0" smtClean="0">
              <a:solidFill>
                <a:srgbClr val="00B0F0"/>
              </a:solidFill>
            </a:endParaRPr>
          </a:p>
          <a:p>
            <a:pPr lvl="1">
              <a:buFont typeface="Wingdings" panose="05000000000000000000" pitchFamily="2" charset="2"/>
              <a:buChar char="q"/>
            </a:pPr>
            <a:r>
              <a:rPr lang="fr-FR" sz="2800" dirty="0" smtClean="0"/>
              <a:t>GPS_IRD_2012b.pdf</a:t>
            </a:r>
          </a:p>
          <a:p>
            <a:pPr lvl="1">
              <a:buFont typeface="Wingdings" panose="05000000000000000000" pitchFamily="2" charset="2"/>
              <a:buChar char="q"/>
            </a:pPr>
            <a:r>
              <a:rPr lang="fr-FR" sz="2800" dirty="0"/>
              <a:t>CH1_LAHAYE_gnss.pdf</a:t>
            </a:r>
          </a:p>
        </p:txBody>
      </p:sp>
    </p:spTree>
    <p:extLst>
      <p:ext uri="{BB962C8B-B14F-4D97-AF65-F5344CB8AC3E}">
        <p14:creationId xmlns:p14="http://schemas.microsoft.com/office/powerpoint/2010/main" val="3423739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75989"/>
            <a:ext cx="7886700" cy="5700974"/>
          </a:xfrm>
        </p:spPr>
        <p:txBody>
          <a:bodyPr/>
          <a:lstStyle/>
          <a:p>
            <a:pPr marL="0" indent="0">
              <a:buNone/>
            </a:pPr>
            <a:endParaRPr lang="fr-FR" dirty="0" smtClean="0"/>
          </a:p>
          <a:p>
            <a:pPr marL="0" indent="0" algn="ctr">
              <a:buNone/>
            </a:pPr>
            <a:endParaRPr lang="fr-FR" dirty="0" smtClean="0"/>
          </a:p>
          <a:p>
            <a:pPr marL="0" indent="0" algn="ctr">
              <a:buNone/>
            </a:pPr>
            <a:r>
              <a:rPr lang="fr-FR" dirty="0" smtClean="0">
                <a:solidFill>
                  <a:srgbClr val="0070C0"/>
                </a:solidFill>
                <a:latin typeface="Arial Black" panose="020B0A04020102020204" pitchFamily="34" charset="0"/>
              </a:rPr>
              <a:t>Chapitre 4: </a:t>
            </a:r>
          </a:p>
          <a:p>
            <a:pPr marL="0" indent="0" algn="ctr">
              <a:buNone/>
            </a:pPr>
            <a:r>
              <a:rPr lang="fr-FR" b="1" dirty="0" smtClean="0">
                <a:solidFill>
                  <a:srgbClr val="0070C0"/>
                </a:solidFill>
                <a:latin typeface="Arial Black" panose="020B0A04020102020204" pitchFamily="34" charset="0"/>
                <a:cs typeface="Times New Roman" panose="02020603050405020304" pitchFamily="18" charset="0"/>
              </a:rPr>
              <a:t>Les </a:t>
            </a:r>
            <a:r>
              <a:rPr lang="fr-FR" b="1" dirty="0">
                <a:solidFill>
                  <a:srgbClr val="0070C0"/>
                </a:solidFill>
                <a:latin typeface="Arial Black" panose="020B0A04020102020204" pitchFamily="34" charset="0"/>
                <a:cs typeface="Times New Roman" panose="02020603050405020304" pitchFamily="18" charset="0"/>
              </a:rPr>
              <a:t>systèmes de radionavigation </a:t>
            </a:r>
            <a:endParaRPr lang="fr-FR" b="1" dirty="0" smtClean="0">
              <a:solidFill>
                <a:srgbClr val="0070C0"/>
              </a:solidFill>
              <a:latin typeface="Arial Black" panose="020B0A04020102020204" pitchFamily="34" charset="0"/>
              <a:cs typeface="Times New Roman" panose="02020603050405020304" pitchFamily="18" charset="0"/>
            </a:endParaRPr>
          </a:p>
          <a:p>
            <a:pPr marL="0" indent="0" algn="ctr">
              <a:buNone/>
            </a:pPr>
            <a:r>
              <a:rPr lang="fr-FR" b="1" dirty="0" smtClean="0">
                <a:solidFill>
                  <a:srgbClr val="0070C0"/>
                </a:solidFill>
                <a:latin typeface="Arial Black" panose="020B0A04020102020204" pitchFamily="34" charset="0"/>
                <a:cs typeface="Times New Roman" panose="02020603050405020304" pitchFamily="18" charset="0"/>
              </a:rPr>
              <a:t>par </a:t>
            </a:r>
            <a:r>
              <a:rPr lang="fr-FR" b="1" dirty="0">
                <a:solidFill>
                  <a:srgbClr val="0070C0"/>
                </a:solidFill>
                <a:latin typeface="Arial Black" panose="020B0A04020102020204" pitchFamily="34" charset="0"/>
                <a:cs typeface="Times New Roman" panose="02020603050405020304" pitchFamily="18" charset="0"/>
              </a:rPr>
              <a:t>satellite</a:t>
            </a:r>
            <a:r>
              <a:rPr lang="fr-FR" dirty="0"/>
              <a:t/>
            </a:r>
            <a:br>
              <a:rPr lang="fr-FR" dirty="0"/>
            </a:br>
            <a:endParaRPr lang="fr-FR" dirty="0"/>
          </a:p>
          <a:p>
            <a:pPr marL="0" indent="0">
              <a:buNone/>
            </a:pPr>
            <a:endParaRPr lang="fr-FR" dirty="0" smtClean="0"/>
          </a:p>
          <a:p>
            <a:pPr marL="0" indent="0">
              <a:buNone/>
            </a:pPr>
            <a:r>
              <a:rPr lang="fr-FR" dirty="0"/>
              <a:t> </a:t>
            </a:r>
            <a:r>
              <a:rPr lang="fr-FR" dirty="0" smtClean="0"/>
              <a:t> …………………….    </a:t>
            </a:r>
            <a:r>
              <a:rPr lang="fr-FR" sz="3600" dirty="0" smtClean="0">
                <a:solidFill>
                  <a:srgbClr val="FF0000"/>
                </a:solidFill>
                <a:latin typeface="Times New Roman" panose="02020603050405020304" pitchFamily="18" charset="0"/>
                <a:cs typeface="Times New Roman" panose="02020603050405020304" pitchFamily="18" charset="0"/>
              </a:rPr>
              <a:t>Fin de l’exposé </a:t>
            </a:r>
            <a:r>
              <a:rPr lang="fr-FR" dirty="0" smtClean="0"/>
              <a:t>………….…………</a:t>
            </a:r>
            <a:endParaRPr lang="fr-FR" dirty="0"/>
          </a:p>
        </p:txBody>
      </p:sp>
    </p:spTree>
    <p:extLst>
      <p:ext uri="{BB962C8B-B14F-4D97-AF65-F5344CB8AC3E}">
        <p14:creationId xmlns:p14="http://schemas.microsoft.com/office/powerpoint/2010/main" val="1705136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5978"/>
            <a:ext cx="7886700" cy="1274831"/>
          </a:xfrm>
        </p:spPr>
        <p:txBody>
          <a:bodyPr>
            <a:normAutofit/>
          </a:bodyPr>
          <a:lstStyle/>
          <a:p>
            <a:pPr algn="ctr"/>
            <a:r>
              <a:rPr lang="fr-FR" sz="2800" b="1" dirty="0" smtClean="0">
                <a:solidFill>
                  <a:srgbClr val="92D050"/>
                </a:solidFill>
                <a:latin typeface="Times New Roman" panose="02020603050405020304" pitchFamily="18" charset="0"/>
                <a:cs typeface="Times New Roman" panose="02020603050405020304" pitchFamily="18" charset="0"/>
              </a:rPr>
              <a:t>4.2 </a:t>
            </a:r>
            <a:r>
              <a:rPr lang="fr-FR" sz="2800" b="1" dirty="0">
                <a:solidFill>
                  <a:srgbClr val="92D050"/>
                </a:solidFill>
                <a:latin typeface="Times New Roman" panose="02020603050405020304" pitchFamily="18" charset="0"/>
                <a:cs typeface="Times New Roman" panose="02020603050405020304" pitchFamily="18" charset="0"/>
              </a:rPr>
              <a:t>Présentation du système GPS :</a:t>
            </a:r>
            <a:r>
              <a:rPr lang="fr-FR" sz="2800" dirty="0">
                <a:solidFill>
                  <a:srgbClr val="92D050"/>
                </a:solidFill>
                <a:latin typeface="Times New Roman" panose="02020603050405020304" pitchFamily="18" charset="0"/>
                <a:cs typeface="Times New Roman" panose="02020603050405020304" pitchFamily="18" charset="0"/>
              </a:rPr>
              <a:t/>
            </a:r>
            <a:br>
              <a:rPr lang="fr-FR" sz="2800" dirty="0">
                <a:solidFill>
                  <a:srgbClr val="92D050"/>
                </a:solidFill>
                <a:latin typeface="Times New Roman" panose="02020603050405020304" pitchFamily="18" charset="0"/>
                <a:cs typeface="Times New Roman" panose="02020603050405020304" pitchFamily="18" charset="0"/>
              </a:rPr>
            </a:br>
            <a:endParaRPr lang="fr-FR" sz="2800" dirty="0">
              <a:solidFill>
                <a:srgbClr val="92D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033670"/>
            <a:ext cx="7886700" cy="5143293"/>
          </a:xfrm>
        </p:spPr>
        <p:txBody>
          <a:bodyPr>
            <a:normAutofit fontScale="62500" lnSpcReduction="20000"/>
          </a:bodyPr>
          <a:lstStyle/>
          <a:p>
            <a:pPr marL="0" indent="0" algn="just">
              <a:lnSpc>
                <a:spcPct val="170000"/>
              </a:lnSpc>
              <a:spcBef>
                <a:spcPts val="0"/>
              </a:spcBef>
              <a:buNone/>
            </a:pPr>
            <a:r>
              <a:rPr lang="fr-FR" b="1" dirty="0" smtClean="0"/>
              <a:t>	</a:t>
            </a:r>
            <a:r>
              <a:rPr lang="fr-FR" b="1" dirty="0" smtClean="0">
                <a:latin typeface="Times New Roman" panose="02020603050405020304" pitchFamily="18" charset="0"/>
                <a:cs typeface="Times New Roman" panose="02020603050405020304" pitchFamily="18" charset="0"/>
              </a:rPr>
              <a:t>GPS</a:t>
            </a:r>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a:t>
            </a:r>
            <a:r>
              <a:rPr lang="fr-FR" dirty="0" smtClean="0">
                <a:latin typeface="Times New Roman" panose="02020603050405020304" pitchFamily="18" charset="0"/>
                <a:cs typeface="Times New Roman" panose="02020603050405020304" pitchFamily="18" charset="0"/>
              </a:rPr>
              <a:t>Système </a:t>
            </a:r>
            <a:r>
              <a:rPr lang="fr-FR" dirty="0">
                <a:latin typeface="Times New Roman" panose="02020603050405020304" pitchFamily="18" charset="0"/>
                <a:cs typeface="Times New Roman" panose="02020603050405020304" pitchFamily="18" charset="0"/>
              </a:rPr>
              <a:t>de positionnement à échelle mondiale ‘Global Positioning System</a:t>
            </a:r>
            <a:r>
              <a:rPr lang="fr-FR" dirty="0" smtClean="0">
                <a:latin typeface="Times New Roman" panose="02020603050405020304" pitchFamily="18" charset="0"/>
                <a:cs typeface="Times New Roman" panose="02020603050405020304" pitchFamily="18" charset="0"/>
              </a:rPr>
              <a:t>’)</a:t>
            </a:r>
          </a:p>
          <a:p>
            <a:pPr marL="0" indent="0" algn="just">
              <a:lnSpc>
                <a:spcPct val="170000"/>
              </a:lnSpc>
              <a:spcBef>
                <a:spcPts val="0"/>
              </a:spcBef>
              <a:buNone/>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C’est </a:t>
            </a:r>
            <a:r>
              <a:rPr lang="fr-FR" dirty="0">
                <a:latin typeface="Times New Roman" panose="02020603050405020304" pitchFamily="18" charset="0"/>
                <a:cs typeface="Times New Roman" panose="02020603050405020304" pitchFamily="18" charset="0"/>
              </a:rPr>
              <a:t>un réseau de satellites qui émettent en permanence des informations codées. Ces informations permettent d’identifier précisément les positions géographiques sur terre, en mesurant la distance depuis les satellites. GPS réfère à un groupe de satellites du Ministère de la Défense des États Unis d’Amérique, en orbite permanente autour de la terre</a:t>
            </a:r>
            <a:r>
              <a:rPr lang="fr-FR" dirty="0" smtClean="0">
                <a:latin typeface="Times New Roman" panose="02020603050405020304" pitchFamily="18" charset="0"/>
                <a:cs typeface="Times New Roman" panose="02020603050405020304" pitchFamily="18" charset="0"/>
              </a:rPr>
              <a:t>.</a:t>
            </a:r>
          </a:p>
          <a:p>
            <a:pPr marL="0" indent="0" algn="just">
              <a:lnSpc>
                <a:spcPct val="170000"/>
              </a:lnSpc>
              <a:spcBef>
                <a:spcPts val="0"/>
              </a:spcBef>
              <a:buNone/>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Les satellites émettent des signaux radio de très basse fréquence, qui permettent à tous ceux qui possèdent un récepteur GPS de déterminer leur position géographique sur terre. </a:t>
            </a:r>
            <a:endParaRPr lang="fr-FR"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fr-FR" dirty="0" smtClean="0">
                <a:latin typeface="Times New Roman" panose="02020603050405020304" pitchFamily="18" charset="0"/>
                <a:cs typeface="Times New Roman" panose="02020603050405020304" pitchFamily="18" charset="0"/>
              </a:rPr>
              <a:t>	Le </a:t>
            </a:r>
            <a:r>
              <a:rPr lang="fr-FR" dirty="0">
                <a:latin typeface="Times New Roman" panose="02020603050405020304" pitchFamily="18" charset="0"/>
                <a:cs typeface="Times New Roman" panose="02020603050405020304" pitchFamily="18" charset="0"/>
              </a:rPr>
              <a:t>GPS peut aussi fonctionner pour des dynamiques élevées, telles qu'à bord des autos, des avions et des engins spatiaux.</a:t>
            </a:r>
          </a:p>
          <a:p>
            <a:endParaRPr lang="fr-FR" dirty="0"/>
          </a:p>
        </p:txBody>
      </p:sp>
    </p:spTree>
    <p:extLst>
      <p:ext uri="{BB962C8B-B14F-4D97-AF65-F5344CB8AC3E}">
        <p14:creationId xmlns:p14="http://schemas.microsoft.com/office/powerpoint/2010/main" val="2891096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1948"/>
            <a:ext cx="7886700" cy="911295"/>
          </a:xfrm>
        </p:spPr>
        <p:txBody>
          <a:bodyPr>
            <a:normAutofit/>
          </a:bodyPr>
          <a:lstStyle/>
          <a:p>
            <a:pPr algn="ctr"/>
            <a:r>
              <a:rPr lang="fr-FR" sz="1800" b="1" dirty="0" smtClean="0">
                <a:solidFill>
                  <a:srgbClr val="7030A0"/>
                </a:solidFill>
                <a:latin typeface="Times New Roman" panose="02020603050405020304" pitchFamily="18" charset="0"/>
                <a:cs typeface="Times New Roman" panose="02020603050405020304" pitchFamily="18" charset="0"/>
              </a:rPr>
              <a:t>4.2.1 Principe </a:t>
            </a:r>
            <a:r>
              <a:rPr lang="fr-FR" sz="1800" b="1" dirty="0">
                <a:solidFill>
                  <a:srgbClr val="7030A0"/>
                </a:solidFill>
                <a:latin typeface="Times New Roman" panose="02020603050405020304" pitchFamily="18" charset="0"/>
                <a:cs typeface="Times New Roman" panose="02020603050405020304" pitchFamily="18" charset="0"/>
              </a:rPr>
              <a:t>de fonctionnement de GPS</a:t>
            </a:r>
          </a:p>
        </p:txBody>
      </p:sp>
      <p:sp>
        <p:nvSpPr>
          <p:cNvPr id="3" name="Content Placeholder 2"/>
          <p:cNvSpPr>
            <a:spLocks noGrp="1"/>
          </p:cNvSpPr>
          <p:nvPr>
            <p:ph idx="1"/>
          </p:nvPr>
        </p:nvSpPr>
        <p:spPr>
          <a:xfrm>
            <a:off x="628650" y="1103243"/>
            <a:ext cx="7886700" cy="5426765"/>
          </a:xfrm>
        </p:spPr>
        <p:txBody>
          <a:bodyPr>
            <a:normAutofit/>
          </a:bodyPr>
          <a:lstStyle/>
          <a:p>
            <a:pPr marL="0" lvl="3" indent="0" algn="just">
              <a:lnSpc>
                <a:spcPct val="150000"/>
              </a:lnSpc>
              <a:spcBef>
                <a:spcPts val="0"/>
              </a:spcBef>
              <a:buNone/>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Le </a:t>
            </a:r>
            <a:r>
              <a:rPr lang="fr-FR" dirty="0">
                <a:latin typeface="Times New Roman" panose="02020603050405020304" pitchFamily="18" charset="0"/>
                <a:cs typeface="Times New Roman" panose="02020603050405020304" pitchFamily="18" charset="0"/>
              </a:rPr>
              <a:t>système GPS est séparé en trois segments principaux : le </a:t>
            </a:r>
            <a:r>
              <a:rPr lang="fr-FR" dirty="0" smtClean="0">
                <a:latin typeface="Times New Roman" panose="02020603050405020304" pitchFamily="18" charset="0"/>
                <a:cs typeface="Times New Roman" panose="02020603050405020304" pitchFamily="18" charset="0"/>
              </a:rPr>
              <a:t>segment spatial, </a:t>
            </a:r>
            <a:r>
              <a:rPr lang="fr-FR" dirty="0">
                <a:latin typeface="Times New Roman" panose="02020603050405020304" pitchFamily="18" charset="0"/>
                <a:cs typeface="Times New Roman" panose="02020603050405020304" pitchFamily="18" charset="0"/>
              </a:rPr>
              <a:t>le segment de contrôle et le segment utilisateur. </a:t>
            </a:r>
            <a:endParaRPr lang="fr-FR" dirty="0" smtClean="0">
              <a:latin typeface="Times New Roman" panose="02020603050405020304" pitchFamily="18" charset="0"/>
              <a:cs typeface="Times New Roman" panose="02020603050405020304" pitchFamily="18" charset="0"/>
            </a:endParaRPr>
          </a:p>
          <a:p>
            <a:pPr marL="0" lvl="3" indent="0" algn="just">
              <a:lnSpc>
                <a:spcPct val="150000"/>
              </a:lnSpc>
              <a:spcBef>
                <a:spcPts val="0"/>
              </a:spcBef>
              <a:buNone/>
            </a:pPr>
            <a:endParaRPr lang="fr-FR" dirty="0">
              <a:latin typeface="Times New Roman" panose="02020603050405020304" pitchFamily="18" charset="0"/>
              <a:cs typeface="Times New Roman" panose="02020603050405020304" pitchFamily="18" charset="0"/>
            </a:endParaRPr>
          </a:p>
          <a:p>
            <a:pPr marL="0" lvl="3" indent="0" algn="just">
              <a:lnSpc>
                <a:spcPct val="150000"/>
              </a:lnSpc>
              <a:spcBef>
                <a:spcPts val="0"/>
              </a:spcBef>
              <a:buNone/>
            </a:pPr>
            <a:endParaRPr lang="fr-FR" dirty="0" smtClean="0">
              <a:latin typeface="Times New Roman" panose="02020603050405020304" pitchFamily="18" charset="0"/>
              <a:cs typeface="Times New Roman" panose="02020603050405020304" pitchFamily="18" charset="0"/>
            </a:endParaRPr>
          </a:p>
          <a:p>
            <a:pPr marL="0" lvl="3" indent="0" algn="just">
              <a:lnSpc>
                <a:spcPct val="150000"/>
              </a:lnSpc>
              <a:spcBef>
                <a:spcPts val="0"/>
              </a:spcBef>
              <a:buNone/>
            </a:pPr>
            <a:endParaRPr lang="fr-FR"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024062" y="2475257"/>
            <a:ext cx="5095875" cy="3219450"/>
          </a:xfrm>
          <a:prstGeom prst="rect">
            <a:avLst/>
          </a:prstGeom>
        </p:spPr>
      </p:pic>
    </p:spTree>
    <p:extLst>
      <p:ext uri="{BB962C8B-B14F-4D97-AF65-F5344CB8AC3E}">
        <p14:creationId xmlns:p14="http://schemas.microsoft.com/office/powerpoint/2010/main" val="500579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8722"/>
            <a:ext cx="7886700" cy="884583"/>
          </a:xfrm>
        </p:spPr>
        <p:txBody>
          <a:bodyPr>
            <a:normAutofit/>
          </a:bodyPr>
          <a:lstStyle/>
          <a:p>
            <a:pPr algn="ctr"/>
            <a:r>
              <a:rPr lang="fr-FR" sz="1800" b="1" dirty="0">
                <a:solidFill>
                  <a:srgbClr val="7030A0"/>
                </a:solidFill>
                <a:latin typeface="Times New Roman" panose="02020603050405020304" pitchFamily="18" charset="0"/>
                <a:cs typeface="Times New Roman" panose="02020603050405020304" pitchFamily="18" charset="0"/>
              </a:rPr>
              <a:t>4.2.2 </a:t>
            </a:r>
            <a:r>
              <a:rPr lang="fr-FR" sz="1800" b="1" dirty="0" smtClean="0">
                <a:solidFill>
                  <a:srgbClr val="7030A0"/>
                </a:solidFill>
                <a:latin typeface="Times New Roman" panose="02020603050405020304" pitchFamily="18" charset="0"/>
                <a:cs typeface="Times New Roman" panose="02020603050405020304" pitchFamily="18" charset="0"/>
              </a:rPr>
              <a:t>Les trois segments du système GPS</a:t>
            </a:r>
            <a:endParaRPr lang="fr-FR" sz="1800" b="1" dirty="0">
              <a:solidFill>
                <a:srgbClr val="7030A0"/>
              </a:solidFill>
            </a:endParaRPr>
          </a:p>
        </p:txBody>
      </p:sp>
      <p:sp>
        <p:nvSpPr>
          <p:cNvPr id="3" name="Content Placeholder 2"/>
          <p:cNvSpPr>
            <a:spLocks noGrp="1"/>
          </p:cNvSpPr>
          <p:nvPr>
            <p:ph idx="1"/>
          </p:nvPr>
        </p:nvSpPr>
        <p:spPr>
          <a:xfrm>
            <a:off x="628650" y="964095"/>
            <a:ext cx="7886700" cy="5277679"/>
          </a:xfrm>
        </p:spPr>
        <p:txBody>
          <a:bodyPr>
            <a:normAutofit fontScale="32500" lnSpcReduction="20000"/>
          </a:bodyPr>
          <a:lstStyle/>
          <a:p>
            <a:pPr marL="0" indent="0" algn="just">
              <a:lnSpc>
                <a:spcPct val="170000"/>
              </a:lnSpc>
              <a:spcBef>
                <a:spcPts val="0"/>
              </a:spcBef>
              <a:buNone/>
            </a:pPr>
            <a:r>
              <a:rPr lang="fr-FR" sz="4800" dirty="0" smtClean="0"/>
              <a:t>	</a:t>
            </a:r>
            <a:r>
              <a:rPr lang="fr-FR" sz="7200" dirty="0" smtClean="0">
                <a:latin typeface="Times New Roman" panose="02020603050405020304" pitchFamily="18" charset="0"/>
                <a:cs typeface="Times New Roman" panose="02020603050405020304" pitchFamily="18" charset="0"/>
              </a:rPr>
              <a:t>Le GNSS, comme tous les systèmes basés sur des satellites, se compose de trois segments: le segment spatial </a:t>
            </a:r>
            <a:r>
              <a:rPr lang="fr-FR" sz="7200" dirty="0">
                <a:latin typeface="Times New Roman" panose="02020603050405020304" pitchFamily="18" charset="0"/>
                <a:cs typeface="Times New Roman" panose="02020603050405020304" pitchFamily="18" charset="0"/>
              </a:rPr>
              <a:t>(</a:t>
            </a:r>
            <a:r>
              <a:rPr lang="fr-FR" sz="7200" dirty="0" smtClean="0">
                <a:latin typeface="Times New Roman" panose="02020603050405020304" pitchFamily="18" charset="0"/>
                <a:cs typeface="Times New Roman" panose="02020603050405020304" pitchFamily="18" charset="0"/>
              </a:rPr>
              <a:t>les satellites à proprement parlé), le segment contrôle (les stations au sol qui contrôlent le bon état de marche des satellites) et le segment utilisateur(l’opérateur qui cherche à se géolocaliser avec son matériel). Nous allons ci-après détailler le système GPS</a:t>
            </a:r>
            <a:r>
              <a:rPr lang="fr-FR" sz="7200" dirty="0">
                <a:latin typeface="Times New Roman" panose="02020603050405020304" pitchFamily="18" charset="0"/>
                <a:cs typeface="Times New Roman" panose="02020603050405020304" pitchFamily="18" charset="0"/>
              </a:rPr>
              <a:t>. 	</a:t>
            </a:r>
            <a:endParaRPr lang="fr-FR" sz="7200" dirty="0">
              <a:solidFill>
                <a:srgbClr val="FFC000"/>
              </a:solidFill>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fr-FR" sz="7200" dirty="0" smtClean="0">
                <a:solidFill>
                  <a:srgbClr val="FFC000"/>
                </a:solidFill>
                <a:latin typeface="Times New Roman" panose="02020603050405020304" pitchFamily="18" charset="0"/>
                <a:cs typeface="Times New Roman" panose="02020603050405020304" pitchFamily="18" charset="0"/>
              </a:rPr>
              <a:t>	 </a:t>
            </a:r>
            <a:r>
              <a:rPr lang="fr-FR" sz="7200" b="1" dirty="0" smtClean="0">
                <a:solidFill>
                  <a:srgbClr val="FFC000"/>
                </a:solidFill>
                <a:latin typeface="Times New Roman" panose="02020603050405020304" pitchFamily="18" charset="0"/>
                <a:cs typeface="Times New Roman" panose="02020603050405020304" pitchFamily="18" charset="0"/>
              </a:rPr>
              <a:t>	</a:t>
            </a:r>
            <a:endParaRPr lang="fr-FR"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4726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128" y="228601"/>
            <a:ext cx="7886700" cy="526773"/>
          </a:xfrm>
        </p:spPr>
        <p:txBody>
          <a:bodyPr>
            <a:normAutofit fontScale="90000"/>
          </a:bodyPr>
          <a:lstStyle/>
          <a:p>
            <a:pPr algn="ctr"/>
            <a:r>
              <a:rPr lang="fr-FR" sz="2000" b="1" dirty="0" smtClean="0">
                <a:solidFill>
                  <a:srgbClr val="FFC000"/>
                </a:solidFill>
                <a:latin typeface="Times New Roman" panose="02020603050405020304" pitchFamily="18" charset="0"/>
                <a:cs typeface="Times New Roman" panose="02020603050405020304" pitchFamily="18" charset="0"/>
              </a:rPr>
              <a:t/>
            </a:r>
            <a:br>
              <a:rPr lang="fr-FR" sz="2000" b="1" dirty="0" smtClean="0">
                <a:solidFill>
                  <a:srgbClr val="FFC000"/>
                </a:solidFill>
                <a:latin typeface="Times New Roman" panose="02020603050405020304" pitchFamily="18" charset="0"/>
                <a:cs typeface="Times New Roman" panose="02020603050405020304" pitchFamily="18" charset="0"/>
              </a:rPr>
            </a:br>
            <a:r>
              <a:rPr lang="fr-FR" sz="2000" b="1" dirty="0">
                <a:solidFill>
                  <a:srgbClr val="FFC000"/>
                </a:solidFill>
                <a:latin typeface="Times New Roman" panose="02020603050405020304" pitchFamily="18" charset="0"/>
                <a:cs typeface="Times New Roman" panose="02020603050405020304" pitchFamily="18" charset="0"/>
              </a:rPr>
              <a:t/>
            </a:r>
            <a:br>
              <a:rPr lang="fr-FR" sz="2000" b="1" dirty="0">
                <a:solidFill>
                  <a:srgbClr val="FFC000"/>
                </a:solidFill>
                <a:latin typeface="Times New Roman" panose="02020603050405020304" pitchFamily="18" charset="0"/>
                <a:cs typeface="Times New Roman" panose="02020603050405020304" pitchFamily="18" charset="0"/>
              </a:rPr>
            </a:br>
            <a:r>
              <a:rPr lang="fr-FR" sz="2200" b="1" dirty="0" smtClean="0">
                <a:solidFill>
                  <a:srgbClr val="FFC000"/>
                </a:solidFill>
                <a:latin typeface="Times New Roman" panose="02020603050405020304" pitchFamily="18" charset="0"/>
                <a:cs typeface="Times New Roman" panose="02020603050405020304" pitchFamily="18" charset="0"/>
              </a:rPr>
              <a:t>Le </a:t>
            </a:r>
            <a:r>
              <a:rPr lang="fr-FR" sz="2200" b="1" dirty="0">
                <a:solidFill>
                  <a:srgbClr val="FFC000"/>
                </a:solidFill>
                <a:latin typeface="Times New Roman" panose="02020603050405020304" pitchFamily="18" charset="0"/>
                <a:cs typeface="Times New Roman" panose="02020603050405020304" pitchFamily="18" charset="0"/>
              </a:rPr>
              <a:t>segment spatial</a:t>
            </a:r>
            <a:r>
              <a:rPr lang="fr-FR" sz="2200" b="1" dirty="0" smtClean="0">
                <a:solidFill>
                  <a:srgbClr val="FFC000"/>
                </a:solidFill>
                <a:latin typeface="Times New Roman" panose="02020603050405020304" pitchFamily="18" charset="0"/>
                <a:cs typeface="Times New Roman" panose="02020603050405020304" pitchFamily="18" charset="0"/>
              </a:rPr>
              <a:t> </a:t>
            </a:r>
            <a:r>
              <a:rPr lang="fr-FR" sz="2200" b="1" dirty="0">
                <a:solidFill>
                  <a:srgbClr val="FFC000"/>
                </a:solidFill>
                <a:latin typeface="Times New Roman" panose="02020603050405020304" pitchFamily="18" charset="0"/>
                <a:cs typeface="Times New Roman" panose="02020603050405020304" pitchFamily="18" charset="0"/>
              </a:rPr>
              <a:t> </a:t>
            </a:r>
            <a:r>
              <a:rPr lang="fr-FR" sz="2200" dirty="0">
                <a:latin typeface="Times New Roman" panose="02020603050405020304" pitchFamily="18" charset="0"/>
                <a:cs typeface="Times New Roman" panose="02020603050405020304" pitchFamily="18" charset="0"/>
              </a:rPr>
              <a:t>:</a:t>
            </a:r>
            <a:br>
              <a:rPr lang="fr-FR" sz="2200" dirty="0">
                <a:latin typeface="Times New Roman" panose="02020603050405020304" pitchFamily="18" charset="0"/>
                <a:cs typeface="Times New Roman" panose="02020603050405020304" pitchFamily="18" charset="0"/>
              </a:rPr>
            </a:br>
            <a:endParaRPr lang="fr-FR" sz="2200" dirty="0"/>
          </a:p>
        </p:txBody>
      </p:sp>
      <p:sp>
        <p:nvSpPr>
          <p:cNvPr id="3" name="Content Placeholder 2"/>
          <p:cNvSpPr>
            <a:spLocks noGrp="1"/>
          </p:cNvSpPr>
          <p:nvPr>
            <p:ph idx="1"/>
          </p:nvPr>
        </p:nvSpPr>
        <p:spPr>
          <a:xfrm>
            <a:off x="628650" y="924339"/>
            <a:ext cx="7886700" cy="5550798"/>
          </a:xfrm>
        </p:spPr>
        <p:txBody>
          <a:bodyPr>
            <a:normAutofit/>
          </a:bodyPr>
          <a:lstStyle/>
          <a:p>
            <a:pPr marL="0" indent="0" algn="just">
              <a:lnSpc>
                <a:spcPct val="150000"/>
              </a:lnSpc>
              <a:spcBef>
                <a:spcPts val="0"/>
              </a:spcBef>
              <a:buNone/>
            </a:pPr>
            <a:r>
              <a:rPr lang="fr-FR" sz="1800" dirty="0" smtClean="0">
                <a:latin typeface="Times New Roman" panose="02020603050405020304" pitchFamily="18" charset="0"/>
                <a:cs typeface="Times New Roman" panose="02020603050405020304" pitchFamily="18" charset="0"/>
              </a:rPr>
              <a:t>	Il </a:t>
            </a:r>
            <a:r>
              <a:rPr lang="fr-FR" sz="1800" dirty="0">
                <a:latin typeface="Times New Roman" panose="02020603050405020304" pitchFamily="18" charset="0"/>
                <a:cs typeface="Times New Roman" panose="02020603050405020304" pitchFamily="18" charset="0"/>
              </a:rPr>
              <a:t>est constitué d’une constellation de satellites transmettant des signaux radios aux utilisateurs. Air Force gère la constellation de manière à assurer la disponibilité d’au moins 24 satellites 95% du temps. Le premier satellite a été lancé en 1975 et le système n’est pleinement opérationnel que depuis 1995. A l’heure actuelle 32 satellites constituent la constellation appelée NAVSTAR plus quelques-uns de déclassés pouvant être réactivés si nécessaire. </a:t>
            </a:r>
            <a:endParaRPr lang="fr-FR" sz="18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fr-FR" sz="18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fr-FR" sz="1800" dirty="0" smtClean="0">
                <a:latin typeface="Times New Roman" panose="02020603050405020304" pitchFamily="18" charset="0"/>
                <a:cs typeface="Times New Roman" panose="02020603050405020304" pitchFamily="18" charset="0"/>
              </a:rPr>
              <a:t>	Les </a:t>
            </a:r>
            <a:r>
              <a:rPr lang="fr-FR" sz="1800" dirty="0">
                <a:latin typeface="Times New Roman" panose="02020603050405020304" pitchFamily="18" charset="0"/>
                <a:cs typeface="Times New Roman" panose="02020603050405020304" pitchFamily="18" charset="0"/>
              </a:rPr>
              <a:t>satellites naviguent dans l’Orbite terrestre moyenne(MOE) à une altitude d’environ 20200 km et effectuent chaque jour 2 fois le tour de la terre. La configuration des trajectoires des satellites permet de capter les signaux d’au moins quatre satellites n’importe où à la surface du globe et à n’importe quel moment. </a:t>
            </a:r>
          </a:p>
        </p:txBody>
      </p:sp>
    </p:spTree>
    <p:extLst>
      <p:ext uri="{BB962C8B-B14F-4D97-AF65-F5344CB8AC3E}">
        <p14:creationId xmlns:p14="http://schemas.microsoft.com/office/powerpoint/2010/main" val="4043908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86596"/>
          </a:xfrm>
        </p:spPr>
        <p:txBody>
          <a:bodyPr>
            <a:normAutofit/>
          </a:bodyPr>
          <a:lstStyle/>
          <a:p>
            <a:pPr algn="ctr"/>
            <a:r>
              <a:rPr lang="fr-FR" sz="2000" b="1" dirty="0">
                <a:solidFill>
                  <a:srgbClr val="FFC000"/>
                </a:solidFill>
                <a:latin typeface="Times New Roman" panose="02020603050405020304" pitchFamily="18" charset="0"/>
                <a:cs typeface="Times New Roman" panose="02020603050405020304" pitchFamily="18" charset="0"/>
              </a:rPr>
              <a:t>Le segment spatial </a:t>
            </a:r>
            <a:r>
              <a:rPr lang="fr-FR" sz="2000" b="1" dirty="0" smtClean="0">
                <a:solidFill>
                  <a:srgbClr val="FFC000"/>
                </a:solidFill>
                <a:latin typeface="Times New Roman" panose="02020603050405020304" pitchFamily="18" charset="0"/>
                <a:cs typeface="Times New Roman" panose="02020603050405020304" pitchFamily="18" charset="0"/>
              </a:rPr>
              <a:t>(Suite)</a:t>
            </a:r>
            <a:r>
              <a:rPr lang="fr-FR" sz="2000" b="1" dirty="0">
                <a:solidFill>
                  <a:srgbClr val="FFC000"/>
                </a:solidFill>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a:t>
            </a:r>
            <a:br>
              <a:rPr lang="fr-FR" sz="2000" dirty="0">
                <a:latin typeface="Times New Roman" panose="02020603050405020304" pitchFamily="18" charset="0"/>
                <a:cs typeface="Times New Roman" panose="02020603050405020304" pitchFamily="18" charset="0"/>
              </a:rPr>
            </a:br>
            <a:endParaRPr lang="fr-FR" sz="2000" dirty="0"/>
          </a:p>
        </p:txBody>
      </p:sp>
      <p:sp>
        <p:nvSpPr>
          <p:cNvPr id="3" name="Content Placeholder 2"/>
          <p:cNvSpPr>
            <a:spLocks noGrp="1"/>
          </p:cNvSpPr>
          <p:nvPr>
            <p:ph idx="1"/>
          </p:nvPr>
        </p:nvSpPr>
        <p:spPr/>
        <p:txBody>
          <a:bodyPr>
            <a:normAutofit fontScale="70000" lnSpcReduction="20000"/>
          </a:bodyPr>
          <a:lstStyle/>
          <a:p>
            <a:pPr algn="just"/>
            <a:endParaRPr lang="fr-FR" dirty="0"/>
          </a:p>
          <a:p>
            <a:pPr marL="0" indent="0" algn="just">
              <a:lnSpc>
                <a:spcPct val="160000"/>
              </a:lnSpc>
              <a:spcBef>
                <a:spcPts val="0"/>
              </a:spcBef>
            </a:pPr>
            <a:r>
              <a:rPr lang="fr-FR" sz="2300" dirty="0">
                <a:latin typeface="Times New Roman" panose="02020603050405020304" pitchFamily="18" charset="0"/>
                <a:cs typeface="Times New Roman" panose="02020603050405020304" pitchFamily="18" charset="0"/>
              </a:rPr>
              <a:t>Les satellites sont équipés d’une horloge atomique et émettent en permanence sur deux fréquences L1 (1575,42 MHz) et L2 (1227,60MHz) modulées par des codes et par un message de navigation (éphémérides permettant le calcul de la position des satellites) (Figure1). Parmi les codes «portés» par la fréquence L1 (on parle également de Porteuse L1), on retrouve le code C/A (</a:t>
            </a:r>
            <a:r>
              <a:rPr lang="fr-FR" sz="2300" dirty="0" err="1">
                <a:latin typeface="Times New Roman" panose="02020603050405020304" pitchFamily="18" charset="0"/>
                <a:cs typeface="Times New Roman" panose="02020603050405020304" pitchFamily="18" charset="0"/>
              </a:rPr>
              <a:t>Coarse</a:t>
            </a:r>
            <a:r>
              <a:rPr lang="fr-FR" sz="2300" dirty="0">
                <a:latin typeface="Times New Roman" panose="02020603050405020304" pitchFamily="18" charset="0"/>
                <a:cs typeface="Times New Roman" panose="02020603050405020304" pitchFamily="18" charset="0"/>
              </a:rPr>
              <a:t> Acquisition, acquisition brute en français) entièrement ouvert aux civils depuis l’année 2000 et le code P(Précis) réservé aux utilisateurs autorisés par le gouvernement américain. </a:t>
            </a:r>
          </a:p>
          <a:p>
            <a:pPr marL="0" indent="0" algn="just">
              <a:lnSpc>
                <a:spcPct val="160000"/>
              </a:lnSpc>
              <a:spcBef>
                <a:spcPts val="0"/>
              </a:spcBef>
            </a:pPr>
            <a:r>
              <a:rPr lang="fr-FR" sz="2300" dirty="0">
                <a:latin typeface="Times New Roman" panose="02020603050405020304" pitchFamily="18" charset="0"/>
                <a:cs typeface="Times New Roman" panose="02020603050405020304" pitchFamily="18" charset="0"/>
              </a:rPr>
              <a:t>Les récepteurs (ou «</a:t>
            </a:r>
            <a:r>
              <a:rPr lang="fr-FR" sz="2300" dirty="0" err="1">
                <a:latin typeface="Times New Roman" panose="02020603050405020304" pitchFamily="18" charset="0"/>
                <a:cs typeface="Times New Roman" panose="02020603050405020304" pitchFamily="18" charset="0"/>
              </a:rPr>
              <a:t>géonavigateurs</a:t>
            </a:r>
            <a:r>
              <a:rPr lang="fr-FR" sz="2300" dirty="0">
                <a:latin typeface="Times New Roman" panose="02020603050405020304" pitchFamily="18" charset="0"/>
                <a:cs typeface="Times New Roman" panose="02020603050405020304" pitchFamily="18" charset="0"/>
              </a:rPr>
              <a:t>», un GPS pour désigner le récepteur est un abus de langage) commercialisés dans le domaine civil utilisent le code C/A. Quelques récepteurs pour des applications de haute précision, comme la géodésie, mettent en œuvre des techniques permettant d’utiliser le code P (malgré son cryptage).</a:t>
            </a:r>
          </a:p>
        </p:txBody>
      </p:sp>
    </p:spTree>
    <p:extLst>
      <p:ext uri="{BB962C8B-B14F-4D97-AF65-F5344CB8AC3E}">
        <p14:creationId xmlns:p14="http://schemas.microsoft.com/office/powerpoint/2010/main" val="333888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98624" y="119921"/>
            <a:ext cx="3942412" cy="719527"/>
          </a:xfrm>
          <a:prstGeom prst="rect">
            <a:avLst/>
          </a:prstGeom>
        </p:spPr>
      </p:pic>
      <p:pic>
        <p:nvPicPr>
          <p:cNvPr id="4" name="Content Placeholder 3"/>
          <p:cNvPicPr>
            <a:picLocks noGrp="1" noChangeAspect="1"/>
          </p:cNvPicPr>
          <p:nvPr>
            <p:ph idx="1"/>
          </p:nvPr>
        </p:nvPicPr>
        <p:blipFill>
          <a:blip r:embed="rId3"/>
          <a:stretch>
            <a:fillRect/>
          </a:stretch>
        </p:blipFill>
        <p:spPr>
          <a:xfrm>
            <a:off x="-1" y="1019332"/>
            <a:ext cx="4302177" cy="5838668"/>
          </a:xfrm>
          <a:prstGeom prst="rect">
            <a:avLst/>
          </a:prstGeom>
        </p:spPr>
      </p:pic>
      <p:pic>
        <p:nvPicPr>
          <p:cNvPr id="5" name="Picture 4"/>
          <p:cNvPicPr>
            <a:picLocks noChangeAspect="1"/>
          </p:cNvPicPr>
          <p:nvPr/>
        </p:nvPicPr>
        <p:blipFill>
          <a:blip r:embed="rId4"/>
          <a:stretch>
            <a:fillRect/>
          </a:stretch>
        </p:blipFill>
        <p:spPr>
          <a:xfrm>
            <a:off x="4601980" y="1019332"/>
            <a:ext cx="4318260" cy="5838668"/>
          </a:xfrm>
          <a:prstGeom prst="rect">
            <a:avLst/>
          </a:prstGeom>
        </p:spPr>
      </p:pic>
    </p:spTree>
    <p:extLst>
      <p:ext uri="{BB962C8B-B14F-4D97-AF65-F5344CB8AC3E}">
        <p14:creationId xmlns:p14="http://schemas.microsoft.com/office/powerpoint/2010/main" val="25957721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TotalTime>
  <Words>352</Words>
  <Application>Microsoft Office PowerPoint</Application>
  <PresentationFormat>On-screen Show (4:3)</PresentationFormat>
  <Paragraphs>128</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Black</vt:lpstr>
      <vt:lpstr>Calibri</vt:lpstr>
      <vt:lpstr>Calibri Light</vt:lpstr>
      <vt:lpstr>Times New Roman</vt:lpstr>
      <vt:lpstr>Wingdings</vt:lpstr>
      <vt:lpstr>Office Theme</vt:lpstr>
      <vt:lpstr> CHAPITRE 4   Les systèmes de radionavigation par satellite </vt:lpstr>
      <vt:lpstr>4.1.Systèmes de radionavigation terrestre </vt:lpstr>
      <vt:lpstr>PowerPoint Presentation</vt:lpstr>
      <vt:lpstr>4.2 Présentation du système GPS : </vt:lpstr>
      <vt:lpstr>4.2.1 Principe de fonctionnement de GPS</vt:lpstr>
      <vt:lpstr>4.2.2 Les trois segments du système GPS</vt:lpstr>
      <vt:lpstr>  Le segment spatial  : </vt:lpstr>
      <vt:lpstr>Le segment spatial (Suite) : </vt:lpstr>
      <vt:lpstr>PowerPoint Presentation</vt:lpstr>
      <vt:lpstr>Le segment “contrôle”: </vt:lpstr>
      <vt:lpstr>PowerPoint Presentation</vt:lpstr>
      <vt:lpstr>Le segment utilisateur</vt:lpstr>
      <vt:lpstr>PowerPoint Presentation</vt:lpstr>
      <vt:lpstr>Structure du signal d’un satellite GPS.  Deux fréquences porteuses L1 et L2 modulées sur des codes C/A, des codes P et des codes de navigation.</vt:lpstr>
      <vt:lpstr>4.3 . Le signal   GPS  </vt:lpstr>
      <vt:lpstr>4.4  Architecture d’un récepteur GPS </vt:lpstr>
      <vt:lpstr>4.4.1 Microprocesseur</vt:lpstr>
      <vt:lpstr>4.4.2 Schéma de fonctionnement des récepteurs GPS </vt:lpstr>
      <vt:lpstr> 4.5 Principe de fonctionnement du GPS </vt:lpstr>
      <vt:lpstr> 4.5.1 Position GPS  </vt:lpstr>
      <vt:lpstr>Géolocalisation (Suite)</vt:lpstr>
      <vt:lpstr>Géolocalisation (Suite)</vt:lpstr>
      <vt:lpstr>Géolocalisation (Suite)</vt:lpstr>
      <vt:lpstr>4.5.2 Vitesse GPS </vt:lpstr>
      <vt:lpstr>4.5.3 Pseudo-distance </vt:lpstr>
      <vt:lpstr>Mesure des pseudo-distances</vt:lpstr>
      <vt:lpstr>4.5.4 Mesure des phases</vt:lpstr>
      <vt:lpstr>Mesure des phases Suite</vt:lpstr>
      <vt:lpstr> 4.6 Les récepteurs militaires  </vt:lpstr>
      <vt:lpstr>Qualités des récepteurs militaires</vt:lpstr>
      <vt:lpstr>      Bibliographie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CHAPITRE 4   Les systèmes de radionavigation par satellite </dc:title>
  <dc:creator>Microsoft account</dc:creator>
  <cp:lastModifiedBy>Microsoft account</cp:lastModifiedBy>
  <cp:revision>77</cp:revision>
  <dcterms:created xsi:type="dcterms:W3CDTF">2020-06-02T16:57:17Z</dcterms:created>
  <dcterms:modified xsi:type="dcterms:W3CDTF">2020-06-04T13:45:49Z</dcterms:modified>
</cp:coreProperties>
</file>