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303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80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257" r:id="rId43"/>
    <p:sldId id="300" r:id="rId44"/>
    <p:sldId id="301" r:id="rId45"/>
    <p:sldId id="302" r:id="rId46"/>
    <p:sldId id="304" r:id="rId4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111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BC330E-85CA-46A2-AABD-5F92D9729DC5}" type="datetimeFigureOut">
              <a:rPr lang="fr-FR" smtClean="0"/>
              <a:pPr/>
              <a:t>16/04/2020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B60D80-DB57-440D-B2D0-358E41F9B74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sz="2400" dirty="0" smtClean="0"/>
              <a:t>Module des urgences médicales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6600" dirty="0" smtClean="0"/>
              <a:t>Convulsions </a:t>
            </a:r>
            <a:endParaRPr lang="fr-FR" sz="66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14282" y="4786322"/>
            <a:ext cx="6400800" cy="1752600"/>
          </a:xfrm>
        </p:spPr>
        <p:txBody>
          <a:bodyPr>
            <a:normAutofit/>
          </a:bodyPr>
          <a:lstStyle/>
          <a:p>
            <a:pPr algn="l"/>
            <a:r>
              <a:rPr lang="fr-FR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Dr K. BOUGUERRA </a:t>
            </a:r>
          </a:p>
          <a:p>
            <a:pPr algn="l"/>
            <a:r>
              <a:rPr lang="fr-FR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Maitre assistante en anesthésie réanimation                                              Faculté de médecine Annaba </a:t>
            </a:r>
            <a:endParaRPr lang="fr-FR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fr-FR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bouguerrakari@hotmail.com</a:t>
            </a:r>
            <a:endParaRPr lang="fr-FR" sz="16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0166" y="5929330"/>
            <a:ext cx="53578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dirty="0" smtClean="0"/>
              <a:t>Année universitaire 2019 - 2020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Perte de connaissance brutale avec une chute qui aurait pu occasionner une blessure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En suite une phase tonique environ 30 secondes marquée par une contraction intense des muscles des membres et du tronc avec apnée et cyanose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Phase clonique durant 1  à 2 minutes avec des secousses musculaires brusques généralisées et synchrones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En fin apparait la phase résolutive, caractérisée par un coma post critique et une hypotonie généralisée</a:t>
            </a:r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L’ensemble  des phases dure 5 minutes et au coma succède une période de confusion post critique. La crise peut être partielle et se généralise en suite, elle peut être partielle, tonique ou clonique uniquement</a:t>
            </a:r>
            <a:endParaRPr lang="fr-F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perte d’urine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La morsure de la langue</a:t>
            </a:r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Devant une convulsion il convient de distinguer</a:t>
            </a:r>
          </a:p>
          <a:p>
            <a:pPr>
              <a:buFontTx/>
              <a:buChar char="-"/>
            </a:pPr>
            <a:r>
              <a:rPr lang="fr-FR" dirty="0" smtClean="0"/>
              <a:t>La crise convulsive isolée sans signe de gravité </a:t>
            </a:r>
          </a:p>
          <a:p>
            <a:pPr>
              <a:buFontTx/>
              <a:buChar char="-"/>
            </a:pPr>
            <a:r>
              <a:rPr lang="fr-FR" dirty="0" smtClean="0"/>
              <a:t>la crise convulsive accompagnée avec ou sans signe de gravité</a:t>
            </a:r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La crise accompagnée est définie</a:t>
            </a:r>
          </a:p>
          <a:p>
            <a:pPr lvl="1">
              <a:buFontTx/>
              <a:buChar char="-"/>
            </a:pPr>
            <a:r>
              <a:rPr lang="fr-FR" dirty="0" smtClean="0"/>
              <a:t>Répétition de la crise au service d’accueil</a:t>
            </a:r>
          </a:p>
          <a:p>
            <a:pPr lvl="1">
              <a:buFontTx/>
              <a:buChar char="-"/>
            </a:pPr>
            <a:r>
              <a:rPr lang="fr-FR" dirty="0" smtClean="0"/>
              <a:t>Etat de mal convulsif</a:t>
            </a:r>
          </a:p>
          <a:p>
            <a:pPr lvl="1">
              <a:buFontTx/>
              <a:buChar char="-"/>
            </a:pPr>
            <a:r>
              <a:rPr lang="fr-FR" dirty="0" smtClean="0"/>
              <a:t>Confusion mentale anormalement persistante</a:t>
            </a:r>
          </a:p>
          <a:p>
            <a:pPr lvl="1">
              <a:buFontTx/>
              <a:buChar char="-"/>
            </a:pPr>
            <a:r>
              <a:rPr lang="fr-FR" dirty="0" smtClean="0"/>
              <a:t>Fièvre &gt; 38</a:t>
            </a:r>
            <a:r>
              <a:rPr lang="fr-FR" baseline="30000" dirty="0" smtClean="0"/>
              <a:t>°</a:t>
            </a:r>
            <a:endParaRPr lang="fr-FR" dirty="0" smtClean="0"/>
          </a:p>
          <a:p>
            <a:pPr lvl="1">
              <a:buFontTx/>
              <a:buChar char="-"/>
            </a:pPr>
            <a:r>
              <a:rPr lang="fr-FR" dirty="0" smtClean="0"/>
              <a:t>Déficit postcritique</a:t>
            </a:r>
          </a:p>
          <a:p>
            <a:pPr lvl="1">
              <a:buFontTx/>
              <a:buChar char="-"/>
            </a:pPr>
            <a:r>
              <a:rPr lang="fr-FR" dirty="0" smtClean="0"/>
              <a:t>Sevrage alcoolique</a:t>
            </a:r>
          </a:p>
          <a:p>
            <a:pPr lvl="1">
              <a:buNone/>
            </a:pPr>
            <a:endParaRPr lang="fr-FR" dirty="0" smtClean="0"/>
          </a:p>
          <a:p>
            <a:pPr lvl="1">
              <a:buNone/>
            </a:pPr>
            <a:endParaRPr lang="fr-FR" dirty="0" smtClean="0"/>
          </a:p>
          <a:p>
            <a:pPr algn="l"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Tx/>
              <a:buChar char="-"/>
            </a:pPr>
            <a:r>
              <a:rPr lang="fr-FR" dirty="0" smtClean="0"/>
              <a:t>Ethylisme chronique </a:t>
            </a:r>
          </a:p>
          <a:p>
            <a:pPr lvl="1">
              <a:buFontTx/>
              <a:buChar char="-"/>
            </a:pPr>
            <a:r>
              <a:rPr lang="fr-FR" dirty="0" smtClean="0"/>
              <a:t>Intoxication</a:t>
            </a:r>
          </a:p>
          <a:p>
            <a:pPr lvl="1">
              <a:buFontTx/>
              <a:buChar char="-"/>
            </a:pPr>
            <a:r>
              <a:rPr lang="fr-FR" dirty="0" smtClean="0"/>
              <a:t>Trouble métabolique</a:t>
            </a:r>
          </a:p>
          <a:p>
            <a:pPr lvl="1">
              <a:buFontTx/>
              <a:buChar char="-"/>
            </a:pPr>
            <a:r>
              <a:rPr lang="fr-FR" dirty="0" smtClean="0"/>
              <a:t>Traumatisme crânien</a:t>
            </a:r>
          </a:p>
          <a:p>
            <a:pPr lvl="1">
              <a:buFontTx/>
              <a:buChar char="-"/>
            </a:pPr>
            <a:r>
              <a:rPr lang="fr-FR" dirty="0" smtClean="0"/>
              <a:t>Maladie générale (cancer, lymphome, SIDA)</a:t>
            </a:r>
          </a:p>
          <a:p>
            <a:pPr lvl="1">
              <a:buFontTx/>
              <a:buChar char="-"/>
            </a:pPr>
            <a:r>
              <a:rPr lang="fr-FR" dirty="0" smtClean="0"/>
              <a:t>Grossesse </a:t>
            </a:r>
          </a:p>
          <a:p>
            <a:pPr lvl="1">
              <a:buNone/>
            </a:pP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Interrogatoire précisera aussi </a:t>
            </a:r>
          </a:p>
          <a:p>
            <a:pPr lvl="1">
              <a:buNone/>
            </a:pPr>
            <a:r>
              <a:rPr lang="fr-FR" dirty="0" smtClean="0"/>
              <a:t>- Antécédents de convulsion ou de maladie épileptique connue</a:t>
            </a:r>
          </a:p>
          <a:p>
            <a:pPr lvl="1">
              <a:buNone/>
            </a:pPr>
            <a:r>
              <a:rPr lang="fr-FR" dirty="0" smtClean="0"/>
              <a:t>- Rechercher les circonstances favorisantes : le manque de sommeil, surmenage, sevrage en benzodiazépines ou en médicaments antiépileptiques. </a:t>
            </a:r>
          </a:p>
          <a:p>
            <a:pPr lvl="1">
              <a:buNone/>
            </a:pPr>
            <a:r>
              <a:rPr lang="fr-FR" dirty="0" smtClean="0"/>
              <a:t>- Ethylisme aigu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Interrogatoire précisera aussi </a:t>
            </a:r>
          </a:p>
          <a:p>
            <a:pPr lvl="1">
              <a:buNone/>
            </a:pPr>
            <a:r>
              <a:rPr lang="fr-FR" dirty="0" smtClean="0"/>
              <a:t>- Sevrage alcoolique </a:t>
            </a:r>
          </a:p>
          <a:p>
            <a:pPr lvl="1">
              <a:buNone/>
            </a:pPr>
            <a:r>
              <a:rPr lang="fr-FR" dirty="0" smtClean="0"/>
              <a:t>- Hypoglycémie</a:t>
            </a:r>
          </a:p>
          <a:p>
            <a:pPr lvl="1">
              <a:buNone/>
            </a:pPr>
            <a:r>
              <a:rPr lang="fr-FR" dirty="0" smtClean="0"/>
              <a:t>- Prise de médicaments </a:t>
            </a:r>
          </a:p>
          <a:p>
            <a:pPr lvl="1">
              <a:buNone/>
            </a:pPr>
            <a:r>
              <a:rPr lang="fr-FR" dirty="0" smtClean="0"/>
              <a:t>- Pathologie intercurrente : syndrome grippal, symptômes digestifs…</a:t>
            </a:r>
            <a:r>
              <a:rPr lang="fr-FR" dirty="0" err="1" smtClean="0"/>
              <a:t>ect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fr-FR" sz="3600" b="1" dirty="0" smtClean="0">
                <a:solidFill>
                  <a:srgbClr val="C00000"/>
                </a:solidFill>
              </a:rPr>
              <a:t>Stratégie de prescription et de programmation des examens paraliques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Glycémie capillaire </a:t>
            </a:r>
            <a:r>
              <a:rPr lang="fr-FR" sz="2600" dirty="0" smtClean="0"/>
              <a:t>doit être réalisée prioritairement </a:t>
            </a:r>
          </a:p>
          <a:p>
            <a:pPr>
              <a:buNone/>
            </a:pPr>
            <a:endParaRPr lang="fr-FR" sz="2600" dirty="0" smtClean="0"/>
          </a:p>
          <a:p>
            <a:pPr lvl="0"/>
            <a:r>
              <a:rPr lang="fr-FR" dirty="0" smtClean="0"/>
              <a:t>Calcémie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Ionogramme sanguin</a:t>
            </a:r>
          </a:p>
          <a:p>
            <a:pPr lvl="0">
              <a:buNone/>
            </a:pPr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FNS</a:t>
            </a:r>
          </a:p>
          <a:p>
            <a:pPr lvl="0">
              <a:buNone/>
            </a:pPr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Urée créatinine sanguine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Objectifs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0034" y="1428736"/>
            <a:ext cx="8229600" cy="4525963"/>
          </a:xfrm>
        </p:spPr>
        <p:txBody>
          <a:bodyPr/>
          <a:lstStyle/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Reconnaitre les convulsives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Distinguer la stratégie de leur prise en charge aux urgences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C00000"/>
                </a:solidFill>
              </a:rPr>
              <a:t>Stratégie de prescription et de programmation des examens paraliques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fr-FR" dirty="0" smtClean="0"/>
              <a:t>Gaz du sang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Alcoolémie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Recherches de toxiques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err="1" smtClean="0"/>
              <a:t>HbCO</a:t>
            </a:r>
            <a:endParaRPr lang="fr-FR" dirty="0" smtClean="0"/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Taux sérique des antiépileptiques 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C00000"/>
                </a:solidFill>
              </a:rPr>
              <a:t>Stratégie de prescription et de programmation des examens paraliques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Ponction lombaire  à demander si  convulsion fébrile</a:t>
            </a:r>
          </a:p>
          <a:p>
            <a:r>
              <a:rPr lang="fr-FR" dirty="0" smtClean="0"/>
              <a:t>TDM cérébrale en urgence si</a:t>
            </a:r>
          </a:p>
          <a:p>
            <a:pPr lvl="1">
              <a:buFontTx/>
              <a:buChar char="-"/>
            </a:pPr>
            <a:r>
              <a:rPr lang="fr-FR" dirty="0" smtClean="0"/>
              <a:t>Persistance des troubles de la conscience </a:t>
            </a:r>
          </a:p>
          <a:p>
            <a:pPr lvl="1">
              <a:buFontTx/>
              <a:buChar char="-"/>
            </a:pPr>
            <a:r>
              <a:rPr lang="fr-FR" dirty="0" smtClean="0"/>
              <a:t>Traumatisme crânien</a:t>
            </a:r>
          </a:p>
          <a:p>
            <a:pPr lvl="1">
              <a:buFontTx/>
              <a:buChar char="-"/>
            </a:pPr>
            <a:r>
              <a:rPr lang="fr-FR" dirty="0" smtClean="0"/>
              <a:t>Déficit neurologique focalisé post critique </a:t>
            </a:r>
          </a:p>
          <a:p>
            <a:pPr lvl="1">
              <a:buFontTx/>
              <a:buChar char="-"/>
            </a:pPr>
            <a:r>
              <a:rPr lang="fr-FR" dirty="0" smtClean="0"/>
              <a:t>Fièvre avec signes d’hypertension intracrânienne</a:t>
            </a:r>
          </a:p>
          <a:p>
            <a:pPr lvl="1">
              <a:buFontTx/>
              <a:buChar char="-"/>
            </a:pPr>
            <a:r>
              <a:rPr lang="fr-FR" dirty="0" smtClean="0"/>
              <a:t>Antécédents de néoplasie ou de HIV</a:t>
            </a:r>
          </a:p>
          <a:p>
            <a:pPr lvl="1">
              <a:buFontTx/>
              <a:buChar char="-"/>
            </a:pPr>
            <a:r>
              <a:rPr lang="fr-FR" dirty="0" smtClean="0"/>
              <a:t>Patient sous anticoagulants ou porteur de troubles de l’hémostase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sz="3600" b="1" dirty="0" smtClean="0">
                <a:solidFill>
                  <a:srgbClr val="C00000"/>
                </a:solidFill>
              </a:rPr>
              <a:t>Stratégie de prescription et de programmation des examens paraliques</a:t>
            </a:r>
            <a:endParaRPr lang="fr-FR" sz="36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EEG </a:t>
            </a:r>
          </a:p>
          <a:p>
            <a:pPr>
              <a:buNone/>
            </a:pPr>
            <a:r>
              <a:rPr lang="fr-FR" dirty="0" smtClean="0"/>
              <a:t>il n’y a pas d’indication à réaliser d’EEG en urgence</a:t>
            </a:r>
            <a:endParaRPr lang="fr-F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Identifier l’étiologie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Chez l’épileptique connu</a:t>
            </a:r>
          </a:p>
          <a:p>
            <a:pPr lvl="1">
              <a:buNone/>
            </a:pPr>
            <a:r>
              <a:rPr lang="fr-FR" dirty="0" smtClean="0"/>
              <a:t>- Sevrage thérapeutique</a:t>
            </a:r>
          </a:p>
          <a:p>
            <a:pPr lvl="1">
              <a:buNone/>
            </a:pPr>
            <a:r>
              <a:rPr lang="fr-FR" dirty="0" smtClean="0"/>
              <a:t>-  interaction médicamenteuse (prise de médicaments inducteurs enzymatiques)</a:t>
            </a:r>
          </a:p>
          <a:p>
            <a:pPr lvl="1">
              <a:buFontTx/>
              <a:buChar char="-"/>
            </a:pPr>
            <a:r>
              <a:rPr lang="fr-FR" dirty="0" smtClean="0"/>
              <a:t>sevrage alcoolique</a:t>
            </a:r>
          </a:p>
          <a:p>
            <a:pPr lvl="1">
              <a:buFontTx/>
              <a:buChar char="-"/>
            </a:pPr>
            <a:r>
              <a:rPr lang="fr-FR" dirty="0" smtClean="0"/>
              <a:t> privatisation de sommeil, surmenage</a:t>
            </a:r>
          </a:p>
          <a:p>
            <a:pPr lvl="1">
              <a:buFontTx/>
              <a:buChar char="-"/>
            </a:pPr>
            <a:r>
              <a:rPr lang="fr-FR" dirty="0" smtClean="0"/>
              <a:t>traumatisme crânien</a:t>
            </a:r>
          </a:p>
          <a:p>
            <a:pPr lvl="1">
              <a:buFontTx/>
              <a:buChar char="-"/>
            </a:pPr>
            <a:r>
              <a:rPr lang="fr-FR" dirty="0" smtClean="0"/>
              <a:t> troubles métaboliques (hyponatrémie, hypocalcémie, hypoglycémie)</a:t>
            </a:r>
          </a:p>
          <a:p>
            <a:pPr lvl="1">
              <a:buFontTx/>
              <a:buChar char="-"/>
            </a:pPr>
            <a:r>
              <a:rPr lang="fr-FR" dirty="0" smtClean="0"/>
              <a:t> stress, émotion.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Identifier l’étiologie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r-FR" sz="2800" dirty="0" smtClean="0"/>
              <a:t>Etiologies des crises convulsives symptomatiques </a:t>
            </a:r>
          </a:p>
          <a:p>
            <a:pPr>
              <a:buFontTx/>
              <a:buChar char="-"/>
            </a:pPr>
            <a:r>
              <a:rPr lang="fr-FR" dirty="0" smtClean="0"/>
              <a:t>Ethylisme</a:t>
            </a:r>
          </a:p>
          <a:p>
            <a:pPr>
              <a:buFontTx/>
              <a:buChar char="-"/>
            </a:pPr>
            <a:r>
              <a:rPr lang="fr-FR" dirty="0" smtClean="0"/>
              <a:t> AVC</a:t>
            </a:r>
          </a:p>
          <a:p>
            <a:pPr>
              <a:buFontTx/>
              <a:buChar char="-"/>
            </a:pPr>
            <a:r>
              <a:rPr lang="fr-FR" dirty="0" smtClean="0"/>
              <a:t> hémorragie cérébrale</a:t>
            </a:r>
          </a:p>
          <a:p>
            <a:pPr>
              <a:buFontTx/>
              <a:buChar char="-"/>
            </a:pPr>
            <a:r>
              <a:rPr lang="fr-FR" dirty="0" smtClean="0"/>
              <a:t> thrombophlébite</a:t>
            </a:r>
          </a:p>
          <a:p>
            <a:pPr>
              <a:buFontTx/>
              <a:buChar char="-"/>
            </a:pPr>
            <a:r>
              <a:rPr lang="fr-FR" dirty="0" smtClean="0"/>
              <a:t> intoxication par les psychotropes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Identifier l’étiologie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fr-FR" dirty="0" smtClean="0"/>
              <a:t> métaboliques</a:t>
            </a:r>
          </a:p>
          <a:p>
            <a:pPr>
              <a:buFontTx/>
              <a:buChar char="-"/>
            </a:pPr>
            <a:r>
              <a:rPr lang="fr-FR" dirty="0" smtClean="0"/>
              <a:t> tumeur cérébrale</a:t>
            </a:r>
          </a:p>
          <a:p>
            <a:pPr>
              <a:buFontTx/>
              <a:buChar char="-"/>
            </a:pPr>
            <a:r>
              <a:rPr lang="fr-FR" dirty="0" smtClean="0"/>
              <a:t> traumatisme crânien aigu ou séquelles</a:t>
            </a:r>
          </a:p>
          <a:p>
            <a:pPr>
              <a:buFontTx/>
              <a:buChar char="-"/>
            </a:pPr>
            <a:r>
              <a:rPr lang="fr-FR" dirty="0" smtClean="0"/>
              <a:t> infection (abcès, méningite, méningo-encéphalite).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/>
              <a:t>  </a:t>
            </a:r>
            <a:r>
              <a:rPr lang="fr-FR" b="1" dirty="0" smtClean="0">
                <a:solidFill>
                  <a:srgbClr val="C00000"/>
                </a:solidFill>
              </a:rPr>
              <a:t>Eliminer un diagnostic différentiel</a:t>
            </a:r>
            <a:r>
              <a:rPr lang="fr-FR" dirty="0" smtClean="0"/>
              <a:t>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Syncope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Lipothymie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malaise vagal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La crise hystérique </a:t>
            </a:r>
            <a:endParaRPr lang="fr-F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>
                <a:solidFill>
                  <a:srgbClr val="C00000"/>
                </a:solidFill>
              </a:rPr>
              <a:t>Traitement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b="1" i="1" dirty="0" smtClean="0"/>
              <a:t>Les soins à pratiquer aux urgences </a:t>
            </a:r>
            <a:endParaRPr lang="fr-FR" dirty="0" smtClean="0"/>
          </a:p>
          <a:p>
            <a:pPr lvl="0">
              <a:buNone/>
            </a:pPr>
            <a:endParaRPr lang="fr-FR" dirty="0" smtClean="0"/>
          </a:p>
          <a:p>
            <a:pPr lvl="0">
              <a:buNone/>
            </a:pPr>
            <a:r>
              <a:rPr lang="fr-FR" dirty="0" smtClean="0"/>
              <a:t>Durant la crise convulsive : à éviter toute manœuvre intempestive, éviter au patient de se blesser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i="1" dirty="0" smtClean="0">
                <a:solidFill>
                  <a:srgbClr val="C00000"/>
                </a:solidFill>
              </a:rPr>
              <a:t/>
            </a:r>
            <a:br>
              <a:rPr lang="fr-FR" b="1" i="1" dirty="0" smtClean="0">
                <a:solidFill>
                  <a:srgbClr val="C00000"/>
                </a:solidFill>
              </a:rPr>
            </a:br>
            <a:r>
              <a:rPr lang="fr-FR" b="1" i="1" dirty="0" smtClean="0">
                <a:solidFill>
                  <a:srgbClr val="C00000"/>
                </a:solidFill>
              </a:rPr>
              <a:t>Les soins à pratiquer aux urgences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</a:t>
            </a:r>
            <a:r>
              <a:rPr lang="fr-FR" dirty="0" err="1" smtClean="0"/>
              <a:t>post-critique</a:t>
            </a:r>
            <a:r>
              <a:rPr lang="fr-FR" dirty="0" smtClean="0"/>
              <a:t> :</a:t>
            </a:r>
          </a:p>
          <a:p>
            <a:pPr>
              <a:buFontTx/>
              <a:buChar char="-"/>
            </a:pPr>
            <a:r>
              <a:rPr lang="fr-FR" dirty="0" smtClean="0"/>
              <a:t>installer le patient en PLS</a:t>
            </a:r>
          </a:p>
          <a:p>
            <a:pPr>
              <a:buFontTx/>
              <a:buChar char="-"/>
            </a:pPr>
            <a:r>
              <a:rPr lang="fr-FR" dirty="0" smtClean="0"/>
              <a:t> assurer la liberté des voies aériennes supérieures (retirer les dentiers, mettre en place une canule de </a:t>
            </a:r>
            <a:r>
              <a:rPr lang="fr-FR" dirty="0" err="1" smtClean="0"/>
              <a:t>Guedel</a:t>
            </a:r>
            <a:r>
              <a:rPr lang="fr-FR" dirty="0" smtClean="0"/>
              <a:t>)</a:t>
            </a:r>
          </a:p>
          <a:p>
            <a:pPr>
              <a:buFontTx/>
              <a:buChar char="-"/>
            </a:pPr>
            <a:r>
              <a:rPr lang="fr-FR" dirty="0" smtClean="0"/>
              <a:t>Oxygénothérapie </a:t>
            </a:r>
          </a:p>
          <a:p>
            <a:pPr>
              <a:buFontTx/>
              <a:buChar char="-"/>
            </a:pPr>
            <a:r>
              <a:rPr lang="fr-FR" dirty="0" smtClean="0"/>
              <a:t>Glycémie capillaire +++</a:t>
            </a:r>
            <a:endParaRPr lang="fr-F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C00000"/>
                </a:solidFill>
              </a:rPr>
              <a:t>Les soins à pratiquer aux urgences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FontTx/>
              <a:buChar char="-"/>
            </a:pPr>
            <a:r>
              <a:rPr lang="fr-FR" dirty="0" smtClean="0"/>
              <a:t>Voie veineuse périphérique avec perfusion de sérum physiologique sauf hypoglycémie </a:t>
            </a:r>
          </a:p>
          <a:p>
            <a:pPr lvl="0">
              <a:buFontTx/>
              <a:buChar char="-"/>
            </a:pPr>
            <a:r>
              <a:rPr lang="fr-FR" dirty="0" smtClean="0"/>
              <a:t>Traitement médical de la crise </a:t>
            </a:r>
          </a:p>
          <a:p>
            <a:pPr lvl="0">
              <a:buNone/>
            </a:pPr>
            <a:r>
              <a:rPr lang="fr-FR" dirty="0" smtClean="0"/>
              <a:t>- Chercher des signes de fracture ou de contusion </a:t>
            </a:r>
          </a:p>
          <a:p>
            <a:pPr lvl="0">
              <a:buNone/>
            </a:pPr>
            <a:r>
              <a:rPr lang="fr-FR" dirty="0" smtClean="0"/>
              <a:t>- Chercher des signes de localisation </a:t>
            </a:r>
          </a:p>
          <a:p>
            <a:pPr lvl="0">
              <a:buNone/>
            </a:pPr>
            <a:r>
              <a:rPr lang="fr-FR" dirty="0" smtClean="0"/>
              <a:t>- Barrières de protection </a:t>
            </a:r>
          </a:p>
          <a:p>
            <a:pPr lvl="0">
              <a:buNone/>
            </a:pPr>
            <a:r>
              <a:rPr lang="fr-FR" dirty="0" smtClean="0"/>
              <a:t>- Surveillance pouls, FR, température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Le plan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525963"/>
          </a:xfrm>
        </p:spPr>
        <p:txBody>
          <a:bodyPr>
            <a:normAutofit/>
          </a:bodyPr>
          <a:lstStyle/>
          <a:p>
            <a:pPr marL="571500" indent="-571500">
              <a:buAutoNum type="romanUcPeriod"/>
            </a:pPr>
            <a:r>
              <a:rPr lang="fr-FR" sz="2800" dirty="0" smtClean="0"/>
              <a:t>Introduction définition </a:t>
            </a:r>
          </a:p>
          <a:p>
            <a:pPr marL="571500" indent="-571500">
              <a:buNone/>
            </a:pPr>
            <a:endParaRPr lang="fr-FR" sz="2800" dirty="0" smtClean="0"/>
          </a:p>
          <a:p>
            <a:pPr lvl="0">
              <a:buNone/>
            </a:pPr>
            <a:r>
              <a:rPr lang="fr-FR" sz="2800" dirty="0" smtClean="0"/>
              <a:t>II. Stratégie de la prise en charge des convulsions </a:t>
            </a:r>
          </a:p>
          <a:p>
            <a:pPr lvl="2">
              <a:buNone/>
            </a:pPr>
            <a:r>
              <a:rPr lang="fr-FR" dirty="0" smtClean="0"/>
              <a:t>- Reconnaitre la convulsion </a:t>
            </a:r>
          </a:p>
          <a:p>
            <a:pPr lvl="2">
              <a:buNone/>
            </a:pPr>
            <a:r>
              <a:rPr lang="fr-FR" dirty="0" smtClean="0"/>
              <a:t>- Stratégie de prescription des examens complémentaires  </a:t>
            </a:r>
          </a:p>
          <a:p>
            <a:pPr lvl="2">
              <a:buNone/>
            </a:pPr>
            <a:r>
              <a:rPr lang="fr-FR" dirty="0" smtClean="0"/>
              <a:t>- Identifier l’étiologie </a:t>
            </a:r>
          </a:p>
          <a:p>
            <a:pPr lvl="2">
              <a:buNone/>
            </a:pPr>
            <a:r>
              <a:rPr lang="fr-FR" dirty="0" smtClean="0"/>
              <a:t>- Eliminer un diagnostic différentiel</a:t>
            </a:r>
          </a:p>
          <a:p>
            <a:pPr lvl="2">
              <a:buNone/>
            </a:pPr>
            <a:r>
              <a:rPr lang="fr-FR" dirty="0" smtClean="0"/>
              <a:t>- Prise en charge thérapeutique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i="1" dirty="0" smtClean="0">
                <a:solidFill>
                  <a:srgbClr val="C00000"/>
                </a:solidFill>
              </a:rPr>
              <a:t>Les soins à pratiquer aux urgences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Traitement de la crise convulsive </a:t>
            </a:r>
          </a:p>
          <a:p>
            <a:pPr>
              <a:buNone/>
            </a:pPr>
            <a:r>
              <a:rPr lang="fr-FR" dirty="0" smtClean="0"/>
              <a:t>- Quand le patient est pris en charge entre 5 et 30 minutes après le début des convulsions                          Une </a:t>
            </a:r>
            <a:r>
              <a:rPr lang="fr-FR" dirty="0" err="1" smtClean="0"/>
              <a:t>Benzodiazepine</a:t>
            </a:r>
            <a:r>
              <a:rPr lang="fr-FR" dirty="0" smtClean="0"/>
              <a:t> en monothérapie est recommandée par voie intraveineuse lente </a:t>
            </a:r>
            <a:r>
              <a:rPr lang="fr-FR" b="1" dirty="0" smtClean="0"/>
              <a:t>(en une à deux minutes au moins)</a:t>
            </a:r>
            <a:endParaRPr lang="fr-FR" dirty="0" smtClean="0"/>
          </a:p>
          <a:p>
            <a:endParaRPr lang="fr-F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C00000"/>
                </a:solidFill>
              </a:rPr>
              <a:t>Traitement de la crise convulsive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En cas de persistance des convulsions au bout de cinq minutes, on procèdera à une seconde injection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de la même Benzodiazépine à la même dose associée à une autre médicament antiépileptique en intraveineux.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C00000"/>
                </a:solidFill>
              </a:rPr>
              <a:t/>
            </a:r>
            <a:br>
              <a:rPr lang="fr-FR" b="1" dirty="0" smtClean="0">
                <a:solidFill>
                  <a:srgbClr val="C00000"/>
                </a:solidFill>
              </a:rPr>
            </a:br>
            <a:r>
              <a:rPr lang="fr-FR" b="1" dirty="0" smtClean="0">
                <a:solidFill>
                  <a:srgbClr val="C00000"/>
                </a:solidFill>
              </a:rPr>
              <a:t>Traitement de la crise convulsive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CLONAZEPAM </a:t>
            </a:r>
          </a:p>
          <a:p>
            <a:pPr marL="742950" lvl="2" indent="-342900">
              <a:buNone/>
            </a:pPr>
            <a:r>
              <a:rPr lang="fr-FR" dirty="0" smtClean="0"/>
              <a:t>dose est 1 à 1,5 mg en IVL chez l’adulte et 0,015mg/kg chez l’enfant</a:t>
            </a:r>
          </a:p>
          <a:p>
            <a:r>
              <a:rPr lang="fr-FR" dirty="0" smtClean="0"/>
              <a:t>DIAZEPAM  </a:t>
            </a:r>
          </a:p>
          <a:p>
            <a:pPr lvl="1">
              <a:buNone/>
            </a:pPr>
            <a:r>
              <a:rPr lang="fr-FR" dirty="0" smtClean="0"/>
              <a:t>10 mg en IVD chez l’adulte et 0,15 mg/kg chez l’enfant.</a:t>
            </a:r>
          </a:p>
          <a:p>
            <a:r>
              <a:rPr lang="fr-FR" dirty="0" smtClean="0"/>
              <a:t>MIDAZOLAM </a:t>
            </a:r>
          </a:p>
          <a:p>
            <a:pPr lvl="1">
              <a:buNone/>
            </a:pPr>
            <a:r>
              <a:rPr lang="fr-FR" dirty="0" smtClean="0"/>
              <a:t>par voie (IM, buccale) à la dose de 0,15 mg/kg en IM ou par voie buccale (0,3 mg/kg) ou la voie intra rectale chez l’enfant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C00000"/>
                </a:solidFill>
              </a:rPr>
              <a:t>Traitement de la crise convulsive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i="1" dirty="0" smtClean="0"/>
              <a:t>Médicaments antiépileptique</a:t>
            </a:r>
            <a:endParaRPr lang="fr-FR" dirty="0" smtClean="0"/>
          </a:p>
          <a:p>
            <a:pPr>
              <a:buNone/>
            </a:pPr>
            <a:r>
              <a:rPr lang="fr-FR" b="1" dirty="0" smtClean="0"/>
              <a:t>Phénobarbital  à la dose de  10 à 15 mg/kg à un débit de perfusion maximum de 100 mg/min</a:t>
            </a:r>
          </a:p>
          <a:p>
            <a:pPr>
              <a:buNone/>
            </a:pPr>
            <a:r>
              <a:rPr lang="fr-FR" dirty="0" smtClean="0"/>
              <a:t>Ou</a:t>
            </a:r>
            <a:r>
              <a:rPr lang="fr-FR" b="1" dirty="0" smtClean="0"/>
              <a:t> </a:t>
            </a:r>
            <a:r>
              <a:rPr lang="fr-FR" dirty="0" smtClean="0"/>
              <a:t>Fos/</a:t>
            </a:r>
            <a:r>
              <a:rPr lang="fr-FR" dirty="0" err="1" smtClean="0"/>
              <a:t>phénytoine</a:t>
            </a:r>
            <a:r>
              <a:rPr lang="fr-FR" dirty="0" smtClean="0"/>
              <a:t> 20 mg/kg (50 mg/min)</a:t>
            </a:r>
          </a:p>
          <a:p>
            <a:pPr>
              <a:buNone/>
            </a:pPr>
            <a:r>
              <a:rPr lang="fr-FR" dirty="0" smtClean="0"/>
              <a:t>Ou </a:t>
            </a:r>
            <a:r>
              <a:rPr lang="fr-FR" dirty="0" err="1" smtClean="0"/>
              <a:t>Valproate</a:t>
            </a:r>
            <a:r>
              <a:rPr lang="fr-FR" dirty="0" smtClean="0"/>
              <a:t> 30 à 40 mg/kg en 15 min max (3gr)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/>
            </a:r>
            <a:br>
              <a:rPr lang="fr-FR" dirty="0" smtClean="0"/>
            </a:br>
            <a:r>
              <a:rPr lang="fr-FR" b="1" dirty="0" smtClean="0">
                <a:solidFill>
                  <a:srgbClr val="C00000"/>
                </a:solidFill>
              </a:rPr>
              <a:t>Traitement de la crise convulsive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Quelle que soit l’évolution des convulsions, y compris une éventuelle cessation, l’intégralité de la dose prescrite doit être administrée.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200024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b="1" i="1" dirty="0" smtClean="0"/>
              <a:t>Faut il hospitaliser ou non les patients se présentant au service d’urgence 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.</a:t>
            </a:r>
            <a:endParaRPr lang="fr-FR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Critères nécessaires pour une sortie sans hospitalisation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fr-FR" dirty="0" smtClean="0"/>
              <a:t>Crise convulsive isolée chez le patient de moins de 60 ans. </a:t>
            </a:r>
          </a:p>
          <a:p>
            <a:pPr lvl="0"/>
            <a:r>
              <a:rPr lang="fr-FR" dirty="0" smtClean="0"/>
              <a:t>Retour à un état critique basal, en particulier en l’absence totale de symptômes neurologique</a:t>
            </a:r>
          </a:p>
          <a:p>
            <a:pPr lvl="0"/>
            <a:r>
              <a:rPr lang="fr-FR" dirty="0" smtClean="0"/>
              <a:t>Normalité de toutes les investigations  cliniques et </a:t>
            </a:r>
            <a:r>
              <a:rPr lang="fr-FR" dirty="0" err="1" smtClean="0"/>
              <a:t>paracliniques</a:t>
            </a:r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Transmission d’un document écrit précisant toutes les recommandations de sécurité nécessaires à cette pathologie</a:t>
            </a:r>
          </a:p>
          <a:p>
            <a:pPr lvl="0"/>
            <a:r>
              <a:rPr lang="fr-FR" dirty="0" smtClean="0"/>
              <a:t>Accompagnement d’une personne garantissant la sécurité du patient dans le suivi immédiat</a:t>
            </a:r>
          </a:p>
          <a:p>
            <a:pPr lvl="0"/>
            <a:r>
              <a:rPr lang="fr-FR" dirty="0" smtClean="0"/>
              <a:t>Adhésion au suivi médical ultérieur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928670"/>
            <a:ext cx="8229600" cy="1143000"/>
          </a:xfrm>
        </p:spPr>
        <p:txBody>
          <a:bodyPr>
            <a:noAutofit/>
          </a:bodyPr>
          <a:lstStyle/>
          <a:p>
            <a:pPr lvl="0"/>
            <a:r>
              <a:rPr lang="fr-FR" sz="2800" dirty="0" smtClean="0">
                <a:solidFill>
                  <a:srgbClr val="C00000"/>
                </a:solidFill>
              </a:rPr>
              <a:t>Recommandations à suivre jusqu’à la consultation neurologique qui doit avoir lieu dans la semaine qui  suit la crise</a:t>
            </a:r>
            <a:br>
              <a:rPr lang="fr-FR" sz="2800" dirty="0" smtClean="0">
                <a:solidFill>
                  <a:srgbClr val="C00000"/>
                </a:solidFill>
              </a:rPr>
            </a:b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fr-FR" dirty="0" smtClean="0"/>
          </a:p>
          <a:p>
            <a:pPr lvl="0"/>
            <a:r>
              <a:rPr lang="fr-FR" dirty="0" smtClean="0"/>
              <a:t>Arrêter le travail</a:t>
            </a:r>
          </a:p>
          <a:p>
            <a:pPr lvl="0"/>
            <a:r>
              <a:rPr lang="fr-FR" dirty="0" smtClean="0"/>
              <a:t>Se reposer</a:t>
            </a:r>
          </a:p>
          <a:p>
            <a:pPr lvl="0"/>
            <a:r>
              <a:rPr lang="fr-FR" dirty="0" smtClean="0"/>
              <a:t>Eviter toute situation entraînant  un risque de surmenage</a:t>
            </a:r>
          </a:p>
          <a:p>
            <a:pPr lvl="0"/>
            <a:r>
              <a:rPr lang="fr-FR" dirty="0" smtClean="0"/>
              <a:t>Beaucoup dormir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1143000"/>
          </a:xfrm>
        </p:spPr>
        <p:txBody>
          <a:bodyPr>
            <a:noAutofit/>
          </a:bodyPr>
          <a:lstStyle/>
          <a:p>
            <a:r>
              <a:rPr lang="fr-FR" sz="2800" dirty="0" smtClean="0">
                <a:solidFill>
                  <a:srgbClr val="C00000"/>
                </a:solidFill>
              </a:rPr>
              <a:t>Recommandations à suivre jusqu’à la consultation neurologique qui doit avoir lieu dans la semaine qui  suit la crise</a:t>
            </a:r>
            <a:endParaRPr lang="fr-FR" sz="2800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éviter toute situation favorisant le manque de sommeil</a:t>
            </a:r>
          </a:p>
          <a:p>
            <a:pPr lvl="0"/>
            <a:r>
              <a:rPr lang="fr-FR" dirty="0" smtClean="0"/>
              <a:t>Ne pas prendre de médicaments potentiellement convulsivants (exemple tricycliques)</a:t>
            </a:r>
          </a:p>
          <a:p>
            <a:pPr lvl="0"/>
            <a:r>
              <a:rPr lang="fr-FR" dirty="0" smtClean="0"/>
              <a:t>Ne pas prendre irrégulièrement des médicaments ayant des propriétés anti convulsivantes (exemple benzodiazépines)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642918"/>
            <a:ext cx="8229600" cy="1143000"/>
          </a:xfrm>
        </p:spPr>
        <p:txBody>
          <a:bodyPr>
            <a:noAutofit/>
          </a:bodyPr>
          <a:lstStyle/>
          <a:p>
            <a:r>
              <a:rPr lang="fr-FR" sz="2800" dirty="0" smtClean="0">
                <a:solidFill>
                  <a:srgbClr val="C00000"/>
                </a:solidFill>
              </a:rPr>
              <a:t>Recommandations à suivre jusqu’à la consultation neurologique qui doit avoir lieu dans la semaine qui  suit la crise</a:t>
            </a:r>
            <a:endParaRPr lang="fr-FR" sz="28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fr-FR" dirty="0" smtClean="0"/>
          </a:p>
          <a:p>
            <a:pPr lvl="0"/>
            <a:r>
              <a:rPr lang="fr-FR" dirty="0" smtClean="0"/>
              <a:t>Ne pas pratiquer d’activité dangereuse (conduite d’un véhicule à moteur, natation, escalade)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Éviter de consommer de l’alcool.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Introduction définition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Les crises convulsives sont des crises</a:t>
            </a:r>
          </a:p>
          <a:p>
            <a:pPr>
              <a:buNone/>
            </a:pPr>
            <a:r>
              <a:rPr lang="fr-FR" dirty="0" smtClean="0"/>
              <a:t>paroxystiques d’origine cérébrale en rapport</a:t>
            </a:r>
          </a:p>
          <a:p>
            <a:pPr>
              <a:buNone/>
            </a:pPr>
            <a:r>
              <a:rPr lang="fr-FR" dirty="0" smtClean="0"/>
              <a:t>avec une décharge hypersynchcrone d’un </a:t>
            </a:r>
          </a:p>
          <a:p>
            <a:pPr>
              <a:buNone/>
            </a:pPr>
            <a:r>
              <a:rPr lang="fr-FR" dirty="0" smtClean="0"/>
              <a:t>groupe de neurones hyperexcitables et se </a:t>
            </a:r>
          </a:p>
          <a:p>
            <a:pPr>
              <a:buNone/>
            </a:pPr>
            <a:r>
              <a:rPr lang="fr-FR" dirty="0" smtClean="0"/>
              <a:t>traduisent par des contractions musculaires </a:t>
            </a:r>
          </a:p>
          <a:p>
            <a:pPr>
              <a:buNone/>
            </a:pPr>
            <a:r>
              <a:rPr lang="fr-FR" dirty="0" smtClean="0"/>
              <a:t>involontaires toniques et/ou cloniques </a:t>
            </a:r>
          </a:p>
          <a:p>
            <a:pPr>
              <a:buNone/>
            </a:pPr>
            <a:r>
              <a:rPr lang="fr-FR" dirty="0" smtClean="0"/>
              <a:t>généralisées ou partielles</a:t>
            </a:r>
            <a:endParaRPr lang="fr-FR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Critères d’hospitalisation dans le service d’urgence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L’âge supérieur à 60 ans</a:t>
            </a:r>
          </a:p>
          <a:p>
            <a:pPr lvl="0">
              <a:buNone/>
            </a:pPr>
            <a:endParaRPr lang="fr-FR" dirty="0" smtClean="0"/>
          </a:p>
          <a:p>
            <a:pPr lvl="0"/>
            <a:r>
              <a:rPr lang="fr-FR" dirty="0" smtClean="0"/>
              <a:t>Crise convulsive accompagnée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rgbClr val="C00000"/>
                </a:solidFill>
              </a:rPr>
              <a:t>Appel de la réanimation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Glasgow &lt; 8</a:t>
            </a:r>
          </a:p>
          <a:p>
            <a:pPr lvl="0"/>
            <a:r>
              <a:rPr lang="fr-FR" dirty="0" smtClean="0"/>
              <a:t>Etat de mal convulsif (2 crises successives sans reprise de conscience ou si convulsions &gt; 5 min)</a:t>
            </a:r>
          </a:p>
          <a:p>
            <a:pPr lvl="0"/>
            <a:r>
              <a:rPr lang="fr-FR" dirty="0" smtClean="0"/>
              <a:t>Défaillance cardiorespiratoire</a:t>
            </a:r>
          </a:p>
          <a:p>
            <a:r>
              <a:rPr lang="fr-FR" dirty="0" smtClean="0"/>
              <a:t>Eclampsie </a:t>
            </a:r>
            <a:endParaRPr lang="fr-F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6" name="Espace réservé du contenu 5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une crise convulsive isolée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Devant une crise convulsive isolée, aucune mesure thérapeutique médicamenteuse spécifique de prévention de la récidive n’est à prendre, sauf si le risque de récidive est jugé important. Dans ce cas, la prescription recommandée reste une benzodiazépine per os. </a:t>
            </a:r>
            <a:endParaRPr lang="fr-F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une crise accompagnée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traitement est fonction du type de crise et du contexte</a:t>
            </a:r>
          </a:p>
          <a:p>
            <a:pPr lvl="1">
              <a:buNone/>
            </a:pPr>
            <a:r>
              <a:rPr lang="fr-FR" dirty="0" smtClean="0"/>
              <a:t>- Lors d’une crise d’éclampsie : 4 gr de Mg++  en IVL de 20 min, césarienne en urgence. Puis transfert au service de réanimation</a:t>
            </a:r>
          </a:p>
          <a:p>
            <a:pPr lvl="1">
              <a:buNone/>
            </a:pPr>
            <a:r>
              <a:rPr lang="fr-FR" dirty="0" smtClean="0"/>
              <a:t>- Origine métabolique il faut le traitement de la cause  </a:t>
            </a:r>
          </a:p>
          <a:p>
            <a:pPr lvl="1">
              <a:buNone/>
            </a:pPr>
            <a:r>
              <a:rPr lang="fr-FR" dirty="0" smtClean="0"/>
              <a:t>- Chez l’alcoolique injection de 100 mg de thiamine 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C00000"/>
                </a:solidFill>
              </a:rPr>
              <a:t>Répétition des crises ou état de mal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le transfert immédiat en réanimation </a:t>
            </a:r>
          </a:p>
          <a:p>
            <a:r>
              <a:rPr lang="fr-FR" dirty="0" smtClean="0"/>
              <a:t>avant tout examen d’imagerie</a:t>
            </a:r>
          </a:p>
          <a:p>
            <a:r>
              <a:rPr lang="fr-FR" dirty="0" smtClean="0"/>
              <a:t>Anesthésie générale et ventilation mécanique </a:t>
            </a:r>
          </a:p>
          <a:p>
            <a:r>
              <a:rPr lang="fr-FR" dirty="0" smtClean="0"/>
              <a:t>L’EEG et le TDM sont indiqués après le contrôle des convulsions</a:t>
            </a:r>
            <a:endParaRPr lang="fr-FR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12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928662" y="6215082"/>
            <a:ext cx="75724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/>
              <a:t>Algorithme thérapeutique devant un état de mal épileptique</a:t>
            </a:r>
            <a:endParaRPr lang="fr-F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Introduction définition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la crise peut être isolée survenant en dehors de tout contexte ou bien accompagnée, c'est-à-dire dans un contexte particulier</a:t>
            </a:r>
          </a:p>
          <a:p>
            <a:pPr>
              <a:buNone/>
            </a:pPr>
            <a:r>
              <a:rPr lang="fr-FR" dirty="0" smtClean="0"/>
              <a:t>Les crises convulsives peuvent être symptomatiques d’une affection qu’elles révèlent éventuellement,  Elles peuvent  aussi s’intégrer dans le cadre d’une maladie épileptique</a:t>
            </a: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C00000"/>
                </a:solidFill>
              </a:rPr>
              <a:t>Introduction définition 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Elles sont un motif de consultation fréquent dans les services d’urgence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elles représentent une urgence médicale qui peut menacer le pronostic vital. 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8596" y="2571744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>Stratégie de la prise en charge des convulsions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>
                <a:solidFill>
                  <a:schemeClr val="bg1"/>
                </a:solidFill>
              </a:rPr>
              <a:t>.</a:t>
            </a:r>
            <a:endParaRPr lang="fr-F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fr-FR" b="1" dirty="0" smtClean="0"/>
              <a:t/>
            </a:r>
            <a:br>
              <a:rPr lang="fr-FR" b="1" dirty="0" smtClean="0"/>
            </a:br>
            <a:r>
              <a:rPr lang="fr-FR" b="1" dirty="0" smtClean="0">
                <a:solidFill>
                  <a:srgbClr val="C00000"/>
                </a:solidFill>
              </a:rPr>
              <a:t>Reconnaitre la convulsion </a:t>
            </a:r>
            <a:r>
              <a:rPr lang="fr-FR" dirty="0" smtClean="0">
                <a:solidFill>
                  <a:srgbClr val="C00000"/>
                </a:solidFill>
              </a:rPr>
              <a:t/>
            </a:r>
            <a:br>
              <a:rPr lang="fr-FR" dirty="0" smtClean="0">
                <a:solidFill>
                  <a:srgbClr val="C00000"/>
                </a:solidFill>
              </a:rPr>
            </a:b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 diagnostic de la convulsion est clinique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 difficile lorsqu’ on n’assiste pas à la crise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anamnèse fiable et détaillée </a:t>
            </a:r>
          </a:p>
          <a:p>
            <a:pPr>
              <a:buNone/>
            </a:pPr>
            <a:endParaRPr lang="fr-FR" dirty="0" smtClean="0"/>
          </a:p>
          <a:p>
            <a:r>
              <a:rPr lang="fr-FR" dirty="0" smtClean="0"/>
              <a:t>Motif de consultation  perte de connaissance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 smtClean="0">
                <a:solidFill>
                  <a:srgbClr val="C00000"/>
                </a:solidFill>
              </a:rPr>
              <a:t>Reconnaitre la convulsion</a:t>
            </a:r>
            <a:endParaRPr lang="fr-FR" dirty="0">
              <a:solidFill>
                <a:srgbClr val="C0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L’interrogatoire et l’examen clinique permettent de rattacher  cette perte de connaissance à une crise convulsive généralisée sur les arguments suivants: 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1322</Words>
  <Application>Microsoft Office PowerPoint</Application>
  <PresentationFormat>Affichage à l'écran (4:3)</PresentationFormat>
  <Paragraphs>237</Paragraphs>
  <Slides>46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46</vt:i4>
      </vt:variant>
    </vt:vector>
  </HeadingPairs>
  <TitlesOfParts>
    <vt:vector size="49" baseType="lpstr">
      <vt:lpstr>Arial</vt:lpstr>
      <vt:lpstr>Calibri</vt:lpstr>
      <vt:lpstr>Thème Office</vt:lpstr>
      <vt:lpstr>Module des urgences médicales   Convulsions </vt:lpstr>
      <vt:lpstr>Objectifs</vt:lpstr>
      <vt:lpstr>Le plan </vt:lpstr>
      <vt:lpstr>Introduction définition </vt:lpstr>
      <vt:lpstr>Introduction définition </vt:lpstr>
      <vt:lpstr>Introduction définition </vt:lpstr>
      <vt:lpstr>Stratégie de la prise en charge des convulsions  </vt:lpstr>
      <vt:lpstr> Reconnaitre la convulsion  </vt:lpstr>
      <vt:lpstr>Reconnaitre la convulsion</vt:lpstr>
      <vt:lpstr>Reconnaitre la convulsion</vt:lpstr>
      <vt:lpstr>Reconnaitre la convulsion</vt:lpstr>
      <vt:lpstr>Reconnaitre la convulsion</vt:lpstr>
      <vt:lpstr>Reconnaitre la convulsion</vt:lpstr>
      <vt:lpstr>Reconnaitre la convulsion</vt:lpstr>
      <vt:lpstr>Reconnaitre la convulsion</vt:lpstr>
      <vt:lpstr>Reconnaitre la convulsion</vt:lpstr>
      <vt:lpstr>Reconnaitre la convulsion</vt:lpstr>
      <vt:lpstr>Reconnaitre la convulsion</vt:lpstr>
      <vt:lpstr>Stratégie de prescription et de programmation des examens paraliques  </vt:lpstr>
      <vt:lpstr>Stratégie de prescription et de programmation des examens paraliques</vt:lpstr>
      <vt:lpstr>Stratégie de prescription et de programmation des examens paraliques</vt:lpstr>
      <vt:lpstr>Stratégie de prescription et de programmation des examens paraliques</vt:lpstr>
      <vt:lpstr>Identifier l’étiologie </vt:lpstr>
      <vt:lpstr>Identifier l’étiologie </vt:lpstr>
      <vt:lpstr>Identifier l’étiologie </vt:lpstr>
      <vt:lpstr>  Eliminer un diagnostic différentiel </vt:lpstr>
      <vt:lpstr> Traitement  </vt:lpstr>
      <vt:lpstr> Les soins à pratiquer aux urgences  </vt:lpstr>
      <vt:lpstr>Les soins à pratiquer aux urgences</vt:lpstr>
      <vt:lpstr>Les soins à pratiquer aux urgences</vt:lpstr>
      <vt:lpstr> Traitement de la crise convulsive  </vt:lpstr>
      <vt:lpstr> Traitement de la crise convulsive  </vt:lpstr>
      <vt:lpstr> Traitement de la crise convulsive  </vt:lpstr>
      <vt:lpstr> Traitement de la crise convulsive  </vt:lpstr>
      <vt:lpstr>Faut il hospitaliser ou non les patients se présentant au service d’urgence </vt:lpstr>
      <vt:lpstr>Critères nécessaires pour une sortie sans hospitalisation</vt:lpstr>
      <vt:lpstr>Recommandations à suivre jusqu’à la consultation neurologique qui doit avoir lieu dans la semaine qui  suit la crise </vt:lpstr>
      <vt:lpstr>Recommandations à suivre jusqu’à la consultation neurologique qui doit avoir lieu dans la semaine qui  suit la crise</vt:lpstr>
      <vt:lpstr>Recommandations à suivre jusqu’à la consultation neurologique qui doit avoir lieu dans la semaine qui  suit la crise</vt:lpstr>
      <vt:lpstr>Critères d’hospitalisation dans le service d’urgence</vt:lpstr>
      <vt:lpstr> Appel de la réanimation  </vt:lpstr>
      <vt:lpstr>Présentation PowerPoint</vt:lpstr>
      <vt:lpstr>une crise convulsive isolée</vt:lpstr>
      <vt:lpstr>une crise accompagnée</vt:lpstr>
      <vt:lpstr>Répétition des crises ou état de mal </vt:lpstr>
      <vt:lpstr>Présentation PowerPoint</vt:lpstr>
    </vt:vector>
  </TitlesOfParts>
  <Company>Annaba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des urgences médicales  Convulsions</dc:title>
  <dc:creator>Digisoft</dc:creator>
  <cp:lastModifiedBy>Utilisateur Windows</cp:lastModifiedBy>
  <cp:revision>18</cp:revision>
  <dcterms:created xsi:type="dcterms:W3CDTF">2018-10-18T09:54:02Z</dcterms:created>
  <dcterms:modified xsi:type="dcterms:W3CDTF">2020-04-16T19:56:11Z</dcterms:modified>
</cp:coreProperties>
</file>