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91" r:id="rId2"/>
    <p:sldId id="29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93" r:id="rId12"/>
    <p:sldId id="267" r:id="rId13"/>
    <p:sldId id="294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4CAE-8C57-4EDF-97F5-C2D03155EE08}" type="datetimeFigureOut">
              <a:rPr lang="fr-FR" smtClean="0"/>
              <a:pPr/>
              <a:t>09/11/2011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B626FAB-3F31-458C-B1D5-C10484444B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4CAE-8C57-4EDF-97F5-C2D03155EE08}" type="datetimeFigureOut">
              <a:rPr lang="fr-FR" smtClean="0"/>
              <a:pPr/>
              <a:t>09/11/2011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6FAB-3F31-458C-B1D5-C10484444B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B626FAB-3F31-458C-B1D5-C10484444B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4CAE-8C57-4EDF-97F5-C2D03155EE08}" type="datetimeFigureOut">
              <a:rPr lang="fr-FR" smtClean="0"/>
              <a:pPr/>
              <a:t>09/11/2011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4CAE-8C57-4EDF-97F5-C2D03155EE08}" type="datetimeFigureOut">
              <a:rPr lang="fr-FR" smtClean="0"/>
              <a:pPr/>
              <a:t>09/11/2011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B626FAB-3F31-458C-B1D5-C10484444B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4CAE-8C57-4EDF-97F5-C2D03155EE08}" type="datetimeFigureOut">
              <a:rPr lang="fr-FR" smtClean="0"/>
              <a:pPr/>
              <a:t>09/11/2011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B626FAB-3F31-458C-B1D5-C10484444B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1734CAE-8C57-4EDF-97F5-C2D03155EE08}" type="datetimeFigureOut">
              <a:rPr lang="fr-FR" smtClean="0"/>
              <a:pPr/>
              <a:t>09/11/2011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6FAB-3F31-458C-B1D5-C10484444B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4CAE-8C57-4EDF-97F5-C2D03155EE08}" type="datetimeFigureOut">
              <a:rPr lang="fr-FR" smtClean="0"/>
              <a:pPr/>
              <a:t>09/11/2011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B626FAB-3F31-458C-B1D5-C10484444B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4CAE-8C57-4EDF-97F5-C2D03155EE08}" type="datetimeFigureOut">
              <a:rPr lang="fr-FR" smtClean="0"/>
              <a:pPr/>
              <a:t>09/11/2011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B626FAB-3F31-458C-B1D5-C10484444B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4CAE-8C57-4EDF-97F5-C2D03155EE08}" type="datetimeFigureOut">
              <a:rPr lang="fr-FR" smtClean="0"/>
              <a:pPr/>
              <a:t>09/11/2011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626FAB-3F31-458C-B1D5-C10484444B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B626FAB-3F31-458C-B1D5-C10484444B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4CAE-8C57-4EDF-97F5-C2D03155EE08}" type="datetimeFigureOut">
              <a:rPr lang="fr-FR" smtClean="0"/>
              <a:pPr/>
              <a:t>09/11/2011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B626FAB-3F31-458C-B1D5-C10484444B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1734CAE-8C57-4EDF-97F5-C2D03155EE08}" type="datetimeFigureOut">
              <a:rPr lang="fr-FR" smtClean="0"/>
              <a:pPr/>
              <a:t>09/11/2011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1734CAE-8C57-4EDF-97F5-C2D03155EE08}" type="datetimeFigureOut">
              <a:rPr lang="fr-FR" smtClean="0"/>
              <a:pPr/>
              <a:t>09/11/2011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B626FAB-3F31-458C-B1D5-C10484444B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>
                <a:solidFill>
                  <a:srgbClr val="0000CC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Pr. AÏDAOUI</a:t>
            </a:r>
            <a:endParaRPr lang="fr-FR" sz="4000" b="1" dirty="0">
              <a:solidFill>
                <a:srgbClr val="0000CC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772400" cy="1752600"/>
          </a:xfrm>
        </p:spPr>
        <p:txBody>
          <a:bodyPr>
            <a:prstTxWarp prst="textPlain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fr-FR" b="1" dirty="0" smtClean="0">
                <a:solidFill>
                  <a:srgbClr val="0000CC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ANTIBIOTI</a:t>
            </a:r>
            <a:r>
              <a:rPr lang="fr-FR" b="1" dirty="0" smtClean="0">
                <a:solidFill>
                  <a:srgbClr val="0000CC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</a:t>
            </a:r>
            <a:endParaRPr lang="fr-FR" b="1" dirty="0">
              <a:solidFill>
                <a:srgbClr val="0000CC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ASSOCIATIONS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36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Germe:</a:t>
            </a:r>
            <a:r>
              <a:rPr lang="fr-FR" dirty="0" smtClean="0">
                <a:latin typeface="Arial Black" pitchFamily="34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Staphylocoque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err="1" smtClean="0">
                <a:latin typeface="Arial Black" pitchFamily="34" charset="0"/>
              </a:rPr>
              <a:t>Pseudomonas</a:t>
            </a:r>
            <a:endParaRPr lang="fr-FR" sz="3200" b="1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BK-brucelles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BGN (KES)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Poly microbes</a:t>
            </a:r>
          </a:p>
          <a:p>
            <a:pPr>
              <a:buNone/>
            </a:pPr>
            <a:endParaRPr lang="fr-FR" dirty="0" smtClean="0">
              <a:latin typeface="Arial Black" pitchFamily="34" charset="0"/>
            </a:endParaRPr>
          </a:p>
          <a:p>
            <a:pPr>
              <a:buNone/>
            </a:pPr>
            <a:endParaRPr lang="fr-FR" dirty="0">
              <a:latin typeface="Arial Black" pitchFamily="34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343400" cy="46817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36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Terrain: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err="1" smtClean="0">
                <a:latin typeface="Arial Black" pitchFamily="34" charset="0"/>
              </a:rPr>
              <a:t>Neutropénique</a:t>
            </a:r>
            <a:endParaRPr lang="fr-FR" sz="3200" b="1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Immunodéprimé</a:t>
            </a:r>
            <a:endParaRPr lang="fr-FR" sz="3200" b="1" dirty="0" smtClean="0">
              <a:latin typeface="Arial Black" pitchFamily="34" charset="0"/>
            </a:endParaRPr>
          </a:p>
          <a:p>
            <a:pPr>
              <a:buNone/>
            </a:pPr>
            <a:r>
              <a:rPr lang="fr-FR" sz="36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Antibiotique: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err="1" smtClean="0">
                <a:latin typeface="Arial Black" pitchFamily="34" charset="0"/>
              </a:rPr>
              <a:t>Fosfomycine</a:t>
            </a:r>
            <a:endParaRPr lang="fr-FR" sz="3200" b="1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Rifampicine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err="1" smtClean="0">
                <a:latin typeface="Arial Black" pitchFamily="34" charset="0"/>
              </a:rPr>
              <a:t>Fucidine</a:t>
            </a:r>
            <a:endParaRPr lang="fr-FR" sz="3200" b="1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Quinolones</a:t>
            </a:r>
          </a:p>
          <a:p>
            <a:pPr>
              <a:buFont typeface="Wingdings" pitchFamily="2" charset="2"/>
              <a:buChar char="v"/>
            </a:pPr>
            <a:endParaRPr lang="fr-FR" sz="32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ASSOCIATIONS</a:t>
            </a:r>
            <a:b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"/>
          </p:nvPr>
        </p:nvSpPr>
        <p:spPr>
          <a:xfrm>
            <a:off x="357158" y="1500174"/>
            <a:ext cx="850392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32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Site: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Endocardite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Infections </a:t>
            </a:r>
            <a:r>
              <a:rPr lang="fr-FR" sz="3200" b="1" dirty="0" err="1" smtClean="0">
                <a:latin typeface="Arial Black" pitchFamily="34" charset="0"/>
              </a:rPr>
              <a:t>neuroméningées</a:t>
            </a:r>
            <a:endParaRPr lang="fr-FR" sz="3200" b="1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Infections intra-abdominales</a:t>
            </a:r>
            <a:endParaRPr lang="fr-FR" sz="3200" b="1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Infections gynéco-pelviennes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Infections </a:t>
            </a:r>
            <a:r>
              <a:rPr lang="fr-FR" sz="3200" b="1" dirty="0" err="1" smtClean="0">
                <a:latin typeface="Arial Black" pitchFamily="34" charset="0"/>
              </a:rPr>
              <a:t>ostéo</a:t>
            </a:r>
            <a:r>
              <a:rPr lang="fr-FR" sz="3200" b="1" dirty="0" smtClean="0">
                <a:latin typeface="Arial Black" pitchFamily="34" charset="0"/>
              </a:rPr>
              <a:t>-articulaires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err="1" smtClean="0">
                <a:latin typeface="Arial Black" pitchFamily="34" charset="0"/>
              </a:rPr>
              <a:t>Sepsis</a:t>
            </a:r>
            <a:r>
              <a:rPr lang="fr-FR" sz="3200" b="1" dirty="0" smtClean="0">
                <a:latin typeface="Arial Black" pitchFamily="34" charset="0"/>
              </a:rPr>
              <a:t> sévère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Pneumopathies nosocomiales</a:t>
            </a:r>
          </a:p>
          <a:p>
            <a:pPr>
              <a:buFont typeface="Wingdings" pitchFamily="2" charset="2"/>
              <a:buChar char="v"/>
            </a:pPr>
            <a:endParaRPr lang="fr-FR" sz="3200" b="1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v"/>
            </a:pPr>
            <a:endParaRPr lang="fr-FR" sz="32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PRESCRIPTION EMPIRIQUE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fr-FR" sz="3600" b="1" u="sng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Antibioprophylaxie</a:t>
            </a:r>
            <a:r>
              <a:rPr lang="fr-FR" sz="36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: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Risque connu, précis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Fréquence </a:t>
            </a:r>
            <a:r>
              <a:rPr lang="fr-FR" sz="3200" b="1" dirty="0" smtClean="0">
                <a:latin typeface="Arial Black" pitchFamily="34" charset="0"/>
              </a:rPr>
              <a:t>difficulté à apprécier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Chirurgie</a:t>
            </a:r>
          </a:p>
          <a:p>
            <a:pPr>
              <a:buFont typeface="Wingdings" pitchFamily="2" charset="2"/>
              <a:buChar char="v"/>
            </a:pPr>
            <a:endParaRPr lang="fr-FR" sz="3600" b="1" dirty="0">
              <a:latin typeface="Arial Black" pitchFamily="34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36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Infection: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Pneumopathies</a:t>
            </a:r>
            <a:r>
              <a:rPr lang="fr-FR" sz="3200" dirty="0" smtClean="0">
                <a:latin typeface="Arial Black" pitchFamily="34" charset="0"/>
              </a:rPr>
              <a:t> </a:t>
            </a:r>
            <a:r>
              <a:rPr lang="fr-FR" sz="3200" b="1" dirty="0" smtClean="0">
                <a:latin typeface="Arial Black" pitchFamily="34" charset="0"/>
              </a:rPr>
              <a:t>atypiques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Otite aigue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Angine</a:t>
            </a:r>
          </a:p>
          <a:p>
            <a:endParaRPr lang="fr-FR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PRESCRIPTION EMPIRIQUE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"/>
          </p:nvPr>
        </p:nvSpPr>
        <p:spPr>
          <a:xfrm>
            <a:off x="357158" y="1428736"/>
            <a:ext cx="850392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36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Curative:</a:t>
            </a:r>
          </a:p>
          <a:p>
            <a:pPr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Urgence</a:t>
            </a:r>
          </a:p>
          <a:p>
            <a:pPr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Méningite</a:t>
            </a:r>
          </a:p>
          <a:p>
            <a:pPr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Endocardite subaiguë</a:t>
            </a:r>
          </a:p>
          <a:p>
            <a:pPr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Choc septique</a:t>
            </a:r>
          </a:p>
          <a:p>
            <a:pPr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Neutropénie+fièvre</a:t>
            </a:r>
          </a:p>
          <a:p>
            <a:pPr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Pneumocoque-</a:t>
            </a:r>
            <a:r>
              <a:rPr lang="fr-FR" sz="3600" b="1" dirty="0" err="1" smtClean="0">
                <a:latin typeface="Arial Black" pitchFamily="34" charset="0"/>
              </a:rPr>
              <a:t>légionelle</a:t>
            </a:r>
            <a:endParaRPr lang="fr-FR" sz="3600" b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ECHECS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500034" y="1000108"/>
            <a:ext cx="3995766" cy="512605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8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Quantitatifs</a:t>
            </a:r>
            <a:r>
              <a:rPr lang="fr-F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:</a:t>
            </a:r>
          </a:p>
          <a:p>
            <a:pPr>
              <a:buFont typeface="Wingdings" pitchFamily="2" charset="2"/>
              <a:buChar char="q"/>
            </a:pPr>
            <a:r>
              <a:rPr lang="fr-FR" sz="2800" b="1" dirty="0" smtClean="0">
                <a:latin typeface="Arial Black" pitchFamily="34" charset="0"/>
              </a:rPr>
              <a:t>Infection </a:t>
            </a:r>
          </a:p>
          <a:p>
            <a:pPr>
              <a:buFont typeface="Wingdings" pitchFamily="2" charset="2"/>
              <a:buChar char="q"/>
            </a:pPr>
            <a:r>
              <a:rPr lang="fr-FR" sz="2800" b="1" dirty="0" smtClean="0">
                <a:latin typeface="Arial Black" pitchFamily="34" charset="0"/>
              </a:rPr>
              <a:t>Posologie</a:t>
            </a:r>
          </a:p>
          <a:p>
            <a:pPr>
              <a:buFont typeface="Wingdings" pitchFamily="2" charset="2"/>
              <a:buChar char="q"/>
            </a:pPr>
            <a:r>
              <a:rPr lang="fr-FR" sz="2800" b="1" dirty="0" smtClean="0">
                <a:latin typeface="Arial Black" pitchFamily="34" charset="0"/>
              </a:rPr>
              <a:t>Diffusion : tissulaire</a:t>
            </a:r>
          </a:p>
          <a:p>
            <a:pPr>
              <a:buNone/>
            </a:pPr>
            <a:r>
              <a:rPr lang="fr-FR" sz="2800" b="1" dirty="0" smtClean="0">
                <a:latin typeface="Arial Black" pitchFamily="34" charset="0"/>
              </a:rPr>
              <a:t>  et site infectieux</a:t>
            </a:r>
          </a:p>
          <a:p>
            <a:pPr>
              <a:buFont typeface="Wingdings" pitchFamily="2" charset="2"/>
              <a:buChar char="q"/>
            </a:pPr>
            <a:r>
              <a:rPr lang="fr-FR" sz="2800" b="1" dirty="0" smtClean="0">
                <a:latin typeface="Arial Black" pitchFamily="34" charset="0"/>
              </a:rPr>
              <a:t>Voie</a:t>
            </a:r>
          </a:p>
          <a:p>
            <a:pPr>
              <a:buNone/>
            </a:pPr>
            <a:r>
              <a:rPr lang="fr-FR" sz="2800" b="1" dirty="0" smtClean="0">
                <a:latin typeface="Arial Black" pitchFamily="34" charset="0"/>
              </a:rPr>
              <a:t>d’administration</a:t>
            </a:r>
          </a:p>
          <a:p>
            <a:pPr>
              <a:buFont typeface="Wingdings" pitchFamily="2" charset="2"/>
              <a:buChar char="q"/>
            </a:pPr>
            <a:r>
              <a:rPr lang="fr-FR" sz="2800" b="1" dirty="0" smtClean="0">
                <a:latin typeface="Arial Black" pitchFamily="34" charset="0"/>
              </a:rPr>
              <a:t>Métabolisme de l’antibiotique</a:t>
            </a:r>
          </a:p>
          <a:p>
            <a:pPr>
              <a:buFont typeface="Wingdings" pitchFamily="2" charset="2"/>
              <a:buChar char="q"/>
            </a:pPr>
            <a:endParaRPr lang="fr-FR" sz="2800" b="1" dirty="0">
              <a:latin typeface="Arial Black" pitchFamily="34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572000" y="1000108"/>
            <a:ext cx="4114800" cy="51260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Qualitatifs</a:t>
            </a:r>
            <a:r>
              <a:rPr lang="fr-F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:</a:t>
            </a:r>
          </a:p>
          <a:p>
            <a:pPr>
              <a:buFont typeface="Wingdings" pitchFamily="2" charset="2"/>
              <a:buChar char="q"/>
            </a:pPr>
            <a:r>
              <a:rPr lang="fr-FR" sz="2800" b="1" dirty="0" err="1" smtClean="0">
                <a:latin typeface="Arial Black" pitchFamily="34" charset="0"/>
              </a:rPr>
              <a:t>Compliance</a:t>
            </a:r>
            <a:r>
              <a:rPr lang="fr-FR" sz="2800" b="1" dirty="0" smtClean="0">
                <a:latin typeface="Arial Black" pitchFamily="34" charset="0"/>
              </a:rPr>
              <a:t> </a:t>
            </a:r>
            <a:r>
              <a:rPr lang="fr-FR" sz="2800" b="1" dirty="0" smtClean="0">
                <a:latin typeface="Arial Black" pitchFamily="34" charset="0"/>
              </a:rPr>
              <a:t>du patient</a:t>
            </a:r>
          </a:p>
          <a:p>
            <a:pPr>
              <a:buFont typeface="Wingdings" pitchFamily="2" charset="2"/>
              <a:buChar char="q"/>
            </a:pPr>
            <a:r>
              <a:rPr lang="fr-FR" sz="2800" b="1" dirty="0" smtClean="0">
                <a:latin typeface="Arial Black" pitchFamily="34" charset="0"/>
              </a:rPr>
              <a:t>Spectre de l’antibiotique</a:t>
            </a:r>
          </a:p>
          <a:p>
            <a:pPr>
              <a:buFont typeface="Wingdings" pitchFamily="2" charset="2"/>
              <a:buChar char="q"/>
            </a:pPr>
            <a:r>
              <a:rPr lang="fr-FR" sz="2800" b="1" dirty="0" smtClean="0">
                <a:latin typeface="Arial Black" pitchFamily="34" charset="0"/>
              </a:rPr>
              <a:t>Plusieurs germes</a:t>
            </a:r>
          </a:p>
          <a:p>
            <a:pPr>
              <a:buFont typeface="Wingdings" pitchFamily="2" charset="2"/>
              <a:buChar char="q"/>
            </a:pPr>
            <a:r>
              <a:rPr lang="fr-FR" sz="2800" b="1" dirty="0" smtClean="0">
                <a:latin typeface="Arial Black" pitchFamily="34" charset="0"/>
              </a:rPr>
              <a:t>Résistance</a:t>
            </a:r>
          </a:p>
          <a:p>
            <a:pPr>
              <a:buFont typeface="Wingdings" pitchFamily="2" charset="2"/>
              <a:buChar char="q"/>
            </a:pPr>
            <a:r>
              <a:rPr lang="fr-FR" sz="2800" b="1" dirty="0" smtClean="0">
                <a:latin typeface="Arial Black" pitchFamily="34" charset="0"/>
              </a:rPr>
              <a:t>Interactions médicamenteuse</a:t>
            </a:r>
          </a:p>
          <a:p>
            <a:pPr>
              <a:buFont typeface="Wingdings" pitchFamily="2" charset="2"/>
              <a:buChar char="q"/>
            </a:pPr>
            <a:endParaRPr lang="fr-FR" sz="2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58204" cy="1489922"/>
          </a:xfrm>
        </p:spPr>
        <p:txBody>
          <a:bodyPr/>
          <a:lstStyle/>
          <a:p>
            <a: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ECHECS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36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Index inhibiteurs sérique = concentration ATB/ CMI:</a:t>
            </a:r>
          </a:p>
          <a:p>
            <a:pPr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Succès+++ si augmenté</a:t>
            </a:r>
          </a:p>
          <a:p>
            <a:pPr>
              <a:buFont typeface="Wingdings" pitchFamily="2" charset="2"/>
              <a:buChar char="Ø"/>
            </a:pPr>
            <a:r>
              <a:rPr lang="fr-FR" sz="36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Index thérapeutique = concentration ATB au site de l’infection/ CMI: </a:t>
            </a:r>
          </a:p>
          <a:p>
            <a:pPr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Si augmenté      efficacité+++</a:t>
            </a:r>
          </a:p>
          <a:p>
            <a:pPr>
              <a:buFont typeface="Wingdings" pitchFamily="2" charset="2"/>
              <a:buChar char="Ø"/>
            </a:pPr>
            <a:endParaRPr lang="fr-FR" sz="36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RÈGLES D’UN TRAITEMENT ATB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57158" y="928670"/>
            <a:ext cx="8329642" cy="519749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800" b="1" dirty="0" smtClean="0">
                <a:latin typeface="Arial Black" pitchFamily="34" charset="0"/>
              </a:rPr>
              <a:t>Précoce </a:t>
            </a:r>
          </a:p>
          <a:p>
            <a:pPr lvl="1">
              <a:buFont typeface="Wingdings" pitchFamily="2" charset="2"/>
              <a:buChar char="v"/>
            </a:pPr>
            <a:r>
              <a:rPr lang="fr-FR" sz="2800" b="1" dirty="0" smtClean="0">
                <a:solidFill>
                  <a:schemeClr val="tx1"/>
                </a:solidFill>
                <a:latin typeface="Arial Black" pitchFamily="34" charset="0"/>
              </a:rPr>
              <a:t>Energique</a:t>
            </a:r>
          </a:p>
          <a:p>
            <a:pPr>
              <a:buFont typeface="Wingdings" pitchFamily="2" charset="2"/>
              <a:buChar char="v"/>
            </a:pPr>
            <a:r>
              <a:rPr lang="fr-FR" sz="2800" b="1" dirty="0" smtClean="0">
                <a:latin typeface="Arial Black" pitchFamily="34" charset="0"/>
              </a:rPr>
              <a:t>Durée</a:t>
            </a:r>
          </a:p>
          <a:p>
            <a:pPr lvl="1">
              <a:buFont typeface="Wingdings" pitchFamily="2" charset="2"/>
              <a:buChar char="v"/>
            </a:pPr>
            <a:r>
              <a:rPr lang="fr-FR" sz="2800" b="1" dirty="0" smtClean="0">
                <a:solidFill>
                  <a:schemeClr val="tx1"/>
                </a:solidFill>
                <a:latin typeface="Arial Black" pitchFamily="34" charset="0"/>
              </a:rPr>
              <a:t>Voie</a:t>
            </a:r>
          </a:p>
          <a:p>
            <a:pPr>
              <a:buFont typeface="Wingdings" pitchFamily="2" charset="2"/>
              <a:buChar char="v"/>
            </a:pPr>
            <a:r>
              <a:rPr lang="fr-FR" sz="2800" b="1" dirty="0" smtClean="0">
                <a:latin typeface="Arial Black" pitchFamily="34" charset="0"/>
              </a:rPr>
              <a:t>Surveillance (antibiogramme)</a:t>
            </a:r>
          </a:p>
          <a:p>
            <a:pPr lvl="1">
              <a:buFont typeface="Wingdings" pitchFamily="2" charset="2"/>
              <a:buChar char="v"/>
            </a:pPr>
            <a:r>
              <a:rPr lang="fr-FR" sz="2800" b="1" dirty="0" smtClean="0">
                <a:solidFill>
                  <a:schemeClr val="tx1"/>
                </a:solidFill>
                <a:latin typeface="Arial Black" pitchFamily="34" charset="0"/>
              </a:rPr>
              <a:t>Associations</a:t>
            </a:r>
          </a:p>
          <a:p>
            <a:pPr>
              <a:buFont typeface="Wingdings" pitchFamily="2" charset="2"/>
              <a:buChar char="v"/>
            </a:pPr>
            <a:r>
              <a:rPr lang="fr-FR" sz="2800" b="1" dirty="0" smtClean="0">
                <a:latin typeface="Arial Black" pitchFamily="34" charset="0"/>
              </a:rPr>
              <a:t>Abus</a:t>
            </a:r>
          </a:p>
          <a:p>
            <a:pPr lvl="1">
              <a:buFont typeface="Wingdings" pitchFamily="2" charset="2"/>
              <a:buChar char="v"/>
            </a:pPr>
            <a:r>
              <a:rPr lang="fr-FR" sz="2800" b="1" dirty="0" smtClean="0">
                <a:solidFill>
                  <a:schemeClr val="tx1"/>
                </a:solidFill>
                <a:latin typeface="Arial Black" pitchFamily="34" charset="0"/>
              </a:rPr>
              <a:t>Cout</a:t>
            </a:r>
          </a:p>
          <a:p>
            <a:pPr>
              <a:buFont typeface="Wingdings" pitchFamily="2" charset="2"/>
              <a:buChar char="v"/>
            </a:pPr>
            <a:r>
              <a:rPr lang="fr-FR" sz="2800" b="1" dirty="0" smtClean="0">
                <a:latin typeface="Arial Black" pitchFamily="34" charset="0"/>
              </a:rPr>
              <a:t>Incidents-accidents</a:t>
            </a:r>
          </a:p>
          <a:p>
            <a:pPr lvl="1">
              <a:buFont typeface="Wingdings" pitchFamily="2" charset="2"/>
              <a:buChar char="v"/>
            </a:pPr>
            <a:r>
              <a:rPr lang="fr-FR" sz="2800" b="1" dirty="0" smtClean="0">
                <a:solidFill>
                  <a:schemeClr val="tx1"/>
                </a:solidFill>
                <a:latin typeface="Arial Black" pitchFamily="34" charset="0"/>
              </a:rPr>
              <a:t>Interactions</a:t>
            </a:r>
          </a:p>
          <a:p>
            <a:pPr>
              <a:buFont typeface="Wingdings" pitchFamily="2" charset="2"/>
              <a:buChar char="v"/>
            </a:pPr>
            <a:r>
              <a:rPr lang="fr-FR" sz="2800" b="1" dirty="0" smtClean="0">
                <a:latin typeface="Arial Black" pitchFamily="34" charset="0"/>
              </a:rPr>
              <a:t>ATB—nécessité</a:t>
            </a:r>
          </a:p>
          <a:p>
            <a:pPr>
              <a:buFont typeface="Wingdings" pitchFamily="2" charset="2"/>
              <a:buChar char="v"/>
            </a:pPr>
            <a:endParaRPr lang="fr-FR" sz="2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40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40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CHOIX</a:t>
            </a:r>
            <a:endParaRPr lang="fr-FR" sz="4000" b="1" u="sng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28596" y="1100110"/>
            <a:ext cx="4067204" cy="575789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2600" b="1" dirty="0">
                <a:latin typeface="Arial Black" pitchFamily="34" charset="0"/>
              </a:rPr>
              <a:t>Maladie</a:t>
            </a:r>
          </a:p>
          <a:p>
            <a:r>
              <a:rPr lang="fr-FR" sz="2600" b="1" dirty="0">
                <a:latin typeface="Arial Black" pitchFamily="34" charset="0"/>
              </a:rPr>
              <a:t>Terrain</a:t>
            </a:r>
          </a:p>
          <a:p>
            <a:r>
              <a:rPr lang="fr-FR" sz="2600" b="1" dirty="0">
                <a:latin typeface="Arial Black" pitchFamily="34" charset="0"/>
              </a:rPr>
              <a:t>Toxicité</a:t>
            </a:r>
          </a:p>
          <a:p>
            <a:r>
              <a:rPr lang="fr-FR" sz="2600" b="1" dirty="0">
                <a:latin typeface="Arial Black" pitchFamily="34" charset="0"/>
              </a:rPr>
              <a:t>Pharmacocinétique</a:t>
            </a:r>
          </a:p>
          <a:p>
            <a:r>
              <a:rPr lang="fr-FR" sz="2600" b="1" dirty="0">
                <a:latin typeface="Arial Black" pitchFamily="34" charset="0"/>
              </a:rPr>
              <a:t>Spectre</a:t>
            </a:r>
          </a:p>
          <a:p>
            <a:r>
              <a:rPr lang="fr-FR" sz="2600" b="1" dirty="0">
                <a:latin typeface="Arial Black" pitchFamily="34" charset="0"/>
              </a:rPr>
              <a:t>Antibiogramme</a:t>
            </a:r>
          </a:p>
          <a:p>
            <a:r>
              <a:rPr lang="fr-FR" sz="2600" b="1" dirty="0">
                <a:latin typeface="Arial Black" pitchFamily="34" charset="0"/>
              </a:rPr>
              <a:t>Rythme-dose</a:t>
            </a:r>
          </a:p>
          <a:p>
            <a:r>
              <a:rPr lang="fr-FR" sz="2600" b="1" dirty="0">
                <a:latin typeface="Arial Black" pitchFamily="34" charset="0"/>
              </a:rPr>
              <a:t>Voies d’administration</a:t>
            </a:r>
          </a:p>
          <a:p>
            <a:r>
              <a:rPr lang="fr-FR" sz="2600" b="1" dirty="0">
                <a:latin typeface="Arial Black" pitchFamily="34" charset="0"/>
              </a:rPr>
              <a:t>Mono traitement ou association</a:t>
            </a:r>
          </a:p>
          <a:p>
            <a:r>
              <a:rPr lang="fr-FR" sz="2600" b="1" dirty="0">
                <a:latin typeface="Arial Black" pitchFamily="34" charset="0"/>
              </a:rPr>
              <a:t>Pharmacocinétique</a:t>
            </a:r>
          </a:p>
          <a:p>
            <a:endParaRPr lang="fr-FR" sz="2600" b="1" dirty="0">
              <a:latin typeface="Arial Black" pitchFamily="34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648200" y="1100110"/>
            <a:ext cx="4495800" cy="575789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b="1" dirty="0">
                <a:latin typeface="Arial Black" pitchFamily="34" charset="0"/>
              </a:rPr>
              <a:t>Résorption-diffusion</a:t>
            </a:r>
          </a:p>
          <a:p>
            <a:r>
              <a:rPr lang="fr-FR" b="1" dirty="0">
                <a:latin typeface="Arial Black" pitchFamily="34" charset="0"/>
              </a:rPr>
              <a:t>Fixation aux protéines</a:t>
            </a:r>
          </a:p>
          <a:p>
            <a:r>
              <a:rPr lang="fr-FR" b="1" dirty="0">
                <a:latin typeface="Arial Black" pitchFamily="34" charset="0"/>
              </a:rPr>
              <a:t>Différentes barrières</a:t>
            </a:r>
          </a:p>
          <a:p>
            <a:r>
              <a:rPr lang="fr-FR" b="1" dirty="0">
                <a:latin typeface="Arial Black" pitchFamily="34" charset="0"/>
              </a:rPr>
              <a:t>Transformation</a:t>
            </a:r>
          </a:p>
          <a:p>
            <a:r>
              <a:rPr lang="fr-FR" b="1" dirty="0">
                <a:latin typeface="Arial Black" pitchFamily="34" charset="0"/>
              </a:rPr>
              <a:t>Elimination</a:t>
            </a:r>
          </a:p>
          <a:p>
            <a:r>
              <a:rPr lang="fr-FR" b="1" dirty="0">
                <a:latin typeface="Arial Black" pitchFamily="34" charset="0"/>
              </a:rPr>
              <a:t>Rôle du terrain</a:t>
            </a:r>
          </a:p>
          <a:p>
            <a:r>
              <a:rPr lang="fr-FR" b="1" dirty="0" err="1">
                <a:latin typeface="Arial Black" pitchFamily="34" charset="0"/>
              </a:rPr>
              <a:t>Bactériostase</a:t>
            </a:r>
            <a:endParaRPr lang="fr-FR" b="1" dirty="0">
              <a:latin typeface="Arial Black" pitchFamily="34" charset="0"/>
            </a:endParaRPr>
          </a:p>
          <a:p>
            <a:r>
              <a:rPr lang="fr-FR" b="1" dirty="0">
                <a:latin typeface="Arial Black" pitchFamily="34" charset="0"/>
              </a:rPr>
              <a:t>Bactéricide</a:t>
            </a:r>
          </a:p>
          <a:p>
            <a:r>
              <a:rPr lang="fr-FR" b="1" dirty="0" smtClean="0">
                <a:latin typeface="Arial Black" pitchFamily="34" charset="0"/>
              </a:rPr>
              <a:t>Antibiotiques concentration </a:t>
            </a:r>
            <a:r>
              <a:rPr lang="fr-FR" b="1" dirty="0">
                <a:latin typeface="Arial Black" pitchFamily="34" charset="0"/>
              </a:rPr>
              <a:t>dépendant</a:t>
            </a:r>
          </a:p>
          <a:p>
            <a:r>
              <a:rPr lang="fr-FR" b="1" dirty="0">
                <a:latin typeface="Arial Black" pitchFamily="34" charset="0"/>
              </a:rPr>
              <a:t>Antibiotiques temps </a:t>
            </a:r>
            <a:r>
              <a:rPr lang="fr-FR" b="1" dirty="0" smtClean="0">
                <a:latin typeface="Arial Black" pitchFamily="34" charset="0"/>
              </a:rPr>
              <a:t>dépendant</a:t>
            </a:r>
            <a:endParaRPr lang="fr-FR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115328" cy="1275608"/>
          </a:xfrm>
        </p:spPr>
        <p:txBody>
          <a:bodyPr>
            <a:normAutofit/>
          </a:bodyPr>
          <a:lstStyle/>
          <a:p>
            <a:r>
              <a:rPr lang="fr-FR" sz="40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MÉCANISME D’ACTION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fr-FR" sz="4000" b="1" dirty="0" smtClean="0">
                <a:solidFill>
                  <a:srgbClr val="FF0000"/>
                </a:solidFill>
                <a:latin typeface="Arial Black" pitchFamily="34" charset="0"/>
              </a:rPr>
              <a:t>Paroi bactérienne peptidoglycane</a:t>
            </a:r>
          </a:p>
          <a:p>
            <a:r>
              <a:rPr lang="fr-FR" sz="4000" b="1" dirty="0" smtClean="0">
                <a:latin typeface="Arial Black" pitchFamily="34" charset="0"/>
              </a:rPr>
              <a:t>Béta-</a:t>
            </a:r>
            <a:r>
              <a:rPr lang="fr-FR" sz="4000" b="1" dirty="0" err="1" smtClean="0">
                <a:latin typeface="Arial Black" pitchFamily="34" charset="0"/>
              </a:rPr>
              <a:t>lactamine</a:t>
            </a:r>
            <a:r>
              <a:rPr lang="fr-FR" sz="4000" b="1" dirty="0" smtClean="0">
                <a:latin typeface="Arial Black" pitchFamily="34" charset="0"/>
              </a:rPr>
              <a:t> G (+) surtout</a:t>
            </a:r>
          </a:p>
          <a:p>
            <a:r>
              <a:rPr lang="fr-FR" sz="4000" b="1" dirty="0" err="1" smtClean="0">
                <a:latin typeface="Arial Black" pitchFamily="34" charset="0"/>
              </a:rPr>
              <a:t>V</a:t>
            </a:r>
            <a:r>
              <a:rPr lang="fr-FR" sz="4000" b="1" dirty="0" err="1" smtClean="0">
                <a:latin typeface="Arial Black" pitchFamily="34" charset="0"/>
              </a:rPr>
              <a:t>ancomycine</a:t>
            </a:r>
            <a:r>
              <a:rPr lang="fr-FR" sz="4000" b="1" dirty="0" smtClean="0">
                <a:latin typeface="Arial Black" pitchFamily="34" charset="0"/>
              </a:rPr>
              <a:t> </a:t>
            </a:r>
            <a:r>
              <a:rPr lang="fr-FR" sz="4000" b="1" dirty="0" smtClean="0">
                <a:latin typeface="Arial Black" pitchFamily="34" charset="0"/>
              </a:rPr>
              <a:t>peu : G (-) paroi pauvre en </a:t>
            </a:r>
            <a:r>
              <a:rPr lang="fr-FR" sz="4000" b="1" dirty="0" err="1" smtClean="0">
                <a:latin typeface="Arial Black" pitchFamily="34" charset="0"/>
              </a:rPr>
              <a:t>mucopeptides</a:t>
            </a:r>
            <a:endParaRPr lang="fr-FR" sz="4000" b="1" dirty="0" smtClean="0">
              <a:latin typeface="Arial Black" pitchFamily="34" charset="0"/>
            </a:endParaRPr>
          </a:p>
          <a:p>
            <a:r>
              <a:rPr lang="fr-FR" sz="4000" b="1" dirty="0" err="1" smtClean="0">
                <a:solidFill>
                  <a:srgbClr val="FF0000"/>
                </a:solidFill>
                <a:latin typeface="Arial Black" pitchFamily="34" charset="0"/>
              </a:rPr>
              <a:t>m</a:t>
            </a:r>
            <a:r>
              <a:rPr lang="fr-FR" sz="4000" b="1" dirty="0" err="1" smtClean="0">
                <a:solidFill>
                  <a:srgbClr val="FF0000"/>
                </a:solidFill>
                <a:latin typeface="Arial Black" pitchFamily="34" charset="0"/>
              </a:rPr>
              <a:t>ycoplasma</a:t>
            </a:r>
            <a:r>
              <a:rPr lang="fr-FR" sz="4000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fr-FR" sz="4000" b="1" dirty="0" smtClean="0">
                <a:solidFill>
                  <a:srgbClr val="FF0000"/>
                </a:solidFill>
                <a:latin typeface="Arial Black" pitchFamily="34" charset="0"/>
              </a:rPr>
              <a:t>dépourvus site PBP</a:t>
            </a:r>
          </a:p>
          <a:p>
            <a:endParaRPr lang="fr-FR" sz="40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MÉCANISME D’ACTION</a:t>
            </a:r>
            <a:endParaRPr lang="fr-FR" sz="40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Arial Black" pitchFamily="34" charset="0"/>
              </a:rPr>
              <a:t>Anomalie de la synthèse protéique</a:t>
            </a:r>
          </a:p>
          <a:p>
            <a:r>
              <a:rPr lang="fr-FR" sz="2800" b="1" dirty="0" smtClean="0">
                <a:latin typeface="Arial Black" pitchFamily="34" charset="0"/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Arial Black" pitchFamily="34" charset="0"/>
              </a:rPr>
              <a:t>Inhibition de la synthèse d’acides nucléique</a:t>
            </a:r>
          </a:p>
          <a:p>
            <a:r>
              <a:rPr lang="fr-FR" sz="2800" b="1" dirty="0" err="1" smtClean="0">
                <a:latin typeface="Arial Black" pitchFamily="34" charset="0"/>
              </a:rPr>
              <a:t>Rifamycine</a:t>
            </a:r>
            <a:r>
              <a:rPr lang="fr-FR" sz="2800" b="1" dirty="0" smtClean="0">
                <a:latin typeface="Arial Black" pitchFamily="34" charset="0"/>
              </a:rPr>
              <a:t> : bloque l’ARN polymérase</a:t>
            </a:r>
          </a:p>
          <a:p>
            <a:r>
              <a:rPr lang="fr-FR" sz="2800" b="1" dirty="0" smtClean="0">
                <a:latin typeface="Arial Black" pitchFamily="34" charset="0"/>
              </a:rPr>
              <a:t>Quinolone : inhibe la synthèse de l’ADN</a:t>
            </a:r>
          </a:p>
          <a:p>
            <a:r>
              <a:rPr lang="fr-FR" sz="2800" b="1" dirty="0" smtClean="0">
                <a:solidFill>
                  <a:srgbClr val="FF0000"/>
                </a:solidFill>
                <a:latin typeface="Arial Black" pitchFamily="34" charset="0"/>
              </a:rPr>
              <a:t> Anomalies de lecture du code génétique</a:t>
            </a:r>
          </a:p>
          <a:p>
            <a:r>
              <a:rPr lang="fr-FR" sz="2800" b="1" dirty="0" smtClean="0">
                <a:latin typeface="Arial Black" pitchFamily="34" charset="0"/>
              </a:rPr>
              <a:t>Aminoside: fraction 3OS ribosome</a:t>
            </a:r>
          </a:p>
          <a:p>
            <a:r>
              <a:rPr lang="fr-FR" sz="2800" b="1" dirty="0" err="1" smtClean="0">
                <a:latin typeface="Arial Black" pitchFamily="34" charset="0"/>
              </a:rPr>
              <a:t>Phénicolè</a:t>
            </a:r>
            <a:r>
              <a:rPr lang="fr-FR" sz="2800" b="1" dirty="0" smtClean="0">
                <a:latin typeface="Arial Black" pitchFamily="34" charset="0"/>
              </a:rPr>
              <a:t>: fraction—5OS ribosome</a:t>
            </a:r>
          </a:p>
          <a:p>
            <a:r>
              <a:rPr lang="fr-FR" sz="2800" b="1" dirty="0" smtClean="0">
                <a:latin typeface="Arial Black" pitchFamily="34" charset="0"/>
              </a:rPr>
              <a:t>Macrolides: fraction—5OS ribosome</a:t>
            </a:r>
          </a:p>
          <a:p>
            <a:endParaRPr lang="fr-FR" sz="2800" b="1" dirty="0" smtClean="0">
              <a:latin typeface="Arial Black" pitchFamily="34" charset="0"/>
            </a:endParaRPr>
          </a:p>
          <a:p>
            <a:endParaRPr lang="fr-FR" sz="2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MÉCANISME D’ACTION</a:t>
            </a:r>
            <a:endParaRPr lang="fr-FR" sz="40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fr-FR" sz="4400" b="1" dirty="0" smtClean="0">
                <a:solidFill>
                  <a:srgbClr val="FF0000"/>
                </a:solidFill>
                <a:latin typeface="Arial Black" pitchFamily="34" charset="0"/>
              </a:rPr>
              <a:t>Membrane cytoplasmique</a:t>
            </a:r>
          </a:p>
          <a:p>
            <a:r>
              <a:rPr lang="fr-FR" sz="4400" b="1" dirty="0" err="1" smtClean="0">
                <a:latin typeface="Arial Black" pitchFamily="34" charset="0"/>
              </a:rPr>
              <a:t>Polymyxines</a:t>
            </a:r>
            <a:endParaRPr lang="fr-FR" sz="4400" b="1" dirty="0" smtClean="0">
              <a:latin typeface="Arial Black" pitchFamily="34" charset="0"/>
            </a:endParaRPr>
          </a:p>
          <a:p>
            <a:r>
              <a:rPr lang="fr-FR" sz="4400" b="1" dirty="0" smtClean="0">
                <a:solidFill>
                  <a:srgbClr val="FF0000"/>
                </a:solidFill>
                <a:latin typeface="Arial Black" pitchFamily="34" charset="0"/>
              </a:rPr>
              <a:t>Inhibition compétitive</a:t>
            </a:r>
          </a:p>
          <a:p>
            <a:r>
              <a:rPr lang="fr-FR" sz="4400" b="1" dirty="0" smtClean="0">
                <a:latin typeface="Arial Black" pitchFamily="34" charset="0"/>
              </a:rPr>
              <a:t>Sulfamides	</a:t>
            </a:r>
          </a:p>
          <a:p>
            <a:r>
              <a:rPr lang="fr-FR" sz="4400" b="1" dirty="0" smtClean="0">
                <a:solidFill>
                  <a:srgbClr val="FF0000"/>
                </a:solidFill>
                <a:latin typeface="Arial Black" pitchFamily="34" charset="0"/>
              </a:rPr>
              <a:t>(PAB)—synthèse acide folique</a:t>
            </a:r>
          </a:p>
          <a:p>
            <a:pPr>
              <a:buNone/>
            </a:pPr>
            <a:endParaRPr lang="fr-FR" sz="44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428728"/>
          </a:xfrm>
        </p:spPr>
        <p:txBody>
          <a:bodyPr>
            <a:normAutofit fontScale="90000"/>
          </a:bodyPr>
          <a:lstStyle/>
          <a:p>
            <a: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44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RESISTANCE</a:t>
            </a:r>
            <a:r>
              <a:rPr lang="fr-FR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fr-FR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</a:br>
            <a:endParaRPr lang="fr-FR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fr-FR" sz="60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Chromosomique:</a:t>
            </a:r>
            <a:endParaRPr lang="fr-FR" sz="6000" u="sng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r>
              <a:rPr lang="fr-FR" sz="4400" b="1" dirty="0" smtClean="0">
                <a:latin typeface="Arial Black" pitchFamily="34" charset="0"/>
              </a:rPr>
              <a:t>Avant antibiotique</a:t>
            </a:r>
          </a:p>
          <a:p>
            <a:r>
              <a:rPr lang="fr-FR" sz="4400" b="1" dirty="0" smtClean="0">
                <a:latin typeface="Arial Black" pitchFamily="34" charset="0"/>
              </a:rPr>
              <a:t>Peu fréquente</a:t>
            </a:r>
          </a:p>
          <a:p>
            <a:r>
              <a:rPr lang="fr-FR" sz="4400" b="1" dirty="0" smtClean="0">
                <a:latin typeface="Arial Black" pitchFamily="34" charset="0"/>
              </a:rPr>
              <a:t>Mutation: verticale</a:t>
            </a:r>
          </a:p>
          <a:p>
            <a:r>
              <a:rPr lang="fr-FR" sz="4400" b="1" dirty="0" smtClean="0">
                <a:latin typeface="Arial Black" pitchFamily="34" charset="0"/>
              </a:rPr>
              <a:t>Croisée: ATB de la même famille</a:t>
            </a:r>
          </a:p>
          <a:p>
            <a:endParaRPr lang="fr-FR" sz="4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RESISTANCE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8258204" cy="52864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36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Extra chromosomique:</a:t>
            </a:r>
          </a:p>
          <a:p>
            <a:r>
              <a:rPr lang="fr-FR" sz="2600" b="1" dirty="0" smtClean="0">
                <a:latin typeface="Arial Black" pitchFamily="34" charset="0"/>
              </a:rPr>
              <a:t>Transférable: horizontale</a:t>
            </a:r>
          </a:p>
          <a:p>
            <a:r>
              <a:rPr lang="fr-FR" sz="2600" b="1" dirty="0" smtClean="0">
                <a:latin typeface="Arial Black" pitchFamily="34" charset="0"/>
              </a:rPr>
              <a:t>Plasmides: transposons </a:t>
            </a:r>
          </a:p>
          <a:p>
            <a:r>
              <a:rPr lang="fr-FR" sz="2600" b="1" dirty="0" smtClean="0">
                <a:latin typeface="Arial Black" pitchFamily="34" charset="0"/>
              </a:rPr>
              <a:t>Conjugaison   transduction</a:t>
            </a:r>
          </a:p>
          <a:p>
            <a:r>
              <a:rPr lang="fr-FR" sz="2600" b="1" dirty="0" smtClean="0">
                <a:latin typeface="Arial Black" pitchFamily="34" charset="0"/>
              </a:rPr>
              <a:t>(BGN)             (STAPH)</a:t>
            </a:r>
          </a:p>
          <a:p>
            <a:r>
              <a:rPr lang="fr-FR" sz="2600" b="1" dirty="0" smtClean="0">
                <a:latin typeface="Arial Black" pitchFamily="34" charset="0"/>
              </a:rPr>
              <a:t>Antibiogramme: méthode des disques</a:t>
            </a:r>
          </a:p>
          <a:p>
            <a:r>
              <a:rPr lang="fr-FR" sz="2600" b="1" dirty="0" smtClean="0">
                <a:latin typeface="Arial Black" pitchFamily="34" charset="0"/>
              </a:rPr>
              <a:t>Vitesse de bactéricide</a:t>
            </a:r>
          </a:p>
          <a:p>
            <a:r>
              <a:rPr lang="fr-FR" sz="2600" b="1" dirty="0" smtClean="0">
                <a:latin typeface="Arial Black" pitchFamily="34" charset="0"/>
              </a:rPr>
              <a:t>CMB: 0,01   pour 18h de culture à 37°</a:t>
            </a:r>
          </a:p>
          <a:p>
            <a:r>
              <a:rPr lang="fr-FR" sz="2600" b="1" dirty="0" smtClean="0">
                <a:latin typeface="Arial Black" pitchFamily="34" charset="0"/>
              </a:rPr>
              <a:t>ATB bactéricide si CMB proche de CMI</a:t>
            </a:r>
          </a:p>
          <a:p>
            <a:r>
              <a:rPr lang="fr-FR" sz="2600" b="1" dirty="0" smtClean="0">
                <a:latin typeface="Arial Black" pitchFamily="34" charset="0"/>
              </a:rPr>
              <a:t>Tolérance bactérienne</a:t>
            </a:r>
          </a:p>
          <a:p>
            <a:r>
              <a:rPr lang="fr-FR" sz="2600" b="1" dirty="0" smtClean="0">
                <a:latin typeface="Arial Black" pitchFamily="34" charset="0"/>
              </a:rPr>
              <a:t>Souche tolérante si CMB/CMI&gt;32</a:t>
            </a:r>
          </a:p>
          <a:p>
            <a:endParaRPr lang="fr-FR" sz="2600" b="1" dirty="0" smtClean="0">
              <a:latin typeface="Arial Black" pitchFamily="34" charset="0"/>
            </a:endParaRPr>
          </a:p>
          <a:p>
            <a:endParaRPr lang="fr-FR" sz="26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271574"/>
          </a:xfrm>
        </p:spPr>
        <p:txBody>
          <a:bodyPr>
            <a:noAutofit/>
          </a:bodyPr>
          <a:lstStyle/>
          <a:p>
            <a:r>
              <a:rPr lang="fr-FR" sz="40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40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40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40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40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ASSOCIATIONS</a:t>
            </a:r>
            <a:br>
              <a:rPr lang="fr-FR" sz="40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4000" b="1" u="sng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fr-FR" sz="48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 règle:</a:t>
            </a:r>
          </a:p>
          <a:p>
            <a:r>
              <a:rPr lang="fr-FR" sz="3600" b="1" dirty="0" smtClean="0">
                <a:latin typeface="Arial Black" pitchFamily="34" charset="0"/>
              </a:rPr>
              <a:t>2 ATB bactéricides synergiques</a:t>
            </a:r>
          </a:p>
          <a:p>
            <a:r>
              <a:rPr lang="fr-FR" sz="3600" b="1" dirty="0" smtClean="0">
                <a:latin typeface="Arial Black" pitchFamily="34" charset="0"/>
              </a:rPr>
              <a:t>Ayant un mode d’action différent</a:t>
            </a:r>
          </a:p>
          <a:p>
            <a:r>
              <a:rPr lang="fr-FR" sz="3600" b="1" dirty="0" smtClean="0">
                <a:latin typeface="Arial Black" pitchFamily="34" charset="0"/>
              </a:rPr>
              <a:t>Antagonisme</a:t>
            </a:r>
          </a:p>
          <a:p>
            <a:r>
              <a:rPr lang="fr-FR" sz="3600" b="1" dirty="0" smtClean="0">
                <a:latin typeface="Arial Black" pitchFamily="34" charset="0"/>
              </a:rPr>
              <a:t>2 ATB : 1 </a:t>
            </a:r>
            <a:r>
              <a:rPr lang="fr-FR" sz="3600" b="1" dirty="0" err="1" smtClean="0">
                <a:latin typeface="Arial Black" pitchFamily="34" charset="0"/>
              </a:rPr>
              <a:t>bactericide</a:t>
            </a:r>
            <a:r>
              <a:rPr lang="fr-FR" sz="3600" b="1" dirty="0" smtClean="0">
                <a:latin typeface="Arial Black" pitchFamily="34" charset="0"/>
              </a:rPr>
              <a:t> sur un germe + 1 </a:t>
            </a:r>
            <a:r>
              <a:rPr lang="fr-FR" sz="3600" b="1" dirty="0" err="1" smtClean="0">
                <a:latin typeface="Arial Black" pitchFamily="34" charset="0"/>
              </a:rPr>
              <a:t>bacteriostatique</a:t>
            </a:r>
            <a:endParaRPr lang="fr-FR" sz="36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ASSOCIATIONS</a:t>
            </a:r>
            <a:br>
              <a:rPr lang="fr-FR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000108"/>
            <a:ext cx="8401080" cy="512605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4000" b="1" u="sng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Prérequis</a:t>
            </a:r>
            <a:r>
              <a:rPr lang="fr-FR" sz="40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du choix d’une mono ou association:</a:t>
            </a:r>
          </a:p>
          <a:p>
            <a:r>
              <a:rPr lang="fr-FR" sz="2800" b="1" dirty="0" smtClean="0">
                <a:latin typeface="Arial Black" pitchFamily="34" charset="0"/>
              </a:rPr>
              <a:t>Infection</a:t>
            </a:r>
          </a:p>
          <a:p>
            <a:r>
              <a:rPr lang="fr-FR" sz="2800" b="1" dirty="0" smtClean="0">
                <a:latin typeface="Arial Black" pitchFamily="34" charset="0"/>
              </a:rPr>
              <a:t>Bactérienne</a:t>
            </a:r>
          </a:p>
          <a:p>
            <a:r>
              <a:rPr lang="fr-FR" sz="2800" b="1" dirty="0" smtClean="0">
                <a:latin typeface="Arial Black" pitchFamily="34" charset="0"/>
              </a:rPr>
              <a:t>Site</a:t>
            </a:r>
          </a:p>
          <a:p>
            <a:r>
              <a:rPr lang="fr-FR" sz="2800" b="1" dirty="0" smtClean="0">
                <a:latin typeface="Arial Black" pitchFamily="34" charset="0"/>
              </a:rPr>
              <a:t>Germes et leur sensibilité</a:t>
            </a:r>
          </a:p>
          <a:p>
            <a:r>
              <a:rPr lang="fr-FR" sz="2800" b="1" dirty="0" smtClean="0">
                <a:latin typeface="Arial Black" pitchFamily="34" charset="0"/>
              </a:rPr>
              <a:t>Contraintes du terrain </a:t>
            </a:r>
          </a:p>
          <a:p>
            <a:r>
              <a:rPr lang="fr-FR" sz="2800" b="1" dirty="0" smtClean="0">
                <a:latin typeface="Arial Black" pitchFamily="34" charset="0"/>
              </a:rPr>
              <a:t>Prescription: urgence</a:t>
            </a:r>
          </a:p>
          <a:p>
            <a:r>
              <a:rPr lang="fr-FR" sz="2800" b="1" dirty="0" smtClean="0">
                <a:latin typeface="Arial Black" pitchFamily="34" charset="0"/>
              </a:rPr>
              <a:t>Tolérance</a:t>
            </a:r>
          </a:p>
          <a:p>
            <a:r>
              <a:rPr lang="fr-FR" sz="2800" b="1" dirty="0" smtClean="0">
                <a:latin typeface="Arial Black" pitchFamily="34" charset="0"/>
              </a:rPr>
              <a:t>Coût</a:t>
            </a:r>
            <a:endParaRPr lang="fr-FR" sz="2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205</TotalTime>
  <Words>279</Words>
  <Application>Microsoft Office PowerPoint</Application>
  <PresentationFormat>Affichage à l'écran (4:3)</PresentationFormat>
  <Paragraphs>150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Civil</vt:lpstr>
      <vt:lpstr>ANTIBIOTIQUE</vt:lpstr>
      <vt:lpstr>  CHOIX</vt:lpstr>
      <vt:lpstr>MÉCANISME D’ACTION </vt:lpstr>
      <vt:lpstr>MÉCANISME D’ACTION</vt:lpstr>
      <vt:lpstr>MÉCANISME D’ACTION</vt:lpstr>
      <vt:lpstr>    RESISTANCE </vt:lpstr>
      <vt:lpstr>RESISTANCE</vt:lpstr>
      <vt:lpstr>  ASSOCIATIONS </vt:lpstr>
      <vt:lpstr>ASSOCIATIONS </vt:lpstr>
      <vt:lpstr>     ASSOCIATIONS</vt:lpstr>
      <vt:lpstr>ASSOCIATIONS </vt:lpstr>
      <vt:lpstr>PRESCRIPTION EMPIRIQUE </vt:lpstr>
      <vt:lpstr>PRESCRIPTION EMPIRIQUE </vt:lpstr>
      <vt:lpstr>ECHECS </vt:lpstr>
      <vt:lpstr>ECHECS</vt:lpstr>
      <vt:lpstr>RÈGLES D’UN TRAITEMENT ATB 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DARSOUNI DALEL</dc:creator>
  <cp:lastModifiedBy> </cp:lastModifiedBy>
  <cp:revision>35</cp:revision>
  <dcterms:created xsi:type="dcterms:W3CDTF">2011-01-04T16:00:29Z</dcterms:created>
  <dcterms:modified xsi:type="dcterms:W3CDTF">2011-11-09T14:07:02Z</dcterms:modified>
</cp:coreProperties>
</file>