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 id="2147484031" r:id="rId2"/>
    <p:sldMasterId id="2147484043" r:id="rId3"/>
  </p:sldMasterIdLst>
  <p:notesMasterIdLst>
    <p:notesMasterId r:id="rId70"/>
  </p:notesMasterIdLst>
  <p:sldIdLst>
    <p:sldId id="256" r:id="rId4"/>
    <p:sldId id="441" r:id="rId5"/>
    <p:sldId id="374" r:id="rId6"/>
    <p:sldId id="380" r:id="rId7"/>
    <p:sldId id="375" r:id="rId8"/>
    <p:sldId id="376" r:id="rId9"/>
    <p:sldId id="384" r:id="rId10"/>
    <p:sldId id="377" r:id="rId11"/>
    <p:sldId id="381" r:id="rId12"/>
    <p:sldId id="378" r:id="rId13"/>
    <p:sldId id="383" r:id="rId14"/>
    <p:sldId id="379" r:id="rId15"/>
    <p:sldId id="382" r:id="rId16"/>
    <p:sldId id="386" r:id="rId17"/>
    <p:sldId id="387" r:id="rId18"/>
    <p:sldId id="388" r:id="rId19"/>
    <p:sldId id="389" r:id="rId20"/>
    <p:sldId id="390" r:id="rId21"/>
    <p:sldId id="391" r:id="rId22"/>
    <p:sldId id="392" r:id="rId23"/>
    <p:sldId id="393" r:id="rId24"/>
    <p:sldId id="394" r:id="rId25"/>
    <p:sldId id="397" r:id="rId26"/>
    <p:sldId id="398" r:id="rId27"/>
    <p:sldId id="399" r:id="rId28"/>
    <p:sldId id="400" r:id="rId29"/>
    <p:sldId id="401" r:id="rId30"/>
    <p:sldId id="402" r:id="rId31"/>
    <p:sldId id="403" r:id="rId32"/>
    <p:sldId id="404" r:id="rId33"/>
    <p:sldId id="405" r:id="rId34"/>
    <p:sldId id="406" r:id="rId35"/>
    <p:sldId id="407" r:id="rId36"/>
    <p:sldId id="408" r:id="rId37"/>
    <p:sldId id="409" r:id="rId38"/>
    <p:sldId id="410" r:id="rId39"/>
    <p:sldId id="411" r:id="rId40"/>
    <p:sldId id="412"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426" r:id="rId55"/>
    <p:sldId id="427" r:id="rId56"/>
    <p:sldId id="428" r:id="rId57"/>
    <p:sldId id="429" r:id="rId58"/>
    <p:sldId id="430" r:id="rId59"/>
    <p:sldId id="431" r:id="rId60"/>
    <p:sldId id="432" r:id="rId61"/>
    <p:sldId id="433" r:id="rId62"/>
    <p:sldId id="434" r:id="rId63"/>
    <p:sldId id="435" r:id="rId64"/>
    <p:sldId id="436" r:id="rId65"/>
    <p:sldId id="437" r:id="rId66"/>
    <p:sldId id="438" r:id="rId67"/>
    <p:sldId id="439" r:id="rId68"/>
    <p:sldId id="440" r:id="rId6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09" autoAdjust="0"/>
    <p:restoredTop sz="89496" autoAdjust="0"/>
  </p:normalViewPr>
  <p:slideViewPr>
    <p:cSldViewPr>
      <p:cViewPr>
        <p:scale>
          <a:sx n="80" d="100"/>
          <a:sy n="80" d="100"/>
        </p:scale>
        <p:origin x="1482" y="66"/>
      </p:cViewPr>
      <p:guideLst>
        <p:guide orient="horz" pos="2160"/>
        <p:guide pos="2880"/>
      </p:guideLst>
    </p:cSldViewPr>
  </p:slideViewPr>
  <p:outlineViewPr>
    <p:cViewPr>
      <p:scale>
        <a:sx n="33" d="100"/>
        <a:sy n="33" d="100"/>
      </p:scale>
      <p:origin x="0" y="24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Lst>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8" Type="http://schemas.openxmlformats.org/officeDocument/2006/relationships/slide" Target="slides/slide30.xml"/><Relationship Id="rId13" Type="http://schemas.openxmlformats.org/officeDocument/2006/relationships/slide" Target="slides/slide35.xml"/><Relationship Id="rId18" Type="http://schemas.openxmlformats.org/officeDocument/2006/relationships/slide" Target="slides/slide40.xml"/><Relationship Id="rId26" Type="http://schemas.openxmlformats.org/officeDocument/2006/relationships/slide" Target="slides/slide48.xml"/><Relationship Id="rId39" Type="http://schemas.openxmlformats.org/officeDocument/2006/relationships/slide" Target="slides/slide61.xml"/><Relationship Id="rId3" Type="http://schemas.openxmlformats.org/officeDocument/2006/relationships/slide" Target="slides/slide25.xml"/><Relationship Id="rId21" Type="http://schemas.openxmlformats.org/officeDocument/2006/relationships/slide" Target="slides/slide43.xml"/><Relationship Id="rId34" Type="http://schemas.openxmlformats.org/officeDocument/2006/relationships/slide" Target="slides/slide56.xml"/><Relationship Id="rId42" Type="http://schemas.openxmlformats.org/officeDocument/2006/relationships/slide" Target="slides/slide64.xml"/><Relationship Id="rId7" Type="http://schemas.openxmlformats.org/officeDocument/2006/relationships/slide" Target="slides/slide29.xml"/><Relationship Id="rId12" Type="http://schemas.openxmlformats.org/officeDocument/2006/relationships/slide" Target="slides/slide34.xml"/><Relationship Id="rId17" Type="http://schemas.openxmlformats.org/officeDocument/2006/relationships/slide" Target="slides/slide39.xml"/><Relationship Id="rId25" Type="http://schemas.openxmlformats.org/officeDocument/2006/relationships/slide" Target="slides/slide47.xml"/><Relationship Id="rId33" Type="http://schemas.openxmlformats.org/officeDocument/2006/relationships/slide" Target="slides/slide55.xml"/><Relationship Id="rId38" Type="http://schemas.openxmlformats.org/officeDocument/2006/relationships/slide" Target="slides/slide60.xml"/><Relationship Id="rId2" Type="http://schemas.openxmlformats.org/officeDocument/2006/relationships/slide" Target="slides/slide24.xml"/><Relationship Id="rId16" Type="http://schemas.openxmlformats.org/officeDocument/2006/relationships/slide" Target="slides/slide38.xml"/><Relationship Id="rId20" Type="http://schemas.openxmlformats.org/officeDocument/2006/relationships/slide" Target="slides/slide42.xml"/><Relationship Id="rId29" Type="http://schemas.openxmlformats.org/officeDocument/2006/relationships/slide" Target="slides/slide51.xml"/><Relationship Id="rId41" Type="http://schemas.openxmlformats.org/officeDocument/2006/relationships/slide" Target="slides/slide63.xml"/><Relationship Id="rId1" Type="http://schemas.openxmlformats.org/officeDocument/2006/relationships/slide" Target="slides/slide19.xml"/><Relationship Id="rId6" Type="http://schemas.openxmlformats.org/officeDocument/2006/relationships/slide" Target="slides/slide28.xml"/><Relationship Id="rId11" Type="http://schemas.openxmlformats.org/officeDocument/2006/relationships/slide" Target="slides/slide33.xml"/><Relationship Id="rId24" Type="http://schemas.openxmlformats.org/officeDocument/2006/relationships/slide" Target="slides/slide46.xml"/><Relationship Id="rId32" Type="http://schemas.openxmlformats.org/officeDocument/2006/relationships/slide" Target="slides/slide54.xml"/><Relationship Id="rId37" Type="http://schemas.openxmlformats.org/officeDocument/2006/relationships/slide" Target="slides/slide59.xml"/><Relationship Id="rId40" Type="http://schemas.openxmlformats.org/officeDocument/2006/relationships/slide" Target="slides/slide62.xml"/><Relationship Id="rId5" Type="http://schemas.openxmlformats.org/officeDocument/2006/relationships/slide" Target="slides/slide27.xml"/><Relationship Id="rId15" Type="http://schemas.openxmlformats.org/officeDocument/2006/relationships/slide" Target="slides/slide37.xml"/><Relationship Id="rId23" Type="http://schemas.openxmlformats.org/officeDocument/2006/relationships/slide" Target="slides/slide45.xml"/><Relationship Id="rId28" Type="http://schemas.openxmlformats.org/officeDocument/2006/relationships/slide" Target="slides/slide50.xml"/><Relationship Id="rId36" Type="http://schemas.openxmlformats.org/officeDocument/2006/relationships/slide" Target="slides/slide58.xml"/><Relationship Id="rId10" Type="http://schemas.openxmlformats.org/officeDocument/2006/relationships/slide" Target="slides/slide32.xml"/><Relationship Id="rId19" Type="http://schemas.openxmlformats.org/officeDocument/2006/relationships/slide" Target="slides/slide41.xml"/><Relationship Id="rId31" Type="http://schemas.openxmlformats.org/officeDocument/2006/relationships/slide" Target="slides/slide53.xml"/><Relationship Id="rId44" Type="http://schemas.openxmlformats.org/officeDocument/2006/relationships/slide" Target="slides/slide66.xml"/><Relationship Id="rId4" Type="http://schemas.openxmlformats.org/officeDocument/2006/relationships/slide" Target="slides/slide26.xml"/><Relationship Id="rId9" Type="http://schemas.openxmlformats.org/officeDocument/2006/relationships/slide" Target="slides/slide31.xml"/><Relationship Id="rId14" Type="http://schemas.openxmlformats.org/officeDocument/2006/relationships/slide" Target="slides/slide36.xml"/><Relationship Id="rId22" Type="http://schemas.openxmlformats.org/officeDocument/2006/relationships/slide" Target="slides/slide44.xml"/><Relationship Id="rId27" Type="http://schemas.openxmlformats.org/officeDocument/2006/relationships/slide" Target="slides/slide49.xml"/><Relationship Id="rId30" Type="http://schemas.openxmlformats.org/officeDocument/2006/relationships/slide" Target="slides/slide52.xml"/><Relationship Id="rId35" Type="http://schemas.openxmlformats.org/officeDocument/2006/relationships/slide" Target="slides/slide57.xml"/><Relationship Id="rId43"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16/05/2018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4BB782-4974-4919-94C1-D09E960737E4}" type="slidenum">
              <a:rPr lang="en-US" altLang="fr-FR" smtClean="0"/>
              <a:pPr eaLnBrk="1" hangingPunct="1"/>
              <a:t>7</a:t>
            </a:fld>
            <a:endParaRPr lang="en-US" altLang="fr-FR" smtClean="0"/>
          </a:p>
        </p:txBody>
      </p:sp>
      <p:sp>
        <p:nvSpPr>
          <p:cNvPr id="52227" name="Rectangle 2"/>
          <p:cNvSpPr>
            <a:spLocks noGrp="1" noRot="1" noChangeAspect="1" noChangeArrowheads="1" noTextEdit="1"/>
          </p:cNvSpPr>
          <p:nvPr>
            <p:ph type="sldImg"/>
          </p:nvPr>
        </p:nvSpPr>
        <p:spPr bwMode="auto">
          <a:xfrm>
            <a:off x="4189413" y="455613"/>
            <a:ext cx="2543175" cy="1906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smtClean="0"/>
              <a:t>Slide Title: Organizational Units</a:t>
            </a:r>
          </a:p>
          <a:p>
            <a:pPr eaLnBrk="1" hangingPunct="1">
              <a:spcBef>
                <a:spcPct val="0"/>
              </a:spcBef>
            </a:pPr>
            <a:r>
              <a:rPr lang="en-US" altLang="fr-FR" smtClean="0"/>
              <a:t>Keywords: Active Directory, Organizational Units</a:t>
            </a:r>
          </a:p>
          <a:p>
            <a:pPr eaLnBrk="1" hangingPunct="1">
              <a:spcBef>
                <a:spcPct val="0"/>
              </a:spcBef>
            </a:pPr>
            <a:r>
              <a:rPr lang="en-US" altLang="fr-FR" smtClean="0"/>
              <a:t>Key Message: OUs organize objects within a domain, and are distinct administrative units.</a:t>
            </a:r>
          </a:p>
          <a:p>
            <a:pPr eaLnBrk="1" hangingPunct="1">
              <a:spcBef>
                <a:spcPct val="0"/>
              </a:spcBef>
            </a:pPr>
            <a:r>
              <a:rPr lang="en-US" altLang="fr-FR" smtClean="0"/>
              <a:t>Slide Builds: 4</a:t>
            </a:r>
          </a:p>
          <a:p>
            <a:pPr eaLnBrk="1" hangingPunct="1">
              <a:spcBef>
                <a:spcPct val="0"/>
              </a:spcBef>
            </a:pPr>
            <a:r>
              <a:rPr lang="en-US" altLang="fr-FR" smtClean="0"/>
              <a:t>Slide Script: </a:t>
            </a:r>
          </a:p>
          <a:p>
            <a:pPr eaLnBrk="1" hangingPunct="1">
              <a:spcBef>
                <a:spcPct val="0"/>
              </a:spcBef>
            </a:pPr>
            <a:endParaRPr lang="en-US" altLang="fr-FR" smtClean="0"/>
          </a:p>
          <a:p>
            <a:pPr eaLnBrk="1" hangingPunct="1">
              <a:spcBef>
                <a:spcPct val="0"/>
              </a:spcBef>
            </a:pPr>
            <a:r>
              <a:rPr lang="en-US" altLang="fr-FR" smtClean="0"/>
              <a:t>Domains, trees, and forests are powerful tools for organizing systems in your network. But sometimes administrators need even more flexible control over their network structure. Organizational Units, or OUs, are containers that you can use to group together other objects. OUs can be used to organize users, computers, groups, printers, applications, file shares, and even other OUs. This means that OUs can be customized for virtually any network or enterprise structure.</a:t>
            </a:r>
          </a:p>
          <a:p>
            <a:pPr eaLnBrk="1" hangingPunct="1">
              <a:spcBef>
                <a:spcPct val="0"/>
              </a:spcBef>
            </a:pPr>
            <a:r>
              <a:rPr lang="en-US" altLang="fr-FR" smtClean="0"/>
              <a:t>[BUILD1] For example, each department of Contoso.com contains a group of users who use desktop workstations to access a specific group of printers, servers, and applications. By combining different types of objects, Organizational Units can be defined to contain all the resources used by each department. </a:t>
            </a:r>
          </a:p>
          <a:p>
            <a:pPr eaLnBrk="1" hangingPunct="1">
              <a:spcBef>
                <a:spcPct val="0"/>
              </a:spcBef>
            </a:pPr>
            <a:r>
              <a:rPr lang="en-US" altLang="fr-FR" smtClean="0"/>
              <a:t>[BUILD2] Because OUs can have their own administrators, policies, and settings, customized OUs simplify enterprise-wide network management. Objects that should be managed by the same administrator can be grouped together, and authority to manage the specific OU is delegated to an appropriate user by the domain administrator. For example, the Finance department of Contoso.com has its own IT staff, so all directory objects belonging to the Finance department are grouped together and controlled by a Finance department administrator. Delegating administration of OUs can distribute IT demands more efficiently.</a:t>
            </a:r>
          </a:p>
          <a:p>
            <a:pPr eaLnBrk="1" hangingPunct="1">
              <a:spcBef>
                <a:spcPct val="0"/>
              </a:spcBef>
            </a:pPr>
            <a:r>
              <a:rPr lang="en-US" altLang="fr-FR" smtClean="0"/>
              <a:t>[BUILD3] Group Policy allows you to define settings for each OU in your enterprise. Group Policy allows administrators to implement rules and default settings that are applied to all objects in an OU. By using Organizational Units, you can easily apply changes and updates to specific groups without affecting other systems in the domain. </a:t>
            </a:r>
          </a:p>
          <a:p>
            <a:pPr eaLnBrk="1" hangingPunct="1">
              <a:spcBef>
                <a:spcPct val="0"/>
              </a:spcBef>
            </a:pPr>
            <a:r>
              <a:rPr lang="en-US" altLang="fr-FR" smtClean="0"/>
              <a:t>[BUILD4] Finally, by applying security configurations on a per-OU basis, you can improve the overall security of your enterprise. For example, Contoso.com hires independent contractors who need limited access to company data. By placing consultants in a single OU, you can easily define security configurations that allow contractors to use the systems they need while consistently limiting their ability to reach other parts of the network.</a:t>
            </a:r>
          </a:p>
          <a:p>
            <a:pPr eaLnBrk="1" hangingPunct="1">
              <a:spcBef>
                <a:spcPct val="0"/>
              </a:spcBef>
            </a:pPr>
            <a:endParaRPr lang="en-US" altLang="fr-FR" smtClean="0"/>
          </a:p>
        </p:txBody>
      </p:sp>
    </p:spTree>
    <p:extLst>
      <p:ext uri="{BB962C8B-B14F-4D97-AF65-F5344CB8AC3E}">
        <p14:creationId xmlns:p14="http://schemas.microsoft.com/office/powerpoint/2010/main" val="2438076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3F2ADCF-00E4-4115-82D9-72470958F988}" type="slidenum">
              <a:rPr lang="en-US" altLang="fr-FR" smtClean="0"/>
              <a:pPr eaLnBrk="1" hangingPunct="1"/>
              <a:t>11</a:t>
            </a:fld>
            <a:endParaRPr lang="en-US" altLang="fr-FR" smtClean="0"/>
          </a:p>
        </p:txBody>
      </p:sp>
      <p:sp>
        <p:nvSpPr>
          <p:cNvPr id="50179" name="Rectangle 4"/>
          <p:cNvSpPr>
            <a:spLocks noGrp="1" noRot="1" noChangeAspect="1" noChangeArrowheads="1" noTextEdit="1"/>
          </p:cNvSpPr>
          <p:nvPr>
            <p:ph type="sldImg"/>
          </p:nvPr>
        </p:nvSpPr>
        <p:spPr bwMode="auto">
          <a:xfrm>
            <a:off x="4189413" y="455613"/>
            <a:ext cx="2543175" cy="1906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5"/>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fr-FR" smtClean="0"/>
              <a:t>Slide Title: Active Directory Forests</a:t>
            </a:r>
          </a:p>
          <a:p>
            <a:pPr eaLnBrk="1" hangingPunct="1">
              <a:spcBef>
                <a:spcPct val="0"/>
              </a:spcBef>
            </a:pPr>
            <a:r>
              <a:rPr lang="en-US" altLang="fr-FR" smtClean="0"/>
              <a:t>Keywords: Active Directory, forests</a:t>
            </a:r>
          </a:p>
          <a:p>
            <a:pPr eaLnBrk="1" hangingPunct="1">
              <a:spcBef>
                <a:spcPct val="0"/>
              </a:spcBef>
            </a:pPr>
            <a:r>
              <a:rPr lang="en-US" altLang="fr-FR" smtClean="0"/>
              <a:t>Key Message: A forest contains one or more trees and one or more namespaces.</a:t>
            </a:r>
          </a:p>
          <a:p>
            <a:pPr eaLnBrk="1" hangingPunct="1">
              <a:spcBef>
                <a:spcPct val="0"/>
              </a:spcBef>
            </a:pPr>
            <a:r>
              <a:rPr lang="en-US" altLang="fr-FR" smtClean="0"/>
              <a:t>Slide Builds: 1</a:t>
            </a:r>
          </a:p>
          <a:p>
            <a:pPr eaLnBrk="1" hangingPunct="1">
              <a:spcBef>
                <a:spcPct val="0"/>
              </a:spcBef>
            </a:pPr>
            <a:r>
              <a:rPr lang="en-US" altLang="fr-FR" smtClean="0"/>
              <a:t>Slide Script: </a:t>
            </a:r>
          </a:p>
          <a:p>
            <a:pPr eaLnBrk="1" hangingPunct="1">
              <a:spcBef>
                <a:spcPct val="0"/>
              </a:spcBef>
            </a:pPr>
            <a:endParaRPr lang="en-US" altLang="fr-FR" smtClean="0"/>
          </a:p>
          <a:p>
            <a:pPr eaLnBrk="1" hangingPunct="1">
              <a:spcBef>
                <a:spcPct val="0"/>
              </a:spcBef>
            </a:pPr>
            <a:r>
              <a:rPr lang="en-US" altLang="fr-FR" smtClean="0"/>
              <a:t>A forest is composed of one or more trees. Unlike a tree, a forest can contain several noncontiguous namespaces. In this example, the forest contains two trees, each of which has its own namespace: Contoso.com and Fabrikam.com. The forest takes the name of the first tree to be installed in that forest. In the same way that transitive trust relationships exist between domains in a tree, there are bidirectional trust relationships between top-level domains in a forest.</a:t>
            </a:r>
          </a:p>
          <a:p>
            <a:pPr eaLnBrk="1" hangingPunct="1">
              <a:spcBef>
                <a:spcPct val="0"/>
              </a:spcBef>
            </a:pPr>
            <a:r>
              <a:rPr lang="en-US" altLang="fr-FR" smtClean="0"/>
              <a:t>[BUILD1] Just like trees, forests share a common schema, configuration, and Global Catalog.</a:t>
            </a:r>
          </a:p>
          <a:p>
            <a:pPr eaLnBrk="1" hangingPunct="1">
              <a:spcBef>
                <a:spcPct val="0"/>
              </a:spcBef>
            </a:pPr>
            <a:r>
              <a:rPr lang="en-US" altLang="fr-FR" smtClean="0"/>
              <a:t>Forests provide a way of linking together branches of an enterprise or different enterprises that are collaborating in a joint venture.</a:t>
            </a:r>
          </a:p>
          <a:p>
            <a:pPr eaLnBrk="1" hangingPunct="1">
              <a:spcBef>
                <a:spcPct val="0"/>
              </a:spcBef>
            </a:pPr>
            <a:endParaRPr lang="en-US" altLang="fr-FR" smtClean="0"/>
          </a:p>
          <a:p>
            <a:pPr eaLnBrk="1" hangingPunct="1">
              <a:spcBef>
                <a:spcPct val="0"/>
              </a:spcBef>
            </a:pPr>
            <a:r>
              <a:rPr lang="en-US" altLang="fr-FR" smtClean="0"/>
              <a:t>Slide Transition: So let’s look at a demonstration of how all this actually works.</a:t>
            </a:r>
          </a:p>
          <a:p>
            <a:pPr eaLnBrk="1" hangingPunct="1">
              <a:spcBef>
                <a:spcPct val="0"/>
              </a:spcBef>
            </a:pPr>
            <a:r>
              <a:rPr lang="en-US" altLang="fr-FR" smtClean="0"/>
              <a:t>Slide Comment: </a:t>
            </a:r>
          </a:p>
          <a:p>
            <a:pPr eaLnBrk="1" hangingPunct="1">
              <a:spcBef>
                <a:spcPct val="0"/>
              </a:spcBef>
            </a:pPr>
            <a:r>
              <a:rPr lang="en-US" altLang="fr-FR" smtClean="0"/>
              <a:t>Additional Information: </a:t>
            </a:r>
          </a:p>
          <a:p>
            <a:pPr eaLnBrk="1" hangingPunct="1">
              <a:spcBef>
                <a:spcPct val="0"/>
              </a:spcBef>
            </a:pPr>
            <a:r>
              <a:rPr lang="en-US" altLang="fr-FR" smtClean="0"/>
              <a:t>http://www.microsoft.com/WindowsServer2003/techinfo/overview/adsmallbiz.mspx</a:t>
            </a:r>
          </a:p>
          <a:p>
            <a:pPr eaLnBrk="1" hangingPunct="1">
              <a:spcBef>
                <a:spcPct val="0"/>
              </a:spcBef>
            </a:pPr>
            <a:r>
              <a:rPr lang="en-US" altLang="fr-FR" smtClean="0"/>
              <a:t>http://www.microsoft.com/technet/prodtechnol/windowsserver2003/library/TechRef/6f8a7c80-45fc-4916-80d9-16e6d46241f9.mspx </a:t>
            </a:r>
          </a:p>
          <a:p>
            <a:pPr eaLnBrk="1" hangingPunct="1">
              <a:spcBef>
                <a:spcPct val="0"/>
              </a:spcBef>
            </a:pPr>
            <a:endParaRPr lang="en-US" altLang="fr-FR" smtClean="0"/>
          </a:p>
        </p:txBody>
      </p:sp>
    </p:spTree>
    <p:extLst>
      <p:ext uri="{BB962C8B-B14F-4D97-AF65-F5344CB8AC3E}">
        <p14:creationId xmlns:p14="http://schemas.microsoft.com/office/powerpoint/2010/main" val="2937912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Modifiez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AA309A6D-C09C-4548-B29A-6CF363A7E532}" type="datetimeFigureOut">
              <a:rPr lang="fr-FR" smtClean="0"/>
              <a:t>16/05/2018</a:t>
            </a:fld>
            <a:endParaRPr lang="fr-BE"/>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endParaRPr lang="fr-BE"/>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CF4668DC-857F-487D-BFFA-8C0CA5037977}" type="slidenum">
              <a:rPr lang="fr-BE" smtClean="0"/>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AA309A6D-C09C-4548-B29A-6CF363A7E532}" type="datetimeFigureOut">
              <a:rPr lang="fr-FR" smtClean="0"/>
              <a:t>16/05/2018</a:t>
            </a:fld>
            <a:endParaRPr lang="fr-BE"/>
          </a:p>
        </p:txBody>
      </p:sp>
      <p:sp>
        <p:nvSpPr>
          <p:cNvPr id="17" name="Espace réservé du pied de page 16"/>
          <p:cNvSpPr>
            <a:spLocks noGrp="1"/>
          </p:cNvSpPr>
          <p:nvPr>
            <p:ph type="ftr" sz="quarter" idx="11"/>
          </p:nvPr>
        </p:nvSpPr>
        <p:spPr/>
        <p:txBody>
          <a:bodyPr/>
          <a:lstStyle/>
          <a:p>
            <a:endParaRPr lang="fr-BE"/>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CF4668DC-857F-487D-BFFA-8C0CA5037977}" type="slidenum">
              <a:rPr lang="fr-BE" smtClean="0"/>
              <a:t>‹N°›</a:t>
            </a:fld>
            <a:endParaRPr lang="fr-BE"/>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a:xfrm>
            <a:off x="800100" y="6172200"/>
            <a:ext cx="4000500" cy="457200"/>
          </a:xfrm>
        </p:spPr>
        <p:txBody>
          <a:bodyPr/>
          <a:lstStyle/>
          <a:p>
            <a:endParaRPr lang="fr-BE"/>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AA309A6D-C09C-4548-B29A-6CF363A7E532}" type="datetimeFigureOut">
              <a:rPr lang="fr-FR" smtClean="0"/>
              <a:t>16/05/2018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t>16/05/2018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16/05/2018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7" name="Titre 6"/>
          <p:cNvSpPr>
            <a:spLocks noGrp="1"/>
          </p:cNvSpPr>
          <p:nvPr>
            <p:ph type="title"/>
          </p:nvPr>
        </p:nvSpPr>
        <p:spPr/>
        <p:txBody>
          <a:bodyPr rtlCol="0"/>
          <a:lstStyle>
            <a:extLst/>
          </a:lstStyle>
          <a:p>
            <a:r>
              <a:rPr kumimoji="0" lang="fr-FR" smtClean="0"/>
              <a:t>Modifiez le style du titre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Modifiez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a:xfrm>
            <a:off x="914400" y="6172200"/>
            <a:ext cx="3886200" cy="457200"/>
          </a:xfrm>
        </p:spPr>
        <p:txBody>
          <a:bodyPr/>
          <a:lstStyle/>
          <a:p>
            <a:endParaRPr lang="fr-BE"/>
          </a:p>
        </p:txBody>
      </p:sp>
      <p:sp>
        <p:nvSpPr>
          <p:cNvPr id="7" name="Espace réservé du numéro de diapositive 6"/>
          <p:cNvSpPr>
            <a:spLocks noGrp="1"/>
          </p:cNvSpPr>
          <p:nvPr>
            <p:ph type="sldNum" sz="quarter" idx="12"/>
          </p:nvPr>
        </p:nvSpPr>
        <p:spPr>
          <a:xfrm>
            <a:off x="146304" y="6208776"/>
            <a:ext cx="457200" cy="457200"/>
          </a:xfrm>
        </p:spPr>
        <p:txBody>
          <a:bodyPr/>
          <a:lstStyle/>
          <a:p>
            <a:fld id="{CF4668DC-857F-487D-BFFA-8C0CA5037977}" type="slidenum">
              <a:rPr lang="fr-BE" smtClean="0"/>
              <a:t>‹N°›</a:t>
            </a:fld>
            <a:endParaRPr lang="fr-BE"/>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582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830608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100922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4535958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t>16/05/2018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85881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t>16/05/2018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1974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16/05/2018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89532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extLst/>
          </a:lstStyle>
          <a:p>
            <a:endParaRPr lang="fr-BE"/>
          </a:p>
        </p:txBody>
      </p:sp>
      <p:sp>
        <p:nvSpPr>
          <p:cNvPr id="6" name="Espace réservé du numéro de diapositive 5"/>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83112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70891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579874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3647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8" name="Titre 7"/>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8" name="Espace réservé du pied de page 7"/>
          <p:cNvSpPr>
            <a:spLocks noGrp="1"/>
          </p:cNvSpPr>
          <p:nvPr>
            <p:ph type="ftr" sz="quarter" idx="11"/>
          </p:nvPr>
        </p:nvSpPr>
        <p:spPr/>
        <p:txBody>
          <a:bodyPr/>
          <a:lstStyle>
            <a:extLst/>
          </a:lstStyle>
          <a:p>
            <a:endParaRPr lang="fr-BE"/>
          </a:p>
        </p:txBody>
      </p:sp>
      <p:sp>
        <p:nvSpPr>
          <p:cNvPr id="9" name="Espace réservé du numéro de diapositive 8"/>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4" name="Espace réservé du pied de page 3"/>
          <p:cNvSpPr>
            <a:spLocks noGrp="1"/>
          </p:cNvSpPr>
          <p:nvPr>
            <p:ph type="ftr" sz="quarter" idx="11"/>
          </p:nvPr>
        </p:nvSpPr>
        <p:spPr/>
        <p:txBody>
          <a:bodyPr/>
          <a:lstStyle>
            <a:extLst/>
          </a:lstStyle>
          <a:p>
            <a:endParaRPr lang="fr-BE"/>
          </a:p>
        </p:txBody>
      </p:sp>
      <p:sp>
        <p:nvSpPr>
          <p:cNvPr id="5" name="Espace réservé du numéro de diapositive 4"/>
          <p:cNvSpPr>
            <a:spLocks noGrp="1"/>
          </p:cNvSpPr>
          <p:nvPr>
            <p:ph type="sldNum" sz="quarter" idx="12"/>
          </p:nvPr>
        </p:nvSpPr>
        <p:spPr/>
        <p:txBody>
          <a:bodyPr/>
          <a:lstStyle>
            <a:extLst/>
          </a:lstStyle>
          <a:p>
            <a:fld id="{CF4668DC-857F-487D-BFFA-8C0CA5037977}" type="slidenum">
              <a:rPr lang="fr-BE" smtClean="0"/>
              <a:t>‹N°›</a:t>
            </a:fld>
            <a:endParaRPr lang="fr-BE"/>
          </a:p>
        </p:txBody>
      </p:sp>
      <p:sp>
        <p:nvSpPr>
          <p:cNvPr id="6" name="Titre 5"/>
          <p:cNvSpPr>
            <a:spLocks noGrp="1"/>
          </p:cNvSpPr>
          <p:nvPr>
            <p:ph type="title"/>
          </p:nvPr>
        </p:nvSpPr>
        <p:spPr/>
        <p:txBody>
          <a:bodyPr rtlCol="0"/>
          <a:lstStyle>
            <a:extLst/>
          </a:lstStyle>
          <a:p>
            <a:r>
              <a:rPr kumimoji="0" lang="fr-FR" smtClean="0"/>
              <a:t>Modifiez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AA309A6D-C09C-4548-B29A-6CF363A7E532}" type="datetimeFigureOut">
              <a:rPr lang="fr-FR" smtClean="0"/>
              <a:t>16/05/2018</a:t>
            </a:fld>
            <a:endParaRPr lang="fr-BE"/>
          </a:p>
        </p:txBody>
      </p:sp>
      <p:sp>
        <p:nvSpPr>
          <p:cNvPr id="3" name="Espace réservé du pied de page 2"/>
          <p:cNvSpPr>
            <a:spLocks noGrp="1"/>
          </p:cNvSpPr>
          <p:nvPr>
            <p:ph type="ftr" sz="quarter" idx="11"/>
          </p:nvPr>
        </p:nvSpPr>
        <p:spPr/>
        <p:txBody>
          <a:bodyPr/>
          <a:lstStyle>
            <a:extLst/>
          </a:lstStyle>
          <a:p>
            <a:endParaRPr lang="fr-BE"/>
          </a:p>
        </p:txBody>
      </p:sp>
      <p:sp>
        <p:nvSpPr>
          <p:cNvPr id="4" name="Espace réservé du numéro de diapositive 3"/>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Modifiez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p:txBody>
          <a:bodyPr/>
          <a:lstStyle>
            <a:extLst/>
          </a:lstStyle>
          <a:p>
            <a:endParaRPr lang="fr-BE"/>
          </a:p>
        </p:txBody>
      </p:sp>
      <p:sp>
        <p:nvSpPr>
          <p:cNvPr id="7" name="Espace réservé du numéro de diapositive 6"/>
          <p:cNvSpPr>
            <a:spLocks noGrp="1"/>
          </p:cNvSpPr>
          <p:nvPr>
            <p:ph type="sldNum" sz="quarter" idx="12"/>
          </p:nvPr>
        </p:nvSpPr>
        <p:spPr/>
        <p:txBody>
          <a:bodyPr/>
          <a:lstStyle>
            <a:extLst/>
          </a:lstStyle>
          <a:p>
            <a:fld id="{CF4668DC-857F-487D-BFFA-8C0CA5037977}" type="slidenum">
              <a:rPr lang="fr-BE" smtClean="0"/>
              <a:t>‹N°›</a:t>
            </a:fld>
            <a:endParaRPr lang="fr-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Modifiez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AA309A6D-C09C-4548-B29A-6CF363A7E532}" type="datetimeFigureOut">
              <a:rPr lang="fr-FR" smtClean="0"/>
              <a:t>16/05/2018</a:t>
            </a:fld>
            <a:endParaRPr lang="fr-BE"/>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BE"/>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CF4668DC-857F-487D-BFFA-8C0CA5037977}" type="slidenum">
              <a:rPr lang="fr-BE" smtClean="0"/>
              <a:t>‹N°›</a:t>
            </a:fld>
            <a:endParaRPr lang="fr-BE"/>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Modifiez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Modifiez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309A6D-C09C-4548-B29A-6CF363A7E532}" type="datetimeFigureOut">
              <a:rPr lang="fr-FR" smtClean="0"/>
              <a:t>16/05/2018</a:t>
            </a:fld>
            <a:endParaRPr lang="fr-BE"/>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r-BE"/>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AA309A6D-C09C-4548-B29A-6CF363A7E532}" type="datetimeFigureOut">
              <a:rPr lang="fr-FR" smtClean="0"/>
              <a:t>16/05/2018</a:t>
            </a:fld>
            <a:endParaRPr lang="fr-BE"/>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BE"/>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4668DC-857F-487D-BFFA-8C0CA5037977}" type="slidenum">
              <a:rPr lang="fr-BE" smtClean="0"/>
              <a:t>‹N°›</a:t>
            </a:fld>
            <a:endParaRPr lang="fr-BE"/>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16/05/2018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903586095"/>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37.png"/></Relationships>
</file>

<file path=ppt/slides/_rels/slide5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43.png"/><Relationship Id="rId4" Type="http://schemas.openxmlformats.org/officeDocument/2006/relationships/image" Target="../media/image90.png"/></Relationships>
</file>

<file path=ppt/slides/_rels/slide5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2.png"/></Relationships>
</file>

<file path=ppt/slides/_rels/slide57.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7.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9.png"/></Relationships>
</file>

<file path=ppt/slides/_rels/slide6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6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103.png"/><Relationship Id="rId4" Type="http://schemas.openxmlformats.org/officeDocument/2006/relationships/image" Target="../media/image102.png"/></Relationships>
</file>

<file path=ppt/slides/_rels/slide6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25055" y="5777068"/>
            <a:ext cx="4248473" cy="923330"/>
          </a:xfrm>
          <a:prstGeom prst="rect">
            <a:avLst/>
          </a:prstGeom>
          <a:solidFill>
            <a:schemeClr val="accent5">
              <a:lumMod val="60000"/>
              <a:lumOff val="40000"/>
            </a:schemeClr>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fr-FR" sz="5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Dr.Hafs</a:t>
            </a:r>
            <a:r>
              <a:rPr lang="fr-FR"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t>
            </a:r>
            <a:endParaRPr lang="fr-FR"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30967" y="0"/>
            <a:ext cx="9174967" cy="2862322"/>
          </a:xfrm>
          <a:prstGeom prst="rect">
            <a:avLst/>
          </a:prstGeom>
          <a:solidFill>
            <a:srgbClr val="92D050"/>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fr-FR"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Chapitre VI: </a:t>
            </a:r>
          </a:p>
          <a:p>
            <a:pPr algn="ctr"/>
            <a:r>
              <a:rPr lang="fr-FR"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t>Contrôleur de domaine </a:t>
            </a:r>
            <a:br>
              <a:rPr lang="fr-FR"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rPr>
            </a:br>
            <a:endParaRPr lang="fr-FR"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outerShdw blurRad="38100" dist="38100" dir="2700000" algn="tl">
                  <a:srgbClr val="000000">
                    <a:alpha val="43137"/>
                  </a:srgbClr>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028" name="Picture 4" descr="Résultat de recherche d'images pour &quot;ContrÃ´leur de domaine  (Domain Controller )&quot;"/>
          <p:cNvPicPr>
            <a:picLocks noChangeAspect="1" noChangeArrowheads="1"/>
          </p:cNvPicPr>
          <p:nvPr/>
        </p:nvPicPr>
        <p:blipFill rotWithShape="1">
          <a:blip r:embed="rId2">
            <a:extLst>
              <a:ext uri="{28A0092B-C50C-407E-A947-70E740481C1C}">
                <a14:useLocalDpi xmlns:a14="http://schemas.microsoft.com/office/drawing/2010/main" val="0"/>
              </a:ext>
            </a:extLst>
          </a:blip>
          <a:srcRect b="6286"/>
          <a:stretch/>
        </p:blipFill>
        <p:spPr bwMode="auto">
          <a:xfrm>
            <a:off x="-30966" y="1988840"/>
            <a:ext cx="9174966" cy="3788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70609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altLang="fr-FR" sz="4400" b="1" dirty="0" smtClean="0">
                <a:latin typeface="Algerian" panose="04020705040A02060702" pitchFamily="82" charset="0"/>
                <a:cs typeface="Times New Roman" panose="02020603050405020304" pitchFamily="18" charset="0"/>
              </a:rPr>
              <a:t/>
            </a:r>
            <a:br>
              <a:rPr lang="en-US" altLang="fr-FR" sz="4400" b="1" dirty="0" smtClean="0">
                <a:latin typeface="Algerian" panose="04020705040A02060702" pitchFamily="82" charset="0"/>
                <a:cs typeface="Times New Roman" panose="02020603050405020304" pitchFamily="18" charset="0"/>
              </a:rPr>
            </a:br>
            <a:r>
              <a:rPr lang="en-US" altLang="fr-FR" sz="4400" b="1" dirty="0" err="1" smtClean="0">
                <a:latin typeface="Algerian" panose="04020705040A02060702" pitchFamily="82" charset="0"/>
                <a:cs typeface="Times New Roman" panose="02020603050405020304" pitchFamily="18" charset="0"/>
              </a:rPr>
              <a:t>Forêt</a:t>
            </a:r>
            <a:r>
              <a:rPr lang="en-US" altLang="fr-FR" sz="4400" b="1" dirty="0" smtClean="0">
                <a:latin typeface="Algerian" panose="04020705040A02060702" pitchFamily="82" charset="0"/>
                <a:cs typeface="Times New Roman" panose="02020603050405020304" pitchFamily="18" charset="0"/>
              </a:rPr>
              <a:t> (Forest</a:t>
            </a:r>
            <a:r>
              <a:rPr lang="en-US" altLang="fr-FR" sz="4400" b="1" dirty="0">
                <a:latin typeface="Algerian" panose="04020705040A02060702" pitchFamily="82" charset="0"/>
                <a:cs typeface="Times New Roman" panose="02020603050405020304" pitchFamily="18" charset="0"/>
              </a:rPr>
              <a:t>)</a:t>
            </a:r>
            <a:br>
              <a:rPr lang="en-US" altLang="fr-FR" sz="4400" b="1" dirty="0">
                <a:latin typeface="Algerian" panose="04020705040A02060702" pitchFamily="82" charset="0"/>
                <a:cs typeface="Times New Roman" panose="02020603050405020304" pitchFamily="18" charset="0"/>
              </a:rPr>
            </a:br>
            <a:endParaRPr lang="en-US" altLang="fr-FR" sz="4400" b="1" dirty="0">
              <a:latin typeface="Algerian" panose="04020705040A02060702" pitchFamily="82" charset="0"/>
              <a:cs typeface="Times New Roman" panose="02020603050405020304" pitchFamily="18" charset="0"/>
            </a:endParaRPr>
          </a:p>
        </p:txBody>
      </p:sp>
      <p:sp>
        <p:nvSpPr>
          <p:cNvPr id="31747" name="Rectangle 3"/>
          <p:cNvSpPr>
            <a:spLocks noGrp="1" noChangeArrowheads="1"/>
          </p:cNvSpPr>
          <p:nvPr>
            <p:ph type="body" idx="1"/>
          </p:nvPr>
        </p:nvSpPr>
        <p:spPr>
          <a:xfrm>
            <a:off x="467544" y="1268760"/>
            <a:ext cx="8229600" cy="4176464"/>
          </a:xfrm>
        </p:spPr>
        <p:txBody>
          <a:bodyPr/>
          <a:lstStyle/>
          <a:p>
            <a:pPr>
              <a:lnSpc>
                <a:spcPct val="80000"/>
              </a:lnSpc>
            </a:pPr>
            <a:r>
              <a:rPr lang="en-US" altLang="fr-FR" sz="2800" dirty="0" err="1">
                <a:latin typeface="Times New Roman" panose="02020603050405020304" pitchFamily="18" charset="0"/>
                <a:cs typeface="Times New Roman" panose="02020603050405020304" pitchFamily="18" charset="0"/>
              </a:rPr>
              <a:t>Une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forêt</a:t>
            </a:r>
            <a:r>
              <a:rPr lang="en-US" altLang="fr-FR" sz="2800" dirty="0">
                <a:latin typeface="Times New Roman" panose="02020603050405020304" pitchFamily="18" charset="0"/>
                <a:cs typeface="Times New Roman" panose="02020603050405020304" pitchFamily="18" charset="0"/>
              </a:rPr>
              <a:t> se compose de </a:t>
            </a:r>
            <a:r>
              <a:rPr lang="en-US" altLang="fr-FR" sz="2800" dirty="0" err="1">
                <a:latin typeface="Times New Roman" panose="02020603050405020304" pitchFamily="18" charset="0"/>
                <a:cs typeface="Times New Roman" panose="02020603050405020304" pitchFamily="18" charset="0"/>
              </a:rPr>
              <a:t>plusieurs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arborescences</a:t>
            </a:r>
            <a:r>
              <a:rPr lang="en-US" altLang="fr-FR" sz="2800" dirty="0">
                <a:latin typeface="Times New Roman" panose="02020603050405020304" pitchFamily="18" charset="0"/>
                <a:cs typeface="Times New Roman" panose="02020603050405020304" pitchFamily="18" charset="0"/>
              </a:rPr>
              <a:t> de </a:t>
            </a:r>
            <a:r>
              <a:rPr lang="en-US" altLang="fr-FR" sz="2800" dirty="0" err="1">
                <a:latin typeface="Times New Roman" panose="02020603050405020304" pitchFamily="18" charset="0"/>
                <a:cs typeface="Times New Roman" panose="02020603050405020304" pitchFamily="18" charset="0"/>
              </a:rPr>
              <a:t>domaine</a:t>
            </a:r>
            <a:r>
              <a:rPr lang="en-US" altLang="fr-FR" sz="2800" dirty="0">
                <a:latin typeface="Times New Roman" panose="02020603050405020304" pitchFamily="18" charset="0"/>
                <a:cs typeface="Times New Roman" panose="02020603050405020304" pitchFamily="18" charset="0"/>
              </a:rPr>
              <a:t>. </a:t>
            </a:r>
          </a:p>
          <a:p>
            <a:pPr>
              <a:lnSpc>
                <a:spcPct val="80000"/>
              </a:lnSpc>
            </a:pPr>
            <a:r>
              <a:rPr lang="en-US" altLang="fr-FR" sz="2800" dirty="0">
                <a:latin typeface="Times New Roman" panose="02020603050405020304" pitchFamily="18" charset="0"/>
                <a:cs typeface="Times New Roman" panose="02020603050405020304" pitchFamily="18" charset="0"/>
              </a:rPr>
              <a:t>Les </a:t>
            </a:r>
            <a:r>
              <a:rPr lang="en-US" altLang="fr-FR" sz="2800" dirty="0" err="1">
                <a:latin typeface="Times New Roman" panose="02020603050405020304" pitchFamily="18" charset="0"/>
                <a:cs typeface="Times New Roman" panose="02020603050405020304" pitchFamily="18" charset="0"/>
              </a:rPr>
              <a:t>arborescences</a:t>
            </a:r>
            <a:r>
              <a:rPr lang="en-US" altLang="fr-FR" sz="2800" dirty="0">
                <a:latin typeface="Times New Roman" panose="02020603050405020304" pitchFamily="18" charset="0"/>
                <a:cs typeface="Times New Roman" panose="02020603050405020304" pitchFamily="18" charset="0"/>
              </a:rPr>
              <a:t> de </a:t>
            </a:r>
            <a:r>
              <a:rPr lang="en-US" altLang="fr-FR" sz="2800" dirty="0" err="1">
                <a:latin typeface="Times New Roman" panose="02020603050405020304" pitchFamily="18" charset="0"/>
                <a:cs typeface="Times New Roman" panose="02020603050405020304" pitchFamily="18" charset="0"/>
              </a:rPr>
              <a:t>domaine</a:t>
            </a:r>
            <a:r>
              <a:rPr lang="en-US" altLang="fr-FR" sz="2800" dirty="0">
                <a:latin typeface="Times New Roman" panose="02020603050405020304" pitchFamily="18" charset="0"/>
                <a:cs typeface="Times New Roman" panose="02020603050405020304" pitchFamily="18" charset="0"/>
              </a:rPr>
              <a:t> à </a:t>
            </a:r>
            <a:r>
              <a:rPr lang="en-US" altLang="fr-FR" sz="2800" dirty="0" err="1">
                <a:latin typeface="Times New Roman" panose="02020603050405020304" pitchFamily="18" charset="0"/>
                <a:cs typeface="Times New Roman" panose="02020603050405020304" pitchFamily="18" charset="0"/>
              </a:rPr>
              <a:t>l'intérieur</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d'une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forêt</a:t>
            </a:r>
            <a:r>
              <a:rPr lang="en-US" altLang="fr-FR" sz="2800" dirty="0">
                <a:latin typeface="Times New Roman" panose="02020603050405020304" pitchFamily="18" charset="0"/>
                <a:cs typeface="Times New Roman" panose="02020603050405020304" pitchFamily="18" charset="0"/>
              </a:rPr>
              <a:t> ne </a:t>
            </a:r>
            <a:r>
              <a:rPr lang="en-US" altLang="fr-FR" sz="2800" dirty="0" err="1">
                <a:latin typeface="Times New Roman" panose="02020603050405020304" pitchFamily="18" charset="0"/>
                <a:cs typeface="Times New Roman" panose="02020603050405020304" pitchFamily="18" charset="0"/>
              </a:rPr>
              <a:t>forment</a:t>
            </a:r>
            <a:r>
              <a:rPr lang="en-US" altLang="fr-FR" sz="2800" dirty="0">
                <a:latin typeface="Times New Roman" panose="02020603050405020304" pitchFamily="18" charset="0"/>
                <a:cs typeface="Times New Roman" panose="02020603050405020304" pitchFamily="18" charset="0"/>
              </a:rPr>
              <a:t> pas un </a:t>
            </a:r>
            <a:r>
              <a:rPr lang="en-US" altLang="fr-FR" sz="2800" dirty="0" err="1">
                <a:latin typeface="Times New Roman" panose="02020603050405020304" pitchFamily="18" charset="0"/>
                <a:cs typeface="Times New Roman" panose="02020603050405020304" pitchFamily="18" charset="0"/>
              </a:rPr>
              <a:t>espace</a:t>
            </a:r>
            <a:r>
              <a:rPr lang="en-US" altLang="fr-FR" sz="2800" dirty="0">
                <a:latin typeface="Times New Roman" panose="02020603050405020304" pitchFamily="18" charset="0"/>
                <a:cs typeface="Times New Roman" panose="02020603050405020304" pitchFamily="18" charset="0"/>
              </a:rPr>
              <a:t> de </a:t>
            </a:r>
            <a:r>
              <a:rPr lang="en-US" altLang="fr-FR" sz="2800" dirty="0" err="1">
                <a:latin typeface="Times New Roman" panose="02020603050405020304" pitchFamily="18" charset="0"/>
                <a:cs typeface="Times New Roman" panose="02020603050405020304" pitchFamily="18" charset="0"/>
              </a:rPr>
              <a:t>noms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contigu</a:t>
            </a:r>
            <a:r>
              <a:rPr lang="en-US" altLang="fr-FR" sz="2800" dirty="0">
                <a:latin typeface="Times New Roman" panose="02020603050405020304" pitchFamily="18" charset="0"/>
                <a:cs typeface="Times New Roman" panose="02020603050405020304" pitchFamily="18" charset="0"/>
              </a:rPr>
              <a:t>. </a:t>
            </a:r>
          </a:p>
          <a:p>
            <a:pPr>
              <a:lnSpc>
                <a:spcPct val="80000"/>
              </a:lnSpc>
            </a:pPr>
            <a:r>
              <a:rPr lang="en-US" altLang="fr-FR" sz="2800" dirty="0">
                <a:latin typeface="Times New Roman" panose="02020603050405020304" pitchFamily="18" charset="0"/>
                <a:cs typeface="Times New Roman" panose="02020603050405020304" pitchFamily="18" charset="0"/>
              </a:rPr>
              <a:t>On se </a:t>
            </a:r>
            <a:r>
              <a:rPr lang="en-US" altLang="fr-FR" sz="2800" dirty="0" err="1">
                <a:latin typeface="Times New Roman" panose="02020603050405020304" pitchFamily="18" charset="0"/>
                <a:cs typeface="Times New Roman" panose="02020603050405020304" pitchFamily="18" charset="0"/>
              </a:rPr>
              <a:t>réfère</a:t>
            </a:r>
            <a:r>
              <a:rPr lang="en-US" altLang="fr-FR" sz="2800" dirty="0">
                <a:latin typeface="Times New Roman" panose="02020603050405020304" pitchFamily="18" charset="0"/>
                <a:cs typeface="Times New Roman" panose="02020603050405020304" pitchFamily="18" charset="0"/>
              </a:rPr>
              <a:t> au premier </a:t>
            </a:r>
            <a:r>
              <a:rPr lang="en-US" altLang="fr-FR" sz="2800" dirty="0" err="1">
                <a:latin typeface="Times New Roman" panose="02020603050405020304" pitchFamily="18" charset="0"/>
                <a:cs typeface="Times New Roman" panose="02020603050405020304" pitchFamily="18" charset="0"/>
              </a:rPr>
              <a:t>domaine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dans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une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forêt</a:t>
            </a:r>
            <a:r>
              <a:rPr lang="en-US" altLang="fr-FR" sz="2800" dirty="0">
                <a:latin typeface="Times New Roman" panose="02020603050405020304" pitchFamily="18" charset="0"/>
                <a:cs typeface="Times New Roman" panose="02020603050405020304" pitchFamily="18" charset="0"/>
              </a:rPr>
              <a:t> sous le nom de </a:t>
            </a:r>
            <a:r>
              <a:rPr lang="en-US" altLang="fr-FR" sz="2800" i="1" dirty="0" err="1">
                <a:latin typeface="Times New Roman" panose="02020603050405020304" pitchFamily="18" charset="0"/>
                <a:cs typeface="Times New Roman" panose="02020603050405020304" pitchFamily="18" charset="0"/>
              </a:rPr>
              <a:t>domaine</a:t>
            </a:r>
            <a:r>
              <a:rPr lang="en-US" altLang="fr-FR" sz="2800" i="1" dirty="0">
                <a:latin typeface="Times New Roman" panose="02020603050405020304" pitchFamily="18" charset="0"/>
                <a:cs typeface="Times New Roman" panose="02020603050405020304" pitchFamily="18" charset="0"/>
              </a:rPr>
              <a:t> </a:t>
            </a:r>
            <a:r>
              <a:rPr lang="en-US" altLang="fr-FR" sz="2800" i="1" dirty="0" err="1">
                <a:latin typeface="Times New Roman" panose="02020603050405020304" pitchFamily="18" charset="0"/>
                <a:cs typeface="Times New Roman" panose="02020603050405020304" pitchFamily="18" charset="0"/>
              </a:rPr>
              <a:t>racine</a:t>
            </a:r>
            <a:r>
              <a:rPr lang="en-US" altLang="fr-FR" sz="2800" i="1" dirty="0">
                <a:latin typeface="Times New Roman" panose="02020603050405020304" pitchFamily="18" charset="0"/>
                <a:cs typeface="Times New Roman" panose="02020603050405020304" pitchFamily="18" charset="0"/>
              </a:rPr>
              <a:t> de la </a:t>
            </a:r>
            <a:r>
              <a:rPr lang="en-US" altLang="fr-FR" sz="2800" i="1" dirty="0" err="1">
                <a:latin typeface="Times New Roman" panose="02020603050405020304" pitchFamily="18" charset="0"/>
                <a:cs typeface="Times New Roman" panose="02020603050405020304" pitchFamily="18" charset="0"/>
              </a:rPr>
              <a:t>forêt</a:t>
            </a:r>
            <a:r>
              <a:rPr lang="en-US" altLang="fr-FR" sz="2800" i="1" dirty="0">
                <a:latin typeface="Times New Roman" panose="02020603050405020304" pitchFamily="18" charset="0"/>
                <a:cs typeface="Times New Roman" panose="02020603050405020304" pitchFamily="18" charset="0"/>
              </a:rPr>
              <a:t> (the forest root domain)</a:t>
            </a:r>
            <a:r>
              <a:rPr lang="en-US" altLang="fr-FR" sz="2800" dirty="0">
                <a:latin typeface="Times New Roman" panose="02020603050405020304" pitchFamily="18" charset="0"/>
                <a:cs typeface="Times New Roman" panose="02020603050405020304" pitchFamily="18" charset="0"/>
              </a:rPr>
              <a:t>. </a:t>
            </a:r>
          </a:p>
          <a:p>
            <a:pPr>
              <a:lnSpc>
                <a:spcPct val="80000"/>
              </a:lnSpc>
            </a:pPr>
            <a:r>
              <a:rPr lang="en-US" altLang="fr-FR" sz="2800" dirty="0">
                <a:latin typeface="Times New Roman" panose="02020603050405020304" pitchFamily="18" charset="0"/>
                <a:cs typeface="Times New Roman" panose="02020603050405020304" pitchFamily="18" charset="0"/>
              </a:rPr>
              <a:t>À part </a:t>
            </a:r>
            <a:r>
              <a:rPr lang="en-US" altLang="fr-FR" sz="2800" dirty="0" err="1">
                <a:latin typeface="Times New Roman" panose="02020603050405020304" pitchFamily="18" charset="0"/>
                <a:cs typeface="Times New Roman" panose="02020603050405020304" pitchFamily="18" charset="0"/>
              </a:rPr>
              <a:t>leurs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hiérarchies</a:t>
            </a:r>
            <a:r>
              <a:rPr lang="en-US" altLang="fr-FR" sz="2800" dirty="0">
                <a:latin typeface="Times New Roman" panose="02020603050405020304" pitchFamily="18" charset="0"/>
                <a:cs typeface="Times New Roman" panose="02020603050405020304" pitchFamily="18" charset="0"/>
              </a:rPr>
              <a:t> des </a:t>
            </a:r>
            <a:r>
              <a:rPr lang="en-US" altLang="fr-FR" sz="2800" dirty="0" err="1">
                <a:latin typeface="Times New Roman" panose="02020603050405020304" pitchFamily="18" charset="0"/>
                <a:cs typeface="Times New Roman" panose="02020603050405020304" pitchFamily="18" charset="0"/>
              </a:rPr>
              <a:t>noms</a:t>
            </a:r>
            <a:r>
              <a:rPr lang="en-US" altLang="fr-FR" sz="2800" dirty="0">
                <a:latin typeface="Times New Roman" panose="02020603050405020304" pitchFamily="18" charset="0"/>
                <a:cs typeface="Times New Roman" panose="02020603050405020304" pitchFamily="18" charset="0"/>
              </a:rPr>
              <a:t>, les </a:t>
            </a:r>
            <a:r>
              <a:rPr lang="en-US" altLang="fr-FR" sz="2800" dirty="0" err="1">
                <a:latin typeface="Times New Roman" panose="02020603050405020304" pitchFamily="18" charset="0"/>
                <a:cs typeface="Times New Roman" panose="02020603050405020304" pitchFamily="18" charset="0"/>
              </a:rPr>
              <a:t>arborescences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dans</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une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forêt</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agissent</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comme</a:t>
            </a:r>
            <a:r>
              <a:rPr lang="en-US" altLang="fr-FR" sz="2800" dirty="0">
                <a:latin typeface="Times New Roman" panose="02020603050405020304" pitchFamily="18" charset="0"/>
                <a:cs typeface="Times New Roman" panose="02020603050405020304" pitchFamily="18" charset="0"/>
              </a:rPr>
              <a:t> </a:t>
            </a:r>
            <a:r>
              <a:rPr lang="en-US" altLang="fr-FR" sz="2800" dirty="0" err="1">
                <a:latin typeface="Times New Roman" panose="02020603050405020304" pitchFamily="18" charset="0"/>
                <a:cs typeface="Times New Roman" panose="02020603050405020304" pitchFamily="18" charset="0"/>
              </a:rPr>
              <a:t>une</a:t>
            </a:r>
            <a:r>
              <a:rPr lang="en-US" altLang="fr-FR" sz="2800" dirty="0">
                <a:latin typeface="Times New Roman" panose="02020603050405020304" pitchFamily="18" charset="0"/>
                <a:cs typeface="Times New Roman" panose="02020603050405020304" pitchFamily="18" charset="0"/>
              </a:rPr>
              <a:t> unique arborescence en </a:t>
            </a:r>
            <a:r>
              <a:rPr lang="en-US" altLang="fr-FR" sz="2800" dirty="0" err="1">
                <a:latin typeface="Times New Roman" panose="02020603050405020304" pitchFamily="18" charset="0"/>
                <a:cs typeface="Times New Roman" panose="02020603050405020304" pitchFamily="18" charset="0"/>
              </a:rPr>
              <a:t>terme</a:t>
            </a:r>
            <a:r>
              <a:rPr lang="en-US" altLang="fr-FR" sz="2800" dirty="0">
                <a:latin typeface="Times New Roman" panose="02020603050405020304" pitchFamily="18" charset="0"/>
                <a:cs typeface="Times New Roman" panose="02020603050405020304" pitchFamily="18" charset="0"/>
              </a:rPr>
              <a:t> de </a:t>
            </a:r>
            <a:r>
              <a:rPr lang="en-US" altLang="fr-FR" sz="2800" dirty="0" err="1">
                <a:latin typeface="Times New Roman" panose="02020603050405020304" pitchFamily="18" charset="0"/>
                <a:cs typeface="Times New Roman" panose="02020603050405020304" pitchFamily="18" charset="0"/>
              </a:rPr>
              <a:t>leurs</a:t>
            </a:r>
            <a:r>
              <a:rPr lang="en-US" altLang="fr-FR" sz="2800" dirty="0">
                <a:latin typeface="Times New Roman" panose="02020603050405020304" pitchFamily="18" charset="0"/>
                <a:cs typeface="Times New Roman" panose="02020603050405020304" pitchFamily="18" charset="0"/>
              </a:rPr>
              <a:t> relations de </a:t>
            </a:r>
            <a:r>
              <a:rPr lang="en-US" altLang="fr-FR" sz="2800" dirty="0" err="1">
                <a:latin typeface="Times New Roman" panose="02020603050405020304" pitchFamily="18" charset="0"/>
                <a:cs typeface="Times New Roman" panose="02020603050405020304" pitchFamily="18" charset="0"/>
              </a:rPr>
              <a:t>confiance</a:t>
            </a:r>
            <a:r>
              <a:rPr lang="en-US" altLang="fr-F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508252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31747">
                                            <p:txEl>
                                              <p:pRg st="0" end="0"/>
                                            </p:txEl>
                                          </p:spTgt>
                                        </p:tgtEl>
                                        <p:attrNameLst>
                                          <p:attrName>style.opacity</p:attrName>
                                        </p:attrNameLst>
                                      </p:cBhvr>
                                      <p:to>
                                        <p:strVal val="0.25"/>
                                      </p:to>
                                    </p:set>
                                    <p:animEffect filter="image" prLst="opacity: 0.25">
                                      <p:cBhvr rctx="IE">
                                        <p:cTn id="7" dur="indefinite"/>
                                        <p:tgtEl>
                                          <p:spTgt spid="31747">
                                            <p:txEl>
                                              <p:pRg st="0" end="0"/>
                                            </p:txEl>
                                          </p:spTgt>
                                        </p:tgtEl>
                                      </p:cBhvr>
                                    </p:animEffect>
                                  </p:childTnLst>
                                </p:cTn>
                              </p:par>
                              <p:par>
                                <p:cTn id="8" presetID="9" presetClass="emph" presetSubtype="0" grpId="0" nodeType="withEffect">
                                  <p:stCondLst>
                                    <p:cond delay="0"/>
                                  </p:stCondLst>
                                  <p:childTnLst>
                                    <p:set>
                                      <p:cBhvr rctx="PPT">
                                        <p:cTn id="9" dur="indefinite"/>
                                        <p:tgtEl>
                                          <p:spTgt spid="31747">
                                            <p:txEl>
                                              <p:pRg st="1" end="1"/>
                                            </p:txEl>
                                          </p:spTgt>
                                        </p:tgtEl>
                                        <p:attrNameLst>
                                          <p:attrName>style.opacity</p:attrName>
                                        </p:attrNameLst>
                                      </p:cBhvr>
                                      <p:to>
                                        <p:strVal val="0.25"/>
                                      </p:to>
                                    </p:set>
                                    <p:animEffect filter="image" prLst="opacity: 0.25">
                                      <p:cBhvr rctx="IE">
                                        <p:cTn id="10" dur="indefinite"/>
                                        <p:tgtEl>
                                          <p:spTgt spid="31747">
                                            <p:txEl>
                                              <p:pRg st="1" end="1"/>
                                            </p:txEl>
                                          </p:spTgt>
                                        </p:tgtEl>
                                      </p:cBhvr>
                                    </p:animEffect>
                                  </p:childTnLst>
                                </p:cTn>
                              </p:par>
                              <p:par>
                                <p:cTn id="11" presetID="9" presetClass="emph" presetSubtype="0" grpId="0" nodeType="withEffect">
                                  <p:stCondLst>
                                    <p:cond delay="0"/>
                                  </p:stCondLst>
                                  <p:childTnLst>
                                    <p:set>
                                      <p:cBhvr rctx="PPT">
                                        <p:cTn id="12" dur="indefinite"/>
                                        <p:tgtEl>
                                          <p:spTgt spid="31747">
                                            <p:txEl>
                                              <p:pRg st="2" end="2"/>
                                            </p:txEl>
                                          </p:spTgt>
                                        </p:tgtEl>
                                        <p:attrNameLst>
                                          <p:attrName>style.opacity</p:attrName>
                                        </p:attrNameLst>
                                      </p:cBhvr>
                                      <p:to>
                                        <p:strVal val="0.25"/>
                                      </p:to>
                                    </p:set>
                                    <p:animEffect filter="image" prLst="opacity: 0.25">
                                      <p:cBhvr rctx="IE">
                                        <p:cTn id="13" dur="indefinite"/>
                                        <p:tgtEl>
                                          <p:spTgt spid="31747">
                                            <p:txEl>
                                              <p:pRg st="2" end="2"/>
                                            </p:txEl>
                                          </p:spTgt>
                                        </p:tgtEl>
                                      </p:cBhvr>
                                    </p:animEffect>
                                  </p:childTnLst>
                                </p:cTn>
                              </p:par>
                              <p:par>
                                <p:cTn id="14" presetID="9" presetClass="emph" presetSubtype="0" grpId="0" nodeType="withEffect">
                                  <p:stCondLst>
                                    <p:cond delay="0"/>
                                  </p:stCondLst>
                                  <p:childTnLst>
                                    <p:set>
                                      <p:cBhvr rctx="PPT">
                                        <p:cTn id="15" dur="indefinite"/>
                                        <p:tgtEl>
                                          <p:spTgt spid="31747">
                                            <p:txEl>
                                              <p:pRg st="3" end="3"/>
                                            </p:txEl>
                                          </p:spTgt>
                                        </p:tgtEl>
                                        <p:attrNameLst>
                                          <p:attrName>style.opacity</p:attrName>
                                        </p:attrNameLst>
                                      </p:cBhvr>
                                      <p:to>
                                        <p:strVal val="0.25"/>
                                      </p:to>
                                    </p:set>
                                    <p:animEffect filter="image" prLst="opacity: 0.25">
                                      <p:cBhvr rctx="IE">
                                        <p:cTn id="16" dur="indefinite"/>
                                        <p:tgtEl>
                                          <p:spTgt spid="31747">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grpId="1" nodeType="clickEffect">
                                  <p:stCondLst>
                                    <p:cond delay="0"/>
                                  </p:stCondLst>
                                  <p:endCondLst>
                                    <p:cond evt="onNext" delay="0">
                                      <p:tgtEl>
                                        <p:sldTgt/>
                                      </p:tgtEl>
                                    </p:cond>
                                  </p:endCondLst>
                                  <p:childTnLst>
                                    <p:set>
                                      <p:cBhvr rctx="PPT">
                                        <p:cTn id="20" dur="indefinite"/>
                                        <p:tgtEl>
                                          <p:spTgt spid="31747">
                                            <p:txEl>
                                              <p:pRg st="0" end="0"/>
                                            </p:txEl>
                                          </p:spTgt>
                                        </p:tgtEl>
                                        <p:attrNameLst>
                                          <p:attrName>style.opacity</p:attrName>
                                        </p:attrNameLst>
                                      </p:cBhvr>
                                      <p:to>
                                        <p:strVal val="1.0"/>
                                      </p:to>
                                    </p:set>
                                    <p:animEffect filter="image" prLst="opacity: 1.0">
                                      <p:cBhvr rctx="IE">
                                        <p:cTn id="21" dur="indefinite"/>
                                        <p:tgtEl>
                                          <p:spTgt spid="31747">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mph" presetSubtype="0" grpId="1" nodeType="clickEffect">
                                  <p:stCondLst>
                                    <p:cond delay="0"/>
                                  </p:stCondLst>
                                  <p:endCondLst>
                                    <p:cond evt="onNext" delay="0">
                                      <p:tgtEl>
                                        <p:sldTgt/>
                                      </p:tgtEl>
                                    </p:cond>
                                  </p:endCondLst>
                                  <p:childTnLst>
                                    <p:set>
                                      <p:cBhvr rctx="PPT">
                                        <p:cTn id="25" dur="indefinite"/>
                                        <p:tgtEl>
                                          <p:spTgt spid="31747">
                                            <p:txEl>
                                              <p:pRg st="1" end="1"/>
                                            </p:txEl>
                                          </p:spTgt>
                                        </p:tgtEl>
                                        <p:attrNameLst>
                                          <p:attrName>style.opacity</p:attrName>
                                        </p:attrNameLst>
                                      </p:cBhvr>
                                      <p:to>
                                        <p:strVal val="1.0"/>
                                      </p:to>
                                    </p:set>
                                    <p:animEffect filter="image" prLst="opacity: 1.0">
                                      <p:cBhvr rctx="IE">
                                        <p:cTn id="26" dur="indefinite"/>
                                        <p:tgtEl>
                                          <p:spTgt spid="317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mph" presetSubtype="0" grpId="1" nodeType="clickEffect">
                                  <p:stCondLst>
                                    <p:cond delay="0"/>
                                  </p:stCondLst>
                                  <p:endCondLst>
                                    <p:cond evt="onNext" delay="0">
                                      <p:tgtEl>
                                        <p:sldTgt/>
                                      </p:tgtEl>
                                    </p:cond>
                                  </p:endCondLst>
                                  <p:childTnLst>
                                    <p:set>
                                      <p:cBhvr rctx="PPT">
                                        <p:cTn id="30" dur="indefinite"/>
                                        <p:tgtEl>
                                          <p:spTgt spid="31747">
                                            <p:txEl>
                                              <p:pRg st="2" end="2"/>
                                            </p:txEl>
                                          </p:spTgt>
                                        </p:tgtEl>
                                        <p:attrNameLst>
                                          <p:attrName>style.opacity</p:attrName>
                                        </p:attrNameLst>
                                      </p:cBhvr>
                                      <p:to>
                                        <p:strVal val="1.0"/>
                                      </p:to>
                                    </p:set>
                                    <p:animEffect filter="image" prLst="opacity: 1.0">
                                      <p:cBhvr rctx="IE">
                                        <p:cTn id="31" dur="indefinite"/>
                                        <p:tgtEl>
                                          <p:spTgt spid="3174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mph" presetSubtype="0" grpId="1" nodeType="clickEffect">
                                  <p:stCondLst>
                                    <p:cond delay="0"/>
                                  </p:stCondLst>
                                  <p:endCondLst>
                                    <p:cond evt="onNext" delay="0">
                                      <p:tgtEl>
                                        <p:sldTgt/>
                                      </p:tgtEl>
                                    </p:cond>
                                  </p:endCondLst>
                                  <p:childTnLst>
                                    <p:set>
                                      <p:cBhvr rctx="PPT">
                                        <p:cTn id="35" dur="indefinite"/>
                                        <p:tgtEl>
                                          <p:spTgt spid="31747">
                                            <p:txEl>
                                              <p:pRg st="3" end="3"/>
                                            </p:txEl>
                                          </p:spTgt>
                                        </p:tgtEl>
                                        <p:attrNameLst>
                                          <p:attrName>style.opacity</p:attrName>
                                        </p:attrNameLst>
                                      </p:cBhvr>
                                      <p:to>
                                        <p:strVal val="1.0"/>
                                      </p:to>
                                    </p:set>
                                    <p:animEffect filter="image" prLst="opacity: 1.0">
                                      <p:cBhvr rctx="IE">
                                        <p:cTn id="36" dur="indefinite"/>
                                        <p:tgtEl>
                                          <p:spTgt spid="317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allAtOnce"/>
      <p:bldP spid="31747"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0575" name="Picture 47" descr="Collection01"/>
          <p:cNvPicPr>
            <a:picLocks noChangeAspect="1" noChangeArrowheads="1"/>
          </p:cNvPicPr>
          <p:nvPr/>
        </p:nvPicPr>
        <p:blipFill>
          <a:blip r:embed="rId3">
            <a:lum bright="-20000" contrast="-40000"/>
            <a:extLst>
              <a:ext uri="{28A0092B-C50C-407E-A947-70E740481C1C}">
                <a14:useLocalDpi xmlns:a14="http://schemas.microsoft.com/office/drawing/2010/main" val="0"/>
              </a:ext>
            </a:extLst>
          </a:blip>
          <a:srcRect/>
          <a:stretch>
            <a:fillRect/>
          </a:stretch>
        </p:blipFill>
        <p:spPr bwMode="auto">
          <a:xfrm>
            <a:off x="2268538" y="1449388"/>
            <a:ext cx="4824412"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ChangeArrowheads="1"/>
          </p:cNvSpPr>
          <p:nvPr/>
        </p:nvSpPr>
        <p:spPr bwMode="auto">
          <a:xfrm>
            <a:off x="38100" y="73025"/>
            <a:ext cx="9105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fr-FR" sz="3600" b="1">
              <a:solidFill>
                <a:srgbClr val="FFFF99"/>
              </a:solidFill>
            </a:endParaRPr>
          </a:p>
        </p:txBody>
      </p:sp>
      <p:sp>
        <p:nvSpPr>
          <p:cNvPr id="790535" name="Text Box 7"/>
          <p:cNvSpPr txBox="1">
            <a:spLocks noChangeArrowheads="1"/>
          </p:cNvSpPr>
          <p:nvPr/>
        </p:nvSpPr>
        <p:spPr bwMode="auto">
          <a:xfrm>
            <a:off x="287338" y="4330700"/>
            <a:ext cx="2554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US.CONTOSO.COM</a:t>
            </a:r>
          </a:p>
        </p:txBody>
      </p:sp>
      <p:sp>
        <p:nvSpPr>
          <p:cNvPr id="790539" name="Text Box 11"/>
          <p:cNvSpPr txBox="1">
            <a:spLocks noChangeArrowheads="1"/>
          </p:cNvSpPr>
          <p:nvPr/>
        </p:nvSpPr>
        <p:spPr bwMode="auto">
          <a:xfrm>
            <a:off x="6659563" y="1917700"/>
            <a:ext cx="220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FABRIKAM.COM</a:t>
            </a:r>
          </a:p>
        </p:txBody>
      </p:sp>
      <p:sp>
        <p:nvSpPr>
          <p:cNvPr id="790545" name="Text Box 17"/>
          <p:cNvSpPr txBox="1">
            <a:spLocks noChangeArrowheads="1"/>
          </p:cNvSpPr>
          <p:nvPr/>
        </p:nvSpPr>
        <p:spPr bwMode="auto">
          <a:xfrm>
            <a:off x="6502400" y="4330700"/>
            <a:ext cx="2641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UK.FABRIKAM.COM</a:t>
            </a:r>
          </a:p>
        </p:txBody>
      </p:sp>
      <p:pic>
        <p:nvPicPr>
          <p:cNvPr id="790562" name="Picture 34" descr="ADtriang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774825"/>
            <a:ext cx="13319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563" name="Picture 35" descr="ADtriang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1885950"/>
            <a:ext cx="1331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564" name="Picture 36" descr="ADtriang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3646488"/>
            <a:ext cx="1331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565" name="Picture 37" descr="ADtriangl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3646488"/>
            <a:ext cx="13319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0534" name="Text Box 6"/>
          <p:cNvSpPr txBox="1">
            <a:spLocks noChangeArrowheads="1"/>
          </p:cNvSpPr>
          <p:nvPr/>
        </p:nvSpPr>
        <p:spPr bwMode="auto">
          <a:xfrm>
            <a:off x="576263" y="1954213"/>
            <a:ext cx="2130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CONTOSO.COM</a:t>
            </a:r>
          </a:p>
        </p:txBody>
      </p:sp>
      <p:grpSp>
        <p:nvGrpSpPr>
          <p:cNvPr id="2" name="Group 40"/>
          <p:cNvGrpSpPr>
            <a:grpSpLocks/>
          </p:cNvGrpSpPr>
          <p:nvPr/>
        </p:nvGrpSpPr>
        <p:grpSpPr bwMode="auto">
          <a:xfrm>
            <a:off x="3455988" y="2373313"/>
            <a:ext cx="395287" cy="2016125"/>
            <a:chOff x="2177" y="1842"/>
            <a:chExt cx="249" cy="1270"/>
          </a:xfrm>
        </p:grpSpPr>
        <p:pic>
          <p:nvPicPr>
            <p:cNvPr id="15388" name="Picture 38" descr="arrow 0 gold  arrow double headed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1842"/>
              <a:ext cx="249"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9" name="Picture 39" descr="secure lock and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2228"/>
              <a:ext cx="23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41"/>
          <p:cNvGrpSpPr>
            <a:grpSpLocks/>
          </p:cNvGrpSpPr>
          <p:nvPr/>
        </p:nvGrpSpPr>
        <p:grpSpPr bwMode="auto">
          <a:xfrm>
            <a:off x="5472113" y="2386013"/>
            <a:ext cx="395287" cy="2016125"/>
            <a:chOff x="2177" y="1842"/>
            <a:chExt cx="249" cy="1270"/>
          </a:xfrm>
        </p:grpSpPr>
        <p:pic>
          <p:nvPicPr>
            <p:cNvPr id="15386" name="Picture 42" descr="arrow 0 gold  arrow double headed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1842"/>
              <a:ext cx="249" cy="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43" descr="secure lock and ke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2228"/>
              <a:ext cx="23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0573" name="Picture 45" descr="arrow 0 blue arrow double headed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00" y="2025650"/>
            <a:ext cx="24098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0574" name="Picture 46" descr="secure lock and ke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5488" y="1917700"/>
            <a:ext cx="374650"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9"/>
          <p:cNvGrpSpPr>
            <a:grpSpLocks/>
          </p:cNvGrpSpPr>
          <p:nvPr/>
        </p:nvGrpSpPr>
        <p:grpSpPr bwMode="auto">
          <a:xfrm>
            <a:off x="2844800" y="4783138"/>
            <a:ext cx="1131888" cy="1100137"/>
            <a:chOff x="1792" y="3013"/>
            <a:chExt cx="713" cy="693"/>
          </a:xfrm>
        </p:grpSpPr>
        <p:pic>
          <p:nvPicPr>
            <p:cNvPr id="15384" name="Picture 50" descr="Worl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56" y="3013"/>
              <a:ext cx="369"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Text Box 51"/>
            <p:cNvSpPr txBox="1">
              <a:spLocks noChangeArrowheads="1"/>
            </p:cNvSpPr>
            <p:nvPr/>
          </p:nvSpPr>
          <p:spPr bwMode="auto">
            <a:xfrm>
              <a:off x="1792" y="3475"/>
              <a:ext cx="71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fr-FR" b="1">
                  <a:solidFill>
                    <a:schemeClr val="bg1"/>
                  </a:solidFill>
                </a:rPr>
                <a:t>Schema</a:t>
              </a:r>
            </a:p>
          </p:txBody>
        </p:sp>
      </p:grpSp>
      <p:grpSp>
        <p:nvGrpSpPr>
          <p:cNvPr id="5" name="Group 52"/>
          <p:cNvGrpSpPr>
            <a:grpSpLocks/>
          </p:cNvGrpSpPr>
          <p:nvPr/>
        </p:nvGrpSpPr>
        <p:grpSpPr bwMode="auto">
          <a:xfrm>
            <a:off x="4010025" y="4741863"/>
            <a:ext cx="1771650" cy="1146175"/>
            <a:chOff x="2526" y="2987"/>
            <a:chExt cx="1116" cy="722"/>
          </a:xfrm>
        </p:grpSpPr>
        <p:pic>
          <p:nvPicPr>
            <p:cNvPr id="15382" name="Picture 53" descr="Template docum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9" y="2987"/>
              <a:ext cx="207"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54"/>
            <p:cNvSpPr txBox="1">
              <a:spLocks noChangeArrowheads="1"/>
            </p:cNvSpPr>
            <p:nvPr/>
          </p:nvSpPr>
          <p:spPr bwMode="auto">
            <a:xfrm>
              <a:off x="2526" y="3478"/>
              <a:ext cx="1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fr-FR" b="1">
                  <a:solidFill>
                    <a:schemeClr val="bg1"/>
                  </a:solidFill>
                </a:rPr>
                <a:t>Configuration</a:t>
              </a:r>
            </a:p>
          </p:txBody>
        </p:sp>
      </p:grpSp>
      <p:grpSp>
        <p:nvGrpSpPr>
          <p:cNvPr id="6" name="Group 55"/>
          <p:cNvGrpSpPr>
            <a:grpSpLocks/>
          </p:cNvGrpSpPr>
          <p:nvPr/>
        </p:nvGrpSpPr>
        <p:grpSpPr bwMode="auto">
          <a:xfrm>
            <a:off x="5664200" y="4789488"/>
            <a:ext cx="1131888" cy="1214437"/>
            <a:chOff x="3568" y="3017"/>
            <a:chExt cx="713" cy="765"/>
          </a:xfrm>
        </p:grpSpPr>
        <p:pic>
          <p:nvPicPr>
            <p:cNvPr id="15380" name="Picture 56" descr="database purp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47" y="3017"/>
              <a:ext cx="335" cy="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1" name="Text Box 57"/>
            <p:cNvSpPr txBox="1">
              <a:spLocks noChangeArrowheads="1"/>
            </p:cNvSpPr>
            <p:nvPr/>
          </p:nvSpPr>
          <p:spPr bwMode="auto">
            <a:xfrm>
              <a:off x="3568" y="3378"/>
              <a:ext cx="71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fr-FR" b="1">
                  <a:solidFill>
                    <a:schemeClr val="bg1"/>
                  </a:solidFill>
                </a:rPr>
                <a:t>Global Catalog</a:t>
              </a:r>
            </a:p>
          </p:txBody>
        </p:sp>
      </p:grpSp>
      <p:sp>
        <p:nvSpPr>
          <p:cNvPr id="31" name="Rectangle 2"/>
          <p:cNvSpPr>
            <a:spLocks noGrp="1" noChangeArrowheads="1"/>
          </p:cNvSpPr>
          <p:nvPr>
            <p:ph type="title"/>
          </p:nvPr>
        </p:nvSpPr>
        <p:spPr>
          <a:xfrm>
            <a:off x="457200" y="274638"/>
            <a:ext cx="8229600" cy="70609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altLang="fr-FR" sz="4400" b="1" dirty="0" smtClean="0">
                <a:latin typeface="Algerian" panose="04020705040A02060702" pitchFamily="82" charset="0"/>
                <a:cs typeface="Times New Roman" panose="02020603050405020304" pitchFamily="18" charset="0"/>
              </a:rPr>
              <a:t/>
            </a:r>
            <a:br>
              <a:rPr lang="en-US" altLang="fr-FR" sz="4400" b="1" dirty="0" smtClean="0">
                <a:latin typeface="Algerian" panose="04020705040A02060702" pitchFamily="82" charset="0"/>
                <a:cs typeface="Times New Roman" panose="02020603050405020304" pitchFamily="18" charset="0"/>
              </a:rPr>
            </a:br>
            <a:r>
              <a:rPr lang="en-US" altLang="fr-FR" sz="4400" b="1" dirty="0" err="1" smtClean="0">
                <a:latin typeface="Algerian" panose="04020705040A02060702" pitchFamily="82" charset="0"/>
                <a:cs typeface="Times New Roman" panose="02020603050405020304" pitchFamily="18" charset="0"/>
              </a:rPr>
              <a:t>Forêt</a:t>
            </a:r>
            <a:r>
              <a:rPr lang="en-US" altLang="fr-FR" sz="4400" b="1" dirty="0" smtClean="0">
                <a:latin typeface="Algerian" panose="04020705040A02060702" pitchFamily="82" charset="0"/>
                <a:cs typeface="Times New Roman" panose="02020603050405020304" pitchFamily="18" charset="0"/>
              </a:rPr>
              <a:t> (Forest</a:t>
            </a:r>
            <a:r>
              <a:rPr lang="en-US" altLang="fr-FR" sz="4400" b="1" dirty="0">
                <a:latin typeface="Algerian" panose="04020705040A02060702" pitchFamily="82" charset="0"/>
                <a:cs typeface="Times New Roman" panose="02020603050405020304" pitchFamily="18" charset="0"/>
              </a:rPr>
              <a:t>)</a:t>
            </a:r>
            <a:br>
              <a:rPr lang="en-US" altLang="fr-FR" sz="4400" b="1" dirty="0">
                <a:latin typeface="Algerian" panose="04020705040A02060702" pitchFamily="82" charset="0"/>
                <a:cs typeface="Times New Roman" panose="02020603050405020304" pitchFamily="18" charset="0"/>
              </a:rPr>
            </a:br>
            <a:endParaRPr lang="en-US" altLang="fr-FR" sz="44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8399081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90534"/>
                                        </p:tgtEl>
                                        <p:attrNameLst>
                                          <p:attrName>style.visibility</p:attrName>
                                        </p:attrNameLst>
                                      </p:cBhvr>
                                      <p:to>
                                        <p:strVal val="visible"/>
                                      </p:to>
                                    </p:set>
                                    <p:animEffect transition="in" filter="wipe(up)">
                                      <p:cBhvr>
                                        <p:cTn id="7" dur="500"/>
                                        <p:tgtEl>
                                          <p:spTgt spid="790534"/>
                                        </p:tgtEl>
                                      </p:cBhvr>
                                    </p:animEffect>
                                  </p:childTnLst>
                                </p:cTn>
                              </p:par>
                              <p:par>
                                <p:cTn id="8" presetID="22" presetClass="entr" presetSubtype="1" fill="hold" nodeType="withEffect">
                                  <p:stCondLst>
                                    <p:cond delay="0"/>
                                  </p:stCondLst>
                                  <p:childTnLst>
                                    <p:set>
                                      <p:cBhvr>
                                        <p:cTn id="9" dur="1" fill="hold">
                                          <p:stCondLst>
                                            <p:cond delay="0"/>
                                          </p:stCondLst>
                                        </p:cTn>
                                        <p:tgtEl>
                                          <p:spTgt spid="790563"/>
                                        </p:tgtEl>
                                        <p:attrNameLst>
                                          <p:attrName>style.visibility</p:attrName>
                                        </p:attrNameLst>
                                      </p:cBhvr>
                                      <p:to>
                                        <p:strVal val="visible"/>
                                      </p:to>
                                    </p:set>
                                    <p:animEffect transition="in" filter="wipe(up)">
                                      <p:cBhvr>
                                        <p:cTn id="10" dur="500"/>
                                        <p:tgtEl>
                                          <p:spTgt spid="790563"/>
                                        </p:tgtEl>
                                      </p:cBhvr>
                                    </p:animEffect>
                                  </p:childTnLst>
                                </p:cTn>
                              </p:par>
                              <p:par>
                                <p:cTn id="11" presetID="22" presetClass="entr" presetSubtype="1" fill="hold" nodeType="withEffect">
                                  <p:stCondLst>
                                    <p:cond delay="0"/>
                                  </p:stCondLst>
                                  <p:childTnLst>
                                    <p:set>
                                      <p:cBhvr>
                                        <p:cTn id="12" dur="1" fill="hold">
                                          <p:stCondLst>
                                            <p:cond delay="0"/>
                                          </p:stCondLst>
                                        </p:cTn>
                                        <p:tgtEl>
                                          <p:spTgt spid="790562"/>
                                        </p:tgtEl>
                                        <p:attrNameLst>
                                          <p:attrName>style.visibility</p:attrName>
                                        </p:attrNameLst>
                                      </p:cBhvr>
                                      <p:to>
                                        <p:strVal val="visible"/>
                                      </p:to>
                                    </p:set>
                                    <p:animEffect transition="in" filter="wipe(up)">
                                      <p:cBhvr>
                                        <p:cTn id="13" dur="500"/>
                                        <p:tgtEl>
                                          <p:spTgt spid="79056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90539"/>
                                        </p:tgtEl>
                                        <p:attrNameLst>
                                          <p:attrName>style.visibility</p:attrName>
                                        </p:attrNameLst>
                                      </p:cBhvr>
                                      <p:to>
                                        <p:strVal val="visible"/>
                                      </p:to>
                                    </p:set>
                                    <p:animEffect transition="in" filter="wipe(up)">
                                      <p:cBhvr>
                                        <p:cTn id="16" dur="500"/>
                                        <p:tgtEl>
                                          <p:spTgt spid="790539"/>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790564"/>
                                        </p:tgtEl>
                                        <p:attrNameLst>
                                          <p:attrName>style.visibility</p:attrName>
                                        </p:attrNameLst>
                                      </p:cBhvr>
                                      <p:to>
                                        <p:strVal val="visible"/>
                                      </p:to>
                                    </p:set>
                                    <p:animEffect transition="in" filter="wipe(up)">
                                      <p:cBhvr>
                                        <p:cTn id="20" dur="500"/>
                                        <p:tgtEl>
                                          <p:spTgt spid="790564"/>
                                        </p:tgtEl>
                                      </p:cBhvr>
                                    </p:animEffect>
                                  </p:childTnLst>
                                </p:cTn>
                              </p:par>
                              <p:par>
                                <p:cTn id="21" presetID="22" presetClass="entr" presetSubtype="1" fill="hold" nodeType="withEffect">
                                  <p:stCondLst>
                                    <p:cond delay="0"/>
                                  </p:stCondLst>
                                  <p:childTnLst>
                                    <p:set>
                                      <p:cBhvr>
                                        <p:cTn id="22" dur="1" fill="hold">
                                          <p:stCondLst>
                                            <p:cond delay="0"/>
                                          </p:stCondLst>
                                        </p:cTn>
                                        <p:tgtEl>
                                          <p:spTgt spid="790565"/>
                                        </p:tgtEl>
                                        <p:attrNameLst>
                                          <p:attrName>style.visibility</p:attrName>
                                        </p:attrNameLst>
                                      </p:cBhvr>
                                      <p:to>
                                        <p:strVal val="visible"/>
                                      </p:to>
                                    </p:set>
                                    <p:animEffect transition="in" filter="wipe(up)">
                                      <p:cBhvr>
                                        <p:cTn id="23" dur="500"/>
                                        <p:tgtEl>
                                          <p:spTgt spid="790565"/>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90545"/>
                                        </p:tgtEl>
                                        <p:attrNameLst>
                                          <p:attrName>style.visibility</p:attrName>
                                        </p:attrNameLst>
                                      </p:cBhvr>
                                      <p:to>
                                        <p:strVal val="visible"/>
                                      </p:to>
                                    </p:set>
                                    <p:animEffect transition="in" filter="wipe(up)">
                                      <p:cBhvr>
                                        <p:cTn id="26" dur="500"/>
                                        <p:tgtEl>
                                          <p:spTgt spid="79054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790535"/>
                                        </p:tgtEl>
                                        <p:attrNameLst>
                                          <p:attrName>style.visibility</p:attrName>
                                        </p:attrNameLst>
                                      </p:cBhvr>
                                      <p:to>
                                        <p:strVal val="visible"/>
                                      </p:to>
                                    </p:set>
                                    <p:animEffect transition="in" filter="wipe(up)">
                                      <p:cBhvr>
                                        <p:cTn id="29" dur="500"/>
                                        <p:tgtEl>
                                          <p:spTgt spid="790535"/>
                                        </p:tgtEl>
                                      </p:cBhvr>
                                    </p:animEffect>
                                  </p:childTnLst>
                                </p:cTn>
                              </p:par>
                            </p:childTnLst>
                          </p:cTn>
                        </p:par>
                        <p:par>
                          <p:cTn id="30" fill="hold" nodeType="afterGroup">
                            <p:stCondLst>
                              <p:cond delay="1000"/>
                            </p:stCondLst>
                            <p:childTnLst>
                              <p:par>
                                <p:cTn id="31" presetID="10" presetClass="entr" presetSubtype="0"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nodeType="afterGroup">
                            <p:stCondLst>
                              <p:cond delay="1500"/>
                            </p:stCondLst>
                            <p:childTnLst>
                              <p:par>
                                <p:cTn id="38" presetID="10" presetClass="entr" presetSubtype="0" fill="hold" nodeType="afterEffect">
                                  <p:stCondLst>
                                    <p:cond delay="0"/>
                                  </p:stCondLst>
                                  <p:childTnLst>
                                    <p:set>
                                      <p:cBhvr>
                                        <p:cTn id="39" dur="1" fill="hold">
                                          <p:stCondLst>
                                            <p:cond delay="0"/>
                                          </p:stCondLst>
                                        </p:cTn>
                                        <p:tgtEl>
                                          <p:spTgt spid="790573"/>
                                        </p:tgtEl>
                                        <p:attrNameLst>
                                          <p:attrName>style.visibility</p:attrName>
                                        </p:attrNameLst>
                                      </p:cBhvr>
                                      <p:to>
                                        <p:strVal val="visible"/>
                                      </p:to>
                                    </p:set>
                                    <p:animEffect transition="in" filter="fade">
                                      <p:cBhvr>
                                        <p:cTn id="40" dur="500"/>
                                        <p:tgtEl>
                                          <p:spTgt spid="790573"/>
                                        </p:tgtEl>
                                      </p:cBhvr>
                                    </p:animEffect>
                                  </p:childTnLst>
                                </p:cTn>
                              </p:par>
                              <p:par>
                                <p:cTn id="41" presetID="10" presetClass="entr" presetSubtype="0" fill="hold" nodeType="withEffect">
                                  <p:stCondLst>
                                    <p:cond delay="0"/>
                                  </p:stCondLst>
                                  <p:childTnLst>
                                    <p:set>
                                      <p:cBhvr>
                                        <p:cTn id="42" dur="1" fill="hold">
                                          <p:stCondLst>
                                            <p:cond delay="0"/>
                                          </p:stCondLst>
                                        </p:cTn>
                                        <p:tgtEl>
                                          <p:spTgt spid="790574"/>
                                        </p:tgtEl>
                                        <p:attrNameLst>
                                          <p:attrName>style.visibility</p:attrName>
                                        </p:attrNameLst>
                                      </p:cBhvr>
                                      <p:to>
                                        <p:strVal val="visible"/>
                                      </p:to>
                                    </p:set>
                                    <p:animEffect transition="in" filter="fade">
                                      <p:cBhvr>
                                        <p:cTn id="43" dur="500"/>
                                        <p:tgtEl>
                                          <p:spTgt spid="79057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790575"/>
                                        </p:tgtEl>
                                        <p:attrNameLst>
                                          <p:attrName>style.visibility</p:attrName>
                                        </p:attrNameLst>
                                      </p:cBhvr>
                                      <p:to>
                                        <p:strVal val="visible"/>
                                      </p:to>
                                    </p:set>
                                    <p:animEffect transition="in" filter="fade">
                                      <p:cBhvr>
                                        <p:cTn id="48" dur="500"/>
                                        <p:tgtEl>
                                          <p:spTgt spid="790575"/>
                                        </p:tgtEl>
                                      </p:cBhvr>
                                    </p:animEffect>
                                  </p:childTnLst>
                                </p:cTn>
                              </p:par>
                            </p:childTnLst>
                          </p:cTn>
                        </p:par>
                        <p:par>
                          <p:cTn id="49" fill="hold" nodeType="afterGroup">
                            <p:stCondLst>
                              <p:cond delay="500"/>
                            </p:stCondLst>
                            <p:childTnLst>
                              <p:par>
                                <p:cTn id="50" presetID="10"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par>
                          <p:cTn id="53" fill="hold" nodeType="afterGroup">
                            <p:stCondLst>
                              <p:cond delay="1000"/>
                            </p:stCondLst>
                            <p:childTnLst>
                              <p:par>
                                <p:cTn id="54" presetID="10" presetClass="entr" presetSubtype="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childTnLst>
                                </p:cTn>
                              </p:par>
                            </p:childTnLst>
                          </p:cTn>
                        </p:par>
                        <p:par>
                          <p:cTn id="57" fill="hold" nodeType="afterGroup">
                            <p:stCondLst>
                              <p:cond delay="15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5" grpId="0"/>
      <p:bldP spid="790539" grpId="0"/>
      <p:bldP spid="790545" grpId="0"/>
      <p:bldP spid="79053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Sites</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
        <p:nvSpPr>
          <p:cNvPr id="32771" name="Rectangle 3"/>
          <p:cNvSpPr>
            <a:spLocks noGrp="1" noChangeArrowheads="1"/>
          </p:cNvSpPr>
          <p:nvPr>
            <p:ph type="body" idx="1"/>
          </p:nvPr>
        </p:nvSpPr>
        <p:spPr>
          <a:xfrm>
            <a:off x="395536" y="1268760"/>
            <a:ext cx="8229600" cy="4392487"/>
          </a:xfrm>
        </p:spPr>
        <p:txBody>
          <a:bodyPr>
            <a:noAutofit/>
          </a:bodyPr>
          <a:lstStyle/>
          <a:p>
            <a:pPr>
              <a:lnSpc>
                <a:spcPct val="80000"/>
              </a:lnSpc>
            </a:pP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représentent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structure physique,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votre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80000"/>
              </a:lnSpc>
            </a:pP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Active Directory se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l'information</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sur la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stockée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l'annuaire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pour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construire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topologie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réplication</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plus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efficace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80000"/>
              </a:lnSpc>
            </a:pP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ensemble de sous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reliés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 des liens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grande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vitesse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LAN, par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exemple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80000"/>
              </a:lnSpc>
            </a:pP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facilitent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activités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Active Directory  :</a:t>
            </a:r>
          </a:p>
          <a:p>
            <a:pPr lvl="1">
              <a:lnSpc>
                <a:spcPct val="80000"/>
              </a:lnSpc>
            </a:pPr>
            <a:r>
              <a:rPr lang="en-US"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Authentification</a:t>
            </a:r>
            <a:endPar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lvl="1">
              <a:lnSpc>
                <a:spcPct val="80000"/>
              </a:lnSpc>
            </a:pPr>
            <a:r>
              <a:rPr lang="en-US"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Réplication</a:t>
            </a:r>
            <a:r>
              <a:rPr lang="en-US"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Généralement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ordinateurs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 site se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situent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même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édifice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sur le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même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campus du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80000"/>
              </a:lnSpc>
            </a:pP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site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composé</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sous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IP. </a:t>
            </a:r>
          </a:p>
        </p:txBody>
      </p:sp>
    </p:spTree>
    <p:extLst>
      <p:ext uri="{BB962C8B-B14F-4D97-AF65-F5344CB8AC3E}">
        <p14:creationId xmlns:p14="http://schemas.microsoft.com/office/powerpoint/2010/main" val="954851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1000"/>
                                        <p:tgtEl>
                                          <p:spTgt spid="32771">
                                            <p:txEl>
                                              <p:pRg st="0" end="0"/>
                                            </p:txEl>
                                          </p:spTgt>
                                        </p:tgtEl>
                                      </p:cBhvr>
                                    </p:animEffect>
                                    <p:anim calcmode="lin" valueType="num">
                                      <p:cBhvr>
                                        <p:cTn id="8" dur="10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771">
                                            <p:txEl>
                                              <p:pRg st="1" end="1"/>
                                            </p:txEl>
                                          </p:spTgt>
                                        </p:tgtEl>
                                        <p:attrNameLst>
                                          <p:attrName>style.visibility</p:attrName>
                                        </p:attrNameLst>
                                      </p:cBhvr>
                                      <p:to>
                                        <p:strVal val="visible"/>
                                      </p:to>
                                    </p:set>
                                    <p:animEffect transition="in" filter="fade">
                                      <p:cBhvr>
                                        <p:cTn id="14" dur="1000"/>
                                        <p:tgtEl>
                                          <p:spTgt spid="32771">
                                            <p:txEl>
                                              <p:pRg st="1" end="1"/>
                                            </p:txEl>
                                          </p:spTgt>
                                        </p:tgtEl>
                                      </p:cBhvr>
                                    </p:animEffect>
                                    <p:anim calcmode="lin" valueType="num">
                                      <p:cBhvr>
                                        <p:cTn id="15"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xEl>
                                              <p:pRg st="2" end="2"/>
                                            </p:txEl>
                                          </p:spTgt>
                                        </p:tgtEl>
                                        <p:attrNameLst>
                                          <p:attrName>style.visibility</p:attrName>
                                        </p:attrNameLst>
                                      </p:cBhvr>
                                      <p:to>
                                        <p:strVal val="visible"/>
                                      </p:to>
                                    </p:set>
                                    <p:animEffect transition="in" filter="fade">
                                      <p:cBhvr>
                                        <p:cTn id="21" dur="1000"/>
                                        <p:tgtEl>
                                          <p:spTgt spid="32771">
                                            <p:txEl>
                                              <p:pRg st="2" end="2"/>
                                            </p:txEl>
                                          </p:spTgt>
                                        </p:tgtEl>
                                      </p:cBhvr>
                                    </p:animEffect>
                                    <p:anim calcmode="lin" valueType="num">
                                      <p:cBhvr>
                                        <p:cTn id="22" dur="10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27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2771">
                                            <p:txEl>
                                              <p:pRg st="3" end="3"/>
                                            </p:txEl>
                                          </p:spTgt>
                                        </p:tgtEl>
                                        <p:attrNameLst>
                                          <p:attrName>style.visibility</p:attrName>
                                        </p:attrNameLst>
                                      </p:cBhvr>
                                      <p:to>
                                        <p:strVal val="visible"/>
                                      </p:to>
                                    </p:set>
                                    <p:animEffect transition="in" filter="fade">
                                      <p:cBhvr>
                                        <p:cTn id="28" dur="1000"/>
                                        <p:tgtEl>
                                          <p:spTgt spid="32771">
                                            <p:txEl>
                                              <p:pRg st="3" end="3"/>
                                            </p:txEl>
                                          </p:spTgt>
                                        </p:tgtEl>
                                      </p:cBhvr>
                                    </p:animEffect>
                                    <p:anim calcmode="lin" valueType="num">
                                      <p:cBhvr>
                                        <p:cTn id="29" dur="10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277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2771">
                                            <p:txEl>
                                              <p:pRg st="4" end="4"/>
                                            </p:txEl>
                                          </p:spTgt>
                                        </p:tgtEl>
                                        <p:attrNameLst>
                                          <p:attrName>style.visibility</p:attrName>
                                        </p:attrNameLst>
                                      </p:cBhvr>
                                      <p:to>
                                        <p:strVal val="visible"/>
                                      </p:to>
                                    </p:set>
                                    <p:animEffect transition="in" filter="fade">
                                      <p:cBhvr>
                                        <p:cTn id="33" dur="1000"/>
                                        <p:tgtEl>
                                          <p:spTgt spid="32771">
                                            <p:txEl>
                                              <p:pRg st="4" end="4"/>
                                            </p:txEl>
                                          </p:spTgt>
                                        </p:tgtEl>
                                      </p:cBhvr>
                                    </p:animEffect>
                                    <p:anim calcmode="lin" valueType="num">
                                      <p:cBhvr>
                                        <p:cTn id="34" dur="10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2771">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2771">
                                            <p:txEl>
                                              <p:pRg st="5" end="5"/>
                                            </p:txEl>
                                          </p:spTgt>
                                        </p:tgtEl>
                                        <p:attrNameLst>
                                          <p:attrName>style.visibility</p:attrName>
                                        </p:attrNameLst>
                                      </p:cBhvr>
                                      <p:to>
                                        <p:strVal val="visible"/>
                                      </p:to>
                                    </p:set>
                                    <p:animEffect transition="in" filter="fade">
                                      <p:cBhvr>
                                        <p:cTn id="38" dur="1000"/>
                                        <p:tgtEl>
                                          <p:spTgt spid="32771">
                                            <p:txEl>
                                              <p:pRg st="5" end="5"/>
                                            </p:txEl>
                                          </p:spTgt>
                                        </p:tgtEl>
                                      </p:cBhvr>
                                    </p:animEffect>
                                    <p:anim calcmode="lin" valueType="num">
                                      <p:cBhvr>
                                        <p:cTn id="39" dur="10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27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2771">
                                            <p:txEl>
                                              <p:pRg st="6" end="6"/>
                                            </p:txEl>
                                          </p:spTgt>
                                        </p:tgtEl>
                                        <p:attrNameLst>
                                          <p:attrName>style.visibility</p:attrName>
                                        </p:attrNameLst>
                                      </p:cBhvr>
                                      <p:to>
                                        <p:strVal val="visible"/>
                                      </p:to>
                                    </p:set>
                                    <p:animEffect transition="in" filter="fade">
                                      <p:cBhvr>
                                        <p:cTn id="45" dur="1000"/>
                                        <p:tgtEl>
                                          <p:spTgt spid="32771">
                                            <p:txEl>
                                              <p:pRg st="6" end="6"/>
                                            </p:txEl>
                                          </p:spTgt>
                                        </p:tgtEl>
                                      </p:cBhvr>
                                    </p:animEffect>
                                    <p:anim calcmode="lin" valueType="num">
                                      <p:cBhvr>
                                        <p:cTn id="46" dur="10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277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grpSp>
        <p:nvGrpSpPr>
          <p:cNvPr id="6" name="Group 21"/>
          <p:cNvGrpSpPr>
            <a:grpSpLocks/>
          </p:cNvGrpSpPr>
          <p:nvPr/>
        </p:nvGrpSpPr>
        <p:grpSpPr bwMode="auto">
          <a:xfrm>
            <a:off x="1090613" y="3660070"/>
            <a:ext cx="7080250" cy="3076575"/>
            <a:chOff x="812" y="1826"/>
            <a:chExt cx="4003" cy="1697"/>
          </a:xfrm>
        </p:grpSpPr>
        <p:sp>
          <p:nvSpPr>
            <p:cNvPr id="7" name="AutoShape 17"/>
            <p:cNvSpPr>
              <a:spLocks noChangeArrowheads="1"/>
            </p:cNvSpPr>
            <p:nvPr/>
          </p:nvSpPr>
          <p:spPr bwMode="auto">
            <a:xfrm>
              <a:off x="812" y="1839"/>
              <a:ext cx="4003" cy="1684"/>
            </a:xfrm>
            <a:prstGeom prst="roundRect">
              <a:avLst>
                <a:gd name="adj" fmla="val 4167"/>
              </a:avLst>
            </a:prstGeom>
            <a:solidFill>
              <a:srgbClr val="DEE7F1">
                <a:alpha val="50000"/>
              </a:srgbClr>
            </a:solidFill>
            <a:ln w="9525" algn="ctr">
              <a:solidFill>
                <a:srgbClr val="4D4D4D"/>
              </a:solidFill>
              <a:round/>
              <a:headEnd/>
              <a:tailEnd/>
            </a:ln>
            <a:effectLst>
              <a:outerShdw dist="35921" dir="2700000" algn="ctr" rotWithShape="0">
                <a:srgbClr val="AFAFAF"/>
              </a:outerShdw>
            </a:effectLst>
          </p:spPr>
          <p:txBody>
            <a:bodyPr wrap="none" bIns="1828800"/>
            <a:lstStyle/>
            <a:p>
              <a:pPr algn="ctr" eaLnBrk="0" hangingPunct="0">
                <a:defRPr/>
              </a:pPr>
              <a:endParaRPr lang="en-GB" b="1">
                <a:latin typeface="Arial Narrow" pitchFamily="34" charset="0"/>
              </a:endParaRPr>
            </a:p>
          </p:txBody>
        </p:sp>
        <p:sp>
          <p:nvSpPr>
            <p:cNvPr id="8" name="AutoShape 18"/>
            <p:cNvSpPr>
              <a:spLocks noChangeArrowheads="1"/>
            </p:cNvSpPr>
            <p:nvPr/>
          </p:nvSpPr>
          <p:spPr bwMode="auto">
            <a:xfrm>
              <a:off x="903" y="1826"/>
              <a:ext cx="2099" cy="294"/>
            </a:xfrm>
            <a:prstGeom prst="roundRect">
              <a:avLst>
                <a:gd name="adj" fmla="val 41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fr-FR" sz="2400" b="1" dirty="0">
                  <a:latin typeface="Arial Narrow" pitchFamily="34" charset="0"/>
                </a:rPr>
                <a:t>Active Directory Management</a:t>
              </a:r>
            </a:p>
          </p:txBody>
        </p:sp>
        <p:sp>
          <p:nvSpPr>
            <p:cNvPr id="9" name="AutoShape 19"/>
            <p:cNvSpPr>
              <a:spLocks noChangeArrowheads="1"/>
            </p:cNvSpPr>
            <p:nvPr/>
          </p:nvSpPr>
          <p:spPr bwMode="auto">
            <a:xfrm>
              <a:off x="970" y="2109"/>
              <a:ext cx="3677" cy="1336"/>
            </a:xfrm>
            <a:prstGeom prst="roundRect">
              <a:avLst>
                <a:gd name="adj" fmla="val 4167"/>
              </a:avLst>
            </a:prstGeom>
            <a:solidFill>
              <a:srgbClr val="BBCDE3">
                <a:alpha val="50000"/>
              </a:srgbClr>
            </a:solidFill>
            <a:ln w="9525" algn="ctr">
              <a:solidFill>
                <a:srgbClr val="4D4D4D"/>
              </a:solidFill>
              <a:round/>
              <a:headEnd/>
              <a:tailEnd/>
            </a:ln>
            <a:effectLst>
              <a:outerShdw dist="35921" dir="2700000" algn="ctr" rotWithShape="0">
                <a:srgbClr val="AFAFAF"/>
              </a:outerShdw>
            </a:effectLst>
          </p:spPr>
          <p:txBody>
            <a:bodyPr/>
            <a:lstStyle/>
            <a:p>
              <a:pPr algn="ctr" eaLnBrk="0" hangingPunct="0">
                <a:defRPr/>
              </a:pPr>
              <a:endParaRPr lang="en-GB" b="1">
                <a:latin typeface="Arial Narrow" pitchFamily="34" charset="0"/>
              </a:endParaRPr>
            </a:p>
          </p:txBody>
        </p:sp>
      </p:grpSp>
      <p:grpSp>
        <p:nvGrpSpPr>
          <p:cNvPr id="10" name="Group 39"/>
          <p:cNvGrpSpPr>
            <a:grpSpLocks/>
          </p:cNvGrpSpPr>
          <p:nvPr/>
        </p:nvGrpSpPr>
        <p:grpSpPr bwMode="auto">
          <a:xfrm>
            <a:off x="6363177" y="4663280"/>
            <a:ext cx="1393825" cy="1601787"/>
            <a:chOff x="3969" y="2364"/>
            <a:chExt cx="878" cy="1009"/>
          </a:xfrm>
        </p:grpSpPr>
        <p:sp>
          <p:nvSpPr>
            <p:cNvPr id="11" name="AutoShape 32"/>
            <p:cNvSpPr>
              <a:spLocks noChangeArrowheads="1"/>
            </p:cNvSpPr>
            <p:nvPr/>
          </p:nvSpPr>
          <p:spPr bwMode="auto">
            <a:xfrm>
              <a:off x="3969" y="2364"/>
              <a:ext cx="878" cy="1009"/>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lstStyle/>
            <a:p>
              <a:pPr algn="ctr" eaLnBrk="0" hangingPunct="0">
                <a:defRPr/>
              </a:pPr>
              <a:r>
                <a:rPr lang="en-US" sz="2000" b="1">
                  <a:latin typeface="Arial Narrow" pitchFamily="34" charset="0"/>
                </a:rPr>
                <a:t>Users</a:t>
              </a:r>
            </a:p>
          </p:txBody>
        </p:sp>
        <p:pic>
          <p:nvPicPr>
            <p:cNvPr id="12" name="Picture 35" descr="user business casual 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 y="2682"/>
              <a:ext cx="34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6" descr="user business user w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7" y="2818"/>
              <a:ext cx="33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40"/>
          <p:cNvGrpSpPr>
            <a:grpSpLocks/>
          </p:cNvGrpSpPr>
          <p:nvPr/>
        </p:nvGrpSpPr>
        <p:grpSpPr bwMode="auto">
          <a:xfrm>
            <a:off x="3107856" y="4682331"/>
            <a:ext cx="1393825" cy="1601787"/>
            <a:chOff x="1995" y="2364"/>
            <a:chExt cx="878" cy="1009"/>
          </a:xfrm>
        </p:grpSpPr>
        <p:sp>
          <p:nvSpPr>
            <p:cNvPr id="15" name="AutoShape 26"/>
            <p:cNvSpPr>
              <a:spLocks noChangeArrowheads="1"/>
            </p:cNvSpPr>
            <p:nvPr/>
          </p:nvSpPr>
          <p:spPr bwMode="auto">
            <a:xfrm>
              <a:off x="1995" y="2364"/>
              <a:ext cx="878" cy="1009"/>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lstStyle/>
            <a:p>
              <a:pPr algn="ctr" eaLnBrk="0" hangingPunct="0">
                <a:defRPr/>
              </a:pPr>
              <a:r>
                <a:rPr lang="en-US" sz="2000" b="1" dirty="0">
                  <a:latin typeface="Arial Narrow" pitchFamily="34" charset="0"/>
                </a:rPr>
                <a:t>Services</a:t>
              </a:r>
            </a:p>
          </p:txBody>
        </p:sp>
        <p:pic>
          <p:nvPicPr>
            <p:cNvPr id="16" name="Picture 37" descr="SharedWebSv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4" y="2704"/>
              <a:ext cx="589" cy="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41"/>
          <p:cNvGrpSpPr>
            <a:grpSpLocks/>
          </p:cNvGrpSpPr>
          <p:nvPr/>
        </p:nvGrpSpPr>
        <p:grpSpPr bwMode="auto">
          <a:xfrm>
            <a:off x="1634543" y="4781549"/>
            <a:ext cx="1393825" cy="1601787"/>
            <a:chOff x="997" y="2364"/>
            <a:chExt cx="878" cy="1009"/>
          </a:xfrm>
        </p:grpSpPr>
        <p:sp>
          <p:nvSpPr>
            <p:cNvPr id="18" name="AutoShape 23"/>
            <p:cNvSpPr>
              <a:spLocks noChangeArrowheads="1"/>
            </p:cNvSpPr>
            <p:nvPr/>
          </p:nvSpPr>
          <p:spPr bwMode="auto">
            <a:xfrm>
              <a:off x="997" y="2364"/>
              <a:ext cx="878" cy="1009"/>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lstStyle/>
            <a:p>
              <a:pPr algn="ctr" eaLnBrk="0" hangingPunct="0">
                <a:defRPr/>
              </a:pPr>
              <a:r>
                <a:rPr lang="en-US" sz="2000" b="1" dirty="0">
                  <a:latin typeface="Arial Narrow" pitchFamily="34" charset="0"/>
                </a:rPr>
                <a:t>Workstations</a:t>
              </a:r>
            </a:p>
          </p:txBody>
        </p:sp>
        <p:pic>
          <p:nvPicPr>
            <p:cNvPr id="19" name="Picture 38" descr="PC blank sc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1" y="2636"/>
              <a:ext cx="657" cy="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5"/>
          <p:cNvGrpSpPr>
            <a:grpSpLocks/>
          </p:cNvGrpSpPr>
          <p:nvPr/>
        </p:nvGrpSpPr>
        <p:grpSpPr bwMode="auto">
          <a:xfrm>
            <a:off x="4766232" y="4636810"/>
            <a:ext cx="1393825" cy="1601787"/>
            <a:chOff x="2985" y="2193"/>
            <a:chExt cx="878" cy="1009"/>
          </a:xfrm>
        </p:grpSpPr>
        <p:sp>
          <p:nvSpPr>
            <p:cNvPr id="21" name="AutoShape 29"/>
            <p:cNvSpPr>
              <a:spLocks noChangeArrowheads="1"/>
            </p:cNvSpPr>
            <p:nvPr/>
          </p:nvSpPr>
          <p:spPr bwMode="auto">
            <a:xfrm>
              <a:off x="2985" y="2193"/>
              <a:ext cx="878" cy="1009"/>
            </a:xfrm>
            <a:prstGeom prst="roundRect">
              <a:avLst>
                <a:gd name="adj" fmla="val 4167"/>
              </a:avLst>
            </a:prstGeom>
            <a:gradFill rotWithShape="1">
              <a:gsLst>
                <a:gs pos="0">
                  <a:srgbClr val="ADE2A1"/>
                </a:gs>
                <a:gs pos="100000">
                  <a:srgbClr val="E8F6E4"/>
                </a:gs>
              </a:gsLst>
              <a:lin ang="2700000" scaled="1"/>
            </a:gradFill>
            <a:ln w="9525" algn="ctr">
              <a:solidFill>
                <a:srgbClr val="4D4D4D"/>
              </a:solidFill>
              <a:round/>
              <a:headEnd/>
              <a:tailEnd/>
            </a:ln>
            <a:effectLst>
              <a:outerShdw dist="35921" dir="2700000" algn="ctr" rotWithShape="0">
                <a:srgbClr val="AFAFAF"/>
              </a:outerShdw>
            </a:effectLst>
          </p:spPr>
          <p:txBody>
            <a:bodyPr wrap="none"/>
            <a:lstStyle/>
            <a:p>
              <a:pPr algn="ctr" eaLnBrk="0" hangingPunct="0">
                <a:defRPr/>
              </a:pPr>
              <a:r>
                <a:rPr lang="en-US" sz="2000" b="1">
                  <a:latin typeface="Arial Narrow" pitchFamily="34" charset="0"/>
                </a:rPr>
                <a:t>Files</a:t>
              </a:r>
            </a:p>
          </p:txBody>
        </p:sp>
        <p:pic>
          <p:nvPicPr>
            <p:cNvPr id="22" name="Picture 44" descr="Fold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2455"/>
              <a:ext cx="705"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
          <p:cNvSpPr>
            <a:spLocks noGrp="1" noChangeArrowheads="1"/>
          </p:cNvSpPr>
          <p:nvPr>
            <p:ph idx="1"/>
          </p:nvPr>
        </p:nvSpPr>
        <p:spPr>
          <a:xfrm>
            <a:off x="433388" y="1052736"/>
            <a:ext cx="8229600" cy="2736304"/>
          </a:xfrm>
        </p:spPr>
        <p:txBody>
          <a:bodyPr>
            <a:normAutofit/>
          </a:bodyPr>
          <a:lstStyle/>
          <a:p>
            <a:pPr eaLnBrk="1" hangingPunct="1">
              <a:lnSpc>
                <a:spcPct val="90000"/>
              </a:lnSpc>
            </a:pPr>
            <a:r>
              <a:rPr lang="fr-FR" altLang="fr-FR" sz="2400" dirty="0" smtClean="0">
                <a:effectLst>
                  <a:outerShdw blurRad="38100" dist="38100" dir="2700000" algn="tl">
                    <a:srgbClr val="000000">
                      <a:alpha val="43137"/>
                    </a:srgbClr>
                  </a:outerShdw>
                </a:effectLst>
                <a:latin typeface="Bell MT" panose="02020503060305020303" pitchFamily="18" charset="0"/>
              </a:rPr>
              <a:t>Active Directory Service (ADS) est implanté par Windows 2003 Server pour la gestion d'annuaires. </a:t>
            </a:r>
          </a:p>
          <a:p>
            <a:pPr eaLnBrk="1" hangingPunct="1">
              <a:lnSpc>
                <a:spcPct val="90000"/>
              </a:lnSpc>
            </a:pPr>
            <a:r>
              <a:rPr lang="fr-FR" altLang="fr-FR" sz="2400" dirty="0" smtClean="0">
                <a:effectLst>
                  <a:outerShdw blurRad="38100" dist="38100" dir="2700000" algn="tl">
                    <a:srgbClr val="000000">
                      <a:alpha val="43137"/>
                    </a:srgbClr>
                  </a:outerShdw>
                </a:effectLst>
                <a:latin typeface="Bell MT" panose="02020503060305020303" pitchFamily="18" charset="0"/>
              </a:rPr>
              <a:t>Il est utilisé pour toutes les tâches d'administration demandant une forte implantation réseau et en particulier pour la création de domaines. </a:t>
            </a:r>
          </a:p>
        </p:txBody>
      </p:sp>
    </p:spTree>
    <p:extLst>
      <p:ext uri="{BB962C8B-B14F-4D97-AF65-F5344CB8AC3E}">
        <p14:creationId xmlns:p14="http://schemas.microsoft.com/office/powerpoint/2010/main" val="19899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xEl>
                                              <p:pRg st="0" end="0"/>
                                            </p:txEl>
                                          </p:spTgt>
                                        </p:tgtEl>
                                        <p:attrNameLst>
                                          <p:attrName>style.visibility</p:attrName>
                                        </p:attrNameLst>
                                      </p:cBhvr>
                                      <p:to>
                                        <p:strVal val="visible"/>
                                      </p:to>
                                    </p:set>
                                    <p:anim calcmode="lin" valueType="num">
                                      <p:cBhvr additive="base">
                                        <p:cTn id="2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
                                            <p:txEl>
                                              <p:pRg st="1" end="1"/>
                                            </p:txEl>
                                          </p:spTgt>
                                        </p:tgtEl>
                                        <p:attrNameLst>
                                          <p:attrName>style.visibility</p:attrName>
                                        </p:attrNameLst>
                                      </p:cBhvr>
                                      <p:to>
                                        <p:strVal val="visible"/>
                                      </p:to>
                                    </p:set>
                                    <p:anim calcmode="lin" valueType="num">
                                      <p:cBhvr additive="base">
                                        <p:cTn id="35"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body" idx="1"/>
          </p:nvPr>
        </p:nvSpPr>
        <p:spPr>
          <a:xfrm>
            <a:off x="228600" y="1219200"/>
            <a:ext cx="8686800" cy="5105400"/>
          </a:xfrm>
        </p:spPr>
        <p:txBody>
          <a:bodyPr/>
          <a:lstStyle/>
          <a:p>
            <a:pPr eaLnBrk="1" hangingPunct="1"/>
            <a:r>
              <a:rPr lang="fr-FR" altLang="fr-FR" sz="3200" dirty="0" smtClean="0">
                <a:latin typeface="Times New Roman" panose="02020603050405020304" pitchFamily="18" charset="0"/>
                <a:cs typeface="Times New Roman" panose="02020603050405020304" pitchFamily="18" charset="0"/>
              </a:rPr>
              <a:t>L'Active Directory de Microsoft est le service d'annuaire fourni par Windows 200x Server (abandon de la notion de base de comptes intégrée dans la base de registre)</a:t>
            </a:r>
          </a:p>
          <a:p>
            <a:pPr eaLnBrk="1" hangingPunct="1"/>
            <a:r>
              <a:rPr lang="fr-FR" altLang="fr-FR" sz="3200" dirty="0" smtClean="0">
                <a:solidFill>
                  <a:schemeClr val="accent2"/>
                </a:solidFill>
                <a:latin typeface="Times New Roman" panose="02020603050405020304" pitchFamily="18" charset="0"/>
                <a:cs typeface="Times New Roman" panose="02020603050405020304" pitchFamily="18" charset="0"/>
              </a:rPr>
              <a:t>L'Active Directory</a:t>
            </a:r>
            <a:r>
              <a:rPr lang="fr-FR" altLang="fr-FR" sz="3200" dirty="0" smtClean="0">
                <a:latin typeface="Times New Roman" panose="02020603050405020304" pitchFamily="18" charset="0"/>
                <a:cs typeface="Times New Roman" panose="02020603050405020304" pitchFamily="18" charset="0"/>
              </a:rPr>
              <a:t> supporte les </a:t>
            </a:r>
            <a:r>
              <a:rPr lang="fr-FR" altLang="fr-FR" sz="3200" dirty="0" smtClean="0">
                <a:solidFill>
                  <a:schemeClr val="accent2"/>
                </a:solidFill>
                <a:latin typeface="Times New Roman" panose="02020603050405020304" pitchFamily="18" charset="0"/>
                <a:cs typeface="Times New Roman" panose="02020603050405020304" pitchFamily="18" charset="0"/>
              </a:rPr>
              <a:t>protocoles</a:t>
            </a:r>
            <a:r>
              <a:rPr lang="fr-FR" altLang="fr-FR" sz="3200" dirty="0" smtClean="0">
                <a:latin typeface="Times New Roman" panose="02020603050405020304" pitchFamily="18" charset="0"/>
                <a:cs typeface="Times New Roman" panose="02020603050405020304" pitchFamily="18" charset="0"/>
              </a:rPr>
              <a:t> suivants :</a:t>
            </a:r>
          </a:p>
          <a:p>
            <a:pPr lvl="1" eaLnBrk="1" hangingPunct="1"/>
            <a:r>
              <a:rPr lang="fr-FR" altLang="fr-FR" sz="3200" dirty="0" smtClean="0">
                <a:solidFill>
                  <a:srgbClr val="FF3300"/>
                </a:solidFill>
                <a:latin typeface="Times New Roman" panose="02020603050405020304" pitchFamily="18" charset="0"/>
                <a:cs typeface="Times New Roman" panose="02020603050405020304" pitchFamily="18" charset="0"/>
              </a:rPr>
              <a:t>TCP/IP</a:t>
            </a:r>
            <a:r>
              <a:rPr lang="fr-FR" altLang="fr-FR" sz="3200" dirty="0" smtClean="0">
                <a:latin typeface="Times New Roman" panose="02020603050405020304" pitchFamily="18" charset="0"/>
                <a:cs typeface="Times New Roman" panose="02020603050405020304" pitchFamily="18" charset="0"/>
              </a:rPr>
              <a:t> : protocole réseau</a:t>
            </a:r>
          </a:p>
          <a:p>
            <a:pPr lvl="1" eaLnBrk="1" hangingPunct="1"/>
            <a:r>
              <a:rPr lang="fr-FR" altLang="fr-FR" sz="3200" dirty="0" smtClean="0">
                <a:solidFill>
                  <a:srgbClr val="FF3300"/>
                </a:solidFill>
                <a:latin typeface="Times New Roman" panose="02020603050405020304" pitchFamily="18" charset="0"/>
                <a:cs typeface="Times New Roman" panose="02020603050405020304" pitchFamily="18" charset="0"/>
              </a:rPr>
              <a:t>DNS</a:t>
            </a:r>
            <a:r>
              <a:rPr lang="fr-FR" altLang="fr-FR" sz="3200" dirty="0" smtClean="0">
                <a:latin typeface="Times New Roman" panose="02020603050405020304" pitchFamily="18" charset="0"/>
                <a:cs typeface="Times New Roman" panose="02020603050405020304" pitchFamily="18" charset="0"/>
              </a:rPr>
              <a:t> : la gestion des noms de domaine Windows 200x repose sur ce service.</a:t>
            </a:r>
          </a:p>
        </p:txBody>
      </p:sp>
      <p:sp>
        <p:nvSpPr>
          <p:cNvPr id="6" name="Rectangle 2"/>
          <p:cNvSpPr>
            <a:spLocks noGrp="1" noChangeArrowheads="1"/>
          </p:cNvSpPr>
          <p:nvPr>
            <p:ph type="title"/>
          </p:nvPr>
        </p:nvSpPr>
        <p:spPr>
          <a:xfrm>
            <a:off x="457200" y="274638"/>
            <a:ext cx="8229600" cy="850106"/>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234021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body" idx="1"/>
          </p:nvPr>
        </p:nvSpPr>
        <p:spPr>
          <a:xfrm>
            <a:off x="251520" y="1124744"/>
            <a:ext cx="8686800" cy="4824536"/>
          </a:xfrm>
        </p:spPr>
        <p:txBody>
          <a:bodyPr/>
          <a:lstStyle/>
          <a:p>
            <a:pPr eaLnBrk="1" hangingPunct="1"/>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L'Active Directory supporte les protocoles suivants :</a:t>
            </a:r>
          </a:p>
          <a:p>
            <a:pPr lvl="1" eaLnBrk="1" hangingPunct="1"/>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DHCP</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Distribution d'adresses IP. Il renseigne le DNS sur les adresses distribuées (DHCP dynamique).</a:t>
            </a:r>
          </a:p>
          <a:p>
            <a:pPr lvl="1" eaLnBrk="1" hangingPunct="1"/>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SNTP</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protocole de distribution de l'heure. Toutes les machines W2k doivent être synchronisées car l'authentification </a:t>
            </a:r>
            <a:r>
              <a:rPr lang="fr-FR" altLang="fr-FR"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Kerberos</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 base sur un ticket horodaté.</a:t>
            </a:r>
          </a:p>
        </p:txBody>
      </p:sp>
      <p:sp>
        <p:nvSpPr>
          <p:cNvPr id="6"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652108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body" idx="1"/>
          </p:nvPr>
        </p:nvSpPr>
        <p:spPr>
          <a:xfrm>
            <a:off x="395536" y="1268760"/>
            <a:ext cx="8229600" cy="4525963"/>
          </a:xfrm>
        </p:spPr>
        <p:txBody>
          <a:bodyPr/>
          <a:lstStyle/>
          <a:p>
            <a:pPr eaLnBrk="1" hangingPunct="1"/>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L'Active Directory supporte les protocoles suivants :</a:t>
            </a:r>
          </a:p>
          <a:p>
            <a:pPr lvl="1" eaLnBrk="1" hangingPunct="1"/>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LDAP</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protocole d'accès à l'annuaire</a:t>
            </a:r>
          </a:p>
          <a:p>
            <a:pPr lvl="1" eaLnBrk="1" hangingPunct="1"/>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KERBEROS</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permet l'authentification</a:t>
            </a:r>
          </a:p>
          <a:p>
            <a:pPr lvl="1" eaLnBrk="1" hangingPunct="1"/>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LDIF</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permet la synchronisation de l'annuaire (</a:t>
            </a:r>
            <a:r>
              <a:rPr lang="fr-FR" altLang="fr-FR" sz="28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Lightweight</a:t>
            </a:r>
            <a:r>
              <a:rPr lang="fr-FR" altLang="fr-FR"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 </a:t>
            </a:r>
            <a:r>
              <a:rPr lang="fr-FR" altLang="fr-FR" sz="28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Interchange</a:t>
            </a:r>
            <a:r>
              <a:rPr lang="fr-FR" altLang="fr-FR"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Format</a:t>
            </a:r>
            <a:r>
              <a:rPr lang="fr-FR" altLang="fr-FR"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6"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14193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2" name="Group 16"/>
          <p:cNvGrpSpPr>
            <a:grpSpLocks/>
          </p:cNvGrpSpPr>
          <p:nvPr/>
        </p:nvGrpSpPr>
        <p:grpSpPr bwMode="auto">
          <a:xfrm>
            <a:off x="228600" y="1143000"/>
            <a:ext cx="8763000" cy="2819400"/>
            <a:chOff x="144" y="720"/>
            <a:chExt cx="5520" cy="1776"/>
          </a:xfrm>
        </p:grpSpPr>
        <p:sp>
          <p:nvSpPr>
            <p:cNvPr id="7180" name="Text Box 4"/>
            <p:cNvSpPr txBox="1">
              <a:spLocks noChangeArrowheads="1"/>
            </p:cNvSpPr>
            <p:nvPr/>
          </p:nvSpPr>
          <p:spPr bwMode="auto">
            <a:xfrm>
              <a:off x="240" y="720"/>
              <a:ext cx="2016" cy="240"/>
            </a:xfrm>
            <a:prstGeom prst="rect">
              <a:avLst/>
            </a:prstGeom>
            <a:solidFill>
              <a:srgbClr val="99FF66"/>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Racine .lyc</a:t>
              </a:r>
            </a:p>
          </p:txBody>
        </p:sp>
        <p:sp>
          <p:nvSpPr>
            <p:cNvPr id="7181" name="Text Box 5"/>
            <p:cNvSpPr txBox="1">
              <a:spLocks noChangeArrowheads="1"/>
            </p:cNvSpPr>
            <p:nvPr/>
          </p:nvSpPr>
          <p:spPr bwMode="auto">
            <a:xfrm>
              <a:off x="2304" y="720"/>
              <a:ext cx="3360"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dirty="0"/>
                <a:t>Un domaine Windows 2000 comprendra un ou plusieurs serveurs. Les objets du domaine sont décrits dans l'Active Directory.</a:t>
              </a:r>
            </a:p>
          </p:txBody>
        </p:sp>
        <p:sp>
          <p:nvSpPr>
            <p:cNvPr id="7182" name="Text Box 8"/>
            <p:cNvSpPr txBox="1">
              <a:spLocks noChangeArrowheads="1"/>
            </p:cNvSpPr>
            <p:nvPr/>
          </p:nvSpPr>
          <p:spPr bwMode="auto">
            <a:xfrm>
              <a:off x="144" y="1536"/>
              <a:ext cx="1392" cy="960"/>
            </a:xfrm>
            <a:prstGeom prst="rect">
              <a:avLst/>
            </a:prstGeom>
            <a:solidFill>
              <a:srgbClr val="CCFFCC"/>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tsinfo.lyc</a:t>
              </a:r>
            </a:p>
            <a:p>
              <a:pPr eaLnBrk="1" hangingPunct="1">
                <a:spcBef>
                  <a:spcPct val="0"/>
                </a:spcBef>
              </a:pPr>
              <a:r>
                <a:rPr lang="fr-FR" altLang="fr-FR" sz="1800" b="1"/>
                <a:t>Serveur : infosrv1</a:t>
              </a:r>
            </a:p>
            <a:p>
              <a:pPr eaLnBrk="1" hangingPunct="1">
                <a:spcBef>
                  <a:spcPct val="0"/>
                </a:spcBef>
              </a:pPr>
              <a:r>
                <a:rPr lang="fr-FR" altLang="fr-FR" sz="1800" b="1"/>
                <a:t>(infosrv1.tsinfo.lyc)</a:t>
              </a:r>
            </a:p>
            <a:p>
              <a:pPr eaLnBrk="1" hangingPunct="1">
                <a:spcBef>
                  <a:spcPct val="0"/>
                </a:spcBef>
              </a:pPr>
              <a:r>
                <a:rPr lang="fr-FR" altLang="fr-FR" sz="1800" b="1"/>
                <a:t>Serveur : infosrv2</a:t>
              </a:r>
            </a:p>
            <a:p>
              <a:pPr eaLnBrk="1" hangingPunct="1">
                <a:spcBef>
                  <a:spcPct val="0"/>
                </a:spcBef>
              </a:pPr>
              <a:r>
                <a:rPr lang="fr-FR" altLang="fr-FR" sz="1800" b="1"/>
                <a:t>(infosrv2.tsinfo.lyc)</a:t>
              </a:r>
            </a:p>
          </p:txBody>
        </p:sp>
        <p:sp>
          <p:nvSpPr>
            <p:cNvPr id="7183" name="Line 11"/>
            <p:cNvSpPr>
              <a:spLocks noChangeShapeType="1"/>
            </p:cNvSpPr>
            <p:nvPr/>
          </p:nvSpPr>
          <p:spPr bwMode="auto">
            <a:xfrm flipH="1">
              <a:off x="768" y="960"/>
              <a:ext cx="0" cy="576"/>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grpSp>
        <p:nvGrpSpPr>
          <p:cNvPr id="3" name="Group 17"/>
          <p:cNvGrpSpPr>
            <a:grpSpLocks/>
          </p:cNvGrpSpPr>
          <p:nvPr/>
        </p:nvGrpSpPr>
        <p:grpSpPr bwMode="auto">
          <a:xfrm>
            <a:off x="228600" y="1524000"/>
            <a:ext cx="8588375" cy="4495800"/>
            <a:chOff x="144" y="960"/>
            <a:chExt cx="5410" cy="2832"/>
          </a:xfrm>
        </p:grpSpPr>
        <p:sp>
          <p:nvSpPr>
            <p:cNvPr id="7175" name="Text Box 9"/>
            <p:cNvSpPr txBox="1">
              <a:spLocks noChangeArrowheads="1"/>
            </p:cNvSpPr>
            <p:nvPr/>
          </p:nvSpPr>
          <p:spPr bwMode="auto">
            <a:xfrm>
              <a:off x="1728" y="2256"/>
              <a:ext cx="1584" cy="576"/>
            </a:xfrm>
            <a:prstGeom prst="rect">
              <a:avLst/>
            </a:prstGeom>
            <a:solidFill>
              <a:srgbClr val="00FF99"/>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tscompta.lyc</a:t>
              </a:r>
            </a:p>
            <a:p>
              <a:pPr eaLnBrk="1" hangingPunct="1">
                <a:spcBef>
                  <a:spcPct val="0"/>
                </a:spcBef>
              </a:pPr>
              <a:r>
                <a:rPr lang="fr-FR" altLang="fr-FR" sz="1800" b="1"/>
                <a:t>Serveur : cptsrv</a:t>
              </a:r>
            </a:p>
            <a:p>
              <a:pPr eaLnBrk="1" hangingPunct="1">
                <a:spcBef>
                  <a:spcPct val="0"/>
                </a:spcBef>
              </a:pPr>
              <a:r>
                <a:rPr lang="fr-FR" altLang="fr-FR" sz="1800" b="1"/>
                <a:t>(cptsrv.tscompta.lyc)</a:t>
              </a:r>
            </a:p>
          </p:txBody>
        </p:sp>
        <p:sp>
          <p:nvSpPr>
            <p:cNvPr id="7176" name="Text Box 10"/>
            <p:cNvSpPr txBox="1">
              <a:spLocks noChangeArrowheads="1"/>
            </p:cNvSpPr>
            <p:nvPr/>
          </p:nvSpPr>
          <p:spPr bwMode="auto">
            <a:xfrm>
              <a:off x="144" y="2928"/>
              <a:ext cx="1392" cy="864"/>
            </a:xfrm>
            <a:prstGeom prst="rect">
              <a:avLst/>
            </a:prstGeom>
            <a:solidFill>
              <a:srgbClr val="CCFF33"/>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stage.tsinfo.lyc</a:t>
              </a:r>
            </a:p>
            <a:p>
              <a:pPr eaLnBrk="1" hangingPunct="1">
                <a:spcBef>
                  <a:spcPct val="0"/>
                </a:spcBef>
              </a:pPr>
              <a:r>
                <a:rPr lang="fr-FR" altLang="fr-FR" sz="1800" b="1"/>
                <a:t>Serveur : st1</a:t>
              </a:r>
            </a:p>
            <a:p>
              <a:pPr eaLnBrk="1" hangingPunct="1">
                <a:spcBef>
                  <a:spcPct val="0"/>
                </a:spcBef>
              </a:pPr>
              <a:r>
                <a:rPr lang="fr-FR" altLang="fr-FR" sz="1800" b="1"/>
                <a:t>(st1.stage.tsinfo.lyc)</a:t>
              </a:r>
            </a:p>
          </p:txBody>
        </p:sp>
        <p:sp>
          <p:nvSpPr>
            <p:cNvPr id="7177" name="Line 12"/>
            <p:cNvSpPr>
              <a:spLocks noChangeShapeType="1"/>
            </p:cNvSpPr>
            <p:nvPr/>
          </p:nvSpPr>
          <p:spPr bwMode="auto">
            <a:xfrm>
              <a:off x="2016" y="960"/>
              <a:ext cx="0" cy="1296"/>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78" name="Line 13"/>
            <p:cNvSpPr>
              <a:spLocks noChangeShapeType="1"/>
            </p:cNvSpPr>
            <p:nvPr/>
          </p:nvSpPr>
          <p:spPr bwMode="auto">
            <a:xfrm>
              <a:off x="720" y="2496"/>
              <a:ext cx="0" cy="384"/>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79" name="Text Box 14"/>
            <p:cNvSpPr txBox="1">
              <a:spLocks noChangeArrowheads="1"/>
            </p:cNvSpPr>
            <p:nvPr/>
          </p:nvSpPr>
          <p:spPr bwMode="auto">
            <a:xfrm>
              <a:off x="3408" y="1872"/>
              <a:ext cx="2146" cy="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a:t>D'autres domaines peuvent être créés. Ils sont reliés entre eux </a:t>
              </a:r>
              <a:r>
                <a:rPr lang="fr-FR" altLang="fr-FR" b="1">
                  <a:solidFill>
                    <a:schemeClr val="accent2"/>
                  </a:solidFill>
                </a:rPr>
                <a:t>hiérarchiquement</a:t>
              </a:r>
              <a:r>
                <a:rPr lang="fr-FR" altLang="fr-FR" b="1"/>
                <a:t> par des </a:t>
              </a:r>
              <a:r>
                <a:rPr lang="fr-FR" altLang="fr-FR" b="1">
                  <a:solidFill>
                    <a:schemeClr val="accent2"/>
                  </a:solidFill>
                </a:rPr>
                <a:t>relations des d'approbation bidirectionnelles transitives</a:t>
              </a:r>
            </a:p>
          </p:txBody>
        </p:sp>
      </p:grpSp>
      <p:sp>
        <p:nvSpPr>
          <p:cNvPr id="20495" name="Text Box 15"/>
          <p:cNvSpPr txBox="1">
            <a:spLocks noChangeArrowheads="1"/>
          </p:cNvSpPr>
          <p:nvPr/>
        </p:nvSpPr>
        <p:spPr bwMode="auto">
          <a:xfrm>
            <a:off x="1500188" y="6043613"/>
            <a:ext cx="6572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a:t>Les domaines ainsi reliés forment un </a:t>
            </a:r>
            <a:r>
              <a:rPr lang="fr-FR" altLang="fr-FR" b="1">
                <a:solidFill>
                  <a:srgbClr val="FF3300"/>
                </a:solidFill>
              </a:rPr>
              <a:t>ARBRE</a:t>
            </a:r>
            <a:r>
              <a:rPr lang="fr-FR" altLang="fr-FR" b="1"/>
              <a:t> </a:t>
            </a:r>
          </a:p>
        </p:txBody>
      </p:sp>
      <p:sp>
        <p:nvSpPr>
          <p:cNvPr id="19" name="Rectangle 2"/>
          <p:cNvSpPr txBox="1">
            <a:spLocks noChangeArrowheads="1"/>
          </p:cNvSpPr>
          <p:nvPr/>
        </p:nvSpPr>
        <p:spPr>
          <a:xfrm>
            <a:off x="755576" y="188640"/>
            <a:ext cx="7416824" cy="720080"/>
          </a:xfrm>
          <a:prstGeom prst="rect">
            <a:avLst/>
          </a:prstGeom>
          <a:solidFill>
            <a:srgbClr val="474B78"/>
          </a:solidFill>
          <a:ln w="63500" cap="flat" cmpd="thickThin" algn="ctr">
            <a:solidFill>
              <a:sysClr val="window" lastClr="FFFFFF"/>
            </a:solidFill>
            <a:prstDash val="solid"/>
          </a:ln>
          <a:effectLst>
            <a:outerShdw blurRad="50800" dist="38100" dir="5400000" rotWithShape="0">
              <a:srgbClr val="000000">
                <a:alpha val="35000"/>
              </a:srgb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t/>
            </a:r>
            <a:b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br>
            <a: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t>active directory</a:t>
            </a:r>
            <a:b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br>
            <a:endParaRPr kumimoji="0" lang="en-US" altLang="fr-FR" sz="4800" b="1" i="0" u="none" strike="noStrike" kern="1200" cap="none" spc="0" normalizeH="0" baseline="0" noProof="0" dirty="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endParaRPr>
          </a:p>
        </p:txBody>
      </p:sp>
    </p:spTree>
    <p:extLst>
      <p:ext uri="{BB962C8B-B14F-4D97-AF65-F5344CB8AC3E}">
        <p14:creationId xmlns:p14="http://schemas.microsoft.com/office/powerpoint/2010/main" val="814304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95"/>
                                        </p:tgtEl>
                                        <p:attrNameLst>
                                          <p:attrName>style.visibility</p:attrName>
                                        </p:attrNameLst>
                                      </p:cBhvr>
                                      <p:to>
                                        <p:strVal val="visible"/>
                                      </p:to>
                                    </p:set>
                                    <p:anim calcmode="lin" valueType="num">
                                      <p:cBhvr additive="base">
                                        <p:cTn id="13" dur="500" fill="hold"/>
                                        <p:tgtEl>
                                          <p:spTgt spid="20495"/>
                                        </p:tgtEl>
                                        <p:attrNameLst>
                                          <p:attrName>ppt_x</p:attrName>
                                        </p:attrNameLst>
                                      </p:cBhvr>
                                      <p:tavLst>
                                        <p:tav tm="0">
                                          <p:val>
                                            <p:strVal val="#ppt_x"/>
                                          </p:val>
                                        </p:tav>
                                        <p:tav tm="100000">
                                          <p:val>
                                            <p:strVal val="#ppt_x"/>
                                          </p:val>
                                        </p:tav>
                                      </p:tavLst>
                                    </p:anim>
                                    <p:anim calcmode="lin" valueType="num">
                                      <p:cBhvr additive="base">
                                        <p:cTn id="14" dur="500" fill="hold"/>
                                        <p:tgtEl>
                                          <p:spTgt spid="204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57"/>
          <p:cNvGrpSpPr>
            <a:grpSpLocks/>
          </p:cNvGrpSpPr>
          <p:nvPr/>
        </p:nvGrpSpPr>
        <p:grpSpPr bwMode="auto">
          <a:xfrm>
            <a:off x="3581400" y="1143000"/>
            <a:ext cx="5334000" cy="4724400"/>
            <a:chOff x="2256" y="720"/>
            <a:chExt cx="3360" cy="2976"/>
          </a:xfrm>
        </p:grpSpPr>
        <p:sp>
          <p:nvSpPr>
            <p:cNvPr id="8206" name="Text Box 1036"/>
            <p:cNvSpPr txBox="1">
              <a:spLocks noChangeArrowheads="1"/>
            </p:cNvSpPr>
            <p:nvPr/>
          </p:nvSpPr>
          <p:spPr bwMode="auto">
            <a:xfrm>
              <a:off x="3504" y="720"/>
              <a:ext cx="1200" cy="240"/>
            </a:xfrm>
            <a:prstGeom prst="rect">
              <a:avLst/>
            </a:prstGeom>
            <a:solidFill>
              <a:srgbClr val="FF66FF"/>
            </a:solidFill>
            <a:ln w="38100">
              <a:solidFill>
                <a:srgbClr val="339933"/>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Racine .adm</a:t>
              </a:r>
            </a:p>
          </p:txBody>
        </p:sp>
        <p:sp>
          <p:nvSpPr>
            <p:cNvPr id="8207" name="Text Box 1037"/>
            <p:cNvSpPr txBox="1">
              <a:spLocks noChangeArrowheads="1"/>
            </p:cNvSpPr>
            <p:nvPr/>
          </p:nvSpPr>
          <p:spPr bwMode="auto">
            <a:xfrm>
              <a:off x="3360" y="3024"/>
              <a:ext cx="1584" cy="672"/>
            </a:xfrm>
            <a:prstGeom prst="rect">
              <a:avLst/>
            </a:prstGeom>
            <a:solidFill>
              <a:srgbClr val="FFCCFF"/>
            </a:solidFill>
            <a:ln w="38100">
              <a:solidFill>
                <a:srgbClr val="339933"/>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scola.adm</a:t>
              </a:r>
            </a:p>
            <a:p>
              <a:pPr eaLnBrk="1" hangingPunct="1">
                <a:spcBef>
                  <a:spcPct val="0"/>
                </a:spcBef>
              </a:pPr>
              <a:r>
                <a:rPr lang="fr-FR" altLang="fr-FR" sz="1800" b="1"/>
                <a:t>Serveur : sco1</a:t>
              </a:r>
            </a:p>
            <a:p>
              <a:pPr eaLnBrk="1" hangingPunct="1">
                <a:spcBef>
                  <a:spcPct val="0"/>
                </a:spcBef>
              </a:pPr>
              <a:r>
                <a:rPr lang="fr-FR" altLang="fr-FR" sz="1800" b="1"/>
                <a:t>(sco1.scola.adm)</a:t>
              </a:r>
            </a:p>
          </p:txBody>
        </p:sp>
        <p:sp>
          <p:nvSpPr>
            <p:cNvPr id="8208" name="Text Box 1038"/>
            <p:cNvSpPr txBox="1">
              <a:spLocks noChangeArrowheads="1"/>
            </p:cNvSpPr>
            <p:nvPr/>
          </p:nvSpPr>
          <p:spPr bwMode="auto">
            <a:xfrm>
              <a:off x="3840" y="1584"/>
              <a:ext cx="1776" cy="624"/>
            </a:xfrm>
            <a:prstGeom prst="rect">
              <a:avLst/>
            </a:prstGeom>
            <a:solidFill>
              <a:srgbClr val="FF9999"/>
            </a:solidFill>
            <a:ln w="38100">
              <a:solidFill>
                <a:srgbClr val="339933"/>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adminlab.adm</a:t>
              </a:r>
            </a:p>
            <a:p>
              <a:pPr eaLnBrk="1" hangingPunct="1">
                <a:spcBef>
                  <a:spcPct val="0"/>
                </a:spcBef>
              </a:pPr>
              <a:r>
                <a:rPr lang="fr-FR" altLang="fr-FR" sz="1800" b="1"/>
                <a:t>Serveur : jtsrv</a:t>
              </a:r>
            </a:p>
            <a:p>
              <a:pPr eaLnBrk="1" hangingPunct="1">
                <a:spcBef>
                  <a:spcPct val="0"/>
                </a:spcBef>
              </a:pPr>
              <a:r>
                <a:rPr lang="fr-FR" altLang="fr-FR" sz="1800" b="1"/>
                <a:t>(jtsrv.adminlab.adm)</a:t>
              </a:r>
            </a:p>
          </p:txBody>
        </p:sp>
        <p:sp>
          <p:nvSpPr>
            <p:cNvPr id="8209" name="Line 1039"/>
            <p:cNvSpPr>
              <a:spLocks noChangeShapeType="1"/>
            </p:cNvSpPr>
            <p:nvPr/>
          </p:nvSpPr>
          <p:spPr bwMode="auto">
            <a:xfrm>
              <a:off x="3600" y="1008"/>
              <a:ext cx="0" cy="2016"/>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0" name="Line 1040"/>
            <p:cNvSpPr>
              <a:spLocks noChangeShapeType="1"/>
            </p:cNvSpPr>
            <p:nvPr/>
          </p:nvSpPr>
          <p:spPr bwMode="auto">
            <a:xfrm>
              <a:off x="4560" y="1008"/>
              <a:ext cx="1" cy="576"/>
            </a:xfrm>
            <a:prstGeom prst="line">
              <a:avLst/>
            </a:prstGeom>
            <a:noFill/>
            <a:ln w="5715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1" name="Line 1041"/>
            <p:cNvSpPr>
              <a:spLocks noChangeShapeType="1"/>
            </p:cNvSpPr>
            <p:nvPr/>
          </p:nvSpPr>
          <p:spPr bwMode="auto">
            <a:xfrm flipH="1" flipV="1">
              <a:off x="2256" y="816"/>
              <a:ext cx="1248"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1522" name="Text Box 1042"/>
          <p:cNvSpPr txBox="1">
            <a:spLocks noChangeArrowheads="1"/>
          </p:cNvSpPr>
          <p:nvPr/>
        </p:nvSpPr>
        <p:spPr bwMode="auto">
          <a:xfrm>
            <a:off x="1600200" y="6019800"/>
            <a:ext cx="632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a:t>Les </a:t>
            </a:r>
            <a:r>
              <a:rPr lang="fr-FR" altLang="fr-FR" b="1">
                <a:solidFill>
                  <a:srgbClr val="FF3300"/>
                </a:solidFill>
              </a:rPr>
              <a:t>ARBRES</a:t>
            </a:r>
            <a:r>
              <a:rPr lang="fr-FR" altLang="fr-FR" b="1"/>
              <a:t> ainsi reliés forment une </a:t>
            </a:r>
            <a:r>
              <a:rPr lang="fr-FR" altLang="fr-FR" b="1">
                <a:solidFill>
                  <a:schemeClr val="accent2"/>
                </a:solidFill>
              </a:rPr>
              <a:t>FORET</a:t>
            </a:r>
          </a:p>
        </p:txBody>
      </p:sp>
      <p:grpSp>
        <p:nvGrpSpPr>
          <p:cNvPr id="8198" name="Group 1054"/>
          <p:cNvGrpSpPr>
            <a:grpSpLocks/>
          </p:cNvGrpSpPr>
          <p:nvPr/>
        </p:nvGrpSpPr>
        <p:grpSpPr bwMode="auto">
          <a:xfrm>
            <a:off x="228600" y="1143000"/>
            <a:ext cx="5029200" cy="4876800"/>
            <a:chOff x="144" y="720"/>
            <a:chExt cx="3168" cy="3072"/>
          </a:xfrm>
        </p:grpSpPr>
        <p:sp>
          <p:nvSpPr>
            <p:cNvPr id="8199" name="Text Box 1044"/>
            <p:cNvSpPr txBox="1">
              <a:spLocks noChangeArrowheads="1"/>
            </p:cNvSpPr>
            <p:nvPr/>
          </p:nvSpPr>
          <p:spPr bwMode="auto">
            <a:xfrm>
              <a:off x="240" y="720"/>
              <a:ext cx="2016" cy="240"/>
            </a:xfrm>
            <a:prstGeom prst="rect">
              <a:avLst/>
            </a:prstGeom>
            <a:solidFill>
              <a:srgbClr val="99FF66"/>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Racine .lyc</a:t>
              </a:r>
            </a:p>
          </p:txBody>
        </p:sp>
        <p:sp>
          <p:nvSpPr>
            <p:cNvPr id="8200" name="Text Box 1046"/>
            <p:cNvSpPr txBox="1">
              <a:spLocks noChangeArrowheads="1"/>
            </p:cNvSpPr>
            <p:nvPr/>
          </p:nvSpPr>
          <p:spPr bwMode="auto">
            <a:xfrm>
              <a:off x="144" y="1536"/>
              <a:ext cx="1392" cy="960"/>
            </a:xfrm>
            <a:prstGeom prst="rect">
              <a:avLst/>
            </a:prstGeom>
            <a:solidFill>
              <a:srgbClr val="CCFFCC"/>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tsinfo.lyc</a:t>
              </a:r>
            </a:p>
            <a:p>
              <a:pPr eaLnBrk="1" hangingPunct="1">
                <a:spcBef>
                  <a:spcPct val="0"/>
                </a:spcBef>
              </a:pPr>
              <a:r>
                <a:rPr lang="fr-FR" altLang="fr-FR" sz="1800" b="1"/>
                <a:t>Serveur : infosrv1</a:t>
              </a:r>
            </a:p>
            <a:p>
              <a:pPr eaLnBrk="1" hangingPunct="1">
                <a:spcBef>
                  <a:spcPct val="0"/>
                </a:spcBef>
              </a:pPr>
              <a:r>
                <a:rPr lang="fr-FR" altLang="fr-FR" sz="1800" b="1"/>
                <a:t>(infosrv1.tsinfo.lyc)</a:t>
              </a:r>
            </a:p>
            <a:p>
              <a:pPr eaLnBrk="1" hangingPunct="1">
                <a:spcBef>
                  <a:spcPct val="0"/>
                </a:spcBef>
              </a:pPr>
              <a:r>
                <a:rPr lang="fr-FR" altLang="fr-FR" sz="1800" b="1"/>
                <a:t>Serveur : infosrv2</a:t>
              </a:r>
            </a:p>
            <a:p>
              <a:pPr eaLnBrk="1" hangingPunct="1">
                <a:spcBef>
                  <a:spcPct val="0"/>
                </a:spcBef>
              </a:pPr>
              <a:r>
                <a:rPr lang="fr-FR" altLang="fr-FR" sz="1800" b="1"/>
                <a:t>(infosrv2.tsinfo.lyc)</a:t>
              </a:r>
            </a:p>
          </p:txBody>
        </p:sp>
        <p:sp>
          <p:nvSpPr>
            <p:cNvPr id="8201" name="Line 1047"/>
            <p:cNvSpPr>
              <a:spLocks noChangeShapeType="1"/>
            </p:cNvSpPr>
            <p:nvPr/>
          </p:nvSpPr>
          <p:spPr bwMode="auto">
            <a:xfrm flipH="1">
              <a:off x="768" y="960"/>
              <a:ext cx="0" cy="576"/>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2" name="Text Box 1049"/>
            <p:cNvSpPr txBox="1">
              <a:spLocks noChangeArrowheads="1"/>
            </p:cNvSpPr>
            <p:nvPr/>
          </p:nvSpPr>
          <p:spPr bwMode="auto">
            <a:xfrm>
              <a:off x="1728" y="2256"/>
              <a:ext cx="1584" cy="576"/>
            </a:xfrm>
            <a:prstGeom prst="rect">
              <a:avLst/>
            </a:prstGeom>
            <a:solidFill>
              <a:srgbClr val="00FF99"/>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tscompta.lyc</a:t>
              </a:r>
            </a:p>
            <a:p>
              <a:pPr eaLnBrk="1" hangingPunct="1">
                <a:spcBef>
                  <a:spcPct val="0"/>
                </a:spcBef>
              </a:pPr>
              <a:r>
                <a:rPr lang="fr-FR" altLang="fr-FR" sz="1800" b="1"/>
                <a:t>Serveur : cptsrv</a:t>
              </a:r>
            </a:p>
            <a:p>
              <a:pPr eaLnBrk="1" hangingPunct="1">
                <a:spcBef>
                  <a:spcPct val="0"/>
                </a:spcBef>
              </a:pPr>
              <a:r>
                <a:rPr lang="fr-FR" altLang="fr-FR" sz="1800" b="1"/>
                <a:t>(cptsrv.tscompta.lyc)</a:t>
              </a:r>
            </a:p>
          </p:txBody>
        </p:sp>
        <p:sp>
          <p:nvSpPr>
            <p:cNvPr id="8203" name="Text Box 1050"/>
            <p:cNvSpPr txBox="1">
              <a:spLocks noChangeArrowheads="1"/>
            </p:cNvSpPr>
            <p:nvPr/>
          </p:nvSpPr>
          <p:spPr bwMode="auto">
            <a:xfrm>
              <a:off x="144" y="2928"/>
              <a:ext cx="1392" cy="864"/>
            </a:xfrm>
            <a:prstGeom prst="rect">
              <a:avLst/>
            </a:prstGeom>
            <a:solidFill>
              <a:srgbClr val="CCFF33"/>
            </a:solidFill>
            <a:ln w="38100">
              <a:solidFill>
                <a:schemeClr val="accent2"/>
              </a:solidFill>
              <a:miter lim="800000"/>
              <a:headEnd/>
              <a:tailEnd/>
            </a:ln>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1800" b="1"/>
                <a:t>Domaine stage.tsinfo.lyc</a:t>
              </a:r>
            </a:p>
            <a:p>
              <a:pPr eaLnBrk="1" hangingPunct="1">
                <a:spcBef>
                  <a:spcPct val="0"/>
                </a:spcBef>
              </a:pPr>
              <a:r>
                <a:rPr lang="fr-FR" altLang="fr-FR" sz="1800" b="1"/>
                <a:t>Serveur : st1</a:t>
              </a:r>
            </a:p>
            <a:p>
              <a:pPr eaLnBrk="1" hangingPunct="1">
                <a:spcBef>
                  <a:spcPct val="0"/>
                </a:spcBef>
              </a:pPr>
              <a:r>
                <a:rPr lang="fr-FR" altLang="fr-FR" sz="1800" b="1"/>
                <a:t>(st1.stage.tsinfo.lyc)</a:t>
              </a:r>
            </a:p>
          </p:txBody>
        </p:sp>
        <p:sp>
          <p:nvSpPr>
            <p:cNvPr id="8204" name="Line 1051"/>
            <p:cNvSpPr>
              <a:spLocks noChangeShapeType="1"/>
            </p:cNvSpPr>
            <p:nvPr/>
          </p:nvSpPr>
          <p:spPr bwMode="auto">
            <a:xfrm>
              <a:off x="2016" y="960"/>
              <a:ext cx="0" cy="1296"/>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05" name="Line 1052"/>
            <p:cNvSpPr>
              <a:spLocks noChangeShapeType="1"/>
            </p:cNvSpPr>
            <p:nvPr/>
          </p:nvSpPr>
          <p:spPr bwMode="auto">
            <a:xfrm>
              <a:off x="720" y="2496"/>
              <a:ext cx="0" cy="384"/>
            </a:xfrm>
            <a:prstGeom prst="line">
              <a:avLst/>
            </a:prstGeom>
            <a:noFill/>
            <a:ln w="57150">
              <a:solidFill>
                <a:srgbClr val="FF33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21" name="Rectangle 2"/>
          <p:cNvSpPr txBox="1">
            <a:spLocks noChangeArrowheads="1"/>
          </p:cNvSpPr>
          <p:nvPr/>
        </p:nvSpPr>
        <p:spPr>
          <a:xfrm>
            <a:off x="755576" y="188640"/>
            <a:ext cx="7416824" cy="720080"/>
          </a:xfrm>
          <a:prstGeom prst="rect">
            <a:avLst/>
          </a:prstGeom>
          <a:solidFill>
            <a:srgbClr val="474B78"/>
          </a:solidFill>
          <a:ln w="63500" cap="flat" cmpd="thickThin" algn="ctr">
            <a:solidFill>
              <a:sysClr val="window" lastClr="FFFFFF"/>
            </a:solidFill>
            <a:prstDash val="solid"/>
          </a:ln>
          <a:effectLst>
            <a:outerShdw blurRad="50800" dist="38100" dir="5400000" rotWithShape="0">
              <a:srgbClr val="000000">
                <a:alpha val="35000"/>
              </a:srgbClr>
            </a:outerShdw>
          </a:effectLst>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lt1"/>
                </a:solidFill>
                <a:effectLst>
                  <a:outerShdw blurRad="31750" dist="25400" dir="5400000" algn="tl" rotWithShape="0">
                    <a:srgbClr val="000000">
                      <a:alpha val="25000"/>
                    </a:srgbClr>
                  </a:outerShdw>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t/>
            </a:r>
            <a:b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br>
            <a: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t>active directory</a:t>
            </a:r>
            <a:br>
              <a:rPr kumimoji="0" lang="en-US" altLang="fr-FR" sz="4800" b="1" i="0" u="none" strike="noStrike" kern="1200" cap="none" spc="0" normalizeH="0" baseline="0" noProof="0" smtClean="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rPr>
            </a:br>
            <a:endParaRPr kumimoji="0" lang="en-US" altLang="fr-FR" sz="4800" b="1" i="0" u="none" strike="noStrike" kern="1200" cap="none" spc="0" normalizeH="0" baseline="0" noProof="0" dirty="0">
              <a:ln>
                <a:noFill/>
              </a:ln>
              <a:solidFill>
                <a:sysClr val="window" lastClr="FFFFFF"/>
              </a:solidFill>
              <a:effectLst>
                <a:outerShdw blurRad="31750" dist="25400" dir="5400000" algn="tl" rotWithShape="0">
                  <a:srgbClr val="000000">
                    <a:alpha val="25000"/>
                  </a:srgbClr>
                </a:outerShdw>
              </a:effectLst>
              <a:uLnTx/>
              <a:uFillTx/>
              <a:latin typeface="Algerian" panose="04020705040A02060702" pitchFamily="82" charset="0"/>
              <a:ea typeface="+mn-ea"/>
              <a:cs typeface="Times New Roman" panose="02020603050405020304" pitchFamily="18" charset="0"/>
            </a:endParaRPr>
          </a:p>
        </p:txBody>
      </p:sp>
    </p:spTree>
    <p:extLst>
      <p:ext uri="{BB962C8B-B14F-4D97-AF65-F5344CB8AC3E}">
        <p14:creationId xmlns:p14="http://schemas.microsoft.com/office/powerpoint/2010/main" val="2767353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22"/>
                                        </p:tgtEl>
                                        <p:attrNameLst>
                                          <p:attrName>style.visibility</p:attrName>
                                        </p:attrNameLst>
                                      </p:cBhvr>
                                      <p:to>
                                        <p:strVal val="visible"/>
                                      </p:to>
                                    </p:set>
                                    <p:anim calcmode="lin" valueType="num">
                                      <p:cBhvr additive="base">
                                        <p:cTn id="13" dur="500" fill="hold"/>
                                        <p:tgtEl>
                                          <p:spTgt spid="21522"/>
                                        </p:tgtEl>
                                        <p:attrNameLst>
                                          <p:attrName>ppt_x</p:attrName>
                                        </p:attrNameLst>
                                      </p:cBhvr>
                                      <p:tavLst>
                                        <p:tav tm="0">
                                          <p:val>
                                            <p:strVal val="#ppt_x"/>
                                          </p:val>
                                        </p:tav>
                                        <p:tav tm="100000">
                                          <p:val>
                                            <p:strVal val="#ppt_x"/>
                                          </p:val>
                                        </p:tav>
                                      </p:tavLst>
                                    </p:anim>
                                    <p:anim calcmode="lin" valueType="num">
                                      <p:cBhvr additive="base">
                                        <p:cTn id="14"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body" idx="1"/>
          </p:nvPr>
        </p:nvSpPr>
        <p:spPr>
          <a:xfrm>
            <a:off x="251520" y="1126563"/>
            <a:ext cx="8686800" cy="5181600"/>
          </a:xfrm>
        </p:spPr>
        <p:txBody>
          <a:bodyPr>
            <a:normAutofit lnSpcReduction="10000"/>
          </a:bodyPr>
          <a:lstStyle/>
          <a:p>
            <a:pPr eaLnBrk="1" hangingPunct="1">
              <a:lnSpc>
                <a:spcPct val="90000"/>
              </a:lnSpc>
              <a:buFont typeface="Wingdings" pitchFamily="2" charset="2"/>
              <a:buNone/>
            </a:pPr>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objets de l'Active Directory sont :</a:t>
            </a:r>
          </a:p>
          <a:p>
            <a:pPr lvl="3"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compte d'utilisateur</a:t>
            </a:r>
          </a:p>
          <a:p>
            <a:pPr lvl="3"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ordinateur</a:t>
            </a:r>
          </a:p>
          <a:p>
            <a:pPr lvl="3" eaLnBrk="1" hangingPunct="1">
              <a:lnSpc>
                <a:spcPct val="14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dossier partagé publié</a:t>
            </a:r>
          </a:p>
          <a:p>
            <a:pPr lvl="3"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groupe</a:t>
            </a:r>
          </a:p>
          <a:p>
            <a:pPr lvl="3"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imprimante publiée</a:t>
            </a:r>
          </a:p>
          <a:p>
            <a:pPr lvl="3"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contact </a:t>
            </a:r>
          </a:p>
          <a:p>
            <a:pPr lvl="3" eaLnBrk="1" hangingPunct="1">
              <a:lnSpc>
                <a:spcPct val="90000"/>
              </a:lnSpc>
            </a:pPr>
            <a:r>
              <a:rPr lang="fr-FR"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objet contact est un compte qui ne dispose d’aucune autorisation de sécurité. Vous ne pouvez pas vous connecter au réseau en tant que contact. Les contacts représentent les utilisateurs externes dans le cadre de la messagerie par exemple</a:t>
            </a:r>
            <a:endPar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221" name="Picture 4" descr="C:\Doc_Pedagogik\Mes Cours\WindowsNT\ActiveDirectory\Active3_fichiers\MANAGA0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552" y="1528415"/>
            <a:ext cx="41751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5" descr="C:\Doc_Pedagogik\Mes Cours\WindowsNT\ActiveDirectory\Active3_fichiers\MANAGA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528" y="2061815"/>
            <a:ext cx="56356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6" descr="C:\Doc_Pedagogik\Mes Cours\WindowsNT\ActiveDirectory\Active3_fichiers\MANAGA09.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07" y="2646445"/>
            <a:ext cx="65246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C:\Doc_Pedagogik\Mes Cours\WindowsNT\ActiveDirectory\Active3_fichiers\MANAGA0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12" y="3067133"/>
            <a:ext cx="569913"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8" descr="C:\Doc_Pedagogik\Mes Cours\WindowsNT\ActiveDirectory\Active3_fichiers\MANAGA1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962" y="3544341"/>
            <a:ext cx="6524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9" descr="C:\Doc_Pedagogik\Mes Cours\WindowsNT\ActiveDirectory\Active3_fichiers\MANAGA06.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554" y="4187606"/>
            <a:ext cx="715963"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1967819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1073815" y="7707"/>
            <a:ext cx="6997245" cy="829005"/>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sz="5400" b="1" i="0" dirty="0" smtClean="0">
                <a:solidFill>
                  <a:schemeClr val="accent2"/>
                </a:solidFill>
                <a:effectLst>
                  <a:outerShdw blurRad="38100" dist="38100" dir="2700000" algn="tl">
                    <a:srgbClr val="000000">
                      <a:alpha val="43137"/>
                    </a:srgbClr>
                  </a:outerShdw>
                </a:effectLst>
              </a:rPr>
              <a:t>PLAN</a:t>
            </a:r>
          </a:p>
        </p:txBody>
      </p:sp>
      <p:sp>
        <p:nvSpPr>
          <p:cNvPr id="4" name="Rectangle 3"/>
          <p:cNvSpPr/>
          <p:nvPr/>
        </p:nvSpPr>
        <p:spPr>
          <a:xfrm>
            <a:off x="-108520" y="720375"/>
            <a:ext cx="9228449" cy="3108543"/>
          </a:xfrm>
          <a:prstGeom prst="rect">
            <a:avLst/>
          </a:prstGeom>
        </p:spPr>
        <p:txBody>
          <a:bodyPr wrap="square">
            <a:spAutoFit/>
          </a:bodyPr>
          <a:lstStyle/>
          <a:p>
            <a:pPr marL="556260" indent="-285750" algn="just">
              <a:spcAft>
                <a:spcPts val="0"/>
              </a:spcAft>
              <a:buFont typeface="Arial" panose="020B0604020202020204" pitchFamily="34" charset="0"/>
              <a:buChar char="•"/>
            </a:pPr>
            <a:r>
              <a:rPr lang="fr-FR" sz="2800" dirty="0">
                <a:effectLst>
                  <a:outerShdw blurRad="38100" dist="38100" dir="2700000" algn="tl">
                    <a:srgbClr val="000000">
                      <a:alpha val="43137"/>
                    </a:srgbClr>
                  </a:outerShdw>
                </a:effectLst>
                <a:latin typeface="Cambria"/>
                <a:ea typeface="Times New Roman"/>
                <a:cs typeface="Times New Roman"/>
              </a:rPr>
              <a:t>Introduction, Présentation, Architecture (domaines, arborescence, forêts)</a:t>
            </a:r>
          </a:p>
          <a:p>
            <a:pPr marL="556260" indent="-285750" algn="just">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Gestion </a:t>
            </a:r>
            <a:r>
              <a:rPr lang="fr-FR" sz="2800" dirty="0">
                <a:effectLst>
                  <a:outerShdw blurRad="38100" dist="38100" dir="2700000" algn="tl">
                    <a:srgbClr val="000000">
                      <a:alpha val="43137"/>
                    </a:srgbClr>
                  </a:outerShdw>
                </a:effectLst>
                <a:latin typeface="Cambria"/>
                <a:ea typeface="Times New Roman"/>
                <a:cs typeface="Times New Roman"/>
              </a:rPr>
              <a:t>des utilisateurs, des groupes et permissions</a:t>
            </a:r>
          </a:p>
          <a:p>
            <a:pPr marL="556260" indent="-285750" algn="just">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Sécurité</a:t>
            </a:r>
            <a:endParaRPr lang="fr-FR" sz="2800" dirty="0">
              <a:effectLst>
                <a:outerShdw blurRad="38100" dist="38100" dir="2700000" algn="tl">
                  <a:srgbClr val="000000">
                    <a:alpha val="43137"/>
                  </a:srgbClr>
                </a:outerShdw>
              </a:effectLst>
              <a:latin typeface="Cambria"/>
              <a:ea typeface="Times New Roman"/>
              <a:cs typeface="Times New Roman"/>
            </a:endParaRPr>
          </a:p>
          <a:p>
            <a:pPr marL="556260" indent="-285750" algn="just">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Gestion </a:t>
            </a:r>
            <a:r>
              <a:rPr lang="fr-FR" sz="2800" dirty="0">
                <a:effectLst>
                  <a:outerShdw blurRad="38100" dist="38100" dir="2700000" algn="tl">
                    <a:srgbClr val="000000">
                      <a:alpha val="43137"/>
                    </a:srgbClr>
                  </a:outerShdw>
                </a:effectLst>
                <a:latin typeface="Cambria"/>
                <a:ea typeface="Times New Roman"/>
                <a:cs typeface="Times New Roman"/>
              </a:rPr>
              <a:t>du domaine</a:t>
            </a:r>
          </a:p>
          <a:p>
            <a:pPr marL="556260" indent="-285750" algn="just">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Notions </a:t>
            </a:r>
            <a:r>
              <a:rPr lang="fr-FR" sz="2800" dirty="0">
                <a:effectLst>
                  <a:outerShdw blurRad="38100" dist="38100" dir="2700000" algn="tl">
                    <a:srgbClr val="000000">
                      <a:alpha val="43137"/>
                    </a:srgbClr>
                  </a:outerShdw>
                </a:effectLst>
                <a:latin typeface="Cambria"/>
                <a:ea typeface="Times New Roman"/>
                <a:cs typeface="Times New Roman"/>
              </a:rPr>
              <a:t>d’approbations entre domaines</a:t>
            </a:r>
          </a:p>
          <a:p>
            <a:pPr marL="556260" indent="-285750" algn="just">
              <a:spcAft>
                <a:spcPts val="0"/>
              </a:spcAft>
              <a:buFont typeface="Arial" panose="020B0604020202020204" pitchFamily="34" charset="0"/>
              <a:buChar char="•"/>
            </a:pPr>
            <a:r>
              <a:rPr lang="fr-FR" sz="2800" dirty="0" smtClean="0">
                <a:effectLst>
                  <a:outerShdw blurRad="38100" dist="38100" dir="2700000" algn="tl">
                    <a:srgbClr val="000000">
                      <a:alpha val="43137"/>
                    </a:srgbClr>
                  </a:outerShdw>
                </a:effectLst>
                <a:latin typeface="Cambria"/>
                <a:ea typeface="Times New Roman"/>
                <a:cs typeface="Times New Roman"/>
              </a:rPr>
              <a:t>Exemple </a:t>
            </a:r>
            <a:r>
              <a:rPr lang="fr-FR" sz="2800" dirty="0">
                <a:effectLst>
                  <a:outerShdw blurRad="38100" dist="38100" dir="2700000" algn="tl">
                    <a:srgbClr val="000000">
                      <a:alpha val="43137"/>
                    </a:srgbClr>
                  </a:outerShdw>
                </a:effectLst>
                <a:latin typeface="Cambria"/>
                <a:ea typeface="Times New Roman"/>
                <a:cs typeface="Times New Roman"/>
              </a:rPr>
              <a:t>d’un contrôleur de domaine (active </a:t>
            </a:r>
            <a:r>
              <a:rPr lang="fr-FR" sz="2800" dirty="0" smtClean="0">
                <a:effectLst>
                  <a:outerShdw blurRad="38100" dist="38100" dir="2700000" algn="tl">
                    <a:srgbClr val="000000">
                      <a:alpha val="43137"/>
                    </a:srgbClr>
                  </a:outerShdw>
                </a:effectLst>
                <a:latin typeface="Cambria"/>
                <a:ea typeface="Times New Roman"/>
                <a:cs typeface="Times New Roman"/>
              </a:rPr>
              <a:t>directory)</a:t>
            </a:r>
            <a:endParaRPr lang="fr-FR" sz="2800" dirty="0">
              <a:effectLst>
                <a:outerShdw blurRad="38100" dist="38100" dir="2700000" algn="tl">
                  <a:srgbClr val="000000">
                    <a:alpha val="43137"/>
                  </a:srgbClr>
                </a:outerShdw>
              </a:effectLst>
              <a:latin typeface="Cambria"/>
              <a:ea typeface="Times New Roman"/>
              <a:cs typeface="Times New Roman"/>
            </a:endParaRPr>
          </a:p>
        </p:txBody>
      </p:sp>
      <p:pic>
        <p:nvPicPr>
          <p:cNvPr id="2050" name="Picture 2" descr="Résultat de recherche d'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6071" r="3333"/>
          <a:stretch/>
        </p:blipFill>
        <p:spPr bwMode="auto">
          <a:xfrm>
            <a:off x="-24071" y="3801240"/>
            <a:ext cx="9144000" cy="31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744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body" idx="1"/>
          </p:nvPr>
        </p:nvSpPr>
        <p:spPr>
          <a:xfrm>
            <a:off x="467544" y="1628800"/>
            <a:ext cx="8215064" cy="3568700"/>
          </a:xfrm>
        </p:spPr>
        <p:txBody>
          <a:bodyPr/>
          <a:lstStyle/>
          <a:p>
            <a:pPr eaLnBrk="1" hangingPunct="1">
              <a:buFont typeface="Wingdings" pitchFamily="2" charset="2"/>
              <a:buNone/>
            </a:pPr>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objets de l'Active Directory sont</a:t>
            </a:r>
          </a:p>
          <a:p>
            <a:pPr lvl="3" eaLnBrk="1" hangingPunct="1"/>
            <a:r>
              <a:rPr lang="fr-FR" altLang="fr-F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 unité organisationnelle</a:t>
            </a:r>
          </a:p>
          <a:p>
            <a:pPr lvl="3" eaLnBrk="1" hangingPunct="1"/>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unités d’organisation sont utilisées comme conteneurs pour organiser de façon logique des objets d’annuaire tels que les utilisateurs, les groupes et les ordinateurs …</a:t>
            </a:r>
          </a:p>
        </p:txBody>
      </p:sp>
      <p:pic>
        <p:nvPicPr>
          <p:cNvPr id="10245" name="Picture 4" descr="C:\Doc_Pedagogik\Mes Cours\WindowsNT\ActiveDirectory\Active3_fichiers\MANAGA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60104"/>
            <a:ext cx="704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3502894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body" idx="1"/>
          </p:nvPr>
        </p:nvSpPr>
        <p:spPr>
          <a:xfrm>
            <a:off x="251520" y="1340768"/>
            <a:ext cx="8686800" cy="3528392"/>
          </a:xfrm>
        </p:spPr>
        <p:txBody>
          <a:bodyPr>
            <a:noAutofit/>
          </a:bodyPr>
          <a:lstStyle/>
          <a:p>
            <a:pPr eaLnBrk="1" hangingPunct="1">
              <a:lnSpc>
                <a:spcPct val="110000"/>
              </a:lnSpc>
              <a:buFont typeface="Wingdings" pitchFamily="2" charset="2"/>
              <a:buNone/>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Tous les objets ont des attributs, par exemple :</a:t>
            </a:r>
          </a:p>
          <a:p>
            <a:pPr lvl="1" eaLnBrk="1" hangingPunct="1">
              <a:lnSpc>
                <a:spcPct val="110000"/>
              </a:lnSpc>
            </a:pP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 et prénom d'un utilisateur</a:t>
            </a:r>
          </a:p>
          <a:p>
            <a:pPr lvl="1" eaLnBrk="1" hangingPunct="1">
              <a:lnSpc>
                <a:spcPct val="110000"/>
              </a:lnSpc>
            </a:pP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 de partage d'un dossier</a:t>
            </a:r>
          </a:p>
          <a:p>
            <a:pPr eaLnBrk="1" hangingPunct="1">
              <a:lnSpc>
                <a:spcPct val="110000"/>
              </a:lnSpc>
              <a:buFont typeface="Wingdings" pitchFamily="2" charset="2"/>
              <a:buNone/>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Certains attributs sont obligatoires (nom de l'utilisateur) d'autres sont facultatifs (son numéro de téléphone)</a:t>
            </a:r>
          </a:p>
        </p:txBody>
      </p:sp>
      <p:sp>
        <p:nvSpPr>
          <p:cNvPr id="6"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2767774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body" idx="1"/>
          </p:nvPr>
        </p:nvSpPr>
        <p:spPr>
          <a:xfrm>
            <a:off x="457200" y="1481329"/>
            <a:ext cx="8229600" cy="3315824"/>
          </a:xfrm>
        </p:spPr>
        <p:txBody>
          <a:bodyPr>
            <a:normAutofit/>
          </a:bodyPr>
          <a:lstStyle/>
          <a:p>
            <a:pPr algn="ctr" eaLnBrk="1" hangingPunct="1">
              <a:buFont typeface="Wingdings" pitchFamily="2" charset="2"/>
              <a:buNone/>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L'ensemble des attributs sont définis dans le </a:t>
            </a:r>
            <a:r>
              <a:rPr lang="fr-FR" altLang="fr-FR" sz="3200"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SCHEMA</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eaLnBrk="1" hangingPunct="1">
              <a:buFont typeface="Wingdings" pitchFamily="2" charset="2"/>
              <a:buNone/>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composant enfichable </a:t>
            </a:r>
            <a:r>
              <a:rPr lang="fr-FR" altLang="fr-FR" sz="3200"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Schema</a:t>
            </a:r>
            <a:r>
              <a:rPr lang="fr-FR" altLang="fr-FR" sz="3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Active Directory</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permet de modifier le schéma pour ajouter des attributs (attention, il est impossible d'en supprimer).</a:t>
            </a:r>
          </a:p>
          <a:p>
            <a:pPr algn="ctr" eaLnBrk="1" hangingPunct="1">
              <a:buFont typeface="Wingdings" pitchFamily="2" charset="2"/>
              <a:buNone/>
            </a:pPr>
            <a:endPar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Rectangle 2"/>
          <p:cNvSpPr>
            <a:spLocks noGrp="1" noChangeArrowheads="1"/>
          </p:cNvSpPr>
          <p:nvPr>
            <p:ph type="title"/>
          </p:nvPr>
        </p:nvSpPr>
        <p:spPr>
          <a:xfrm>
            <a:off x="755576" y="188640"/>
            <a:ext cx="7416824" cy="720080"/>
          </a:xfrm>
        </p:spPr>
        <p:style>
          <a:lnRef idx="3">
            <a:schemeClr val="lt1"/>
          </a:lnRef>
          <a:fillRef idx="1">
            <a:schemeClr val="accent5"/>
          </a:fillRef>
          <a:effectRef idx="1">
            <a:schemeClr val="accent5"/>
          </a:effectRef>
          <a:fontRef idx="minor">
            <a:schemeClr val="lt1"/>
          </a:fontRef>
        </p:style>
        <p:txBody>
          <a:bodyPr>
            <a:noAutofit/>
          </a:bodyPr>
          <a:lstStyle/>
          <a:p>
            <a:pPr algn="ctr"/>
            <a:r>
              <a:rPr lang="en-US" altLang="fr-FR" sz="4800" b="1" dirty="0" smtClean="0">
                <a:latin typeface="Algerian" panose="04020705040A02060702" pitchFamily="82" charset="0"/>
                <a:cs typeface="Times New Roman" panose="02020603050405020304" pitchFamily="18" charset="0"/>
              </a:rPr>
              <a:t/>
            </a:r>
            <a:br>
              <a:rPr lang="en-US" altLang="fr-FR" sz="4800" b="1" dirty="0" smtClean="0">
                <a:latin typeface="Algerian" panose="04020705040A02060702" pitchFamily="82" charset="0"/>
                <a:cs typeface="Times New Roman" panose="02020603050405020304" pitchFamily="18" charset="0"/>
              </a:rPr>
            </a:br>
            <a:r>
              <a:rPr lang="en-US" altLang="fr-FR" sz="4800" b="1" dirty="0" smtClean="0">
                <a:latin typeface="Algerian" panose="04020705040A02060702" pitchFamily="82" charset="0"/>
                <a:cs typeface="Times New Roman" panose="02020603050405020304" pitchFamily="18" charset="0"/>
              </a:rPr>
              <a:t>active directory</a:t>
            </a:r>
            <a:r>
              <a:rPr lang="en-US" altLang="fr-FR" sz="4800" b="1" dirty="0">
                <a:latin typeface="Algerian" panose="04020705040A02060702" pitchFamily="82" charset="0"/>
                <a:cs typeface="Times New Roman" panose="02020603050405020304" pitchFamily="18" charset="0"/>
              </a:rPr>
              <a:t/>
            </a:r>
            <a:br>
              <a:rPr lang="en-US" altLang="fr-FR" sz="4800" b="1" dirty="0">
                <a:latin typeface="Algerian" panose="04020705040A02060702" pitchFamily="82" charset="0"/>
                <a:cs typeface="Times New Roman" panose="02020603050405020304" pitchFamily="18" charset="0"/>
              </a:rPr>
            </a:br>
            <a:endParaRPr lang="en-US" altLang="fr-FR" sz="4800" b="1" dirty="0">
              <a:latin typeface="Algerian" panose="04020705040A02060702" pitchFamily="82" charset="0"/>
              <a:cs typeface="Times New Roman" panose="02020603050405020304" pitchFamily="18" charset="0"/>
            </a:endParaRPr>
          </a:p>
        </p:txBody>
      </p:sp>
    </p:spTree>
    <p:extLst>
      <p:ext uri="{BB962C8B-B14F-4D97-AF65-F5344CB8AC3E}">
        <p14:creationId xmlns:p14="http://schemas.microsoft.com/office/powerpoint/2010/main" val="3167124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eaLnBrk="1" hangingPunct="1"/>
            <a:r>
              <a:rPr lang="fr-FR" altLang="fr-FR" smtClean="0"/>
              <a:t>Exemple de création d'une A.D</a:t>
            </a:r>
          </a:p>
        </p:txBody>
      </p:sp>
      <p:sp>
        <p:nvSpPr>
          <p:cNvPr id="15365" name="Rectangle 3"/>
          <p:cNvSpPr>
            <a:spLocks noGrp="1" noChangeArrowheads="1"/>
          </p:cNvSpPr>
          <p:nvPr>
            <p:ph type="body" idx="1"/>
          </p:nvPr>
        </p:nvSpPr>
        <p:spPr>
          <a:xfrm>
            <a:off x="304800" y="1143000"/>
            <a:ext cx="8610600" cy="4158208"/>
          </a:xfrm>
        </p:spPr>
        <p:txBody>
          <a:bodyPr>
            <a:noAutofit/>
          </a:bodyPr>
          <a:lstStyle/>
          <a:p>
            <a:pPr eaLnBrk="1" hangingPunct="1"/>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L’objectif de cet exemple est de créer 2 forêts </a:t>
            </a:r>
            <a:r>
              <a:rPr lang="fr-FR" altLang="fr-FR" sz="32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bts</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fr-FR" altLang="fr-FR" sz="32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sts</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eaLnBrk="1" hangingPunct="1"/>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forêt </a:t>
            </a:r>
            <a:r>
              <a:rPr lang="fr-FR" altLang="fr-FR" sz="32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bts</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sera composée de 2 arbres.</a:t>
            </a:r>
          </a:p>
          <a:p>
            <a:pPr lvl="1" eaLnBrk="1" hangingPunct="1"/>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premier arbre composé :</a:t>
            </a:r>
          </a:p>
          <a:p>
            <a:pPr lvl="2" eaLnBrk="1" hangingPunct="1"/>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domaine : </a:t>
            </a:r>
            <a:r>
              <a:rPr lang="fr-FR" altLang="fr-FR" sz="2800" i="1" dirty="0" err="1" smtClean="0">
                <a:solidFill>
                  <a:srgbClr val="33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mozart</a:t>
            </a: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géré par les serveurs </a:t>
            </a:r>
            <a:r>
              <a:rPr lang="fr-FR" altLang="fr-FR" sz="2800"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vienne</a:t>
            </a: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fr-FR" altLang="fr-FR" sz="2800"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valse</a:t>
            </a: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lvl="2" eaLnBrk="1" hangingPunct="1"/>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 sous-domaine : </a:t>
            </a:r>
            <a:r>
              <a:rPr lang="fr-FR" altLang="fr-FR" sz="2800" i="1" dirty="0" err="1" smtClean="0">
                <a:solidFill>
                  <a:srgbClr val="33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vivaldi</a:t>
            </a: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géré par le serveur </a:t>
            </a:r>
            <a:r>
              <a:rPr lang="fr-FR" altLang="fr-FR" sz="2800" i="1" dirty="0"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saisons</a:t>
            </a:r>
            <a:r>
              <a:rPr lang="fr-FR"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37768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3"/>
          <p:cNvSpPr>
            <a:spLocks noGrp="1" noChangeArrowheads="1"/>
          </p:cNvSpPr>
          <p:nvPr>
            <p:ph type="body" idx="1"/>
          </p:nvPr>
        </p:nvSpPr>
        <p:spPr>
          <a:xfrm>
            <a:off x="304800" y="1143000"/>
            <a:ext cx="8610600" cy="4876800"/>
          </a:xfrm>
        </p:spPr>
        <p:txBody>
          <a:bodyPr>
            <a:normAutofit/>
          </a:bodyPr>
          <a:lstStyle/>
          <a:p>
            <a:pPr eaLnBrk="1" hangingPunct="1">
              <a:lnSpc>
                <a:spcPct val="90000"/>
              </a:lnSpc>
            </a:pP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forêt </a:t>
            </a:r>
            <a:r>
              <a:rPr lang="fr-FR" altLang="fr-FR" sz="36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bts</a:t>
            </a: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sera composée de 2 arbres.</a:t>
            </a:r>
          </a:p>
          <a:p>
            <a:pPr lvl="1" eaLnBrk="1" hangingPunct="1">
              <a:lnSpc>
                <a:spcPct val="90000"/>
              </a:lnSpc>
            </a:pP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L’arbre (domaine) : </a:t>
            </a:r>
            <a:r>
              <a:rPr lang="fr-FR" altLang="fr-FR" sz="3200" i="1" dirty="0" err="1" smtClean="0">
                <a:solidFill>
                  <a:srgbClr val="33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chopin</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géré par le serveur </a:t>
            </a:r>
            <a:r>
              <a:rPr lang="fr-FR" altLang="fr-FR" sz="3200"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danube</a:t>
            </a:r>
            <a:r>
              <a:rPr lang="fr-FR"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eaLnBrk="1" hangingPunct="1">
              <a:lnSpc>
                <a:spcPct val="90000"/>
              </a:lnSpc>
            </a:pP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forêt </a:t>
            </a:r>
            <a:r>
              <a:rPr lang="fr-FR" altLang="fr-FR" sz="3600" dirty="0" err="1"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sts</a:t>
            </a: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sera composée de l’arbre (domaine) : </a:t>
            </a:r>
            <a:r>
              <a:rPr lang="fr-FR" altLang="fr-FR" sz="3600" i="1" dirty="0" err="1" smtClean="0">
                <a:solidFill>
                  <a:srgbClr val="3399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clapton</a:t>
            </a: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géré par le serveur </a:t>
            </a:r>
            <a:r>
              <a:rPr lang="fr-FR" altLang="fr-FR" sz="3600" i="1" dirty="0" err="1" smtClean="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eric</a:t>
            </a: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eaLnBrk="1" hangingPunct="1">
              <a:lnSpc>
                <a:spcPct val="90000"/>
              </a:lnSpc>
              <a:buFont typeface="Wingdings" pitchFamily="2" charset="2"/>
              <a:buNone/>
            </a:pPr>
            <a:endPar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eaLnBrk="1" hangingPunct="1">
              <a:lnSpc>
                <a:spcPct val="90000"/>
              </a:lnSpc>
              <a:buFont typeface="Wingdings" pitchFamily="2" charset="2"/>
              <a:buNone/>
            </a:pPr>
            <a:r>
              <a:rPr lang="fr-FR" altLang="fr-FR" sz="3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Représentation de cette structure…</a:t>
            </a:r>
          </a:p>
        </p:txBody>
      </p:sp>
      <p:sp>
        <p:nvSpPr>
          <p:cNvPr id="16389" name="Rectangle 6"/>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eaLnBrk="1" hangingPunct="1"/>
            <a:r>
              <a:rPr lang="fr-FR" altLang="fr-FR" smtClean="0"/>
              <a:t>Exemple de création d'une A.D</a:t>
            </a:r>
          </a:p>
        </p:txBody>
      </p:sp>
    </p:spTree>
    <p:extLst>
      <p:ext uri="{BB962C8B-B14F-4D97-AF65-F5344CB8AC3E}">
        <p14:creationId xmlns:p14="http://schemas.microsoft.com/office/powerpoint/2010/main" val="369943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2" name="Group 18"/>
          <p:cNvGrpSpPr>
            <a:grpSpLocks/>
          </p:cNvGrpSpPr>
          <p:nvPr/>
        </p:nvGrpSpPr>
        <p:grpSpPr bwMode="auto">
          <a:xfrm>
            <a:off x="228600" y="1143000"/>
            <a:ext cx="8610600" cy="5486400"/>
            <a:chOff x="144" y="720"/>
            <a:chExt cx="5424" cy="3456"/>
          </a:xfrm>
        </p:grpSpPr>
        <p:sp>
          <p:nvSpPr>
            <p:cNvPr id="17414" name="Oval 6"/>
            <p:cNvSpPr>
              <a:spLocks noChangeArrowheads="1"/>
            </p:cNvSpPr>
            <p:nvPr/>
          </p:nvSpPr>
          <p:spPr bwMode="auto">
            <a:xfrm>
              <a:off x="1872" y="1632"/>
              <a:ext cx="1920" cy="1248"/>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mozart.bts</a:t>
              </a:r>
            </a:p>
            <a:p>
              <a:pPr eaLnBrk="1" hangingPunct="1">
                <a:spcBef>
                  <a:spcPct val="0"/>
                </a:spcBef>
              </a:pPr>
              <a:r>
                <a:rPr lang="fr-FR" altLang="fr-FR" b="1"/>
                <a:t>Srv :  </a:t>
              </a:r>
              <a:r>
                <a:rPr lang="fr-FR" altLang="fr-FR" b="1">
                  <a:solidFill>
                    <a:schemeClr val="accent2"/>
                  </a:solidFill>
                </a:rPr>
                <a:t>vienne</a:t>
              </a:r>
            </a:p>
            <a:p>
              <a:pPr eaLnBrk="1" hangingPunct="1">
                <a:spcBef>
                  <a:spcPct val="0"/>
                </a:spcBef>
              </a:pPr>
              <a:r>
                <a:rPr lang="fr-FR" altLang="fr-FR" sz="1800" b="1"/>
                <a:t>(172.16.41.100)</a:t>
              </a:r>
            </a:p>
            <a:p>
              <a:pPr eaLnBrk="1" hangingPunct="1">
                <a:spcBef>
                  <a:spcPct val="0"/>
                </a:spcBef>
              </a:pPr>
              <a:r>
                <a:rPr lang="fr-FR" altLang="fr-FR" b="1"/>
                <a:t>Srv : </a:t>
              </a:r>
              <a:r>
                <a:rPr lang="fr-FR" altLang="fr-FR" b="1">
                  <a:solidFill>
                    <a:schemeClr val="accent2"/>
                  </a:solidFill>
                </a:rPr>
                <a:t>valse</a:t>
              </a:r>
            </a:p>
            <a:p>
              <a:pPr eaLnBrk="1" hangingPunct="1">
                <a:spcBef>
                  <a:spcPct val="0"/>
                </a:spcBef>
              </a:pPr>
              <a:r>
                <a:rPr lang="fr-FR" altLang="fr-FR" sz="1800" b="1"/>
                <a:t>(172.16.41.150)</a:t>
              </a:r>
            </a:p>
          </p:txBody>
        </p:sp>
        <p:sp>
          <p:nvSpPr>
            <p:cNvPr id="17415" name="Oval 7"/>
            <p:cNvSpPr>
              <a:spLocks noChangeArrowheads="1"/>
            </p:cNvSpPr>
            <p:nvPr/>
          </p:nvSpPr>
          <p:spPr bwMode="auto">
            <a:xfrm>
              <a:off x="1824" y="3216"/>
              <a:ext cx="2016" cy="960"/>
            </a:xfrm>
            <a:prstGeom prst="ellipse">
              <a:avLst/>
            </a:prstGeom>
            <a:solidFill>
              <a:srgbClr val="FFCC00"/>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vivaldi.mozart.bts</a:t>
              </a:r>
            </a:p>
            <a:p>
              <a:pPr eaLnBrk="1" hangingPunct="1">
                <a:spcBef>
                  <a:spcPct val="0"/>
                </a:spcBef>
              </a:pPr>
              <a:r>
                <a:rPr lang="fr-FR" altLang="fr-FR" b="1"/>
                <a:t>Srv : </a:t>
              </a:r>
              <a:r>
                <a:rPr lang="fr-FR" altLang="fr-FR" b="1">
                  <a:solidFill>
                    <a:schemeClr val="accent2"/>
                  </a:solidFill>
                </a:rPr>
                <a:t>saisons</a:t>
              </a:r>
            </a:p>
            <a:p>
              <a:pPr eaLnBrk="1" hangingPunct="1">
                <a:spcBef>
                  <a:spcPct val="0"/>
                </a:spcBef>
              </a:pPr>
              <a:r>
                <a:rPr lang="fr-FR" altLang="fr-FR" sz="1800" b="1"/>
                <a:t>(172.16.41.200)</a:t>
              </a:r>
            </a:p>
          </p:txBody>
        </p:sp>
        <p:sp>
          <p:nvSpPr>
            <p:cNvPr id="17416" name="Oval 8"/>
            <p:cNvSpPr>
              <a:spLocks noChangeArrowheads="1"/>
            </p:cNvSpPr>
            <p:nvPr/>
          </p:nvSpPr>
          <p:spPr bwMode="auto">
            <a:xfrm>
              <a:off x="144" y="1632"/>
              <a:ext cx="1584" cy="1056"/>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chopin.bts</a:t>
              </a:r>
            </a:p>
            <a:p>
              <a:pPr eaLnBrk="1" hangingPunct="1">
                <a:spcBef>
                  <a:spcPct val="0"/>
                </a:spcBef>
              </a:pPr>
              <a:r>
                <a:rPr lang="fr-FR" altLang="fr-FR" b="1"/>
                <a:t>Srv : </a:t>
              </a:r>
              <a:r>
                <a:rPr lang="fr-FR" altLang="fr-FR" b="1">
                  <a:solidFill>
                    <a:schemeClr val="accent2"/>
                  </a:solidFill>
                </a:rPr>
                <a:t>danube</a:t>
              </a:r>
            </a:p>
            <a:p>
              <a:pPr eaLnBrk="1" hangingPunct="1">
                <a:spcBef>
                  <a:spcPct val="0"/>
                </a:spcBef>
              </a:pPr>
              <a:r>
                <a:rPr lang="fr-FR" altLang="fr-FR" sz="1800" b="1"/>
                <a:t>(176.16.41.250)</a:t>
              </a:r>
            </a:p>
          </p:txBody>
        </p:sp>
        <p:sp>
          <p:nvSpPr>
            <p:cNvPr id="17417" name="Oval 9"/>
            <p:cNvSpPr>
              <a:spLocks noChangeArrowheads="1"/>
            </p:cNvSpPr>
            <p:nvPr/>
          </p:nvSpPr>
          <p:spPr bwMode="auto">
            <a:xfrm>
              <a:off x="4272" y="720"/>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sts</a:t>
              </a:r>
            </a:p>
          </p:txBody>
        </p:sp>
        <p:sp>
          <p:nvSpPr>
            <p:cNvPr id="17418" name="Oval 10"/>
            <p:cNvSpPr>
              <a:spLocks noChangeArrowheads="1"/>
            </p:cNvSpPr>
            <p:nvPr/>
          </p:nvSpPr>
          <p:spPr bwMode="auto">
            <a:xfrm>
              <a:off x="3888" y="1632"/>
              <a:ext cx="1680" cy="960"/>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clapton.sts</a:t>
              </a:r>
            </a:p>
            <a:p>
              <a:pPr eaLnBrk="1" hangingPunct="1">
                <a:spcBef>
                  <a:spcPct val="0"/>
                </a:spcBef>
              </a:pPr>
              <a:r>
                <a:rPr lang="fr-FR" altLang="fr-FR" b="1"/>
                <a:t>Srv : </a:t>
              </a:r>
              <a:r>
                <a:rPr lang="fr-FR" altLang="fr-FR" b="1">
                  <a:solidFill>
                    <a:schemeClr val="accent2"/>
                  </a:solidFill>
                </a:rPr>
                <a:t>eric</a:t>
              </a:r>
              <a:endParaRPr lang="fr-FR" altLang="fr-FR" sz="1800" b="1"/>
            </a:p>
            <a:p>
              <a:pPr eaLnBrk="1" hangingPunct="1">
                <a:spcBef>
                  <a:spcPct val="0"/>
                </a:spcBef>
              </a:pPr>
              <a:r>
                <a:rPr lang="fr-FR" altLang="fr-FR" sz="1800" b="1"/>
                <a:t>(172.16.41.50)</a:t>
              </a:r>
              <a:endParaRPr lang="fr-FR" altLang="fr-FR" b="1">
                <a:solidFill>
                  <a:schemeClr val="accent2"/>
                </a:solidFill>
              </a:endParaRPr>
            </a:p>
          </p:txBody>
        </p:sp>
        <p:sp>
          <p:nvSpPr>
            <p:cNvPr id="17419" name="Line 11"/>
            <p:cNvSpPr>
              <a:spLocks noChangeShapeType="1"/>
            </p:cNvSpPr>
            <p:nvPr/>
          </p:nvSpPr>
          <p:spPr bwMode="auto">
            <a:xfrm>
              <a:off x="2304" y="1152"/>
              <a:ext cx="528"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20" name="Line 12"/>
            <p:cNvSpPr>
              <a:spLocks noChangeShapeType="1"/>
            </p:cNvSpPr>
            <p:nvPr/>
          </p:nvSpPr>
          <p:spPr bwMode="auto">
            <a:xfrm flipH="1">
              <a:off x="1104" y="1152"/>
              <a:ext cx="576" cy="43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21" name="Oval 5"/>
            <p:cNvSpPr>
              <a:spLocks noChangeArrowheads="1"/>
            </p:cNvSpPr>
            <p:nvPr/>
          </p:nvSpPr>
          <p:spPr bwMode="auto">
            <a:xfrm>
              <a:off x="1536" y="720"/>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bts</a:t>
              </a:r>
            </a:p>
          </p:txBody>
        </p:sp>
        <p:sp>
          <p:nvSpPr>
            <p:cNvPr id="17422" name="Line 15"/>
            <p:cNvSpPr>
              <a:spLocks noChangeShapeType="1"/>
            </p:cNvSpPr>
            <p:nvPr/>
          </p:nvSpPr>
          <p:spPr bwMode="auto">
            <a:xfrm>
              <a:off x="4704" y="1248"/>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7423" name="Line 16"/>
            <p:cNvSpPr>
              <a:spLocks noChangeShapeType="1"/>
            </p:cNvSpPr>
            <p:nvPr/>
          </p:nvSpPr>
          <p:spPr bwMode="auto">
            <a:xfrm>
              <a:off x="2832" y="2880"/>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7413" name="Rectangle 20"/>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eaLnBrk="1" hangingPunct="1"/>
            <a:r>
              <a:rPr lang="fr-FR" altLang="fr-FR" smtClean="0"/>
              <a:t>Exemple de création d'une A.D</a:t>
            </a:r>
          </a:p>
        </p:txBody>
      </p:sp>
    </p:spTree>
    <p:extLst>
      <p:ext uri="{BB962C8B-B14F-4D97-AF65-F5344CB8AC3E}">
        <p14:creationId xmlns:p14="http://schemas.microsoft.com/office/powerpoint/2010/main" val="36127668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13"/>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grpSp>
        <p:nvGrpSpPr>
          <p:cNvPr id="18437" name="Group 15"/>
          <p:cNvGrpSpPr>
            <a:grpSpLocks/>
          </p:cNvGrpSpPr>
          <p:nvPr/>
        </p:nvGrpSpPr>
        <p:grpSpPr bwMode="auto">
          <a:xfrm>
            <a:off x="4648200" y="2057400"/>
            <a:ext cx="3048000" cy="4114800"/>
            <a:chOff x="1968" y="960"/>
            <a:chExt cx="1920" cy="2592"/>
          </a:xfrm>
        </p:grpSpPr>
        <p:sp>
          <p:nvSpPr>
            <p:cNvPr id="18440" name="Oval 16"/>
            <p:cNvSpPr>
              <a:spLocks noChangeArrowheads="1"/>
            </p:cNvSpPr>
            <p:nvPr/>
          </p:nvSpPr>
          <p:spPr bwMode="auto">
            <a:xfrm>
              <a:off x="1968" y="2304"/>
              <a:ext cx="1920" cy="1248"/>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mozart.bts</a:t>
              </a:r>
            </a:p>
            <a:p>
              <a:pPr eaLnBrk="1" hangingPunct="1">
                <a:spcBef>
                  <a:spcPct val="0"/>
                </a:spcBef>
              </a:pPr>
              <a:r>
                <a:rPr lang="fr-FR" altLang="fr-FR" b="1"/>
                <a:t>Srv :  </a:t>
              </a:r>
              <a:r>
                <a:rPr lang="fr-FR" altLang="fr-FR" b="1">
                  <a:solidFill>
                    <a:schemeClr val="accent2"/>
                  </a:solidFill>
                </a:rPr>
                <a:t>vienne</a:t>
              </a:r>
            </a:p>
            <a:p>
              <a:pPr eaLnBrk="1" hangingPunct="1">
                <a:spcBef>
                  <a:spcPct val="0"/>
                </a:spcBef>
              </a:pPr>
              <a:r>
                <a:rPr lang="fr-FR" altLang="fr-FR" sz="1800" b="1"/>
                <a:t>(172.16.41.100)</a:t>
              </a:r>
            </a:p>
            <a:p>
              <a:pPr eaLnBrk="1" hangingPunct="1">
                <a:spcBef>
                  <a:spcPct val="0"/>
                </a:spcBef>
              </a:pPr>
              <a:r>
                <a:rPr lang="fr-FR" altLang="fr-FR" b="1"/>
                <a:t>Srv : </a:t>
              </a:r>
              <a:r>
                <a:rPr lang="fr-FR" altLang="fr-FR" b="1">
                  <a:solidFill>
                    <a:schemeClr val="accent2"/>
                  </a:solidFill>
                </a:rPr>
                <a:t>valse</a:t>
              </a:r>
            </a:p>
            <a:p>
              <a:pPr eaLnBrk="1" hangingPunct="1">
                <a:spcBef>
                  <a:spcPct val="0"/>
                </a:spcBef>
              </a:pPr>
              <a:r>
                <a:rPr lang="fr-FR" altLang="fr-FR" sz="1800" b="1"/>
                <a:t>(172.16.41.100)</a:t>
              </a:r>
            </a:p>
          </p:txBody>
        </p:sp>
        <p:sp>
          <p:nvSpPr>
            <p:cNvPr id="18441" name="Line 17"/>
            <p:cNvSpPr>
              <a:spLocks noChangeShapeType="1"/>
            </p:cNvSpPr>
            <p:nvPr/>
          </p:nvSpPr>
          <p:spPr bwMode="auto">
            <a:xfrm>
              <a:off x="2928" y="1488"/>
              <a:ext cx="0" cy="8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2" name="Oval 18"/>
            <p:cNvSpPr>
              <a:spLocks noChangeArrowheads="1"/>
            </p:cNvSpPr>
            <p:nvPr/>
          </p:nvSpPr>
          <p:spPr bwMode="auto">
            <a:xfrm>
              <a:off x="2496" y="960"/>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bts</a:t>
              </a:r>
            </a:p>
          </p:txBody>
        </p:sp>
      </p:grpSp>
      <p:sp>
        <p:nvSpPr>
          <p:cNvPr id="18438" name="Text Box 19"/>
          <p:cNvSpPr txBox="1">
            <a:spLocks noChangeArrowheads="1"/>
          </p:cNvSpPr>
          <p:nvPr/>
        </p:nvSpPr>
        <p:spPr bwMode="auto">
          <a:xfrm>
            <a:off x="838200" y="2438400"/>
            <a:ext cx="34448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spcBef>
                <a:spcPct val="0"/>
              </a:spcBef>
            </a:pPr>
            <a:r>
              <a:rPr lang="fr-FR" altLang="fr-FR" b="1" u="sng"/>
              <a:t>Rappel :</a:t>
            </a:r>
          </a:p>
          <a:p>
            <a:pPr algn="l" eaLnBrk="1" hangingPunct="1">
              <a:spcBef>
                <a:spcPct val="0"/>
              </a:spcBef>
            </a:pPr>
            <a:r>
              <a:rPr lang="fr-FR" altLang="fr-FR" b="1"/>
              <a:t>Lors de la 1</a:t>
            </a:r>
            <a:r>
              <a:rPr lang="fr-FR" altLang="fr-FR" b="1" baseline="30000"/>
              <a:t>ère</a:t>
            </a:r>
            <a:r>
              <a:rPr lang="fr-FR" altLang="fr-FR" b="1"/>
              <a:t> partie de l'installation du système, le futur serveur à été appelé : VIENNE</a:t>
            </a:r>
          </a:p>
        </p:txBody>
      </p:sp>
      <p:sp>
        <p:nvSpPr>
          <p:cNvPr id="18439" name="Text Box 20"/>
          <p:cNvSpPr txBox="1">
            <a:spLocks noChangeArrowheads="1"/>
          </p:cNvSpPr>
          <p:nvPr/>
        </p:nvSpPr>
        <p:spPr bwMode="auto">
          <a:xfrm>
            <a:off x="304800" y="1219200"/>
            <a:ext cx="8610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2600" b="1"/>
              <a:t>Installation de l'Active Directory sur le serveur VIENNE</a:t>
            </a:r>
          </a:p>
        </p:txBody>
      </p:sp>
    </p:spTree>
    <p:extLst>
      <p:ext uri="{BB962C8B-B14F-4D97-AF65-F5344CB8AC3E}">
        <p14:creationId xmlns:p14="http://schemas.microsoft.com/office/powerpoint/2010/main" val="298751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D:\Doc_Pedagogik\Mes Cours\MesCoursPpt\Win2k\SnagIt\Domaine_Mozart\dom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438400"/>
            <a:ext cx="41497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D:\Doc_Pedagogik\Mes Cours\MesCoursPpt\Win2k\SnagIt\Domaine_Mozart\dom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1524000" y="1295400"/>
            <a:ext cx="6686550" cy="4697413"/>
            <a:chOff x="960" y="816"/>
            <a:chExt cx="4212" cy="2959"/>
          </a:xfrm>
        </p:grpSpPr>
        <p:pic>
          <p:nvPicPr>
            <p:cNvPr id="19467" name="Picture 6" descr="D:\Doc_Pedagogik\Mes Cours\MesCoursPpt\Win2k\SnagIt\Domaine_Mozart\dom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8" name="Rectangle 13"/>
            <p:cNvSpPr>
              <a:spLocks noChangeArrowheads="1"/>
            </p:cNvSpPr>
            <p:nvPr/>
          </p:nvSpPr>
          <p:spPr bwMode="auto">
            <a:xfrm>
              <a:off x="1104" y="1679"/>
              <a:ext cx="3983" cy="43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12"/>
          <p:cNvGrpSpPr>
            <a:grpSpLocks/>
          </p:cNvGrpSpPr>
          <p:nvPr/>
        </p:nvGrpSpPr>
        <p:grpSpPr bwMode="auto">
          <a:xfrm>
            <a:off x="2209800" y="1295400"/>
            <a:ext cx="6686550" cy="4697413"/>
            <a:chOff x="1392" y="816"/>
            <a:chExt cx="4212" cy="2959"/>
          </a:xfrm>
        </p:grpSpPr>
        <p:pic>
          <p:nvPicPr>
            <p:cNvPr id="19465" name="Picture 9" descr="D:\Doc_Pedagogik\Mes Cours\MesCoursPpt\Win2k\SnagIt\Domaine_Mozart\dom4.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Rectangle 11"/>
            <p:cNvSpPr>
              <a:spLocks noChangeArrowheads="1"/>
            </p:cNvSpPr>
            <p:nvPr/>
          </p:nvSpPr>
          <p:spPr bwMode="auto">
            <a:xfrm>
              <a:off x="1536" y="1680"/>
              <a:ext cx="3456" cy="7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
        <p:nvSpPr>
          <p:cNvPr id="19464" name="Rectangle 15"/>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3892064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1+#ppt_w/2"/>
                                          </p:val>
                                        </p:tav>
                                        <p:tav tm="100000">
                                          <p:val>
                                            <p:strVal val="#ppt_x"/>
                                          </p:val>
                                        </p:tav>
                                      </p:tavLst>
                                    </p:anim>
                                    <p:anim calcmode="lin" valueType="num">
                                      <p:cBhvr additive="base">
                                        <p:cTn id="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4" name="Group 6"/>
          <p:cNvGrpSpPr>
            <a:grpSpLocks/>
          </p:cNvGrpSpPr>
          <p:nvPr/>
        </p:nvGrpSpPr>
        <p:grpSpPr bwMode="auto">
          <a:xfrm>
            <a:off x="152400" y="1219200"/>
            <a:ext cx="6686550" cy="4697413"/>
            <a:chOff x="192" y="768"/>
            <a:chExt cx="4212" cy="2959"/>
          </a:xfrm>
        </p:grpSpPr>
        <p:pic>
          <p:nvPicPr>
            <p:cNvPr id="20494" name="Picture 4" descr="D:\Doc_Pedagogik\Mes Cours\MesCoursPpt\Win2k\SnagIt\Domaine_Mozart\dom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768"/>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Rectangle 5"/>
            <p:cNvSpPr>
              <a:spLocks noChangeArrowheads="1"/>
            </p:cNvSpPr>
            <p:nvPr/>
          </p:nvSpPr>
          <p:spPr bwMode="auto">
            <a:xfrm>
              <a:off x="288" y="1536"/>
              <a:ext cx="3600" cy="5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9"/>
          <p:cNvGrpSpPr>
            <a:grpSpLocks/>
          </p:cNvGrpSpPr>
          <p:nvPr/>
        </p:nvGrpSpPr>
        <p:grpSpPr bwMode="auto">
          <a:xfrm>
            <a:off x="609600" y="1219200"/>
            <a:ext cx="6686550" cy="4697413"/>
            <a:chOff x="816" y="768"/>
            <a:chExt cx="4212" cy="2959"/>
          </a:xfrm>
        </p:grpSpPr>
        <p:pic>
          <p:nvPicPr>
            <p:cNvPr id="20492" name="Picture 7" descr="D:\Doc_Pedagogik\Mes Cours\MesCoursPpt\Win2k\SnagIt\Domaine_Mozart\dom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 y="768"/>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Rectangle 8"/>
            <p:cNvSpPr>
              <a:spLocks noChangeArrowheads="1"/>
            </p:cNvSpPr>
            <p:nvPr/>
          </p:nvSpPr>
          <p:spPr bwMode="auto">
            <a:xfrm>
              <a:off x="960" y="1824"/>
              <a:ext cx="3552" cy="43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4" name="Group 12"/>
          <p:cNvGrpSpPr>
            <a:grpSpLocks/>
          </p:cNvGrpSpPr>
          <p:nvPr/>
        </p:nvGrpSpPr>
        <p:grpSpPr bwMode="auto">
          <a:xfrm>
            <a:off x="1143000" y="1219200"/>
            <a:ext cx="6686550" cy="4697413"/>
            <a:chOff x="1008" y="768"/>
            <a:chExt cx="4212" cy="2959"/>
          </a:xfrm>
        </p:grpSpPr>
        <p:pic>
          <p:nvPicPr>
            <p:cNvPr id="20490" name="Picture 10" descr="D:\Doc_Pedagogik\Mes Cours\MesCoursPpt\Win2k\SnagIt\Domaine_Mozart\dom7.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 y="768"/>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1" name="Rectangle 11"/>
            <p:cNvSpPr>
              <a:spLocks noChangeArrowheads="1"/>
            </p:cNvSpPr>
            <p:nvPr/>
          </p:nvSpPr>
          <p:spPr bwMode="auto">
            <a:xfrm>
              <a:off x="1152" y="1728"/>
              <a:ext cx="3360" cy="2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11277" name="Picture 13" descr="D:\Doc_Pedagogik\Mes Cours\MesCoursPpt\Win2k\SnagIt\Domaine_Mozart\dom8.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4" descr="D:\Doc_Pedagogik\Mes Cours\MesCoursPpt\Win2k\SnagIt\Domaine_Mozart\dom9.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Rectangle 15"/>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1116731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additive="base">
                                        <p:cTn id="19" dur="500" fill="hold"/>
                                        <p:tgtEl>
                                          <p:spTgt spid="11277"/>
                                        </p:tgtEl>
                                        <p:attrNameLst>
                                          <p:attrName>ppt_x</p:attrName>
                                        </p:attrNameLst>
                                      </p:cBhvr>
                                      <p:tavLst>
                                        <p:tav tm="0">
                                          <p:val>
                                            <p:strVal val="1+#ppt_w/2"/>
                                          </p:val>
                                        </p:tav>
                                        <p:tav tm="100000">
                                          <p:val>
                                            <p:strVal val="#ppt_x"/>
                                          </p:val>
                                        </p:tav>
                                      </p:tavLst>
                                    </p:anim>
                                    <p:anim calcmode="lin" valueType="num">
                                      <p:cBhvr additive="base">
                                        <p:cTn id="20" dur="500" fill="hold"/>
                                        <p:tgtEl>
                                          <p:spTgt spid="1127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1278"/>
                                        </p:tgtEl>
                                        <p:attrNameLst>
                                          <p:attrName>style.visibility</p:attrName>
                                        </p:attrNameLst>
                                      </p:cBhvr>
                                      <p:to>
                                        <p:strVal val="visible"/>
                                      </p:to>
                                    </p:set>
                                    <p:anim calcmode="lin" valueType="num">
                                      <p:cBhvr additive="base">
                                        <p:cTn id="25" dur="500" fill="hold"/>
                                        <p:tgtEl>
                                          <p:spTgt spid="11278"/>
                                        </p:tgtEl>
                                        <p:attrNameLst>
                                          <p:attrName>ppt_x</p:attrName>
                                        </p:attrNameLst>
                                      </p:cBhvr>
                                      <p:tavLst>
                                        <p:tav tm="0">
                                          <p:val>
                                            <p:strVal val="1+#ppt_w/2"/>
                                          </p:val>
                                        </p:tav>
                                        <p:tav tm="100000">
                                          <p:val>
                                            <p:strVal val="#ppt_x"/>
                                          </p:val>
                                        </p:tav>
                                      </p:tavLst>
                                    </p:anim>
                                    <p:anim calcmode="lin" valueType="num">
                                      <p:cBhvr additive="base">
                                        <p:cTn id="26" dur="500" fill="hold"/>
                                        <p:tgtEl>
                                          <p:spTgt spid="112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D:\Doc_Pedagogik\Mes Cours\MesCoursPpt\Win2k\SnagIt\Domaine_Mozart\dom10.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0"/>
            <a:ext cx="71897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914400" y="1143000"/>
            <a:ext cx="6686550" cy="4697413"/>
            <a:chOff x="672" y="720"/>
            <a:chExt cx="4212" cy="2959"/>
          </a:xfrm>
        </p:grpSpPr>
        <p:pic>
          <p:nvPicPr>
            <p:cNvPr id="21515" name="Picture 7" descr="D:\Doc_Pedagogik\Mes Cours\MesCoursPpt\Win2k\SnagIt\Domaine_Mozart\dom1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720"/>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Rectangle 8"/>
            <p:cNvSpPr>
              <a:spLocks noChangeArrowheads="1"/>
            </p:cNvSpPr>
            <p:nvPr/>
          </p:nvSpPr>
          <p:spPr bwMode="auto">
            <a:xfrm>
              <a:off x="816" y="1632"/>
              <a:ext cx="3312" cy="19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13"/>
          <p:cNvGrpSpPr>
            <a:grpSpLocks/>
          </p:cNvGrpSpPr>
          <p:nvPr/>
        </p:nvGrpSpPr>
        <p:grpSpPr bwMode="auto">
          <a:xfrm>
            <a:off x="1676400" y="1143000"/>
            <a:ext cx="6686550" cy="4697413"/>
            <a:chOff x="1104" y="720"/>
            <a:chExt cx="4212" cy="2959"/>
          </a:xfrm>
        </p:grpSpPr>
        <p:pic>
          <p:nvPicPr>
            <p:cNvPr id="21513" name="Picture 10" descr="D:\Doc_Pedagogik\Mes Cours\MesCoursPpt\Win2k\SnagIt\Domaine_Mozart\dom12.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 y="720"/>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Rectangle 11"/>
            <p:cNvSpPr>
              <a:spLocks noChangeArrowheads="1"/>
            </p:cNvSpPr>
            <p:nvPr/>
          </p:nvSpPr>
          <p:spPr bwMode="auto">
            <a:xfrm>
              <a:off x="1248" y="2352"/>
              <a:ext cx="3456" cy="6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12302" name="Picture 14" descr="D:\Doc_Pedagogik\Mes Cours\MesCoursPpt\Win2k\SnagIt\Domaine_Mozart\dom13.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1430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Rectangle 15"/>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2148732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2302"/>
                                        </p:tgtEl>
                                        <p:attrNameLst>
                                          <p:attrName>style.visibility</p:attrName>
                                        </p:attrNameLst>
                                      </p:cBhvr>
                                      <p:to>
                                        <p:strVal val="visible"/>
                                      </p:to>
                                    </p:set>
                                    <p:anim calcmode="lin" valueType="num">
                                      <p:cBhvr additive="base">
                                        <p:cTn id="19" dur="500" fill="hold"/>
                                        <p:tgtEl>
                                          <p:spTgt spid="12302"/>
                                        </p:tgtEl>
                                        <p:attrNameLst>
                                          <p:attrName>ppt_x</p:attrName>
                                        </p:attrNameLst>
                                      </p:cBhvr>
                                      <p:tavLst>
                                        <p:tav tm="0">
                                          <p:val>
                                            <p:strVal val="1+#ppt_w/2"/>
                                          </p:val>
                                        </p:tav>
                                        <p:tav tm="100000">
                                          <p:val>
                                            <p:strVal val="#ppt_x"/>
                                          </p:val>
                                        </p:tav>
                                      </p:tavLst>
                                    </p:anim>
                                    <p:anim calcmode="lin" valueType="num">
                                      <p:cBhvr additive="base">
                                        <p:cTn id="20" dur="500" fill="hold"/>
                                        <p:tgtEl>
                                          <p:spTgt spid="12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116632"/>
            <a:ext cx="6192688" cy="720080"/>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fr-CA" altLang="fr-FR" sz="4400" dirty="0" smtClean="0">
                <a:latin typeface="Algerian" panose="04020705040A02060702" pitchFamily="82" charset="0"/>
                <a:ea typeface="GulimChe" panose="020B0609000101010101" pitchFamily="49" charset="-127"/>
                <a:cs typeface="AF_Najed" pitchFamily="2" charset="-78"/>
              </a:rPr>
              <a:t/>
            </a:r>
            <a:br>
              <a:rPr lang="fr-CA" altLang="fr-FR" sz="4400" dirty="0" smtClean="0">
                <a:latin typeface="Algerian" panose="04020705040A02060702" pitchFamily="82" charset="0"/>
                <a:ea typeface="GulimChe" panose="020B0609000101010101" pitchFamily="49" charset="-127"/>
                <a:cs typeface="AF_Najed" pitchFamily="2" charset="-78"/>
              </a:rPr>
            </a:br>
            <a:r>
              <a:rPr lang="fr-CA" altLang="fr-FR" sz="4400" dirty="0" smtClean="0">
                <a:latin typeface="Algerian" panose="04020705040A02060702" pitchFamily="82" charset="0"/>
                <a:ea typeface="GulimChe" panose="020B0609000101010101" pitchFamily="49" charset="-127"/>
                <a:cs typeface="AF_Najed" pitchFamily="2" charset="-78"/>
              </a:rPr>
              <a:t>Les </a:t>
            </a:r>
            <a:r>
              <a:rPr lang="fr-CA" altLang="fr-FR" sz="4400" dirty="0">
                <a:latin typeface="Algerian" panose="04020705040A02060702" pitchFamily="82" charset="0"/>
                <a:ea typeface="GulimChe" panose="020B0609000101010101" pitchFamily="49" charset="-127"/>
                <a:cs typeface="AF_Najed" pitchFamily="2" charset="-78"/>
              </a:rPr>
              <a:t>domaines</a:t>
            </a:r>
            <a:br>
              <a:rPr lang="fr-CA" altLang="fr-FR" sz="4400" dirty="0">
                <a:latin typeface="Algerian" panose="04020705040A02060702" pitchFamily="82" charset="0"/>
                <a:ea typeface="GulimChe" panose="020B0609000101010101" pitchFamily="49" charset="-127"/>
                <a:cs typeface="AF_Najed" pitchFamily="2" charset="-78"/>
              </a:rPr>
            </a:br>
            <a:endParaRPr lang="en-US" altLang="fr-FR" sz="4400" dirty="0">
              <a:latin typeface="Algerian" panose="04020705040A02060702" pitchFamily="82" charset="0"/>
              <a:ea typeface="GulimChe" panose="020B0609000101010101" pitchFamily="49" charset="-127"/>
              <a:cs typeface="AF_Najed" pitchFamily="2" charset="-78"/>
            </a:endParaRPr>
          </a:p>
        </p:txBody>
      </p:sp>
      <p:sp>
        <p:nvSpPr>
          <p:cNvPr id="5123" name="Rectangle 3"/>
          <p:cNvSpPr>
            <a:spLocks noGrp="1" noChangeArrowheads="1"/>
          </p:cNvSpPr>
          <p:nvPr>
            <p:ph type="body" idx="1"/>
          </p:nvPr>
        </p:nvSpPr>
        <p:spPr>
          <a:xfrm>
            <a:off x="395536" y="1124744"/>
            <a:ext cx="8229600" cy="4824536"/>
          </a:xfrm>
        </p:spPr>
        <p:txBody>
          <a:bodyPr>
            <a:normAutofit/>
          </a:bodyPr>
          <a:lstStyle/>
          <a:p>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Unité</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base de la structure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logique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Acitve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Directory</a:t>
            </a:r>
            <a:r>
              <a:rPr lang="en-US" alt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Peut</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stocker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jusqu’à</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dix  millions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d’objets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imprimantes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fichiers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répertoires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adresses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électroniques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utilisateurs,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Active Directory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peut</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comprendre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peut</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s’étendre</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sur </a:t>
            </a:r>
            <a:r>
              <a:rPr lang="en-US" altLang="fr-FR" sz="20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emplacements physiques</a:t>
            </a:r>
            <a:r>
              <a:rPr lang="en-US" altLang="fr-FR" sz="20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fr-CA" altLang="fr-FR"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domaine est une limite de sécurité.</a:t>
            </a:r>
          </a:p>
          <a:p>
            <a:pPr lvl="1"/>
            <a:r>
              <a:rPr lang="fr-CA" alt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ACL contrôlent l’accès aux objets du domaine </a:t>
            </a:r>
          </a:p>
          <a:p>
            <a:pPr lvl="1"/>
            <a:r>
              <a:rPr lang="fr-CA" alt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stratégies de sécurité et les droits ne peuvent pas franchir les limites du domaine.</a:t>
            </a:r>
          </a:p>
          <a:p>
            <a:pPr lvl="1"/>
            <a:r>
              <a:rPr lang="fr-CA" alt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administrateurs d’un domaine disposent de droits absolus sur son domaine uniquement</a:t>
            </a:r>
            <a:r>
              <a:rPr lang="fr-CA" altLang="fr-FR"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altLang="fr-FR" sz="1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71569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p:cTn id="14" dur="1000" fill="hold"/>
                                        <p:tgtEl>
                                          <p:spTgt spid="51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12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123">
                                            <p:txEl>
                                              <p:pRg st="2" end="2"/>
                                            </p:txEl>
                                          </p:spTgt>
                                        </p:tgtEl>
                                        <p:attrNameLst>
                                          <p:attrName>style.visibility</p:attrName>
                                        </p:attrNameLst>
                                      </p:cBhvr>
                                      <p:to>
                                        <p:strVal val="visible"/>
                                      </p:to>
                                    </p:set>
                                    <p:anim calcmode="lin" valueType="num">
                                      <p:cBhvr>
                                        <p:cTn id="21" dur="1000" fill="hold"/>
                                        <p:tgtEl>
                                          <p:spTgt spid="5123">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123">
                                            <p:txEl>
                                              <p:pRg st="4" end="4"/>
                                            </p:txEl>
                                          </p:spTgt>
                                        </p:tgtEl>
                                        <p:attrNameLst>
                                          <p:attrName>style.visibility</p:attrName>
                                        </p:attrNameLst>
                                      </p:cBhvr>
                                      <p:to>
                                        <p:strVal val="visible"/>
                                      </p:to>
                                    </p:set>
                                    <p:anim calcmode="lin" valueType="num">
                                      <p:cBhvr>
                                        <p:cTn id="28" dur="1000" fill="hold"/>
                                        <p:tgtEl>
                                          <p:spTgt spid="512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512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 calcmode="lin" valueType="num">
                                      <p:cBhvr>
                                        <p:cTn id="35" dur="1000" fill="hold"/>
                                        <p:tgtEl>
                                          <p:spTgt spid="5123">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512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5123">
                                            <p:txEl>
                                              <p:pRg st="6" end="6"/>
                                            </p:txEl>
                                          </p:spTgt>
                                        </p:tgtEl>
                                      </p:cBhvr>
                                    </p:animEffect>
                                  </p:childTnLst>
                                </p:cTn>
                              </p:par>
                              <p:par>
                                <p:cTn id="38" presetID="50" presetClass="entr" presetSubtype="0" decel="100000" fill="hold" grpId="0" nodeType="withEffect">
                                  <p:stCondLst>
                                    <p:cond delay="0"/>
                                  </p:stCondLst>
                                  <p:childTnLst>
                                    <p:set>
                                      <p:cBhvr>
                                        <p:cTn id="39" dur="1" fill="hold">
                                          <p:stCondLst>
                                            <p:cond delay="0"/>
                                          </p:stCondLst>
                                        </p:cTn>
                                        <p:tgtEl>
                                          <p:spTgt spid="5123">
                                            <p:txEl>
                                              <p:pRg st="7" end="7"/>
                                            </p:txEl>
                                          </p:spTgt>
                                        </p:tgtEl>
                                        <p:attrNameLst>
                                          <p:attrName>style.visibility</p:attrName>
                                        </p:attrNameLst>
                                      </p:cBhvr>
                                      <p:to>
                                        <p:strVal val="visible"/>
                                      </p:to>
                                    </p:set>
                                    <p:anim calcmode="lin" valueType="num">
                                      <p:cBhvr>
                                        <p:cTn id="40" dur="1000" fill="hold"/>
                                        <p:tgtEl>
                                          <p:spTgt spid="5123">
                                            <p:txEl>
                                              <p:pRg st="7" end="7"/>
                                            </p:txEl>
                                          </p:spTgt>
                                        </p:tgtEl>
                                        <p:attrNameLst>
                                          <p:attrName>ppt_w</p:attrName>
                                        </p:attrNameLst>
                                      </p:cBhvr>
                                      <p:tavLst>
                                        <p:tav tm="0">
                                          <p:val>
                                            <p:strVal val="#ppt_w+.3"/>
                                          </p:val>
                                        </p:tav>
                                        <p:tav tm="100000">
                                          <p:val>
                                            <p:strVal val="#ppt_w"/>
                                          </p:val>
                                        </p:tav>
                                      </p:tavLst>
                                    </p:anim>
                                    <p:anim calcmode="lin" valueType="num">
                                      <p:cBhvr>
                                        <p:cTn id="41" dur="1000" fill="hold"/>
                                        <p:tgtEl>
                                          <p:spTgt spid="5123">
                                            <p:txEl>
                                              <p:pRg st="7" end="7"/>
                                            </p:txEl>
                                          </p:spTgt>
                                        </p:tgtEl>
                                        <p:attrNameLst>
                                          <p:attrName>ppt_h</p:attrName>
                                        </p:attrNameLst>
                                      </p:cBhvr>
                                      <p:tavLst>
                                        <p:tav tm="0">
                                          <p:val>
                                            <p:strVal val="#ppt_h"/>
                                          </p:val>
                                        </p:tav>
                                        <p:tav tm="100000">
                                          <p:val>
                                            <p:strVal val="#ppt_h"/>
                                          </p:val>
                                        </p:tav>
                                      </p:tavLst>
                                    </p:anim>
                                    <p:animEffect transition="in" filter="fade">
                                      <p:cBhvr>
                                        <p:cTn id="42" dur="1000"/>
                                        <p:tgtEl>
                                          <p:spTgt spid="5123">
                                            <p:txEl>
                                              <p:pRg st="7" end="7"/>
                                            </p:txEl>
                                          </p:spTgt>
                                        </p:tgtEl>
                                      </p:cBhvr>
                                    </p:animEffect>
                                  </p:childTnLst>
                                </p:cTn>
                              </p:par>
                              <p:par>
                                <p:cTn id="43" presetID="50" presetClass="entr" presetSubtype="0" decel="100000" fill="hold" grpId="0" nodeType="withEffect">
                                  <p:stCondLst>
                                    <p:cond delay="0"/>
                                  </p:stCondLst>
                                  <p:childTnLst>
                                    <p:set>
                                      <p:cBhvr>
                                        <p:cTn id="44" dur="1" fill="hold">
                                          <p:stCondLst>
                                            <p:cond delay="0"/>
                                          </p:stCondLst>
                                        </p:cTn>
                                        <p:tgtEl>
                                          <p:spTgt spid="5123">
                                            <p:txEl>
                                              <p:pRg st="8" end="8"/>
                                            </p:txEl>
                                          </p:spTgt>
                                        </p:tgtEl>
                                        <p:attrNameLst>
                                          <p:attrName>style.visibility</p:attrName>
                                        </p:attrNameLst>
                                      </p:cBhvr>
                                      <p:to>
                                        <p:strVal val="visible"/>
                                      </p:to>
                                    </p:set>
                                    <p:anim calcmode="lin" valueType="num">
                                      <p:cBhvr>
                                        <p:cTn id="45" dur="1000" fill="hold"/>
                                        <p:tgtEl>
                                          <p:spTgt spid="5123">
                                            <p:txEl>
                                              <p:pRg st="8" end="8"/>
                                            </p:txEl>
                                          </p:spTgt>
                                        </p:tgtEl>
                                        <p:attrNameLst>
                                          <p:attrName>ppt_w</p:attrName>
                                        </p:attrNameLst>
                                      </p:cBhvr>
                                      <p:tavLst>
                                        <p:tav tm="0">
                                          <p:val>
                                            <p:strVal val="#ppt_w+.3"/>
                                          </p:val>
                                        </p:tav>
                                        <p:tav tm="100000">
                                          <p:val>
                                            <p:strVal val="#ppt_w"/>
                                          </p:val>
                                        </p:tav>
                                      </p:tavLst>
                                    </p:anim>
                                    <p:anim calcmode="lin" valueType="num">
                                      <p:cBhvr>
                                        <p:cTn id="46" dur="1000" fill="hold"/>
                                        <p:tgtEl>
                                          <p:spTgt spid="5123">
                                            <p:txEl>
                                              <p:pRg st="8" end="8"/>
                                            </p:txEl>
                                          </p:spTgt>
                                        </p:tgtEl>
                                        <p:attrNameLst>
                                          <p:attrName>ppt_h</p:attrName>
                                        </p:attrNameLst>
                                      </p:cBhvr>
                                      <p:tavLst>
                                        <p:tav tm="0">
                                          <p:val>
                                            <p:strVal val="#ppt_h"/>
                                          </p:val>
                                        </p:tav>
                                        <p:tav tm="100000">
                                          <p:val>
                                            <p:strVal val="#ppt_h"/>
                                          </p:val>
                                        </p:tav>
                                      </p:tavLst>
                                    </p:anim>
                                    <p:animEffect transition="in" filter="fade">
                                      <p:cBhvr>
                                        <p:cTn id="47" dur="1000"/>
                                        <p:tgtEl>
                                          <p:spTgt spid="5123">
                                            <p:txEl>
                                              <p:pRg st="8" end="8"/>
                                            </p:txEl>
                                          </p:spTgt>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123">
                                            <p:txEl>
                                              <p:pRg st="9" end="9"/>
                                            </p:txEl>
                                          </p:spTgt>
                                        </p:tgtEl>
                                        <p:attrNameLst>
                                          <p:attrName>style.visibility</p:attrName>
                                        </p:attrNameLst>
                                      </p:cBhvr>
                                      <p:to>
                                        <p:strVal val="visible"/>
                                      </p:to>
                                    </p:set>
                                    <p:anim calcmode="lin" valueType="num">
                                      <p:cBhvr>
                                        <p:cTn id="50" dur="1000" fill="hold"/>
                                        <p:tgtEl>
                                          <p:spTgt spid="5123">
                                            <p:txEl>
                                              <p:pRg st="9" end="9"/>
                                            </p:txEl>
                                          </p:spTgt>
                                        </p:tgtEl>
                                        <p:attrNameLst>
                                          <p:attrName>ppt_w</p:attrName>
                                        </p:attrNameLst>
                                      </p:cBhvr>
                                      <p:tavLst>
                                        <p:tav tm="0">
                                          <p:val>
                                            <p:strVal val="#ppt_w+.3"/>
                                          </p:val>
                                        </p:tav>
                                        <p:tav tm="100000">
                                          <p:val>
                                            <p:strVal val="#ppt_w"/>
                                          </p:val>
                                        </p:tav>
                                      </p:tavLst>
                                    </p:anim>
                                    <p:anim calcmode="lin" valueType="num">
                                      <p:cBhvr>
                                        <p:cTn id="51" dur="1000" fill="hold"/>
                                        <p:tgtEl>
                                          <p:spTgt spid="5123">
                                            <p:txEl>
                                              <p:pRg st="9" end="9"/>
                                            </p:txEl>
                                          </p:spTgt>
                                        </p:tgtEl>
                                        <p:attrNameLst>
                                          <p:attrName>ppt_h</p:attrName>
                                        </p:attrNameLst>
                                      </p:cBhvr>
                                      <p:tavLst>
                                        <p:tav tm="0">
                                          <p:val>
                                            <p:strVal val="#ppt_h"/>
                                          </p:val>
                                        </p:tav>
                                        <p:tav tm="100000">
                                          <p:val>
                                            <p:strVal val="#ppt_h"/>
                                          </p:val>
                                        </p:tav>
                                      </p:tavLst>
                                    </p:anim>
                                    <p:animEffect transition="in" filter="fade">
                                      <p:cBhvr>
                                        <p:cTn id="52" dur="1000"/>
                                        <p:tgtEl>
                                          <p:spTgt spid="512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D:\Doc_Pedagogik\Mes Cours\MesCoursPpt\Win2k\SnagIt\Domaine_Mozart\dom1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D:\Doc_Pedagogik\Mes Cours\MesCoursPpt\Win2k\SnagIt\Domaine_Mozart\dom1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4594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D:\Doc_Pedagogik\Mes Cours\MesCoursPpt\Win2k\SnagIt\Domaine_Mozart\dom1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D:\Doc_Pedagogik\Mes Cours\MesCoursPpt\Win2k\SnagIt\Domaine_Mozart\dom17.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362200"/>
            <a:ext cx="48768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8"/>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3112100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1+#ppt_w/2"/>
                                          </p:val>
                                        </p:tav>
                                        <p:tav tm="100000">
                                          <p:val>
                                            <p:strVal val="#ppt_x"/>
                                          </p:val>
                                        </p:tav>
                                      </p:tavLst>
                                    </p:anim>
                                    <p:anim calcmode="lin" valueType="num">
                                      <p:cBhvr additive="base">
                                        <p:cTn id="8" dur="500" fill="hold"/>
                                        <p:tgtEl>
                                          <p:spTgt spid="1331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3318"/>
                                        </p:tgtEl>
                                        <p:attrNameLst>
                                          <p:attrName>style.visibility</p:attrName>
                                        </p:attrNameLst>
                                      </p:cBhvr>
                                      <p:to>
                                        <p:strVal val="visible"/>
                                      </p:to>
                                    </p:set>
                                    <p:anim calcmode="lin" valueType="num">
                                      <p:cBhvr additive="base">
                                        <p:cTn id="13" dur="500" fill="hold"/>
                                        <p:tgtEl>
                                          <p:spTgt spid="13318"/>
                                        </p:tgtEl>
                                        <p:attrNameLst>
                                          <p:attrName>ppt_x</p:attrName>
                                        </p:attrNameLst>
                                      </p:cBhvr>
                                      <p:tavLst>
                                        <p:tav tm="0">
                                          <p:val>
                                            <p:strVal val="1+#ppt_w/2"/>
                                          </p:val>
                                        </p:tav>
                                        <p:tav tm="100000">
                                          <p:val>
                                            <p:strVal val="#ppt_x"/>
                                          </p:val>
                                        </p:tav>
                                      </p:tavLst>
                                    </p:anim>
                                    <p:anim calcmode="lin" valueType="num">
                                      <p:cBhvr additive="base">
                                        <p:cTn id="14" dur="500" fill="hold"/>
                                        <p:tgtEl>
                                          <p:spTgt spid="1331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additive="base">
                                        <p:cTn id="19" dur="500" fill="hold"/>
                                        <p:tgtEl>
                                          <p:spTgt spid="13319"/>
                                        </p:tgtEl>
                                        <p:attrNameLst>
                                          <p:attrName>ppt_x</p:attrName>
                                        </p:attrNameLst>
                                      </p:cBhvr>
                                      <p:tavLst>
                                        <p:tav tm="0">
                                          <p:val>
                                            <p:strVal val="1+#ppt_w/2"/>
                                          </p:val>
                                        </p:tav>
                                        <p:tav tm="100000">
                                          <p:val>
                                            <p:strVal val="#ppt_x"/>
                                          </p:val>
                                        </p:tav>
                                      </p:tavLst>
                                    </p:anim>
                                    <p:anim calcmode="lin" valueType="num">
                                      <p:cBhvr additive="base">
                                        <p:cTn id="20" dur="500" fill="hold"/>
                                        <p:tgtEl>
                                          <p:spTgt spid="13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6" name="Group 6"/>
          <p:cNvGrpSpPr>
            <a:grpSpLocks/>
          </p:cNvGrpSpPr>
          <p:nvPr/>
        </p:nvGrpSpPr>
        <p:grpSpPr bwMode="auto">
          <a:xfrm>
            <a:off x="1676400" y="1219200"/>
            <a:ext cx="6705600" cy="5257800"/>
            <a:chOff x="576" y="576"/>
            <a:chExt cx="4672" cy="3619"/>
          </a:xfrm>
        </p:grpSpPr>
        <p:pic>
          <p:nvPicPr>
            <p:cNvPr id="23559" name="Picture 4" descr="D:\Doc_Pedagogik\Mes Cours\MesCoursPpt\Win2k\SnagIt\Domaine_Mozart\dom1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76"/>
              <a:ext cx="4672" cy="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Oval 5"/>
            <p:cNvSpPr>
              <a:spLocks noChangeArrowheads="1"/>
            </p:cNvSpPr>
            <p:nvPr/>
          </p:nvSpPr>
          <p:spPr bwMode="auto">
            <a:xfrm>
              <a:off x="2880" y="2880"/>
              <a:ext cx="2112" cy="24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14343" name="Picture 7" descr="D:\Doc_Pedagogik\Mes Cours\MesCoursPpt\Win2k\SnagIt\Domaine_Mozart\ad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71600"/>
            <a:ext cx="8583613"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11"/>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4176052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anim calcmode="lin" valueType="num">
                                      <p:cBhvr additive="base">
                                        <p:cTn id="7" dur="500" fill="hold"/>
                                        <p:tgtEl>
                                          <p:spTgt spid="14343"/>
                                        </p:tgtEl>
                                        <p:attrNameLst>
                                          <p:attrName>ppt_x</p:attrName>
                                        </p:attrNameLst>
                                      </p:cBhvr>
                                      <p:tavLst>
                                        <p:tav tm="0">
                                          <p:val>
                                            <p:strVal val="#ppt_x"/>
                                          </p:val>
                                        </p:tav>
                                        <p:tav tm="100000">
                                          <p:val>
                                            <p:strVal val="#ppt_x"/>
                                          </p:val>
                                        </p:tav>
                                      </p:tavLst>
                                    </p:anim>
                                    <p:anim calcmode="lin" valueType="num">
                                      <p:cBhvr additive="base">
                                        <p:cTn id="8" dur="500" fill="hold"/>
                                        <p:tgtEl>
                                          <p:spTgt spid="14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Group 11"/>
          <p:cNvGrpSpPr>
            <a:grpSpLocks/>
          </p:cNvGrpSpPr>
          <p:nvPr/>
        </p:nvGrpSpPr>
        <p:grpSpPr bwMode="auto">
          <a:xfrm>
            <a:off x="1219200" y="1219200"/>
            <a:ext cx="7086600" cy="5410200"/>
            <a:chOff x="576" y="576"/>
            <a:chExt cx="4672" cy="3619"/>
          </a:xfrm>
        </p:grpSpPr>
        <p:pic>
          <p:nvPicPr>
            <p:cNvPr id="24583" name="Picture 6" descr="D:\Doc_Pedagogik\Mes Cours\MesCoursPpt\Win2k\SnagIt\Domaine_Mozart\dom1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576"/>
              <a:ext cx="4672" cy="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Oval 7"/>
            <p:cNvSpPr>
              <a:spLocks noChangeArrowheads="1"/>
            </p:cNvSpPr>
            <p:nvPr/>
          </p:nvSpPr>
          <p:spPr bwMode="auto">
            <a:xfrm>
              <a:off x="2688" y="1056"/>
              <a:ext cx="2113" cy="288"/>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15368" name="Picture 8" descr="D:\Doc_Pedagogik\Mes Cours\MesCoursPpt\Win2k\SnagIt\Domaine_Mozart\dns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14600"/>
            <a:ext cx="7897813"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(1)</a:t>
            </a:r>
          </a:p>
        </p:txBody>
      </p:sp>
    </p:spTree>
    <p:extLst>
      <p:ext uri="{BB962C8B-B14F-4D97-AF65-F5344CB8AC3E}">
        <p14:creationId xmlns:p14="http://schemas.microsoft.com/office/powerpoint/2010/main" val="1407132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368"/>
                                        </p:tgtEl>
                                        <p:attrNameLst>
                                          <p:attrName>style.visibility</p:attrName>
                                        </p:attrNameLst>
                                      </p:cBhvr>
                                      <p:to>
                                        <p:strVal val="visible"/>
                                      </p:to>
                                    </p:set>
                                    <p:anim calcmode="lin" valueType="num">
                                      <p:cBhvr additive="base">
                                        <p:cTn id="7" dur="500" fill="hold"/>
                                        <p:tgtEl>
                                          <p:spTgt spid="15368"/>
                                        </p:tgtEl>
                                        <p:attrNameLst>
                                          <p:attrName>ppt_x</p:attrName>
                                        </p:attrNameLst>
                                      </p:cBhvr>
                                      <p:tavLst>
                                        <p:tav tm="0">
                                          <p:val>
                                            <p:strVal val="#ppt_x"/>
                                          </p:val>
                                        </p:tav>
                                        <p:tav tm="100000">
                                          <p:val>
                                            <p:strVal val="#ppt_x"/>
                                          </p:val>
                                        </p:tav>
                                      </p:tavLst>
                                    </p:anim>
                                    <p:anim calcmode="lin" valueType="num">
                                      <p:cBhvr additive="base">
                                        <p:cTn id="8" dur="500" fill="hold"/>
                                        <p:tgtEl>
                                          <p:spTgt spid="153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7"/>
          <p:cNvSpPr txBox="1">
            <a:spLocks noChangeArrowheads="1"/>
          </p:cNvSpPr>
          <p:nvPr/>
        </p:nvSpPr>
        <p:spPr bwMode="auto">
          <a:xfrm>
            <a:off x="304800" y="1219200"/>
            <a:ext cx="861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2600" b="1"/>
              <a:t>Installation d'un second serveur sur le domaine mozart.bts (serveur VALSE)</a:t>
            </a:r>
          </a:p>
        </p:txBody>
      </p:sp>
      <p:sp>
        <p:nvSpPr>
          <p:cNvPr id="25605" name="Rectangle 9"/>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grpSp>
        <p:nvGrpSpPr>
          <p:cNvPr id="25606" name="Group 10"/>
          <p:cNvGrpSpPr>
            <a:grpSpLocks/>
          </p:cNvGrpSpPr>
          <p:nvPr/>
        </p:nvGrpSpPr>
        <p:grpSpPr bwMode="auto">
          <a:xfrm>
            <a:off x="3276600" y="2438400"/>
            <a:ext cx="3048000" cy="4114800"/>
            <a:chOff x="1968" y="960"/>
            <a:chExt cx="1920" cy="2592"/>
          </a:xfrm>
        </p:grpSpPr>
        <p:sp>
          <p:nvSpPr>
            <p:cNvPr id="25607" name="Oval 11"/>
            <p:cNvSpPr>
              <a:spLocks noChangeArrowheads="1"/>
            </p:cNvSpPr>
            <p:nvPr/>
          </p:nvSpPr>
          <p:spPr bwMode="auto">
            <a:xfrm>
              <a:off x="1968" y="2304"/>
              <a:ext cx="1920" cy="1248"/>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mozart.bts</a:t>
              </a:r>
            </a:p>
            <a:p>
              <a:pPr eaLnBrk="1" hangingPunct="1">
                <a:spcBef>
                  <a:spcPct val="0"/>
                </a:spcBef>
              </a:pPr>
              <a:r>
                <a:rPr lang="fr-FR" altLang="fr-FR" b="1"/>
                <a:t>Srv :  </a:t>
              </a:r>
              <a:r>
                <a:rPr lang="fr-FR" altLang="fr-FR" b="1">
                  <a:solidFill>
                    <a:schemeClr val="accent2"/>
                  </a:solidFill>
                </a:rPr>
                <a:t>vienne</a:t>
              </a:r>
            </a:p>
            <a:p>
              <a:pPr eaLnBrk="1" hangingPunct="1">
                <a:spcBef>
                  <a:spcPct val="0"/>
                </a:spcBef>
              </a:pPr>
              <a:r>
                <a:rPr lang="fr-FR" altLang="fr-FR" sz="1800" b="1"/>
                <a:t>(172.16.41.100)</a:t>
              </a:r>
            </a:p>
            <a:p>
              <a:pPr eaLnBrk="1" hangingPunct="1">
                <a:spcBef>
                  <a:spcPct val="0"/>
                </a:spcBef>
              </a:pPr>
              <a:r>
                <a:rPr lang="fr-FR" altLang="fr-FR" b="1"/>
                <a:t>Srv : </a:t>
              </a:r>
              <a:r>
                <a:rPr lang="fr-FR" altLang="fr-FR" b="1">
                  <a:solidFill>
                    <a:schemeClr val="accent2"/>
                  </a:solidFill>
                </a:rPr>
                <a:t>valse</a:t>
              </a:r>
            </a:p>
            <a:p>
              <a:pPr eaLnBrk="1" hangingPunct="1">
                <a:spcBef>
                  <a:spcPct val="0"/>
                </a:spcBef>
              </a:pPr>
              <a:r>
                <a:rPr lang="fr-FR" altLang="fr-FR" sz="1800" b="1"/>
                <a:t>(172.16.41.100)</a:t>
              </a:r>
            </a:p>
          </p:txBody>
        </p:sp>
        <p:sp>
          <p:nvSpPr>
            <p:cNvPr id="25608" name="Line 12"/>
            <p:cNvSpPr>
              <a:spLocks noChangeShapeType="1"/>
            </p:cNvSpPr>
            <p:nvPr/>
          </p:nvSpPr>
          <p:spPr bwMode="auto">
            <a:xfrm>
              <a:off x="2928" y="1488"/>
              <a:ext cx="0" cy="81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25609" name="Oval 13"/>
            <p:cNvSpPr>
              <a:spLocks noChangeArrowheads="1"/>
            </p:cNvSpPr>
            <p:nvPr/>
          </p:nvSpPr>
          <p:spPr bwMode="auto">
            <a:xfrm>
              <a:off x="2496" y="960"/>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bts</a:t>
              </a:r>
            </a:p>
          </p:txBody>
        </p:sp>
      </p:grpSp>
    </p:spTree>
    <p:extLst>
      <p:ext uri="{BB962C8B-B14F-4D97-AF65-F5344CB8AC3E}">
        <p14:creationId xmlns:p14="http://schemas.microsoft.com/office/powerpoint/2010/main" val="2661466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pic>
        <p:nvPicPr>
          <p:cNvPr id="26628" name="Picture 5" descr="D:\Doc_Pedagogik\Mes Cours\MesCoursPpt\Win200X\SnagIt\Secondaire_Mozart\seco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143000"/>
            <a:ext cx="46180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Oval 6"/>
          <p:cNvSpPr>
            <a:spLocks noChangeArrowheads="1"/>
          </p:cNvSpPr>
          <p:nvPr/>
        </p:nvSpPr>
        <p:spPr bwMode="auto">
          <a:xfrm>
            <a:off x="4343400" y="4267200"/>
            <a:ext cx="4343400" cy="7620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sp>
        <p:nvSpPr>
          <p:cNvPr id="26630" name="Text Box 7"/>
          <p:cNvSpPr txBox="1">
            <a:spLocks noChangeArrowheads="1"/>
          </p:cNvSpPr>
          <p:nvPr/>
        </p:nvSpPr>
        <p:spPr bwMode="auto">
          <a:xfrm>
            <a:off x="228600" y="1820863"/>
            <a:ext cx="381000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u="sng"/>
              <a:t>Configuration préalable :</a:t>
            </a:r>
          </a:p>
          <a:p>
            <a:pPr algn="l" eaLnBrk="1" hangingPunct="1"/>
            <a:r>
              <a:rPr lang="fr-FR" altLang="fr-FR" b="1"/>
              <a:t>"Pointer" sur le serveur DNS qui gère l'Active Directory du domaine mozart.bts</a:t>
            </a:r>
          </a:p>
        </p:txBody>
      </p:sp>
    </p:spTree>
    <p:extLst>
      <p:ext uri="{BB962C8B-B14F-4D97-AF65-F5344CB8AC3E}">
        <p14:creationId xmlns:p14="http://schemas.microsoft.com/office/powerpoint/2010/main" val="40123537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pic>
        <p:nvPicPr>
          <p:cNvPr id="27652" name="Picture 3" descr="D:\Doc_Pedagogik\Mes Cours\MesCoursPpt\Win200X\SnagIt\Secondaire_Mozart\secon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62200"/>
            <a:ext cx="41497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descr="D:\Doc_Pedagogik\Mes Cours\MesCoursPpt\Win200X\SnagIt\Secondaire_Mozart\secon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2209800" y="1295400"/>
            <a:ext cx="6686550" cy="4697413"/>
            <a:chOff x="1392" y="816"/>
            <a:chExt cx="4212" cy="2959"/>
          </a:xfrm>
        </p:grpSpPr>
        <p:pic>
          <p:nvPicPr>
            <p:cNvPr id="27655" name="Picture 5" descr="D:\Doc_Pedagogik\Mes Cours\MesCoursPpt\Win200X\SnagIt\Secondaire_Mozart\secon4.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Rectangle 6"/>
            <p:cNvSpPr>
              <a:spLocks noChangeArrowheads="1"/>
            </p:cNvSpPr>
            <p:nvPr/>
          </p:nvSpPr>
          <p:spPr bwMode="auto">
            <a:xfrm>
              <a:off x="1584" y="2112"/>
              <a:ext cx="3936" cy="96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11658487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500" fill="hold"/>
                                        <p:tgtEl>
                                          <p:spTgt spid="35844"/>
                                        </p:tgtEl>
                                        <p:attrNameLst>
                                          <p:attrName>ppt_x</p:attrName>
                                        </p:attrNameLst>
                                      </p:cBhvr>
                                      <p:tavLst>
                                        <p:tav tm="0">
                                          <p:val>
                                            <p:strVal val="#ppt_x"/>
                                          </p:val>
                                        </p:tav>
                                        <p:tav tm="100000">
                                          <p:val>
                                            <p:strVal val="#ppt_x"/>
                                          </p:val>
                                        </p:tav>
                                      </p:tavLst>
                                    </p:anim>
                                    <p:anim calcmode="lin" valueType="num">
                                      <p:cBhvr additive="base">
                                        <p:cTn id="8" dur="500" fill="hold"/>
                                        <p:tgtEl>
                                          <p:spTgt spid="3584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grpSp>
        <p:nvGrpSpPr>
          <p:cNvPr id="28676" name="Group 6"/>
          <p:cNvGrpSpPr>
            <a:grpSpLocks/>
          </p:cNvGrpSpPr>
          <p:nvPr/>
        </p:nvGrpSpPr>
        <p:grpSpPr bwMode="auto">
          <a:xfrm>
            <a:off x="304800" y="1295400"/>
            <a:ext cx="6686550" cy="4697413"/>
            <a:chOff x="192" y="816"/>
            <a:chExt cx="4212" cy="2959"/>
          </a:xfrm>
        </p:grpSpPr>
        <p:pic>
          <p:nvPicPr>
            <p:cNvPr id="28680" name="Picture 3" descr="D:\Doc_Pedagogik\Mes Cours\MesCoursPpt\Win200X\SnagIt\Secondaire_Mozart\secon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5"/>
            <p:cNvSpPr>
              <a:spLocks noChangeArrowheads="1"/>
            </p:cNvSpPr>
            <p:nvPr/>
          </p:nvSpPr>
          <p:spPr bwMode="auto">
            <a:xfrm>
              <a:off x="432" y="1440"/>
              <a:ext cx="3168"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36871" name="Picture 7" descr="D:\Doc_Pedagogik\Mes Cours\MesCoursPpt\Win200X\SnagIt\Secondaire_Mozart\secon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8" descr="D:\Doc_Pedagogik\Mes Cours\MesCoursPpt\Win200X\SnagIt\Secondaire_Mozart\secon7.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9" descr="D:\Doc_Pedagogik\Mes Cours\MesCoursPpt\Win200X\SnagIt\Secondaire_Mozart\secon8.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520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71"/>
                                        </p:tgtEl>
                                        <p:attrNameLst>
                                          <p:attrName>style.visibility</p:attrName>
                                        </p:attrNameLst>
                                      </p:cBhvr>
                                      <p:to>
                                        <p:strVal val="visible"/>
                                      </p:to>
                                    </p:set>
                                    <p:anim calcmode="lin" valueType="num">
                                      <p:cBhvr additive="base">
                                        <p:cTn id="7" dur="500" fill="hold"/>
                                        <p:tgtEl>
                                          <p:spTgt spid="36871"/>
                                        </p:tgtEl>
                                        <p:attrNameLst>
                                          <p:attrName>ppt_x</p:attrName>
                                        </p:attrNameLst>
                                      </p:cBhvr>
                                      <p:tavLst>
                                        <p:tav tm="0">
                                          <p:val>
                                            <p:strVal val="#ppt_x"/>
                                          </p:val>
                                        </p:tav>
                                        <p:tav tm="100000">
                                          <p:val>
                                            <p:strVal val="#ppt_x"/>
                                          </p:val>
                                        </p:tav>
                                      </p:tavLst>
                                    </p:anim>
                                    <p:anim calcmode="lin" valueType="num">
                                      <p:cBhvr additive="base">
                                        <p:cTn id="8" dur="500" fill="hold"/>
                                        <p:tgtEl>
                                          <p:spTgt spid="368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6872"/>
                                        </p:tgtEl>
                                        <p:attrNameLst>
                                          <p:attrName>style.visibility</p:attrName>
                                        </p:attrNameLst>
                                      </p:cBhvr>
                                      <p:to>
                                        <p:strVal val="visible"/>
                                      </p:to>
                                    </p:set>
                                    <p:anim calcmode="lin" valueType="num">
                                      <p:cBhvr additive="base">
                                        <p:cTn id="13" dur="500" fill="hold"/>
                                        <p:tgtEl>
                                          <p:spTgt spid="36872"/>
                                        </p:tgtEl>
                                        <p:attrNameLst>
                                          <p:attrName>ppt_x</p:attrName>
                                        </p:attrNameLst>
                                      </p:cBhvr>
                                      <p:tavLst>
                                        <p:tav tm="0">
                                          <p:val>
                                            <p:strVal val="#ppt_x"/>
                                          </p:val>
                                        </p:tav>
                                        <p:tav tm="100000">
                                          <p:val>
                                            <p:strVal val="#ppt_x"/>
                                          </p:val>
                                        </p:tav>
                                      </p:tavLst>
                                    </p:anim>
                                    <p:anim calcmode="lin" valueType="num">
                                      <p:cBhvr additive="base">
                                        <p:cTn id="14" dur="500" fill="hold"/>
                                        <p:tgtEl>
                                          <p:spTgt spid="36872"/>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6873"/>
                                        </p:tgtEl>
                                        <p:attrNameLst>
                                          <p:attrName>style.visibility</p:attrName>
                                        </p:attrNameLst>
                                      </p:cBhvr>
                                      <p:to>
                                        <p:strVal val="visible"/>
                                      </p:to>
                                    </p:set>
                                    <p:anim calcmode="lin" valueType="num">
                                      <p:cBhvr additive="base">
                                        <p:cTn id="19" dur="500" fill="hold"/>
                                        <p:tgtEl>
                                          <p:spTgt spid="36873"/>
                                        </p:tgtEl>
                                        <p:attrNameLst>
                                          <p:attrName>ppt_x</p:attrName>
                                        </p:attrNameLst>
                                      </p:cBhvr>
                                      <p:tavLst>
                                        <p:tav tm="0">
                                          <p:val>
                                            <p:strVal val="1+#ppt_w/2"/>
                                          </p:val>
                                        </p:tav>
                                        <p:tav tm="100000">
                                          <p:val>
                                            <p:strVal val="#ppt_x"/>
                                          </p:val>
                                        </p:tav>
                                      </p:tavLst>
                                    </p:anim>
                                    <p:anim calcmode="lin" valueType="num">
                                      <p:cBhvr additive="base">
                                        <p:cTn id="20" dur="500" fill="hold"/>
                                        <p:tgtEl>
                                          <p:spTgt spid="368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pic>
        <p:nvPicPr>
          <p:cNvPr id="29700" name="Picture 3" descr="D:\Doc_Pedagogik\Mes Cours\MesCoursPpt\Win200X\SnagIt\Secondaire_Mozart\secon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D:\Doc_Pedagogik\Mes Cours\MesCoursPpt\Win200X\SnagIt\Secondaire_Mozart\secon1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D:\Doc_Pedagogik\Mes Cours\MesCoursPpt\Win200X\SnagIt\Secondaire_Mozart\secon1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057400"/>
            <a:ext cx="4594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D:\Doc_Pedagogik\Mes Cours\MesCoursPpt\Win200X\SnagIt\Secondaire_Mozart\secon1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043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37893"/>
                                        </p:tgtEl>
                                        <p:attrNameLst>
                                          <p:attrName>style.visibility</p:attrName>
                                        </p:attrNameLst>
                                      </p:cBhvr>
                                      <p:to>
                                        <p:strVal val="visible"/>
                                      </p:to>
                                    </p:set>
                                    <p:anim calcmode="lin" valueType="num">
                                      <p:cBhvr additive="base">
                                        <p:cTn id="13" dur="500" fill="hold"/>
                                        <p:tgtEl>
                                          <p:spTgt spid="37893"/>
                                        </p:tgtEl>
                                        <p:attrNameLst>
                                          <p:attrName>ppt_x</p:attrName>
                                        </p:attrNameLst>
                                      </p:cBhvr>
                                      <p:tavLst>
                                        <p:tav tm="0">
                                          <p:val>
                                            <p:strVal val="#ppt_x"/>
                                          </p:val>
                                        </p:tav>
                                        <p:tav tm="100000">
                                          <p:val>
                                            <p:strVal val="#ppt_x"/>
                                          </p:val>
                                        </p:tav>
                                      </p:tavLst>
                                    </p:anim>
                                    <p:anim calcmode="lin" valueType="num">
                                      <p:cBhvr additive="base">
                                        <p:cTn id="14" dur="500" fill="hold"/>
                                        <p:tgtEl>
                                          <p:spTgt spid="3789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7894"/>
                                        </p:tgtEl>
                                        <p:attrNameLst>
                                          <p:attrName>style.visibility</p:attrName>
                                        </p:attrNameLst>
                                      </p:cBhvr>
                                      <p:to>
                                        <p:strVal val="visible"/>
                                      </p:to>
                                    </p:set>
                                    <p:anim calcmode="lin" valueType="num">
                                      <p:cBhvr additive="base">
                                        <p:cTn id="19" dur="500" fill="hold"/>
                                        <p:tgtEl>
                                          <p:spTgt spid="37894"/>
                                        </p:tgtEl>
                                        <p:attrNameLst>
                                          <p:attrName>ppt_x</p:attrName>
                                        </p:attrNameLst>
                                      </p:cBhvr>
                                      <p:tavLst>
                                        <p:tav tm="0">
                                          <p:val>
                                            <p:strVal val="1+#ppt_w/2"/>
                                          </p:val>
                                        </p:tav>
                                        <p:tav tm="100000">
                                          <p:val>
                                            <p:strVal val="#ppt_x"/>
                                          </p:val>
                                        </p:tav>
                                      </p:tavLst>
                                    </p:anim>
                                    <p:anim calcmode="lin" valueType="num">
                                      <p:cBhvr additive="base">
                                        <p:cTn id="20"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pic>
        <p:nvPicPr>
          <p:cNvPr id="30724" name="Picture 3" descr="D:\Doc_Pedagogik\Mes Cours\MesCoursPpt\Win200X\SnagIt\Secondaire_Mozart\ad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458200"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4"/>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l'Active Directory</a:t>
            </a:r>
          </a:p>
        </p:txBody>
      </p:sp>
    </p:spTree>
    <p:extLst>
      <p:ext uri="{BB962C8B-B14F-4D97-AF65-F5344CB8AC3E}">
        <p14:creationId xmlns:p14="http://schemas.microsoft.com/office/powerpoint/2010/main" val="32649523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Première étape (2)</a:t>
            </a:r>
          </a:p>
        </p:txBody>
      </p:sp>
      <p:pic>
        <p:nvPicPr>
          <p:cNvPr id="31748" name="Picture 4" descr="D:\Doc_Pedagogik\Mes Cours\MesCoursPpt\Win200X\SnagIt\Secondaire_Mozart\dns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4582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5"/>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le serveur DNS (VIENNE)</a:t>
            </a:r>
          </a:p>
        </p:txBody>
      </p:sp>
    </p:spTree>
    <p:extLst>
      <p:ext uri="{BB962C8B-B14F-4D97-AF65-F5344CB8AC3E}">
        <p14:creationId xmlns:p14="http://schemas.microsoft.com/office/powerpoint/2010/main" val="4127833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31640" y="116632"/>
            <a:ext cx="6192688" cy="720080"/>
          </a:xfrm>
        </p:spPr>
        <p:style>
          <a:lnRef idx="1">
            <a:schemeClr val="accent1"/>
          </a:lnRef>
          <a:fillRef idx="3">
            <a:schemeClr val="accent1"/>
          </a:fillRef>
          <a:effectRef idx="2">
            <a:schemeClr val="accent1"/>
          </a:effectRef>
          <a:fontRef idx="minor">
            <a:schemeClr val="lt1"/>
          </a:fontRef>
        </p:style>
        <p:txBody>
          <a:bodyPr>
            <a:noAutofit/>
          </a:bodyPr>
          <a:lstStyle/>
          <a:p>
            <a:pPr algn="ctr"/>
            <a:r>
              <a:rPr lang="fr-CA" altLang="fr-FR" sz="4400" dirty="0" smtClean="0">
                <a:latin typeface="Algerian" panose="04020705040A02060702" pitchFamily="82" charset="0"/>
                <a:ea typeface="GulimChe" panose="020B0609000101010101" pitchFamily="49" charset="-127"/>
                <a:cs typeface="AF_Najed" pitchFamily="2" charset="-78"/>
              </a:rPr>
              <a:t/>
            </a:r>
            <a:br>
              <a:rPr lang="fr-CA" altLang="fr-FR" sz="4400" dirty="0" smtClean="0">
                <a:latin typeface="Algerian" panose="04020705040A02060702" pitchFamily="82" charset="0"/>
                <a:ea typeface="GulimChe" panose="020B0609000101010101" pitchFamily="49" charset="-127"/>
                <a:cs typeface="AF_Najed" pitchFamily="2" charset="-78"/>
              </a:rPr>
            </a:br>
            <a:r>
              <a:rPr lang="fr-CA" altLang="fr-FR" sz="4400" dirty="0" smtClean="0">
                <a:latin typeface="Algerian" panose="04020705040A02060702" pitchFamily="82" charset="0"/>
                <a:ea typeface="GulimChe" panose="020B0609000101010101" pitchFamily="49" charset="-127"/>
                <a:cs typeface="AF_Najed" pitchFamily="2" charset="-78"/>
              </a:rPr>
              <a:t>Les </a:t>
            </a:r>
            <a:r>
              <a:rPr lang="fr-CA" altLang="fr-FR" sz="4400" dirty="0">
                <a:latin typeface="Algerian" panose="04020705040A02060702" pitchFamily="82" charset="0"/>
                <a:ea typeface="GulimChe" panose="020B0609000101010101" pitchFamily="49" charset="-127"/>
                <a:cs typeface="AF_Najed" pitchFamily="2" charset="-78"/>
              </a:rPr>
              <a:t>domaines</a:t>
            </a:r>
            <a:br>
              <a:rPr lang="fr-CA" altLang="fr-FR" sz="4400" dirty="0">
                <a:latin typeface="Algerian" panose="04020705040A02060702" pitchFamily="82" charset="0"/>
                <a:ea typeface="GulimChe" panose="020B0609000101010101" pitchFamily="49" charset="-127"/>
                <a:cs typeface="AF_Najed" pitchFamily="2" charset="-78"/>
              </a:rPr>
            </a:br>
            <a:endParaRPr lang="en-US" altLang="fr-FR" sz="4400" dirty="0">
              <a:latin typeface="Algerian" panose="04020705040A02060702" pitchFamily="82" charset="0"/>
              <a:ea typeface="GulimChe" panose="020B0609000101010101" pitchFamily="49" charset="-127"/>
              <a:cs typeface="AF_Najed" pitchFamily="2" charset="-78"/>
            </a:endParaRPr>
          </a:p>
        </p:txBody>
      </p:sp>
      <p:sp>
        <p:nvSpPr>
          <p:cNvPr id="5123" name="Rectangle 3"/>
          <p:cNvSpPr>
            <a:spLocks noGrp="1" noChangeArrowheads="1"/>
          </p:cNvSpPr>
          <p:nvPr>
            <p:ph type="body" idx="1"/>
          </p:nvPr>
        </p:nvSpPr>
        <p:spPr>
          <a:xfrm>
            <a:off x="395536" y="1124745"/>
            <a:ext cx="8229600" cy="2448272"/>
          </a:xfrm>
        </p:spPr>
        <p:txBody>
          <a:bodyPr>
            <a:noAutofit/>
          </a:bodyPr>
          <a:lstStyle/>
          <a:p>
            <a:pPr>
              <a:lnSpc>
                <a:spcPct val="150000"/>
              </a:lnSpc>
            </a:pPr>
            <a:r>
              <a:rPr lang="en-US"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possède</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nom unique et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fournit</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l'accès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aux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comptes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centralisés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utilisateurs et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groupes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maintenus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l'administrateur</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09728" indent="0">
              <a:lnSpc>
                <a:spcPct val="150000"/>
              </a:lnSpc>
              <a:buNone/>
            </a:pP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nSpc>
                <a:spcPct val="150000"/>
              </a:lnSpc>
            </a:pP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possède</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généralement</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propres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politiques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sécurité</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entretient</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relations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sécurisées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avec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d'autres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8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6455701"/>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p:cTn id="14" dur="1000" fill="hold"/>
                                        <p:tgtEl>
                                          <p:spTgt spid="51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51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12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123">
                                            <p:txEl>
                                              <p:pRg st="1" end="1"/>
                                            </p:txEl>
                                          </p:spTgt>
                                        </p:tgtEl>
                                        <p:attrNameLst>
                                          <p:attrName>style.visibility</p:attrName>
                                        </p:attrNameLst>
                                      </p:cBhvr>
                                      <p:to>
                                        <p:strVal val="visible"/>
                                      </p:to>
                                    </p:set>
                                    <p:anim calcmode="lin" valueType="num">
                                      <p:cBhvr>
                                        <p:cTn id="21" dur="1000" fill="hold"/>
                                        <p:tgtEl>
                                          <p:spTgt spid="5123">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512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512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123">
                                            <p:txEl>
                                              <p:pRg st="2" end="2"/>
                                            </p:txEl>
                                          </p:spTgt>
                                        </p:tgtEl>
                                        <p:attrNameLst>
                                          <p:attrName>style.visibility</p:attrName>
                                        </p:attrNameLst>
                                      </p:cBhvr>
                                      <p:to>
                                        <p:strVal val="visible"/>
                                      </p:to>
                                    </p:set>
                                    <p:anim calcmode="lin" valueType="num">
                                      <p:cBhvr>
                                        <p:cTn id="28" dur="1000" fill="hold"/>
                                        <p:tgtEl>
                                          <p:spTgt spid="5123">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512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13"/>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grpSp>
        <p:nvGrpSpPr>
          <p:cNvPr id="32773" name="Group 15"/>
          <p:cNvGrpSpPr>
            <a:grpSpLocks/>
          </p:cNvGrpSpPr>
          <p:nvPr/>
        </p:nvGrpSpPr>
        <p:grpSpPr bwMode="auto">
          <a:xfrm>
            <a:off x="3581400" y="2514600"/>
            <a:ext cx="2514600" cy="3581400"/>
            <a:chOff x="2304" y="960"/>
            <a:chExt cx="1584" cy="2256"/>
          </a:xfrm>
        </p:grpSpPr>
        <p:sp>
          <p:nvSpPr>
            <p:cNvPr id="32775" name="Oval 16"/>
            <p:cNvSpPr>
              <a:spLocks noChangeArrowheads="1"/>
            </p:cNvSpPr>
            <p:nvPr/>
          </p:nvSpPr>
          <p:spPr bwMode="auto">
            <a:xfrm>
              <a:off x="2304" y="2160"/>
              <a:ext cx="1584" cy="1056"/>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chopin.bts</a:t>
              </a:r>
            </a:p>
            <a:p>
              <a:pPr eaLnBrk="1" hangingPunct="1">
                <a:spcBef>
                  <a:spcPct val="0"/>
                </a:spcBef>
              </a:pPr>
              <a:r>
                <a:rPr lang="fr-FR" altLang="fr-FR" b="1"/>
                <a:t>Srv : </a:t>
              </a:r>
              <a:r>
                <a:rPr lang="fr-FR" altLang="fr-FR" b="1">
                  <a:solidFill>
                    <a:schemeClr val="accent2"/>
                  </a:solidFill>
                </a:rPr>
                <a:t>danube</a:t>
              </a:r>
            </a:p>
            <a:p>
              <a:pPr eaLnBrk="1" hangingPunct="1">
                <a:spcBef>
                  <a:spcPct val="0"/>
                </a:spcBef>
              </a:pPr>
              <a:r>
                <a:rPr lang="fr-FR" altLang="fr-FR" sz="1800" b="1"/>
                <a:t>(176.16.41.250)</a:t>
              </a:r>
            </a:p>
          </p:txBody>
        </p:sp>
        <p:sp>
          <p:nvSpPr>
            <p:cNvPr id="32776" name="Line 17"/>
            <p:cNvSpPr>
              <a:spLocks noChangeShapeType="1"/>
            </p:cNvSpPr>
            <p:nvPr/>
          </p:nvSpPr>
          <p:spPr bwMode="auto">
            <a:xfrm flipH="1">
              <a:off x="3072" y="1488"/>
              <a:ext cx="0" cy="6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32777" name="Oval 18"/>
            <p:cNvSpPr>
              <a:spLocks noChangeArrowheads="1"/>
            </p:cNvSpPr>
            <p:nvPr/>
          </p:nvSpPr>
          <p:spPr bwMode="auto">
            <a:xfrm>
              <a:off x="2640" y="960"/>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bts</a:t>
              </a:r>
            </a:p>
          </p:txBody>
        </p:sp>
      </p:grpSp>
      <p:sp>
        <p:nvSpPr>
          <p:cNvPr id="32774" name="Text Box 19"/>
          <p:cNvSpPr txBox="1">
            <a:spLocks noChangeArrowheads="1"/>
          </p:cNvSpPr>
          <p:nvPr/>
        </p:nvSpPr>
        <p:spPr bwMode="auto">
          <a:xfrm>
            <a:off x="304800" y="1219200"/>
            <a:ext cx="86106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2600" b="1"/>
              <a:t>Installation d'un second domaine : chopin.bts</a:t>
            </a:r>
          </a:p>
        </p:txBody>
      </p:sp>
    </p:spTree>
    <p:extLst>
      <p:ext uri="{BB962C8B-B14F-4D97-AF65-F5344CB8AC3E}">
        <p14:creationId xmlns:p14="http://schemas.microsoft.com/office/powerpoint/2010/main" val="1617766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sp>
        <p:nvSpPr>
          <p:cNvPr id="33796" name="Text Box 3"/>
          <p:cNvSpPr txBox="1">
            <a:spLocks noChangeArrowheads="1"/>
          </p:cNvSpPr>
          <p:nvPr/>
        </p:nvSpPr>
        <p:spPr bwMode="auto">
          <a:xfrm>
            <a:off x="228600" y="1820863"/>
            <a:ext cx="381000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u="sng"/>
              <a:t>Configuration préalable :</a:t>
            </a:r>
          </a:p>
          <a:p>
            <a:pPr algn="l" eaLnBrk="1" hangingPunct="1"/>
            <a:r>
              <a:rPr lang="fr-FR" altLang="fr-FR" b="1"/>
              <a:t>"Pointer" sur le serveur DNS qui gère l'Active Directory du domaine mozart.bts, premier serveur ayant été installé.</a:t>
            </a:r>
          </a:p>
        </p:txBody>
      </p:sp>
      <p:grpSp>
        <p:nvGrpSpPr>
          <p:cNvPr id="33797" name="Group 6"/>
          <p:cNvGrpSpPr>
            <a:grpSpLocks/>
          </p:cNvGrpSpPr>
          <p:nvPr/>
        </p:nvGrpSpPr>
        <p:grpSpPr bwMode="auto">
          <a:xfrm>
            <a:off x="4191000" y="1066800"/>
            <a:ext cx="4618038" cy="5121275"/>
            <a:chOff x="2640" y="672"/>
            <a:chExt cx="2909" cy="3226"/>
          </a:xfrm>
        </p:grpSpPr>
        <p:pic>
          <p:nvPicPr>
            <p:cNvPr id="33798" name="Picture 4" descr="D:\Doc_Pedagogik\Mes Cours\MesCoursPpt\Win200X\SnagIt\Domaine_Chopin\reso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672"/>
              <a:ext cx="2909" cy="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Rectangle 5"/>
            <p:cNvSpPr>
              <a:spLocks noChangeArrowheads="1"/>
            </p:cNvSpPr>
            <p:nvPr/>
          </p:nvSpPr>
          <p:spPr bwMode="auto">
            <a:xfrm>
              <a:off x="2784" y="2640"/>
              <a:ext cx="2640" cy="38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1518018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pic>
        <p:nvPicPr>
          <p:cNvPr id="34820" name="Picture 5" descr="D:\Doc_Pedagogik\Mes Cours\MesCoursPpt\Win200X\SnagIt\Domaine_Chopin\cho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743200"/>
            <a:ext cx="41497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D:\Doc_Pedagogik\Mes Cours\MesCoursPpt\Win200X\SnagIt\Domaine_Chopin\chop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2209800" y="1524000"/>
            <a:ext cx="6686550" cy="4697413"/>
            <a:chOff x="1392" y="960"/>
            <a:chExt cx="4212" cy="2959"/>
          </a:xfrm>
        </p:grpSpPr>
        <p:pic>
          <p:nvPicPr>
            <p:cNvPr id="34823" name="Picture 7" descr="D:\Doc_Pedagogik\Mes Cours\MesCoursPpt\Win200X\SnagIt\Domaine_Chopin\chop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2" y="960"/>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Rectangle 8"/>
            <p:cNvSpPr>
              <a:spLocks noChangeArrowheads="1"/>
            </p:cNvSpPr>
            <p:nvPr/>
          </p:nvSpPr>
          <p:spPr bwMode="auto">
            <a:xfrm>
              <a:off x="1537" y="1824"/>
              <a:ext cx="3983" cy="481"/>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3553899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4038"/>
                                        </p:tgtEl>
                                        <p:attrNameLst>
                                          <p:attrName>style.visibility</p:attrName>
                                        </p:attrNameLst>
                                      </p:cBhvr>
                                      <p:to>
                                        <p:strVal val="visible"/>
                                      </p:to>
                                    </p:set>
                                    <p:anim calcmode="lin" valueType="num">
                                      <p:cBhvr additive="base">
                                        <p:cTn id="7" dur="500" fill="hold"/>
                                        <p:tgtEl>
                                          <p:spTgt spid="44038"/>
                                        </p:tgtEl>
                                        <p:attrNameLst>
                                          <p:attrName>ppt_x</p:attrName>
                                        </p:attrNameLst>
                                      </p:cBhvr>
                                      <p:tavLst>
                                        <p:tav tm="0">
                                          <p:val>
                                            <p:strVal val="#ppt_x"/>
                                          </p:val>
                                        </p:tav>
                                        <p:tav tm="100000">
                                          <p:val>
                                            <p:strVal val="#ppt_x"/>
                                          </p:val>
                                        </p:tav>
                                      </p:tavLst>
                                    </p:anim>
                                    <p:anim calcmode="lin" valueType="num">
                                      <p:cBhvr additive="base">
                                        <p:cTn id="8"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smtClean="0"/>
              <a:t>Deuxième étape</a:t>
            </a:r>
          </a:p>
        </p:txBody>
      </p:sp>
      <p:grpSp>
        <p:nvGrpSpPr>
          <p:cNvPr id="35844" name="Group 5"/>
          <p:cNvGrpSpPr>
            <a:grpSpLocks/>
          </p:cNvGrpSpPr>
          <p:nvPr/>
        </p:nvGrpSpPr>
        <p:grpSpPr bwMode="auto">
          <a:xfrm>
            <a:off x="304800" y="1295400"/>
            <a:ext cx="6686550" cy="4697413"/>
            <a:chOff x="192" y="816"/>
            <a:chExt cx="4212" cy="2959"/>
          </a:xfrm>
        </p:grpSpPr>
        <p:pic>
          <p:nvPicPr>
            <p:cNvPr id="35854" name="Picture 3" descr="D:\Doc_Pedagogik\Mes Cours\MesCoursPpt\Win200X\SnagIt\Domaine_Chopin\chop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5" name="Rectangle 4"/>
            <p:cNvSpPr>
              <a:spLocks noChangeArrowheads="1"/>
            </p:cNvSpPr>
            <p:nvPr/>
          </p:nvSpPr>
          <p:spPr bwMode="auto">
            <a:xfrm>
              <a:off x="384" y="1680"/>
              <a:ext cx="3504" cy="7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8"/>
          <p:cNvGrpSpPr>
            <a:grpSpLocks/>
          </p:cNvGrpSpPr>
          <p:nvPr/>
        </p:nvGrpSpPr>
        <p:grpSpPr bwMode="auto">
          <a:xfrm>
            <a:off x="914400" y="1295400"/>
            <a:ext cx="6686550" cy="4697413"/>
            <a:chOff x="864" y="816"/>
            <a:chExt cx="4212" cy="2959"/>
          </a:xfrm>
        </p:grpSpPr>
        <p:pic>
          <p:nvPicPr>
            <p:cNvPr id="35852" name="Picture 6" descr="D:\Doc_Pedagogik\Mes Cours\MesCoursPpt\Win200X\SnagIt\Domaine_Chopin\chop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3" name="Rectangle 7"/>
            <p:cNvSpPr>
              <a:spLocks noChangeArrowheads="1"/>
            </p:cNvSpPr>
            <p:nvPr/>
          </p:nvSpPr>
          <p:spPr bwMode="auto">
            <a:xfrm>
              <a:off x="1056" y="2112"/>
              <a:ext cx="3552" cy="5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4" name="Group 12"/>
          <p:cNvGrpSpPr>
            <a:grpSpLocks/>
          </p:cNvGrpSpPr>
          <p:nvPr/>
        </p:nvGrpSpPr>
        <p:grpSpPr bwMode="auto">
          <a:xfrm>
            <a:off x="1447800" y="1295400"/>
            <a:ext cx="6686550" cy="4697413"/>
            <a:chOff x="912" y="816"/>
            <a:chExt cx="4212" cy="2959"/>
          </a:xfrm>
        </p:grpSpPr>
        <p:pic>
          <p:nvPicPr>
            <p:cNvPr id="35850" name="Picture 9" descr="D:\Doc_Pedagogik\Mes Cours\MesCoursPpt\Win200X\SnagIt\Domaine_Chopin\chop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Rectangle 11"/>
            <p:cNvSpPr>
              <a:spLocks noChangeArrowheads="1"/>
            </p:cNvSpPr>
            <p:nvPr/>
          </p:nvSpPr>
          <p:spPr bwMode="auto">
            <a:xfrm>
              <a:off x="1104" y="2304"/>
              <a:ext cx="2784" cy="2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5" name="Group 16"/>
          <p:cNvGrpSpPr>
            <a:grpSpLocks/>
          </p:cNvGrpSpPr>
          <p:nvPr/>
        </p:nvGrpSpPr>
        <p:grpSpPr bwMode="auto">
          <a:xfrm>
            <a:off x="2209800" y="1295400"/>
            <a:ext cx="6686550" cy="4697413"/>
            <a:chOff x="1392" y="816"/>
            <a:chExt cx="4212" cy="2959"/>
          </a:xfrm>
        </p:grpSpPr>
        <p:pic>
          <p:nvPicPr>
            <p:cNvPr id="35848" name="Picture 10" descr="D:\Doc_Pedagogik\Mes Cours\MesCoursPpt\Win200X\SnagIt\Domaine_Chopin\chop7.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Rectangle 15"/>
            <p:cNvSpPr>
              <a:spLocks noChangeArrowheads="1"/>
            </p:cNvSpPr>
            <p:nvPr/>
          </p:nvSpPr>
          <p:spPr bwMode="auto">
            <a:xfrm>
              <a:off x="1584" y="1440"/>
              <a:ext cx="3360" cy="7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2844536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pic>
        <p:nvPicPr>
          <p:cNvPr id="36868" name="Picture 3" descr="D:\Doc_Pedagogik\Mes Cours\MesCoursPpt\Win200X\SnagIt\Domaine_Chopin\chop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4" descr="D:\Doc_Pedagogik\Mes Cours\MesCoursPpt\Win200X\SnagIt\Domaine_Chopin\chop9.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D:\Doc_Pedagogik\Mes Cours\MesCoursPpt\Win200X\SnagIt\Domaine_Chopin\chop10.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D:\Doc_Pedagogik\Mes Cours\MesCoursPpt\Win200X\SnagIt\Domaine_Chopin\chop11.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667000"/>
            <a:ext cx="71897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133600" y="1371600"/>
            <a:ext cx="6686550" cy="4697413"/>
            <a:chOff x="1152" y="864"/>
            <a:chExt cx="4212" cy="2959"/>
          </a:xfrm>
        </p:grpSpPr>
        <p:pic>
          <p:nvPicPr>
            <p:cNvPr id="36873" name="Picture 7" descr="D:\Doc_Pedagogik\Mes Cours\MesCoursPpt\Win200X\SnagIt\Domaine_Chopin\chop13.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2" y="864"/>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Rectangle 9"/>
            <p:cNvSpPr>
              <a:spLocks noChangeArrowheads="1"/>
            </p:cNvSpPr>
            <p:nvPr/>
          </p:nvSpPr>
          <p:spPr bwMode="auto">
            <a:xfrm>
              <a:off x="1392" y="1488"/>
              <a:ext cx="3360" cy="52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2874091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9156"/>
                                        </p:tgtEl>
                                        <p:attrNameLst>
                                          <p:attrName>style.visibility</p:attrName>
                                        </p:attrNameLst>
                                      </p:cBhvr>
                                      <p:to>
                                        <p:strVal val="visible"/>
                                      </p:to>
                                    </p:set>
                                    <p:anim calcmode="lin" valueType="num">
                                      <p:cBhvr additive="base">
                                        <p:cTn id="7" dur="500" fill="hold"/>
                                        <p:tgtEl>
                                          <p:spTgt spid="49156"/>
                                        </p:tgtEl>
                                        <p:attrNameLst>
                                          <p:attrName>ppt_x</p:attrName>
                                        </p:attrNameLst>
                                      </p:cBhvr>
                                      <p:tavLst>
                                        <p:tav tm="0">
                                          <p:val>
                                            <p:strVal val="#ppt_x"/>
                                          </p:val>
                                        </p:tav>
                                        <p:tav tm="100000">
                                          <p:val>
                                            <p:strVal val="#ppt_x"/>
                                          </p:val>
                                        </p:tav>
                                      </p:tavLst>
                                    </p:anim>
                                    <p:anim calcmode="lin" valueType="num">
                                      <p:cBhvr additive="base">
                                        <p:cTn id="8"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49157"/>
                                        </p:tgtEl>
                                        <p:attrNameLst>
                                          <p:attrName>style.visibility</p:attrName>
                                        </p:attrNameLst>
                                      </p:cBhvr>
                                      <p:to>
                                        <p:strVal val="visible"/>
                                      </p:to>
                                    </p:set>
                                    <p:anim calcmode="lin" valueType="num">
                                      <p:cBhvr additive="base">
                                        <p:cTn id="13" dur="500" fill="hold"/>
                                        <p:tgtEl>
                                          <p:spTgt spid="49157"/>
                                        </p:tgtEl>
                                        <p:attrNameLst>
                                          <p:attrName>ppt_x</p:attrName>
                                        </p:attrNameLst>
                                      </p:cBhvr>
                                      <p:tavLst>
                                        <p:tav tm="0">
                                          <p:val>
                                            <p:strVal val="#ppt_x"/>
                                          </p:val>
                                        </p:tav>
                                        <p:tav tm="100000">
                                          <p:val>
                                            <p:strVal val="#ppt_x"/>
                                          </p:val>
                                        </p:tav>
                                      </p:tavLst>
                                    </p:anim>
                                    <p:anim calcmode="lin" valueType="num">
                                      <p:cBhvr additive="base">
                                        <p:cTn id="14" dur="500" fill="hold"/>
                                        <p:tgtEl>
                                          <p:spTgt spid="4915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1+#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0-#ppt_w/2"/>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grpSp>
        <p:nvGrpSpPr>
          <p:cNvPr id="37892" name="Group 5"/>
          <p:cNvGrpSpPr>
            <a:grpSpLocks/>
          </p:cNvGrpSpPr>
          <p:nvPr/>
        </p:nvGrpSpPr>
        <p:grpSpPr bwMode="auto">
          <a:xfrm>
            <a:off x="304800" y="1219200"/>
            <a:ext cx="6686550" cy="4697413"/>
            <a:chOff x="192" y="768"/>
            <a:chExt cx="4212" cy="2959"/>
          </a:xfrm>
        </p:grpSpPr>
        <p:pic>
          <p:nvPicPr>
            <p:cNvPr id="37898" name="Picture 3" descr="D:\Doc_Pedagogik\Mes Cours\MesCoursPpt\Win200X\SnagIt\Domaine_Chopin\chop1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768"/>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9" name="Rectangle 4"/>
            <p:cNvSpPr>
              <a:spLocks noChangeArrowheads="1"/>
            </p:cNvSpPr>
            <p:nvPr/>
          </p:nvSpPr>
          <p:spPr bwMode="auto">
            <a:xfrm>
              <a:off x="384" y="2400"/>
              <a:ext cx="3264" cy="72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50182" name="Picture 6" descr="D:\Doc_Pedagogik\Mes Cours\MesCoursPpt\Win200X\SnagIt\Domaine_Chopin\chop1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D:\Doc_Pedagogik\Mes Cours\MesCoursPpt\Win200X\SnagIt\Domaine_Chopin\chop16.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D:\Doc_Pedagogik\Mes Cours\MesCoursPpt\Win200X\SnagIt\Domaine_Chopin\chop17.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905000"/>
            <a:ext cx="4594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D:\Doc_Pedagogik\Mes Cours\MesCoursPpt\Win200X\SnagIt\Domaine_Chopin\chop18.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2192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10" descr="D:\Doc_Pedagogik\Mes Cours\MesCoursPpt\Win200X\SnagIt\Domaine_Chopin\chop19.bm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5908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04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82"/>
                                        </p:tgtEl>
                                        <p:attrNameLst>
                                          <p:attrName>style.visibility</p:attrName>
                                        </p:attrNameLst>
                                      </p:cBhvr>
                                      <p:to>
                                        <p:strVal val="visible"/>
                                      </p:to>
                                    </p:set>
                                    <p:anim calcmode="lin" valueType="num">
                                      <p:cBhvr additive="base">
                                        <p:cTn id="7" dur="500" fill="hold"/>
                                        <p:tgtEl>
                                          <p:spTgt spid="50182"/>
                                        </p:tgtEl>
                                        <p:attrNameLst>
                                          <p:attrName>ppt_x</p:attrName>
                                        </p:attrNameLst>
                                      </p:cBhvr>
                                      <p:tavLst>
                                        <p:tav tm="0">
                                          <p:val>
                                            <p:strVal val="#ppt_x"/>
                                          </p:val>
                                        </p:tav>
                                        <p:tav tm="100000">
                                          <p:val>
                                            <p:strVal val="#ppt_x"/>
                                          </p:val>
                                        </p:tav>
                                      </p:tavLst>
                                    </p:anim>
                                    <p:anim calcmode="lin" valueType="num">
                                      <p:cBhvr additive="base">
                                        <p:cTn id="8"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50183"/>
                                        </p:tgtEl>
                                        <p:attrNameLst>
                                          <p:attrName>style.visibility</p:attrName>
                                        </p:attrNameLst>
                                      </p:cBhvr>
                                      <p:to>
                                        <p:strVal val="visible"/>
                                      </p:to>
                                    </p:set>
                                    <p:anim calcmode="lin" valueType="num">
                                      <p:cBhvr additive="base">
                                        <p:cTn id="13" dur="500" fill="hold"/>
                                        <p:tgtEl>
                                          <p:spTgt spid="50183"/>
                                        </p:tgtEl>
                                        <p:attrNameLst>
                                          <p:attrName>ppt_x</p:attrName>
                                        </p:attrNameLst>
                                      </p:cBhvr>
                                      <p:tavLst>
                                        <p:tav tm="0">
                                          <p:val>
                                            <p:strVal val="1+#ppt_w/2"/>
                                          </p:val>
                                        </p:tav>
                                        <p:tav tm="100000">
                                          <p:val>
                                            <p:strVal val="#ppt_x"/>
                                          </p:val>
                                        </p:tav>
                                      </p:tavLst>
                                    </p:anim>
                                    <p:anim calcmode="lin" valueType="num">
                                      <p:cBhvr additive="base">
                                        <p:cTn id="14" dur="500" fill="hold"/>
                                        <p:tgtEl>
                                          <p:spTgt spid="5018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nodeType="clickEffect">
                                  <p:stCondLst>
                                    <p:cond delay="0"/>
                                  </p:stCondLst>
                                  <p:childTnLst>
                                    <p:set>
                                      <p:cBhvr>
                                        <p:cTn id="18" dur="1" fill="hold">
                                          <p:stCondLst>
                                            <p:cond delay="0"/>
                                          </p:stCondLst>
                                        </p:cTn>
                                        <p:tgtEl>
                                          <p:spTgt spid="50184"/>
                                        </p:tgtEl>
                                        <p:attrNameLst>
                                          <p:attrName>style.visibility</p:attrName>
                                        </p:attrNameLst>
                                      </p:cBhvr>
                                      <p:to>
                                        <p:strVal val="visible"/>
                                      </p:to>
                                    </p:set>
                                    <p:anim calcmode="lin" valueType="num">
                                      <p:cBhvr additive="base">
                                        <p:cTn id="19" dur="500" fill="hold"/>
                                        <p:tgtEl>
                                          <p:spTgt spid="50184"/>
                                        </p:tgtEl>
                                        <p:attrNameLst>
                                          <p:attrName>ppt_x</p:attrName>
                                        </p:attrNameLst>
                                      </p:cBhvr>
                                      <p:tavLst>
                                        <p:tav tm="0">
                                          <p:val>
                                            <p:strVal val="0-#ppt_w/2"/>
                                          </p:val>
                                        </p:tav>
                                        <p:tav tm="100000">
                                          <p:val>
                                            <p:strVal val="#ppt_x"/>
                                          </p:val>
                                        </p:tav>
                                      </p:tavLst>
                                    </p:anim>
                                    <p:anim calcmode="lin" valueType="num">
                                      <p:cBhvr additive="base">
                                        <p:cTn id="20" dur="500" fill="hold"/>
                                        <p:tgtEl>
                                          <p:spTgt spid="5018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50185"/>
                                        </p:tgtEl>
                                        <p:attrNameLst>
                                          <p:attrName>style.visibility</p:attrName>
                                        </p:attrNameLst>
                                      </p:cBhvr>
                                      <p:to>
                                        <p:strVal val="visible"/>
                                      </p:to>
                                    </p:set>
                                    <p:anim calcmode="lin" valueType="num">
                                      <p:cBhvr additive="base">
                                        <p:cTn id="25" dur="500" fill="hold"/>
                                        <p:tgtEl>
                                          <p:spTgt spid="50185"/>
                                        </p:tgtEl>
                                        <p:attrNameLst>
                                          <p:attrName>ppt_x</p:attrName>
                                        </p:attrNameLst>
                                      </p:cBhvr>
                                      <p:tavLst>
                                        <p:tav tm="0">
                                          <p:val>
                                            <p:strVal val="1+#ppt_w/2"/>
                                          </p:val>
                                        </p:tav>
                                        <p:tav tm="100000">
                                          <p:val>
                                            <p:strVal val="#ppt_x"/>
                                          </p:val>
                                        </p:tav>
                                      </p:tavLst>
                                    </p:anim>
                                    <p:anim calcmode="lin" valueType="num">
                                      <p:cBhvr additive="base">
                                        <p:cTn id="26" dur="500" fill="hold"/>
                                        <p:tgtEl>
                                          <p:spTgt spid="5018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nodeType="clickEffect">
                                  <p:stCondLst>
                                    <p:cond delay="0"/>
                                  </p:stCondLst>
                                  <p:childTnLst>
                                    <p:set>
                                      <p:cBhvr>
                                        <p:cTn id="30" dur="1" fill="hold">
                                          <p:stCondLst>
                                            <p:cond delay="0"/>
                                          </p:stCondLst>
                                        </p:cTn>
                                        <p:tgtEl>
                                          <p:spTgt spid="50186"/>
                                        </p:tgtEl>
                                        <p:attrNameLst>
                                          <p:attrName>style.visibility</p:attrName>
                                        </p:attrNameLst>
                                      </p:cBhvr>
                                      <p:to>
                                        <p:strVal val="visible"/>
                                      </p:to>
                                    </p:set>
                                    <p:anim calcmode="lin" valueType="num">
                                      <p:cBhvr additive="base">
                                        <p:cTn id="31" dur="500" fill="hold"/>
                                        <p:tgtEl>
                                          <p:spTgt spid="50186"/>
                                        </p:tgtEl>
                                        <p:attrNameLst>
                                          <p:attrName>ppt_x</p:attrName>
                                        </p:attrNameLst>
                                      </p:cBhvr>
                                      <p:tavLst>
                                        <p:tav tm="0">
                                          <p:val>
                                            <p:strVal val="#ppt_x"/>
                                          </p:val>
                                        </p:tav>
                                        <p:tav tm="100000">
                                          <p:val>
                                            <p:strVal val="#ppt_x"/>
                                          </p:val>
                                        </p:tav>
                                      </p:tavLst>
                                    </p:anim>
                                    <p:anim calcmode="lin" valueType="num">
                                      <p:cBhvr additive="base">
                                        <p:cTn id="32" dur="500" fill="hold"/>
                                        <p:tgtEl>
                                          <p:spTgt spid="5018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pic>
        <p:nvPicPr>
          <p:cNvPr id="38916" name="Picture 3" descr="D:\Doc_Pedagogik\Mes Cours\MesCoursPpt\Win200X\SnagIt\Domaine_Chopin\ad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133600"/>
            <a:ext cx="8229600" cy="360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4"/>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ctr" eaLnBrk="1" hangingPunct="1"/>
            <a:r>
              <a:rPr lang="fr-FR" altLang="fr-FR" sz="2800" b="1" dirty="0"/>
              <a:t>Résultat dans l'Active Directory</a:t>
            </a:r>
          </a:p>
        </p:txBody>
      </p:sp>
    </p:spTree>
    <p:extLst>
      <p:ext uri="{BB962C8B-B14F-4D97-AF65-F5344CB8AC3E}">
        <p14:creationId xmlns:p14="http://schemas.microsoft.com/office/powerpoint/2010/main" val="617415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sp>
        <p:nvSpPr>
          <p:cNvPr id="39940" name="Text Box 4"/>
          <p:cNvSpPr txBox="1">
            <a:spLocks noChangeArrowheads="1"/>
          </p:cNvSpPr>
          <p:nvPr/>
        </p:nvSpPr>
        <p:spPr bwMode="auto">
          <a:xfrm>
            <a:off x="304800" y="10668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le serveur DNS (DANUBE)</a:t>
            </a:r>
          </a:p>
        </p:txBody>
      </p:sp>
      <p:pic>
        <p:nvPicPr>
          <p:cNvPr id="39941" name="Picture 5" descr="D:\Doc_Pedagogik\Mes Cours\MesCoursPpt\Win200X\SnagIt\Domaine_Chopin\dnschopin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821848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6" descr="D:\Doc_Pedagogik\Mes Cours\MesCoursPpt\Win200X\SnagIt\Domaine_Chopin\dnschopin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76400"/>
            <a:ext cx="42941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864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 calcmode="lin" valueType="num">
                                      <p:cBhvr additive="base">
                                        <p:cTn id="7" dur="500" fill="hold"/>
                                        <p:tgtEl>
                                          <p:spTgt spid="52230"/>
                                        </p:tgtEl>
                                        <p:attrNameLst>
                                          <p:attrName>ppt_x</p:attrName>
                                        </p:attrNameLst>
                                      </p:cBhvr>
                                      <p:tavLst>
                                        <p:tav tm="0">
                                          <p:val>
                                            <p:strVal val="0-#ppt_w/2"/>
                                          </p:val>
                                        </p:tav>
                                        <p:tav tm="100000">
                                          <p:val>
                                            <p:strVal val="#ppt_x"/>
                                          </p:val>
                                        </p:tav>
                                      </p:tavLst>
                                    </p:anim>
                                    <p:anim calcmode="lin" valueType="num">
                                      <p:cBhvr additive="base">
                                        <p:cTn id="8" dur="500" fill="hold"/>
                                        <p:tgtEl>
                                          <p:spTgt spid="52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eaLnBrk="1" hangingPunct="1"/>
            <a:r>
              <a:rPr lang="fr-FR" altLang="fr-FR" smtClean="0"/>
              <a:t>Deuxième étape</a:t>
            </a:r>
          </a:p>
        </p:txBody>
      </p:sp>
      <p:sp>
        <p:nvSpPr>
          <p:cNvPr id="40964" name="Text Box 3"/>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le serveur DNS (VIENNE)</a:t>
            </a:r>
          </a:p>
        </p:txBody>
      </p:sp>
      <p:pic>
        <p:nvPicPr>
          <p:cNvPr id="40965" name="Picture 4" descr="D:\Doc_Pedagogik\Mes Cours\MesCoursPpt\Win200X\SnagIt\Domaine_Chopin\dnsmozart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458200" cy="396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43231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grpSp>
        <p:nvGrpSpPr>
          <p:cNvPr id="41988" name="Group 4"/>
          <p:cNvGrpSpPr>
            <a:grpSpLocks/>
          </p:cNvGrpSpPr>
          <p:nvPr/>
        </p:nvGrpSpPr>
        <p:grpSpPr bwMode="auto">
          <a:xfrm>
            <a:off x="1447800" y="1600200"/>
            <a:ext cx="6324600" cy="4800600"/>
            <a:chOff x="768" y="768"/>
            <a:chExt cx="4464" cy="3408"/>
          </a:xfrm>
        </p:grpSpPr>
        <p:pic>
          <p:nvPicPr>
            <p:cNvPr id="41991" name="Picture 5" descr="D:\Doc_Pedagogik\Mes Cours\MesCoursPpt\Win2k\SnagIt\Domaine_Mozart\dom18.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768"/>
              <a:ext cx="4464"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Oval 6"/>
            <p:cNvSpPr>
              <a:spLocks noChangeArrowheads="1"/>
            </p:cNvSpPr>
            <p:nvPr/>
          </p:nvSpPr>
          <p:spPr bwMode="auto">
            <a:xfrm>
              <a:off x="2928" y="1344"/>
              <a:ext cx="2019" cy="271"/>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54275" name="Picture 3" descr="D:\Doc_Pedagogik\Mes Cours\MesCoursPpt\Win200X\SnagIt\Domaine_Chopin\appro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85344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7"/>
          <p:cNvSpPr txBox="1">
            <a:spLocks noChangeArrowheads="1"/>
          </p:cNvSpPr>
          <p:nvPr/>
        </p:nvSpPr>
        <p:spPr bwMode="auto">
          <a:xfrm>
            <a:off x="304800" y="99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b="1"/>
              <a:t>Relations d'approbations entre les domaines</a:t>
            </a:r>
          </a:p>
        </p:txBody>
      </p:sp>
    </p:spTree>
    <p:extLst>
      <p:ext uri="{BB962C8B-B14F-4D97-AF65-F5344CB8AC3E}">
        <p14:creationId xmlns:p14="http://schemas.microsoft.com/office/powerpoint/2010/main" val="1261284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ppt_x"/>
                                          </p:val>
                                        </p:tav>
                                        <p:tav tm="100000">
                                          <p:val>
                                            <p:strVal val="#ppt_x"/>
                                          </p:val>
                                        </p:tav>
                                      </p:tavLst>
                                    </p:anim>
                                    <p:anim calcmode="lin" valueType="num">
                                      <p:cBhvr additive="base">
                                        <p:cTn id="8" dur="5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116632"/>
            <a:ext cx="8229600" cy="1143000"/>
          </a:xfrm>
        </p:spPr>
        <p:style>
          <a:lnRef idx="1">
            <a:schemeClr val="accent1"/>
          </a:lnRef>
          <a:fillRef idx="2">
            <a:schemeClr val="accent1"/>
          </a:fillRef>
          <a:effectRef idx="1">
            <a:schemeClr val="accent1"/>
          </a:effectRef>
          <a:fontRef idx="minor">
            <a:schemeClr val="dk1"/>
          </a:fontRef>
        </p:style>
        <p:txBody>
          <a:bodyPr>
            <a:noAutofit/>
          </a:bodyPr>
          <a:lstStyle/>
          <a:p>
            <a:pPr algn="ctr"/>
            <a:r>
              <a:rPr lang="en-US" altLang="fr-FR" sz="4000" b="1" dirty="0" err="1">
                <a:latin typeface="Algerian" panose="04020705040A02060702" pitchFamily="82" charset="0"/>
                <a:cs typeface="Times New Roman" panose="02020603050405020304" pitchFamily="18" charset="0"/>
              </a:rPr>
              <a:t>Contrôleur</a:t>
            </a:r>
            <a:r>
              <a:rPr lang="en-US" altLang="fr-FR" sz="4000" b="1" dirty="0">
                <a:latin typeface="Algerian" panose="04020705040A02060702" pitchFamily="82" charset="0"/>
                <a:cs typeface="Times New Roman" panose="02020603050405020304" pitchFamily="18" charset="0"/>
              </a:rPr>
              <a:t> de </a:t>
            </a:r>
            <a:r>
              <a:rPr lang="en-US" altLang="fr-FR" sz="4000" b="1" dirty="0" err="1">
                <a:latin typeface="Algerian" panose="04020705040A02060702" pitchFamily="82" charset="0"/>
                <a:cs typeface="Times New Roman" panose="02020603050405020304" pitchFamily="18" charset="0"/>
              </a:rPr>
              <a:t>domaine</a:t>
            </a:r>
            <a:r>
              <a:rPr lang="en-US" altLang="fr-FR" sz="4000" b="1" dirty="0">
                <a:latin typeface="Algerian" panose="04020705040A02060702" pitchFamily="82" charset="0"/>
                <a:cs typeface="Times New Roman" panose="02020603050405020304" pitchFamily="18" charset="0"/>
              </a:rPr>
              <a:t> </a:t>
            </a:r>
            <a:br>
              <a:rPr lang="en-US" altLang="fr-FR" sz="4000" b="1" dirty="0">
                <a:latin typeface="Algerian" panose="04020705040A02060702" pitchFamily="82" charset="0"/>
                <a:cs typeface="Times New Roman" panose="02020603050405020304" pitchFamily="18" charset="0"/>
              </a:rPr>
            </a:br>
            <a:r>
              <a:rPr lang="en-US" altLang="fr-FR" sz="4000" b="1" dirty="0">
                <a:latin typeface="Algerian" panose="04020705040A02060702" pitchFamily="82" charset="0"/>
                <a:cs typeface="Times New Roman" panose="02020603050405020304" pitchFamily="18" charset="0"/>
              </a:rPr>
              <a:t>(Domain Controller</a:t>
            </a:r>
            <a:r>
              <a:rPr lang="en-US" altLang="fr-FR" sz="4000" dirty="0">
                <a:latin typeface="Algerian" panose="04020705040A02060702" pitchFamily="82" charset="0"/>
                <a:cs typeface="Times New Roman" panose="02020603050405020304" pitchFamily="18" charset="0"/>
              </a:rPr>
              <a:t> </a:t>
            </a:r>
            <a:r>
              <a:rPr lang="en-US" altLang="fr-FR" sz="4000" b="1" dirty="0">
                <a:latin typeface="Algerian" panose="04020705040A02060702" pitchFamily="82" charset="0"/>
                <a:cs typeface="Times New Roman" panose="02020603050405020304" pitchFamily="18" charset="0"/>
              </a:rPr>
              <a:t>)</a:t>
            </a:r>
            <a:r>
              <a:rPr lang="en-US" altLang="fr-FR" sz="4000" dirty="0">
                <a:latin typeface="Algerian" panose="04020705040A02060702" pitchFamily="82" charset="0"/>
                <a:cs typeface="Times New Roman" panose="02020603050405020304" pitchFamily="18" charset="0"/>
              </a:rPr>
              <a:t> </a:t>
            </a:r>
          </a:p>
        </p:txBody>
      </p:sp>
      <p:sp>
        <p:nvSpPr>
          <p:cNvPr id="14339" name="Rectangle 3"/>
          <p:cNvSpPr>
            <a:spLocks noGrp="1" noChangeArrowheads="1"/>
          </p:cNvSpPr>
          <p:nvPr>
            <p:ph type="body" idx="1"/>
          </p:nvPr>
        </p:nvSpPr>
        <p:spPr>
          <a:xfrm>
            <a:off x="395536" y="1484785"/>
            <a:ext cx="8229600" cy="4032447"/>
          </a:xfrm>
        </p:spPr>
        <p:txBody>
          <a:bodyPr>
            <a:noAutofit/>
          </a:bodyPr>
          <a:lstStyle/>
          <a:p>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Serveur</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contient</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service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d’annuaire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d’Active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Directory.  </a:t>
            </a:r>
          </a:p>
          <a:p>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contrôleur</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tient</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à jour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copie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l'annuaire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comptes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utilisateurs et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tous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objets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enregistrés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l'annuaire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Lorsqu'un</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possède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contrôleurs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ceux</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répliquent</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périodiquement</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leurs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données</a:t>
            </a:r>
            <a:r>
              <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32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d'annuaire</a:t>
            </a:r>
            <a:r>
              <a:rPr lang="en-US" altLang="fr-FR"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alt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572852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ppt_x</p:attrName>
                                        </p:attrNameLst>
                                      </p:cBhvr>
                                      <p:tavLst>
                                        <p:tav tm="0">
                                          <p:val>
                                            <p:strVal val="#ppt_x-.2"/>
                                          </p:val>
                                        </p:tav>
                                        <p:tav tm="100000">
                                          <p:val>
                                            <p:strVal val="#ppt_x"/>
                                          </p:val>
                                        </p:tav>
                                      </p:tavLst>
                                    </p:anim>
                                    <p:anim calcmode="lin" valueType="num">
                                      <p:cBhvr>
                                        <p:cTn id="8" dur="1000" fill="hold"/>
                                        <p:tgtEl>
                                          <p:spTgt spid="143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339">
                                            <p:txEl>
                                              <p:pRg st="0" end="0"/>
                                            </p:txEl>
                                          </p:spTgt>
                                        </p:tgtEl>
                                        <p:attrNameLst>
                                          <p:attrName>style.visibility</p:attrName>
                                        </p:attrNameLst>
                                      </p:cBhvr>
                                      <p:to>
                                        <p:strVal val="visible"/>
                                      </p:to>
                                    </p:set>
                                    <p:animEffect transition="in" filter="fade">
                                      <p:cBhvr>
                                        <p:cTn id="14" dur="500"/>
                                        <p:tgtEl>
                                          <p:spTgt spid="14339">
                                            <p:txEl>
                                              <p:pRg st="0" end="0"/>
                                            </p:txEl>
                                          </p:spTgt>
                                        </p:tgtEl>
                                      </p:cBhvr>
                                    </p:animEffect>
                                    <p:anim calcmode="lin" valueType="num">
                                      <p:cBhvr>
                                        <p:cTn id="15"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339">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14339">
                                            <p:txEl>
                                              <p:pRg st="1" end="1"/>
                                            </p:txEl>
                                          </p:spTgt>
                                        </p:tgtEl>
                                        <p:attrNameLst>
                                          <p:attrName>style.visibility</p:attrName>
                                        </p:attrNameLst>
                                      </p:cBhvr>
                                      <p:to>
                                        <p:strVal val="visible"/>
                                      </p:to>
                                    </p:set>
                                    <p:animEffect transition="in" filter="fade">
                                      <p:cBhvr>
                                        <p:cTn id="21" dur="500"/>
                                        <p:tgtEl>
                                          <p:spTgt spid="14339">
                                            <p:txEl>
                                              <p:pRg st="1" end="1"/>
                                            </p:txEl>
                                          </p:spTgt>
                                        </p:tgtEl>
                                      </p:cBhvr>
                                    </p:animEffect>
                                    <p:anim calcmode="lin" valueType="num">
                                      <p:cBhvr>
                                        <p:cTn id="22"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14339">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14339">
                                            <p:txEl>
                                              <p:pRg st="2" end="2"/>
                                            </p:txEl>
                                          </p:spTgt>
                                        </p:tgtEl>
                                        <p:attrNameLst>
                                          <p:attrName>style.visibility</p:attrName>
                                        </p:attrNameLst>
                                      </p:cBhvr>
                                      <p:to>
                                        <p:strVal val="visible"/>
                                      </p:to>
                                    </p:set>
                                    <p:animEffect transition="in" filter="fade">
                                      <p:cBhvr>
                                        <p:cTn id="28" dur="500"/>
                                        <p:tgtEl>
                                          <p:spTgt spid="14339">
                                            <p:txEl>
                                              <p:pRg st="2" end="2"/>
                                            </p:txEl>
                                          </p:spTgt>
                                        </p:tgtEl>
                                      </p:cBhvr>
                                    </p:animEffect>
                                    <p:anim calcmode="lin" valueType="num">
                                      <p:cBhvr>
                                        <p:cTn id="2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14339">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14339">
                                            <p:txEl>
                                              <p:pRg st="3" end="3"/>
                                            </p:txEl>
                                          </p:spTgt>
                                        </p:tgtEl>
                                        <p:attrNameLst>
                                          <p:attrName>style.visibility</p:attrName>
                                        </p:attrNameLst>
                                      </p:cBhvr>
                                      <p:to>
                                        <p:strVal val="visible"/>
                                      </p:to>
                                    </p:set>
                                    <p:animEffect transition="in" filter="fade">
                                      <p:cBhvr>
                                        <p:cTn id="35" dur="500"/>
                                        <p:tgtEl>
                                          <p:spTgt spid="14339">
                                            <p:txEl>
                                              <p:pRg st="3" end="3"/>
                                            </p:txEl>
                                          </p:spTgt>
                                        </p:tgtEl>
                                      </p:cBhvr>
                                    </p:animEffect>
                                    <p:anim calcmode="lin" valueType="num">
                                      <p:cBhvr>
                                        <p:cTn id="36"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14339">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nimBg="1"/>
      <p:bldP spid="1433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pic>
        <p:nvPicPr>
          <p:cNvPr id="43012" name="Picture 7" descr="D:\Doc_Pedagogik\Mes Cours\MesCoursPpt\Win200X\SnagIt\Domaine_Chopin\appro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4582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5" name="Picture 9" descr="D:\Doc_Pedagogik\Mes Cours\MesCoursPpt\Win200X\SnagIt\Domaine_Chopin\appro3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24000"/>
            <a:ext cx="46180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10"/>
          <p:cNvSpPr txBox="1">
            <a:spLocks noChangeArrowheads="1"/>
          </p:cNvSpPr>
          <p:nvPr/>
        </p:nvSpPr>
        <p:spPr bwMode="auto">
          <a:xfrm>
            <a:off x="304800" y="99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b="1"/>
              <a:t>Relations d'approbations entre les domaines</a:t>
            </a:r>
          </a:p>
        </p:txBody>
      </p:sp>
    </p:spTree>
    <p:extLst>
      <p:ext uri="{BB962C8B-B14F-4D97-AF65-F5344CB8AC3E}">
        <p14:creationId xmlns:p14="http://schemas.microsoft.com/office/powerpoint/2010/main" val="21016177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55305"/>
                                        </p:tgtEl>
                                        <p:attrNameLst>
                                          <p:attrName>style.visibility</p:attrName>
                                        </p:attrNameLst>
                                      </p:cBhvr>
                                      <p:to>
                                        <p:strVal val="visible"/>
                                      </p:to>
                                    </p:set>
                                    <p:anim calcmode="lin" valueType="num">
                                      <p:cBhvr additive="base">
                                        <p:cTn id="7" dur="500" fill="hold"/>
                                        <p:tgtEl>
                                          <p:spTgt spid="55305"/>
                                        </p:tgtEl>
                                        <p:attrNameLst>
                                          <p:attrName>ppt_x</p:attrName>
                                        </p:attrNameLst>
                                      </p:cBhvr>
                                      <p:tavLst>
                                        <p:tav tm="0">
                                          <p:val>
                                            <p:strVal val="1+#ppt_w/2"/>
                                          </p:val>
                                        </p:tav>
                                        <p:tav tm="100000">
                                          <p:val>
                                            <p:strVal val="#ppt_x"/>
                                          </p:val>
                                        </p:tav>
                                      </p:tavLst>
                                    </p:anim>
                                    <p:anim calcmode="lin" valueType="num">
                                      <p:cBhvr additive="base">
                                        <p:cTn id="8" dur="500" fill="hold"/>
                                        <p:tgtEl>
                                          <p:spTgt spid="553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Deuxième étape</a:t>
            </a:r>
          </a:p>
        </p:txBody>
      </p:sp>
      <p:pic>
        <p:nvPicPr>
          <p:cNvPr id="44036" name="Picture 3" descr="D:\Doc_Pedagogik\Mes Cours\MesCoursPpt\Win200X\SnagIt\Domaine_Chopin\appro4.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14600"/>
            <a:ext cx="84582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Picture 4" descr="D:\Doc_Pedagogik\Mes Cours\MesCoursPpt\Win200X\SnagIt\Domaine_Chopin\appro5.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362" y="1498990"/>
            <a:ext cx="46180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5"/>
          <p:cNvSpPr txBox="1">
            <a:spLocks noChangeArrowheads="1"/>
          </p:cNvSpPr>
          <p:nvPr/>
        </p:nvSpPr>
        <p:spPr bwMode="auto">
          <a:xfrm>
            <a:off x="304800" y="99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b="1"/>
              <a:t>Relations d'approbations entre les domaines</a:t>
            </a:r>
          </a:p>
        </p:txBody>
      </p:sp>
    </p:spTree>
    <p:extLst>
      <p:ext uri="{BB962C8B-B14F-4D97-AF65-F5344CB8AC3E}">
        <p14:creationId xmlns:p14="http://schemas.microsoft.com/office/powerpoint/2010/main" val="11842818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1+#ppt_w/2"/>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grpSp>
        <p:nvGrpSpPr>
          <p:cNvPr id="45060" name="Group 15"/>
          <p:cNvGrpSpPr>
            <a:grpSpLocks/>
          </p:cNvGrpSpPr>
          <p:nvPr/>
        </p:nvGrpSpPr>
        <p:grpSpPr bwMode="auto">
          <a:xfrm>
            <a:off x="5105400" y="1143000"/>
            <a:ext cx="3200400" cy="5334000"/>
            <a:chOff x="1824" y="816"/>
            <a:chExt cx="2016" cy="3360"/>
          </a:xfrm>
        </p:grpSpPr>
        <p:sp>
          <p:nvSpPr>
            <p:cNvPr id="45062" name="Oval 4"/>
            <p:cNvSpPr>
              <a:spLocks noChangeArrowheads="1"/>
            </p:cNvSpPr>
            <p:nvPr/>
          </p:nvSpPr>
          <p:spPr bwMode="auto">
            <a:xfrm>
              <a:off x="1872" y="1632"/>
              <a:ext cx="1920" cy="1248"/>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mozart.bts</a:t>
              </a:r>
            </a:p>
            <a:p>
              <a:pPr eaLnBrk="1" hangingPunct="1">
                <a:spcBef>
                  <a:spcPct val="0"/>
                </a:spcBef>
              </a:pPr>
              <a:r>
                <a:rPr lang="fr-FR" altLang="fr-FR" b="1"/>
                <a:t>Srv :  </a:t>
              </a:r>
              <a:r>
                <a:rPr lang="fr-FR" altLang="fr-FR" b="1">
                  <a:solidFill>
                    <a:schemeClr val="accent2"/>
                  </a:solidFill>
                </a:rPr>
                <a:t>vienne</a:t>
              </a:r>
            </a:p>
            <a:p>
              <a:pPr eaLnBrk="1" hangingPunct="1">
                <a:spcBef>
                  <a:spcPct val="0"/>
                </a:spcBef>
              </a:pPr>
              <a:r>
                <a:rPr lang="fr-FR" altLang="fr-FR" sz="1800" b="1"/>
                <a:t>(172.16.41.100)</a:t>
              </a:r>
            </a:p>
            <a:p>
              <a:pPr eaLnBrk="1" hangingPunct="1">
                <a:spcBef>
                  <a:spcPct val="0"/>
                </a:spcBef>
              </a:pPr>
              <a:r>
                <a:rPr lang="fr-FR" altLang="fr-FR" b="1"/>
                <a:t>Srv : </a:t>
              </a:r>
              <a:r>
                <a:rPr lang="fr-FR" altLang="fr-FR" b="1">
                  <a:solidFill>
                    <a:schemeClr val="accent2"/>
                  </a:solidFill>
                </a:rPr>
                <a:t>valse</a:t>
              </a:r>
            </a:p>
            <a:p>
              <a:pPr eaLnBrk="1" hangingPunct="1">
                <a:spcBef>
                  <a:spcPct val="0"/>
                </a:spcBef>
              </a:pPr>
              <a:r>
                <a:rPr lang="fr-FR" altLang="fr-FR" sz="1800" b="1"/>
                <a:t>(172.16.41.100)</a:t>
              </a:r>
            </a:p>
          </p:txBody>
        </p:sp>
        <p:sp>
          <p:nvSpPr>
            <p:cNvPr id="45063" name="Oval 5"/>
            <p:cNvSpPr>
              <a:spLocks noChangeArrowheads="1"/>
            </p:cNvSpPr>
            <p:nvPr/>
          </p:nvSpPr>
          <p:spPr bwMode="auto">
            <a:xfrm>
              <a:off x="1824" y="3216"/>
              <a:ext cx="2016" cy="960"/>
            </a:xfrm>
            <a:prstGeom prst="ellipse">
              <a:avLst/>
            </a:prstGeom>
            <a:solidFill>
              <a:srgbClr val="FFCC00"/>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vivaldi.mozart.bts</a:t>
              </a:r>
            </a:p>
            <a:p>
              <a:pPr eaLnBrk="1" hangingPunct="1">
                <a:spcBef>
                  <a:spcPct val="0"/>
                </a:spcBef>
              </a:pPr>
              <a:r>
                <a:rPr lang="fr-FR" altLang="fr-FR" b="1"/>
                <a:t>Srv : </a:t>
              </a:r>
              <a:r>
                <a:rPr lang="fr-FR" altLang="fr-FR" b="1">
                  <a:solidFill>
                    <a:schemeClr val="accent2"/>
                  </a:solidFill>
                </a:rPr>
                <a:t>saisons</a:t>
              </a:r>
            </a:p>
            <a:p>
              <a:pPr eaLnBrk="1" hangingPunct="1">
                <a:spcBef>
                  <a:spcPct val="0"/>
                </a:spcBef>
              </a:pPr>
              <a:r>
                <a:rPr lang="fr-FR" altLang="fr-FR" sz="1800" b="1"/>
                <a:t>(172.16.41.200)</a:t>
              </a:r>
            </a:p>
          </p:txBody>
        </p:sp>
        <p:sp>
          <p:nvSpPr>
            <p:cNvPr id="45064" name="Line 9"/>
            <p:cNvSpPr>
              <a:spLocks noChangeShapeType="1"/>
            </p:cNvSpPr>
            <p:nvPr/>
          </p:nvSpPr>
          <p:spPr bwMode="auto">
            <a:xfrm>
              <a:off x="2832" y="1344"/>
              <a:ext cx="0" cy="24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65" name="Oval 11"/>
            <p:cNvSpPr>
              <a:spLocks noChangeArrowheads="1"/>
            </p:cNvSpPr>
            <p:nvPr/>
          </p:nvSpPr>
          <p:spPr bwMode="auto">
            <a:xfrm>
              <a:off x="2400" y="816"/>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bts</a:t>
              </a:r>
            </a:p>
          </p:txBody>
        </p:sp>
        <p:sp>
          <p:nvSpPr>
            <p:cNvPr id="45066" name="Line 13"/>
            <p:cNvSpPr>
              <a:spLocks noChangeShapeType="1"/>
            </p:cNvSpPr>
            <p:nvPr/>
          </p:nvSpPr>
          <p:spPr bwMode="auto">
            <a:xfrm>
              <a:off x="2832" y="2880"/>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45061" name="Text Box 16"/>
          <p:cNvSpPr txBox="1">
            <a:spLocks noChangeArrowheads="1"/>
          </p:cNvSpPr>
          <p:nvPr/>
        </p:nvSpPr>
        <p:spPr bwMode="auto">
          <a:xfrm>
            <a:off x="381000" y="1752600"/>
            <a:ext cx="548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b="1"/>
              <a:t>Création du sous-domaine vivaldi</a:t>
            </a:r>
          </a:p>
        </p:txBody>
      </p:sp>
    </p:spTree>
    <p:extLst>
      <p:ext uri="{BB962C8B-B14F-4D97-AF65-F5344CB8AC3E}">
        <p14:creationId xmlns:p14="http://schemas.microsoft.com/office/powerpoint/2010/main" val="15365981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sp>
        <p:nvSpPr>
          <p:cNvPr id="46084" name="Text Box 4"/>
          <p:cNvSpPr txBox="1">
            <a:spLocks noChangeArrowheads="1"/>
          </p:cNvSpPr>
          <p:nvPr/>
        </p:nvSpPr>
        <p:spPr bwMode="auto">
          <a:xfrm>
            <a:off x="228600" y="1820863"/>
            <a:ext cx="3810000"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algn="l" eaLnBrk="1" hangingPunct="1"/>
            <a:r>
              <a:rPr lang="fr-FR" altLang="fr-FR" b="1" u="sng"/>
              <a:t>Configuration préalable :</a:t>
            </a:r>
          </a:p>
          <a:p>
            <a:pPr algn="l" eaLnBrk="1" hangingPunct="1"/>
            <a:r>
              <a:rPr lang="fr-FR" altLang="fr-FR" b="1"/>
              <a:t>"Pointer" sur le serveur DNS qui gère l'Active Directory du domaine mozart.bts, premier serveur ayant été installé.</a:t>
            </a:r>
          </a:p>
        </p:txBody>
      </p:sp>
      <p:grpSp>
        <p:nvGrpSpPr>
          <p:cNvPr id="46085" name="Group 6"/>
          <p:cNvGrpSpPr>
            <a:grpSpLocks/>
          </p:cNvGrpSpPr>
          <p:nvPr/>
        </p:nvGrpSpPr>
        <p:grpSpPr bwMode="auto">
          <a:xfrm>
            <a:off x="4267200" y="1143000"/>
            <a:ext cx="4618038" cy="5121275"/>
            <a:chOff x="2688" y="720"/>
            <a:chExt cx="2909" cy="3226"/>
          </a:xfrm>
        </p:grpSpPr>
        <p:pic>
          <p:nvPicPr>
            <p:cNvPr id="46086" name="Picture 3" descr="D:\Doc_Pedagogik\Mes Cours\MesCoursPpt\Win200X\SnagIt\Domaine_Vivaldi\reso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 y="720"/>
              <a:ext cx="2909" cy="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Rectangle 5"/>
            <p:cNvSpPr>
              <a:spLocks noChangeArrowheads="1"/>
            </p:cNvSpPr>
            <p:nvPr/>
          </p:nvSpPr>
          <p:spPr bwMode="auto">
            <a:xfrm>
              <a:off x="2832" y="2688"/>
              <a:ext cx="2640" cy="38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20918694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pic>
        <p:nvPicPr>
          <p:cNvPr id="47108" name="Picture 10" descr="D:\Doc_Pedagogik\Mes Cours\MesCoursPpt\Win200X\SnagIt\Domaine_Vivaldi\new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133600"/>
            <a:ext cx="41497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7" name="Picture 11" descr="D:\Doc_Pedagogik\Mes Cours\MesCoursPpt\Win200X\SnagIt\Domaine_Vivaldi\new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4"/>
          <p:cNvGrpSpPr>
            <a:grpSpLocks/>
          </p:cNvGrpSpPr>
          <p:nvPr/>
        </p:nvGrpSpPr>
        <p:grpSpPr bwMode="auto">
          <a:xfrm>
            <a:off x="1295400" y="1295400"/>
            <a:ext cx="6686550" cy="4697413"/>
            <a:chOff x="960" y="816"/>
            <a:chExt cx="4212" cy="2959"/>
          </a:xfrm>
        </p:grpSpPr>
        <p:pic>
          <p:nvPicPr>
            <p:cNvPr id="47117" name="Picture 12" descr="D:\Doc_Pedagogik\Mes Cours\MesCoursPpt\Win200X\SnagIt\Domaine_Vivaldi\new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Rectangle 13"/>
            <p:cNvSpPr>
              <a:spLocks noChangeArrowheads="1"/>
            </p:cNvSpPr>
            <p:nvPr/>
          </p:nvSpPr>
          <p:spPr bwMode="auto">
            <a:xfrm>
              <a:off x="1152" y="1680"/>
              <a:ext cx="3936" cy="48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17"/>
          <p:cNvGrpSpPr>
            <a:grpSpLocks/>
          </p:cNvGrpSpPr>
          <p:nvPr/>
        </p:nvGrpSpPr>
        <p:grpSpPr bwMode="auto">
          <a:xfrm>
            <a:off x="1752600" y="1295400"/>
            <a:ext cx="6686550" cy="4697413"/>
            <a:chOff x="1248" y="816"/>
            <a:chExt cx="4212" cy="2959"/>
          </a:xfrm>
        </p:grpSpPr>
        <p:pic>
          <p:nvPicPr>
            <p:cNvPr id="47115" name="Picture 15" descr="D:\Doc_Pedagogik\Mes Cours\MesCoursPpt\Win200X\SnagIt\Domaine_Vivaldi\new4.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8"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Rectangle 16"/>
            <p:cNvSpPr>
              <a:spLocks noChangeArrowheads="1"/>
            </p:cNvSpPr>
            <p:nvPr/>
          </p:nvSpPr>
          <p:spPr bwMode="auto">
            <a:xfrm>
              <a:off x="1488" y="2448"/>
              <a:ext cx="3120" cy="7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4" name="Group 20"/>
          <p:cNvGrpSpPr>
            <a:grpSpLocks/>
          </p:cNvGrpSpPr>
          <p:nvPr/>
        </p:nvGrpSpPr>
        <p:grpSpPr bwMode="auto">
          <a:xfrm>
            <a:off x="2209800" y="1295400"/>
            <a:ext cx="6686550" cy="4697413"/>
            <a:chOff x="1548" y="816"/>
            <a:chExt cx="4212" cy="2959"/>
          </a:xfrm>
        </p:grpSpPr>
        <p:pic>
          <p:nvPicPr>
            <p:cNvPr id="47113" name="Picture 18" descr="D:\Doc_Pedagogik\Mes Cours\MesCoursPpt\Win200X\SnagIt\Domaine_Vivaldi\new5.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8"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Rectangle 19"/>
            <p:cNvSpPr>
              <a:spLocks noChangeArrowheads="1"/>
            </p:cNvSpPr>
            <p:nvPr/>
          </p:nvSpPr>
          <p:spPr bwMode="auto">
            <a:xfrm>
              <a:off x="1680" y="2256"/>
              <a:ext cx="2784" cy="33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2434100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667"/>
                                        </p:tgtEl>
                                        <p:attrNameLst>
                                          <p:attrName>style.visibility</p:attrName>
                                        </p:attrNameLst>
                                      </p:cBhvr>
                                      <p:to>
                                        <p:strVal val="visible"/>
                                      </p:to>
                                    </p:set>
                                    <p:anim calcmode="lin" valueType="num">
                                      <p:cBhvr additive="base">
                                        <p:cTn id="7" dur="500" fill="hold"/>
                                        <p:tgtEl>
                                          <p:spTgt spid="70667"/>
                                        </p:tgtEl>
                                        <p:attrNameLst>
                                          <p:attrName>ppt_x</p:attrName>
                                        </p:attrNameLst>
                                      </p:cBhvr>
                                      <p:tavLst>
                                        <p:tav tm="0">
                                          <p:val>
                                            <p:strVal val="#ppt_x"/>
                                          </p:val>
                                        </p:tav>
                                        <p:tav tm="100000">
                                          <p:val>
                                            <p:strVal val="#ppt_x"/>
                                          </p:val>
                                        </p:tav>
                                      </p:tavLst>
                                    </p:anim>
                                    <p:anim calcmode="lin" valueType="num">
                                      <p:cBhvr additive="base">
                                        <p:cTn id="8" dur="500" fill="hold"/>
                                        <p:tgtEl>
                                          <p:spTgt spid="706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grpSp>
        <p:nvGrpSpPr>
          <p:cNvPr id="48132" name="Group 5"/>
          <p:cNvGrpSpPr>
            <a:grpSpLocks/>
          </p:cNvGrpSpPr>
          <p:nvPr/>
        </p:nvGrpSpPr>
        <p:grpSpPr bwMode="auto">
          <a:xfrm>
            <a:off x="304800" y="1295400"/>
            <a:ext cx="6686550" cy="4697413"/>
            <a:chOff x="192" y="816"/>
            <a:chExt cx="4212" cy="2959"/>
          </a:xfrm>
        </p:grpSpPr>
        <p:pic>
          <p:nvPicPr>
            <p:cNvPr id="48139" name="Picture 3" descr="D:\Doc_Pedagogik\Mes Cours\MesCoursPpt\Win200X\SnagIt\Domaine_Vivaldi\new6.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40" name="Rectangle 4"/>
            <p:cNvSpPr>
              <a:spLocks noChangeArrowheads="1"/>
            </p:cNvSpPr>
            <p:nvPr/>
          </p:nvSpPr>
          <p:spPr bwMode="auto">
            <a:xfrm>
              <a:off x="384" y="1680"/>
              <a:ext cx="3360" cy="91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71686" name="Picture 6" descr="D:\Doc_Pedagogik\Mes Cours\MesCoursPpt\Win200X\SnagIt\Domaine_Vivaldi\new7.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D:\Doc_Pedagogik\Mes Cours\MesCoursPpt\Win200X\SnagIt\Domaine_Vivaldi\new8.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8" name="Picture 8" descr="D:\Doc_Pedagogik\Mes Cours\MesCoursPpt\Win200X\SnagIt\Domaine_Vivaldi\new9.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
          <p:cNvGrpSpPr>
            <a:grpSpLocks/>
          </p:cNvGrpSpPr>
          <p:nvPr/>
        </p:nvGrpSpPr>
        <p:grpSpPr bwMode="auto">
          <a:xfrm>
            <a:off x="2286000" y="1295400"/>
            <a:ext cx="6686550" cy="4697413"/>
            <a:chOff x="1440" y="816"/>
            <a:chExt cx="4212" cy="2959"/>
          </a:xfrm>
        </p:grpSpPr>
        <p:pic>
          <p:nvPicPr>
            <p:cNvPr id="48137" name="Picture 9" descr="D:\Doc_Pedagogik\Mes Cours\MesCoursPpt\Win200X\SnagIt\Domaine_Vivaldi\new10.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10"/>
            <p:cNvSpPr>
              <a:spLocks noChangeArrowheads="1"/>
            </p:cNvSpPr>
            <p:nvPr/>
          </p:nvSpPr>
          <p:spPr bwMode="auto">
            <a:xfrm>
              <a:off x="1584" y="2448"/>
              <a:ext cx="3504" cy="5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18563803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1686"/>
                                        </p:tgtEl>
                                        <p:attrNameLst>
                                          <p:attrName>style.visibility</p:attrName>
                                        </p:attrNameLst>
                                      </p:cBhvr>
                                      <p:to>
                                        <p:strVal val="visible"/>
                                      </p:to>
                                    </p:set>
                                    <p:anim calcmode="lin" valueType="num">
                                      <p:cBhvr additive="base">
                                        <p:cTn id="7" dur="500" fill="hold"/>
                                        <p:tgtEl>
                                          <p:spTgt spid="71686"/>
                                        </p:tgtEl>
                                        <p:attrNameLst>
                                          <p:attrName>ppt_x</p:attrName>
                                        </p:attrNameLst>
                                      </p:cBhvr>
                                      <p:tavLst>
                                        <p:tav tm="0">
                                          <p:val>
                                            <p:strVal val="#ppt_x"/>
                                          </p:val>
                                        </p:tav>
                                        <p:tav tm="100000">
                                          <p:val>
                                            <p:strVal val="#ppt_x"/>
                                          </p:val>
                                        </p:tav>
                                      </p:tavLst>
                                    </p:anim>
                                    <p:anim calcmode="lin" valueType="num">
                                      <p:cBhvr additive="base">
                                        <p:cTn id="8" dur="500" fill="hold"/>
                                        <p:tgtEl>
                                          <p:spTgt spid="716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1687"/>
                                        </p:tgtEl>
                                        <p:attrNameLst>
                                          <p:attrName>style.visibility</p:attrName>
                                        </p:attrNameLst>
                                      </p:cBhvr>
                                      <p:to>
                                        <p:strVal val="visible"/>
                                      </p:to>
                                    </p:set>
                                    <p:anim calcmode="lin" valueType="num">
                                      <p:cBhvr additive="base">
                                        <p:cTn id="13" dur="500" fill="hold"/>
                                        <p:tgtEl>
                                          <p:spTgt spid="71687"/>
                                        </p:tgtEl>
                                        <p:attrNameLst>
                                          <p:attrName>ppt_x</p:attrName>
                                        </p:attrNameLst>
                                      </p:cBhvr>
                                      <p:tavLst>
                                        <p:tav tm="0">
                                          <p:val>
                                            <p:strVal val="0-#ppt_w/2"/>
                                          </p:val>
                                        </p:tav>
                                        <p:tav tm="100000">
                                          <p:val>
                                            <p:strVal val="#ppt_x"/>
                                          </p:val>
                                        </p:tav>
                                      </p:tavLst>
                                    </p:anim>
                                    <p:anim calcmode="lin" valueType="num">
                                      <p:cBhvr additive="base">
                                        <p:cTn id="14" dur="500" fill="hold"/>
                                        <p:tgtEl>
                                          <p:spTgt spid="7168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 fill="hold"/>
                                        <p:tgtEl>
                                          <p:spTgt spid="71688"/>
                                        </p:tgtEl>
                                        <p:attrNameLst>
                                          <p:attrName>ppt_x</p:attrName>
                                        </p:attrNameLst>
                                      </p:cBhvr>
                                      <p:tavLst>
                                        <p:tav tm="0">
                                          <p:val>
                                            <p:strVal val="1+#ppt_w/2"/>
                                          </p:val>
                                        </p:tav>
                                        <p:tav tm="100000">
                                          <p:val>
                                            <p:strVal val="#ppt_x"/>
                                          </p:val>
                                        </p:tav>
                                      </p:tavLst>
                                    </p:anim>
                                    <p:anim calcmode="lin" valueType="num">
                                      <p:cBhvr additive="base">
                                        <p:cTn id="20" dur="5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pic>
        <p:nvPicPr>
          <p:cNvPr id="49156" name="Picture 3" descr="D:\Doc_Pedagogik\Mes Cours\MesCoursPpt\Win200X\SnagIt\Domaine_Vivaldi\new1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D:\Doc_Pedagogik\Mes Cours\MesCoursPpt\Win200X\SnagIt\Domaine_Vivaldi\new1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D:\Doc_Pedagogik\Mes Cours\MesCoursPpt\Win200X\SnagIt\Domaine_Vivaldi\new1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6" descr="D:\Doc_Pedagogik\Mes Cours\MesCoursPpt\Win200X\SnagIt\Domaine_Vivaldi\new14.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7432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346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additive="base">
                                        <p:cTn id="7" dur="500" fill="hold"/>
                                        <p:tgtEl>
                                          <p:spTgt spid="72708"/>
                                        </p:tgtEl>
                                        <p:attrNameLst>
                                          <p:attrName>ppt_x</p:attrName>
                                        </p:attrNameLst>
                                      </p:cBhvr>
                                      <p:tavLst>
                                        <p:tav tm="0">
                                          <p:val>
                                            <p:strVal val="#ppt_x"/>
                                          </p:val>
                                        </p:tav>
                                        <p:tav tm="100000">
                                          <p:val>
                                            <p:strVal val="#ppt_x"/>
                                          </p:val>
                                        </p:tav>
                                      </p:tavLst>
                                    </p:anim>
                                    <p:anim calcmode="lin" valueType="num">
                                      <p:cBhvr additive="base">
                                        <p:cTn id="8" dur="500" fill="hold"/>
                                        <p:tgtEl>
                                          <p:spTgt spid="727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2709"/>
                                        </p:tgtEl>
                                        <p:attrNameLst>
                                          <p:attrName>style.visibility</p:attrName>
                                        </p:attrNameLst>
                                      </p:cBhvr>
                                      <p:to>
                                        <p:strVal val="visible"/>
                                      </p:to>
                                    </p:set>
                                    <p:anim calcmode="lin" valueType="num">
                                      <p:cBhvr additive="base">
                                        <p:cTn id="13" dur="500" fill="hold"/>
                                        <p:tgtEl>
                                          <p:spTgt spid="72709"/>
                                        </p:tgtEl>
                                        <p:attrNameLst>
                                          <p:attrName>ppt_x</p:attrName>
                                        </p:attrNameLst>
                                      </p:cBhvr>
                                      <p:tavLst>
                                        <p:tav tm="0">
                                          <p:val>
                                            <p:strVal val="0-#ppt_w/2"/>
                                          </p:val>
                                        </p:tav>
                                        <p:tav tm="100000">
                                          <p:val>
                                            <p:strVal val="#ppt_x"/>
                                          </p:val>
                                        </p:tav>
                                      </p:tavLst>
                                    </p:anim>
                                    <p:anim calcmode="lin" valueType="num">
                                      <p:cBhvr additive="base">
                                        <p:cTn id="14" dur="500" fill="hold"/>
                                        <p:tgtEl>
                                          <p:spTgt spid="727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2710"/>
                                        </p:tgtEl>
                                        <p:attrNameLst>
                                          <p:attrName>style.visibility</p:attrName>
                                        </p:attrNameLst>
                                      </p:cBhvr>
                                      <p:to>
                                        <p:strVal val="visible"/>
                                      </p:to>
                                    </p:set>
                                    <p:anim calcmode="lin" valueType="num">
                                      <p:cBhvr additive="base">
                                        <p:cTn id="19" dur="500" fill="hold"/>
                                        <p:tgtEl>
                                          <p:spTgt spid="72710"/>
                                        </p:tgtEl>
                                        <p:attrNameLst>
                                          <p:attrName>ppt_x</p:attrName>
                                        </p:attrNameLst>
                                      </p:cBhvr>
                                      <p:tavLst>
                                        <p:tav tm="0">
                                          <p:val>
                                            <p:strVal val="1+#ppt_w/2"/>
                                          </p:val>
                                        </p:tav>
                                        <p:tav tm="100000">
                                          <p:val>
                                            <p:strVal val="#ppt_x"/>
                                          </p:val>
                                        </p:tav>
                                      </p:tavLst>
                                    </p:anim>
                                    <p:anim calcmode="lin" valueType="num">
                                      <p:cBhvr additive="base">
                                        <p:cTn id="20" dur="500" fill="hold"/>
                                        <p:tgtEl>
                                          <p:spTgt spid="72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pic>
        <p:nvPicPr>
          <p:cNvPr id="50180" name="Picture 3" descr="D:\Doc_Pedagogik\Mes Cours\MesCoursPpt\Win200X\SnagIt\Domaine_Vivaldi\ad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4"/>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l'Active Directory</a:t>
            </a:r>
          </a:p>
        </p:txBody>
      </p:sp>
    </p:spTree>
    <p:extLst>
      <p:ext uri="{BB962C8B-B14F-4D97-AF65-F5344CB8AC3E}">
        <p14:creationId xmlns:p14="http://schemas.microsoft.com/office/powerpoint/2010/main" val="5435271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oup 6"/>
          <p:cNvGrpSpPr>
            <a:grpSpLocks/>
          </p:cNvGrpSpPr>
          <p:nvPr/>
        </p:nvGrpSpPr>
        <p:grpSpPr bwMode="auto">
          <a:xfrm>
            <a:off x="533400" y="1676400"/>
            <a:ext cx="8104188" cy="3851275"/>
            <a:chOff x="336" y="912"/>
            <a:chExt cx="5105" cy="2426"/>
          </a:xfrm>
        </p:grpSpPr>
        <p:pic>
          <p:nvPicPr>
            <p:cNvPr id="51207" name="Picture 3" descr="D:\Doc_Pedagogik\Mes Cours\MesCoursPpt\Win200X\SnagIt\Domaine_Vivaldi\dnsmozart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912"/>
              <a:ext cx="5105" cy="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Oval 5"/>
            <p:cNvSpPr>
              <a:spLocks noChangeArrowheads="1"/>
            </p:cNvSpPr>
            <p:nvPr/>
          </p:nvSpPr>
          <p:spPr bwMode="auto">
            <a:xfrm>
              <a:off x="624" y="2640"/>
              <a:ext cx="864" cy="19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
        <p:nvSpPr>
          <p:cNvPr id="51204"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pic>
        <p:nvPicPr>
          <p:cNvPr id="75780" name="Picture 4" descr="D:\Doc_Pedagogik\Mes Cours\MesCoursPpt\Win200X\SnagIt\Domaine_Vivaldi\dnsmozart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8104188"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 Box 7"/>
          <p:cNvSpPr txBox="1">
            <a:spLocks noChangeArrowheads="1"/>
          </p:cNvSpPr>
          <p:nvPr/>
        </p:nvSpPr>
        <p:spPr bwMode="auto">
          <a:xfrm>
            <a:off x="381000" y="10668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le serveur DNS (VIENNE)</a:t>
            </a:r>
          </a:p>
        </p:txBody>
      </p:sp>
    </p:spTree>
    <p:extLst>
      <p:ext uri="{BB962C8B-B14F-4D97-AF65-F5344CB8AC3E}">
        <p14:creationId xmlns:p14="http://schemas.microsoft.com/office/powerpoint/2010/main" val="1123163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80"/>
                                        </p:tgtEl>
                                        <p:attrNameLst>
                                          <p:attrName>style.visibility</p:attrName>
                                        </p:attrNameLst>
                                      </p:cBhvr>
                                      <p:to>
                                        <p:strVal val="visible"/>
                                      </p:to>
                                    </p:set>
                                    <p:anim calcmode="lin" valueType="num">
                                      <p:cBhvr additive="base">
                                        <p:cTn id="7" dur="500" fill="hold"/>
                                        <p:tgtEl>
                                          <p:spTgt spid="75780"/>
                                        </p:tgtEl>
                                        <p:attrNameLst>
                                          <p:attrName>ppt_x</p:attrName>
                                        </p:attrNameLst>
                                      </p:cBhvr>
                                      <p:tavLst>
                                        <p:tav tm="0">
                                          <p:val>
                                            <p:strVal val="#ppt_x"/>
                                          </p:val>
                                        </p:tav>
                                        <p:tav tm="100000">
                                          <p:val>
                                            <p:strVal val="#ppt_x"/>
                                          </p:val>
                                        </p:tav>
                                      </p:tavLst>
                                    </p:anim>
                                    <p:anim calcmode="lin" valueType="num">
                                      <p:cBhvr additive="base">
                                        <p:cTn id="8" dur="500" fill="hold"/>
                                        <p:tgtEl>
                                          <p:spTgt spid="757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descr="D:\Doc_Pedagogik\Mes Cours\MesCoursPpt\Win200X\SnagIt\Domaine_Chopin\appro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362200"/>
            <a:ext cx="845820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5"/>
          <p:cNvSpPr txBox="1">
            <a:spLocks noChangeArrowheads="1"/>
          </p:cNvSpPr>
          <p:nvPr/>
        </p:nvSpPr>
        <p:spPr bwMode="auto">
          <a:xfrm>
            <a:off x="304800" y="9906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b="1"/>
              <a:t>Relations d'approbations entre les domaines</a:t>
            </a:r>
          </a:p>
        </p:txBody>
      </p:sp>
      <p:sp>
        <p:nvSpPr>
          <p:cNvPr id="52229" name="Rectangle 7"/>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Troisième étape</a:t>
            </a:r>
          </a:p>
        </p:txBody>
      </p:sp>
      <p:pic>
        <p:nvPicPr>
          <p:cNvPr id="86024" name="Picture 8" descr="D:\Doc_Pedagogik\Mes Cours\MesCoursPpt\Win200X\SnagIt\Domaine_Chopin\appro3.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618038"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344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86024"/>
                                        </p:tgtEl>
                                        <p:attrNameLst>
                                          <p:attrName>style.visibility</p:attrName>
                                        </p:attrNameLst>
                                      </p:cBhvr>
                                      <p:to>
                                        <p:strVal val="visible"/>
                                      </p:to>
                                    </p:set>
                                    <p:anim calcmode="lin" valueType="num">
                                      <p:cBhvr additive="base">
                                        <p:cTn id="7" dur="500" fill="hold"/>
                                        <p:tgtEl>
                                          <p:spTgt spid="86024"/>
                                        </p:tgtEl>
                                        <p:attrNameLst>
                                          <p:attrName>ppt_x</p:attrName>
                                        </p:attrNameLst>
                                      </p:cBhvr>
                                      <p:tavLst>
                                        <p:tav tm="0">
                                          <p:val>
                                            <p:strVal val="1+#ppt_w/2"/>
                                          </p:val>
                                        </p:tav>
                                        <p:tav tm="100000">
                                          <p:val>
                                            <p:strVal val="#ppt_x"/>
                                          </p:val>
                                        </p:tav>
                                      </p:tavLst>
                                    </p:anim>
                                    <p:anim calcmode="lin" valueType="num">
                                      <p:cBhvr additive="base">
                                        <p:cTn id="8" dur="500" fill="hold"/>
                                        <p:tgtEl>
                                          <p:spTgt spid="860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79512" y="116632"/>
            <a:ext cx="8856984" cy="1008112"/>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fr-FR" altLang="fr-FR" sz="4000" b="1" dirty="0" smtClean="0">
                <a:latin typeface="Bell MT" panose="02020503060305020303" pitchFamily="18" charset="0"/>
                <a:cs typeface="Times New Roman" panose="02020603050405020304" pitchFamily="18" charset="0"/>
              </a:rPr>
              <a:t/>
            </a:r>
            <a:br>
              <a:rPr lang="fr-FR" altLang="fr-FR" sz="4000" b="1" dirty="0" smtClean="0">
                <a:latin typeface="Bell MT" panose="02020503060305020303" pitchFamily="18" charset="0"/>
                <a:cs typeface="Times New Roman" panose="02020603050405020304" pitchFamily="18" charset="0"/>
              </a:rPr>
            </a:br>
            <a:r>
              <a:rPr lang="fr-FR" altLang="fr-FR" sz="4000" b="1" dirty="0" smtClean="0">
                <a:latin typeface="Bell MT" panose="02020503060305020303" pitchFamily="18" charset="0"/>
                <a:cs typeface="Times New Roman" panose="02020603050405020304" pitchFamily="18" charset="0"/>
              </a:rPr>
              <a:t>Unité</a:t>
            </a:r>
            <a:r>
              <a:rPr lang="en-US" altLang="fr-FR" sz="4000" dirty="0" smtClean="0">
                <a:latin typeface="Bell MT" panose="02020503060305020303" pitchFamily="18" charset="0"/>
                <a:cs typeface="Times New Roman" panose="02020603050405020304" pitchFamily="18" charset="0"/>
              </a:rPr>
              <a:t> </a:t>
            </a:r>
            <a:r>
              <a:rPr lang="fr-FR" altLang="fr-FR" sz="4000" b="1" dirty="0" smtClean="0">
                <a:latin typeface="Bell MT" panose="02020503060305020303" pitchFamily="18" charset="0"/>
                <a:cs typeface="Times New Roman" panose="02020603050405020304" pitchFamily="18" charset="0"/>
              </a:rPr>
              <a:t>organisationnelle</a:t>
            </a:r>
            <a:r>
              <a:rPr lang="en-US" altLang="fr-FR" sz="4000" b="1" dirty="0">
                <a:latin typeface="Bell MT" panose="02020503060305020303" pitchFamily="18" charset="0"/>
                <a:cs typeface="Times New Roman" panose="02020603050405020304" pitchFamily="18" charset="0"/>
              </a:rPr>
              <a:t/>
            </a:r>
            <a:br>
              <a:rPr lang="en-US" altLang="fr-FR" sz="4000" b="1" dirty="0">
                <a:latin typeface="Bell MT" panose="02020503060305020303" pitchFamily="18" charset="0"/>
                <a:cs typeface="Times New Roman" panose="02020603050405020304" pitchFamily="18" charset="0"/>
              </a:rPr>
            </a:br>
            <a:endParaRPr lang="en-US" altLang="fr-FR" sz="4000" b="1" dirty="0">
              <a:latin typeface="Bell MT" panose="02020503060305020303" pitchFamily="18" charset="0"/>
              <a:cs typeface="Times New Roman" panose="02020603050405020304" pitchFamily="18" charset="0"/>
            </a:endParaRPr>
          </a:p>
        </p:txBody>
      </p:sp>
      <p:sp>
        <p:nvSpPr>
          <p:cNvPr id="28675" name="Rectangle 3"/>
          <p:cNvSpPr>
            <a:spLocks noGrp="1" noChangeArrowheads="1"/>
          </p:cNvSpPr>
          <p:nvPr>
            <p:ph type="body" idx="1"/>
          </p:nvPr>
        </p:nvSpPr>
        <p:spPr>
          <a:xfrm>
            <a:off x="395536" y="1196752"/>
            <a:ext cx="8229600" cy="4680519"/>
          </a:xfrm>
        </p:spPr>
        <p:txBody>
          <a:bodyPr>
            <a:noAutofit/>
          </a:bodyPr>
          <a:lstStyle/>
          <a:p>
            <a:pPr>
              <a:lnSpc>
                <a:spcPct val="120000"/>
              </a:lnSpc>
            </a:pPr>
            <a:r>
              <a:rPr lang="en-US" altLang="fr-FR" sz="2400" dirty="0">
                <a:latin typeface="Times New Roman" panose="02020603050405020304" pitchFamily="18" charset="0"/>
                <a:cs typeface="Times New Roman" panose="02020603050405020304" pitchFamily="18" charset="0"/>
              </a:rPr>
              <a:t>Un </a:t>
            </a:r>
            <a:r>
              <a:rPr lang="en-US" altLang="fr-FR" sz="2400" dirty="0" err="1">
                <a:latin typeface="Times New Roman" panose="02020603050405020304" pitchFamily="18" charset="0"/>
                <a:cs typeface="Times New Roman" panose="02020603050405020304" pitchFamily="18" charset="0"/>
              </a:rPr>
              <a:t>conteneur</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dans</a:t>
            </a:r>
            <a:r>
              <a:rPr lang="en-US" altLang="fr-FR" sz="2400" dirty="0">
                <a:latin typeface="Times New Roman" panose="02020603050405020304" pitchFamily="18" charset="0"/>
                <a:cs typeface="Times New Roman" panose="02020603050405020304" pitchFamily="18" charset="0"/>
              </a:rPr>
              <a:t> un </a:t>
            </a:r>
            <a:r>
              <a:rPr lang="en-US" altLang="fr-FR" sz="2400" dirty="0" err="1">
                <a:latin typeface="Times New Roman" panose="02020603050405020304" pitchFamily="18" charset="0"/>
                <a:cs typeface="Times New Roman" panose="02020603050405020304" pitchFamily="18" charset="0"/>
              </a:rPr>
              <a:t>domaine</a:t>
            </a:r>
            <a:r>
              <a:rPr lang="en-US" altLang="fr-FR" sz="2400" dirty="0">
                <a:latin typeface="Times New Roman" panose="02020603050405020304" pitchFamily="18" charset="0"/>
                <a:cs typeface="Times New Roman" panose="02020603050405020304" pitchFamily="18" charset="0"/>
              </a:rPr>
              <a:t> Active Directory </a:t>
            </a:r>
            <a:r>
              <a:rPr lang="en-US" altLang="fr-FR" sz="2400" dirty="0" err="1">
                <a:latin typeface="Times New Roman" panose="02020603050405020304" pitchFamily="18" charset="0"/>
                <a:cs typeface="Times New Roman" panose="02020603050405020304" pitchFamily="18" charset="0"/>
              </a:rPr>
              <a:t>utilisé</a:t>
            </a:r>
            <a:r>
              <a:rPr lang="en-US" altLang="fr-FR" sz="2400" dirty="0">
                <a:latin typeface="Times New Roman" panose="02020603050405020304" pitchFamily="18" charset="0"/>
                <a:cs typeface="Times New Roman" panose="02020603050405020304" pitchFamily="18" charset="0"/>
              </a:rPr>
              <a:t>  pour placer des </a:t>
            </a:r>
            <a:r>
              <a:rPr lang="en-US" altLang="fr-FR" sz="2400" dirty="0" err="1">
                <a:latin typeface="Times New Roman" panose="02020603050405020304" pitchFamily="18" charset="0"/>
                <a:cs typeface="Times New Roman" panose="02020603050405020304" pitchFamily="18" charset="0"/>
              </a:rPr>
              <a:t>objets</a:t>
            </a:r>
            <a:r>
              <a:rPr lang="en-US" altLang="fr-FR" sz="2400" dirty="0">
                <a:latin typeface="Times New Roman" panose="02020603050405020304" pitchFamily="18" charset="0"/>
                <a:cs typeface="Times New Roman" panose="02020603050405020304" pitchFamily="18" charset="0"/>
              </a:rPr>
              <a:t> (utilisateurs, </a:t>
            </a:r>
            <a:r>
              <a:rPr lang="en-US" altLang="fr-FR" sz="2400" dirty="0" err="1">
                <a:latin typeface="Times New Roman" panose="02020603050405020304" pitchFamily="18" charset="0"/>
                <a:cs typeface="Times New Roman" panose="02020603050405020304" pitchFamily="18" charset="0"/>
              </a:rPr>
              <a:t>groupes</a:t>
            </a:r>
            <a:r>
              <a:rPr lang="en-US" altLang="fr-FR" sz="2400" dirty="0">
                <a:latin typeface="Times New Roman" panose="02020603050405020304" pitchFamily="18" charset="0"/>
                <a:cs typeface="Times New Roman" panose="02020603050405020304" pitchFamily="18" charset="0"/>
              </a:rPr>
              <a:t>, machines, </a:t>
            </a:r>
            <a:r>
              <a:rPr lang="en-US" altLang="fr-FR" sz="2400" dirty="0" err="1">
                <a:latin typeface="Times New Roman" panose="02020603050405020304" pitchFamily="18" charset="0"/>
                <a:cs typeface="Times New Roman" panose="02020603050405020304" pitchFamily="18" charset="0"/>
              </a:rPr>
              <a:t>autres</a:t>
            </a:r>
            <a:r>
              <a:rPr lang="en-US" altLang="fr-FR" sz="2400" dirty="0">
                <a:latin typeface="Times New Roman" panose="02020603050405020304" pitchFamily="18" charset="0"/>
                <a:cs typeface="Times New Roman" panose="02020603050405020304" pitchFamily="18" charset="0"/>
              </a:rPr>
              <a:t> OUs...) en </a:t>
            </a:r>
            <a:r>
              <a:rPr lang="en-US" altLang="fr-FR" sz="2400" dirty="0" err="1">
                <a:latin typeface="Times New Roman" panose="02020603050405020304" pitchFamily="18" charset="0"/>
                <a:cs typeface="Times New Roman" panose="02020603050405020304" pitchFamily="18" charset="0"/>
              </a:rPr>
              <a:t>vue</a:t>
            </a:r>
            <a:r>
              <a:rPr lang="en-US" altLang="fr-FR" sz="2400" dirty="0">
                <a:latin typeface="Times New Roman" panose="02020603050405020304" pitchFamily="18" charset="0"/>
                <a:cs typeface="Times New Roman" panose="02020603050405020304" pitchFamily="18" charset="0"/>
              </a:rPr>
              <a:t> de : </a:t>
            </a:r>
            <a:endParaRPr lang="en-US" altLang="fr-FR" sz="2400" b="1" dirty="0">
              <a:latin typeface="Times New Roman" panose="02020603050405020304" pitchFamily="18" charset="0"/>
              <a:cs typeface="Times New Roman" panose="02020603050405020304" pitchFamily="18" charset="0"/>
            </a:endParaRPr>
          </a:p>
          <a:p>
            <a:pPr lvl="1">
              <a:lnSpc>
                <a:spcPct val="120000"/>
              </a:lnSpc>
            </a:pPr>
            <a:r>
              <a:rPr lang="en-US" altLang="fr-FR" sz="1800" dirty="0" err="1">
                <a:latin typeface="Times New Roman" panose="02020603050405020304" pitchFamily="18" charset="0"/>
                <a:cs typeface="Times New Roman" panose="02020603050405020304" pitchFamily="18" charset="0"/>
              </a:rPr>
              <a:t>déléguer</a:t>
            </a:r>
            <a:r>
              <a:rPr lang="en-US" altLang="fr-FR" sz="1800" dirty="0">
                <a:latin typeface="Times New Roman" panose="02020603050405020304" pitchFamily="18" charset="0"/>
                <a:cs typeface="Times New Roman" panose="02020603050405020304" pitchFamily="18" charset="0"/>
              </a:rPr>
              <a:t> à des utilisateurs </a:t>
            </a:r>
            <a:r>
              <a:rPr lang="en-US" altLang="fr-FR" sz="1800" dirty="0" err="1">
                <a:latin typeface="Times New Roman" panose="02020603050405020304" pitchFamily="18" charset="0"/>
                <a:cs typeface="Times New Roman" panose="02020603050405020304" pitchFamily="18" charset="0"/>
              </a:rPr>
              <a:t>spécifiques</a:t>
            </a:r>
            <a:r>
              <a:rPr lang="en-US" altLang="fr-FR" sz="1800" dirty="0">
                <a:latin typeface="Times New Roman" panose="02020603050405020304" pitchFamily="18" charset="0"/>
                <a:cs typeface="Times New Roman" panose="02020603050405020304" pitchFamily="18" charset="0"/>
              </a:rPr>
              <a:t> </a:t>
            </a:r>
            <a:r>
              <a:rPr lang="en-US" altLang="fr-FR" sz="1800" dirty="0" err="1">
                <a:latin typeface="Times New Roman" panose="02020603050405020304" pitchFamily="18" charset="0"/>
                <a:cs typeface="Times New Roman" panose="02020603050405020304" pitchFamily="18" charset="0"/>
              </a:rPr>
              <a:t>l'autorité</a:t>
            </a:r>
            <a:r>
              <a:rPr lang="en-US" altLang="fr-FR" sz="1800" dirty="0">
                <a:latin typeface="Times New Roman" panose="02020603050405020304" pitchFamily="18" charset="0"/>
                <a:cs typeface="Times New Roman" panose="02020603050405020304" pitchFamily="18" charset="0"/>
              </a:rPr>
              <a:t> de </a:t>
            </a:r>
            <a:r>
              <a:rPr lang="en-US" altLang="fr-FR" sz="1800" dirty="0" err="1">
                <a:latin typeface="Times New Roman" panose="02020603050405020304" pitchFamily="18" charset="0"/>
                <a:cs typeface="Times New Roman" panose="02020603050405020304" pitchFamily="18" charset="0"/>
              </a:rPr>
              <a:t>gestion</a:t>
            </a:r>
            <a:r>
              <a:rPr lang="en-US" altLang="fr-FR" sz="1800" dirty="0">
                <a:latin typeface="Times New Roman" panose="02020603050405020304" pitchFamily="18" charset="0"/>
                <a:cs typeface="Times New Roman" panose="02020603050405020304" pitchFamily="18" charset="0"/>
              </a:rPr>
              <a:t> sur </a:t>
            </a:r>
            <a:r>
              <a:rPr lang="en-US" altLang="fr-FR" sz="1800" dirty="0" err="1">
                <a:latin typeface="Times New Roman" panose="02020603050405020304" pitchFamily="18" charset="0"/>
                <a:cs typeface="Times New Roman" panose="02020603050405020304" pitchFamily="18" charset="0"/>
              </a:rPr>
              <a:t>ces</a:t>
            </a:r>
            <a:r>
              <a:rPr lang="en-US" altLang="fr-FR" sz="1800" dirty="0">
                <a:latin typeface="Times New Roman" panose="02020603050405020304" pitchFamily="18" charset="0"/>
                <a:cs typeface="Times New Roman" panose="02020603050405020304" pitchFamily="18" charset="0"/>
              </a:rPr>
              <a:t> </a:t>
            </a:r>
            <a:r>
              <a:rPr lang="en-US" altLang="fr-FR" sz="1800" dirty="0" err="1">
                <a:latin typeface="Times New Roman" panose="02020603050405020304" pitchFamily="18" charset="0"/>
                <a:cs typeface="Times New Roman" panose="02020603050405020304" pitchFamily="18" charset="0"/>
              </a:rPr>
              <a:t>objets</a:t>
            </a:r>
            <a:r>
              <a:rPr lang="en-US" altLang="fr-FR" sz="1800" dirty="0">
                <a:latin typeface="Times New Roman" panose="02020603050405020304" pitchFamily="18" charset="0"/>
                <a:cs typeface="Times New Roman" panose="02020603050405020304" pitchFamily="18" charset="0"/>
              </a:rPr>
              <a:t>. </a:t>
            </a:r>
          </a:p>
          <a:p>
            <a:pPr lvl="1">
              <a:lnSpc>
                <a:spcPct val="120000"/>
              </a:lnSpc>
            </a:pPr>
            <a:r>
              <a:rPr lang="en-US" altLang="fr-FR" sz="1800" dirty="0" err="1">
                <a:latin typeface="Times New Roman" panose="02020603050405020304" pitchFamily="18" charset="0"/>
                <a:cs typeface="Times New Roman" panose="02020603050405020304" pitchFamily="18" charset="0"/>
              </a:rPr>
              <a:t>permettre</a:t>
            </a:r>
            <a:r>
              <a:rPr lang="en-US" altLang="fr-FR" sz="1800" dirty="0">
                <a:latin typeface="Times New Roman" panose="02020603050405020304" pitchFamily="18" charset="0"/>
                <a:cs typeface="Times New Roman" panose="02020603050405020304" pitchFamily="18" charset="0"/>
              </a:rPr>
              <a:t> à </a:t>
            </a:r>
            <a:r>
              <a:rPr lang="en-US" altLang="fr-FR" sz="1800" dirty="0" err="1">
                <a:latin typeface="Times New Roman" panose="02020603050405020304" pitchFamily="18" charset="0"/>
                <a:cs typeface="Times New Roman" panose="02020603050405020304" pitchFamily="18" charset="0"/>
              </a:rPr>
              <a:t>l'administrateur</a:t>
            </a:r>
            <a:r>
              <a:rPr lang="en-US" altLang="fr-FR" sz="1800" dirty="0">
                <a:latin typeface="Times New Roman" panose="02020603050405020304" pitchFamily="18" charset="0"/>
                <a:cs typeface="Times New Roman" panose="02020603050405020304" pitchFamily="18" charset="0"/>
              </a:rPr>
              <a:t> du </a:t>
            </a:r>
            <a:r>
              <a:rPr lang="en-US" altLang="fr-FR" sz="1800" dirty="0" err="1">
                <a:latin typeface="Times New Roman" panose="02020603050405020304" pitchFamily="18" charset="0"/>
                <a:cs typeface="Times New Roman" panose="02020603050405020304" pitchFamily="18" charset="0"/>
              </a:rPr>
              <a:t>domaine</a:t>
            </a:r>
            <a:r>
              <a:rPr lang="en-US" altLang="fr-FR" sz="1800" dirty="0">
                <a:latin typeface="Times New Roman" panose="02020603050405020304" pitchFamily="18" charset="0"/>
                <a:cs typeface="Times New Roman" panose="02020603050405020304" pitchFamily="18" charset="0"/>
              </a:rPr>
              <a:t> </a:t>
            </a:r>
            <a:r>
              <a:rPr lang="en-US" altLang="fr-FR" sz="1800" dirty="0" err="1">
                <a:latin typeface="Times New Roman" panose="02020603050405020304" pitchFamily="18" charset="0"/>
                <a:cs typeface="Times New Roman" panose="02020603050405020304" pitchFamily="18" charset="0"/>
              </a:rPr>
              <a:t>d'appliquer</a:t>
            </a:r>
            <a:r>
              <a:rPr lang="en-US" altLang="fr-FR" sz="1800" dirty="0">
                <a:latin typeface="Times New Roman" panose="02020603050405020304" pitchFamily="18" charset="0"/>
                <a:cs typeface="Times New Roman" panose="02020603050405020304" pitchFamily="18" charset="0"/>
              </a:rPr>
              <a:t> des </a:t>
            </a:r>
            <a:r>
              <a:rPr lang="en-US" altLang="fr-FR" sz="1800" dirty="0" err="1">
                <a:latin typeface="Times New Roman" panose="02020603050405020304" pitchFamily="18" charset="0"/>
                <a:cs typeface="Times New Roman" panose="02020603050405020304" pitchFamily="18" charset="0"/>
              </a:rPr>
              <a:t>politiques</a:t>
            </a:r>
            <a:r>
              <a:rPr lang="en-US" altLang="fr-FR" sz="1800" dirty="0">
                <a:latin typeface="Times New Roman" panose="02020603050405020304" pitchFamily="18" charset="0"/>
                <a:cs typeface="Times New Roman" panose="02020603050405020304" pitchFamily="18" charset="0"/>
              </a:rPr>
              <a:t> de </a:t>
            </a:r>
            <a:r>
              <a:rPr lang="en-US" altLang="fr-FR" sz="1800" dirty="0" err="1">
                <a:latin typeface="Times New Roman" panose="02020603050405020304" pitchFamily="18" charset="0"/>
                <a:cs typeface="Times New Roman" panose="02020603050405020304" pitchFamily="18" charset="0"/>
              </a:rPr>
              <a:t>groupe</a:t>
            </a:r>
            <a:r>
              <a:rPr lang="en-US" altLang="fr-FR" sz="1800" dirty="0">
                <a:latin typeface="Times New Roman" panose="02020603050405020304" pitchFamily="18" charset="0"/>
                <a:cs typeface="Times New Roman" panose="02020603050405020304" pitchFamily="18" charset="0"/>
              </a:rPr>
              <a:t> (Group Policies) sur des utilisateurs et des machines </a:t>
            </a:r>
            <a:r>
              <a:rPr lang="en-US" altLang="fr-FR" sz="1800" dirty="0" err="1">
                <a:latin typeface="Times New Roman" panose="02020603050405020304" pitchFamily="18" charset="0"/>
                <a:cs typeface="Times New Roman" panose="02020603050405020304" pitchFamily="18" charset="0"/>
              </a:rPr>
              <a:t>spécifiques</a:t>
            </a:r>
            <a:r>
              <a:rPr lang="en-US" altLang="fr-FR" sz="1800" dirty="0">
                <a:latin typeface="Times New Roman" panose="02020603050405020304" pitchFamily="18" charset="0"/>
                <a:cs typeface="Times New Roman" panose="02020603050405020304" pitchFamily="18" charset="0"/>
              </a:rPr>
              <a:t>.  </a:t>
            </a:r>
            <a:br>
              <a:rPr lang="en-US" altLang="fr-FR" sz="1800" dirty="0">
                <a:latin typeface="Times New Roman" panose="02020603050405020304" pitchFamily="18" charset="0"/>
                <a:cs typeface="Times New Roman" panose="02020603050405020304" pitchFamily="18" charset="0"/>
              </a:rPr>
            </a:br>
            <a:endParaRPr lang="en-US" altLang="fr-FR" sz="1800" dirty="0">
              <a:latin typeface="Times New Roman" panose="02020603050405020304" pitchFamily="18" charset="0"/>
              <a:cs typeface="Times New Roman" panose="02020603050405020304" pitchFamily="18" charset="0"/>
            </a:endParaRPr>
          </a:p>
          <a:p>
            <a:pPr>
              <a:lnSpc>
                <a:spcPct val="120000"/>
              </a:lnSpc>
            </a:pPr>
            <a:r>
              <a:rPr lang="en-US" altLang="fr-FR" sz="2400" dirty="0">
                <a:latin typeface="Times New Roman" panose="02020603050405020304" pitchFamily="18" charset="0"/>
                <a:cs typeface="Times New Roman" panose="02020603050405020304" pitchFamily="18" charset="0"/>
              </a:rPr>
              <a:t>Un OU </a:t>
            </a:r>
            <a:r>
              <a:rPr lang="en-US" altLang="fr-FR" sz="2400" dirty="0" err="1">
                <a:latin typeface="Times New Roman" panose="02020603050405020304" pitchFamily="18" charset="0"/>
                <a:cs typeface="Times New Roman" panose="02020603050405020304" pitchFamily="18" charset="0"/>
              </a:rPr>
              <a:t>est</a:t>
            </a:r>
            <a:r>
              <a:rPr lang="en-US" altLang="fr-FR" sz="2400" dirty="0">
                <a:latin typeface="Times New Roman" panose="02020603050405020304" pitchFamily="18" charset="0"/>
                <a:cs typeface="Times New Roman" panose="02020603050405020304" pitchFamily="18" charset="0"/>
              </a:rPr>
              <a:t> la plus petite </a:t>
            </a:r>
            <a:r>
              <a:rPr lang="en-US" altLang="fr-FR" sz="2400" dirty="0" err="1">
                <a:latin typeface="Times New Roman" panose="02020603050405020304" pitchFamily="18" charset="0"/>
                <a:cs typeface="Times New Roman" panose="02020603050405020304" pitchFamily="18" charset="0"/>
              </a:rPr>
              <a:t>entité</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dans</a:t>
            </a:r>
            <a:r>
              <a:rPr lang="en-US" altLang="fr-FR" sz="2400" dirty="0">
                <a:latin typeface="Times New Roman" panose="02020603050405020304" pitchFamily="18" charset="0"/>
                <a:cs typeface="Times New Roman" panose="02020603050405020304" pitchFamily="18" charset="0"/>
              </a:rPr>
              <a:t> un </a:t>
            </a:r>
            <a:r>
              <a:rPr lang="en-US" altLang="fr-FR" sz="2400" dirty="0" err="1">
                <a:latin typeface="Times New Roman" panose="02020603050405020304" pitchFamily="18" charset="0"/>
                <a:cs typeface="Times New Roman" panose="02020603050405020304" pitchFamily="18" charset="0"/>
              </a:rPr>
              <a:t>domaine</a:t>
            </a:r>
            <a:r>
              <a:rPr lang="en-US" altLang="fr-FR" sz="2400" dirty="0">
                <a:latin typeface="Times New Roman" panose="02020603050405020304" pitchFamily="18" charset="0"/>
                <a:cs typeface="Times New Roman" panose="02020603050405020304" pitchFamily="18" charset="0"/>
              </a:rPr>
              <a:t> sur </a:t>
            </a:r>
            <a:r>
              <a:rPr lang="en-US" altLang="fr-FR" sz="2400" dirty="0" err="1">
                <a:latin typeface="Times New Roman" panose="02020603050405020304" pitchFamily="18" charset="0"/>
                <a:cs typeface="Times New Roman" panose="02020603050405020304" pitchFamily="18" charset="0"/>
              </a:rPr>
              <a:t>laquelle</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vous</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pouvez</a:t>
            </a:r>
            <a:r>
              <a:rPr lang="en-US" altLang="fr-FR" sz="2400" dirty="0">
                <a:latin typeface="Times New Roman" panose="02020603050405020304" pitchFamily="18" charset="0"/>
                <a:cs typeface="Times New Roman" panose="02020603050405020304" pitchFamily="18" charset="0"/>
              </a:rPr>
              <a:t> donner des droits </a:t>
            </a:r>
            <a:r>
              <a:rPr lang="en-US" altLang="fr-FR" sz="2400" dirty="0" err="1">
                <a:latin typeface="Times New Roman" panose="02020603050405020304" pitchFamily="18" charset="0"/>
                <a:cs typeface="Times New Roman" panose="02020603050405020304" pitchFamily="18" charset="0"/>
              </a:rPr>
              <a:t>d'administration</a:t>
            </a:r>
            <a:r>
              <a:rPr lang="en-US" altLang="fr-FR" sz="2400" dirty="0">
                <a:latin typeface="Times New Roman" panose="02020603050405020304" pitchFamily="18" charset="0"/>
                <a:cs typeface="Times New Roman" panose="02020603050405020304" pitchFamily="18" charset="0"/>
              </a:rPr>
              <a:t> à des utilisateurs qui ne </a:t>
            </a:r>
            <a:r>
              <a:rPr lang="en-US" altLang="fr-FR" sz="2400" dirty="0" err="1">
                <a:latin typeface="Times New Roman" panose="02020603050405020304" pitchFamily="18" charset="0"/>
                <a:cs typeface="Times New Roman" panose="02020603050405020304" pitchFamily="18" charset="0"/>
              </a:rPr>
              <a:t>possèdent</a:t>
            </a:r>
            <a:r>
              <a:rPr lang="en-US" altLang="fr-FR" sz="2400" dirty="0">
                <a:latin typeface="Times New Roman" panose="02020603050405020304" pitchFamily="18" charset="0"/>
                <a:cs typeface="Times New Roman" panose="02020603050405020304" pitchFamily="18" charset="0"/>
              </a:rPr>
              <a:t> pas les </a:t>
            </a:r>
            <a:r>
              <a:rPr lang="en-US" altLang="fr-FR" sz="2400" dirty="0" err="1">
                <a:latin typeface="Times New Roman" panose="02020603050405020304" pitchFamily="18" charset="0"/>
                <a:cs typeface="Times New Roman" panose="02020603050405020304" pitchFamily="18" charset="0"/>
              </a:rPr>
              <a:t>privilèges</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d'administration</a:t>
            </a:r>
            <a:r>
              <a:rPr lang="en-US" altLang="fr-FR" sz="2400" dirty="0">
                <a:latin typeface="Times New Roman" panose="02020603050405020304" pitchFamily="18" charset="0"/>
                <a:cs typeface="Times New Roman" panose="02020603050405020304" pitchFamily="18" charset="0"/>
              </a:rPr>
              <a:t> sur le </a:t>
            </a:r>
            <a:r>
              <a:rPr lang="en-US" altLang="fr-FR" sz="2400" dirty="0" err="1">
                <a:latin typeface="Times New Roman" panose="02020603050405020304" pitchFamily="18" charset="0"/>
                <a:cs typeface="Times New Roman" panose="02020603050405020304" pitchFamily="18" charset="0"/>
              </a:rPr>
              <a:t>domaine</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l'arborescence</a:t>
            </a:r>
            <a:r>
              <a:rPr lang="en-US" altLang="fr-FR" sz="2400" dirty="0">
                <a:latin typeface="Times New Roman" panose="02020603050405020304" pitchFamily="18" charset="0"/>
                <a:cs typeface="Times New Roman" panose="02020603050405020304" pitchFamily="18" charset="0"/>
              </a:rPr>
              <a:t> </a:t>
            </a:r>
            <a:r>
              <a:rPr lang="en-US" altLang="fr-FR" sz="2400" dirty="0" err="1">
                <a:latin typeface="Times New Roman" panose="02020603050405020304" pitchFamily="18" charset="0"/>
                <a:cs typeface="Times New Roman" panose="02020603050405020304" pitchFamily="18" charset="0"/>
              </a:rPr>
              <a:t>ou</a:t>
            </a:r>
            <a:r>
              <a:rPr lang="en-US" altLang="fr-FR" sz="2400" dirty="0">
                <a:latin typeface="Times New Roman" panose="02020603050405020304" pitchFamily="18" charset="0"/>
                <a:cs typeface="Times New Roman" panose="02020603050405020304" pitchFamily="18" charset="0"/>
              </a:rPr>
              <a:t> la </a:t>
            </a:r>
            <a:r>
              <a:rPr lang="en-US" altLang="fr-FR" sz="2400" dirty="0" err="1">
                <a:latin typeface="Times New Roman" panose="02020603050405020304" pitchFamily="18" charset="0"/>
                <a:cs typeface="Times New Roman" panose="02020603050405020304" pitchFamily="18" charset="0"/>
              </a:rPr>
              <a:t>forêt</a:t>
            </a:r>
            <a:r>
              <a:rPr lang="en-US" altLang="fr-FR"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075318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0" end="0"/>
                                            </p:txEl>
                                          </p:spTgt>
                                        </p:tgtEl>
                                        <p:attrNameLst>
                                          <p:attrName>style.visibility</p:attrName>
                                        </p:attrNameLst>
                                      </p:cBhvr>
                                      <p:to>
                                        <p:strVal val="visible"/>
                                      </p:to>
                                    </p:set>
                                    <p:animEffect transition="in" filter="fade">
                                      <p:cBhvr>
                                        <p:cTn id="12" dur="2000"/>
                                        <p:tgtEl>
                                          <p:spTgt spid="2867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675">
                                            <p:txEl>
                                              <p:pRg st="1" end="1"/>
                                            </p:txEl>
                                          </p:spTgt>
                                        </p:tgtEl>
                                        <p:attrNameLst>
                                          <p:attrName>style.visibility</p:attrName>
                                        </p:attrNameLst>
                                      </p:cBhvr>
                                      <p:to>
                                        <p:strVal val="visible"/>
                                      </p:to>
                                    </p:set>
                                    <p:animEffect transition="in" filter="fade">
                                      <p:cBhvr>
                                        <p:cTn id="15" dur="2000"/>
                                        <p:tgtEl>
                                          <p:spTgt spid="2867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8675">
                                            <p:txEl>
                                              <p:pRg st="2" end="2"/>
                                            </p:txEl>
                                          </p:spTgt>
                                        </p:tgtEl>
                                        <p:attrNameLst>
                                          <p:attrName>style.visibility</p:attrName>
                                        </p:attrNameLst>
                                      </p:cBhvr>
                                      <p:to>
                                        <p:strVal val="visible"/>
                                      </p:to>
                                    </p:set>
                                    <p:animEffect transition="in" filter="fade">
                                      <p:cBhvr>
                                        <p:cTn id="18" dur="2000"/>
                                        <p:tgtEl>
                                          <p:spTgt spid="2867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675">
                                            <p:txEl>
                                              <p:pRg st="3" end="3"/>
                                            </p:txEl>
                                          </p:spTgt>
                                        </p:tgtEl>
                                        <p:attrNameLst>
                                          <p:attrName>style.visibility</p:attrName>
                                        </p:attrNameLst>
                                      </p:cBhvr>
                                      <p:to>
                                        <p:strVal val="visible"/>
                                      </p:to>
                                    </p:set>
                                    <p:animEffect transition="in" filter="fade">
                                      <p:cBhvr>
                                        <p:cTn id="23" dur="20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sp>
        <p:nvSpPr>
          <p:cNvPr id="53252" name="Text Box 3"/>
          <p:cNvSpPr txBox="1">
            <a:spLocks noChangeArrowheads="1"/>
          </p:cNvSpPr>
          <p:nvPr/>
        </p:nvSpPr>
        <p:spPr bwMode="auto">
          <a:xfrm>
            <a:off x="304800" y="11430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lnSpc>
                <a:spcPct val="70000"/>
              </a:lnSpc>
            </a:pPr>
            <a:r>
              <a:rPr lang="fr-FR" altLang="fr-FR" sz="2800" b="1"/>
              <a:t>Création de l'arborescence "sts"</a:t>
            </a:r>
          </a:p>
          <a:p>
            <a:pPr eaLnBrk="1" hangingPunct="1">
              <a:lnSpc>
                <a:spcPct val="70000"/>
              </a:lnSpc>
            </a:pPr>
            <a:r>
              <a:rPr lang="fr-FR" altLang="fr-FR" sz="2800" b="1"/>
              <a:t>et du domaine "claption.sts"</a:t>
            </a:r>
          </a:p>
        </p:txBody>
      </p:sp>
      <p:grpSp>
        <p:nvGrpSpPr>
          <p:cNvPr id="53253" name="Group 15"/>
          <p:cNvGrpSpPr>
            <a:grpSpLocks/>
          </p:cNvGrpSpPr>
          <p:nvPr/>
        </p:nvGrpSpPr>
        <p:grpSpPr bwMode="auto">
          <a:xfrm>
            <a:off x="3429000" y="2438400"/>
            <a:ext cx="2667000" cy="2971800"/>
            <a:chOff x="2160" y="1536"/>
            <a:chExt cx="1680" cy="1872"/>
          </a:xfrm>
        </p:grpSpPr>
        <p:sp>
          <p:nvSpPr>
            <p:cNvPr id="53254" name="Oval 8"/>
            <p:cNvSpPr>
              <a:spLocks noChangeArrowheads="1"/>
            </p:cNvSpPr>
            <p:nvPr/>
          </p:nvSpPr>
          <p:spPr bwMode="auto">
            <a:xfrm>
              <a:off x="2544" y="1536"/>
              <a:ext cx="864" cy="528"/>
            </a:xfrm>
            <a:prstGeom prst="ellipse">
              <a:avLst/>
            </a:prstGeom>
            <a:solidFill>
              <a:srgbClr val="FFFFCC"/>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sz="3200" b="1">
                  <a:solidFill>
                    <a:srgbClr val="FF3300"/>
                  </a:solidFill>
                </a:rPr>
                <a:t>sts</a:t>
              </a:r>
            </a:p>
          </p:txBody>
        </p:sp>
        <p:sp>
          <p:nvSpPr>
            <p:cNvPr id="53255" name="Oval 9"/>
            <p:cNvSpPr>
              <a:spLocks noChangeArrowheads="1"/>
            </p:cNvSpPr>
            <p:nvPr/>
          </p:nvSpPr>
          <p:spPr bwMode="auto">
            <a:xfrm>
              <a:off x="2160" y="2448"/>
              <a:ext cx="1680" cy="960"/>
            </a:xfrm>
            <a:prstGeom prst="ellipse">
              <a:avLst/>
            </a:prstGeom>
            <a:solidFill>
              <a:srgbClr val="FFCCFF"/>
            </a:solidFill>
            <a:ln w="38100">
              <a:solidFill>
                <a:schemeClr val="tx1"/>
              </a:solidFill>
              <a:round/>
              <a:headEnd/>
              <a:tailEnd/>
            </a:ln>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spcBef>
                  <a:spcPct val="0"/>
                </a:spcBef>
              </a:pPr>
              <a:r>
                <a:rPr lang="fr-FR" altLang="fr-FR" b="1">
                  <a:solidFill>
                    <a:srgbClr val="339933"/>
                  </a:solidFill>
                </a:rPr>
                <a:t>clapton.sts</a:t>
              </a:r>
            </a:p>
            <a:p>
              <a:pPr eaLnBrk="1" hangingPunct="1">
                <a:spcBef>
                  <a:spcPct val="0"/>
                </a:spcBef>
              </a:pPr>
              <a:r>
                <a:rPr lang="fr-FR" altLang="fr-FR" b="1"/>
                <a:t>Srv : </a:t>
              </a:r>
              <a:r>
                <a:rPr lang="fr-FR" altLang="fr-FR" b="1">
                  <a:solidFill>
                    <a:schemeClr val="accent2"/>
                  </a:solidFill>
                </a:rPr>
                <a:t>eric</a:t>
              </a:r>
              <a:endParaRPr lang="fr-FR" altLang="fr-FR" sz="1800" b="1"/>
            </a:p>
            <a:p>
              <a:pPr eaLnBrk="1" hangingPunct="1">
                <a:spcBef>
                  <a:spcPct val="0"/>
                </a:spcBef>
              </a:pPr>
              <a:r>
                <a:rPr lang="fr-FR" altLang="fr-FR" sz="1800" b="1"/>
                <a:t>(172.16.41.50)</a:t>
              </a:r>
              <a:endParaRPr lang="fr-FR" altLang="fr-FR" b="1">
                <a:solidFill>
                  <a:schemeClr val="accent2"/>
                </a:solidFill>
              </a:endParaRPr>
            </a:p>
          </p:txBody>
        </p:sp>
        <p:sp>
          <p:nvSpPr>
            <p:cNvPr id="53256" name="Line 13"/>
            <p:cNvSpPr>
              <a:spLocks noChangeShapeType="1"/>
            </p:cNvSpPr>
            <p:nvPr/>
          </p:nvSpPr>
          <p:spPr bwMode="auto">
            <a:xfrm>
              <a:off x="2976" y="2064"/>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spTree>
    <p:extLst>
      <p:ext uri="{BB962C8B-B14F-4D97-AF65-F5344CB8AC3E}">
        <p14:creationId xmlns:p14="http://schemas.microsoft.com/office/powerpoint/2010/main" val="2885718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a date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1000"/>
              <a:t>Yonel GRUSSON</a:t>
            </a:r>
          </a:p>
        </p:txBody>
      </p:sp>
      <p:sp>
        <p:nvSpPr>
          <p:cNvPr id="54275" name="Rectangle 4"/>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pic>
        <p:nvPicPr>
          <p:cNvPr id="54276" name="Picture 5" descr="D:\Doc_Pedagogik\Mes Cours\MesCoursPpt\Win200X\SnagIt\Domaine_Clapton\cla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362200"/>
            <a:ext cx="4149725"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0" name="Picture 6" descr="D:\Doc_Pedagogik\Mes Cours\MesCoursPpt\Win200X\SnagIt\Domaine_Clapton\clap2.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9"/>
          <p:cNvGrpSpPr>
            <a:grpSpLocks/>
          </p:cNvGrpSpPr>
          <p:nvPr/>
        </p:nvGrpSpPr>
        <p:grpSpPr bwMode="auto">
          <a:xfrm>
            <a:off x="1295400" y="1295400"/>
            <a:ext cx="6686550" cy="4697413"/>
            <a:chOff x="1152" y="816"/>
            <a:chExt cx="4212" cy="2959"/>
          </a:xfrm>
        </p:grpSpPr>
        <p:pic>
          <p:nvPicPr>
            <p:cNvPr id="54282" name="Picture 7" descr="D:\Doc_Pedagogik\Mes Cours\MesCoursPpt\Win200X\SnagIt\Domaine_Clapton\clap3.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3" name="Rectangle 8"/>
            <p:cNvSpPr>
              <a:spLocks noChangeArrowheads="1"/>
            </p:cNvSpPr>
            <p:nvPr/>
          </p:nvSpPr>
          <p:spPr bwMode="auto">
            <a:xfrm>
              <a:off x="1344" y="1680"/>
              <a:ext cx="3984" cy="48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12"/>
          <p:cNvGrpSpPr>
            <a:grpSpLocks/>
          </p:cNvGrpSpPr>
          <p:nvPr/>
        </p:nvGrpSpPr>
        <p:grpSpPr bwMode="auto">
          <a:xfrm>
            <a:off x="2209800" y="1295400"/>
            <a:ext cx="6686550" cy="4697413"/>
            <a:chOff x="1392" y="816"/>
            <a:chExt cx="4212" cy="2959"/>
          </a:xfrm>
        </p:grpSpPr>
        <p:pic>
          <p:nvPicPr>
            <p:cNvPr id="54280" name="Picture 10" descr="D:\Doc_Pedagogik\Mes Cours\MesCoursPpt\Win200X\SnagIt\Domaine_Clapton\clap4.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2" y="816"/>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Rectangle 11"/>
            <p:cNvSpPr>
              <a:spLocks noChangeArrowheads="1"/>
            </p:cNvSpPr>
            <p:nvPr/>
          </p:nvSpPr>
          <p:spPr bwMode="auto">
            <a:xfrm>
              <a:off x="1536" y="1680"/>
              <a:ext cx="3552" cy="76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1415834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30"/>
                                        </p:tgtEl>
                                        <p:attrNameLst>
                                          <p:attrName>style.visibility</p:attrName>
                                        </p:attrNameLst>
                                      </p:cBhvr>
                                      <p:to>
                                        <p:strVal val="visible"/>
                                      </p:to>
                                    </p:set>
                                    <p:anim calcmode="lin" valueType="num">
                                      <p:cBhvr additive="base">
                                        <p:cTn id="7" dur="500" fill="hold"/>
                                        <p:tgtEl>
                                          <p:spTgt spid="77830"/>
                                        </p:tgtEl>
                                        <p:attrNameLst>
                                          <p:attrName>ppt_x</p:attrName>
                                        </p:attrNameLst>
                                      </p:cBhvr>
                                      <p:tavLst>
                                        <p:tav tm="0">
                                          <p:val>
                                            <p:strVal val="#ppt_x"/>
                                          </p:val>
                                        </p:tav>
                                        <p:tav tm="100000">
                                          <p:val>
                                            <p:strVal val="#ppt_x"/>
                                          </p:val>
                                        </p:tav>
                                      </p:tavLst>
                                    </p:anim>
                                    <p:anim calcmode="lin" valueType="num">
                                      <p:cBhvr additive="base">
                                        <p:cTn id="8" dur="500" fill="hold"/>
                                        <p:tgtEl>
                                          <p:spTgt spid="778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grpSp>
        <p:nvGrpSpPr>
          <p:cNvPr id="55300" name="Group 5"/>
          <p:cNvGrpSpPr>
            <a:grpSpLocks/>
          </p:cNvGrpSpPr>
          <p:nvPr/>
        </p:nvGrpSpPr>
        <p:grpSpPr bwMode="auto">
          <a:xfrm>
            <a:off x="304800" y="1371600"/>
            <a:ext cx="6686550" cy="4697413"/>
            <a:chOff x="192" y="864"/>
            <a:chExt cx="4212" cy="2959"/>
          </a:xfrm>
        </p:grpSpPr>
        <p:pic>
          <p:nvPicPr>
            <p:cNvPr id="55304" name="Picture 3" descr="D:\Doc_Pedagogik\Mes Cours\MesCoursPpt\Win200X\SnagIt\Domaine_Clapton\clap5.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864"/>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4"/>
            <p:cNvSpPr>
              <a:spLocks noChangeArrowheads="1"/>
            </p:cNvSpPr>
            <p:nvPr/>
          </p:nvSpPr>
          <p:spPr bwMode="auto">
            <a:xfrm>
              <a:off x="336" y="1632"/>
              <a:ext cx="3600" cy="57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pic>
        <p:nvPicPr>
          <p:cNvPr id="79878" name="Picture 6" descr="D:\Doc_Pedagogik\Mes Cours\MesCoursPpt\Win200X\SnagIt\Domaine_Clapton\clap6.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D:\Doc_Pedagogik\Mes Cours\MesCoursPpt\Win200X\SnagIt\Domaine_Clapton\clap7.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D:\Doc_Pedagogik\Mes Cours\MesCoursPpt\Win200X\SnagIt\Domaine_Clapton\clap8.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033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9878"/>
                                        </p:tgtEl>
                                        <p:attrNameLst>
                                          <p:attrName>style.visibility</p:attrName>
                                        </p:attrNameLst>
                                      </p:cBhvr>
                                      <p:to>
                                        <p:strVal val="visible"/>
                                      </p:to>
                                    </p:set>
                                    <p:anim calcmode="lin" valueType="num">
                                      <p:cBhvr additive="base">
                                        <p:cTn id="7" dur="500" fill="hold"/>
                                        <p:tgtEl>
                                          <p:spTgt spid="79878"/>
                                        </p:tgtEl>
                                        <p:attrNameLst>
                                          <p:attrName>ppt_x</p:attrName>
                                        </p:attrNameLst>
                                      </p:cBhvr>
                                      <p:tavLst>
                                        <p:tav tm="0">
                                          <p:val>
                                            <p:strVal val="#ppt_x"/>
                                          </p:val>
                                        </p:tav>
                                        <p:tav tm="100000">
                                          <p:val>
                                            <p:strVal val="#ppt_x"/>
                                          </p:val>
                                        </p:tav>
                                      </p:tavLst>
                                    </p:anim>
                                    <p:anim calcmode="lin" valueType="num">
                                      <p:cBhvr additive="base">
                                        <p:cTn id="8" dur="500" fill="hold"/>
                                        <p:tgtEl>
                                          <p:spTgt spid="798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79879"/>
                                        </p:tgtEl>
                                        <p:attrNameLst>
                                          <p:attrName>style.visibility</p:attrName>
                                        </p:attrNameLst>
                                      </p:cBhvr>
                                      <p:to>
                                        <p:strVal val="visible"/>
                                      </p:to>
                                    </p:set>
                                    <p:anim calcmode="lin" valueType="num">
                                      <p:cBhvr additive="base">
                                        <p:cTn id="13" dur="500" fill="hold"/>
                                        <p:tgtEl>
                                          <p:spTgt spid="79879"/>
                                        </p:tgtEl>
                                        <p:attrNameLst>
                                          <p:attrName>ppt_x</p:attrName>
                                        </p:attrNameLst>
                                      </p:cBhvr>
                                      <p:tavLst>
                                        <p:tav tm="0">
                                          <p:val>
                                            <p:strVal val="0-#ppt_w/2"/>
                                          </p:val>
                                        </p:tav>
                                        <p:tav tm="100000">
                                          <p:val>
                                            <p:strVal val="#ppt_x"/>
                                          </p:val>
                                        </p:tav>
                                      </p:tavLst>
                                    </p:anim>
                                    <p:anim calcmode="lin" valueType="num">
                                      <p:cBhvr additive="base">
                                        <p:cTn id="14" dur="500" fill="hold"/>
                                        <p:tgtEl>
                                          <p:spTgt spid="7987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79880"/>
                                        </p:tgtEl>
                                        <p:attrNameLst>
                                          <p:attrName>style.visibility</p:attrName>
                                        </p:attrNameLst>
                                      </p:cBhvr>
                                      <p:to>
                                        <p:strVal val="visible"/>
                                      </p:to>
                                    </p:set>
                                    <p:anim calcmode="lin" valueType="num">
                                      <p:cBhvr additive="base">
                                        <p:cTn id="19" dur="500" fill="hold"/>
                                        <p:tgtEl>
                                          <p:spTgt spid="79880"/>
                                        </p:tgtEl>
                                        <p:attrNameLst>
                                          <p:attrName>ppt_x</p:attrName>
                                        </p:attrNameLst>
                                      </p:cBhvr>
                                      <p:tavLst>
                                        <p:tav tm="0">
                                          <p:val>
                                            <p:strVal val="1+#ppt_w/2"/>
                                          </p:val>
                                        </p:tav>
                                        <p:tav tm="100000">
                                          <p:val>
                                            <p:strVal val="#ppt_x"/>
                                          </p:val>
                                        </p:tav>
                                      </p:tavLst>
                                    </p:anim>
                                    <p:anim calcmode="lin" valueType="num">
                                      <p:cBhvr additive="base">
                                        <p:cTn id="20" dur="500" fill="hold"/>
                                        <p:tgtEl>
                                          <p:spTgt spid="798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pic>
        <p:nvPicPr>
          <p:cNvPr id="56324" name="Picture 3" descr="D:\Doc_Pedagogik\Mes Cours\MesCoursPpt\Win200X\SnagIt\Domaine_Clapton\clap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4" descr="D:\Doc_Pedagogik\Mes Cours\MesCoursPpt\Win200X\SnagIt\Domaine_Clapton\clap10.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0"/>
            <a:ext cx="718978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1447800" y="1371600"/>
            <a:ext cx="6686550" cy="4697413"/>
            <a:chOff x="912" y="864"/>
            <a:chExt cx="4212" cy="2959"/>
          </a:xfrm>
        </p:grpSpPr>
        <p:pic>
          <p:nvPicPr>
            <p:cNvPr id="56330" name="Picture 5" descr="D:\Doc_Pedagogik\Mes Cours\MesCoursPpt\Win200X\SnagIt\Domaine_Clapton\clap11.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 y="864"/>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1" name="Rectangle 6"/>
            <p:cNvSpPr>
              <a:spLocks noChangeArrowheads="1"/>
            </p:cNvSpPr>
            <p:nvPr/>
          </p:nvSpPr>
          <p:spPr bwMode="auto">
            <a:xfrm>
              <a:off x="1104" y="1776"/>
              <a:ext cx="3264" cy="24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grpSp>
        <p:nvGrpSpPr>
          <p:cNvPr id="3" name="Group 10"/>
          <p:cNvGrpSpPr>
            <a:grpSpLocks/>
          </p:cNvGrpSpPr>
          <p:nvPr/>
        </p:nvGrpSpPr>
        <p:grpSpPr bwMode="auto">
          <a:xfrm>
            <a:off x="2286000" y="1371600"/>
            <a:ext cx="6686550" cy="4697413"/>
            <a:chOff x="1440" y="864"/>
            <a:chExt cx="4212" cy="2959"/>
          </a:xfrm>
        </p:grpSpPr>
        <p:pic>
          <p:nvPicPr>
            <p:cNvPr id="56328" name="Picture 8" descr="D:\Doc_Pedagogik\Mes Cours\MesCoursPpt\Win200X\SnagIt\Domaine_Clapton\clap12.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0" y="864"/>
              <a:ext cx="4212" cy="2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Rectangle 9"/>
            <p:cNvSpPr>
              <a:spLocks noChangeArrowheads="1"/>
            </p:cNvSpPr>
            <p:nvPr/>
          </p:nvSpPr>
          <p:spPr bwMode="auto">
            <a:xfrm>
              <a:off x="1632" y="2496"/>
              <a:ext cx="3600" cy="62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endParaRPr lang="fr-FR" altLang="fr-FR"/>
            </a:p>
          </p:txBody>
        </p:sp>
      </p:grpSp>
    </p:spTree>
    <p:extLst>
      <p:ext uri="{BB962C8B-B14F-4D97-AF65-F5344CB8AC3E}">
        <p14:creationId xmlns:p14="http://schemas.microsoft.com/office/powerpoint/2010/main" val="2451119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additive="base">
                                        <p:cTn id="7" dur="500" fill="hold"/>
                                        <p:tgtEl>
                                          <p:spTgt spid="80900"/>
                                        </p:tgtEl>
                                        <p:attrNameLst>
                                          <p:attrName>ppt_x</p:attrName>
                                        </p:attrNameLst>
                                      </p:cBhvr>
                                      <p:tavLst>
                                        <p:tav tm="0">
                                          <p:val>
                                            <p:strVal val="#ppt_x"/>
                                          </p:val>
                                        </p:tav>
                                        <p:tav tm="100000">
                                          <p:val>
                                            <p:strVal val="#ppt_x"/>
                                          </p:val>
                                        </p:tav>
                                      </p:tavLst>
                                    </p:anim>
                                    <p:anim calcmode="lin" valueType="num">
                                      <p:cBhvr additive="base">
                                        <p:cTn id="8" dur="500" fill="hold"/>
                                        <p:tgtEl>
                                          <p:spTgt spid="809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1+#ppt_w/2"/>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pic>
        <p:nvPicPr>
          <p:cNvPr id="57348" name="Picture 3" descr="D:\Doc_Pedagogik\Mes Cours\MesCoursPpt\Win200X\SnagIt\Domaine_Clapton\clap1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D:\Doc_Pedagogik\Mes Cours\MesCoursPpt\Win200X\SnagIt\Domaine_Clapton\clap1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D:\Doc_Pedagogik\Mes Cours\MesCoursPpt\Win200X\SnagIt\Domaine_Clapton\clap15.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209800"/>
            <a:ext cx="45942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descr="D:\Doc_Pedagogik\Mes Cours\MesCoursPpt\Win200X\SnagIt\Domaine_Clapton\clap16.bm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447800"/>
            <a:ext cx="6686550" cy="469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7" name="Picture 7" descr="D:\Doc_Pedagogik\Mes Cours\MesCoursPpt\Win200X\SnagIt\Domaine_Clapton\clap17.bm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5600"/>
            <a:ext cx="4114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82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additive="base">
                                        <p:cTn id="7" dur="500" fill="hold"/>
                                        <p:tgtEl>
                                          <p:spTgt spid="81924"/>
                                        </p:tgtEl>
                                        <p:attrNameLst>
                                          <p:attrName>ppt_x</p:attrName>
                                        </p:attrNameLst>
                                      </p:cBhvr>
                                      <p:tavLst>
                                        <p:tav tm="0">
                                          <p:val>
                                            <p:strVal val="#ppt_x"/>
                                          </p:val>
                                        </p:tav>
                                        <p:tav tm="100000">
                                          <p:val>
                                            <p:strVal val="#ppt_x"/>
                                          </p:val>
                                        </p:tav>
                                      </p:tavLst>
                                    </p:anim>
                                    <p:anim calcmode="lin" valueType="num">
                                      <p:cBhvr additive="base">
                                        <p:cTn id="8" dur="500" fill="hold"/>
                                        <p:tgtEl>
                                          <p:spTgt spid="819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81925"/>
                                        </p:tgtEl>
                                        <p:attrNameLst>
                                          <p:attrName>style.visibility</p:attrName>
                                        </p:attrNameLst>
                                      </p:cBhvr>
                                      <p:to>
                                        <p:strVal val="visible"/>
                                      </p:to>
                                    </p:set>
                                    <p:anim calcmode="lin" valueType="num">
                                      <p:cBhvr additive="base">
                                        <p:cTn id="13" dur="500" fill="hold"/>
                                        <p:tgtEl>
                                          <p:spTgt spid="81925"/>
                                        </p:tgtEl>
                                        <p:attrNameLst>
                                          <p:attrName>ppt_x</p:attrName>
                                        </p:attrNameLst>
                                      </p:cBhvr>
                                      <p:tavLst>
                                        <p:tav tm="0">
                                          <p:val>
                                            <p:strVal val="0-#ppt_w/2"/>
                                          </p:val>
                                        </p:tav>
                                        <p:tav tm="100000">
                                          <p:val>
                                            <p:strVal val="#ppt_x"/>
                                          </p:val>
                                        </p:tav>
                                      </p:tavLst>
                                    </p:anim>
                                    <p:anim calcmode="lin" valueType="num">
                                      <p:cBhvr additive="base">
                                        <p:cTn id="14" dur="500" fill="hold"/>
                                        <p:tgtEl>
                                          <p:spTgt spid="8192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nodeType="clickEffect">
                                  <p:stCondLst>
                                    <p:cond delay="0"/>
                                  </p:stCondLst>
                                  <p:childTnLst>
                                    <p:set>
                                      <p:cBhvr>
                                        <p:cTn id="18" dur="1" fill="hold">
                                          <p:stCondLst>
                                            <p:cond delay="0"/>
                                          </p:stCondLst>
                                        </p:cTn>
                                        <p:tgtEl>
                                          <p:spTgt spid="81926"/>
                                        </p:tgtEl>
                                        <p:attrNameLst>
                                          <p:attrName>style.visibility</p:attrName>
                                        </p:attrNameLst>
                                      </p:cBhvr>
                                      <p:to>
                                        <p:strVal val="visible"/>
                                      </p:to>
                                    </p:set>
                                    <p:anim calcmode="lin" valueType="num">
                                      <p:cBhvr additive="base">
                                        <p:cTn id="19" dur="500" fill="hold"/>
                                        <p:tgtEl>
                                          <p:spTgt spid="81926"/>
                                        </p:tgtEl>
                                        <p:attrNameLst>
                                          <p:attrName>ppt_x</p:attrName>
                                        </p:attrNameLst>
                                      </p:cBhvr>
                                      <p:tavLst>
                                        <p:tav tm="0">
                                          <p:val>
                                            <p:strVal val="1+#ppt_w/2"/>
                                          </p:val>
                                        </p:tav>
                                        <p:tav tm="100000">
                                          <p:val>
                                            <p:strVal val="#ppt_x"/>
                                          </p:val>
                                        </p:tav>
                                      </p:tavLst>
                                    </p:anim>
                                    <p:anim calcmode="lin" valueType="num">
                                      <p:cBhvr additive="base">
                                        <p:cTn id="20" dur="500" fill="hold"/>
                                        <p:tgtEl>
                                          <p:spTgt spid="8192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81927"/>
                                        </p:tgtEl>
                                        <p:attrNameLst>
                                          <p:attrName>style.visibility</p:attrName>
                                        </p:attrNameLst>
                                      </p:cBhvr>
                                      <p:to>
                                        <p:strVal val="visible"/>
                                      </p:to>
                                    </p:set>
                                    <p:anim calcmode="lin" valueType="num">
                                      <p:cBhvr additive="base">
                                        <p:cTn id="25" dur="500" fill="hold"/>
                                        <p:tgtEl>
                                          <p:spTgt spid="81927"/>
                                        </p:tgtEl>
                                        <p:attrNameLst>
                                          <p:attrName>ppt_x</p:attrName>
                                        </p:attrNameLst>
                                      </p:cBhvr>
                                      <p:tavLst>
                                        <p:tav tm="0">
                                          <p:val>
                                            <p:strVal val="1+#ppt_w/2"/>
                                          </p:val>
                                        </p:tav>
                                        <p:tav tm="100000">
                                          <p:val>
                                            <p:strVal val="#ppt_x"/>
                                          </p:val>
                                        </p:tav>
                                      </p:tavLst>
                                    </p:anim>
                                    <p:anim calcmode="lin" valueType="num">
                                      <p:cBhvr additive="base">
                                        <p:cTn id="26" dur="500" fill="hold"/>
                                        <p:tgtEl>
                                          <p:spTgt spid="819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pic>
        <p:nvPicPr>
          <p:cNvPr id="58372" name="Picture 3" descr="D:\Doc_Pedagogik\Mes Cours\MesCoursPpt\Win200X\SnagIt\Domaine_Clapton\ad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4582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4"/>
          <p:cNvSpPr txBox="1">
            <a:spLocks noChangeArrowheads="1"/>
          </p:cNvSpPr>
          <p:nvPr/>
        </p:nvSpPr>
        <p:spPr bwMode="auto">
          <a:xfrm>
            <a:off x="381000" y="12954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l'Active Directory</a:t>
            </a:r>
          </a:p>
        </p:txBody>
      </p:sp>
    </p:spTree>
    <p:extLst>
      <p:ext uri="{BB962C8B-B14F-4D97-AF65-F5344CB8AC3E}">
        <p14:creationId xmlns:p14="http://schemas.microsoft.com/office/powerpoint/2010/main" val="5331827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304800" y="152400"/>
            <a:ext cx="8610600" cy="762000"/>
          </a:xfrm>
          <a:solidFill>
            <a:srgbClr val="99FF99"/>
          </a:solidFill>
          <a:ln w="57150">
            <a:solidFill>
              <a:schemeClr val="accent2"/>
            </a:solidFill>
            <a:miter lim="800000"/>
            <a:headEnd/>
            <a:tailEnd/>
          </a:ln>
        </p:spPr>
        <p:txBody>
          <a:bodyPr/>
          <a:lstStyle/>
          <a:p>
            <a:pPr algn="ctr" eaLnBrk="1" hangingPunct="1"/>
            <a:r>
              <a:rPr lang="fr-FR" altLang="fr-FR" dirty="0" smtClean="0"/>
              <a:t>Quatrième étape</a:t>
            </a:r>
          </a:p>
        </p:txBody>
      </p:sp>
      <p:pic>
        <p:nvPicPr>
          <p:cNvPr id="59396" name="Picture 3" descr="D:\Doc_Pedagogik\Mes Cours\MesCoursPpt\Win200X\SnagIt\Domaine_Clapton\dnsclap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32788"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4"/>
          <p:cNvSpPr txBox="1">
            <a:spLocks noChangeArrowheads="1"/>
          </p:cNvSpPr>
          <p:nvPr/>
        </p:nvSpPr>
        <p:spPr bwMode="auto">
          <a:xfrm>
            <a:off x="381000" y="1143000"/>
            <a:ext cx="8534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algn="ctr" eaLnBrk="0" fontAlgn="base" hangingPunct="0">
              <a:spcBef>
                <a:spcPct val="50000"/>
              </a:spcBef>
              <a:spcAft>
                <a:spcPct val="0"/>
              </a:spcAft>
              <a:defRPr sz="2400">
                <a:solidFill>
                  <a:schemeClr val="tx1"/>
                </a:solidFill>
                <a:latin typeface="Times New Roman" charset="0"/>
              </a:defRPr>
            </a:lvl6pPr>
            <a:lvl7pPr marL="2971800" indent="-228600" algn="ctr" eaLnBrk="0" fontAlgn="base" hangingPunct="0">
              <a:spcBef>
                <a:spcPct val="50000"/>
              </a:spcBef>
              <a:spcAft>
                <a:spcPct val="0"/>
              </a:spcAft>
              <a:defRPr sz="2400">
                <a:solidFill>
                  <a:schemeClr val="tx1"/>
                </a:solidFill>
                <a:latin typeface="Times New Roman" charset="0"/>
              </a:defRPr>
            </a:lvl7pPr>
            <a:lvl8pPr marL="3429000" indent="-228600" algn="ctr" eaLnBrk="0" fontAlgn="base" hangingPunct="0">
              <a:spcBef>
                <a:spcPct val="50000"/>
              </a:spcBef>
              <a:spcAft>
                <a:spcPct val="0"/>
              </a:spcAft>
              <a:defRPr sz="2400">
                <a:solidFill>
                  <a:schemeClr val="tx1"/>
                </a:solidFill>
                <a:latin typeface="Times New Roman" charset="0"/>
              </a:defRPr>
            </a:lvl8pPr>
            <a:lvl9pPr marL="3886200" indent="-228600" algn="ctr" eaLnBrk="0" fontAlgn="base" hangingPunct="0">
              <a:spcBef>
                <a:spcPct val="50000"/>
              </a:spcBef>
              <a:spcAft>
                <a:spcPct val="0"/>
              </a:spcAft>
              <a:defRPr sz="2400">
                <a:solidFill>
                  <a:schemeClr val="tx1"/>
                </a:solidFill>
                <a:latin typeface="Times New Roman" charset="0"/>
              </a:defRPr>
            </a:lvl9pPr>
          </a:lstStyle>
          <a:p>
            <a:pPr eaLnBrk="1" hangingPunct="1"/>
            <a:r>
              <a:rPr lang="fr-FR" altLang="fr-FR" sz="2800" b="1"/>
              <a:t>Résultat dans le serveur DNS (ERIC)</a:t>
            </a:r>
          </a:p>
        </p:txBody>
      </p:sp>
    </p:spTree>
    <p:extLst>
      <p:ext uri="{BB962C8B-B14F-4D97-AF65-F5344CB8AC3E}">
        <p14:creationId xmlns:p14="http://schemas.microsoft.com/office/powerpoint/2010/main" val="2190131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88" name="Picture 64" descr="ADtriangl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1788" y="1022970"/>
            <a:ext cx="6513512" cy="504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ChangeArrowheads="1"/>
          </p:cNvSpPr>
          <p:nvPr/>
        </p:nvSpPr>
        <p:spPr bwMode="auto">
          <a:xfrm>
            <a:off x="73587" y="-171400"/>
            <a:ext cx="9105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fr-FR" sz="3600" b="1">
              <a:solidFill>
                <a:srgbClr val="FFFF99"/>
              </a:solidFill>
            </a:endParaRPr>
          </a:p>
        </p:txBody>
      </p:sp>
      <p:grpSp>
        <p:nvGrpSpPr>
          <p:cNvPr id="2" name="Group 26"/>
          <p:cNvGrpSpPr>
            <a:grpSpLocks/>
          </p:cNvGrpSpPr>
          <p:nvPr/>
        </p:nvGrpSpPr>
        <p:grpSpPr bwMode="auto">
          <a:xfrm>
            <a:off x="5788025" y="4001467"/>
            <a:ext cx="684213" cy="612775"/>
            <a:chOff x="4082" y="2682"/>
            <a:chExt cx="630" cy="589"/>
          </a:xfrm>
        </p:grpSpPr>
        <p:pic>
          <p:nvPicPr>
            <p:cNvPr id="17442" name="Picture 24" descr="user business casual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 y="2682"/>
              <a:ext cx="34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3" name="Picture 25" descr="user business user wo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 y="2818"/>
              <a:ext cx="33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4652" name="Picture 28" descr="PC blank scre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1163" y="3987180"/>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54" name="Picture 30" descr="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7125" y="3298205"/>
            <a:ext cx="3889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62" name="Picture 38" descr="prin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32200" y="2544142"/>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43"/>
          <p:cNvGrpSpPr>
            <a:grpSpLocks/>
          </p:cNvGrpSpPr>
          <p:nvPr/>
        </p:nvGrpSpPr>
        <p:grpSpPr bwMode="auto">
          <a:xfrm>
            <a:off x="3913188" y="3277567"/>
            <a:ext cx="684212" cy="612775"/>
            <a:chOff x="4082" y="2682"/>
            <a:chExt cx="630" cy="589"/>
          </a:xfrm>
        </p:grpSpPr>
        <p:pic>
          <p:nvPicPr>
            <p:cNvPr id="17440" name="Picture 44" descr="user business casual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 y="2682"/>
              <a:ext cx="34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1" name="Picture 45" descr="user business user wo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 y="2818"/>
              <a:ext cx="33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94670" name="Picture 46" descr="Serv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4675" y="1578942"/>
            <a:ext cx="388938"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71" name="Picture 47" descr="PC blank scre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99013" y="4485655"/>
            <a:ext cx="57626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93" name="Picture 69" descr="prin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06838" y="4438030"/>
            <a:ext cx="5762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0"/>
          <p:cNvGrpSpPr>
            <a:grpSpLocks/>
          </p:cNvGrpSpPr>
          <p:nvPr/>
        </p:nvGrpSpPr>
        <p:grpSpPr bwMode="auto">
          <a:xfrm>
            <a:off x="4911725" y="2504455"/>
            <a:ext cx="684213" cy="612775"/>
            <a:chOff x="4082" y="2682"/>
            <a:chExt cx="630" cy="589"/>
          </a:xfrm>
        </p:grpSpPr>
        <p:pic>
          <p:nvPicPr>
            <p:cNvPr id="17438" name="Picture 71" descr="user business casual 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2" y="2682"/>
              <a:ext cx="34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72" descr="user business user wo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77" y="2818"/>
              <a:ext cx="335"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94697" name="Text Box 73"/>
          <p:cNvSpPr txBox="1">
            <a:spLocks noChangeArrowheads="1"/>
          </p:cNvSpPr>
          <p:nvPr/>
        </p:nvSpPr>
        <p:spPr bwMode="auto">
          <a:xfrm>
            <a:off x="3392488" y="5142880"/>
            <a:ext cx="2519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400" b="1"/>
              <a:t>CONTOSO.COM</a:t>
            </a:r>
          </a:p>
        </p:txBody>
      </p:sp>
      <p:pic>
        <p:nvPicPr>
          <p:cNvPr id="794698" name="Picture 74" descr="Collection01"/>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4837113" y="3437905"/>
            <a:ext cx="20113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699" name="Picture 75" descr="Collection01"/>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2559050" y="3388692"/>
            <a:ext cx="2011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4700" name="Picture 76" descr="Collection01"/>
          <p:cNvPicPr>
            <a:picLocks noChangeAspect="1" noChangeArrowheads="1"/>
          </p:cNvPicPr>
          <p:nvPr/>
        </p:nvPicPr>
        <p:blipFill>
          <a:blip r:embed="rId9">
            <a:lum bright="-20000" contrast="-40000"/>
            <a:extLst>
              <a:ext uri="{28A0092B-C50C-407E-A947-70E740481C1C}">
                <a14:useLocalDpi xmlns:a14="http://schemas.microsoft.com/office/drawing/2010/main" val="0"/>
              </a:ext>
            </a:extLst>
          </a:blip>
          <a:srcRect/>
          <a:stretch>
            <a:fillRect/>
          </a:stretch>
        </p:blipFill>
        <p:spPr bwMode="auto">
          <a:xfrm>
            <a:off x="3625850" y="1445592"/>
            <a:ext cx="20113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95"/>
          <p:cNvGrpSpPr>
            <a:grpSpLocks/>
          </p:cNvGrpSpPr>
          <p:nvPr/>
        </p:nvGrpSpPr>
        <p:grpSpPr bwMode="auto">
          <a:xfrm>
            <a:off x="2451100" y="1777380"/>
            <a:ext cx="1438275" cy="1479550"/>
            <a:chOff x="4157" y="462"/>
            <a:chExt cx="906" cy="932"/>
          </a:xfrm>
        </p:grpSpPr>
        <p:grpSp>
          <p:nvGrpSpPr>
            <p:cNvPr id="17434" name="Group 84"/>
            <p:cNvGrpSpPr>
              <a:grpSpLocks/>
            </p:cNvGrpSpPr>
            <p:nvPr/>
          </p:nvGrpSpPr>
          <p:grpSpPr bwMode="auto">
            <a:xfrm>
              <a:off x="4323" y="462"/>
              <a:ext cx="589" cy="680"/>
              <a:chOff x="3647" y="2629"/>
              <a:chExt cx="780" cy="829"/>
            </a:xfrm>
          </p:grpSpPr>
          <p:pic>
            <p:nvPicPr>
              <p:cNvPr id="17436" name="Picture 85" descr="user_back_redWom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7" y="2629"/>
                <a:ext cx="576"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7" name="Picture 86" descr="secure ke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07" y="3038"/>
                <a:ext cx="420" cy="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35" name="Text Box 92"/>
            <p:cNvSpPr txBox="1">
              <a:spLocks noChangeArrowheads="1"/>
            </p:cNvSpPr>
            <p:nvPr/>
          </p:nvSpPr>
          <p:spPr bwMode="auto">
            <a:xfrm>
              <a:off x="4157" y="1136"/>
              <a:ext cx="906" cy="258"/>
            </a:xfrm>
            <a:prstGeom prst="rect">
              <a:avLst/>
            </a:prstGeom>
            <a:gradFill rotWithShape="1">
              <a:gsLst>
                <a:gs pos="0">
                  <a:schemeClr val="folHlink"/>
                </a:gs>
                <a:gs pos="100000">
                  <a:schemeClr val="bg1"/>
                </a:gs>
              </a:gsLst>
              <a:lin ang="5400000" scaled="1"/>
            </a:gradFill>
            <a:ln w="12700">
              <a:solidFill>
                <a:schemeClr val="tx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OU Admin</a:t>
              </a:r>
            </a:p>
          </p:txBody>
        </p:sp>
      </p:grpSp>
      <p:grpSp>
        <p:nvGrpSpPr>
          <p:cNvPr id="7" name="Group 100"/>
          <p:cNvGrpSpPr>
            <a:grpSpLocks/>
          </p:cNvGrpSpPr>
          <p:nvPr/>
        </p:nvGrpSpPr>
        <p:grpSpPr bwMode="auto">
          <a:xfrm>
            <a:off x="6307138" y="3930030"/>
            <a:ext cx="1395412" cy="1471612"/>
            <a:chOff x="2952" y="2418"/>
            <a:chExt cx="879" cy="927"/>
          </a:xfrm>
        </p:grpSpPr>
        <p:sp>
          <p:nvSpPr>
            <p:cNvPr id="17432" name="Text Box 91"/>
            <p:cNvSpPr txBox="1">
              <a:spLocks noChangeArrowheads="1"/>
            </p:cNvSpPr>
            <p:nvPr/>
          </p:nvSpPr>
          <p:spPr bwMode="auto">
            <a:xfrm>
              <a:off x="2952" y="3087"/>
              <a:ext cx="879" cy="258"/>
            </a:xfrm>
            <a:prstGeom prst="rect">
              <a:avLst/>
            </a:prstGeom>
            <a:gradFill rotWithShape="1">
              <a:gsLst>
                <a:gs pos="0">
                  <a:schemeClr val="folHlink"/>
                </a:gs>
                <a:gs pos="100000">
                  <a:schemeClr val="bg1"/>
                </a:gs>
              </a:gsLst>
              <a:lin ang="5400000" scaled="1"/>
            </a:gradFill>
            <a:ln w="12700">
              <a:solidFill>
                <a:schemeClr val="tx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fr-FR" sz="2000" b="1"/>
                <a:t>OU Policy</a:t>
              </a:r>
            </a:p>
          </p:txBody>
        </p:sp>
        <p:pic>
          <p:nvPicPr>
            <p:cNvPr id="17433" name="Picture 98" descr="Template documen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7" y="2418"/>
              <a:ext cx="303" cy="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Group 102"/>
          <p:cNvGrpSpPr>
            <a:grpSpLocks/>
          </p:cNvGrpSpPr>
          <p:nvPr/>
        </p:nvGrpSpPr>
        <p:grpSpPr bwMode="auto">
          <a:xfrm>
            <a:off x="1601788" y="3980830"/>
            <a:ext cx="1719262" cy="1379537"/>
            <a:chOff x="0" y="2330"/>
            <a:chExt cx="1083" cy="869"/>
          </a:xfrm>
        </p:grpSpPr>
        <p:sp>
          <p:nvSpPr>
            <p:cNvPr id="17430" name="Text Box 93"/>
            <p:cNvSpPr txBox="1">
              <a:spLocks noChangeArrowheads="1"/>
            </p:cNvSpPr>
            <p:nvPr/>
          </p:nvSpPr>
          <p:spPr bwMode="auto">
            <a:xfrm>
              <a:off x="0" y="2941"/>
              <a:ext cx="1083" cy="258"/>
            </a:xfrm>
            <a:prstGeom prst="rect">
              <a:avLst/>
            </a:prstGeom>
            <a:gradFill rotWithShape="1">
              <a:gsLst>
                <a:gs pos="0">
                  <a:schemeClr val="folHlink"/>
                </a:gs>
                <a:gs pos="100000">
                  <a:schemeClr val="bg1"/>
                </a:gs>
              </a:gsLst>
              <a:lin ang="5400000" scaled="1"/>
            </a:gradFill>
            <a:ln w="12700">
              <a:solidFill>
                <a:schemeClr val="tx1"/>
              </a:solidFill>
              <a:miter lim="800000"/>
              <a:headEnd/>
              <a:tailEnd/>
            </a:ln>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000" b="1"/>
                <a:t>OU Security </a:t>
              </a:r>
            </a:p>
          </p:txBody>
        </p:sp>
        <p:pic>
          <p:nvPicPr>
            <p:cNvPr id="17431" name="Picture 101" descr="secure lock and ke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 y="2330"/>
              <a:ext cx="419"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Rectangle 2"/>
          <p:cNvSpPr>
            <a:spLocks noGrp="1" noChangeArrowheads="1"/>
          </p:cNvSpPr>
          <p:nvPr>
            <p:ph type="title"/>
          </p:nvPr>
        </p:nvSpPr>
        <p:spPr>
          <a:xfrm>
            <a:off x="179512" y="116632"/>
            <a:ext cx="8856984" cy="792088"/>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fr-FR" altLang="fr-FR" sz="4000" b="1" dirty="0" smtClean="0">
                <a:latin typeface="Bell MT" panose="02020503060305020303" pitchFamily="18" charset="0"/>
                <a:cs typeface="Times New Roman" panose="02020603050405020304" pitchFamily="18" charset="0"/>
              </a:rPr>
              <a:t/>
            </a:r>
            <a:br>
              <a:rPr lang="fr-FR" altLang="fr-FR" sz="4000" b="1" dirty="0" smtClean="0">
                <a:latin typeface="Bell MT" panose="02020503060305020303" pitchFamily="18" charset="0"/>
                <a:cs typeface="Times New Roman" panose="02020603050405020304" pitchFamily="18" charset="0"/>
              </a:rPr>
            </a:br>
            <a:r>
              <a:rPr lang="fr-FR" altLang="fr-FR" sz="4000" b="1" dirty="0" smtClean="0">
                <a:latin typeface="Bell MT" panose="02020503060305020303" pitchFamily="18" charset="0"/>
                <a:cs typeface="Times New Roman" panose="02020603050405020304" pitchFamily="18" charset="0"/>
              </a:rPr>
              <a:t>Unité</a:t>
            </a:r>
            <a:r>
              <a:rPr lang="en-US" altLang="fr-FR" sz="4000" dirty="0" smtClean="0">
                <a:latin typeface="Bell MT" panose="02020503060305020303" pitchFamily="18" charset="0"/>
                <a:cs typeface="Times New Roman" panose="02020603050405020304" pitchFamily="18" charset="0"/>
              </a:rPr>
              <a:t> </a:t>
            </a:r>
            <a:r>
              <a:rPr lang="fr-FR" altLang="fr-FR" sz="4000" b="1" dirty="0" smtClean="0">
                <a:latin typeface="Bell MT" panose="02020503060305020303" pitchFamily="18" charset="0"/>
                <a:cs typeface="Times New Roman" panose="02020603050405020304" pitchFamily="18" charset="0"/>
              </a:rPr>
              <a:t>organisationnelle</a:t>
            </a:r>
            <a:r>
              <a:rPr lang="en-US" altLang="fr-FR" sz="4000" b="1" dirty="0">
                <a:latin typeface="Bell MT" panose="02020503060305020303" pitchFamily="18" charset="0"/>
                <a:cs typeface="Times New Roman" panose="02020603050405020304" pitchFamily="18" charset="0"/>
              </a:rPr>
              <a:t/>
            </a:r>
            <a:br>
              <a:rPr lang="en-US" altLang="fr-FR" sz="4000" b="1" dirty="0">
                <a:latin typeface="Bell MT" panose="02020503060305020303" pitchFamily="18" charset="0"/>
                <a:cs typeface="Times New Roman" panose="02020603050405020304" pitchFamily="18" charset="0"/>
              </a:rPr>
            </a:br>
            <a:endParaRPr lang="en-US" altLang="fr-FR" sz="4000" b="1" dirty="0">
              <a:latin typeface="Bell MT" panose="02020503060305020303" pitchFamily="18" charset="0"/>
              <a:cs typeface="Times New Roman" panose="02020603050405020304" pitchFamily="18" charset="0"/>
            </a:endParaRPr>
          </a:p>
        </p:txBody>
      </p:sp>
    </p:spTree>
    <p:extLst>
      <p:ext uri="{BB962C8B-B14F-4D97-AF65-F5344CB8AC3E}">
        <p14:creationId xmlns:p14="http://schemas.microsoft.com/office/powerpoint/2010/main" val="19697818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94688"/>
                                        </p:tgtEl>
                                        <p:attrNameLst>
                                          <p:attrName>style.visibility</p:attrName>
                                        </p:attrNameLst>
                                      </p:cBhvr>
                                      <p:to>
                                        <p:strVal val="visible"/>
                                      </p:to>
                                    </p:set>
                                    <p:animEffect transition="in" filter="fade">
                                      <p:cBhvr>
                                        <p:cTn id="7" dur="500"/>
                                        <p:tgtEl>
                                          <p:spTgt spid="79468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94697"/>
                                        </p:tgtEl>
                                        <p:attrNameLst>
                                          <p:attrName>style.visibility</p:attrName>
                                        </p:attrNameLst>
                                      </p:cBhvr>
                                      <p:to>
                                        <p:strVal val="visible"/>
                                      </p:to>
                                    </p:set>
                                    <p:animEffect transition="in" filter="fade">
                                      <p:cBhvr>
                                        <p:cTn id="10" dur="500"/>
                                        <p:tgtEl>
                                          <p:spTgt spid="794697"/>
                                        </p:tgtEl>
                                      </p:cBhvr>
                                    </p:animEffect>
                                  </p:childTnLst>
                                </p:cTn>
                              </p:par>
                            </p:childTnLst>
                          </p:cTn>
                        </p:par>
                        <p:par>
                          <p:cTn id="11" fill="hold" nodeType="afterGroup">
                            <p:stCondLst>
                              <p:cond delay="500"/>
                            </p:stCondLst>
                            <p:childTnLst>
                              <p:par>
                                <p:cTn id="12" presetID="10" presetClass="entr" presetSubtype="0" fill="hold" nodeType="afterEffect">
                                  <p:stCondLst>
                                    <p:cond delay="0"/>
                                  </p:stCondLst>
                                  <p:childTnLst>
                                    <p:set>
                                      <p:cBhvr>
                                        <p:cTn id="13" dur="1" fill="hold">
                                          <p:stCondLst>
                                            <p:cond delay="0"/>
                                          </p:stCondLst>
                                        </p:cTn>
                                        <p:tgtEl>
                                          <p:spTgt spid="794670"/>
                                        </p:tgtEl>
                                        <p:attrNameLst>
                                          <p:attrName>style.visibility</p:attrName>
                                        </p:attrNameLst>
                                      </p:cBhvr>
                                      <p:to>
                                        <p:strVal val="visible"/>
                                      </p:to>
                                    </p:set>
                                    <p:animEffect transition="in" filter="fade">
                                      <p:cBhvr>
                                        <p:cTn id="14" dur="500"/>
                                        <p:tgtEl>
                                          <p:spTgt spid="794670"/>
                                        </p:tgtEl>
                                      </p:cBhvr>
                                    </p:animEffect>
                                  </p:childTnLst>
                                </p:cTn>
                              </p:par>
                              <p:par>
                                <p:cTn id="15" presetID="10" presetClass="entr" presetSubtype="0" fill="hold" nodeType="withEffect">
                                  <p:stCondLst>
                                    <p:cond delay="0"/>
                                  </p:stCondLst>
                                  <p:childTnLst>
                                    <p:set>
                                      <p:cBhvr>
                                        <p:cTn id="16" dur="1" fill="hold">
                                          <p:stCondLst>
                                            <p:cond delay="0"/>
                                          </p:stCondLst>
                                        </p:cTn>
                                        <p:tgtEl>
                                          <p:spTgt spid="794662"/>
                                        </p:tgtEl>
                                        <p:attrNameLst>
                                          <p:attrName>style.visibility</p:attrName>
                                        </p:attrNameLst>
                                      </p:cBhvr>
                                      <p:to>
                                        <p:strVal val="visible"/>
                                      </p:to>
                                    </p:set>
                                    <p:animEffect transition="in" filter="fade">
                                      <p:cBhvr>
                                        <p:cTn id="17" dur="500"/>
                                        <p:tgtEl>
                                          <p:spTgt spid="794662"/>
                                        </p:tgtEl>
                                      </p:cBhvr>
                                    </p:animEffect>
                                  </p:childTnLst>
                                </p:cTn>
                              </p:par>
                              <p:par>
                                <p:cTn id="18" presetID="10" presetClass="entr" presetSubtype="0" fill="hold" nodeType="withEffect">
                                  <p:stCondLst>
                                    <p:cond delay="0"/>
                                  </p:stCondLst>
                                  <p:childTnLst>
                                    <p:set>
                                      <p:cBhvr>
                                        <p:cTn id="19" dur="1" fill="hold">
                                          <p:stCondLst>
                                            <p:cond delay="0"/>
                                          </p:stCondLst>
                                        </p:cTn>
                                        <p:tgtEl>
                                          <p:spTgt spid="794671"/>
                                        </p:tgtEl>
                                        <p:attrNameLst>
                                          <p:attrName>style.visibility</p:attrName>
                                        </p:attrNameLst>
                                      </p:cBhvr>
                                      <p:to>
                                        <p:strVal val="visible"/>
                                      </p:to>
                                    </p:set>
                                    <p:animEffect transition="in" filter="fade">
                                      <p:cBhvr>
                                        <p:cTn id="20" dur="500"/>
                                        <p:tgtEl>
                                          <p:spTgt spid="794671"/>
                                        </p:tgtEl>
                                      </p:cBhvr>
                                    </p:animEffec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794652"/>
                                        </p:tgtEl>
                                        <p:attrNameLst>
                                          <p:attrName>style.visibility</p:attrName>
                                        </p:attrNameLst>
                                      </p:cBhvr>
                                      <p:to>
                                        <p:strVal val="visible"/>
                                      </p:to>
                                    </p:set>
                                    <p:animEffect transition="in" filter="fade">
                                      <p:cBhvr>
                                        <p:cTn id="26" dur="500"/>
                                        <p:tgtEl>
                                          <p:spTgt spid="794652"/>
                                        </p:tgtEl>
                                      </p:cBhvr>
                                    </p:animEffect>
                                  </p:childTnLst>
                                </p:cTn>
                              </p:par>
                              <p:par>
                                <p:cTn id="27" presetID="10" presetClass="entr" presetSubtype="0" fill="hold" nodeType="withEffect">
                                  <p:stCondLst>
                                    <p:cond delay="0"/>
                                  </p:stCondLst>
                                  <p:childTnLst>
                                    <p:set>
                                      <p:cBhvr>
                                        <p:cTn id="28" dur="1" fill="hold">
                                          <p:stCondLst>
                                            <p:cond delay="0"/>
                                          </p:stCondLst>
                                        </p:cTn>
                                        <p:tgtEl>
                                          <p:spTgt spid="794654"/>
                                        </p:tgtEl>
                                        <p:attrNameLst>
                                          <p:attrName>style.visibility</p:attrName>
                                        </p:attrNameLst>
                                      </p:cBhvr>
                                      <p:to>
                                        <p:strVal val="visible"/>
                                      </p:to>
                                    </p:set>
                                    <p:animEffect transition="in" filter="fade">
                                      <p:cBhvr>
                                        <p:cTn id="29" dur="500"/>
                                        <p:tgtEl>
                                          <p:spTgt spid="794654"/>
                                        </p:tgtEl>
                                      </p:cBhvr>
                                    </p:animEffect>
                                  </p:childTnLst>
                                </p:cTn>
                              </p:par>
                              <p:par>
                                <p:cTn id="30" presetID="10"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par>
                                <p:cTn id="33" presetID="10" presetClass="entr" presetSubtype="0" fill="hold" nodeType="withEffect">
                                  <p:stCondLst>
                                    <p:cond delay="0"/>
                                  </p:stCondLst>
                                  <p:childTnLst>
                                    <p:set>
                                      <p:cBhvr>
                                        <p:cTn id="34" dur="1" fill="hold">
                                          <p:stCondLst>
                                            <p:cond delay="0"/>
                                          </p:stCondLst>
                                        </p:cTn>
                                        <p:tgtEl>
                                          <p:spTgt spid="794693"/>
                                        </p:tgtEl>
                                        <p:attrNameLst>
                                          <p:attrName>style.visibility</p:attrName>
                                        </p:attrNameLst>
                                      </p:cBhvr>
                                      <p:to>
                                        <p:strVal val="visible"/>
                                      </p:to>
                                    </p:set>
                                    <p:animEffect transition="in" filter="fade">
                                      <p:cBhvr>
                                        <p:cTn id="35" dur="500"/>
                                        <p:tgtEl>
                                          <p:spTgt spid="794693"/>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5" presetClass="path" presetSubtype="0" accel="50000" decel="50000" fill="hold" nodeType="clickEffect">
                                  <p:stCondLst>
                                    <p:cond delay="0"/>
                                  </p:stCondLst>
                                  <p:childTnLst>
                                    <p:animMotion origin="layout" path="M 8.33333E-7 -3.33333E-6 L 0.1 0.02223 " pathEditMode="relative" rAng="0" ptsTypes="AA">
                                      <p:cBhvr>
                                        <p:cTn id="42" dur="500" fill="hold"/>
                                        <p:tgtEl>
                                          <p:spTgt spid="794671"/>
                                        </p:tgtEl>
                                        <p:attrNameLst>
                                          <p:attrName>ppt_x</p:attrName>
                                          <p:attrName>ppt_y</p:attrName>
                                        </p:attrNameLst>
                                      </p:cBhvr>
                                      <p:rCtr x="5000" y="1111"/>
                                    </p:animMotion>
                                  </p:childTnLst>
                                </p:cTn>
                              </p:par>
                              <p:par>
                                <p:cTn id="43" presetID="63" presetClass="path" presetSubtype="0" accel="50000" decel="50000" fill="hold" nodeType="withEffect">
                                  <p:stCondLst>
                                    <p:cond delay="0"/>
                                  </p:stCondLst>
                                  <p:childTnLst>
                                    <p:animMotion origin="layout" path="M -2.77778E-7 4.81481E-6 L 0.0375 0.07222 " pathEditMode="relative" rAng="0" ptsTypes="AA">
                                      <p:cBhvr>
                                        <p:cTn id="44" dur="500" fill="hold"/>
                                        <p:tgtEl>
                                          <p:spTgt spid="794654"/>
                                        </p:tgtEl>
                                        <p:attrNameLst>
                                          <p:attrName>ppt_x</p:attrName>
                                          <p:attrName>ppt_y</p:attrName>
                                        </p:attrNameLst>
                                      </p:cBhvr>
                                      <p:rCtr x="1875" y="3611"/>
                                    </p:animMotion>
                                  </p:childTnLst>
                                </p:cTn>
                              </p:par>
                            </p:childTnLst>
                          </p:cTn>
                        </p:par>
                        <p:par>
                          <p:cTn id="45" fill="hold" nodeType="afterGroup">
                            <p:stCondLst>
                              <p:cond delay="500"/>
                            </p:stCondLst>
                            <p:childTnLst>
                              <p:par>
                                <p:cTn id="46" presetID="10" presetClass="entr" presetSubtype="0" fill="hold" nodeType="afterEffect">
                                  <p:stCondLst>
                                    <p:cond delay="0"/>
                                  </p:stCondLst>
                                  <p:childTnLst>
                                    <p:set>
                                      <p:cBhvr>
                                        <p:cTn id="47" dur="1" fill="hold">
                                          <p:stCondLst>
                                            <p:cond delay="0"/>
                                          </p:stCondLst>
                                        </p:cTn>
                                        <p:tgtEl>
                                          <p:spTgt spid="794698"/>
                                        </p:tgtEl>
                                        <p:attrNameLst>
                                          <p:attrName>style.visibility</p:attrName>
                                        </p:attrNameLst>
                                      </p:cBhvr>
                                      <p:to>
                                        <p:strVal val="visible"/>
                                      </p:to>
                                    </p:set>
                                    <p:animEffect transition="in" filter="fade">
                                      <p:cBhvr>
                                        <p:cTn id="48" dur="500"/>
                                        <p:tgtEl>
                                          <p:spTgt spid="794698"/>
                                        </p:tgtEl>
                                      </p:cBhvr>
                                    </p:animEffect>
                                  </p:childTnLst>
                                </p:cTn>
                              </p:par>
                            </p:childTnLst>
                          </p:cTn>
                        </p:par>
                        <p:par>
                          <p:cTn id="49" fill="hold" nodeType="afterGroup">
                            <p:stCondLst>
                              <p:cond delay="1000"/>
                            </p:stCondLst>
                            <p:childTnLst>
                              <p:par>
                                <p:cTn id="50" presetID="35" presetClass="path" presetSubtype="0" accel="50000" decel="50000" fill="hold" nodeType="afterEffect">
                                  <p:stCondLst>
                                    <p:cond delay="0"/>
                                  </p:stCondLst>
                                  <p:childTnLst>
                                    <p:animMotion origin="layout" path="M 2.77778E-7 1.11111E-6 L -0.07917 0.01111 " pathEditMode="relative" rAng="0" ptsTypes="AA">
                                      <p:cBhvr>
                                        <p:cTn id="51" dur="500" fill="hold"/>
                                        <p:tgtEl>
                                          <p:spTgt spid="794693"/>
                                        </p:tgtEl>
                                        <p:attrNameLst>
                                          <p:attrName>ppt_x</p:attrName>
                                          <p:attrName>ppt_y</p:attrName>
                                        </p:attrNameLst>
                                      </p:cBhvr>
                                      <p:rCtr x="-3958" y="556"/>
                                    </p:animMotion>
                                  </p:childTnLst>
                                </p:cTn>
                              </p:par>
                              <p:par>
                                <p:cTn id="52" presetID="35" presetClass="path" presetSubtype="0" accel="50000" decel="50000" fill="hold" nodeType="withEffect">
                                  <p:stCondLst>
                                    <p:cond delay="0"/>
                                  </p:stCondLst>
                                  <p:childTnLst>
                                    <p:animMotion origin="layout" path="M 3.05556E-6 -3.7037E-6 L -0.04584 0.06111 " pathEditMode="relative" rAng="0" ptsTypes="AA">
                                      <p:cBhvr>
                                        <p:cTn id="53" dur="500" fill="hold"/>
                                        <p:tgtEl>
                                          <p:spTgt spid="3"/>
                                        </p:tgtEl>
                                        <p:attrNameLst>
                                          <p:attrName>ppt_x</p:attrName>
                                          <p:attrName>ppt_y</p:attrName>
                                        </p:attrNameLst>
                                      </p:cBhvr>
                                      <p:rCtr x="-2292" y="3056"/>
                                    </p:animMotion>
                                  </p:childTnLst>
                                </p:cTn>
                              </p:par>
                            </p:childTnLst>
                          </p:cTn>
                        </p:par>
                        <p:par>
                          <p:cTn id="54" fill="hold" nodeType="afterGroup">
                            <p:stCondLst>
                              <p:cond delay="1500"/>
                            </p:stCondLst>
                            <p:childTnLst>
                              <p:par>
                                <p:cTn id="55" presetID="10" presetClass="entr" presetSubtype="0" fill="hold" nodeType="afterEffect">
                                  <p:stCondLst>
                                    <p:cond delay="0"/>
                                  </p:stCondLst>
                                  <p:childTnLst>
                                    <p:set>
                                      <p:cBhvr>
                                        <p:cTn id="56" dur="1" fill="hold">
                                          <p:stCondLst>
                                            <p:cond delay="0"/>
                                          </p:stCondLst>
                                        </p:cTn>
                                        <p:tgtEl>
                                          <p:spTgt spid="794699"/>
                                        </p:tgtEl>
                                        <p:attrNameLst>
                                          <p:attrName>style.visibility</p:attrName>
                                        </p:attrNameLst>
                                      </p:cBhvr>
                                      <p:to>
                                        <p:strVal val="visible"/>
                                      </p:to>
                                    </p:set>
                                    <p:animEffect transition="in" filter="fade">
                                      <p:cBhvr>
                                        <p:cTn id="57" dur="500"/>
                                        <p:tgtEl>
                                          <p:spTgt spid="794699"/>
                                        </p:tgtEl>
                                      </p:cBhvr>
                                    </p:animEffect>
                                  </p:childTnLst>
                                </p:cTn>
                              </p:par>
                            </p:childTnLst>
                          </p:cTn>
                        </p:par>
                        <p:par>
                          <p:cTn id="58" fill="hold" nodeType="afterGroup">
                            <p:stCondLst>
                              <p:cond delay="2000"/>
                            </p:stCondLst>
                            <p:childTnLst>
                              <p:par>
                                <p:cTn id="59" presetID="64" presetClass="path" presetSubtype="0" accel="50000" decel="50000" fill="hold" nodeType="afterEffect">
                                  <p:stCondLst>
                                    <p:cond delay="0"/>
                                  </p:stCondLst>
                                  <p:childTnLst>
                                    <p:animMotion origin="layout" path="M 5E-6 -1.48148E-6 L 0.03126 -0.05278 " pathEditMode="relative" rAng="0" ptsTypes="AA">
                                      <p:cBhvr>
                                        <p:cTn id="60" dur="500" fill="hold"/>
                                        <p:tgtEl>
                                          <p:spTgt spid="794662"/>
                                        </p:tgtEl>
                                        <p:attrNameLst>
                                          <p:attrName>ppt_x</p:attrName>
                                          <p:attrName>ppt_y</p:attrName>
                                        </p:attrNameLst>
                                      </p:cBhvr>
                                      <p:rCtr x="1563" y="-2639"/>
                                    </p:animMotion>
                                  </p:childTnLst>
                                </p:cTn>
                              </p:par>
                              <p:par>
                                <p:cTn id="61" presetID="64" presetClass="path" presetSubtype="0" accel="50000" decel="50000" fill="hold" nodeType="withEffect">
                                  <p:stCondLst>
                                    <p:cond delay="0"/>
                                  </p:stCondLst>
                                  <p:childTnLst>
                                    <p:animMotion origin="layout" path="M 1.66667E-6 -2.22222E-6 L -0.0375 -0.06111 " pathEditMode="relative" rAng="0" ptsTypes="AA">
                                      <p:cBhvr>
                                        <p:cTn id="62" dur="500" fill="hold"/>
                                        <p:tgtEl>
                                          <p:spTgt spid="4"/>
                                        </p:tgtEl>
                                        <p:attrNameLst>
                                          <p:attrName>ppt_x</p:attrName>
                                          <p:attrName>ppt_y</p:attrName>
                                        </p:attrNameLst>
                                      </p:cBhvr>
                                      <p:rCtr x="-1875" y="-3056"/>
                                    </p:animMotion>
                                  </p:childTnLst>
                                </p:cTn>
                              </p:par>
                            </p:childTnLst>
                          </p:cTn>
                        </p:par>
                        <p:par>
                          <p:cTn id="63" fill="hold" nodeType="afterGroup">
                            <p:stCondLst>
                              <p:cond delay="2500"/>
                            </p:stCondLst>
                            <p:childTnLst>
                              <p:par>
                                <p:cTn id="64" presetID="10" presetClass="entr" presetSubtype="0" fill="hold" nodeType="afterEffect">
                                  <p:stCondLst>
                                    <p:cond delay="0"/>
                                  </p:stCondLst>
                                  <p:childTnLst>
                                    <p:set>
                                      <p:cBhvr>
                                        <p:cTn id="65" dur="1" fill="hold">
                                          <p:stCondLst>
                                            <p:cond delay="0"/>
                                          </p:stCondLst>
                                        </p:cTn>
                                        <p:tgtEl>
                                          <p:spTgt spid="794700"/>
                                        </p:tgtEl>
                                        <p:attrNameLst>
                                          <p:attrName>style.visibility</p:attrName>
                                        </p:attrNameLst>
                                      </p:cBhvr>
                                      <p:to>
                                        <p:strVal val="visible"/>
                                      </p:to>
                                    </p:set>
                                    <p:animEffect transition="in" filter="fade">
                                      <p:cBhvr>
                                        <p:cTn id="66" dur="500"/>
                                        <p:tgtEl>
                                          <p:spTgt spid="794700"/>
                                        </p:tgtEl>
                                      </p:cBhvr>
                                    </p:animEffect>
                                  </p:childTnLst>
                                </p:cTn>
                              </p:par>
                            </p:childTnLst>
                          </p:cTn>
                        </p:par>
                        <p:par>
                          <p:cTn id="67" fill="hold" nodeType="afterGroup">
                            <p:stCondLst>
                              <p:cond delay="3000"/>
                            </p:stCondLst>
                            <p:childTnLst>
                              <p:par>
                                <p:cTn id="68" presetID="9" presetClass="entr" presetSubtype="0"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dissolve">
                                      <p:cBhvr>
                                        <p:cTn id="70" dur="500"/>
                                        <p:tgtEl>
                                          <p:spTgt spid="5"/>
                                        </p:tgtEl>
                                      </p:cBhvr>
                                    </p:animEffect>
                                  </p:childTnLst>
                                </p:cTn>
                              </p:par>
                            </p:childTnLst>
                          </p:cTn>
                        </p:par>
                        <p:par>
                          <p:cTn id="71" fill="hold" nodeType="afterGroup">
                            <p:stCondLst>
                              <p:cond delay="3500"/>
                            </p:stCondLst>
                            <p:childTnLst>
                              <p:par>
                                <p:cTn id="72" presetID="9"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dissolve">
                                      <p:cBhvr>
                                        <p:cTn id="74" dur="500"/>
                                        <p:tgtEl>
                                          <p:spTgt spid="7"/>
                                        </p:tgtEl>
                                      </p:cBhvr>
                                    </p:animEffect>
                                  </p:childTnLst>
                                </p:cTn>
                              </p:par>
                            </p:childTnLst>
                          </p:cTn>
                        </p:par>
                        <p:par>
                          <p:cTn id="75" fill="hold" nodeType="afterGroup">
                            <p:stCondLst>
                              <p:cond delay="4000"/>
                            </p:stCondLst>
                            <p:childTnLst>
                              <p:par>
                                <p:cTn id="76" presetID="9"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dissolve">
                                      <p:cBhvr>
                                        <p:cTn id="78" dur="500"/>
                                        <p:tgtEl>
                                          <p:spTgt spid="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697"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424936" cy="864096"/>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altLang="fr-FR" sz="4400" b="1" dirty="0" smtClean="0">
                <a:latin typeface="Bell MT" panose="02020503060305020303" pitchFamily="18" charset="0"/>
              </a:rPr>
              <a:t/>
            </a:r>
            <a:br>
              <a:rPr lang="en-US" altLang="fr-FR" sz="4400" b="1" dirty="0" smtClean="0">
                <a:latin typeface="Bell MT" panose="02020503060305020303" pitchFamily="18" charset="0"/>
              </a:rPr>
            </a:br>
            <a:r>
              <a:rPr lang="en-US" altLang="fr-FR" sz="4400" b="1" dirty="0" smtClean="0">
                <a:latin typeface="Bell MT" panose="02020503060305020303" pitchFamily="18" charset="0"/>
              </a:rPr>
              <a:t>Arborescence </a:t>
            </a:r>
            <a:r>
              <a:rPr lang="en-US" altLang="fr-FR" sz="4400" b="1" dirty="0">
                <a:latin typeface="Bell MT" panose="02020503060305020303" pitchFamily="18" charset="0"/>
              </a:rPr>
              <a:t>de </a:t>
            </a:r>
            <a:r>
              <a:rPr lang="en-US" altLang="fr-FR" sz="4400" b="1" dirty="0" err="1" smtClean="0">
                <a:latin typeface="Bell MT" panose="02020503060305020303" pitchFamily="18" charset="0"/>
              </a:rPr>
              <a:t>domaines</a:t>
            </a:r>
            <a:r>
              <a:rPr lang="en-US" altLang="fr-FR" sz="4400" b="1" dirty="0">
                <a:latin typeface="Bell MT" panose="02020503060305020303" pitchFamily="18" charset="0"/>
              </a:rPr>
              <a:t/>
            </a:r>
            <a:br>
              <a:rPr lang="en-US" altLang="fr-FR" sz="4400" b="1" dirty="0">
                <a:latin typeface="Bell MT" panose="02020503060305020303" pitchFamily="18" charset="0"/>
              </a:rPr>
            </a:br>
            <a:endParaRPr lang="en-US" altLang="fr-FR" sz="4400" b="1" dirty="0">
              <a:latin typeface="Bell MT" panose="02020503060305020303" pitchFamily="18" charset="0"/>
            </a:endParaRPr>
          </a:p>
        </p:txBody>
      </p:sp>
      <p:sp>
        <p:nvSpPr>
          <p:cNvPr id="30723" name="Rectangle 3"/>
          <p:cNvSpPr>
            <a:spLocks noGrp="1" noChangeArrowheads="1"/>
          </p:cNvSpPr>
          <p:nvPr>
            <p:ph type="body" idx="1"/>
          </p:nvPr>
        </p:nvSpPr>
        <p:spPr>
          <a:xfrm>
            <a:off x="107504" y="1124744"/>
            <a:ext cx="8640960" cy="3600400"/>
          </a:xfrm>
        </p:spPr>
        <p:txBody>
          <a:bodyPr>
            <a:noAutofit/>
          </a:bodyPr>
          <a:lstStyle/>
          <a:p>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Constituée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Windows </a:t>
            </a:r>
            <a:r>
              <a:rPr lang="en-US"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2012</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regroupés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 structures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hiérarchiques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connectés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 des relations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confiance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transitives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bidirectionnelles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partagent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schéma</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a:t>
            </a:r>
            <a:r>
              <a:rPr lang="en-US" altLang="fr-FR" sz="2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configuration</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un catalogue global.</a:t>
            </a:r>
          </a:p>
          <a:p>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premier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arborescence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appelé</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racine</a:t>
            </a:r>
            <a:r>
              <a:rPr lang="en-US" altLang="fr-F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(root domain)</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Les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autres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la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même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arborescence de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sont</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appelés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4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enfant (child domains)</a:t>
            </a:r>
            <a:r>
              <a:rPr lang="en-US" altLang="fr-FR" sz="2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6503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1000">
                                          <p:stCondLst>
                                            <p:cond delay="0"/>
                                          </p:stCondLst>
                                        </p:cTn>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500">
                                          <p:stCondLst>
                                            <p:cond delay="0"/>
                                          </p:stCondLst>
                                        </p:cTn>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fade">
                                      <p:cBhvr>
                                        <p:cTn id="17" dur="500">
                                          <p:stCondLst>
                                            <p:cond delay="0"/>
                                          </p:stCondLst>
                                        </p:cTn>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fade">
                                      <p:cBhvr>
                                        <p:cTn id="22" dur="500">
                                          <p:stCondLst>
                                            <p:cond delay="0"/>
                                          </p:stCondLst>
                                        </p:cTn>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67544" y="116632"/>
            <a:ext cx="8229600" cy="936104"/>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n-US" altLang="fr-FR" sz="3200" b="1" dirty="0" smtClean="0">
                <a:latin typeface="Algerian" panose="04020705040A02060702" pitchFamily="82" charset="0"/>
              </a:rPr>
              <a:t/>
            </a:r>
            <a:br>
              <a:rPr lang="en-US" altLang="fr-FR" sz="3200" b="1" dirty="0" smtClean="0">
                <a:latin typeface="Algerian" panose="04020705040A02060702" pitchFamily="82" charset="0"/>
              </a:rPr>
            </a:br>
            <a:r>
              <a:rPr lang="en-US" altLang="fr-FR" sz="3200" b="1" dirty="0" smtClean="0">
                <a:latin typeface="Algerian" panose="04020705040A02060702" pitchFamily="82" charset="0"/>
              </a:rPr>
              <a:t>Arborescence </a:t>
            </a:r>
            <a:r>
              <a:rPr lang="en-US" altLang="fr-FR" sz="3200" b="1" dirty="0">
                <a:latin typeface="Algerian" panose="04020705040A02060702" pitchFamily="82" charset="0"/>
              </a:rPr>
              <a:t>de </a:t>
            </a:r>
            <a:r>
              <a:rPr lang="en-US" altLang="fr-FR" sz="3200" b="1" dirty="0" err="1" smtClean="0">
                <a:latin typeface="Algerian" panose="04020705040A02060702" pitchFamily="82" charset="0"/>
              </a:rPr>
              <a:t>domaines</a:t>
            </a:r>
            <a:r>
              <a:rPr lang="en-US" altLang="fr-FR" sz="3200" b="1" dirty="0">
                <a:latin typeface="Algerian" panose="04020705040A02060702" pitchFamily="82" charset="0"/>
              </a:rPr>
              <a:t/>
            </a:r>
            <a:br>
              <a:rPr lang="en-US" altLang="fr-FR" sz="3200" b="1" dirty="0">
                <a:latin typeface="Algerian" panose="04020705040A02060702" pitchFamily="82" charset="0"/>
              </a:rPr>
            </a:br>
            <a:endParaRPr lang="en-US" altLang="fr-FR" sz="3200" b="1" dirty="0">
              <a:latin typeface="Algerian" panose="04020705040A02060702" pitchFamily="82" charset="0"/>
            </a:endParaRPr>
          </a:p>
        </p:txBody>
      </p:sp>
      <p:sp>
        <p:nvSpPr>
          <p:cNvPr id="30723" name="Rectangle 3"/>
          <p:cNvSpPr>
            <a:spLocks noGrp="1" noChangeArrowheads="1"/>
          </p:cNvSpPr>
          <p:nvPr>
            <p:ph type="body" idx="1"/>
          </p:nvPr>
        </p:nvSpPr>
        <p:spPr>
          <a:xfrm>
            <a:off x="179512" y="1124744"/>
            <a:ext cx="8640960" cy="4824536"/>
          </a:xfrm>
        </p:spPr>
        <p:txBody>
          <a:bodyPr>
            <a:noAutofit/>
          </a:bodyPr>
          <a:lstStyle/>
          <a:p>
            <a:r>
              <a:rPr lang="en-US" altLang="fr-FR" sz="2600"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Chaque</a:t>
            </a:r>
            <a:r>
              <a:rPr lang="en-US" altLang="fr-FR" sz="26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faisant</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l'arborescence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possède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son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propre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DC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mais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premier DC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monté</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dans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est</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considéré</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le DC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racine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(root DC),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qui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lui</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accorde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caractéristiques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et des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privilèges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particuliers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structure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hiérarchique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des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faisant</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partie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arborescence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forme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espace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de nom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contigu</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Cela</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que le nom de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d'un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enfant correspond au nom de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enfant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ajouté</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au nom du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domaine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parent</a:t>
            </a:r>
            <a:b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 :  </a:t>
            </a:r>
            <a:r>
              <a:rPr lang="en-US" altLang="fr-FR"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tsi.cite</a:t>
            </a:r>
            <a:r>
              <a:rPr lang="en-US" altLang="fr-FR" sz="2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reseau.tsi.cite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Plusieurs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arborescences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peuvent</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être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connectées</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pour former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une</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altLang="fr-FR" sz="26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forêt</a:t>
            </a:r>
            <a:r>
              <a:rPr lang="en-US" altLang="fr-FR"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18865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0722"/>
                                        </p:tgtEl>
                                        <p:attrNameLst>
                                          <p:attrName>style.visibility</p:attrName>
                                        </p:attrNameLst>
                                      </p:cBhvr>
                                      <p:to>
                                        <p:strVal val="visible"/>
                                      </p:to>
                                    </p:set>
                                    <p:animEffect transition="in" filter="fade">
                                      <p:cBhvr>
                                        <p:cTn id="7" dur="1000">
                                          <p:stCondLst>
                                            <p:cond delay="0"/>
                                          </p:stCondLst>
                                        </p:cTn>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0723">
                                            <p:txEl>
                                              <p:pRg st="0" end="0"/>
                                            </p:txEl>
                                          </p:spTgt>
                                        </p:tgtEl>
                                        <p:attrNameLst>
                                          <p:attrName>style.visibility</p:attrName>
                                        </p:attrNameLst>
                                      </p:cBhvr>
                                      <p:to>
                                        <p:strVal val="visible"/>
                                      </p:to>
                                    </p:set>
                                    <p:animEffect transition="in" filter="fade">
                                      <p:cBhvr>
                                        <p:cTn id="12" dur="500">
                                          <p:stCondLst>
                                            <p:cond delay="0"/>
                                          </p:stCondLst>
                                        </p:cTn>
                                        <p:tgtEl>
                                          <p:spTgt spid="3072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30723">
                                            <p:txEl>
                                              <p:pRg st="1" end="1"/>
                                            </p:txEl>
                                          </p:spTgt>
                                        </p:tgtEl>
                                        <p:attrNameLst>
                                          <p:attrName>style.visibility</p:attrName>
                                        </p:attrNameLst>
                                      </p:cBhvr>
                                      <p:to>
                                        <p:strVal val="visible"/>
                                      </p:to>
                                    </p:set>
                                    <p:animEffect transition="in" filter="fade">
                                      <p:cBhvr>
                                        <p:cTn id="17" dur="500">
                                          <p:stCondLst>
                                            <p:cond delay="0"/>
                                          </p:stCondLst>
                                        </p:cTn>
                                        <p:tgtEl>
                                          <p:spTgt spid="3072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30723">
                                            <p:txEl>
                                              <p:pRg st="2" end="2"/>
                                            </p:txEl>
                                          </p:spTgt>
                                        </p:tgtEl>
                                        <p:attrNameLst>
                                          <p:attrName>style.visibility</p:attrName>
                                        </p:attrNameLst>
                                      </p:cBhvr>
                                      <p:to>
                                        <p:strVal val="visible"/>
                                      </p:to>
                                    </p:set>
                                    <p:animEffect transition="in" filter="fade">
                                      <p:cBhvr>
                                        <p:cTn id="22" dur="500">
                                          <p:stCondLst>
                                            <p:cond delay="0"/>
                                          </p:stCondLst>
                                        </p:cTn>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40586</TotalTime>
  <Words>1941</Words>
  <Application>Microsoft Office PowerPoint</Application>
  <PresentationFormat>Affichage à l'écran (4:3)</PresentationFormat>
  <Paragraphs>304</Paragraphs>
  <Slides>66</Slides>
  <Notes>2</Notes>
  <HiddenSlides>0</HiddenSlides>
  <MMClips>0</MMClips>
  <ScaleCrop>false</ScaleCrop>
  <HeadingPairs>
    <vt:vector size="6" baseType="variant">
      <vt:variant>
        <vt:lpstr>Polices utilisées</vt:lpstr>
      </vt:variant>
      <vt:variant>
        <vt:i4>17</vt:i4>
      </vt:variant>
      <vt:variant>
        <vt:lpstr>Thème</vt:lpstr>
      </vt:variant>
      <vt:variant>
        <vt:i4>3</vt:i4>
      </vt:variant>
      <vt:variant>
        <vt:lpstr>Titres des diapositives</vt:lpstr>
      </vt:variant>
      <vt:variant>
        <vt:i4>66</vt:i4>
      </vt:variant>
    </vt:vector>
  </HeadingPairs>
  <TitlesOfParts>
    <vt:vector size="86" baseType="lpstr">
      <vt:lpstr>Arial Unicode MS</vt:lpstr>
      <vt:lpstr>GulimChe</vt:lpstr>
      <vt:lpstr>AF_Najed</vt:lpstr>
      <vt:lpstr>Algerian</vt:lpstr>
      <vt:lpstr>Arial</vt:lpstr>
      <vt:lpstr>Arial Narrow</vt:lpstr>
      <vt:lpstr>Bell MT</vt:lpstr>
      <vt:lpstr>Calibri</vt:lpstr>
      <vt:lpstr>Cambria</vt:lpstr>
      <vt:lpstr>Franklin Gothic Book</vt:lpstr>
      <vt:lpstr>Lucida Sans Unicode</vt:lpstr>
      <vt:lpstr>Perpetua</vt:lpstr>
      <vt:lpstr>Times New Roman</vt:lpstr>
      <vt:lpstr>Verdana</vt:lpstr>
      <vt:lpstr>Wingdings</vt:lpstr>
      <vt:lpstr>Wingdings 2</vt:lpstr>
      <vt:lpstr>Wingdings 3</vt:lpstr>
      <vt:lpstr>Rotonde</vt:lpstr>
      <vt:lpstr>Capitaux</vt:lpstr>
      <vt:lpstr>Thème Office</vt:lpstr>
      <vt:lpstr>Présentation PowerPoint</vt:lpstr>
      <vt:lpstr>PLAN</vt:lpstr>
      <vt:lpstr> Les domaines </vt:lpstr>
      <vt:lpstr> Les domaines </vt:lpstr>
      <vt:lpstr>Contrôleur de domaine  (Domain Controller ) </vt:lpstr>
      <vt:lpstr> Unité organisationnelle </vt:lpstr>
      <vt:lpstr> Unité organisationnelle </vt:lpstr>
      <vt:lpstr> Arborescence de domaines </vt:lpstr>
      <vt:lpstr> Arborescence de domaines </vt:lpstr>
      <vt:lpstr> Forêt (Forest) </vt:lpstr>
      <vt:lpstr> Forêt (Forest) </vt:lpstr>
      <vt:lpstr> Sites </vt:lpstr>
      <vt:lpstr> active directory </vt:lpstr>
      <vt:lpstr> active directory </vt:lpstr>
      <vt:lpstr> active directory </vt:lpstr>
      <vt:lpstr> active directory </vt:lpstr>
      <vt:lpstr>Présentation PowerPoint</vt:lpstr>
      <vt:lpstr>Présentation PowerPoint</vt:lpstr>
      <vt:lpstr> active directory </vt:lpstr>
      <vt:lpstr> active directory </vt:lpstr>
      <vt:lpstr> active directory </vt:lpstr>
      <vt:lpstr> active directory </vt:lpstr>
      <vt:lpstr>Exemple de création d'une A.D</vt:lpstr>
      <vt:lpstr>Exemple de création d'une A.D</vt:lpstr>
      <vt:lpstr>Exemple de création d'une A.D</vt:lpstr>
      <vt:lpstr>Première étape (1)</vt:lpstr>
      <vt:lpstr>Première étape (1)</vt:lpstr>
      <vt:lpstr>Première étape (1)</vt:lpstr>
      <vt:lpstr>Première étape (1)</vt:lpstr>
      <vt:lpstr>Première étape (1)</vt:lpstr>
      <vt:lpstr>Première étape (1)</vt:lpstr>
      <vt:lpstr>Première étape (1)</vt:lpstr>
      <vt:lpstr>Première étape (2)</vt:lpstr>
      <vt:lpstr>Première étape (2)</vt:lpstr>
      <vt:lpstr>Première étape (2)</vt:lpstr>
      <vt:lpstr>Première étape (2)</vt:lpstr>
      <vt:lpstr>Première étape (2)</vt:lpstr>
      <vt:lpstr>Première étape (2)</vt:lpstr>
      <vt:lpstr>Première étape (2)</vt:lpstr>
      <vt:lpstr>Deuxième étape</vt:lpstr>
      <vt:lpstr>Deuxième étape</vt:lpstr>
      <vt:lpstr>Deuxième étape</vt:lpstr>
      <vt:lpstr>Deuxième étape</vt:lpstr>
      <vt:lpstr>Deuxième étape</vt:lpstr>
      <vt:lpstr>Deuxième étape</vt:lpstr>
      <vt:lpstr>Deuxième étape</vt:lpstr>
      <vt:lpstr>Deuxième étape</vt:lpstr>
      <vt:lpstr>Deuxième étape</vt:lpstr>
      <vt:lpstr>Deuxième étape</vt:lpstr>
      <vt:lpstr>Deuxième étape</vt:lpstr>
      <vt:lpstr>Deuxième étape</vt:lpstr>
      <vt:lpstr>Troisième étape</vt:lpstr>
      <vt:lpstr>Troisième étape</vt:lpstr>
      <vt:lpstr>Troisième étape</vt:lpstr>
      <vt:lpstr>Troisième étape</vt:lpstr>
      <vt:lpstr>Troisième étape</vt:lpstr>
      <vt:lpstr>Troisième étape</vt:lpstr>
      <vt:lpstr>Troisième étape</vt:lpstr>
      <vt:lpstr>Troisième étape</vt:lpstr>
      <vt:lpstr>Quatrième étape</vt:lpstr>
      <vt:lpstr>Quatrième étape</vt:lpstr>
      <vt:lpstr>Quatrième étape</vt:lpstr>
      <vt:lpstr>Quatrième étape</vt:lpstr>
      <vt:lpstr>Quatrième étape</vt:lpstr>
      <vt:lpstr>Quatrième étape</vt:lpstr>
      <vt:lpstr>Quatrième étape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192</cp:revision>
  <dcterms:created xsi:type="dcterms:W3CDTF">2017-02-14T18:50:07Z</dcterms:created>
  <dcterms:modified xsi:type="dcterms:W3CDTF">2018-05-16T19:33:10Z</dcterms:modified>
</cp:coreProperties>
</file>