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757D42C7-F7CC-4B25-B588-6E2A2CA809FB}" type="datetimeFigureOut">
              <a:rPr lang="fr-FR" smtClean="0"/>
              <a:t>20/05/2019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D777BD2-FC80-4F51-B017-F2C3CB9CCDF1}" type="slidenum">
              <a:rPr lang="fr-FR" smtClean="0"/>
              <a:t>‹N°›</a:t>
            </a:fld>
            <a:endParaRPr lang="fr-FR"/>
          </a:p>
        </p:txBody>
      </p:sp>
    </p:spTree>
    <p:extLst>
      <p:ext uri="{BB962C8B-B14F-4D97-AF65-F5344CB8AC3E}">
        <p14:creationId xmlns:p14="http://schemas.microsoft.com/office/powerpoint/2010/main" val="1258244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57D42C7-F7CC-4B25-B588-6E2A2CA809FB}" type="datetimeFigureOut">
              <a:rPr lang="fr-FR" smtClean="0"/>
              <a:t>20/05/2019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D777BD2-FC80-4F51-B017-F2C3CB9CCDF1}" type="slidenum">
              <a:rPr lang="fr-FR" smtClean="0"/>
              <a:t>‹N°›</a:t>
            </a:fld>
            <a:endParaRPr lang="fr-FR"/>
          </a:p>
        </p:txBody>
      </p:sp>
    </p:spTree>
    <p:extLst>
      <p:ext uri="{BB962C8B-B14F-4D97-AF65-F5344CB8AC3E}">
        <p14:creationId xmlns:p14="http://schemas.microsoft.com/office/powerpoint/2010/main" val="1645659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57D42C7-F7CC-4B25-B588-6E2A2CA809FB}" type="datetimeFigureOut">
              <a:rPr lang="fr-FR" smtClean="0"/>
              <a:t>20/05/2019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D777BD2-FC80-4F51-B017-F2C3CB9CCDF1}" type="slidenum">
              <a:rPr lang="fr-FR" smtClean="0"/>
              <a:t>‹N°›</a:t>
            </a:fld>
            <a:endParaRPr lang="fr-FR"/>
          </a:p>
        </p:txBody>
      </p:sp>
    </p:spTree>
    <p:extLst>
      <p:ext uri="{BB962C8B-B14F-4D97-AF65-F5344CB8AC3E}">
        <p14:creationId xmlns:p14="http://schemas.microsoft.com/office/powerpoint/2010/main" val="1490182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57D42C7-F7CC-4B25-B588-6E2A2CA809FB}" type="datetimeFigureOut">
              <a:rPr lang="fr-FR" smtClean="0"/>
              <a:t>20/05/2019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D777BD2-FC80-4F51-B017-F2C3CB9CCDF1}" type="slidenum">
              <a:rPr lang="fr-FR" smtClean="0"/>
              <a:t>‹N°›</a:t>
            </a:fld>
            <a:endParaRPr lang="fr-FR"/>
          </a:p>
        </p:txBody>
      </p:sp>
    </p:spTree>
    <p:extLst>
      <p:ext uri="{BB962C8B-B14F-4D97-AF65-F5344CB8AC3E}">
        <p14:creationId xmlns:p14="http://schemas.microsoft.com/office/powerpoint/2010/main" val="201751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757D42C7-F7CC-4B25-B588-6E2A2CA809FB}" type="datetimeFigureOut">
              <a:rPr lang="fr-FR" smtClean="0"/>
              <a:t>20/05/2019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D777BD2-FC80-4F51-B017-F2C3CB9CCDF1}" type="slidenum">
              <a:rPr lang="fr-FR" smtClean="0"/>
              <a:t>‹N°›</a:t>
            </a:fld>
            <a:endParaRPr lang="fr-FR"/>
          </a:p>
        </p:txBody>
      </p:sp>
    </p:spTree>
    <p:extLst>
      <p:ext uri="{BB962C8B-B14F-4D97-AF65-F5344CB8AC3E}">
        <p14:creationId xmlns:p14="http://schemas.microsoft.com/office/powerpoint/2010/main" val="3402909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57D42C7-F7CC-4B25-B588-6E2A2CA809FB}" type="datetimeFigureOut">
              <a:rPr lang="fr-FR" smtClean="0"/>
              <a:t>20/05/2019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D777BD2-FC80-4F51-B017-F2C3CB9CCDF1}" type="slidenum">
              <a:rPr lang="fr-FR" smtClean="0"/>
              <a:t>‹N°›</a:t>
            </a:fld>
            <a:endParaRPr lang="fr-FR"/>
          </a:p>
        </p:txBody>
      </p:sp>
    </p:spTree>
    <p:extLst>
      <p:ext uri="{BB962C8B-B14F-4D97-AF65-F5344CB8AC3E}">
        <p14:creationId xmlns:p14="http://schemas.microsoft.com/office/powerpoint/2010/main" val="2308995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57D42C7-F7CC-4B25-B588-6E2A2CA809FB}" type="datetimeFigureOut">
              <a:rPr lang="fr-FR" smtClean="0"/>
              <a:t>20/05/2019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D777BD2-FC80-4F51-B017-F2C3CB9CCDF1}" type="slidenum">
              <a:rPr lang="fr-FR" smtClean="0"/>
              <a:t>‹N°›</a:t>
            </a:fld>
            <a:endParaRPr lang="fr-FR"/>
          </a:p>
        </p:txBody>
      </p:sp>
    </p:spTree>
    <p:extLst>
      <p:ext uri="{BB962C8B-B14F-4D97-AF65-F5344CB8AC3E}">
        <p14:creationId xmlns:p14="http://schemas.microsoft.com/office/powerpoint/2010/main" val="1685554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757D42C7-F7CC-4B25-B588-6E2A2CA809FB}" type="datetimeFigureOut">
              <a:rPr lang="fr-FR" smtClean="0"/>
              <a:t>20/05/2019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D777BD2-FC80-4F51-B017-F2C3CB9CCDF1}" type="slidenum">
              <a:rPr lang="fr-FR" smtClean="0"/>
              <a:t>‹N°›</a:t>
            </a:fld>
            <a:endParaRPr lang="fr-FR"/>
          </a:p>
        </p:txBody>
      </p:sp>
    </p:spTree>
    <p:extLst>
      <p:ext uri="{BB962C8B-B14F-4D97-AF65-F5344CB8AC3E}">
        <p14:creationId xmlns:p14="http://schemas.microsoft.com/office/powerpoint/2010/main" val="1020074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57D42C7-F7CC-4B25-B588-6E2A2CA809FB}" type="datetimeFigureOut">
              <a:rPr lang="fr-FR" smtClean="0"/>
              <a:t>20/05/2019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D777BD2-FC80-4F51-B017-F2C3CB9CCDF1}" type="slidenum">
              <a:rPr lang="fr-FR" smtClean="0"/>
              <a:t>‹N°›</a:t>
            </a:fld>
            <a:endParaRPr lang="fr-FR"/>
          </a:p>
        </p:txBody>
      </p:sp>
    </p:spTree>
    <p:extLst>
      <p:ext uri="{BB962C8B-B14F-4D97-AF65-F5344CB8AC3E}">
        <p14:creationId xmlns:p14="http://schemas.microsoft.com/office/powerpoint/2010/main" val="2299483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57D42C7-F7CC-4B25-B588-6E2A2CA809FB}" type="datetimeFigureOut">
              <a:rPr lang="fr-FR" smtClean="0"/>
              <a:t>20/05/2019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D777BD2-FC80-4F51-B017-F2C3CB9CCDF1}" type="slidenum">
              <a:rPr lang="fr-FR" smtClean="0"/>
              <a:t>‹N°›</a:t>
            </a:fld>
            <a:endParaRPr lang="fr-FR"/>
          </a:p>
        </p:txBody>
      </p:sp>
    </p:spTree>
    <p:extLst>
      <p:ext uri="{BB962C8B-B14F-4D97-AF65-F5344CB8AC3E}">
        <p14:creationId xmlns:p14="http://schemas.microsoft.com/office/powerpoint/2010/main" val="279850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57D42C7-F7CC-4B25-B588-6E2A2CA809FB}" type="datetimeFigureOut">
              <a:rPr lang="fr-FR" smtClean="0"/>
              <a:t>20/05/2019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D777BD2-FC80-4F51-B017-F2C3CB9CCDF1}" type="slidenum">
              <a:rPr lang="fr-FR" smtClean="0"/>
              <a:t>‹N°›</a:t>
            </a:fld>
            <a:endParaRPr lang="fr-FR"/>
          </a:p>
        </p:txBody>
      </p:sp>
    </p:spTree>
    <p:extLst>
      <p:ext uri="{BB962C8B-B14F-4D97-AF65-F5344CB8AC3E}">
        <p14:creationId xmlns:p14="http://schemas.microsoft.com/office/powerpoint/2010/main" val="3485574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D42C7-F7CC-4B25-B588-6E2A2CA809FB}" type="datetimeFigureOut">
              <a:rPr lang="fr-FR" smtClean="0"/>
              <a:t>20/05/2019</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777BD2-FC80-4F51-B017-F2C3CB9CCDF1}" type="slidenum">
              <a:rPr lang="fr-FR" smtClean="0"/>
              <a:t>‹N°›</a:t>
            </a:fld>
            <a:endParaRPr lang="fr-FR"/>
          </a:p>
        </p:txBody>
      </p:sp>
    </p:spTree>
    <p:extLst>
      <p:ext uri="{BB962C8B-B14F-4D97-AF65-F5344CB8AC3E}">
        <p14:creationId xmlns:p14="http://schemas.microsoft.com/office/powerpoint/2010/main" val="4189670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918" y="1478846"/>
            <a:ext cx="11806517" cy="4401205"/>
          </a:xfrm>
          <a:prstGeom prst="rect">
            <a:avLst/>
          </a:prstGeom>
        </p:spPr>
        <p:txBody>
          <a:bodyPr wrap="square">
            <a:spAutoFit/>
          </a:bodyPr>
          <a:lstStyle/>
          <a:p>
            <a:pPr algn="just"/>
            <a:r>
              <a:rPr lang="fr-FR" sz="2800" dirty="0" smtClean="0"/>
              <a:t>II) </a:t>
            </a:r>
            <a:r>
              <a:rPr lang="fr-FR" sz="2800" b="1" dirty="0" smtClean="0"/>
              <a:t>OBTENTION PAR FUSION (FONDERIE, OU MOULAGE)</a:t>
            </a:r>
          </a:p>
          <a:p>
            <a:pPr algn="just"/>
            <a:r>
              <a:rPr lang="fr-FR" sz="2800" dirty="0" smtClean="0"/>
              <a:t>Consiste à rendre liquide un matériau afin qu'il prenne la forme d'un moule.</a:t>
            </a:r>
          </a:p>
          <a:p>
            <a:pPr algn="just"/>
            <a:endParaRPr lang="fr-FR" sz="2800" dirty="0" smtClean="0"/>
          </a:p>
          <a:p>
            <a:pPr algn="just"/>
            <a:r>
              <a:rPr lang="fr-FR" sz="2800" u="sng" dirty="0" smtClean="0"/>
              <a:t>Avantages</a:t>
            </a:r>
            <a:r>
              <a:rPr lang="fr-FR" sz="2800" dirty="0" smtClean="0"/>
              <a:t> :</a:t>
            </a:r>
          </a:p>
          <a:p>
            <a:pPr algn="just"/>
            <a:r>
              <a:rPr lang="fr-FR" sz="2800" dirty="0" smtClean="0"/>
              <a:t>- Peu de gaspillage de matière première ;</a:t>
            </a:r>
          </a:p>
          <a:p>
            <a:pPr algn="just"/>
            <a:r>
              <a:rPr lang="fr-FR" sz="2800" dirty="0" smtClean="0"/>
              <a:t>- Permet d’obtenir des formes pouvant être très complexes.</a:t>
            </a:r>
          </a:p>
          <a:p>
            <a:pPr algn="just"/>
            <a:endParaRPr lang="fr-FR" sz="2800" dirty="0" smtClean="0"/>
          </a:p>
          <a:p>
            <a:pPr algn="just"/>
            <a:r>
              <a:rPr lang="fr-FR" sz="2800" dirty="0" smtClean="0"/>
              <a:t>Inconvénients : - Nécessite un outillage important et coûteux (surtout pour les moules métalliques) ;</a:t>
            </a:r>
          </a:p>
          <a:p>
            <a:pPr algn="just"/>
            <a:r>
              <a:rPr lang="fr-FR" sz="2800" dirty="0" smtClean="0"/>
              <a:t>- La pièce à obtenir doit posséder des épaisseurs approximativement constantes</a:t>
            </a:r>
          </a:p>
        </p:txBody>
      </p:sp>
    </p:spTree>
    <p:extLst>
      <p:ext uri="{BB962C8B-B14F-4D97-AF65-F5344CB8AC3E}">
        <p14:creationId xmlns:p14="http://schemas.microsoft.com/office/powerpoint/2010/main" val="5727856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9965" y="890477"/>
            <a:ext cx="11698941" cy="3108543"/>
          </a:xfrm>
          <a:prstGeom prst="rect">
            <a:avLst/>
          </a:prstGeom>
        </p:spPr>
        <p:txBody>
          <a:bodyPr wrap="square">
            <a:spAutoFit/>
          </a:bodyPr>
          <a:lstStyle/>
          <a:p>
            <a:pPr lvl="0"/>
            <a:r>
              <a:rPr lang="fr-FR" sz="2800" dirty="0">
                <a:solidFill>
                  <a:prstClr val="black"/>
                </a:solidFill>
              </a:rPr>
              <a:t>ou variant faiblement, ne pas posséder d’arêtes vives (congés et arrondis</a:t>
            </a:r>
          </a:p>
          <a:p>
            <a:pPr lvl="0"/>
            <a:r>
              <a:rPr lang="fr-FR" sz="2800" dirty="0">
                <a:solidFill>
                  <a:prstClr val="black"/>
                </a:solidFill>
              </a:rPr>
              <a:t>vivement conseillés), </a:t>
            </a:r>
          </a:p>
          <a:p>
            <a:pPr lvl="0"/>
            <a:r>
              <a:rPr lang="fr-FR" sz="2800" dirty="0">
                <a:solidFill>
                  <a:prstClr val="black"/>
                </a:solidFill>
              </a:rPr>
              <a:t>- L’état de surface (rugosité) obtenu est moyen ;</a:t>
            </a:r>
          </a:p>
          <a:p>
            <a:pPr lvl="0"/>
            <a:r>
              <a:rPr lang="fr-FR" sz="2800" dirty="0">
                <a:solidFill>
                  <a:prstClr val="black"/>
                </a:solidFill>
              </a:rPr>
              <a:t>- La précision obtenue est moyenne (retraits de matière et déformation en</a:t>
            </a:r>
          </a:p>
          <a:p>
            <a:pPr lvl="0"/>
            <a:r>
              <a:rPr lang="fr-FR" sz="2800" dirty="0">
                <a:solidFill>
                  <a:prstClr val="black"/>
                </a:solidFill>
              </a:rPr>
              <a:t>refroidissant) ;</a:t>
            </a:r>
          </a:p>
          <a:p>
            <a:pPr lvl="0"/>
            <a:r>
              <a:rPr lang="fr-FR" sz="2800" dirty="0">
                <a:solidFill>
                  <a:prstClr val="black"/>
                </a:solidFill>
              </a:rPr>
              <a:t>	</a:t>
            </a:r>
            <a:r>
              <a:rPr lang="fr-FR" sz="2800" dirty="0" smtClean="0">
                <a:solidFill>
                  <a:prstClr val="black"/>
                </a:solidFill>
              </a:rPr>
              <a:t>Ces </a:t>
            </a:r>
            <a:r>
              <a:rPr lang="fr-FR" sz="2800" dirty="0">
                <a:solidFill>
                  <a:prstClr val="black"/>
                </a:solidFill>
              </a:rPr>
              <a:t>deux derniers inconvénients obligent souvent à ajouter des usinages </a:t>
            </a:r>
            <a:r>
              <a:rPr lang="fr-FR" sz="2800" dirty="0" smtClean="0">
                <a:solidFill>
                  <a:prstClr val="black"/>
                </a:solidFill>
              </a:rPr>
              <a:t>au niveau </a:t>
            </a:r>
            <a:r>
              <a:rPr lang="fr-FR" sz="2800" dirty="0">
                <a:solidFill>
                  <a:prstClr val="black"/>
                </a:solidFill>
              </a:rPr>
              <a:t>des surfaces fonctionnelles de la pièce </a:t>
            </a:r>
            <a:r>
              <a:rPr lang="fr-FR" sz="2800" dirty="0" smtClean="0">
                <a:solidFill>
                  <a:prstClr val="black"/>
                </a:solidFill>
              </a:rPr>
              <a:t>;</a:t>
            </a:r>
            <a:endParaRPr lang="fr-FR" sz="2800" dirty="0">
              <a:solidFill>
                <a:prstClr val="black"/>
              </a:solidFill>
            </a:endParaRPr>
          </a:p>
        </p:txBody>
      </p:sp>
    </p:spTree>
    <p:extLst>
      <p:ext uri="{BB962C8B-B14F-4D97-AF65-F5344CB8AC3E}">
        <p14:creationId xmlns:p14="http://schemas.microsoft.com/office/powerpoint/2010/main" val="28622075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84972"/>
            <a:ext cx="11793070" cy="6124754"/>
          </a:xfrm>
          <a:prstGeom prst="rect">
            <a:avLst/>
          </a:prstGeom>
        </p:spPr>
        <p:txBody>
          <a:bodyPr wrap="square">
            <a:spAutoFit/>
          </a:bodyPr>
          <a:lstStyle/>
          <a:p>
            <a:pPr lvl="0" algn="just"/>
            <a:r>
              <a:rPr lang="fr-FR" sz="2800" dirty="0">
                <a:solidFill>
                  <a:prstClr val="black"/>
                </a:solidFill>
              </a:rPr>
              <a:t>Il existe principalement deux techniques de moulage : en sable ou métallique.</a:t>
            </a:r>
          </a:p>
          <a:p>
            <a:pPr algn="just"/>
            <a:endParaRPr lang="fr-FR" sz="2800" b="1" i="0" u="none" strike="noStrike" baseline="0" dirty="0" smtClean="0"/>
          </a:p>
          <a:p>
            <a:pPr algn="just"/>
            <a:r>
              <a:rPr lang="fr-FR" sz="2800" b="1" i="0" u="none" strike="noStrike" baseline="0" dirty="0" smtClean="0"/>
              <a:t>II.1) Moulage en sable</a:t>
            </a:r>
          </a:p>
          <a:p>
            <a:pPr algn="just"/>
            <a:r>
              <a:rPr lang="fr-FR" sz="2800" b="0" i="0" u="none" strike="noStrike" baseline="0" dirty="0" smtClean="0"/>
              <a:t>Le démoulage s’effectue par destruction du moule. On doit donc fabriquer autant de moules que de pièces à fabriquer. Il existe plusieurs techniques d’obtention du moule en sable (sable humide ; durcissement thermique, chimique ou physique). </a:t>
            </a:r>
          </a:p>
          <a:p>
            <a:pPr algn="just"/>
            <a:r>
              <a:rPr lang="fr-FR" sz="2800" b="0" i="0" u="none" strike="noStrike" baseline="0" dirty="0" smtClean="0"/>
              <a:t>Le moule en sable est obtenu à partir d’un modèle permanent (généralement en bois, en résine ou en métal) ou unique (en cire ou en polystyrène) dans le cas du moulage à modèle perdu.</a:t>
            </a:r>
          </a:p>
          <a:p>
            <a:pPr algn="just"/>
            <a:r>
              <a:rPr lang="fr-FR" sz="2800" b="0" i="0" u="none" strike="noStrike" baseline="0" dirty="0" smtClean="0"/>
              <a:t>L'intérêt de cette technique est que le sable est réfractaire (il résiste à la chaleur), et que le moule ne coûte pas cher à fabriquer. Par contre, l’état de surface et la précision obtenus sont assez mauvais.</a:t>
            </a:r>
          </a:p>
          <a:p>
            <a:pPr algn="just"/>
            <a:r>
              <a:rPr lang="fr-FR" sz="2800" b="0" i="0" u="none" strike="noStrike" baseline="0" dirty="0" smtClean="0"/>
              <a:t>Cette technique convient bien pour des petites séries.</a:t>
            </a:r>
          </a:p>
        </p:txBody>
      </p:sp>
    </p:spTree>
    <p:extLst>
      <p:ext uri="{BB962C8B-B14F-4D97-AF65-F5344CB8AC3E}">
        <p14:creationId xmlns:p14="http://schemas.microsoft.com/office/powerpoint/2010/main" val="26950468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68922" y="443753"/>
            <a:ext cx="6811010" cy="4491318"/>
          </a:xfrm>
          <a:prstGeom prst="rect">
            <a:avLst/>
          </a:prstGeom>
        </p:spPr>
      </p:pic>
    </p:spTree>
    <p:extLst>
      <p:ext uri="{BB962C8B-B14F-4D97-AF65-F5344CB8AC3E}">
        <p14:creationId xmlns:p14="http://schemas.microsoft.com/office/powerpoint/2010/main" val="193817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097870" cy="3108543"/>
          </a:xfrm>
          <a:prstGeom prst="rect">
            <a:avLst/>
          </a:prstGeom>
        </p:spPr>
        <p:txBody>
          <a:bodyPr wrap="square">
            <a:spAutoFit/>
          </a:bodyPr>
          <a:lstStyle/>
          <a:p>
            <a:pPr algn="just"/>
            <a:r>
              <a:rPr lang="fr-FR" sz="2800" b="1" i="0" u="none" strike="noStrike" baseline="0" dirty="0" smtClean="0"/>
              <a:t>II.2) Moulage métallique (ou moulage permanent)</a:t>
            </a:r>
          </a:p>
          <a:p>
            <a:pPr algn="just"/>
            <a:r>
              <a:rPr lang="fr-FR" sz="2800" b="0" i="0" u="none" strike="noStrike" baseline="0" dirty="0" smtClean="0"/>
              <a:t>Le moule métallique est réutilisable plusieurs fois. Le démoulage est rendu possible par la différence de matière entre le moule et le métal coulé. Le moule subit toujours une protection avant introduction du métal en fusion (il est enduit d’un liquide protecteur qui facilitera son démoulage).</a:t>
            </a:r>
          </a:p>
          <a:p>
            <a:pPr algn="just"/>
            <a:r>
              <a:rPr lang="fr-FR" sz="2800" b="0" i="0" u="none" strike="noStrike" baseline="0" dirty="0" smtClean="0"/>
              <a:t>Le moulage métallique est classé en trois catégories selon la pression d’introduction du matériau liquide dans le moule :</a:t>
            </a:r>
          </a:p>
        </p:txBody>
      </p:sp>
      <p:sp>
        <p:nvSpPr>
          <p:cNvPr id="3" name="Rectangle 2"/>
          <p:cNvSpPr/>
          <p:nvPr/>
        </p:nvSpPr>
        <p:spPr>
          <a:xfrm>
            <a:off x="0" y="3237306"/>
            <a:ext cx="8274423" cy="2677656"/>
          </a:xfrm>
          <a:prstGeom prst="rect">
            <a:avLst/>
          </a:prstGeom>
        </p:spPr>
        <p:txBody>
          <a:bodyPr wrap="square">
            <a:spAutoFit/>
          </a:bodyPr>
          <a:lstStyle/>
          <a:p>
            <a:pPr lvl="0" algn="just"/>
            <a:r>
              <a:rPr lang="fr-FR" sz="2800" b="1" dirty="0">
                <a:solidFill>
                  <a:prstClr val="black"/>
                </a:solidFill>
              </a:rPr>
              <a:t>Moulage par gravité</a:t>
            </a:r>
          </a:p>
          <a:p>
            <a:pPr lvl="0" algn="just"/>
            <a:r>
              <a:rPr lang="fr-FR" sz="2800" dirty="0">
                <a:solidFill>
                  <a:prstClr val="black"/>
                </a:solidFill>
              </a:rPr>
              <a:t>La pression est nulle, le matériau liquide est introduit par le haut </a:t>
            </a:r>
            <a:r>
              <a:rPr lang="fr-FR" sz="2800" dirty="0" smtClean="0">
                <a:solidFill>
                  <a:prstClr val="black"/>
                </a:solidFill>
              </a:rPr>
              <a:t>et rempli </a:t>
            </a:r>
            <a:r>
              <a:rPr lang="fr-FR" sz="2800" dirty="0">
                <a:solidFill>
                  <a:prstClr val="black"/>
                </a:solidFill>
              </a:rPr>
              <a:t>le moule par gravité.</a:t>
            </a:r>
          </a:p>
          <a:p>
            <a:pPr lvl="0" algn="just"/>
            <a:r>
              <a:rPr lang="fr-FR" sz="2800" dirty="0">
                <a:solidFill>
                  <a:prstClr val="black"/>
                </a:solidFill>
              </a:rPr>
              <a:t>L’état de surface et la précision obtenus sont moyens.</a:t>
            </a:r>
          </a:p>
          <a:p>
            <a:pPr lvl="0" algn="just"/>
            <a:r>
              <a:rPr lang="fr-FR" sz="2800" dirty="0">
                <a:solidFill>
                  <a:prstClr val="black"/>
                </a:solidFill>
              </a:rPr>
              <a:t>Cette technique, dont l’outillage est moins coûteux que les suivantes, est adaptée pour les petites séries.</a:t>
            </a:r>
            <a:endParaRPr lang="fr-FR" dirty="0"/>
          </a:p>
        </p:txBody>
      </p:sp>
      <p:pic>
        <p:nvPicPr>
          <p:cNvPr id="4" name="Image 3"/>
          <p:cNvPicPr>
            <a:picLocks noChangeAspect="1"/>
          </p:cNvPicPr>
          <p:nvPr/>
        </p:nvPicPr>
        <p:blipFill>
          <a:blip r:embed="rId2"/>
          <a:stretch>
            <a:fillRect/>
          </a:stretch>
        </p:blipFill>
        <p:spPr>
          <a:xfrm>
            <a:off x="8274422" y="2990684"/>
            <a:ext cx="3823447" cy="3670829"/>
          </a:xfrm>
          <a:prstGeom prst="rect">
            <a:avLst/>
          </a:prstGeom>
        </p:spPr>
      </p:pic>
    </p:spTree>
    <p:extLst>
      <p:ext uri="{BB962C8B-B14F-4D97-AF65-F5344CB8AC3E}">
        <p14:creationId xmlns:p14="http://schemas.microsoft.com/office/powerpoint/2010/main" val="33938159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6999" y="385949"/>
            <a:ext cx="5862918" cy="4154984"/>
          </a:xfrm>
          <a:prstGeom prst="rect">
            <a:avLst/>
          </a:prstGeom>
        </p:spPr>
        <p:txBody>
          <a:bodyPr wrap="square">
            <a:spAutoFit/>
          </a:bodyPr>
          <a:lstStyle/>
          <a:p>
            <a:pPr lvl="0" algn="just"/>
            <a:r>
              <a:rPr lang="fr-FR" sz="2400" dirty="0">
                <a:solidFill>
                  <a:prstClr val="black"/>
                </a:solidFill>
              </a:rPr>
              <a:t>¨ </a:t>
            </a:r>
            <a:r>
              <a:rPr lang="fr-FR" sz="2400" b="1" dirty="0">
                <a:solidFill>
                  <a:prstClr val="black"/>
                </a:solidFill>
              </a:rPr>
              <a:t>Moulage sous pression (ou moulage par injection) </a:t>
            </a:r>
          </a:p>
          <a:p>
            <a:pPr lvl="0" algn="just"/>
            <a:r>
              <a:rPr lang="fr-FR" sz="2400" dirty="0">
                <a:solidFill>
                  <a:prstClr val="black"/>
                </a:solidFill>
              </a:rPr>
              <a:t>La pression d’injection du matériau liquide est importante (entre 50 et 200 bars). Ce procédé est souvent automatisé et permet de grandes cadences de production (jusqu’à 500 pièces / heure). Le coût de l’outillage est très élevé. L’état de surface et la précision des pièces obtenues sont bons.</a:t>
            </a:r>
          </a:p>
          <a:p>
            <a:pPr lvl="0" algn="just"/>
            <a:r>
              <a:rPr lang="fr-FR" sz="2400" dirty="0">
                <a:solidFill>
                  <a:prstClr val="black"/>
                </a:solidFill>
              </a:rPr>
              <a:t>Cette technique est adaptée pour les très grandes séries.</a:t>
            </a:r>
            <a:endParaRPr lang="fr-FR" sz="2400" dirty="0"/>
          </a:p>
        </p:txBody>
      </p:sp>
      <p:pic>
        <p:nvPicPr>
          <p:cNvPr id="4" name="Image 3"/>
          <p:cNvPicPr>
            <a:picLocks noChangeAspect="1"/>
          </p:cNvPicPr>
          <p:nvPr/>
        </p:nvPicPr>
        <p:blipFill>
          <a:blip r:embed="rId2"/>
          <a:stretch>
            <a:fillRect/>
          </a:stretch>
        </p:blipFill>
        <p:spPr>
          <a:xfrm>
            <a:off x="6154047" y="1138984"/>
            <a:ext cx="5786941" cy="4493390"/>
          </a:xfrm>
          <a:prstGeom prst="rect">
            <a:avLst/>
          </a:prstGeom>
        </p:spPr>
      </p:pic>
    </p:spTree>
    <p:extLst>
      <p:ext uri="{BB962C8B-B14F-4D97-AF65-F5344CB8AC3E}">
        <p14:creationId xmlns:p14="http://schemas.microsoft.com/office/powerpoint/2010/main" val="12186443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3969" y="1162110"/>
            <a:ext cx="11658600" cy="3539430"/>
          </a:xfrm>
          <a:prstGeom prst="rect">
            <a:avLst/>
          </a:prstGeom>
        </p:spPr>
        <p:txBody>
          <a:bodyPr wrap="square">
            <a:spAutoFit/>
          </a:bodyPr>
          <a:lstStyle/>
          <a:p>
            <a:pPr algn="just"/>
            <a:r>
              <a:rPr lang="fr-FR" sz="2800" b="0" i="0" u="none" strike="noStrike" baseline="0" dirty="0" smtClean="0"/>
              <a:t>¨ </a:t>
            </a:r>
            <a:r>
              <a:rPr lang="fr-FR" sz="2800" b="1" i="0" u="none" strike="noStrike" baseline="0" dirty="0" smtClean="0"/>
              <a:t>Moulage par centrifugation</a:t>
            </a:r>
          </a:p>
          <a:p>
            <a:pPr algn="just"/>
            <a:r>
              <a:rPr lang="fr-FR" sz="2800" b="0" i="0" u="none" strike="noStrike" baseline="0" dirty="0" smtClean="0"/>
              <a:t>Le moule est entraîné en rotation rapide. Le matériau liquide versé à l’intérieur se colle à la paroi par la force centrifuge et se solidifie.</a:t>
            </a:r>
          </a:p>
          <a:p>
            <a:pPr algn="just"/>
            <a:r>
              <a:rPr lang="fr-FR" sz="2800" b="0" i="0" u="none" strike="noStrike" baseline="0" dirty="0" smtClean="0"/>
              <a:t>¨ </a:t>
            </a:r>
            <a:r>
              <a:rPr lang="fr-FR" sz="2800" b="1" i="0" u="none" strike="noStrike" baseline="0" dirty="0" smtClean="0"/>
              <a:t>Moulage par insert (ou surmoulage)</a:t>
            </a:r>
          </a:p>
          <a:p>
            <a:pPr algn="just"/>
            <a:r>
              <a:rPr lang="fr-FR" sz="2800" b="0" i="0" u="none" strike="noStrike" baseline="0" dirty="0" smtClean="0"/>
              <a:t>Cette technique consiste à mouler un matériau (souvent en plastique) par-dessus une pièce, appelée insert (souvent en métal), insérée dans le moule. Il faut pour cela que le matériau à surmouler possède une température de fusion plus faible que le matériau de l’insert.</a:t>
            </a:r>
          </a:p>
        </p:txBody>
      </p:sp>
    </p:spTree>
    <p:extLst>
      <p:ext uri="{BB962C8B-B14F-4D97-AF65-F5344CB8AC3E}">
        <p14:creationId xmlns:p14="http://schemas.microsoft.com/office/powerpoint/2010/main" val="3067741775"/>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559</Words>
  <Application>Microsoft Office PowerPoint</Application>
  <PresentationFormat>Grand écran</PresentationFormat>
  <Paragraphs>36</Paragraphs>
  <Slides>7</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7</vt:i4>
      </vt:variant>
    </vt:vector>
  </HeadingPairs>
  <TitlesOfParts>
    <vt:vector size="11" baseType="lpstr">
      <vt:lpstr>Arial</vt:lpstr>
      <vt:lpstr>Calibri</vt:lpstr>
      <vt:lpstr>Calibri Light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said</dc:creator>
  <cp:lastModifiedBy>said</cp:lastModifiedBy>
  <cp:revision>1</cp:revision>
  <dcterms:created xsi:type="dcterms:W3CDTF">2019-05-20T09:15:06Z</dcterms:created>
  <dcterms:modified xsi:type="dcterms:W3CDTF">2019-05-20T09:15:24Z</dcterms:modified>
</cp:coreProperties>
</file>