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88" r:id="rId11"/>
    <p:sldId id="264" r:id="rId12"/>
    <p:sldId id="289" r:id="rId13"/>
    <p:sldId id="291" r:id="rId14"/>
    <p:sldId id="292" r:id="rId15"/>
    <p:sldId id="293" r:id="rId16"/>
    <p:sldId id="265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270" r:id="rId28"/>
    <p:sldId id="272" r:id="rId29"/>
    <p:sldId id="273" r:id="rId30"/>
    <p:sldId id="275" r:id="rId31"/>
    <p:sldId id="276" r:id="rId32"/>
    <p:sldId id="277" r:id="rId33"/>
    <p:sldId id="282" r:id="rId34"/>
    <p:sldId id="283" r:id="rId35"/>
    <p:sldId id="284" r:id="rId36"/>
    <p:sldId id="285" r:id="rId37"/>
    <p:sldId id="286" r:id="rId3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  <a:srgbClr val="FF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17" autoAdjust="0"/>
  </p:normalViewPr>
  <p:slideViewPr>
    <p:cSldViewPr>
      <p:cViewPr>
        <p:scale>
          <a:sx n="100" d="100"/>
          <a:sy n="100" d="100"/>
        </p:scale>
        <p:origin x="-5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4-12-15T21:37:31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8593 17441,'-21'0,"0"0,21 0,-21 0,21 0,-21 0,21 22,-21-22,21 0,-22 21,22 0,0-21,0 21,0-21,-21 21,0 0,21 1,-21-1,21 0,-21 0,0 0,21-21,-22 0,22 21,0-21,0 22,-21-22,21 0,0 21,-21 0,21-21,-21 21,21-21,0 21,0 0,-21-21,21 22,0-22,0 21,0-21,0 0,0 21,0 0,0-21,0 21,0-21,0 0,0 0,21 21,0-21,-21 0,0 22,21-22,-21 0,43 0,-43 0,21 0,-21 0,21 0,-21 0,21 0,0 0,0 0,1 0,-1 0,0 0,0 0,0 0,0 0,1 0,-1 0,0 0,0 0,-21 0,21 0,0 0,1 0,41 0,22 0,-22 0,1 0,-1 0,-42 0,1 0,-22 0,21 0,0 0</inkml:trace>
  <inkml:trace contextRef="#ctx0" brushRef="#br0" timeOffset="1560.0891">8678 17695,'0'0,"0"0,-21 0,21 22,0-1,0-21,0 21,0 0,0 0,0 0,0 1,0-1,0 0,0-21,-21 42,21-42,0 43,-21-43,21 21,0 0,-22 0,22 0,0 0,0 1,-21-1,21 0,0-21,-21 21,21 0,0 0,0-21,0 22,0-22,0 21,0-21,0 0,0 21,0 0,0-21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5-12-15T07:41:28.1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360 1,'0'0,"0"0,0 0,-19 0,-1 0,20 0,-20 0,20 0,-19 0,19 0,-20 0,1 0,19 0,-20 0,20 0,-19 0,-1 0,20 0,-19 0,19 0,-20 0,20 0,0 0,-20 0,1 0,19 0,0 20,-20-20,20 0,0 20,-19-20,19 19,-20-19,20 20,0-20,0 0,0 19,-19-19,19 0,0 20,0-20,0 20,0-1,-20-19,20 0,0 20,0-20,0 20,0-20,0 19,0 1,0-20,0 19,0-19,0 20,0 0,0-20,0 19,0-19,0 20,0-20,0 19,0 1,0-20,0 0,0 20,0-20,0 19,0 1,0-20,0 20,0-20,0 0,0 19,0-19,0 20,0-20,0 19,0-19,20 0,-20 0,0 20,19-20,-19 20,0-1,20-19,-20 0,19 0,-19 0,0 20,20-20,-1 0,-19 0,0 0,20 0,-20 0,20 0,-20 0,19 0,1 0,-20 0,19 0,-19 0,20 0,-1 0,-19 0,20 0,-20 0,0 0,19 0,-19 0,20 0,-20 0,20 0,-20-20,0 1,19 19,-19 0,0 0,20-20,-1 20,-19 0,20 0,-20-20,0 1,19 19,-19 0,0-20,0 20,20 0,0 0,-20-19,0 19,0-20,0 0,0 20,0-19,0 19,0-20,0 0,0 20,0-19,0 19,0-20,0 20,0-19,0-1,0 20,0-20,0 20,0-19,0-1,0 20,0-19,0 19,0-20,0 20,0-20,0 1,0 19,0 0,0-20,0 20,-20 0,20-20,0 20,0 0,-20 0,20 0,-19 0,19-19,0-1,0 20,-20 0,20 0,0-19,0 19,-19 0,19-20,-20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F3E65-FDFF-4A82-86A8-285D56B88BBB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F5C11-38CC-4809-B82A-353A216CC3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41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F5C11-38CC-4809-B82A-353A216CC36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7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608A4-673D-4D1A-B4A2-D6030D4AF2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6D6F-DA73-4593-B89C-7644E2FA29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16B7-2A32-44D3-B4C8-6B3C574BE9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E874-2259-49B3-9721-579946A9DD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7068D-A50E-460F-ACA3-6A8CA76F2C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54AC-E19B-48FA-8133-FC8CDF286B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8244-BB07-4F68-B99B-8E8D455B61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EE80B-45FF-4197-8A97-C82B94CB6F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CF4E7-8212-4B6B-A184-131A3F165C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A3412-47F9-4870-8051-C6F97E23A9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50B3-98E4-4CF3-BFCB-BD90B2B2D6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18980B-4030-42C8-98F6-3CEC237CEC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799503" y="980728"/>
            <a:ext cx="77755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4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fr-FR" sz="2800" b="1" dirty="0" smtClean="0">
                <a:solidFill>
                  <a:srgbClr val="00B050"/>
                </a:solidFill>
              </a:rPr>
              <a:t>MODULE</a:t>
            </a:r>
            <a:r>
              <a:rPr lang="fr-FR" sz="2800" b="1" dirty="0">
                <a:solidFill>
                  <a:srgbClr val="00B050"/>
                </a:solidFill>
              </a:rPr>
              <a:t>: </a:t>
            </a:r>
            <a:r>
              <a:rPr lang="fr-FR" sz="2800" b="1" dirty="0" smtClean="0">
                <a:solidFill>
                  <a:srgbClr val="00B050"/>
                </a:solidFill>
              </a:rPr>
              <a:t>SI</a:t>
            </a:r>
            <a:r>
              <a:rPr lang="fr-FR" sz="4000" b="1" dirty="0">
                <a:solidFill>
                  <a:srgbClr val="00B050"/>
                </a:solidFill>
              </a:rPr>
              <a:t/>
            </a:r>
            <a:br>
              <a:rPr lang="fr-FR" sz="4000" b="1" dirty="0">
                <a:solidFill>
                  <a:srgbClr val="00B050"/>
                </a:solidFill>
              </a:rPr>
            </a:br>
            <a:r>
              <a:rPr lang="fr-FR" sz="2000" b="1" dirty="0" smtClean="0">
                <a:solidFill>
                  <a:srgbClr val="002060"/>
                </a:solidFill>
              </a:rPr>
              <a:t>S6 Telecom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2" y="2857496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Chiffrement</a:t>
            </a:r>
            <a:r>
              <a:rPr lang="fr-FR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à FLOT</a:t>
            </a:r>
            <a:endParaRPr lang="fr-FR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03692" y="332656"/>
            <a:ext cx="6136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Générateur Pseudo-Aléatoire: GPA</a:t>
            </a:r>
            <a:endParaRPr lang="fr-F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704856" cy="527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0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54" y="1412776"/>
            <a:ext cx="78105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1840" y="692696"/>
            <a:ext cx="5160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Générateur Pseudo-Aléatoire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2" y="476672"/>
            <a:ext cx="770572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47838"/>
            <a:ext cx="82772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6960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1764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Chiffrement synchrone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98096"/>
            <a:ext cx="6248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6" y="980728"/>
            <a:ext cx="84630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01802"/>
            <a:ext cx="5514975" cy="229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1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60648"/>
            <a:ext cx="4367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Chiffrement </a:t>
            </a:r>
            <a:r>
              <a:rPr lang="fr-FR" sz="2800" b="1" dirty="0" smtClean="0">
                <a:solidFill>
                  <a:srgbClr val="FF0000"/>
                </a:solidFill>
              </a:rPr>
              <a:t>Asynchrone</a:t>
            </a:r>
            <a:endParaRPr lang="fr-F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9" y="793840"/>
            <a:ext cx="8640960" cy="270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05" y="3212976"/>
            <a:ext cx="4924425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05264"/>
            <a:ext cx="66008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fr-FR" sz="2800" b="1" dirty="0" smtClean="0">
                <a:solidFill>
                  <a:srgbClr val="FF0000"/>
                </a:solidFill>
              </a:rPr>
              <a:t>Exemples: GPA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1" y="1556792"/>
            <a:ext cx="74295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fr-FR" sz="2700" b="1" dirty="0" smtClean="0">
                <a:solidFill>
                  <a:srgbClr val="FF0000"/>
                </a:solidFill>
              </a:rPr>
              <a:t>LFSR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2200" dirty="0" smtClean="0"/>
              <a:t>Registre à décalage à rétroaction linéaire</a:t>
            </a:r>
            <a:r>
              <a:rPr lang="fr-FR" sz="2200" b="1" dirty="0" smtClean="0">
                <a:solidFill>
                  <a:srgbClr val="FF0000"/>
                </a:solidFill>
              </a:rPr>
              <a:t/>
            </a:r>
            <a:br>
              <a:rPr lang="fr-FR" sz="2200" b="1" dirty="0" smtClean="0">
                <a:solidFill>
                  <a:srgbClr val="FF0000"/>
                </a:solidFill>
              </a:rPr>
            </a:br>
            <a:r>
              <a:rPr lang="fr-FR" sz="2200" b="1" dirty="0" smtClean="0"/>
              <a:t>(</a:t>
            </a:r>
            <a:r>
              <a:rPr lang="fr-FR" sz="2200" dirty="0" err="1" smtClean="0"/>
              <a:t>Linear</a:t>
            </a:r>
            <a:r>
              <a:rPr lang="fr-FR" sz="2200" dirty="0" smtClean="0"/>
              <a:t> </a:t>
            </a:r>
            <a:r>
              <a:rPr lang="fr-FR" sz="2200" dirty="0"/>
              <a:t>Feedback Shift </a:t>
            </a:r>
            <a:r>
              <a:rPr lang="fr-FR" sz="2200" dirty="0" err="1" smtClean="0"/>
              <a:t>Register</a:t>
            </a:r>
            <a:r>
              <a:rPr lang="fr-FR" sz="2200" dirty="0" smtClean="0"/>
              <a:t>)</a:t>
            </a:r>
            <a:endParaRPr lang="fr-FR" sz="2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4963"/>
            <a:ext cx="8352928" cy="448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2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Polynôme de rétroaction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629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7560840" cy="253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74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Exemple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5162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64484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75342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45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fr-FR" sz="4000" dirty="0" smtClean="0">
                <a:solidFill>
                  <a:srgbClr val="FF0000"/>
                </a:solidFill>
              </a:rPr>
              <a:t>la cryptographie à Flot</a:t>
            </a:r>
            <a:endParaRPr lang="fr-FR" sz="40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/>
          <a:lstStyle/>
          <a:p>
            <a:r>
              <a:rPr lang="fr-FR" sz="2800" dirty="0" smtClean="0"/>
              <a:t>Rappel : </a:t>
            </a:r>
            <a:r>
              <a:rPr lang="fr-FR" sz="2800" b="1" dirty="0" smtClean="0">
                <a:solidFill>
                  <a:srgbClr val="00B050"/>
                </a:solidFill>
              </a:rPr>
              <a:t>le masque jetable</a:t>
            </a:r>
          </a:p>
          <a:p>
            <a:r>
              <a:rPr lang="fr-FR" sz="2800" dirty="0" smtClean="0"/>
              <a:t>XOR entre le message et une clé de même longueur qu'on jette ensuite</a:t>
            </a:r>
          </a:p>
          <a:p>
            <a:r>
              <a:rPr lang="fr-FR" sz="2800" dirty="0" smtClean="0"/>
              <a:t>Seul prouvé sûr</a:t>
            </a:r>
          </a:p>
          <a:p>
            <a:r>
              <a:rPr lang="fr-FR" sz="2800" dirty="0" smtClean="0"/>
              <a:t>Inutilisable (échanger la clé = même problème qu'échanger le message)</a:t>
            </a:r>
          </a:p>
          <a:p>
            <a:pPr algn="ctr">
              <a:buNone/>
            </a:pPr>
            <a:r>
              <a:rPr lang="fr-FR" sz="2800" dirty="0" smtClean="0"/>
              <a:t>	</a:t>
            </a:r>
            <a:r>
              <a:rPr lang="fr-FR" sz="2800" b="1" dirty="0" smtClean="0">
                <a:solidFill>
                  <a:srgbClr val="FF0000"/>
                </a:solidFill>
              </a:rPr>
              <a:t>Chiffrement à FLOT = se rapprocher du masque jetable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70C0"/>
                </a:solidFill>
              </a:rPr>
              <a:t>Méthode: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Générer un flux de bits aléatoires : la clé.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Faire un XOR avec le message (ou autre).</a:t>
            </a:r>
          </a:p>
          <a:p>
            <a:pPr>
              <a:buNone/>
            </a:pP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Suite </a:t>
            </a:r>
            <a:r>
              <a:rPr lang="fr-FR" sz="2400" dirty="0" err="1" smtClean="0">
                <a:solidFill>
                  <a:srgbClr val="FF0000"/>
                </a:solidFill>
              </a:rPr>
              <a:t>chiffrante</a:t>
            </a:r>
            <a:r>
              <a:rPr lang="fr-FR" sz="2400" dirty="0" smtClean="0">
                <a:solidFill>
                  <a:srgbClr val="FF0000"/>
                </a:solidFill>
              </a:rPr>
              <a:t> produite par un LSFR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4276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2955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924944"/>
            <a:ext cx="4724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509120"/>
            <a:ext cx="2105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0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207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Exemple 1: Cycle des états d’un LSFR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468810"/>
            <a:ext cx="7419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06" y="1844824"/>
            <a:ext cx="294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780928"/>
            <a:ext cx="36099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1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Exemple 2: Cycle des états d’un LSFR</a:t>
            </a:r>
            <a:endParaRPr lang="fr-F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505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828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844824"/>
            <a:ext cx="56769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5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Exemple 2: Cycle des états d’un LSFR</a:t>
            </a:r>
            <a:endParaRPr lang="fr-F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7467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132856"/>
            <a:ext cx="4867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7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Exemple 3: Cycle des états d’un LSFR</a:t>
            </a:r>
            <a:endParaRPr lang="fr-F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49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47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34888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0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Exemple 4: Cycle des états d’un LSFR</a:t>
            </a:r>
            <a:endParaRPr lang="fr-F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5895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2266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84784"/>
            <a:ext cx="47525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589240"/>
            <a:ext cx="69437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/>
              <p14:cNvContentPartPr/>
              <p14:nvPr/>
            </p14:nvContentPartPr>
            <p14:xfrm>
              <a:off x="2971800" y="6278760"/>
              <a:ext cx="327960" cy="305280"/>
            </p14:xfrm>
          </p:contentPart>
        </mc:Choice>
        <mc:Fallback xmlns="">
          <p:pic>
            <p:nvPicPr>
              <p:cNvPr id="3" name="Encre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2440" y="6269400"/>
                <a:ext cx="346680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0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Exemple </a:t>
            </a:r>
            <a:r>
              <a:rPr lang="fr-FR" sz="2800" dirty="0" smtClean="0">
                <a:solidFill>
                  <a:srgbClr val="FF0000"/>
                </a:solidFill>
              </a:rPr>
              <a:t>5: </a:t>
            </a:r>
            <a:r>
              <a:rPr lang="fr-FR" sz="2800" dirty="0">
                <a:solidFill>
                  <a:srgbClr val="FF0000"/>
                </a:solidFill>
              </a:rPr>
              <a:t>Cycle des états d’un LSFR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580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66967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6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81" y="332656"/>
            <a:ext cx="6667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0031"/>
            <a:ext cx="80391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2562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96752"/>
            <a:ext cx="80295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2099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8" y="1340768"/>
            <a:ext cx="84867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69500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Caractéristiques des chiffrements à Flot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1" y="1556792"/>
            <a:ext cx="810577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514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42988"/>
            <a:ext cx="87153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6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286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521431"/>
            <a:ext cx="869632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3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51037"/>
            <a:ext cx="42767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80648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6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93" y="885825"/>
            <a:ext cx="3914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916832"/>
            <a:ext cx="79724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5910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76400"/>
            <a:ext cx="64293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8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60648"/>
            <a:ext cx="6724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085850"/>
            <a:ext cx="84010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7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01874"/>
            <a:ext cx="49149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0" y="1556792"/>
            <a:ext cx="84772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0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548680"/>
            <a:ext cx="6296025" cy="57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56792"/>
            <a:ext cx="83058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6525" y="3043238"/>
              <a:ext cx="173038" cy="214312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7172" y="3033873"/>
                <a:ext cx="191745" cy="2330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9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810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7544" y="141277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Définition :</a:t>
            </a:r>
            <a:r>
              <a:rPr lang="fr-FR" sz="2400" i="1" dirty="0"/>
              <a:t> Un algorithme de chiffrement </a:t>
            </a:r>
            <a:r>
              <a:rPr lang="fr-FR" sz="2400" i="1" dirty="0" smtClean="0"/>
              <a:t>symétrique transforme </a:t>
            </a:r>
            <a:r>
              <a:rPr lang="fr-FR" sz="2400" i="1" dirty="0"/>
              <a:t>un message en clair P avec une </a:t>
            </a:r>
            <a:r>
              <a:rPr lang="fr-FR" sz="2400" i="1" dirty="0" smtClean="0"/>
              <a:t>clé secrète </a:t>
            </a:r>
            <a:r>
              <a:rPr lang="fr-FR" sz="2400" i="1" dirty="0"/>
              <a:t>K. Le résultat est un message chiffré C</a:t>
            </a:r>
            <a:endParaRPr lang="fr-FR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2482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8675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62075"/>
            <a:ext cx="80391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5152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43024"/>
            <a:ext cx="8143875" cy="482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6389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3" y="1484784"/>
            <a:ext cx="77533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8" y="1484784"/>
            <a:ext cx="8810625" cy="525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1840" y="692696"/>
            <a:ext cx="316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Chiffrement à flot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440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2" y="1556792"/>
            <a:ext cx="75819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908720"/>
            <a:ext cx="316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Chiffrement à flot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153</Words>
  <Application>Microsoft Office PowerPoint</Application>
  <PresentationFormat>Affichage à l'écran (4:3)</PresentationFormat>
  <Paragraphs>32</Paragraphs>
  <Slides>37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Modèle par défaut</vt:lpstr>
      <vt:lpstr>Présentation PowerPoint</vt:lpstr>
      <vt:lpstr>la cryptographie à Flot</vt:lpstr>
      <vt:lpstr>Caractéristiques des chiffrements à Flot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Générateur Pseudo-Aléatoire: GPA</vt:lpstr>
      <vt:lpstr>Présentation PowerPoint</vt:lpstr>
      <vt:lpstr>Présentation PowerPoint</vt:lpstr>
      <vt:lpstr>Présentation PowerPoint</vt:lpstr>
      <vt:lpstr>Chiffrement synchrone</vt:lpstr>
      <vt:lpstr>Présentation PowerPoint</vt:lpstr>
      <vt:lpstr>Exemples: GPA</vt:lpstr>
      <vt:lpstr>LFSR  Registre à décalage à rétroaction linéaire (Linear Feedback Shift Register)</vt:lpstr>
      <vt:lpstr>Polynôme de rétroaction</vt:lpstr>
      <vt:lpstr>Exemple</vt:lpstr>
      <vt:lpstr>Suite chiffrante produite par un LSFR</vt:lpstr>
      <vt:lpstr>Exemple 1: Cycle des états d’un LSFR</vt:lpstr>
      <vt:lpstr>Exemple 2: Cycle des états d’un LSFR</vt:lpstr>
      <vt:lpstr>Exemple 2: Cycle des états d’un LSFR</vt:lpstr>
      <vt:lpstr>Exemple 3: Cycle des états d’un LSFR</vt:lpstr>
      <vt:lpstr>Exemple 4: Cycle des états d’un LSFR</vt:lpstr>
      <vt:lpstr>Exemple 5: Cycle des états d’un LSFR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XPSP2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folio</cp:lastModifiedBy>
  <cp:revision>109</cp:revision>
  <dcterms:created xsi:type="dcterms:W3CDTF">2009-10-18T19:03:50Z</dcterms:created>
  <dcterms:modified xsi:type="dcterms:W3CDTF">2020-04-03T13:07:20Z</dcterms:modified>
</cp:coreProperties>
</file>