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57"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D333E-64BC-402E-AE83-0B54D8E1DEFB}" type="datetimeFigureOut">
              <a:rPr lang="fr-FR" smtClean="0"/>
              <a:t>04/05/2020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849F58-A480-4B8B-9021-59FE0847259E}"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fr-FR" dirty="0" smtClean="0"/>
              <a:t>Ce</a:t>
            </a:r>
            <a:r>
              <a:rPr lang="fr-FR" baseline="0" dirty="0" smtClean="0"/>
              <a:t> </a:t>
            </a:r>
            <a:r>
              <a:rPr lang="fr-FR" baseline="0" dirty="0" err="1" smtClean="0"/>
              <a:t>phénoméne</a:t>
            </a:r>
            <a:r>
              <a:rPr lang="fr-FR" baseline="0" dirty="0" smtClean="0"/>
              <a:t> l’un des menaces les plus graves pour les ressources en eaux , il a un danger pour les poissons et la vie aquatique en générale . Le DMA contribue à la </a:t>
            </a:r>
            <a:r>
              <a:rPr lang="fr-FR" baseline="0" dirty="0" err="1" smtClean="0"/>
              <a:t>dimunition</a:t>
            </a:r>
            <a:r>
              <a:rPr lang="fr-FR" baseline="0" dirty="0" smtClean="0"/>
              <a:t> de PH des cours d’eaux qui peut arriver jusqu’a 4, aussi le DMA dissout également les métaux toxiques tels que le cuivre l’</a:t>
            </a:r>
            <a:r>
              <a:rPr lang="fr-FR" baseline="0" dirty="0" err="1" smtClean="0"/>
              <a:t>alluminuim,cadmuim,arsenic,plamb,ces</a:t>
            </a:r>
            <a:r>
              <a:rPr lang="fr-FR" baseline="0" dirty="0" smtClean="0"/>
              <a:t> métaux peuvent </a:t>
            </a:r>
            <a:r>
              <a:rPr lang="fr-FR" baseline="0" dirty="0" err="1" smtClean="0"/>
              <a:t>étre</a:t>
            </a:r>
            <a:r>
              <a:rPr lang="fr-FR" baseline="0" dirty="0" smtClean="0"/>
              <a:t> toxiques pour les humains et les animaux </a:t>
            </a:r>
            <a:endParaRPr lang="fr-FR" dirty="0"/>
          </a:p>
        </p:txBody>
      </p:sp>
      <p:sp>
        <p:nvSpPr>
          <p:cNvPr id="4" name="Slide Number Placeholder 3"/>
          <p:cNvSpPr>
            <a:spLocks noGrp="1"/>
          </p:cNvSpPr>
          <p:nvPr>
            <p:ph type="sldNum" sz="quarter" idx="10"/>
          </p:nvPr>
        </p:nvSpPr>
        <p:spPr/>
        <p:txBody>
          <a:bodyPr/>
          <a:lstStyle/>
          <a:p>
            <a:fld id="{A015E82F-6EA7-4FDA-8A87-1F48909BA811}" type="slidenum">
              <a:rPr lang="fr-FR" smtClean="0"/>
              <a:pPr/>
              <a:t>12</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3B812B9-F5DB-45B6-9C7D-179A255CDD5B}" type="datetimeFigureOut">
              <a:rPr lang="fr-FR" smtClean="0"/>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B812B9-F5DB-45B6-9C7D-179A255CDD5B}" type="datetimeFigureOut">
              <a:rPr lang="fr-FR" smtClean="0"/>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B812B9-F5DB-45B6-9C7D-179A255CDD5B}" type="datetimeFigureOut">
              <a:rPr lang="fr-FR" smtClean="0"/>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3B812B9-F5DB-45B6-9C7D-179A255CDD5B}" type="datetimeFigureOut">
              <a:rPr lang="fr-FR" smtClean="0"/>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3B812B9-F5DB-45B6-9C7D-179A255CDD5B}" type="datetimeFigureOut">
              <a:rPr lang="fr-FR" smtClean="0"/>
              <a:t>04/05/2020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3B812B9-F5DB-45B6-9C7D-179A255CDD5B}" type="datetimeFigureOut">
              <a:rPr lang="fr-FR" smtClean="0"/>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3B812B9-F5DB-45B6-9C7D-179A255CDD5B}" type="datetimeFigureOut">
              <a:rPr lang="fr-FR" smtClean="0"/>
              <a:t>04/05/2020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03B812B9-F5DB-45B6-9C7D-179A255CDD5B}" type="datetimeFigureOut">
              <a:rPr lang="fr-FR" smtClean="0"/>
              <a:t>04/05/2020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3B812B9-F5DB-45B6-9C7D-179A255CDD5B}" type="datetimeFigureOut">
              <a:rPr lang="fr-FR" smtClean="0"/>
              <a:t>04/05/2020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3B812B9-F5DB-45B6-9C7D-179A255CDD5B}" type="datetimeFigureOut">
              <a:rPr lang="fr-FR" smtClean="0"/>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3B812B9-F5DB-45B6-9C7D-179A255CDD5B}" type="datetimeFigureOut">
              <a:rPr lang="fr-FR" smtClean="0"/>
              <a:t>04/05/2020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AED7AAF-85EF-47F8-8CBA-8D275EBE98B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B812B9-F5DB-45B6-9C7D-179A255CDD5B}" type="datetimeFigureOut">
              <a:rPr lang="fr-FR" smtClean="0"/>
              <a:t>04/05/2020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ED7AAF-85EF-47F8-8CBA-8D275EBE98B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dz/url?sa=i&amp;rct=j&amp;q=&amp;esrc=s&amp;source=images&amp;cd=&amp;cad=rja&amp;uact=8&amp;docid=6Yu_PavQ8YEN5M&amp;tbnid=UsjGFApG30pA0M:&amp;ved=0CAcQjRw&amp;url=http://www.infoconsommation.ca/&amp;ei=vBYbVKjUHoTbaPeDgfAN&amp;bvm=bv.75097201,d.d2s&amp;psig=AFQjCNGIAGhlDusi-jhnKCRmge8PtHOnUA&amp;ust=141114754659373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8662" y="0"/>
            <a:ext cx="7643866" cy="1754326"/>
          </a:xfrm>
          <a:prstGeom prst="rect">
            <a:avLst/>
          </a:prstGeom>
        </p:spPr>
        <p:txBody>
          <a:bodyPr wrap="square">
            <a:spAutoFit/>
          </a:bodyPr>
          <a:lstStyle/>
          <a:p>
            <a:r>
              <a:rPr lang="fr-FR" sz="3600" b="1" dirty="0" smtClean="0"/>
              <a:t>Qu’est-ce que la biodiversité?</a:t>
            </a:r>
            <a:r>
              <a:rPr lang="fr-FR" sz="3600" dirty="0" smtClean="0"/>
              <a:t/>
            </a:r>
            <a:br>
              <a:rPr lang="fr-FR" sz="3600" dirty="0" smtClean="0"/>
            </a:br>
            <a:r>
              <a:rPr lang="fr-FR" sz="3600" dirty="0" smtClean="0"/>
              <a:t/>
            </a:r>
            <a:br>
              <a:rPr lang="fr-FR" sz="3600" dirty="0" smtClean="0"/>
            </a:br>
            <a:endParaRPr lang="fr-FR" sz="3600" dirty="0"/>
          </a:p>
        </p:txBody>
      </p:sp>
      <p:sp>
        <p:nvSpPr>
          <p:cNvPr id="5" name="Rectangle 4"/>
          <p:cNvSpPr/>
          <p:nvPr/>
        </p:nvSpPr>
        <p:spPr>
          <a:xfrm>
            <a:off x="0" y="642918"/>
            <a:ext cx="9144000" cy="4031873"/>
          </a:xfrm>
          <a:prstGeom prst="rect">
            <a:avLst/>
          </a:prstGeom>
        </p:spPr>
        <p:txBody>
          <a:bodyPr wrap="square">
            <a:spAutoFit/>
          </a:bodyPr>
          <a:lstStyle/>
          <a:p>
            <a:r>
              <a:rPr lang="fr-FR" sz="3200" b="1" dirty="0" smtClean="0"/>
              <a:t>Variabilité des organismes vivants</a:t>
            </a:r>
            <a:r>
              <a:rPr lang="fr-FR" sz="3200" dirty="0" smtClean="0"/>
              <a:t> de toute origine y compris, entre autres, </a:t>
            </a:r>
            <a:r>
              <a:rPr lang="fr-FR" sz="3200" b="1" dirty="0" smtClean="0">
                <a:solidFill>
                  <a:srgbClr val="FF0000"/>
                </a:solidFill>
              </a:rPr>
              <a:t>les écosystèmes terrestres</a:t>
            </a:r>
            <a:r>
              <a:rPr lang="fr-FR" sz="3200" dirty="0" smtClean="0"/>
              <a:t>, </a:t>
            </a:r>
            <a:r>
              <a:rPr lang="fr-FR" sz="3200" b="1" dirty="0" smtClean="0">
                <a:solidFill>
                  <a:srgbClr val="FF0000"/>
                </a:solidFill>
              </a:rPr>
              <a:t>marins</a:t>
            </a:r>
            <a:r>
              <a:rPr lang="fr-FR" sz="3200" dirty="0" smtClean="0"/>
              <a:t> et </a:t>
            </a:r>
            <a:r>
              <a:rPr lang="fr-FR" sz="3200" b="1" dirty="0" smtClean="0">
                <a:solidFill>
                  <a:srgbClr val="0070C0"/>
                </a:solidFill>
              </a:rPr>
              <a:t>autres écosystèmes aquatiques </a:t>
            </a:r>
            <a:r>
              <a:rPr lang="fr-FR" sz="3200" dirty="0" smtClean="0"/>
              <a:t>et les </a:t>
            </a:r>
            <a:r>
              <a:rPr lang="fr-FR" sz="3200" b="1" dirty="0" smtClean="0"/>
              <a:t>complexes écologiques </a:t>
            </a:r>
            <a:r>
              <a:rPr lang="fr-FR" sz="3200" dirty="0" smtClean="0"/>
              <a:t>dont ils font partie; cela comprend la </a:t>
            </a:r>
            <a:r>
              <a:rPr lang="fr-FR" sz="3200" b="1" dirty="0" smtClean="0"/>
              <a:t>diversité au sein </a:t>
            </a:r>
            <a:r>
              <a:rPr lang="fr-FR" sz="3200" dirty="0" smtClean="0"/>
              <a:t>des </a:t>
            </a:r>
            <a:r>
              <a:rPr lang="fr-FR" sz="3200" b="1" dirty="0" smtClean="0">
                <a:solidFill>
                  <a:schemeClr val="tx2"/>
                </a:solidFill>
              </a:rPr>
              <a:t>espèces</a:t>
            </a:r>
            <a:r>
              <a:rPr lang="fr-FR" sz="3200" dirty="0" smtClean="0"/>
              <a:t> et</a:t>
            </a:r>
            <a:br>
              <a:rPr lang="fr-FR" sz="3200" dirty="0" smtClean="0"/>
            </a:br>
            <a:r>
              <a:rPr lang="fr-FR" sz="3200" b="1" dirty="0" smtClean="0">
                <a:solidFill>
                  <a:schemeClr val="tx2"/>
                </a:solidFill>
              </a:rPr>
              <a:t>entre espèces </a:t>
            </a:r>
            <a:r>
              <a:rPr lang="fr-FR" sz="3200" dirty="0" smtClean="0"/>
              <a:t>ainsi que celle </a:t>
            </a:r>
            <a:r>
              <a:rPr lang="fr-FR" sz="3200" b="1" dirty="0" smtClean="0">
                <a:solidFill>
                  <a:srgbClr val="00B050"/>
                </a:solidFill>
              </a:rPr>
              <a:t>des écosystèmes</a:t>
            </a:r>
            <a:r>
              <a:rPr lang="fr-FR" sz="3200" dirty="0" smtClean="0"/>
              <a:t>.</a:t>
            </a:r>
            <a:br>
              <a:rPr lang="fr-FR" sz="3200" dirty="0" smtClean="0"/>
            </a:br>
            <a:r>
              <a:rPr lang="fr-FR" sz="3200" dirty="0" smtClean="0"/>
              <a:t/>
            </a:r>
            <a:br>
              <a:rPr lang="fr-FR" sz="3200" dirty="0" smtClean="0"/>
            </a:br>
            <a:endParaRPr lang="fr-FR" sz="3200" dirty="0"/>
          </a:p>
        </p:txBody>
      </p:sp>
      <p:sp>
        <p:nvSpPr>
          <p:cNvPr id="6" name="Rectangle 5"/>
          <p:cNvSpPr/>
          <p:nvPr/>
        </p:nvSpPr>
        <p:spPr>
          <a:xfrm>
            <a:off x="0" y="5950059"/>
            <a:ext cx="8929718" cy="1815882"/>
          </a:xfrm>
          <a:prstGeom prst="rect">
            <a:avLst/>
          </a:prstGeom>
        </p:spPr>
        <p:txBody>
          <a:bodyPr wrap="square">
            <a:spAutoFit/>
          </a:bodyPr>
          <a:lstStyle/>
          <a:p>
            <a:pPr algn="ctr"/>
            <a:r>
              <a:rPr lang="fr-FR" sz="28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La biodiversité englobe donc la variété et la variabilité de la vie sur Terre.</a:t>
            </a:r>
            <a:br>
              <a:rPr lang="fr-FR" sz="28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r>
              <a:rPr lang="fr-FR" sz="28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r>
            <a:br>
              <a:rPr lang="fr-FR" sz="280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br>
            <a:endParaRPr lang="fr-FR" sz="280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cxnSp>
        <p:nvCxnSpPr>
          <p:cNvPr id="8" name="Connecteur en angle 7"/>
          <p:cNvCxnSpPr/>
          <p:nvPr/>
        </p:nvCxnSpPr>
        <p:spPr>
          <a:xfrm rot="10800000" flipV="1">
            <a:off x="6929454" y="4643446"/>
            <a:ext cx="1643074" cy="1571636"/>
          </a:xfrm>
          <a:prstGeom prst="bentConnector3">
            <a:avLst>
              <a:gd name="adj1" fmla="val 50000"/>
            </a:avLst>
          </a:prstGeom>
          <a:ln>
            <a:solidFill>
              <a:srgbClr val="002060"/>
            </a:solidFill>
            <a:tailEnd type="arrow"/>
          </a:ln>
        </p:spPr>
        <p:style>
          <a:lnRef idx="1">
            <a:schemeClr val="accent2"/>
          </a:lnRef>
          <a:fillRef idx="0">
            <a:schemeClr val="accent2"/>
          </a:fillRef>
          <a:effectRef idx="0">
            <a:schemeClr val="accent2"/>
          </a:effectRef>
          <a:fontRef idx="minor">
            <a:schemeClr val="tx1"/>
          </a:fontRef>
        </p:style>
      </p:cxnSp>
      <p:pic>
        <p:nvPicPr>
          <p:cNvPr id="7" name="Picture 2" descr="C:\Users\mac\Desktop\01-biodiv-copie-970x647.jpg"/>
          <p:cNvPicPr>
            <a:picLocks noChangeAspect="1" noChangeArrowheads="1"/>
          </p:cNvPicPr>
          <p:nvPr/>
        </p:nvPicPr>
        <p:blipFill>
          <a:blip r:embed="rId2"/>
          <a:srcRect l="13714" t="19210" r="16000" b="13465"/>
          <a:stretch>
            <a:fillRect/>
          </a:stretch>
        </p:blipFill>
        <p:spPr bwMode="auto">
          <a:xfrm>
            <a:off x="2143108" y="3500438"/>
            <a:ext cx="4643470" cy="250934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1815882"/>
          </a:xfrm>
          <a:prstGeom prst="rect">
            <a:avLst/>
          </a:prstGeom>
        </p:spPr>
        <p:txBody>
          <a:bodyPr wrap="square">
            <a:spAutoFit/>
          </a:bodyPr>
          <a:lstStyle/>
          <a:p>
            <a:endParaRPr lang="fr-FR" sz="2800" dirty="0" smtClean="0"/>
          </a:p>
          <a:p>
            <a:endParaRPr lang="fr-FR" sz="2800" dirty="0" smtClean="0"/>
          </a:p>
          <a:p>
            <a:endParaRPr lang="fr-FR" sz="2800" dirty="0" smtClean="0"/>
          </a:p>
          <a:p>
            <a:endParaRPr lang="fr-FR" sz="2800" dirty="0"/>
          </a:p>
        </p:txBody>
      </p:sp>
      <p:sp>
        <p:nvSpPr>
          <p:cNvPr id="5" name="Rectangle 4"/>
          <p:cNvSpPr/>
          <p:nvPr/>
        </p:nvSpPr>
        <p:spPr>
          <a:xfrm>
            <a:off x="0" y="0"/>
            <a:ext cx="9144000" cy="6494085"/>
          </a:xfrm>
          <a:prstGeom prst="rect">
            <a:avLst/>
          </a:prstGeom>
        </p:spPr>
        <p:txBody>
          <a:bodyPr wrap="square">
            <a:spAutoFit/>
          </a:bodyPr>
          <a:lstStyle/>
          <a:p>
            <a:r>
              <a:rPr lang="fr-FR" sz="3200" dirty="0" smtClean="0"/>
              <a:t>     Les DMA sont favorisés et amplifiés par des réactions catalytiques </a:t>
            </a:r>
            <a:r>
              <a:rPr lang="fr-FR" sz="3200" b="1" dirty="0" smtClean="0"/>
              <a:t>d'origine</a:t>
            </a:r>
            <a:r>
              <a:rPr lang="fr-FR" sz="3200" dirty="0" smtClean="0"/>
              <a:t> </a:t>
            </a:r>
            <a:r>
              <a:rPr lang="fr-FR" sz="3200" b="1" dirty="0" smtClean="0"/>
              <a:t>chimique</a:t>
            </a:r>
            <a:r>
              <a:rPr lang="fr-FR" sz="3200" dirty="0" smtClean="0"/>
              <a:t> et </a:t>
            </a:r>
            <a:r>
              <a:rPr lang="fr-FR" sz="3200" b="1" dirty="0" smtClean="0"/>
              <a:t>biologique</a:t>
            </a:r>
            <a:r>
              <a:rPr lang="fr-FR" sz="3200" dirty="0" smtClean="0"/>
              <a:t>. Les </a:t>
            </a:r>
            <a:r>
              <a:rPr lang="fr-FR" sz="3200" b="1" dirty="0" smtClean="0"/>
              <a:t>effluents</a:t>
            </a:r>
            <a:r>
              <a:rPr lang="fr-FR" sz="3200" dirty="0" smtClean="0"/>
              <a:t> formés contiennent des concentrations parfois </a:t>
            </a:r>
            <a:r>
              <a:rPr lang="fr-FR" sz="3200" b="1" dirty="0" smtClean="0">
                <a:solidFill>
                  <a:srgbClr val="00B050"/>
                </a:solidFill>
              </a:rPr>
              <a:t>toxiques</a:t>
            </a:r>
            <a:r>
              <a:rPr lang="fr-FR" sz="3200" dirty="0" smtClean="0"/>
              <a:t> de métaux et constituent l'un des problèmes environnementaux majeurs de </a:t>
            </a:r>
            <a:r>
              <a:rPr lang="fr-FR" sz="3200" b="1" dirty="0" smtClean="0"/>
              <a:t>l'industrie extractive mondiale. </a:t>
            </a:r>
          </a:p>
          <a:p>
            <a:r>
              <a:rPr lang="fr-FR" sz="3200" b="1" dirty="0" smtClean="0"/>
              <a:t>-Dans les cas les plus sévères, la vie aquatique </a:t>
            </a:r>
            <a:r>
              <a:rPr lang="fr-FR" sz="3200" dirty="0" smtClean="0"/>
              <a:t>dans les cours d'eau récepteurs des </a:t>
            </a:r>
            <a:r>
              <a:rPr lang="fr-FR" sz="3200" dirty="0" smtClean="0">
                <a:solidFill>
                  <a:srgbClr val="FF0000"/>
                </a:solidFill>
              </a:rPr>
              <a:t>DMA</a:t>
            </a:r>
            <a:r>
              <a:rPr lang="fr-FR" sz="3200" dirty="0" smtClean="0"/>
              <a:t> disparaît durablement sur de longues distances.</a:t>
            </a:r>
          </a:p>
          <a:p>
            <a:r>
              <a:rPr lang="fr-FR" sz="3200" dirty="0" smtClean="0"/>
              <a:t> L'impact est aggravé du fait de l'aptitude des </a:t>
            </a:r>
            <a:r>
              <a:rPr lang="fr-FR" sz="3200" dirty="0" smtClean="0">
                <a:solidFill>
                  <a:srgbClr val="FF0000"/>
                </a:solidFill>
              </a:rPr>
              <a:t>DMA</a:t>
            </a:r>
            <a:r>
              <a:rPr lang="fr-FR" sz="3200" dirty="0" smtClean="0"/>
              <a:t> à </a:t>
            </a:r>
            <a:r>
              <a:rPr lang="fr-FR" sz="3200" b="1" dirty="0" smtClean="0"/>
              <a:t>s'auto-entretenir</a:t>
            </a:r>
            <a:r>
              <a:rPr lang="fr-FR" sz="3200" dirty="0" smtClean="0"/>
              <a:t> et à se </a:t>
            </a:r>
            <a:r>
              <a:rPr lang="fr-FR" sz="3200" b="1" dirty="0" smtClean="0"/>
              <a:t>propager</a:t>
            </a:r>
            <a:r>
              <a:rPr lang="fr-FR" sz="3200" dirty="0" smtClean="0"/>
              <a:t> sur le site minier.</a:t>
            </a:r>
            <a:br>
              <a:rPr lang="fr-FR" sz="3200" dirty="0" smtClean="0"/>
            </a:br>
            <a:r>
              <a:rPr lang="fr-FR" sz="3200" dirty="0" smtClean="0"/>
              <a:t/>
            </a:r>
            <a:br>
              <a:rPr lang="fr-FR" sz="3200" dirty="0" smtClean="0"/>
            </a:br>
            <a:endParaRPr lang="fr-FR"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358346" cy="6740307"/>
          </a:xfrm>
          <a:prstGeom prst="rect">
            <a:avLst/>
          </a:prstGeom>
        </p:spPr>
        <p:txBody>
          <a:bodyPr wrap="square">
            <a:spAutoFit/>
          </a:bodyPr>
          <a:lstStyle/>
          <a:p>
            <a:r>
              <a:rPr lang="fr-FR" sz="3600" b="1" dirty="0" smtClean="0"/>
              <a:t>Valeurs courantes des paramètres caractérisant les DMA.</a:t>
            </a:r>
          </a:p>
          <a:p>
            <a:pPr>
              <a:buFont typeface="Wingdings" pitchFamily="2" charset="2"/>
              <a:buChar char="Ø"/>
            </a:pPr>
            <a:r>
              <a:rPr lang="fr-FR" sz="3600" dirty="0" smtClean="0"/>
              <a:t>Débit variable pouvant atteindre 10 m3 par seconde</a:t>
            </a:r>
          </a:p>
          <a:p>
            <a:pPr>
              <a:buFont typeface="Wingdings" pitchFamily="2" charset="2"/>
              <a:buChar char="Ø"/>
            </a:pPr>
            <a:r>
              <a:rPr lang="fr-FR" sz="3600" dirty="0" smtClean="0"/>
              <a:t>Acidité : pH &lt; 5 pouvant devenir inférieur à 1</a:t>
            </a:r>
          </a:p>
          <a:p>
            <a:pPr>
              <a:buFont typeface="Wingdings" pitchFamily="2" charset="2"/>
              <a:buChar char="Ø"/>
            </a:pPr>
            <a:r>
              <a:rPr lang="fr-FR" sz="3600" dirty="0" smtClean="0"/>
              <a:t>Concentration parfois élevée en sels dissous.</a:t>
            </a:r>
          </a:p>
          <a:p>
            <a:pPr>
              <a:buFont typeface="Wingdings" pitchFamily="2" charset="2"/>
              <a:buChar char="Ø"/>
            </a:pPr>
            <a:r>
              <a:rPr lang="fr-FR" sz="3600" dirty="0" smtClean="0"/>
              <a:t> Éléments les plus courants : Fe &gt; Al, Mn &gt; Zn, Cu, As &gt; Cd, Co, Ni &gt; Sb, Cr, Pb...</a:t>
            </a:r>
          </a:p>
          <a:p>
            <a:pPr>
              <a:buFont typeface="Wingdings" pitchFamily="2" charset="2"/>
              <a:buChar char="Ø"/>
            </a:pPr>
            <a:r>
              <a:rPr lang="fr-FR" sz="3600" dirty="0" smtClean="0"/>
              <a:t> Persistance du phénomène : de quelques années à quelques siècles</a:t>
            </a:r>
            <a:br>
              <a:rPr lang="fr-FR" sz="3600" dirty="0" smtClean="0"/>
            </a:br>
            <a:r>
              <a:rPr lang="fr-FR" sz="3600" dirty="0" smtClean="0"/>
              <a:t/>
            </a:r>
            <a:br>
              <a:rPr lang="fr-FR" sz="3600" dirty="0" smtClean="0"/>
            </a:br>
            <a:endParaRPr lang="fr-FR"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357982"/>
          </a:xfrm>
        </p:spPr>
        <p:txBody>
          <a:bodyPr>
            <a:normAutofit/>
          </a:bodyPr>
          <a:lstStyle/>
          <a:p>
            <a:pPr>
              <a:lnSpc>
                <a:spcPct val="150000"/>
              </a:lnSpc>
              <a:buNone/>
            </a:pPr>
            <a:r>
              <a:rPr lang="fr-FR" sz="1800" dirty="0" smtClean="0">
                <a:latin typeface="Century Schoolbook" pitchFamily="18" charset="0"/>
              </a:rPr>
              <a:t>         Lorsque l’oxygène et l’eau entrent en contact avec des roches renfermant du soufre, il y a production d’acide. Cet acide peut dissoudre les métaux des roches environnantes qui seront libérés </a:t>
            </a:r>
            <a:r>
              <a:rPr lang="fr-FR" sz="1800" u="sng" dirty="0" smtClean="0">
                <a:solidFill>
                  <a:schemeClr val="accent2"/>
                </a:solidFill>
                <a:latin typeface="Century Schoolbook" pitchFamily="18" charset="0"/>
              </a:rPr>
              <a:t>dans le sol et les eaux de surface. De fortes concentrations de métaux et d’acide peuvent être nocives pour les poissons et autres formes de vie aquatique.</a:t>
            </a:r>
          </a:p>
          <a:p>
            <a:pPr>
              <a:lnSpc>
                <a:spcPct val="150000"/>
              </a:lnSpc>
              <a:buNone/>
            </a:pPr>
            <a:r>
              <a:rPr lang="fr-FR" sz="1800" dirty="0" smtClean="0">
                <a:latin typeface="Century Schoolbook" pitchFamily="18" charset="0"/>
              </a:rPr>
              <a:t>             Au cours de l’activité d’exploitation minière, la fragmentation et le concassage des roches </a:t>
            </a:r>
            <a:r>
              <a:rPr lang="fr-FR" sz="1800" u="sng" dirty="0" smtClean="0">
                <a:solidFill>
                  <a:schemeClr val="accent2"/>
                </a:solidFill>
                <a:latin typeface="Century Schoolbook" pitchFamily="18" charset="0"/>
              </a:rPr>
              <a:t>exacerbent</a:t>
            </a:r>
            <a:r>
              <a:rPr lang="fr-FR" sz="1800" dirty="0" smtClean="0">
                <a:solidFill>
                  <a:schemeClr val="accent2"/>
                </a:solidFill>
                <a:latin typeface="Century Schoolbook" pitchFamily="18" charset="0"/>
              </a:rPr>
              <a:t> (augmente) </a:t>
            </a:r>
            <a:r>
              <a:rPr lang="fr-FR" sz="1800" dirty="0" smtClean="0">
                <a:latin typeface="Century Schoolbook" pitchFamily="18" charset="0"/>
              </a:rPr>
              <a:t> le drainage minier acide du fait de l’accroissement de la quantité de surfaces rocheuses exposées à l’oxygène et à l’eau contenus dans l’atmosphère.</a:t>
            </a:r>
            <a:endParaRPr lang="fr-FR" sz="1800" dirty="0">
              <a:latin typeface="Century Schoolbook"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28604"/>
            <a:ext cx="9144000" cy="6986528"/>
          </a:xfrm>
          <a:prstGeom prst="rect">
            <a:avLst/>
          </a:prstGeom>
        </p:spPr>
        <p:txBody>
          <a:bodyPr wrap="square">
            <a:spAutoFit/>
          </a:bodyPr>
          <a:lstStyle/>
          <a:p>
            <a:r>
              <a:rPr lang="fr-FR" sz="2800" dirty="0" smtClean="0"/>
              <a:t>*la </a:t>
            </a:r>
            <a:r>
              <a:rPr lang="fr-FR" sz="2800" b="1" dirty="0" smtClean="0"/>
              <a:t>formation des sols </a:t>
            </a:r>
            <a:r>
              <a:rPr lang="fr-FR" sz="2800" dirty="0" smtClean="0"/>
              <a:t>et la </a:t>
            </a:r>
            <a:r>
              <a:rPr lang="fr-FR" sz="2800" b="1" dirty="0" smtClean="0">
                <a:solidFill>
                  <a:srgbClr val="C00000"/>
                </a:solidFill>
              </a:rPr>
              <a:t>préservation</a:t>
            </a:r>
            <a:r>
              <a:rPr lang="fr-FR" sz="2800" dirty="0" smtClean="0"/>
              <a:t> de leur </a:t>
            </a:r>
            <a:r>
              <a:rPr lang="fr-FR" sz="2800" b="1" dirty="0" smtClean="0"/>
              <a:t>fertilité</a:t>
            </a:r>
            <a:r>
              <a:rPr lang="fr-FR" sz="2800" dirty="0" smtClean="0"/>
              <a:t> (par les cycles des substances nutritives);</a:t>
            </a:r>
            <a:br>
              <a:rPr lang="fr-FR" sz="2800" dirty="0" smtClean="0"/>
            </a:br>
            <a:r>
              <a:rPr lang="fr-FR" sz="2800" dirty="0" smtClean="0"/>
              <a:t>• la production primaire par le biais de la </a:t>
            </a:r>
            <a:r>
              <a:rPr lang="fr-FR" sz="2800" b="1" dirty="0" smtClean="0"/>
              <a:t>photosynthèse</a:t>
            </a:r>
            <a:r>
              <a:rPr lang="fr-FR" sz="2800" dirty="0" smtClean="0"/>
              <a:t> comme fondement du soutien de toute forme de vie;</a:t>
            </a:r>
            <a:br>
              <a:rPr lang="fr-FR" sz="2800" dirty="0" smtClean="0"/>
            </a:br>
            <a:r>
              <a:rPr lang="fr-FR" sz="2800" dirty="0" smtClean="0"/>
              <a:t>• la fourniture </a:t>
            </a:r>
            <a:r>
              <a:rPr lang="fr-FR" sz="2800" b="1" dirty="0" smtClean="0">
                <a:solidFill>
                  <a:srgbClr val="00B050"/>
                </a:solidFill>
              </a:rPr>
              <a:t>d’aliments</a:t>
            </a:r>
            <a:r>
              <a:rPr lang="fr-FR" sz="2800" dirty="0" smtClean="0"/>
              <a:t>, de </a:t>
            </a:r>
            <a:r>
              <a:rPr lang="fr-FR" sz="2800" b="1" dirty="0" smtClean="0">
                <a:solidFill>
                  <a:srgbClr val="FF0000"/>
                </a:solidFill>
              </a:rPr>
              <a:t>combustibles</a:t>
            </a:r>
            <a:r>
              <a:rPr lang="fr-FR" sz="2800" dirty="0" smtClean="0"/>
              <a:t> et de </a:t>
            </a:r>
            <a:r>
              <a:rPr lang="fr-FR" sz="2800" b="1" dirty="0" smtClean="0">
                <a:solidFill>
                  <a:srgbClr val="7030A0"/>
                </a:solidFill>
              </a:rPr>
              <a:t>fibres</a:t>
            </a:r>
            <a:r>
              <a:rPr lang="fr-FR" sz="2800" dirty="0" smtClean="0"/>
              <a:t>;</a:t>
            </a:r>
            <a:br>
              <a:rPr lang="fr-FR" sz="2800" dirty="0" smtClean="0"/>
            </a:br>
            <a:r>
              <a:rPr lang="fr-FR" sz="2800" dirty="0" smtClean="0"/>
              <a:t>• la fourniture </a:t>
            </a:r>
            <a:r>
              <a:rPr lang="fr-FR" sz="2800" b="1" dirty="0" smtClean="0"/>
              <a:t>d’abris</a:t>
            </a:r>
            <a:r>
              <a:rPr lang="fr-FR" sz="2800" dirty="0" smtClean="0"/>
              <a:t> et de </a:t>
            </a:r>
            <a:r>
              <a:rPr lang="fr-FR" sz="2800" b="1" dirty="0" smtClean="0">
                <a:solidFill>
                  <a:srgbClr val="0070C0"/>
                </a:solidFill>
              </a:rPr>
              <a:t>matériaux de construction</a:t>
            </a:r>
            <a:r>
              <a:rPr lang="fr-FR" sz="2800" dirty="0" smtClean="0"/>
              <a:t>;</a:t>
            </a:r>
            <a:br>
              <a:rPr lang="fr-FR" sz="2800" dirty="0" smtClean="0"/>
            </a:br>
            <a:r>
              <a:rPr lang="fr-FR" sz="2800" dirty="0" smtClean="0"/>
              <a:t>• la </a:t>
            </a:r>
            <a:r>
              <a:rPr lang="fr-FR" sz="2800" b="1" dirty="0" smtClean="0"/>
              <a:t>régulation des débits d’eau</a:t>
            </a:r>
            <a:r>
              <a:rPr lang="fr-FR" sz="2800" dirty="0" smtClean="0"/>
              <a:t> et le </a:t>
            </a:r>
            <a:r>
              <a:rPr lang="fr-FR" sz="2800" b="1" dirty="0" smtClean="0">
                <a:solidFill>
                  <a:srgbClr val="C00000"/>
                </a:solidFill>
              </a:rPr>
              <a:t>maintien de la qualité de l’eau</a:t>
            </a:r>
            <a:r>
              <a:rPr lang="fr-FR" sz="2800" dirty="0" smtClean="0"/>
              <a:t>;</a:t>
            </a:r>
            <a:br>
              <a:rPr lang="fr-FR" sz="2800" dirty="0" smtClean="0"/>
            </a:br>
            <a:r>
              <a:rPr lang="fr-FR" sz="2800" dirty="0" smtClean="0"/>
              <a:t>• la </a:t>
            </a:r>
            <a:r>
              <a:rPr lang="fr-FR" sz="2800" b="1" dirty="0" smtClean="0">
                <a:solidFill>
                  <a:schemeClr val="accent6">
                    <a:lumMod val="50000"/>
                  </a:schemeClr>
                </a:solidFill>
              </a:rPr>
              <a:t>régulation</a:t>
            </a:r>
            <a:r>
              <a:rPr lang="fr-FR" sz="2800" dirty="0" smtClean="0"/>
              <a:t> et la </a:t>
            </a:r>
            <a:r>
              <a:rPr lang="fr-FR" sz="2800" b="1" dirty="0" smtClean="0">
                <a:solidFill>
                  <a:schemeClr val="accent6">
                    <a:lumMod val="50000"/>
                  </a:schemeClr>
                </a:solidFill>
              </a:rPr>
              <a:t>purification des gaz atmosphériques</a:t>
            </a:r>
            <a:r>
              <a:rPr lang="fr-FR" sz="2800" dirty="0" smtClean="0"/>
              <a:t>;</a:t>
            </a:r>
            <a:br>
              <a:rPr lang="fr-FR" sz="2800" dirty="0" smtClean="0"/>
            </a:br>
            <a:r>
              <a:rPr lang="fr-FR" sz="2800" dirty="0" smtClean="0"/>
              <a:t>• la </a:t>
            </a:r>
            <a:r>
              <a:rPr lang="fr-FR" sz="2800" b="1" dirty="0" smtClean="0">
                <a:solidFill>
                  <a:schemeClr val="accent3">
                    <a:lumMod val="50000"/>
                  </a:schemeClr>
                </a:solidFill>
              </a:rPr>
              <a:t>modération du climat </a:t>
            </a:r>
            <a:r>
              <a:rPr lang="fr-FR" sz="2800" dirty="0" smtClean="0"/>
              <a:t>et des </a:t>
            </a:r>
            <a:r>
              <a:rPr lang="fr-FR" sz="2800" b="1" dirty="0" err="1" smtClean="0">
                <a:solidFill>
                  <a:schemeClr val="accent2"/>
                </a:solidFill>
              </a:rPr>
              <a:t>contitions</a:t>
            </a:r>
            <a:r>
              <a:rPr lang="fr-FR" sz="2800" b="1" dirty="0" smtClean="0">
                <a:solidFill>
                  <a:schemeClr val="accent2"/>
                </a:solidFill>
              </a:rPr>
              <a:t> météorologiques</a:t>
            </a:r>
            <a:r>
              <a:rPr lang="fr-FR" sz="2800" dirty="0" smtClean="0"/>
              <a:t>;</a:t>
            </a:r>
            <a:br>
              <a:rPr lang="fr-FR" sz="2800" dirty="0" smtClean="0"/>
            </a:br>
            <a:r>
              <a:rPr lang="fr-FR" sz="2800" dirty="0" smtClean="0"/>
              <a:t>• la </a:t>
            </a:r>
            <a:r>
              <a:rPr lang="fr-FR" sz="2800" b="1" dirty="0" smtClean="0">
                <a:solidFill>
                  <a:srgbClr val="FF0000"/>
                </a:solidFill>
              </a:rPr>
              <a:t>détoxication</a:t>
            </a:r>
            <a:r>
              <a:rPr lang="fr-FR" sz="2800" dirty="0" smtClean="0"/>
              <a:t> et la </a:t>
            </a:r>
            <a:r>
              <a:rPr lang="fr-FR" sz="2800" b="1" dirty="0" smtClean="0">
                <a:solidFill>
                  <a:srgbClr val="C00000"/>
                </a:solidFill>
              </a:rPr>
              <a:t>décomposition des déchets</a:t>
            </a:r>
            <a:r>
              <a:rPr lang="fr-FR" sz="2800" dirty="0" smtClean="0"/>
              <a:t>;</a:t>
            </a:r>
            <a:br>
              <a:rPr lang="fr-FR" sz="2800" dirty="0" smtClean="0"/>
            </a:br>
            <a:r>
              <a:rPr lang="fr-FR" sz="2800" dirty="0" smtClean="0"/>
              <a:t>• la </a:t>
            </a:r>
            <a:r>
              <a:rPr lang="fr-FR" sz="2800" b="1" dirty="0" smtClean="0"/>
              <a:t>pollinisation des plantes</a:t>
            </a:r>
            <a:r>
              <a:rPr lang="fr-FR" sz="2800" dirty="0" smtClean="0"/>
              <a:t>, y compris celle d’un grand nombre de cultures végétales;</a:t>
            </a:r>
            <a:br>
              <a:rPr lang="fr-FR" sz="2800" dirty="0" smtClean="0"/>
            </a:br>
            <a:r>
              <a:rPr lang="fr-FR" sz="2800" dirty="0" smtClean="0"/>
              <a:t>• le contrôle des </a:t>
            </a:r>
            <a:r>
              <a:rPr lang="fr-FR" sz="2800" b="1" dirty="0" smtClean="0"/>
              <a:t>parasites</a:t>
            </a:r>
            <a:r>
              <a:rPr lang="fr-FR" sz="2800" dirty="0" smtClean="0"/>
              <a:t> et des </a:t>
            </a:r>
            <a:r>
              <a:rPr lang="fr-FR" sz="2800" b="1" dirty="0" smtClean="0">
                <a:solidFill>
                  <a:srgbClr val="C00000"/>
                </a:solidFill>
              </a:rPr>
              <a:t>maladies</a:t>
            </a:r>
            <a:r>
              <a:rPr lang="fr-FR" sz="2800" dirty="0" smtClean="0"/>
              <a:t>;</a:t>
            </a:r>
            <a:br>
              <a:rPr lang="fr-FR" sz="2800" dirty="0" smtClean="0"/>
            </a:br>
            <a:endParaRPr lang="fr-FR" sz="2800" dirty="0"/>
          </a:p>
        </p:txBody>
      </p:sp>
      <p:sp>
        <p:nvSpPr>
          <p:cNvPr id="3" name="Rectangle 2"/>
          <p:cNvSpPr/>
          <p:nvPr/>
        </p:nvSpPr>
        <p:spPr>
          <a:xfrm>
            <a:off x="500034" y="0"/>
            <a:ext cx="7715304" cy="1384995"/>
          </a:xfrm>
          <a:prstGeom prst="rect">
            <a:avLst/>
          </a:prstGeom>
        </p:spPr>
        <p:txBody>
          <a:bodyPr wrap="square">
            <a:spAutoFit/>
          </a:bodyPr>
          <a:lstStyle/>
          <a:p>
            <a:r>
              <a:rPr lang="fr-FR" sz="2800" b="1" dirty="0" smtClean="0"/>
              <a:t>valeur à la biodiversité?</a:t>
            </a:r>
            <a:r>
              <a:rPr lang="fr-FR" sz="2800" dirty="0" smtClean="0"/>
              <a:t/>
            </a:r>
            <a:br>
              <a:rPr lang="fr-FR" sz="2800" dirty="0" smtClean="0"/>
            </a:br>
            <a:r>
              <a:rPr lang="fr-FR" sz="2800" dirty="0" smtClean="0"/>
              <a:t/>
            </a:r>
            <a:br>
              <a:rPr lang="fr-FR" sz="2800" dirty="0" smtClean="0"/>
            </a:br>
            <a:endParaRPr lang="fr-F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928670"/>
            <a:ext cx="9144000" cy="4832092"/>
          </a:xfrm>
          <a:prstGeom prst="rect">
            <a:avLst/>
          </a:prstGeom>
        </p:spPr>
        <p:txBody>
          <a:bodyPr wrap="square">
            <a:spAutoFit/>
          </a:bodyPr>
          <a:lstStyle/>
          <a:p>
            <a:r>
              <a:rPr lang="fr-FR" sz="2800" b="1" dirty="0" smtClean="0">
                <a:solidFill>
                  <a:srgbClr val="FF0000"/>
                </a:solidFill>
              </a:rPr>
              <a:t>Destruction de la biotope </a:t>
            </a:r>
            <a:r>
              <a:rPr lang="fr-FR" sz="2800" dirty="0" smtClean="0"/>
              <a:t>de certaines espèces animales.</a:t>
            </a:r>
          </a:p>
          <a:p>
            <a:r>
              <a:rPr lang="fr-FR" sz="2800" dirty="0" smtClean="0"/>
              <a:t>-Destruction de </a:t>
            </a:r>
            <a:r>
              <a:rPr lang="fr-FR" sz="2800" b="1" dirty="0" smtClean="0"/>
              <a:t>l'habitat aquatique</a:t>
            </a:r>
          </a:p>
          <a:p>
            <a:r>
              <a:rPr lang="fr-FR" sz="2800" dirty="0" smtClean="0"/>
              <a:t>-</a:t>
            </a:r>
            <a:r>
              <a:rPr lang="fr-FR" sz="2800" b="1" dirty="0" smtClean="0">
                <a:solidFill>
                  <a:srgbClr val="C00000"/>
                </a:solidFill>
              </a:rPr>
              <a:t>La</a:t>
            </a:r>
            <a:r>
              <a:rPr lang="fr-FR" sz="2800" dirty="0" smtClean="0"/>
              <a:t> </a:t>
            </a:r>
            <a:r>
              <a:rPr lang="fr-FR" sz="2800" b="1" dirty="0" smtClean="0">
                <a:solidFill>
                  <a:srgbClr val="C00000"/>
                </a:solidFill>
              </a:rPr>
              <a:t>mort</a:t>
            </a:r>
            <a:r>
              <a:rPr lang="fr-FR" sz="2800" dirty="0" smtClean="0"/>
              <a:t> de certaines espèces comme le </a:t>
            </a:r>
            <a:r>
              <a:rPr lang="fr-FR" sz="2800" b="1" dirty="0" smtClean="0"/>
              <a:t>crabe</a:t>
            </a:r>
            <a:r>
              <a:rPr lang="fr-FR" sz="2800" dirty="0" smtClean="0"/>
              <a:t>, le </a:t>
            </a:r>
            <a:r>
              <a:rPr lang="fr-FR" sz="2800" b="1" dirty="0" smtClean="0"/>
              <a:t>mollusque</a:t>
            </a:r>
            <a:r>
              <a:rPr lang="fr-FR" sz="2800" dirty="0" smtClean="0"/>
              <a:t> et les macro </a:t>
            </a:r>
            <a:r>
              <a:rPr lang="fr-FR" sz="2800" b="1" dirty="0" smtClean="0">
                <a:solidFill>
                  <a:srgbClr val="7030A0"/>
                </a:solidFill>
              </a:rPr>
              <a:t>invertébré.</a:t>
            </a:r>
          </a:p>
          <a:p>
            <a:endParaRPr lang="fr-FR" sz="2800" dirty="0" smtClean="0"/>
          </a:p>
          <a:p>
            <a:endParaRPr lang="fr-FR" sz="2800" dirty="0" smtClean="0"/>
          </a:p>
          <a:p>
            <a:r>
              <a:rPr lang="fr-FR" sz="2800" dirty="0" smtClean="0"/>
              <a:t>NB : l'exploitation des minerais dans les lits des rivières prend plus de temps et est trop coûteuse que celle faite à un endroit sec. Cette exploitation nécessite une main d'</a:t>
            </a:r>
            <a:r>
              <a:rPr lang="fr-FR" sz="2800" dirty="0" err="1" smtClean="0"/>
              <a:t>oeuvre</a:t>
            </a:r>
            <a:r>
              <a:rPr lang="fr-FR" sz="2800" dirty="0" smtClean="0"/>
              <a:t> importante qui à leur tour produit une pollution à tout le niveau.</a:t>
            </a:r>
            <a:endParaRPr lang="fr-FR" sz="2800" dirty="0"/>
          </a:p>
        </p:txBody>
      </p:sp>
      <p:sp>
        <p:nvSpPr>
          <p:cNvPr id="5" name="Rectangle 4"/>
          <p:cNvSpPr/>
          <p:nvPr/>
        </p:nvSpPr>
        <p:spPr>
          <a:xfrm>
            <a:off x="0" y="285728"/>
            <a:ext cx="9144000" cy="523220"/>
          </a:xfrm>
          <a:prstGeom prst="rect">
            <a:avLst/>
          </a:prstGeom>
        </p:spPr>
        <p:txBody>
          <a:bodyPr wrap="square">
            <a:spAutoFit/>
          </a:bodyPr>
          <a:lstStyle/>
          <a:p>
            <a:r>
              <a:rPr lang="fr-FR" sz="2800" b="1" dirty="0" smtClean="0"/>
              <a:t>Les conséquences environnementaux liées à l'exploitation </a:t>
            </a:r>
            <a:endParaRPr lang="fr-FR"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https://encrypted-tbn2.gstatic.com/images?q=tbn:ANd9GcSvT9tFU0uI-eOXKlBjpo0tJWpeP-ZwvmUQ-URORilUI-EAzdGf">
            <a:hlinkClick r:id="rId2"/>
          </p:cNvPr>
          <p:cNvPicPr>
            <a:picLocks noChangeAspect="1" noChangeArrowheads="1"/>
          </p:cNvPicPr>
          <p:nvPr/>
        </p:nvPicPr>
        <p:blipFill>
          <a:blip r:embed="rId3"/>
          <a:srcRect/>
          <a:stretch>
            <a:fillRect/>
          </a:stretch>
        </p:blipFill>
        <p:spPr bwMode="auto">
          <a:xfrm>
            <a:off x="7367597" y="1714488"/>
            <a:ext cx="1776403" cy="1970782"/>
          </a:xfrm>
          <a:prstGeom prst="rect">
            <a:avLst/>
          </a:prstGeom>
          <a:noFill/>
        </p:spPr>
      </p:pic>
      <p:sp>
        <p:nvSpPr>
          <p:cNvPr id="6" name="Flèche courbée vers la droite 5"/>
          <p:cNvSpPr/>
          <p:nvPr/>
        </p:nvSpPr>
        <p:spPr>
          <a:xfrm>
            <a:off x="6500826" y="4500570"/>
            <a:ext cx="857224" cy="958176"/>
          </a:xfrm>
          <a:prstGeom prst="curved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solidFill>
                <a:schemeClr val="tx1"/>
              </a:solidFill>
              <a:latin typeface="Comic Sans MS" pitchFamily="66" charset="0"/>
            </a:endParaRPr>
          </a:p>
        </p:txBody>
      </p:sp>
      <p:sp>
        <p:nvSpPr>
          <p:cNvPr id="8" name="Rectangle 7"/>
          <p:cNvSpPr/>
          <p:nvPr/>
        </p:nvSpPr>
        <p:spPr>
          <a:xfrm>
            <a:off x="0" y="3071810"/>
            <a:ext cx="9144000" cy="3785652"/>
          </a:xfrm>
          <a:prstGeom prst="rect">
            <a:avLst/>
          </a:prstGeom>
        </p:spPr>
        <p:txBody>
          <a:bodyPr wrap="square">
            <a:spAutoFit/>
          </a:bodyPr>
          <a:lstStyle/>
          <a:p>
            <a:r>
              <a:rPr lang="fr-FR" sz="2400" dirty="0" smtClean="0"/>
              <a:t>Les espèces de la faune vivent dans des communautés qui dépendent les unes des autres. La survie de ces espèces peut dépendre:</a:t>
            </a:r>
          </a:p>
          <a:p>
            <a:endParaRPr lang="fr-FR" sz="2400" dirty="0" smtClean="0"/>
          </a:p>
          <a:p>
            <a:r>
              <a:rPr lang="fr-FR" sz="2400" dirty="0" smtClean="0"/>
              <a:t> des conditions du sol, </a:t>
            </a:r>
          </a:p>
          <a:p>
            <a:r>
              <a:rPr lang="fr-FR" sz="2400" dirty="0" smtClean="0"/>
              <a:t>du climat local, </a:t>
            </a:r>
          </a:p>
          <a:p>
            <a:r>
              <a:rPr lang="fr-FR" sz="2400" dirty="0" smtClean="0"/>
              <a:t>de l’altitude et d’autres caractéristiques de l’habitat local. </a:t>
            </a:r>
          </a:p>
          <a:p>
            <a:endParaRPr lang="fr-FR" sz="2400" dirty="0" smtClean="0"/>
          </a:p>
          <a:p>
            <a:r>
              <a:rPr lang="fr-FR" sz="2400" dirty="0" smtClean="0"/>
              <a:t>Les impacts proviennent principalement de la perturbation, du déplacement et de la redistribution de la surface du sol. </a:t>
            </a:r>
            <a:br>
              <a:rPr lang="fr-FR" sz="2400" dirty="0" smtClean="0"/>
            </a:br>
            <a:endParaRPr lang="fr-FR" sz="2400" dirty="0"/>
          </a:p>
        </p:txBody>
      </p:sp>
      <p:sp>
        <p:nvSpPr>
          <p:cNvPr id="9" name="Rectangle 8"/>
          <p:cNvSpPr/>
          <p:nvPr/>
        </p:nvSpPr>
        <p:spPr>
          <a:xfrm>
            <a:off x="1857356" y="2428868"/>
            <a:ext cx="4572000" cy="1384995"/>
          </a:xfrm>
          <a:prstGeom prst="rect">
            <a:avLst/>
          </a:prstGeom>
        </p:spPr>
        <p:txBody>
          <a:bodyPr>
            <a:spAutoFit/>
          </a:bodyPr>
          <a:lstStyle/>
          <a:p>
            <a:r>
              <a:rPr lang="fr-FR" sz="2800" b="1" i="1" dirty="0" smtClean="0"/>
              <a:t>Perte d’habitat</a:t>
            </a:r>
            <a:r>
              <a:rPr lang="fr-FR" sz="2800" b="1" dirty="0" smtClean="0"/>
              <a:t/>
            </a:r>
            <a:br>
              <a:rPr lang="fr-FR" sz="2800" b="1" dirty="0" smtClean="0"/>
            </a:br>
            <a:r>
              <a:rPr lang="fr-FR" sz="2800" b="1" dirty="0" smtClean="0"/>
              <a:t/>
            </a:r>
            <a:br>
              <a:rPr lang="fr-FR" sz="2800" b="1" dirty="0" smtClean="0"/>
            </a:br>
            <a:endParaRPr lang="fr-FR" sz="2800" dirty="0"/>
          </a:p>
        </p:txBody>
      </p:sp>
      <p:sp>
        <p:nvSpPr>
          <p:cNvPr id="10" name="Rectangle 9"/>
          <p:cNvSpPr/>
          <p:nvPr/>
        </p:nvSpPr>
        <p:spPr>
          <a:xfrm>
            <a:off x="0" y="214290"/>
            <a:ext cx="8715404" cy="954107"/>
          </a:xfrm>
          <a:prstGeom prst="rect">
            <a:avLst/>
          </a:prstGeom>
        </p:spPr>
        <p:txBody>
          <a:bodyPr wrap="square">
            <a:spAutoFit/>
          </a:bodyPr>
          <a:lstStyle/>
          <a:p>
            <a:r>
              <a:rPr lang="fr-FR" sz="2800" dirty="0" smtClean="0">
                <a:solidFill>
                  <a:prstClr val="black"/>
                </a:solidFill>
              </a:rPr>
              <a:t>L’exploitation minière provoque des dommages directs et indirects sur la faune. </a:t>
            </a:r>
            <a:endParaRPr lang="fr-FR" sz="2800" dirty="0"/>
          </a:p>
        </p:txBody>
      </p:sp>
      <p:sp>
        <p:nvSpPr>
          <p:cNvPr id="11" name="Rectangle 10"/>
          <p:cNvSpPr/>
          <p:nvPr/>
        </p:nvSpPr>
        <p:spPr>
          <a:xfrm>
            <a:off x="0" y="1000108"/>
            <a:ext cx="8929718" cy="1815882"/>
          </a:xfrm>
          <a:prstGeom prst="rect">
            <a:avLst/>
          </a:prstGeom>
        </p:spPr>
        <p:txBody>
          <a:bodyPr wrap="square">
            <a:spAutoFit/>
          </a:bodyPr>
          <a:lstStyle/>
          <a:p>
            <a:r>
              <a:rPr lang="fr-FR" sz="2800" dirty="0" smtClean="0">
                <a:solidFill>
                  <a:prstClr val="black"/>
                </a:solidFill>
              </a:rPr>
              <a:t>Certains impacts sont de court terme et sont limités au site de la mine; d’autres peuvent avoir des répercussions profondes et des effets de long terme.</a:t>
            </a:r>
            <a:br>
              <a:rPr lang="fr-FR" sz="2800" dirty="0" smtClean="0">
                <a:solidFill>
                  <a:prstClr val="black"/>
                </a:solidFill>
              </a:rPr>
            </a:br>
            <a:endParaRPr lang="fr-F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00042"/>
            <a:ext cx="9044022" cy="4525963"/>
          </a:xfrm>
        </p:spPr>
        <p:txBody>
          <a:bodyPr>
            <a:normAutofit fontScale="85000" lnSpcReduction="20000"/>
          </a:bodyPr>
          <a:lstStyle/>
          <a:p>
            <a:pPr>
              <a:buNone/>
            </a:pPr>
            <a:r>
              <a:rPr lang="fr-FR" dirty="0" smtClean="0"/>
              <a:t>la destruction ou le déplacement des espèces dans les zones d’excavation et d’accumulation des déchets miniers. Les espèces mobiles de la faune, </a:t>
            </a:r>
            <a:r>
              <a:rPr lang="fr-FR" b="1" dirty="0" smtClean="0"/>
              <a:t>quittent ces zones.</a:t>
            </a:r>
            <a:r>
              <a:rPr lang="fr-FR" dirty="0" smtClean="0"/>
              <a:t> Les animaux plus sédentaires, comme les invertébrés, de nombreux reptiles, et les petits mammifères, peuvent être plus sévèrement affectés.</a:t>
            </a:r>
            <a:br>
              <a:rPr lang="fr-FR" dirty="0" smtClean="0"/>
            </a:br>
            <a:r>
              <a:rPr lang="fr-FR" dirty="0" smtClean="0"/>
              <a:t/>
            </a:r>
            <a:br>
              <a:rPr lang="fr-FR" dirty="0" smtClean="0"/>
            </a:br>
            <a:endParaRPr lang="fr-FR" b="1" dirty="0" smtClean="0"/>
          </a:p>
          <a:p>
            <a:pPr>
              <a:buNone/>
            </a:pPr>
            <a:r>
              <a:rPr lang="fr-FR" b="1" dirty="0" smtClean="0"/>
              <a:t/>
            </a:r>
            <a:br>
              <a:rPr lang="fr-FR" b="1" dirty="0" smtClean="0"/>
            </a:br>
            <a:r>
              <a:rPr lang="fr-FR" dirty="0" smtClean="0"/>
              <a:t/>
            </a:r>
            <a:br>
              <a:rPr lang="fr-FR" dirty="0" smtClean="0"/>
            </a:br>
            <a:r>
              <a:rPr lang="fr-FR" dirty="0" smtClean="0"/>
              <a:t> </a:t>
            </a:r>
            <a:br>
              <a:rPr lang="fr-FR" dirty="0" smtClean="0"/>
            </a:br>
            <a:r>
              <a:rPr lang="fr-FR" dirty="0" smtClean="0"/>
              <a:t/>
            </a:r>
            <a:br>
              <a:rPr lang="fr-FR" dirty="0" smtClean="0"/>
            </a:br>
            <a:endParaRPr lang="fr-FR" dirty="0"/>
          </a:p>
        </p:txBody>
      </p:sp>
      <p:sp>
        <p:nvSpPr>
          <p:cNvPr id="4" name="Rectangle 3"/>
          <p:cNvSpPr/>
          <p:nvPr/>
        </p:nvSpPr>
        <p:spPr>
          <a:xfrm>
            <a:off x="2428860" y="0"/>
            <a:ext cx="4378337" cy="584775"/>
          </a:xfrm>
          <a:prstGeom prst="rect">
            <a:avLst/>
          </a:prstGeom>
        </p:spPr>
        <p:txBody>
          <a:bodyPr wrap="square">
            <a:spAutoFit/>
          </a:bodyPr>
          <a:lstStyle/>
          <a:p>
            <a:r>
              <a:rPr lang="fr-FR" sz="3200" dirty="0" smtClean="0">
                <a:solidFill>
                  <a:prstClr val="black"/>
                </a:solidFill>
              </a:rPr>
              <a:t>L’effet le plus direct </a:t>
            </a:r>
            <a:endParaRPr lang="fr-FR" dirty="0"/>
          </a:p>
        </p:txBody>
      </p:sp>
      <p:sp>
        <p:nvSpPr>
          <p:cNvPr id="5" name="Flèche courbée vers la droite 4"/>
          <p:cNvSpPr/>
          <p:nvPr/>
        </p:nvSpPr>
        <p:spPr>
          <a:xfrm>
            <a:off x="1142976" y="0"/>
            <a:ext cx="857224" cy="785794"/>
          </a:xfrm>
          <a:prstGeom prst="curved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solidFill>
                <a:schemeClr val="tx1"/>
              </a:solidFill>
              <a:latin typeface="Comic Sans MS" pitchFamily="66" charset="0"/>
            </a:endParaRPr>
          </a:p>
        </p:txBody>
      </p:sp>
      <p:sp>
        <p:nvSpPr>
          <p:cNvPr id="6" name="Rectangle 5"/>
          <p:cNvSpPr/>
          <p:nvPr/>
        </p:nvSpPr>
        <p:spPr>
          <a:xfrm>
            <a:off x="0" y="2500306"/>
            <a:ext cx="9358282" cy="3231654"/>
          </a:xfrm>
          <a:prstGeom prst="rect">
            <a:avLst/>
          </a:prstGeom>
        </p:spPr>
        <p:txBody>
          <a:bodyPr wrap="square">
            <a:spAutoFit/>
          </a:bodyPr>
          <a:lstStyle/>
          <a:p>
            <a:r>
              <a:rPr lang="fr-FR" sz="2800" dirty="0" smtClean="0"/>
              <a:t>si, les étangs ou les marais sont comblés ou drainés, les poissons, les invertébrés aquatiques et les amphibiens sont sévèrement touchés. </a:t>
            </a:r>
            <a:r>
              <a:rPr lang="fr-FR" sz="2800" b="1" dirty="0" smtClean="0"/>
              <a:t>L’approvisionnement en nourriture des prédateu</a:t>
            </a:r>
            <a:r>
              <a:rPr lang="fr-FR" sz="2800" dirty="0" smtClean="0"/>
              <a:t>rs est </a:t>
            </a:r>
            <a:r>
              <a:rPr lang="fr-FR" sz="2800" b="1" dirty="0" smtClean="0">
                <a:solidFill>
                  <a:srgbClr val="7030A0"/>
                </a:solidFill>
              </a:rPr>
              <a:t>réduit</a:t>
            </a:r>
            <a:r>
              <a:rPr lang="fr-FR" sz="2800" dirty="0" smtClean="0"/>
              <a:t> par la </a:t>
            </a:r>
            <a:r>
              <a:rPr lang="fr-FR" sz="2800" b="1" dirty="0" smtClean="0">
                <a:solidFill>
                  <a:schemeClr val="accent6">
                    <a:lumMod val="75000"/>
                  </a:schemeClr>
                </a:solidFill>
              </a:rPr>
              <a:t>disparition</a:t>
            </a:r>
            <a:r>
              <a:rPr lang="fr-FR" sz="2800" dirty="0" smtClean="0"/>
              <a:t> de ces espèces </a:t>
            </a:r>
            <a:r>
              <a:rPr lang="fr-FR" sz="2800" b="1" dirty="0" smtClean="0"/>
              <a:t>terrestres</a:t>
            </a:r>
            <a:r>
              <a:rPr lang="fr-FR" sz="2800" dirty="0" smtClean="0"/>
              <a:t> et </a:t>
            </a:r>
            <a:r>
              <a:rPr lang="fr-FR" sz="2800" b="1" dirty="0" smtClean="0"/>
              <a:t>aquatiques</a:t>
            </a:r>
            <a:r>
              <a:rPr lang="fr-FR" sz="2800" dirty="0" smtClean="0"/>
              <a:t>.</a:t>
            </a:r>
            <a:r>
              <a:rPr lang="fr-FR" sz="3200" dirty="0" smtClean="0"/>
              <a:t/>
            </a:r>
            <a:br>
              <a:rPr lang="fr-FR" sz="3200" dirty="0" smtClean="0"/>
            </a:br>
            <a:r>
              <a:rPr lang="fr-FR" sz="3200" dirty="0" smtClean="0"/>
              <a:t/>
            </a:r>
            <a:br>
              <a:rPr lang="fr-FR" sz="3200" dirty="0" smtClean="0"/>
            </a:br>
            <a:endParaRPr lang="fr-FR" sz="3200" dirty="0"/>
          </a:p>
        </p:txBody>
      </p:sp>
      <p:sp>
        <p:nvSpPr>
          <p:cNvPr id="7" name="Flèche courbée vers la droite 6"/>
          <p:cNvSpPr/>
          <p:nvPr/>
        </p:nvSpPr>
        <p:spPr>
          <a:xfrm>
            <a:off x="0" y="0"/>
            <a:ext cx="857224" cy="3571900"/>
          </a:xfrm>
          <a:prstGeom prst="curvedRightArrow">
            <a:avLst>
              <a:gd name="adj1" fmla="val 25000"/>
              <a:gd name="adj2" fmla="val 50000"/>
              <a:gd name="adj3" fmla="val 94166"/>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fr-FR">
              <a:solidFill>
                <a:schemeClr val="tx1"/>
              </a:solidFill>
              <a:latin typeface="Comic Sans MS" pitchFamily="66" charset="0"/>
            </a:endParaRPr>
          </a:p>
        </p:txBody>
      </p:sp>
      <p:sp>
        <p:nvSpPr>
          <p:cNvPr id="8" name="Rectangle 7"/>
          <p:cNvSpPr/>
          <p:nvPr/>
        </p:nvSpPr>
        <p:spPr>
          <a:xfrm>
            <a:off x="0" y="4786322"/>
            <a:ext cx="9144000" cy="2369880"/>
          </a:xfrm>
          <a:prstGeom prst="rect">
            <a:avLst/>
          </a:prstGeom>
        </p:spPr>
        <p:txBody>
          <a:bodyPr wrap="square">
            <a:spAutoFit/>
          </a:bodyPr>
          <a:lstStyle/>
          <a:p>
            <a:r>
              <a:rPr lang="fr-FR" sz="2800" dirty="0" smtClean="0"/>
              <a:t>Toute activité qui détruit la </a:t>
            </a:r>
            <a:r>
              <a:rPr lang="fr-FR" sz="2800" b="1" dirty="0" smtClean="0"/>
              <a:t>végétation</a:t>
            </a:r>
            <a:r>
              <a:rPr lang="fr-FR" sz="2800" dirty="0" smtClean="0"/>
              <a:t> près des étangs, des réservoirs, des marais et des marécages réduit la qualité et la </a:t>
            </a:r>
            <a:r>
              <a:rPr lang="fr-FR" sz="2800" b="1" dirty="0" smtClean="0"/>
              <a:t>quantité de l’habitat </a:t>
            </a:r>
            <a:r>
              <a:rPr lang="fr-FR" sz="2800" dirty="0" smtClean="0"/>
              <a:t>essentiel pour les </a:t>
            </a:r>
            <a:r>
              <a:rPr lang="fr-FR" sz="2800" b="1" dirty="0" smtClean="0"/>
              <a:t>oiseaux aquatiques</a:t>
            </a:r>
            <a:r>
              <a:rPr lang="fr-FR" sz="2800" dirty="0" smtClean="0"/>
              <a:t>, les oiseaux de rivage et de nombreuses espèces terrestres.</a:t>
            </a:r>
            <a:br>
              <a:rPr lang="fr-FR" sz="2800" dirty="0" smtClean="0"/>
            </a:br>
            <a:r>
              <a:rPr lang="fr-FR" dirty="0" smtClean="0"/>
              <a:t/>
            </a:r>
            <a:br>
              <a:rPr lang="fr-FR" dirty="0" smtClean="0"/>
            </a:b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714620"/>
            <a:ext cx="9144000" cy="3539430"/>
          </a:xfrm>
          <a:prstGeom prst="rect">
            <a:avLst/>
          </a:prstGeom>
        </p:spPr>
        <p:txBody>
          <a:bodyPr wrap="square">
            <a:spAutoFit/>
          </a:bodyPr>
          <a:lstStyle/>
          <a:p>
            <a:r>
              <a:rPr lang="fr-FR" sz="3200" dirty="0" smtClean="0"/>
              <a:t>L’exploitation minière a une incidence sur l’environnement et les </a:t>
            </a:r>
            <a:r>
              <a:rPr lang="fr-FR" sz="3200" b="1" dirty="0" smtClean="0"/>
              <a:t>biotes</a:t>
            </a:r>
            <a:r>
              <a:rPr lang="fr-FR" sz="3200" dirty="0" smtClean="0"/>
              <a:t> associés par le biais de la </a:t>
            </a:r>
            <a:r>
              <a:rPr lang="fr-FR" sz="3200" b="1" dirty="0" smtClean="0">
                <a:solidFill>
                  <a:srgbClr val="0070C0"/>
                </a:solidFill>
              </a:rPr>
              <a:t>suppression</a:t>
            </a:r>
            <a:r>
              <a:rPr lang="fr-FR" sz="3200" dirty="0" smtClean="0"/>
              <a:t> de la </a:t>
            </a:r>
            <a:r>
              <a:rPr lang="fr-FR" sz="3200" b="1" dirty="0" smtClean="0"/>
              <a:t>végétation</a:t>
            </a:r>
            <a:r>
              <a:rPr lang="fr-FR" sz="3200" dirty="0" smtClean="0"/>
              <a:t> ainsi que le </a:t>
            </a:r>
            <a:r>
              <a:rPr lang="fr-FR" sz="3200" b="1" dirty="0" smtClean="0"/>
              <a:t>sol</a:t>
            </a:r>
            <a:r>
              <a:rPr lang="fr-FR" sz="3200" dirty="0" smtClean="0"/>
              <a:t> de </a:t>
            </a:r>
            <a:r>
              <a:rPr lang="fr-FR" sz="3200" b="1" dirty="0" smtClean="0"/>
              <a:t>couverture</a:t>
            </a:r>
            <a:r>
              <a:rPr lang="fr-FR" sz="3200" dirty="0" smtClean="0"/>
              <a:t>, le </a:t>
            </a:r>
            <a:r>
              <a:rPr lang="fr-FR" sz="3200" b="1" dirty="0" smtClean="0"/>
              <a:t>déplacement de la faune</a:t>
            </a:r>
            <a:r>
              <a:rPr lang="fr-FR" sz="3200" dirty="0" smtClean="0"/>
              <a:t>, le  </a:t>
            </a:r>
            <a:r>
              <a:rPr lang="fr-FR" sz="3200" dirty="0" smtClean="0">
                <a:solidFill>
                  <a:srgbClr val="0070C0"/>
                </a:solidFill>
              </a:rPr>
              <a:t>dégagement de </a:t>
            </a:r>
            <a:r>
              <a:rPr lang="fr-FR" sz="3200" b="1" dirty="0" smtClean="0"/>
              <a:t>polluants</a:t>
            </a:r>
            <a:r>
              <a:rPr lang="fr-FR" sz="3200" dirty="0" smtClean="0"/>
              <a:t> et la génération de </a:t>
            </a:r>
            <a:r>
              <a:rPr lang="fr-FR" sz="3200" b="1" dirty="0" smtClean="0"/>
              <a:t>bruit</a:t>
            </a:r>
            <a:r>
              <a:rPr lang="fr-FR" sz="3200" dirty="0" smtClean="0"/>
              <a:t>.</a:t>
            </a:r>
            <a:br>
              <a:rPr lang="fr-FR" sz="3200" dirty="0" smtClean="0"/>
            </a:br>
            <a:r>
              <a:rPr lang="fr-FR" sz="3200" dirty="0" smtClean="0"/>
              <a:t/>
            </a:r>
            <a:br>
              <a:rPr lang="fr-FR" sz="3200" dirty="0" smtClean="0"/>
            </a:br>
            <a:endParaRPr lang="fr-FR" sz="3200" dirty="0"/>
          </a:p>
        </p:txBody>
      </p:sp>
      <p:sp>
        <p:nvSpPr>
          <p:cNvPr id="5" name="Rectangle 4"/>
          <p:cNvSpPr/>
          <p:nvPr/>
        </p:nvSpPr>
        <p:spPr>
          <a:xfrm>
            <a:off x="0" y="0"/>
            <a:ext cx="9144000" cy="3108543"/>
          </a:xfrm>
          <a:prstGeom prst="rect">
            <a:avLst/>
          </a:prstGeom>
        </p:spPr>
        <p:txBody>
          <a:bodyPr wrap="square">
            <a:spAutoFit/>
          </a:bodyPr>
          <a:lstStyle/>
          <a:p>
            <a:r>
              <a:rPr lang="fr-FR" sz="2800" dirty="0" smtClean="0"/>
              <a:t>Les mines à </a:t>
            </a:r>
            <a:r>
              <a:rPr lang="fr-FR" sz="2800" b="1" dirty="0" smtClean="0"/>
              <a:t>ciel ouvert </a:t>
            </a:r>
            <a:r>
              <a:rPr lang="fr-FR" sz="2800" dirty="0" smtClean="0"/>
              <a:t>peuvent </a:t>
            </a:r>
            <a:r>
              <a:rPr lang="fr-FR" sz="2800" b="1" dirty="0" smtClean="0"/>
              <a:t>dégrader</a:t>
            </a:r>
            <a:r>
              <a:rPr lang="fr-FR" sz="2800" dirty="0" smtClean="0"/>
              <a:t> les </a:t>
            </a:r>
            <a:r>
              <a:rPr lang="fr-FR" sz="2800" b="1" dirty="0" smtClean="0"/>
              <a:t>habitats</a:t>
            </a:r>
            <a:r>
              <a:rPr lang="fr-FR" sz="2800" dirty="0" smtClean="0"/>
              <a:t> </a:t>
            </a:r>
            <a:r>
              <a:rPr lang="fr-FR" sz="2800" b="1" dirty="0" smtClean="0"/>
              <a:t>aquatiques</a:t>
            </a:r>
            <a:r>
              <a:rPr lang="fr-FR" sz="2800" dirty="0" smtClean="0"/>
              <a:t> avec des impacts ressentis à </a:t>
            </a:r>
            <a:r>
              <a:rPr lang="fr-FR" sz="2800" b="1" dirty="0" smtClean="0"/>
              <a:t>de nombreux kilomètres du site minier. </a:t>
            </a:r>
            <a:r>
              <a:rPr lang="fr-FR" sz="2800" dirty="0" smtClean="0"/>
              <a:t>Par exemple, la </a:t>
            </a:r>
            <a:r>
              <a:rPr lang="fr-FR" sz="2800" b="1" dirty="0" smtClean="0"/>
              <a:t>contamination</a:t>
            </a:r>
            <a:r>
              <a:rPr lang="fr-FR" sz="2800" dirty="0" smtClean="0"/>
              <a:t> des </a:t>
            </a:r>
            <a:r>
              <a:rPr lang="fr-FR" sz="2800" b="1" dirty="0" smtClean="0">
                <a:solidFill>
                  <a:schemeClr val="accent6">
                    <a:lumMod val="75000"/>
                  </a:schemeClr>
                </a:solidFill>
              </a:rPr>
              <a:t>sédiments</a:t>
            </a:r>
            <a:r>
              <a:rPr lang="fr-FR" sz="2800" dirty="0" smtClean="0"/>
              <a:t> de </a:t>
            </a:r>
            <a:r>
              <a:rPr lang="fr-FR" sz="2800" b="1" dirty="0" smtClean="0">
                <a:solidFill>
                  <a:schemeClr val="accent6">
                    <a:lumMod val="75000"/>
                  </a:schemeClr>
                </a:solidFill>
              </a:rPr>
              <a:t>rivières</a:t>
            </a:r>
            <a:r>
              <a:rPr lang="fr-FR" sz="2800" dirty="0" smtClean="0"/>
              <a:t> et de </a:t>
            </a:r>
            <a:r>
              <a:rPr lang="fr-FR" sz="2800" b="1" dirty="0" smtClean="0">
                <a:solidFill>
                  <a:schemeClr val="accent6">
                    <a:lumMod val="75000"/>
                  </a:schemeClr>
                </a:solidFill>
              </a:rPr>
              <a:t>cours</a:t>
            </a:r>
            <a:r>
              <a:rPr lang="fr-FR" sz="2800" dirty="0" smtClean="0"/>
              <a:t> </a:t>
            </a:r>
            <a:r>
              <a:rPr lang="fr-FR" sz="2800" b="1" dirty="0" smtClean="0">
                <a:solidFill>
                  <a:schemeClr val="accent6">
                    <a:lumMod val="75000"/>
                  </a:schemeClr>
                </a:solidFill>
              </a:rPr>
              <a:t>d’eau</a:t>
            </a:r>
            <a:r>
              <a:rPr lang="fr-FR" sz="2800" dirty="0" smtClean="0"/>
              <a:t> est </a:t>
            </a:r>
            <a:r>
              <a:rPr lang="fr-FR" sz="2800" b="1" dirty="0" smtClean="0">
                <a:solidFill>
                  <a:schemeClr val="accent6">
                    <a:lumMod val="75000"/>
                  </a:schemeClr>
                </a:solidFill>
              </a:rPr>
              <a:t>courante</a:t>
            </a:r>
            <a:r>
              <a:rPr lang="fr-FR" sz="2800" dirty="0" smtClean="0"/>
              <a:t> avec </a:t>
            </a:r>
            <a:r>
              <a:rPr lang="fr-FR" sz="2800" b="1" dirty="0" smtClean="0">
                <a:solidFill>
                  <a:schemeClr val="accent6">
                    <a:lumMod val="75000"/>
                  </a:schemeClr>
                </a:solidFill>
              </a:rPr>
              <a:t>l’exploitation à ciel ouvert</a:t>
            </a:r>
            <a:r>
              <a:rPr lang="fr-FR" sz="2800" dirty="0" smtClean="0"/>
              <a:t>.</a:t>
            </a:r>
            <a:br>
              <a:rPr lang="fr-FR" sz="2800" dirty="0" smtClean="0"/>
            </a:br>
            <a:r>
              <a:rPr lang="fr-FR" sz="2800" dirty="0" smtClean="0"/>
              <a:t/>
            </a:r>
            <a:br>
              <a:rPr lang="fr-FR" sz="2800" dirty="0" smtClean="0"/>
            </a:br>
            <a:endParaRPr lang="fr-F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428604"/>
            <a:ext cx="9144000" cy="3785652"/>
          </a:xfrm>
          <a:prstGeom prst="rect">
            <a:avLst/>
          </a:prstGeom>
        </p:spPr>
        <p:txBody>
          <a:bodyPr wrap="square">
            <a:spAutoFit/>
          </a:bodyPr>
          <a:lstStyle/>
          <a:p>
            <a:r>
              <a:rPr lang="fr-FR" sz="2400" b="1" dirty="0" smtClean="0"/>
              <a:t>Le morcellement de l’habitat se produit lorsque de grandes portions de terres sont fractionnées en des parcelles de plus en plus petites, rendant difficile ou impossible la dispersion des espèces autochtones d’une parcelle à une autre entravant ainsi les routes migratoires naturelles. </a:t>
            </a:r>
          </a:p>
          <a:p>
            <a:r>
              <a:rPr lang="fr-FR" sz="2400" b="1" dirty="0" smtClean="0"/>
              <a:t>L’isolement peut conduire à un déclin des espèces locales ou des effets génétiques. Les espèces qui nécessitent des parcelles de forêts importantes disparaissent </a:t>
            </a:r>
            <a:r>
              <a:rPr lang="fr-FR" sz="2400" b="1" dirty="0" smtClean="0">
                <a:solidFill>
                  <a:srgbClr val="0070C0"/>
                </a:solidFill>
              </a:rPr>
              <a:t>tout simplement</a:t>
            </a:r>
            <a:r>
              <a:rPr lang="fr-FR" sz="2400" b="1" dirty="0" smtClean="0"/>
              <a:t>.</a:t>
            </a:r>
            <a:br>
              <a:rPr lang="fr-FR" sz="2400" b="1" dirty="0" smtClean="0"/>
            </a:br>
            <a:r>
              <a:rPr lang="fr-FR" sz="2400" b="1" dirty="0" smtClean="0"/>
              <a:t/>
            </a:r>
            <a:br>
              <a:rPr lang="fr-FR" sz="2400" b="1" dirty="0" smtClean="0"/>
            </a:br>
            <a:endParaRPr lang="fr-FR" sz="2400" dirty="0"/>
          </a:p>
        </p:txBody>
      </p:sp>
      <p:sp>
        <p:nvSpPr>
          <p:cNvPr id="5" name="Rectangle 4"/>
          <p:cNvSpPr/>
          <p:nvPr/>
        </p:nvSpPr>
        <p:spPr>
          <a:xfrm>
            <a:off x="714348" y="0"/>
            <a:ext cx="4779969" cy="461665"/>
          </a:xfrm>
          <a:prstGeom prst="rect">
            <a:avLst/>
          </a:prstGeom>
        </p:spPr>
        <p:txBody>
          <a:bodyPr wrap="square">
            <a:spAutoFit/>
          </a:bodyPr>
          <a:lstStyle/>
          <a:p>
            <a:r>
              <a:rPr lang="fr-FR" sz="2400" b="1" i="1" dirty="0" smtClean="0">
                <a:solidFill>
                  <a:srgbClr val="92D050"/>
                </a:solidFill>
              </a:rPr>
              <a:t>Morcellement de l’habitat</a:t>
            </a:r>
            <a:r>
              <a:rPr lang="fr-FR" sz="2400" b="1" dirty="0" smtClean="0">
                <a:solidFill>
                  <a:srgbClr val="92D050"/>
                </a:solidFill>
              </a:rPr>
              <a:t> </a:t>
            </a:r>
            <a:endParaRPr lang="fr-FR" sz="2400" dirty="0">
              <a:solidFill>
                <a:srgbClr val="92D050"/>
              </a:solidFill>
            </a:endParaRPr>
          </a:p>
        </p:txBody>
      </p:sp>
      <p:sp>
        <p:nvSpPr>
          <p:cNvPr id="6" name="Rectangle 5"/>
          <p:cNvSpPr/>
          <p:nvPr/>
        </p:nvSpPr>
        <p:spPr>
          <a:xfrm>
            <a:off x="0" y="3357562"/>
            <a:ext cx="9144000" cy="830997"/>
          </a:xfrm>
          <a:prstGeom prst="rect">
            <a:avLst/>
          </a:prstGeom>
        </p:spPr>
        <p:txBody>
          <a:bodyPr wrap="square">
            <a:spAutoFit/>
          </a:bodyPr>
          <a:lstStyle/>
          <a:p>
            <a:pPr>
              <a:buFont typeface="Wingdings" pitchFamily="2" charset="2"/>
              <a:buChar char="q"/>
            </a:pPr>
            <a:r>
              <a:rPr lang="fr-FR" sz="2400" dirty="0" smtClean="0"/>
              <a:t>Le </a:t>
            </a:r>
            <a:r>
              <a:rPr lang="fr-FR" sz="2400" b="1" dirty="0" smtClean="0"/>
              <a:t>déboisement</a:t>
            </a:r>
            <a:r>
              <a:rPr lang="fr-FR" sz="2400" dirty="0" smtClean="0"/>
              <a:t> détruit aussi des habitats d’espèces animales qui risquent de consommer de la nourriture .</a:t>
            </a:r>
            <a:endParaRPr lang="fr-FR" sz="2400" dirty="0"/>
          </a:p>
        </p:txBody>
      </p:sp>
      <p:sp>
        <p:nvSpPr>
          <p:cNvPr id="7" name="Rectangle 6"/>
          <p:cNvSpPr/>
          <p:nvPr/>
        </p:nvSpPr>
        <p:spPr>
          <a:xfrm>
            <a:off x="0" y="4286256"/>
            <a:ext cx="9144000" cy="2677656"/>
          </a:xfrm>
          <a:prstGeom prst="rect">
            <a:avLst/>
          </a:prstGeom>
        </p:spPr>
        <p:txBody>
          <a:bodyPr wrap="square">
            <a:spAutoFit/>
          </a:bodyPr>
          <a:lstStyle/>
          <a:p>
            <a:pPr>
              <a:buFont typeface="Wingdings" pitchFamily="2" charset="2"/>
              <a:buChar char="q"/>
            </a:pPr>
            <a:r>
              <a:rPr lang="fr-FR" sz="2400" dirty="0" smtClean="0"/>
              <a:t>des particules minérales </a:t>
            </a:r>
            <a:r>
              <a:rPr lang="fr-FR" sz="2400" b="1" dirty="0" smtClean="0"/>
              <a:t>relâchées</a:t>
            </a:r>
            <a:r>
              <a:rPr lang="fr-FR" sz="2400" dirty="0" smtClean="0"/>
              <a:t> par certaines activités minières, notamment les levées géophysiques lors de l’exploration et le transport de matières radioactives sur le site minier ou sur la route, peuvent être aéroportées dans l’air ou transportées via le ruissellement et l’infiltration souterraine vers les écosystèmes terrestres voisins et les animaux terrestres. Ces particules peuvent </a:t>
            </a:r>
            <a:r>
              <a:rPr lang="fr-FR" sz="2400" b="1" dirty="0" smtClean="0"/>
              <a:t>nuire</a:t>
            </a:r>
            <a:r>
              <a:rPr lang="fr-FR" sz="2400" dirty="0" smtClean="0"/>
              <a:t> aux </a:t>
            </a:r>
            <a:r>
              <a:rPr lang="fr-FR" sz="2400" b="1" dirty="0" smtClean="0"/>
              <a:t>plantes</a:t>
            </a:r>
            <a:r>
              <a:rPr lang="fr-FR" sz="2400" dirty="0" smtClean="0"/>
              <a:t> et même </a:t>
            </a:r>
            <a:r>
              <a:rPr lang="fr-FR" sz="2400" b="1" dirty="0" smtClean="0"/>
              <a:t>compromettre</a:t>
            </a:r>
            <a:r>
              <a:rPr lang="fr-FR" sz="2400" dirty="0" smtClean="0"/>
              <a:t> leur croissance dans certains cas.</a:t>
            </a: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282" y="1643050"/>
            <a:ext cx="8929718" cy="1938992"/>
          </a:xfrm>
          <a:prstGeom prst="rect">
            <a:avLst/>
          </a:prstGeom>
        </p:spPr>
        <p:txBody>
          <a:bodyPr wrap="square">
            <a:spAutoFit/>
          </a:bodyPr>
          <a:lstStyle/>
          <a:p>
            <a:r>
              <a:rPr lang="fr-FR" sz="2400" b="1" dirty="0" smtClean="0">
                <a:solidFill>
                  <a:srgbClr val="FF0000"/>
                </a:solidFill>
              </a:rPr>
              <a:t>Minéral sulfureux + O2 + H2O           sulfate + acidité + métaux    </a:t>
            </a:r>
            <a:r>
              <a:rPr lang="fr-FR" sz="2400" b="1" dirty="0" smtClean="0">
                <a:solidFill>
                  <a:schemeClr val="tx1">
                    <a:lumMod val="75000"/>
                    <a:lumOff val="25000"/>
                  </a:schemeClr>
                </a:solidFill>
              </a:rPr>
              <a:t>(</a:t>
            </a:r>
            <a:r>
              <a:rPr lang="fr-FR" sz="2400" b="1" dirty="0" err="1" smtClean="0">
                <a:solidFill>
                  <a:schemeClr val="tx1">
                    <a:lumMod val="75000"/>
                    <a:lumOff val="25000"/>
                  </a:schemeClr>
                </a:solidFill>
              </a:rPr>
              <a:t>eq</a:t>
            </a:r>
            <a:r>
              <a:rPr lang="fr-FR" sz="2400" b="1" dirty="0" smtClean="0">
                <a:solidFill>
                  <a:schemeClr val="tx1">
                    <a:lumMod val="75000"/>
                    <a:lumOff val="25000"/>
                  </a:schemeClr>
                </a:solidFill>
              </a:rPr>
              <a:t>.1)</a:t>
            </a:r>
          </a:p>
          <a:p>
            <a:r>
              <a:rPr lang="fr-FR" sz="2400" b="1" dirty="0" smtClean="0">
                <a:solidFill>
                  <a:srgbClr val="FF0000"/>
                </a:solidFill>
              </a:rPr>
              <a:t>Minéral sulfureux + Fe</a:t>
            </a:r>
            <a:r>
              <a:rPr lang="fr-FR" sz="1200" b="1" dirty="0" smtClean="0">
                <a:solidFill>
                  <a:srgbClr val="FF0000"/>
                </a:solidFill>
              </a:rPr>
              <a:t>3+ </a:t>
            </a:r>
            <a:r>
              <a:rPr lang="fr-FR" sz="2400" b="1" dirty="0" smtClean="0">
                <a:solidFill>
                  <a:srgbClr val="FF0000"/>
                </a:solidFill>
              </a:rPr>
              <a:t>+ H2O       </a:t>
            </a:r>
            <a:r>
              <a:rPr lang="fr-FR" sz="2400" dirty="0" smtClean="0">
                <a:solidFill>
                  <a:srgbClr val="FF0000"/>
                </a:solidFill>
              </a:rPr>
              <a:t> </a:t>
            </a:r>
            <a:r>
              <a:rPr lang="fr-FR" sz="2400" b="1" dirty="0" smtClean="0">
                <a:solidFill>
                  <a:srgbClr val="FF0000"/>
                </a:solidFill>
              </a:rPr>
              <a:t>sulfate + acidité + métaux      </a:t>
            </a:r>
            <a:r>
              <a:rPr lang="fr-FR" sz="2400" b="1" dirty="0" smtClean="0">
                <a:solidFill>
                  <a:schemeClr val="accent6">
                    <a:lumMod val="75000"/>
                  </a:schemeClr>
                </a:solidFill>
              </a:rPr>
              <a:t>(</a:t>
            </a:r>
            <a:r>
              <a:rPr lang="fr-FR" sz="2400" b="1" dirty="0" err="1" smtClean="0">
                <a:solidFill>
                  <a:schemeClr val="accent6">
                    <a:lumMod val="75000"/>
                  </a:schemeClr>
                </a:solidFill>
              </a:rPr>
              <a:t>eq</a:t>
            </a:r>
            <a:r>
              <a:rPr lang="fr-FR" sz="2400" b="1" dirty="0" smtClean="0">
                <a:solidFill>
                  <a:schemeClr val="accent6">
                    <a:lumMod val="75000"/>
                  </a:schemeClr>
                </a:solidFill>
              </a:rPr>
              <a:t>.2)</a:t>
            </a:r>
          </a:p>
          <a:p>
            <a:r>
              <a:rPr lang="fr-FR" sz="2400" b="1" dirty="0" smtClean="0">
                <a:solidFill>
                  <a:srgbClr val="FF0000"/>
                </a:solidFill>
              </a:rPr>
              <a:t>Carbonate + acidité                              sulfate + H2O + CO2              </a:t>
            </a:r>
            <a:r>
              <a:rPr lang="fr-FR" sz="2400" b="1" dirty="0" smtClean="0">
                <a:solidFill>
                  <a:srgbClr val="00B0F0"/>
                </a:solidFill>
              </a:rPr>
              <a:t>(</a:t>
            </a:r>
            <a:r>
              <a:rPr lang="fr-FR" sz="2400" b="1" dirty="0" err="1" smtClean="0">
                <a:solidFill>
                  <a:srgbClr val="00B0F0"/>
                </a:solidFill>
              </a:rPr>
              <a:t>eq</a:t>
            </a:r>
            <a:r>
              <a:rPr lang="fr-FR" sz="2400" b="1" dirty="0" smtClean="0">
                <a:solidFill>
                  <a:srgbClr val="00B0F0"/>
                </a:solidFill>
              </a:rPr>
              <a:t>.3)</a:t>
            </a:r>
            <a:r>
              <a:rPr lang="fr-FR" sz="2400" dirty="0" smtClean="0">
                <a:solidFill>
                  <a:srgbClr val="FF0000"/>
                </a:solidFill>
              </a:rPr>
              <a:t/>
            </a:r>
            <a:br>
              <a:rPr lang="fr-FR" sz="2400" dirty="0" smtClean="0">
                <a:solidFill>
                  <a:srgbClr val="FF0000"/>
                </a:solidFill>
              </a:rPr>
            </a:br>
            <a:r>
              <a:rPr lang="fr-FR" sz="2400" dirty="0" smtClean="0">
                <a:solidFill>
                  <a:srgbClr val="FF0000"/>
                </a:solidFill>
              </a:rPr>
              <a:t/>
            </a:r>
            <a:br>
              <a:rPr lang="fr-FR" sz="2400" dirty="0" smtClean="0">
                <a:solidFill>
                  <a:srgbClr val="FF0000"/>
                </a:solidFill>
              </a:rPr>
            </a:br>
            <a:endParaRPr lang="fr-FR" sz="2400" dirty="0">
              <a:solidFill>
                <a:srgbClr val="FF0000"/>
              </a:solidFill>
            </a:endParaRPr>
          </a:p>
        </p:txBody>
      </p:sp>
      <p:cxnSp>
        <p:nvCxnSpPr>
          <p:cNvPr id="6" name="Connecteur droit avec flèche 5"/>
          <p:cNvCxnSpPr/>
          <p:nvPr/>
        </p:nvCxnSpPr>
        <p:spPr>
          <a:xfrm>
            <a:off x="4214810" y="1857364"/>
            <a:ext cx="500066" cy="1588"/>
          </a:xfrm>
          <a:prstGeom prst="straightConnector1">
            <a:avLst/>
          </a:prstGeom>
          <a:ln>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7" name="Connecteur droit avec flèche 6"/>
          <p:cNvCxnSpPr/>
          <p:nvPr/>
        </p:nvCxnSpPr>
        <p:spPr>
          <a:xfrm>
            <a:off x="4143372" y="2285992"/>
            <a:ext cx="500066" cy="1588"/>
          </a:xfrm>
          <a:prstGeom prst="straightConnector1">
            <a:avLst/>
          </a:prstGeom>
          <a:ln>
            <a:solidFill>
              <a:schemeClr val="accent1"/>
            </a:solidFill>
            <a:tailEnd type="arrow"/>
          </a:ln>
        </p:spPr>
        <p:style>
          <a:lnRef idx="1">
            <a:schemeClr val="accent2"/>
          </a:lnRef>
          <a:fillRef idx="0">
            <a:schemeClr val="accent2"/>
          </a:fillRef>
          <a:effectRef idx="0">
            <a:schemeClr val="accent2"/>
          </a:effectRef>
          <a:fontRef idx="minor">
            <a:schemeClr val="tx1"/>
          </a:fontRef>
        </p:style>
      </p:cxnSp>
      <p:cxnSp>
        <p:nvCxnSpPr>
          <p:cNvPr id="8" name="Connecteur droit avec flèche 7"/>
          <p:cNvCxnSpPr/>
          <p:nvPr/>
        </p:nvCxnSpPr>
        <p:spPr>
          <a:xfrm>
            <a:off x="3500430" y="2643182"/>
            <a:ext cx="500066" cy="1588"/>
          </a:xfrm>
          <a:prstGeom prst="straightConnector1">
            <a:avLst/>
          </a:prstGeom>
          <a:ln>
            <a:solidFill>
              <a:schemeClr val="accent1"/>
            </a:solidFill>
            <a:tailEnd type="arrow"/>
          </a:ln>
        </p:spPr>
        <p:style>
          <a:lnRef idx="1">
            <a:schemeClr val="accent2"/>
          </a:lnRef>
          <a:fillRef idx="0">
            <a:schemeClr val="accent2"/>
          </a:fillRef>
          <a:effectRef idx="0">
            <a:schemeClr val="accent2"/>
          </a:effectRef>
          <a:fontRef idx="minor">
            <a:schemeClr val="tx1"/>
          </a:fontRef>
        </p:style>
      </p:cxnSp>
      <p:sp>
        <p:nvSpPr>
          <p:cNvPr id="9" name="Rectangle 8"/>
          <p:cNvSpPr/>
          <p:nvPr/>
        </p:nvSpPr>
        <p:spPr>
          <a:xfrm>
            <a:off x="0" y="0"/>
            <a:ext cx="9144000" cy="2308324"/>
          </a:xfrm>
          <a:prstGeom prst="rect">
            <a:avLst/>
          </a:prstGeom>
        </p:spPr>
        <p:txBody>
          <a:bodyPr wrap="square">
            <a:spAutoFit/>
          </a:bodyPr>
          <a:lstStyle/>
          <a:p>
            <a:r>
              <a:rPr lang="fr-FR" sz="2400" b="1" dirty="0" smtClean="0"/>
              <a:t>Parmi les différents déchets industriels, les résidus de concentrateur minier et les stériles miniers peuvent être une source importante de pollution aux métaux lourds dû au phénomène de DMA. Ce dernier peut être représenté de façon générale par les réactions suivantes </a:t>
            </a:r>
            <a:br>
              <a:rPr lang="fr-FR" sz="2400" b="1" dirty="0" smtClean="0"/>
            </a:br>
            <a:r>
              <a:rPr lang="fr-FR" sz="2400" b="1" dirty="0" smtClean="0"/>
              <a:t/>
            </a:r>
            <a:br>
              <a:rPr lang="fr-FR" sz="2400" b="1" dirty="0" smtClean="0"/>
            </a:br>
            <a:endParaRPr lang="fr-FR" sz="2400" b="1" dirty="0"/>
          </a:p>
        </p:txBody>
      </p:sp>
      <p:sp>
        <p:nvSpPr>
          <p:cNvPr id="10" name="Rectangle 9"/>
          <p:cNvSpPr/>
          <p:nvPr/>
        </p:nvSpPr>
        <p:spPr>
          <a:xfrm>
            <a:off x="0" y="2857496"/>
            <a:ext cx="8643966" cy="2308324"/>
          </a:xfrm>
          <a:prstGeom prst="rect">
            <a:avLst/>
          </a:prstGeom>
        </p:spPr>
        <p:txBody>
          <a:bodyPr wrap="square">
            <a:spAutoFit/>
          </a:bodyPr>
          <a:lstStyle/>
          <a:p>
            <a:r>
              <a:rPr lang="fr-FR" sz="2400" dirty="0" smtClean="0"/>
              <a:t>Le DMA se déclenche quand des </a:t>
            </a:r>
            <a:r>
              <a:rPr lang="fr-FR" sz="2400" b="1" dirty="0" smtClean="0"/>
              <a:t>minéraux sulfureux </a:t>
            </a:r>
            <a:r>
              <a:rPr lang="fr-FR" sz="2400" dirty="0" smtClean="0"/>
              <a:t>sont exposés à </a:t>
            </a:r>
            <a:r>
              <a:rPr lang="fr-FR" sz="2400" b="1" dirty="0" smtClean="0">
                <a:solidFill>
                  <a:schemeClr val="tx1">
                    <a:lumMod val="95000"/>
                    <a:lumOff val="5000"/>
                  </a:schemeClr>
                </a:solidFill>
              </a:rPr>
              <a:t>l’eau</a:t>
            </a:r>
            <a:r>
              <a:rPr lang="fr-FR" sz="2400" dirty="0" smtClean="0"/>
              <a:t> et à </a:t>
            </a:r>
            <a:r>
              <a:rPr lang="fr-FR" sz="2400" dirty="0" smtClean="0">
                <a:solidFill>
                  <a:srgbClr val="FF0000"/>
                </a:solidFill>
              </a:rPr>
              <a:t>l’air</a:t>
            </a:r>
            <a:r>
              <a:rPr lang="fr-FR" sz="2400" dirty="0" smtClean="0"/>
              <a:t>.</a:t>
            </a:r>
            <a:br>
              <a:rPr lang="fr-FR" sz="2400" dirty="0" smtClean="0"/>
            </a:br>
            <a:r>
              <a:rPr lang="fr-FR" sz="2400" dirty="0" smtClean="0"/>
              <a:t>L’oxydation </a:t>
            </a:r>
            <a:r>
              <a:rPr lang="fr-FR" sz="2400" b="1" dirty="0" smtClean="0"/>
              <a:t>libère</a:t>
            </a:r>
            <a:r>
              <a:rPr lang="fr-FR" sz="2400" dirty="0" smtClean="0"/>
              <a:t> alors de </a:t>
            </a:r>
            <a:r>
              <a:rPr lang="fr-FR" sz="2400" b="1" dirty="0" smtClean="0">
                <a:solidFill>
                  <a:srgbClr val="00B0F0"/>
                </a:solidFill>
              </a:rPr>
              <a:t>l’acidité</a:t>
            </a:r>
            <a:r>
              <a:rPr lang="fr-FR" sz="2400" dirty="0" smtClean="0"/>
              <a:t> dans le milieu, favorisant ainsi la mise en </a:t>
            </a:r>
            <a:r>
              <a:rPr lang="fr-FR" sz="2400" b="1" dirty="0" smtClean="0"/>
              <a:t>solution des métaux lourds</a:t>
            </a:r>
            <a:r>
              <a:rPr lang="fr-FR" sz="2400" dirty="0" smtClean="0"/>
              <a:t>.</a:t>
            </a:r>
            <a:br>
              <a:rPr lang="fr-FR" sz="2400" dirty="0" smtClean="0"/>
            </a:br>
            <a:r>
              <a:rPr lang="fr-FR" sz="2400" dirty="0" smtClean="0"/>
              <a:t/>
            </a:r>
            <a:br>
              <a:rPr lang="fr-FR" sz="2400" dirty="0" smtClean="0"/>
            </a:br>
            <a:endParaRPr lang="fr-FR" sz="2400" dirty="0"/>
          </a:p>
        </p:txBody>
      </p:sp>
      <p:sp>
        <p:nvSpPr>
          <p:cNvPr id="11" name="Rectangle 10"/>
          <p:cNvSpPr/>
          <p:nvPr/>
        </p:nvSpPr>
        <p:spPr>
          <a:xfrm>
            <a:off x="0" y="4500570"/>
            <a:ext cx="8572528" cy="2308324"/>
          </a:xfrm>
          <a:prstGeom prst="rect">
            <a:avLst/>
          </a:prstGeom>
        </p:spPr>
        <p:txBody>
          <a:bodyPr wrap="square">
            <a:spAutoFit/>
          </a:bodyPr>
          <a:lstStyle/>
          <a:p>
            <a:r>
              <a:rPr lang="fr-FR" sz="2400" dirty="0" smtClean="0"/>
              <a:t>L’oxydation peut être directe </a:t>
            </a:r>
            <a:r>
              <a:rPr lang="fr-FR" sz="2400" b="1" dirty="0" smtClean="0"/>
              <a:t>(</a:t>
            </a:r>
            <a:r>
              <a:rPr lang="fr-FR" sz="2400" b="1" dirty="0" err="1" smtClean="0"/>
              <a:t>eq</a:t>
            </a:r>
            <a:r>
              <a:rPr lang="fr-FR" sz="2400" b="1" dirty="0" smtClean="0"/>
              <a:t>.1), </a:t>
            </a:r>
            <a:r>
              <a:rPr lang="fr-FR" sz="2400" dirty="0" smtClean="0"/>
              <a:t>ou indirecte </a:t>
            </a:r>
            <a:r>
              <a:rPr lang="fr-FR" sz="2400" b="1" dirty="0" smtClean="0"/>
              <a:t>(</a:t>
            </a:r>
            <a:r>
              <a:rPr lang="fr-FR" sz="2400" b="1" dirty="0" err="1" smtClean="0"/>
              <a:t>eq</a:t>
            </a:r>
            <a:r>
              <a:rPr lang="fr-FR" sz="2400" b="1" dirty="0" smtClean="0"/>
              <a:t>.2) </a:t>
            </a:r>
            <a:r>
              <a:rPr lang="fr-FR" sz="2400" dirty="0" smtClean="0"/>
              <a:t>quand le pH est </a:t>
            </a:r>
            <a:r>
              <a:rPr lang="fr-FR" sz="2400" b="1" dirty="0" smtClean="0"/>
              <a:t>inférieur à 3</a:t>
            </a:r>
            <a:r>
              <a:rPr lang="fr-FR" sz="2400" dirty="0" smtClean="0"/>
              <a:t>. Les carbonates se </a:t>
            </a:r>
            <a:r>
              <a:rPr lang="fr-FR" sz="2400" b="1" dirty="0" smtClean="0">
                <a:solidFill>
                  <a:srgbClr val="0070C0"/>
                </a:solidFill>
              </a:rPr>
              <a:t>dissolvent</a:t>
            </a:r>
            <a:r>
              <a:rPr lang="fr-FR" sz="2400" dirty="0" smtClean="0"/>
              <a:t> pour neutraliser </a:t>
            </a:r>
            <a:r>
              <a:rPr lang="fr-FR" sz="2400" b="1" dirty="0" smtClean="0"/>
              <a:t>l’acidité produite </a:t>
            </a:r>
            <a:r>
              <a:rPr lang="fr-FR" sz="2400" dirty="0" smtClean="0"/>
              <a:t>(</a:t>
            </a:r>
            <a:r>
              <a:rPr lang="fr-FR" sz="2400" dirty="0" err="1" smtClean="0"/>
              <a:t>eq</a:t>
            </a:r>
            <a:r>
              <a:rPr lang="fr-FR" sz="2400" dirty="0" smtClean="0"/>
              <a:t>.3). Une fois le potentiel de neutralisation </a:t>
            </a:r>
            <a:r>
              <a:rPr lang="fr-FR" sz="2400" b="1" dirty="0" smtClean="0">
                <a:solidFill>
                  <a:srgbClr val="0070C0"/>
                </a:solidFill>
              </a:rPr>
              <a:t>épuisé</a:t>
            </a:r>
            <a:r>
              <a:rPr lang="fr-FR" sz="2400" dirty="0" smtClean="0"/>
              <a:t>, le milieu s’</a:t>
            </a:r>
            <a:r>
              <a:rPr lang="fr-FR" sz="2400" b="1" dirty="0" smtClean="0"/>
              <a:t>acidifie</a:t>
            </a:r>
            <a:r>
              <a:rPr lang="fr-FR" sz="2400" dirty="0" smtClean="0"/>
              <a:t> et le </a:t>
            </a:r>
            <a:r>
              <a:rPr lang="fr-FR" sz="2400" b="1" dirty="0" smtClean="0"/>
              <a:t>DMA s’amplifie</a:t>
            </a:r>
            <a:r>
              <a:rPr lang="fr-FR" sz="2400" dirty="0" smtClean="0"/>
              <a:t>.</a:t>
            </a:r>
            <a:br>
              <a:rPr lang="fr-FR" sz="2400" dirty="0" smtClean="0"/>
            </a:br>
            <a:r>
              <a:rPr lang="fr-FR" sz="2400" dirty="0" smtClean="0"/>
              <a:t/>
            </a:r>
            <a:br>
              <a:rPr lang="fr-FR" sz="2400" dirty="0" smtClean="0"/>
            </a:br>
            <a:endParaRPr lang="fr-FR" sz="2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71604" y="0"/>
            <a:ext cx="5857916" cy="1754326"/>
          </a:xfrm>
          <a:prstGeom prst="rect">
            <a:avLst/>
          </a:prstGeom>
        </p:spPr>
        <p:txBody>
          <a:bodyPr wrap="square">
            <a:spAutoFit/>
          </a:bodyPr>
          <a:lstStyle/>
          <a:p>
            <a:r>
              <a:rPr lang="fr-FR" sz="3600" b="1" dirty="0" smtClean="0">
                <a:solidFill>
                  <a:srgbClr val="FF0000"/>
                </a:solidFill>
              </a:rPr>
              <a:t>le drainage minier acide</a:t>
            </a:r>
            <a:br>
              <a:rPr lang="fr-FR" sz="3600" b="1" dirty="0" smtClean="0">
                <a:solidFill>
                  <a:srgbClr val="FF0000"/>
                </a:solidFill>
              </a:rPr>
            </a:br>
            <a:r>
              <a:rPr lang="fr-FR" sz="3600" b="1" dirty="0" smtClean="0">
                <a:solidFill>
                  <a:srgbClr val="FF0000"/>
                </a:solidFill>
              </a:rPr>
              <a:t/>
            </a:r>
            <a:br>
              <a:rPr lang="fr-FR" sz="3600" b="1" dirty="0" smtClean="0">
                <a:solidFill>
                  <a:srgbClr val="FF0000"/>
                </a:solidFill>
              </a:rPr>
            </a:br>
            <a:endParaRPr lang="fr-FR" sz="3600" b="1" dirty="0">
              <a:solidFill>
                <a:srgbClr val="FF0000"/>
              </a:solidFill>
            </a:endParaRPr>
          </a:p>
        </p:txBody>
      </p:sp>
      <p:sp>
        <p:nvSpPr>
          <p:cNvPr id="5" name="Rectangle 4"/>
          <p:cNvSpPr/>
          <p:nvPr/>
        </p:nvSpPr>
        <p:spPr>
          <a:xfrm>
            <a:off x="0" y="357166"/>
            <a:ext cx="9501222" cy="8956298"/>
          </a:xfrm>
          <a:prstGeom prst="rect">
            <a:avLst/>
          </a:prstGeom>
        </p:spPr>
        <p:txBody>
          <a:bodyPr wrap="square">
            <a:spAutoFit/>
          </a:bodyPr>
          <a:lstStyle/>
          <a:p>
            <a:r>
              <a:rPr lang="fr-FR" sz="3200" b="1" dirty="0" smtClean="0"/>
              <a:t>Description du phénomène</a:t>
            </a:r>
            <a:r>
              <a:rPr lang="fr-FR" sz="3200" dirty="0" smtClean="0"/>
              <a:t> Il s’agit d’un phénomène </a:t>
            </a:r>
            <a:r>
              <a:rPr lang="fr-FR" sz="3200" b="1" dirty="0" smtClean="0"/>
              <a:t>d'origine naturelle amplifié par l'activité humaine</a:t>
            </a:r>
            <a:r>
              <a:rPr lang="fr-FR" sz="3200" dirty="0" smtClean="0"/>
              <a:t>. Les </a:t>
            </a:r>
            <a:r>
              <a:rPr lang="fr-FR" sz="3200" b="1" dirty="0" smtClean="0">
                <a:solidFill>
                  <a:srgbClr val="00B0F0"/>
                </a:solidFill>
              </a:rPr>
              <a:t>affleurements de minéraux sulfurés </a:t>
            </a:r>
            <a:r>
              <a:rPr lang="fr-FR" sz="3200" dirty="0" smtClean="0"/>
              <a:t>(appelés chapeaux de fer sont naturellement sujets à une </a:t>
            </a:r>
            <a:r>
              <a:rPr lang="fr-FR" sz="3200" b="1" dirty="0" smtClean="0"/>
              <a:t>oxydation</a:t>
            </a:r>
            <a:r>
              <a:rPr lang="fr-FR" sz="3200" dirty="0" smtClean="0"/>
              <a:t> par contact </a:t>
            </a:r>
            <a:r>
              <a:rPr lang="fr-FR" sz="3200" b="1" dirty="0" smtClean="0">
                <a:solidFill>
                  <a:srgbClr val="FF0000"/>
                </a:solidFill>
              </a:rPr>
              <a:t>avec l'air et l'eau</a:t>
            </a:r>
            <a:r>
              <a:rPr lang="fr-FR" sz="3200" dirty="0" smtClean="0"/>
              <a:t>. Ce phénomène lent entraîne l'apparition </a:t>
            </a:r>
            <a:r>
              <a:rPr lang="fr-FR" sz="3200" b="1" dirty="0" smtClean="0">
                <a:solidFill>
                  <a:srgbClr val="002060"/>
                </a:solidFill>
              </a:rPr>
              <a:t>d'acide sulfurique</a:t>
            </a:r>
            <a:r>
              <a:rPr lang="fr-FR" sz="3200" dirty="0" smtClean="0"/>
              <a:t> et la </a:t>
            </a:r>
            <a:r>
              <a:rPr lang="fr-FR" sz="3200" b="1" dirty="0" smtClean="0">
                <a:solidFill>
                  <a:srgbClr val="00B050"/>
                </a:solidFill>
              </a:rPr>
              <a:t>solubilisation des métaux </a:t>
            </a:r>
            <a:r>
              <a:rPr lang="fr-FR" sz="3200" dirty="0" smtClean="0"/>
              <a:t>présents. Lorsque des travaux miniers (excavations et pompages) perturbent l'équilibre chimique de ces affleurements et des gisements de sulfures métalliques profonds en les plaçant brutalement en conditions oxydantes, cette réaction amplifiée crée des écoulements acides appelés "</a:t>
            </a:r>
            <a:r>
              <a:rPr lang="fr-FR" sz="3200" b="1" dirty="0" smtClean="0">
                <a:solidFill>
                  <a:srgbClr val="C00000"/>
                </a:solidFill>
              </a:rPr>
              <a:t>Drainages Miniers Acides</a:t>
            </a:r>
            <a:r>
              <a:rPr lang="fr-FR" sz="3200" dirty="0" smtClean="0"/>
              <a:t>" ou DMA.</a:t>
            </a:r>
          </a:p>
          <a:p>
            <a:r>
              <a:rPr lang="fr-FR" sz="3200" dirty="0" smtClean="0"/>
              <a:t> </a:t>
            </a:r>
            <a:br>
              <a:rPr lang="fr-FR" sz="3200" dirty="0" smtClean="0"/>
            </a:br>
            <a:r>
              <a:rPr lang="fr-FR" sz="3200" dirty="0" smtClean="0"/>
              <a:t/>
            </a:r>
            <a:br>
              <a:rPr lang="fr-FR" sz="3200" dirty="0" smtClean="0"/>
            </a:br>
            <a:r>
              <a:rPr lang="fr-FR" sz="3200" dirty="0" smtClean="0"/>
              <a:t/>
            </a:r>
            <a:br>
              <a:rPr lang="fr-FR" sz="3200" dirty="0" smtClean="0"/>
            </a:br>
            <a:r>
              <a:rPr lang="fr-FR" sz="3200" dirty="0" smtClean="0"/>
              <a:t/>
            </a:r>
            <a:br>
              <a:rPr lang="fr-FR" sz="3200" dirty="0" smtClean="0"/>
            </a:br>
            <a:endParaRPr lang="fr-FR"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1192</Words>
  <Application>Microsoft Office PowerPoint</Application>
  <PresentationFormat>Affichage à l'écran (4:3)</PresentationFormat>
  <Paragraphs>58</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mac</dc:creator>
  <cp:lastModifiedBy>mac</cp:lastModifiedBy>
  <cp:revision>1</cp:revision>
  <dcterms:created xsi:type="dcterms:W3CDTF">2020-05-04T12:06:43Z</dcterms:created>
  <dcterms:modified xsi:type="dcterms:W3CDTF">2020-05-04T12:07:41Z</dcterms:modified>
</cp:coreProperties>
</file>