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8" name="Espace réservé de la date 27"/>
          <p:cNvSpPr>
            <a:spLocks noGrp="1"/>
          </p:cNvSpPr>
          <p:nvPr>
            <p:ph type="dt" sz="half" idx="10"/>
          </p:nvPr>
        </p:nvSpPr>
        <p:spPr/>
        <p:txBody>
          <a:bodyPr/>
          <a:lstStyle>
            <a:extLst/>
          </a:lstStyle>
          <a:p>
            <a:fld id="{3703DD99-6BF3-4967-9BD5-9DFE17B71680}" type="datetimeFigureOut">
              <a:rPr lang="fr-FR" smtClean="0"/>
              <a:pPr/>
              <a:t>20/04/2020</a:t>
            </a:fld>
            <a:endParaRPr lang="fr-FR"/>
          </a:p>
        </p:txBody>
      </p:sp>
      <p:sp>
        <p:nvSpPr>
          <p:cNvPr id="17" name="Espace réservé du pied de page 16"/>
          <p:cNvSpPr>
            <a:spLocks noGrp="1"/>
          </p:cNvSpPr>
          <p:nvPr>
            <p:ph type="ftr" sz="quarter" idx="11"/>
          </p:nvPr>
        </p:nvSpPr>
        <p:spPr/>
        <p:txBody>
          <a:bodyPr/>
          <a:lstStyle>
            <a:extLst/>
          </a:lstStyle>
          <a:p>
            <a:endParaRPr lang="fr-FR"/>
          </a:p>
        </p:txBody>
      </p:sp>
      <p:sp>
        <p:nvSpPr>
          <p:cNvPr id="29" name="Espace réservé du numéro de diapositive 28"/>
          <p:cNvSpPr>
            <a:spLocks noGrp="1"/>
          </p:cNvSpPr>
          <p:nvPr>
            <p:ph type="sldNum" sz="quarter" idx="12"/>
          </p:nvPr>
        </p:nvSpPr>
        <p:spPr/>
        <p:txBody>
          <a:bodyPr/>
          <a:lstStyle>
            <a:extLst/>
          </a:lstStyle>
          <a:p>
            <a:fld id="{9CE290D2-62C7-45CD-A0D4-59600F13E894}" type="slidenum">
              <a:rPr lang="fr-FR" smtClean="0"/>
              <a:pPr/>
              <a:t>‹N°›</a:t>
            </a:fld>
            <a:endParaRPr lang="fr-FR"/>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r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703DD99-6BF3-4967-9BD5-9DFE17B71680}"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CE290D2-62C7-45CD-A0D4-59600F13E89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981200" cy="5851525"/>
          </a:xfrm>
        </p:spPr>
        <p:txBody>
          <a:bodyPr vert="eaVert" anchor="ct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274639"/>
            <a:ext cx="58674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703DD99-6BF3-4967-9BD5-9DFE17B71680}"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CE290D2-62C7-45CD-A0D4-59600F13E89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703DD99-6BF3-4967-9BD5-9DFE17B71680}"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CE290D2-62C7-45CD-A0D4-59600F13E89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4" name="Forme libre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orme libre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orme libre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orme libre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orme libre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orme libre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orme libre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orme libre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orme libre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orme libre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orme libre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orme libre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orme libre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orme libre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orme libre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Espace réservé du texte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3703DD99-6BF3-4967-9BD5-9DFE17B71680}"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CE290D2-62C7-45CD-A0D4-59600F13E894}" type="slidenum">
              <a:rPr lang="fr-FR" smtClean="0"/>
              <a:pPr/>
              <a:t>‹N°›</a:t>
            </a:fld>
            <a:endParaRPr lang="fr-FR"/>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fr-FR" smtClean="0"/>
              <a:t>Cliquez pour modifier le style du titre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512064"/>
            <a:ext cx="8229600" cy="9144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3703DD99-6BF3-4967-9BD5-9DFE17B71680}" type="datetimeFigureOut">
              <a:rPr lang="fr-FR" smtClean="0"/>
              <a:pPr/>
              <a:t>20/04/2020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CE290D2-62C7-45CD-A0D4-59600F13E89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504824" y="512064"/>
            <a:ext cx="7772400" cy="914400"/>
          </a:xfrm>
        </p:spPr>
        <p:txBody>
          <a:bodyPr anchor="t"/>
          <a:lstStyle>
            <a:lvl1pPr>
              <a:defRPr sz="400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3703DD99-6BF3-4967-9BD5-9DFE17B71680}" type="datetimeFigureOut">
              <a:rPr lang="fr-FR" smtClean="0"/>
              <a:pPr/>
              <a:t>20/04/2020</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9CE290D2-62C7-45CD-A0D4-59600F13E894}" type="slidenum">
              <a:rPr lang="fr-FR" smtClean="0"/>
              <a:pPr/>
              <a:t>‹N°›</a:t>
            </a:fld>
            <a:endParaRPr lang="fr-FR"/>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914400"/>
          </a:xfrm>
        </p:spPr>
        <p:txBody>
          <a:bodyPr/>
          <a:lstStyle>
            <a:lvl1pPr>
              <a:defRPr sz="4000" cap="none" baseline="0"/>
            </a:lvl1pPr>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3703DD99-6BF3-4967-9BD5-9DFE17B71680}" type="datetimeFigureOut">
              <a:rPr lang="fr-FR" smtClean="0"/>
              <a:pPr/>
              <a:t>20/04/2020</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9CE290D2-62C7-45CD-A0D4-59600F13E89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3703DD99-6BF3-4967-9BD5-9DFE17B71680}" type="datetimeFigureOut">
              <a:rPr lang="fr-FR" smtClean="0"/>
              <a:pPr/>
              <a:t>20/04/2020</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9CE290D2-62C7-45CD-A0D4-59600F13E89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273050"/>
            <a:ext cx="8229600" cy="1162050"/>
          </a:xfrm>
        </p:spPr>
        <p:txBody>
          <a:bodyPr anchor="ctr"/>
          <a:lstStyle>
            <a:lvl1pPr algn="l">
              <a:buNone/>
              <a:defRPr sz="3600" b="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3703DD99-6BF3-4967-9BD5-9DFE17B71680}" type="datetimeFigureOut">
              <a:rPr lang="fr-FR" smtClean="0"/>
              <a:pPr/>
              <a:t>20/04/2020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CE290D2-62C7-45CD-A0D4-59600F13E89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Connecteur droit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e 9"/>
          <p:cNvGrpSpPr/>
          <p:nvPr/>
        </p:nvGrpSpPr>
        <p:grpSpPr>
          <a:xfrm rot="5400000">
            <a:off x="8514581" y="1219200"/>
            <a:ext cx="132763" cy="128466"/>
            <a:chOff x="6668087" y="1297746"/>
            <a:chExt cx="161840" cy="156602"/>
          </a:xfrm>
        </p:grpSpPr>
        <p:cxnSp>
          <p:nvCxnSpPr>
            <p:cNvPr id="15" name="Connecteur droit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r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grpSp>
        <p:nvGrpSpPr>
          <p:cNvPr id="14" name="Groupe 13"/>
          <p:cNvGrpSpPr/>
          <p:nvPr/>
        </p:nvGrpSpPr>
        <p:grpSpPr>
          <a:xfrm rot="5400000">
            <a:off x="8666981" y="1371600"/>
            <a:ext cx="132763" cy="128466"/>
            <a:chOff x="6668087" y="1297746"/>
            <a:chExt cx="161840" cy="156602"/>
          </a:xfrm>
        </p:grpSpPr>
        <p:cxnSp>
          <p:nvCxnSpPr>
            <p:cNvPr id="11" name="Connecteur droit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e 17"/>
          <p:cNvGrpSpPr/>
          <p:nvPr/>
        </p:nvGrpSpPr>
        <p:grpSpPr>
          <a:xfrm rot="5400000">
            <a:off x="8320088" y="1474763"/>
            <a:ext cx="132763" cy="128466"/>
            <a:chOff x="6668087" y="1297746"/>
            <a:chExt cx="161840" cy="156602"/>
          </a:xfrm>
        </p:grpSpPr>
        <p:cxnSp>
          <p:nvCxnSpPr>
            <p:cNvPr id="19" name="Connecteur droit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necteur droit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necteur droit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Espace réservé de la date 4"/>
          <p:cNvSpPr>
            <a:spLocks noGrp="1"/>
          </p:cNvSpPr>
          <p:nvPr>
            <p:ph type="dt" sz="half" idx="10"/>
          </p:nvPr>
        </p:nvSpPr>
        <p:spPr>
          <a:xfrm>
            <a:off x="6477000" y="55499"/>
            <a:ext cx="2133600" cy="365125"/>
          </a:xfrm>
        </p:spPr>
        <p:txBody>
          <a:bodyPr/>
          <a:lstStyle>
            <a:extLst/>
          </a:lstStyle>
          <a:p>
            <a:fld id="{3703DD99-6BF3-4967-9BD5-9DFE17B71680}" type="datetimeFigureOut">
              <a:rPr lang="fr-FR" smtClean="0"/>
              <a:pPr/>
              <a:t>20/04/2020</a:t>
            </a:fld>
            <a:endParaRPr lang="fr-FR"/>
          </a:p>
        </p:txBody>
      </p:sp>
      <p:sp>
        <p:nvSpPr>
          <p:cNvPr id="6" name="Espace réservé du pied de page 5"/>
          <p:cNvSpPr>
            <a:spLocks noGrp="1"/>
          </p:cNvSpPr>
          <p:nvPr>
            <p:ph type="ftr" sz="quarter" idx="11"/>
          </p:nvPr>
        </p:nvSpPr>
        <p:spPr>
          <a:xfrm>
            <a:off x="914400" y="55499"/>
            <a:ext cx="5562600" cy="365125"/>
          </a:xfrm>
        </p:spPr>
        <p:txBody>
          <a:bodyPr/>
          <a:lstStyle>
            <a:extLst/>
          </a:lstStyle>
          <a:p>
            <a:endParaRPr lang="fr-FR"/>
          </a:p>
        </p:txBody>
      </p:sp>
      <p:sp>
        <p:nvSpPr>
          <p:cNvPr id="7" name="Espace réservé du numéro de diapositive 6"/>
          <p:cNvSpPr>
            <a:spLocks noGrp="1"/>
          </p:cNvSpPr>
          <p:nvPr>
            <p:ph type="sldNum" sz="quarter" idx="12"/>
          </p:nvPr>
        </p:nvSpPr>
        <p:spPr>
          <a:xfrm>
            <a:off x="8610600" y="55499"/>
            <a:ext cx="457200" cy="365125"/>
          </a:xfrm>
        </p:spPr>
        <p:txBody>
          <a:bodyPr/>
          <a:lstStyle>
            <a:extLst/>
          </a:lstStyle>
          <a:p>
            <a:fld id="{9CE290D2-62C7-45CD-A0D4-59600F13E89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Espace réservé du titre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3703DD99-6BF3-4967-9BD5-9DFE17B71680}" type="datetimeFigureOut">
              <a:rPr lang="fr-FR" smtClean="0"/>
              <a:pPr/>
              <a:t>20/04/2020</a:t>
            </a:fld>
            <a:endParaRPr lang="fr-FR"/>
          </a:p>
        </p:txBody>
      </p:sp>
      <p:sp>
        <p:nvSpPr>
          <p:cNvPr id="3" name="Espace réservé du pied de page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fr-FR"/>
          </a:p>
        </p:txBody>
      </p:sp>
      <p:sp>
        <p:nvSpPr>
          <p:cNvPr id="23" name="Espace réservé du numéro de diapositive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9CE290D2-62C7-45CD-A0D4-59600F13E894}"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2285992"/>
            <a:ext cx="7772400" cy="1975104"/>
          </a:xfrm>
        </p:spPr>
        <p:txBody>
          <a:bodyPr>
            <a:noAutofit/>
          </a:bodyPr>
          <a:lstStyle/>
          <a:p>
            <a:r>
              <a:rPr lang="fr-FR" sz="6000" b="1" dirty="0" smtClean="0"/>
              <a:t>Le mémoire de l’idée à la conception</a:t>
            </a:r>
            <a:endParaRPr lang="fr-FR" sz="6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Autofit/>
          </a:bodyPr>
          <a:lstStyle/>
          <a:p>
            <a:pPr>
              <a:buNone/>
            </a:pPr>
            <a:r>
              <a:rPr lang="fr-FR" sz="2400" b="1" u="sng" dirty="0" smtClean="0"/>
              <a:t>* Recueil des données: </a:t>
            </a:r>
            <a:endParaRPr lang="fr-FR" sz="2400" b="1" dirty="0" smtClean="0"/>
          </a:p>
          <a:p>
            <a:pPr>
              <a:buNone/>
            </a:pPr>
            <a:r>
              <a:rPr lang="fr-FR" sz="2400" dirty="0" smtClean="0"/>
              <a:t>Il se fait sur la base </a:t>
            </a:r>
            <a:r>
              <a:rPr lang="fr-FR" sz="2400" b="1" dirty="0" smtClean="0"/>
              <a:t>d’un questionnaire</a:t>
            </a:r>
            <a:r>
              <a:rPr lang="fr-FR" sz="2400" dirty="0" smtClean="0"/>
              <a:t> qui est composé de 2 parties: identification et corps.</a:t>
            </a:r>
          </a:p>
          <a:p>
            <a:pPr>
              <a:buNone/>
            </a:pPr>
            <a:r>
              <a:rPr lang="fr-FR" sz="2400" dirty="0" smtClean="0"/>
              <a:t>Le corps est constitué par l’ensemble des questions relatives aux variables choisies et conformes avec les objectifs de l’étude.</a:t>
            </a:r>
          </a:p>
          <a:p>
            <a:pPr>
              <a:buNone/>
            </a:pPr>
            <a:r>
              <a:rPr lang="fr-FR" sz="2400" dirty="0" smtClean="0"/>
              <a:t>Les questions peuvent être fermées, ouvertes ou semi-ouvertes.</a:t>
            </a:r>
          </a:p>
          <a:p>
            <a:pPr>
              <a:buNone/>
            </a:pPr>
            <a:endParaRPr lang="fr-FR" sz="2400" b="1" u="sng" dirty="0" smtClean="0"/>
          </a:p>
          <a:p>
            <a:pPr>
              <a:buNone/>
            </a:pPr>
            <a:r>
              <a:rPr lang="fr-FR" sz="2400" b="1" u="sng" dirty="0" smtClean="0"/>
              <a:t>* Le traitement des données et le plan d’analyse:</a:t>
            </a:r>
          </a:p>
          <a:p>
            <a:pPr>
              <a:buNone/>
            </a:pPr>
            <a:r>
              <a:rPr lang="fr-FR" sz="2400" dirty="0" smtClean="0"/>
              <a:t>Cette étape doit être faite avant l’élaboration du questionnaire, elle comporte:</a:t>
            </a:r>
          </a:p>
          <a:p>
            <a:pPr>
              <a:buNone/>
            </a:pPr>
            <a:r>
              <a:rPr lang="fr-FR" sz="2400" dirty="0" smtClean="0"/>
              <a:t>		- les différents indicateurs mesurant l’événement étudié</a:t>
            </a:r>
          </a:p>
          <a:p>
            <a:pPr>
              <a:buNone/>
            </a:pPr>
            <a:r>
              <a:rPr lang="fr-FR" sz="2400" dirty="0" smtClean="0"/>
              <a:t>		- le choix des tests statistiques (khi 2 …)</a:t>
            </a:r>
          </a:p>
          <a:p>
            <a:pPr>
              <a:buNone/>
            </a:pPr>
            <a:r>
              <a:rPr lang="fr-FR" sz="2400" dirty="0" smtClean="0"/>
              <a:t>		- outils d’analyse (Epi info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a:bodyPr>
          <a:lstStyle/>
          <a:p>
            <a:pPr>
              <a:buNone/>
            </a:pPr>
            <a:r>
              <a:rPr lang="fr-FR" sz="2400" b="1" u="sng" dirty="0" smtClean="0"/>
              <a:t>3- Les limites de l’étude (biais):</a:t>
            </a:r>
          </a:p>
          <a:p>
            <a:pPr>
              <a:buNone/>
            </a:pPr>
            <a:r>
              <a:rPr lang="fr-FR" sz="2400" dirty="0" smtClean="0"/>
              <a:t>* Un biais peut se rencontrer à n’importe quel moment de l’étude.</a:t>
            </a:r>
          </a:p>
          <a:p>
            <a:pPr>
              <a:buNone/>
            </a:pPr>
            <a:r>
              <a:rPr lang="fr-FR" sz="2400" dirty="0" smtClean="0"/>
              <a:t>* Au moment de la sélection des sujets de l’étude.</a:t>
            </a:r>
          </a:p>
          <a:p>
            <a:pPr>
              <a:buNone/>
            </a:pPr>
            <a:r>
              <a:rPr lang="fr-FR" sz="2400" dirty="0" smtClean="0"/>
              <a:t>* Au moment de la classification de la maladie ou de l’exposition.</a:t>
            </a:r>
          </a:p>
          <a:p>
            <a:pPr>
              <a:buNone/>
            </a:pPr>
            <a:r>
              <a:rPr lang="fr-FR" sz="2400" dirty="0" smtClean="0"/>
              <a:t>* Au moment de la mesure de l’association entre une maladie et un facteur d’exposition (biais de confusion).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a:bodyPr>
          <a:lstStyle/>
          <a:p>
            <a:pPr>
              <a:buNone/>
            </a:pPr>
            <a:r>
              <a:rPr lang="fr-FR" sz="2400" b="1" u="sng" dirty="0" smtClean="0"/>
              <a:t>4- Résultats:</a:t>
            </a:r>
          </a:p>
          <a:p>
            <a:pPr>
              <a:buFont typeface="Arial" charset="0"/>
              <a:buChar char="•"/>
            </a:pPr>
            <a:r>
              <a:rPr lang="fr-FR" sz="2400" dirty="0" smtClean="0"/>
              <a:t>Les résultats doivent être présentés simplement, progressivement dans un ordre logique. Dans cette partie les résultats ne sont pas discutés, les conclusions ne sont pas non plus tirées.</a:t>
            </a:r>
          </a:p>
          <a:p>
            <a:pPr>
              <a:buFont typeface="Arial" charset="0"/>
              <a:buChar char="•"/>
            </a:pPr>
            <a:r>
              <a:rPr lang="fr-FR" sz="2400" dirty="0" smtClean="0"/>
              <a:t>Ils comportent les différents tableaux et graphes émanent de l’analyse.</a:t>
            </a:r>
          </a:p>
          <a:p>
            <a:pPr>
              <a:buNone/>
            </a:pPr>
            <a:endParaRPr lang="fr-FR" sz="18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a:bodyPr>
          <a:lstStyle/>
          <a:p>
            <a:pPr>
              <a:buNone/>
            </a:pPr>
            <a:r>
              <a:rPr lang="fr-FR" sz="2400" b="1" u="sng" dirty="0" smtClean="0"/>
              <a:t>5- Commentaires:</a:t>
            </a:r>
          </a:p>
          <a:p>
            <a:pPr>
              <a:buFont typeface="Arial" charset="0"/>
              <a:buChar char="•"/>
            </a:pPr>
            <a:r>
              <a:rPr lang="fr-FR" sz="2400" dirty="0" smtClean="0"/>
              <a:t>Cette partie est relativement facile à rédiger.</a:t>
            </a:r>
          </a:p>
          <a:p>
            <a:pPr>
              <a:buFont typeface="Arial" charset="0"/>
              <a:buChar char="•"/>
            </a:pPr>
            <a:r>
              <a:rPr lang="fr-FR" sz="2400" dirty="0" smtClean="0"/>
              <a:t>C’est la présentation des différents tableaux et graphes résultant de l’analyse.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a:bodyPr>
          <a:lstStyle/>
          <a:p>
            <a:pPr>
              <a:buNone/>
            </a:pPr>
            <a:r>
              <a:rPr lang="fr-FR" sz="2400" b="1" u="sng" dirty="0" smtClean="0"/>
              <a:t>6- Discussion:</a:t>
            </a:r>
          </a:p>
          <a:p>
            <a:pPr>
              <a:buFontTx/>
              <a:buChar char="-"/>
            </a:pPr>
            <a:r>
              <a:rPr lang="fr-FR" sz="2400" dirty="0" smtClean="0"/>
              <a:t>Les résultats sont interprétés dans la partie « discussion » pour leur donner un sens</a:t>
            </a:r>
          </a:p>
          <a:p>
            <a:pPr>
              <a:buFontTx/>
              <a:buChar char="-"/>
            </a:pPr>
            <a:r>
              <a:rPr lang="fr-FR" sz="2400" dirty="0" smtClean="0"/>
              <a:t>Les comparaisons avec d’autres études sont effectuées aussi à ce niveau.</a:t>
            </a:r>
          </a:p>
          <a:p>
            <a:pPr>
              <a:buFontTx/>
              <a:buChar char="-"/>
            </a:pPr>
            <a:r>
              <a:rPr lang="fr-FR" sz="2400" dirty="0" smtClean="0"/>
              <a:t>Au terme de la discussion, des orientations pour l’avenir peuvent être rédigés.</a:t>
            </a:r>
          </a:p>
          <a:p>
            <a:pPr>
              <a:buNone/>
            </a:pPr>
            <a:endParaRPr lang="fr-FR" sz="2400" dirty="0" smtClean="0"/>
          </a:p>
          <a:p>
            <a:pPr>
              <a:buNone/>
            </a:pPr>
            <a:r>
              <a:rPr lang="fr-FR" sz="2400" b="1" u="sng" dirty="0" smtClean="0"/>
              <a:t>7- Conclusion: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lnSpcReduction="10000"/>
          </a:bodyPr>
          <a:lstStyle/>
          <a:p>
            <a:pPr>
              <a:buNone/>
            </a:pPr>
            <a:r>
              <a:rPr lang="fr-FR" sz="2400" b="1" u="sng" dirty="0" smtClean="0"/>
              <a:t>8- Références bibliographiques:</a:t>
            </a:r>
          </a:p>
          <a:p>
            <a:pPr>
              <a:buNone/>
            </a:pPr>
            <a:r>
              <a:rPr lang="fr-FR" sz="2400" dirty="0" smtClean="0"/>
              <a:t>Sont généralement numérotées dans le texte ou dans les tableaux.  La présentation des références doit obéir aux règles suivantes:</a:t>
            </a:r>
          </a:p>
          <a:p>
            <a:pPr>
              <a:buFontTx/>
              <a:buChar char="-"/>
            </a:pPr>
            <a:r>
              <a:rPr lang="fr-FR" sz="2400" dirty="0" smtClean="0"/>
              <a:t>Noms des auteurs suivi de l’initiale du ou des prénoms</a:t>
            </a:r>
          </a:p>
          <a:p>
            <a:pPr>
              <a:buFontTx/>
              <a:buChar char="-"/>
            </a:pPr>
            <a:r>
              <a:rPr lang="fr-FR" sz="2400" dirty="0" smtClean="0"/>
              <a:t>Titre du travail</a:t>
            </a:r>
          </a:p>
          <a:p>
            <a:pPr>
              <a:buFontTx/>
              <a:buChar char="-"/>
            </a:pPr>
            <a:r>
              <a:rPr lang="fr-FR" sz="2400" dirty="0" smtClean="0"/>
              <a:t>Nom de la revue ou du livre</a:t>
            </a:r>
          </a:p>
          <a:p>
            <a:pPr>
              <a:buFontTx/>
              <a:buChar char="-"/>
            </a:pPr>
            <a:r>
              <a:rPr lang="fr-FR" sz="2400" dirty="0" smtClean="0"/>
              <a:t>Année, tome, numéros de la 1</a:t>
            </a:r>
            <a:r>
              <a:rPr lang="fr-FR" sz="2400" baseline="30000" dirty="0" smtClean="0"/>
              <a:t>ère</a:t>
            </a:r>
            <a:r>
              <a:rPr lang="fr-FR" sz="2400" dirty="0" smtClean="0"/>
              <a:t> et la dernière page.</a:t>
            </a:r>
          </a:p>
          <a:p>
            <a:pPr>
              <a:buNone/>
            </a:pPr>
            <a:endParaRPr lang="fr-FR" sz="2400" dirty="0" smtClean="0"/>
          </a:p>
          <a:p>
            <a:pPr>
              <a:buNone/>
            </a:pPr>
            <a:r>
              <a:rPr lang="fr-FR" sz="2400" b="1" u="sng" dirty="0" smtClean="0"/>
              <a:t>9- Annexes:</a:t>
            </a:r>
          </a:p>
          <a:p>
            <a:pPr>
              <a:buNone/>
            </a:pPr>
            <a:r>
              <a:rPr lang="fr-FR" sz="2400" dirty="0" smtClean="0"/>
              <a:t>Comportent le questionnaire (vide), liste des abréviations, classifications ou fiches utilisées lors de l’étude.</a:t>
            </a:r>
          </a:p>
          <a:p>
            <a:pPr>
              <a:buNone/>
            </a:pPr>
            <a:endParaRPr lang="fr-FR" sz="2400" dirty="0" smtClean="0"/>
          </a:p>
          <a:p>
            <a:pPr>
              <a:buNone/>
            </a:pPr>
            <a:r>
              <a:rPr lang="fr-FR" sz="2400" b="1" u="sng" dirty="0" smtClean="0"/>
              <a:t>10- Résumé et mots clés: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ctr"/>
            <a:endParaRPr lang="fr-FR" sz="7200" dirty="0" smtClean="0"/>
          </a:p>
          <a:p>
            <a:pPr algn="ctr"/>
            <a:r>
              <a:rPr lang="fr-FR" sz="7200" dirty="0" smtClean="0"/>
              <a:t>Merci </a:t>
            </a:r>
            <a:endParaRPr lang="fr-FR" sz="7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u="sng" dirty="0" smtClean="0"/>
              <a:t>I- Généralités:</a:t>
            </a:r>
            <a:endParaRPr lang="fr-FR" u="sng" dirty="0"/>
          </a:p>
        </p:txBody>
      </p:sp>
      <p:sp>
        <p:nvSpPr>
          <p:cNvPr id="3" name="Espace réservé du contenu 2"/>
          <p:cNvSpPr>
            <a:spLocks noGrp="1"/>
          </p:cNvSpPr>
          <p:nvPr>
            <p:ph idx="1"/>
          </p:nvPr>
        </p:nvSpPr>
        <p:spPr>
          <a:xfrm>
            <a:off x="428596" y="1571612"/>
            <a:ext cx="8429684" cy="4525963"/>
          </a:xfrm>
        </p:spPr>
        <p:txBody>
          <a:bodyPr>
            <a:normAutofit/>
          </a:bodyPr>
          <a:lstStyle/>
          <a:p>
            <a:pPr algn="just">
              <a:buNone/>
            </a:pPr>
            <a:r>
              <a:rPr lang="fr-FR" sz="2400" dirty="0" smtClean="0"/>
              <a:t>- La recherche en sciences médicales (mémoire ou une thèse) est généralement une </a:t>
            </a:r>
            <a:r>
              <a:rPr lang="fr-FR" sz="2400" b="1" dirty="0" smtClean="0"/>
              <a:t>recherche appliquée </a:t>
            </a:r>
            <a:r>
              <a:rPr lang="fr-FR" sz="2400" dirty="0" smtClean="0"/>
              <a:t>ou une </a:t>
            </a:r>
            <a:r>
              <a:rPr lang="fr-FR" sz="2400" b="1" dirty="0" smtClean="0"/>
              <a:t>recherche actio</a:t>
            </a:r>
            <a:r>
              <a:rPr lang="fr-FR" sz="2400" dirty="0" smtClean="0"/>
              <a:t>n (c’est à dire dont les résultats peuvent rapidement être transposés à la pratique) mais peut être aussi une recherche de type </a:t>
            </a:r>
            <a:r>
              <a:rPr lang="fr-FR" sz="2400" b="1" dirty="0" smtClean="0"/>
              <a:t>fondamental</a:t>
            </a:r>
            <a:r>
              <a:rPr lang="fr-FR" sz="2400" dirty="0" smtClean="0"/>
              <a:t>.</a:t>
            </a:r>
          </a:p>
          <a:p>
            <a:pPr algn="just">
              <a:buNone/>
            </a:pPr>
            <a:endParaRPr lang="fr-FR" sz="2400" dirty="0" smtClean="0"/>
          </a:p>
          <a:p>
            <a:pPr algn="just">
              <a:buNone/>
            </a:pPr>
            <a:r>
              <a:rPr lang="fr-FR" sz="2400" dirty="0" smtClean="0"/>
              <a:t>- Les mémoires et thèses de médecine générale représentent une occasion unique, au moins pour certains , de se confronter aux nécessités de la recherche.  </a:t>
            </a:r>
            <a:endParaRPr lang="fr-FR"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u="sng" dirty="0" smtClean="0"/>
              <a:t>II- Pourquoi fait-on un mémoire ou une thèse ?</a:t>
            </a:r>
            <a:endParaRPr lang="fr-FR" u="sng" dirty="0"/>
          </a:p>
        </p:txBody>
      </p:sp>
      <p:sp>
        <p:nvSpPr>
          <p:cNvPr id="3" name="Espace réservé du contenu 2"/>
          <p:cNvSpPr>
            <a:spLocks noGrp="1"/>
          </p:cNvSpPr>
          <p:nvPr>
            <p:ph idx="1"/>
          </p:nvPr>
        </p:nvSpPr>
        <p:spPr/>
        <p:txBody>
          <a:bodyPr>
            <a:normAutofit/>
          </a:bodyPr>
          <a:lstStyle/>
          <a:p>
            <a:pPr>
              <a:buNone/>
            </a:pPr>
            <a:r>
              <a:rPr lang="fr-FR" sz="2400" dirty="0" smtClean="0"/>
              <a:t>. Indispensable pour obtenir son diplôme de docteur en médecine générale, en pharmacie ou bien en médecine dentaire.</a:t>
            </a:r>
          </a:p>
          <a:p>
            <a:pPr>
              <a:buNone/>
            </a:pPr>
            <a:endParaRPr lang="fr-FR" sz="2400" dirty="0" smtClean="0"/>
          </a:p>
          <a:p>
            <a:pPr>
              <a:buNone/>
            </a:pPr>
            <a:r>
              <a:rPr lang="fr-FR" sz="2400" dirty="0" smtClean="0"/>
              <a:t>. Appliquer des démarches scientifiques</a:t>
            </a:r>
          </a:p>
          <a:p>
            <a:pPr>
              <a:buNone/>
            </a:pPr>
            <a:endParaRPr lang="fr-FR" sz="2400" dirty="0" smtClean="0"/>
          </a:p>
          <a:p>
            <a:pPr>
              <a:buNone/>
            </a:pPr>
            <a:r>
              <a:rPr lang="fr-FR" sz="2400" dirty="0" smtClean="0"/>
              <a:t>. Apprendre des bases de méthodologie et de communication</a:t>
            </a:r>
          </a:p>
          <a:p>
            <a:pPr>
              <a:buNone/>
            </a:pPr>
            <a:endParaRPr lang="fr-FR" sz="2400" dirty="0" smtClean="0"/>
          </a:p>
          <a:p>
            <a:pPr>
              <a:buNone/>
            </a:pPr>
            <a:r>
              <a:rPr lang="fr-FR" sz="2400" dirty="0" smtClean="0"/>
              <a:t>. Travailler avec d’autres collègues (en équipe)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u="sng" dirty="0" smtClean="0"/>
              <a:t>III- Quel sujet, comment le trouver ?</a:t>
            </a:r>
            <a:endParaRPr lang="fr-FR" u="sng" dirty="0"/>
          </a:p>
        </p:txBody>
      </p:sp>
      <p:sp>
        <p:nvSpPr>
          <p:cNvPr id="3" name="Espace réservé du contenu 2"/>
          <p:cNvSpPr>
            <a:spLocks noGrp="1"/>
          </p:cNvSpPr>
          <p:nvPr>
            <p:ph idx="1"/>
          </p:nvPr>
        </p:nvSpPr>
        <p:spPr/>
        <p:txBody>
          <a:bodyPr>
            <a:normAutofit/>
          </a:bodyPr>
          <a:lstStyle/>
          <a:p>
            <a:pPr>
              <a:buNone/>
            </a:pPr>
            <a:r>
              <a:rPr lang="fr-FR" sz="2400" dirty="0" smtClean="0"/>
              <a:t>. Trouver un sujet de thèses paraît complexe au début</a:t>
            </a:r>
          </a:p>
          <a:p>
            <a:pPr>
              <a:buNone/>
            </a:pPr>
            <a:endParaRPr lang="fr-FR" sz="2400" dirty="0" smtClean="0"/>
          </a:p>
          <a:p>
            <a:pPr>
              <a:buNone/>
            </a:pPr>
            <a:r>
              <a:rPr lang="fr-FR" sz="2400" dirty="0" smtClean="0"/>
              <a:t>. Mais au cours du déroulement de votre cursus en sciences médicales, vous allez rapidement vous poser beaucoup de questions pratiques. En effet, les sciences médicales sont un domaine encore mal développé au plan scientifique et par conséquent un grand nombre de questions que vous vous posez n’ont pas encore de réponse: votre mémoire peut être le premier pas.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u="sng" dirty="0" smtClean="0"/>
              <a:t>IV- La rédaction du mémoire (ou de la thèse):</a:t>
            </a:r>
            <a:endParaRPr lang="fr-FR" u="sng" dirty="0"/>
          </a:p>
        </p:txBody>
      </p:sp>
      <p:sp>
        <p:nvSpPr>
          <p:cNvPr id="3" name="Espace réservé du contenu 2"/>
          <p:cNvSpPr>
            <a:spLocks noGrp="1"/>
          </p:cNvSpPr>
          <p:nvPr>
            <p:ph idx="1"/>
          </p:nvPr>
        </p:nvSpPr>
        <p:spPr/>
        <p:txBody>
          <a:bodyPr>
            <a:normAutofit/>
          </a:bodyPr>
          <a:lstStyle/>
          <a:p>
            <a:pPr>
              <a:buNone/>
            </a:pPr>
            <a:r>
              <a:rPr lang="fr-FR" sz="2400" b="1" dirty="0" smtClean="0"/>
              <a:t>* Il faut savoir que le titre du mémoire doit être bref et explicite.</a:t>
            </a:r>
          </a:p>
          <a:p>
            <a:pPr>
              <a:buNone/>
            </a:pPr>
            <a:endParaRPr lang="fr-FR" sz="2400" dirty="0" smtClean="0"/>
          </a:p>
          <a:p>
            <a:pPr>
              <a:buNone/>
            </a:pPr>
            <a:r>
              <a:rPr lang="fr-FR" sz="2400" dirty="0" smtClean="0"/>
              <a:t>* Le plan d’un mémoire en général (et de tout article scientifique) doit répondre à la structure suivante = </a:t>
            </a:r>
            <a:r>
              <a:rPr lang="fr-FR" sz="2400" b="1" i="1" dirty="0" smtClean="0"/>
              <a:t>IMRAD</a:t>
            </a:r>
          </a:p>
          <a:p>
            <a:pPr>
              <a:buNone/>
            </a:pPr>
            <a:r>
              <a:rPr lang="fr-FR" sz="2400" b="1" dirty="0" smtClean="0"/>
              <a:t>		. </a:t>
            </a:r>
            <a:r>
              <a:rPr lang="fr-FR" sz="2400" dirty="0" smtClean="0"/>
              <a:t>Introduction</a:t>
            </a:r>
          </a:p>
          <a:p>
            <a:pPr>
              <a:buNone/>
            </a:pPr>
            <a:r>
              <a:rPr lang="fr-FR" sz="2400" b="1" dirty="0" smtClean="0"/>
              <a:t>		. </a:t>
            </a:r>
            <a:r>
              <a:rPr lang="fr-FR" sz="2400" dirty="0" err="1" smtClean="0"/>
              <a:t>Method</a:t>
            </a:r>
            <a:endParaRPr lang="fr-FR" sz="2400" dirty="0" smtClean="0"/>
          </a:p>
          <a:p>
            <a:pPr>
              <a:buNone/>
            </a:pPr>
            <a:r>
              <a:rPr lang="fr-FR" sz="2400" b="1" dirty="0" smtClean="0"/>
              <a:t>		. </a:t>
            </a:r>
            <a:r>
              <a:rPr lang="fr-FR" sz="2400" dirty="0" err="1" smtClean="0"/>
              <a:t>Results</a:t>
            </a:r>
            <a:endParaRPr lang="fr-FR" sz="2400" dirty="0" smtClean="0"/>
          </a:p>
          <a:p>
            <a:pPr>
              <a:buNone/>
            </a:pPr>
            <a:r>
              <a:rPr lang="fr-FR" sz="2400" b="1" dirty="0" smtClean="0"/>
              <a:t>		. </a:t>
            </a:r>
            <a:r>
              <a:rPr lang="fr-FR" sz="2400" dirty="0" smtClean="0"/>
              <a:t>And Discussion</a:t>
            </a:r>
            <a:endParaRPr lang="fr-FR" sz="2400" b="1" dirty="0" smtClean="0"/>
          </a:p>
          <a:p>
            <a:pPr>
              <a:buNone/>
            </a:pPr>
            <a:endParaRPr lang="fr-FR" sz="1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FR" u="sng" dirty="0" smtClean="0"/>
              <a:t>V- Les étapes du mémoire :</a:t>
            </a:r>
            <a:endParaRPr lang="fr-FR" u="sng" dirty="0"/>
          </a:p>
        </p:txBody>
      </p:sp>
      <p:sp>
        <p:nvSpPr>
          <p:cNvPr id="3" name="Espace réservé du contenu 2"/>
          <p:cNvSpPr>
            <a:spLocks noGrp="1"/>
          </p:cNvSpPr>
          <p:nvPr>
            <p:ph idx="1"/>
          </p:nvPr>
        </p:nvSpPr>
        <p:spPr>
          <a:xfrm>
            <a:off x="457200" y="1285860"/>
            <a:ext cx="8229600" cy="5572140"/>
          </a:xfrm>
        </p:spPr>
        <p:txBody>
          <a:bodyPr>
            <a:normAutofit fontScale="70000" lnSpcReduction="20000"/>
          </a:bodyPr>
          <a:lstStyle/>
          <a:p>
            <a:pPr>
              <a:buNone/>
            </a:pPr>
            <a:r>
              <a:rPr lang="fr-FR" sz="3100" dirty="0" smtClean="0"/>
              <a:t>Sont comme suite:</a:t>
            </a:r>
          </a:p>
          <a:p>
            <a:pPr>
              <a:buNone/>
            </a:pPr>
            <a:r>
              <a:rPr lang="fr-FR" sz="3100" b="1" u="sng" dirty="0" smtClean="0"/>
              <a:t>1- Introduction:</a:t>
            </a:r>
          </a:p>
          <a:p>
            <a:pPr>
              <a:buNone/>
            </a:pPr>
            <a:r>
              <a:rPr lang="fr-FR" sz="3100" b="1" u="sng" dirty="0" smtClean="0"/>
              <a:t>a- Etude de la problématique:</a:t>
            </a:r>
          </a:p>
          <a:p>
            <a:pPr>
              <a:buNone/>
            </a:pPr>
            <a:r>
              <a:rPr lang="fr-FR" sz="3100" dirty="0" smtClean="0"/>
              <a:t>C’est l’identification de l’</a:t>
            </a:r>
            <a:r>
              <a:rPr lang="fr-FR" sz="3100" dirty="0" err="1" smtClean="0"/>
              <a:t>intêret</a:t>
            </a:r>
            <a:r>
              <a:rPr lang="fr-FR" sz="3100" dirty="0" smtClean="0"/>
              <a:t> du sujet de l’étude</a:t>
            </a:r>
          </a:p>
          <a:p>
            <a:pPr>
              <a:buNone/>
            </a:pPr>
            <a:r>
              <a:rPr lang="fr-FR" sz="3100" dirty="0" smtClean="0"/>
              <a:t>Pourquoi fait-on cette étude ?</a:t>
            </a:r>
          </a:p>
          <a:p>
            <a:pPr>
              <a:buNone/>
            </a:pPr>
            <a:r>
              <a:rPr lang="fr-FR" sz="3100" dirty="0" smtClean="0"/>
              <a:t>Le choix du sujet peut se justifier par un ensemble de critères:</a:t>
            </a:r>
          </a:p>
          <a:p>
            <a:pPr>
              <a:buFontTx/>
              <a:buChar char="-"/>
            </a:pPr>
            <a:r>
              <a:rPr lang="fr-FR" sz="3100" dirty="0" smtClean="0"/>
              <a:t>l’importance du problème en termes de santé publique et communautaire.</a:t>
            </a:r>
          </a:p>
          <a:p>
            <a:pPr>
              <a:buFontTx/>
              <a:buChar char="-"/>
            </a:pPr>
            <a:r>
              <a:rPr lang="fr-FR" sz="3100" dirty="0" smtClean="0"/>
              <a:t>l’insuffisance ou le manque de connaissances sur le thème abordé.</a:t>
            </a:r>
          </a:p>
          <a:p>
            <a:pPr>
              <a:buFontTx/>
              <a:buChar char="-"/>
            </a:pPr>
            <a:r>
              <a:rPr lang="fr-FR" sz="3100" dirty="0" smtClean="0"/>
              <a:t>La demande exprimée d’une telle recherche par un organisme, une institution.</a:t>
            </a:r>
          </a:p>
          <a:p>
            <a:pPr>
              <a:buFontTx/>
              <a:buChar char="-"/>
            </a:pPr>
            <a:r>
              <a:rPr lang="fr-FR" sz="3100" dirty="0" smtClean="0"/>
              <a:t>La faisabilité et l’acceptabilité de la recherche.</a:t>
            </a:r>
          </a:p>
          <a:p>
            <a:pPr>
              <a:buFont typeface="Arial" charset="0"/>
              <a:buChar char="•"/>
            </a:pPr>
            <a:r>
              <a:rPr lang="fr-FR" sz="3100" dirty="0" smtClean="0"/>
              <a:t>Cette étape comprend également le bilan des études antérieures faites sur le thème.</a:t>
            </a:r>
          </a:p>
          <a:p>
            <a:pPr>
              <a:buFont typeface="Arial" charset="0"/>
              <a:buChar char="•"/>
            </a:pPr>
            <a:r>
              <a:rPr lang="fr-FR" sz="3100" dirty="0" smtClean="0"/>
              <a:t>En effet, une recherche bibliographique doit être effectuée avant le début de l’étude.</a:t>
            </a:r>
          </a:p>
          <a:p>
            <a:pPr>
              <a:buNone/>
            </a:pPr>
            <a:endParaRPr lang="fr-FR" sz="1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a:bodyPr>
          <a:lstStyle/>
          <a:p>
            <a:pPr>
              <a:buFont typeface="Arial" charset="0"/>
              <a:buChar char="•"/>
            </a:pPr>
            <a:r>
              <a:rPr lang="fr-FR" sz="2400" dirty="0" smtClean="0"/>
              <a:t>Cette étape comprend également le bilan des études antérieures faites sur le thème.</a:t>
            </a:r>
          </a:p>
          <a:p>
            <a:pPr>
              <a:buFont typeface="Arial" charset="0"/>
              <a:buChar char="•"/>
            </a:pPr>
            <a:r>
              <a:rPr lang="fr-FR" sz="2400" dirty="0" smtClean="0"/>
              <a:t>En effet, une recherche bibliographique doit être effectuée avant le début de l’étude.</a:t>
            </a:r>
          </a:p>
          <a:p>
            <a:pPr>
              <a:buNone/>
            </a:pPr>
            <a:r>
              <a:rPr lang="fr-FR" sz="2400" dirty="0" smtClean="0"/>
              <a:t>- Différentes sources d’informations peuvent être exploitées: livres, revues scientifiques, bases de données informatisées (</a:t>
            </a:r>
            <a:r>
              <a:rPr lang="fr-FR" sz="2400" dirty="0" err="1" smtClean="0"/>
              <a:t>Medline</a:t>
            </a:r>
            <a:r>
              <a:rPr lang="fr-FR" sz="2400" dirty="0" smtClean="0"/>
              <a:t>).</a:t>
            </a:r>
          </a:p>
          <a:p>
            <a:pPr>
              <a:buNone/>
            </a:pPr>
            <a:r>
              <a:rPr lang="fr-FR" sz="2400" dirty="0" smtClean="0"/>
              <a:t>- La recherche documentaire permet donc de mieux préciser la problématique et l’hypothèse de recherche.  </a:t>
            </a:r>
          </a:p>
          <a:p>
            <a:pPr>
              <a:buFontTx/>
              <a:buChar char="-"/>
            </a:pPr>
            <a:endParaRPr lang="fr-FR" sz="1800" dirty="0" smtClean="0"/>
          </a:p>
          <a:p>
            <a:pPr>
              <a:buNone/>
            </a:pPr>
            <a:endParaRPr lang="fr-FR" sz="18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a:bodyPr>
          <a:lstStyle/>
          <a:p>
            <a:pPr>
              <a:buNone/>
            </a:pPr>
            <a:r>
              <a:rPr lang="fr-FR" sz="2400" b="1" u="sng" dirty="0" smtClean="0"/>
              <a:t>b- Les objectifs:</a:t>
            </a:r>
          </a:p>
          <a:p>
            <a:pPr>
              <a:buFontTx/>
              <a:buChar char="-"/>
            </a:pPr>
            <a:r>
              <a:rPr lang="fr-FR" sz="2400" dirty="0" smtClean="0"/>
              <a:t>La définition des objectifs est une étape fondamentale.</a:t>
            </a:r>
          </a:p>
          <a:p>
            <a:pPr>
              <a:buFontTx/>
              <a:buChar char="-"/>
            </a:pPr>
            <a:r>
              <a:rPr lang="fr-FR" sz="2400" dirty="0" smtClean="0"/>
              <a:t>La définition des objectifs doit tenir compte de l’état des connaissances, du cadre général de l’étude, de l’organisation du système de santé et des moyens disponibles. </a:t>
            </a:r>
          </a:p>
          <a:p>
            <a:pPr>
              <a:buFontTx/>
              <a:buChar char="-"/>
            </a:pPr>
            <a:r>
              <a:rPr lang="fr-FR" sz="2400" dirty="0" smtClean="0"/>
              <a:t>L’objectif va se rédiger à l’aide d’un verbe à l’infinitif exemple: observer, mettre en évidence, analyser, décrire, identifier ……….</a:t>
            </a:r>
            <a:r>
              <a:rPr lang="fr-FR" sz="2400" dirty="0" err="1" smtClean="0"/>
              <a:t>etc</a:t>
            </a:r>
            <a:endParaRPr lang="fr-FR" sz="2400" dirty="0" smtClean="0"/>
          </a:p>
          <a:p>
            <a:pPr>
              <a:buFontTx/>
              <a:buChar char="-"/>
            </a:pPr>
            <a:r>
              <a:rPr lang="fr-FR" sz="2400" dirty="0" smtClean="0"/>
              <a:t>La faisabilité et l’acceptabilité de la recherche.</a:t>
            </a:r>
          </a:p>
          <a:p>
            <a:pPr>
              <a:buFont typeface="Arial" charset="0"/>
              <a:buChar char="•"/>
            </a:pPr>
            <a:r>
              <a:rPr lang="fr-FR" sz="2400" dirty="0" smtClean="0"/>
              <a:t>Cette étape comprend également le bilan des études antérieures faites sur le thème.</a:t>
            </a:r>
          </a:p>
          <a:p>
            <a:pPr>
              <a:buFont typeface="Arial" charset="0"/>
              <a:buChar char="•"/>
            </a:pPr>
            <a:r>
              <a:rPr lang="fr-FR" sz="2400" dirty="0" smtClean="0"/>
              <a:t>En effet, une recherche bibliographique doit être effectuée avant le début de l’étude.</a:t>
            </a:r>
          </a:p>
          <a:p>
            <a:pPr>
              <a:buNone/>
            </a:pPr>
            <a:endParaRPr lang="fr-FR" sz="18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4983179"/>
          </a:xfrm>
        </p:spPr>
        <p:txBody>
          <a:bodyPr>
            <a:normAutofit/>
          </a:bodyPr>
          <a:lstStyle/>
          <a:p>
            <a:pPr>
              <a:buNone/>
            </a:pPr>
            <a:r>
              <a:rPr lang="fr-FR" sz="2400" b="1" u="sng" dirty="0" smtClean="0"/>
              <a:t>2- Patients et méthodes (matériel et méthodes):</a:t>
            </a:r>
          </a:p>
          <a:p>
            <a:pPr>
              <a:buNone/>
            </a:pPr>
            <a:endParaRPr lang="fr-FR" sz="2400" b="1" u="sng" dirty="0" smtClean="0"/>
          </a:p>
          <a:p>
            <a:pPr>
              <a:buFont typeface="Arial" charset="0"/>
              <a:buChar char="•"/>
            </a:pPr>
            <a:r>
              <a:rPr lang="fr-FR" sz="2400" u="sng" dirty="0" smtClean="0"/>
              <a:t>Population cible: </a:t>
            </a:r>
            <a:endParaRPr lang="fr-FR" sz="2400" dirty="0" smtClean="0"/>
          </a:p>
          <a:p>
            <a:pPr>
              <a:buNone/>
            </a:pPr>
            <a:r>
              <a:rPr lang="fr-FR" sz="2400" dirty="0" smtClean="0"/>
              <a:t>On doit toujours spécifier les caractéristiques de:</a:t>
            </a:r>
          </a:p>
          <a:p>
            <a:pPr>
              <a:buNone/>
            </a:pPr>
            <a:r>
              <a:rPr lang="fr-FR" sz="2400" dirty="0" smtClean="0"/>
              <a:t>Personnes : sujets objets de l’étude</a:t>
            </a:r>
          </a:p>
          <a:p>
            <a:pPr>
              <a:buNone/>
            </a:pPr>
            <a:r>
              <a:rPr lang="fr-FR" sz="2400" dirty="0" smtClean="0"/>
              <a:t>Temps: date de l’étude</a:t>
            </a:r>
          </a:p>
          <a:p>
            <a:pPr>
              <a:buNone/>
            </a:pPr>
            <a:r>
              <a:rPr lang="fr-FR" sz="2400" dirty="0" smtClean="0"/>
              <a:t>Lieu: exemple hôpital, service où s’est déroulée l’</a:t>
            </a:r>
            <a:r>
              <a:rPr lang="fr-FR" sz="2400" dirty="0" err="1" smtClean="0"/>
              <a:t>enquete</a:t>
            </a:r>
            <a:r>
              <a:rPr lang="fr-FR" sz="2400" dirty="0" smtClean="0"/>
              <a:t> </a:t>
            </a:r>
          </a:p>
          <a:p>
            <a:pPr>
              <a:buFontTx/>
              <a:buChar char="-"/>
            </a:pPr>
            <a:r>
              <a:rPr lang="fr-FR" sz="2400" dirty="0" smtClean="0"/>
              <a:t>Etude exhaustive (inclure tous les malades) ou non exhaustive (calculer l’échantillon)</a:t>
            </a:r>
          </a:p>
          <a:p>
            <a:pPr>
              <a:buFontTx/>
              <a:buChar char="-"/>
            </a:pPr>
            <a:r>
              <a:rPr lang="fr-FR" sz="2400" dirty="0" smtClean="0"/>
              <a:t>Critères d’inclusion et critères de non inclusion</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étro">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é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138</TotalTime>
  <Words>958</Words>
  <Application>Microsoft Office PowerPoint</Application>
  <PresentationFormat>Affichage à l'écran (4:3)</PresentationFormat>
  <Paragraphs>98</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Métro</vt:lpstr>
      <vt:lpstr>Le mémoire de l’idée à la conception</vt:lpstr>
      <vt:lpstr>I- Généralités:</vt:lpstr>
      <vt:lpstr>II- Pourquoi fait-on un mémoire ou une thèse ?</vt:lpstr>
      <vt:lpstr>III- Quel sujet, comment le trouver ?</vt:lpstr>
      <vt:lpstr>IV- La rédaction du mémoire (ou de la thèse):</vt:lpstr>
      <vt:lpstr>V- Les étapes du mémoire :</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Company>semepchuannaba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mémoire de l’idée à la conception</dc:title>
  <dc:creator>semep</dc:creator>
  <cp:lastModifiedBy>degh_khal</cp:lastModifiedBy>
  <cp:revision>17</cp:revision>
  <dcterms:created xsi:type="dcterms:W3CDTF">2004-08-26T01:10:50Z</dcterms:created>
  <dcterms:modified xsi:type="dcterms:W3CDTF">2020-04-20T16:45:55Z</dcterms:modified>
</cp:coreProperties>
</file>