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355" r:id="rId3"/>
    <p:sldId id="356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4" r:id="rId15"/>
    <p:sldId id="335" r:id="rId16"/>
    <p:sldId id="336" r:id="rId17"/>
    <p:sldId id="337" r:id="rId18"/>
    <p:sldId id="339" r:id="rId19"/>
    <p:sldId id="338" r:id="rId20"/>
    <p:sldId id="340" r:id="rId21"/>
    <p:sldId id="341" r:id="rId22"/>
    <p:sldId id="342" r:id="rId23"/>
    <p:sldId id="343" r:id="rId24"/>
    <p:sldId id="345" r:id="rId25"/>
    <p:sldId id="344" r:id="rId26"/>
    <p:sldId id="347" r:id="rId27"/>
    <p:sldId id="353" r:id="rId28"/>
    <p:sldId id="349" r:id="rId29"/>
    <p:sldId id="348" r:id="rId30"/>
    <p:sldId id="351" r:id="rId31"/>
    <p:sldId id="352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AE3"/>
    <a:srgbClr val="F2ECF1"/>
    <a:srgbClr val="FEEADF"/>
    <a:srgbClr val="FF0000"/>
    <a:srgbClr val="9C2347"/>
    <a:srgbClr val="9B5150"/>
    <a:srgbClr val="8F5D82"/>
    <a:srgbClr val="9CC815"/>
    <a:srgbClr val="E7F6F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12198-8867-48F9-B6FA-D3A518F33D67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62B4B-65C8-4334-A08A-0ACFE6916D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3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11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5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77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755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607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359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149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23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064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2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56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833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59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87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35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65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881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56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98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48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30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77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08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84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2B4B-65C8-4334-A08A-0ACFE6916D7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6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3CFC-6AE6-4E5A-A0CB-84818CCE3C4B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9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6BB4-6137-4A21-ACDE-FE9FA63BE820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FA-BBD8-4529-80A8-B1CCF32599AC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3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F5B6-919D-4BB3-B967-AB9F693E2330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0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AFCB-E52E-4E36-9D30-087C89A9761D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8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0A55-282A-4406-9484-1A85BA613B4A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CD43-FF49-4476-B671-7C327227BDB0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74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6D38-C98B-4AEA-A94A-9FC717EB19D0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21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A81-CB17-44F4-8BFB-D0772115095D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6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2FE7-CE09-455D-AE7F-3BC583E989E9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9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2B4-EB31-4B1F-A966-A119523ACBFF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03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D99A-4E18-4D15-AE6D-D17E804D91F6}" type="datetime1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3743E-1B36-4EE1-BEF1-CE63E6AC7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32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9650" y="2731123"/>
            <a:ext cx="8504700" cy="2031325"/>
          </a:xfrm>
          <a:prstGeom prst="rect">
            <a:avLst/>
          </a:prstGeom>
          <a:solidFill>
            <a:srgbClr val="C0504D">
              <a:lumMod val="75000"/>
              <a:alpha val="79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</a:rPr>
              <a:t>Cours: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kern="0" dirty="0">
                <a:solidFill>
                  <a:prstClr val="white"/>
                </a:solidFill>
                <a:latin typeface="Trebuchet MS" pitchFamily="34" charset="0"/>
              </a:rPr>
              <a:t>C</a:t>
            </a:r>
            <a:r>
              <a:rPr kumimoji="0" lang="fr-FR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</a:rPr>
              <a:t>himiokines</a:t>
            </a:r>
            <a:r>
              <a:rPr kumimoji="0" lang="fr-FR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</a:rPr>
              <a:t> et Molécules d’adhésion cellulaire</a:t>
            </a:r>
            <a:endParaRPr lang="fr-FR" sz="3200" b="1" kern="0" dirty="0">
              <a:solidFill>
                <a:prstClr val="white"/>
              </a:solidFill>
              <a:latin typeface="Trebuchet MS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2991" y="5443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.MERICHE .H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d’Immunologie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CHU.Annaba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11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fonctions biologiques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Le chimiotactisme</a:t>
            </a: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2407683" y="6550223"/>
            <a:ext cx="8845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Luster (1998), The New England Journal of Medicine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47" y="1002532"/>
            <a:ext cx="6839905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fonctions biologiques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Le chimiotactisme</a:t>
            </a: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2407683" y="6550223"/>
            <a:ext cx="8845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Luster (1998), The New England Journal of Medicine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5" y="1580892"/>
            <a:ext cx="6878010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fonctions biologiques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Le chimiotactisme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506606" y="1438599"/>
            <a:ext cx="1008063" cy="936625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543119" y="1498925"/>
            <a:ext cx="684212" cy="648200"/>
          </a:xfrm>
          <a:custGeom>
            <a:avLst/>
            <a:gdLst>
              <a:gd name="T0" fmla="*/ 38 w 567"/>
              <a:gd name="T1" fmla="*/ 234 h 506"/>
              <a:gd name="T2" fmla="*/ 265 w 567"/>
              <a:gd name="T3" fmla="*/ 7 h 506"/>
              <a:gd name="T4" fmla="*/ 537 w 567"/>
              <a:gd name="T5" fmla="*/ 189 h 506"/>
              <a:gd name="T6" fmla="*/ 447 w 567"/>
              <a:gd name="T7" fmla="*/ 461 h 506"/>
              <a:gd name="T8" fmla="*/ 175 w 567"/>
              <a:gd name="T9" fmla="*/ 461 h 506"/>
              <a:gd name="T10" fmla="*/ 129 w 567"/>
              <a:gd name="T11" fmla="*/ 370 h 506"/>
              <a:gd name="T12" fmla="*/ 38 w 567"/>
              <a:gd name="T13" fmla="*/ 325 h 506"/>
              <a:gd name="T14" fmla="*/ 38 w 567"/>
              <a:gd name="T15" fmla="*/ 23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7" h="506">
                <a:moveTo>
                  <a:pt x="38" y="234"/>
                </a:moveTo>
                <a:cubicBezTo>
                  <a:pt x="76" y="181"/>
                  <a:pt x="182" y="14"/>
                  <a:pt x="265" y="7"/>
                </a:cubicBezTo>
                <a:cubicBezTo>
                  <a:pt x="348" y="0"/>
                  <a:pt x="507" y="113"/>
                  <a:pt x="537" y="189"/>
                </a:cubicBezTo>
                <a:cubicBezTo>
                  <a:pt x="567" y="265"/>
                  <a:pt x="507" y="416"/>
                  <a:pt x="447" y="461"/>
                </a:cubicBezTo>
                <a:cubicBezTo>
                  <a:pt x="387" y="506"/>
                  <a:pt x="228" y="476"/>
                  <a:pt x="175" y="461"/>
                </a:cubicBezTo>
                <a:cubicBezTo>
                  <a:pt x="122" y="446"/>
                  <a:pt x="152" y="393"/>
                  <a:pt x="129" y="370"/>
                </a:cubicBezTo>
                <a:cubicBezTo>
                  <a:pt x="106" y="347"/>
                  <a:pt x="53" y="348"/>
                  <a:pt x="38" y="325"/>
                </a:cubicBezTo>
                <a:cubicBezTo>
                  <a:pt x="23" y="302"/>
                  <a:pt x="0" y="287"/>
                  <a:pt x="38" y="234"/>
                </a:cubicBezTo>
                <a:close/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581963" y="3032696"/>
            <a:ext cx="1141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T activé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35256" y="1006799"/>
            <a:ext cx="659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 dirty="0">
                <a:solidFill>
                  <a:srgbClr val="FF0000"/>
                </a:solidFill>
                <a:latin typeface="Trebuchet MS" panose="020B0603020202020204" pitchFamily="34" charset="0"/>
              </a:rPr>
              <a:t>CCR1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283437" y="4744483"/>
            <a:ext cx="1008063" cy="936625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319950" y="4804809"/>
            <a:ext cx="684212" cy="593458"/>
          </a:xfrm>
          <a:custGeom>
            <a:avLst/>
            <a:gdLst>
              <a:gd name="T0" fmla="*/ 38 w 567"/>
              <a:gd name="T1" fmla="*/ 234 h 506"/>
              <a:gd name="T2" fmla="*/ 265 w 567"/>
              <a:gd name="T3" fmla="*/ 7 h 506"/>
              <a:gd name="T4" fmla="*/ 537 w 567"/>
              <a:gd name="T5" fmla="*/ 189 h 506"/>
              <a:gd name="T6" fmla="*/ 447 w 567"/>
              <a:gd name="T7" fmla="*/ 461 h 506"/>
              <a:gd name="T8" fmla="*/ 175 w 567"/>
              <a:gd name="T9" fmla="*/ 461 h 506"/>
              <a:gd name="T10" fmla="*/ 129 w 567"/>
              <a:gd name="T11" fmla="*/ 370 h 506"/>
              <a:gd name="T12" fmla="*/ 38 w 567"/>
              <a:gd name="T13" fmla="*/ 325 h 506"/>
              <a:gd name="T14" fmla="*/ 38 w 567"/>
              <a:gd name="T15" fmla="*/ 23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7" h="506">
                <a:moveTo>
                  <a:pt x="38" y="234"/>
                </a:moveTo>
                <a:cubicBezTo>
                  <a:pt x="76" y="181"/>
                  <a:pt x="182" y="14"/>
                  <a:pt x="265" y="7"/>
                </a:cubicBezTo>
                <a:cubicBezTo>
                  <a:pt x="348" y="0"/>
                  <a:pt x="507" y="113"/>
                  <a:pt x="537" y="189"/>
                </a:cubicBezTo>
                <a:cubicBezTo>
                  <a:pt x="567" y="265"/>
                  <a:pt x="507" y="416"/>
                  <a:pt x="447" y="461"/>
                </a:cubicBezTo>
                <a:cubicBezTo>
                  <a:pt x="387" y="506"/>
                  <a:pt x="228" y="476"/>
                  <a:pt x="175" y="461"/>
                </a:cubicBezTo>
                <a:cubicBezTo>
                  <a:pt x="122" y="446"/>
                  <a:pt x="152" y="393"/>
                  <a:pt x="129" y="370"/>
                </a:cubicBezTo>
                <a:cubicBezTo>
                  <a:pt x="106" y="347"/>
                  <a:pt x="53" y="348"/>
                  <a:pt x="38" y="325"/>
                </a:cubicBezTo>
                <a:cubicBezTo>
                  <a:pt x="23" y="302"/>
                  <a:pt x="0" y="287"/>
                  <a:pt x="38" y="234"/>
                </a:cubicBezTo>
                <a:close/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594587" y="5962096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Th1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004162" y="4600021"/>
            <a:ext cx="144463" cy="21590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426312" y="4593671"/>
            <a:ext cx="144463" cy="21590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067537" y="4306333"/>
            <a:ext cx="659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 dirty="0">
                <a:solidFill>
                  <a:srgbClr val="FF0000"/>
                </a:solidFill>
                <a:latin typeface="Trebuchet MS" panose="020B0603020202020204" pitchFamily="34" charset="0"/>
              </a:rPr>
              <a:t>CCR1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900975" y="4306333"/>
            <a:ext cx="659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>
                <a:solidFill>
                  <a:srgbClr val="FF0000"/>
                </a:solidFill>
                <a:latin typeface="Trebuchet MS" panose="020B0603020202020204" pitchFamily="34" charset="0"/>
              </a:rPr>
              <a:t>CCR5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966312" y="4715526"/>
            <a:ext cx="1008063" cy="936625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7002825" y="4775851"/>
            <a:ext cx="684212" cy="622415"/>
          </a:xfrm>
          <a:custGeom>
            <a:avLst/>
            <a:gdLst>
              <a:gd name="T0" fmla="*/ 38 w 567"/>
              <a:gd name="T1" fmla="*/ 234 h 506"/>
              <a:gd name="T2" fmla="*/ 265 w 567"/>
              <a:gd name="T3" fmla="*/ 7 h 506"/>
              <a:gd name="T4" fmla="*/ 537 w 567"/>
              <a:gd name="T5" fmla="*/ 189 h 506"/>
              <a:gd name="T6" fmla="*/ 447 w 567"/>
              <a:gd name="T7" fmla="*/ 461 h 506"/>
              <a:gd name="T8" fmla="*/ 175 w 567"/>
              <a:gd name="T9" fmla="*/ 461 h 506"/>
              <a:gd name="T10" fmla="*/ 129 w 567"/>
              <a:gd name="T11" fmla="*/ 370 h 506"/>
              <a:gd name="T12" fmla="*/ 38 w 567"/>
              <a:gd name="T13" fmla="*/ 325 h 506"/>
              <a:gd name="T14" fmla="*/ 38 w 567"/>
              <a:gd name="T15" fmla="*/ 23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7" h="506">
                <a:moveTo>
                  <a:pt x="38" y="234"/>
                </a:moveTo>
                <a:cubicBezTo>
                  <a:pt x="76" y="181"/>
                  <a:pt x="182" y="14"/>
                  <a:pt x="265" y="7"/>
                </a:cubicBezTo>
                <a:cubicBezTo>
                  <a:pt x="348" y="0"/>
                  <a:pt x="507" y="113"/>
                  <a:pt x="537" y="189"/>
                </a:cubicBezTo>
                <a:cubicBezTo>
                  <a:pt x="567" y="265"/>
                  <a:pt x="507" y="416"/>
                  <a:pt x="447" y="461"/>
                </a:cubicBezTo>
                <a:cubicBezTo>
                  <a:pt x="387" y="506"/>
                  <a:pt x="228" y="476"/>
                  <a:pt x="175" y="461"/>
                </a:cubicBezTo>
                <a:cubicBezTo>
                  <a:pt x="122" y="446"/>
                  <a:pt x="152" y="393"/>
                  <a:pt x="129" y="370"/>
                </a:cubicBezTo>
                <a:cubicBezTo>
                  <a:pt x="106" y="347"/>
                  <a:pt x="53" y="348"/>
                  <a:pt x="38" y="325"/>
                </a:cubicBezTo>
                <a:cubicBezTo>
                  <a:pt x="23" y="302"/>
                  <a:pt x="0" y="287"/>
                  <a:pt x="38" y="234"/>
                </a:cubicBezTo>
                <a:close/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77462" y="5933139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Th2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7687037" y="4571064"/>
            <a:ext cx="144463" cy="21590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109187" y="4564714"/>
            <a:ext cx="144463" cy="21590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750412" y="4277376"/>
            <a:ext cx="659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CCR3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583850" y="4277376"/>
            <a:ext cx="6591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CCR4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8069625" y="4780614"/>
            <a:ext cx="6591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CCR8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7925162" y="4996514"/>
            <a:ext cx="215900" cy="71437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5035785" y="1096819"/>
            <a:ext cx="7729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 dirty="0">
                <a:solidFill>
                  <a:srgbClr val="FF0000"/>
                </a:solidFill>
                <a:latin typeface="Trebuchet MS" panose="020B0603020202020204" pitchFamily="34" charset="0"/>
              </a:rPr>
              <a:t>CXCR3</a:t>
            </a: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1040583" y="1528619"/>
            <a:ext cx="1008063" cy="936625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1077096" y="1588944"/>
            <a:ext cx="900112" cy="803275"/>
          </a:xfrm>
          <a:custGeom>
            <a:avLst/>
            <a:gdLst>
              <a:gd name="T0" fmla="*/ 38 w 567"/>
              <a:gd name="T1" fmla="*/ 234 h 506"/>
              <a:gd name="T2" fmla="*/ 265 w 567"/>
              <a:gd name="T3" fmla="*/ 7 h 506"/>
              <a:gd name="T4" fmla="*/ 537 w 567"/>
              <a:gd name="T5" fmla="*/ 189 h 506"/>
              <a:gd name="T6" fmla="*/ 447 w 567"/>
              <a:gd name="T7" fmla="*/ 461 h 506"/>
              <a:gd name="T8" fmla="*/ 175 w 567"/>
              <a:gd name="T9" fmla="*/ 461 h 506"/>
              <a:gd name="T10" fmla="*/ 129 w 567"/>
              <a:gd name="T11" fmla="*/ 370 h 506"/>
              <a:gd name="T12" fmla="*/ 38 w 567"/>
              <a:gd name="T13" fmla="*/ 325 h 506"/>
              <a:gd name="T14" fmla="*/ 38 w 567"/>
              <a:gd name="T15" fmla="*/ 23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7" h="506">
                <a:moveTo>
                  <a:pt x="38" y="234"/>
                </a:moveTo>
                <a:cubicBezTo>
                  <a:pt x="76" y="181"/>
                  <a:pt x="182" y="14"/>
                  <a:pt x="265" y="7"/>
                </a:cubicBezTo>
                <a:cubicBezTo>
                  <a:pt x="348" y="0"/>
                  <a:pt x="507" y="113"/>
                  <a:pt x="537" y="189"/>
                </a:cubicBezTo>
                <a:cubicBezTo>
                  <a:pt x="567" y="265"/>
                  <a:pt x="507" y="416"/>
                  <a:pt x="447" y="461"/>
                </a:cubicBezTo>
                <a:cubicBezTo>
                  <a:pt x="387" y="506"/>
                  <a:pt x="228" y="476"/>
                  <a:pt x="175" y="461"/>
                </a:cubicBezTo>
                <a:cubicBezTo>
                  <a:pt x="122" y="446"/>
                  <a:pt x="152" y="393"/>
                  <a:pt x="129" y="370"/>
                </a:cubicBezTo>
                <a:cubicBezTo>
                  <a:pt x="106" y="347"/>
                  <a:pt x="53" y="348"/>
                  <a:pt x="38" y="325"/>
                </a:cubicBezTo>
                <a:cubicBezTo>
                  <a:pt x="23" y="302"/>
                  <a:pt x="0" y="287"/>
                  <a:pt x="38" y="234"/>
                </a:cubicBezTo>
                <a:close/>
              </a:path>
            </a:pathLst>
          </a:cu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185046" y="2673207"/>
            <a:ext cx="804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T naïf</a:t>
            </a: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1761308" y="1384157"/>
            <a:ext cx="144463" cy="21590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669233" y="1096819"/>
            <a:ext cx="7729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CXCR3</a:t>
            </a: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321446" y="1096819"/>
            <a:ext cx="7729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CXCR3</a:t>
            </a:r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>
            <a:off x="969146" y="1528619"/>
            <a:ext cx="215900" cy="144463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2982288" y="1823025"/>
            <a:ext cx="1612299" cy="25517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51182" y="1362274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CCR3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98586" y="1821344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CCR4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4833" y="2284044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CCR5</a:t>
            </a:r>
            <a:endParaRPr lang="fr-FR" sz="16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81057" y="2594406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CCR8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6218568" y="1322251"/>
            <a:ext cx="112883" cy="15275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6464833" y="1600057"/>
            <a:ext cx="131140" cy="12687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endCxn id="40" idx="1"/>
          </p:cNvCxnSpPr>
          <p:nvPr/>
        </p:nvCxnSpPr>
        <p:spPr>
          <a:xfrm>
            <a:off x="6485612" y="1990581"/>
            <a:ext cx="212974" cy="4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339220" y="2235451"/>
            <a:ext cx="173143" cy="172947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endCxn id="42" idx="0"/>
          </p:cNvCxnSpPr>
          <p:nvPr/>
        </p:nvCxnSpPr>
        <p:spPr>
          <a:xfrm>
            <a:off x="5924064" y="2375454"/>
            <a:ext cx="86571" cy="21895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481999" y="1370395"/>
            <a:ext cx="199058" cy="20921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5422648" y="4917781"/>
            <a:ext cx="7729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0" dirty="0">
                <a:solidFill>
                  <a:srgbClr val="FF0000"/>
                </a:solidFill>
                <a:latin typeface="Trebuchet MS" panose="020B0603020202020204" pitchFamily="34" charset="0"/>
              </a:rPr>
              <a:t>CXCR3</a:t>
            </a: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V="1">
            <a:off x="5302792" y="5119168"/>
            <a:ext cx="179207" cy="9032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Flèche droite 60"/>
          <p:cNvSpPr/>
          <p:nvPr/>
        </p:nvSpPr>
        <p:spPr>
          <a:xfrm rot="7237118">
            <a:off x="4867152" y="3703502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 rot="3607797">
            <a:off x="6557132" y="3724467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2432985" y="4475610"/>
            <a:ext cx="1380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Exemples : </a:t>
            </a:r>
          </a:p>
        </p:txBody>
      </p:sp>
    </p:spTree>
    <p:extLst>
      <p:ext uri="{BB962C8B-B14F-4D97-AF65-F5344CB8AC3E}">
        <p14:creationId xmlns:p14="http://schemas.microsoft.com/office/powerpoint/2010/main" val="134005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fonctions biologiques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Le chimiotactisme</a:t>
            </a:r>
          </a:p>
        </p:txBody>
      </p:sp>
      <p:sp>
        <p:nvSpPr>
          <p:cNvPr id="52" name="Rectangle 78"/>
          <p:cNvSpPr>
            <a:spLocks noChangeArrowheads="1"/>
          </p:cNvSpPr>
          <p:nvPr/>
        </p:nvSpPr>
        <p:spPr bwMode="auto">
          <a:xfrm>
            <a:off x="5633023" y="4312195"/>
            <a:ext cx="33787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CCL5(RANTES), CCL7(MCP-3), CCL8(MCP-2), CCL11(</a:t>
            </a:r>
            <a:r>
              <a:rPr lang="fr-FR" sz="1600" b="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eotaxine</a:t>
            </a:r>
            <a:r>
              <a:rPr lang="fr-F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</a:t>
            </a:r>
          </a:p>
          <a:p>
            <a:pPr algn="ctr"/>
            <a:r>
              <a:rPr lang="fr-F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CCL13(MCP-4), CCL24(Eotaxine2), CCL26(eotaxine-3).</a:t>
            </a:r>
            <a:r>
              <a:rPr lang="fr-FR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246063" y="1079266"/>
            <a:ext cx="23799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b="0">
                <a:solidFill>
                  <a:schemeClr val="tx1">
                    <a:lumMod val="85000"/>
                    <a:lumOff val="15000"/>
                  </a:schemeClr>
                </a:solidFill>
              </a:rPr>
              <a:t>1- réaction inflammatoire de type Th1</a:t>
            </a:r>
          </a:p>
        </p:txBody>
      </p:sp>
      <p:sp>
        <p:nvSpPr>
          <p:cNvPr id="83" name="Rectangle 37"/>
          <p:cNvSpPr>
            <a:spLocks noChangeArrowheads="1"/>
          </p:cNvSpPr>
          <p:nvPr/>
        </p:nvSpPr>
        <p:spPr bwMode="auto">
          <a:xfrm>
            <a:off x="213417" y="4347905"/>
            <a:ext cx="3136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fr-F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CCL3(MIP-1</a:t>
            </a:r>
            <a:r>
              <a:rPr lang="el-G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</a:t>
            </a:r>
            <a:r>
              <a:rPr lang="fr-F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,CCL4 MIP-1</a:t>
            </a:r>
            <a:r>
              <a:rPr lang="el-G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β</a:t>
            </a:r>
            <a:r>
              <a:rPr lang="fr-FR" sz="16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CCL5(RANTES), CCL8(MCP-2)</a:t>
            </a:r>
            <a:r>
              <a:rPr lang="fr-FR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1532486" y="5713463"/>
            <a:ext cx="553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Chimiotactisme et Infiltration du site inflammatoire</a:t>
            </a:r>
          </a:p>
        </p:txBody>
      </p:sp>
      <p:sp>
        <p:nvSpPr>
          <p:cNvPr id="89" name="AutoShape 43"/>
          <p:cNvSpPr>
            <a:spLocks noChangeArrowheads="1"/>
          </p:cNvSpPr>
          <p:nvPr/>
        </p:nvSpPr>
        <p:spPr bwMode="auto">
          <a:xfrm rot="4530220">
            <a:off x="7377998" y="2390509"/>
            <a:ext cx="347548" cy="313801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 flipV="1">
            <a:off x="4140200" y="3500438"/>
            <a:ext cx="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AutoShape 47"/>
          <p:cNvSpPr>
            <a:spLocks noChangeArrowheads="1"/>
          </p:cNvSpPr>
          <p:nvPr/>
        </p:nvSpPr>
        <p:spPr bwMode="auto">
          <a:xfrm rot="2028783">
            <a:off x="898205" y="2395859"/>
            <a:ext cx="490060" cy="208505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Text Box 51"/>
          <p:cNvSpPr txBox="1">
            <a:spLocks noChangeArrowheads="1"/>
          </p:cNvSpPr>
          <p:nvPr/>
        </p:nvSpPr>
        <p:spPr bwMode="auto">
          <a:xfrm>
            <a:off x="6939257" y="1237321"/>
            <a:ext cx="18177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 réaction inflammatoire de type Th2</a:t>
            </a:r>
          </a:p>
        </p:txBody>
      </p:sp>
      <p:grpSp>
        <p:nvGrpSpPr>
          <p:cNvPr id="96" name="Group 52"/>
          <p:cNvGrpSpPr>
            <a:grpSpLocks/>
          </p:cNvGrpSpPr>
          <p:nvPr/>
        </p:nvGrpSpPr>
        <p:grpSpPr bwMode="auto">
          <a:xfrm>
            <a:off x="824043" y="2714633"/>
            <a:ext cx="1223962" cy="719138"/>
            <a:chOff x="1474" y="2387"/>
            <a:chExt cx="1043" cy="599"/>
          </a:xfrm>
        </p:grpSpPr>
        <p:grpSp>
          <p:nvGrpSpPr>
            <p:cNvPr id="97" name="Group 53"/>
            <p:cNvGrpSpPr>
              <a:grpSpLocks/>
            </p:cNvGrpSpPr>
            <p:nvPr/>
          </p:nvGrpSpPr>
          <p:grpSpPr bwMode="auto">
            <a:xfrm>
              <a:off x="1474" y="2387"/>
              <a:ext cx="1043" cy="599"/>
              <a:chOff x="649" y="2878"/>
              <a:chExt cx="1619" cy="742"/>
            </a:xfrm>
          </p:grpSpPr>
          <p:sp>
            <p:nvSpPr>
              <p:cNvPr id="114" name="Freeform 54"/>
              <p:cNvSpPr>
                <a:spLocks/>
              </p:cNvSpPr>
              <p:nvPr/>
            </p:nvSpPr>
            <p:spPr bwMode="auto">
              <a:xfrm>
                <a:off x="649" y="2878"/>
                <a:ext cx="1619" cy="742"/>
              </a:xfrm>
              <a:custGeom>
                <a:avLst/>
                <a:gdLst>
                  <a:gd name="T0" fmla="*/ 1278 w 1619"/>
                  <a:gd name="T1" fmla="*/ 8 h 742"/>
                  <a:gd name="T2" fmla="*/ 1097 w 1619"/>
                  <a:gd name="T3" fmla="*/ 98 h 742"/>
                  <a:gd name="T4" fmla="*/ 961 w 1619"/>
                  <a:gd name="T5" fmla="*/ 98 h 742"/>
                  <a:gd name="T6" fmla="*/ 780 w 1619"/>
                  <a:gd name="T7" fmla="*/ 8 h 742"/>
                  <a:gd name="T8" fmla="*/ 598 w 1619"/>
                  <a:gd name="T9" fmla="*/ 98 h 742"/>
                  <a:gd name="T10" fmla="*/ 371 w 1619"/>
                  <a:gd name="T11" fmla="*/ 8 h 742"/>
                  <a:gd name="T12" fmla="*/ 144 w 1619"/>
                  <a:gd name="T13" fmla="*/ 144 h 742"/>
                  <a:gd name="T14" fmla="*/ 190 w 1619"/>
                  <a:gd name="T15" fmla="*/ 325 h 742"/>
                  <a:gd name="T16" fmla="*/ 8 w 1619"/>
                  <a:gd name="T17" fmla="*/ 461 h 742"/>
                  <a:gd name="T18" fmla="*/ 144 w 1619"/>
                  <a:gd name="T19" fmla="*/ 597 h 742"/>
                  <a:gd name="T20" fmla="*/ 462 w 1619"/>
                  <a:gd name="T21" fmla="*/ 688 h 742"/>
                  <a:gd name="T22" fmla="*/ 734 w 1619"/>
                  <a:gd name="T23" fmla="*/ 597 h 742"/>
                  <a:gd name="T24" fmla="*/ 1052 w 1619"/>
                  <a:gd name="T25" fmla="*/ 734 h 742"/>
                  <a:gd name="T26" fmla="*/ 1188 w 1619"/>
                  <a:gd name="T27" fmla="*/ 552 h 742"/>
                  <a:gd name="T28" fmla="*/ 1505 w 1619"/>
                  <a:gd name="T29" fmla="*/ 552 h 742"/>
                  <a:gd name="T30" fmla="*/ 1460 w 1619"/>
                  <a:gd name="T31" fmla="*/ 325 h 742"/>
                  <a:gd name="T32" fmla="*/ 1596 w 1619"/>
                  <a:gd name="T33" fmla="*/ 98 h 742"/>
                  <a:gd name="T34" fmla="*/ 1278 w 1619"/>
                  <a:gd name="T35" fmla="*/ 8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9" h="742">
                    <a:moveTo>
                      <a:pt x="1278" y="8"/>
                    </a:moveTo>
                    <a:cubicBezTo>
                      <a:pt x="1195" y="8"/>
                      <a:pt x="1150" y="83"/>
                      <a:pt x="1097" y="98"/>
                    </a:cubicBezTo>
                    <a:cubicBezTo>
                      <a:pt x="1044" y="113"/>
                      <a:pt x="1014" y="113"/>
                      <a:pt x="961" y="98"/>
                    </a:cubicBezTo>
                    <a:cubicBezTo>
                      <a:pt x="908" y="83"/>
                      <a:pt x="840" y="8"/>
                      <a:pt x="780" y="8"/>
                    </a:cubicBezTo>
                    <a:cubicBezTo>
                      <a:pt x="720" y="8"/>
                      <a:pt x="666" y="98"/>
                      <a:pt x="598" y="98"/>
                    </a:cubicBezTo>
                    <a:cubicBezTo>
                      <a:pt x="530" y="98"/>
                      <a:pt x="447" y="0"/>
                      <a:pt x="371" y="8"/>
                    </a:cubicBezTo>
                    <a:cubicBezTo>
                      <a:pt x="295" y="16"/>
                      <a:pt x="174" y="91"/>
                      <a:pt x="144" y="144"/>
                    </a:cubicBezTo>
                    <a:cubicBezTo>
                      <a:pt x="114" y="197"/>
                      <a:pt x="213" y="272"/>
                      <a:pt x="190" y="325"/>
                    </a:cubicBezTo>
                    <a:cubicBezTo>
                      <a:pt x="167" y="378"/>
                      <a:pt x="16" y="416"/>
                      <a:pt x="8" y="461"/>
                    </a:cubicBezTo>
                    <a:cubicBezTo>
                      <a:pt x="0" y="506"/>
                      <a:pt x="69" y="559"/>
                      <a:pt x="144" y="597"/>
                    </a:cubicBezTo>
                    <a:cubicBezTo>
                      <a:pt x="219" y="635"/>
                      <a:pt x="364" y="688"/>
                      <a:pt x="462" y="688"/>
                    </a:cubicBezTo>
                    <a:cubicBezTo>
                      <a:pt x="560" y="688"/>
                      <a:pt x="636" y="589"/>
                      <a:pt x="734" y="597"/>
                    </a:cubicBezTo>
                    <a:cubicBezTo>
                      <a:pt x="832" y="605"/>
                      <a:pt x="976" y="742"/>
                      <a:pt x="1052" y="734"/>
                    </a:cubicBezTo>
                    <a:cubicBezTo>
                      <a:pt x="1128" y="726"/>
                      <a:pt x="1112" y="582"/>
                      <a:pt x="1188" y="552"/>
                    </a:cubicBezTo>
                    <a:cubicBezTo>
                      <a:pt x="1264" y="522"/>
                      <a:pt x="1460" y="590"/>
                      <a:pt x="1505" y="552"/>
                    </a:cubicBezTo>
                    <a:cubicBezTo>
                      <a:pt x="1550" y="514"/>
                      <a:pt x="1445" y="401"/>
                      <a:pt x="1460" y="325"/>
                    </a:cubicBezTo>
                    <a:cubicBezTo>
                      <a:pt x="1475" y="249"/>
                      <a:pt x="1619" y="151"/>
                      <a:pt x="1596" y="98"/>
                    </a:cubicBezTo>
                    <a:cubicBezTo>
                      <a:pt x="1573" y="45"/>
                      <a:pt x="1361" y="8"/>
                      <a:pt x="1278" y="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5" name="Oval 55"/>
              <p:cNvSpPr>
                <a:spLocks noChangeArrowheads="1"/>
              </p:cNvSpPr>
              <p:nvPr/>
            </p:nvSpPr>
            <p:spPr bwMode="auto">
              <a:xfrm>
                <a:off x="1020" y="3113"/>
                <a:ext cx="635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98" name="Oval 56"/>
            <p:cNvSpPr>
              <a:spLocks noChangeArrowheads="1"/>
            </p:cNvSpPr>
            <p:nvPr/>
          </p:nvSpPr>
          <p:spPr bwMode="auto">
            <a:xfrm flipH="1">
              <a:off x="2246" y="2614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9" name="Oval 57"/>
            <p:cNvSpPr>
              <a:spLocks noChangeArrowheads="1"/>
            </p:cNvSpPr>
            <p:nvPr/>
          </p:nvSpPr>
          <p:spPr bwMode="auto">
            <a:xfrm>
              <a:off x="2155" y="2523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0" name="Oval 58"/>
            <p:cNvSpPr>
              <a:spLocks noChangeArrowheads="1"/>
            </p:cNvSpPr>
            <p:nvPr/>
          </p:nvSpPr>
          <p:spPr bwMode="auto">
            <a:xfrm>
              <a:off x="2245" y="2433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1" name="Oval 59"/>
            <p:cNvSpPr>
              <a:spLocks noChangeArrowheads="1"/>
            </p:cNvSpPr>
            <p:nvPr/>
          </p:nvSpPr>
          <p:spPr bwMode="auto">
            <a:xfrm>
              <a:off x="2336" y="2510"/>
              <a:ext cx="48" cy="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2" name="Oval 60"/>
            <p:cNvSpPr>
              <a:spLocks noChangeArrowheads="1"/>
            </p:cNvSpPr>
            <p:nvPr/>
          </p:nvSpPr>
          <p:spPr bwMode="auto">
            <a:xfrm>
              <a:off x="2336" y="2659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3" name="Oval 61"/>
            <p:cNvSpPr>
              <a:spLocks noChangeArrowheads="1"/>
            </p:cNvSpPr>
            <p:nvPr/>
          </p:nvSpPr>
          <p:spPr bwMode="auto">
            <a:xfrm>
              <a:off x="2245" y="2750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4" name="Oval 62"/>
            <p:cNvSpPr>
              <a:spLocks noChangeArrowheads="1"/>
            </p:cNvSpPr>
            <p:nvPr/>
          </p:nvSpPr>
          <p:spPr bwMode="auto">
            <a:xfrm>
              <a:off x="2109" y="2796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5" name="Oval 63"/>
            <p:cNvSpPr>
              <a:spLocks noChangeArrowheads="1"/>
            </p:cNvSpPr>
            <p:nvPr/>
          </p:nvSpPr>
          <p:spPr bwMode="auto">
            <a:xfrm>
              <a:off x="2110" y="2886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6" name="Oval 64"/>
            <p:cNvSpPr>
              <a:spLocks noChangeArrowheads="1"/>
            </p:cNvSpPr>
            <p:nvPr/>
          </p:nvSpPr>
          <p:spPr bwMode="auto">
            <a:xfrm>
              <a:off x="1656" y="2750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7" name="Oval 65"/>
            <p:cNvSpPr>
              <a:spLocks noChangeArrowheads="1"/>
            </p:cNvSpPr>
            <p:nvPr/>
          </p:nvSpPr>
          <p:spPr bwMode="auto">
            <a:xfrm>
              <a:off x="1883" y="2478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8" name="Oval 66"/>
            <p:cNvSpPr>
              <a:spLocks noChangeArrowheads="1"/>
            </p:cNvSpPr>
            <p:nvPr/>
          </p:nvSpPr>
          <p:spPr bwMode="auto">
            <a:xfrm>
              <a:off x="1656" y="2841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9" name="Oval 67"/>
            <p:cNvSpPr>
              <a:spLocks noChangeArrowheads="1"/>
            </p:cNvSpPr>
            <p:nvPr/>
          </p:nvSpPr>
          <p:spPr bwMode="auto">
            <a:xfrm>
              <a:off x="1973" y="2523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0" name="Oval 68"/>
            <p:cNvSpPr>
              <a:spLocks noChangeArrowheads="1"/>
            </p:cNvSpPr>
            <p:nvPr/>
          </p:nvSpPr>
          <p:spPr bwMode="auto">
            <a:xfrm>
              <a:off x="1746" y="2841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1" name="Oval 69"/>
            <p:cNvSpPr>
              <a:spLocks noChangeArrowheads="1"/>
            </p:cNvSpPr>
            <p:nvPr/>
          </p:nvSpPr>
          <p:spPr bwMode="auto">
            <a:xfrm>
              <a:off x="1565" y="2704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2" name="Oval 70"/>
            <p:cNvSpPr>
              <a:spLocks noChangeArrowheads="1"/>
            </p:cNvSpPr>
            <p:nvPr/>
          </p:nvSpPr>
          <p:spPr bwMode="auto">
            <a:xfrm>
              <a:off x="1656" y="2523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3" name="Oval 71"/>
            <p:cNvSpPr>
              <a:spLocks noChangeArrowheads="1"/>
            </p:cNvSpPr>
            <p:nvPr/>
          </p:nvSpPr>
          <p:spPr bwMode="auto">
            <a:xfrm>
              <a:off x="1701" y="2478"/>
              <a:ext cx="45" cy="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6" name="Text Box 72"/>
          <p:cNvSpPr txBox="1">
            <a:spLocks noChangeArrowheads="1"/>
          </p:cNvSpPr>
          <p:nvPr/>
        </p:nvSpPr>
        <p:spPr bwMode="auto">
          <a:xfrm>
            <a:off x="2032644" y="2876355"/>
            <a:ext cx="1305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M</a:t>
            </a:r>
            <a:r>
              <a:rPr lang="el-GR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Φ</a:t>
            </a:r>
            <a:r>
              <a:rPr lang="fr-FR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ou CD</a:t>
            </a:r>
            <a:endParaRPr lang="el-GR" sz="2000" b="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Freeform 75"/>
          <p:cNvSpPr>
            <a:spLocks/>
          </p:cNvSpPr>
          <p:nvPr/>
        </p:nvSpPr>
        <p:spPr bwMode="auto">
          <a:xfrm>
            <a:off x="1129428" y="3690507"/>
            <a:ext cx="238689" cy="399284"/>
          </a:xfrm>
          <a:custGeom>
            <a:avLst/>
            <a:gdLst>
              <a:gd name="T0" fmla="*/ 453 w 453"/>
              <a:gd name="T1" fmla="*/ 0 h 363"/>
              <a:gd name="T2" fmla="*/ 272 w 453"/>
              <a:gd name="T3" fmla="*/ 182 h 363"/>
              <a:gd name="T4" fmla="*/ 0 w 453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3" h="363">
                <a:moveTo>
                  <a:pt x="453" y="0"/>
                </a:moveTo>
                <a:cubicBezTo>
                  <a:pt x="400" y="61"/>
                  <a:pt x="347" y="122"/>
                  <a:pt x="272" y="182"/>
                </a:cubicBezTo>
                <a:cubicBezTo>
                  <a:pt x="197" y="242"/>
                  <a:pt x="98" y="302"/>
                  <a:pt x="0" y="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0" name="Line 76"/>
          <p:cNvSpPr>
            <a:spLocks noChangeShapeType="1"/>
          </p:cNvSpPr>
          <p:nvPr/>
        </p:nvSpPr>
        <p:spPr bwMode="auto">
          <a:xfrm>
            <a:off x="1370705" y="367145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Freeform 77"/>
          <p:cNvSpPr>
            <a:spLocks/>
          </p:cNvSpPr>
          <p:nvPr/>
        </p:nvSpPr>
        <p:spPr bwMode="auto">
          <a:xfrm>
            <a:off x="1364264" y="3672211"/>
            <a:ext cx="226008" cy="431913"/>
          </a:xfrm>
          <a:custGeom>
            <a:avLst/>
            <a:gdLst>
              <a:gd name="T0" fmla="*/ 0 w 454"/>
              <a:gd name="T1" fmla="*/ 0 h 317"/>
              <a:gd name="T2" fmla="*/ 227 w 454"/>
              <a:gd name="T3" fmla="*/ 226 h 317"/>
              <a:gd name="T4" fmla="*/ 454 w 454"/>
              <a:gd name="T5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4" h="317">
                <a:moveTo>
                  <a:pt x="0" y="0"/>
                </a:moveTo>
                <a:cubicBezTo>
                  <a:pt x="75" y="86"/>
                  <a:pt x="151" y="173"/>
                  <a:pt x="227" y="226"/>
                </a:cubicBezTo>
                <a:cubicBezTo>
                  <a:pt x="303" y="279"/>
                  <a:pt x="378" y="298"/>
                  <a:pt x="454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524" y="638179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Th1, NK, Mo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757928" y="6414701"/>
            <a:ext cx="337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Th2, PN Eosinophile, PN Basophile </a:t>
            </a:r>
            <a:endParaRPr lang="fr-FR" dirty="0"/>
          </a:p>
        </p:txBody>
      </p:sp>
      <p:grpSp>
        <p:nvGrpSpPr>
          <p:cNvPr id="123" name="Group 87"/>
          <p:cNvGrpSpPr>
            <a:grpSpLocks/>
          </p:cNvGrpSpPr>
          <p:nvPr/>
        </p:nvGrpSpPr>
        <p:grpSpPr bwMode="auto">
          <a:xfrm>
            <a:off x="6944756" y="2822297"/>
            <a:ext cx="646821" cy="606699"/>
            <a:chOff x="331" y="2749"/>
            <a:chExt cx="726" cy="726"/>
          </a:xfrm>
        </p:grpSpPr>
        <p:sp>
          <p:nvSpPr>
            <p:cNvPr id="124" name="Oval 88"/>
            <p:cNvSpPr>
              <a:spLocks noChangeArrowheads="1"/>
            </p:cNvSpPr>
            <p:nvPr/>
          </p:nvSpPr>
          <p:spPr bwMode="auto">
            <a:xfrm>
              <a:off x="331" y="2749"/>
              <a:ext cx="726" cy="7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Freeform 89"/>
            <p:cNvSpPr>
              <a:spLocks/>
            </p:cNvSpPr>
            <p:nvPr/>
          </p:nvSpPr>
          <p:spPr bwMode="auto">
            <a:xfrm>
              <a:off x="467" y="2931"/>
              <a:ext cx="453" cy="363"/>
            </a:xfrm>
            <a:custGeom>
              <a:avLst/>
              <a:gdLst>
                <a:gd name="T0" fmla="*/ 816 w 952"/>
                <a:gd name="T1" fmla="*/ 144 h 786"/>
                <a:gd name="T2" fmla="*/ 544 w 952"/>
                <a:gd name="T3" fmla="*/ 8 h 786"/>
                <a:gd name="T4" fmla="*/ 181 w 952"/>
                <a:gd name="T5" fmla="*/ 98 h 786"/>
                <a:gd name="T6" fmla="*/ 0 w 952"/>
                <a:gd name="T7" fmla="*/ 416 h 786"/>
                <a:gd name="T8" fmla="*/ 181 w 952"/>
                <a:gd name="T9" fmla="*/ 733 h 786"/>
                <a:gd name="T10" fmla="*/ 317 w 952"/>
                <a:gd name="T11" fmla="*/ 507 h 786"/>
                <a:gd name="T12" fmla="*/ 181 w 952"/>
                <a:gd name="T13" fmla="*/ 234 h 786"/>
                <a:gd name="T14" fmla="*/ 453 w 952"/>
                <a:gd name="T15" fmla="*/ 371 h 786"/>
                <a:gd name="T16" fmla="*/ 726 w 952"/>
                <a:gd name="T17" fmla="*/ 189 h 786"/>
                <a:gd name="T18" fmla="*/ 590 w 952"/>
                <a:gd name="T19" fmla="*/ 461 h 786"/>
                <a:gd name="T20" fmla="*/ 816 w 952"/>
                <a:gd name="T21" fmla="*/ 779 h 786"/>
                <a:gd name="T22" fmla="*/ 952 w 952"/>
                <a:gd name="T23" fmla="*/ 416 h 786"/>
                <a:gd name="T24" fmla="*/ 816 w 952"/>
                <a:gd name="T25" fmla="*/ 14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2" h="786">
                  <a:moveTo>
                    <a:pt x="816" y="144"/>
                  </a:moveTo>
                  <a:cubicBezTo>
                    <a:pt x="748" y="76"/>
                    <a:pt x="650" y="16"/>
                    <a:pt x="544" y="8"/>
                  </a:cubicBezTo>
                  <a:cubicBezTo>
                    <a:pt x="438" y="0"/>
                    <a:pt x="272" y="30"/>
                    <a:pt x="181" y="98"/>
                  </a:cubicBezTo>
                  <a:cubicBezTo>
                    <a:pt x="90" y="166"/>
                    <a:pt x="0" y="310"/>
                    <a:pt x="0" y="416"/>
                  </a:cubicBezTo>
                  <a:cubicBezTo>
                    <a:pt x="0" y="522"/>
                    <a:pt x="128" y="718"/>
                    <a:pt x="181" y="733"/>
                  </a:cubicBezTo>
                  <a:cubicBezTo>
                    <a:pt x="234" y="748"/>
                    <a:pt x="317" y="590"/>
                    <a:pt x="317" y="507"/>
                  </a:cubicBezTo>
                  <a:cubicBezTo>
                    <a:pt x="317" y="424"/>
                    <a:pt x="158" y="257"/>
                    <a:pt x="181" y="234"/>
                  </a:cubicBezTo>
                  <a:cubicBezTo>
                    <a:pt x="204" y="211"/>
                    <a:pt x="362" y="378"/>
                    <a:pt x="453" y="371"/>
                  </a:cubicBezTo>
                  <a:cubicBezTo>
                    <a:pt x="544" y="364"/>
                    <a:pt x="703" y="174"/>
                    <a:pt x="726" y="189"/>
                  </a:cubicBezTo>
                  <a:cubicBezTo>
                    <a:pt x="749" y="204"/>
                    <a:pt x="575" y="363"/>
                    <a:pt x="590" y="461"/>
                  </a:cubicBezTo>
                  <a:cubicBezTo>
                    <a:pt x="605" y="559"/>
                    <a:pt x="756" y="786"/>
                    <a:pt x="816" y="779"/>
                  </a:cubicBezTo>
                  <a:cubicBezTo>
                    <a:pt x="876" y="772"/>
                    <a:pt x="952" y="522"/>
                    <a:pt x="952" y="416"/>
                  </a:cubicBezTo>
                  <a:cubicBezTo>
                    <a:pt x="952" y="310"/>
                    <a:pt x="884" y="212"/>
                    <a:pt x="816" y="14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90"/>
            <p:cNvSpPr>
              <a:spLocks noChangeAspect="1" noChangeArrowheads="1"/>
            </p:cNvSpPr>
            <p:nvPr/>
          </p:nvSpPr>
          <p:spPr bwMode="auto">
            <a:xfrm>
              <a:off x="830" y="3339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Oval 91"/>
            <p:cNvSpPr>
              <a:spLocks noChangeAspect="1" noChangeArrowheads="1"/>
            </p:cNvSpPr>
            <p:nvPr/>
          </p:nvSpPr>
          <p:spPr bwMode="auto">
            <a:xfrm>
              <a:off x="966" y="3248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Oval 92"/>
            <p:cNvSpPr>
              <a:spLocks noChangeAspect="1" noChangeArrowheads="1"/>
            </p:cNvSpPr>
            <p:nvPr/>
          </p:nvSpPr>
          <p:spPr bwMode="auto">
            <a:xfrm>
              <a:off x="694" y="3384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Oval 93"/>
            <p:cNvSpPr>
              <a:spLocks noChangeAspect="1" noChangeArrowheads="1"/>
            </p:cNvSpPr>
            <p:nvPr/>
          </p:nvSpPr>
          <p:spPr bwMode="auto">
            <a:xfrm>
              <a:off x="739" y="3339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Oval 94"/>
            <p:cNvSpPr>
              <a:spLocks noChangeAspect="1" noChangeArrowheads="1"/>
            </p:cNvSpPr>
            <p:nvPr/>
          </p:nvSpPr>
          <p:spPr bwMode="auto">
            <a:xfrm>
              <a:off x="694" y="3248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Oval 95"/>
            <p:cNvSpPr>
              <a:spLocks noChangeAspect="1" noChangeArrowheads="1"/>
            </p:cNvSpPr>
            <p:nvPr/>
          </p:nvSpPr>
          <p:spPr bwMode="auto">
            <a:xfrm>
              <a:off x="648" y="3294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Oval 96"/>
            <p:cNvSpPr>
              <a:spLocks noChangeAspect="1" noChangeArrowheads="1"/>
            </p:cNvSpPr>
            <p:nvPr/>
          </p:nvSpPr>
          <p:spPr bwMode="auto">
            <a:xfrm>
              <a:off x="603" y="3384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Oval 97"/>
            <p:cNvSpPr>
              <a:spLocks noChangeAspect="1" noChangeArrowheads="1"/>
            </p:cNvSpPr>
            <p:nvPr/>
          </p:nvSpPr>
          <p:spPr bwMode="auto">
            <a:xfrm>
              <a:off x="467" y="3339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Oval 98"/>
            <p:cNvSpPr>
              <a:spLocks noChangeAspect="1" noChangeArrowheads="1"/>
            </p:cNvSpPr>
            <p:nvPr/>
          </p:nvSpPr>
          <p:spPr bwMode="auto">
            <a:xfrm>
              <a:off x="422" y="3248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Oval 99"/>
            <p:cNvSpPr>
              <a:spLocks noChangeAspect="1" noChangeArrowheads="1"/>
            </p:cNvSpPr>
            <p:nvPr/>
          </p:nvSpPr>
          <p:spPr bwMode="auto">
            <a:xfrm>
              <a:off x="966" y="3112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100"/>
            <p:cNvSpPr>
              <a:spLocks noChangeAspect="1" noChangeArrowheads="1"/>
            </p:cNvSpPr>
            <p:nvPr/>
          </p:nvSpPr>
          <p:spPr bwMode="auto">
            <a:xfrm>
              <a:off x="1011" y="3067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Oval 101"/>
            <p:cNvSpPr>
              <a:spLocks noChangeAspect="1" noChangeArrowheads="1"/>
            </p:cNvSpPr>
            <p:nvPr/>
          </p:nvSpPr>
          <p:spPr bwMode="auto">
            <a:xfrm>
              <a:off x="921" y="2976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Oval 102"/>
            <p:cNvSpPr>
              <a:spLocks noChangeAspect="1" noChangeArrowheads="1"/>
            </p:cNvSpPr>
            <p:nvPr/>
          </p:nvSpPr>
          <p:spPr bwMode="auto">
            <a:xfrm>
              <a:off x="875" y="2840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Oval 103"/>
            <p:cNvSpPr>
              <a:spLocks noChangeAspect="1" noChangeArrowheads="1"/>
            </p:cNvSpPr>
            <p:nvPr/>
          </p:nvSpPr>
          <p:spPr bwMode="auto">
            <a:xfrm>
              <a:off x="875" y="2931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Oval 104"/>
            <p:cNvSpPr>
              <a:spLocks noChangeAspect="1" noChangeArrowheads="1"/>
            </p:cNvSpPr>
            <p:nvPr/>
          </p:nvSpPr>
          <p:spPr bwMode="auto">
            <a:xfrm>
              <a:off x="785" y="2885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Oval 105"/>
            <p:cNvSpPr>
              <a:spLocks noChangeAspect="1" noChangeArrowheads="1"/>
            </p:cNvSpPr>
            <p:nvPr/>
          </p:nvSpPr>
          <p:spPr bwMode="auto">
            <a:xfrm>
              <a:off x="694" y="2795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Oval 106"/>
            <p:cNvSpPr>
              <a:spLocks noChangeAspect="1" noChangeArrowheads="1"/>
            </p:cNvSpPr>
            <p:nvPr/>
          </p:nvSpPr>
          <p:spPr bwMode="auto">
            <a:xfrm>
              <a:off x="694" y="2885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Oval 107"/>
            <p:cNvSpPr>
              <a:spLocks noChangeAspect="1" noChangeArrowheads="1"/>
            </p:cNvSpPr>
            <p:nvPr/>
          </p:nvSpPr>
          <p:spPr bwMode="auto">
            <a:xfrm>
              <a:off x="603" y="2840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Oval 108"/>
            <p:cNvSpPr>
              <a:spLocks noChangeAspect="1" noChangeArrowheads="1"/>
            </p:cNvSpPr>
            <p:nvPr/>
          </p:nvSpPr>
          <p:spPr bwMode="auto">
            <a:xfrm>
              <a:off x="512" y="2840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Oval 109"/>
            <p:cNvSpPr>
              <a:spLocks noChangeAspect="1" noChangeArrowheads="1"/>
            </p:cNvSpPr>
            <p:nvPr/>
          </p:nvSpPr>
          <p:spPr bwMode="auto">
            <a:xfrm>
              <a:off x="467" y="2931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Oval 110"/>
            <p:cNvSpPr>
              <a:spLocks noChangeAspect="1" noChangeArrowheads="1"/>
            </p:cNvSpPr>
            <p:nvPr/>
          </p:nvSpPr>
          <p:spPr bwMode="auto">
            <a:xfrm>
              <a:off x="376" y="3067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Oval 111"/>
            <p:cNvSpPr>
              <a:spLocks noChangeAspect="1" noChangeArrowheads="1"/>
            </p:cNvSpPr>
            <p:nvPr/>
          </p:nvSpPr>
          <p:spPr bwMode="auto">
            <a:xfrm>
              <a:off x="422" y="3158"/>
              <a:ext cx="32" cy="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0" name="Text Box 72"/>
          <p:cNvSpPr txBox="1">
            <a:spLocks noChangeArrowheads="1"/>
          </p:cNvSpPr>
          <p:nvPr/>
        </p:nvSpPr>
        <p:spPr bwMode="auto">
          <a:xfrm>
            <a:off x="7660179" y="2940617"/>
            <a:ext cx="8755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masto</a:t>
            </a:r>
            <a:endParaRPr lang="el-GR" sz="2000" b="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Freeform 75"/>
          <p:cNvSpPr>
            <a:spLocks/>
          </p:cNvSpPr>
          <p:nvPr/>
        </p:nvSpPr>
        <p:spPr bwMode="auto">
          <a:xfrm>
            <a:off x="7020857" y="3822469"/>
            <a:ext cx="238689" cy="399284"/>
          </a:xfrm>
          <a:custGeom>
            <a:avLst/>
            <a:gdLst>
              <a:gd name="T0" fmla="*/ 453 w 453"/>
              <a:gd name="T1" fmla="*/ 0 h 363"/>
              <a:gd name="T2" fmla="*/ 272 w 453"/>
              <a:gd name="T3" fmla="*/ 182 h 363"/>
              <a:gd name="T4" fmla="*/ 0 w 453"/>
              <a:gd name="T5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3" h="363">
                <a:moveTo>
                  <a:pt x="453" y="0"/>
                </a:moveTo>
                <a:cubicBezTo>
                  <a:pt x="400" y="61"/>
                  <a:pt x="347" y="122"/>
                  <a:pt x="272" y="182"/>
                </a:cubicBezTo>
                <a:cubicBezTo>
                  <a:pt x="197" y="242"/>
                  <a:pt x="98" y="302"/>
                  <a:pt x="0" y="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2" name="Line 76"/>
          <p:cNvSpPr>
            <a:spLocks noChangeShapeType="1"/>
          </p:cNvSpPr>
          <p:nvPr/>
        </p:nvSpPr>
        <p:spPr bwMode="auto">
          <a:xfrm>
            <a:off x="7262134" y="380342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" name="Freeform 77"/>
          <p:cNvSpPr>
            <a:spLocks/>
          </p:cNvSpPr>
          <p:nvPr/>
        </p:nvSpPr>
        <p:spPr bwMode="auto">
          <a:xfrm>
            <a:off x="7255693" y="3804173"/>
            <a:ext cx="226008" cy="431913"/>
          </a:xfrm>
          <a:custGeom>
            <a:avLst/>
            <a:gdLst>
              <a:gd name="T0" fmla="*/ 0 w 454"/>
              <a:gd name="T1" fmla="*/ 0 h 317"/>
              <a:gd name="T2" fmla="*/ 227 w 454"/>
              <a:gd name="T3" fmla="*/ 226 h 317"/>
              <a:gd name="T4" fmla="*/ 454 w 454"/>
              <a:gd name="T5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4" h="317">
                <a:moveTo>
                  <a:pt x="0" y="0"/>
                </a:moveTo>
                <a:cubicBezTo>
                  <a:pt x="75" y="86"/>
                  <a:pt x="151" y="173"/>
                  <a:pt x="227" y="226"/>
                </a:cubicBezTo>
                <a:cubicBezTo>
                  <a:pt x="303" y="279"/>
                  <a:pt x="378" y="298"/>
                  <a:pt x="454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4" name="Flèche droite 153"/>
          <p:cNvSpPr/>
          <p:nvPr/>
        </p:nvSpPr>
        <p:spPr>
          <a:xfrm rot="5400000">
            <a:off x="879915" y="5739346"/>
            <a:ext cx="726800" cy="25478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Flèche droite 154"/>
          <p:cNvSpPr/>
          <p:nvPr/>
        </p:nvSpPr>
        <p:spPr>
          <a:xfrm rot="5400000">
            <a:off x="7088314" y="5799673"/>
            <a:ext cx="726800" cy="25478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9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en pathologie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0" y="487554"/>
            <a:ext cx="8354591" cy="6315956"/>
          </a:xfrm>
          <a:prstGeom prst="rect">
            <a:avLst/>
          </a:prstGeom>
        </p:spPr>
      </p:pic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2407683" y="6550223"/>
            <a:ext cx="8845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Luster (1998), The New England Journal of Medicine</a:t>
            </a:r>
          </a:p>
        </p:txBody>
      </p:sp>
    </p:spTree>
    <p:extLst>
      <p:ext uri="{BB962C8B-B14F-4D97-AF65-F5344CB8AC3E}">
        <p14:creationId xmlns:p14="http://schemas.microsoft.com/office/powerpoint/2010/main" val="346043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9650" y="2961956"/>
            <a:ext cx="8504700" cy="584775"/>
          </a:xfrm>
          <a:prstGeom prst="rect">
            <a:avLst/>
          </a:prstGeom>
          <a:solidFill>
            <a:srgbClr val="C0504D">
              <a:lumMod val="75000"/>
              <a:alpha val="79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b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</a:rPr>
              <a:t>Les</a:t>
            </a:r>
            <a:r>
              <a:rPr kumimoji="0" lang="fr-FR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</a:rPr>
              <a:t> molécules d’adhésion</a:t>
            </a:r>
            <a:endParaRPr kumimoji="0" lang="fr-FR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9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0304" y="1410542"/>
            <a:ext cx="830673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Molécules d’adhésion cellulaire (</a:t>
            </a:r>
            <a:r>
              <a:rPr lang="fr-FR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CAMs</a:t>
            </a:r>
            <a:r>
              <a:rPr lang="fr-FR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</a:t>
            </a:r>
          </a:p>
          <a:p>
            <a:pPr lvl="0" algn="just"/>
            <a:endParaRPr lang="fr-FR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Molécules qui relient nos cellules ensemble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les cellules du système immunitaire, elles permettent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L’extravasation des leucocytes vers les tissus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L’extravasation des lymphocytes naïfs vers les organes lymphoïdes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interactions fonctionnelles entre les cellules du système immunitaire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CPA avec les lymphocytes T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lymphocytes Th avec les lymphocytes B et les macrophages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lymphocytes Tc et leurs cellules cible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1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93" y="747135"/>
            <a:ext cx="6596497" cy="5744450"/>
          </a:xfrm>
          <a:prstGeom prst="rect">
            <a:avLst/>
          </a:prstGeom>
        </p:spPr>
      </p:pic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1510003" y="613564"/>
            <a:ext cx="1871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CAMs</a:t>
            </a:r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 mucine-</a:t>
            </a:r>
            <a:r>
              <a:rPr lang="fr-FR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like</a:t>
            </a:r>
            <a:endParaRPr lang="en-US" sz="16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5514313" y="660252"/>
            <a:ext cx="1871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Les intégrines</a:t>
            </a:r>
            <a:endParaRPr lang="en-US" sz="16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1324493" y="6001872"/>
            <a:ext cx="1871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Les sélectines </a:t>
            </a:r>
            <a:endParaRPr lang="en-US" sz="16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514313" y="6001872"/>
            <a:ext cx="2214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CAMs</a:t>
            </a:r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 de la SF des </a:t>
            </a:r>
            <a:r>
              <a:rPr lang="fr-FR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Ig</a:t>
            </a:r>
            <a:endParaRPr lang="en-US" sz="16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0425" y="1552732"/>
            <a:ext cx="1204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Groupements osidiques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9467" y="3761488"/>
            <a:ext cx="1204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Domaine </a:t>
            </a:r>
            <a:r>
              <a:rPr lang="fr-FR" sz="13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lectinque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0627" y="4007709"/>
            <a:ext cx="15873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Domaine </a:t>
            </a:r>
            <a:r>
              <a:rPr lang="fr-FR" sz="13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Ig-like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1088" y="4637219"/>
            <a:ext cx="1587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Domaine de type fibronectine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8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460" y="1268730"/>
            <a:ext cx="1623060" cy="25946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9737" y="1498348"/>
            <a:ext cx="1204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Domaine </a:t>
            </a:r>
            <a:r>
              <a:rPr lang="fr-FR" sz="13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lectinique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7237118">
            <a:off x="2793911" y="3927419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3607797">
            <a:off x="5414417" y="3928395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541695" y="4711378"/>
            <a:ext cx="23330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les leucocytes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(constitutives)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sélectines (CD62L)</a:t>
            </a:r>
            <a:endParaRPr lang="fr-FR" sz="1600" dirty="0"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2089" y="4711378"/>
            <a:ext cx="3440365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cellules endothéliales</a:t>
            </a:r>
          </a:p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(expression induite)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sélectines (CD62E) </a:t>
            </a:r>
          </a:p>
          <a:p>
            <a:r>
              <a:rPr lang="fr-FR" sz="1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(induits par l’IL-1 et TNF)</a:t>
            </a:r>
          </a:p>
          <a:p>
            <a:endParaRPr lang="fr-FR" sz="16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sélectines (CD62P)</a:t>
            </a:r>
          </a:p>
          <a:p>
            <a:r>
              <a:rPr lang="fr-FR" sz="1400" dirty="0">
                <a:latin typeface="Trebuchet MS" panose="020B0603020202020204" pitchFamily="34" charset="0"/>
              </a:rPr>
              <a:t>(induits par l’histamine et la thrombine)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Les sélectines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F90D2-F61B-D74F-9F9C-353951AECC8B}"/>
              </a:ext>
            </a:extLst>
          </p:cNvPr>
          <p:cNvSpPr/>
          <p:nvPr/>
        </p:nvSpPr>
        <p:spPr>
          <a:xfrm>
            <a:off x="240630" y="794085"/>
            <a:ext cx="3308686" cy="18651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sélectines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sont des glycoprotéines membranaires qui ont un domaine distal  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lectine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 qui permet à ces molécules de se lier à des groupes glucidiques spécifiques.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sélectines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entrent essentiellement en interaction avec des partie glucidiques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sialylées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appelées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sialyl-Lewis</a:t>
            </a:r>
            <a:r>
              <a:rPr lang="fr-FR" sz="12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qui sont souvent lié à des molécules semblables à des mucines.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81460-B367-DD46-8A81-DB0AEF7DD067}"/>
              </a:ext>
            </a:extLst>
          </p:cNvPr>
          <p:cNvSpPr/>
          <p:nvPr/>
        </p:nvSpPr>
        <p:spPr>
          <a:xfrm>
            <a:off x="6340642" y="396276"/>
            <a:ext cx="2598821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famille des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sélectines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inclut trois molécules :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sélectines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(CD62L) exprimés constitutivement sur les leucocytes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sélectines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(CD62E) exprimés sur les cellules endothéliales après une stimulation secondaire à une réaction inflammatoire (les cytokines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proinflammatoires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IL-1 et TNF-</a:t>
            </a:r>
            <a:r>
              <a:rPr lang="fr-FR" sz="12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sélectines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(CD62P) exprimés sur les plaquettes et les cellules endothéliales, inflammatoires.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910" y="514926"/>
            <a:ext cx="2602228" cy="1229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Leur structure étirée leur permet d’exposer des ligands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sialylés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sialyl-Lewis</a:t>
            </a:r>
            <a:r>
              <a:rPr lang="fr-FR" sz="1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et des carbohydrates sulfatés permettant la fixation des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811056" y="982976"/>
            <a:ext cx="1553913" cy="2571754"/>
          </a:xfrm>
          <a:prstGeom prst="rect">
            <a:avLst/>
          </a:prstGeom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375258" y="392170"/>
            <a:ext cx="3612331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mucines constituent un groupe de protéines riches en sérine et en thréonines qui sont très fortement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glycosylés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b="1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4685" y="2268853"/>
            <a:ext cx="1204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Groupements osidiques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 rot="7237118">
            <a:off x="2793911" y="3767399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3607797">
            <a:off x="5414417" y="3768375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76900" y="4551358"/>
            <a:ext cx="18341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les leucocytes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PSGL-1,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 15,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ESL-1.</a:t>
            </a:r>
            <a:endParaRPr lang="fr-FR" sz="1600" dirty="0"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4969" y="4551358"/>
            <a:ext cx="25442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cellules endothéliales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CD34,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GLYCAM-1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MAdCAM-1 </a:t>
            </a:r>
            <a:endParaRPr lang="fr-FR" sz="1600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7AE2A-36AE-B549-9E05-CDA6E159C7A8}"/>
              </a:ext>
            </a:extLst>
          </p:cNvPr>
          <p:cNvSpPr/>
          <p:nvPr/>
        </p:nvSpPr>
        <p:spPr>
          <a:xfrm>
            <a:off x="4367464" y="5826113"/>
            <a:ext cx="457200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 sont exprimé uniquement sur les veinules post capillaires des ganglions et des plaques de Peyer (pour MAdCAM-1). Ligand de ces mucines sont les L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sélectines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DZ" sz="1400" dirty="0"/>
          </a:p>
        </p:txBody>
      </p:sp>
    </p:spTree>
    <p:extLst>
      <p:ext uri="{BB962C8B-B14F-4D97-AF65-F5344CB8AC3E}">
        <p14:creationId xmlns:p14="http://schemas.microsoft.com/office/powerpoint/2010/main" val="37731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7" y="-2432"/>
            <a:ext cx="3214710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Introduction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 descr="a2e8D3A.tmp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753" y="755183"/>
            <a:ext cx="7534032" cy="53486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06400" y="6581001"/>
            <a:ext cx="4770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« 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glance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10th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1359071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Quelques interactions sélectines et </a:t>
            </a:r>
            <a:r>
              <a:rPr lang="fr-FR" b="1" u="sng" dirty="0" err="1">
                <a:solidFill>
                  <a:srgbClr val="C00000"/>
                </a:solidFill>
                <a:latin typeface="Trebuchet MS" panose="020B0603020202020204" pitchFamily="34" charset="0"/>
              </a:rPr>
              <a:t>CAMs</a:t>
            </a: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 mucine </a:t>
            </a:r>
            <a:r>
              <a:rPr lang="fr-FR" b="1" u="sng" dirty="0" err="1">
                <a:solidFill>
                  <a:srgbClr val="C00000"/>
                </a:solidFill>
                <a:latin typeface="Trebuchet MS" panose="020B0603020202020204" pitchFamily="34" charset="0"/>
              </a:rPr>
              <a:t>like</a:t>
            </a:r>
            <a:endParaRPr lang="fr-FR" b="1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94678"/>
              </p:ext>
            </p:extLst>
          </p:nvPr>
        </p:nvGraphicFramePr>
        <p:xfrm>
          <a:off x="719037" y="2479040"/>
          <a:ext cx="7940432" cy="314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rebuchet MS" panose="020B0603020202020204" pitchFamily="34" charset="0"/>
                        </a:rPr>
                        <a:t>Sur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</a:rPr>
                        <a:t> le leucocyte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rebuchet MS" panose="020B0603020202020204" pitchFamily="34" charset="0"/>
                        </a:rPr>
                        <a:t>Sur la cellule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</a:rPr>
                        <a:t> endothéliale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2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</a:rPr>
                        <a:t>L sélectines (CD62L)</a:t>
                      </a:r>
                    </a:p>
                    <a:p>
                      <a:r>
                        <a:rPr lang="fr-FR" sz="1600" dirty="0">
                          <a:latin typeface="Trebuchet MS" panose="020B0603020202020204" pitchFamily="34" charset="0"/>
                        </a:rPr>
                        <a:t>(les lymphocytes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</a:rPr>
                        <a:t> principalement)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CD34 (ganglion),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GLYCAM-1 (ganglion)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MAdCAM-1 (plaques de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Peyer)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2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PSGL-1,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 15,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ESL-1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</a:rPr>
                        <a:t>E sélectines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2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</a:rPr>
                        <a:t>PSGL-1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</a:rPr>
                        <a:t>P sélectines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8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40" y="686126"/>
            <a:ext cx="2761740" cy="3590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droite 17"/>
          <p:cNvSpPr/>
          <p:nvPr/>
        </p:nvSpPr>
        <p:spPr>
          <a:xfrm rot="7237118">
            <a:off x="2307152" y="4007798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3607797">
            <a:off x="5934865" y="3922083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601990" y="4527944"/>
            <a:ext cx="21371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les leucocytes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(constitutives)</a:t>
            </a:r>
          </a:p>
          <a:p>
            <a:pPr algn="ctr"/>
            <a:endParaRPr lang="fr-FR" sz="14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ICAM-1 (CD54)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ICAM-3 (CD50)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PECAM-1 (CD31)   </a:t>
            </a:r>
            <a:endParaRPr lang="fr-FR" sz="1600" dirty="0"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2089" y="4425195"/>
            <a:ext cx="396191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cellules endothéliales</a:t>
            </a:r>
          </a:p>
          <a:p>
            <a:endParaRPr lang="fr-FR" sz="14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ICAM-2 (CD102) (</a:t>
            </a:r>
            <a:r>
              <a:rPr lang="fr-FR" sz="1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PECAM-1 (CD31)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MAdCAM-1 (constitutive sur l’endothélium des muqueuses)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ICAM-1 (CD54)</a:t>
            </a:r>
          </a:p>
          <a:p>
            <a:r>
              <a:rPr lang="fr-FR" sz="1400" dirty="0">
                <a:latin typeface="Trebuchet MS" panose="020B0603020202020204" pitchFamily="34" charset="0"/>
              </a:rPr>
              <a:t>(induite par IL-1, TNF</a:t>
            </a:r>
            <a:r>
              <a:rPr lang="fr-FR" sz="1400" dirty="0">
                <a:latin typeface="Symbol" panose="05050102010706020507" pitchFamily="18" charset="2"/>
              </a:rPr>
              <a:t></a:t>
            </a:r>
            <a:r>
              <a:rPr lang="fr-FR" sz="1400" dirty="0">
                <a:latin typeface="Trebuchet MS" panose="020B0603020202020204" pitchFamily="34" charset="0"/>
              </a:rPr>
              <a:t> ou IFN</a:t>
            </a:r>
            <a:r>
              <a:rPr lang="fr-FR" sz="1400" dirty="0">
                <a:latin typeface="Symbol" panose="05050102010706020507" pitchFamily="18" charset="2"/>
              </a:rPr>
              <a:t></a:t>
            </a:r>
            <a:r>
              <a:rPr lang="fr-FR" sz="1400" dirty="0"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VCAM-1 (CD106)</a:t>
            </a:r>
            <a:endParaRPr lang="fr-FR" sz="1400" dirty="0">
              <a:latin typeface="Trebuchet MS" panose="020B0603020202020204" pitchFamily="34" charset="0"/>
            </a:endParaRPr>
          </a:p>
          <a:p>
            <a:r>
              <a:rPr lang="fr-FR" sz="1400" dirty="0">
                <a:latin typeface="Trebuchet MS" panose="020B0603020202020204" pitchFamily="34" charset="0"/>
              </a:rPr>
              <a:t>(induite par IL-4, IL-1, TNF</a:t>
            </a:r>
            <a:r>
              <a:rPr lang="fr-FR" sz="1400" dirty="0">
                <a:latin typeface="Symbol" panose="05050102010706020507" pitchFamily="18" charset="2"/>
              </a:rPr>
              <a:t></a:t>
            </a:r>
            <a:r>
              <a:rPr lang="fr-FR" sz="1400" dirty="0"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400" dirty="0">
              <a:latin typeface="Trebuchet MS" panose="020B0603020202020204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586690" y="271855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Les </a:t>
            </a:r>
            <a:r>
              <a:rPr lang="fr-FR" b="1" u="sng" dirty="0" err="1">
                <a:solidFill>
                  <a:srgbClr val="C00000"/>
                </a:solidFill>
                <a:latin typeface="Trebuchet MS" panose="020B0603020202020204" pitchFamily="34" charset="0"/>
              </a:rPr>
              <a:t>CAMs</a:t>
            </a: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 de la superfamille des </a:t>
            </a:r>
            <a:r>
              <a:rPr lang="fr-FR" b="1" u="sng" dirty="0" err="1">
                <a:solidFill>
                  <a:srgbClr val="C00000"/>
                </a:solidFill>
                <a:latin typeface="Trebuchet MS" panose="020B0603020202020204" pitchFamily="34" charset="0"/>
              </a:rPr>
              <a:t>Igs</a:t>
            </a:r>
            <a:endParaRPr lang="fr-FR" b="1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AE10E-9F76-DC40-80BB-DE6C86FE2799}"/>
              </a:ext>
            </a:extLst>
          </p:cNvPr>
          <p:cNvSpPr/>
          <p:nvPr/>
        </p:nvSpPr>
        <p:spPr>
          <a:xfrm>
            <a:off x="108285" y="450150"/>
            <a:ext cx="2574758" cy="1264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Diverses molécules d’adhésion contiennent un nombre variable de domaines de type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immunoglobulinique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sont donc classées dans la superfamille des immunoglobulines. Appartiennent à ce groupe :</a:t>
            </a:r>
            <a:endParaRPr lang="fr-DZ" sz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4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46" y="430705"/>
            <a:ext cx="2421754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intégrines sont des protéines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hétérodimériques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constituées d’une chaine </a:t>
            </a:r>
            <a:r>
              <a:rPr lang="fr-FR" sz="14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une chaine </a:t>
            </a:r>
            <a:r>
              <a:rPr lang="fr-FR" sz="14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qui sont associées de façon non covalente au niveau de la surface cellulaire.</a:t>
            </a:r>
            <a:endParaRPr lang="fr-FR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droite 17"/>
          <p:cNvSpPr/>
          <p:nvPr/>
        </p:nvSpPr>
        <p:spPr>
          <a:xfrm rot="7237118">
            <a:off x="2926970" y="1760056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3607797">
            <a:off x="5709786" y="1761032"/>
            <a:ext cx="726800" cy="25097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920" y="2379588"/>
            <a:ext cx="4176143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les leucocytes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(constitutives)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CD11/CD18 (</a:t>
            </a: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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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 LFA-1) : </a:t>
            </a:r>
          </a:p>
          <a:p>
            <a:r>
              <a:rPr lang="fr-FR" sz="1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(les leucocytes)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CD18b/CD18 (Mac-1) </a:t>
            </a:r>
          </a:p>
          <a:p>
            <a:r>
              <a:rPr lang="fr-FR" sz="1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(monocytes, les neutrophiles et les macrophages)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CD49d/CD29 (</a:t>
            </a: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VLA-4)</a:t>
            </a:r>
          </a:p>
          <a:p>
            <a:r>
              <a:rPr lang="fr-FR" sz="1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(lymphocytes et les monocytes)</a:t>
            </a:r>
          </a:p>
          <a:p>
            <a:endParaRPr lang="fr-FR" sz="1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CD49d/CD29 (</a:t>
            </a: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VLA-6) </a:t>
            </a:r>
          </a:p>
          <a:p>
            <a:r>
              <a:rPr lang="fr-FR" sz="1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(lymphocytes et les monocytes)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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</a:t>
            </a:r>
            <a:r>
              <a:rPr lang="fr-FR" sz="16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</a:p>
          <a:p>
            <a:r>
              <a:rPr lang="fr-FR" sz="1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(lymphocytes intestinaux)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44007" y="1871330"/>
            <a:ext cx="39619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 d’expression </a:t>
            </a:r>
          </a:p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cellules endothéliales</a:t>
            </a:r>
          </a:p>
          <a:p>
            <a:endParaRPr lang="fr-FR" sz="1400" dirty="0">
              <a:latin typeface="Trebuchet MS" panose="020B0603020202020204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007895" y="344044"/>
            <a:ext cx="5417068" cy="537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intégrines sont classés sur la base de l’utilisation d’une sous unité </a:t>
            </a:r>
            <a:r>
              <a:rPr lang="fr-FR" sz="14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commune.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38472" y="728171"/>
            <a:ext cx="1467055" cy="22863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8054E0-54B4-BD45-8212-EA46F888147E}"/>
              </a:ext>
            </a:extLst>
          </p:cNvPr>
          <p:cNvSpPr/>
          <p:nvPr/>
        </p:nvSpPr>
        <p:spPr>
          <a:xfrm>
            <a:off x="5943600" y="2630178"/>
            <a:ext cx="303195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intégrines à leur état natif ne sont pas fonctionnelles, elles subissent des changements de conformation, désignés « activation », ce qui permet à la molécule d’interagir avec une forte affinité avec ces ligands.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05427" y="368107"/>
            <a:ext cx="6523973" cy="767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intégrines sont des protéines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hétérodimériques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constituées d’une chaine </a:t>
            </a:r>
            <a:r>
              <a:rPr lang="fr-FR" sz="14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une chaine </a:t>
            </a:r>
            <a:r>
              <a:rPr lang="fr-FR" sz="14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qui sont associées de façon non covalente au niveau de la surface cellulaire. Les intégrines sont classés sur la base de l’utilisation d’une sous unité </a:t>
            </a:r>
            <a:r>
              <a:rPr lang="fr-FR" sz="14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commune.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3" y="1450639"/>
            <a:ext cx="5526734" cy="48025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5975" y="2668903"/>
            <a:ext cx="1204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Récepteur de chimiokine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2875" y="4181473"/>
            <a:ext cx="12043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chimiokine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6925" y="3259453"/>
            <a:ext cx="14482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Intégrine activée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0650" y="3851909"/>
            <a:ext cx="14482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Intégrine </a:t>
            </a:r>
          </a:p>
          <a:p>
            <a:pPr lvl="0" algn="just"/>
            <a:r>
              <a:rPr lang="fr-FR" sz="13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fr-FR" sz="13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</a:t>
            </a:r>
            <a:endParaRPr lang="fr-FR" sz="13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401771" y="2668903"/>
            <a:ext cx="2340457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Activation des intégrines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08452" y="2211733"/>
            <a:ext cx="12043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300" b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3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eucocyte</a:t>
            </a:r>
            <a:endParaRPr lang="fr-FR" sz="1300" b="1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56723" y="6528602"/>
            <a:ext cx="4152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(modifié à partir de « 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5th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342846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Les intégrines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368919" y="6581001"/>
            <a:ext cx="57750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Junichi </a:t>
            </a:r>
            <a:r>
              <a:rPr lang="fr-FR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Takagi</a:t>
            </a:r>
            <a:r>
              <a:rPr lang="fr-FR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Timothy A. Springer </a:t>
            </a:r>
            <a:r>
              <a:rPr lang="fr-FR" sz="1200" b="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mmunological</a:t>
            </a:r>
            <a:r>
              <a:rPr lang="fr-FR" sz="12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200" b="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Reviews</a:t>
            </a:r>
            <a:r>
              <a:rPr lang="fr-FR" sz="12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2002 Vol 186: 141–163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36" y="1119052"/>
            <a:ext cx="4085096" cy="53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 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Quelques interactions intégrines et </a:t>
            </a:r>
            <a:r>
              <a:rPr lang="fr-FR" b="1" u="sng" dirty="0" err="1">
                <a:solidFill>
                  <a:srgbClr val="C00000"/>
                </a:solidFill>
                <a:latin typeface="Trebuchet MS" panose="020B0603020202020204" pitchFamily="34" charset="0"/>
              </a:rPr>
              <a:t>CAMs</a:t>
            </a: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 de la SF des </a:t>
            </a:r>
            <a:r>
              <a:rPr lang="fr-FR" b="1" u="sng" dirty="0" err="1">
                <a:solidFill>
                  <a:srgbClr val="C00000"/>
                </a:solidFill>
                <a:latin typeface="Trebuchet MS" panose="020B0603020202020204" pitchFamily="34" charset="0"/>
              </a:rPr>
              <a:t>Ig</a:t>
            </a:r>
            <a:endParaRPr lang="fr-FR" b="1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76648"/>
              </p:ext>
            </p:extLst>
          </p:nvPr>
        </p:nvGraphicFramePr>
        <p:xfrm>
          <a:off x="601784" y="1050289"/>
          <a:ext cx="7940432" cy="25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507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rebuchet MS" panose="020B0603020202020204" pitchFamily="34" charset="0"/>
                        </a:rPr>
                        <a:t>Sur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</a:rPr>
                        <a:t> le leucocyte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Trebuchet MS" panose="020B0603020202020204" pitchFamily="34" charset="0"/>
                        </a:rPr>
                        <a:t>Sur la cellule</a:t>
                      </a:r>
                      <a:r>
                        <a:rPr lang="fr-FR" sz="1600" baseline="0">
                          <a:latin typeface="Trebuchet MS" panose="020B0603020202020204" pitchFamily="34" charset="0"/>
                        </a:rPr>
                        <a:t> endothéliale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CD11/CD18 (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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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 LFA-1) 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CD18b/CD18 (Mac-1)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ICAM-1 (CD54)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ICAM-2 (CD102)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6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CD49d/CD29 (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 VLA-4)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CD49d/CD29 (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 VLA-6)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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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(faiblement)</a:t>
                      </a:r>
                      <a:endParaRPr lang="fr-FR" sz="1600" dirty="0"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</a:rPr>
                        <a:t>VCAM-1 (CD106)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6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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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</a:rPr>
                        <a:t>MAdCAM-1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57721"/>
              </p:ext>
            </p:extLst>
          </p:nvPr>
        </p:nvGraphicFramePr>
        <p:xfrm>
          <a:off x="601784" y="4117632"/>
          <a:ext cx="7940432" cy="207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507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rebuchet MS" panose="020B0603020202020204" pitchFamily="34" charset="0"/>
                        </a:rPr>
                        <a:t>Sur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</a:rPr>
                        <a:t> le leucocyte</a:t>
                      </a:r>
                      <a:endParaRPr lang="fr-FR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rebuchet MS" panose="020B0603020202020204" pitchFamily="34" charset="0"/>
                        </a:rPr>
                        <a:t>Sur les leucocytes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CD11/CD18 (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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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 LFA-1) 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CD18b/CD18 (Mac-1)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ICAM-1 (CD54)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ICAM-3 (CD50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6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CD49d/CD29 (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 VLA-4)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CD49d/CD29 (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 VLA-6)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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600" dirty="0"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</a:t>
                      </a:r>
                      <a:r>
                        <a:rPr lang="fr-FR" sz="160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600" baseline="0" dirty="0"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(faiblement)</a:t>
                      </a:r>
                      <a:endParaRPr lang="fr-FR" sz="1600" dirty="0">
                        <a:latin typeface="Trebuchet MS" panose="020B06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latin typeface="Trebuchet MS" panose="020B0603020202020204" pitchFamily="34" charset="0"/>
                        </a:rPr>
                        <a:t>VCAM-1 (CD106)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400" dirty="0">
                          <a:latin typeface="Trebuchet MS" panose="020B0603020202020204" pitchFamily="34" charset="0"/>
                        </a:rPr>
                        <a:t>(cellules</a:t>
                      </a:r>
                      <a:r>
                        <a:rPr lang="fr-FR" sz="1400" baseline="0" dirty="0">
                          <a:latin typeface="Trebuchet MS" panose="020B0603020202020204" pitchFamily="34" charset="0"/>
                        </a:rPr>
                        <a:t> dendritiques des ganglions et de de la peau)</a:t>
                      </a:r>
                      <a:endParaRPr lang="fr-FR" sz="14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42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710"/>
            <a:ext cx="9144000" cy="6420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 : fonctions biologiques 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Extravasation des leucocytes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87984" y="6671779"/>
            <a:ext cx="4152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(modifié à partir de « 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5th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3622784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 : fonctions biologiques 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Extravasation des leucocytes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-32136" y="1383552"/>
            <a:ext cx="9176136" cy="4329494"/>
            <a:chOff x="-14759" y="875552"/>
            <a:chExt cx="9176136" cy="432949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59" y="1026042"/>
              <a:ext cx="9144000" cy="417900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76154" y="2364104"/>
              <a:ext cx="12043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fr-FR" sz="12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sélectines</a:t>
              </a:r>
              <a:endParaRPr lang="fr-FR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08305" y="3115544"/>
              <a:ext cx="12043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fr-FR" sz="1200" dirty="0" err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CAMs</a:t>
              </a:r>
              <a:r>
                <a:rPr lang="fr-FR" sz="12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SF </a:t>
              </a:r>
              <a:r>
                <a:rPr lang="fr-FR" sz="1200" dirty="0" err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Ig</a:t>
              </a:r>
              <a:endParaRPr lang="fr-FR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07228" y="2418751"/>
              <a:ext cx="12043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fr-FR" sz="12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intégrine</a:t>
              </a:r>
              <a:endParaRPr lang="fr-FR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023210"/>
              <a:ext cx="12043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fr-FR" sz="1200" dirty="0" err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CAMs</a:t>
              </a:r>
              <a:r>
                <a:rPr lang="fr-FR" sz="12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mucine </a:t>
              </a:r>
              <a:r>
                <a:rPr lang="fr-FR" sz="1200" dirty="0" err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like</a:t>
              </a:r>
              <a:endParaRPr lang="fr-FR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04395" y="1095483"/>
              <a:ext cx="12043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fr-FR" sz="1400" dirty="0">
                  <a:solidFill>
                    <a:srgbClr val="FF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Roulement</a:t>
              </a:r>
              <a:endParaRPr lang="fr-FR" sz="14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88139" y="875552"/>
              <a:ext cx="16934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1400" dirty="0">
                  <a:solidFill>
                    <a:srgbClr val="FF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Activation des int</a:t>
              </a:r>
              <a:r>
                <a:rPr lang="fr-FR" sz="1400" dirty="0">
                  <a:solidFill>
                    <a:srgbClr val="FF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égrines</a:t>
              </a:r>
              <a:endParaRPr lang="fr-FR" sz="14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48118" y="1095483"/>
              <a:ext cx="16934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1400" dirty="0">
                  <a:solidFill>
                    <a:srgbClr val="FF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Adhésio</a:t>
              </a:r>
              <a:r>
                <a:rPr lang="fr-FR" sz="1400" dirty="0">
                  <a:solidFill>
                    <a:srgbClr val="FF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 ferme</a:t>
              </a:r>
              <a:endParaRPr lang="fr-FR" sz="14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916" y="2117883"/>
              <a:ext cx="16934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1400" dirty="0">
                  <a:solidFill>
                    <a:srgbClr val="FF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migration </a:t>
              </a:r>
              <a:r>
                <a:rPr lang="fr-FR" sz="1400" dirty="0" err="1">
                  <a:solidFill>
                    <a:srgbClr val="FF000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transendothélial</a:t>
              </a:r>
              <a:endParaRPr lang="fr-FR" sz="14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80549" y="2815269"/>
              <a:ext cx="12043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fr-FR" sz="12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chimiokine</a:t>
              </a:r>
              <a:endParaRPr lang="fr-FR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056723" y="6528602"/>
            <a:ext cx="4152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(modifié à partir de « 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5th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289591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 : fonctions biologiques 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Extravasation des lymphocytes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56723" y="6528602"/>
            <a:ext cx="4152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(modifié à partir de « 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5th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3" y="2231660"/>
            <a:ext cx="2890121" cy="2334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9223" y="4250089"/>
            <a:ext cx="1410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Lymphocyte en transmigration</a:t>
            </a:r>
            <a:endParaRPr lang="fr-FR" sz="11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1457" y="4465532"/>
            <a:ext cx="12727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Endothélium hau</a:t>
            </a:r>
            <a:r>
              <a:rPr lang="fr-FR" sz="1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vasculaire des veinules post capillaires</a:t>
            </a:r>
            <a:endParaRPr lang="fr-FR" sz="1100" dirty="0"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95" y="1086338"/>
            <a:ext cx="3700767" cy="26626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96" y="3978032"/>
            <a:ext cx="3713816" cy="23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 : fonctions biologiques 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Extravasation des lymphocytes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56723" y="6528602"/>
            <a:ext cx="4152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(modifié à partir de « 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5th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939"/>
            <a:ext cx="9144000" cy="266412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1806" y="1782289"/>
            <a:ext cx="160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4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Lymphocyte naïfs</a:t>
            </a:r>
            <a:endParaRPr lang="fr-FR" sz="1400" dirty="0">
              <a:solidFill>
                <a:srgbClr val="FF0000"/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41909" y="1405035"/>
            <a:ext cx="2667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4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Lymphocytes effecteurs</a:t>
            </a:r>
            <a:endParaRPr lang="fr-FR" sz="1400" dirty="0">
              <a:solidFill>
                <a:srgbClr val="FF0000"/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4686994" y="1788066"/>
            <a:ext cx="304018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4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7" y="-2432"/>
            <a:ext cx="3214710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Introduction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411760" y="1061584"/>
            <a:ext cx="435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Trebuchet MS" panose="020B0603020202020204" pitchFamily="34" charset="0"/>
              </a:rPr>
              <a:t>Réponse immunitaire effectrice adaptative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763688" y="1446894"/>
            <a:ext cx="5544616" cy="920422"/>
            <a:chOff x="1763688" y="908720"/>
            <a:chExt cx="5544616" cy="1224136"/>
          </a:xfrm>
        </p:grpSpPr>
        <p:cxnSp>
          <p:nvCxnSpPr>
            <p:cNvPr id="49" name="Connecteur droit avec flèche 48"/>
            <p:cNvCxnSpPr/>
            <p:nvPr/>
          </p:nvCxnSpPr>
          <p:spPr>
            <a:xfrm flipH="1">
              <a:off x="1763688" y="908720"/>
              <a:ext cx="2592288" cy="1224136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Connecteur droit avec flèche 49"/>
            <p:cNvCxnSpPr/>
            <p:nvPr/>
          </p:nvCxnSpPr>
          <p:spPr>
            <a:xfrm>
              <a:off x="4355976" y="908720"/>
              <a:ext cx="2952328" cy="1224136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51" name="Connecteur droit avec flèche 50"/>
          <p:cNvCxnSpPr/>
          <p:nvPr/>
        </p:nvCxnSpPr>
        <p:spPr>
          <a:xfrm>
            <a:off x="4355976" y="1431212"/>
            <a:ext cx="0" cy="936104"/>
          </a:xfrm>
          <a:prstGeom prst="straightConnector1">
            <a:avLst/>
          </a:prstGeom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sp>
        <p:nvSpPr>
          <p:cNvPr id="52" name="ZoneTexte 51"/>
          <p:cNvSpPr txBox="1"/>
          <p:nvPr/>
        </p:nvSpPr>
        <p:spPr>
          <a:xfrm>
            <a:off x="1187624" y="2511332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Cellulaire</a:t>
            </a:r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899592" y="2942716"/>
            <a:ext cx="855350" cy="50472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Connecteur droit avec flèche 53"/>
          <p:cNvCxnSpPr/>
          <p:nvPr/>
        </p:nvCxnSpPr>
        <p:spPr>
          <a:xfrm>
            <a:off x="1742943" y="2929681"/>
            <a:ext cx="918356" cy="59705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ZoneTexte 54"/>
          <p:cNvSpPr txBox="1"/>
          <p:nvPr/>
        </p:nvSpPr>
        <p:spPr>
          <a:xfrm>
            <a:off x="179512" y="3591452"/>
            <a:ext cx="15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latin typeface="Trebuchet MS" panose="020B0603020202020204" pitchFamily="34" charset="0"/>
              </a:rPr>
              <a:t>Cytotoxique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6429" y="3878655"/>
            <a:ext cx="7312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Trebuchet MS" panose="020B0603020202020204" pitchFamily="34" charset="0"/>
              </a:rPr>
              <a:t>(T CD8+)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843583" y="4274658"/>
            <a:ext cx="0" cy="86409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58" name="ZoneTexte 57"/>
          <p:cNvSpPr txBox="1"/>
          <p:nvPr/>
        </p:nvSpPr>
        <p:spPr>
          <a:xfrm>
            <a:off x="132409" y="5186480"/>
            <a:ext cx="16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Antivirale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prstClr val="black"/>
                </a:solidFill>
                <a:latin typeface="Trebuchet MS" pitchFamily="34" charset="0"/>
              </a:rPr>
              <a:t>Antitumorale</a:t>
            </a:r>
            <a:r>
              <a:rPr lang="fr-FR" sz="120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907704" y="3582160"/>
            <a:ext cx="15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latin typeface="Trebuchet MS" panose="020B0603020202020204" pitchFamily="34" charset="0"/>
              </a:rPr>
              <a:t>De type HSR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96604" y="3927545"/>
            <a:ext cx="10070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(T CD4+ Th1)</a:t>
            </a: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+</a:t>
            </a: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macrophage</a:t>
            </a: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2546970" y="4625404"/>
            <a:ext cx="0" cy="51567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62" name="ZoneTexte 61"/>
          <p:cNvSpPr txBox="1"/>
          <p:nvPr/>
        </p:nvSpPr>
        <p:spPr>
          <a:xfrm>
            <a:off x="1722339" y="5357631"/>
            <a:ext cx="1696194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Anti- germes (bactérie et parasites) à multiplication intracellulaire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prstClr val="black"/>
                </a:solidFill>
                <a:latin typeface="Trebuchet MS" pitchFamily="34" charset="0"/>
              </a:rPr>
              <a:t>Antitumorale</a:t>
            </a: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7051551" y="2439324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Humorale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6763519" y="2799364"/>
            <a:ext cx="855350" cy="50472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Connecteur droit avec flèche 64"/>
          <p:cNvCxnSpPr/>
          <p:nvPr/>
        </p:nvCxnSpPr>
        <p:spPr>
          <a:xfrm>
            <a:off x="7591103" y="2799364"/>
            <a:ext cx="972616" cy="566772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6" name="ZoneTexte 65"/>
          <p:cNvSpPr txBox="1"/>
          <p:nvPr/>
        </p:nvSpPr>
        <p:spPr>
          <a:xfrm>
            <a:off x="6264696" y="3385384"/>
            <a:ext cx="1547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latin typeface="Trebuchet MS" pitchFamily="34" charset="0"/>
              </a:rPr>
              <a:t>Humorale proprement</a:t>
            </a:r>
          </a:p>
          <a:p>
            <a:r>
              <a:rPr lang="fr-FR" sz="1100" b="1" dirty="0">
                <a:solidFill>
                  <a:prstClr val="black"/>
                </a:solidFill>
                <a:latin typeface="Trebuchet MS" pitchFamily="34" charset="0"/>
              </a:rPr>
              <a:t> dite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7808143" y="3376092"/>
            <a:ext cx="15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latin typeface="Trebuchet MS" panose="020B0603020202020204" pitchFamily="34" charset="0"/>
              </a:rPr>
              <a:t>Neutralisation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786841" y="3617045"/>
            <a:ext cx="1239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dirty="0">
                <a:solidFill>
                  <a:prstClr val="black"/>
                </a:solidFill>
                <a:latin typeface="Trebuchet MS" panose="020B0603020202020204" pitchFamily="34" charset="0"/>
              </a:rPr>
              <a:t>(LB à </a:t>
            </a:r>
            <a:r>
              <a:rPr lang="fr-FR" sz="1100" dirty="0" err="1">
                <a:solidFill>
                  <a:prstClr val="black"/>
                </a:solidFill>
                <a:latin typeface="Trebuchet MS" pitchFamily="34" charset="0"/>
              </a:rPr>
              <a:t>IgA</a:t>
            </a: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 ou </a:t>
            </a:r>
            <a:r>
              <a:rPr lang="fr-FR" sz="1100" dirty="0" err="1">
                <a:solidFill>
                  <a:prstClr val="black"/>
                </a:solidFill>
                <a:latin typeface="Trebuchet MS" pitchFamily="34" charset="0"/>
              </a:rPr>
              <a:t>IgM</a:t>
            </a: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)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8550593" y="4016823"/>
            <a:ext cx="0" cy="51567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70" name="ZoneTexte 69"/>
          <p:cNvSpPr txBox="1"/>
          <p:nvPr/>
        </p:nvSpPr>
        <p:spPr>
          <a:xfrm>
            <a:off x="7618869" y="4623453"/>
            <a:ext cx="169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Trebuchet MS" panose="020B0603020202020204" pitchFamily="34" charset="0"/>
              </a:rPr>
              <a:t>Neutralisation des virus , bactérie et parasites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118188" y="4016823"/>
            <a:ext cx="12522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dirty="0">
                <a:solidFill>
                  <a:prstClr val="black"/>
                </a:solidFill>
                <a:latin typeface="Trebuchet MS" panose="020B0603020202020204" pitchFamily="34" charset="0"/>
              </a:rPr>
              <a:t>(LB à </a:t>
            </a:r>
            <a:r>
              <a:rPr lang="fr-FR" sz="1100" dirty="0" err="1">
                <a:solidFill>
                  <a:prstClr val="black"/>
                </a:solidFill>
                <a:latin typeface="Trebuchet MS" pitchFamily="34" charset="0"/>
              </a:rPr>
              <a:t>IgG</a:t>
            </a: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 ou </a:t>
            </a:r>
            <a:r>
              <a:rPr lang="fr-FR" sz="1100" dirty="0" err="1">
                <a:solidFill>
                  <a:prstClr val="black"/>
                </a:solidFill>
                <a:latin typeface="Trebuchet MS" pitchFamily="34" charset="0"/>
              </a:rPr>
              <a:t>IgM</a:t>
            </a: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)</a:t>
            </a: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6668036" y="4367569"/>
            <a:ext cx="0" cy="51567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73" name="ZoneTexte 72"/>
          <p:cNvSpPr txBox="1"/>
          <p:nvPr/>
        </p:nvSpPr>
        <p:spPr>
          <a:xfrm>
            <a:off x="5964115" y="4946619"/>
            <a:ext cx="16961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Trebuchet MS" pitchFamily="34" charset="0"/>
              </a:rPr>
              <a:t>Anti-germes à multiplication extracellulaire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Virus avec phase de virémie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061088" y="2542815"/>
            <a:ext cx="79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  <a:latin typeface="Trebuchet MS" pitchFamily="34" charset="0"/>
              </a:rPr>
              <a:t>Mixte</a:t>
            </a:r>
          </a:p>
          <a:p>
            <a:r>
              <a:rPr lang="fr-FR" sz="1200" b="1" dirty="0">
                <a:solidFill>
                  <a:prstClr val="black"/>
                </a:solidFill>
                <a:latin typeface="Trebuchet MS" pitchFamily="34" charset="0"/>
              </a:rPr>
              <a:t>(ADCC)</a:t>
            </a:r>
          </a:p>
        </p:txBody>
      </p:sp>
      <p:cxnSp>
        <p:nvCxnSpPr>
          <p:cNvPr id="75" name="Connecteur droit avec flèche 74"/>
          <p:cNvCxnSpPr/>
          <p:nvPr/>
        </p:nvCxnSpPr>
        <p:spPr>
          <a:xfrm flipH="1">
            <a:off x="3851920" y="3077440"/>
            <a:ext cx="636844" cy="575651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6" name="Connecteur droit avec flèche 75"/>
          <p:cNvCxnSpPr/>
          <p:nvPr/>
        </p:nvCxnSpPr>
        <p:spPr>
          <a:xfrm>
            <a:off x="4460997" y="3077440"/>
            <a:ext cx="615059" cy="575651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7" name="Rectangle 76"/>
          <p:cNvSpPr/>
          <p:nvPr/>
        </p:nvSpPr>
        <p:spPr>
          <a:xfrm>
            <a:off x="3603836" y="3868451"/>
            <a:ext cx="58541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IgG</a:t>
            </a:r>
            <a:endParaRPr lang="fr-FR" sz="1100" dirty="0">
              <a:solidFill>
                <a:prstClr val="black"/>
              </a:solidFill>
              <a:latin typeface="Trebuchet MS" pitchFamily="34" charset="0"/>
            </a:endParaRP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+</a:t>
            </a: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TCD8+</a:t>
            </a:r>
          </a:p>
          <a:p>
            <a:pPr algn="ctr"/>
            <a:r>
              <a:rPr lang="fr-FR" sz="1100" dirty="0" err="1">
                <a:solidFill>
                  <a:prstClr val="black"/>
                </a:solidFill>
                <a:latin typeface="Trebuchet MS" pitchFamily="34" charset="0"/>
              </a:rPr>
              <a:t>Tgd</a:t>
            </a:r>
            <a:endParaRPr lang="fr-FR" sz="1100" dirty="0">
              <a:solidFill>
                <a:prstClr val="black"/>
              </a:solidFill>
              <a:latin typeface="Trebuchet MS" pitchFamily="34" charset="0"/>
            </a:endParaRP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NK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576556" y="3879484"/>
            <a:ext cx="899606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IgE</a:t>
            </a: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 (</a:t>
            </a:r>
            <a:r>
              <a:rPr lang="fr-FR" sz="1200" dirty="0">
                <a:solidFill>
                  <a:prstClr val="black"/>
                </a:solidFill>
                <a:latin typeface="Trebuchet MS" pitchFamily="34" charset="0"/>
              </a:rPr>
              <a:t>Th2</a:t>
            </a:r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)</a:t>
            </a: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+</a:t>
            </a: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Eosinophile</a:t>
            </a: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Basophile</a:t>
            </a:r>
          </a:p>
          <a:p>
            <a:pPr algn="ctr"/>
            <a:r>
              <a:rPr lang="fr-FR" sz="1100" dirty="0">
                <a:solidFill>
                  <a:prstClr val="black"/>
                </a:solidFill>
                <a:latin typeface="Trebuchet MS" pitchFamily="34" charset="0"/>
              </a:rPr>
              <a:t>Mastocyte</a:t>
            </a:r>
          </a:p>
          <a:p>
            <a:pPr algn="ctr"/>
            <a:endParaRPr lang="fr-FR" sz="1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3934529" y="4857979"/>
            <a:ext cx="0" cy="86409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80" name="ZoneTexte 79"/>
          <p:cNvSpPr txBox="1"/>
          <p:nvPr/>
        </p:nvSpPr>
        <p:spPr>
          <a:xfrm>
            <a:off x="3212991" y="5730511"/>
            <a:ext cx="16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prstClr val="black"/>
                </a:solidFill>
                <a:latin typeface="Trebuchet MS" panose="020B0603020202020204" pitchFamily="34" charset="0"/>
              </a:rPr>
              <a:t>Antitumorale</a:t>
            </a:r>
            <a:endParaRPr lang="fr-FR" sz="1200" dirty="0">
              <a:solidFill>
                <a:prstClr val="black"/>
              </a:solidFill>
              <a:latin typeface="Trebuchet M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Trebuchet MS" pitchFamily="34" charset="0"/>
              </a:rPr>
              <a:t>Antivirale </a:t>
            </a: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5047225" y="4883239"/>
            <a:ext cx="0" cy="86409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82" name="ZoneTexte 81"/>
          <p:cNvSpPr txBox="1"/>
          <p:nvPr/>
        </p:nvSpPr>
        <p:spPr>
          <a:xfrm>
            <a:off x="4459982" y="5731947"/>
            <a:ext cx="16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Anti-helminthes</a:t>
            </a:r>
          </a:p>
        </p:txBody>
      </p:sp>
    </p:spTree>
    <p:extLst>
      <p:ext uri="{BB962C8B-B14F-4D97-AF65-F5344CB8AC3E}">
        <p14:creationId xmlns:p14="http://schemas.microsoft.com/office/powerpoint/2010/main" val="74515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 : fonctions biologiques 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Interactions immunitaires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58" y="4543429"/>
            <a:ext cx="2292405" cy="18339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57" y="1359993"/>
            <a:ext cx="2292405" cy="28806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3446" y="5162807"/>
            <a:ext cx="33645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rgbClr val="292526"/>
                </a:solidFill>
                <a:latin typeface="Trebuchet MS" panose="020B0603020202020204" pitchFamily="34" charset="0"/>
              </a:rPr>
              <a:t>Montoya, </a:t>
            </a:r>
            <a:r>
              <a:rPr lang="fr-FR" sz="900" i="1" dirty="0" err="1">
                <a:solidFill>
                  <a:srgbClr val="292526"/>
                </a:solidFill>
                <a:latin typeface="Trebuchet MS" panose="020B0603020202020204" pitchFamily="34" charset="0"/>
              </a:rPr>
              <a:t>Immunological</a:t>
            </a:r>
            <a:r>
              <a:rPr lang="fr-FR" sz="900" i="1" dirty="0">
                <a:solidFill>
                  <a:srgbClr val="292526"/>
                </a:solidFill>
                <a:latin typeface="Trebuchet MS" panose="020B0603020202020204" pitchFamily="34" charset="0"/>
              </a:rPr>
              <a:t> </a:t>
            </a:r>
            <a:r>
              <a:rPr lang="fr-FR" sz="900" i="1" dirty="0" err="1">
                <a:solidFill>
                  <a:srgbClr val="292526"/>
                </a:solidFill>
                <a:latin typeface="Trebuchet MS" panose="020B0603020202020204" pitchFamily="34" charset="0"/>
              </a:rPr>
              <a:t>Reviews</a:t>
            </a:r>
            <a:r>
              <a:rPr lang="fr-FR" sz="900" i="1" dirty="0">
                <a:solidFill>
                  <a:srgbClr val="292526"/>
                </a:solidFill>
                <a:latin typeface="Trebuchet MS" panose="020B0603020202020204" pitchFamily="34" charset="0"/>
              </a:rPr>
              <a:t> 2002 Vol 186: 68–82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" y="1806845"/>
            <a:ext cx="4486031" cy="33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molécules d’adhésion cellulaires : fonctions biologiques 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9037" y="344044"/>
            <a:ext cx="77059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Interactions immunitaires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3446" y="5162807"/>
            <a:ext cx="33645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rgbClr val="292526"/>
                </a:solidFill>
                <a:latin typeface="Trebuchet MS" panose="020B0603020202020204" pitchFamily="34" charset="0"/>
              </a:rPr>
              <a:t>Montoya, </a:t>
            </a:r>
            <a:r>
              <a:rPr lang="fr-FR" sz="900" i="1" dirty="0" err="1">
                <a:solidFill>
                  <a:srgbClr val="292526"/>
                </a:solidFill>
                <a:latin typeface="Trebuchet MS" panose="020B0603020202020204" pitchFamily="34" charset="0"/>
              </a:rPr>
              <a:t>Immunological</a:t>
            </a:r>
            <a:r>
              <a:rPr lang="fr-FR" sz="900" i="1" dirty="0">
                <a:solidFill>
                  <a:srgbClr val="292526"/>
                </a:solidFill>
                <a:latin typeface="Trebuchet MS" panose="020B0603020202020204" pitchFamily="34" charset="0"/>
              </a:rPr>
              <a:t> </a:t>
            </a:r>
            <a:r>
              <a:rPr lang="fr-FR" sz="900" i="1" dirty="0" err="1">
                <a:solidFill>
                  <a:srgbClr val="292526"/>
                </a:solidFill>
                <a:latin typeface="Trebuchet MS" panose="020B0603020202020204" pitchFamily="34" charset="0"/>
              </a:rPr>
              <a:t>Reviews</a:t>
            </a:r>
            <a:r>
              <a:rPr lang="fr-FR" sz="900" i="1" dirty="0">
                <a:solidFill>
                  <a:srgbClr val="292526"/>
                </a:solidFill>
                <a:latin typeface="Trebuchet MS" panose="020B0603020202020204" pitchFamily="34" charset="0"/>
              </a:rPr>
              <a:t> 2002 Vol 186: 68–82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5363073" cy="3334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01" y="2013189"/>
            <a:ext cx="2838846" cy="3581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66323" y="5595089"/>
            <a:ext cx="41529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05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05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Kuby</a:t>
            </a:r>
            <a:r>
              <a:rPr lang="fr-FR" sz="105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immunology</a:t>
            </a:r>
            <a:r>
              <a:rPr lang="fr-FR" sz="105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5th </a:t>
            </a:r>
            <a:r>
              <a:rPr lang="fr-FR" sz="105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05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42525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9650" y="2961956"/>
            <a:ext cx="8504700" cy="584775"/>
          </a:xfrm>
          <a:prstGeom prst="rect">
            <a:avLst/>
          </a:prstGeom>
          <a:solidFill>
            <a:srgbClr val="C0504D">
              <a:lumMod val="75000"/>
              <a:alpha val="79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b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</a:rPr>
              <a:t>Les</a:t>
            </a:r>
            <a:r>
              <a:rPr kumimoji="0" lang="fr-FR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</a:rPr>
              <a:t> chimiokines</a:t>
            </a:r>
            <a:endParaRPr kumimoji="0" lang="fr-FR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8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introduction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50304" y="1410542"/>
            <a:ext cx="83067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Chimiokines : </a:t>
            </a:r>
          </a:p>
          <a:p>
            <a:pPr lvl="0" algn="just"/>
            <a:endParaRPr lang="fr-FR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Constituent une superfamille de petits peptides de petite taille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Cytokines capable de faire le chimiotactisme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contrôlent sélectivement l’adhésion, le chimiotactisme et l’activation de nombreuses populations et sous populations de leucocytes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Chimiotactisme </a:t>
            </a:r>
            <a:r>
              <a:rPr lang="fr-FR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la cellule se déplace en direction de concentrations croissantes du </a:t>
            </a:r>
            <a:r>
              <a:rPr lang="fr-FR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chimioattractant</a:t>
            </a:r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fr-FR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6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figure 2-40.jpg                                                00002B9CArt                            BB1CF510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5" b="53000"/>
          <a:stretch/>
        </p:blipFill>
        <p:spPr bwMode="auto">
          <a:xfrm>
            <a:off x="2815168" y="2256589"/>
            <a:ext cx="3453995" cy="33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structure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26907" y="4941888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NH2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56907" y="4941888"/>
            <a:ext cx="614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>
                <a:solidFill>
                  <a:schemeClr val="bg1"/>
                </a:solidFill>
              </a:rPr>
              <a:t>COOH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5066172" y="3920875"/>
            <a:ext cx="858837" cy="936625"/>
            <a:chOff x="3105" y="2341"/>
            <a:chExt cx="541" cy="590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3334" y="2704"/>
              <a:ext cx="181" cy="227"/>
            </a:xfrm>
            <a:prstGeom prst="line">
              <a:avLst/>
            </a:prstGeom>
            <a:noFill/>
            <a:ln w="28575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3243" y="2659"/>
              <a:ext cx="181" cy="227"/>
            </a:xfrm>
            <a:prstGeom prst="line">
              <a:avLst/>
            </a:prstGeom>
            <a:noFill/>
            <a:ln w="28575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3173" y="2613"/>
              <a:ext cx="181" cy="227"/>
            </a:xfrm>
            <a:prstGeom prst="line">
              <a:avLst/>
            </a:prstGeom>
            <a:noFill/>
            <a:ln w="28575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3105" y="2568"/>
              <a:ext cx="181" cy="227"/>
            </a:xfrm>
            <a:prstGeom prst="line">
              <a:avLst/>
            </a:prstGeom>
            <a:noFill/>
            <a:ln w="28575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198" y="2341"/>
              <a:ext cx="4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CFF33"/>
                  </a:solidFill>
                </a:rPr>
                <a:t>4 Cys</a:t>
              </a: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19331" y="5722938"/>
            <a:ext cx="3105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latin typeface="Trebuchet MS" panose="020B0603020202020204" pitchFamily="34" charset="0"/>
              </a:rPr>
              <a:t>8 à 12 </a:t>
            </a:r>
            <a:r>
              <a:rPr lang="fr-FR" sz="2000" dirty="0" err="1">
                <a:latin typeface="Trebuchet MS" panose="020B0603020202020204" pitchFamily="34" charset="0"/>
              </a:rPr>
              <a:t>kDa</a:t>
            </a:r>
            <a:r>
              <a:rPr lang="fr-FR" sz="2000" dirty="0">
                <a:latin typeface="Trebuchet MS" panose="020B0603020202020204" pitchFamily="34" charset="0"/>
              </a:rPr>
              <a:t>;      66 à 78 </a:t>
            </a:r>
            <a:r>
              <a:rPr lang="fr-FR" sz="2000" dirty="0" err="1">
                <a:latin typeface="Trebuchet MS" panose="020B0603020202020204" pitchFamily="34" charset="0"/>
              </a:rPr>
              <a:t>aa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38997" y="6528602"/>
            <a:ext cx="4770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(modifié à partir de « 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immunobiology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6th </a:t>
            </a:r>
            <a:r>
              <a:rPr lang="fr-FR" sz="1200" i="1" dirty="0" err="1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1200" i="1" dirty="0"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A3BE4-8565-4B45-B168-3C7FFBFC4B11}"/>
              </a:ext>
            </a:extLst>
          </p:cNvPr>
          <p:cNvSpPr/>
          <p:nvPr/>
        </p:nvSpPr>
        <p:spPr>
          <a:xfrm>
            <a:off x="108284" y="518537"/>
            <a:ext cx="8807116" cy="146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sont des petites protéines de 8 à 12 kDa, constituées de 66 à 78 acides aminés sous leur forme mature.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Toutes les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ont une structure de base commune, formée de trois feuillés β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(β1 à β3) et d’une hélice α en C-terminal. </a:t>
            </a:r>
            <a:endParaRPr lang="fr-DZ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7CD93-C77E-FC48-AF7B-F36B91CAB9B1}"/>
              </a:ext>
            </a:extLst>
          </p:cNvPr>
          <p:cNvSpPr/>
          <p:nvPr/>
        </p:nvSpPr>
        <p:spPr>
          <a:xfrm>
            <a:off x="0" y="2226712"/>
            <a:ext cx="2755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ont la particularité de présenter, dans leur structure, des motifs conservés de séquences d’acides aminés (véritable signature des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</a:p>
          <a:p>
            <a:pPr algn="just"/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Ces motifs conservés sont représentés par quatre résidus cystéine vers l’extrémité N terminal de la molécule et qui forment des ponts intramoléculaires (entre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1-3 et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2-4)</a:t>
            </a:r>
            <a:r>
              <a:rPr lang="fr-D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81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12"/>
          <p:cNvGrpSpPr>
            <a:grpSpLocks/>
          </p:cNvGrpSpPr>
          <p:nvPr/>
        </p:nvGrpSpPr>
        <p:grpSpPr bwMode="auto">
          <a:xfrm flipV="1">
            <a:off x="4325751" y="4966407"/>
            <a:ext cx="346572" cy="1026153"/>
            <a:chOff x="2670" y="2490"/>
            <a:chExt cx="183" cy="741"/>
          </a:xfrm>
        </p:grpSpPr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2760" y="2490"/>
              <a:ext cx="90" cy="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90" name="Arc 13"/>
            <p:cNvSpPr>
              <a:spLocks/>
            </p:cNvSpPr>
            <p:nvPr/>
          </p:nvSpPr>
          <p:spPr bwMode="auto">
            <a:xfrm>
              <a:off x="2675" y="2490"/>
              <a:ext cx="178" cy="741"/>
            </a:xfrm>
            <a:custGeom>
              <a:avLst/>
              <a:gdLst>
                <a:gd name="G0" fmla="+- 5136 0 0"/>
                <a:gd name="G1" fmla="+- 21432 0 0"/>
                <a:gd name="G2" fmla="+- 21600 0 0"/>
                <a:gd name="T0" fmla="*/ 0 w 5136"/>
                <a:gd name="T1" fmla="*/ 452 h 21432"/>
                <a:gd name="T2" fmla="*/ 2446 w 5136"/>
                <a:gd name="T3" fmla="*/ 0 h 21432"/>
                <a:gd name="T4" fmla="*/ 5136 w 5136"/>
                <a:gd name="T5" fmla="*/ 21432 h 2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36" h="21432" fill="none" extrusionOk="0">
                  <a:moveTo>
                    <a:pt x="-1" y="451"/>
                  </a:moveTo>
                  <a:cubicBezTo>
                    <a:pt x="805" y="254"/>
                    <a:pt x="1622" y="103"/>
                    <a:pt x="2446" y="0"/>
                  </a:cubicBezTo>
                </a:path>
                <a:path w="5136" h="21432" stroke="0" extrusionOk="0">
                  <a:moveTo>
                    <a:pt x="-1" y="451"/>
                  </a:moveTo>
                  <a:cubicBezTo>
                    <a:pt x="805" y="254"/>
                    <a:pt x="1622" y="103"/>
                    <a:pt x="2446" y="0"/>
                  </a:cubicBezTo>
                  <a:lnTo>
                    <a:pt x="5136" y="214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91" name="Arc 14"/>
            <p:cNvSpPr>
              <a:spLocks/>
            </p:cNvSpPr>
            <p:nvPr/>
          </p:nvSpPr>
          <p:spPr bwMode="auto">
            <a:xfrm>
              <a:off x="2676" y="2493"/>
              <a:ext cx="177" cy="738"/>
            </a:xfrm>
            <a:custGeom>
              <a:avLst/>
              <a:gdLst>
                <a:gd name="G0" fmla="+- 5136 0 0"/>
                <a:gd name="G1" fmla="+- 21432 0 0"/>
                <a:gd name="G2" fmla="+- 21600 0 0"/>
                <a:gd name="T0" fmla="*/ 0 w 5136"/>
                <a:gd name="T1" fmla="*/ 452 h 21432"/>
                <a:gd name="T2" fmla="*/ 2446 w 5136"/>
                <a:gd name="T3" fmla="*/ 0 h 21432"/>
                <a:gd name="T4" fmla="*/ 5136 w 5136"/>
                <a:gd name="T5" fmla="*/ 21432 h 2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36" h="21432" fill="none" extrusionOk="0">
                  <a:moveTo>
                    <a:pt x="-1" y="451"/>
                  </a:moveTo>
                  <a:cubicBezTo>
                    <a:pt x="805" y="254"/>
                    <a:pt x="1622" y="103"/>
                    <a:pt x="2446" y="0"/>
                  </a:cubicBezTo>
                </a:path>
                <a:path w="5136" h="21432" stroke="0" extrusionOk="0">
                  <a:moveTo>
                    <a:pt x="-1" y="451"/>
                  </a:moveTo>
                  <a:cubicBezTo>
                    <a:pt x="805" y="254"/>
                    <a:pt x="1622" y="103"/>
                    <a:pt x="2446" y="0"/>
                  </a:cubicBezTo>
                  <a:lnTo>
                    <a:pt x="5136" y="214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 flipH="1" flipV="1">
              <a:off x="2670" y="2508"/>
              <a:ext cx="18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</p:grpSp>
      <p:grpSp>
        <p:nvGrpSpPr>
          <p:cNvPr id="66" name="Group 7"/>
          <p:cNvGrpSpPr>
            <a:grpSpLocks/>
          </p:cNvGrpSpPr>
          <p:nvPr/>
        </p:nvGrpSpPr>
        <p:grpSpPr bwMode="auto">
          <a:xfrm flipV="1">
            <a:off x="4496643" y="4968483"/>
            <a:ext cx="176326" cy="1034488"/>
            <a:chOff x="2760" y="2484"/>
            <a:chExt cx="93" cy="747"/>
          </a:xfrm>
          <a:solidFill>
            <a:schemeClr val="bg1">
              <a:alpha val="17000"/>
            </a:schemeClr>
          </a:solidFill>
        </p:grpSpPr>
        <p:sp>
          <p:nvSpPr>
            <p:cNvPr id="94" name="Arc 8"/>
            <p:cNvSpPr>
              <a:spLocks/>
            </p:cNvSpPr>
            <p:nvPr/>
          </p:nvSpPr>
          <p:spPr bwMode="auto">
            <a:xfrm>
              <a:off x="2760" y="2484"/>
              <a:ext cx="93" cy="747"/>
            </a:xfrm>
            <a:custGeom>
              <a:avLst/>
              <a:gdLst>
                <a:gd name="G0" fmla="+- 2690 0 0"/>
                <a:gd name="G1" fmla="+- 21600 0 0"/>
                <a:gd name="G2" fmla="+- 21600 0 0"/>
                <a:gd name="T0" fmla="*/ 0 w 2690"/>
                <a:gd name="T1" fmla="*/ 168 h 21600"/>
                <a:gd name="T2" fmla="*/ 2603 w 2690"/>
                <a:gd name="T3" fmla="*/ 0 h 21600"/>
                <a:gd name="T4" fmla="*/ 2690 w 26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0" h="21600" fill="none" extrusionOk="0">
                  <a:moveTo>
                    <a:pt x="0" y="168"/>
                  </a:moveTo>
                  <a:cubicBezTo>
                    <a:pt x="863" y="59"/>
                    <a:pt x="1732" y="3"/>
                    <a:pt x="2603" y="0"/>
                  </a:cubicBezTo>
                </a:path>
                <a:path w="2690" h="21600" stroke="0" extrusionOk="0">
                  <a:moveTo>
                    <a:pt x="0" y="168"/>
                  </a:moveTo>
                  <a:cubicBezTo>
                    <a:pt x="863" y="59"/>
                    <a:pt x="1732" y="3"/>
                    <a:pt x="2603" y="0"/>
                  </a:cubicBezTo>
                  <a:lnTo>
                    <a:pt x="2690" y="21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95" name="Arc 9"/>
            <p:cNvSpPr>
              <a:spLocks/>
            </p:cNvSpPr>
            <p:nvPr/>
          </p:nvSpPr>
          <p:spPr bwMode="auto">
            <a:xfrm>
              <a:off x="2760" y="2487"/>
              <a:ext cx="93" cy="744"/>
            </a:xfrm>
            <a:custGeom>
              <a:avLst/>
              <a:gdLst>
                <a:gd name="G0" fmla="+- 2690 0 0"/>
                <a:gd name="G1" fmla="+- 21600 0 0"/>
                <a:gd name="G2" fmla="+- 21600 0 0"/>
                <a:gd name="T0" fmla="*/ 0 w 2690"/>
                <a:gd name="T1" fmla="*/ 168 h 21600"/>
                <a:gd name="T2" fmla="*/ 2603 w 2690"/>
                <a:gd name="T3" fmla="*/ 0 h 21600"/>
                <a:gd name="T4" fmla="*/ 2690 w 26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0" h="21600" fill="none" extrusionOk="0">
                  <a:moveTo>
                    <a:pt x="0" y="168"/>
                  </a:moveTo>
                  <a:cubicBezTo>
                    <a:pt x="863" y="59"/>
                    <a:pt x="1732" y="3"/>
                    <a:pt x="2603" y="0"/>
                  </a:cubicBezTo>
                </a:path>
                <a:path w="2690" h="21600" stroke="0" extrusionOk="0">
                  <a:moveTo>
                    <a:pt x="0" y="168"/>
                  </a:moveTo>
                  <a:cubicBezTo>
                    <a:pt x="863" y="59"/>
                    <a:pt x="1732" y="3"/>
                    <a:pt x="2603" y="0"/>
                  </a:cubicBezTo>
                  <a:lnTo>
                    <a:pt x="2690" y="21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 flipH="1" flipV="1">
              <a:off x="2760" y="2490"/>
              <a:ext cx="90" cy="73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97" name="Line 11"/>
            <p:cNvSpPr>
              <a:spLocks noChangeShapeType="1"/>
            </p:cNvSpPr>
            <p:nvPr/>
          </p:nvSpPr>
          <p:spPr bwMode="auto">
            <a:xfrm>
              <a:off x="2850" y="2484"/>
              <a:ext cx="1" cy="74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1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classification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233639" y="1084873"/>
            <a:ext cx="287337" cy="1853565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1233639" y="1877036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233639" y="2092936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233639" y="1372211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233639" y="1445236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089176" y="810236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/>
              <a:t>NH2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1094088" y="2945690"/>
            <a:ext cx="5664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/>
              <a:t>COOH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81201" y="556553"/>
            <a:ext cx="11721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Famille CC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5455920" y="1178406"/>
            <a:ext cx="287338" cy="1746086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456488" y="1178406"/>
            <a:ext cx="287337" cy="1780540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5455920" y="2257906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5455920" y="2042006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5455920" y="1538769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5455920" y="1826106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5455920" y="1610206"/>
            <a:ext cx="287338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5455920" y="1681644"/>
            <a:ext cx="287338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5455920" y="1754669"/>
            <a:ext cx="287338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7454900" y="1538769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7454900" y="2257906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2752559" y="556553"/>
            <a:ext cx="12859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Famille C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X</a:t>
            </a:r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4795520" y="583411"/>
            <a:ext cx="13933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Famille C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X3</a:t>
            </a:r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6950075" y="583411"/>
            <a:ext cx="1162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Famille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X</a:t>
            </a:r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</a:p>
        </p:txBody>
      </p:sp>
      <p:grpSp>
        <p:nvGrpSpPr>
          <p:cNvPr id="68" name="Group 17"/>
          <p:cNvGrpSpPr>
            <a:grpSpLocks/>
          </p:cNvGrpSpPr>
          <p:nvPr/>
        </p:nvGrpSpPr>
        <p:grpSpPr bwMode="auto">
          <a:xfrm flipV="1">
            <a:off x="3258065" y="4056933"/>
            <a:ext cx="1414259" cy="1914792"/>
            <a:chOff x="2106" y="2505"/>
            <a:chExt cx="747" cy="1383"/>
          </a:xfrm>
          <a:solidFill>
            <a:srgbClr val="8F5D82">
              <a:alpha val="42000"/>
            </a:srgbClr>
          </a:solidFill>
        </p:grpSpPr>
        <p:sp>
          <p:nvSpPr>
            <p:cNvPr id="86" name="Arc 18"/>
            <p:cNvSpPr>
              <a:spLocks/>
            </p:cNvSpPr>
            <p:nvPr/>
          </p:nvSpPr>
          <p:spPr bwMode="auto">
            <a:xfrm>
              <a:off x="2106" y="2505"/>
              <a:ext cx="747" cy="1383"/>
            </a:xfrm>
            <a:custGeom>
              <a:avLst/>
              <a:gdLst>
                <a:gd name="G0" fmla="+- 21600 0 0"/>
                <a:gd name="G1" fmla="+- 20980 0 0"/>
                <a:gd name="G2" fmla="+- 21600 0 0"/>
                <a:gd name="T0" fmla="*/ 11349 w 21600"/>
                <a:gd name="T1" fmla="*/ 39993 h 39993"/>
                <a:gd name="T2" fmla="*/ 16464 w 21600"/>
                <a:gd name="T3" fmla="*/ 0 h 39993"/>
                <a:gd name="T4" fmla="*/ 21600 w 21600"/>
                <a:gd name="T5" fmla="*/ 20980 h 39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993" fill="none" extrusionOk="0">
                  <a:moveTo>
                    <a:pt x="11349" y="39992"/>
                  </a:moveTo>
                  <a:cubicBezTo>
                    <a:pt x="4358" y="36223"/>
                    <a:pt x="0" y="28922"/>
                    <a:pt x="0" y="20980"/>
                  </a:cubicBezTo>
                  <a:cubicBezTo>
                    <a:pt x="0" y="11029"/>
                    <a:pt x="6798" y="2365"/>
                    <a:pt x="16463" y="-1"/>
                  </a:cubicBezTo>
                </a:path>
                <a:path w="21600" h="39993" stroke="0" extrusionOk="0">
                  <a:moveTo>
                    <a:pt x="11349" y="39992"/>
                  </a:moveTo>
                  <a:cubicBezTo>
                    <a:pt x="4358" y="36223"/>
                    <a:pt x="0" y="28922"/>
                    <a:pt x="0" y="20980"/>
                  </a:cubicBezTo>
                  <a:cubicBezTo>
                    <a:pt x="0" y="11029"/>
                    <a:pt x="6798" y="2365"/>
                    <a:pt x="16463" y="-1"/>
                  </a:cubicBezTo>
                  <a:lnTo>
                    <a:pt x="21600" y="209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87" name="Arc 19"/>
            <p:cNvSpPr>
              <a:spLocks/>
            </p:cNvSpPr>
            <p:nvPr/>
          </p:nvSpPr>
          <p:spPr bwMode="auto">
            <a:xfrm>
              <a:off x="2109" y="2508"/>
              <a:ext cx="744" cy="1378"/>
            </a:xfrm>
            <a:custGeom>
              <a:avLst/>
              <a:gdLst>
                <a:gd name="G0" fmla="+- 21600 0 0"/>
                <a:gd name="G1" fmla="+- 20980 0 0"/>
                <a:gd name="G2" fmla="+- 21600 0 0"/>
                <a:gd name="T0" fmla="*/ 11349 w 21600"/>
                <a:gd name="T1" fmla="*/ 39993 h 39993"/>
                <a:gd name="T2" fmla="*/ 16464 w 21600"/>
                <a:gd name="T3" fmla="*/ 0 h 39993"/>
                <a:gd name="T4" fmla="*/ 21600 w 21600"/>
                <a:gd name="T5" fmla="*/ 20980 h 39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993" fill="none" extrusionOk="0">
                  <a:moveTo>
                    <a:pt x="11349" y="39992"/>
                  </a:moveTo>
                  <a:cubicBezTo>
                    <a:pt x="4358" y="36223"/>
                    <a:pt x="0" y="28922"/>
                    <a:pt x="0" y="20980"/>
                  </a:cubicBezTo>
                  <a:cubicBezTo>
                    <a:pt x="0" y="11029"/>
                    <a:pt x="6798" y="2365"/>
                    <a:pt x="16463" y="-1"/>
                  </a:cubicBezTo>
                </a:path>
                <a:path w="21600" h="39993" stroke="0" extrusionOk="0">
                  <a:moveTo>
                    <a:pt x="11349" y="39992"/>
                  </a:moveTo>
                  <a:cubicBezTo>
                    <a:pt x="4358" y="36223"/>
                    <a:pt x="0" y="28922"/>
                    <a:pt x="0" y="20980"/>
                  </a:cubicBezTo>
                  <a:cubicBezTo>
                    <a:pt x="0" y="11029"/>
                    <a:pt x="6798" y="2365"/>
                    <a:pt x="16463" y="-1"/>
                  </a:cubicBezTo>
                  <a:lnTo>
                    <a:pt x="21600" y="2098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88" name="Line 20"/>
            <p:cNvSpPr>
              <a:spLocks noChangeShapeType="1"/>
            </p:cNvSpPr>
            <p:nvPr/>
          </p:nvSpPr>
          <p:spPr bwMode="auto">
            <a:xfrm flipH="1">
              <a:off x="2502" y="3228"/>
              <a:ext cx="348" cy="65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2670" y="2508"/>
              <a:ext cx="18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100"/>
            </a:p>
          </p:txBody>
        </p:sp>
      </p:grpSp>
      <p:sp>
        <p:nvSpPr>
          <p:cNvPr id="69" name="Arc 22"/>
          <p:cNvSpPr>
            <a:spLocks/>
          </p:cNvSpPr>
          <p:nvPr/>
        </p:nvSpPr>
        <p:spPr bwMode="auto">
          <a:xfrm flipV="1">
            <a:off x="3999852" y="3931919"/>
            <a:ext cx="2085515" cy="2068975"/>
          </a:xfrm>
          <a:custGeom>
            <a:avLst/>
            <a:gdLst>
              <a:gd name="G0" fmla="+- 10251 0 0"/>
              <a:gd name="G1" fmla="+- 21600 0 0"/>
              <a:gd name="G2" fmla="+- 21600 0 0"/>
              <a:gd name="T0" fmla="*/ 10164 w 31851"/>
              <a:gd name="T1" fmla="*/ 0 h 43200"/>
              <a:gd name="T2" fmla="*/ 0 w 31851"/>
              <a:gd name="T3" fmla="*/ 40613 h 43200"/>
              <a:gd name="T4" fmla="*/ 10251 w 3185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851" h="43200" fill="none" extrusionOk="0">
                <a:moveTo>
                  <a:pt x="10164" y="0"/>
                </a:moveTo>
                <a:cubicBezTo>
                  <a:pt x="10193" y="0"/>
                  <a:pt x="10222" y="0"/>
                  <a:pt x="10251" y="0"/>
                </a:cubicBezTo>
                <a:cubicBezTo>
                  <a:pt x="22180" y="0"/>
                  <a:pt x="31851" y="9670"/>
                  <a:pt x="31851" y="21600"/>
                </a:cubicBezTo>
                <a:cubicBezTo>
                  <a:pt x="31851" y="33529"/>
                  <a:pt x="22180" y="43200"/>
                  <a:pt x="10251" y="43200"/>
                </a:cubicBezTo>
                <a:cubicBezTo>
                  <a:pt x="6672" y="43200"/>
                  <a:pt x="3150" y="42310"/>
                  <a:pt x="0" y="40612"/>
                </a:cubicBezTo>
              </a:path>
              <a:path w="31851" h="43200" stroke="0" extrusionOk="0">
                <a:moveTo>
                  <a:pt x="10164" y="0"/>
                </a:moveTo>
                <a:cubicBezTo>
                  <a:pt x="10193" y="0"/>
                  <a:pt x="10222" y="0"/>
                  <a:pt x="10251" y="0"/>
                </a:cubicBezTo>
                <a:cubicBezTo>
                  <a:pt x="22180" y="0"/>
                  <a:pt x="31851" y="9670"/>
                  <a:pt x="31851" y="21600"/>
                </a:cubicBezTo>
                <a:cubicBezTo>
                  <a:pt x="31851" y="33529"/>
                  <a:pt x="22180" y="43200"/>
                  <a:pt x="10251" y="43200"/>
                </a:cubicBezTo>
                <a:cubicBezTo>
                  <a:pt x="6672" y="43200"/>
                  <a:pt x="3150" y="42310"/>
                  <a:pt x="0" y="40612"/>
                </a:cubicBezTo>
                <a:lnTo>
                  <a:pt x="10251" y="21600"/>
                </a:lnTo>
                <a:close/>
              </a:path>
            </a:pathLst>
          </a:custGeom>
          <a:solidFill>
            <a:srgbClr val="8F5D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100"/>
          </a:p>
        </p:txBody>
      </p:sp>
      <p:sp>
        <p:nvSpPr>
          <p:cNvPr id="70" name="Arc 23"/>
          <p:cNvSpPr>
            <a:spLocks/>
          </p:cNvSpPr>
          <p:nvPr/>
        </p:nvSpPr>
        <p:spPr bwMode="auto">
          <a:xfrm flipV="1">
            <a:off x="4003500" y="3936086"/>
            <a:ext cx="2075786" cy="2060641"/>
          </a:xfrm>
          <a:custGeom>
            <a:avLst/>
            <a:gdLst>
              <a:gd name="G0" fmla="+- 10251 0 0"/>
              <a:gd name="G1" fmla="+- 21600 0 0"/>
              <a:gd name="G2" fmla="+- 21600 0 0"/>
              <a:gd name="T0" fmla="*/ 10164 w 31851"/>
              <a:gd name="T1" fmla="*/ 0 h 43200"/>
              <a:gd name="T2" fmla="*/ 0 w 31851"/>
              <a:gd name="T3" fmla="*/ 40613 h 43200"/>
              <a:gd name="T4" fmla="*/ 10251 w 3185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851" h="43200" fill="none" extrusionOk="0">
                <a:moveTo>
                  <a:pt x="10164" y="0"/>
                </a:moveTo>
                <a:cubicBezTo>
                  <a:pt x="10193" y="0"/>
                  <a:pt x="10222" y="0"/>
                  <a:pt x="10251" y="0"/>
                </a:cubicBezTo>
                <a:cubicBezTo>
                  <a:pt x="22180" y="0"/>
                  <a:pt x="31851" y="9670"/>
                  <a:pt x="31851" y="21600"/>
                </a:cubicBezTo>
                <a:cubicBezTo>
                  <a:pt x="31851" y="33529"/>
                  <a:pt x="22180" y="43200"/>
                  <a:pt x="10251" y="43200"/>
                </a:cubicBezTo>
                <a:cubicBezTo>
                  <a:pt x="6672" y="43200"/>
                  <a:pt x="3150" y="42310"/>
                  <a:pt x="0" y="40612"/>
                </a:cubicBezTo>
              </a:path>
              <a:path w="31851" h="43200" stroke="0" extrusionOk="0">
                <a:moveTo>
                  <a:pt x="10164" y="0"/>
                </a:moveTo>
                <a:cubicBezTo>
                  <a:pt x="10193" y="0"/>
                  <a:pt x="10222" y="0"/>
                  <a:pt x="10251" y="0"/>
                </a:cubicBezTo>
                <a:cubicBezTo>
                  <a:pt x="22180" y="0"/>
                  <a:pt x="31851" y="9670"/>
                  <a:pt x="31851" y="21600"/>
                </a:cubicBezTo>
                <a:cubicBezTo>
                  <a:pt x="31851" y="33529"/>
                  <a:pt x="22180" y="43200"/>
                  <a:pt x="10251" y="43200"/>
                </a:cubicBezTo>
                <a:cubicBezTo>
                  <a:pt x="6672" y="43200"/>
                  <a:pt x="3150" y="42310"/>
                  <a:pt x="0" y="40612"/>
                </a:cubicBezTo>
                <a:lnTo>
                  <a:pt x="1025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100"/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007148" y="4065267"/>
            <a:ext cx="659096" cy="9053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/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 flipV="1">
            <a:off x="4391418" y="4932028"/>
            <a:ext cx="35265" cy="1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panose="020B0604020202020204" pitchFamily="34" charset="0"/>
              </a:rPr>
              <a:t> </a:t>
            </a:r>
            <a:endParaRPr lang="en-US" sz="1400"/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 flipV="1">
            <a:off x="3529243" y="4707003"/>
            <a:ext cx="35265" cy="1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panose="020B0604020202020204" pitchFamily="34" charset="0"/>
              </a:rPr>
              <a:t> </a:t>
            </a:r>
            <a:endParaRPr lang="en-US" sz="1400"/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3564508" y="5154969"/>
            <a:ext cx="418319" cy="16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latin typeface="Helvetica" panose="020B0604020202020204" pitchFamily="34" charset="0"/>
              </a:rPr>
              <a:t>(n~16)</a:t>
            </a:r>
            <a:endParaRPr lang="en-US" sz="1400"/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 flipV="1">
            <a:off x="3495194" y="6228003"/>
            <a:ext cx="35265" cy="1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panose="020B0604020202020204" pitchFamily="34" charset="0"/>
              </a:rPr>
              <a:t> </a:t>
            </a:r>
            <a:endParaRPr lang="en-US" sz="1400"/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 flipV="1">
            <a:off x="3551132" y="6228003"/>
            <a:ext cx="35265" cy="1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panose="020B0604020202020204" pitchFamily="34" charset="0"/>
              </a:rPr>
              <a:t> </a:t>
            </a:r>
            <a:endParaRPr lang="en-US" sz="1400"/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 flipV="1">
            <a:off x="3903784" y="6228003"/>
            <a:ext cx="35265" cy="1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panose="020B0604020202020204" pitchFamily="34" charset="0"/>
              </a:rPr>
              <a:t> </a:t>
            </a:r>
            <a:endParaRPr lang="en-US" sz="1400"/>
          </a:p>
        </p:txBody>
      </p:sp>
      <p:sp>
        <p:nvSpPr>
          <p:cNvPr id="79" name="Arc 32"/>
          <p:cNvSpPr>
            <a:spLocks/>
          </p:cNvSpPr>
          <p:nvPr/>
        </p:nvSpPr>
        <p:spPr bwMode="auto">
          <a:xfrm flipV="1">
            <a:off x="3397910" y="5989435"/>
            <a:ext cx="983779" cy="273988"/>
          </a:xfrm>
          <a:custGeom>
            <a:avLst/>
            <a:gdLst>
              <a:gd name="G0" fmla="+- 20355 0 0"/>
              <a:gd name="G1" fmla="+- 21600 0 0"/>
              <a:gd name="G2" fmla="+- 21600 0 0"/>
              <a:gd name="T0" fmla="*/ 0 w 41955"/>
              <a:gd name="T1" fmla="*/ 14373 h 21600"/>
              <a:gd name="T2" fmla="*/ 41955 w 41955"/>
              <a:gd name="T3" fmla="*/ 21600 h 21600"/>
              <a:gd name="T4" fmla="*/ 20355 w 419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55" h="21600" fill="none" extrusionOk="0">
                <a:moveTo>
                  <a:pt x="-1" y="14372"/>
                </a:moveTo>
                <a:cubicBezTo>
                  <a:pt x="3059" y="5756"/>
                  <a:pt x="11211" y="0"/>
                  <a:pt x="20355" y="0"/>
                </a:cubicBezTo>
                <a:cubicBezTo>
                  <a:pt x="32284" y="0"/>
                  <a:pt x="41955" y="9670"/>
                  <a:pt x="41955" y="21600"/>
                </a:cubicBezTo>
              </a:path>
              <a:path w="41955" h="21600" stroke="0" extrusionOk="0">
                <a:moveTo>
                  <a:pt x="-1" y="14372"/>
                </a:moveTo>
                <a:cubicBezTo>
                  <a:pt x="3059" y="5756"/>
                  <a:pt x="11211" y="0"/>
                  <a:pt x="20355" y="0"/>
                </a:cubicBezTo>
                <a:cubicBezTo>
                  <a:pt x="32284" y="0"/>
                  <a:pt x="41955" y="9670"/>
                  <a:pt x="41955" y="21600"/>
                </a:cubicBezTo>
                <a:lnTo>
                  <a:pt x="20355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100"/>
          </a:p>
        </p:txBody>
      </p:sp>
      <p:sp>
        <p:nvSpPr>
          <p:cNvPr id="80" name="Arc 33"/>
          <p:cNvSpPr>
            <a:spLocks/>
          </p:cNvSpPr>
          <p:nvPr/>
        </p:nvSpPr>
        <p:spPr bwMode="auto">
          <a:xfrm flipV="1">
            <a:off x="4570176" y="6022772"/>
            <a:ext cx="1156457" cy="207314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1914"/>
              <a:gd name="T1" fmla="*/ 21600 h 21600"/>
              <a:gd name="T2" fmla="*/ 41914 w 41914"/>
              <a:gd name="T3" fmla="*/ 14259 h 21600"/>
              <a:gd name="T4" fmla="*/ 21600 w 4191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14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0698" y="0"/>
                  <a:pt x="38821" y="5701"/>
                  <a:pt x="41914" y="14258"/>
                </a:cubicBezTo>
              </a:path>
              <a:path w="41914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0698" y="0"/>
                  <a:pt x="38821" y="5701"/>
                  <a:pt x="41914" y="14258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fr-FR" sz="1100">
              <a:latin typeface="Arial" panose="020B0604020202020204" pitchFamily="34" charset="0"/>
            </a:endParaRP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4972686" y="5128924"/>
            <a:ext cx="418319" cy="16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</a:rPr>
              <a:t>(n~28)</a:t>
            </a:r>
            <a:endParaRPr lang="en-US" sz="1400" dirty="0"/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3012424" y="5534177"/>
            <a:ext cx="331980" cy="3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Helvetica" panose="020B0604020202020204" pitchFamily="34" charset="0"/>
              </a:rPr>
              <a:t>C</a:t>
            </a:r>
            <a:endParaRPr lang="en-US" sz="1100" b="1">
              <a:latin typeface="Helvetica" panose="020B0604020202020204" pitchFamily="34" charset="0"/>
            </a:endParaRPr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3644767" y="4646580"/>
            <a:ext cx="1718269" cy="3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CXC              CC</a:t>
            </a:r>
          </a:p>
        </p:txBody>
      </p: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2837314" y="5741491"/>
            <a:ext cx="582485" cy="3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 </a:t>
            </a:r>
            <a:r>
              <a:rPr lang="en-US" sz="1100" b="1" dirty="0">
                <a:latin typeface="Helvetica" panose="020B0604020202020204" pitchFamily="34" charset="0"/>
              </a:rPr>
              <a:t>(n=2)</a:t>
            </a:r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auto">
          <a:xfrm>
            <a:off x="5615973" y="5677943"/>
            <a:ext cx="690713" cy="50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</a:rPr>
              <a:t>CX</a:t>
            </a:r>
            <a:r>
              <a:rPr lang="en-US" sz="1600" b="1" baseline="-25000" dirty="0">
                <a:latin typeface="Helvetica" panose="020B0604020202020204" pitchFamily="34" charset="0"/>
              </a:rPr>
              <a:t>3</a:t>
            </a:r>
            <a:r>
              <a:rPr lang="en-US" sz="1600" b="1" dirty="0">
                <a:latin typeface="Helvetica" panose="020B0604020202020204" pitchFamily="34" charset="0"/>
              </a:rPr>
              <a:t>C</a:t>
            </a:r>
          </a:p>
          <a:p>
            <a:r>
              <a:rPr lang="en-US" sz="1100" b="1" dirty="0">
                <a:latin typeface="Helvetica" panose="020B0604020202020204" pitchFamily="34" charset="0"/>
              </a:rPr>
              <a:t>    (n=1)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3258065" y="1074983"/>
            <a:ext cx="287337" cy="1853565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>
            <a:off x="3258065" y="1867146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3258065" y="2083046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Line 16"/>
          <p:cNvSpPr>
            <a:spLocks noChangeShapeType="1"/>
          </p:cNvSpPr>
          <p:nvPr/>
        </p:nvSpPr>
        <p:spPr bwMode="auto">
          <a:xfrm>
            <a:off x="3258065" y="1328031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>
            <a:off x="3258065" y="1469636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Line 29"/>
          <p:cNvSpPr>
            <a:spLocks noChangeShapeType="1"/>
          </p:cNvSpPr>
          <p:nvPr/>
        </p:nvSpPr>
        <p:spPr bwMode="auto">
          <a:xfrm>
            <a:off x="3253740" y="1404149"/>
            <a:ext cx="287338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5970DD-1320-894A-BC46-223BF071FA4F}"/>
              </a:ext>
            </a:extLst>
          </p:cNvPr>
          <p:cNvSpPr/>
          <p:nvPr/>
        </p:nvSpPr>
        <p:spPr>
          <a:xfrm>
            <a:off x="84221" y="3207196"/>
            <a:ext cx="8843211" cy="34133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famille de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consiste en 43 membres au moins. Ces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sont classées en deux grandes familles selon la position relative des deux premiers résidus cystéine :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Famille CXC (α) : les deux premières cystéines sont séparées par un acide aminé quelconque.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Famille CC (β) : deux premières cystéines adjacentes.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exceptions sont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CX3CL1, qui comprend trois acides aminés entre les cystéines conservées,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XCL1et 2, à qui, il manque deux des quatre cystéines conservées.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Cette nouvelle dénomination comprend la classe de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(CC, ou CXC) en ajoutant la lettre L (pour ligand) et les numéros attribué au gène SCY codant la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 RANTES appartient à la famille CXC, codé par le gène SCYb5 donc son nom systématique est CXCL5.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0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le récepteur</a:t>
            </a: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5523230" y="3033078"/>
            <a:ext cx="3337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3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7642543" y="4806315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3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05" name="Freeform 11"/>
          <p:cNvSpPr>
            <a:spLocks/>
          </p:cNvSpPr>
          <p:nvPr/>
        </p:nvSpPr>
        <p:spPr bwMode="auto">
          <a:xfrm>
            <a:off x="5088255" y="3879215"/>
            <a:ext cx="3527425" cy="647700"/>
          </a:xfrm>
          <a:custGeom>
            <a:avLst/>
            <a:gdLst>
              <a:gd name="T0" fmla="*/ 0 w 2222"/>
              <a:gd name="T1" fmla="*/ 408 h 408"/>
              <a:gd name="T2" fmla="*/ 997 w 2222"/>
              <a:gd name="T3" fmla="*/ 45 h 408"/>
              <a:gd name="T4" fmla="*/ 2222 w 2222"/>
              <a:gd name="T5" fmla="*/ 13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2" h="408">
                <a:moveTo>
                  <a:pt x="0" y="408"/>
                </a:moveTo>
                <a:cubicBezTo>
                  <a:pt x="313" y="249"/>
                  <a:pt x="627" y="90"/>
                  <a:pt x="997" y="45"/>
                </a:cubicBezTo>
                <a:cubicBezTo>
                  <a:pt x="1367" y="0"/>
                  <a:pt x="2018" y="120"/>
                  <a:pt x="2222" y="135"/>
                </a:cubicBezTo>
              </a:path>
            </a:pathLst>
          </a:cu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6" name="Freeform 12"/>
          <p:cNvSpPr>
            <a:spLocks/>
          </p:cNvSpPr>
          <p:nvPr/>
        </p:nvSpPr>
        <p:spPr bwMode="auto">
          <a:xfrm>
            <a:off x="5159693" y="4166553"/>
            <a:ext cx="3527425" cy="647700"/>
          </a:xfrm>
          <a:custGeom>
            <a:avLst/>
            <a:gdLst>
              <a:gd name="T0" fmla="*/ 0 w 2222"/>
              <a:gd name="T1" fmla="*/ 408 h 408"/>
              <a:gd name="T2" fmla="*/ 997 w 2222"/>
              <a:gd name="T3" fmla="*/ 45 h 408"/>
              <a:gd name="T4" fmla="*/ 2222 w 2222"/>
              <a:gd name="T5" fmla="*/ 13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2" h="408">
                <a:moveTo>
                  <a:pt x="0" y="408"/>
                </a:moveTo>
                <a:cubicBezTo>
                  <a:pt x="313" y="249"/>
                  <a:pt x="627" y="90"/>
                  <a:pt x="997" y="45"/>
                </a:cubicBezTo>
                <a:cubicBezTo>
                  <a:pt x="1367" y="0"/>
                  <a:pt x="2018" y="120"/>
                  <a:pt x="2222" y="135"/>
                </a:cubicBezTo>
              </a:path>
            </a:pathLst>
          </a:cu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7" name="Freeform 8"/>
          <p:cNvSpPr>
            <a:spLocks/>
          </p:cNvSpPr>
          <p:nvPr/>
        </p:nvSpPr>
        <p:spPr bwMode="auto">
          <a:xfrm>
            <a:off x="5807393" y="3085465"/>
            <a:ext cx="1895475" cy="1943100"/>
          </a:xfrm>
          <a:custGeom>
            <a:avLst/>
            <a:gdLst>
              <a:gd name="T0" fmla="*/ 60 w 1194"/>
              <a:gd name="T1" fmla="*/ 45 h 1224"/>
              <a:gd name="T2" fmla="*/ 15 w 1194"/>
              <a:gd name="T3" fmla="*/ 181 h 1224"/>
              <a:gd name="T4" fmla="*/ 151 w 1194"/>
              <a:gd name="T5" fmla="*/ 317 h 1224"/>
              <a:gd name="T6" fmla="*/ 287 w 1194"/>
              <a:gd name="T7" fmla="*/ 453 h 1224"/>
              <a:gd name="T8" fmla="*/ 378 w 1194"/>
              <a:gd name="T9" fmla="*/ 725 h 1224"/>
              <a:gd name="T10" fmla="*/ 378 w 1194"/>
              <a:gd name="T11" fmla="*/ 998 h 1224"/>
              <a:gd name="T12" fmla="*/ 514 w 1194"/>
              <a:gd name="T13" fmla="*/ 998 h 1224"/>
              <a:gd name="T14" fmla="*/ 469 w 1194"/>
              <a:gd name="T15" fmla="*/ 771 h 1224"/>
              <a:gd name="T16" fmla="*/ 423 w 1194"/>
              <a:gd name="T17" fmla="*/ 589 h 1224"/>
              <a:gd name="T18" fmla="*/ 378 w 1194"/>
              <a:gd name="T19" fmla="*/ 408 h 1224"/>
              <a:gd name="T20" fmla="*/ 469 w 1194"/>
              <a:gd name="T21" fmla="*/ 408 h 1224"/>
              <a:gd name="T22" fmla="*/ 514 w 1194"/>
              <a:gd name="T23" fmla="*/ 635 h 1224"/>
              <a:gd name="T24" fmla="*/ 559 w 1194"/>
              <a:gd name="T25" fmla="*/ 861 h 1224"/>
              <a:gd name="T26" fmla="*/ 605 w 1194"/>
              <a:gd name="T27" fmla="*/ 998 h 1224"/>
              <a:gd name="T28" fmla="*/ 695 w 1194"/>
              <a:gd name="T29" fmla="*/ 998 h 1224"/>
              <a:gd name="T30" fmla="*/ 695 w 1194"/>
              <a:gd name="T31" fmla="*/ 861 h 1224"/>
              <a:gd name="T32" fmla="*/ 650 w 1194"/>
              <a:gd name="T33" fmla="*/ 725 h 1224"/>
              <a:gd name="T34" fmla="*/ 605 w 1194"/>
              <a:gd name="T35" fmla="*/ 544 h 1224"/>
              <a:gd name="T36" fmla="*/ 559 w 1194"/>
              <a:gd name="T37" fmla="*/ 363 h 1224"/>
              <a:gd name="T38" fmla="*/ 605 w 1194"/>
              <a:gd name="T39" fmla="*/ 317 h 1224"/>
              <a:gd name="T40" fmla="*/ 695 w 1194"/>
              <a:gd name="T41" fmla="*/ 408 h 1224"/>
              <a:gd name="T42" fmla="*/ 695 w 1194"/>
              <a:gd name="T43" fmla="*/ 589 h 1224"/>
              <a:gd name="T44" fmla="*/ 741 w 1194"/>
              <a:gd name="T45" fmla="*/ 771 h 1224"/>
              <a:gd name="T46" fmla="*/ 786 w 1194"/>
              <a:gd name="T47" fmla="*/ 952 h 1224"/>
              <a:gd name="T48" fmla="*/ 877 w 1194"/>
              <a:gd name="T49" fmla="*/ 998 h 1224"/>
              <a:gd name="T50" fmla="*/ 877 w 1194"/>
              <a:gd name="T51" fmla="*/ 952 h 1224"/>
              <a:gd name="T52" fmla="*/ 877 w 1194"/>
              <a:gd name="T53" fmla="*/ 861 h 1224"/>
              <a:gd name="T54" fmla="*/ 832 w 1194"/>
              <a:gd name="T55" fmla="*/ 725 h 1224"/>
              <a:gd name="T56" fmla="*/ 786 w 1194"/>
              <a:gd name="T57" fmla="*/ 544 h 1224"/>
              <a:gd name="T58" fmla="*/ 741 w 1194"/>
              <a:gd name="T59" fmla="*/ 317 h 1224"/>
              <a:gd name="T60" fmla="*/ 514 w 1194"/>
              <a:gd name="T61" fmla="*/ 136 h 1224"/>
              <a:gd name="T62" fmla="*/ 605 w 1194"/>
              <a:gd name="T63" fmla="*/ 0 h 1224"/>
              <a:gd name="T64" fmla="*/ 741 w 1194"/>
              <a:gd name="T65" fmla="*/ 136 h 1224"/>
              <a:gd name="T66" fmla="*/ 877 w 1194"/>
              <a:gd name="T67" fmla="*/ 363 h 1224"/>
              <a:gd name="T68" fmla="*/ 922 w 1194"/>
              <a:gd name="T69" fmla="*/ 544 h 1224"/>
              <a:gd name="T70" fmla="*/ 968 w 1194"/>
              <a:gd name="T71" fmla="*/ 725 h 1224"/>
              <a:gd name="T72" fmla="*/ 1013 w 1194"/>
              <a:gd name="T73" fmla="*/ 907 h 1224"/>
              <a:gd name="T74" fmla="*/ 1058 w 1194"/>
              <a:gd name="T75" fmla="*/ 1088 h 1224"/>
              <a:gd name="T76" fmla="*/ 1194 w 1194"/>
              <a:gd name="T77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94" h="1224">
                <a:moveTo>
                  <a:pt x="60" y="45"/>
                </a:moveTo>
                <a:cubicBezTo>
                  <a:pt x="30" y="90"/>
                  <a:pt x="0" y="136"/>
                  <a:pt x="15" y="181"/>
                </a:cubicBezTo>
                <a:cubicBezTo>
                  <a:pt x="30" y="226"/>
                  <a:pt x="106" y="272"/>
                  <a:pt x="151" y="317"/>
                </a:cubicBezTo>
                <a:cubicBezTo>
                  <a:pt x="196" y="362"/>
                  <a:pt x="249" y="385"/>
                  <a:pt x="287" y="453"/>
                </a:cubicBezTo>
                <a:cubicBezTo>
                  <a:pt x="325" y="521"/>
                  <a:pt x="363" y="634"/>
                  <a:pt x="378" y="725"/>
                </a:cubicBezTo>
                <a:cubicBezTo>
                  <a:pt x="393" y="816"/>
                  <a:pt x="355" y="953"/>
                  <a:pt x="378" y="998"/>
                </a:cubicBezTo>
                <a:cubicBezTo>
                  <a:pt x="401" y="1043"/>
                  <a:pt x="499" y="1036"/>
                  <a:pt x="514" y="998"/>
                </a:cubicBezTo>
                <a:cubicBezTo>
                  <a:pt x="529" y="960"/>
                  <a:pt x="484" y="839"/>
                  <a:pt x="469" y="771"/>
                </a:cubicBezTo>
                <a:cubicBezTo>
                  <a:pt x="454" y="703"/>
                  <a:pt x="438" y="649"/>
                  <a:pt x="423" y="589"/>
                </a:cubicBezTo>
                <a:cubicBezTo>
                  <a:pt x="408" y="529"/>
                  <a:pt x="370" y="438"/>
                  <a:pt x="378" y="408"/>
                </a:cubicBezTo>
                <a:cubicBezTo>
                  <a:pt x="386" y="378"/>
                  <a:pt x="446" y="370"/>
                  <a:pt x="469" y="408"/>
                </a:cubicBezTo>
                <a:cubicBezTo>
                  <a:pt x="492" y="446"/>
                  <a:pt x="499" y="560"/>
                  <a:pt x="514" y="635"/>
                </a:cubicBezTo>
                <a:cubicBezTo>
                  <a:pt x="529" y="710"/>
                  <a:pt x="544" y="801"/>
                  <a:pt x="559" y="861"/>
                </a:cubicBezTo>
                <a:cubicBezTo>
                  <a:pt x="574" y="921"/>
                  <a:pt x="582" y="975"/>
                  <a:pt x="605" y="998"/>
                </a:cubicBezTo>
                <a:cubicBezTo>
                  <a:pt x="628" y="1021"/>
                  <a:pt x="680" y="1021"/>
                  <a:pt x="695" y="998"/>
                </a:cubicBezTo>
                <a:cubicBezTo>
                  <a:pt x="710" y="975"/>
                  <a:pt x="702" y="906"/>
                  <a:pt x="695" y="861"/>
                </a:cubicBezTo>
                <a:cubicBezTo>
                  <a:pt x="688" y="816"/>
                  <a:pt x="665" y="778"/>
                  <a:pt x="650" y="725"/>
                </a:cubicBezTo>
                <a:cubicBezTo>
                  <a:pt x="635" y="672"/>
                  <a:pt x="620" y="604"/>
                  <a:pt x="605" y="544"/>
                </a:cubicBezTo>
                <a:cubicBezTo>
                  <a:pt x="590" y="484"/>
                  <a:pt x="559" y="401"/>
                  <a:pt x="559" y="363"/>
                </a:cubicBezTo>
                <a:cubicBezTo>
                  <a:pt x="559" y="325"/>
                  <a:pt x="582" y="310"/>
                  <a:pt x="605" y="317"/>
                </a:cubicBezTo>
                <a:cubicBezTo>
                  <a:pt x="628" y="324"/>
                  <a:pt x="680" y="363"/>
                  <a:pt x="695" y="408"/>
                </a:cubicBezTo>
                <a:cubicBezTo>
                  <a:pt x="710" y="453"/>
                  <a:pt x="687" y="529"/>
                  <a:pt x="695" y="589"/>
                </a:cubicBezTo>
                <a:cubicBezTo>
                  <a:pt x="703" y="649"/>
                  <a:pt x="726" y="711"/>
                  <a:pt x="741" y="771"/>
                </a:cubicBezTo>
                <a:cubicBezTo>
                  <a:pt x="756" y="831"/>
                  <a:pt x="763" y="914"/>
                  <a:pt x="786" y="952"/>
                </a:cubicBezTo>
                <a:cubicBezTo>
                  <a:pt x="809" y="990"/>
                  <a:pt x="862" y="998"/>
                  <a:pt x="877" y="998"/>
                </a:cubicBezTo>
                <a:cubicBezTo>
                  <a:pt x="892" y="998"/>
                  <a:pt x="877" y="975"/>
                  <a:pt x="877" y="952"/>
                </a:cubicBezTo>
                <a:cubicBezTo>
                  <a:pt x="877" y="929"/>
                  <a:pt x="884" y="899"/>
                  <a:pt x="877" y="861"/>
                </a:cubicBezTo>
                <a:cubicBezTo>
                  <a:pt x="870" y="823"/>
                  <a:pt x="847" y="778"/>
                  <a:pt x="832" y="725"/>
                </a:cubicBezTo>
                <a:cubicBezTo>
                  <a:pt x="817" y="672"/>
                  <a:pt x="801" y="612"/>
                  <a:pt x="786" y="544"/>
                </a:cubicBezTo>
                <a:cubicBezTo>
                  <a:pt x="771" y="476"/>
                  <a:pt x="786" y="385"/>
                  <a:pt x="741" y="317"/>
                </a:cubicBezTo>
                <a:cubicBezTo>
                  <a:pt x="696" y="249"/>
                  <a:pt x="537" y="189"/>
                  <a:pt x="514" y="136"/>
                </a:cubicBezTo>
                <a:cubicBezTo>
                  <a:pt x="491" y="83"/>
                  <a:pt x="567" y="0"/>
                  <a:pt x="605" y="0"/>
                </a:cubicBezTo>
                <a:cubicBezTo>
                  <a:pt x="643" y="0"/>
                  <a:pt x="696" y="76"/>
                  <a:pt x="741" y="136"/>
                </a:cubicBezTo>
                <a:cubicBezTo>
                  <a:pt x="786" y="196"/>
                  <a:pt x="847" y="295"/>
                  <a:pt x="877" y="363"/>
                </a:cubicBezTo>
                <a:cubicBezTo>
                  <a:pt x="907" y="431"/>
                  <a:pt x="907" y="484"/>
                  <a:pt x="922" y="544"/>
                </a:cubicBezTo>
                <a:cubicBezTo>
                  <a:pt x="937" y="604"/>
                  <a:pt x="953" y="665"/>
                  <a:pt x="968" y="725"/>
                </a:cubicBezTo>
                <a:cubicBezTo>
                  <a:pt x="983" y="785"/>
                  <a:pt x="998" y="847"/>
                  <a:pt x="1013" y="907"/>
                </a:cubicBezTo>
                <a:cubicBezTo>
                  <a:pt x="1028" y="967"/>
                  <a:pt x="1028" y="1035"/>
                  <a:pt x="1058" y="1088"/>
                </a:cubicBezTo>
                <a:cubicBezTo>
                  <a:pt x="1088" y="1141"/>
                  <a:pt x="1171" y="1201"/>
                  <a:pt x="1194" y="1224"/>
                </a:cubicBezTo>
              </a:path>
            </a:pathLst>
          </a:custGeom>
          <a:noFill/>
          <a:ln w="28575" cmpd="sng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8" name="Oval 13"/>
          <p:cNvSpPr>
            <a:spLocks noChangeArrowheads="1"/>
          </p:cNvSpPr>
          <p:nvPr/>
        </p:nvSpPr>
        <p:spPr bwMode="auto">
          <a:xfrm>
            <a:off x="6599555" y="4526915"/>
            <a:ext cx="504825" cy="287338"/>
          </a:xfrm>
          <a:prstGeom prst="ellipse">
            <a:avLst/>
          </a:prstGeom>
          <a:gradFill rotWithShape="1">
            <a:gsLst>
              <a:gs pos="0">
                <a:srgbClr val="FF0000">
                  <a:alpha val="6900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Gi</a:t>
            </a:r>
          </a:p>
        </p:txBody>
      </p:sp>
      <p:sp>
        <p:nvSpPr>
          <p:cNvPr id="110" name="Oval 18"/>
          <p:cNvSpPr>
            <a:spLocks noChangeArrowheads="1"/>
          </p:cNvSpPr>
          <p:nvPr/>
        </p:nvSpPr>
        <p:spPr bwMode="auto">
          <a:xfrm rot="855971">
            <a:off x="5878830" y="2317115"/>
            <a:ext cx="769938" cy="409575"/>
          </a:xfrm>
          <a:prstGeom prst="ellipse">
            <a:avLst/>
          </a:prstGeom>
          <a:gradFill rotWithShape="1">
            <a:gsLst>
              <a:gs pos="0">
                <a:srgbClr val="9C2347">
                  <a:alpha val="18000"/>
                </a:srgbClr>
              </a:gs>
              <a:gs pos="100000">
                <a:srgbClr val="9C234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1" name="Text Box 20"/>
          <p:cNvSpPr txBox="1">
            <a:spLocks noChangeArrowheads="1"/>
          </p:cNvSpPr>
          <p:nvPr/>
        </p:nvSpPr>
        <p:spPr bwMode="auto">
          <a:xfrm>
            <a:off x="6888480" y="2366328"/>
            <a:ext cx="10775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3">
                    <a:lumMod val="50000"/>
                  </a:schemeClr>
                </a:solidFill>
              </a:rPr>
              <a:t>CXCL/CCL</a:t>
            </a:r>
          </a:p>
        </p:txBody>
      </p:sp>
      <p:sp>
        <p:nvSpPr>
          <p:cNvPr id="112" name="Text Box 21"/>
          <p:cNvSpPr txBox="1">
            <a:spLocks noChangeArrowheads="1"/>
          </p:cNvSpPr>
          <p:nvPr/>
        </p:nvSpPr>
        <p:spPr bwMode="auto">
          <a:xfrm>
            <a:off x="6312218" y="4911642"/>
            <a:ext cx="1132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3">
                    <a:lumMod val="50000"/>
                  </a:schemeClr>
                </a:solidFill>
              </a:rPr>
              <a:t>CXCR/CCR</a:t>
            </a:r>
          </a:p>
        </p:txBody>
      </p:sp>
      <p:pic>
        <p:nvPicPr>
          <p:cNvPr id="113" name="Picture 8" descr="figure 2-40.jpg                                                00002B9CArt                            BB1CF510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45737" r="11453" b="3065"/>
          <a:stretch/>
        </p:blipFill>
        <p:spPr bwMode="auto">
          <a:xfrm>
            <a:off x="5263036" y="5276322"/>
            <a:ext cx="1414492" cy="14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DAE3B1-07DD-7247-B62E-D6969C8860D3}"/>
              </a:ext>
            </a:extLst>
          </p:cNvPr>
          <p:cNvSpPr/>
          <p:nvPr/>
        </p:nvSpPr>
        <p:spPr>
          <a:xfrm>
            <a:off x="168442" y="1153136"/>
            <a:ext cx="4993105" cy="55736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protéine transmembranaire qui traverse 7 fois la membrane cytoplasmique.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Protéine G.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site de liaison à la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est formé par une poche entre le domaine N-terminal et la boucle 3 extracellulaire).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partie intracellulaire C-terminale contient deux résidus très important pour la transduction de signal (sérine et thréonine).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récepteurs des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sont classés en fonction du type de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qu’ils fixent, </a:t>
            </a:r>
          </a:p>
          <a:p>
            <a:pPr algn="just">
              <a:spcAft>
                <a:spcPts val="0"/>
              </a:spcAft>
            </a:pP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récepteurs de type CC (</a:t>
            </a:r>
            <a:r>
              <a:rPr lang="fr-FR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CCRs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Reconnaissent les </a:t>
            </a:r>
            <a:r>
              <a:rPr lang="fr-FR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groupe CC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récepteurs de type CXC (</a:t>
            </a:r>
            <a:r>
              <a:rPr lang="fr-FR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CXCRs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\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Reconnaissent les </a:t>
            </a:r>
            <a:r>
              <a:rPr lang="fr-FR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type CXC.</a:t>
            </a:r>
            <a:endParaRPr lang="fr-DZ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L’interaction entre  C/Cr est de forte affinité. </a:t>
            </a:r>
          </a:p>
          <a:p>
            <a:pPr algn="just">
              <a:spcAft>
                <a:spcPts val="0"/>
              </a:spcAft>
            </a:pP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redondance des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 plus plusieurs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peuvent interagir avec le même récepteur (CCL22 et CCL17 se fixent à CCR4) </a:t>
            </a:r>
          </a:p>
          <a:p>
            <a:pPr algn="just">
              <a:spcAft>
                <a:spcPts val="0"/>
              </a:spcAft>
            </a:pPr>
            <a:endParaRPr lang="fr-FR" sz="1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Aussi une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peut se lier plusieurs récepteurs (CCL5 se lie à CCR1, CCR3 et CCR5) ( pléiotropie)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D51F21-1C74-3E43-85AA-884C014566F5}"/>
              </a:ext>
            </a:extLst>
          </p:cNvPr>
          <p:cNvSpPr/>
          <p:nvPr/>
        </p:nvSpPr>
        <p:spPr>
          <a:xfrm>
            <a:off x="84220" y="369731"/>
            <a:ext cx="8843211" cy="665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récepteurs des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appartiennent à la famille des récepteurs rhodopsines-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Qui sont des protéines de 350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hétérométriques constituées de</a:t>
            </a:r>
            <a:endParaRPr lang="fr-DZ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7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46" y="-2432"/>
            <a:ext cx="567172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Chimiokines : le transduction de signal et effets </a:t>
            </a:r>
            <a:r>
              <a:rPr lang="fr-FR" sz="16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biologiqes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107440" y="265136"/>
            <a:ext cx="428610" cy="5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5238" y="328571"/>
            <a:ext cx="8611803" cy="67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43225" y="58642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FFFFCC"/>
                </a:solidFill>
              </a:rPr>
              <a:t>N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806950" y="200564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FFFFCC"/>
                </a:solidFill>
              </a:rPr>
              <a:t>C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4038600" y="1878648"/>
            <a:ext cx="631825" cy="231775"/>
            <a:chOff x="2168" y="3838"/>
            <a:chExt cx="562" cy="213"/>
          </a:xfrm>
        </p:grpSpPr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2426" y="3838"/>
              <a:ext cx="304" cy="213"/>
            </a:xfrm>
            <a:prstGeom prst="ellipse">
              <a:avLst/>
            </a:prstGeom>
            <a:gradFill rotWithShape="1">
              <a:gsLst>
                <a:gs pos="0">
                  <a:srgbClr val="FFCC99">
                    <a:gamma/>
                    <a:shade val="76078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600"/>
                <a:t>G</a:t>
              </a:r>
              <a:r>
                <a:rPr lang="el-GR" sz="1600">
                  <a:cs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2168" y="3838"/>
              <a:ext cx="304" cy="213"/>
            </a:xfrm>
            <a:prstGeom prst="ellipse">
              <a:avLst/>
            </a:prstGeom>
            <a:gradFill rotWithShape="1">
              <a:gsLst>
                <a:gs pos="0">
                  <a:srgbClr val="FFCC99">
                    <a:gamma/>
                    <a:shade val="76078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600"/>
                <a:t>G</a:t>
              </a:r>
              <a:r>
                <a:rPr lang="el-GR" sz="1600">
                  <a:cs typeface="Times New Roman" panose="02020603050405020304" pitchFamily="18" charset="0"/>
                </a:rPr>
                <a:t>β</a:t>
              </a:r>
            </a:p>
          </p:txBody>
        </p:sp>
      </p:grp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5302250" y="2412048"/>
            <a:ext cx="569913" cy="328612"/>
          </a:xfrm>
          <a:prstGeom prst="ellipse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/>
              <a:t>Src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854700" y="3007360"/>
            <a:ext cx="5725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MPK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608513" y="3035935"/>
            <a:ext cx="5485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Pi3K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418013" y="3612198"/>
            <a:ext cx="10461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Rac,cdc42</a:t>
            </a:r>
          </a:p>
        </p:txBody>
      </p:sp>
      <p:cxnSp>
        <p:nvCxnSpPr>
          <p:cNvPr id="31" name="AutoShape 21"/>
          <p:cNvCxnSpPr>
            <a:cxnSpLocks noChangeShapeType="1"/>
            <a:stCxn id="25" idx="4"/>
            <a:endCxn id="27" idx="2"/>
          </p:cNvCxnSpPr>
          <p:nvPr/>
        </p:nvCxnSpPr>
        <p:spPr bwMode="auto">
          <a:xfrm rot="16200000" flipH="1">
            <a:off x="4667250" y="1942148"/>
            <a:ext cx="466725" cy="803275"/>
          </a:xfrm>
          <a:prstGeom prst="curvedConnector2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2"/>
          <p:cNvCxnSpPr>
            <a:cxnSpLocks noChangeShapeType="1"/>
            <a:stCxn id="27" idx="6"/>
            <a:endCxn id="28" idx="0"/>
          </p:cNvCxnSpPr>
          <p:nvPr/>
        </p:nvCxnSpPr>
        <p:spPr bwMode="auto">
          <a:xfrm>
            <a:off x="5872163" y="2576354"/>
            <a:ext cx="268834" cy="431006"/>
          </a:xfrm>
          <a:prstGeom prst="curvedConnector2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23"/>
          <p:cNvCxnSpPr>
            <a:cxnSpLocks noChangeShapeType="1"/>
            <a:stCxn id="27" idx="2"/>
            <a:endCxn id="29" idx="0"/>
          </p:cNvCxnSpPr>
          <p:nvPr/>
        </p:nvCxnSpPr>
        <p:spPr bwMode="auto">
          <a:xfrm rot="10800000" flipV="1">
            <a:off x="4882788" y="2576353"/>
            <a:ext cx="419463" cy="459581"/>
          </a:xfrm>
          <a:prstGeom prst="curvedConnector2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24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4882787" y="3374489"/>
            <a:ext cx="58307" cy="237709"/>
          </a:xfrm>
          <a:prstGeom prst="straightConnector1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3152775" y="2412048"/>
            <a:ext cx="568325" cy="328612"/>
          </a:xfrm>
          <a:prstGeom prst="ellipse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/>
              <a:t>PLC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2465388" y="2991485"/>
            <a:ext cx="5277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Ca</a:t>
            </a:r>
            <a:r>
              <a:rPr lang="fr-FR" sz="1600" baseline="30000"/>
              <a:t>+2</a:t>
            </a:r>
          </a:p>
        </p:txBody>
      </p:sp>
      <p:cxnSp>
        <p:nvCxnSpPr>
          <p:cNvPr id="37" name="AutoShape 27"/>
          <p:cNvCxnSpPr>
            <a:cxnSpLocks noChangeShapeType="1"/>
            <a:stCxn id="35" idx="2"/>
            <a:endCxn id="36" idx="0"/>
          </p:cNvCxnSpPr>
          <p:nvPr/>
        </p:nvCxnSpPr>
        <p:spPr bwMode="auto">
          <a:xfrm rot="10800000" flipV="1">
            <a:off x="2729243" y="2576353"/>
            <a:ext cx="423532" cy="415131"/>
          </a:xfrm>
          <a:prstGeom prst="curvedConnector2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28"/>
          <p:cNvCxnSpPr>
            <a:cxnSpLocks noChangeShapeType="1"/>
            <a:stCxn id="26" idx="4"/>
            <a:endCxn id="35" idx="6"/>
          </p:cNvCxnSpPr>
          <p:nvPr/>
        </p:nvCxnSpPr>
        <p:spPr bwMode="auto">
          <a:xfrm rot="5400000">
            <a:off x="3732212" y="2099311"/>
            <a:ext cx="466725" cy="488950"/>
          </a:xfrm>
          <a:prstGeom prst="curvedConnector2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29"/>
          <p:cNvCxnSpPr>
            <a:cxnSpLocks noChangeShapeType="1"/>
            <a:stCxn id="29" idx="1"/>
            <a:endCxn id="36" idx="3"/>
          </p:cNvCxnSpPr>
          <p:nvPr/>
        </p:nvCxnSpPr>
        <p:spPr bwMode="auto">
          <a:xfrm flipH="1" flipV="1">
            <a:off x="2993097" y="3160762"/>
            <a:ext cx="1615416" cy="44450"/>
          </a:xfrm>
          <a:prstGeom prst="straightConnector1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30"/>
          <p:cNvCxnSpPr>
            <a:cxnSpLocks noChangeShapeType="1"/>
            <a:stCxn id="26" idx="4"/>
          </p:cNvCxnSpPr>
          <p:nvPr/>
        </p:nvCxnSpPr>
        <p:spPr bwMode="auto">
          <a:xfrm rot="16200000" flipH="1">
            <a:off x="3977482" y="2342991"/>
            <a:ext cx="862012" cy="396875"/>
          </a:xfrm>
          <a:prstGeom prst="curvedConnector3">
            <a:avLst>
              <a:gd name="adj1" fmla="val 49926"/>
            </a:avLst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465388" y="3626485"/>
            <a:ext cx="4990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PKC</a:t>
            </a:r>
          </a:p>
        </p:txBody>
      </p:sp>
      <p:cxnSp>
        <p:nvCxnSpPr>
          <p:cNvPr id="42" name="AutoShape 32"/>
          <p:cNvCxnSpPr>
            <a:cxnSpLocks noChangeShapeType="1"/>
            <a:stCxn id="36" idx="2"/>
            <a:endCxn id="41" idx="0"/>
          </p:cNvCxnSpPr>
          <p:nvPr/>
        </p:nvCxnSpPr>
        <p:spPr bwMode="auto">
          <a:xfrm flipH="1">
            <a:off x="2714912" y="3330039"/>
            <a:ext cx="14331" cy="296446"/>
          </a:xfrm>
          <a:prstGeom prst="straightConnector1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2500312" y="5249210"/>
            <a:ext cx="381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EFFETS BIOLOGIQUES</a:t>
            </a: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140874" y="4239677"/>
            <a:ext cx="18716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Chimiotaxie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gradient de </a:t>
            </a:r>
            <a:r>
              <a:rPr lang="en-US" sz="14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[c] de la </a:t>
            </a:r>
            <a:r>
              <a:rPr lang="en-US" sz="1400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chemokoine</a:t>
            </a:r>
            <a:endParaRPr lang="en-US" sz="1400" dirty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6588125" y="4540564"/>
            <a:ext cx="2305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génération des médiateurs lipidiques</a:t>
            </a:r>
            <a:endParaRPr lang="en-US" sz="1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6272785" y="5941378"/>
            <a:ext cx="2673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fr-FR" sz="1200" dirty="0">
                <a:solidFill>
                  <a:srgbClr val="FF0000"/>
                </a:solidFill>
              </a:rPr>
              <a:t>Génération des dérivés oxygénés par l’activation des enzymes de l’explosion respiratoire au sein des phagosomes </a:t>
            </a:r>
            <a:endParaRPr lang="fr-DZ" sz="1200" dirty="0">
              <a:solidFill>
                <a:srgbClr val="FF0000"/>
              </a:solidFill>
            </a:endParaRP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34925" y="6078538"/>
            <a:ext cx="2195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rgbClr val="FF0000"/>
                </a:solidFill>
                <a:latin typeface="Trebuchet MS" panose="020B0603020202020204" pitchFamily="34" charset="0"/>
              </a:rPr>
              <a:t>expression et activation des intégrines</a:t>
            </a:r>
            <a:endParaRPr lang="en-US" sz="140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2844006" y="6198761"/>
            <a:ext cx="312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synthèse et libération d’autres </a:t>
            </a:r>
            <a:r>
              <a:rPr lang="fr-FR" sz="1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chémokines</a:t>
            </a:r>
            <a:r>
              <a:rPr lang="fr-FR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 et cytokines</a:t>
            </a:r>
            <a:endParaRPr lang="en-US" sz="1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>
            <a:off x="4418013" y="5584406"/>
            <a:ext cx="0" cy="54493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>
              <a:latin typeface="Trebuchet MS" panose="020B0603020202020204" pitchFamily="34" charset="0"/>
            </a:endParaRPr>
          </a:p>
        </p:txBody>
      </p:sp>
      <p:sp>
        <p:nvSpPr>
          <p:cNvPr id="54" name="Freeform 49"/>
          <p:cNvSpPr>
            <a:spLocks/>
          </p:cNvSpPr>
          <p:nvPr/>
        </p:nvSpPr>
        <p:spPr bwMode="auto">
          <a:xfrm>
            <a:off x="6344989" y="5143815"/>
            <a:ext cx="1223963" cy="431800"/>
          </a:xfrm>
          <a:custGeom>
            <a:avLst/>
            <a:gdLst>
              <a:gd name="T0" fmla="*/ 0 w 771"/>
              <a:gd name="T1" fmla="*/ 272 h 272"/>
              <a:gd name="T2" fmla="*/ 454 w 771"/>
              <a:gd name="T3" fmla="*/ 227 h 272"/>
              <a:gd name="T4" fmla="*/ 771 w 771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272">
                <a:moveTo>
                  <a:pt x="0" y="272"/>
                </a:moveTo>
                <a:cubicBezTo>
                  <a:pt x="163" y="272"/>
                  <a:pt x="326" y="272"/>
                  <a:pt x="454" y="227"/>
                </a:cubicBezTo>
                <a:cubicBezTo>
                  <a:pt x="582" y="182"/>
                  <a:pt x="676" y="91"/>
                  <a:pt x="77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>
              <a:latin typeface="Trebuchet MS" panose="020B0603020202020204" pitchFamily="34" charset="0"/>
            </a:endParaRPr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6372225" y="5589588"/>
            <a:ext cx="1368425" cy="360362"/>
          </a:xfrm>
          <a:custGeom>
            <a:avLst/>
            <a:gdLst>
              <a:gd name="T0" fmla="*/ 0 w 862"/>
              <a:gd name="T1" fmla="*/ 0 h 454"/>
              <a:gd name="T2" fmla="*/ 590 w 862"/>
              <a:gd name="T3" fmla="*/ 91 h 454"/>
              <a:gd name="T4" fmla="*/ 862 w 862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2" h="454">
                <a:moveTo>
                  <a:pt x="0" y="0"/>
                </a:moveTo>
                <a:cubicBezTo>
                  <a:pt x="223" y="7"/>
                  <a:pt x="446" y="15"/>
                  <a:pt x="590" y="91"/>
                </a:cubicBezTo>
                <a:cubicBezTo>
                  <a:pt x="734" y="167"/>
                  <a:pt x="798" y="310"/>
                  <a:pt x="862" y="45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>
              <a:latin typeface="Trebuchet MS" panose="020B0603020202020204" pitchFamily="34" charset="0"/>
            </a:endParaRPr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1258888" y="5131852"/>
            <a:ext cx="1296987" cy="334962"/>
          </a:xfrm>
          <a:custGeom>
            <a:avLst/>
            <a:gdLst>
              <a:gd name="T0" fmla="*/ 817 w 817"/>
              <a:gd name="T1" fmla="*/ 181 h 211"/>
              <a:gd name="T2" fmla="*/ 363 w 817"/>
              <a:gd name="T3" fmla="*/ 181 h 211"/>
              <a:gd name="T4" fmla="*/ 0 w 817"/>
              <a:gd name="T5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7" h="211">
                <a:moveTo>
                  <a:pt x="817" y="181"/>
                </a:moveTo>
                <a:cubicBezTo>
                  <a:pt x="658" y="196"/>
                  <a:pt x="499" y="211"/>
                  <a:pt x="363" y="181"/>
                </a:cubicBezTo>
                <a:cubicBezTo>
                  <a:pt x="227" y="151"/>
                  <a:pt x="113" y="7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>
              <a:latin typeface="Trebuchet MS" panose="020B0603020202020204" pitchFamily="34" charset="0"/>
            </a:endParaRPr>
          </a:p>
        </p:txBody>
      </p:sp>
      <p:sp>
        <p:nvSpPr>
          <p:cNvPr id="57" name="Freeform 52"/>
          <p:cNvSpPr>
            <a:spLocks/>
          </p:cNvSpPr>
          <p:nvPr/>
        </p:nvSpPr>
        <p:spPr bwMode="auto">
          <a:xfrm>
            <a:off x="1042988" y="5452110"/>
            <a:ext cx="1512887" cy="569278"/>
          </a:xfrm>
          <a:custGeom>
            <a:avLst/>
            <a:gdLst>
              <a:gd name="T0" fmla="*/ 953 w 953"/>
              <a:gd name="T1" fmla="*/ 0 h 499"/>
              <a:gd name="T2" fmla="*/ 409 w 953"/>
              <a:gd name="T3" fmla="*/ 91 h 499"/>
              <a:gd name="T4" fmla="*/ 0 w 953"/>
              <a:gd name="T5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3" h="499">
                <a:moveTo>
                  <a:pt x="953" y="0"/>
                </a:moveTo>
                <a:cubicBezTo>
                  <a:pt x="760" y="4"/>
                  <a:pt x="568" y="8"/>
                  <a:pt x="409" y="91"/>
                </a:cubicBezTo>
                <a:cubicBezTo>
                  <a:pt x="250" y="174"/>
                  <a:pt x="125" y="336"/>
                  <a:pt x="0" y="49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>
              <a:latin typeface="Trebuchet MS" panose="020B0603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033713" y="830691"/>
            <a:ext cx="2746375" cy="1353604"/>
            <a:chOff x="2555875" y="1191554"/>
            <a:chExt cx="3598863" cy="2295083"/>
          </a:xfrm>
        </p:grpSpPr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2990849" y="1191554"/>
              <a:ext cx="393229" cy="52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N</a:t>
              </a: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5110163" y="2964790"/>
              <a:ext cx="368022" cy="52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accent3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2555875" y="2037690"/>
              <a:ext cx="3527425" cy="647700"/>
            </a:xfrm>
            <a:custGeom>
              <a:avLst/>
              <a:gdLst>
                <a:gd name="T0" fmla="*/ 0 w 2222"/>
                <a:gd name="T1" fmla="*/ 408 h 408"/>
                <a:gd name="T2" fmla="*/ 997 w 2222"/>
                <a:gd name="T3" fmla="*/ 45 h 408"/>
                <a:gd name="T4" fmla="*/ 2222 w 2222"/>
                <a:gd name="T5" fmla="*/ 13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2" h="408">
                  <a:moveTo>
                    <a:pt x="0" y="408"/>
                  </a:moveTo>
                  <a:cubicBezTo>
                    <a:pt x="313" y="249"/>
                    <a:pt x="627" y="90"/>
                    <a:pt x="997" y="45"/>
                  </a:cubicBezTo>
                  <a:cubicBezTo>
                    <a:pt x="1367" y="0"/>
                    <a:pt x="2018" y="120"/>
                    <a:pt x="2222" y="135"/>
                  </a:cubicBezTo>
                </a:path>
              </a:pathLst>
            </a:custGeom>
            <a:noFill/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2627313" y="2325028"/>
              <a:ext cx="3527425" cy="647700"/>
            </a:xfrm>
            <a:custGeom>
              <a:avLst/>
              <a:gdLst>
                <a:gd name="T0" fmla="*/ 0 w 2222"/>
                <a:gd name="T1" fmla="*/ 408 h 408"/>
                <a:gd name="T2" fmla="*/ 997 w 2222"/>
                <a:gd name="T3" fmla="*/ 45 h 408"/>
                <a:gd name="T4" fmla="*/ 2222 w 2222"/>
                <a:gd name="T5" fmla="*/ 13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2" h="408">
                  <a:moveTo>
                    <a:pt x="0" y="408"/>
                  </a:moveTo>
                  <a:cubicBezTo>
                    <a:pt x="313" y="249"/>
                    <a:pt x="627" y="90"/>
                    <a:pt x="997" y="45"/>
                  </a:cubicBezTo>
                  <a:cubicBezTo>
                    <a:pt x="1367" y="0"/>
                    <a:pt x="2018" y="120"/>
                    <a:pt x="2222" y="135"/>
                  </a:cubicBezTo>
                </a:path>
              </a:pathLst>
            </a:custGeom>
            <a:noFill/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3275013" y="1243940"/>
              <a:ext cx="1895475" cy="1943100"/>
            </a:xfrm>
            <a:custGeom>
              <a:avLst/>
              <a:gdLst>
                <a:gd name="T0" fmla="*/ 60 w 1194"/>
                <a:gd name="T1" fmla="*/ 45 h 1224"/>
                <a:gd name="T2" fmla="*/ 15 w 1194"/>
                <a:gd name="T3" fmla="*/ 181 h 1224"/>
                <a:gd name="T4" fmla="*/ 151 w 1194"/>
                <a:gd name="T5" fmla="*/ 317 h 1224"/>
                <a:gd name="T6" fmla="*/ 287 w 1194"/>
                <a:gd name="T7" fmla="*/ 453 h 1224"/>
                <a:gd name="T8" fmla="*/ 378 w 1194"/>
                <a:gd name="T9" fmla="*/ 725 h 1224"/>
                <a:gd name="T10" fmla="*/ 378 w 1194"/>
                <a:gd name="T11" fmla="*/ 998 h 1224"/>
                <a:gd name="T12" fmla="*/ 514 w 1194"/>
                <a:gd name="T13" fmla="*/ 998 h 1224"/>
                <a:gd name="T14" fmla="*/ 469 w 1194"/>
                <a:gd name="T15" fmla="*/ 771 h 1224"/>
                <a:gd name="T16" fmla="*/ 423 w 1194"/>
                <a:gd name="T17" fmla="*/ 589 h 1224"/>
                <a:gd name="T18" fmla="*/ 378 w 1194"/>
                <a:gd name="T19" fmla="*/ 408 h 1224"/>
                <a:gd name="T20" fmla="*/ 469 w 1194"/>
                <a:gd name="T21" fmla="*/ 408 h 1224"/>
                <a:gd name="T22" fmla="*/ 514 w 1194"/>
                <a:gd name="T23" fmla="*/ 635 h 1224"/>
                <a:gd name="T24" fmla="*/ 559 w 1194"/>
                <a:gd name="T25" fmla="*/ 861 h 1224"/>
                <a:gd name="T26" fmla="*/ 605 w 1194"/>
                <a:gd name="T27" fmla="*/ 998 h 1224"/>
                <a:gd name="T28" fmla="*/ 695 w 1194"/>
                <a:gd name="T29" fmla="*/ 998 h 1224"/>
                <a:gd name="T30" fmla="*/ 695 w 1194"/>
                <a:gd name="T31" fmla="*/ 861 h 1224"/>
                <a:gd name="T32" fmla="*/ 650 w 1194"/>
                <a:gd name="T33" fmla="*/ 725 h 1224"/>
                <a:gd name="T34" fmla="*/ 605 w 1194"/>
                <a:gd name="T35" fmla="*/ 544 h 1224"/>
                <a:gd name="T36" fmla="*/ 559 w 1194"/>
                <a:gd name="T37" fmla="*/ 363 h 1224"/>
                <a:gd name="T38" fmla="*/ 605 w 1194"/>
                <a:gd name="T39" fmla="*/ 317 h 1224"/>
                <a:gd name="T40" fmla="*/ 695 w 1194"/>
                <a:gd name="T41" fmla="*/ 408 h 1224"/>
                <a:gd name="T42" fmla="*/ 695 w 1194"/>
                <a:gd name="T43" fmla="*/ 589 h 1224"/>
                <a:gd name="T44" fmla="*/ 741 w 1194"/>
                <a:gd name="T45" fmla="*/ 771 h 1224"/>
                <a:gd name="T46" fmla="*/ 786 w 1194"/>
                <a:gd name="T47" fmla="*/ 952 h 1224"/>
                <a:gd name="T48" fmla="*/ 877 w 1194"/>
                <a:gd name="T49" fmla="*/ 998 h 1224"/>
                <a:gd name="T50" fmla="*/ 877 w 1194"/>
                <a:gd name="T51" fmla="*/ 952 h 1224"/>
                <a:gd name="T52" fmla="*/ 877 w 1194"/>
                <a:gd name="T53" fmla="*/ 861 h 1224"/>
                <a:gd name="T54" fmla="*/ 832 w 1194"/>
                <a:gd name="T55" fmla="*/ 725 h 1224"/>
                <a:gd name="T56" fmla="*/ 786 w 1194"/>
                <a:gd name="T57" fmla="*/ 544 h 1224"/>
                <a:gd name="T58" fmla="*/ 741 w 1194"/>
                <a:gd name="T59" fmla="*/ 317 h 1224"/>
                <a:gd name="T60" fmla="*/ 514 w 1194"/>
                <a:gd name="T61" fmla="*/ 136 h 1224"/>
                <a:gd name="T62" fmla="*/ 605 w 1194"/>
                <a:gd name="T63" fmla="*/ 0 h 1224"/>
                <a:gd name="T64" fmla="*/ 741 w 1194"/>
                <a:gd name="T65" fmla="*/ 136 h 1224"/>
                <a:gd name="T66" fmla="*/ 877 w 1194"/>
                <a:gd name="T67" fmla="*/ 363 h 1224"/>
                <a:gd name="T68" fmla="*/ 922 w 1194"/>
                <a:gd name="T69" fmla="*/ 544 h 1224"/>
                <a:gd name="T70" fmla="*/ 968 w 1194"/>
                <a:gd name="T71" fmla="*/ 725 h 1224"/>
                <a:gd name="T72" fmla="*/ 1013 w 1194"/>
                <a:gd name="T73" fmla="*/ 907 h 1224"/>
                <a:gd name="T74" fmla="*/ 1058 w 1194"/>
                <a:gd name="T75" fmla="*/ 1088 h 1224"/>
                <a:gd name="T76" fmla="*/ 1194 w 1194"/>
                <a:gd name="T77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1224">
                  <a:moveTo>
                    <a:pt x="60" y="45"/>
                  </a:moveTo>
                  <a:cubicBezTo>
                    <a:pt x="30" y="90"/>
                    <a:pt x="0" y="136"/>
                    <a:pt x="15" y="181"/>
                  </a:cubicBezTo>
                  <a:cubicBezTo>
                    <a:pt x="30" y="226"/>
                    <a:pt x="106" y="272"/>
                    <a:pt x="151" y="317"/>
                  </a:cubicBezTo>
                  <a:cubicBezTo>
                    <a:pt x="196" y="362"/>
                    <a:pt x="249" y="385"/>
                    <a:pt x="287" y="453"/>
                  </a:cubicBezTo>
                  <a:cubicBezTo>
                    <a:pt x="325" y="521"/>
                    <a:pt x="363" y="634"/>
                    <a:pt x="378" y="725"/>
                  </a:cubicBezTo>
                  <a:cubicBezTo>
                    <a:pt x="393" y="816"/>
                    <a:pt x="355" y="953"/>
                    <a:pt x="378" y="998"/>
                  </a:cubicBezTo>
                  <a:cubicBezTo>
                    <a:pt x="401" y="1043"/>
                    <a:pt x="499" y="1036"/>
                    <a:pt x="514" y="998"/>
                  </a:cubicBezTo>
                  <a:cubicBezTo>
                    <a:pt x="529" y="960"/>
                    <a:pt x="484" y="839"/>
                    <a:pt x="469" y="771"/>
                  </a:cubicBezTo>
                  <a:cubicBezTo>
                    <a:pt x="454" y="703"/>
                    <a:pt x="438" y="649"/>
                    <a:pt x="423" y="589"/>
                  </a:cubicBezTo>
                  <a:cubicBezTo>
                    <a:pt x="408" y="529"/>
                    <a:pt x="370" y="438"/>
                    <a:pt x="378" y="408"/>
                  </a:cubicBezTo>
                  <a:cubicBezTo>
                    <a:pt x="386" y="378"/>
                    <a:pt x="446" y="370"/>
                    <a:pt x="469" y="408"/>
                  </a:cubicBezTo>
                  <a:cubicBezTo>
                    <a:pt x="492" y="446"/>
                    <a:pt x="499" y="560"/>
                    <a:pt x="514" y="635"/>
                  </a:cubicBezTo>
                  <a:cubicBezTo>
                    <a:pt x="529" y="710"/>
                    <a:pt x="544" y="801"/>
                    <a:pt x="559" y="861"/>
                  </a:cubicBezTo>
                  <a:cubicBezTo>
                    <a:pt x="574" y="921"/>
                    <a:pt x="582" y="975"/>
                    <a:pt x="605" y="998"/>
                  </a:cubicBezTo>
                  <a:cubicBezTo>
                    <a:pt x="628" y="1021"/>
                    <a:pt x="680" y="1021"/>
                    <a:pt x="695" y="998"/>
                  </a:cubicBezTo>
                  <a:cubicBezTo>
                    <a:pt x="710" y="975"/>
                    <a:pt x="702" y="906"/>
                    <a:pt x="695" y="861"/>
                  </a:cubicBezTo>
                  <a:cubicBezTo>
                    <a:pt x="688" y="816"/>
                    <a:pt x="665" y="778"/>
                    <a:pt x="650" y="725"/>
                  </a:cubicBezTo>
                  <a:cubicBezTo>
                    <a:pt x="635" y="672"/>
                    <a:pt x="620" y="604"/>
                    <a:pt x="605" y="544"/>
                  </a:cubicBezTo>
                  <a:cubicBezTo>
                    <a:pt x="590" y="484"/>
                    <a:pt x="559" y="401"/>
                    <a:pt x="559" y="363"/>
                  </a:cubicBezTo>
                  <a:cubicBezTo>
                    <a:pt x="559" y="325"/>
                    <a:pt x="582" y="310"/>
                    <a:pt x="605" y="317"/>
                  </a:cubicBezTo>
                  <a:cubicBezTo>
                    <a:pt x="628" y="324"/>
                    <a:pt x="680" y="363"/>
                    <a:pt x="695" y="408"/>
                  </a:cubicBezTo>
                  <a:cubicBezTo>
                    <a:pt x="710" y="453"/>
                    <a:pt x="687" y="529"/>
                    <a:pt x="695" y="589"/>
                  </a:cubicBezTo>
                  <a:cubicBezTo>
                    <a:pt x="703" y="649"/>
                    <a:pt x="726" y="711"/>
                    <a:pt x="741" y="771"/>
                  </a:cubicBezTo>
                  <a:cubicBezTo>
                    <a:pt x="756" y="831"/>
                    <a:pt x="763" y="914"/>
                    <a:pt x="786" y="952"/>
                  </a:cubicBezTo>
                  <a:cubicBezTo>
                    <a:pt x="809" y="990"/>
                    <a:pt x="862" y="998"/>
                    <a:pt x="877" y="998"/>
                  </a:cubicBezTo>
                  <a:cubicBezTo>
                    <a:pt x="892" y="998"/>
                    <a:pt x="877" y="975"/>
                    <a:pt x="877" y="952"/>
                  </a:cubicBezTo>
                  <a:cubicBezTo>
                    <a:pt x="877" y="929"/>
                    <a:pt x="884" y="899"/>
                    <a:pt x="877" y="861"/>
                  </a:cubicBezTo>
                  <a:cubicBezTo>
                    <a:pt x="870" y="823"/>
                    <a:pt x="847" y="778"/>
                    <a:pt x="832" y="725"/>
                  </a:cubicBezTo>
                  <a:cubicBezTo>
                    <a:pt x="817" y="672"/>
                    <a:pt x="801" y="612"/>
                    <a:pt x="786" y="544"/>
                  </a:cubicBezTo>
                  <a:cubicBezTo>
                    <a:pt x="771" y="476"/>
                    <a:pt x="786" y="385"/>
                    <a:pt x="741" y="317"/>
                  </a:cubicBezTo>
                  <a:cubicBezTo>
                    <a:pt x="696" y="249"/>
                    <a:pt x="537" y="189"/>
                    <a:pt x="514" y="136"/>
                  </a:cubicBezTo>
                  <a:cubicBezTo>
                    <a:pt x="491" y="83"/>
                    <a:pt x="567" y="0"/>
                    <a:pt x="605" y="0"/>
                  </a:cubicBezTo>
                  <a:cubicBezTo>
                    <a:pt x="643" y="0"/>
                    <a:pt x="696" y="76"/>
                    <a:pt x="741" y="136"/>
                  </a:cubicBezTo>
                  <a:cubicBezTo>
                    <a:pt x="786" y="196"/>
                    <a:pt x="847" y="295"/>
                    <a:pt x="877" y="363"/>
                  </a:cubicBezTo>
                  <a:cubicBezTo>
                    <a:pt x="907" y="431"/>
                    <a:pt x="907" y="484"/>
                    <a:pt x="922" y="544"/>
                  </a:cubicBezTo>
                  <a:cubicBezTo>
                    <a:pt x="937" y="604"/>
                    <a:pt x="953" y="665"/>
                    <a:pt x="968" y="725"/>
                  </a:cubicBezTo>
                  <a:cubicBezTo>
                    <a:pt x="983" y="785"/>
                    <a:pt x="998" y="847"/>
                    <a:pt x="1013" y="907"/>
                  </a:cubicBezTo>
                  <a:cubicBezTo>
                    <a:pt x="1028" y="967"/>
                    <a:pt x="1028" y="1035"/>
                    <a:pt x="1058" y="1088"/>
                  </a:cubicBezTo>
                  <a:cubicBezTo>
                    <a:pt x="1088" y="1141"/>
                    <a:pt x="1171" y="1201"/>
                    <a:pt x="1194" y="1224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4067175" y="2685390"/>
              <a:ext cx="504825" cy="287338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69000"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Gi</a:t>
              </a:r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 rot="855971">
              <a:off x="3351727" y="1348719"/>
              <a:ext cx="769938" cy="409575"/>
            </a:xfrm>
            <a:prstGeom prst="ellipse">
              <a:avLst/>
            </a:prstGeom>
            <a:gradFill rotWithShape="1">
              <a:gsLst>
                <a:gs pos="0">
                  <a:srgbClr val="9C2347">
                    <a:alpha val="18000"/>
                  </a:srgbClr>
                </a:gs>
                <a:gs pos="100000">
                  <a:srgbClr val="9C23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fr-FR" sz="1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2627313" y="2765127"/>
              <a:ext cx="1208003" cy="52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CXCR/CCR</a:t>
              </a:r>
            </a:p>
          </p:txBody>
        </p:sp>
      </p:grpSp>
      <p:sp>
        <p:nvSpPr>
          <p:cNvPr id="68" name="Flèche droite 67"/>
          <p:cNvSpPr/>
          <p:nvPr/>
        </p:nvSpPr>
        <p:spPr>
          <a:xfrm rot="3816734">
            <a:off x="2598496" y="4317478"/>
            <a:ext cx="917519" cy="23331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 droite 68"/>
          <p:cNvSpPr/>
          <p:nvPr/>
        </p:nvSpPr>
        <p:spPr>
          <a:xfrm rot="3816734">
            <a:off x="2632143" y="4000212"/>
            <a:ext cx="1612299" cy="25517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lèche droite 69"/>
          <p:cNvSpPr/>
          <p:nvPr/>
        </p:nvSpPr>
        <p:spPr>
          <a:xfrm rot="6855038">
            <a:off x="4524190" y="4299768"/>
            <a:ext cx="917519" cy="23331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71"/>
          <p:cNvSpPr/>
          <p:nvPr/>
        </p:nvSpPr>
        <p:spPr>
          <a:xfrm rot="6855038">
            <a:off x="4905862" y="4018763"/>
            <a:ext cx="1559494" cy="21679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6733A-2789-4B48-818B-9B19E0B87504}"/>
              </a:ext>
            </a:extLst>
          </p:cNvPr>
          <p:cNvSpPr/>
          <p:nvPr/>
        </p:nvSpPr>
        <p:spPr>
          <a:xfrm>
            <a:off x="144379" y="429889"/>
            <a:ext cx="2791326" cy="13319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hétérodimère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protéine G est constitué de 3 sous-unités α,β et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Sous forme inactive, la sous-unité α lie le GDP et s’associé avec les sous-unités β et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F290C-EF92-1348-B583-92F081B3CF01}"/>
              </a:ext>
            </a:extLst>
          </p:cNvPr>
          <p:cNvSpPr/>
          <p:nvPr/>
        </p:nvSpPr>
        <p:spPr>
          <a:xfrm>
            <a:off x="5799222" y="353897"/>
            <a:ext cx="3200400" cy="1998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Après engagement du récepteur (interaction avec une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chimiokine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protéine G se dissocie en deux unités fonctionnelles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unité constituée de la sous-unité </a:t>
            </a:r>
            <a:r>
              <a:rPr lang="fr-FR" sz="1400" dirty="0">
                <a:latin typeface="Symbol" pitchFamily="2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liant le GTP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unité constituée des sous-unités β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DZ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2A9B36-4366-3747-AAEF-16EE589C5A3B}"/>
              </a:ext>
            </a:extLst>
          </p:cNvPr>
          <p:cNvSpPr/>
          <p:nvPr/>
        </p:nvSpPr>
        <p:spPr>
          <a:xfrm>
            <a:off x="6557210" y="2592807"/>
            <a:ext cx="2466474" cy="1790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13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sous-unité α active deux voies distinctes :</a:t>
            </a:r>
            <a:endParaRPr lang="fr-DZ" sz="13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13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voie de </a:t>
            </a:r>
            <a:r>
              <a:rPr lang="fr-FR" sz="13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MAPkinase</a:t>
            </a:r>
            <a:r>
              <a:rPr lang="fr-FR" sz="13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(MAPK) qui est responsable de l’activation de plusieurs facteurs de transcription. Aussi elle active la phospholipase A2 (PLA2) qui génère des médiateurs lipidiques. </a:t>
            </a:r>
            <a:endParaRPr lang="fr-DZ" sz="13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58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2901</TotalTime>
  <Words>2129</Words>
  <Application>Microsoft Macintosh PowerPoint</Application>
  <PresentationFormat>Affichage à l'écran (4:3)</PresentationFormat>
  <Paragraphs>422</Paragraphs>
  <Slides>31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Helvetica</vt:lpstr>
      <vt:lpstr>Symbol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cytokines chimiokines et molécules d'adhésion</dc:title>
  <dc:creator>Fethi MECABIH;fethi.mecabih@yahoo.fr</dc:creator>
  <cp:keywords>cytokine;molécules d'adhésion;chimiokines</cp:keywords>
  <cp:lastModifiedBy>malek maalzk</cp:lastModifiedBy>
  <cp:revision>193</cp:revision>
  <dcterms:created xsi:type="dcterms:W3CDTF">2013-05-04T10:31:35Z</dcterms:created>
  <dcterms:modified xsi:type="dcterms:W3CDTF">2020-04-09T19:26:05Z</dcterms:modified>
</cp:coreProperties>
</file>