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67" r:id="rId15"/>
    <p:sldId id="268" r:id="rId16"/>
    <p:sldId id="297" r:id="rId17"/>
    <p:sldId id="269" r:id="rId18"/>
    <p:sldId id="271" r:id="rId19"/>
    <p:sldId id="285" r:id="rId20"/>
    <p:sldId id="272" r:id="rId21"/>
    <p:sldId id="300" r:id="rId22"/>
    <p:sldId id="296" r:id="rId23"/>
    <p:sldId id="304" r:id="rId24"/>
    <p:sldId id="305" r:id="rId25"/>
    <p:sldId id="273" r:id="rId26"/>
    <p:sldId id="274" r:id="rId27"/>
    <p:sldId id="275" r:id="rId28"/>
    <p:sldId id="276" r:id="rId29"/>
    <p:sldId id="277" r:id="rId30"/>
    <p:sldId id="284" r:id="rId31"/>
    <p:sldId id="306" r:id="rId32"/>
    <p:sldId id="301" r:id="rId33"/>
    <p:sldId id="302" r:id="rId34"/>
    <p:sldId id="303" r:id="rId35"/>
    <p:sldId id="278" r:id="rId36"/>
    <p:sldId id="279" r:id="rId37"/>
    <p:sldId id="280" r:id="rId38"/>
    <p:sldId id="281" r:id="rId39"/>
    <p:sldId id="295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4657-DEA9-47D6-ADD8-C0E0752364B4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C5CF-85DA-48FE-8FCB-0FA2DFCE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b/b8/The_gout_james_gillray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ofer.org/php/slide_res.php?&amp;limit=12&amp;langue=fr&amp;groupe3=1&amp;text1=&amp;source=&amp;keyword1=&amp;keyword2=&amp;keyword3=path.+microcristalline&amp;date=&amp;itemlist=&amp;filename=&amp;page=1&amp;posdanspage=1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lecofer.org/php/slide_res.php?&amp;limit=12&amp;langue=fr&amp;groupe3=1&amp;text1=&amp;source=&amp;keyword1=&amp;keyword2=&amp;keyword3=path.+microcristalline&amp;date=&amp;itemlist=&amp;filename=&amp;page=3&amp;posdanspage=9" TargetMode="Externa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fr-FR" b="1" dirty="0" smtClean="0"/>
              <a:t>LA GOUTTE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2204864"/>
            <a:ext cx="6400800" cy="1368152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Pr AYED. H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Faculté de médecine d’Annaba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4" descr="Image:The gout james gillra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2193" y="3830813"/>
            <a:ext cx="3143107" cy="228193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L’ accès goutteux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800" dirty="0" smtClean="0"/>
              <a:t>L’</a:t>
            </a:r>
            <a:r>
              <a:rPr lang="fr-FR" sz="2800" dirty="0" err="1" smtClean="0"/>
              <a:t>hyperuricémie</a:t>
            </a:r>
            <a:r>
              <a:rPr lang="fr-FR" sz="2800" dirty="0" smtClean="0"/>
              <a:t> prolongée conduit au dépôt de cristaux </a:t>
            </a:r>
          </a:p>
          <a:p>
            <a:pPr algn="just">
              <a:buNone/>
            </a:pPr>
            <a:r>
              <a:rPr lang="fr-FR" sz="2800" dirty="0" smtClean="0"/>
              <a:t>d’urate de Na dans le cartilage articulaire et la membrane </a:t>
            </a:r>
          </a:p>
          <a:p>
            <a:pPr algn="just">
              <a:buNone/>
            </a:pPr>
            <a:r>
              <a:rPr lang="fr-FR" sz="2800" dirty="0" smtClean="0"/>
              <a:t>synoviale. </a:t>
            </a:r>
          </a:p>
          <a:p>
            <a:pPr algn="just">
              <a:buNone/>
            </a:pPr>
            <a:r>
              <a:rPr lang="fr-FR" sz="2800" dirty="0" smtClean="0"/>
              <a:t>Ils peuvent être libérés dans la cavité articulaire et </a:t>
            </a:r>
          </a:p>
          <a:p>
            <a:pPr algn="just">
              <a:buNone/>
            </a:pPr>
            <a:r>
              <a:rPr lang="fr-FR" sz="2800" dirty="0" smtClean="0"/>
              <a:t>phagocytés par les Macrophages synoviaux avec </a:t>
            </a:r>
          </a:p>
          <a:p>
            <a:pPr algn="just">
              <a:buNone/>
            </a:pPr>
            <a:r>
              <a:rPr lang="fr-FR" sz="2800" dirty="0" smtClean="0"/>
              <a:t>production De cytokines pro-inflammatoire (IL1,TNFa) avec </a:t>
            </a:r>
          </a:p>
          <a:p>
            <a:pPr algn="just">
              <a:buNone/>
            </a:pPr>
            <a:r>
              <a:rPr lang="fr-FR" sz="2800" dirty="0" smtClean="0"/>
              <a:t>des effets locaux(recrutement de PNN: participent à </a:t>
            </a:r>
          </a:p>
          <a:p>
            <a:pPr algn="just">
              <a:buNone/>
            </a:pPr>
            <a:r>
              <a:rPr lang="fr-FR" sz="2800" dirty="0" smtClean="0"/>
              <a:t>l’inflammation articulaire) et systémique(fièvre; signes </a:t>
            </a:r>
          </a:p>
          <a:p>
            <a:pPr algn="just">
              <a:buNone/>
            </a:pPr>
            <a:r>
              <a:rPr lang="fr-FR" sz="2800" dirty="0" smtClean="0"/>
              <a:t>généraux)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229600" cy="79208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L’ ACCES GOUTTEUX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600" b="1" dirty="0" smtClean="0"/>
              <a:t>ETUDE CLINIQUE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sz="2800" b="1" dirty="0" smtClean="0"/>
              <a:t>Type de description: </a:t>
            </a:r>
          </a:p>
          <a:p>
            <a:pPr>
              <a:buNone/>
            </a:pPr>
            <a:r>
              <a:rPr lang="fr-FR" sz="2400" dirty="0" smtClean="0"/>
              <a:t>	accès aigu du gros orteil(MTP)Touche le plus souvent, l’homme adulte autour de 40-50 ans, volontiers obèse et gros mangeur.</a:t>
            </a:r>
          </a:p>
          <a:p>
            <a:pPr>
              <a:buNone/>
            </a:pPr>
            <a:r>
              <a:rPr lang="fr-FR" sz="2400" dirty="0" smtClean="0"/>
              <a:t>	La crise débute brutalement, en pleine nuit, au bord int de la MTP du gros orteil, d’abord supportable, puis rapidement insomniante avec impotence fonctionnelle majeure. </a:t>
            </a:r>
          </a:p>
          <a:p>
            <a:pPr>
              <a:buNone/>
            </a:pPr>
            <a:r>
              <a:rPr lang="fr-FR" sz="2400" dirty="0" smtClean="0"/>
              <a:t>	À l’examen: hyperesthésie cutanée avec gonflement  articulaire, peau luisante rouge vif, avec des signes généraux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L’ accès goutteux</a:t>
            </a:r>
            <a:endParaRPr lang="fr-FR" sz="4000" b="1" dirty="0"/>
          </a:p>
        </p:txBody>
      </p:sp>
      <p:pic>
        <p:nvPicPr>
          <p:cNvPr id="4" name="Picture 3" descr="podag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3216818" cy="39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rise de goutte gros orte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778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L’ accès goutteux</a:t>
            </a:r>
            <a:endParaRPr lang="fr-FR" sz="4000" b="1" dirty="0"/>
          </a:p>
        </p:txBody>
      </p:sp>
      <p:pic>
        <p:nvPicPr>
          <p:cNvPr id="4" name="Picture 4" descr="crise de goutte gros orte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3778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Gianf Fing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2638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L’ accès goutteux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97207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b="1" dirty="0" smtClean="0"/>
              <a:t>A </a:t>
            </a:r>
            <a:r>
              <a:rPr lang="fr-FR" b="1" dirty="0" smtClean="0"/>
              <a:t>l’interrogatoire :</a:t>
            </a:r>
            <a:endParaRPr lang="fr-FR" b="1" dirty="0" smtClean="0"/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Notion de </a:t>
            </a:r>
            <a:r>
              <a:rPr lang="fr-FR" dirty="0" smtClean="0"/>
              <a:t>facteurs </a:t>
            </a:r>
            <a:r>
              <a:rPr lang="fr-FR" dirty="0" err="1" smtClean="0"/>
              <a:t>déclenchants</a:t>
            </a:r>
            <a:r>
              <a:rPr lang="fr-FR" dirty="0" smtClean="0"/>
              <a:t>:</a:t>
            </a:r>
          </a:p>
          <a:p>
            <a:pPr algn="just">
              <a:buNone/>
            </a:pPr>
            <a:r>
              <a:rPr lang="fr-FR" dirty="0" smtClean="0"/>
              <a:t>	excès alimentaire, prise médicamenteuse, traumatisme, émotion, infection… 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Prodromes:</a:t>
            </a:r>
          </a:p>
          <a:p>
            <a:pPr algn="just">
              <a:buNone/>
            </a:pPr>
            <a:r>
              <a:rPr lang="fr-FR" dirty="0" smtClean="0"/>
              <a:t>	souvent fixes chez un même malade: asthénie, anorexie,  irritabilité, céphalées ,paresthésies au gros orteil, polyurie 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Des </a:t>
            </a:r>
            <a:r>
              <a:rPr lang="fr-FR" dirty="0" smtClean="0"/>
              <a:t>ATCD: 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	lithiase urique ou accès de même type ou </a:t>
            </a:r>
            <a:r>
              <a:rPr lang="fr-FR" dirty="0" smtClean="0"/>
              <a:t>familial:</a:t>
            </a:r>
            <a:endParaRPr lang="fr-FR" dirty="0" smtClean="0"/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30p cent des cas La crise dure quelques jours ,puis disparait spontanément  avec persistance d’un gros orteil et une desquamation cutanée.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</a:t>
            </a:r>
            <a:r>
              <a:rPr lang="fr-FR" sz="4000" b="1" dirty="0"/>
              <a:t>’ accès goutteux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/>
              <a:t>Formes cliniques</a:t>
            </a:r>
          </a:p>
          <a:p>
            <a:pPr algn="just">
              <a:buNone/>
            </a:pPr>
            <a:r>
              <a:rPr lang="fr-FR" sz="2800" b="1" dirty="0" smtClean="0"/>
              <a:t>A. Formes </a:t>
            </a:r>
            <a:r>
              <a:rPr lang="fr-FR" sz="2800" b="1" dirty="0" smtClean="0"/>
              <a:t>symptomatiques:</a:t>
            </a:r>
          </a:p>
          <a:p>
            <a:pPr lvl="1" algn="just">
              <a:buNone/>
            </a:pPr>
            <a:r>
              <a:rPr lang="fr-FR" sz="2400" dirty="0" smtClean="0"/>
              <a:t>1.Crises à minima: peu douloureuses; courtes</a:t>
            </a:r>
          </a:p>
          <a:p>
            <a:pPr lvl="1" algn="just">
              <a:buNone/>
            </a:pPr>
            <a:r>
              <a:rPr lang="fr-FR" sz="2400" dirty="0" smtClean="0"/>
              <a:t>2.Crises pseudo-</a:t>
            </a:r>
            <a:r>
              <a:rPr lang="fr-FR" sz="2400" dirty="0" err="1" smtClean="0"/>
              <a:t>phlegmonneuses</a:t>
            </a:r>
            <a:r>
              <a:rPr lang="fr-FR" sz="2400" dirty="0" smtClean="0"/>
              <a:t>: peuvent conduire  à un geste chirurgical inutile et dangereux</a:t>
            </a:r>
          </a:p>
          <a:p>
            <a:pPr algn="just">
              <a:buNone/>
            </a:pPr>
            <a:r>
              <a:rPr lang="fr-FR" sz="2800" b="1" dirty="0" smtClean="0"/>
              <a:t>B. Formes </a:t>
            </a:r>
            <a:r>
              <a:rPr lang="fr-FR" sz="2800" b="1" dirty="0" smtClean="0"/>
              <a:t>topographiques:</a:t>
            </a:r>
          </a:p>
          <a:p>
            <a:pPr algn="just">
              <a:buNone/>
            </a:pPr>
            <a:r>
              <a:rPr lang="fr-FR" dirty="0" smtClean="0"/>
              <a:t>	</a:t>
            </a:r>
            <a:r>
              <a:rPr lang="fr-FR" sz="2400" dirty="0" smtClean="0"/>
              <a:t>1.Atteinte des autres articulations du pied; le genou, les doigts, le poignet et le coude, rarement la hanche et l’épaule.</a:t>
            </a:r>
          </a:p>
          <a:p>
            <a:pPr>
              <a:buNone/>
            </a:pPr>
            <a:r>
              <a:rPr lang="fr-FR" sz="2400" dirty="0" smtClean="0"/>
              <a:t>	2.Atteintes extra-articulaires: </a:t>
            </a:r>
            <a:r>
              <a:rPr lang="fr-FR" sz="2400" dirty="0" smtClean="0"/>
              <a:t> tendinite </a:t>
            </a:r>
            <a:r>
              <a:rPr lang="fr-FR" sz="2400" dirty="0" smtClean="0"/>
              <a:t>achilléenne, bursite rétro-olécranienne </a:t>
            </a:r>
          </a:p>
          <a:p>
            <a:pPr algn="just"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7" descr="gout%20elbow%20tophus%20clinica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1785926"/>
            <a:ext cx="4038600" cy="29845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Formes cliniques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42984"/>
            <a:ext cx="8507288" cy="54543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C. </a:t>
            </a:r>
            <a:r>
              <a:rPr lang="fr-FR" sz="3300" b="1" dirty="0" smtClean="0"/>
              <a:t>Formes </a:t>
            </a:r>
            <a:r>
              <a:rPr lang="fr-FR" sz="3300" b="1" dirty="0" smtClean="0"/>
              <a:t>étiologiques: </a:t>
            </a:r>
          </a:p>
          <a:p>
            <a:pPr>
              <a:buNone/>
            </a:pPr>
            <a:r>
              <a:rPr lang="fr-FR" dirty="0" smtClean="0"/>
              <a:t>	hémopathie maligne; Insuffisance rénale chronique, prise médicamenteuse ( diurétique, chimiothérapie, aspirine(&lt;2g/J), ciclosporine A, </a:t>
            </a:r>
            <a:r>
              <a:rPr lang="fr-FR" dirty="0" err="1" smtClean="0"/>
              <a:t>pyrazinamide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b="1" dirty="0" smtClean="0"/>
              <a:t>D. </a:t>
            </a:r>
            <a:r>
              <a:rPr lang="fr-FR" sz="3300" b="1" dirty="0" smtClean="0"/>
              <a:t>Formes </a:t>
            </a:r>
            <a:r>
              <a:rPr lang="fr-FR" sz="3300" b="1" dirty="0" smtClean="0"/>
              <a:t>selon le terrain:</a:t>
            </a:r>
          </a:p>
          <a:p>
            <a:pPr>
              <a:buNone/>
            </a:pPr>
            <a:r>
              <a:rPr lang="fr-FR" dirty="0" smtClean="0"/>
              <a:t>	1.Goutte </a:t>
            </a:r>
            <a:r>
              <a:rPr lang="fr-FR" dirty="0" err="1" smtClean="0"/>
              <a:t>enzymopathique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a.Syndrome</a:t>
            </a:r>
            <a:r>
              <a:rPr lang="fr-FR" dirty="0" smtClean="0"/>
              <a:t> de </a:t>
            </a:r>
            <a:r>
              <a:rPr lang="fr-FR" dirty="0" err="1" smtClean="0"/>
              <a:t>Lesch-Nyhan</a:t>
            </a:r>
            <a:r>
              <a:rPr lang="fr-FR" dirty="0" smtClean="0"/>
              <a:t>: </a:t>
            </a:r>
            <a:r>
              <a:rPr lang="fr-FR" dirty="0" smtClean="0"/>
              <a:t>déficit </a:t>
            </a:r>
            <a:r>
              <a:rPr lang="fr-FR" dirty="0" smtClean="0"/>
              <a:t>complet en HGPRT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b.Déficit</a:t>
            </a:r>
            <a:r>
              <a:rPr lang="fr-FR" dirty="0" smtClean="0"/>
              <a:t> partiel </a:t>
            </a:r>
            <a:r>
              <a:rPr lang="fr-FR" dirty="0" smtClean="0"/>
              <a:t>en HGPRT: touche les hommes avant 30 ans avec lithiase ; insuffisance rénale; </a:t>
            </a:r>
            <a:r>
              <a:rPr lang="fr-FR" dirty="0" err="1" smtClean="0"/>
              <a:t>hyperuraturie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c. La néphropathie </a:t>
            </a:r>
            <a:r>
              <a:rPr lang="fr-FR" dirty="0" err="1" smtClean="0"/>
              <a:t>uratique</a:t>
            </a:r>
            <a:r>
              <a:rPr lang="fr-FR" dirty="0" smtClean="0"/>
              <a:t> familiale autosomique</a:t>
            </a:r>
          </a:p>
          <a:p>
            <a:pPr>
              <a:buNone/>
            </a:pPr>
            <a:r>
              <a:rPr lang="fr-FR" dirty="0" smtClean="0"/>
              <a:t>	d. La goutte des transplantés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8694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La goutte chronique 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800" dirty="0" smtClean="0"/>
              <a:t>Après plusieurs accès aigus, apparaissent des </a:t>
            </a:r>
          </a:p>
          <a:p>
            <a:pPr algn="just">
              <a:buNone/>
            </a:pPr>
            <a:r>
              <a:rPr lang="fr-FR" sz="2800" dirty="0" smtClean="0"/>
              <a:t>manif articulaires chroniques, dues aux dépôts intra</a:t>
            </a:r>
          </a:p>
          <a:p>
            <a:pPr algn="just">
              <a:buNone/>
            </a:pPr>
            <a:r>
              <a:rPr lang="fr-FR" sz="2800" dirty="0" smtClean="0"/>
              <a:t>et/ou péri-articulaires des cristaux d’urate de Na+</a:t>
            </a:r>
          </a:p>
          <a:p>
            <a:pPr marL="0" indent="0" algn="just">
              <a:buNone/>
            </a:pPr>
            <a:r>
              <a:rPr lang="fr-FR" sz="2800" b="1" dirty="0" smtClean="0"/>
              <a:t>A. Le </a:t>
            </a:r>
            <a:r>
              <a:rPr lang="fr-FR" sz="2800" b="1" dirty="0" smtClean="0"/>
              <a:t>tophus goutteux: </a:t>
            </a:r>
            <a:r>
              <a:rPr lang="fr-FR" sz="2800" dirty="0" smtClean="0"/>
              <a:t>concrétion </a:t>
            </a:r>
            <a:r>
              <a:rPr lang="fr-FR" sz="2800" dirty="0" err="1" smtClean="0"/>
              <a:t>uratique</a:t>
            </a:r>
            <a:r>
              <a:rPr lang="fr-FR" sz="2800" dirty="0" smtClean="0"/>
              <a:t> sous- cutanée, après plusieurs années d’évolution; de consistance ferme, arrondie, qui peut s’ulcérer avec écoulement crayeux, siège au pavillon de l’oreille; l’olécrane; articulations  des mains et des pieds. </a:t>
            </a:r>
          </a:p>
          <a:p>
            <a:pPr algn="just">
              <a:buNone/>
            </a:pPr>
            <a:r>
              <a:rPr lang="fr-FR" sz="2800" dirty="0" smtClean="0"/>
              <a:t>	Leur régression est lente sous traitement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GOUTTE CHRONIQUE</a:t>
            </a:r>
            <a:endParaRPr lang="fr-FR" dirty="0"/>
          </a:p>
        </p:txBody>
      </p:sp>
      <p:pic>
        <p:nvPicPr>
          <p:cNvPr id="4" name="Picture 3" descr="DSCN56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295943" cy="3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N5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36242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Définition Généralités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• La goutte appartient au groupe des arthropathies microcristallines.</a:t>
            </a:r>
          </a:p>
          <a:p>
            <a:pPr algn="just">
              <a:buNone/>
            </a:pPr>
            <a:r>
              <a:rPr lang="fr-FR" dirty="0" smtClean="0"/>
              <a:t>• Véritable maladie générale métabolique par anomalie du métabolisme des purines; à l’origine d’une hyper uricémie chronique</a:t>
            </a:r>
          </a:p>
          <a:p>
            <a:pPr algn="just">
              <a:buNone/>
            </a:pPr>
            <a:r>
              <a:rPr lang="fr-FR" dirty="0" smtClean="0"/>
              <a:t>• Caractérisés par des dépôts intra et/ou péri- articulaires de cristaux d’urate de sodium; responsables d’accès inflammatoires aigus, ou d’arthropathies chroniques.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LA GOUTTE CHRONIQUE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96752"/>
            <a:ext cx="8715436" cy="5232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B. L</a:t>
            </a:r>
            <a:r>
              <a:rPr lang="fr-FR" b="1" dirty="0" smtClean="0"/>
              <a:t>’ arthropathie goutteuse: </a:t>
            </a:r>
          </a:p>
          <a:p>
            <a:r>
              <a:rPr lang="fr-FR" sz="2400" dirty="0" smtClean="0"/>
              <a:t>Les dépôts intra-articulaires d’urate de Na entrainent  des </a:t>
            </a:r>
          </a:p>
          <a:p>
            <a:pPr marL="0" indent="0">
              <a:buNone/>
            </a:pPr>
            <a:r>
              <a:rPr lang="fr-FR" sz="2400" dirty="0" smtClean="0"/>
              <a:t>     destructions ostéo- cartilagineuses des articulations atteintes lors </a:t>
            </a:r>
          </a:p>
          <a:p>
            <a:pPr marL="0" indent="0">
              <a:buNone/>
            </a:pPr>
            <a:r>
              <a:rPr lang="fr-FR" sz="2400" dirty="0" smtClean="0"/>
              <a:t>     des accès aigus cliniques: </a:t>
            </a:r>
          </a:p>
          <a:p>
            <a:r>
              <a:rPr lang="fr-FR" sz="2400" dirty="0" smtClean="0"/>
              <a:t>Douleurs mécaniques avec raideur et/ou gonflent articulaire. </a:t>
            </a:r>
          </a:p>
          <a:p>
            <a:r>
              <a:rPr lang="fr-FR" sz="2400" dirty="0" smtClean="0"/>
              <a:t>Des crises aigues peuvent survenir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/>
              <a:t>	</a:t>
            </a:r>
            <a:r>
              <a:rPr lang="fr-FR" sz="2800" b="1" dirty="0" smtClean="0"/>
              <a:t>Radio: </a:t>
            </a:r>
            <a:endParaRPr lang="fr-FR" sz="2400" b="1" dirty="0" smtClean="0"/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géodes arrondies ou ovalaires juxta-articulaires ou rompant parfois la corticale osseuse avec réaction ostéophytique importante ( pieds, mains, genoux)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DSCF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8068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LA GOUTTE CHRONIQUE</a:t>
            </a:r>
            <a:endParaRPr lang="fr-FR" sz="4000" b="1" dirty="0"/>
          </a:p>
        </p:txBody>
      </p:sp>
      <p:pic>
        <p:nvPicPr>
          <p:cNvPr id="4" name="Picture 28" descr="~AUT0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504"/>
          <a:stretch>
            <a:fillRect/>
          </a:stretch>
        </p:blipFill>
        <p:spPr>
          <a:xfrm>
            <a:off x="500034" y="2428868"/>
            <a:ext cx="1530096" cy="2817151"/>
          </a:xfrm>
          <a:noFill/>
          <a:ln/>
        </p:spPr>
      </p:pic>
      <p:pic>
        <p:nvPicPr>
          <p:cNvPr id="5" name="Picture 24" descr="résulta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17935"/>
          <a:stretch>
            <a:fillRect/>
          </a:stretch>
        </p:blipFill>
        <p:spPr>
          <a:xfrm>
            <a:off x="2285984" y="1500174"/>
            <a:ext cx="5148262" cy="3168650"/>
          </a:xfrm>
          <a:prstGeom prst="rect">
            <a:avLst/>
          </a:prstGeom>
          <a:noFill/>
          <a:ln/>
        </p:spPr>
      </p:pic>
      <p:pic>
        <p:nvPicPr>
          <p:cNvPr id="6" name="Picture 9" descr="résultat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7883" r="10542" b="9723"/>
          <a:stretch>
            <a:fillRect/>
          </a:stretch>
        </p:blipFill>
        <p:spPr bwMode="auto">
          <a:xfrm>
            <a:off x="4716463" y="3141663"/>
            <a:ext cx="4427537" cy="371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4" y="692696"/>
            <a:ext cx="71577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4953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La goutte chronique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3500" b="1" dirty="0" smtClean="0"/>
              <a:t>Complications rénales : </a:t>
            </a:r>
            <a:endParaRPr lang="fr-FR" sz="3000" b="1" dirty="0" smtClean="0"/>
          </a:p>
          <a:p>
            <a:pPr algn="just">
              <a:buNone/>
            </a:pPr>
            <a:r>
              <a:rPr lang="fr-FR" dirty="0" smtClean="0"/>
              <a:t>	</a:t>
            </a:r>
            <a:r>
              <a:rPr lang="fr-FR" sz="2800" dirty="0" smtClean="0"/>
              <a:t>Fréquentes au cours de la goutte chronique, doivent être recherchées systématiquement car peuvent mettre en jeu le pronostic vital:</a:t>
            </a:r>
          </a:p>
          <a:p>
            <a:pPr algn="just">
              <a:buNone/>
            </a:pPr>
            <a:r>
              <a:rPr lang="fr-FR" sz="2800" b="1" dirty="0" smtClean="0"/>
              <a:t>A. La </a:t>
            </a:r>
            <a:r>
              <a:rPr lang="fr-FR" sz="2800" b="1" dirty="0" smtClean="0"/>
              <a:t>lithiase rénale: </a:t>
            </a:r>
          </a:p>
          <a:p>
            <a:pPr algn="just">
              <a:buNone/>
            </a:pPr>
            <a:r>
              <a:rPr lang="fr-FR" sz="2800" dirty="0"/>
              <a:t>	</a:t>
            </a:r>
            <a:r>
              <a:rPr lang="fr-FR" sz="2800" dirty="0" smtClean="0"/>
              <a:t>dues à l’</a:t>
            </a:r>
            <a:r>
              <a:rPr lang="fr-FR" sz="2800" dirty="0" err="1" smtClean="0"/>
              <a:t>hyperuricurie</a:t>
            </a:r>
            <a:r>
              <a:rPr lang="fr-FR" sz="2800" dirty="0" smtClean="0"/>
              <a:t> et l’hyperacidité urinaire chez un tiers des goutteux, se manifeste par des coliques néphrétiques avec des calculs radio-transparents. </a:t>
            </a:r>
          </a:p>
          <a:p>
            <a:pPr algn="just">
              <a:buNone/>
            </a:pPr>
            <a:r>
              <a:rPr lang="fr-FR" sz="2800" dirty="0" smtClean="0"/>
              <a:t>	Elle peut se compliquer par des accidents obstructifs ou infectieux avec développement de pyélonéphrite chronique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La goutte chronique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sz="2800" b="1" dirty="0" smtClean="0"/>
              <a:t>B. La </a:t>
            </a:r>
            <a:r>
              <a:rPr lang="fr-FR" sz="2800" b="1" dirty="0" smtClean="0"/>
              <a:t>néphropathie goutteuse </a:t>
            </a:r>
            <a:r>
              <a:rPr lang="fr-FR" sz="2800" dirty="0" smtClean="0"/>
              <a:t>: 10à20p cent des goutteux chroniques, de type interstitielle: </a:t>
            </a:r>
            <a:endParaRPr lang="fr-FR" sz="2800" dirty="0" smtClean="0"/>
          </a:p>
          <a:p>
            <a:pPr lvl="1" algn="just">
              <a:buFontTx/>
              <a:buChar char="-"/>
            </a:pPr>
            <a:r>
              <a:rPr lang="fr-FR" dirty="0" smtClean="0"/>
              <a:t>Protéinurie modérée; </a:t>
            </a:r>
          </a:p>
          <a:p>
            <a:pPr lvl="1" algn="just">
              <a:buFontTx/>
              <a:buChar char="-"/>
            </a:pPr>
            <a:r>
              <a:rPr lang="fr-FR" dirty="0" err="1" smtClean="0"/>
              <a:t>Leucocyturie</a:t>
            </a:r>
            <a:r>
              <a:rPr lang="fr-FR" dirty="0" smtClean="0"/>
              <a:t> aseptique et sans hématurie, </a:t>
            </a:r>
          </a:p>
          <a:p>
            <a:pPr lvl="1" algn="just">
              <a:buFontTx/>
              <a:buChar char="-"/>
            </a:pPr>
            <a:r>
              <a:rPr lang="fr-FR" dirty="0" smtClean="0"/>
              <a:t>Souvent associée à une HTA. </a:t>
            </a:r>
          </a:p>
          <a:p>
            <a:pPr lvl="1" algn="just">
              <a:buFontTx/>
              <a:buChar char="-"/>
            </a:pPr>
            <a:r>
              <a:rPr lang="fr-FR" dirty="0" smtClean="0"/>
              <a:t>Évolue vers l’insuffisance rénale en l’absence d’un traitement hypo-</a:t>
            </a:r>
            <a:r>
              <a:rPr lang="fr-FR" dirty="0" err="1" smtClean="0"/>
              <a:t>uricémiant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Diagnostic positif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000" dirty="0" smtClean="0"/>
              <a:t>Le </a:t>
            </a:r>
            <a:r>
              <a:rPr lang="fr-FR" sz="3000" dirty="0" smtClean="0"/>
              <a:t>diagnostic de goutte est clinique: accès aigu qui touche le gros orteil, notion de lithiase et/ou </a:t>
            </a:r>
            <a:r>
              <a:rPr lang="fr-FR" sz="3000" dirty="0" smtClean="0"/>
              <a:t>            d</a:t>
            </a:r>
            <a:r>
              <a:rPr lang="fr-FR" sz="3000" dirty="0" smtClean="0"/>
              <a:t>’ </a:t>
            </a:r>
            <a:r>
              <a:rPr lang="fr-FR" sz="3000" dirty="0" smtClean="0"/>
              <a:t>antécédent familial </a:t>
            </a:r>
            <a:r>
              <a:rPr lang="fr-FR" sz="3000" dirty="0" smtClean="0"/>
              <a:t>de goutte, évolution de la crise avec ou sans TRT.</a:t>
            </a:r>
          </a:p>
          <a:p>
            <a:pPr>
              <a:buNone/>
            </a:pPr>
            <a:r>
              <a:rPr lang="fr-FR" sz="3000" dirty="0" smtClean="0"/>
              <a:t>	Au stade chronique: la présence de tophus est quasi-pathognomonique du </a:t>
            </a:r>
            <a:r>
              <a:rPr lang="fr-FR" sz="3000" dirty="0" smtClean="0"/>
              <a:t>diagnostic</a:t>
            </a:r>
            <a:r>
              <a:rPr lang="fr-FR" sz="3000" dirty="0" smtClean="0"/>
              <a:t>. </a:t>
            </a:r>
          </a:p>
          <a:p>
            <a:pPr>
              <a:buNone/>
            </a:pPr>
            <a:r>
              <a:rPr lang="fr-FR" sz="3000" dirty="0" smtClean="0"/>
              <a:t>	La mise en évidence des cristaux d’urate de Na dans le liquide synovial est le seul signe spécifique de la goutte: cristaux longs à bout pointus extra ou intracellulaire, fort biréfringents; dissous par l’</a:t>
            </a:r>
            <a:r>
              <a:rPr lang="fr-FR" sz="3000" dirty="0" err="1" smtClean="0"/>
              <a:t>uricase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Diagnostic positif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	Le bilan biologique: </a:t>
            </a:r>
          </a:p>
          <a:p>
            <a:pPr lvl="1"/>
            <a:r>
              <a:rPr lang="fr-FR" dirty="0" smtClean="0"/>
              <a:t>	</a:t>
            </a: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/>
              <a:t>Syndrome inflammatoire non </a:t>
            </a:r>
            <a:r>
              <a:rPr lang="fr-FR" dirty="0" smtClean="0"/>
              <a:t>spécifique: </a:t>
            </a:r>
            <a:endParaRPr lang="fr-FR" dirty="0" smtClean="0"/>
          </a:p>
          <a:p>
            <a:pPr marL="457200" lvl="1" indent="0">
              <a:buNone/>
            </a:pPr>
            <a:r>
              <a:rPr lang="fr-FR" sz="2400" dirty="0" smtClean="0"/>
              <a:t>	</a:t>
            </a:r>
            <a:r>
              <a:rPr lang="fr-FR" dirty="0" smtClean="0"/>
              <a:t>(VS et CRP élevées) lors des accès </a:t>
            </a:r>
            <a:r>
              <a:rPr lang="fr-FR" dirty="0" smtClean="0"/>
              <a:t>aigus </a:t>
            </a:r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hyperuricémie</a:t>
            </a:r>
            <a:r>
              <a:rPr lang="fr-FR" dirty="0" smtClean="0"/>
              <a:t>&gt;60mg/l </a:t>
            </a:r>
            <a:r>
              <a:rPr lang="fr-FR" dirty="0" smtClean="0"/>
              <a:t>est le signe principal. Mais, seulement 10 p cent des </a:t>
            </a:r>
            <a:r>
              <a:rPr lang="fr-FR" dirty="0" err="1" smtClean="0"/>
              <a:t>hyperuricémiques</a:t>
            </a:r>
            <a:r>
              <a:rPr lang="fr-FR" dirty="0" smtClean="0"/>
              <a:t> font une goutte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En crise, l’uricémie peut être normale.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Il </a:t>
            </a:r>
            <a:r>
              <a:rPr lang="fr-FR" sz="2800" b="1" dirty="0" smtClean="0">
                <a:solidFill>
                  <a:srgbClr val="FF0000"/>
                </a:solidFill>
              </a:rPr>
              <a:t>faut refaire le dosage à distance de la crise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Diagnostic différentiel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86346"/>
          </a:xfrm>
        </p:spPr>
        <p:txBody>
          <a:bodyPr/>
          <a:lstStyle/>
          <a:p>
            <a:r>
              <a:rPr lang="fr-FR" sz="2800" b="1" dirty="0" smtClean="0"/>
              <a:t>Devant </a:t>
            </a:r>
            <a:r>
              <a:rPr lang="fr-FR" sz="2800" b="1" dirty="0" smtClean="0"/>
              <a:t>un accès aigu avec fièvre: </a:t>
            </a:r>
            <a:r>
              <a:rPr lang="fr-FR" sz="2800" dirty="0" smtClean="0"/>
              <a:t>il faut </a:t>
            </a:r>
            <a:r>
              <a:rPr lang="fr-FR" sz="2800" dirty="0" smtClean="0"/>
              <a:t>éliminer</a:t>
            </a:r>
          </a:p>
          <a:p>
            <a:pPr lvl="1"/>
            <a:r>
              <a:rPr lang="fr-FR" dirty="0" smtClean="0"/>
              <a:t>une </a:t>
            </a:r>
            <a:r>
              <a:rPr lang="fr-FR" dirty="0" smtClean="0"/>
              <a:t>arthrite septique; l’absence de réponse à la colchicine et la ponction articulaire  avec étude cytobactériologique du liquide synovial permet de faire le diagnostic. </a:t>
            </a:r>
          </a:p>
          <a:p>
            <a:r>
              <a:rPr lang="fr-FR" sz="2800" b="1" dirty="0" smtClean="0"/>
              <a:t>Devant </a:t>
            </a:r>
            <a:r>
              <a:rPr lang="fr-FR" sz="2800" b="1" dirty="0" smtClean="0"/>
              <a:t>une goutte chronique </a:t>
            </a:r>
            <a:r>
              <a:rPr lang="fr-FR" sz="2800" b="1" dirty="0" err="1" smtClean="0"/>
              <a:t>polyarticulaire</a:t>
            </a:r>
            <a:r>
              <a:rPr lang="fr-FR" sz="2800" dirty="0" smtClean="0"/>
              <a:t>, d’autres rhumatismes inflammatoires chroniques peuvent être évoqués.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• Fréquente dans les pays industrialisés (Europe de l’</a:t>
            </a:r>
            <a:r>
              <a:rPr lang="fr-FR" dirty="0" err="1" smtClean="0"/>
              <a:t>oues;t,USA</a:t>
            </a:r>
            <a:r>
              <a:rPr lang="fr-FR" dirty="0" smtClean="0"/>
              <a:t>,…)</a:t>
            </a:r>
          </a:p>
          <a:p>
            <a:pPr algn="just">
              <a:buNone/>
            </a:pPr>
            <a:r>
              <a:rPr lang="fr-FR" dirty="0" smtClean="0"/>
              <a:t>• Pathologie: masculine : 10H/1F  </a:t>
            </a:r>
          </a:p>
          <a:p>
            <a:pPr algn="just">
              <a:buNone/>
            </a:pPr>
            <a:r>
              <a:rPr lang="fr-FR" dirty="0" smtClean="0"/>
              <a:t>• L’ âge de début : 50 ans en moyenne chez les hommes, et en post ménopause chez les femmes, sauf dans les formes par déficit enzymatique génétique(dès la naissance)</a:t>
            </a:r>
          </a:p>
          <a:p>
            <a:pPr algn="just">
              <a:buNone/>
            </a:pPr>
            <a:r>
              <a:rPr lang="fr-FR" dirty="0" smtClean="0"/>
              <a:t>• Des ATCD familiaux : un tiers des cas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Diagnostics différentiels </a:t>
            </a:r>
            <a:endParaRPr lang="fr-FR" sz="4000" b="1" dirty="0"/>
          </a:p>
        </p:txBody>
      </p:sp>
      <p:graphicFrame>
        <p:nvGraphicFramePr>
          <p:cNvPr id="6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664043"/>
              </p:ext>
            </p:extLst>
          </p:nvPr>
        </p:nvGraphicFramePr>
        <p:xfrm>
          <a:off x="323528" y="1412776"/>
          <a:ext cx="8215370" cy="4663440"/>
        </p:xfrm>
        <a:graphic>
          <a:graphicData uri="http://schemas.openxmlformats.org/drawingml/2006/table">
            <a:tbl>
              <a:tblPr/>
              <a:tblGrid>
                <a:gridCol w="2736304"/>
                <a:gridCol w="5479066"/>
              </a:tblGrid>
              <a:tr h="357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Autres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Arthropathies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Arthrite septique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Examen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direct et cultures du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liquide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articulaire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Peut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coexister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avec 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goutte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(rare)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Rhumatisme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psoriasique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Antécédents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personnels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ou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familiaux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de psoriasis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Autres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atteintes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articulaires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Sésamo</a:t>
                      </a:r>
                      <a:r>
                        <a:rPr kumimoji="0" lang="en-GB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ïdite du </a:t>
                      </a:r>
                      <a:r>
                        <a:rPr kumimoji="0" lang="en-GB" altLang="ja-JP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gros</a:t>
                      </a:r>
                      <a:r>
                        <a:rPr kumimoji="0" lang="en-GB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GB" altLang="ja-JP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orteil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Incidence des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sésamo</a:t>
                      </a: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ïdes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Bursite sur </a:t>
                      </a: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hallux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valgus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Aspect clinique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2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Diagnostics différentiels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06849"/>
              </p:ext>
            </p:extLst>
          </p:nvPr>
        </p:nvGraphicFramePr>
        <p:xfrm>
          <a:off x="457200" y="1600200"/>
          <a:ext cx="8229600" cy="2907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88"/>
                <a:gridCol w="512291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2400" b="1" dirty="0" smtClean="0"/>
                        <a:t>Arthropathies microcristallines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Chondro-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calcinose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marL="128890" marR="1288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Cristaux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de pyrophosphate de calcium à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l’examen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du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liquide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articulaire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Chondrocalcinose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sur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les radiographies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genoux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)</a:t>
                      </a:r>
                    </a:p>
                  </a:txBody>
                  <a:tcPr marL="128890" marR="12889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Rhumatisme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apatitique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marL="128890" marR="1288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Calcification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périarticulaire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</a:endParaRPr>
                    </a:p>
                  </a:txBody>
                  <a:tcPr marL="128890" marR="12889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428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Chondrocalcinose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Liseré opaque </a:t>
            </a:r>
            <a:endParaRPr lang="fr-FR" dirty="0"/>
          </a:p>
        </p:txBody>
      </p:sp>
      <p:pic>
        <p:nvPicPr>
          <p:cNvPr id="4" name="Picture 5" descr="cc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36" y="2636912"/>
            <a:ext cx="38130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c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9620"/>
            <a:ext cx="3356438" cy="25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3059832" y="2132856"/>
            <a:ext cx="2736304" cy="1844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059832" y="2132856"/>
            <a:ext cx="0" cy="1789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Chondrocalcinose </a:t>
            </a:r>
            <a:endParaRPr lang="fr-FR" sz="4000" b="1" dirty="0"/>
          </a:p>
        </p:txBody>
      </p:sp>
      <p:pic>
        <p:nvPicPr>
          <p:cNvPr id="4" name="Picture 5" descr="cc2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19" y="1600200"/>
            <a:ext cx="7896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Diagnostics différentiels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- la goutte chronique 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</a:p>
          <a:p>
            <a:pPr lvl="1"/>
            <a:r>
              <a:rPr lang="fr-FR" dirty="0" smtClean="0"/>
              <a:t>La polyarthrite rhumatoïde </a:t>
            </a:r>
          </a:p>
          <a:p>
            <a:pPr lvl="1"/>
            <a:r>
              <a:rPr lang="fr-FR" dirty="0" smtClean="0"/>
              <a:t>Spondylarthrite ankylosante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TRAITEMENT</a:t>
            </a:r>
            <a:br>
              <a:rPr lang="fr-FR" sz="3600" b="1" dirty="0" smtClean="0"/>
            </a:b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A/TRT de l’accès aigu:</a:t>
            </a:r>
          </a:p>
          <a:p>
            <a:pPr marL="514350" indent="-514350">
              <a:buAutoNum type="arabicPeriod"/>
            </a:pPr>
            <a:r>
              <a:rPr lang="fr-FR" sz="2800" b="1" dirty="0" smtClean="0"/>
              <a:t>Mesures générales:</a:t>
            </a:r>
            <a:r>
              <a:rPr lang="fr-FR" dirty="0" smtClean="0"/>
              <a:t> </a:t>
            </a:r>
          </a:p>
          <a:p>
            <a:pPr marL="800100" lvl="2" indent="0">
              <a:buNone/>
            </a:pPr>
            <a:r>
              <a:rPr lang="fr-FR" sz="2800" dirty="0" smtClean="0"/>
              <a:t>Repos articulaire, </a:t>
            </a:r>
          </a:p>
          <a:p>
            <a:pPr marL="800100" lvl="2" indent="0">
              <a:buNone/>
            </a:pPr>
            <a:r>
              <a:rPr lang="fr-FR" sz="2800" dirty="0" smtClean="0"/>
              <a:t>Poche de glace</a:t>
            </a:r>
          </a:p>
          <a:p>
            <a:pPr marL="514350" indent="-514350">
              <a:buNone/>
            </a:pPr>
            <a:r>
              <a:rPr lang="fr-FR" sz="2800" b="1" dirty="0" smtClean="0"/>
              <a:t>2. Traitement médical: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La colchicine</a:t>
            </a:r>
          </a:p>
          <a:p>
            <a:pPr marL="400050" lvl="1" indent="0">
              <a:buNone/>
            </a:pPr>
            <a:r>
              <a:rPr lang="fr-FR" dirty="0" smtClean="0"/>
              <a:t>(</a:t>
            </a:r>
            <a:r>
              <a:rPr lang="fr-FR" dirty="0" err="1" smtClean="0"/>
              <a:t>cp</a:t>
            </a:r>
            <a:r>
              <a:rPr lang="fr-FR" dirty="0" smtClean="0"/>
              <a:t> 1mg):3mg à J1,2mg à J2,1mg à J3 jusqu’à la fin de l’accès. </a:t>
            </a:r>
          </a:p>
          <a:p>
            <a:pPr marL="914400" lvl="1" indent="-514350">
              <a:buNone/>
            </a:pPr>
            <a:r>
              <a:rPr lang="fr-FR" dirty="0" smtClean="0"/>
              <a:t>Effets second: diarrhée, vomissements, leucopénie.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Les AINS: </a:t>
            </a:r>
          </a:p>
          <a:p>
            <a:pPr marL="400050" lvl="1" indent="0">
              <a:buNone/>
            </a:pPr>
            <a:r>
              <a:rPr lang="fr-FR" dirty="0" smtClean="0"/>
              <a:t>Seul (si intolérance à la colchicine) ou avec la colchicine.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Les corticoïdes:</a:t>
            </a:r>
            <a:r>
              <a:rPr lang="fr-FR" sz="2800" b="1" dirty="0" smtClean="0"/>
              <a:t> </a:t>
            </a:r>
          </a:p>
          <a:p>
            <a:pPr marL="400050" lvl="1" indent="0">
              <a:buNone/>
            </a:pPr>
            <a:r>
              <a:rPr lang="fr-FR" dirty="0" smtClean="0"/>
              <a:t>30mg/j de </a:t>
            </a:r>
            <a:r>
              <a:rPr lang="fr-FR" dirty="0" err="1" smtClean="0"/>
              <a:t>prednisone</a:t>
            </a:r>
            <a:r>
              <a:rPr lang="fr-FR" dirty="0" smtClean="0"/>
              <a:t> </a:t>
            </a:r>
            <a:r>
              <a:rPr lang="fr-FR" dirty="0" err="1" smtClean="0"/>
              <a:t>pdt</a:t>
            </a:r>
            <a:r>
              <a:rPr lang="fr-FR" dirty="0" smtClean="0"/>
              <a:t> 5 j(si CI à la colchicine et aux AINS)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Infiltration intra-</a:t>
            </a:r>
            <a:r>
              <a:rPr lang="fr-FR" sz="2800" b="1" dirty="0" err="1" smtClean="0">
                <a:solidFill>
                  <a:srgbClr val="FF0000"/>
                </a:solidFill>
              </a:rPr>
              <a:t>articulare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d’un corticoïde retard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/>
              <a:t>TRAITEMENT</a:t>
            </a:r>
            <a:br>
              <a:rPr lang="fr-FR" sz="4000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591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400" b="1" dirty="0" smtClean="0"/>
              <a:t>B/Traitement de la goutte chronique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 smtClean="0"/>
              <a:t>Indications: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On parle d’une goutte chronique après 3 accès aigus avec </a:t>
            </a:r>
          </a:p>
          <a:p>
            <a:pPr>
              <a:buNone/>
            </a:pPr>
            <a:r>
              <a:rPr lang="fr-FR" sz="2400" dirty="0" smtClean="0"/>
              <a:t>uricémie&gt;90mg/l et/ou présence de tophus ou une complication rénale.</a:t>
            </a:r>
          </a:p>
          <a:p>
            <a:pPr marL="0" indent="0">
              <a:buNone/>
            </a:pPr>
            <a:r>
              <a:rPr lang="fr-FR" sz="2400" b="1" dirty="0" smtClean="0"/>
              <a:t>2.  Mesures hygiéno-diététiques: 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Régime hypo-</a:t>
            </a:r>
            <a:r>
              <a:rPr lang="fr-FR" sz="2200" dirty="0" err="1" smtClean="0"/>
              <a:t>uricémiant</a:t>
            </a:r>
            <a:r>
              <a:rPr lang="fr-FR" sz="22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supprimer les abats, viande, sardine, alcool, sodas riches en fructose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Limiter : poissons, crustacés, volaille, lentilles, haricots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Si obésité: régime hypo-calorique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Si hyperlipidémie: prescrire le </a:t>
            </a:r>
            <a:r>
              <a:rPr lang="fr-FR" sz="2200" dirty="0" err="1" smtClean="0"/>
              <a:t>fénofibrate</a:t>
            </a:r>
            <a:r>
              <a:rPr lang="fr-FR" sz="2200" dirty="0" smtClean="0"/>
              <a:t> car diminue l’uricémie de 20p cent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/>
              <a:t>Boissons alcalines abondantes(2L/jr)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TRAITEMENT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3. </a:t>
            </a:r>
            <a:r>
              <a:rPr lang="fr-FR" sz="2800" b="1" dirty="0" smtClean="0"/>
              <a:t>Traitement </a:t>
            </a:r>
            <a:r>
              <a:rPr lang="fr-FR" sz="2800" b="1" dirty="0" smtClean="0"/>
              <a:t>médical: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La colchicine:1mg/j </a:t>
            </a:r>
            <a:r>
              <a:rPr lang="fr-FR" sz="2800" b="1" dirty="0" err="1" smtClean="0"/>
              <a:t>pdt</a:t>
            </a:r>
            <a:r>
              <a:rPr lang="fr-FR" sz="2800" b="1" dirty="0" smtClean="0"/>
              <a:t> 3-6mois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Traitement </a:t>
            </a:r>
            <a:r>
              <a:rPr lang="fr-FR" sz="2800" dirty="0" smtClean="0"/>
              <a:t>hypo-</a:t>
            </a:r>
            <a:r>
              <a:rPr lang="fr-FR" sz="2800" dirty="0" err="1" smtClean="0"/>
              <a:t>uricémiants</a:t>
            </a:r>
            <a:r>
              <a:rPr lang="fr-FR" sz="2800" dirty="0" smtClean="0"/>
              <a:t>: </a:t>
            </a:r>
          </a:p>
          <a:p>
            <a:r>
              <a:rPr lang="fr-FR" sz="2600" dirty="0" smtClean="0"/>
              <a:t>en association à la colchicine </a:t>
            </a:r>
            <a:r>
              <a:rPr lang="fr-FR" sz="2600" dirty="0" err="1" smtClean="0"/>
              <a:t>pdt</a:t>
            </a:r>
            <a:r>
              <a:rPr lang="fr-FR" sz="2600" dirty="0" smtClean="0"/>
              <a:t> 3 mois pour éviter le déclenchement d’ accès aigus: </a:t>
            </a:r>
          </a:p>
          <a:p>
            <a:r>
              <a:rPr lang="fr-FR" sz="2600" b="1" dirty="0" smtClean="0"/>
              <a:t>L’allopurinol</a:t>
            </a:r>
            <a:r>
              <a:rPr lang="fr-FR" sz="2600" dirty="0" smtClean="0"/>
              <a:t> (</a:t>
            </a:r>
            <a:r>
              <a:rPr lang="fr-FR" sz="2600" dirty="0" err="1" smtClean="0"/>
              <a:t>Zyloric</a:t>
            </a:r>
            <a:r>
              <a:rPr lang="fr-FR" sz="2600" dirty="0" smtClean="0"/>
              <a:t>) inhibe la </a:t>
            </a:r>
            <a:r>
              <a:rPr lang="fr-FR" sz="2600" dirty="0" err="1" smtClean="0"/>
              <a:t>xantine</a:t>
            </a:r>
            <a:r>
              <a:rPr lang="fr-FR" sz="2600" dirty="0" smtClean="0"/>
              <a:t> oxydase: 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      </a:t>
            </a:r>
            <a:r>
              <a:rPr lang="fr-FR" sz="2600" dirty="0" err="1" smtClean="0"/>
              <a:t>cp</a:t>
            </a:r>
            <a:r>
              <a:rPr lang="fr-FR" sz="2600" dirty="0" smtClean="0"/>
              <a:t> </a:t>
            </a:r>
            <a:r>
              <a:rPr lang="fr-FR" sz="2600" dirty="0" smtClean="0"/>
              <a:t>à </a:t>
            </a:r>
            <a:r>
              <a:rPr lang="fr-FR" sz="2600" dirty="0" smtClean="0"/>
              <a:t>100mg</a:t>
            </a:r>
            <a:r>
              <a:rPr lang="fr-FR" sz="2600" dirty="0" smtClean="0"/>
              <a:t>: 100mg/j avec </a:t>
            </a:r>
            <a:r>
              <a:rPr lang="fr-FR" sz="2600" dirty="0" smtClean="0"/>
              <a:t>augmentation  </a:t>
            </a:r>
            <a:r>
              <a:rPr lang="fr-FR" sz="2600" dirty="0" smtClean="0"/>
              <a:t>d’un </a:t>
            </a:r>
            <a:r>
              <a:rPr lang="fr-FR" sz="2600" dirty="0" err="1" smtClean="0"/>
              <a:t>cp</a:t>
            </a:r>
            <a:r>
              <a:rPr lang="fr-FR" sz="2600" dirty="0" smtClean="0"/>
              <a:t> </a:t>
            </a:r>
            <a:r>
              <a:rPr lang="fr-FR" sz="2600" dirty="0" smtClean="0"/>
              <a:t>chaque   </a:t>
            </a:r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    </a:t>
            </a:r>
            <a:r>
              <a:rPr lang="fr-FR" sz="2600" dirty="0" smtClean="0"/>
              <a:t>2à4 </a:t>
            </a:r>
            <a:r>
              <a:rPr lang="fr-FR" sz="2600" dirty="0" err="1" smtClean="0"/>
              <a:t>sem</a:t>
            </a:r>
            <a:r>
              <a:rPr lang="fr-FR" sz="2600" dirty="0" smtClean="0"/>
              <a:t>; sans dépasser 800mg/j avec uricémie&lt;60mg/J. </a:t>
            </a:r>
          </a:p>
          <a:p>
            <a:pPr>
              <a:buNone/>
            </a:pPr>
            <a:r>
              <a:rPr lang="fr-FR" sz="2600" dirty="0" smtClean="0"/>
              <a:t>	</a:t>
            </a:r>
            <a:r>
              <a:rPr lang="fr-FR" sz="2600" b="1" dirty="0" smtClean="0"/>
              <a:t>Effets secondaires :</a:t>
            </a:r>
            <a:r>
              <a:rPr lang="fr-FR" sz="2600" dirty="0" smtClean="0"/>
              <a:t> </a:t>
            </a:r>
            <a:r>
              <a:rPr lang="fr-FR" sz="2600" dirty="0" smtClean="0"/>
              <a:t>DRESS syndrome, leucopénie, cytolyse hépatique.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Traitement  </a:t>
            </a:r>
            <a:r>
              <a:rPr lang="fr-FR" b="1" dirty="0" err="1" smtClean="0"/>
              <a:t>uricosurique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sz="2800" dirty="0" smtClean="0"/>
              <a:t>la </a:t>
            </a:r>
            <a:r>
              <a:rPr lang="fr-FR" sz="2800" dirty="0" err="1" smtClean="0"/>
              <a:t>benzbromarone</a:t>
            </a:r>
            <a:r>
              <a:rPr lang="fr-FR" sz="2800" dirty="0" smtClean="0"/>
              <a:t>(</a:t>
            </a:r>
            <a:r>
              <a:rPr lang="fr-FR" sz="2800" dirty="0" err="1" smtClean="0"/>
              <a:t>Désuric</a:t>
            </a:r>
            <a:r>
              <a:rPr lang="fr-FR" sz="2800" dirty="0" smtClean="0"/>
              <a:t>): contre-indiquée si lithiase ou insuffisance rénale:100-300mg/j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Traitement </a:t>
            </a:r>
            <a:r>
              <a:rPr lang="fr-FR" b="1" dirty="0" err="1" smtClean="0"/>
              <a:t>uricolytique</a:t>
            </a:r>
            <a:r>
              <a:rPr lang="fr-FR" b="1" dirty="0" smtClean="0"/>
              <a:t>: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sz="2800" dirty="0" smtClean="0"/>
              <a:t>L’</a:t>
            </a:r>
            <a:r>
              <a:rPr lang="fr-FR" sz="2800" dirty="0" err="1" smtClean="0"/>
              <a:t>uricase</a:t>
            </a:r>
            <a:r>
              <a:rPr lang="fr-FR" sz="2800" dirty="0" smtClean="0"/>
              <a:t> recombinante Indiquée lors des </a:t>
            </a:r>
            <a:r>
              <a:rPr lang="fr-FR" sz="2800" dirty="0" err="1" smtClean="0"/>
              <a:t>hyperuricémies</a:t>
            </a:r>
            <a:r>
              <a:rPr lang="fr-FR" sz="2800" dirty="0" smtClean="0"/>
              <a:t> aigues après chimiothérapie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Conclusion</a:t>
            </a:r>
            <a:endParaRPr lang="fr-FR" sz="40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49636" cy="5447528"/>
          </a:xfrm>
        </p:spPr>
        <p:txBody>
          <a:bodyPr>
            <a:noAutofit/>
          </a:bodyPr>
          <a:lstStyle/>
          <a:p>
            <a:pPr algn="just" eaLnBrk="1" hangingPunct="1"/>
            <a:r>
              <a:rPr lang="fr-FR" sz="2600" dirty="0" smtClean="0"/>
              <a:t>Une maladie potentiellement grave mais curable</a:t>
            </a:r>
          </a:p>
          <a:p>
            <a:pPr algn="just" eaLnBrk="1" hangingPunct="1"/>
            <a:r>
              <a:rPr lang="fr-FR" sz="2600" dirty="0" smtClean="0"/>
              <a:t>Risque cardiovasculaire augmenté</a:t>
            </a:r>
          </a:p>
          <a:p>
            <a:pPr algn="just" eaLnBrk="1" hangingPunct="1"/>
            <a:r>
              <a:rPr lang="fr-FR" sz="2600" dirty="0" smtClean="0"/>
              <a:t>La plus fréquente cause de rhumatisme inflammatoire chez l’homme adulte</a:t>
            </a:r>
          </a:p>
          <a:p>
            <a:pPr algn="just" eaLnBrk="1" hangingPunct="1"/>
            <a:r>
              <a:rPr lang="fr-FR" sz="2600" dirty="0" smtClean="0"/>
              <a:t>L’incidence de la goutte augmente</a:t>
            </a:r>
          </a:p>
          <a:p>
            <a:pPr algn="just" eaLnBrk="1" hangingPunct="1"/>
            <a:r>
              <a:rPr lang="fr-FR" sz="2600" dirty="0" smtClean="0"/>
              <a:t>Le diagnostic peut être difficile dans les formes atypiques : </a:t>
            </a:r>
            <a:r>
              <a:rPr lang="fr-FR" sz="2600" b="1" dirty="0" smtClean="0"/>
              <a:t>valeur de l’analyse du liquide articulaire</a:t>
            </a:r>
          </a:p>
          <a:p>
            <a:pPr algn="just" eaLnBrk="1" hangingPunct="1"/>
            <a:r>
              <a:rPr lang="fr-FR" sz="2600" dirty="0" smtClean="0"/>
              <a:t>Le traitement pose problème en cas d’intolérance ou d’inefficacité de l’allopurinol : intér</a:t>
            </a:r>
            <a:r>
              <a:rPr lang="fr-FR" altLang="ja-JP" sz="2600" dirty="0" smtClean="0"/>
              <a:t>êt des nouveaux hypo-</a:t>
            </a:r>
            <a:r>
              <a:rPr lang="fr-FR" altLang="ja-JP" sz="2600" dirty="0" err="1" smtClean="0"/>
              <a:t>uricémiants</a:t>
            </a:r>
            <a:endParaRPr lang="fr-FR" altLang="ja-JP" sz="2600" dirty="0" smtClean="0"/>
          </a:p>
          <a:p>
            <a:pPr algn="just" eaLnBrk="1" hangingPunct="1"/>
            <a:r>
              <a:rPr lang="fr-FR" altLang="ja-JP" sz="2600" dirty="0" smtClean="0"/>
              <a:t>L’éducation des patients est indispensable au succès du traitement</a:t>
            </a: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Physiopathologie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14422"/>
            <a:ext cx="8424936" cy="51669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La goutte résulte d’une hyper uricémie chronique </a:t>
            </a:r>
            <a:r>
              <a:rPr lang="fr-FR" sz="2400" dirty="0" smtClean="0"/>
              <a:t>(&gt;</a:t>
            </a:r>
            <a:r>
              <a:rPr lang="fr-FR" sz="2400" dirty="0" smtClean="0"/>
              <a:t>60 mg/L)</a:t>
            </a: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A/Mécanismes de production d’acide </a:t>
            </a:r>
            <a:r>
              <a:rPr lang="fr-FR" sz="2800" b="1" dirty="0" smtClean="0"/>
              <a:t>urique</a:t>
            </a:r>
          </a:p>
          <a:p>
            <a:r>
              <a:rPr lang="fr-FR" sz="2400" dirty="0" smtClean="0"/>
              <a:t>Acide urique : produit final de dégradation des purines libres. </a:t>
            </a:r>
          </a:p>
          <a:p>
            <a:r>
              <a:rPr lang="fr-FR" sz="2400" dirty="0" smtClean="0"/>
              <a:t>Nucléotides → nucléosides → purines libres → acide urique.  </a:t>
            </a:r>
          </a:p>
          <a:p>
            <a:r>
              <a:rPr lang="fr-FR" sz="2400" dirty="0" smtClean="0"/>
              <a:t>Source des nucléotides :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2400" dirty="0" smtClean="0"/>
              <a:t>Dégradation des nucléoprotéines alimentaires et cellulaires : cycle long catabolique (25%)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2400" dirty="0" err="1" smtClean="0"/>
              <a:t>purinosynthèse</a:t>
            </a:r>
            <a:r>
              <a:rPr lang="fr-FR" sz="2400" dirty="0" smtClean="0"/>
              <a:t> endogène </a:t>
            </a:r>
            <a:r>
              <a:rPr lang="fr-FR" sz="2400" dirty="0"/>
              <a:t>de novo : cycle court anabolique (75%). 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 l’acide urique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4348" y="642918"/>
            <a:ext cx="10001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Exogène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785794"/>
            <a:ext cx="17859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Endogène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643050"/>
            <a:ext cx="2928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Nucléoprotéine alimentaires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43306" y="1643050"/>
            <a:ext cx="1857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Synthèse de novo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14744" y="12144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Cycle court 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000892" y="11429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Cycle long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500430" y="2071678"/>
            <a:ext cx="214314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Ribose 5 phosphate  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43240" y="2571744"/>
            <a:ext cx="3168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 phosphoribosilpyrophosphate 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58" y="2571744"/>
            <a:ext cx="1800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Nucléotides 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28596" y="3357562"/>
            <a:ext cx="1800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Nucléosides 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286116" y="4214818"/>
            <a:ext cx="29289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Purines libres  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143240" y="3143248"/>
            <a:ext cx="3168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Acide </a:t>
            </a:r>
            <a:r>
              <a:rPr lang="fr-FR" dirty="0" err="1" smtClean="0"/>
              <a:t>inosinique</a:t>
            </a:r>
            <a:r>
              <a:rPr lang="fr-FR" dirty="0" smtClean="0"/>
              <a:t>(nucléotide)   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286116" y="3643314"/>
            <a:ext cx="2880000" cy="3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</a:t>
            </a:r>
            <a:r>
              <a:rPr lang="fr-FR" dirty="0" err="1" smtClean="0"/>
              <a:t>inosine</a:t>
            </a:r>
            <a:r>
              <a:rPr lang="fr-FR" dirty="0" smtClean="0"/>
              <a:t> (nucléoside) 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000892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Nucléotides 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929454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Nucléosides  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357918" y="1857364"/>
            <a:ext cx="27860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Nucléoprotéine  tissulaire 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286116" y="5286388"/>
            <a:ext cx="29289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Xanthine   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286116" y="4786322"/>
            <a:ext cx="29289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hypoxanthine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3357554" y="5715016"/>
            <a:ext cx="29289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urique    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071538" y="57864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Uricolyse</a:t>
            </a: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572264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Urico</a:t>
            </a:r>
            <a:r>
              <a:rPr lang="fr-FR" dirty="0" smtClean="0"/>
              <a:t>-élimination    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0" y="6488668"/>
            <a:ext cx="25003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Elimination intestinale    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6965332" y="6143644"/>
            <a:ext cx="2143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Elimination urinaire     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3000364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Urate oxydase     </a:t>
            </a:r>
            <a:endParaRPr lang="fr-FR" b="1" dirty="0"/>
          </a:p>
        </p:txBody>
      </p:sp>
      <p:sp>
        <p:nvSpPr>
          <p:cNvPr id="37" name="Flèche vers le bas 36"/>
          <p:cNvSpPr/>
          <p:nvPr/>
        </p:nvSpPr>
        <p:spPr>
          <a:xfrm>
            <a:off x="4643438" y="4643446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1142976" y="1142984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bas 52"/>
          <p:cNvSpPr/>
          <p:nvPr/>
        </p:nvSpPr>
        <p:spPr>
          <a:xfrm>
            <a:off x="1142976" y="2214554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e bas 53"/>
          <p:cNvSpPr/>
          <p:nvPr/>
        </p:nvSpPr>
        <p:spPr>
          <a:xfrm>
            <a:off x="1071538" y="3071810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vers le bas 54"/>
          <p:cNvSpPr/>
          <p:nvPr/>
        </p:nvSpPr>
        <p:spPr>
          <a:xfrm>
            <a:off x="4572000" y="4000504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>
            <a:off x="4572000" y="3429000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 vers le bas 56"/>
          <p:cNvSpPr/>
          <p:nvPr/>
        </p:nvSpPr>
        <p:spPr>
          <a:xfrm>
            <a:off x="4572000" y="2928934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vers le bas 57"/>
          <p:cNvSpPr/>
          <p:nvPr/>
        </p:nvSpPr>
        <p:spPr>
          <a:xfrm>
            <a:off x="4572000" y="2428868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vers le bas 58"/>
          <p:cNvSpPr/>
          <p:nvPr/>
        </p:nvSpPr>
        <p:spPr>
          <a:xfrm>
            <a:off x="7572396" y="2786058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e bas 59"/>
          <p:cNvSpPr/>
          <p:nvPr/>
        </p:nvSpPr>
        <p:spPr>
          <a:xfrm>
            <a:off x="7572396" y="2143116"/>
            <a:ext cx="36000" cy="25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en angle 63"/>
          <p:cNvCxnSpPr/>
          <p:nvPr/>
        </p:nvCxnSpPr>
        <p:spPr>
          <a:xfrm>
            <a:off x="1071538" y="3714752"/>
            <a:ext cx="2071702" cy="785818"/>
          </a:xfrm>
          <a:prstGeom prst="bentConnector3">
            <a:avLst>
              <a:gd name="adj1" fmla="val -6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/>
          <p:nvPr/>
        </p:nvCxnSpPr>
        <p:spPr>
          <a:xfrm rot="10800000" flipV="1">
            <a:off x="6286512" y="3571876"/>
            <a:ext cx="1214446" cy="857256"/>
          </a:xfrm>
          <a:prstGeom prst="bentConnector3">
            <a:avLst>
              <a:gd name="adj1" fmla="val 55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rot="10800000">
            <a:off x="2285984" y="600076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>
            <a:stCxn id="48" idx="2"/>
            <a:endCxn id="51" idx="1"/>
          </p:cNvCxnSpPr>
          <p:nvPr/>
        </p:nvCxnSpPr>
        <p:spPr>
          <a:xfrm rot="16200000" flipH="1">
            <a:off x="4396520" y="3759498"/>
            <a:ext cx="172524" cy="49651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rot="5400000">
            <a:off x="1358878" y="6284932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/>
          <p:nvPr/>
        </p:nvCxnSpPr>
        <p:spPr>
          <a:xfrm>
            <a:off x="5429256" y="6000768"/>
            <a:ext cx="1214446" cy="214314"/>
          </a:xfrm>
          <a:prstGeom prst="bentConnector3">
            <a:avLst>
              <a:gd name="adj1" fmla="val -169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ngle 118"/>
          <p:cNvCxnSpPr/>
          <p:nvPr/>
        </p:nvCxnSpPr>
        <p:spPr>
          <a:xfrm flipV="1">
            <a:off x="6215074" y="2214554"/>
            <a:ext cx="360000" cy="576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Physiopathologie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678198" cy="492808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catabolisme </a:t>
            </a:r>
            <a:r>
              <a:rPr lang="fr-FR" sz="2800" dirty="0" smtClean="0"/>
              <a:t>des acides Nucléiques endogènes: donne des bases puriques qui vont:</a:t>
            </a:r>
          </a:p>
          <a:p>
            <a:pPr lvl="1">
              <a:buNone/>
            </a:pPr>
            <a:r>
              <a:rPr lang="fr-FR" sz="2400" dirty="0" smtClean="0"/>
              <a:t>    soit se transformer en acide urique, </a:t>
            </a:r>
          </a:p>
          <a:p>
            <a:pPr lvl="1">
              <a:buNone/>
            </a:pPr>
            <a:r>
              <a:rPr lang="fr-FR" sz="2400" dirty="0" smtClean="0"/>
              <a:t>    soit réutilisées dans la synthèse des acides  Nucléiques (ADN et ARN)</a:t>
            </a:r>
          </a:p>
          <a:p>
            <a:r>
              <a:rPr lang="fr-FR" sz="2800" dirty="0" smtClean="0"/>
              <a:t>le </a:t>
            </a:r>
            <a:r>
              <a:rPr lang="fr-FR" sz="2800" dirty="0" smtClean="0"/>
              <a:t>catabolisme des acides nucléiques exogènes (aliments riches en nucléoprotéines</a:t>
            </a:r>
            <a:r>
              <a:rPr lang="fr-FR" sz="2800" dirty="0" smtClean="0"/>
              <a:t>): donne </a:t>
            </a:r>
            <a:r>
              <a:rPr lang="fr-FR" sz="2800" dirty="0" smtClean="0"/>
              <a:t>l’</a:t>
            </a:r>
            <a:r>
              <a:rPr lang="fr-FR" sz="2800" dirty="0" err="1" smtClean="0"/>
              <a:t>hypoxantine</a:t>
            </a:r>
            <a:r>
              <a:rPr lang="fr-FR" sz="2800" dirty="0" smtClean="0"/>
              <a:t> qui se transforme en </a:t>
            </a:r>
            <a:r>
              <a:rPr lang="fr-FR" sz="2800" dirty="0" err="1" smtClean="0"/>
              <a:t>xantine</a:t>
            </a:r>
            <a:r>
              <a:rPr lang="fr-FR" sz="2800" dirty="0" smtClean="0"/>
              <a:t>; puis en </a:t>
            </a:r>
            <a:r>
              <a:rPr lang="fr-FR" sz="2800" dirty="0" smtClean="0"/>
              <a:t>acide urique </a:t>
            </a:r>
            <a:r>
              <a:rPr lang="fr-FR" sz="2800" dirty="0" smtClean="0"/>
              <a:t>sous la </a:t>
            </a:r>
            <a:r>
              <a:rPr lang="fr-FR" sz="2800" dirty="0" err="1" smtClean="0"/>
              <a:t>xantine</a:t>
            </a:r>
            <a:r>
              <a:rPr lang="fr-FR" sz="2800" dirty="0" smtClean="0"/>
              <a:t>- oxydase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Physiopathologie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68760"/>
            <a:ext cx="8678768" cy="516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Elimination </a:t>
            </a:r>
            <a:r>
              <a:rPr lang="fr-FR" sz="2800" b="1" dirty="0" smtClean="0"/>
              <a:t>de l’acide urique:</a:t>
            </a:r>
          </a:p>
          <a:p>
            <a:pPr>
              <a:buNone/>
            </a:pPr>
            <a:r>
              <a:rPr lang="fr-FR" sz="2800" dirty="0" smtClean="0"/>
              <a:t>1.L’uricolyse intestinale: sous l’action de l’uricase produites par les bactéries intestinales; donne l’allantoine éliminée dans les fèces, représente 25% </a:t>
            </a:r>
          </a:p>
          <a:p>
            <a:pPr>
              <a:buNone/>
            </a:pPr>
            <a:r>
              <a:rPr lang="fr-FR" sz="2800" dirty="0" smtClean="0"/>
              <a:t>2.L’élimination rénale: réabsorption tubulaire proximale par mécanisme de transport actif avec sécrétion </a:t>
            </a:r>
            <a:r>
              <a:rPr lang="fr-FR" sz="2800" dirty="0" smtClean="0"/>
              <a:t>tubulaire </a:t>
            </a:r>
          </a:p>
          <a:p>
            <a:r>
              <a:rPr lang="fr-FR" sz="2800" dirty="0" smtClean="0"/>
              <a:t>L’</a:t>
            </a:r>
            <a:r>
              <a:rPr lang="fr-FR" sz="2800" dirty="0" err="1" smtClean="0"/>
              <a:t>uraturie</a:t>
            </a:r>
            <a:r>
              <a:rPr lang="fr-FR" sz="2800" dirty="0" smtClean="0"/>
              <a:t> </a:t>
            </a:r>
            <a:r>
              <a:rPr lang="fr-FR" sz="2800" dirty="0" smtClean="0"/>
              <a:t>normale est estimée à 750mg/24h en </a:t>
            </a:r>
            <a:r>
              <a:rPr lang="fr-FR" sz="2800" dirty="0" smtClean="0"/>
              <a:t>moyenne  en </a:t>
            </a:r>
            <a:r>
              <a:rPr lang="fr-FR" sz="2800" dirty="0" smtClean="0"/>
              <a:t>régime libre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Physiopathologie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96752"/>
            <a:ext cx="8643998" cy="5232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C/Mécanismes de l’</a:t>
            </a:r>
            <a:r>
              <a:rPr lang="fr-FR" b="1" dirty="0" err="1" smtClean="0"/>
              <a:t>hyperuricémie</a:t>
            </a:r>
            <a:r>
              <a:rPr lang="fr-FR" b="1" dirty="0" smtClean="0"/>
              <a:t>:</a:t>
            </a:r>
          </a:p>
          <a:p>
            <a:pPr>
              <a:buNone/>
            </a:pPr>
            <a:r>
              <a:rPr lang="fr-FR" sz="3000" b="1" dirty="0" smtClean="0"/>
              <a:t>1.Excès de production d’acide urique: </a:t>
            </a:r>
          </a:p>
          <a:p>
            <a:pPr algn="just">
              <a:buNone/>
            </a:pPr>
            <a:r>
              <a:rPr lang="fr-FR" sz="2800" dirty="0" smtClean="0"/>
              <a:t>a/ augmentation de la </a:t>
            </a:r>
            <a:r>
              <a:rPr lang="fr-FR" sz="2800" dirty="0" err="1" smtClean="0"/>
              <a:t>purinosynthèse</a:t>
            </a:r>
            <a:r>
              <a:rPr lang="fr-FR" sz="2800" dirty="0" smtClean="0"/>
              <a:t> de novo: déficit enzymatique génétique complet ou partiel en HGPRT</a:t>
            </a:r>
          </a:p>
          <a:p>
            <a:pPr algn="just">
              <a:buNone/>
            </a:pPr>
            <a:r>
              <a:rPr lang="fr-FR" sz="2800" dirty="0" smtClean="0"/>
              <a:t>b/augmentation du catabolisme des AC nucléiques  endogènes: lyse tumorale; hémopathie malignes; psoriasis étendu</a:t>
            </a:r>
          </a:p>
          <a:p>
            <a:pPr algn="just">
              <a:buNone/>
            </a:pPr>
            <a:r>
              <a:rPr lang="fr-FR" sz="2800" dirty="0" smtClean="0"/>
              <a:t>c/augmentation du catabolisme des acides nucléiques exogènes: régime riche en aliments </a:t>
            </a:r>
            <a:r>
              <a:rPr lang="fr-FR" sz="2800" dirty="0" err="1" smtClean="0"/>
              <a:t>purinogènes</a:t>
            </a:r>
            <a:r>
              <a:rPr lang="fr-FR" sz="2800" dirty="0" smtClean="0"/>
              <a:t>; obésité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Physiopathologie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2.Défaut d’élimination:</a:t>
            </a:r>
          </a:p>
          <a:p>
            <a:pPr lvl="1">
              <a:buNone/>
            </a:pPr>
            <a:r>
              <a:rPr lang="fr-FR" dirty="0" smtClean="0"/>
              <a:t>a/l’insuffisance rénale</a:t>
            </a:r>
          </a:p>
          <a:p>
            <a:pPr lvl="1">
              <a:buNone/>
            </a:pPr>
            <a:r>
              <a:rPr lang="fr-FR" dirty="0" smtClean="0"/>
              <a:t>b/le déficit en Glucose-6-phosphatase</a:t>
            </a:r>
          </a:p>
          <a:p>
            <a:pPr lvl="1">
              <a:buNone/>
            </a:pPr>
            <a:r>
              <a:rPr lang="fr-FR" dirty="0" smtClean="0"/>
              <a:t>c/la prise de diurétiques</a:t>
            </a:r>
          </a:p>
          <a:p>
            <a:pPr lvl="1">
              <a:buNone/>
            </a:pPr>
            <a:r>
              <a:rPr lang="fr-FR" dirty="0" smtClean="0"/>
              <a:t>d/ goutte primitive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1128</Words>
  <Application>Microsoft Office PowerPoint</Application>
  <PresentationFormat>Affichage à l'écran (4:3)</PresentationFormat>
  <Paragraphs>230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LA GOUTTE </vt:lpstr>
      <vt:lpstr>Définition Généralités </vt:lpstr>
      <vt:lpstr>EPIDEMIOLOGIE</vt:lpstr>
      <vt:lpstr>Physiopathologie</vt:lpstr>
      <vt:lpstr>Métabolisme de l’acide urique</vt:lpstr>
      <vt:lpstr>Physiopathologie</vt:lpstr>
      <vt:lpstr>Physiopathologie</vt:lpstr>
      <vt:lpstr>Physiopathologie</vt:lpstr>
      <vt:lpstr>Physiopathologie</vt:lpstr>
      <vt:lpstr>L’ accès goutteux</vt:lpstr>
      <vt:lpstr>L’ ACCES GOUTTEUX</vt:lpstr>
      <vt:lpstr>L’ accès goutteux</vt:lpstr>
      <vt:lpstr>L’ accès goutteux</vt:lpstr>
      <vt:lpstr>L’ accès goutteux</vt:lpstr>
      <vt:lpstr>L’ accès goutteux</vt:lpstr>
      <vt:lpstr>Présentation PowerPoint</vt:lpstr>
      <vt:lpstr>Formes cliniques</vt:lpstr>
      <vt:lpstr>La goutte chronique  </vt:lpstr>
      <vt:lpstr>LA GOUTTE CHRONIQUE</vt:lpstr>
      <vt:lpstr>LA GOUTTE CHRONIQUE</vt:lpstr>
      <vt:lpstr>Présentation PowerPoint</vt:lpstr>
      <vt:lpstr>LA GOUTTE CHRONIQUE</vt:lpstr>
      <vt:lpstr>Présentation PowerPoint</vt:lpstr>
      <vt:lpstr>Présentation PowerPoint</vt:lpstr>
      <vt:lpstr>La goutte chronique</vt:lpstr>
      <vt:lpstr>La goutte chronique</vt:lpstr>
      <vt:lpstr>Diagnostic positif</vt:lpstr>
      <vt:lpstr>Diagnostic positif</vt:lpstr>
      <vt:lpstr>Diagnostic différentiel</vt:lpstr>
      <vt:lpstr>Diagnostics différentiels </vt:lpstr>
      <vt:lpstr>Diagnostics différentiels </vt:lpstr>
      <vt:lpstr>Chondrocalcinose </vt:lpstr>
      <vt:lpstr>Chondrocalcinose </vt:lpstr>
      <vt:lpstr>Diagnostics différentiels </vt:lpstr>
      <vt:lpstr>TRAITEMENT </vt:lpstr>
      <vt:lpstr> TRAITEMENT </vt:lpstr>
      <vt:lpstr>TRAITEMENT </vt:lpstr>
      <vt:lpstr>Présentation PowerPoint</vt:lpstr>
      <vt:lpstr>Conclusion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GOUTTE </dc:title>
  <dc:creator>SWEET</dc:creator>
  <cp:lastModifiedBy>Utilisateur Windows</cp:lastModifiedBy>
  <cp:revision>54</cp:revision>
  <dcterms:created xsi:type="dcterms:W3CDTF">2014-01-26T07:31:07Z</dcterms:created>
  <dcterms:modified xsi:type="dcterms:W3CDTF">2020-04-26T17:12:00Z</dcterms:modified>
</cp:coreProperties>
</file>