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39" r:id="rId2"/>
    <p:sldId id="447" r:id="rId3"/>
    <p:sldId id="448" r:id="rId4"/>
    <p:sldId id="449" r:id="rId5"/>
    <p:sldId id="450" r:id="rId6"/>
    <p:sldId id="519" r:id="rId7"/>
    <p:sldId id="520" r:id="rId8"/>
    <p:sldId id="521" r:id="rId9"/>
    <p:sldId id="52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45" autoAdjust="0"/>
    <p:restoredTop sz="90127" autoAdjust="0"/>
  </p:normalViewPr>
  <p:slideViewPr>
    <p:cSldViewPr>
      <p:cViewPr>
        <p:scale>
          <a:sx n="77" d="100"/>
          <a:sy n="77" d="100"/>
        </p:scale>
        <p:origin x="-354" y="-7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341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8C833-4167-488B-B57E-8B3690AE4488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2958-85B9-4667-89F6-833A497F39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89849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555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8777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3829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2336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9052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9238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7100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0448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7511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9840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5306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7F81F-BA1B-47B6-8E0C-C17994BADA65}" type="datetimeFigureOut">
              <a:rPr lang="fr-FR" smtClean="0"/>
              <a:pPr/>
              <a:t>14/06/2020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F676-154D-4AAC-A3BE-191C22CC31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1976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62" y="71414"/>
            <a:ext cx="7130478" cy="107721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omic Sans MS" pitchFamily="66" charset="0"/>
              </a:rPr>
              <a:t>Chapitre 8</a:t>
            </a:r>
          </a:p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omic Sans MS" pitchFamily="66" charset="0"/>
              </a:rPr>
              <a:t>Mesure </a:t>
            </a:r>
            <a:r>
              <a:rPr lang="fr-FR" sz="3600" b="1" dirty="0">
                <a:solidFill>
                  <a:srgbClr val="C00000"/>
                </a:solidFill>
                <a:latin typeface="Comic Sans MS" pitchFamily="66" charset="0"/>
              </a:rPr>
              <a:t>de l’activité enzymatique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472" y="1214422"/>
            <a:ext cx="82868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Comic Sans MS" pitchFamily="66" charset="0"/>
              </a:rPr>
              <a:t>    Il </a:t>
            </a:r>
            <a:r>
              <a:rPr lang="fr-FR" sz="2400" dirty="0">
                <a:latin typeface="Comic Sans MS" pitchFamily="66" charset="0"/>
              </a:rPr>
              <a:t>est difficile de mesurer la quantité d’enzyme en unités de masse ou de concentration molaire (quantité trop faible et problème de purification</a:t>
            </a:r>
            <a:r>
              <a:rPr lang="fr-FR" sz="2400" dirty="0" smtClean="0">
                <a:latin typeface="Comic Sans MS" pitchFamily="66" charset="0"/>
              </a:rPr>
              <a:t>).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472" y="2571744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Comic Sans MS" pitchFamily="66" charset="0"/>
              </a:rPr>
              <a:t>l’activité enzymatique </a:t>
            </a:r>
            <a:r>
              <a:rPr lang="fr-FR" sz="2400" dirty="0">
                <a:latin typeface="Comic Sans MS" pitchFamily="66" charset="0"/>
              </a:rPr>
              <a:t>est défini en terme de vitesse de réaction (la V étant directement proportionnelle à la quantité d’enzyme).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472" y="3857628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>
                <a:latin typeface="Comic Sans MS" pitchFamily="66" charset="0"/>
              </a:rPr>
              <a:t>Cette mesure consiste à évaluer la Q de S transformé ou de P apparu par unité de temps dans des conditions opératoires bien  déterminées.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2977" y="4929198"/>
            <a:ext cx="47863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  <a:latin typeface="Comic Sans MS" pitchFamily="66" charset="0"/>
              </a:rPr>
              <a:t>L’activité d’une enzyme se mesure </a:t>
            </a:r>
            <a:r>
              <a:rPr lang="fr-FR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643042" y="5357826"/>
            <a:ext cx="67681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1</a:t>
            </a:r>
            <a:r>
              <a:rPr lang="fr-FR" sz="2000" b="1" dirty="0">
                <a:latin typeface="Comic Sans MS" pitchFamily="66" charset="0"/>
              </a:rPr>
              <a:t>.</a:t>
            </a:r>
            <a:r>
              <a:rPr lang="fr-FR" sz="2000" dirty="0">
                <a:latin typeface="Comic Sans MS" pitchFamily="66" charset="0"/>
              </a:rPr>
              <a:t> Soit par la vitesse de disparition d’un substrat. </a:t>
            </a:r>
          </a:p>
          <a:p>
            <a:r>
              <a:rPr lang="fr-FR" sz="2000" dirty="0">
                <a:latin typeface="Comic Sans MS" pitchFamily="66" charset="0"/>
              </a:rPr>
              <a:t>2. Soit par la vitesse d’apparition d’un produit. </a:t>
            </a:r>
          </a:p>
          <a:p>
            <a:r>
              <a:rPr lang="fr-FR" sz="2000" dirty="0">
                <a:latin typeface="Comic Sans MS" pitchFamily="66" charset="0"/>
              </a:rPr>
              <a:t>3. Soit par la vitesse d’utilisation d’un cofacteur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3561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1405" y="357166"/>
            <a:ext cx="5859296" cy="67710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3800" b="1" dirty="0">
                <a:solidFill>
                  <a:srgbClr val="C00000"/>
                </a:solidFill>
                <a:latin typeface="Comic Sans MS" pitchFamily="66" charset="0"/>
              </a:rPr>
              <a:t>Les unités enzymatiques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1214422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3200" b="1" dirty="0">
                <a:latin typeface="Comic Sans MS" pitchFamily="66" charset="0"/>
              </a:rPr>
              <a:t>L’unité officielle</a:t>
            </a:r>
            <a:r>
              <a:rPr lang="fr-FR" sz="3200" dirty="0">
                <a:latin typeface="Comic Sans MS" pitchFamily="66" charset="0"/>
              </a:rPr>
              <a:t>: </a:t>
            </a:r>
            <a:r>
              <a:rPr lang="fr-FR" sz="3200" dirty="0">
                <a:solidFill>
                  <a:srgbClr val="0070C0"/>
                </a:solidFill>
                <a:latin typeface="Comic Sans MS" pitchFamily="66" charset="0"/>
              </a:rPr>
              <a:t>katal (kat), </a:t>
            </a:r>
            <a:r>
              <a:rPr lang="fr-FR" sz="3200" dirty="0">
                <a:latin typeface="Comic Sans MS" pitchFamily="66" charset="0"/>
              </a:rPr>
              <a:t>quantité d'enzyme qui catalyse la transformation de </a:t>
            </a:r>
            <a:r>
              <a:rPr lang="fr-FR" sz="3200" dirty="0">
                <a:solidFill>
                  <a:srgbClr val="C00000"/>
                </a:solidFill>
                <a:latin typeface="Comic Sans MS" pitchFamily="66" charset="0"/>
              </a:rPr>
              <a:t>1 mole </a:t>
            </a:r>
            <a:r>
              <a:rPr lang="fr-FR" sz="3200" dirty="0">
                <a:latin typeface="Comic Sans MS" pitchFamily="66" charset="0"/>
              </a:rPr>
              <a:t>de </a:t>
            </a:r>
            <a:r>
              <a:rPr lang="fr-FR" sz="3200" dirty="0">
                <a:solidFill>
                  <a:srgbClr val="C00000"/>
                </a:solidFill>
                <a:latin typeface="Comic Sans MS" pitchFamily="66" charset="0"/>
              </a:rPr>
              <a:t>substrat par seconde</a:t>
            </a:r>
            <a:r>
              <a:rPr lang="fr-FR" sz="3200" dirty="0">
                <a:latin typeface="Comic Sans MS" pitchFamily="66" charset="0"/>
              </a:rPr>
              <a:t>. Le katal n'est jamais utilisé, car beaucoup trop grand. On général on </a:t>
            </a:r>
            <a:r>
              <a:rPr lang="fr-FR" sz="3200" dirty="0" smtClean="0">
                <a:latin typeface="Comic Sans MS" pitchFamily="66" charset="0"/>
              </a:rPr>
              <a:t>utilise le : </a:t>
            </a:r>
          </a:p>
          <a:p>
            <a:pPr marL="457200" indent="-457200"/>
            <a:r>
              <a:rPr lang="fr-FR" sz="3200" b="1" dirty="0" smtClean="0">
                <a:latin typeface="Comic Sans MS" pitchFamily="66" charset="0"/>
              </a:rPr>
              <a:t>   </a:t>
            </a:r>
            <a:r>
              <a:rPr lang="fr-FR" sz="3200" b="1" dirty="0" smtClean="0">
                <a:solidFill>
                  <a:srgbClr val="0070C0"/>
                </a:solidFill>
                <a:latin typeface="Comic Sans MS" pitchFamily="66" charset="0"/>
              </a:rPr>
              <a:t>µkat </a:t>
            </a:r>
            <a:r>
              <a:rPr lang="fr-FR" sz="3200" b="1" dirty="0">
                <a:solidFill>
                  <a:srgbClr val="0070C0"/>
                </a:solidFill>
                <a:latin typeface="Comic Sans MS" pitchFamily="66" charset="0"/>
              </a:rPr>
              <a:t>(</a:t>
            </a:r>
            <a:r>
              <a:rPr lang="fr-FR" sz="2800" b="1" dirty="0">
                <a:solidFill>
                  <a:srgbClr val="0070C0"/>
                </a:solidFill>
                <a:latin typeface="Comic Sans MS" pitchFamily="66" charset="0"/>
              </a:rPr>
              <a:t>10</a:t>
            </a:r>
            <a:r>
              <a:rPr lang="fr-FR" sz="3200" b="1" baseline="30000" dirty="0">
                <a:solidFill>
                  <a:srgbClr val="0070C0"/>
                </a:solidFill>
                <a:latin typeface="Comic Sans MS" pitchFamily="66" charset="0"/>
              </a:rPr>
              <a:t>-6</a:t>
            </a:r>
            <a:r>
              <a:rPr lang="fr-FR" sz="3200" b="1" dirty="0">
                <a:solidFill>
                  <a:srgbClr val="0070C0"/>
                </a:solidFill>
                <a:latin typeface="Comic Sans MS" pitchFamily="66" charset="0"/>
              </a:rPr>
              <a:t> katal)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4143380"/>
            <a:ext cx="86787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3200" dirty="0">
                <a:latin typeface="Comic Sans MS" pitchFamily="66" charset="0"/>
              </a:rPr>
              <a:t>La plupart des biochimistes préfèrent l‘unité internationale </a:t>
            </a:r>
            <a:r>
              <a:rPr lang="fr-FR" sz="3200" b="1" dirty="0">
                <a:solidFill>
                  <a:srgbClr val="C00000"/>
                </a:solidFill>
                <a:latin typeface="Comic Sans MS" pitchFamily="66" charset="0"/>
              </a:rPr>
              <a:t>(UI), </a:t>
            </a:r>
            <a:r>
              <a:rPr lang="fr-FR" sz="3200" dirty="0">
                <a:latin typeface="Comic Sans MS" pitchFamily="66" charset="0"/>
              </a:rPr>
              <a:t>qui est la quantité d'enzyme qui catalyse la transformation de </a:t>
            </a:r>
            <a:r>
              <a:rPr lang="fr-FR" sz="3200" b="1" dirty="0">
                <a:latin typeface="Comic Sans MS" pitchFamily="66" charset="0"/>
              </a:rPr>
              <a:t>1 µmole de substrat par minute</a:t>
            </a:r>
            <a:r>
              <a:rPr lang="fr-FR" dirty="0"/>
              <a:t>. </a:t>
            </a:r>
            <a:r>
              <a:rPr lang="fr-FR" sz="3200" dirty="0">
                <a:solidFill>
                  <a:srgbClr val="0070C0"/>
                </a:solidFill>
                <a:latin typeface="Comic Sans MS" pitchFamily="66" charset="0"/>
              </a:rPr>
              <a:t>60 IU valent donc 1 µkat</a:t>
            </a:r>
          </a:p>
        </p:txBody>
      </p:sp>
    </p:spTree>
    <p:extLst>
      <p:ext uri="{BB962C8B-B14F-4D97-AF65-F5344CB8AC3E}">
        <p14:creationId xmlns="" xmlns:p14="http://schemas.microsoft.com/office/powerpoint/2010/main" val="330541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548680"/>
            <a:ext cx="5859296" cy="67710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3800" b="1" dirty="0">
                <a:solidFill>
                  <a:srgbClr val="C00000"/>
                </a:solidFill>
                <a:latin typeface="Comic Sans MS" pitchFamily="66" charset="0"/>
              </a:rPr>
              <a:t>Les unités enzymatiques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403648" y="1772816"/>
            <a:ext cx="66198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L’ activité enzymatique moléculaire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21204" y="2453345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= Nombre de moles de substrat transformé par mole d'enzyme par minute.</a:t>
            </a:r>
          </a:p>
        </p:txBody>
      </p:sp>
      <p:sp>
        <p:nvSpPr>
          <p:cNvPr id="5" name="Rectangle 4"/>
          <p:cNvSpPr/>
          <p:nvPr/>
        </p:nvSpPr>
        <p:spPr>
          <a:xfrm>
            <a:off x="1221204" y="3696176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AEM</a:t>
            </a:r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= µmol/min/µmol protéine = UI/ µmol protéine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209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6588" y="785794"/>
            <a:ext cx="4868064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L’activité spécifique </a:t>
            </a:r>
          </a:p>
        </p:txBody>
      </p:sp>
      <p:sp>
        <p:nvSpPr>
          <p:cNvPr id="3" name="Rectangle 2"/>
          <p:cNvSpPr/>
          <p:nvPr/>
        </p:nvSpPr>
        <p:spPr>
          <a:xfrm>
            <a:off x="809328" y="2000240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Nombre de molécules de substrat transformées par minute et par mg d’enzymes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2844" y="3466455"/>
            <a:ext cx="8715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=µmol/min/mg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protéine=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fr-FR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/ mg </a:t>
            </a:r>
            <a:r>
              <a:rPr lang="fr-F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 protéines</a:t>
            </a:r>
            <a:r>
              <a:rPr lang="fr-FR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928662" y="4500571"/>
            <a:ext cx="77043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Elle mesure le degré de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pureté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d’une préparation enzymatique </a:t>
            </a:r>
          </a:p>
        </p:txBody>
      </p:sp>
    </p:spTree>
    <p:extLst>
      <p:ext uri="{BB962C8B-B14F-4D97-AF65-F5344CB8AC3E}">
        <p14:creationId xmlns="" xmlns:p14="http://schemas.microsoft.com/office/powerpoint/2010/main" val="429047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1680" y="285728"/>
            <a:ext cx="633670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3800" b="1" dirty="0">
                <a:solidFill>
                  <a:srgbClr val="C00000"/>
                </a:solidFill>
                <a:latin typeface="Comic Sans MS" pitchFamily="66" charset="0"/>
              </a:rPr>
              <a:t>Les unités enzymatiques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42910" y="1214422"/>
            <a:ext cx="73481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rendement de la purification </a:t>
            </a:r>
            <a:r>
              <a:rPr lang="fr-FR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75101" y="1857364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Activité enzymatique totale de l’extrait / Activité enzymatique totale de départ </a:t>
            </a:r>
          </a:p>
          <a:p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(x 100 % pour l’exprimer en %) </a:t>
            </a:r>
          </a:p>
        </p:txBody>
      </p:sp>
      <p:sp>
        <p:nvSpPr>
          <p:cNvPr id="5" name="Rectangle 4"/>
          <p:cNvSpPr/>
          <p:nvPr/>
        </p:nvSpPr>
        <p:spPr>
          <a:xfrm>
            <a:off x="785786" y="3860655"/>
            <a:ext cx="5666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§"/>
            </a:pPr>
            <a:r>
              <a:rPr lang="fr-FR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taux de purification =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2976" y="4643446"/>
            <a:ext cx="71014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Activité spécifique de l’extrait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/ </a:t>
            </a:r>
          </a:p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Activité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spécifique de départ </a:t>
            </a:r>
          </a:p>
        </p:txBody>
      </p:sp>
    </p:spTree>
    <p:extLst>
      <p:ext uri="{BB962C8B-B14F-4D97-AF65-F5344CB8AC3E}">
        <p14:creationId xmlns="" xmlns:p14="http://schemas.microsoft.com/office/powerpoint/2010/main" val="141756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71670" y="428604"/>
            <a:ext cx="550072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sz="3600" b="1" dirty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fr-FR" sz="3600" b="1" dirty="0" smtClean="0">
                <a:solidFill>
                  <a:srgbClr val="C00000"/>
                </a:solidFill>
                <a:latin typeface="Comic Sans MS" pitchFamily="66" charset="0"/>
              </a:rPr>
              <a:t>Enzymes Allostériques</a:t>
            </a:r>
            <a:endParaRPr lang="fr-FR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3728" y="270892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prstClr val="black"/>
                </a:solidFill>
                <a:latin typeface="Comic Sans MS" pitchFamily="66" charset="0"/>
              </a:rPr>
              <a:t>Les enzymes allostériques</a:t>
            </a:r>
            <a:r>
              <a:rPr lang="fr-FR" sz="2400" dirty="0">
                <a:solidFill>
                  <a:prstClr val="black"/>
                </a:solidFill>
                <a:latin typeface="Comic Sans MS" pitchFamily="66" charset="0"/>
              </a:rPr>
              <a:t> sont en général complexes, formées de plusieurs sous-unités, régulatrices et </a:t>
            </a:r>
            <a:r>
              <a:rPr lang="fr-FR" sz="2400" dirty="0" smtClean="0">
                <a:solidFill>
                  <a:prstClr val="black"/>
                </a:solidFill>
                <a:latin typeface="Comic Sans MS" pitchFamily="66" charset="0"/>
              </a:rPr>
              <a:t>catalytiques.</a:t>
            </a:r>
            <a:endParaRPr lang="fr-FR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4026763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prstClr val="black"/>
                </a:solidFill>
                <a:latin typeface="Comic Sans MS" pitchFamily="66" charset="0"/>
              </a:rPr>
              <a:t>L'enzyme allostérique possède </a:t>
            </a:r>
            <a:r>
              <a:rPr lang="fr-FR" sz="2400" b="1" dirty="0">
                <a:solidFill>
                  <a:prstClr val="black"/>
                </a:solidFill>
                <a:latin typeface="Comic Sans MS" pitchFamily="66" charset="0"/>
              </a:rPr>
              <a:t>un site actif </a:t>
            </a:r>
            <a:r>
              <a:rPr lang="fr-FR" sz="2400" dirty="0">
                <a:solidFill>
                  <a:prstClr val="black"/>
                </a:solidFill>
                <a:latin typeface="Comic Sans MS" pitchFamily="66" charset="0"/>
              </a:rPr>
              <a:t>et </a:t>
            </a:r>
            <a:r>
              <a:rPr lang="fr-FR" sz="2400" b="1" dirty="0">
                <a:solidFill>
                  <a:prstClr val="black"/>
                </a:solidFill>
                <a:latin typeface="Comic Sans MS" pitchFamily="66" charset="0"/>
              </a:rPr>
              <a:t>un site modulateur</a:t>
            </a:r>
            <a:r>
              <a:rPr lang="fr-FR" sz="2400" dirty="0">
                <a:solidFill>
                  <a:prstClr val="black"/>
                </a:solidFill>
                <a:latin typeface="Comic Sans MS" pitchFamily="66" charset="0"/>
              </a:rPr>
              <a:t> sur lequel vient se fixer l'effecteur.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5085184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Comic Sans MS" pitchFamily="66" charset="0"/>
              </a:rPr>
              <a:t>Enzymes montrant un effet coopératif positif de type K et fonction v</a:t>
            </a:r>
            <a:r>
              <a:rPr lang="fr-FR" sz="2400" baseline="-25000" dirty="0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fr-FR" sz="2400" dirty="0">
                <a:solidFill>
                  <a:srgbClr val="000000"/>
                </a:solidFill>
                <a:latin typeface="Comic Sans MS" pitchFamily="66" charset="0"/>
              </a:rPr>
              <a:t>=f([S]) à </a:t>
            </a:r>
            <a:r>
              <a:rPr lang="fr-FR" sz="2400" dirty="0" smtClean="0">
                <a:solidFill>
                  <a:srgbClr val="000000"/>
                </a:solidFill>
                <a:latin typeface="Comic Sans MS" pitchFamily="66" charset="0"/>
              </a:rPr>
              <a:t>allure sigmoïdale</a:t>
            </a:r>
            <a:endParaRPr lang="fr-FR" sz="24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3728" y="1357298"/>
            <a:ext cx="8564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303030"/>
                </a:solidFill>
                <a:latin typeface="Comic Sans MS" pitchFamily="66" charset="0"/>
              </a:rPr>
              <a:t>On appelle </a:t>
            </a:r>
            <a:r>
              <a:rPr lang="fr-FR" sz="2400" dirty="0">
                <a:solidFill>
                  <a:srgbClr val="C00000"/>
                </a:solidFill>
                <a:latin typeface="Comic Sans MS" pitchFamily="66" charset="0"/>
              </a:rPr>
              <a:t>enzyme allostérique </a:t>
            </a:r>
            <a:r>
              <a:rPr lang="fr-FR" sz="2400" dirty="0">
                <a:solidFill>
                  <a:srgbClr val="303030"/>
                </a:solidFill>
                <a:latin typeface="Comic Sans MS" pitchFamily="66" charset="0"/>
              </a:rPr>
              <a:t>une molécule organique qui peut avoir un effet sur les liens entre une enzyme et une </a:t>
            </a:r>
            <a:r>
              <a:rPr lang="fr-FR" sz="2400" dirty="0">
                <a:solidFill>
                  <a:prstClr val="black"/>
                </a:solidFill>
                <a:latin typeface="Comic Sans MS" pitchFamily="66" charset="0"/>
              </a:rPr>
              <a:t>protéin</a:t>
            </a:r>
            <a:r>
              <a:rPr lang="fr-FR" sz="2400" dirty="0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fr-FR" sz="2400" dirty="0">
                <a:solidFill>
                  <a:srgbClr val="303030"/>
                </a:solidFill>
                <a:latin typeface="Comic Sans MS" pitchFamily="66" charset="0"/>
              </a:rPr>
              <a:t> </a:t>
            </a:r>
            <a:r>
              <a:rPr lang="fr-FR" sz="2400" dirty="0" smtClean="0">
                <a:solidFill>
                  <a:srgbClr val="303030"/>
                </a:solidFill>
                <a:latin typeface="Comic Sans MS" pitchFamily="66" charset="0"/>
              </a:rPr>
              <a:t>distante.</a:t>
            </a:r>
            <a:endParaRPr lang="fr-FR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148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allosterie-sigmoideenz (12K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6552728" cy="3960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9552" y="4653136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C00000"/>
                </a:solidFill>
                <a:latin typeface="Comic Sans MS" pitchFamily="66" charset="0"/>
              </a:rPr>
              <a:t>Remarque: </a:t>
            </a:r>
            <a:r>
              <a:rPr lang="fr-FR" sz="2400" dirty="0" smtClean="0">
                <a:solidFill>
                  <a:srgbClr val="000000"/>
                </a:solidFill>
                <a:latin typeface="Comic Sans MS" pitchFamily="66" charset="0"/>
              </a:rPr>
              <a:t>Dans </a:t>
            </a:r>
            <a:r>
              <a:rPr lang="fr-FR" sz="2400" dirty="0">
                <a:solidFill>
                  <a:srgbClr val="000000"/>
                </a:solidFill>
                <a:latin typeface="Comic Sans MS" pitchFamily="66" charset="0"/>
              </a:rPr>
              <a:t>le cas présenté, l'effet coopératif voit l'occupation d'un site catalytique améliorer les propriétés d'affinité des autres sites catalytiques identiques de l'enzyme. On parle alors d'effet coopératif positif de type </a:t>
            </a:r>
            <a:r>
              <a:rPr lang="fr-FR" sz="2400" dirty="0" smtClean="0">
                <a:solidFill>
                  <a:srgbClr val="000000"/>
                </a:solidFill>
                <a:latin typeface="Comic Sans MS" pitchFamily="66" charset="0"/>
              </a:rPr>
              <a:t>K .</a:t>
            </a:r>
            <a:endParaRPr lang="fr-FR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095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/>
          <p:cNvCxnSpPr/>
          <p:nvPr/>
        </p:nvCxnSpPr>
        <p:spPr>
          <a:xfrm rot="5400000">
            <a:off x="1395289" y="1747927"/>
            <a:ext cx="1571636" cy="13618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1406" y="3464012"/>
            <a:ext cx="3214710" cy="101566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Le(s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) sites en question </a:t>
            </a: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 est(sont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) distinct(s) </a:t>
            </a: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du  </a:t>
            </a:r>
          </a:p>
          <a:p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 site 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catalytique</a:t>
            </a:r>
            <a:endParaRPr lang="fr-FR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8662" y="332656"/>
            <a:ext cx="6817880" cy="107721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0070C0"/>
                </a:solidFill>
                <a:latin typeface="Comic Sans MS" pitchFamily="66" charset="0"/>
              </a:rPr>
              <a:t>Un effecteur </a:t>
            </a:r>
            <a:r>
              <a:rPr lang="fr-FR" sz="3200" b="1" dirty="0" smtClean="0">
                <a:solidFill>
                  <a:srgbClr val="0070C0"/>
                </a:solidFill>
                <a:latin typeface="Comic Sans MS" pitchFamily="66" charset="0"/>
              </a:rPr>
              <a:t>allostérique</a:t>
            </a:r>
          </a:p>
          <a:p>
            <a:pPr algn="ctr"/>
            <a:r>
              <a:rPr lang="fr-FR" sz="3200" b="1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fr-FR" sz="3200" dirty="0">
                <a:solidFill>
                  <a:srgbClr val="000000"/>
                </a:solidFill>
                <a:latin typeface="Comic Sans MS" pitchFamily="66" charset="0"/>
              </a:rPr>
              <a:t>remplit </a:t>
            </a:r>
            <a:r>
              <a:rPr lang="fr-FR" sz="3200" dirty="0" smtClean="0">
                <a:solidFill>
                  <a:srgbClr val="000000"/>
                </a:solidFill>
                <a:latin typeface="Comic Sans MS" pitchFamily="66" charset="0"/>
              </a:rPr>
              <a:t>  3 </a:t>
            </a:r>
            <a:r>
              <a:rPr lang="fr-FR" sz="3200" dirty="0">
                <a:solidFill>
                  <a:srgbClr val="000000"/>
                </a:solidFill>
                <a:latin typeface="Comic Sans MS" pitchFamily="66" charset="0"/>
              </a:rPr>
              <a:t>conditions </a:t>
            </a:r>
            <a:endParaRPr lang="fr-FR" sz="32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 rot="16200000" flipH="1">
            <a:off x="5357818" y="1714488"/>
            <a:ext cx="1285884" cy="10001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714744" y="2940792"/>
            <a:ext cx="54292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La 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liaison de l'effecteur allostérique entraîne des </a:t>
            </a: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changements conformationels propagés 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à l'échelle de l'enzyme entière et à l'origine d'une activation ou d'une inhibition</a:t>
            </a:r>
            <a:endParaRPr lang="fr-FR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 rot="5400000">
            <a:off x="1750993" y="3321049"/>
            <a:ext cx="350046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85984" y="5127981"/>
            <a:ext cx="45720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C'est 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une molécule autre que le(s) </a:t>
            </a:r>
            <a:endParaRPr lang="fr-FR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  substrat(s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) ayant un ou plusieurs </a:t>
            </a:r>
            <a:endParaRPr lang="fr-FR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r>
              <a:rPr lang="fr-FR" sz="2000" dirty="0" smtClean="0">
                <a:solidFill>
                  <a:srgbClr val="000000"/>
                </a:solidFill>
                <a:latin typeface="Comic Sans MS" pitchFamily="66" charset="0"/>
              </a:rPr>
              <a:t>   sites </a:t>
            </a:r>
            <a:r>
              <a:rPr lang="fr-FR" sz="2000" dirty="0">
                <a:solidFill>
                  <a:srgbClr val="000000"/>
                </a:solidFill>
                <a:latin typeface="Comic Sans MS" pitchFamily="66" charset="0"/>
              </a:rPr>
              <a:t>de fixation sur l'enzyme</a:t>
            </a:r>
            <a:endParaRPr lang="fr-FR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585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2656"/>
            <a:ext cx="7560840" cy="54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71472" y="5690865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omic Sans MS" pitchFamily="66" charset="0"/>
              </a:rPr>
              <a:t>illustrations graphiques pour une enzyme allostérique montrant un effet coopératif du substrat et un effecteur activateur et un effecteur inhibiteur allostérique, pour un système </a:t>
            </a:r>
            <a:r>
              <a:rPr lang="fr-FR" dirty="0" smtClean="0">
                <a:solidFill>
                  <a:srgbClr val="000000"/>
                </a:solidFill>
                <a:latin typeface="Comic Sans MS" pitchFamily="66" charset="0"/>
              </a:rPr>
              <a:t>K.</a:t>
            </a:r>
            <a:endParaRPr lang="fr-FR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51174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28230</TotalTime>
  <Words>486</Words>
  <Application>Microsoft Office PowerPoint</Application>
  <PresentationFormat>Affichage à l'écran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xerox</dc:creator>
  <cp:lastModifiedBy>Nassima</cp:lastModifiedBy>
  <cp:revision>434</cp:revision>
  <dcterms:created xsi:type="dcterms:W3CDTF">2017-02-03T19:07:10Z</dcterms:created>
  <dcterms:modified xsi:type="dcterms:W3CDTF">2020-06-14T11:23:16Z</dcterms:modified>
</cp:coreProperties>
</file>